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
  </p:notesMasterIdLst>
  <p:handoutMasterIdLst>
    <p:handoutMasterId r:id="rId5"/>
  </p:handoutMasterIdLst>
  <p:sldIdLst>
    <p:sldId id="283" r:id="rId2"/>
    <p:sldId id="284"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D"/>
    <a:srgbClr val="9A9C9F"/>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5"/>
    <p:restoredTop sz="93779" autoAdjust="0"/>
  </p:normalViewPr>
  <p:slideViewPr>
    <p:cSldViewPr snapToGrid="0" showGuides="1">
      <p:cViewPr varScale="1">
        <p:scale>
          <a:sx n="77" d="100"/>
          <a:sy n="77" d="100"/>
        </p:scale>
        <p:origin x="173" y="62"/>
      </p:cViewPr>
      <p:guideLst>
        <p:guide orient="horz"/>
        <p:guide pos="384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7/18/2019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7/18/2019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4"/>
          </p:nvPr>
        </p:nvSpPr>
        <p:spPr/>
        <p:txBody>
          <a:bodyPr/>
          <a:lstStyle/>
          <a:p>
            <a:r>
              <a:rPr lang="en-US" dirty="0"/>
              <a:t>© OpenFabrics Alliance</a:t>
            </a: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a:t>© OpenFabrics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a:t>© OpenFabrics Alliance</a:t>
            </a:r>
          </a:p>
        </p:txBody>
      </p:sp>
    </p:spTree>
    <p:extLst>
      <p:ext uri="{BB962C8B-B14F-4D97-AF65-F5344CB8AC3E}">
        <p14:creationId xmlns:p14="http://schemas.microsoft.com/office/powerpoint/2010/main" val="8585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Footer Placeholder 3"/>
          <p:cNvSpPr>
            <a:spLocks noGrp="1"/>
          </p:cNvSpPr>
          <p:nvPr>
            <p:ph type="ftr" sz="quarter" idx="14"/>
          </p:nvPr>
        </p:nvSpPr>
        <p:spPr/>
        <p:txBody>
          <a:bodyPr/>
          <a:lstStyle/>
          <a:p>
            <a:r>
              <a:rPr lang="en-US" dirty="0"/>
              <a:t>© OpenFabrics Alliance</a:t>
            </a: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5"/>
          </p:nvPr>
        </p:nvSpPr>
        <p:spPr/>
        <p:txBody>
          <a:bodyPr/>
          <a:lstStyle/>
          <a:p>
            <a:r>
              <a:rPr lang="en-US" dirty="0"/>
              <a:t>© OpenFabrics Alliance</a:t>
            </a: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dirty="0"/>
              <a:t>© OpenFabrics Alliance</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r>
              <a:rPr lang="en-US" dirty="0"/>
              <a:t>© OpenFabrics Alliance</a:t>
            </a:r>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4"/>
          </p:nvPr>
        </p:nvSpPr>
        <p:spPr/>
        <p:txBody>
          <a:bodyPr/>
          <a:lstStyle/>
          <a:p>
            <a:r>
              <a:rPr lang="en-US" dirty="0"/>
              <a:t>© OpenFabrics Alliance</a:t>
            </a: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5"/>
          </p:nvPr>
        </p:nvSpPr>
        <p:spPr/>
        <p:txBody>
          <a:bodyPr/>
          <a:lstStyle/>
          <a:p>
            <a:r>
              <a:rPr lang="en-US" dirty="0"/>
              <a:t>© OpenFabrics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0"/>
          </p:nvPr>
        </p:nvSpPr>
        <p:spPr/>
        <p:txBody>
          <a:bodyPr/>
          <a:lstStyle/>
          <a:p>
            <a:r>
              <a:rPr lang="en-US" dirty="0"/>
              <a:t>© OpenFabrics Alliance</a:t>
            </a: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a:t>© </a:t>
            </a:r>
            <a:r>
              <a:rPr lang="en-US" dirty="0">
                <a:latin typeface="Arial Narrow"/>
                <a:cs typeface="Arial Narrow"/>
              </a:rPr>
              <a:t>OpenFabrics Alliance</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994D9A-4DB5-4C8B-8937-52A132F7EACD}"/>
              </a:ext>
            </a:extLst>
          </p:cNvPr>
          <p:cNvSpPr>
            <a:spLocks noGrp="1"/>
          </p:cNvSpPr>
          <p:nvPr>
            <p:ph type="title"/>
          </p:nvPr>
        </p:nvSpPr>
        <p:spPr/>
        <p:txBody>
          <a:bodyPr/>
          <a:lstStyle/>
          <a:p>
            <a:r>
              <a:rPr lang="en-US" dirty="0"/>
              <a:t>Motion – July 18, 2019</a:t>
            </a:r>
          </a:p>
        </p:txBody>
      </p:sp>
      <p:sp>
        <p:nvSpPr>
          <p:cNvPr id="6" name="Rectangle 5">
            <a:extLst>
              <a:ext uri="{FF2B5EF4-FFF2-40B4-BE49-F238E27FC236}">
                <a16:creationId xmlns:a16="http://schemas.microsoft.com/office/drawing/2014/main" id="{4545BDD0-60F7-4A49-8D7D-CEDE53306DC3}"/>
              </a:ext>
            </a:extLst>
          </p:cNvPr>
          <p:cNvSpPr/>
          <p:nvPr/>
        </p:nvSpPr>
        <p:spPr>
          <a:xfrm>
            <a:off x="850605" y="1551614"/>
            <a:ext cx="10731795" cy="3970318"/>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Cray offers the following motion:</a:t>
            </a:r>
          </a:p>
          <a:p>
            <a:r>
              <a:rPr lang="en-US" sz="1400" dirty="0">
                <a:latin typeface="Calibri" panose="020F0502020204030204" pitchFamily="34" charset="0"/>
                <a:ea typeface="Calibri" panose="020F0502020204030204" pitchFamily="34" charset="0"/>
                <a:cs typeface="Calibri" panose="020F0502020204030204" pitchFamily="34" charset="0"/>
              </a:rPr>
              <a:t> </a:t>
            </a:r>
          </a:p>
          <a:p>
            <a:r>
              <a:rPr lang="en-US" sz="1400" dirty="0">
                <a:latin typeface="Calibri" panose="020F0502020204030204" pitchFamily="34" charset="0"/>
                <a:ea typeface="Calibri" panose="020F0502020204030204" pitchFamily="34" charset="0"/>
                <a:cs typeface="Calibri" panose="020F0502020204030204" pitchFamily="34" charset="0"/>
              </a:rPr>
              <a:t>For purposes of Title 15 of the Code of Federal Regulations Section 734.7 (“15 CFR 734.7”) the OFA Board of Directors intends that all conversations within any OFA forums, including but not limited to working group meetings, workshops, conferences, and mailing lists, are intended to be made available to the public without restrictions upon its further dissemination such as through any of the following: </a:t>
            </a:r>
          </a:p>
          <a:p>
            <a:r>
              <a:rPr lang="en-US" sz="1400" dirty="0">
                <a:latin typeface="Calibri" panose="020F0502020204030204" pitchFamily="34" charset="0"/>
                <a:ea typeface="Calibri" panose="020F0502020204030204" pitchFamily="34" charset="0"/>
                <a:cs typeface="Calibri" panose="020F0502020204030204" pitchFamily="34" charset="0"/>
              </a:rPr>
              <a:t>1. Subscriptions available without restriction to any individual who desires to obtain or purchase the published information;</a:t>
            </a:r>
          </a:p>
          <a:p>
            <a:r>
              <a:rPr lang="en-US" sz="1400" dirty="0">
                <a:latin typeface="Calibri" panose="020F0502020204030204" pitchFamily="34" charset="0"/>
                <a:ea typeface="Calibri" panose="020F0502020204030204" pitchFamily="34" charset="0"/>
                <a:cs typeface="Calibri" panose="020F0502020204030204" pitchFamily="34" charset="0"/>
              </a:rPr>
              <a:t>2. It is contained in libraries or other public collections that are open and available to the public, and from which the public can obtain tangible or intangible documents, </a:t>
            </a:r>
          </a:p>
          <a:p>
            <a:r>
              <a:rPr lang="en-US" sz="1400" dirty="0">
                <a:latin typeface="Calibri" panose="020F0502020204030204" pitchFamily="34" charset="0"/>
                <a:ea typeface="Calibri" panose="020F0502020204030204" pitchFamily="34" charset="0"/>
                <a:cs typeface="Calibri" panose="020F0502020204030204" pitchFamily="34" charset="0"/>
              </a:rPr>
              <a:t>3. It is presented for unlimited distribution at a conference, meeting, seminar, trade show, or exhibition, generally accessible to the interested public,</a:t>
            </a:r>
          </a:p>
          <a:p>
            <a:r>
              <a:rPr lang="en-US" sz="1400" dirty="0">
                <a:latin typeface="Calibri" panose="020F0502020204030204" pitchFamily="34" charset="0"/>
                <a:ea typeface="Calibri" panose="020F0502020204030204" pitchFamily="34" charset="0"/>
                <a:cs typeface="Calibri" panose="020F0502020204030204" pitchFamily="34" charset="0"/>
              </a:rPr>
              <a:t>4. Through public dissemination (i.e., unlimited distribution) in any form (e.g., not necessarily in published form), including posting on the Internet on sites available to the public; or</a:t>
            </a:r>
          </a:p>
          <a:p>
            <a:r>
              <a:rPr lang="en-US" sz="1400" dirty="0">
                <a:latin typeface="Calibri" panose="020F0502020204030204" pitchFamily="34" charset="0"/>
                <a:ea typeface="Calibri" panose="020F0502020204030204" pitchFamily="34" charset="0"/>
                <a:cs typeface="Calibri" panose="020F0502020204030204" pitchFamily="34" charset="0"/>
              </a:rPr>
              <a:t>5.  Through submission of a written composition, manuscript, presentation, computer-readable dataset, formula, imagery, algorithms, or some other representation of knowledge with the intention that such information will be made publicly available if accepted for publication or presentation: </a:t>
            </a:r>
          </a:p>
          <a:p>
            <a:r>
              <a:rPr lang="en-US" sz="1400" dirty="0">
                <a:latin typeface="Calibri" panose="020F0502020204030204" pitchFamily="34" charset="0"/>
                <a:ea typeface="Calibri" panose="020F0502020204030204" pitchFamily="34" charset="0"/>
                <a:cs typeface="Calibri" panose="020F0502020204030204" pitchFamily="34" charset="0"/>
              </a:rPr>
              <a:t>(</a:t>
            </a:r>
            <a:r>
              <a:rPr lang="en-US" sz="1400" dirty="0" err="1">
                <a:latin typeface="Calibri" panose="020F0502020204030204" pitchFamily="34" charset="0"/>
                <a:ea typeface="Calibri" panose="020F0502020204030204" pitchFamily="34" charset="0"/>
                <a:cs typeface="Calibri" panose="020F0502020204030204" pitchFamily="34" charset="0"/>
              </a:rPr>
              <a:t>i</a:t>
            </a:r>
            <a:r>
              <a:rPr lang="en-US" sz="1400" dirty="0">
                <a:latin typeface="Calibri" panose="020F0502020204030204" pitchFamily="34" charset="0"/>
                <a:ea typeface="Calibri" panose="020F0502020204030204" pitchFamily="34" charset="0"/>
                <a:cs typeface="Calibri" panose="020F0502020204030204" pitchFamily="34" charset="0"/>
              </a:rPr>
              <a:t>) To domestic or foreign co-authors, editors, or reviewers of journals, magazines, newspapers or trade publications; </a:t>
            </a:r>
          </a:p>
          <a:p>
            <a:r>
              <a:rPr lang="en-US" sz="1400" dirty="0">
                <a:latin typeface="Calibri" panose="020F0502020204030204" pitchFamily="34" charset="0"/>
                <a:ea typeface="Calibri" panose="020F0502020204030204" pitchFamily="34" charset="0"/>
                <a:cs typeface="Calibri" panose="020F0502020204030204" pitchFamily="34" charset="0"/>
              </a:rPr>
              <a:t>(ii) To researchers conducting fundamental research; or </a:t>
            </a:r>
          </a:p>
          <a:p>
            <a:r>
              <a:rPr lang="en-US" sz="1400" dirty="0">
                <a:latin typeface="Calibri" panose="020F0502020204030204" pitchFamily="34" charset="0"/>
                <a:ea typeface="Calibri" panose="020F0502020204030204" pitchFamily="34" charset="0"/>
                <a:cs typeface="Calibri" panose="020F0502020204030204" pitchFamily="34" charset="0"/>
              </a:rPr>
              <a:t>(iii) To organizers of open conferences or other open gatherings. </a:t>
            </a:r>
          </a:p>
        </p:txBody>
      </p:sp>
      <p:sp>
        <p:nvSpPr>
          <p:cNvPr id="2" name="TextBox 1">
            <a:extLst>
              <a:ext uri="{FF2B5EF4-FFF2-40B4-BE49-F238E27FC236}">
                <a16:creationId xmlns:a16="http://schemas.microsoft.com/office/drawing/2014/main" id="{0F97BC70-F00B-4A7C-94CB-69491ED0CED9}"/>
              </a:ext>
            </a:extLst>
          </p:cNvPr>
          <p:cNvSpPr txBox="1"/>
          <p:nvPr/>
        </p:nvSpPr>
        <p:spPr>
          <a:xfrm>
            <a:off x="6096000" y="5625548"/>
            <a:ext cx="5160965" cy="369332"/>
          </a:xfrm>
          <a:prstGeom prst="rect">
            <a:avLst/>
          </a:prstGeom>
          <a:noFill/>
          <a:ln w="28575">
            <a:solidFill>
              <a:srgbClr val="C00000"/>
            </a:solidFill>
          </a:ln>
        </p:spPr>
        <p:txBody>
          <a:bodyPr wrap="none" rtlCol="0">
            <a:spAutoFit/>
          </a:bodyPr>
          <a:lstStyle/>
          <a:p>
            <a:r>
              <a:rPr lang="en-US" dirty="0"/>
              <a:t>Result: Adopted by majority voice vote on 7/18/2019</a:t>
            </a:r>
          </a:p>
        </p:txBody>
      </p:sp>
    </p:spTree>
    <p:extLst>
      <p:ext uri="{BB962C8B-B14F-4D97-AF65-F5344CB8AC3E}">
        <p14:creationId xmlns:p14="http://schemas.microsoft.com/office/powerpoint/2010/main" val="366318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714B1-1333-4104-A8DA-BD3340F3C780}"/>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B22C17A4-1F7E-4BE3-9CB8-A03CC028EB04}"/>
              </a:ext>
            </a:extLst>
          </p:cNvPr>
          <p:cNvSpPr>
            <a:spLocks noGrp="1"/>
          </p:cNvSpPr>
          <p:nvPr>
            <p:ph type="ftr" sz="quarter" idx="10"/>
          </p:nvPr>
        </p:nvSpPr>
        <p:spPr/>
        <p:txBody>
          <a:bodyPr/>
          <a:lstStyle/>
          <a:p>
            <a:r>
              <a:rPr lang="en-US"/>
              <a:t>© OpenFabrics Alliance</a:t>
            </a:r>
            <a:endParaRPr lang="en-US" dirty="0"/>
          </a:p>
        </p:txBody>
      </p:sp>
      <p:sp>
        <p:nvSpPr>
          <p:cNvPr id="4" name="Slide Number Placeholder 3">
            <a:extLst>
              <a:ext uri="{FF2B5EF4-FFF2-40B4-BE49-F238E27FC236}">
                <a16:creationId xmlns:a16="http://schemas.microsoft.com/office/drawing/2014/main" id="{8B6E876A-317C-48B1-8731-88DEAE42B25B}"/>
              </a:ext>
            </a:extLst>
          </p:cNvPr>
          <p:cNvSpPr>
            <a:spLocks noGrp="1"/>
          </p:cNvSpPr>
          <p:nvPr>
            <p:ph type="sldNum" sz="quarter" idx="11"/>
          </p:nvPr>
        </p:nvSpPr>
        <p:spPr/>
        <p:txBody>
          <a:bodyPr/>
          <a:lstStyle/>
          <a:p>
            <a:fld id="{0743EA0E-C5B1-48EC-8082-F253EA88050D}" type="slidenum">
              <a:rPr lang="en-US" smtClean="0"/>
              <a:pPr/>
              <a:t>2</a:t>
            </a:fld>
            <a:endParaRPr lang="en-US" dirty="0"/>
          </a:p>
        </p:txBody>
      </p:sp>
      <p:sp>
        <p:nvSpPr>
          <p:cNvPr id="5" name="TextBox 4">
            <a:extLst>
              <a:ext uri="{FF2B5EF4-FFF2-40B4-BE49-F238E27FC236}">
                <a16:creationId xmlns:a16="http://schemas.microsoft.com/office/drawing/2014/main" id="{3F61525F-87DE-4EA6-89F2-D43B4C461843}"/>
              </a:ext>
            </a:extLst>
          </p:cNvPr>
          <p:cNvSpPr txBox="1"/>
          <p:nvPr/>
        </p:nvSpPr>
        <p:spPr>
          <a:xfrm>
            <a:off x="1351722" y="2341173"/>
            <a:ext cx="9342782" cy="923330"/>
          </a:xfrm>
          <a:prstGeom prst="rect">
            <a:avLst/>
          </a:prstGeom>
          <a:noFill/>
        </p:spPr>
        <p:txBody>
          <a:bodyPr wrap="square" rtlCol="0">
            <a:spAutoFit/>
          </a:bodyPr>
          <a:lstStyle/>
          <a:p>
            <a:r>
              <a:rPr lang="en-US" dirty="0"/>
              <a:t>Since the Board has decided that the OFA is not subject to the constraints of the EAR, the Board directs the Chair to reinstate Huawei to all rights and privileges as a Promoter Member organization.</a:t>
            </a:r>
          </a:p>
        </p:txBody>
      </p:sp>
      <p:sp>
        <p:nvSpPr>
          <p:cNvPr id="6" name="TextBox 5">
            <a:extLst>
              <a:ext uri="{FF2B5EF4-FFF2-40B4-BE49-F238E27FC236}">
                <a16:creationId xmlns:a16="http://schemas.microsoft.com/office/drawing/2014/main" id="{1847708F-0A3B-4443-856A-D93F40E23D23}"/>
              </a:ext>
            </a:extLst>
          </p:cNvPr>
          <p:cNvSpPr txBox="1"/>
          <p:nvPr/>
        </p:nvSpPr>
        <p:spPr>
          <a:xfrm>
            <a:off x="1351722" y="1868557"/>
            <a:ext cx="4096058" cy="369332"/>
          </a:xfrm>
          <a:prstGeom prst="rect">
            <a:avLst/>
          </a:prstGeom>
          <a:noFill/>
        </p:spPr>
        <p:txBody>
          <a:bodyPr wrap="none" rtlCol="0">
            <a:spAutoFit/>
          </a:bodyPr>
          <a:lstStyle/>
          <a:p>
            <a:r>
              <a:rPr lang="en-US" dirty="0"/>
              <a:t>Jump Trading offers the following motion:</a:t>
            </a:r>
          </a:p>
        </p:txBody>
      </p:sp>
      <p:sp>
        <p:nvSpPr>
          <p:cNvPr id="7" name="TextBox 6">
            <a:extLst>
              <a:ext uri="{FF2B5EF4-FFF2-40B4-BE49-F238E27FC236}">
                <a16:creationId xmlns:a16="http://schemas.microsoft.com/office/drawing/2014/main" id="{C5D4EA5E-DFDF-4002-8F97-3C7EC5B004C5}"/>
              </a:ext>
            </a:extLst>
          </p:cNvPr>
          <p:cNvSpPr txBox="1"/>
          <p:nvPr/>
        </p:nvSpPr>
        <p:spPr>
          <a:xfrm>
            <a:off x="1351722" y="3446258"/>
            <a:ext cx="1373774" cy="369332"/>
          </a:xfrm>
          <a:prstGeom prst="rect">
            <a:avLst/>
          </a:prstGeom>
          <a:noFill/>
        </p:spPr>
        <p:txBody>
          <a:bodyPr wrap="none" rtlCol="0">
            <a:spAutoFit/>
          </a:bodyPr>
          <a:lstStyle/>
          <a:p>
            <a:r>
              <a:rPr lang="en-US" dirty="0"/>
              <a:t>IBM seconds</a:t>
            </a:r>
          </a:p>
        </p:txBody>
      </p:sp>
      <p:sp>
        <p:nvSpPr>
          <p:cNvPr id="8" name="TextBox 7">
            <a:extLst>
              <a:ext uri="{FF2B5EF4-FFF2-40B4-BE49-F238E27FC236}">
                <a16:creationId xmlns:a16="http://schemas.microsoft.com/office/drawing/2014/main" id="{DC7FF390-0CD6-4F13-9910-3AA7456B7A41}"/>
              </a:ext>
            </a:extLst>
          </p:cNvPr>
          <p:cNvSpPr txBox="1"/>
          <p:nvPr/>
        </p:nvSpPr>
        <p:spPr>
          <a:xfrm>
            <a:off x="6096000" y="5625548"/>
            <a:ext cx="5160965" cy="369332"/>
          </a:xfrm>
          <a:prstGeom prst="rect">
            <a:avLst/>
          </a:prstGeom>
          <a:noFill/>
          <a:ln w="28575">
            <a:solidFill>
              <a:srgbClr val="C00000"/>
            </a:solidFill>
          </a:ln>
        </p:spPr>
        <p:txBody>
          <a:bodyPr wrap="none" rtlCol="0">
            <a:spAutoFit/>
          </a:bodyPr>
          <a:lstStyle/>
          <a:p>
            <a:r>
              <a:rPr lang="en-US" dirty="0"/>
              <a:t>Result: Adopted by majority voice vote on 7/18/2019</a:t>
            </a:r>
          </a:p>
        </p:txBody>
      </p:sp>
    </p:spTree>
    <p:extLst>
      <p:ext uri="{BB962C8B-B14F-4D97-AF65-F5344CB8AC3E}">
        <p14:creationId xmlns:p14="http://schemas.microsoft.com/office/powerpoint/2010/main" val="3537641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7072</TotalTime>
  <Words>80</Words>
  <Application>Microsoft Office PowerPoint</Application>
  <PresentationFormat>Widescreen</PresentationFormat>
  <Paragraphs>19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Narrow</vt:lpstr>
      <vt:lpstr>Calibri</vt:lpstr>
      <vt:lpstr>Wingdings</vt:lpstr>
      <vt:lpstr>Office Theme</vt:lpstr>
      <vt:lpstr>Motion – July 18, 2019</vt:lpstr>
      <vt:lpstr>PowerPoint Presentation</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Paul Grun</cp:lastModifiedBy>
  <cp:revision>170</cp:revision>
  <cp:lastPrinted>2019-05-29T19:25:34Z</cp:lastPrinted>
  <dcterms:created xsi:type="dcterms:W3CDTF">2016-02-08T22:33:42Z</dcterms:created>
  <dcterms:modified xsi:type="dcterms:W3CDTF">2019-07-18T18:26:54Z</dcterms:modified>
</cp:coreProperties>
</file>