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0"/>
  </p:notesMasterIdLst>
  <p:handoutMasterIdLst>
    <p:handoutMasterId r:id="rId11"/>
  </p:handoutMasterIdLst>
  <p:sldIdLst>
    <p:sldId id="262" r:id="rId3"/>
    <p:sldId id="346" r:id="rId4"/>
    <p:sldId id="361" r:id="rId5"/>
    <p:sldId id="360" r:id="rId6"/>
    <p:sldId id="366" r:id="rId7"/>
    <p:sldId id="368" r:id="rId8"/>
    <p:sldId id="369" r:id="rId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85601" autoAdjust="0"/>
  </p:normalViewPr>
  <p:slideViewPr>
    <p:cSldViewPr snapToObjects="1">
      <p:cViewPr varScale="1">
        <p:scale>
          <a:sx n="94" d="100"/>
          <a:sy n="94" d="100"/>
        </p:scale>
        <p:origin x="606" y="90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6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1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subgroup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October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Summarizing NVM Usage Models for DS/DA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8220"/>
            <a:ext cx="5882105" cy="4411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4200" y="38140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bjective of this slide deck is to dig down into these two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4990274"/>
            <a:ext cx="4114800" cy="395862"/>
          </a:xfrm>
          <a:prstGeom prst="roundRect">
            <a:avLst/>
          </a:prstGeom>
          <a:solidFill>
            <a:srgbClr val="000000">
              <a:alpha val="588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is seen as an important emerging </a:t>
            </a:r>
            <a:r>
              <a:rPr lang="en-US" dirty="0" smtClean="0"/>
              <a:t>technology of great importance to OFA members and the consumers of OFS</a:t>
            </a:r>
          </a:p>
          <a:p>
            <a:pPr marL="342900" lvl="1" indent="-342900"/>
            <a:r>
              <a:rPr lang="en-US" dirty="0" smtClean="0"/>
              <a:t>It is sufficiently unlike existing memory models to warrant a discussion of an API to access it</a:t>
            </a:r>
          </a:p>
          <a:p>
            <a:pPr marL="342900" lvl="1" indent="-342900"/>
            <a:r>
              <a:rPr lang="en-US" dirty="0" smtClean="0"/>
              <a:t>It will have a significant enough impact on how storage is architected, deployed, and accessed to warrant a discussion of NVM for storage, 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NVM</a:t>
            </a:r>
          </a:p>
          <a:p>
            <a:pPr marL="742950" lvl="2" indent="-342900"/>
            <a:r>
              <a:rPr lang="en-US" dirty="0" smtClean="0"/>
              <a:t>Hence, the initial look at NVM is being taken by the DS/DA subgroup</a:t>
            </a:r>
          </a:p>
          <a:p>
            <a:pPr marL="742950" lvl="2" indent="-342900"/>
            <a:r>
              <a:rPr lang="en-US" dirty="0" smtClean="0"/>
              <a:t>A broader discussion with the main OFI WG is anticipated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persistent memory</a:t>
            </a:r>
          </a:p>
          <a:p>
            <a:r>
              <a:rPr lang="en-US" dirty="0" smtClean="0"/>
              <a:t>NVM as storage</a:t>
            </a:r>
          </a:p>
          <a:p>
            <a:r>
              <a:rPr lang="en-US" dirty="0" smtClean="0"/>
              <a:t>Local access</a:t>
            </a:r>
          </a:p>
          <a:p>
            <a:r>
              <a:rPr lang="en-US" dirty="0" smtClean="0"/>
              <a:t>Remote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1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summarized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56117"/>
              </p:ext>
            </p:extLst>
          </p:nvPr>
        </p:nvGraphicFramePr>
        <p:xfrm>
          <a:off x="990600" y="2438400"/>
          <a:ext cx="636346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401062"/>
                <a:gridCol w="9144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memory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file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object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memory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555859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Does this one exist??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810000" y="5367337"/>
            <a:ext cx="914400" cy="3759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22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4" idx="1"/>
          </p:cNvCxnSpPr>
          <p:nvPr/>
        </p:nvCxnSpPr>
        <p:spPr>
          <a:xfrm flipH="1" flipV="1">
            <a:off x="1401681" y="3253609"/>
            <a:ext cx="1275347" cy="5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3892219" y="3257551"/>
            <a:ext cx="1127945" cy="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Cases 1,2 – typical local </a:t>
            </a:r>
            <a:r>
              <a:rPr lang="en-US" sz="3600" dirty="0">
                <a:solidFill>
                  <a:schemeClr val="tx1"/>
                </a:solidFill>
              </a:rPr>
              <a:t>use </a:t>
            </a:r>
            <a:r>
              <a:rPr lang="en-US" sz="3600" dirty="0">
                <a:solidFill>
                  <a:schemeClr val="tx1"/>
                </a:solidFill>
              </a:rPr>
              <a:t>cases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8900" y="2689059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80963" y="2686051"/>
            <a:ext cx="1010651" cy="1146008"/>
            <a:chOff x="4050616" y="2438400"/>
            <a:chExt cx="1347535" cy="1528011"/>
          </a:xfrm>
        </p:grpSpPr>
        <p:sp>
          <p:nvSpPr>
            <p:cNvPr id="6" name="Rectangle 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549318" y="3059029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14675" y="3373354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fs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3238" y="4286250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3286125" y="382905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54320" y="4136519"/>
            <a:ext cx="132732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access*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391288" y="3990890"/>
            <a:ext cx="780259" cy="34565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47516" y="22048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memory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351704" y="2526904"/>
            <a:ext cx="877646" cy="7267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677027" y="3059029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401681" y="2682109"/>
            <a:ext cx="1010651" cy="1146008"/>
            <a:chOff x="4050616" y="2438400"/>
            <a:chExt cx="1347535" cy="1528011"/>
          </a:xfrm>
        </p:grpSpPr>
        <p:sp>
          <p:nvSpPr>
            <p:cNvPr id="24" name="Rectangle 23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382678" y="187069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 flipH="1">
            <a:off x="2252842" y="2240027"/>
            <a:ext cx="376058" cy="30746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43551" y="5000349"/>
            <a:ext cx="3600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*f/s storage today is block storage, but in the future it may be some other access paradigm, e.g. byte level, object I/O</a:t>
            </a:r>
          </a:p>
        </p:txBody>
      </p:sp>
    </p:spTree>
    <p:extLst>
      <p:ext uri="{BB962C8B-B14F-4D97-AF65-F5344CB8AC3E}">
        <p14:creationId xmlns:p14="http://schemas.microsoft.com/office/powerpoint/2010/main" val="133784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6208839" y="3539567"/>
            <a:ext cx="1285901" cy="16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010132" y="2828023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Cases </a:t>
            </a:r>
            <a:r>
              <a:rPr lang="en-US" sz="3600" dirty="0" smtClean="0">
                <a:solidFill>
                  <a:schemeClr val="tx1"/>
                </a:solidFill>
              </a:rPr>
              <a:t>3,4,5,6 </a:t>
            </a:r>
            <a:r>
              <a:rPr lang="en-US" sz="3600" dirty="0">
                <a:solidFill>
                  <a:schemeClr val="tx1"/>
                </a:solidFill>
              </a:rPr>
              <a:t>– typical remote </a:t>
            </a:r>
            <a:r>
              <a:rPr lang="en-US" sz="3600" dirty="0">
                <a:solidFill>
                  <a:schemeClr val="tx1"/>
                </a:solidFill>
              </a:rPr>
              <a:t>I/O </a:t>
            </a:r>
            <a:r>
              <a:rPr lang="en-US" sz="3600" dirty="0">
                <a:solidFill>
                  <a:schemeClr val="tx1"/>
                </a:solidFill>
              </a:rPr>
              <a:t>access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95483" y="2673293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28444" y="4270484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2750444" y="3813284"/>
            <a:ext cx="226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72973" y="4270484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4069783" y="3236896"/>
            <a:ext cx="9525" cy="263867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5111651" y="4270484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5369227" y="3759485"/>
            <a:ext cx="530894" cy="4911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551614" y="3339541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5860332" y="3759486"/>
            <a:ext cx="530894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5114977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 device exports </a:t>
            </a:r>
            <a:r>
              <a:rPr lang="en-US" dirty="0" smtClean="0">
                <a:solidFill>
                  <a:prstClr val="black"/>
                </a:solidFill>
              </a:rPr>
              <a:t>an object, file, block, or byte-addressable interface: LNET, </a:t>
            </a:r>
            <a:r>
              <a:rPr lang="en-US" dirty="0" err="1" smtClean="0">
                <a:solidFill>
                  <a:prstClr val="black"/>
                </a:solidFill>
              </a:rPr>
              <a:t>iSER</a:t>
            </a:r>
            <a:r>
              <a:rPr lang="en-US" dirty="0" smtClean="0">
                <a:solidFill>
                  <a:prstClr val="black"/>
                </a:solidFill>
              </a:rPr>
              <a:t>/</a:t>
            </a:r>
            <a:r>
              <a:rPr lang="en-US" dirty="0" err="1" smtClean="0">
                <a:solidFill>
                  <a:prstClr val="black"/>
                </a:solidFill>
              </a:rPr>
              <a:t>NVMef</a:t>
            </a:r>
            <a:r>
              <a:rPr lang="en-US" dirty="0" smtClean="0">
                <a:solidFill>
                  <a:prstClr val="black"/>
                </a:solidFill>
              </a:rPr>
              <a:t>/SRP</a:t>
            </a:r>
            <a:endParaRPr lang="en-US" dirty="0" smtClean="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3962400" y="4841984"/>
            <a:ext cx="685800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242744" y="4384784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57044" y="4499084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99421" y="2200870"/>
            <a:ext cx="1799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55540" y="2984610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2306213" y="3063151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0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20927</TotalTime>
  <Words>336</Words>
  <Application>Microsoft Office PowerPoint</Application>
  <PresentationFormat>On-screen Show (4:3)</PresentationFormat>
  <Paragraphs>91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Office Theme</vt:lpstr>
      <vt:lpstr>Custom Design</vt:lpstr>
      <vt:lpstr>PowerPoint Presentation</vt:lpstr>
      <vt:lpstr>Objective</vt:lpstr>
      <vt:lpstr>Motivation</vt:lpstr>
      <vt:lpstr>Scope</vt:lpstr>
      <vt:lpstr>Use cases summarized</vt:lpstr>
      <vt:lpstr>Cases 1,2 – typical local use cases</vt:lpstr>
      <vt:lpstr>Cases 3,4,5,6 – typical remote I/O access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861</cp:revision>
  <cp:lastPrinted>2014-07-18T22:08:28Z</cp:lastPrinted>
  <dcterms:created xsi:type="dcterms:W3CDTF">2009-09-15T00:09:16Z</dcterms:created>
  <dcterms:modified xsi:type="dcterms:W3CDTF">2015-11-24T12:20:15Z</dcterms:modified>
</cp:coreProperties>
</file>