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0" r:id="rId3"/>
    <p:sldId id="271" r:id="rId4"/>
    <p:sldId id="272" r:id="rId5"/>
    <p:sldId id="273" r:id="rId6"/>
    <p:sldId id="285" r:id="rId7"/>
    <p:sldId id="276" r:id="rId8"/>
    <p:sldId id="282" r:id="rId9"/>
    <p:sldId id="283" r:id="rId10"/>
    <p:sldId id="275" r:id="rId11"/>
    <p:sldId id="277" r:id="rId12"/>
    <p:sldId id="278" r:id="rId13"/>
    <p:sldId id="279" r:id="rId14"/>
    <p:sldId id="281" r:id="rId15"/>
    <p:sldId id="284" r:id="rId16"/>
    <p:sldId id="25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D"/>
    <a:srgbClr val="9A9C9F"/>
    <a:srgbClr val="9A9CCA"/>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1" autoAdjust="0"/>
    <p:restoredTop sz="81065" autoAdjust="0"/>
  </p:normalViewPr>
  <p:slideViewPr>
    <p:cSldViewPr snapToGrid="0" showGuides="1">
      <p:cViewPr varScale="1">
        <p:scale>
          <a:sx n="98" d="100"/>
          <a:sy n="98" d="100"/>
        </p:scale>
        <p:origin x="1698" y="96"/>
      </p:cViewPr>
      <p:guideLst>
        <p:guide orient="horz"/>
        <p:guide pos="28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69" d="100"/>
          <a:sy n="69" d="100"/>
        </p:scale>
        <p:origin x="171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71544133692128"/>
          <c:y val="4.7154772937905466E-2"/>
          <c:w val="0.72416960488477411"/>
          <c:h val="0.745097312326228"/>
        </c:manualLayout>
      </c:layout>
      <c:scatterChart>
        <c:scatterStyle val="lineMarker"/>
        <c:varyColors val="0"/>
        <c:ser>
          <c:idx val="0"/>
          <c:order val="0"/>
          <c:tx>
            <c:strRef>
              <c:f>Sheet1!$B$1</c:f>
              <c:strCache>
                <c:ptCount val="1"/>
                <c:pt idx="0">
                  <c:v>IBM</c:v>
                </c:pt>
              </c:strCache>
            </c:strRef>
          </c:tx>
          <c:spPr>
            <a:ln w="28575" cap="rnd">
              <a:solidFill>
                <a:schemeClr val="accent1"/>
              </a:solidFill>
              <a:round/>
            </a:ln>
            <a:effectLst/>
          </c:spPr>
          <c:marker>
            <c:symbol val="none"/>
          </c:marker>
          <c:xVal>
            <c:numRef>
              <c:f>Sheet1!$A$2:$A$23</c:f>
              <c:numCache>
                <c:formatCode>General</c:formatCode>
                <c:ptCount val="22"/>
                <c:pt idx="0">
                  <c:v>0</c:v>
                </c:pt>
                <c:pt idx="1">
                  <c:v>1</c:v>
                </c:pt>
                <c:pt idx="2">
                  <c:v>2</c:v>
                </c:pt>
                <c:pt idx="3">
                  <c:v>4</c:v>
                </c:pt>
                <c:pt idx="4">
                  <c:v>8</c:v>
                </c:pt>
                <c:pt idx="5">
                  <c:v>16</c:v>
                </c:pt>
                <c:pt idx="6">
                  <c:v>32</c:v>
                </c:pt>
                <c:pt idx="7">
                  <c:v>64</c:v>
                </c:pt>
                <c:pt idx="8">
                  <c:v>128</c:v>
                </c:pt>
                <c:pt idx="9">
                  <c:v>256</c:v>
                </c:pt>
                <c:pt idx="10">
                  <c:v>512</c:v>
                </c:pt>
                <c:pt idx="11">
                  <c:v>1024</c:v>
                </c:pt>
                <c:pt idx="12">
                  <c:v>2048</c:v>
                </c:pt>
                <c:pt idx="13">
                  <c:v>4096</c:v>
                </c:pt>
                <c:pt idx="14">
                  <c:v>8192</c:v>
                </c:pt>
                <c:pt idx="15">
                  <c:v>16384</c:v>
                </c:pt>
                <c:pt idx="16">
                  <c:v>32768</c:v>
                </c:pt>
                <c:pt idx="17">
                  <c:v>65536</c:v>
                </c:pt>
                <c:pt idx="18">
                  <c:v>131072</c:v>
                </c:pt>
                <c:pt idx="19">
                  <c:v>262144</c:v>
                </c:pt>
                <c:pt idx="20">
                  <c:v>524288</c:v>
                </c:pt>
                <c:pt idx="21">
                  <c:v>1048576</c:v>
                </c:pt>
              </c:numCache>
            </c:numRef>
          </c:xVal>
          <c:yVal>
            <c:numRef>
              <c:f>Sheet1!$B$2:$B$23</c:f>
              <c:numCache>
                <c:formatCode>General</c:formatCode>
                <c:ptCount val="22"/>
                <c:pt idx="0">
                  <c:v>2.0699999999999998</c:v>
                </c:pt>
                <c:pt idx="1">
                  <c:v>2.13</c:v>
                </c:pt>
                <c:pt idx="2">
                  <c:v>2.16</c:v>
                </c:pt>
                <c:pt idx="3">
                  <c:v>2.17</c:v>
                </c:pt>
                <c:pt idx="4">
                  <c:v>2.12</c:v>
                </c:pt>
                <c:pt idx="5">
                  <c:v>2.13</c:v>
                </c:pt>
                <c:pt idx="6">
                  <c:v>2.2400000000000002</c:v>
                </c:pt>
                <c:pt idx="7">
                  <c:v>2.29</c:v>
                </c:pt>
                <c:pt idx="8">
                  <c:v>3.8</c:v>
                </c:pt>
                <c:pt idx="9">
                  <c:v>4</c:v>
                </c:pt>
                <c:pt idx="10">
                  <c:v>3.7</c:v>
                </c:pt>
                <c:pt idx="11">
                  <c:v>4.0599999999999996</c:v>
                </c:pt>
                <c:pt idx="12">
                  <c:v>4.93</c:v>
                </c:pt>
                <c:pt idx="13">
                  <c:v>6.49</c:v>
                </c:pt>
                <c:pt idx="14">
                  <c:v>10.45</c:v>
                </c:pt>
                <c:pt idx="15">
                  <c:v>15.19</c:v>
                </c:pt>
                <c:pt idx="16">
                  <c:v>24.35</c:v>
                </c:pt>
                <c:pt idx="17">
                  <c:v>42.84</c:v>
                </c:pt>
                <c:pt idx="18">
                  <c:v>79.61</c:v>
                </c:pt>
                <c:pt idx="19">
                  <c:v>153.43</c:v>
                </c:pt>
                <c:pt idx="20">
                  <c:v>300.81</c:v>
                </c:pt>
                <c:pt idx="21">
                  <c:v>595.89</c:v>
                </c:pt>
              </c:numCache>
            </c:numRef>
          </c:yVal>
          <c:smooth val="0"/>
        </c:ser>
        <c:ser>
          <c:idx val="1"/>
          <c:order val="1"/>
          <c:tx>
            <c:strRef>
              <c:f>Sheet1!$C$1</c:f>
              <c:strCache>
                <c:ptCount val="1"/>
                <c:pt idx="0">
                  <c:v>OFI</c:v>
                </c:pt>
              </c:strCache>
            </c:strRef>
          </c:tx>
          <c:spPr>
            <a:ln w="28575" cap="rnd">
              <a:solidFill>
                <a:schemeClr val="accent2"/>
              </a:solidFill>
              <a:round/>
            </a:ln>
            <a:effectLst/>
          </c:spPr>
          <c:marker>
            <c:symbol val="none"/>
          </c:marker>
          <c:xVal>
            <c:numRef>
              <c:f>Sheet1!$A$2:$A$23</c:f>
              <c:numCache>
                <c:formatCode>General</c:formatCode>
                <c:ptCount val="22"/>
                <c:pt idx="0">
                  <c:v>0</c:v>
                </c:pt>
                <c:pt idx="1">
                  <c:v>1</c:v>
                </c:pt>
                <c:pt idx="2">
                  <c:v>2</c:v>
                </c:pt>
                <c:pt idx="3">
                  <c:v>4</c:v>
                </c:pt>
                <c:pt idx="4">
                  <c:v>8</c:v>
                </c:pt>
                <c:pt idx="5">
                  <c:v>16</c:v>
                </c:pt>
                <c:pt idx="6">
                  <c:v>32</c:v>
                </c:pt>
                <c:pt idx="7">
                  <c:v>64</c:v>
                </c:pt>
                <c:pt idx="8">
                  <c:v>128</c:v>
                </c:pt>
                <c:pt idx="9">
                  <c:v>256</c:v>
                </c:pt>
                <c:pt idx="10">
                  <c:v>512</c:v>
                </c:pt>
                <c:pt idx="11">
                  <c:v>1024</c:v>
                </c:pt>
                <c:pt idx="12">
                  <c:v>2048</c:v>
                </c:pt>
                <c:pt idx="13">
                  <c:v>4096</c:v>
                </c:pt>
                <c:pt idx="14">
                  <c:v>8192</c:v>
                </c:pt>
                <c:pt idx="15">
                  <c:v>16384</c:v>
                </c:pt>
                <c:pt idx="16">
                  <c:v>32768</c:v>
                </c:pt>
                <c:pt idx="17">
                  <c:v>65536</c:v>
                </c:pt>
                <c:pt idx="18">
                  <c:v>131072</c:v>
                </c:pt>
                <c:pt idx="19">
                  <c:v>262144</c:v>
                </c:pt>
                <c:pt idx="20">
                  <c:v>524288</c:v>
                </c:pt>
                <c:pt idx="21">
                  <c:v>1048576</c:v>
                </c:pt>
              </c:numCache>
            </c:numRef>
          </c:xVal>
          <c:yVal>
            <c:numRef>
              <c:f>Sheet1!$C$2:$C$23</c:f>
              <c:numCache>
                <c:formatCode>General</c:formatCode>
                <c:ptCount val="22"/>
                <c:pt idx="0">
                  <c:v>1.78</c:v>
                </c:pt>
                <c:pt idx="1">
                  <c:v>1.85</c:v>
                </c:pt>
                <c:pt idx="2">
                  <c:v>1.84</c:v>
                </c:pt>
                <c:pt idx="3">
                  <c:v>1.84</c:v>
                </c:pt>
                <c:pt idx="4">
                  <c:v>1.84</c:v>
                </c:pt>
                <c:pt idx="5">
                  <c:v>2.2000000000000002</c:v>
                </c:pt>
                <c:pt idx="6">
                  <c:v>2.15</c:v>
                </c:pt>
                <c:pt idx="7">
                  <c:v>2.1</c:v>
                </c:pt>
                <c:pt idx="8">
                  <c:v>2.4500000000000002</c:v>
                </c:pt>
                <c:pt idx="9">
                  <c:v>2.74</c:v>
                </c:pt>
                <c:pt idx="10">
                  <c:v>3.05</c:v>
                </c:pt>
                <c:pt idx="11">
                  <c:v>4.5199999999999996</c:v>
                </c:pt>
                <c:pt idx="12">
                  <c:v>4.88</c:v>
                </c:pt>
                <c:pt idx="13">
                  <c:v>5.78</c:v>
                </c:pt>
                <c:pt idx="14">
                  <c:v>8.1199999999999992</c:v>
                </c:pt>
                <c:pt idx="15">
                  <c:v>13.21</c:v>
                </c:pt>
                <c:pt idx="16">
                  <c:v>22.23</c:v>
                </c:pt>
                <c:pt idx="17">
                  <c:v>40.29</c:v>
                </c:pt>
                <c:pt idx="18">
                  <c:v>76.38</c:v>
                </c:pt>
                <c:pt idx="19">
                  <c:v>148.58000000000001</c:v>
                </c:pt>
                <c:pt idx="20">
                  <c:v>292.95</c:v>
                </c:pt>
                <c:pt idx="21">
                  <c:v>581.72</c:v>
                </c:pt>
              </c:numCache>
            </c:numRef>
          </c:yVal>
          <c:smooth val="0"/>
        </c:ser>
        <c:dLbls>
          <c:showLegendKey val="0"/>
          <c:showVal val="0"/>
          <c:showCatName val="0"/>
          <c:showSerName val="0"/>
          <c:showPercent val="0"/>
          <c:showBubbleSize val="0"/>
        </c:dLbls>
        <c:axId val="319182928"/>
        <c:axId val="319178224"/>
      </c:scatterChart>
      <c:valAx>
        <c:axId val="319182928"/>
        <c:scaling>
          <c:logBase val="2"/>
          <c:orientation val="minMax"/>
          <c:max val="8192"/>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Bytes</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178224"/>
        <c:crosses val="autoZero"/>
        <c:crossBetween val="midCat"/>
        <c:majorUnit val="8"/>
        <c:minorUnit val="2"/>
      </c:valAx>
      <c:valAx>
        <c:axId val="319178224"/>
        <c:scaling>
          <c:logBase val="2"/>
          <c:orientation val="minMax"/>
          <c:max val="1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Latency (us)</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182928"/>
        <c:crosses val="autoZero"/>
        <c:crossBetween val="midCat"/>
      </c:valAx>
      <c:spPr>
        <a:noFill/>
        <a:ln>
          <a:noFill/>
        </a:ln>
        <a:effectLst/>
      </c:spPr>
    </c:plotArea>
    <c:legend>
      <c:legendPos val="r"/>
      <c:layout>
        <c:manualLayout>
          <c:xMode val="edge"/>
          <c:yMode val="edge"/>
          <c:x val="0.73160507352577686"/>
          <c:y val="0.58420555632584847"/>
          <c:w val="0.16058674813283125"/>
          <c:h val="0.157816584326403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71544133692128"/>
          <c:y val="4.7154772937905466E-2"/>
          <c:w val="0.72416960488477411"/>
          <c:h val="0.745097312326228"/>
        </c:manualLayout>
      </c:layout>
      <c:scatterChart>
        <c:scatterStyle val="lineMarker"/>
        <c:varyColors val="0"/>
        <c:ser>
          <c:idx val="0"/>
          <c:order val="0"/>
          <c:tx>
            <c:strRef>
              <c:f>Sheet1!$B$1</c:f>
              <c:strCache>
                <c:ptCount val="1"/>
                <c:pt idx="0">
                  <c:v>IBM</c:v>
                </c:pt>
              </c:strCache>
            </c:strRef>
          </c:tx>
          <c:spPr>
            <a:ln w="28575" cap="rnd">
              <a:solidFill>
                <a:schemeClr val="accent1"/>
              </a:solidFill>
              <a:round/>
            </a:ln>
            <a:effectLst/>
          </c:spPr>
          <c:marker>
            <c:symbol val="none"/>
          </c:marker>
          <c:xVal>
            <c:numRef>
              <c:f>Sheet1!$A$2:$A$23</c:f>
              <c:numCache>
                <c:formatCode>General</c:formatCode>
                <c:ptCount val="22"/>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pt idx="15">
                  <c:v>32768</c:v>
                </c:pt>
                <c:pt idx="16">
                  <c:v>65536</c:v>
                </c:pt>
                <c:pt idx="17">
                  <c:v>131072</c:v>
                </c:pt>
                <c:pt idx="18">
                  <c:v>262144</c:v>
                </c:pt>
                <c:pt idx="19">
                  <c:v>524288</c:v>
                </c:pt>
                <c:pt idx="20">
                  <c:v>1048576</c:v>
                </c:pt>
              </c:numCache>
            </c:numRef>
          </c:xVal>
          <c:yVal>
            <c:numRef>
              <c:f>Sheet1!$B$2:$B$23</c:f>
              <c:numCache>
                <c:formatCode>General</c:formatCode>
                <c:ptCount val="22"/>
                <c:pt idx="0">
                  <c:v>0.93</c:v>
                </c:pt>
                <c:pt idx="1">
                  <c:v>1.84</c:v>
                </c:pt>
                <c:pt idx="2">
                  <c:v>3.63</c:v>
                </c:pt>
                <c:pt idx="3">
                  <c:v>7.42</c:v>
                </c:pt>
                <c:pt idx="4">
                  <c:v>15.03</c:v>
                </c:pt>
                <c:pt idx="5">
                  <c:v>28.68</c:v>
                </c:pt>
                <c:pt idx="6">
                  <c:v>56.9</c:v>
                </c:pt>
                <c:pt idx="7">
                  <c:v>66.61</c:v>
                </c:pt>
                <c:pt idx="8">
                  <c:v>130.87</c:v>
                </c:pt>
                <c:pt idx="9">
                  <c:v>226.96</c:v>
                </c:pt>
                <c:pt idx="10">
                  <c:v>454.02</c:v>
                </c:pt>
                <c:pt idx="11">
                  <c:v>878.11</c:v>
                </c:pt>
                <c:pt idx="12">
                  <c:v>1213.3800000000001</c:v>
                </c:pt>
                <c:pt idx="13">
                  <c:v>1601.68</c:v>
                </c:pt>
                <c:pt idx="14">
                  <c:v>1684.39</c:v>
                </c:pt>
                <c:pt idx="15">
                  <c:v>1729.9</c:v>
                </c:pt>
                <c:pt idx="16">
                  <c:v>1753.66</c:v>
                </c:pt>
                <c:pt idx="17">
                  <c:v>1765.58</c:v>
                </c:pt>
                <c:pt idx="18">
                  <c:v>1771.68</c:v>
                </c:pt>
                <c:pt idx="19">
                  <c:v>1774.72</c:v>
                </c:pt>
                <c:pt idx="20">
                  <c:v>1776.25</c:v>
                </c:pt>
              </c:numCache>
            </c:numRef>
          </c:yVal>
          <c:smooth val="0"/>
        </c:ser>
        <c:ser>
          <c:idx val="1"/>
          <c:order val="1"/>
          <c:tx>
            <c:strRef>
              <c:f>Sheet1!$C$1</c:f>
              <c:strCache>
                <c:ptCount val="1"/>
                <c:pt idx="0">
                  <c:v>OFI</c:v>
                </c:pt>
              </c:strCache>
            </c:strRef>
          </c:tx>
          <c:spPr>
            <a:ln w="28575" cap="rnd">
              <a:solidFill>
                <a:schemeClr val="accent2"/>
              </a:solidFill>
              <a:round/>
            </a:ln>
            <a:effectLst/>
          </c:spPr>
          <c:marker>
            <c:symbol val="none"/>
          </c:marker>
          <c:xVal>
            <c:numRef>
              <c:f>Sheet1!$A$2:$A$23</c:f>
              <c:numCache>
                <c:formatCode>General</c:formatCode>
                <c:ptCount val="22"/>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pt idx="15">
                  <c:v>32768</c:v>
                </c:pt>
                <c:pt idx="16">
                  <c:v>65536</c:v>
                </c:pt>
                <c:pt idx="17">
                  <c:v>131072</c:v>
                </c:pt>
                <c:pt idx="18">
                  <c:v>262144</c:v>
                </c:pt>
                <c:pt idx="19">
                  <c:v>524288</c:v>
                </c:pt>
                <c:pt idx="20">
                  <c:v>1048576</c:v>
                </c:pt>
              </c:numCache>
            </c:numRef>
          </c:xVal>
          <c:yVal>
            <c:numRef>
              <c:f>Sheet1!$C$2:$C$23</c:f>
              <c:numCache>
                <c:formatCode>General</c:formatCode>
                <c:ptCount val="22"/>
                <c:pt idx="0">
                  <c:v>0.91</c:v>
                </c:pt>
                <c:pt idx="1">
                  <c:v>1.82</c:v>
                </c:pt>
                <c:pt idx="2">
                  <c:v>3.63</c:v>
                </c:pt>
                <c:pt idx="3">
                  <c:v>7.26</c:v>
                </c:pt>
                <c:pt idx="4">
                  <c:v>14.59</c:v>
                </c:pt>
                <c:pt idx="5">
                  <c:v>29.31</c:v>
                </c:pt>
                <c:pt idx="6">
                  <c:v>58.72</c:v>
                </c:pt>
                <c:pt idx="7">
                  <c:v>117.57</c:v>
                </c:pt>
                <c:pt idx="8">
                  <c:v>227.71</c:v>
                </c:pt>
                <c:pt idx="9">
                  <c:v>456.12</c:v>
                </c:pt>
                <c:pt idx="10">
                  <c:v>904.56</c:v>
                </c:pt>
                <c:pt idx="11">
                  <c:v>1521.1</c:v>
                </c:pt>
                <c:pt idx="12">
                  <c:v>1687.89</c:v>
                </c:pt>
                <c:pt idx="13">
                  <c:v>1754.71</c:v>
                </c:pt>
                <c:pt idx="14">
                  <c:v>1785.57</c:v>
                </c:pt>
                <c:pt idx="15">
                  <c:v>1800.6</c:v>
                </c:pt>
                <c:pt idx="16">
                  <c:v>1808.04</c:v>
                </c:pt>
                <c:pt idx="17">
                  <c:v>1811.82</c:v>
                </c:pt>
                <c:pt idx="18">
                  <c:v>1813.7</c:v>
                </c:pt>
                <c:pt idx="19">
                  <c:v>1814.66</c:v>
                </c:pt>
                <c:pt idx="20">
                  <c:v>1815.13</c:v>
                </c:pt>
              </c:numCache>
            </c:numRef>
          </c:yVal>
          <c:smooth val="0"/>
        </c:ser>
        <c:dLbls>
          <c:showLegendKey val="0"/>
          <c:showVal val="0"/>
          <c:showCatName val="0"/>
          <c:showSerName val="0"/>
          <c:showPercent val="0"/>
          <c:showBubbleSize val="0"/>
        </c:dLbls>
        <c:axId val="319183320"/>
        <c:axId val="319179792"/>
      </c:scatterChart>
      <c:valAx>
        <c:axId val="319183320"/>
        <c:scaling>
          <c:logBase val="2"/>
          <c:orientation val="minMax"/>
          <c:max val="32768"/>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Bytes</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179792"/>
        <c:crossesAt val="0.1"/>
        <c:crossBetween val="midCat"/>
      </c:valAx>
      <c:valAx>
        <c:axId val="319179792"/>
        <c:scaling>
          <c:logBase val="10"/>
          <c:orientation val="minMax"/>
          <c:max val="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Bandwidth (MB/s)</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183320"/>
        <c:crosses val="autoZero"/>
        <c:crossBetween val="midCat"/>
      </c:valAx>
      <c:spPr>
        <a:noFill/>
        <a:ln>
          <a:noFill/>
        </a:ln>
        <a:effectLst/>
      </c:spPr>
    </c:plotArea>
    <c:legend>
      <c:legendPos val="r"/>
      <c:layout>
        <c:manualLayout>
          <c:xMode val="edge"/>
          <c:yMode val="edge"/>
          <c:x val="0.73160507352577686"/>
          <c:y val="0.58420555632584847"/>
          <c:w val="0.16058674813283125"/>
          <c:h val="0.157816584326403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73830138858713"/>
          <c:y val="4.167466722357735E-2"/>
          <c:w val="0.65353235189906977"/>
          <c:h val="0.745097312326228"/>
        </c:manualLayout>
      </c:layout>
      <c:scatterChart>
        <c:scatterStyle val="lineMarker"/>
        <c:varyColors val="0"/>
        <c:ser>
          <c:idx val="0"/>
          <c:order val="0"/>
          <c:tx>
            <c:strRef>
              <c:f>Sheet1!$B$1</c:f>
              <c:strCache>
                <c:ptCount val="1"/>
                <c:pt idx="0">
                  <c:v>IBM</c:v>
                </c:pt>
              </c:strCache>
            </c:strRef>
          </c:tx>
          <c:spPr>
            <a:ln w="28575" cap="rnd">
              <a:solidFill>
                <a:schemeClr val="accent1"/>
              </a:solidFill>
              <a:round/>
            </a:ln>
            <a:effectLst/>
          </c:spPr>
          <c:marker>
            <c:symbol val="none"/>
          </c:marker>
          <c:xVal>
            <c:numRef>
              <c:f>Sheet1!$A$2:$A$24</c:f>
              <c:numCache>
                <c:formatCode>General</c:formatCode>
                <c:ptCount val="23"/>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pt idx="15">
                  <c:v>32768</c:v>
                </c:pt>
                <c:pt idx="16">
                  <c:v>65536</c:v>
                </c:pt>
                <c:pt idx="17">
                  <c:v>131072</c:v>
                </c:pt>
                <c:pt idx="18">
                  <c:v>262144</c:v>
                </c:pt>
                <c:pt idx="19">
                  <c:v>524288</c:v>
                </c:pt>
                <c:pt idx="20">
                  <c:v>1048576</c:v>
                </c:pt>
                <c:pt idx="21">
                  <c:v>2097152</c:v>
                </c:pt>
              </c:numCache>
            </c:numRef>
          </c:xVal>
          <c:yVal>
            <c:numRef>
              <c:f>Sheet1!$B$2:$B$24</c:f>
              <c:numCache>
                <c:formatCode>General</c:formatCode>
                <c:ptCount val="23"/>
                <c:pt idx="0">
                  <c:v>14928727.15</c:v>
                </c:pt>
                <c:pt idx="1">
                  <c:v>14711620.17</c:v>
                </c:pt>
                <c:pt idx="2">
                  <c:v>14379388.82</c:v>
                </c:pt>
                <c:pt idx="3">
                  <c:v>14848487.810000001</c:v>
                </c:pt>
                <c:pt idx="4">
                  <c:v>15086677.029999999</c:v>
                </c:pt>
                <c:pt idx="5">
                  <c:v>14405244</c:v>
                </c:pt>
                <c:pt idx="6">
                  <c:v>14070204.32</c:v>
                </c:pt>
                <c:pt idx="7">
                  <c:v>7458017.4800000004</c:v>
                </c:pt>
                <c:pt idx="8">
                  <c:v>7342526.54</c:v>
                </c:pt>
                <c:pt idx="9">
                  <c:v>7116750.6900000004</c:v>
                </c:pt>
                <c:pt idx="10">
                  <c:v>7115592.6799999997</c:v>
                </c:pt>
                <c:pt idx="11">
                  <c:v>6820139.4000000004</c:v>
                </c:pt>
                <c:pt idx="12">
                  <c:v>4729703.62</c:v>
                </c:pt>
                <c:pt idx="13">
                  <c:v>3120339.28</c:v>
                </c:pt>
                <c:pt idx="14">
                  <c:v>1643291.12</c:v>
                </c:pt>
                <c:pt idx="15">
                  <c:v>844106.55</c:v>
                </c:pt>
                <c:pt idx="16">
                  <c:v>427968.57</c:v>
                </c:pt>
                <c:pt idx="17">
                  <c:v>215486.29</c:v>
                </c:pt>
                <c:pt idx="18">
                  <c:v>108123.42</c:v>
                </c:pt>
                <c:pt idx="19">
                  <c:v>54157.62</c:v>
                </c:pt>
                <c:pt idx="20">
                  <c:v>27102.720000000001</c:v>
                </c:pt>
                <c:pt idx="21">
                  <c:v>13557.37</c:v>
                </c:pt>
              </c:numCache>
            </c:numRef>
          </c:yVal>
          <c:smooth val="0"/>
        </c:ser>
        <c:ser>
          <c:idx val="1"/>
          <c:order val="1"/>
          <c:tx>
            <c:strRef>
              <c:f>Sheet1!$C$1</c:f>
              <c:strCache>
                <c:ptCount val="1"/>
                <c:pt idx="0">
                  <c:v>OFI</c:v>
                </c:pt>
              </c:strCache>
            </c:strRef>
          </c:tx>
          <c:spPr>
            <a:ln w="28575" cap="rnd">
              <a:solidFill>
                <a:schemeClr val="accent2"/>
              </a:solidFill>
              <a:round/>
            </a:ln>
            <a:effectLst/>
          </c:spPr>
          <c:marker>
            <c:symbol val="none"/>
          </c:marker>
          <c:xVal>
            <c:numRef>
              <c:f>Sheet1!$A$2:$A$24</c:f>
              <c:numCache>
                <c:formatCode>General</c:formatCode>
                <c:ptCount val="23"/>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pt idx="15">
                  <c:v>32768</c:v>
                </c:pt>
                <c:pt idx="16">
                  <c:v>65536</c:v>
                </c:pt>
                <c:pt idx="17">
                  <c:v>131072</c:v>
                </c:pt>
                <c:pt idx="18">
                  <c:v>262144</c:v>
                </c:pt>
                <c:pt idx="19">
                  <c:v>524288</c:v>
                </c:pt>
                <c:pt idx="20">
                  <c:v>1048576</c:v>
                </c:pt>
                <c:pt idx="21">
                  <c:v>2097152</c:v>
                </c:pt>
              </c:numCache>
            </c:numRef>
          </c:xVal>
          <c:yVal>
            <c:numRef>
              <c:f>Sheet1!$C$2:$C$24</c:f>
              <c:numCache>
                <c:formatCode>General</c:formatCode>
                <c:ptCount val="23"/>
                <c:pt idx="0">
                  <c:v>14552397.439999999</c:v>
                </c:pt>
                <c:pt idx="1">
                  <c:v>14604385.76</c:v>
                </c:pt>
                <c:pt idx="2">
                  <c:v>14555448.960000001</c:v>
                </c:pt>
                <c:pt idx="3">
                  <c:v>14546175.09</c:v>
                </c:pt>
                <c:pt idx="4">
                  <c:v>14602616.83</c:v>
                </c:pt>
                <c:pt idx="5">
                  <c:v>14637453.32</c:v>
                </c:pt>
                <c:pt idx="6">
                  <c:v>14701177.199999999</c:v>
                </c:pt>
                <c:pt idx="7">
                  <c:v>14728905.640000001</c:v>
                </c:pt>
                <c:pt idx="8">
                  <c:v>14315305.060000001</c:v>
                </c:pt>
                <c:pt idx="9">
                  <c:v>14325869.470000001</c:v>
                </c:pt>
                <c:pt idx="10">
                  <c:v>14119531.359999999</c:v>
                </c:pt>
                <c:pt idx="11">
                  <c:v>11915487.609999999</c:v>
                </c:pt>
                <c:pt idx="12">
                  <c:v>6593560.9400000004</c:v>
                </c:pt>
                <c:pt idx="13">
                  <c:v>3426737.07</c:v>
                </c:pt>
                <c:pt idx="14">
                  <c:v>1743412.41</c:v>
                </c:pt>
                <c:pt idx="15">
                  <c:v>879082.7</c:v>
                </c:pt>
                <c:pt idx="16">
                  <c:v>441398.77</c:v>
                </c:pt>
                <c:pt idx="17">
                  <c:v>221165.16</c:v>
                </c:pt>
                <c:pt idx="18">
                  <c:v>110698.81</c:v>
                </c:pt>
                <c:pt idx="19">
                  <c:v>55378.58</c:v>
                </c:pt>
                <c:pt idx="20">
                  <c:v>27696.66</c:v>
                </c:pt>
                <c:pt idx="21">
                  <c:v>13849.99</c:v>
                </c:pt>
              </c:numCache>
            </c:numRef>
          </c:yVal>
          <c:smooth val="0"/>
        </c:ser>
        <c:dLbls>
          <c:showLegendKey val="0"/>
          <c:showVal val="0"/>
          <c:showCatName val="0"/>
          <c:showSerName val="0"/>
          <c:showPercent val="0"/>
          <c:showBubbleSize val="0"/>
        </c:dLbls>
        <c:axId val="319178616"/>
        <c:axId val="319180184"/>
      </c:scatterChart>
      <c:valAx>
        <c:axId val="319178616"/>
        <c:scaling>
          <c:logBase val="2"/>
          <c:orientation val="minMax"/>
          <c:max val="32768"/>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Bytes</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180184"/>
        <c:crossesAt val="0.1"/>
        <c:crossBetween val="midCat"/>
      </c:valAx>
      <c:valAx>
        <c:axId val="319180184"/>
        <c:scaling>
          <c:logBase val="10"/>
          <c:orientation val="minMax"/>
          <c:max val="15000000"/>
          <c:min val="1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Messages/s</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9178616"/>
        <c:crosses val="autoZero"/>
        <c:crossBetween val="midCat"/>
      </c:valAx>
      <c:spPr>
        <a:noFill/>
        <a:ln>
          <a:noFill/>
        </a:ln>
        <a:effectLst/>
      </c:spPr>
    </c:plotArea>
    <c:legend>
      <c:legendPos val="r"/>
      <c:layout>
        <c:manualLayout>
          <c:xMode val="edge"/>
          <c:yMode val="edge"/>
          <c:x val="0.73160507352577686"/>
          <c:y val="0.58420555632584847"/>
          <c:w val="0.16058674813283125"/>
          <c:h val="0.157816584326403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8C29E-8C0F-4BC9-99D4-36B9B1826659}" type="datetimeFigureOut">
              <a:rPr lang="en-US" smtClean="0"/>
              <a:t>3/30/2016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366D1-F28E-4E3F-8092-0A4AFFF7F73E}" type="slidenum">
              <a:rPr lang="en-US" smtClean="0"/>
              <a:t>‹#›</a:t>
            </a:fld>
            <a:endParaRPr lang="en-US"/>
          </a:p>
        </p:txBody>
      </p:sp>
    </p:spTree>
    <p:extLst>
      <p:ext uri="{BB962C8B-B14F-4D97-AF65-F5344CB8AC3E}">
        <p14:creationId xmlns:p14="http://schemas.microsoft.com/office/powerpoint/2010/main" val="374991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C366D1-F28E-4E3F-8092-0A4AFFF7F73E}" type="slidenum">
              <a:rPr lang="en-US" smtClean="0"/>
              <a:t>8</a:t>
            </a:fld>
            <a:endParaRPr lang="en-US"/>
          </a:p>
        </p:txBody>
      </p:sp>
    </p:spTree>
    <p:extLst>
      <p:ext uri="{BB962C8B-B14F-4D97-AF65-F5344CB8AC3E}">
        <p14:creationId xmlns:p14="http://schemas.microsoft.com/office/powerpoint/2010/main" val="3781074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Mira </a:t>
            </a:r>
            <a:r>
              <a:rPr lang="en-US" baseline="0" dirty="0" smtClean="0"/>
              <a:t>system at Argonne</a:t>
            </a:r>
            <a:r>
              <a:rPr lang="en-US" dirty="0" smtClean="0"/>
              <a:t>- </a:t>
            </a:r>
            <a:r>
              <a:rPr lang="en-US" sz="1200" dirty="0" smtClean="0"/>
              <a:t>32 nodes on ALCF </a:t>
            </a:r>
            <a:r>
              <a:rPr lang="en-US" sz="1200" dirty="0" err="1" smtClean="0"/>
              <a:t>Vesta</a:t>
            </a:r>
            <a:r>
              <a:rPr lang="en-US" sz="1200" dirty="0" smtClean="0"/>
              <a:t> machine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BlueGene</a:t>
            </a:r>
            <a:r>
              <a:rPr lang="en-US" dirty="0" smtClean="0"/>
              <a:t>/Q, Power BQC 16C 1.60GHz, Linux</a:t>
            </a:r>
            <a:endParaRPr lang="en-US" sz="1200" dirty="0" smtClean="0"/>
          </a:p>
          <a:p>
            <a:r>
              <a:rPr lang="en-US" sz="2400" dirty="0" smtClean="0"/>
              <a:t>IBM MPICH / PAMI</a:t>
            </a:r>
          </a:p>
          <a:p>
            <a:pPr lvl="1"/>
            <a:r>
              <a:rPr lang="en-US" sz="2000" dirty="0" smtClean="0"/>
              <a:t>IBM XL C compiler for BG, v12.1</a:t>
            </a:r>
          </a:p>
          <a:p>
            <a:pPr lvl="1"/>
            <a:r>
              <a:rPr lang="en-US" sz="2000" dirty="0" smtClean="0"/>
              <a:t>Optimized for single-threaded latency</a:t>
            </a:r>
          </a:p>
          <a:p>
            <a:pPr lvl="1"/>
            <a:r>
              <a:rPr lang="en-US" sz="2000" dirty="0" smtClean="0"/>
              <a:t>…/</a:t>
            </a:r>
            <a:r>
              <a:rPr lang="en-US" sz="2000" dirty="0" err="1" smtClean="0"/>
              <a:t>comm</a:t>
            </a:r>
            <a:r>
              <a:rPr lang="en-US" sz="2000" dirty="0" smtClean="0"/>
              <a:t>/</a:t>
            </a:r>
            <a:r>
              <a:rPr lang="en-US" sz="2000" dirty="0" err="1" smtClean="0"/>
              <a:t>xl.legacy.ndebug</a:t>
            </a:r>
            <a:r>
              <a:rPr lang="en-US" sz="2000" dirty="0" smtClean="0"/>
              <a:t>/bin/</a:t>
            </a:r>
            <a:r>
              <a:rPr lang="en-US" sz="2000" dirty="0" err="1" smtClean="0"/>
              <a:t>mpicc</a:t>
            </a:r>
            <a:endParaRPr lang="en-US" sz="2000" dirty="0" smtClean="0"/>
          </a:p>
          <a:p>
            <a:pPr lvl="1"/>
            <a:r>
              <a:rPr lang="en-US" sz="2000" dirty="0" smtClean="0"/>
              <a:t>v1r2m2</a:t>
            </a:r>
          </a:p>
          <a:p>
            <a:r>
              <a:rPr lang="en-US" sz="2400" dirty="0" smtClean="0"/>
              <a:t>MPICH / CH4 / </a:t>
            </a:r>
            <a:r>
              <a:rPr lang="en-US" sz="2400" dirty="0" err="1" smtClean="0"/>
              <a:t>libfabric</a:t>
            </a:r>
            <a:endParaRPr lang="en-US" sz="2400" dirty="0" smtClean="0"/>
          </a:p>
          <a:p>
            <a:pPr lvl="1"/>
            <a:r>
              <a:rPr lang="en-US" sz="2000" dirty="0" err="1" smtClean="0"/>
              <a:t>gcc</a:t>
            </a:r>
            <a:r>
              <a:rPr lang="en-US" sz="2000" dirty="0" smtClean="0"/>
              <a:t> 4.4.7</a:t>
            </a:r>
          </a:p>
          <a:p>
            <a:pPr lvl="1"/>
            <a:r>
              <a:rPr lang="en-US" sz="2000" dirty="0" smtClean="0"/>
              <a:t>global locks, inline, direct, etc.</a:t>
            </a:r>
          </a:p>
          <a:p>
            <a:pPr lvl="1"/>
            <a:r>
              <a:rPr lang="en-US" sz="2000" i="1" dirty="0" smtClean="0">
                <a:solidFill>
                  <a:schemeClr val="tx2"/>
                </a:solidFill>
              </a:rPr>
              <a:t>Provider not optimized for performance</a:t>
            </a:r>
            <a:endParaRPr lang="en-US" sz="2000" i="1" dirty="0">
              <a:solidFill>
                <a:schemeClr val="tx2"/>
              </a:solidFill>
            </a:endParaRPr>
          </a:p>
        </p:txBody>
      </p:sp>
      <p:sp>
        <p:nvSpPr>
          <p:cNvPr id="4" name="Slide Number Placeholder 3"/>
          <p:cNvSpPr>
            <a:spLocks noGrp="1"/>
          </p:cNvSpPr>
          <p:nvPr>
            <p:ph type="sldNum" sz="quarter" idx="10"/>
          </p:nvPr>
        </p:nvSpPr>
        <p:spPr/>
        <p:txBody>
          <a:bodyPr/>
          <a:lstStyle/>
          <a:p>
            <a:fld id="{19C366D1-F28E-4E3F-8092-0A4AFFF7F73E}" type="slidenum">
              <a:rPr lang="en-US" smtClean="0"/>
              <a:t>9</a:t>
            </a:fld>
            <a:endParaRPr lang="en-US"/>
          </a:p>
        </p:txBody>
      </p:sp>
    </p:spTree>
    <p:extLst>
      <p:ext uri="{BB962C8B-B14F-4D97-AF65-F5344CB8AC3E}">
        <p14:creationId xmlns:p14="http://schemas.microsoft.com/office/powerpoint/2010/main" val="2045073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0" y="3073493"/>
            <a:ext cx="9144000" cy="1042935"/>
          </a:xfrm>
        </p:spPr>
        <p:txBody>
          <a:bodyPr anchor="b">
            <a:normAutofit/>
          </a:bodyPr>
          <a:lstStyle>
            <a:lvl1pPr>
              <a:defRPr sz="4300" b="1" i="0">
                <a:solidFill>
                  <a:schemeClr val="bg1"/>
                </a:solidFill>
                <a:latin typeface="Arial Narrow"/>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4084108"/>
            <a:ext cx="9144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 Placeholder 9"/>
          <p:cNvSpPr>
            <a:spLocks noGrp="1"/>
          </p:cNvSpPr>
          <p:nvPr>
            <p:ph type="body" sz="quarter" idx="10"/>
          </p:nvPr>
        </p:nvSpPr>
        <p:spPr>
          <a:xfrm>
            <a:off x="0" y="4585685"/>
            <a:ext cx="9144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smtClean="0"/>
          </a:p>
        </p:txBody>
      </p:sp>
      <p:sp>
        <p:nvSpPr>
          <p:cNvPr id="6" name="Rectangle 5"/>
          <p:cNvSpPr/>
          <p:nvPr userDrawn="1"/>
        </p:nvSpPr>
        <p:spPr>
          <a:xfrm>
            <a:off x="1" y="0"/>
            <a:ext cx="9144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 y="-1"/>
            <a:ext cx="9144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2571917"/>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OpenFabric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3481" y="533320"/>
            <a:ext cx="2012974" cy="1857778"/>
          </a:xfrm>
          <a:prstGeom prst="rect">
            <a:avLst/>
          </a:prstGeom>
        </p:spPr>
      </p:pic>
      <p:sp>
        <p:nvSpPr>
          <p:cNvPr id="12" name="TextBox 11"/>
          <p:cNvSpPr txBox="1"/>
          <p:nvPr userDrawn="1"/>
        </p:nvSpPr>
        <p:spPr>
          <a:xfrm>
            <a:off x="2767900" y="2820733"/>
            <a:ext cx="3640655" cy="369332"/>
          </a:xfrm>
          <a:prstGeom prst="rect">
            <a:avLst/>
          </a:prstGeom>
          <a:noFill/>
        </p:spPr>
        <p:txBody>
          <a:bodyPr wrap="square" rtlCol="0">
            <a:spAutoFit/>
          </a:bodyPr>
          <a:lstStyle/>
          <a:p>
            <a:pPr algn="ctr"/>
            <a:r>
              <a:rPr lang="en-US" dirty="0" smtClean="0">
                <a:solidFill>
                  <a:srgbClr val="FFFFFF"/>
                </a:solidFill>
                <a:latin typeface="Arial Narrow"/>
                <a:cs typeface="Arial Narrow"/>
              </a:rPr>
              <a:t>12</a:t>
            </a:r>
            <a:r>
              <a:rPr lang="en-US" baseline="30000" dirty="0" smtClean="0">
                <a:solidFill>
                  <a:srgbClr val="FFFFFF"/>
                </a:solidFill>
                <a:latin typeface="Arial Narrow"/>
                <a:cs typeface="Arial Narrow"/>
              </a:rPr>
              <a:t>th</a:t>
            </a:r>
            <a:r>
              <a:rPr lang="en-US" dirty="0" smtClean="0">
                <a:solidFill>
                  <a:srgbClr val="FFFFFF"/>
                </a:solidFill>
                <a:latin typeface="Arial Narrow"/>
                <a:cs typeface="Arial Narrow"/>
              </a:rPr>
              <a:t> ANNUAL WORKSHOP 2016  </a:t>
            </a:r>
            <a:endParaRPr lang="en-US" dirty="0">
              <a:solidFill>
                <a:srgbClr val="FFFFFF"/>
              </a:solidFill>
              <a:latin typeface="Arial Narrow"/>
              <a:cs typeface="Arial Narrow"/>
            </a:endParaRPr>
          </a:p>
        </p:txBody>
      </p:sp>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07195" y="1227262"/>
            <a:ext cx="734294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smtClean="0"/>
              <a:t>Click to edit Master title style</a:t>
            </a:r>
            <a:endParaRPr lang="en-US" dirty="0"/>
          </a:p>
        </p:txBody>
      </p:sp>
      <p:sp>
        <p:nvSpPr>
          <p:cNvPr id="9"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smtClean="0"/>
              <a:t>Click to edit Master text styles</a:t>
            </a:r>
            <a:endParaRPr lang="en-US" dirty="0"/>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2" name="TextBox 11"/>
          <p:cNvSpPr txBox="1"/>
          <p:nvPr userDrawn="1"/>
        </p:nvSpPr>
        <p:spPr>
          <a:xfrm>
            <a:off x="5773604" y="6448086"/>
            <a:ext cx="3370396" cy="276999"/>
          </a:xfrm>
          <a:prstGeom prst="rect">
            <a:avLst/>
          </a:prstGeom>
          <a:noFill/>
        </p:spPr>
        <p:txBody>
          <a:bodyPr wrap="square" rtlCol="0">
            <a:spAutoFit/>
          </a:bodyPr>
          <a:lstStyle/>
          <a:p>
            <a:pPr algn="r"/>
            <a:r>
              <a:rPr lang="en-US" sz="1200" kern="1200" dirty="0" err="1" smtClean="0">
                <a:solidFill>
                  <a:schemeClr val="tx1">
                    <a:lumMod val="75000"/>
                    <a:lumOff val="25000"/>
                  </a:schemeClr>
                </a:solidFill>
                <a:latin typeface="Arial Narrow"/>
                <a:ea typeface="+mn-ea"/>
                <a:cs typeface="Arial Narrow"/>
              </a:rPr>
              <a:t>OpenFabrics</a:t>
            </a:r>
            <a:r>
              <a:rPr lang="en-US" sz="1200" kern="1200" dirty="0" smtClean="0">
                <a:solidFill>
                  <a:schemeClr val="tx1">
                    <a:lumMod val="75000"/>
                    <a:lumOff val="25000"/>
                  </a:schemeClr>
                </a:solidFill>
                <a:latin typeface="Arial Narrow"/>
                <a:ea typeface="+mn-ea"/>
                <a:cs typeface="Arial Narrow"/>
              </a:rPr>
              <a:t>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15"/>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23054" y="1269952"/>
            <a:ext cx="8363746"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smtClean="0"/>
              <a:t>Click to edit Master title style</a:t>
            </a:r>
            <a:endParaRPr lang="en-US" dirty="0"/>
          </a:p>
        </p:txBody>
      </p:sp>
      <p:sp>
        <p:nvSpPr>
          <p:cNvPr id="9"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smtClean="0"/>
              <a:t>Click to edit Master text styles</a:t>
            </a:r>
            <a:endParaRPr lang="en-US" dirty="0"/>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0" name="Rectangle 9"/>
          <p:cNvSpPr/>
          <p:nvPr userDrawn="1"/>
        </p:nvSpPr>
        <p:spPr>
          <a:xfrm>
            <a:off x="323054" y="5720114"/>
            <a:ext cx="8363746"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9"/>
          <p:cNvSpPr>
            <a:spLocks noGrp="1"/>
          </p:cNvSpPr>
          <p:nvPr>
            <p:ph type="body" sz="quarter" idx="14"/>
          </p:nvPr>
        </p:nvSpPr>
        <p:spPr>
          <a:xfrm>
            <a:off x="457200" y="5720114"/>
            <a:ext cx="814515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smtClean="0"/>
              <a:t>Click to edit Master text styles</a:t>
            </a:r>
          </a:p>
        </p:txBody>
      </p:sp>
      <p:sp>
        <p:nvSpPr>
          <p:cNvPr id="12" name="TextBox 11"/>
          <p:cNvSpPr txBox="1"/>
          <p:nvPr userDrawn="1"/>
        </p:nvSpPr>
        <p:spPr>
          <a:xfrm>
            <a:off x="5773604" y="6448086"/>
            <a:ext cx="3370396" cy="276999"/>
          </a:xfrm>
          <a:prstGeom prst="rect">
            <a:avLst/>
          </a:prstGeom>
          <a:noFill/>
        </p:spPr>
        <p:txBody>
          <a:bodyPr wrap="square" rtlCol="0">
            <a:spAutoFit/>
          </a:bodyPr>
          <a:lstStyle/>
          <a:p>
            <a:pPr algn="r"/>
            <a:r>
              <a:rPr lang="en-US" sz="1200" kern="1200" dirty="0" err="1" smtClean="0">
                <a:solidFill>
                  <a:schemeClr val="tx1">
                    <a:lumMod val="75000"/>
                    <a:lumOff val="25000"/>
                  </a:schemeClr>
                </a:solidFill>
                <a:latin typeface="Arial Narrow"/>
                <a:ea typeface="+mn-ea"/>
                <a:cs typeface="Arial Narrow"/>
              </a:rPr>
              <a:t>OpenFabrics</a:t>
            </a:r>
            <a:r>
              <a:rPr lang="en-US" sz="1200" kern="1200" dirty="0" smtClean="0">
                <a:solidFill>
                  <a:schemeClr val="tx1">
                    <a:lumMod val="75000"/>
                    <a:lumOff val="25000"/>
                  </a:schemeClr>
                </a:solidFill>
                <a:latin typeface="Arial Narrow"/>
                <a:ea typeface="+mn-ea"/>
                <a:cs typeface="Arial Narrow"/>
              </a:rPr>
              <a:t>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53475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smtClean="0"/>
              <a:t>Click to edit Master title style</a:t>
            </a:r>
            <a:endParaRPr lang="en-US" dirty="0"/>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smtClean="0"/>
              <a:t>Click to edit Master text styles</a:t>
            </a:r>
            <a:endParaRPr lang="en-US" dirty="0"/>
          </a:p>
        </p:txBody>
      </p:sp>
      <p:sp>
        <p:nvSpPr>
          <p:cNvPr id="10" name="Rectangle 9"/>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2"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1" name="TextBox 10"/>
          <p:cNvSpPr txBox="1"/>
          <p:nvPr userDrawn="1"/>
        </p:nvSpPr>
        <p:spPr>
          <a:xfrm>
            <a:off x="5773604" y="6448086"/>
            <a:ext cx="3370396" cy="276999"/>
          </a:xfrm>
          <a:prstGeom prst="rect">
            <a:avLst/>
          </a:prstGeom>
          <a:noFill/>
        </p:spPr>
        <p:txBody>
          <a:bodyPr wrap="square" rtlCol="0">
            <a:spAutoFit/>
          </a:bodyPr>
          <a:lstStyle/>
          <a:p>
            <a:pPr algn="r"/>
            <a:r>
              <a:rPr lang="en-US" sz="1200" kern="1200" dirty="0" err="1" smtClean="0">
                <a:solidFill>
                  <a:schemeClr val="tx1">
                    <a:lumMod val="75000"/>
                    <a:lumOff val="25000"/>
                  </a:schemeClr>
                </a:solidFill>
                <a:latin typeface="Arial Narrow"/>
                <a:ea typeface="+mn-ea"/>
                <a:cs typeface="Arial Narrow"/>
              </a:rPr>
              <a:t>OpenFabrics</a:t>
            </a:r>
            <a:r>
              <a:rPr lang="en-US" sz="1200" kern="1200" dirty="0" smtClean="0">
                <a:solidFill>
                  <a:schemeClr val="tx1">
                    <a:lumMod val="75000"/>
                    <a:lumOff val="25000"/>
                  </a:schemeClr>
                </a:solidFill>
                <a:latin typeface="Arial Narrow"/>
                <a:ea typeface="+mn-ea"/>
                <a:cs typeface="Arial Narrow"/>
              </a:rPr>
              <a:t>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235144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853531" y="1259279"/>
            <a:ext cx="2057400" cy="4866884"/>
          </a:xfrm>
        </p:spPr>
        <p:txBody>
          <a:bodyPr vert="eaVert"/>
          <a:lstStyle>
            <a:lvl1pPr algn="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199" y="1259279"/>
            <a:ext cx="6396331" cy="4866884"/>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0"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9" name="TextBox 8"/>
          <p:cNvSpPr txBox="1"/>
          <p:nvPr userDrawn="1"/>
        </p:nvSpPr>
        <p:spPr>
          <a:xfrm>
            <a:off x="5773604" y="6448086"/>
            <a:ext cx="3370396" cy="276999"/>
          </a:xfrm>
          <a:prstGeom prst="rect">
            <a:avLst/>
          </a:prstGeom>
          <a:noFill/>
        </p:spPr>
        <p:txBody>
          <a:bodyPr wrap="square" rtlCol="0">
            <a:spAutoFit/>
          </a:bodyPr>
          <a:lstStyle/>
          <a:p>
            <a:pPr algn="r"/>
            <a:r>
              <a:rPr lang="en-US" sz="1200" kern="1200" dirty="0" err="1" smtClean="0">
                <a:solidFill>
                  <a:schemeClr val="tx1">
                    <a:lumMod val="75000"/>
                    <a:lumOff val="25000"/>
                  </a:schemeClr>
                </a:solidFill>
                <a:latin typeface="Arial Narrow"/>
                <a:ea typeface="+mn-ea"/>
                <a:cs typeface="Arial Narrow"/>
              </a:rPr>
              <a:t>OpenFabrics</a:t>
            </a:r>
            <a:r>
              <a:rPr lang="en-US" sz="1200" kern="1200" dirty="0" smtClean="0">
                <a:solidFill>
                  <a:schemeClr val="tx1">
                    <a:lumMod val="75000"/>
                    <a:lumOff val="25000"/>
                  </a:schemeClr>
                </a:solidFill>
                <a:latin typeface="Arial Narrow"/>
                <a:ea typeface="+mn-ea"/>
                <a:cs typeface="Arial Narrow"/>
              </a:rPr>
              <a:t>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406249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41466"/>
            <a:ext cx="8229600" cy="419032"/>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5" name="Rectangle 4"/>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userDrawn="1"/>
        </p:nvSpPr>
        <p:spPr>
          <a:xfrm>
            <a:off x="5773604" y="6448086"/>
            <a:ext cx="3370396" cy="276999"/>
          </a:xfrm>
          <a:prstGeom prst="rect">
            <a:avLst/>
          </a:prstGeom>
          <a:noFill/>
        </p:spPr>
        <p:txBody>
          <a:bodyPr wrap="square" rtlCol="0">
            <a:spAutoFit/>
          </a:bodyPr>
          <a:lstStyle/>
          <a:p>
            <a:pPr algn="r"/>
            <a:r>
              <a:rPr lang="en-US" sz="1200" kern="1200" dirty="0" err="1" smtClean="0">
                <a:solidFill>
                  <a:schemeClr val="tx1">
                    <a:lumMod val="75000"/>
                    <a:lumOff val="25000"/>
                  </a:schemeClr>
                </a:solidFill>
                <a:latin typeface="Arial Narrow"/>
                <a:ea typeface="+mn-ea"/>
                <a:cs typeface="Arial Narrow"/>
              </a:rPr>
              <a:t>OpenFabrics</a:t>
            </a:r>
            <a:r>
              <a:rPr lang="en-US" sz="1200" kern="1200" dirty="0" smtClean="0">
                <a:solidFill>
                  <a:schemeClr val="tx1">
                    <a:lumMod val="75000"/>
                    <a:lumOff val="25000"/>
                  </a:schemeClr>
                </a:solidFill>
                <a:latin typeface="Arial Narrow"/>
                <a:ea typeface="+mn-ea"/>
                <a:cs typeface="Arial Narrow"/>
              </a:rPr>
              <a:t>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8585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smtClean="0"/>
              <a:t>Click to edit Master text styles</a:t>
            </a:r>
            <a:endParaRPr lang="en-US" dirty="0"/>
          </a:p>
        </p:txBody>
      </p:sp>
      <p:sp>
        <p:nvSpPr>
          <p:cNvPr id="7" name="Rectangle 6"/>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1"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4" name="TextBox 13"/>
          <p:cNvSpPr txBox="1"/>
          <p:nvPr userDrawn="1"/>
        </p:nvSpPr>
        <p:spPr>
          <a:xfrm>
            <a:off x="5773604" y="6448086"/>
            <a:ext cx="3370396" cy="276999"/>
          </a:xfrm>
          <a:prstGeom prst="rect">
            <a:avLst/>
          </a:prstGeom>
          <a:noFill/>
        </p:spPr>
        <p:txBody>
          <a:bodyPr wrap="square" rtlCol="0">
            <a:spAutoFit/>
          </a:bodyPr>
          <a:lstStyle/>
          <a:p>
            <a:pPr algn="r"/>
            <a:r>
              <a:rPr lang="en-US" sz="1200" kern="1200" dirty="0" err="1" smtClean="0">
                <a:solidFill>
                  <a:schemeClr val="tx1">
                    <a:lumMod val="75000"/>
                    <a:lumOff val="25000"/>
                  </a:schemeClr>
                </a:solidFill>
                <a:latin typeface="Arial Narrow"/>
                <a:ea typeface="+mn-ea"/>
                <a:cs typeface="Arial Narrow"/>
              </a:rPr>
              <a:t>OpenFabrics</a:t>
            </a:r>
            <a:r>
              <a:rPr lang="en-US" sz="1200" kern="1200" dirty="0" smtClean="0">
                <a:solidFill>
                  <a:schemeClr val="tx1">
                    <a:lumMod val="75000"/>
                    <a:lumOff val="25000"/>
                  </a:schemeClr>
                </a:solidFill>
                <a:latin typeface="Arial Narrow"/>
                <a:ea typeface="+mn-ea"/>
                <a:cs typeface="Arial Narrow"/>
              </a:rPr>
              <a:t>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14"/>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22746" y="1312638"/>
            <a:ext cx="6264053" cy="4813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0"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smtClean="0"/>
              <a:t>Click to edit Master text styles</a:t>
            </a:r>
            <a:endParaRPr lang="en-US" dirty="0"/>
          </a:p>
        </p:txBody>
      </p:sp>
      <p:sp>
        <p:nvSpPr>
          <p:cNvPr id="4" name="Rectangle 3"/>
          <p:cNvSpPr/>
          <p:nvPr userDrawn="1"/>
        </p:nvSpPr>
        <p:spPr>
          <a:xfrm>
            <a:off x="172241" y="1312638"/>
            <a:ext cx="2136313"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4"/>
          </p:nvPr>
        </p:nvSpPr>
        <p:spPr>
          <a:xfrm>
            <a:off x="323054" y="1387341"/>
            <a:ext cx="1846262"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smtClean="0"/>
              <a:t>Click to edit Master text styles</a:t>
            </a:r>
          </a:p>
        </p:txBody>
      </p:sp>
      <p:sp>
        <p:nvSpPr>
          <p:cNvPr id="12" name="Rectangle 11"/>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4"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6" name="TextBox 15"/>
          <p:cNvSpPr txBox="1"/>
          <p:nvPr userDrawn="1"/>
        </p:nvSpPr>
        <p:spPr>
          <a:xfrm>
            <a:off x="5773604" y="6448086"/>
            <a:ext cx="3370396" cy="276999"/>
          </a:xfrm>
          <a:prstGeom prst="rect">
            <a:avLst/>
          </a:prstGeom>
          <a:noFill/>
        </p:spPr>
        <p:txBody>
          <a:bodyPr wrap="square" rtlCol="0">
            <a:spAutoFit/>
          </a:bodyPr>
          <a:lstStyle/>
          <a:p>
            <a:pPr algn="r"/>
            <a:r>
              <a:rPr lang="en-US" sz="1200" kern="1200" dirty="0" err="1" smtClean="0">
                <a:solidFill>
                  <a:schemeClr val="tx1">
                    <a:lumMod val="75000"/>
                    <a:lumOff val="25000"/>
                  </a:schemeClr>
                </a:solidFill>
                <a:latin typeface="Arial Narrow"/>
                <a:ea typeface="+mn-ea"/>
                <a:cs typeface="Arial Narrow"/>
              </a:rPr>
              <a:t>OpenFabrics</a:t>
            </a:r>
            <a:r>
              <a:rPr lang="en-US" sz="1200" kern="1200" dirty="0" smtClean="0">
                <a:solidFill>
                  <a:schemeClr val="tx1">
                    <a:lumMod val="75000"/>
                    <a:lumOff val="25000"/>
                  </a:schemeClr>
                </a:solidFill>
                <a:latin typeface="Arial Narrow"/>
                <a:ea typeface="+mn-ea"/>
                <a:cs typeface="Arial Narrow"/>
              </a:rPr>
              <a:t>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7"/>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1312638"/>
            <a:ext cx="4366947" cy="390589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323054" y="5303911"/>
            <a:ext cx="8363746"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4"/>
          </p:nvPr>
        </p:nvSpPr>
        <p:spPr>
          <a:xfrm>
            <a:off x="457200" y="5421301"/>
            <a:ext cx="814515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smtClean="0"/>
              <a:t>Click to edit Master text styles</a:t>
            </a:r>
          </a:p>
        </p:txBody>
      </p:sp>
      <p:sp>
        <p:nvSpPr>
          <p:cNvPr id="12" name="Rectangle 11"/>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4"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1" name="Picture Placeholder 2"/>
          <p:cNvSpPr>
            <a:spLocks noGrp="1"/>
          </p:cNvSpPr>
          <p:nvPr>
            <p:ph type="pic" idx="15"/>
          </p:nvPr>
        </p:nvSpPr>
        <p:spPr>
          <a:xfrm>
            <a:off x="4824147" y="1312638"/>
            <a:ext cx="3862653"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457200" y="253294"/>
            <a:ext cx="8229600" cy="419032"/>
          </a:xfrm>
        </p:spPr>
        <p:txBody>
          <a:bodyPr/>
          <a:lstStyle>
            <a:lvl1pPr>
              <a:defRPr>
                <a:solidFill>
                  <a:srgbClr val="FFFFFF"/>
                </a:solidFill>
              </a:defRPr>
            </a:lvl1pPr>
          </a:lstStyle>
          <a:p>
            <a:r>
              <a:rPr lang="en-US" dirty="0" smtClean="0"/>
              <a:t>Click to edit Master title style</a:t>
            </a:r>
            <a:endParaRPr lang="en-US" dirty="0"/>
          </a:p>
        </p:txBody>
      </p:sp>
      <p:sp>
        <p:nvSpPr>
          <p:cNvPr id="17"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smtClean="0"/>
              <a:t>Click to edit Master text styles</a:t>
            </a:r>
            <a:endParaRPr lang="en-US" dirty="0"/>
          </a:p>
        </p:txBody>
      </p:sp>
      <p:sp>
        <p:nvSpPr>
          <p:cNvPr id="15" name="TextBox 14"/>
          <p:cNvSpPr txBox="1"/>
          <p:nvPr userDrawn="1"/>
        </p:nvSpPr>
        <p:spPr>
          <a:xfrm>
            <a:off x="5773604" y="6448086"/>
            <a:ext cx="3370396" cy="276999"/>
          </a:xfrm>
          <a:prstGeom prst="rect">
            <a:avLst/>
          </a:prstGeom>
          <a:noFill/>
        </p:spPr>
        <p:txBody>
          <a:bodyPr wrap="square" rtlCol="0">
            <a:spAutoFit/>
          </a:bodyPr>
          <a:lstStyle/>
          <a:p>
            <a:pPr algn="r"/>
            <a:r>
              <a:rPr lang="en-US" sz="1200" kern="1200" dirty="0" err="1" smtClean="0">
                <a:solidFill>
                  <a:schemeClr val="tx1">
                    <a:lumMod val="75000"/>
                    <a:lumOff val="25000"/>
                  </a:schemeClr>
                </a:solidFill>
                <a:latin typeface="Arial Narrow"/>
                <a:ea typeface="+mn-ea"/>
                <a:cs typeface="Arial Narrow"/>
              </a:rPr>
              <a:t>OpenFabrics</a:t>
            </a:r>
            <a:r>
              <a:rPr lang="en-US" sz="1200" kern="1200" dirty="0" smtClean="0">
                <a:solidFill>
                  <a:schemeClr val="tx1">
                    <a:lumMod val="75000"/>
                    <a:lumOff val="25000"/>
                  </a:schemeClr>
                </a:solidFill>
                <a:latin typeface="Arial Narrow"/>
                <a:ea typeface="+mn-ea"/>
                <a:cs typeface="Arial Narrow"/>
              </a:rPr>
              <a:t>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800" y="1963622"/>
            <a:ext cx="7772400" cy="2805830"/>
          </a:xfrm>
        </p:spPr>
        <p:txBody>
          <a:bodyPr anchor="ctr" anchorCtr="1"/>
          <a:lstStyle>
            <a:lvl1pPr algn="ctr">
              <a:defRPr sz="4000" b="1" cap="all">
                <a:solidFill>
                  <a:schemeClr val="bg1"/>
                </a:solidFill>
              </a:defRPr>
            </a:lvl1pPr>
          </a:lstStyle>
          <a:p>
            <a:r>
              <a:rPr lang="en-US" dirty="0" smtClean="0"/>
              <a:t>Click to edit Master title style</a:t>
            </a:r>
            <a:endParaRPr lang="en-US" dirty="0"/>
          </a:p>
        </p:txBody>
      </p:sp>
      <p:sp>
        <p:nvSpPr>
          <p:cNvPr id="8" name="Rectangle 7"/>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0"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7" name="Rectangle 6"/>
          <p:cNvSpPr/>
          <p:nvPr userDrawn="1"/>
        </p:nvSpPr>
        <p:spPr>
          <a:xfrm>
            <a:off x="1" y="-1"/>
            <a:ext cx="9144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 y="2016981"/>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OpenFabric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5401" y="486297"/>
            <a:ext cx="1549134" cy="1429698"/>
          </a:xfrm>
          <a:prstGeom prst="rect">
            <a:avLst/>
          </a:prstGeom>
        </p:spPr>
      </p:pic>
      <p:sp>
        <p:nvSpPr>
          <p:cNvPr id="13" name="Rectangle 12"/>
          <p:cNvSpPr/>
          <p:nvPr userDrawn="1"/>
        </p:nvSpPr>
        <p:spPr>
          <a:xfrm>
            <a:off x="1" y="4845022"/>
            <a:ext cx="9144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userDrawn="1"/>
        </p:nvSpPr>
        <p:spPr>
          <a:xfrm>
            <a:off x="5773604" y="6448086"/>
            <a:ext cx="3370396" cy="276999"/>
          </a:xfrm>
          <a:prstGeom prst="rect">
            <a:avLst/>
          </a:prstGeom>
          <a:noFill/>
        </p:spPr>
        <p:txBody>
          <a:bodyPr wrap="square" rtlCol="0">
            <a:spAutoFit/>
          </a:bodyPr>
          <a:lstStyle/>
          <a:p>
            <a:pPr algn="r"/>
            <a:r>
              <a:rPr lang="en-US" sz="1200" kern="1200" dirty="0" err="1" smtClean="0">
                <a:solidFill>
                  <a:schemeClr val="tx1">
                    <a:lumMod val="75000"/>
                    <a:lumOff val="25000"/>
                  </a:schemeClr>
                </a:solidFill>
                <a:latin typeface="Arial Narrow"/>
                <a:ea typeface="+mn-ea"/>
                <a:cs typeface="Arial Narrow"/>
              </a:rPr>
              <a:t>OpenFabrics</a:t>
            </a:r>
            <a:r>
              <a:rPr lang="en-US" sz="1200" kern="1200" dirty="0" smtClean="0">
                <a:solidFill>
                  <a:schemeClr val="tx1">
                    <a:lumMod val="75000"/>
                    <a:lumOff val="25000"/>
                  </a:schemeClr>
                </a:solidFill>
                <a:latin typeface="Arial Narrow"/>
                <a:ea typeface="+mn-ea"/>
                <a:cs typeface="Arial Narrow"/>
              </a:rPr>
              <a:t>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smtClean="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smtClean="0"/>
              <a:t>Second level</a:t>
            </a:r>
          </a:p>
          <a:p>
            <a:pPr marL="512763" lvl="2" indent="-117475" algn="l" defTabSz="457200" rtl="0" eaLnBrk="1" latinLnBrk="0" hangingPunct="1">
              <a:spcBef>
                <a:spcPct val="20000"/>
              </a:spcBef>
              <a:buFont typeface="Arial"/>
              <a:buChar char="•"/>
            </a:pPr>
            <a:r>
              <a:rPr lang="en-US" dirty="0" smtClean="0"/>
              <a:t>Third level</a:t>
            </a:r>
          </a:p>
          <a:p>
            <a:pPr marL="630238" lvl="3" indent="-117475" algn="l" defTabSz="457200" rtl="0" eaLnBrk="1" latinLnBrk="0" hangingPunct="1">
              <a:spcBef>
                <a:spcPct val="20000"/>
              </a:spcBef>
              <a:buClr>
                <a:srgbClr val="00588D"/>
              </a:buClr>
              <a:buFont typeface="Arial"/>
              <a:buChar char="•"/>
            </a:pPr>
            <a:r>
              <a:rPr lang="en-US" dirty="0" smtClean="0"/>
              <a:t>Fourth level</a:t>
            </a:r>
          </a:p>
        </p:txBody>
      </p:sp>
      <p:sp>
        <p:nvSpPr>
          <p:cNvPr id="8" name="Content Placeholder 7"/>
          <p:cNvSpPr>
            <a:spLocks noGrp="1"/>
          </p:cNvSpPr>
          <p:nvPr>
            <p:ph sz="quarter" idx="13"/>
          </p:nvPr>
        </p:nvSpPr>
        <p:spPr>
          <a:xfrm>
            <a:off x="457200" y="672326"/>
            <a:ext cx="82296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smtClean="0"/>
              <a:t>Click to edit Master text styles</a:t>
            </a:r>
            <a:endParaRPr lang="en-US" dirty="0"/>
          </a:p>
        </p:txBody>
      </p:sp>
      <p:sp>
        <p:nvSpPr>
          <p:cNvPr id="10" name="Rectangle 9"/>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2"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1" name="TextBox 10"/>
          <p:cNvSpPr txBox="1"/>
          <p:nvPr userDrawn="1"/>
        </p:nvSpPr>
        <p:spPr>
          <a:xfrm>
            <a:off x="5773604" y="6448086"/>
            <a:ext cx="3370396" cy="276999"/>
          </a:xfrm>
          <a:prstGeom prst="rect">
            <a:avLst/>
          </a:prstGeom>
          <a:noFill/>
        </p:spPr>
        <p:txBody>
          <a:bodyPr wrap="square" rtlCol="0">
            <a:spAutoFit/>
          </a:bodyPr>
          <a:lstStyle/>
          <a:p>
            <a:pPr algn="r"/>
            <a:r>
              <a:rPr lang="en-US" sz="1200" kern="1200" dirty="0" err="1" smtClean="0">
                <a:solidFill>
                  <a:schemeClr val="tx1">
                    <a:lumMod val="75000"/>
                    <a:lumOff val="25000"/>
                  </a:schemeClr>
                </a:solidFill>
                <a:latin typeface="Arial Narrow"/>
                <a:ea typeface="+mn-ea"/>
                <a:cs typeface="Arial Narrow"/>
              </a:rPr>
              <a:t>OpenFabrics</a:t>
            </a:r>
            <a:r>
              <a:rPr lang="en-US" sz="1200" kern="1200" dirty="0" smtClean="0">
                <a:solidFill>
                  <a:schemeClr val="tx1">
                    <a:lumMod val="75000"/>
                    <a:lumOff val="25000"/>
                  </a:schemeClr>
                </a:solidFill>
                <a:latin typeface="Arial Narrow"/>
                <a:ea typeface="+mn-ea"/>
                <a:cs typeface="Arial Narrow"/>
              </a:rPr>
              <a:t>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457200" y="1479570"/>
            <a:ext cx="4040188"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hasCustomPrompt="1"/>
          </p:nvPr>
        </p:nvSpPr>
        <p:spPr>
          <a:xfrm>
            <a:off x="4645025" y="1479570"/>
            <a:ext cx="4041775"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smtClean="0"/>
              <a:t>CLICK TO EDIT MASTER TEXT STYLES</a:t>
            </a:r>
          </a:p>
        </p:txBody>
      </p:sp>
      <p:sp>
        <p:nvSpPr>
          <p:cNvPr id="12" name="Content Placeholder 2"/>
          <p:cNvSpPr>
            <a:spLocks noGrp="1"/>
          </p:cNvSpPr>
          <p:nvPr>
            <p:ph sz="half" idx="14"/>
          </p:nvPr>
        </p:nvSpPr>
        <p:spPr>
          <a:xfrm>
            <a:off x="457200" y="2228234"/>
            <a:ext cx="40386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Content Placeholder 3"/>
          <p:cNvSpPr>
            <a:spLocks noGrp="1"/>
          </p:cNvSpPr>
          <p:nvPr>
            <p:ph sz="half" idx="2"/>
          </p:nvPr>
        </p:nvSpPr>
        <p:spPr>
          <a:xfrm>
            <a:off x="4648200" y="2228234"/>
            <a:ext cx="40386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smtClean="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smtClean="0"/>
              <a:t>Second level</a:t>
            </a:r>
          </a:p>
          <a:p>
            <a:pPr marL="512763" lvl="2" indent="-117475" algn="l" defTabSz="457200" rtl="0" eaLnBrk="1" latinLnBrk="0" hangingPunct="1">
              <a:spcBef>
                <a:spcPct val="20000"/>
              </a:spcBef>
              <a:buFont typeface="Arial"/>
              <a:buChar char="•"/>
            </a:pPr>
            <a:r>
              <a:rPr lang="en-US" dirty="0" smtClean="0"/>
              <a:t>Third level</a:t>
            </a:r>
          </a:p>
          <a:p>
            <a:pPr marL="630238" lvl="3" indent="-117475" algn="l" defTabSz="457200" rtl="0" eaLnBrk="1" latinLnBrk="0" hangingPunct="1">
              <a:spcBef>
                <a:spcPct val="20000"/>
              </a:spcBef>
              <a:buClr>
                <a:srgbClr val="00588D"/>
              </a:buClr>
              <a:buFont typeface="Arial"/>
              <a:buChar char="•"/>
            </a:pPr>
            <a:r>
              <a:rPr lang="en-US" dirty="0" smtClean="0"/>
              <a:t>Fourth level</a:t>
            </a:r>
          </a:p>
        </p:txBody>
      </p:sp>
      <p:sp>
        <p:nvSpPr>
          <p:cNvPr id="14" name="Title 1"/>
          <p:cNvSpPr>
            <a:spLocks noGrp="1"/>
          </p:cNvSpPr>
          <p:nvPr>
            <p:ph type="title"/>
          </p:nvPr>
        </p:nvSpPr>
        <p:spPr>
          <a:xfrm>
            <a:off x="457200" y="441466"/>
            <a:ext cx="8229600" cy="419032"/>
          </a:xfrm>
        </p:spPr>
        <p:txBody>
          <a:bodyPr/>
          <a:lstStyle>
            <a:lvl1pPr>
              <a:defRPr>
                <a:solidFill>
                  <a:srgbClr val="FFFFFF"/>
                </a:solidFill>
              </a:defRPr>
            </a:lvl1pPr>
          </a:lstStyle>
          <a:p>
            <a:r>
              <a:rPr lang="en-US" dirty="0" smtClean="0"/>
              <a:t>Click to edit Master title style</a:t>
            </a:r>
            <a:endParaRPr lang="en-US" dirty="0"/>
          </a:p>
        </p:txBody>
      </p:sp>
      <p:sp>
        <p:nvSpPr>
          <p:cNvPr id="16" name="Rectangle 15"/>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8"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15" name="TextBox 14"/>
          <p:cNvSpPr txBox="1"/>
          <p:nvPr userDrawn="1"/>
        </p:nvSpPr>
        <p:spPr>
          <a:xfrm>
            <a:off x="5773604" y="6448086"/>
            <a:ext cx="3370396" cy="276999"/>
          </a:xfrm>
          <a:prstGeom prst="rect">
            <a:avLst/>
          </a:prstGeom>
          <a:noFill/>
        </p:spPr>
        <p:txBody>
          <a:bodyPr wrap="square" rtlCol="0">
            <a:spAutoFit/>
          </a:bodyPr>
          <a:lstStyle/>
          <a:p>
            <a:pPr algn="r"/>
            <a:r>
              <a:rPr lang="en-US" sz="1200" kern="1200" dirty="0" err="1" smtClean="0">
                <a:solidFill>
                  <a:schemeClr val="tx1">
                    <a:lumMod val="75000"/>
                    <a:lumOff val="25000"/>
                  </a:schemeClr>
                </a:solidFill>
                <a:latin typeface="Arial Narrow"/>
                <a:ea typeface="+mn-ea"/>
                <a:cs typeface="Arial Narrow"/>
              </a:rPr>
              <a:t>OpenFabrics</a:t>
            </a:r>
            <a:r>
              <a:rPr lang="en-US" sz="1200" kern="1200" dirty="0" smtClean="0">
                <a:solidFill>
                  <a:schemeClr val="tx1">
                    <a:lumMod val="75000"/>
                    <a:lumOff val="25000"/>
                  </a:schemeClr>
                </a:solidFill>
                <a:latin typeface="Arial Narrow"/>
                <a:ea typeface="+mn-ea"/>
                <a:cs typeface="Arial Narrow"/>
              </a:rPr>
              <a:t>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userDrawn="1"/>
        </p:nvSpPr>
        <p:spPr>
          <a:xfrm>
            <a:off x="0" y="1150938"/>
            <a:ext cx="9144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441466"/>
            <a:ext cx="8229600" cy="419032"/>
          </a:xfrm>
        </p:spPr>
        <p:txBody>
          <a:bodyPr/>
          <a:lstStyle>
            <a:lvl1pPr>
              <a:defRPr>
                <a:solidFill>
                  <a:srgbClr val="FFFFFF"/>
                </a:solidFill>
              </a:defRPr>
            </a:lvl1pPr>
          </a:lstStyle>
          <a:p>
            <a:r>
              <a:rPr lang="en-US" dirty="0" smtClean="0"/>
              <a:t>Click to edit Master title style</a:t>
            </a:r>
            <a:endParaRPr lang="en-US" dirty="0"/>
          </a:p>
        </p:txBody>
      </p:sp>
      <p:sp>
        <p:nvSpPr>
          <p:cNvPr id="8" name="Rectangle 7"/>
          <p:cNvSpPr/>
          <p:nvPr userDrawn="1"/>
        </p:nvSpPr>
        <p:spPr>
          <a:xfrm>
            <a:off x="3814225" y="6445801"/>
            <a:ext cx="1515551"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0"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
        <p:nvSpPr>
          <p:cNvPr id="9" name="TextBox 8"/>
          <p:cNvSpPr txBox="1"/>
          <p:nvPr userDrawn="1"/>
        </p:nvSpPr>
        <p:spPr>
          <a:xfrm>
            <a:off x="5773604" y="6448086"/>
            <a:ext cx="3370396" cy="276999"/>
          </a:xfrm>
          <a:prstGeom prst="rect">
            <a:avLst/>
          </a:prstGeom>
          <a:noFill/>
        </p:spPr>
        <p:txBody>
          <a:bodyPr wrap="square" rtlCol="0">
            <a:spAutoFit/>
          </a:bodyPr>
          <a:lstStyle/>
          <a:p>
            <a:pPr algn="r"/>
            <a:r>
              <a:rPr lang="en-US" sz="1200" kern="1200" dirty="0" err="1" smtClean="0">
                <a:solidFill>
                  <a:schemeClr val="tx1">
                    <a:lumMod val="75000"/>
                    <a:lumOff val="25000"/>
                  </a:schemeClr>
                </a:solidFill>
                <a:latin typeface="Arial Narrow"/>
                <a:ea typeface="+mn-ea"/>
                <a:cs typeface="Arial Narrow"/>
              </a:rPr>
              <a:t>OpenFabrics</a:t>
            </a:r>
            <a:r>
              <a:rPr lang="en-US" sz="1200" kern="1200" dirty="0" smtClean="0">
                <a:solidFill>
                  <a:schemeClr val="tx1">
                    <a:lumMod val="75000"/>
                    <a:lumOff val="25000"/>
                  </a:schemeClr>
                </a:solidFill>
                <a:latin typeface="Arial Narrow"/>
                <a:ea typeface="+mn-ea"/>
                <a:cs typeface="Arial Narrow"/>
              </a:rPr>
              <a:t> Alliance Workshop 2016</a:t>
            </a:r>
            <a:endParaRPr lang="en-US" sz="1200" dirty="0">
              <a:solidFill>
                <a:schemeClr val="tx1">
                  <a:lumMod val="75000"/>
                  <a:lumOff val="25000"/>
                </a:schemeClr>
              </a:solidFill>
              <a:latin typeface="Arial Narrow"/>
              <a:cs typeface="Arial Narrow"/>
            </a:endParaRPr>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3294"/>
            <a:ext cx="8229600" cy="41903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12638"/>
            <a:ext cx="8229600" cy="48135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9"/>
          <p:cNvSpPr>
            <a:spLocks noGrp="1"/>
          </p:cNvSpPr>
          <p:nvPr>
            <p:ph type="sldNum" sz="quarter" idx="4"/>
          </p:nvPr>
        </p:nvSpPr>
        <p:spPr>
          <a:xfrm>
            <a:off x="3505200" y="6409710"/>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 id="2147483658" r:id="rId12"/>
    <p:sldLayoutId id="2147483659" r:id="rId13"/>
  </p:sldLayoutIdLst>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indent="-169863" algn="l" defTabSz="457200" rtl="0" eaLnBrk="1" latinLnBrk="0" hangingPunct="1">
        <a:spcBef>
          <a:spcPct val="20000"/>
        </a:spcBef>
        <a:buClr>
          <a:srgbClr val="00588D"/>
        </a:buClr>
        <a:buFont typeface="Arial"/>
        <a:buChar char="•"/>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intel.com/performance"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3454493"/>
            <a:ext cx="9144000" cy="1042935"/>
          </a:xfrm>
        </p:spPr>
        <p:txBody>
          <a:bodyPr>
            <a:normAutofit fontScale="90000"/>
          </a:bodyPr>
          <a:lstStyle/>
          <a:p>
            <a:r>
              <a:rPr lang="en-US" dirty="0" smtClean="0"/>
              <a:t>OpenFabrics Interfaces:</a:t>
            </a:r>
            <a:br>
              <a:rPr lang="en-US" dirty="0" smtClean="0"/>
            </a:br>
            <a:r>
              <a:rPr lang="en-US" dirty="0" smtClean="0"/>
              <a:t>Past, present, and future</a:t>
            </a:r>
            <a:endParaRPr lang="en-US" dirty="0"/>
          </a:p>
        </p:txBody>
      </p:sp>
      <p:sp>
        <p:nvSpPr>
          <p:cNvPr id="7" name="Subtitle 6"/>
          <p:cNvSpPr>
            <a:spLocks noGrp="1"/>
          </p:cNvSpPr>
          <p:nvPr>
            <p:ph type="subTitle" idx="1"/>
          </p:nvPr>
        </p:nvSpPr>
        <p:spPr>
          <a:xfrm>
            <a:off x="0" y="4846108"/>
            <a:ext cx="9144000" cy="554937"/>
          </a:xfrm>
        </p:spPr>
        <p:txBody>
          <a:bodyPr/>
          <a:lstStyle/>
          <a:p>
            <a:r>
              <a:rPr lang="en-US" dirty="0" smtClean="0"/>
              <a:t>Sean Hefty</a:t>
            </a:r>
            <a:endParaRPr lang="en-US" dirty="0"/>
          </a:p>
        </p:txBody>
      </p:sp>
      <p:sp>
        <p:nvSpPr>
          <p:cNvPr id="4" name="Date Placeholder 3"/>
          <p:cNvSpPr txBox="1">
            <a:spLocks/>
          </p:cNvSpPr>
          <p:nvPr/>
        </p:nvSpPr>
        <p:spPr>
          <a:xfrm>
            <a:off x="1" y="5847766"/>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solidFill>
                  <a:schemeClr val="bg1"/>
                </a:solidFill>
              </a:rPr>
              <a:t>[  April 5</a:t>
            </a:r>
            <a:r>
              <a:rPr lang="en-US" baseline="30000" dirty="0" smtClean="0">
                <a:solidFill>
                  <a:schemeClr val="bg1"/>
                </a:solidFill>
              </a:rPr>
              <a:t>th</a:t>
            </a:r>
            <a:r>
              <a:rPr lang="en-US" dirty="0" smtClean="0">
                <a:solidFill>
                  <a:schemeClr val="bg1"/>
                </a:solidFill>
              </a:rPr>
              <a:t>, 2016  ]</a:t>
            </a:r>
            <a:endParaRPr lang="en-US" dirty="0">
              <a:solidFill>
                <a:schemeClr val="bg1"/>
              </a:solidFill>
            </a:endParaRPr>
          </a:p>
        </p:txBody>
      </p:sp>
      <p:sp>
        <p:nvSpPr>
          <p:cNvPr id="2" name="Text Placeholder 1"/>
          <p:cNvSpPr>
            <a:spLocks noGrp="1"/>
          </p:cNvSpPr>
          <p:nvPr>
            <p:ph type="body" sz="quarter" idx="10"/>
          </p:nvPr>
        </p:nvSpPr>
        <p:spPr>
          <a:xfrm>
            <a:off x="0" y="5347685"/>
            <a:ext cx="9144000" cy="448832"/>
          </a:xfrm>
        </p:spPr>
        <p:txBody>
          <a:bodyPr/>
          <a:lstStyle/>
          <a:p>
            <a:r>
              <a:rPr lang="en-US" dirty="0" smtClean="0">
                <a:solidFill>
                  <a:srgbClr val="399ACA"/>
                </a:solidFill>
              </a:rPr>
              <a:t>OFIWG Co-Chair</a:t>
            </a:r>
            <a:endParaRPr lang="en-US" dirty="0">
              <a:solidFill>
                <a:srgbClr val="399ACA"/>
              </a:solidFill>
            </a:endParaRPr>
          </a:p>
        </p:txBody>
      </p:sp>
    </p:spTree>
    <p:extLst>
      <p:ext uri="{BB962C8B-B14F-4D97-AF65-F5344CB8AC3E}">
        <p14:creationId xmlns:p14="http://schemas.microsoft.com/office/powerpoint/2010/main" val="554762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the </a:t>
            </a:r>
            <a:r>
              <a:rPr lang="en-US" dirty="0" err="1" smtClean="0"/>
              <a:t>ofi</a:t>
            </a:r>
            <a:r>
              <a:rPr lang="en-US" dirty="0" smtClean="0"/>
              <a:t>-provider gap</a:t>
            </a:r>
            <a:endParaRPr lang="en-US" dirty="0"/>
          </a:p>
        </p:txBody>
      </p:sp>
      <p:sp>
        <p:nvSpPr>
          <p:cNvPr id="4" name="Slide Number Placeholder 9"/>
          <p:cNvSpPr>
            <a:spLocks noGrp="1"/>
          </p:cNvSpPr>
          <p:nvPr>
            <p:ph type="sldNum" sz="quarter" idx="4"/>
          </p:nvPr>
        </p:nvSpPr>
        <p:spPr>
          <a:xfrm>
            <a:off x="3505200" y="6411456"/>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10</a:t>
            </a:fld>
            <a:endParaRPr lang="en-US" dirty="0"/>
          </a:p>
        </p:txBody>
      </p:sp>
      <p:sp>
        <p:nvSpPr>
          <p:cNvPr id="7" name="Rounded Rectangle 6"/>
          <p:cNvSpPr/>
          <p:nvPr/>
        </p:nvSpPr>
        <p:spPr>
          <a:xfrm>
            <a:off x="2900853" y="1943115"/>
            <a:ext cx="3283354" cy="4138147"/>
          </a:xfrm>
          <a:prstGeom prst="roundRect">
            <a:avLst>
              <a:gd name="adj" fmla="val 4689"/>
            </a:avLst>
          </a:prstGeom>
        </p:spPr>
        <p:style>
          <a:lnRef idx="2">
            <a:schemeClr val="dk1"/>
          </a:lnRef>
          <a:fillRef idx="1">
            <a:schemeClr val="lt1"/>
          </a:fillRef>
          <a:effectRef idx="0">
            <a:schemeClr val="dk1"/>
          </a:effectRef>
          <a:fontRef idx="minor">
            <a:schemeClr val="dk1"/>
          </a:fontRef>
        </p:style>
        <p:txBody>
          <a:bodyPr rtlCol="0" anchor="t"/>
          <a:lstStyle/>
          <a:p>
            <a:r>
              <a:rPr lang="en-US" sz="2000" b="1" dirty="0" err="1" smtClean="0">
                <a:latin typeface="Arial" panose="020B0604020202020204" pitchFamily="34" charset="0"/>
                <a:cs typeface="Arial" panose="020B0604020202020204" pitchFamily="34" charset="0"/>
              </a:rPr>
              <a:t>Libfabric</a:t>
            </a:r>
            <a:r>
              <a:rPr lang="en-US" sz="2000" b="1" dirty="0" smtClean="0">
                <a:latin typeface="Arial" panose="020B0604020202020204" pitchFamily="34" charset="0"/>
                <a:cs typeface="Arial" panose="020B0604020202020204" pitchFamily="34" charset="0"/>
              </a:rPr>
              <a:t> Framework</a:t>
            </a:r>
            <a:endParaRPr lang="en-US" sz="2000" b="1" dirty="0">
              <a:latin typeface="Arial" panose="020B0604020202020204" pitchFamily="34" charset="0"/>
              <a:cs typeface="Arial" panose="020B0604020202020204" pitchFamily="34" charset="0"/>
            </a:endParaRPr>
          </a:p>
        </p:txBody>
      </p:sp>
      <p:cxnSp>
        <p:nvCxnSpPr>
          <p:cNvPr id="10" name="Straight Connector 9"/>
          <p:cNvCxnSpPr/>
          <p:nvPr/>
        </p:nvCxnSpPr>
        <p:spPr>
          <a:xfrm flipV="1">
            <a:off x="2900853" y="1797291"/>
            <a:ext cx="5114924" cy="682"/>
          </a:xfrm>
          <a:prstGeom prst="line">
            <a:avLst/>
          </a:prstGeom>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6328236" y="1444692"/>
            <a:ext cx="1687541" cy="369332"/>
          </a:xfrm>
          <a:prstGeom prst="rect">
            <a:avLst/>
          </a:prstGeom>
          <a:noFill/>
        </p:spPr>
        <p:txBody>
          <a:bodyPr wrap="square" rtlCol="0">
            <a:spAutoFit/>
          </a:bodyPr>
          <a:lstStyle/>
          <a:p>
            <a:pPr algn="ctr"/>
            <a:r>
              <a:rPr lang="en-US" dirty="0" err="1" smtClean="0"/>
              <a:t>libfabric</a:t>
            </a:r>
            <a:r>
              <a:rPr lang="en-US" dirty="0" smtClean="0"/>
              <a:t> API</a:t>
            </a:r>
            <a:endParaRPr lang="en-US" dirty="0"/>
          </a:p>
        </p:txBody>
      </p:sp>
      <p:sp>
        <p:nvSpPr>
          <p:cNvPr id="5" name="Rectangle 4"/>
          <p:cNvSpPr/>
          <p:nvPr/>
        </p:nvSpPr>
        <p:spPr>
          <a:xfrm>
            <a:off x="3042024" y="3466026"/>
            <a:ext cx="2984239" cy="1172536"/>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r>
              <a:rPr lang="en-US" b="1" u="sng" dirty="0" smtClean="0"/>
              <a:t>Components</a:t>
            </a:r>
          </a:p>
          <a:p>
            <a:r>
              <a:rPr lang="en-US" dirty="0"/>
              <a:t>t</a:t>
            </a:r>
            <a:r>
              <a:rPr lang="en-US" dirty="0" smtClean="0"/>
              <a:t>emplates, lists, </a:t>
            </a:r>
            <a:r>
              <a:rPr lang="en-US" dirty="0" err="1" smtClean="0"/>
              <a:t>rbtree</a:t>
            </a:r>
            <a:r>
              <a:rPr lang="en-US" dirty="0" smtClean="0"/>
              <a:t>, hash table, free pool, ring buffer, stack, …</a:t>
            </a:r>
          </a:p>
        </p:txBody>
      </p:sp>
      <p:sp>
        <p:nvSpPr>
          <p:cNvPr id="18" name="Rectangle 17"/>
          <p:cNvSpPr/>
          <p:nvPr/>
        </p:nvSpPr>
        <p:spPr>
          <a:xfrm>
            <a:off x="3042025" y="4767653"/>
            <a:ext cx="2984238" cy="1167785"/>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r>
              <a:rPr lang="en-US" b="1" u="sng" dirty="0" smtClean="0"/>
              <a:t>Base Class Implementations</a:t>
            </a:r>
          </a:p>
          <a:p>
            <a:r>
              <a:rPr lang="en-US" dirty="0" smtClean="0"/>
              <a:t>fabric, domain, EQ, wait sets, AV, CQ, … SHM primitives</a:t>
            </a:r>
          </a:p>
        </p:txBody>
      </p:sp>
      <p:sp>
        <p:nvSpPr>
          <p:cNvPr id="19" name="Rectangle 18"/>
          <p:cNvSpPr/>
          <p:nvPr/>
        </p:nvSpPr>
        <p:spPr>
          <a:xfrm>
            <a:off x="3042025" y="2412190"/>
            <a:ext cx="2984238" cy="924745"/>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r>
              <a:rPr lang="en-US" b="1" u="sng" dirty="0" smtClean="0"/>
              <a:t>Provider Services</a:t>
            </a:r>
          </a:p>
          <a:p>
            <a:pPr marL="285750" indent="-285750">
              <a:buFont typeface="Arial" panose="020B0604020202020204" pitchFamily="34" charset="0"/>
              <a:buChar char="•"/>
            </a:pPr>
            <a:r>
              <a:rPr lang="en-US" dirty="0" smtClean="0"/>
              <a:t>Logging</a:t>
            </a:r>
          </a:p>
          <a:p>
            <a:pPr marL="285750" indent="-285750">
              <a:buFont typeface="Arial" panose="020B0604020202020204" pitchFamily="34" charset="0"/>
              <a:buChar char="•"/>
            </a:pPr>
            <a:r>
              <a:rPr lang="en-US" dirty="0" smtClean="0"/>
              <a:t>Environment variables</a:t>
            </a:r>
          </a:p>
        </p:txBody>
      </p:sp>
      <p:sp>
        <p:nvSpPr>
          <p:cNvPr id="20" name="Rectangle 19"/>
          <p:cNvSpPr/>
          <p:nvPr/>
        </p:nvSpPr>
        <p:spPr>
          <a:xfrm>
            <a:off x="6328237" y="1943115"/>
            <a:ext cx="1687541" cy="2695447"/>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smtClean="0"/>
              <a:t>Utility Provider</a:t>
            </a:r>
          </a:p>
        </p:txBody>
      </p:sp>
      <p:sp>
        <p:nvSpPr>
          <p:cNvPr id="22" name="Rounded Rectangle 21"/>
          <p:cNvSpPr/>
          <p:nvPr/>
        </p:nvSpPr>
        <p:spPr>
          <a:xfrm>
            <a:off x="6328236" y="4767653"/>
            <a:ext cx="1687541" cy="1167785"/>
          </a:xfrm>
          <a:prstGeom prst="roundRect">
            <a:avLst>
              <a:gd name="adj" fmla="val 45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cs typeface="Arial" panose="020B0604020202020204" pitchFamily="34" charset="0"/>
              </a:rPr>
              <a:t>Core Provider</a:t>
            </a:r>
            <a:endParaRPr lang="en-US" b="1" dirty="0">
              <a:cs typeface="Arial" panose="020B0604020202020204" pitchFamily="34" charset="0"/>
            </a:endParaRPr>
          </a:p>
        </p:txBody>
      </p:sp>
      <p:sp>
        <p:nvSpPr>
          <p:cNvPr id="25" name="Rectangle 24"/>
          <p:cNvSpPr/>
          <p:nvPr/>
        </p:nvSpPr>
        <p:spPr>
          <a:xfrm>
            <a:off x="504459" y="2412189"/>
            <a:ext cx="2187479" cy="92474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Interface ‘extensions’ – for consistency</a:t>
            </a:r>
            <a:endParaRPr lang="en-US" dirty="0"/>
          </a:p>
        </p:txBody>
      </p:sp>
      <p:sp>
        <p:nvSpPr>
          <p:cNvPr id="26" name="Rectangle 25"/>
          <p:cNvSpPr/>
          <p:nvPr/>
        </p:nvSpPr>
        <p:spPr>
          <a:xfrm>
            <a:off x="504458" y="3466026"/>
            <a:ext cx="2187479" cy="246941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Assist in provider development</a:t>
            </a:r>
            <a:endParaRPr lang="en-US" dirty="0"/>
          </a:p>
        </p:txBody>
      </p:sp>
      <p:sp>
        <p:nvSpPr>
          <p:cNvPr id="27" name="Rectangle 26"/>
          <p:cNvSpPr/>
          <p:nvPr/>
        </p:nvSpPr>
        <p:spPr>
          <a:xfrm>
            <a:off x="6986313" y="3687312"/>
            <a:ext cx="1642297" cy="6269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Enhance core provider</a:t>
            </a:r>
            <a:endParaRPr lang="en-US" dirty="0"/>
          </a:p>
        </p:txBody>
      </p:sp>
    </p:spTree>
    <p:extLst>
      <p:ext uri="{BB962C8B-B14F-4D97-AF65-F5344CB8AC3E}">
        <p14:creationId xmlns:p14="http://schemas.microsoft.com/office/powerpoint/2010/main" val="2539971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746" y="441466"/>
            <a:ext cx="7509054" cy="419032"/>
          </a:xfrm>
        </p:spPr>
        <p:txBody>
          <a:bodyPr/>
          <a:lstStyle/>
          <a:p>
            <a:pPr algn="l"/>
            <a:r>
              <a:rPr lang="en-US" dirty="0" smtClean="0"/>
              <a:t>Utility provider</a:t>
            </a:r>
            <a:endParaRPr lang="en-US" dirty="0"/>
          </a:p>
        </p:txBody>
      </p:sp>
      <p:sp>
        <p:nvSpPr>
          <p:cNvPr id="4" name="Slide Number Placeholder 9"/>
          <p:cNvSpPr>
            <a:spLocks noGrp="1"/>
          </p:cNvSpPr>
          <p:nvPr>
            <p:ph type="sldNum" sz="quarter" idx="4"/>
          </p:nvPr>
        </p:nvSpPr>
        <p:spPr>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11</a:t>
            </a:fld>
            <a:endParaRPr lang="en-US" dirty="0"/>
          </a:p>
        </p:txBody>
      </p:sp>
      <p:graphicFrame>
        <p:nvGraphicFramePr>
          <p:cNvPr id="46" name="Table 45"/>
          <p:cNvGraphicFramePr>
            <a:graphicFrameLocks noGrp="1"/>
          </p:cNvGraphicFramePr>
          <p:nvPr>
            <p:extLst>
              <p:ext uri="{D42A27DB-BD31-4B8C-83A1-F6EECF244321}">
                <p14:modId xmlns:p14="http://schemas.microsoft.com/office/powerpoint/2010/main" val="3722406908"/>
              </p:ext>
            </p:extLst>
          </p:nvPr>
        </p:nvGraphicFramePr>
        <p:xfrm>
          <a:off x="334060" y="1262987"/>
          <a:ext cx="8229434" cy="5096846"/>
        </p:xfrm>
        <a:graphic>
          <a:graphicData uri="http://schemas.openxmlformats.org/drawingml/2006/table">
            <a:tbl>
              <a:tblPr/>
              <a:tblGrid>
                <a:gridCol w="921581"/>
                <a:gridCol w="1490370"/>
                <a:gridCol w="595188"/>
                <a:gridCol w="595188"/>
                <a:gridCol w="595188"/>
                <a:gridCol w="2246355"/>
                <a:gridCol w="595188"/>
                <a:gridCol w="595188"/>
                <a:gridCol w="595188"/>
              </a:tblGrid>
              <a:tr h="221602">
                <a:tc>
                  <a:txBody>
                    <a:bodyPr/>
                    <a:lstStyle/>
                    <a:p>
                      <a:pPr algn="l" fontAlgn="b"/>
                      <a:endParaRPr lang="en-US" sz="1300" b="0" i="0" u="none" strike="noStrike" dirty="0">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gridSpan="3">
                  <a:txBody>
                    <a:bodyPr/>
                    <a:lstStyle/>
                    <a:p>
                      <a:pPr algn="ctr" fontAlgn="ctr"/>
                      <a:r>
                        <a:rPr lang="en-US" sz="1300" b="1" i="0" u="sng" strike="noStrike">
                          <a:solidFill>
                            <a:srgbClr val="000000"/>
                          </a:solidFill>
                          <a:effectLst/>
                          <a:latin typeface="Calibri" panose="020F0502020204030204" pitchFamily="34" charset="0"/>
                        </a:rPr>
                        <a:t>Core Provider</a:t>
                      </a:r>
                    </a:p>
                  </a:txBody>
                  <a:tcPr marL="6751" marR="6751" marT="6751"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ctr"/>
                      <a:endParaRPr lang="en-US" sz="1300" b="1" i="0" u="sng" strike="noStrike">
                        <a:solidFill>
                          <a:srgbClr val="000000"/>
                        </a:solidFill>
                        <a:effectLst/>
                        <a:latin typeface="Calibri" panose="020F0502020204030204" pitchFamily="34" charset="0"/>
                      </a:endParaRPr>
                    </a:p>
                  </a:txBody>
                  <a:tcPr marL="6751" marR="6751" marT="6751" marB="0" anchor="ctr">
                    <a:lnL>
                      <a:noFill/>
                    </a:lnL>
                    <a:lnR>
                      <a:noFill/>
                    </a:lnR>
                    <a:lnT>
                      <a:noFill/>
                    </a:lnT>
                    <a:lnB>
                      <a:noFill/>
                    </a:lnB>
                  </a:tcPr>
                </a:tc>
                <a:tc gridSpan="3">
                  <a:txBody>
                    <a:bodyPr/>
                    <a:lstStyle/>
                    <a:p>
                      <a:pPr algn="ctr" fontAlgn="ctr"/>
                      <a:r>
                        <a:rPr lang="en-US" sz="1300" b="1" i="0" u="sng" strike="noStrike">
                          <a:solidFill>
                            <a:srgbClr val="000000"/>
                          </a:solidFill>
                          <a:effectLst/>
                          <a:latin typeface="Calibri" panose="020F0502020204030204" pitchFamily="34" charset="0"/>
                        </a:rPr>
                        <a:t>Utility Provider</a:t>
                      </a:r>
                    </a:p>
                  </a:txBody>
                  <a:tcPr marL="6751" marR="6751" marT="6751" marB="0" anchor="ctr">
                    <a:lnL>
                      <a:noFill/>
                    </a:lnL>
                    <a:lnR>
                      <a:noFill/>
                    </a:lnR>
                    <a:lnT>
                      <a:noFill/>
                    </a:lnT>
                    <a:lnB>
                      <a:noFill/>
                    </a:lnB>
                  </a:tcPr>
                </a:tc>
                <a:tc hMerge="1">
                  <a:txBody>
                    <a:bodyPr/>
                    <a:lstStyle/>
                    <a:p>
                      <a:endParaRPr lang="en-US"/>
                    </a:p>
                  </a:txBody>
                  <a:tcPr/>
                </a:tc>
                <a:tc hMerge="1">
                  <a:txBody>
                    <a:bodyPr/>
                    <a:lstStyle/>
                    <a:p>
                      <a:endParaRPr lang="en-US"/>
                    </a:p>
                  </a:txBody>
                  <a:tcPr/>
                </a:tc>
              </a:tr>
              <a:tr h="221602">
                <a:tc>
                  <a:txBody>
                    <a:bodyPr/>
                    <a:lstStyle/>
                    <a:p>
                      <a:pPr algn="l" fontAlgn="b"/>
                      <a:endParaRPr lang="en-US" sz="13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DGRAM</a:t>
                      </a:r>
                    </a:p>
                  </a:txBody>
                  <a:tcPr marL="6751" marR="6751" marT="6751" marB="0" anchor="ctr">
                    <a:lnL>
                      <a:noFill/>
                    </a:lnL>
                    <a:lnR>
                      <a:noFill/>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MSG</a:t>
                      </a:r>
                    </a:p>
                  </a:txBody>
                  <a:tcPr marL="6751" marR="6751" marT="6751" marB="0" anchor="ctr">
                    <a:lnL>
                      <a:noFill/>
                    </a:lnL>
                    <a:lnR>
                      <a:noFill/>
                    </a:lnR>
                    <a:lnT>
                      <a:noFill/>
                    </a:lnT>
                    <a:lnB>
                      <a:noFill/>
                    </a:lnB>
                  </a:tcPr>
                </a:tc>
                <a:tc>
                  <a:txBody>
                    <a:bodyPr/>
                    <a:lstStyle/>
                    <a:p>
                      <a:pPr algn="ctr" fontAlgn="ctr"/>
                      <a:r>
                        <a:rPr lang="en-US" sz="1100" b="1" i="0" u="none" strike="noStrike" dirty="0">
                          <a:solidFill>
                            <a:srgbClr val="000000"/>
                          </a:solidFill>
                          <a:effectLst/>
                          <a:latin typeface="Calibri" panose="020F0502020204030204" pitchFamily="34" charset="0"/>
                        </a:rPr>
                        <a:t>RDM</a:t>
                      </a:r>
                    </a:p>
                  </a:txBody>
                  <a:tcPr marL="6751" marR="6751" marT="6751" marB="0" anchor="ctr">
                    <a:lnL>
                      <a:noFill/>
                    </a:lnL>
                    <a:lnR>
                      <a:noFill/>
                    </a:lnR>
                    <a:lnT>
                      <a:noFill/>
                    </a:lnT>
                    <a:lnB>
                      <a:noFill/>
                    </a:lnB>
                  </a:tcPr>
                </a:tc>
                <a:tc>
                  <a:txBody>
                    <a:bodyPr/>
                    <a:lstStyle/>
                    <a:p>
                      <a:pPr algn="ctr" fontAlgn="ctr"/>
                      <a:endParaRPr lang="en-US" sz="1100" b="1" i="0" u="none" strike="noStrike">
                        <a:solidFill>
                          <a:srgbClr val="000000"/>
                        </a:solidFill>
                        <a:effectLst/>
                        <a:latin typeface="Calibri" panose="020F0502020204030204" pitchFamily="34" charset="0"/>
                      </a:endParaRPr>
                    </a:p>
                  </a:txBody>
                  <a:tcPr marL="6751" marR="6751" marT="6751" marB="0" anchor="ctr">
                    <a:lnL>
                      <a:noFill/>
                    </a:lnL>
                    <a:lnR>
                      <a:noFill/>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DGRAM</a:t>
                      </a:r>
                    </a:p>
                  </a:txBody>
                  <a:tcPr marL="6751" marR="6751" marT="6751" marB="0" anchor="ctr">
                    <a:lnL>
                      <a:noFill/>
                    </a:lnL>
                    <a:lnR>
                      <a:noFill/>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MSG</a:t>
                      </a:r>
                    </a:p>
                  </a:txBody>
                  <a:tcPr marL="6751" marR="6751" marT="6751" marB="0" anchor="ctr">
                    <a:lnL>
                      <a:noFill/>
                    </a:lnL>
                    <a:lnR>
                      <a:noFill/>
                    </a:lnR>
                    <a:lnT>
                      <a:noFill/>
                    </a:lnT>
                    <a:lnB>
                      <a:noFill/>
                    </a:lnB>
                  </a:tcPr>
                </a:tc>
                <a:tc>
                  <a:txBody>
                    <a:bodyPr/>
                    <a:lstStyle/>
                    <a:p>
                      <a:pPr algn="ctr" fontAlgn="ctr"/>
                      <a:r>
                        <a:rPr lang="en-US" sz="1100" b="1" i="0" u="none" strike="noStrike">
                          <a:solidFill>
                            <a:srgbClr val="000000"/>
                          </a:solidFill>
                          <a:effectLst/>
                          <a:latin typeface="Calibri" panose="020F0502020204030204" pitchFamily="34" charset="0"/>
                        </a:rPr>
                        <a:t>RDM</a:t>
                      </a:r>
                    </a:p>
                  </a:txBody>
                  <a:tcPr marL="6751" marR="6751" marT="6751" marB="0" anchor="ctr">
                    <a:lnL>
                      <a:noFill/>
                    </a:lnL>
                    <a:lnR>
                      <a:noFill/>
                    </a:lnR>
                    <a:lnT>
                      <a:noFill/>
                    </a:lnT>
                    <a:lnB>
                      <a:noFill/>
                    </a:lnB>
                  </a:tcPr>
                </a:tc>
              </a:tr>
              <a:tr h="221602">
                <a:tc>
                  <a:txBody>
                    <a:bodyPr/>
                    <a:lstStyle/>
                    <a:p>
                      <a:pPr algn="l" fontAlgn="ctr"/>
                      <a:r>
                        <a:rPr lang="en-US" sz="1300" b="1" i="0" u="none" strike="noStrike">
                          <a:solidFill>
                            <a:srgbClr val="000000"/>
                          </a:solidFill>
                          <a:effectLst/>
                          <a:latin typeface="Calibri" panose="020F0502020204030204" pitchFamily="34" charset="0"/>
                        </a:rPr>
                        <a:t>Interfaces</a:t>
                      </a:r>
                    </a:p>
                  </a:txBody>
                  <a:tcPr marL="6751" marR="6751" marT="6751" marB="0" anchor="ctr">
                    <a:lnL>
                      <a:noFill/>
                    </a:lnL>
                    <a:lnR>
                      <a:noFill/>
                    </a:lnR>
                    <a:lnT>
                      <a:noFill/>
                    </a:lnT>
                    <a:lnB>
                      <a:noFill/>
                    </a:lnB>
                  </a:tcPr>
                </a:tc>
                <a:tc>
                  <a:txBody>
                    <a:bodyPr/>
                    <a:lstStyle/>
                    <a:p>
                      <a:pPr algn="l" fontAlgn="ctr"/>
                      <a:r>
                        <a:rPr lang="en-US" sz="1100" b="1" i="0" u="none" strike="noStrike">
                          <a:solidFill>
                            <a:srgbClr val="000000"/>
                          </a:solidFill>
                          <a:effectLst/>
                          <a:latin typeface="Calibri" panose="020F0502020204030204" pitchFamily="34" charset="0"/>
                        </a:rPr>
                        <a:t>Msg</a:t>
                      </a:r>
                    </a:p>
                  </a:txBody>
                  <a:tcPr marL="6751" marR="6751" marT="6751" marB="0" anchor="ctr">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r>
              <a:tr h="221602">
                <a:tc>
                  <a:txBody>
                    <a:bodyPr/>
                    <a:lstStyle/>
                    <a:p>
                      <a:pPr algn="l" fontAlgn="b"/>
                      <a:endParaRPr lang="en-US" sz="13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Tagged</a:t>
                      </a: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r>
              <a:tr h="221602">
                <a:tc>
                  <a:txBody>
                    <a:bodyPr/>
                    <a:lstStyle/>
                    <a:p>
                      <a:pPr algn="l" fontAlgn="b"/>
                      <a:endParaRPr lang="en-US" sz="13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RMA</a:t>
                      </a: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r>
              <a:tr h="221602">
                <a:tc>
                  <a:txBody>
                    <a:bodyPr/>
                    <a:lstStyle/>
                    <a:p>
                      <a:pPr algn="l" fontAlgn="b"/>
                      <a:endParaRPr lang="en-US" sz="13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1100" b="1" i="0" u="none" strike="noStrike" dirty="0">
                          <a:solidFill>
                            <a:srgbClr val="000000"/>
                          </a:solidFill>
                          <a:effectLst/>
                          <a:latin typeface="Calibri" panose="020F0502020204030204" pitchFamily="34" charset="0"/>
                        </a:rPr>
                        <a:t>Atomic</a:t>
                      </a: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r>
              <a:tr h="221602">
                <a:tc>
                  <a:txBody>
                    <a:bodyPr/>
                    <a:lstStyle/>
                    <a:p>
                      <a:pPr algn="l" fontAlgn="ctr"/>
                      <a:r>
                        <a:rPr lang="en-US" sz="1300" b="1" i="0" u="none" strike="noStrike" dirty="0">
                          <a:solidFill>
                            <a:srgbClr val="000000"/>
                          </a:solidFill>
                          <a:effectLst/>
                          <a:latin typeface="Calibri" panose="020F0502020204030204" pitchFamily="34" charset="0"/>
                        </a:rPr>
                        <a:t>Capabilities</a:t>
                      </a:r>
                    </a:p>
                  </a:txBody>
                  <a:tcPr marL="6751" marR="6751" marT="6751" marB="0" anchor="ctr">
                    <a:lnL>
                      <a:noFill/>
                    </a:lnL>
                    <a:lnR>
                      <a:noFill/>
                    </a:lnR>
                    <a:lnT>
                      <a:noFill/>
                    </a:lnT>
                    <a:lnB>
                      <a:noFill/>
                    </a:lnB>
                  </a:tcPr>
                </a:tc>
                <a:tc>
                  <a:txBody>
                    <a:bodyPr/>
                    <a:lstStyle/>
                    <a:p>
                      <a:pPr algn="l" fontAlgn="b"/>
                      <a:r>
                        <a:rPr lang="en-US" sz="1100" b="1" i="0" u="none" strike="noStrike" dirty="0">
                          <a:solidFill>
                            <a:srgbClr val="000000"/>
                          </a:solidFill>
                          <a:effectLst/>
                          <a:latin typeface="Calibri" panose="020F0502020204030204" pitchFamily="34" charset="0"/>
                        </a:rPr>
                        <a:t>Scalable EP</a:t>
                      </a: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r>
              <a:tr h="221602">
                <a:tc>
                  <a:txBody>
                    <a:bodyPr/>
                    <a:lstStyle/>
                    <a:p>
                      <a:pPr algn="l" fontAlgn="ctr"/>
                      <a:endParaRPr lang="en-US" sz="1300" b="1" i="0" u="none" strike="noStrike" dirty="0">
                        <a:solidFill>
                          <a:srgbClr val="000000"/>
                        </a:solidFill>
                        <a:effectLst/>
                        <a:latin typeface="Calibri" panose="020F0502020204030204" pitchFamily="34" charset="0"/>
                      </a:endParaRPr>
                    </a:p>
                  </a:txBody>
                  <a:tcPr marL="6751" marR="6751" marT="6751" marB="0" anchor="ctr">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Shared RX</a:t>
                      </a: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r>
              <a:tr h="221602">
                <a:tc>
                  <a:txBody>
                    <a:bodyPr/>
                    <a:lstStyle/>
                    <a:p>
                      <a:pPr algn="l" fontAlgn="ctr"/>
                      <a:endParaRPr lang="en-US" sz="1300" b="1" i="0" u="none" strike="noStrike">
                        <a:solidFill>
                          <a:srgbClr val="000000"/>
                        </a:solidFill>
                        <a:effectLst/>
                        <a:latin typeface="Calibri" panose="020F0502020204030204" pitchFamily="34" charset="0"/>
                      </a:endParaRPr>
                    </a:p>
                  </a:txBody>
                  <a:tcPr marL="6751" marR="6751" marT="6751" marB="0" anchor="ctr">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Shared TX</a:t>
                      </a: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dirty="0">
                          <a:solidFill>
                            <a:srgbClr val="0000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r>
              <a:tr h="221602">
                <a:tc>
                  <a:txBody>
                    <a:bodyPr/>
                    <a:lstStyle/>
                    <a:p>
                      <a:pPr algn="l" fontAlgn="ctr"/>
                      <a:endParaRPr lang="en-US" sz="1300" b="1" i="0" u="none" strike="noStrike">
                        <a:solidFill>
                          <a:srgbClr val="000000"/>
                        </a:solidFill>
                        <a:effectLst/>
                        <a:latin typeface="Calibri" panose="020F0502020204030204" pitchFamily="34" charset="0"/>
                      </a:endParaRPr>
                    </a:p>
                  </a:txBody>
                  <a:tcPr marL="6751" marR="6751" marT="6751" marB="0" anchor="ctr">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Multicast</a:t>
                      </a:r>
                    </a:p>
                  </a:txBody>
                  <a:tcPr marL="6751" marR="6751" marT="6751"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r>
              <a:tr h="221602">
                <a:tc>
                  <a:txBody>
                    <a:bodyPr/>
                    <a:lstStyle/>
                    <a:p>
                      <a:pPr algn="l" fontAlgn="ctr"/>
                      <a:endParaRPr lang="en-US" sz="1300" b="1" i="0" u="none" strike="noStrike">
                        <a:solidFill>
                          <a:srgbClr val="000000"/>
                        </a:solidFill>
                        <a:effectLst/>
                        <a:latin typeface="Calibri" panose="020F0502020204030204" pitchFamily="34" charset="0"/>
                      </a:endParaRPr>
                    </a:p>
                  </a:txBody>
                  <a:tcPr marL="6751" marR="6751" marT="6751" marB="0" anchor="ctr">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FI_MULTI_RECV</a:t>
                      </a:r>
                    </a:p>
                  </a:txBody>
                  <a:tcPr marL="6751" marR="6751" marT="6751"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r>
              <a:tr h="221602">
                <a:tc>
                  <a:txBody>
                    <a:bodyPr/>
                    <a:lstStyle/>
                    <a:p>
                      <a:pPr algn="l" fontAlgn="b"/>
                      <a:endParaRPr lang="en-US" sz="13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FI_REMOTE_CQ_DATA</a:t>
                      </a:r>
                    </a:p>
                  </a:txBody>
                  <a:tcPr marL="6751" marR="6751" marT="6751"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r>
              <a:tr h="221602">
                <a:tc>
                  <a:txBody>
                    <a:bodyPr/>
                    <a:lstStyle/>
                    <a:p>
                      <a:pPr algn="l" fontAlgn="b"/>
                      <a:endParaRPr lang="en-US" sz="13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FI_INJECT</a:t>
                      </a:r>
                    </a:p>
                  </a:txBody>
                  <a:tcPr marL="6751" marR="6751" marT="6751"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r>
              <a:tr h="221602">
                <a:tc>
                  <a:txBody>
                    <a:bodyPr/>
                    <a:lstStyle/>
                    <a:p>
                      <a:pPr algn="l" fontAlgn="b"/>
                      <a:endParaRPr lang="en-US" sz="13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FI_RMA_EVENT</a:t>
                      </a: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r>
              <a:tr h="221602">
                <a:tc>
                  <a:txBody>
                    <a:bodyPr/>
                    <a:lstStyle/>
                    <a:p>
                      <a:pPr algn="l" fontAlgn="b"/>
                      <a:endParaRPr lang="en-US" sz="13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FI_SOURCE</a:t>
                      </a:r>
                    </a:p>
                  </a:txBody>
                  <a:tcPr marL="6751" marR="6751" marT="6751"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r>
              <a:tr h="221602">
                <a:tc>
                  <a:txBody>
                    <a:bodyPr/>
                    <a:lstStyle/>
                    <a:p>
                      <a:pPr algn="l" fontAlgn="b"/>
                      <a:endParaRPr lang="en-US" sz="13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FI_DIRECTED_RECV</a:t>
                      </a: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r>
              <a:tr h="221602">
                <a:tc>
                  <a:txBody>
                    <a:bodyPr/>
                    <a:lstStyle/>
                    <a:p>
                      <a:pPr algn="l" fontAlgn="ctr"/>
                      <a:r>
                        <a:rPr lang="en-US" sz="1300" b="1" i="0" u="none" strike="noStrike">
                          <a:solidFill>
                            <a:srgbClr val="000000"/>
                          </a:solidFill>
                          <a:effectLst/>
                          <a:latin typeface="Calibri" panose="020F0502020204030204" pitchFamily="34" charset="0"/>
                        </a:rPr>
                        <a:t>Attributes</a:t>
                      </a:r>
                    </a:p>
                  </a:txBody>
                  <a:tcPr marL="6751" marR="6751" marT="6751" marB="0" anchor="ctr">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FI_MR_BASIC</a:t>
                      </a:r>
                    </a:p>
                  </a:txBody>
                  <a:tcPr marL="6751" marR="6751" marT="6751"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r>
              <a:tr h="221602">
                <a:tc>
                  <a:txBody>
                    <a:bodyPr/>
                    <a:lstStyle/>
                    <a:p>
                      <a:pPr algn="l" fontAlgn="ctr"/>
                      <a:endParaRPr lang="en-US" sz="1300" b="1" i="0" u="none" strike="noStrike">
                        <a:solidFill>
                          <a:srgbClr val="000000"/>
                        </a:solidFill>
                        <a:effectLst/>
                        <a:latin typeface="Calibri" panose="020F0502020204030204" pitchFamily="34" charset="0"/>
                      </a:endParaRPr>
                    </a:p>
                  </a:txBody>
                  <a:tcPr marL="6751" marR="6751" marT="6751" marB="0" anchor="ctr">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FI_MR_SCALABLE</a:t>
                      </a: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5">
                        <a:lumMod val="60000"/>
                        <a:lumOff val="4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3">
                        <a:lumMod val="60000"/>
                        <a:lumOff val="40000"/>
                      </a:schemeClr>
                    </a:solidFill>
                  </a:tcPr>
                </a:tc>
              </a:tr>
              <a:tr h="221602">
                <a:tc>
                  <a:txBody>
                    <a:bodyPr/>
                    <a:lstStyle/>
                    <a:p>
                      <a:pPr algn="l" fontAlgn="ctr"/>
                      <a:r>
                        <a:rPr lang="en-US" sz="1300" b="1" i="0" u="none" strike="noStrike">
                          <a:solidFill>
                            <a:srgbClr val="000000"/>
                          </a:solidFill>
                          <a:effectLst/>
                          <a:latin typeface="Calibri" panose="020F0502020204030204" pitchFamily="34" charset="0"/>
                        </a:rPr>
                        <a:t>Modes</a:t>
                      </a:r>
                    </a:p>
                  </a:txBody>
                  <a:tcPr marL="6751" marR="6751" marT="6751" marB="0" anchor="ctr">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FI_CONTEXT</a:t>
                      </a:r>
                    </a:p>
                  </a:txBody>
                  <a:tcPr marL="6751" marR="6751" marT="6751"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6">
                        <a:lumMod val="60000"/>
                        <a:lumOff val="40000"/>
                      </a:schemeClr>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6">
                        <a:lumMod val="60000"/>
                        <a:lumOff val="40000"/>
                      </a:schemeClr>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6">
                        <a:lumMod val="60000"/>
                        <a:lumOff val="4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4">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4">
                        <a:lumMod val="60000"/>
                        <a:lumOff val="40000"/>
                      </a:schemeClr>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4">
                        <a:lumMod val="60000"/>
                        <a:lumOff val="40000"/>
                      </a:schemeClr>
                    </a:solidFill>
                  </a:tcPr>
                </a:tc>
              </a:tr>
              <a:tr h="221602">
                <a:tc>
                  <a:txBody>
                    <a:bodyPr/>
                    <a:lstStyle/>
                    <a:p>
                      <a:pPr algn="l" fontAlgn="b"/>
                      <a:endParaRPr lang="en-US" sz="1300" b="0" i="0" u="none" strike="noStrike" dirty="0">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FI_LOCAL_MR</a:t>
                      </a: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6">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6">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6">
                        <a:lumMod val="60000"/>
                        <a:lumOff val="4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4">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4">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4">
                        <a:lumMod val="60000"/>
                        <a:lumOff val="40000"/>
                      </a:schemeClr>
                    </a:solidFill>
                  </a:tcPr>
                </a:tc>
              </a:tr>
              <a:tr h="221602">
                <a:tc>
                  <a:txBody>
                    <a:bodyPr/>
                    <a:lstStyle/>
                    <a:p>
                      <a:pPr algn="l" fontAlgn="b"/>
                      <a:endParaRPr lang="en-US" sz="13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FI_MSG_PREFIX</a:t>
                      </a: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6">
                        <a:lumMod val="60000"/>
                        <a:lumOff val="40000"/>
                      </a:schemeClr>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6">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6">
                        <a:lumMod val="60000"/>
                        <a:lumOff val="4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4">
                        <a:lumMod val="60000"/>
                        <a:lumOff val="40000"/>
                      </a:schemeClr>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4">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4">
                        <a:lumMod val="60000"/>
                        <a:lumOff val="40000"/>
                      </a:schemeClr>
                    </a:solidFill>
                  </a:tcPr>
                </a:tc>
              </a:tr>
              <a:tr h="221602">
                <a:tc>
                  <a:txBody>
                    <a:bodyPr/>
                    <a:lstStyle/>
                    <a:p>
                      <a:pPr algn="l" fontAlgn="b"/>
                      <a:endParaRPr lang="en-US" sz="13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FI_ASYNC_IOV</a:t>
                      </a: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rgbClr val="808080"/>
                    </a:solidFill>
                  </a:tcPr>
                </a:tc>
              </a:tr>
              <a:tr h="221602">
                <a:tc>
                  <a:txBody>
                    <a:bodyPr/>
                    <a:lstStyle/>
                    <a:p>
                      <a:pPr algn="l" fontAlgn="b"/>
                      <a:endParaRPr lang="en-US" sz="13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FI_RX_CQ_DATA</a:t>
                      </a:r>
                    </a:p>
                  </a:txBody>
                  <a:tcPr marL="6751" marR="6751" marT="6751"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6">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6">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6">
                        <a:lumMod val="60000"/>
                        <a:lumOff val="40000"/>
                      </a:schemeClr>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6751" marR="6751" marT="6751" marB="0" anchor="b">
                    <a:lnL>
                      <a:noFill/>
                    </a:lnL>
                    <a:lnR>
                      <a:noFill/>
                    </a:lnR>
                    <a:lnT>
                      <a:noFill/>
                    </a:lnT>
                    <a:lnB>
                      <a:noFill/>
                    </a:lnB>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4">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4">
                        <a:lumMod val="60000"/>
                        <a:lumOff val="40000"/>
                      </a:schemeClr>
                    </a:solidFill>
                  </a:tcPr>
                </a:tc>
                <a:tc>
                  <a:txBody>
                    <a:bodyPr/>
                    <a:lstStyle/>
                    <a:p>
                      <a:pPr algn="l" fontAlgn="b"/>
                      <a:r>
                        <a:rPr lang="en-US" sz="800" b="0" i="0" u="none" strike="noStrike" dirty="0">
                          <a:solidFill>
                            <a:srgbClr val="006100"/>
                          </a:solidFill>
                          <a:effectLst/>
                          <a:latin typeface="Calibri" panose="020F0502020204030204" pitchFamily="34" charset="0"/>
                        </a:rPr>
                        <a:t> </a:t>
                      </a:r>
                    </a:p>
                  </a:txBody>
                  <a:tcPr marL="6751" marR="6751" marT="6751" marB="0" anchor="b">
                    <a:lnL>
                      <a:noFill/>
                    </a:lnL>
                    <a:lnR>
                      <a:noFill/>
                    </a:lnR>
                    <a:lnT>
                      <a:noFill/>
                    </a:lnT>
                    <a:lnB>
                      <a:noFill/>
                    </a:lnB>
                    <a:solidFill>
                      <a:schemeClr val="accent4">
                        <a:lumMod val="60000"/>
                        <a:lumOff val="40000"/>
                      </a:schemeClr>
                    </a:solidFill>
                  </a:tcPr>
                </a:tc>
              </a:tr>
            </a:tbl>
          </a:graphicData>
        </a:graphic>
      </p:graphicFrame>
      <p:sp>
        <p:nvSpPr>
          <p:cNvPr id="9" name="Rectangle 8"/>
          <p:cNvSpPr/>
          <p:nvPr/>
        </p:nvSpPr>
        <p:spPr>
          <a:xfrm>
            <a:off x="4897609" y="3527753"/>
            <a:ext cx="1512479" cy="607374"/>
          </a:xfrm>
          <a:prstGeom prst="rect">
            <a:avLst/>
          </a:prstGeom>
          <a:solidFill>
            <a:schemeClr val="accent3">
              <a:lumMod val="60000"/>
              <a:lumOff val="40000"/>
            </a:schemeClr>
          </a:solidFill>
          <a:ln>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Minimal functionality</a:t>
            </a:r>
            <a:endParaRPr lang="en-US" dirty="0">
              <a:solidFill>
                <a:schemeClr val="tx1"/>
              </a:solidFill>
            </a:endParaRPr>
          </a:p>
        </p:txBody>
      </p:sp>
      <p:sp>
        <p:nvSpPr>
          <p:cNvPr id="11" name="Rectangle 10"/>
          <p:cNvSpPr/>
          <p:nvPr/>
        </p:nvSpPr>
        <p:spPr>
          <a:xfrm>
            <a:off x="4899182" y="4268758"/>
            <a:ext cx="1512479" cy="607374"/>
          </a:xfrm>
          <a:prstGeom prst="rect">
            <a:avLst/>
          </a:prstGeom>
          <a:solidFill>
            <a:schemeClr val="accent5">
              <a:lumMod val="60000"/>
              <a:lumOff val="40000"/>
            </a:schemeClr>
          </a:solidFill>
          <a:ln>
            <a:solidFill>
              <a:schemeClr val="accent5">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Optional functionality</a:t>
            </a:r>
            <a:endParaRPr lang="en-US" dirty="0">
              <a:solidFill>
                <a:schemeClr val="tx1"/>
              </a:solidFill>
            </a:endParaRPr>
          </a:p>
        </p:txBody>
      </p:sp>
      <p:sp>
        <p:nvSpPr>
          <p:cNvPr id="12" name="Rectangle 11"/>
          <p:cNvSpPr/>
          <p:nvPr/>
        </p:nvSpPr>
        <p:spPr>
          <a:xfrm>
            <a:off x="4674741" y="5007441"/>
            <a:ext cx="1961366" cy="607374"/>
          </a:xfrm>
          <a:prstGeom prst="rect">
            <a:avLst/>
          </a:prstGeom>
          <a:solidFill>
            <a:schemeClr val="accent6">
              <a:lumMod val="60000"/>
              <a:lumOff val="40000"/>
            </a:schemeClr>
          </a:solidFill>
          <a:ln>
            <a:solidFill>
              <a:schemeClr val="accent6">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Requested application modes</a:t>
            </a:r>
            <a:endParaRPr lang="en-US" dirty="0">
              <a:solidFill>
                <a:schemeClr val="tx1"/>
              </a:solidFill>
            </a:endParaRPr>
          </a:p>
        </p:txBody>
      </p:sp>
      <p:sp>
        <p:nvSpPr>
          <p:cNvPr id="19" name="Rectangle 18"/>
          <p:cNvSpPr/>
          <p:nvPr/>
        </p:nvSpPr>
        <p:spPr>
          <a:xfrm>
            <a:off x="4674741" y="5752459"/>
            <a:ext cx="1961366" cy="607374"/>
          </a:xfrm>
          <a:prstGeom prst="rect">
            <a:avLst/>
          </a:prstGeom>
          <a:solidFill>
            <a:schemeClr val="accent4">
              <a:lumMod val="60000"/>
              <a:lumOff val="40000"/>
            </a:schemeClr>
          </a:solidFill>
          <a:ln>
            <a:solidFill>
              <a:schemeClr val="accent4">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Optional application modes</a:t>
            </a:r>
            <a:endParaRPr lang="en-US" dirty="0">
              <a:solidFill>
                <a:schemeClr val="tx1"/>
              </a:solidFill>
            </a:endParaRPr>
          </a:p>
        </p:txBody>
      </p:sp>
      <p:sp>
        <p:nvSpPr>
          <p:cNvPr id="20" name="Rectangle 19"/>
          <p:cNvSpPr/>
          <p:nvPr/>
        </p:nvSpPr>
        <p:spPr>
          <a:xfrm>
            <a:off x="4619760" y="1480002"/>
            <a:ext cx="2127621" cy="62699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Layered over simpler core endpoints</a:t>
            </a:r>
            <a:endParaRPr lang="en-US" dirty="0"/>
          </a:p>
        </p:txBody>
      </p:sp>
      <p:sp>
        <p:nvSpPr>
          <p:cNvPr id="48" name="Rectangle 47"/>
          <p:cNvSpPr/>
          <p:nvPr/>
        </p:nvSpPr>
        <p:spPr>
          <a:xfrm>
            <a:off x="2752201" y="1464261"/>
            <a:ext cx="560245" cy="2244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9" name="Rectangle 48"/>
          <p:cNvSpPr/>
          <p:nvPr/>
        </p:nvSpPr>
        <p:spPr>
          <a:xfrm>
            <a:off x="3364833" y="1464261"/>
            <a:ext cx="542149" cy="2244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Rectangle 49"/>
          <p:cNvSpPr/>
          <p:nvPr/>
        </p:nvSpPr>
        <p:spPr>
          <a:xfrm>
            <a:off x="3959369" y="1464261"/>
            <a:ext cx="560244" cy="2244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Rectangle 50"/>
          <p:cNvSpPr/>
          <p:nvPr/>
        </p:nvSpPr>
        <p:spPr>
          <a:xfrm>
            <a:off x="6778764" y="1494961"/>
            <a:ext cx="560245" cy="2244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Rectangle 51"/>
          <p:cNvSpPr/>
          <p:nvPr/>
        </p:nvSpPr>
        <p:spPr>
          <a:xfrm>
            <a:off x="7391396" y="1494961"/>
            <a:ext cx="542149" cy="2244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Rectangle 52"/>
          <p:cNvSpPr/>
          <p:nvPr/>
        </p:nvSpPr>
        <p:spPr>
          <a:xfrm>
            <a:off x="7985932" y="1494961"/>
            <a:ext cx="560244" cy="22444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5" name="Curved Connector 54"/>
          <p:cNvCxnSpPr>
            <a:stCxn id="53" idx="2"/>
            <a:endCxn id="50" idx="2"/>
          </p:cNvCxnSpPr>
          <p:nvPr/>
        </p:nvCxnSpPr>
        <p:spPr>
          <a:xfrm rot="5400000" flipH="1">
            <a:off x="6237423" y="-309226"/>
            <a:ext cx="30700" cy="4026563"/>
          </a:xfrm>
          <a:prstGeom prst="curvedConnector3">
            <a:avLst>
              <a:gd name="adj1" fmla="val -1762287"/>
            </a:avLst>
          </a:prstGeom>
          <a:ln>
            <a:tailEnd type="triangle"/>
          </a:ln>
        </p:spPr>
        <p:style>
          <a:lnRef idx="2">
            <a:schemeClr val="dk1"/>
          </a:lnRef>
          <a:fillRef idx="0">
            <a:schemeClr val="dk1"/>
          </a:fillRef>
          <a:effectRef idx="1">
            <a:schemeClr val="dk1"/>
          </a:effectRef>
          <a:fontRef idx="minor">
            <a:schemeClr val="tx1"/>
          </a:fontRef>
        </p:style>
      </p:cxnSp>
      <p:cxnSp>
        <p:nvCxnSpPr>
          <p:cNvPr id="58" name="Curved Connector 57"/>
          <p:cNvCxnSpPr>
            <a:stCxn id="53" idx="2"/>
            <a:endCxn id="49" idx="2"/>
          </p:cNvCxnSpPr>
          <p:nvPr/>
        </p:nvCxnSpPr>
        <p:spPr>
          <a:xfrm rot="5400000" flipH="1">
            <a:off x="5935631" y="-611018"/>
            <a:ext cx="30700" cy="4630146"/>
          </a:xfrm>
          <a:prstGeom prst="curvedConnector3">
            <a:avLst>
              <a:gd name="adj1" fmla="val -2382801"/>
            </a:avLst>
          </a:prstGeom>
          <a:ln>
            <a:tailEnd type="triangle"/>
          </a:ln>
        </p:spPr>
        <p:style>
          <a:lnRef idx="2">
            <a:schemeClr val="dk1"/>
          </a:lnRef>
          <a:fillRef idx="0">
            <a:schemeClr val="dk1"/>
          </a:fillRef>
          <a:effectRef idx="1">
            <a:schemeClr val="dk1"/>
          </a:effectRef>
          <a:fontRef idx="minor">
            <a:schemeClr val="tx1"/>
          </a:fontRef>
        </p:style>
      </p:cxnSp>
      <p:cxnSp>
        <p:nvCxnSpPr>
          <p:cNvPr id="63" name="Curved Connector 62"/>
          <p:cNvCxnSpPr>
            <a:stCxn id="53" idx="2"/>
            <a:endCxn id="48" idx="2"/>
          </p:cNvCxnSpPr>
          <p:nvPr/>
        </p:nvCxnSpPr>
        <p:spPr>
          <a:xfrm rot="5400000" flipH="1">
            <a:off x="5633839" y="-912810"/>
            <a:ext cx="30700" cy="5233730"/>
          </a:xfrm>
          <a:prstGeom prst="curvedConnector3">
            <a:avLst>
              <a:gd name="adj1" fmla="val -3474919"/>
            </a:avLst>
          </a:prstGeom>
          <a:ln>
            <a:tailEnd type="triangle"/>
          </a:ln>
        </p:spPr>
        <p:style>
          <a:lnRef idx="2">
            <a:schemeClr val="dk1"/>
          </a:lnRef>
          <a:fillRef idx="0">
            <a:schemeClr val="dk1"/>
          </a:fillRef>
          <a:effectRef idx="1">
            <a:schemeClr val="dk1"/>
          </a:effectRef>
          <a:fontRef idx="minor">
            <a:schemeClr val="tx1"/>
          </a:fontRef>
        </p:style>
      </p:cxnSp>
      <p:cxnSp>
        <p:nvCxnSpPr>
          <p:cNvPr id="67" name="Curved Connector 66"/>
          <p:cNvCxnSpPr>
            <a:stCxn id="52" idx="2"/>
            <a:endCxn id="49" idx="2"/>
          </p:cNvCxnSpPr>
          <p:nvPr/>
        </p:nvCxnSpPr>
        <p:spPr>
          <a:xfrm rot="5400000" flipH="1">
            <a:off x="5633840" y="-309226"/>
            <a:ext cx="30700" cy="4026563"/>
          </a:xfrm>
          <a:prstGeom prst="curvedConnector3">
            <a:avLst>
              <a:gd name="adj1" fmla="val -1985681"/>
            </a:avLst>
          </a:prstGeom>
          <a:ln>
            <a:prstDash val="sysDash"/>
            <a:tailEnd type="triangle"/>
          </a:ln>
        </p:spPr>
        <p:style>
          <a:lnRef idx="2">
            <a:schemeClr val="dk1"/>
          </a:lnRef>
          <a:fillRef idx="0">
            <a:schemeClr val="dk1"/>
          </a:fillRef>
          <a:effectRef idx="1">
            <a:schemeClr val="dk1"/>
          </a:effectRef>
          <a:fontRef idx="minor">
            <a:schemeClr val="tx1"/>
          </a:fontRef>
        </p:style>
      </p:cxnSp>
      <p:cxnSp>
        <p:nvCxnSpPr>
          <p:cNvPr id="71" name="Curved Connector 70"/>
          <p:cNvCxnSpPr>
            <a:stCxn id="52" idx="2"/>
            <a:endCxn id="48" idx="2"/>
          </p:cNvCxnSpPr>
          <p:nvPr/>
        </p:nvCxnSpPr>
        <p:spPr>
          <a:xfrm rot="5400000" flipH="1">
            <a:off x="5332048" y="-611018"/>
            <a:ext cx="30700" cy="4630147"/>
          </a:xfrm>
          <a:prstGeom prst="curvedConnector3">
            <a:avLst>
              <a:gd name="adj1" fmla="val -2978515"/>
            </a:avLst>
          </a:prstGeom>
          <a:ln>
            <a:prstDash val="sysDash"/>
            <a:tailEnd type="triangle"/>
          </a:ln>
        </p:spPr>
        <p:style>
          <a:lnRef idx="2">
            <a:schemeClr val="dk1"/>
          </a:lnRef>
          <a:fillRef idx="0">
            <a:schemeClr val="dk1"/>
          </a:fillRef>
          <a:effectRef idx="1">
            <a:schemeClr val="dk1"/>
          </a:effectRef>
          <a:fontRef idx="minor">
            <a:schemeClr val="tx1"/>
          </a:fontRef>
        </p:style>
      </p:cxnSp>
      <p:cxnSp>
        <p:nvCxnSpPr>
          <p:cNvPr id="75" name="Curved Connector 74"/>
          <p:cNvCxnSpPr>
            <a:stCxn id="51" idx="2"/>
            <a:endCxn id="48" idx="2"/>
          </p:cNvCxnSpPr>
          <p:nvPr/>
        </p:nvCxnSpPr>
        <p:spPr>
          <a:xfrm rot="5400000" flipH="1">
            <a:off x="5030256" y="-309226"/>
            <a:ext cx="30700" cy="4026563"/>
          </a:xfrm>
          <a:prstGeom prst="curvedConnector3">
            <a:avLst>
              <a:gd name="adj1" fmla="val -2556560"/>
            </a:avLst>
          </a:prstGeom>
          <a:ln>
            <a:prstDash val="sysDot"/>
            <a:tailEnd type="triangle"/>
          </a:ln>
        </p:spPr>
        <p:style>
          <a:lnRef idx="2">
            <a:schemeClr val="dk1"/>
          </a:lnRef>
          <a:fillRef idx="0">
            <a:schemeClr val="dk1"/>
          </a:fillRef>
          <a:effectRef idx="1">
            <a:schemeClr val="dk1"/>
          </a:effectRef>
          <a:fontRef idx="minor">
            <a:schemeClr val="tx1"/>
          </a:fontRef>
        </p:style>
      </p:cxnSp>
      <p:sp>
        <p:nvSpPr>
          <p:cNvPr id="22" name="Rectangle 21"/>
          <p:cNvSpPr/>
          <p:nvPr/>
        </p:nvSpPr>
        <p:spPr>
          <a:xfrm>
            <a:off x="118057" y="2596895"/>
            <a:ext cx="1059689" cy="33649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Caps</a:t>
            </a:r>
            <a:endParaRPr lang="en-US" sz="1600" dirty="0"/>
          </a:p>
        </p:txBody>
      </p:sp>
      <p:sp>
        <p:nvSpPr>
          <p:cNvPr id="23" name="Rectangle 22"/>
          <p:cNvSpPr/>
          <p:nvPr/>
        </p:nvSpPr>
        <p:spPr>
          <a:xfrm>
            <a:off x="118058" y="4746346"/>
            <a:ext cx="1059688" cy="33649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err="1" smtClean="0"/>
              <a:t>Attrs</a:t>
            </a:r>
            <a:endParaRPr lang="en-US" sz="1600" dirty="0"/>
          </a:p>
        </p:txBody>
      </p:sp>
      <p:sp>
        <p:nvSpPr>
          <p:cNvPr id="24" name="Rectangle 23"/>
          <p:cNvSpPr/>
          <p:nvPr/>
        </p:nvSpPr>
        <p:spPr>
          <a:xfrm>
            <a:off x="118058" y="5267795"/>
            <a:ext cx="1059688" cy="33649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Modes</a:t>
            </a:r>
            <a:endParaRPr lang="en-US" sz="1600" dirty="0"/>
          </a:p>
        </p:txBody>
      </p:sp>
      <p:sp>
        <p:nvSpPr>
          <p:cNvPr id="25" name="Rectangle 24"/>
          <p:cNvSpPr/>
          <p:nvPr/>
        </p:nvSpPr>
        <p:spPr>
          <a:xfrm>
            <a:off x="118058" y="1665985"/>
            <a:ext cx="1059688" cy="33649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Interface</a:t>
            </a:r>
            <a:endParaRPr lang="en-US" sz="1600" dirty="0"/>
          </a:p>
        </p:txBody>
      </p:sp>
      <p:sp>
        <p:nvSpPr>
          <p:cNvPr id="3" name="Left Brace 2"/>
          <p:cNvSpPr/>
          <p:nvPr/>
        </p:nvSpPr>
        <p:spPr>
          <a:xfrm>
            <a:off x="1097280" y="1688704"/>
            <a:ext cx="219078" cy="922821"/>
          </a:xfrm>
          <a:prstGeom prst="leftBrace">
            <a:avLst>
              <a:gd name="adj1" fmla="val 8333"/>
              <a:gd name="adj2" fmla="val 16051"/>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7" name="Left Brace 26"/>
          <p:cNvSpPr/>
          <p:nvPr/>
        </p:nvSpPr>
        <p:spPr>
          <a:xfrm>
            <a:off x="1097280" y="2635372"/>
            <a:ext cx="219078" cy="2192660"/>
          </a:xfrm>
          <a:prstGeom prst="leftBrace">
            <a:avLst>
              <a:gd name="adj1" fmla="val 8333"/>
              <a:gd name="adj2" fmla="val 5375"/>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8" name="Left Brace 27"/>
          <p:cNvSpPr/>
          <p:nvPr/>
        </p:nvSpPr>
        <p:spPr>
          <a:xfrm>
            <a:off x="1097280" y="4851879"/>
            <a:ext cx="219078" cy="437011"/>
          </a:xfrm>
          <a:prstGeom prst="leftBrace">
            <a:avLst>
              <a:gd name="adj1" fmla="val 8333"/>
              <a:gd name="adj2" fmla="val 16051"/>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9" name="Left Brace 28"/>
          <p:cNvSpPr/>
          <p:nvPr/>
        </p:nvSpPr>
        <p:spPr>
          <a:xfrm>
            <a:off x="1097280" y="5311128"/>
            <a:ext cx="219078" cy="1048705"/>
          </a:xfrm>
          <a:prstGeom prst="leftBrace">
            <a:avLst>
              <a:gd name="adj1" fmla="val 8333"/>
              <a:gd name="adj2" fmla="val 11295"/>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0" name="Rectangle 29"/>
          <p:cNvSpPr/>
          <p:nvPr/>
        </p:nvSpPr>
        <p:spPr>
          <a:xfrm>
            <a:off x="2752201" y="1219320"/>
            <a:ext cx="1767412" cy="33649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Core Provider</a:t>
            </a:r>
            <a:endParaRPr lang="en-US" sz="1600" dirty="0"/>
          </a:p>
        </p:txBody>
      </p:sp>
      <p:sp>
        <p:nvSpPr>
          <p:cNvPr id="31" name="Rectangle 30"/>
          <p:cNvSpPr/>
          <p:nvPr/>
        </p:nvSpPr>
        <p:spPr>
          <a:xfrm>
            <a:off x="6778763" y="1218204"/>
            <a:ext cx="1784731" cy="33649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Utility Provider</a:t>
            </a:r>
            <a:endParaRPr lang="en-US" sz="1600" dirty="0"/>
          </a:p>
        </p:txBody>
      </p:sp>
      <p:sp>
        <p:nvSpPr>
          <p:cNvPr id="32" name="Rectangle 31"/>
          <p:cNvSpPr/>
          <p:nvPr/>
        </p:nvSpPr>
        <p:spPr>
          <a:xfrm>
            <a:off x="5116535" y="176718"/>
            <a:ext cx="2590253" cy="76938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smtClean="0">
                <a:latin typeface="Arial" panose="020B0604020202020204" pitchFamily="34" charset="0"/>
                <a:cs typeface="Arial" panose="020B0604020202020204" pitchFamily="34" charset="0"/>
              </a:rPr>
              <a:t>Performance is a primary objective</a:t>
            </a:r>
            <a:endParaRPr lang="en-US" sz="2000" dirty="0">
              <a:latin typeface="Arial" panose="020B0604020202020204" pitchFamily="34" charset="0"/>
              <a:cs typeface="Arial" panose="020B0604020202020204" pitchFamily="34" charset="0"/>
            </a:endParaRPr>
          </a:p>
        </p:txBody>
      </p:sp>
      <p:sp>
        <p:nvSpPr>
          <p:cNvPr id="6" name="Rounded Rectangle 5"/>
          <p:cNvSpPr/>
          <p:nvPr/>
        </p:nvSpPr>
        <p:spPr>
          <a:xfrm>
            <a:off x="2708864" y="1665985"/>
            <a:ext cx="672345" cy="3645143"/>
          </a:xfrm>
          <a:prstGeom prst="roundRect">
            <a:avLst>
              <a:gd name="adj" fmla="val 31761"/>
            </a:avLst>
          </a:prstGeom>
          <a:noFill/>
          <a:ln w="28575">
            <a:solidFill>
              <a:schemeClr val="tx1"/>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8" name="Rounded Rectangle 37"/>
          <p:cNvSpPr/>
          <p:nvPr/>
        </p:nvSpPr>
        <p:spPr>
          <a:xfrm>
            <a:off x="7920994" y="1665985"/>
            <a:ext cx="672345" cy="3645143"/>
          </a:xfrm>
          <a:prstGeom prst="roundRect">
            <a:avLst>
              <a:gd name="adj" fmla="val 31761"/>
            </a:avLst>
          </a:prstGeom>
          <a:noFill/>
          <a:ln w="28575">
            <a:solidFill>
              <a:schemeClr val="tx1"/>
            </a:solidFill>
            <a:prstDash val="sysDash"/>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1" name="Rectangle 40"/>
          <p:cNvSpPr/>
          <p:nvPr/>
        </p:nvSpPr>
        <p:spPr>
          <a:xfrm>
            <a:off x="4519613" y="2906237"/>
            <a:ext cx="2259150" cy="2926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chemeClr val="tx2"/>
                </a:solidFill>
              </a:rPr>
              <a:t>E.g. RDM over DGRAM</a:t>
            </a:r>
            <a:endParaRPr lang="en-US" sz="1600" dirty="0">
              <a:solidFill>
                <a:schemeClr val="tx2"/>
              </a:solidFill>
            </a:endParaRPr>
          </a:p>
        </p:txBody>
      </p:sp>
      <p:cxnSp>
        <p:nvCxnSpPr>
          <p:cNvPr id="15" name="Straight Connector 14"/>
          <p:cNvCxnSpPr/>
          <p:nvPr/>
        </p:nvCxnSpPr>
        <p:spPr>
          <a:xfrm>
            <a:off x="5664200" y="2798844"/>
            <a:ext cx="0" cy="15678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7464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922713" y="3629699"/>
            <a:ext cx="7306887" cy="2579907"/>
          </a:xfrm>
          <a:prstGeom prst="roundRect">
            <a:avLst>
              <a:gd name="adj" fmla="val 764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ounded Rectangle 24"/>
          <p:cNvSpPr/>
          <p:nvPr/>
        </p:nvSpPr>
        <p:spPr>
          <a:xfrm>
            <a:off x="1171101" y="1446415"/>
            <a:ext cx="6835794" cy="1828800"/>
          </a:xfrm>
          <a:prstGeom prst="roundRect">
            <a:avLst>
              <a:gd name="adj" fmla="val 8031"/>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171100" y="441466"/>
            <a:ext cx="7515699" cy="419032"/>
          </a:xfrm>
        </p:spPr>
        <p:txBody>
          <a:bodyPr/>
          <a:lstStyle/>
          <a:p>
            <a:pPr algn="l"/>
            <a:r>
              <a:rPr lang="en-US" dirty="0" smtClean="0"/>
              <a:t>moving forward</a:t>
            </a:r>
            <a:endParaRPr lang="en-US" dirty="0"/>
          </a:p>
        </p:txBody>
      </p:sp>
      <p:sp>
        <p:nvSpPr>
          <p:cNvPr id="4" name="Slide Number Placeholder 9"/>
          <p:cNvSpPr>
            <a:spLocks noGrp="1"/>
          </p:cNvSpPr>
          <p:nvPr>
            <p:ph type="sldNum" sz="quarter" idx="4"/>
          </p:nvPr>
        </p:nvSpPr>
        <p:spPr>
          <a:xfrm>
            <a:off x="3505200" y="6411456"/>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12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592" y="4107774"/>
            <a:ext cx="1577928" cy="13149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463" y="4167763"/>
            <a:ext cx="1582100" cy="11865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921" y="2160855"/>
            <a:ext cx="1365774" cy="46464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5392" y="1961212"/>
            <a:ext cx="1181451" cy="80338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2072622"/>
            <a:ext cx="1347551" cy="65238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1101" y="4055610"/>
            <a:ext cx="2129736" cy="1419270"/>
          </a:xfrm>
          <a:prstGeom prst="rect">
            <a:avLst/>
          </a:prstGeom>
        </p:spPr>
      </p:pic>
      <p:sp>
        <p:nvSpPr>
          <p:cNvPr id="14" name="Rectangle 13"/>
          <p:cNvSpPr/>
          <p:nvPr/>
        </p:nvSpPr>
        <p:spPr>
          <a:xfrm>
            <a:off x="1171102" y="3993804"/>
            <a:ext cx="2129736" cy="2986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Beyond HPC</a:t>
            </a:r>
            <a:endParaRPr lang="en-US" dirty="0"/>
          </a:p>
        </p:txBody>
      </p:sp>
      <p:sp>
        <p:nvSpPr>
          <p:cNvPr id="15" name="Rectangle 14"/>
          <p:cNvSpPr/>
          <p:nvPr/>
        </p:nvSpPr>
        <p:spPr>
          <a:xfrm>
            <a:off x="4273630" y="3784748"/>
            <a:ext cx="3733265" cy="2986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Enterprise, Cloud, Storage (NVM)</a:t>
            </a:r>
            <a:endParaRPr lang="en-US" dirty="0"/>
          </a:p>
        </p:txBody>
      </p:sp>
      <p:sp>
        <p:nvSpPr>
          <p:cNvPr id="17" name="Rectangle 16"/>
          <p:cNvSpPr/>
          <p:nvPr/>
        </p:nvSpPr>
        <p:spPr>
          <a:xfrm>
            <a:off x="4737040" y="5438703"/>
            <a:ext cx="3184540" cy="6182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Stronger engagement with these communities</a:t>
            </a:r>
            <a:endParaRPr lang="en-US" dirty="0"/>
          </a:p>
        </p:txBody>
      </p:sp>
      <p:sp>
        <p:nvSpPr>
          <p:cNvPr id="18" name="Right Arrow 17"/>
          <p:cNvSpPr/>
          <p:nvPr/>
        </p:nvSpPr>
        <p:spPr>
          <a:xfrm>
            <a:off x="3487651" y="4386811"/>
            <a:ext cx="532014" cy="64008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ight Arrow 18"/>
          <p:cNvSpPr/>
          <p:nvPr/>
        </p:nvSpPr>
        <p:spPr>
          <a:xfrm>
            <a:off x="1448321" y="2652122"/>
            <a:ext cx="6135374" cy="517611"/>
          </a:xfrm>
          <a:prstGeom prst="rightArrow">
            <a:avLst>
              <a:gd name="adj1" fmla="val 6576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Beyond </a:t>
            </a:r>
            <a:r>
              <a:rPr lang="en-US" dirty="0" smtClean="0"/>
              <a:t>Linux*</a:t>
            </a:r>
            <a:endParaRPr lang="en-US" dirty="0"/>
          </a:p>
        </p:txBody>
      </p:sp>
      <p:sp>
        <p:nvSpPr>
          <p:cNvPr id="20" name="Rectangle 19"/>
          <p:cNvSpPr/>
          <p:nvPr/>
        </p:nvSpPr>
        <p:spPr>
          <a:xfrm>
            <a:off x="2795213" y="1536803"/>
            <a:ext cx="3032009" cy="29865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Sockets – TCP/UDP</a:t>
            </a:r>
            <a:endParaRPr lang="en-US" dirty="0"/>
          </a:p>
        </p:txBody>
      </p:sp>
      <p:sp>
        <p:nvSpPr>
          <p:cNvPr id="21" name="Rectangle 20"/>
          <p:cNvSpPr/>
          <p:nvPr/>
        </p:nvSpPr>
        <p:spPr>
          <a:xfrm>
            <a:off x="5943621" y="1529296"/>
            <a:ext cx="1914373" cy="298650"/>
          </a:xfrm>
          <a:prstGeom prst="rect">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t>NetworkDirect</a:t>
            </a:r>
            <a:endParaRPr lang="en-US" dirty="0"/>
          </a:p>
        </p:txBody>
      </p:sp>
      <p:sp>
        <p:nvSpPr>
          <p:cNvPr id="22" name="Left Brace 21"/>
          <p:cNvSpPr/>
          <p:nvPr/>
        </p:nvSpPr>
        <p:spPr>
          <a:xfrm rot="5400000">
            <a:off x="5064490" y="-344030"/>
            <a:ext cx="249929" cy="4788484"/>
          </a:xfrm>
          <a:prstGeom prst="leftBrace">
            <a:avLst>
              <a:gd name="adj1" fmla="val 8333"/>
              <a:gd name="adj2" fmla="val 69790"/>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23" name="Left Brace 22"/>
          <p:cNvSpPr/>
          <p:nvPr/>
        </p:nvSpPr>
        <p:spPr>
          <a:xfrm rot="5400000">
            <a:off x="6816321" y="1193841"/>
            <a:ext cx="168974" cy="1365774"/>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24" name="Rectangle 23"/>
          <p:cNvSpPr/>
          <p:nvPr/>
        </p:nvSpPr>
        <p:spPr>
          <a:xfrm>
            <a:off x="4822355" y="189902"/>
            <a:ext cx="3184540" cy="7795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latin typeface="Arial" panose="020B0604020202020204" pitchFamily="34" charset="0"/>
                <a:cs typeface="Arial" panose="020B0604020202020204" pitchFamily="34" charset="0"/>
              </a:rPr>
              <a:t>Analyze requests to expand OFI community</a:t>
            </a:r>
            <a:endParaRPr lang="en-US" sz="2000" dirty="0">
              <a:latin typeface="Arial" panose="020B0604020202020204" pitchFamily="34" charset="0"/>
              <a:cs typeface="Arial" panose="020B0604020202020204" pitchFamily="34" charset="0"/>
            </a:endParaRPr>
          </a:p>
        </p:txBody>
      </p:sp>
      <p:pic>
        <p:nvPicPr>
          <p:cNvPr id="1026" name="Picture 2" descr="https://www.freebsd.org/logo/logo-full-thumb.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1210" y="2132497"/>
            <a:ext cx="1406423" cy="506312"/>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107582" y="6594519"/>
            <a:ext cx="3040184" cy="1708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Other names and brands may be claimed as the property of others</a:t>
            </a:r>
            <a:endParaRPr lang="en-US" sz="800" dirty="0">
              <a:solidFill>
                <a:schemeClr val="tx1"/>
              </a:solidFill>
            </a:endParaRPr>
          </a:p>
        </p:txBody>
      </p:sp>
    </p:spTree>
    <p:extLst>
      <p:ext uri="{BB962C8B-B14F-4D97-AF65-F5344CB8AC3E}">
        <p14:creationId xmlns:p14="http://schemas.microsoft.com/office/powerpoint/2010/main" val="1925334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1466"/>
            <a:ext cx="7772400" cy="419032"/>
          </a:xfrm>
        </p:spPr>
        <p:txBody>
          <a:bodyPr/>
          <a:lstStyle/>
          <a:p>
            <a:pPr algn="l"/>
            <a:r>
              <a:rPr lang="en-US" dirty="0" smtClean="0"/>
              <a:t>target schedule</a:t>
            </a:r>
            <a:endParaRPr lang="en-US" dirty="0"/>
          </a:p>
        </p:txBody>
      </p:sp>
      <p:sp>
        <p:nvSpPr>
          <p:cNvPr id="3" name="Content Placeholder 2"/>
          <p:cNvSpPr>
            <a:spLocks noGrp="1"/>
          </p:cNvSpPr>
          <p:nvPr>
            <p:ph idx="1"/>
          </p:nvPr>
        </p:nvSpPr>
        <p:spPr>
          <a:xfrm>
            <a:off x="625643" y="4149413"/>
            <a:ext cx="3801979" cy="1994497"/>
          </a:xfrm>
        </p:spPr>
        <p:style>
          <a:lnRef idx="1">
            <a:schemeClr val="accent6"/>
          </a:lnRef>
          <a:fillRef idx="2">
            <a:schemeClr val="accent6"/>
          </a:fillRef>
          <a:effectRef idx="1">
            <a:schemeClr val="accent6"/>
          </a:effectRef>
          <a:fontRef idx="minor">
            <a:schemeClr val="dk1"/>
          </a:fontRef>
        </p:style>
        <p:txBody>
          <a:bodyPr>
            <a:normAutofit/>
          </a:bodyPr>
          <a:lstStyle/>
          <a:p>
            <a:r>
              <a:rPr lang="en-US" sz="1800" b="0" dirty="0" smtClean="0">
                <a:latin typeface="+mn-lt"/>
              </a:rPr>
              <a:t>Driven by implementation feedback</a:t>
            </a:r>
          </a:p>
          <a:p>
            <a:r>
              <a:rPr lang="en-US" sz="1800" b="0" dirty="0" smtClean="0">
                <a:latin typeface="+mn-lt"/>
              </a:rPr>
              <a:t>Improve error handling, flow control</a:t>
            </a:r>
          </a:p>
          <a:p>
            <a:r>
              <a:rPr lang="en-US" sz="1800" b="0" dirty="0" smtClean="0">
                <a:latin typeface="+mn-lt"/>
              </a:rPr>
              <a:t>Better support for non-traditional fabrics</a:t>
            </a:r>
          </a:p>
          <a:p>
            <a:r>
              <a:rPr lang="en-US" sz="1800" b="0" dirty="0" smtClean="0">
                <a:latin typeface="+mn-lt"/>
              </a:rPr>
              <a:t>Optimize completion handling</a:t>
            </a:r>
          </a:p>
          <a:p>
            <a:r>
              <a:rPr lang="en-US" sz="1800" b="0" dirty="0" smtClean="0">
                <a:latin typeface="+mn-lt"/>
              </a:rPr>
              <a:t>Address deferred features</a:t>
            </a:r>
          </a:p>
        </p:txBody>
      </p:sp>
      <p:sp>
        <p:nvSpPr>
          <p:cNvPr id="4" name="Slide Number Placeholder 9"/>
          <p:cNvSpPr>
            <a:spLocks noGrp="1"/>
          </p:cNvSpPr>
          <p:nvPr>
            <p:ph type="sldNum" sz="quarter" idx="4"/>
          </p:nvPr>
        </p:nvSpPr>
        <p:spPr>
          <a:xfrm>
            <a:off x="3505200" y="6411456"/>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13</a:t>
            </a:fld>
            <a:endParaRPr lang="en-US" dirty="0"/>
          </a:p>
        </p:txBody>
      </p:sp>
      <p:sp>
        <p:nvSpPr>
          <p:cNvPr id="6" name="Rectangle 5"/>
          <p:cNvSpPr/>
          <p:nvPr/>
        </p:nvSpPr>
        <p:spPr>
          <a:xfrm>
            <a:off x="914400" y="1463423"/>
            <a:ext cx="916432" cy="3657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2016</a:t>
            </a:r>
            <a:endParaRPr lang="en-US" dirty="0"/>
          </a:p>
        </p:txBody>
      </p:sp>
      <p:sp>
        <p:nvSpPr>
          <p:cNvPr id="7" name="Rectangle 6"/>
          <p:cNvSpPr/>
          <p:nvPr/>
        </p:nvSpPr>
        <p:spPr>
          <a:xfrm>
            <a:off x="1830832" y="1463423"/>
            <a:ext cx="916432" cy="3657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Q2</a:t>
            </a:r>
            <a:endParaRPr lang="en-US" dirty="0"/>
          </a:p>
        </p:txBody>
      </p:sp>
      <p:sp>
        <p:nvSpPr>
          <p:cNvPr id="8" name="Rectangle 7"/>
          <p:cNvSpPr/>
          <p:nvPr/>
        </p:nvSpPr>
        <p:spPr>
          <a:xfrm>
            <a:off x="2747264" y="1463423"/>
            <a:ext cx="916432" cy="3657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Q3</a:t>
            </a:r>
            <a:endParaRPr lang="en-US" dirty="0"/>
          </a:p>
        </p:txBody>
      </p:sp>
      <p:sp>
        <p:nvSpPr>
          <p:cNvPr id="9" name="Rectangle 8"/>
          <p:cNvSpPr/>
          <p:nvPr/>
        </p:nvSpPr>
        <p:spPr>
          <a:xfrm>
            <a:off x="3663696" y="1463423"/>
            <a:ext cx="916432" cy="3657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Q4</a:t>
            </a:r>
            <a:endParaRPr lang="en-US" dirty="0"/>
          </a:p>
        </p:txBody>
      </p:sp>
      <p:sp>
        <p:nvSpPr>
          <p:cNvPr id="10" name="Rectangle 9"/>
          <p:cNvSpPr/>
          <p:nvPr/>
        </p:nvSpPr>
        <p:spPr>
          <a:xfrm>
            <a:off x="4580128" y="1463423"/>
            <a:ext cx="916432" cy="3657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2017</a:t>
            </a:r>
            <a:endParaRPr lang="en-US" dirty="0"/>
          </a:p>
        </p:txBody>
      </p:sp>
      <p:sp>
        <p:nvSpPr>
          <p:cNvPr id="12" name="Rectangle 11"/>
          <p:cNvSpPr/>
          <p:nvPr/>
        </p:nvSpPr>
        <p:spPr>
          <a:xfrm>
            <a:off x="5496560" y="1463423"/>
            <a:ext cx="916432" cy="3657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Q2</a:t>
            </a:r>
            <a:endParaRPr lang="en-US" dirty="0"/>
          </a:p>
        </p:txBody>
      </p:sp>
      <p:sp>
        <p:nvSpPr>
          <p:cNvPr id="13" name="Rectangle 12"/>
          <p:cNvSpPr/>
          <p:nvPr/>
        </p:nvSpPr>
        <p:spPr>
          <a:xfrm>
            <a:off x="6412992" y="1463423"/>
            <a:ext cx="916432" cy="3657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Q3</a:t>
            </a:r>
            <a:endParaRPr lang="en-US" dirty="0"/>
          </a:p>
        </p:txBody>
      </p:sp>
      <p:sp>
        <p:nvSpPr>
          <p:cNvPr id="14" name="Rectangle 13"/>
          <p:cNvSpPr/>
          <p:nvPr/>
        </p:nvSpPr>
        <p:spPr>
          <a:xfrm>
            <a:off x="7329424" y="1463423"/>
            <a:ext cx="916432" cy="3657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Q4</a:t>
            </a:r>
            <a:endParaRPr lang="en-US" dirty="0"/>
          </a:p>
        </p:txBody>
      </p:sp>
      <p:sp>
        <p:nvSpPr>
          <p:cNvPr id="17" name="Right Arrow 16"/>
          <p:cNvSpPr/>
          <p:nvPr/>
        </p:nvSpPr>
        <p:spPr>
          <a:xfrm>
            <a:off x="1830832" y="1972627"/>
            <a:ext cx="2749296" cy="625642"/>
          </a:xfrm>
          <a:prstGeom prst="rightArrow">
            <a:avLst>
              <a:gd name="adj1" fmla="val 65768"/>
              <a:gd name="adj2"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RDM over DGRAM </a:t>
            </a:r>
            <a:r>
              <a:rPr lang="en-US" dirty="0" err="1" smtClean="0"/>
              <a:t>Util</a:t>
            </a:r>
            <a:endParaRPr lang="en-US" dirty="0"/>
          </a:p>
        </p:txBody>
      </p:sp>
      <p:sp>
        <p:nvSpPr>
          <p:cNvPr id="18" name="Right Arrow 17"/>
          <p:cNvSpPr/>
          <p:nvPr/>
        </p:nvSpPr>
        <p:spPr>
          <a:xfrm>
            <a:off x="2747264" y="2598269"/>
            <a:ext cx="2749296" cy="625642"/>
          </a:xfrm>
          <a:prstGeom prst="rightArrow">
            <a:avLst>
              <a:gd name="adj1" fmla="val 65768"/>
              <a:gd name="adj2"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RDM over MSG </a:t>
            </a:r>
            <a:r>
              <a:rPr lang="en-US" dirty="0" err="1" smtClean="0"/>
              <a:t>Util</a:t>
            </a:r>
            <a:endParaRPr lang="en-US" dirty="0"/>
          </a:p>
        </p:txBody>
      </p:sp>
      <p:sp>
        <p:nvSpPr>
          <p:cNvPr id="19" name="Right Arrow 18"/>
          <p:cNvSpPr/>
          <p:nvPr/>
        </p:nvSpPr>
        <p:spPr>
          <a:xfrm>
            <a:off x="1830832" y="3223911"/>
            <a:ext cx="2749296" cy="625642"/>
          </a:xfrm>
          <a:prstGeom prst="rightArrow">
            <a:avLst>
              <a:gd name="adj1" fmla="val 65768"/>
              <a:gd name="adj2" fmla="val 50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Shared Memory</a:t>
            </a:r>
            <a:endParaRPr lang="en-US" dirty="0"/>
          </a:p>
        </p:txBody>
      </p:sp>
      <p:sp>
        <p:nvSpPr>
          <p:cNvPr id="20" name="Right Arrow 19"/>
          <p:cNvSpPr/>
          <p:nvPr/>
        </p:nvSpPr>
        <p:spPr>
          <a:xfrm>
            <a:off x="4580128" y="3824115"/>
            <a:ext cx="4263083" cy="625642"/>
          </a:xfrm>
          <a:prstGeom prst="rightArrow">
            <a:avLst>
              <a:gd name="adj1" fmla="val 6576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Core Providers</a:t>
            </a:r>
            <a:endParaRPr lang="en-US" dirty="0"/>
          </a:p>
        </p:txBody>
      </p:sp>
      <p:sp>
        <p:nvSpPr>
          <p:cNvPr id="21" name="Right Arrow 20"/>
          <p:cNvSpPr/>
          <p:nvPr/>
        </p:nvSpPr>
        <p:spPr>
          <a:xfrm>
            <a:off x="4572000" y="5278103"/>
            <a:ext cx="4254955" cy="625642"/>
          </a:xfrm>
          <a:prstGeom prst="rightArrow">
            <a:avLst>
              <a:gd name="adj1" fmla="val 65768"/>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ABI 1.1</a:t>
            </a:r>
            <a:endParaRPr lang="en-US" dirty="0"/>
          </a:p>
        </p:txBody>
      </p:sp>
      <p:sp>
        <p:nvSpPr>
          <p:cNvPr id="23" name="Rectangle 22"/>
          <p:cNvSpPr/>
          <p:nvPr/>
        </p:nvSpPr>
        <p:spPr>
          <a:xfrm>
            <a:off x="6027555" y="2550222"/>
            <a:ext cx="1807624" cy="6750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Utility provider is ongoing</a:t>
            </a:r>
            <a:endParaRPr lang="en-US" dirty="0"/>
          </a:p>
        </p:txBody>
      </p:sp>
      <p:sp>
        <p:nvSpPr>
          <p:cNvPr id="25" name="Rectangle 24"/>
          <p:cNvSpPr/>
          <p:nvPr/>
        </p:nvSpPr>
        <p:spPr>
          <a:xfrm>
            <a:off x="5149357" y="4457167"/>
            <a:ext cx="3056021" cy="67506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Traditional and non-traditional RDMA providers</a:t>
            </a:r>
            <a:endParaRPr lang="en-US" dirty="0"/>
          </a:p>
        </p:txBody>
      </p:sp>
    </p:spTree>
    <p:extLst>
      <p:ext uri="{BB962C8B-B14F-4D97-AF65-F5344CB8AC3E}">
        <p14:creationId xmlns:p14="http://schemas.microsoft.com/office/powerpoint/2010/main" val="117161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4" name="Slide Number Placeholder 9"/>
          <p:cNvSpPr>
            <a:spLocks noGrp="1"/>
          </p:cNvSpPr>
          <p:nvPr>
            <p:ph type="sldNum" sz="quarter" idx="4"/>
          </p:nvPr>
        </p:nvSpPr>
        <p:spPr>
          <a:xfrm>
            <a:off x="3505200" y="6411456"/>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14</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384755"/>
            <a:ext cx="2351837" cy="3083587"/>
          </a:xfrm>
          <a:prstGeom prst="rect">
            <a:avLst/>
          </a:prstGeom>
        </p:spPr>
      </p:pic>
      <p:sp>
        <p:nvSpPr>
          <p:cNvPr id="6" name="Content Placeholder 2"/>
          <p:cNvSpPr>
            <a:spLocks noGrp="1"/>
          </p:cNvSpPr>
          <p:nvPr>
            <p:ph idx="1"/>
          </p:nvPr>
        </p:nvSpPr>
        <p:spPr>
          <a:xfrm>
            <a:off x="457200" y="1612232"/>
            <a:ext cx="5285232" cy="4513931"/>
          </a:xfrm>
        </p:spPr>
        <p:txBody>
          <a:bodyPr>
            <a:normAutofit/>
          </a:bodyPr>
          <a:lstStyle/>
          <a:p>
            <a:r>
              <a:rPr lang="en-US" sz="2800" dirty="0" smtClean="0"/>
              <a:t>OFIWG development model working well</a:t>
            </a:r>
          </a:p>
          <a:p>
            <a:r>
              <a:rPr lang="en-US" sz="2800" dirty="0" smtClean="0"/>
              <a:t>Interest in OFI and </a:t>
            </a:r>
            <a:r>
              <a:rPr lang="en-US" sz="2800" dirty="0" err="1" smtClean="0"/>
              <a:t>libfabric</a:t>
            </a:r>
            <a:r>
              <a:rPr lang="en-US" sz="2800" dirty="0" smtClean="0"/>
              <a:t> is high</a:t>
            </a:r>
          </a:p>
          <a:p>
            <a:r>
              <a:rPr lang="en-US" sz="2800" dirty="0" smtClean="0"/>
              <a:t>Growing community</a:t>
            </a:r>
          </a:p>
          <a:p>
            <a:r>
              <a:rPr lang="en-US" sz="2800" dirty="0" smtClean="0"/>
              <a:t>Significant effort being made to simplify the lives of developers</a:t>
            </a:r>
          </a:p>
          <a:p>
            <a:pPr lvl="1"/>
            <a:r>
              <a:rPr lang="en-US" sz="2400" dirty="0" smtClean="0"/>
              <a:t>Applications and providers</a:t>
            </a:r>
            <a:endParaRPr lang="en-US" sz="2400" dirty="0"/>
          </a:p>
        </p:txBody>
      </p:sp>
      <p:sp>
        <p:nvSpPr>
          <p:cNvPr id="5" name="Cloud Callout 4"/>
          <p:cNvSpPr/>
          <p:nvPr/>
        </p:nvSpPr>
        <p:spPr>
          <a:xfrm>
            <a:off x="6814718" y="1726934"/>
            <a:ext cx="1963522" cy="943661"/>
          </a:xfrm>
          <a:prstGeom prst="cloudCallout">
            <a:avLst>
              <a:gd name="adj1" fmla="val -21765"/>
              <a:gd name="adj2" fmla="val 8265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OFI is so good</a:t>
            </a:r>
            <a:endParaRPr lang="en-US" dirty="0"/>
          </a:p>
        </p:txBody>
      </p:sp>
    </p:spTree>
    <p:extLst>
      <p:ext uri="{BB962C8B-B14F-4D97-AF65-F5344CB8AC3E}">
        <p14:creationId xmlns:p14="http://schemas.microsoft.com/office/powerpoint/2010/main" val="482438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210"/>
            <a:ext cx="8229600" cy="419032"/>
          </a:xfrm>
        </p:spPr>
        <p:txBody>
          <a:bodyPr/>
          <a:lstStyle/>
          <a:p>
            <a:r>
              <a:rPr lang="en-US" dirty="0"/>
              <a:t>Legal Disclaimer &amp; Optimization Notice</a:t>
            </a:r>
          </a:p>
        </p:txBody>
      </p:sp>
      <p:sp>
        <p:nvSpPr>
          <p:cNvPr id="7" name="Content Placeholder 3"/>
          <p:cNvSpPr>
            <a:spLocks noGrp="1"/>
          </p:cNvSpPr>
          <p:nvPr>
            <p:ph idx="1"/>
          </p:nvPr>
        </p:nvSpPr>
        <p:spPr>
          <a:prstGeom prst="rect">
            <a:avLst/>
          </a:prstGeom>
        </p:spPr>
        <p:txBody>
          <a:bodyPr>
            <a:normAutofit/>
          </a:bodyPr>
          <a:lstStyle/>
          <a:p>
            <a:r>
              <a:rPr lang="en-US" sz="1200" dirty="0"/>
              <a:t>No license (express or implied, by estoppel or otherwise) to any intellectual property rights is granted by this document</a:t>
            </a:r>
            <a:r>
              <a:rPr lang="en-US" sz="1200" dirty="0" smtClean="0"/>
              <a:t>. Intel </a:t>
            </a:r>
            <a:r>
              <a:rPr lang="en-US" sz="1200" dirty="0"/>
              <a:t>disclaims all express and implied warranties, including without limitation, the implied warranties of merchantability, fitness for a particular purpose, and non-infringement, as well as any warranty arising from course of performance, course of dealing, or usage in </a:t>
            </a:r>
            <a:r>
              <a:rPr lang="en-US" sz="1200" dirty="0" smtClean="0"/>
              <a:t>trade. This </a:t>
            </a:r>
            <a:r>
              <a:rPr lang="en-US" sz="1200" dirty="0"/>
              <a:t>document contains information on products, services and/or processes in development.  All information provided here is subject to change without notice. Contact your Intel representative to obtain the latest forecast, schedule, specifications and </a:t>
            </a:r>
            <a:r>
              <a:rPr lang="en-US" sz="1200" dirty="0" smtClean="0"/>
              <a:t>roadmaps. The </a:t>
            </a:r>
            <a:r>
              <a:rPr lang="en-US" sz="1200" dirty="0"/>
              <a:t>products and services described may contain defects or errors known as errata which may cause deviations from published specifications. Current characterized errata are available on request.</a:t>
            </a:r>
          </a:p>
          <a:p>
            <a:r>
              <a:rPr lang="en-US" sz="1200" dirty="0" smtClean="0"/>
              <a:t>Software </a:t>
            </a:r>
            <a:r>
              <a:rPr lang="en-US" sz="1200" dirty="0"/>
              <a:t>and workloads used in performance tests may have been optimized for performance only on Intel microprocessors.  Performance tests, such as </a:t>
            </a:r>
            <a:r>
              <a:rPr lang="en-US" sz="1200" dirty="0" err="1"/>
              <a:t>SYSmark</a:t>
            </a:r>
            <a:r>
              <a:rPr lang="en-US" sz="1200" dirty="0"/>
              <a:t> and </a:t>
            </a:r>
            <a:r>
              <a:rPr lang="en-US" sz="1200" dirty="0" err="1"/>
              <a:t>MobileMark</a:t>
            </a:r>
            <a:r>
              <a:rPr lang="en-US" sz="1200" dirty="0"/>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a:t>
            </a:r>
          </a:p>
          <a:p>
            <a:r>
              <a:rPr lang="en-US" sz="1200" dirty="0"/>
              <a:t>Copyright © </a:t>
            </a:r>
            <a:r>
              <a:rPr lang="en-US" sz="1200" dirty="0" smtClean="0"/>
              <a:t>2016, </a:t>
            </a:r>
            <a:r>
              <a:rPr lang="en-US" sz="1200" dirty="0"/>
              <a:t>Intel Corporation. All rights reserved. Intel, Pentium, Xeon, Xeon Phi, Core, </a:t>
            </a:r>
            <a:r>
              <a:rPr lang="en-US" sz="1200" dirty="0" err="1"/>
              <a:t>VTune</a:t>
            </a:r>
            <a:r>
              <a:rPr lang="en-US" sz="1200" dirty="0"/>
              <a:t>, </a:t>
            </a:r>
            <a:r>
              <a:rPr lang="en-US" sz="1200" dirty="0" err="1"/>
              <a:t>Cilk</a:t>
            </a:r>
            <a:r>
              <a:rPr lang="en-US" sz="1200" dirty="0"/>
              <a:t>, and the Intel logo are trademarks of Intel Corporation in the U.S. and other countries</a:t>
            </a:r>
            <a:r>
              <a:rPr lang="en-US" sz="1200" dirty="0" smtClean="0"/>
              <a:t>.</a:t>
            </a:r>
          </a:p>
          <a:p>
            <a:r>
              <a:rPr lang="en-US" sz="1200" dirty="0"/>
              <a:t>*Other names and brands may be claimed as the property of others</a:t>
            </a:r>
          </a:p>
          <a:p>
            <a:endParaRPr lang="en-US" sz="1200" dirty="0"/>
          </a:p>
        </p:txBody>
      </p:sp>
      <p:sp>
        <p:nvSpPr>
          <p:cNvPr id="4" name="Slide Number Placeholder 9"/>
          <p:cNvSpPr>
            <a:spLocks noGrp="1"/>
          </p:cNvSpPr>
          <p:nvPr>
            <p:ph type="sldNum" sz="quarter" idx="4"/>
          </p:nvPr>
        </p:nvSpPr>
        <p:spPr>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15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077704684"/>
              </p:ext>
            </p:extLst>
          </p:nvPr>
        </p:nvGraphicFramePr>
        <p:xfrm>
          <a:off x="763339" y="4906876"/>
          <a:ext cx="7664115" cy="1478264"/>
        </p:xfrm>
        <a:graphic>
          <a:graphicData uri="http://schemas.openxmlformats.org/drawingml/2006/table">
            <a:tbl>
              <a:tblPr/>
              <a:tblGrid>
                <a:gridCol w="7664115"/>
              </a:tblGrid>
              <a:tr h="2057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FFFFFF"/>
                          </a:solidFill>
                          <a:effectLst/>
                          <a:latin typeface="+mn-lt"/>
                          <a:ea typeface="MS PGothic" pitchFamily="34" charset="-128"/>
                        </a:rPr>
                        <a:t>Optimization Notice</a:t>
                      </a:r>
                    </a:p>
                  </a:txBody>
                  <a:tcPr marL="68569" marR="68569"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r>
              <a:tr h="11658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MS PGothic" pitchFamily="34" charset="-128"/>
                        </a:rPr>
                        <a:t>Intel</a:t>
                      </a:r>
                      <a:r>
                        <a:rPr kumimoji="0" lang="en-US" altLang="en-US" sz="1100" b="0" i="0" u="none" strike="noStrike" cap="none" normalizeH="0" baseline="0" dirty="0" smtClean="0">
                          <a:ln>
                            <a:noFill/>
                          </a:ln>
                          <a:solidFill>
                            <a:srgbClr val="000000"/>
                          </a:solidFill>
                          <a:effectLst/>
                          <a:latin typeface="+mn-lt"/>
                          <a:ea typeface="MS PGothic" pitchFamily="34" charset="-128"/>
                        </a:rPr>
                        <a:t>’</a:t>
                      </a:r>
                      <a:r>
                        <a:rPr kumimoji="0" lang="en-US" sz="1100" b="0" i="0" u="none" strike="noStrike" cap="none" normalizeH="0" baseline="0" dirty="0" smtClean="0">
                          <a:ln>
                            <a:noFill/>
                          </a:ln>
                          <a:solidFill>
                            <a:srgbClr val="000000"/>
                          </a:solidFill>
                          <a:effectLst/>
                          <a:latin typeface="+mn-lt"/>
                          <a:ea typeface="MS PGothic" pitchFamily="34" charset="-128"/>
                        </a:rPr>
                        <a:t>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mn-lt"/>
                          <a:ea typeface="MS PGothic" pitchFamily="34" charset="-128"/>
                        </a:rPr>
                        <a:t>Notice revision #20110804</a:t>
                      </a:r>
                    </a:p>
                  </a:txBody>
                  <a:tcPr marL="68569" marR="68569" marT="34286" marB="3428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val="3640090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063128"/>
            <a:ext cx="9144000" cy="1042935"/>
          </a:xfrm>
        </p:spPr>
        <p:txBody>
          <a:bodyPr/>
          <a:lstStyle/>
          <a:p>
            <a:r>
              <a:rPr lang="en-US" dirty="0" smtClean="0"/>
              <a:t>THANK YOU</a:t>
            </a:r>
            <a:endParaRPr lang="en-US" dirty="0"/>
          </a:p>
        </p:txBody>
      </p:sp>
      <p:sp>
        <p:nvSpPr>
          <p:cNvPr id="5" name="Subtitle 4"/>
          <p:cNvSpPr>
            <a:spLocks noGrp="1"/>
          </p:cNvSpPr>
          <p:nvPr>
            <p:ph type="subTitle" idx="1"/>
          </p:nvPr>
        </p:nvSpPr>
        <p:spPr>
          <a:xfrm>
            <a:off x="0" y="4073743"/>
            <a:ext cx="9144000" cy="554937"/>
          </a:xfrm>
        </p:spPr>
        <p:txBody>
          <a:bodyPr/>
          <a:lstStyle/>
          <a:p>
            <a:r>
              <a:rPr lang="en-US" dirty="0" smtClean="0"/>
              <a:t>Sean Hefty</a:t>
            </a:r>
          </a:p>
          <a:p>
            <a:endParaRPr lang="en-US" dirty="0"/>
          </a:p>
        </p:txBody>
      </p:sp>
      <p:sp>
        <p:nvSpPr>
          <p:cNvPr id="2" name="Text Placeholder 1"/>
          <p:cNvSpPr>
            <a:spLocks noGrp="1"/>
          </p:cNvSpPr>
          <p:nvPr>
            <p:ph type="body" sz="quarter" idx="10"/>
          </p:nvPr>
        </p:nvSpPr>
        <p:spPr>
          <a:xfrm>
            <a:off x="0" y="4575320"/>
            <a:ext cx="9144000" cy="448832"/>
          </a:xfrm>
        </p:spPr>
        <p:txBody>
          <a:bodyPr/>
          <a:lstStyle/>
          <a:p>
            <a:r>
              <a:rPr lang="en-US" dirty="0" smtClean="0">
                <a:solidFill>
                  <a:srgbClr val="399ACA"/>
                </a:solidFill>
              </a:rPr>
              <a:t>OFIWG Co-Chair</a:t>
            </a:r>
            <a:endParaRPr lang="en-US" dirty="0">
              <a:solidFill>
                <a:srgbClr val="399ACA"/>
              </a:solidFill>
            </a:endParaRPr>
          </a:p>
        </p:txBody>
      </p:sp>
    </p:spTree>
    <p:extLst>
      <p:ext uri="{BB962C8B-B14F-4D97-AF65-F5344CB8AC3E}">
        <p14:creationId xmlns:p14="http://schemas.microsoft.com/office/powerpoint/2010/main" val="2598956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2</a:t>
            </a:fld>
            <a:endParaRPr lang="en-US" dirty="0"/>
          </a:p>
        </p:txBody>
      </p:sp>
      <p:sp>
        <p:nvSpPr>
          <p:cNvPr id="9" name="Freeform 8"/>
          <p:cNvSpPr/>
          <p:nvPr/>
        </p:nvSpPr>
        <p:spPr>
          <a:xfrm>
            <a:off x="353290" y="4855675"/>
            <a:ext cx="3095431" cy="1669862"/>
          </a:xfrm>
          <a:custGeom>
            <a:avLst/>
            <a:gdLst>
              <a:gd name="connsiteX0" fmla="*/ 0 w 2389299"/>
              <a:gd name="connsiteY0" fmla="*/ 200019 h 1200087"/>
              <a:gd name="connsiteX1" fmla="*/ 200019 w 2389299"/>
              <a:gd name="connsiteY1" fmla="*/ 0 h 1200087"/>
              <a:gd name="connsiteX2" fmla="*/ 2189280 w 2389299"/>
              <a:gd name="connsiteY2" fmla="*/ 0 h 1200087"/>
              <a:gd name="connsiteX3" fmla="*/ 2389299 w 2389299"/>
              <a:gd name="connsiteY3" fmla="*/ 200019 h 1200087"/>
              <a:gd name="connsiteX4" fmla="*/ 2389299 w 2389299"/>
              <a:gd name="connsiteY4" fmla="*/ 1000068 h 1200087"/>
              <a:gd name="connsiteX5" fmla="*/ 2189280 w 2389299"/>
              <a:gd name="connsiteY5" fmla="*/ 1200087 h 1200087"/>
              <a:gd name="connsiteX6" fmla="*/ 200019 w 2389299"/>
              <a:gd name="connsiteY6" fmla="*/ 1200087 h 1200087"/>
              <a:gd name="connsiteX7" fmla="*/ 0 w 2389299"/>
              <a:gd name="connsiteY7" fmla="*/ 1000068 h 1200087"/>
              <a:gd name="connsiteX8" fmla="*/ 0 w 2389299"/>
              <a:gd name="connsiteY8" fmla="*/ 200019 h 12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9299" h="1200087">
                <a:moveTo>
                  <a:pt x="0" y="200019"/>
                </a:moveTo>
                <a:cubicBezTo>
                  <a:pt x="0" y="89552"/>
                  <a:pt x="89552" y="0"/>
                  <a:pt x="200019" y="0"/>
                </a:cubicBezTo>
                <a:lnTo>
                  <a:pt x="2189280" y="0"/>
                </a:lnTo>
                <a:cubicBezTo>
                  <a:pt x="2299747" y="0"/>
                  <a:pt x="2389299" y="89552"/>
                  <a:pt x="2389299" y="200019"/>
                </a:cubicBezTo>
                <a:lnTo>
                  <a:pt x="2389299" y="1000068"/>
                </a:lnTo>
                <a:cubicBezTo>
                  <a:pt x="2389299" y="1110535"/>
                  <a:pt x="2299747" y="1200087"/>
                  <a:pt x="2189280" y="1200087"/>
                </a:cubicBezTo>
                <a:lnTo>
                  <a:pt x="200019" y="1200087"/>
                </a:lnTo>
                <a:cubicBezTo>
                  <a:pt x="89552" y="1200087"/>
                  <a:pt x="0" y="1110535"/>
                  <a:pt x="0" y="1000068"/>
                </a:cubicBezTo>
                <a:lnTo>
                  <a:pt x="0" y="2000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353" tIns="123353" rIns="123353" bIns="123353" numCol="1" spcCol="1270" anchor="t" anchorCtr="0">
            <a:noAutofit/>
          </a:bodyPr>
          <a:lstStyle/>
          <a:p>
            <a:pPr defTabSz="755650" fontAlgn="base">
              <a:lnSpc>
                <a:spcPct val="90000"/>
              </a:lnSpc>
              <a:spcBef>
                <a:spcPct val="0"/>
              </a:spcBef>
              <a:spcAft>
                <a:spcPct val="35000"/>
              </a:spcAft>
            </a:pPr>
            <a:r>
              <a:rPr lang="en-US" sz="2000" b="1" dirty="0" smtClean="0">
                <a:solidFill>
                  <a:prstClr val="white"/>
                </a:solidFill>
              </a:rPr>
              <a:t>Optimized SW path to HW</a:t>
            </a:r>
            <a:endParaRPr lang="en-US" sz="2000" b="1" dirty="0">
              <a:solidFill>
                <a:prstClr val="white"/>
              </a:solidFill>
            </a:endParaRPr>
          </a:p>
          <a:p>
            <a:pPr marL="114300" lvl="1" indent="-114300" defTabSz="577850" fontAlgn="base">
              <a:lnSpc>
                <a:spcPct val="90000"/>
              </a:lnSpc>
              <a:spcBef>
                <a:spcPct val="0"/>
              </a:spcBef>
              <a:spcAft>
                <a:spcPct val="15000"/>
              </a:spcAft>
              <a:buFontTx/>
              <a:buChar char="••"/>
            </a:pPr>
            <a:r>
              <a:rPr lang="en-US" dirty="0" smtClean="0">
                <a:solidFill>
                  <a:prstClr val="white"/>
                </a:solidFill>
              </a:rPr>
              <a:t>Minimize cache and memory footprint</a:t>
            </a:r>
          </a:p>
          <a:p>
            <a:pPr marL="114300" lvl="1" indent="-114300" defTabSz="577850" fontAlgn="base">
              <a:lnSpc>
                <a:spcPct val="90000"/>
              </a:lnSpc>
              <a:spcBef>
                <a:spcPct val="0"/>
              </a:spcBef>
              <a:spcAft>
                <a:spcPct val="15000"/>
              </a:spcAft>
              <a:buFontTx/>
              <a:buChar char="••"/>
            </a:pPr>
            <a:r>
              <a:rPr lang="en-US" dirty="0" smtClean="0">
                <a:solidFill>
                  <a:prstClr val="white"/>
                </a:solidFill>
              </a:rPr>
              <a:t>Reduce instruction count</a:t>
            </a:r>
          </a:p>
          <a:p>
            <a:pPr marL="114300" lvl="1" indent="-114300" defTabSz="577850" fontAlgn="base">
              <a:lnSpc>
                <a:spcPct val="90000"/>
              </a:lnSpc>
              <a:spcBef>
                <a:spcPct val="0"/>
              </a:spcBef>
              <a:spcAft>
                <a:spcPct val="15000"/>
              </a:spcAft>
              <a:buFontTx/>
              <a:buChar char="••"/>
            </a:pPr>
            <a:r>
              <a:rPr lang="en-US" dirty="0" smtClean="0">
                <a:solidFill>
                  <a:prstClr val="white"/>
                </a:solidFill>
              </a:rPr>
              <a:t>Minimize memory accesses</a:t>
            </a:r>
            <a:endParaRPr lang="en-US" dirty="0">
              <a:solidFill>
                <a:prstClr val="white"/>
              </a:solidFill>
            </a:endParaRPr>
          </a:p>
        </p:txBody>
      </p:sp>
      <p:sp>
        <p:nvSpPr>
          <p:cNvPr id="11" name="Diamond 10"/>
          <p:cNvSpPr/>
          <p:nvPr/>
        </p:nvSpPr>
        <p:spPr>
          <a:xfrm>
            <a:off x="2751513" y="2268334"/>
            <a:ext cx="3325091" cy="3243354"/>
          </a:xfrm>
          <a:prstGeom prst="diamond">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Puzzle3"/>
          <p:cNvSpPr>
            <a:spLocks noEditPoints="1" noChangeArrowheads="1"/>
          </p:cNvSpPr>
          <p:nvPr/>
        </p:nvSpPr>
        <p:spPr bwMode="auto">
          <a:xfrm>
            <a:off x="4364107" y="2788715"/>
            <a:ext cx="853765" cy="1151045"/>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US">
              <a:solidFill>
                <a:prstClr val="white"/>
              </a:solidFill>
            </a:endParaRPr>
          </a:p>
        </p:txBody>
      </p:sp>
      <p:sp>
        <p:nvSpPr>
          <p:cNvPr id="13" name="Puzzle2"/>
          <p:cNvSpPr>
            <a:spLocks noEditPoints="1" noChangeArrowheads="1"/>
          </p:cNvSpPr>
          <p:nvPr/>
        </p:nvSpPr>
        <p:spPr bwMode="auto">
          <a:xfrm>
            <a:off x="4115795" y="3627290"/>
            <a:ext cx="1362652" cy="104840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US">
              <a:solidFill>
                <a:prstClr val="white"/>
              </a:solidFill>
            </a:endParaRPr>
          </a:p>
        </p:txBody>
      </p:sp>
      <p:sp>
        <p:nvSpPr>
          <p:cNvPr id="14" name="Puzzle4"/>
          <p:cNvSpPr>
            <a:spLocks noEditPoints="1" noChangeArrowheads="1"/>
          </p:cNvSpPr>
          <p:nvPr/>
        </p:nvSpPr>
        <p:spPr bwMode="auto">
          <a:xfrm>
            <a:off x="3588514" y="3614365"/>
            <a:ext cx="821576" cy="1340351"/>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US">
              <a:solidFill>
                <a:prstClr val="white"/>
              </a:solidFill>
            </a:endParaRPr>
          </a:p>
        </p:txBody>
      </p:sp>
      <p:sp>
        <p:nvSpPr>
          <p:cNvPr id="15" name="Puzzle1"/>
          <p:cNvSpPr>
            <a:spLocks noEditPoints="1" noChangeArrowheads="1"/>
          </p:cNvSpPr>
          <p:nvPr/>
        </p:nvSpPr>
        <p:spPr bwMode="auto">
          <a:xfrm>
            <a:off x="3306481" y="3136918"/>
            <a:ext cx="1379513" cy="79904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algn="ctr" defTabSz="457200" fontAlgn="base">
              <a:spcBef>
                <a:spcPct val="0"/>
              </a:spcBef>
              <a:spcAft>
                <a:spcPct val="0"/>
              </a:spcAft>
            </a:pPr>
            <a:endParaRPr lang="en-US" sz="1600" dirty="0">
              <a:solidFill>
                <a:prstClr val="white"/>
              </a:solidFill>
            </a:endParaRPr>
          </a:p>
        </p:txBody>
      </p:sp>
      <p:sp>
        <p:nvSpPr>
          <p:cNvPr id="16" name="Rounded Rectangle 15"/>
          <p:cNvSpPr/>
          <p:nvPr/>
        </p:nvSpPr>
        <p:spPr>
          <a:xfrm>
            <a:off x="941361" y="4304600"/>
            <a:ext cx="1919287" cy="46115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defTabSz="457200" fontAlgn="base">
              <a:spcBef>
                <a:spcPct val="0"/>
              </a:spcBef>
              <a:spcAft>
                <a:spcPct val="0"/>
              </a:spcAft>
            </a:pPr>
            <a:r>
              <a:rPr lang="en-US" sz="2400" b="1" dirty="0" smtClean="0">
                <a:solidFill>
                  <a:prstClr val="black"/>
                </a:solidFill>
              </a:rPr>
              <a:t>Scalable</a:t>
            </a:r>
            <a:endParaRPr lang="en-US" sz="2400" b="1" dirty="0">
              <a:solidFill>
                <a:prstClr val="black"/>
              </a:solidFill>
            </a:endParaRPr>
          </a:p>
        </p:txBody>
      </p:sp>
      <p:sp>
        <p:nvSpPr>
          <p:cNvPr id="17" name="Rounded Rectangle 16"/>
          <p:cNvSpPr/>
          <p:nvPr/>
        </p:nvSpPr>
        <p:spPr>
          <a:xfrm>
            <a:off x="6125627" y="3935959"/>
            <a:ext cx="2379412" cy="700611"/>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defTabSz="457200" fontAlgn="base">
              <a:spcBef>
                <a:spcPct val="0"/>
              </a:spcBef>
              <a:spcAft>
                <a:spcPct val="0"/>
              </a:spcAft>
            </a:pPr>
            <a:r>
              <a:rPr lang="en-US" sz="2400" b="1" dirty="0" smtClean="0">
                <a:solidFill>
                  <a:prstClr val="black"/>
                </a:solidFill>
              </a:rPr>
              <a:t>Implementation Agnostic</a:t>
            </a:r>
            <a:endParaRPr lang="en-US" sz="2400" b="1" dirty="0">
              <a:solidFill>
                <a:prstClr val="black"/>
              </a:solidFill>
            </a:endParaRPr>
          </a:p>
        </p:txBody>
      </p:sp>
      <p:sp>
        <p:nvSpPr>
          <p:cNvPr id="18" name="Rounded Rectangle 17"/>
          <p:cNvSpPr/>
          <p:nvPr/>
        </p:nvSpPr>
        <p:spPr>
          <a:xfrm>
            <a:off x="1425108" y="145997"/>
            <a:ext cx="6223963" cy="864295"/>
          </a:xfrm>
          <a:prstGeom prst="roundRect">
            <a:avLst/>
          </a:prstGeom>
          <a:ln/>
        </p:spPr>
        <p:style>
          <a:lnRef idx="0">
            <a:schemeClr val="accent5"/>
          </a:lnRef>
          <a:fillRef idx="3">
            <a:schemeClr val="accent5"/>
          </a:fillRef>
          <a:effectRef idx="3">
            <a:schemeClr val="accent5"/>
          </a:effectRef>
          <a:fontRef idx="minor">
            <a:schemeClr val="lt1"/>
          </a:fontRef>
        </p:style>
        <p:txBody>
          <a:bodyPr anchor="ctr"/>
          <a:lstStyle/>
          <a:p>
            <a:pPr algn="ctr"/>
            <a:r>
              <a:rPr lang="en-US" sz="2400" b="1" dirty="0" smtClean="0">
                <a:solidFill>
                  <a:schemeClr val="tx1"/>
                </a:solidFill>
                <a:latin typeface="Arial" panose="020B0604020202020204" pitchFamily="34" charset="0"/>
                <a:cs typeface="Arial" panose="020B0604020202020204" pitchFamily="34" charset="0"/>
              </a:rPr>
              <a:t>OFIWG: </a:t>
            </a:r>
            <a:r>
              <a:rPr lang="en-US" sz="2400" b="1" i="1" dirty="0" smtClean="0">
                <a:solidFill>
                  <a:schemeClr val="tx1"/>
                </a:solidFill>
                <a:latin typeface="Arial" panose="020B0604020202020204" pitchFamily="34" charset="0"/>
                <a:cs typeface="Arial" panose="020B0604020202020204" pitchFamily="34" charset="0"/>
              </a:rPr>
              <a:t>develop … interfaces aligned with … application needs</a:t>
            </a:r>
            <a:endParaRPr lang="en-US" sz="2400" b="1" i="1" dirty="0">
              <a:solidFill>
                <a:schemeClr val="tx1"/>
              </a:solidFill>
              <a:latin typeface="Arial" panose="020B0604020202020204" pitchFamily="34" charset="0"/>
              <a:cs typeface="Arial" panose="020B0604020202020204" pitchFamily="34" charset="0"/>
            </a:endParaRPr>
          </a:p>
        </p:txBody>
      </p:sp>
      <p:sp>
        <p:nvSpPr>
          <p:cNvPr id="19" name="Freeform 18"/>
          <p:cNvSpPr/>
          <p:nvPr/>
        </p:nvSpPr>
        <p:spPr>
          <a:xfrm>
            <a:off x="5373383" y="2024141"/>
            <a:ext cx="3500030" cy="1112777"/>
          </a:xfrm>
          <a:custGeom>
            <a:avLst/>
            <a:gdLst>
              <a:gd name="connsiteX0" fmla="*/ 0 w 2389299"/>
              <a:gd name="connsiteY0" fmla="*/ 200019 h 1200087"/>
              <a:gd name="connsiteX1" fmla="*/ 200019 w 2389299"/>
              <a:gd name="connsiteY1" fmla="*/ 0 h 1200087"/>
              <a:gd name="connsiteX2" fmla="*/ 2189280 w 2389299"/>
              <a:gd name="connsiteY2" fmla="*/ 0 h 1200087"/>
              <a:gd name="connsiteX3" fmla="*/ 2389299 w 2389299"/>
              <a:gd name="connsiteY3" fmla="*/ 200019 h 1200087"/>
              <a:gd name="connsiteX4" fmla="*/ 2389299 w 2389299"/>
              <a:gd name="connsiteY4" fmla="*/ 1000068 h 1200087"/>
              <a:gd name="connsiteX5" fmla="*/ 2189280 w 2389299"/>
              <a:gd name="connsiteY5" fmla="*/ 1200087 h 1200087"/>
              <a:gd name="connsiteX6" fmla="*/ 200019 w 2389299"/>
              <a:gd name="connsiteY6" fmla="*/ 1200087 h 1200087"/>
              <a:gd name="connsiteX7" fmla="*/ 0 w 2389299"/>
              <a:gd name="connsiteY7" fmla="*/ 1000068 h 1200087"/>
              <a:gd name="connsiteX8" fmla="*/ 0 w 2389299"/>
              <a:gd name="connsiteY8" fmla="*/ 200019 h 12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9299" h="1200087">
                <a:moveTo>
                  <a:pt x="0" y="200019"/>
                </a:moveTo>
                <a:cubicBezTo>
                  <a:pt x="0" y="89552"/>
                  <a:pt x="89552" y="0"/>
                  <a:pt x="200019" y="0"/>
                </a:cubicBezTo>
                <a:lnTo>
                  <a:pt x="2189280" y="0"/>
                </a:lnTo>
                <a:cubicBezTo>
                  <a:pt x="2299747" y="0"/>
                  <a:pt x="2389299" y="89552"/>
                  <a:pt x="2389299" y="200019"/>
                </a:cubicBezTo>
                <a:lnTo>
                  <a:pt x="2389299" y="1000068"/>
                </a:lnTo>
                <a:cubicBezTo>
                  <a:pt x="2389299" y="1110535"/>
                  <a:pt x="2299747" y="1200087"/>
                  <a:pt x="2189280" y="1200087"/>
                </a:cubicBezTo>
                <a:lnTo>
                  <a:pt x="200019" y="1200087"/>
                </a:lnTo>
                <a:cubicBezTo>
                  <a:pt x="89552" y="1200087"/>
                  <a:pt x="0" y="1110535"/>
                  <a:pt x="0" y="1000068"/>
                </a:cubicBezTo>
                <a:lnTo>
                  <a:pt x="0" y="2000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353" tIns="123353" rIns="123353" bIns="123353" numCol="1" spcCol="1270" anchor="t" anchorCtr="0">
            <a:noAutofit/>
          </a:bodyPr>
          <a:lstStyle/>
          <a:p>
            <a:pPr defTabSz="755650" fontAlgn="base">
              <a:lnSpc>
                <a:spcPct val="90000"/>
              </a:lnSpc>
              <a:spcBef>
                <a:spcPct val="0"/>
              </a:spcBef>
              <a:spcAft>
                <a:spcPct val="35000"/>
              </a:spcAft>
            </a:pPr>
            <a:r>
              <a:rPr lang="en-US" sz="2000" b="1" dirty="0" smtClean="0">
                <a:solidFill>
                  <a:prstClr val="white"/>
                </a:solidFill>
              </a:rPr>
              <a:t>Software interfaces aligned with application requirements</a:t>
            </a:r>
            <a:endParaRPr lang="en-US" sz="2000" b="1" dirty="0">
              <a:solidFill>
                <a:prstClr val="white"/>
              </a:solidFill>
            </a:endParaRPr>
          </a:p>
          <a:p>
            <a:pPr marL="114300" lvl="1" indent="-114300" defTabSz="577850" fontAlgn="base">
              <a:lnSpc>
                <a:spcPct val="90000"/>
              </a:lnSpc>
              <a:spcBef>
                <a:spcPct val="0"/>
              </a:spcBef>
              <a:spcAft>
                <a:spcPct val="15000"/>
              </a:spcAft>
              <a:buFontTx/>
              <a:buChar char="••"/>
            </a:pPr>
            <a:r>
              <a:rPr lang="en-US" dirty="0" smtClean="0">
                <a:solidFill>
                  <a:prstClr val="white"/>
                </a:solidFill>
              </a:rPr>
              <a:t>Careful analysis of requirement</a:t>
            </a:r>
            <a:endParaRPr lang="en-US" dirty="0">
              <a:solidFill>
                <a:prstClr val="white"/>
              </a:solidFill>
            </a:endParaRPr>
          </a:p>
        </p:txBody>
      </p:sp>
      <p:sp>
        <p:nvSpPr>
          <p:cNvPr id="20" name="Freeform 19"/>
          <p:cNvSpPr/>
          <p:nvPr/>
        </p:nvSpPr>
        <p:spPr>
          <a:xfrm>
            <a:off x="107582" y="2030194"/>
            <a:ext cx="3149481" cy="1413869"/>
          </a:xfrm>
          <a:custGeom>
            <a:avLst/>
            <a:gdLst>
              <a:gd name="connsiteX0" fmla="*/ 0 w 2389299"/>
              <a:gd name="connsiteY0" fmla="*/ 200019 h 1200087"/>
              <a:gd name="connsiteX1" fmla="*/ 200019 w 2389299"/>
              <a:gd name="connsiteY1" fmla="*/ 0 h 1200087"/>
              <a:gd name="connsiteX2" fmla="*/ 2189280 w 2389299"/>
              <a:gd name="connsiteY2" fmla="*/ 0 h 1200087"/>
              <a:gd name="connsiteX3" fmla="*/ 2389299 w 2389299"/>
              <a:gd name="connsiteY3" fmla="*/ 200019 h 1200087"/>
              <a:gd name="connsiteX4" fmla="*/ 2389299 w 2389299"/>
              <a:gd name="connsiteY4" fmla="*/ 1000068 h 1200087"/>
              <a:gd name="connsiteX5" fmla="*/ 2189280 w 2389299"/>
              <a:gd name="connsiteY5" fmla="*/ 1200087 h 1200087"/>
              <a:gd name="connsiteX6" fmla="*/ 200019 w 2389299"/>
              <a:gd name="connsiteY6" fmla="*/ 1200087 h 1200087"/>
              <a:gd name="connsiteX7" fmla="*/ 0 w 2389299"/>
              <a:gd name="connsiteY7" fmla="*/ 1000068 h 1200087"/>
              <a:gd name="connsiteX8" fmla="*/ 0 w 2389299"/>
              <a:gd name="connsiteY8" fmla="*/ 200019 h 12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9299" h="1200087">
                <a:moveTo>
                  <a:pt x="0" y="200019"/>
                </a:moveTo>
                <a:cubicBezTo>
                  <a:pt x="0" y="89552"/>
                  <a:pt x="89552" y="0"/>
                  <a:pt x="200019" y="0"/>
                </a:cubicBezTo>
                <a:lnTo>
                  <a:pt x="2189280" y="0"/>
                </a:lnTo>
                <a:cubicBezTo>
                  <a:pt x="2299747" y="0"/>
                  <a:pt x="2389299" y="89552"/>
                  <a:pt x="2389299" y="200019"/>
                </a:cubicBezTo>
                <a:lnTo>
                  <a:pt x="2389299" y="1000068"/>
                </a:lnTo>
                <a:cubicBezTo>
                  <a:pt x="2389299" y="1110535"/>
                  <a:pt x="2299747" y="1200087"/>
                  <a:pt x="2189280" y="1200087"/>
                </a:cubicBezTo>
                <a:lnTo>
                  <a:pt x="200019" y="1200087"/>
                </a:lnTo>
                <a:cubicBezTo>
                  <a:pt x="89552" y="1200087"/>
                  <a:pt x="0" y="1110535"/>
                  <a:pt x="0" y="1000068"/>
                </a:cubicBezTo>
                <a:lnTo>
                  <a:pt x="0" y="2000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353" tIns="123353" rIns="123353" bIns="123353" numCol="1" spcCol="1270" anchor="t" anchorCtr="0">
            <a:noAutofit/>
          </a:bodyPr>
          <a:lstStyle/>
          <a:p>
            <a:pPr defTabSz="755650" fontAlgn="base">
              <a:lnSpc>
                <a:spcPct val="90000"/>
              </a:lnSpc>
              <a:spcBef>
                <a:spcPct val="0"/>
              </a:spcBef>
              <a:spcAft>
                <a:spcPct val="35000"/>
              </a:spcAft>
            </a:pPr>
            <a:r>
              <a:rPr lang="en-US" sz="2000" b="1" dirty="0" smtClean="0">
                <a:solidFill>
                  <a:prstClr val="white"/>
                </a:solidFill>
              </a:rPr>
              <a:t>Expand open source community</a:t>
            </a:r>
            <a:endParaRPr lang="en-US" sz="2000" b="1" dirty="0">
              <a:solidFill>
                <a:prstClr val="white"/>
              </a:solidFill>
            </a:endParaRPr>
          </a:p>
          <a:p>
            <a:pPr marL="114300" lvl="1" indent="-114300" defTabSz="577850" fontAlgn="base">
              <a:lnSpc>
                <a:spcPct val="90000"/>
              </a:lnSpc>
              <a:spcBef>
                <a:spcPct val="0"/>
              </a:spcBef>
              <a:spcAft>
                <a:spcPct val="15000"/>
              </a:spcAft>
              <a:buFontTx/>
              <a:buChar char="••"/>
            </a:pPr>
            <a:r>
              <a:rPr lang="en-US" dirty="0" smtClean="0">
                <a:solidFill>
                  <a:prstClr val="white"/>
                </a:solidFill>
              </a:rPr>
              <a:t>Inclusive development effort</a:t>
            </a:r>
          </a:p>
          <a:p>
            <a:pPr marL="114300" lvl="1" indent="-114300" defTabSz="577850" fontAlgn="base">
              <a:lnSpc>
                <a:spcPct val="90000"/>
              </a:lnSpc>
              <a:spcBef>
                <a:spcPct val="0"/>
              </a:spcBef>
              <a:spcAft>
                <a:spcPct val="15000"/>
              </a:spcAft>
              <a:buFontTx/>
              <a:buChar char="••"/>
            </a:pPr>
            <a:r>
              <a:rPr lang="en-US" dirty="0" smtClean="0">
                <a:solidFill>
                  <a:prstClr val="white"/>
                </a:solidFill>
              </a:rPr>
              <a:t>App and HW developers</a:t>
            </a:r>
            <a:endParaRPr lang="en-US" dirty="0">
              <a:solidFill>
                <a:prstClr val="white"/>
              </a:solidFill>
            </a:endParaRPr>
          </a:p>
        </p:txBody>
      </p:sp>
      <p:sp>
        <p:nvSpPr>
          <p:cNvPr id="21" name="Freeform 20"/>
          <p:cNvSpPr/>
          <p:nvPr/>
        </p:nvSpPr>
        <p:spPr>
          <a:xfrm>
            <a:off x="5526260" y="4719323"/>
            <a:ext cx="3347153" cy="1584729"/>
          </a:xfrm>
          <a:custGeom>
            <a:avLst/>
            <a:gdLst>
              <a:gd name="connsiteX0" fmla="*/ 0 w 2389299"/>
              <a:gd name="connsiteY0" fmla="*/ 200019 h 1200087"/>
              <a:gd name="connsiteX1" fmla="*/ 200019 w 2389299"/>
              <a:gd name="connsiteY1" fmla="*/ 0 h 1200087"/>
              <a:gd name="connsiteX2" fmla="*/ 2189280 w 2389299"/>
              <a:gd name="connsiteY2" fmla="*/ 0 h 1200087"/>
              <a:gd name="connsiteX3" fmla="*/ 2389299 w 2389299"/>
              <a:gd name="connsiteY3" fmla="*/ 200019 h 1200087"/>
              <a:gd name="connsiteX4" fmla="*/ 2389299 w 2389299"/>
              <a:gd name="connsiteY4" fmla="*/ 1000068 h 1200087"/>
              <a:gd name="connsiteX5" fmla="*/ 2189280 w 2389299"/>
              <a:gd name="connsiteY5" fmla="*/ 1200087 h 1200087"/>
              <a:gd name="connsiteX6" fmla="*/ 200019 w 2389299"/>
              <a:gd name="connsiteY6" fmla="*/ 1200087 h 1200087"/>
              <a:gd name="connsiteX7" fmla="*/ 0 w 2389299"/>
              <a:gd name="connsiteY7" fmla="*/ 1000068 h 1200087"/>
              <a:gd name="connsiteX8" fmla="*/ 0 w 2389299"/>
              <a:gd name="connsiteY8" fmla="*/ 200019 h 120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9299" h="1200087">
                <a:moveTo>
                  <a:pt x="0" y="200019"/>
                </a:moveTo>
                <a:cubicBezTo>
                  <a:pt x="0" y="89552"/>
                  <a:pt x="89552" y="0"/>
                  <a:pt x="200019" y="0"/>
                </a:cubicBezTo>
                <a:lnTo>
                  <a:pt x="2189280" y="0"/>
                </a:lnTo>
                <a:cubicBezTo>
                  <a:pt x="2299747" y="0"/>
                  <a:pt x="2389299" y="89552"/>
                  <a:pt x="2389299" y="200019"/>
                </a:cubicBezTo>
                <a:lnTo>
                  <a:pt x="2389299" y="1000068"/>
                </a:lnTo>
                <a:cubicBezTo>
                  <a:pt x="2389299" y="1110535"/>
                  <a:pt x="2299747" y="1200087"/>
                  <a:pt x="2189280" y="1200087"/>
                </a:cubicBezTo>
                <a:lnTo>
                  <a:pt x="200019" y="1200087"/>
                </a:lnTo>
                <a:cubicBezTo>
                  <a:pt x="89552" y="1200087"/>
                  <a:pt x="0" y="1110535"/>
                  <a:pt x="0" y="1000068"/>
                </a:cubicBezTo>
                <a:lnTo>
                  <a:pt x="0" y="2000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353" tIns="123353" rIns="123353" bIns="123353" numCol="1" spcCol="1270" anchor="t" anchorCtr="0">
            <a:noAutofit/>
          </a:bodyPr>
          <a:lstStyle/>
          <a:p>
            <a:pPr defTabSz="755650" fontAlgn="base">
              <a:lnSpc>
                <a:spcPct val="90000"/>
              </a:lnSpc>
              <a:spcBef>
                <a:spcPct val="0"/>
              </a:spcBef>
              <a:spcAft>
                <a:spcPct val="35000"/>
              </a:spcAft>
            </a:pPr>
            <a:r>
              <a:rPr lang="en-US" sz="2000" b="1" dirty="0" smtClean="0">
                <a:solidFill>
                  <a:prstClr val="white"/>
                </a:solidFill>
              </a:rPr>
              <a:t>Good impedance match with multiple fabric hardware</a:t>
            </a:r>
          </a:p>
          <a:p>
            <a:pPr marL="114300" lvl="1" indent="-114300" defTabSz="577850" fontAlgn="base">
              <a:lnSpc>
                <a:spcPct val="90000"/>
              </a:lnSpc>
              <a:spcBef>
                <a:spcPct val="0"/>
              </a:spcBef>
              <a:spcAft>
                <a:spcPct val="15000"/>
              </a:spcAft>
              <a:buFontTx/>
              <a:buChar char="••"/>
            </a:pPr>
            <a:r>
              <a:rPr lang="en-US" dirty="0" err="1" smtClean="0">
                <a:solidFill>
                  <a:prstClr val="white"/>
                </a:solidFill>
              </a:rPr>
              <a:t>InfiniBand</a:t>
            </a:r>
            <a:r>
              <a:rPr lang="en-US" dirty="0" smtClean="0">
                <a:solidFill>
                  <a:prstClr val="white"/>
                </a:solidFill>
              </a:rPr>
              <a:t>*, </a:t>
            </a:r>
            <a:r>
              <a:rPr lang="en-US" dirty="0" err="1" smtClean="0">
                <a:solidFill>
                  <a:prstClr val="white"/>
                </a:solidFill>
              </a:rPr>
              <a:t>iWarp</a:t>
            </a:r>
            <a:r>
              <a:rPr lang="en-US" dirty="0" smtClean="0">
                <a:solidFill>
                  <a:prstClr val="white"/>
                </a:solidFill>
              </a:rPr>
              <a:t>, </a:t>
            </a:r>
            <a:r>
              <a:rPr lang="en-US" dirty="0" err="1" smtClean="0">
                <a:solidFill>
                  <a:prstClr val="white"/>
                </a:solidFill>
              </a:rPr>
              <a:t>RoCE</a:t>
            </a:r>
            <a:r>
              <a:rPr lang="en-US" dirty="0" smtClean="0">
                <a:solidFill>
                  <a:prstClr val="white"/>
                </a:solidFill>
              </a:rPr>
              <a:t>, </a:t>
            </a:r>
            <a:r>
              <a:rPr lang="en-US" dirty="0" smtClean="0">
                <a:solidFill>
                  <a:prstClr val="white"/>
                </a:solidFill>
              </a:rPr>
              <a:t>Ethernet</a:t>
            </a:r>
            <a:r>
              <a:rPr lang="en-US" dirty="0" smtClean="0">
                <a:solidFill>
                  <a:prstClr val="white"/>
                </a:solidFill>
              </a:rPr>
              <a:t>, UDP offload</a:t>
            </a:r>
            <a:r>
              <a:rPr lang="en-US" dirty="0" smtClean="0">
                <a:solidFill>
                  <a:prstClr val="white"/>
                </a:solidFill>
              </a:rPr>
              <a:t>,</a:t>
            </a:r>
            <a:r>
              <a:rPr lang="en-US" dirty="0" smtClean="0">
                <a:solidFill>
                  <a:prstClr val="white"/>
                </a:solidFill>
              </a:rPr>
              <a:t> Intel</a:t>
            </a:r>
            <a:r>
              <a:rPr lang="en-US" dirty="0" smtClean="0">
                <a:solidFill>
                  <a:prstClr val="white"/>
                </a:solidFill>
              </a:rPr>
              <a:t>®, </a:t>
            </a:r>
            <a:r>
              <a:rPr lang="en-US" dirty="0" smtClean="0">
                <a:solidFill>
                  <a:prstClr val="white"/>
                </a:solidFill>
              </a:rPr>
              <a:t>Cray</a:t>
            </a:r>
            <a:r>
              <a:rPr lang="en-US" dirty="0" smtClean="0">
                <a:solidFill>
                  <a:prstClr val="white"/>
                </a:solidFill>
              </a:rPr>
              <a:t>*, </a:t>
            </a:r>
            <a:r>
              <a:rPr lang="en-US" dirty="0" smtClean="0">
                <a:solidFill>
                  <a:prstClr val="white"/>
                </a:solidFill>
              </a:rPr>
              <a:t>IBM</a:t>
            </a:r>
            <a:r>
              <a:rPr lang="en-US" dirty="0" smtClean="0">
                <a:solidFill>
                  <a:prstClr val="white"/>
                </a:solidFill>
              </a:rPr>
              <a:t>*, </a:t>
            </a:r>
            <a:r>
              <a:rPr lang="en-US" dirty="0" smtClean="0">
                <a:solidFill>
                  <a:prstClr val="white"/>
                </a:solidFill>
              </a:rPr>
              <a:t>others</a:t>
            </a:r>
            <a:endParaRPr lang="en-US" dirty="0">
              <a:solidFill>
                <a:prstClr val="white"/>
              </a:solidFill>
            </a:endParaRPr>
          </a:p>
        </p:txBody>
      </p:sp>
      <p:sp>
        <p:nvSpPr>
          <p:cNvPr id="22" name="Rounded Rectangle 21"/>
          <p:cNvSpPr/>
          <p:nvPr/>
        </p:nvSpPr>
        <p:spPr>
          <a:xfrm>
            <a:off x="292863" y="1461232"/>
            <a:ext cx="2778918" cy="47364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defTabSz="457200" fontAlgn="base">
              <a:spcBef>
                <a:spcPct val="0"/>
              </a:spcBef>
              <a:spcAft>
                <a:spcPct val="0"/>
              </a:spcAft>
            </a:pPr>
            <a:r>
              <a:rPr lang="en-US" sz="2400" b="1" dirty="0" smtClean="0">
                <a:solidFill>
                  <a:prstClr val="black"/>
                </a:solidFill>
              </a:rPr>
              <a:t>Open Source</a:t>
            </a:r>
            <a:endParaRPr lang="en-US" sz="2400" b="1" dirty="0">
              <a:solidFill>
                <a:prstClr val="black"/>
              </a:solidFill>
            </a:endParaRPr>
          </a:p>
        </p:txBody>
      </p:sp>
      <p:sp>
        <p:nvSpPr>
          <p:cNvPr id="23" name="Rounded Rectangle 22"/>
          <p:cNvSpPr/>
          <p:nvPr/>
        </p:nvSpPr>
        <p:spPr>
          <a:xfrm>
            <a:off x="5788746" y="1461045"/>
            <a:ext cx="2669304" cy="476402"/>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defTabSz="457200" fontAlgn="base">
              <a:spcBef>
                <a:spcPct val="0"/>
              </a:spcBef>
              <a:spcAft>
                <a:spcPct val="0"/>
              </a:spcAft>
            </a:pPr>
            <a:r>
              <a:rPr lang="en-US" sz="2400" b="1" dirty="0" smtClean="0">
                <a:solidFill>
                  <a:prstClr val="black"/>
                </a:solidFill>
              </a:rPr>
              <a:t>Application-Centric</a:t>
            </a:r>
            <a:endParaRPr lang="en-US" sz="2400" b="1" dirty="0">
              <a:solidFill>
                <a:prstClr val="black"/>
              </a:solidFill>
            </a:endParaRPr>
          </a:p>
        </p:txBody>
      </p:sp>
      <p:sp>
        <p:nvSpPr>
          <p:cNvPr id="24" name="Rounded Rectangle 23"/>
          <p:cNvSpPr/>
          <p:nvPr/>
        </p:nvSpPr>
        <p:spPr>
          <a:xfrm>
            <a:off x="3441917" y="3667970"/>
            <a:ext cx="1955844" cy="431458"/>
          </a:xfrm>
          <a:prstGeom prst="roundRect">
            <a:avLst/>
          </a:prstGeom>
          <a:ln/>
        </p:spPr>
        <p:style>
          <a:lnRef idx="3">
            <a:schemeClr val="lt1"/>
          </a:lnRef>
          <a:fillRef idx="1">
            <a:schemeClr val="dk1"/>
          </a:fillRef>
          <a:effectRef idx="1">
            <a:schemeClr val="dk1"/>
          </a:effectRef>
          <a:fontRef idx="minor">
            <a:schemeClr val="lt1"/>
          </a:fontRef>
        </p:style>
        <p:txBody>
          <a:bodyPr anchor="ctr"/>
          <a:lstStyle/>
          <a:p>
            <a:pPr algn="ctr"/>
            <a:r>
              <a:rPr lang="en-US" sz="2400" b="1" i="1" dirty="0" err="1" smtClean="0">
                <a:solidFill>
                  <a:schemeClr val="bg1"/>
                </a:solidFill>
                <a:latin typeface="Arial" panose="020B0604020202020204" pitchFamily="34" charset="0"/>
                <a:cs typeface="Arial" panose="020B0604020202020204" pitchFamily="34" charset="0"/>
              </a:rPr>
              <a:t>libfabric</a:t>
            </a:r>
            <a:endParaRPr lang="en-US" sz="2400" b="1" i="1"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107582" y="6594519"/>
            <a:ext cx="3040184" cy="1708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Other names and brands may be claimed as the property of others</a:t>
            </a:r>
            <a:endParaRPr lang="en-US" sz="800" dirty="0">
              <a:solidFill>
                <a:schemeClr val="tx1"/>
              </a:solidFill>
            </a:endParaRPr>
          </a:p>
        </p:txBody>
      </p:sp>
    </p:spTree>
    <p:extLst>
      <p:ext uri="{BB962C8B-B14F-4D97-AF65-F5344CB8AC3E}">
        <p14:creationId xmlns:p14="http://schemas.microsoft.com/office/powerpoint/2010/main" val="3439424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6408" y="2286918"/>
            <a:ext cx="2857500" cy="1762125"/>
          </a:xfrm>
          <a:prstGeom prst="rect">
            <a:avLst/>
          </a:prstGeom>
        </p:spPr>
      </p:pic>
      <p:sp>
        <p:nvSpPr>
          <p:cNvPr id="2" name="Title 1"/>
          <p:cNvSpPr>
            <a:spLocks noGrp="1"/>
          </p:cNvSpPr>
          <p:nvPr>
            <p:ph type="title"/>
          </p:nvPr>
        </p:nvSpPr>
        <p:spPr/>
        <p:txBody>
          <a:bodyPr/>
          <a:lstStyle/>
          <a:p>
            <a:r>
              <a:rPr lang="en-US" dirty="0" smtClean="0"/>
              <a:t>OFI application Requirements</a:t>
            </a:r>
            <a:endParaRPr lang="en-US" dirty="0"/>
          </a:p>
        </p:txBody>
      </p:sp>
      <p:sp>
        <p:nvSpPr>
          <p:cNvPr id="7" name="Slide Number Placeholder 9"/>
          <p:cNvSpPr>
            <a:spLocks noGrp="1"/>
          </p:cNvSpPr>
          <p:nvPr>
            <p:ph type="sldNum" sz="quarter" idx="4"/>
          </p:nvPr>
        </p:nvSpPr>
        <p:spPr>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3</a:t>
            </a:fld>
            <a:endParaRPr lang="en-US" dirty="0"/>
          </a:p>
        </p:txBody>
      </p:sp>
      <p:sp>
        <p:nvSpPr>
          <p:cNvPr id="12" name="Rounded Rectangular Callout 11"/>
          <p:cNvSpPr/>
          <p:nvPr/>
        </p:nvSpPr>
        <p:spPr>
          <a:xfrm>
            <a:off x="645300" y="1524000"/>
            <a:ext cx="2510978" cy="893734"/>
          </a:xfrm>
          <a:prstGeom prst="wedgeRoundRectCallout">
            <a:avLst>
              <a:gd name="adj1" fmla="val 50558"/>
              <a:gd name="adj2" fmla="val 97725"/>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i="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Give us a </a:t>
            </a:r>
            <a:r>
              <a:rPr lang="en-US" sz="2400" b="1" i="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high</a:t>
            </a:r>
            <a:r>
              <a:rPr lang="en-US" sz="2400" i="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-level interface!</a:t>
            </a:r>
            <a:endParaRPr lang="en-US" sz="2400" i="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3" name="Rounded Rectangular Callout 12"/>
          <p:cNvSpPr/>
          <p:nvPr/>
        </p:nvSpPr>
        <p:spPr>
          <a:xfrm>
            <a:off x="6053908" y="1524000"/>
            <a:ext cx="2479912" cy="893735"/>
          </a:xfrm>
          <a:prstGeom prst="wedgeRoundRectCallout">
            <a:avLst>
              <a:gd name="adj1" fmla="val -51259"/>
              <a:gd name="adj2" fmla="val 121296"/>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i="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Give us a </a:t>
            </a:r>
            <a:r>
              <a:rPr lang="en-US" sz="2400" b="1" i="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low</a:t>
            </a:r>
            <a:r>
              <a:rPr lang="en-US" sz="2400" i="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-level interface!</a:t>
            </a:r>
            <a:endParaRPr lang="en-US" sz="2400" i="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4" name="TextBox 13"/>
          <p:cNvSpPr txBox="1"/>
          <p:nvPr/>
        </p:nvSpPr>
        <p:spPr>
          <a:xfrm>
            <a:off x="3434204" y="3712189"/>
            <a:ext cx="2373127"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smtClean="0">
                <a:solidFill>
                  <a:schemeClr val="tx1"/>
                </a:solidFill>
                <a:latin typeface="Arial" panose="020B0604020202020204" pitchFamily="34" charset="0"/>
                <a:cs typeface="Arial" panose="020B0604020202020204" pitchFamily="34" charset="0"/>
              </a:rPr>
              <a:t>MPI developers</a:t>
            </a:r>
            <a:endParaRPr lang="en-US" sz="2400" dirty="0">
              <a:solidFill>
                <a:schemeClr val="tx1"/>
              </a:solidFill>
              <a:latin typeface="Arial" panose="020B0604020202020204" pitchFamily="34" charset="0"/>
              <a:cs typeface="Arial" panose="020B0604020202020204" pitchFamily="34" charset="0"/>
            </a:endParaRPr>
          </a:p>
        </p:txBody>
      </p:sp>
      <p:sp>
        <p:nvSpPr>
          <p:cNvPr id="18" name="Rounded Rectangle 17"/>
          <p:cNvSpPr/>
          <p:nvPr/>
        </p:nvSpPr>
        <p:spPr>
          <a:xfrm>
            <a:off x="4142231" y="4912498"/>
            <a:ext cx="3870094" cy="101256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defTabSz="457200" fontAlgn="base">
              <a:spcBef>
                <a:spcPct val="0"/>
              </a:spcBef>
              <a:spcAft>
                <a:spcPct val="0"/>
              </a:spcAft>
            </a:pPr>
            <a:r>
              <a:rPr lang="en-US" sz="2800" b="1" dirty="0" smtClean="0">
                <a:solidFill>
                  <a:prstClr val="black"/>
                </a:solidFill>
                <a:latin typeface="Arial" panose="020B0604020202020204" pitchFamily="34" charset="0"/>
                <a:cs typeface="Arial" panose="020B0604020202020204" pitchFamily="34" charset="0"/>
              </a:rPr>
              <a:t>OFI strives to meet </a:t>
            </a:r>
            <a:r>
              <a:rPr lang="en-US" sz="2800" b="1" i="1" dirty="0" smtClean="0">
                <a:solidFill>
                  <a:prstClr val="black"/>
                </a:solidFill>
                <a:latin typeface="Arial" panose="020B0604020202020204" pitchFamily="34" charset="0"/>
                <a:cs typeface="Arial" panose="020B0604020202020204" pitchFamily="34" charset="0"/>
              </a:rPr>
              <a:t>both </a:t>
            </a:r>
            <a:r>
              <a:rPr lang="en-US" sz="2800" b="1" dirty="0" smtClean="0">
                <a:solidFill>
                  <a:prstClr val="black"/>
                </a:solidFill>
                <a:latin typeface="Arial" panose="020B0604020202020204" pitchFamily="34" charset="0"/>
                <a:cs typeface="Arial" panose="020B0604020202020204" pitchFamily="34" charset="0"/>
              </a:rPr>
              <a:t>requirements</a:t>
            </a:r>
            <a:endParaRPr lang="en-US" sz="2800" b="1" dirty="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800" y="4807710"/>
            <a:ext cx="2014148" cy="1222144"/>
          </a:xfrm>
          <a:prstGeom prst="rect">
            <a:avLst/>
          </a:prstGeom>
        </p:spPr>
      </p:pic>
    </p:spTree>
    <p:extLst>
      <p:ext uri="{BB962C8B-B14F-4D97-AF65-F5344CB8AC3E}">
        <p14:creationId xmlns:p14="http://schemas.microsoft.com/office/powerpoint/2010/main" val="4231677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OFI Software Development strategies</a:t>
            </a:r>
            <a:endParaRPr lang="en-US" dirty="0"/>
          </a:p>
        </p:txBody>
      </p:sp>
      <p:sp>
        <p:nvSpPr>
          <p:cNvPr id="114" name="Content Placeholder 113"/>
          <p:cNvSpPr>
            <a:spLocks noGrp="1"/>
          </p:cNvSpPr>
          <p:nvPr>
            <p:ph sz="quarter" idx="13"/>
          </p:nvPr>
        </p:nvSpPr>
        <p:spPr/>
        <p:txBody>
          <a:bodyPr/>
          <a:lstStyle/>
          <a:p>
            <a:r>
              <a:rPr lang="en-US" dirty="0" smtClean="0"/>
              <a:t>One Size Does Not Fit All</a:t>
            </a:r>
            <a:endParaRPr lang="en-US" dirty="0"/>
          </a:p>
        </p:txBody>
      </p:sp>
      <p:sp>
        <p:nvSpPr>
          <p:cNvPr id="4" name="Slide Number Placeholder 9"/>
          <p:cNvSpPr>
            <a:spLocks noGrp="1"/>
          </p:cNvSpPr>
          <p:nvPr>
            <p:ph type="sldNum" sz="quarter" idx="4"/>
          </p:nvPr>
        </p:nvSpPr>
        <p:spPr>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4</a:t>
            </a:fld>
            <a:endParaRPr lang="en-US" dirty="0"/>
          </a:p>
        </p:txBody>
      </p:sp>
      <p:sp>
        <p:nvSpPr>
          <p:cNvPr id="23" name="Cloud 22"/>
          <p:cNvSpPr/>
          <p:nvPr/>
        </p:nvSpPr>
        <p:spPr>
          <a:xfrm>
            <a:off x="222838" y="5613401"/>
            <a:ext cx="8659906" cy="618849"/>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            Fabric Services</a:t>
            </a:r>
            <a:endParaRPr lang="en-US" dirty="0"/>
          </a:p>
        </p:txBody>
      </p:sp>
      <p:sp>
        <p:nvSpPr>
          <p:cNvPr id="45" name="TextBox 44"/>
          <p:cNvSpPr txBox="1"/>
          <p:nvPr/>
        </p:nvSpPr>
        <p:spPr>
          <a:xfrm>
            <a:off x="989960" y="1629016"/>
            <a:ext cx="1575227"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smtClean="0">
                <a:latin typeface="Arial" panose="020B0604020202020204" pitchFamily="34" charset="0"/>
                <a:cs typeface="Arial" panose="020B0604020202020204" pitchFamily="34" charset="0"/>
              </a:rPr>
              <a:t>Application</a:t>
            </a:r>
            <a:endParaRPr lang="en-US" sz="2000" dirty="0">
              <a:latin typeface="Arial" panose="020B0604020202020204" pitchFamily="34" charset="0"/>
              <a:cs typeface="Arial" panose="020B0604020202020204" pitchFamily="34" charset="0"/>
            </a:endParaRPr>
          </a:p>
        </p:txBody>
      </p:sp>
      <p:sp>
        <p:nvSpPr>
          <p:cNvPr id="46" name="TextBox 45"/>
          <p:cNvSpPr txBox="1"/>
          <p:nvPr/>
        </p:nvSpPr>
        <p:spPr>
          <a:xfrm>
            <a:off x="989958" y="2657904"/>
            <a:ext cx="1575227"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smtClean="0">
                <a:latin typeface="Arial" panose="020B0604020202020204" pitchFamily="34" charset="0"/>
                <a:cs typeface="Arial" panose="020B0604020202020204" pitchFamily="34" charset="0"/>
              </a:rPr>
              <a:t>OFI</a:t>
            </a:r>
            <a:endParaRPr lang="en-US" sz="2000" dirty="0">
              <a:latin typeface="Arial" panose="020B0604020202020204" pitchFamily="34" charset="0"/>
              <a:cs typeface="Arial" panose="020B0604020202020204" pitchFamily="34" charset="0"/>
            </a:endParaRPr>
          </a:p>
        </p:txBody>
      </p:sp>
      <p:sp>
        <p:nvSpPr>
          <p:cNvPr id="47" name="TextBox 46"/>
          <p:cNvSpPr txBox="1"/>
          <p:nvPr/>
        </p:nvSpPr>
        <p:spPr>
          <a:xfrm>
            <a:off x="997642" y="3311616"/>
            <a:ext cx="1575227"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latin typeface="Arial" panose="020B0604020202020204" pitchFamily="34" charset="0"/>
                <a:cs typeface="Arial" panose="020B0604020202020204" pitchFamily="34" charset="0"/>
              </a:rPr>
              <a:t>Provider</a:t>
            </a:r>
            <a:endParaRPr lang="en-US" sz="2000" dirty="0">
              <a:latin typeface="Arial" panose="020B0604020202020204" pitchFamily="34" charset="0"/>
              <a:cs typeface="Arial" panose="020B0604020202020204" pitchFamily="34" charset="0"/>
            </a:endParaRPr>
          </a:p>
        </p:txBody>
      </p:sp>
      <p:cxnSp>
        <p:nvCxnSpPr>
          <p:cNvPr id="48" name="Straight Arrow Connector 47"/>
          <p:cNvCxnSpPr>
            <a:stCxn id="45" idx="2"/>
            <a:endCxn id="46" idx="0"/>
          </p:cNvCxnSpPr>
          <p:nvPr/>
        </p:nvCxnSpPr>
        <p:spPr>
          <a:xfrm flipH="1">
            <a:off x="1777572" y="2029126"/>
            <a:ext cx="2" cy="62877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49" name="Straight Arrow Connector 48"/>
          <p:cNvCxnSpPr>
            <a:stCxn id="46" idx="2"/>
            <a:endCxn id="47" idx="0"/>
          </p:cNvCxnSpPr>
          <p:nvPr/>
        </p:nvCxnSpPr>
        <p:spPr>
          <a:xfrm>
            <a:off x="1777572" y="3058014"/>
            <a:ext cx="7684" cy="253602"/>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47" idx="2"/>
          </p:cNvCxnSpPr>
          <p:nvPr/>
        </p:nvCxnSpPr>
        <p:spPr>
          <a:xfrm>
            <a:off x="1785256" y="3711726"/>
            <a:ext cx="0" cy="1901675"/>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51" name="Can 50"/>
          <p:cNvSpPr/>
          <p:nvPr/>
        </p:nvSpPr>
        <p:spPr>
          <a:xfrm>
            <a:off x="1577785" y="3934480"/>
            <a:ext cx="384202" cy="1205599"/>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2" name="TextBox 51"/>
          <p:cNvSpPr txBox="1"/>
          <p:nvPr/>
        </p:nvSpPr>
        <p:spPr>
          <a:xfrm>
            <a:off x="3770300" y="1629016"/>
            <a:ext cx="1575227"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smtClean="0">
                <a:latin typeface="Arial" panose="020B0604020202020204" pitchFamily="34" charset="0"/>
                <a:cs typeface="Arial" panose="020B0604020202020204" pitchFamily="34" charset="0"/>
              </a:rPr>
              <a:t>Application</a:t>
            </a:r>
            <a:endParaRPr lang="en-US" sz="2000" dirty="0">
              <a:latin typeface="Arial" panose="020B0604020202020204" pitchFamily="34" charset="0"/>
              <a:cs typeface="Arial" panose="020B0604020202020204" pitchFamily="34" charset="0"/>
            </a:endParaRPr>
          </a:p>
        </p:txBody>
      </p:sp>
      <p:sp>
        <p:nvSpPr>
          <p:cNvPr id="53" name="TextBox 52"/>
          <p:cNvSpPr txBox="1"/>
          <p:nvPr/>
        </p:nvSpPr>
        <p:spPr>
          <a:xfrm>
            <a:off x="3770296" y="2663193"/>
            <a:ext cx="1575227"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smtClean="0">
                <a:latin typeface="Arial" panose="020B0604020202020204" pitchFamily="34" charset="0"/>
                <a:cs typeface="Arial" panose="020B0604020202020204" pitchFamily="34" charset="0"/>
              </a:rPr>
              <a:t>OFI</a:t>
            </a:r>
            <a:endParaRPr lang="en-US" sz="2000" dirty="0">
              <a:latin typeface="Arial" panose="020B0604020202020204" pitchFamily="34" charset="0"/>
              <a:cs typeface="Arial" panose="020B0604020202020204" pitchFamily="34" charset="0"/>
            </a:endParaRPr>
          </a:p>
        </p:txBody>
      </p:sp>
      <p:sp>
        <p:nvSpPr>
          <p:cNvPr id="54" name="TextBox 53"/>
          <p:cNvSpPr txBox="1"/>
          <p:nvPr/>
        </p:nvSpPr>
        <p:spPr>
          <a:xfrm>
            <a:off x="3777982" y="4578270"/>
            <a:ext cx="1575227"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latin typeface="Arial" panose="020B0604020202020204" pitchFamily="34" charset="0"/>
                <a:cs typeface="Arial" panose="020B0604020202020204" pitchFamily="34" charset="0"/>
              </a:rPr>
              <a:t>Provider</a:t>
            </a:r>
            <a:endParaRPr lang="en-US" sz="2000" dirty="0">
              <a:latin typeface="Arial" panose="020B0604020202020204" pitchFamily="34" charset="0"/>
              <a:cs typeface="Arial" panose="020B0604020202020204" pitchFamily="34" charset="0"/>
            </a:endParaRPr>
          </a:p>
        </p:txBody>
      </p:sp>
      <p:cxnSp>
        <p:nvCxnSpPr>
          <p:cNvPr id="55" name="Straight Arrow Connector 54"/>
          <p:cNvCxnSpPr>
            <a:stCxn id="52" idx="2"/>
            <a:endCxn id="53" idx="0"/>
          </p:cNvCxnSpPr>
          <p:nvPr/>
        </p:nvCxnSpPr>
        <p:spPr>
          <a:xfrm flipH="1">
            <a:off x="4557910" y="2029126"/>
            <a:ext cx="4" cy="634067"/>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53" idx="2"/>
            <a:endCxn id="54" idx="0"/>
          </p:cNvCxnSpPr>
          <p:nvPr/>
        </p:nvCxnSpPr>
        <p:spPr>
          <a:xfrm>
            <a:off x="4557910" y="3063303"/>
            <a:ext cx="7686" cy="1514967"/>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57" name="Straight Arrow Connector 56"/>
          <p:cNvCxnSpPr>
            <a:stCxn id="54" idx="2"/>
          </p:cNvCxnSpPr>
          <p:nvPr/>
        </p:nvCxnSpPr>
        <p:spPr>
          <a:xfrm>
            <a:off x="4565596" y="4978380"/>
            <a:ext cx="0" cy="610146"/>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58" name="Can 57"/>
          <p:cNvSpPr/>
          <p:nvPr/>
        </p:nvSpPr>
        <p:spPr>
          <a:xfrm>
            <a:off x="4365808" y="3155064"/>
            <a:ext cx="384202" cy="1205599"/>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8" name="Rectangle 87"/>
          <p:cNvSpPr/>
          <p:nvPr/>
        </p:nvSpPr>
        <p:spPr>
          <a:xfrm>
            <a:off x="621124" y="4254484"/>
            <a:ext cx="2312894" cy="64757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Provider optimizes for OFI features</a:t>
            </a:r>
            <a:endParaRPr lang="en-US" dirty="0"/>
          </a:p>
        </p:txBody>
      </p:sp>
      <p:sp>
        <p:nvSpPr>
          <p:cNvPr id="89" name="Rectangle 88"/>
          <p:cNvSpPr/>
          <p:nvPr/>
        </p:nvSpPr>
        <p:spPr>
          <a:xfrm>
            <a:off x="3416830" y="3460872"/>
            <a:ext cx="2312894" cy="64757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Common optimization for all apps/providers</a:t>
            </a:r>
            <a:endParaRPr lang="en-US" dirty="0"/>
          </a:p>
        </p:txBody>
      </p:sp>
      <p:sp>
        <p:nvSpPr>
          <p:cNvPr id="90" name="Rectangle 89"/>
          <p:cNvSpPr/>
          <p:nvPr/>
        </p:nvSpPr>
        <p:spPr>
          <a:xfrm>
            <a:off x="997642" y="2117923"/>
            <a:ext cx="4347881" cy="3326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App uses OFI features</a:t>
            </a:r>
            <a:endParaRPr lang="en-US" dirty="0"/>
          </a:p>
        </p:txBody>
      </p:sp>
      <p:sp>
        <p:nvSpPr>
          <p:cNvPr id="95" name="TextBox 94"/>
          <p:cNvSpPr txBox="1"/>
          <p:nvPr/>
        </p:nvSpPr>
        <p:spPr>
          <a:xfrm>
            <a:off x="6550637" y="1629016"/>
            <a:ext cx="1575227"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smtClean="0">
                <a:latin typeface="Arial" panose="020B0604020202020204" pitchFamily="34" charset="0"/>
                <a:cs typeface="Arial" panose="020B0604020202020204" pitchFamily="34" charset="0"/>
              </a:rPr>
              <a:t>Application</a:t>
            </a:r>
            <a:endParaRPr lang="en-US" sz="2000" dirty="0">
              <a:latin typeface="Arial" panose="020B0604020202020204" pitchFamily="34" charset="0"/>
              <a:cs typeface="Arial" panose="020B0604020202020204" pitchFamily="34" charset="0"/>
            </a:endParaRPr>
          </a:p>
        </p:txBody>
      </p:sp>
      <p:sp>
        <p:nvSpPr>
          <p:cNvPr id="96" name="TextBox 95"/>
          <p:cNvSpPr txBox="1"/>
          <p:nvPr/>
        </p:nvSpPr>
        <p:spPr>
          <a:xfrm>
            <a:off x="6550634" y="3961936"/>
            <a:ext cx="1575227"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dirty="0" smtClean="0">
                <a:latin typeface="Arial" panose="020B0604020202020204" pitchFamily="34" charset="0"/>
                <a:cs typeface="Arial" panose="020B0604020202020204" pitchFamily="34" charset="0"/>
              </a:rPr>
              <a:t>OFI</a:t>
            </a:r>
            <a:endParaRPr lang="en-US" sz="2000" dirty="0">
              <a:latin typeface="Arial" panose="020B0604020202020204" pitchFamily="34" charset="0"/>
              <a:cs typeface="Arial" panose="020B0604020202020204" pitchFamily="34" charset="0"/>
            </a:endParaRPr>
          </a:p>
        </p:txBody>
      </p:sp>
      <p:sp>
        <p:nvSpPr>
          <p:cNvPr id="97" name="TextBox 96"/>
          <p:cNvSpPr txBox="1"/>
          <p:nvPr/>
        </p:nvSpPr>
        <p:spPr>
          <a:xfrm>
            <a:off x="6550634" y="4586810"/>
            <a:ext cx="1575227"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latin typeface="Arial" panose="020B0604020202020204" pitchFamily="34" charset="0"/>
                <a:cs typeface="Arial" panose="020B0604020202020204" pitchFamily="34" charset="0"/>
              </a:rPr>
              <a:t>Provider</a:t>
            </a:r>
            <a:endParaRPr lang="en-US" sz="2000" dirty="0">
              <a:latin typeface="Arial" panose="020B0604020202020204" pitchFamily="34" charset="0"/>
              <a:cs typeface="Arial" panose="020B0604020202020204" pitchFamily="34" charset="0"/>
            </a:endParaRPr>
          </a:p>
        </p:txBody>
      </p:sp>
      <p:cxnSp>
        <p:nvCxnSpPr>
          <p:cNvPr id="98" name="Straight Arrow Connector 97"/>
          <p:cNvCxnSpPr>
            <a:stCxn id="95" idx="2"/>
            <a:endCxn id="96" idx="0"/>
          </p:cNvCxnSpPr>
          <p:nvPr/>
        </p:nvCxnSpPr>
        <p:spPr>
          <a:xfrm flipH="1">
            <a:off x="7338248" y="2029126"/>
            <a:ext cx="3" cy="1932810"/>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99" name="Straight Arrow Connector 98"/>
          <p:cNvCxnSpPr>
            <a:stCxn id="96" idx="2"/>
            <a:endCxn id="97" idx="0"/>
          </p:cNvCxnSpPr>
          <p:nvPr/>
        </p:nvCxnSpPr>
        <p:spPr>
          <a:xfrm>
            <a:off x="7338248" y="4362046"/>
            <a:ext cx="0" cy="224764"/>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100" name="Straight Arrow Connector 99"/>
          <p:cNvCxnSpPr>
            <a:stCxn id="97" idx="2"/>
          </p:cNvCxnSpPr>
          <p:nvPr/>
        </p:nvCxnSpPr>
        <p:spPr>
          <a:xfrm>
            <a:off x="7338248" y="4986920"/>
            <a:ext cx="0" cy="615597"/>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101" name="Can 100"/>
          <p:cNvSpPr/>
          <p:nvPr/>
        </p:nvSpPr>
        <p:spPr>
          <a:xfrm>
            <a:off x="7155324" y="2309914"/>
            <a:ext cx="384202" cy="1205599"/>
          </a:xfrm>
          <a:prstGeom prst="ca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2" name="Rectangle 101"/>
          <p:cNvSpPr/>
          <p:nvPr/>
        </p:nvSpPr>
        <p:spPr>
          <a:xfrm>
            <a:off x="6190977" y="2634493"/>
            <a:ext cx="2312894" cy="64757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App optimizes based on supported features</a:t>
            </a:r>
            <a:endParaRPr lang="en-US" dirty="0"/>
          </a:p>
        </p:txBody>
      </p:sp>
      <p:sp>
        <p:nvSpPr>
          <p:cNvPr id="103" name="Rectangle 102"/>
          <p:cNvSpPr/>
          <p:nvPr/>
        </p:nvSpPr>
        <p:spPr>
          <a:xfrm>
            <a:off x="3770296" y="5054530"/>
            <a:ext cx="4355565" cy="33269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Provider supports </a:t>
            </a:r>
            <a:r>
              <a:rPr lang="en-US" dirty="0"/>
              <a:t>low-level features </a:t>
            </a:r>
            <a:r>
              <a:rPr lang="en-US" dirty="0" smtClean="0"/>
              <a:t>only</a:t>
            </a:r>
            <a:endParaRPr lang="en-US" dirty="0"/>
          </a:p>
        </p:txBody>
      </p:sp>
    </p:spTree>
    <p:extLst>
      <p:ext uri="{BB962C8B-B14F-4D97-AF65-F5344CB8AC3E}">
        <p14:creationId xmlns:p14="http://schemas.microsoft.com/office/powerpoint/2010/main" val="1158532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Shape 35"/>
          <p:cNvSpPr/>
          <p:nvPr/>
        </p:nvSpPr>
        <p:spPr>
          <a:xfrm flipH="1" flipV="1">
            <a:off x="4582243" y="3233904"/>
            <a:ext cx="1567858" cy="1490764"/>
          </a:xfrm>
          <a:prstGeom prst="corner">
            <a:avLst>
              <a:gd name="adj1" fmla="val 53669"/>
              <a:gd name="adj2" fmla="val 2899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L-Shape 12"/>
          <p:cNvSpPr/>
          <p:nvPr/>
        </p:nvSpPr>
        <p:spPr>
          <a:xfrm>
            <a:off x="2956560" y="2540391"/>
            <a:ext cx="1625684" cy="1490764"/>
          </a:xfrm>
          <a:prstGeom prst="corner">
            <a:avLst>
              <a:gd name="adj1" fmla="val 53669"/>
              <a:gd name="adj2" fmla="val 28990"/>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OFI Development status</a:t>
            </a:r>
            <a:endParaRPr lang="en-US" dirty="0"/>
          </a:p>
        </p:txBody>
      </p:sp>
      <p:sp>
        <p:nvSpPr>
          <p:cNvPr id="4" name="Slide Number Placeholder 9"/>
          <p:cNvSpPr>
            <a:spLocks noGrp="1"/>
          </p:cNvSpPr>
          <p:nvPr>
            <p:ph type="sldNum" sz="quarter" idx="4"/>
          </p:nvPr>
        </p:nvSpPr>
        <p:spPr>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5</a:t>
            </a:fld>
            <a:endParaRPr lang="en-US" dirty="0"/>
          </a:p>
        </p:txBody>
      </p:sp>
      <p:sp>
        <p:nvSpPr>
          <p:cNvPr id="23" name="Cloud 22"/>
          <p:cNvSpPr/>
          <p:nvPr/>
        </p:nvSpPr>
        <p:spPr>
          <a:xfrm>
            <a:off x="253573" y="5676423"/>
            <a:ext cx="8659906" cy="618849"/>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            Fabric Services</a:t>
            </a:r>
            <a:endParaRPr lang="en-US" dirty="0"/>
          </a:p>
        </p:txBody>
      </p:sp>
      <p:sp>
        <p:nvSpPr>
          <p:cNvPr id="45" name="TextBox 44"/>
          <p:cNvSpPr txBox="1"/>
          <p:nvPr/>
        </p:nvSpPr>
        <p:spPr>
          <a:xfrm>
            <a:off x="3784385" y="1304789"/>
            <a:ext cx="1575227"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000" dirty="0" smtClean="0">
                <a:latin typeface="Arial" panose="020B0604020202020204" pitchFamily="34" charset="0"/>
                <a:cs typeface="Arial" panose="020B0604020202020204" pitchFamily="34" charset="0"/>
              </a:rPr>
              <a:t>Application</a:t>
            </a:r>
            <a:endParaRPr lang="en-US" sz="2000" dirty="0">
              <a:latin typeface="Arial" panose="020B0604020202020204" pitchFamily="34" charset="0"/>
              <a:cs typeface="Arial" panose="020B0604020202020204" pitchFamily="34" charset="0"/>
            </a:endParaRPr>
          </a:p>
        </p:txBody>
      </p:sp>
      <p:sp>
        <p:nvSpPr>
          <p:cNvPr id="46" name="TextBox 45"/>
          <p:cNvSpPr txBox="1"/>
          <p:nvPr/>
        </p:nvSpPr>
        <p:spPr>
          <a:xfrm>
            <a:off x="3794630" y="2725496"/>
            <a:ext cx="1575227"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i="1" dirty="0" err="1" smtClean="0">
                <a:latin typeface="Arial" panose="020B0604020202020204" pitchFamily="34" charset="0"/>
                <a:cs typeface="Arial" panose="020B0604020202020204" pitchFamily="34" charset="0"/>
              </a:rPr>
              <a:t>libfabric</a:t>
            </a:r>
            <a:endParaRPr lang="en-US" sz="2000" b="1" i="1" dirty="0">
              <a:latin typeface="Arial" panose="020B0604020202020204" pitchFamily="34" charset="0"/>
              <a:cs typeface="Arial" panose="020B0604020202020204" pitchFamily="34" charset="0"/>
            </a:endParaRPr>
          </a:p>
        </p:txBody>
      </p:sp>
      <p:sp>
        <p:nvSpPr>
          <p:cNvPr id="47" name="TextBox 46"/>
          <p:cNvSpPr txBox="1"/>
          <p:nvPr/>
        </p:nvSpPr>
        <p:spPr>
          <a:xfrm>
            <a:off x="3794630" y="4219415"/>
            <a:ext cx="1575227"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000" dirty="0" smtClean="0">
                <a:latin typeface="Arial" panose="020B0604020202020204" pitchFamily="34" charset="0"/>
                <a:cs typeface="Arial" panose="020B0604020202020204" pitchFamily="34" charset="0"/>
              </a:rPr>
              <a:t>Provider</a:t>
            </a:r>
            <a:endParaRPr lang="en-US" sz="2000" dirty="0">
              <a:latin typeface="Arial" panose="020B0604020202020204" pitchFamily="34" charset="0"/>
              <a:cs typeface="Arial" panose="020B0604020202020204" pitchFamily="34" charset="0"/>
            </a:endParaRPr>
          </a:p>
        </p:txBody>
      </p:sp>
      <p:cxnSp>
        <p:nvCxnSpPr>
          <p:cNvPr id="48" name="Straight Arrow Connector 47"/>
          <p:cNvCxnSpPr>
            <a:stCxn id="45" idx="2"/>
            <a:endCxn id="46" idx="0"/>
          </p:cNvCxnSpPr>
          <p:nvPr/>
        </p:nvCxnSpPr>
        <p:spPr>
          <a:xfrm>
            <a:off x="4571999" y="1704899"/>
            <a:ext cx="10245" cy="1020597"/>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49" name="Straight Arrow Connector 48"/>
          <p:cNvCxnSpPr>
            <a:stCxn id="46" idx="2"/>
            <a:endCxn id="47" idx="0"/>
          </p:cNvCxnSpPr>
          <p:nvPr/>
        </p:nvCxnSpPr>
        <p:spPr>
          <a:xfrm>
            <a:off x="4582244" y="3125606"/>
            <a:ext cx="0" cy="1093809"/>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47" idx="2"/>
          </p:cNvCxnSpPr>
          <p:nvPr/>
        </p:nvCxnSpPr>
        <p:spPr>
          <a:xfrm>
            <a:off x="4582244" y="4619525"/>
            <a:ext cx="0" cy="1056898"/>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88" name="Rectangle 87"/>
          <p:cNvSpPr/>
          <p:nvPr/>
        </p:nvSpPr>
        <p:spPr>
          <a:xfrm>
            <a:off x="2008734" y="4724668"/>
            <a:ext cx="2312894" cy="647571"/>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Provider optimizes for OFI features</a:t>
            </a:r>
            <a:endParaRPr lang="en-US" dirty="0">
              <a:latin typeface="Arial" panose="020B0604020202020204" pitchFamily="34" charset="0"/>
              <a:cs typeface="Arial" panose="020B0604020202020204" pitchFamily="34" charset="0"/>
            </a:endParaRPr>
          </a:p>
        </p:txBody>
      </p:sp>
      <p:sp>
        <p:nvSpPr>
          <p:cNvPr id="89" name="Rectangle 88"/>
          <p:cNvSpPr/>
          <p:nvPr/>
        </p:nvSpPr>
        <p:spPr>
          <a:xfrm>
            <a:off x="3425796" y="3307259"/>
            <a:ext cx="2312894" cy="647571"/>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Common optimization for all apps/providers</a:t>
            </a:r>
            <a:endParaRPr lang="en-US" dirty="0"/>
          </a:p>
        </p:txBody>
      </p:sp>
      <p:sp>
        <p:nvSpPr>
          <p:cNvPr id="103" name="Rectangle 102"/>
          <p:cNvSpPr/>
          <p:nvPr/>
        </p:nvSpPr>
        <p:spPr>
          <a:xfrm>
            <a:off x="4715144" y="4730717"/>
            <a:ext cx="2473058" cy="648857"/>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Provider supports </a:t>
            </a:r>
            <a:r>
              <a:rPr lang="en-US" dirty="0">
                <a:latin typeface="Arial" panose="020B0604020202020204" pitchFamily="34" charset="0"/>
                <a:cs typeface="Arial" panose="020B0604020202020204" pitchFamily="34" charset="0"/>
              </a:rPr>
              <a:t>low-level features </a:t>
            </a:r>
            <a:r>
              <a:rPr lang="en-US" dirty="0" smtClean="0">
                <a:latin typeface="Arial" panose="020B0604020202020204" pitchFamily="34" charset="0"/>
                <a:cs typeface="Arial" panose="020B0604020202020204" pitchFamily="34" charset="0"/>
              </a:rPr>
              <a:t>only</a:t>
            </a:r>
            <a:endParaRPr lang="en-US" dirty="0">
              <a:latin typeface="Arial" panose="020B0604020202020204" pitchFamily="34" charset="0"/>
              <a:cs typeface="Arial" panose="020B0604020202020204" pitchFamily="34" charset="0"/>
            </a:endParaRPr>
          </a:p>
        </p:txBody>
      </p:sp>
      <p:sp>
        <p:nvSpPr>
          <p:cNvPr id="59" name="Rectangle 58"/>
          <p:cNvSpPr/>
          <p:nvPr/>
        </p:nvSpPr>
        <p:spPr>
          <a:xfrm>
            <a:off x="1132595" y="1522311"/>
            <a:ext cx="1251536" cy="36517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Many apps</a:t>
            </a:r>
            <a:endParaRPr lang="en-US" dirty="0"/>
          </a:p>
        </p:txBody>
      </p:sp>
      <p:sp>
        <p:nvSpPr>
          <p:cNvPr id="60" name="Rectangle 59"/>
          <p:cNvSpPr/>
          <p:nvPr/>
        </p:nvSpPr>
        <p:spPr>
          <a:xfrm>
            <a:off x="6759866" y="1522311"/>
            <a:ext cx="1251536" cy="36517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Few apps</a:t>
            </a:r>
            <a:endParaRPr lang="en-US" dirty="0"/>
          </a:p>
        </p:txBody>
      </p:sp>
      <p:sp>
        <p:nvSpPr>
          <p:cNvPr id="61" name="Rectangle 60"/>
          <p:cNvSpPr/>
          <p:nvPr/>
        </p:nvSpPr>
        <p:spPr>
          <a:xfrm>
            <a:off x="91088" y="4733794"/>
            <a:ext cx="1867219" cy="64578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Provider’s choice</a:t>
            </a:r>
            <a:endParaRPr lang="en-US" dirty="0"/>
          </a:p>
        </p:txBody>
      </p:sp>
      <p:cxnSp>
        <p:nvCxnSpPr>
          <p:cNvPr id="62" name="Straight Arrow Connector 61"/>
          <p:cNvCxnSpPr>
            <a:stCxn id="90" idx="2"/>
            <a:endCxn id="89" idx="1"/>
          </p:cNvCxnSpPr>
          <p:nvPr/>
        </p:nvCxnSpPr>
        <p:spPr>
          <a:xfrm rot="16200000" flipH="1">
            <a:off x="2748676" y="2953925"/>
            <a:ext cx="1093624" cy="260615"/>
          </a:xfrm>
          <a:prstGeom prst="bentConnector2">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2537971" y="2531265"/>
            <a:ext cx="5123" cy="2193403"/>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6296036" y="2540391"/>
            <a:ext cx="5123" cy="2193403"/>
          </a:xfrm>
          <a:prstGeom prst="straightConnector1">
            <a:avLst/>
          </a:prstGeom>
          <a:ln>
            <a:tailEnd type="triangle" w="lg" len="lg"/>
          </a:ln>
        </p:spPr>
        <p:style>
          <a:lnRef idx="2">
            <a:schemeClr val="dk1"/>
          </a:lnRef>
          <a:fillRef idx="0">
            <a:schemeClr val="dk1"/>
          </a:fillRef>
          <a:effectRef idx="1">
            <a:schemeClr val="dk1"/>
          </a:effectRef>
          <a:fontRef idx="minor">
            <a:schemeClr val="tx1"/>
          </a:fontRef>
        </p:style>
      </p:cxnSp>
      <p:sp>
        <p:nvSpPr>
          <p:cNvPr id="102" name="Rectangle 101"/>
          <p:cNvSpPr/>
          <p:nvPr/>
        </p:nvSpPr>
        <p:spPr>
          <a:xfrm>
            <a:off x="4783953" y="1889850"/>
            <a:ext cx="2312894" cy="64757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App optimizes based on supported features</a:t>
            </a:r>
            <a:endParaRPr lang="en-US" dirty="0"/>
          </a:p>
        </p:txBody>
      </p:sp>
      <p:sp>
        <p:nvSpPr>
          <p:cNvPr id="90" name="Rectangle 89"/>
          <p:cNvSpPr/>
          <p:nvPr/>
        </p:nvSpPr>
        <p:spPr>
          <a:xfrm>
            <a:off x="2008734" y="1889850"/>
            <a:ext cx="2312894" cy="647571"/>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App uses OFI features</a:t>
            </a:r>
            <a:endParaRPr lang="en-US" dirty="0">
              <a:latin typeface="Arial" panose="020B0604020202020204" pitchFamily="34" charset="0"/>
              <a:cs typeface="Arial" panose="020B0604020202020204" pitchFamily="34" charset="0"/>
            </a:endParaRPr>
          </a:p>
        </p:txBody>
      </p:sp>
      <p:cxnSp>
        <p:nvCxnSpPr>
          <p:cNvPr id="27" name="Straight Arrow Connector 26"/>
          <p:cNvCxnSpPr/>
          <p:nvPr/>
        </p:nvCxnSpPr>
        <p:spPr>
          <a:xfrm flipH="1">
            <a:off x="5940400" y="3470887"/>
            <a:ext cx="729482" cy="3833"/>
          </a:xfrm>
          <a:prstGeom prst="straightConnector1">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26" name="Rectangle 25"/>
          <p:cNvSpPr/>
          <p:nvPr/>
        </p:nvSpPr>
        <p:spPr>
          <a:xfrm>
            <a:off x="6693427" y="3152824"/>
            <a:ext cx="1781416" cy="64757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OFI-provider gap</a:t>
            </a:r>
            <a:endParaRPr lang="en-US" dirty="0">
              <a:latin typeface="Arial" panose="020B0604020202020204" pitchFamily="34" charset="0"/>
              <a:cs typeface="Arial" panose="020B0604020202020204" pitchFamily="34" charset="0"/>
            </a:endParaRPr>
          </a:p>
        </p:txBody>
      </p:sp>
      <p:cxnSp>
        <p:nvCxnSpPr>
          <p:cNvPr id="63" name="Straight Arrow Connector 61"/>
          <p:cNvCxnSpPr>
            <a:stCxn id="89" idx="3"/>
            <a:endCxn id="103" idx="0"/>
          </p:cNvCxnSpPr>
          <p:nvPr/>
        </p:nvCxnSpPr>
        <p:spPr>
          <a:xfrm>
            <a:off x="5738690" y="3631045"/>
            <a:ext cx="212983" cy="1099672"/>
          </a:xfrm>
          <a:prstGeom prst="bentConnector2">
            <a:avLst/>
          </a:prstGeom>
          <a:ln>
            <a:tailEnd type="triangle" w="lg" len="lg"/>
          </a:ln>
        </p:spPr>
        <p:style>
          <a:lnRef idx="2">
            <a:schemeClr val="dk1"/>
          </a:lnRef>
          <a:fillRef idx="0">
            <a:schemeClr val="dk1"/>
          </a:fillRef>
          <a:effectRef idx="1">
            <a:schemeClr val="dk1"/>
          </a:effectRef>
          <a:fontRef idx="minor">
            <a:schemeClr val="tx1"/>
          </a:fontRef>
        </p:style>
      </p:cxnSp>
      <p:sp>
        <p:nvSpPr>
          <p:cNvPr id="5" name="Rounded Rectangle 4"/>
          <p:cNvSpPr/>
          <p:nvPr/>
        </p:nvSpPr>
        <p:spPr>
          <a:xfrm>
            <a:off x="1907880" y="4671316"/>
            <a:ext cx="5423945" cy="802453"/>
          </a:xfrm>
          <a:prstGeom prst="roundRect">
            <a:avLst/>
          </a:prstGeom>
          <a:noFill/>
          <a:ln>
            <a:solidFill>
              <a:schemeClr val="tx1">
                <a:lumMod val="50000"/>
                <a:lumOff val="50000"/>
              </a:schemeClr>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32999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38724" y="2193456"/>
            <a:ext cx="8876324" cy="3089751"/>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r>
              <a:rPr lang="en-US" dirty="0" err="1" smtClean="0"/>
              <a:t>libfabric</a:t>
            </a:r>
            <a:endParaRPr lang="en-US" dirty="0"/>
          </a:p>
        </p:txBody>
      </p:sp>
      <p:sp>
        <p:nvSpPr>
          <p:cNvPr id="2" name="Title 1"/>
          <p:cNvSpPr>
            <a:spLocks noGrp="1"/>
          </p:cNvSpPr>
          <p:nvPr>
            <p:ph type="title"/>
          </p:nvPr>
        </p:nvSpPr>
        <p:spPr/>
        <p:txBody>
          <a:bodyPr/>
          <a:lstStyle/>
          <a:p>
            <a:r>
              <a:rPr lang="en-US" dirty="0" smtClean="0"/>
              <a:t>OFI </a:t>
            </a:r>
            <a:r>
              <a:rPr lang="en-US" dirty="0" err="1" smtClean="0"/>
              <a:t>libfabric</a:t>
            </a:r>
            <a:r>
              <a:rPr lang="en-US" dirty="0" smtClean="0"/>
              <a:t> community</a:t>
            </a:r>
            <a:endParaRPr lang="en-US" dirty="0"/>
          </a:p>
        </p:txBody>
      </p:sp>
      <p:sp>
        <p:nvSpPr>
          <p:cNvPr id="7" name="Slide Number Placeholder 9"/>
          <p:cNvSpPr>
            <a:spLocks noGrp="1"/>
          </p:cNvSpPr>
          <p:nvPr>
            <p:ph type="sldNum" sz="quarter" idx="4"/>
          </p:nvPr>
        </p:nvSpPr>
        <p:spPr>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6</a:t>
            </a:fld>
            <a:endParaRPr lang="en-US" dirty="0"/>
          </a:p>
        </p:txBody>
      </p:sp>
      <p:sp>
        <p:nvSpPr>
          <p:cNvPr id="5" name="Rounded Rectangle 4"/>
          <p:cNvSpPr/>
          <p:nvPr/>
        </p:nvSpPr>
        <p:spPr>
          <a:xfrm>
            <a:off x="1932487" y="5717897"/>
            <a:ext cx="5309077" cy="75409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457200" fontAlgn="base">
              <a:spcBef>
                <a:spcPct val="0"/>
              </a:spcBef>
              <a:spcAft>
                <a:spcPct val="0"/>
              </a:spcAft>
            </a:pPr>
            <a:r>
              <a:rPr lang="en-US" b="1" dirty="0" smtClean="0">
                <a:solidFill>
                  <a:schemeClr val="bg1"/>
                </a:solidFill>
                <a:latin typeface="Arial" panose="020B0604020202020204" pitchFamily="34" charset="0"/>
                <a:cs typeface="Arial" panose="020B0604020202020204" pitchFamily="34" charset="0"/>
              </a:rPr>
              <a:t>Because of the OFI-provider gap, not all apps work with all providers</a:t>
            </a:r>
            <a:endParaRPr lang="en-US"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139345" y="1319996"/>
            <a:ext cx="1168773" cy="5627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Intel® MPI Library</a:t>
            </a:r>
            <a:endParaRPr lang="en-US" dirty="0"/>
          </a:p>
        </p:txBody>
      </p:sp>
      <p:sp>
        <p:nvSpPr>
          <p:cNvPr id="9" name="Rectangle 8"/>
          <p:cNvSpPr/>
          <p:nvPr/>
        </p:nvSpPr>
        <p:spPr>
          <a:xfrm>
            <a:off x="1371874" y="1319996"/>
            <a:ext cx="1454082" cy="5627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MPICH </a:t>
            </a:r>
            <a:r>
              <a:rPr lang="en-US" dirty="0" err="1" smtClean="0"/>
              <a:t>Netmod</a:t>
            </a:r>
            <a:r>
              <a:rPr lang="en-US" dirty="0" smtClean="0"/>
              <a:t>/CH4</a:t>
            </a:r>
            <a:endParaRPr lang="en-US" dirty="0"/>
          </a:p>
        </p:txBody>
      </p:sp>
      <p:sp>
        <p:nvSpPr>
          <p:cNvPr id="10" name="Rectangle 9"/>
          <p:cNvSpPr/>
          <p:nvPr/>
        </p:nvSpPr>
        <p:spPr>
          <a:xfrm>
            <a:off x="2889712" y="1319996"/>
            <a:ext cx="1118691" cy="5627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Open MPI</a:t>
            </a:r>
          </a:p>
          <a:p>
            <a:pPr algn="ctr"/>
            <a:r>
              <a:rPr lang="en-US" dirty="0" smtClean="0"/>
              <a:t>MTL/BTL</a:t>
            </a:r>
            <a:endParaRPr lang="en-US" dirty="0"/>
          </a:p>
        </p:txBody>
      </p:sp>
      <p:sp>
        <p:nvSpPr>
          <p:cNvPr id="11" name="Rectangle 10"/>
          <p:cNvSpPr/>
          <p:nvPr/>
        </p:nvSpPr>
        <p:spPr>
          <a:xfrm>
            <a:off x="4072159" y="1319996"/>
            <a:ext cx="1116682" cy="5627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Open MPI</a:t>
            </a:r>
          </a:p>
          <a:p>
            <a:pPr algn="ctr"/>
            <a:r>
              <a:rPr lang="en-US" dirty="0" smtClean="0"/>
              <a:t>SHMEM</a:t>
            </a:r>
            <a:endParaRPr lang="en-US" dirty="0"/>
          </a:p>
        </p:txBody>
      </p:sp>
      <p:sp>
        <p:nvSpPr>
          <p:cNvPr id="12" name="Rectangle 11"/>
          <p:cNvSpPr/>
          <p:nvPr/>
        </p:nvSpPr>
        <p:spPr>
          <a:xfrm>
            <a:off x="6242224" y="1319996"/>
            <a:ext cx="973097" cy="5627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Sandia </a:t>
            </a:r>
            <a:r>
              <a:rPr lang="en-US" dirty="0" smtClean="0"/>
              <a:t>SHMEM</a:t>
            </a:r>
            <a:endParaRPr lang="en-US" dirty="0"/>
          </a:p>
        </p:txBody>
      </p:sp>
      <p:sp>
        <p:nvSpPr>
          <p:cNvPr id="13" name="Rectangle 12"/>
          <p:cNvSpPr/>
          <p:nvPr/>
        </p:nvSpPr>
        <p:spPr>
          <a:xfrm>
            <a:off x="5252597" y="1319996"/>
            <a:ext cx="925871" cy="5627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err="1" smtClean="0"/>
              <a:t>GASNet</a:t>
            </a:r>
            <a:endParaRPr lang="en-US" dirty="0"/>
          </a:p>
        </p:txBody>
      </p:sp>
      <p:sp>
        <p:nvSpPr>
          <p:cNvPr id="14" name="Rectangle 13"/>
          <p:cNvSpPr/>
          <p:nvPr/>
        </p:nvSpPr>
        <p:spPr>
          <a:xfrm>
            <a:off x="7279077" y="1319996"/>
            <a:ext cx="722643" cy="5627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Clang UPC</a:t>
            </a:r>
            <a:endParaRPr lang="en-US" dirty="0"/>
          </a:p>
        </p:txBody>
      </p:sp>
      <p:sp>
        <p:nvSpPr>
          <p:cNvPr id="15" name="Rectangle 14"/>
          <p:cNvSpPr/>
          <p:nvPr/>
        </p:nvSpPr>
        <p:spPr>
          <a:xfrm>
            <a:off x="8065478" y="1319996"/>
            <a:ext cx="949570" cy="5627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rsockets</a:t>
            </a:r>
          </a:p>
          <a:p>
            <a:pPr algn="ctr"/>
            <a:r>
              <a:rPr lang="en-US" dirty="0" smtClean="0"/>
              <a:t>ES-API</a:t>
            </a:r>
            <a:endParaRPr lang="en-US" dirty="0"/>
          </a:p>
        </p:txBody>
      </p:sp>
      <p:sp>
        <p:nvSpPr>
          <p:cNvPr id="16" name="Rectangle 15"/>
          <p:cNvSpPr/>
          <p:nvPr/>
        </p:nvSpPr>
        <p:spPr>
          <a:xfrm>
            <a:off x="138724" y="1933070"/>
            <a:ext cx="8876324" cy="2474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err="1" smtClean="0"/>
              <a:t>libfabric</a:t>
            </a:r>
            <a:r>
              <a:rPr lang="en-US" dirty="0" smtClean="0"/>
              <a:t> Enabled Middleware</a:t>
            </a:r>
            <a:endParaRPr lang="en-US" dirty="0"/>
          </a:p>
        </p:txBody>
      </p:sp>
      <p:sp>
        <p:nvSpPr>
          <p:cNvPr id="17" name="Rectangle 16"/>
          <p:cNvSpPr/>
          <p:nvPr/>
        </p:nvSpPr>
        <p:spPr>
          <a:xfrm>
            <a:off x="377932" y="2514841"/>
            <a:ext cx="1750226" cy="193785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r>
              <a:rPr lang="en-US" dirty="0" smtClean="0"/>
              <a:t>Control Services</a:t>
            </a:r>
            <a:endParaRPr lang="en-US" dirty="0"/>
          </a:p>
        </p:txBody>
      </p:sp>
      <p:sp>
        <p:nvSpPr>
          <p:cNvPr id="18" name="Rectangle 17"/>
          <p:cNvSpPr/>
          <p:nvPr/>
        </p:nvSpPr>
        <p:spPr>
          <a:xfrm>
            <a:off x="2206033" y="2514841"/>
            <a:ext cx="2038840" cy="1937849"/>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r>
              <a:rPr lang="en-US" dirty="0" smtClean="0"/>
              <a:t>Communication Services</a:t>
            </a:r>
            <a:endParaRPr lang="en-US" dirty="0"/>
          </a:p>
        </p:txBody>
      </p:sp>
      <p:sp>
        <p:nvSpPr>
          <p:cNvPr id="19" name="Rectangle 18"/>
          <p:cNvSpPr/>
          <p:nvPr/>
        </p:nvSpPr>
        <p:spPr>
          <a:xfrm>
            <a:off x="4322747" y="2509028"/>
            <a:ext cx="1669698" cy="1943662"/>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r>
              <a:rPr lang="en-US" dirty="0" smtClean="0"/>
              <a:t>Completion Services</a:t>
            </a:r>
            <a:endParaRPr lang="en-US" dirty="0"/>
          </a:p>
        </p:txBody>
      </p:sp>
      <p:sp>
        <p:nvSpPr>
          <p:cNvPr id="20" name="Rectangle 19"/>
          <p:cNvSpPr/>
          <p:nvPr/>
        </p:nvSpPr>
        <p:spPr>
          <a:xfrm>
            <a:off x="6093347" y="2515500"/>
            <a:ext cx="2734126" cy="1937190"/>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r>
              <a:rPr lang="en-US" dirty="0" smtClean="0"/>
              <a:t>Data Transfer Services</a:t>
            </a:r>
            <a:endParaRPr lang="en-US" dirty="0"/>
          </a:p>
        </p:txBody>
      </p:sp>
      <p:sp>
        <p:nvSpPr>
          <p:cNvPr id="21" name="Rectangle 20"/>
          <p:cNvSpPr/>
          <p:nvPr/>
        </p:nvSpPr>
        <p:spPr>
          <a:xfrm>
            <a:off x="669643" y="3101746"/>
            <a:ext cx="1171745" cy="5627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Discovery</a:t>
            </a:r>
            <a:endParaRPr lang="en-US" dirty="0"/>
          </a:p>
        </p:txBody>
      </p:sp>
      <p:sp>
        <p:nvSpPr>
          <p:cNvPr id="22" name="Rectangle 21"/>
          <p:cNvSpPr/>
          <p:nvPr/>
        </p:nvSpPr>
        <p:spPr>
          <a:xfrm>
            <a:off x="667172" y="3767837"/>
            <a:ext cx="1171745" cy="562707"/>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err="1" smtClean="0"/>
              <a:t>fi_info</a:t>
            </a:r>
            <a:endParaRPr lang="en-US" dirty="0"/>
          </a:p>
        </p:txBody>
      </p:sp>
      <p:sp>
        <p:nvSpPr>
          <p:cNvPr id="23" name="Rectangle 22"/>
          <p:cNvSpPr/>
          <p:nvPr/>
        </p:nvSpPr>
        <p:spPr>
          <a:xfrm>
            <a:off x="2463750" y="3107704"/>
            <a:ext cx="1507947" cy="5627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Connection Management</a:t>
            </a:r>
            <a:endParaRPr lang="en-US" dirty="0"/>
          </a:p>
        </p:txBody>
      </p:sp>
      <p:sp>
        <p:nvSpPr>
          <p:cNvPr id="24" name="Rectangle 23"/>
          <p:cNvSpPr/>
          <p:nvPr/>
        </p:nvSpPr>
        <p:spPr>
          <a:xfrm>
            <a:off x="2472540" y="3767837"/>
            <a:ext cx="1507947" cy="5627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Address Vectors</a:t>
            </a:r>
            <a:endParaRPr lang="en-US" dirty="0"/>
          </a:p>
        </p:txBody>
      </p:sp>
      <p:sp>
        <p:nvSpPr>
          <p:cNvPr id="25" name="Rectangle 24"/>
          <p:cNvSpPr/>
          <p:nvPr/>
        </p:nvSpPr>
        <p:spPr>
          <a:xfrm>
            <a:off x="4507943" y="3110750"/>
            <a:ext cx="1277814" cy="5627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Event Queues</a:t>
            </a:r>
            <a:endParaRPr lang="en-US" dirty="0"/>
          </a:p>
        </p:txBody>
      </p:sp>
      <p:sp>
        <p:nvSpPr>
          <p:cNvPr id="27" name="Rectangle 26"/>
          <p:cNvSpPr/>
          <p:nvPr/>
        </p:nvSpPr>
        <p:spPr>
          <a:xfrm>
            <a:off x="4507943" y="3780197"/>
            <a:ext cx="1277814" cy="5627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Event Counters</a:t>
            </a:r>
            <a:endParaRPr lang="en-US" dirty="0"/>
          </a:p>
        </p:txBody>
      </p:sp>
      <p:sp>
        <p:nvSpPr>
          <p:cNvPr id="28" name="Rectangle 27"/>
          <p:cNvSpPr/>
          <p:nvPr/>
        </p:nvSpPr>
        <p:spPr>
          <a:xfrm>
            <a:off x="6225509" y="3110749"/>
            <a:ext cx="1171745" cy="5627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Message Queue</a:t>
            </a:r>
            <a:endParaRPr lang="en-US" dirty="0"/>
          </a:p>
        </p:txBody>
      </p:sp>
      <p:sp>
        <p:nvSpPr>
          <p:cNvPr id="29" name="Rectangle 28"/>
          <p:cNvSpPr/>
          <p:nvPr/>
        </p:nvSpPr>
        <p:spPr>
          <a:xfrm>
            <a:off x="6225509" y="3780197"/>
            <a:ext cx="1171745" cy="5627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Tag Matching</a:t>
            </a:r>
            <a:endParaRPr lang="en-US" dirty="0"/>
          </a:p>
        </p:txBody>
      </p:sp>
      <p:sp>
        <p:nvSpPr>
          <p:cNvPr id="30" name="Rectangle 29"/>
          <p:cNvSpPr/>
          <p:nvPr/>
        </p:nvSpPr>
        <p:spPr>
          <a:xfrm>
            <a:off x="7498156" y="3101745"/>
            <a:ext cx="1171745" cy="5627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RMA</a:t>
            </a:r>
            <a:endParaRPr lang="en-US" dirty="0"/>
          </a:p>
        </p:txBody>
      </p:sp>
      <p:sp>
        <p:nvSpPr>
          <p:cNvPr id="31" name="Rectangle 30"/>
          <p:cNvSpPr/>
          <p:nvPr/>
        </p:nvSpPr>
        <p:spPr>
          <a:xfrm>
            <a:off x="7498156" y="3780197"/>
            <a:ext cx="1171745" cy="5627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Atomics</a:t>
            </a:r>
            <a:endParaRPr lang="en-US" dirty="0"/>
          </a:p>
        </p:txBody>
      </p:sp>
      <p:sp>
        <p:nvSpPr>
          <p:cNvPr id="36" name="Rectangle 35"/>
          <p:cNvSpPr/>
          <p:nvPr/>
        </p:nvSpPr>
        <p:spPr>
          <a:xfrm>
            <a:off x="208708" y="4605200"/>
            <a:ext cx="1063279" cy="562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Sockets</a:t>
            </a:r>
          </a:p>
          <a:p>
            <a:pPr algn="ctr"/>
            <a:r>
              <a:rPr lang="en-US" dirty="0" smtClean="0"/>
              <a:t>TCP, UDP</a:t>
            </a:r>
            <a:endParaRPr lang="en-US" dirty="0"/>
          </a:p>
        </p:txBody>
      </p:sp>
      <p:sp>
        <p:nvSpPr>
          <p:cNvPr id="37" name="Rectangle 36"/>
          <p:cNvSpPr/>
          <p:nvPr/>
        </p:nvSpPr>
        <p:spPr>
          <a:xfrm>
            <a:off x="1301641" y="4605200"/>
            <a:ext cx="1063279" cy="562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Verbs</a:t>
            </a:r>
            <a:endParaRPr lang="en-US" dirty="0"/>
          </a:p>
        </p:txBody>
      </p:sp>
      <p:sp>
        <p:nvSpPr>
          <p:cNvPr id="38" name="Rectangle 37"/>
          <p:cNvSpPr/>
          <p:nvPr/>
        </p:nvSpPr>
        <p:spPr>
          <a:xfrm>
            <a:off x="2394574" y="4605200"/>
            <a:ext cx="1063279" cy="562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Cisco </a:t>
            </a:r>
            <a:r>
              <a:rPr lang="en-US" dirty="0" err="1" smtClean="0"/>
              <a:t>usNIC</a:t>
            </a:r>
            <a:endParaRPr lang="en-US" dirty="0"/>
          </a:p>
        </p:txBody>
      </p:sp>
      <p:sp>
        <p:nvSpPr>
          <p:cNvPr id="39" name="Rectangle 38"/>
          <p:cNvSpPr/>
          <p:nvPr/>
        </p:nvSpPr>
        <p:spPr>
          <a:xfrm>
            <a:off x="3487507" y="4605200"/>
            <a:ext cx="1099519" cy="562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Intel</a:t>
            </a:r>
          </a:p>
          <a:p>
            <a:pPr algn="ctr"/>
            <a:r>
              <a:rPr lang="en-US" dirty="0" smtClean="0"/>
              <a:t>OPA, PSM</a:t>
            </a:r>
            <a:endParaRPr lang="en-US" dirty="0"/>
          </a:p>
        </p:txBody>
      </p:sp>
      <p:sp>
        <p:nvSpPr>
          <p:cNvPr id="40" name="Rectangle 39"/>
          <p:cNvSpPr/>
          <p:nvPr/>
        </p:nvSpPr>
        <p:spPr>
          <a:xfrm>
            <a:off x="4616680" y="4605200"/>
            <a:ext cx="1063279" cy="562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Cray</a:t>
            </a:r>
          </a:p>
          <a:p>
            <a:pPr algn="ctr"/>
            <a:r>
              <a:rPr lang="en-US" dirty="0" smtClean="0"/>
              <a:t>GNI</a:t>
            </a:r>
            <a:endParaRPr lang="en-US" dirty="0"/>
          </a:p>
        </p:txBody>
      </p:sp>
      <p:sp>
        <p:nvSpPr>
          <p:cNvPr id="42" name="Rectangle 41"/>
          <p:cNvSpPr/>
          <p:nvPr/>
        </p:nvSpPr>
        <p:spPr>
          <a:xfrm>
            <a:off x="5709613" y="4605200"/>
            <a:ext cx="1063276" cy="562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Mellanox</a:t>
            </a:r>
            <a:r>
              <a:rPr lang="en-US" dirty="0" smtClean="0"/>
              <a:t> MXM</a:t>
            </a:r>
            <a:endParaRPr lang="en-US" dirty="0"/>
          </a:p>
        </p:txBody>
      </p:sp>
      <p:sp>
        <p:nvSpPr>
          <p:cNvPr id="43" name="Rectangle 42"/>
          <p:cNvSpPr/>
          <p:nvPr/>
        </p:nvSpPr>
        <p:spPr>
          <a:xfrm>
            <a:off x="6802543" y="4605200"/>
            <a:ext cx="1043301" cy="56270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IBM </a:t>
            </a:r>
            <a:r>
              <a:rPr lang="en-US" dirty="0" smtClean="0"/>
              <a:t>B</a:t>
            </a:r>
            <a:r>
              <a:rPr lang="en-US" dirty="0" smtClean="0"/>
              <a:t>lue Gene</a:t>
            </a:r>
            <a:endParaRPr lang="en-US" dirty="0"/>
          </a:p>
        </p:txBody>
      </p:sp>
      <p:sp>
        <p:nvSpPr>
          <p:cNvPr id="44" name="Rectangle 43"/>
          <p:cNvSpPr/>
          <p:nvPr/>
        </p:nvSpPr>
        <p:spPr>
          <a:xfrm>
            <a:off x="7875497" y="4605200"/>
            <a:ext cx="1063279" cy="56270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A3Cube RONNIE</a:t>
            </a:r>
            <a:endParaRPr lang="en-US" dirty="0"/>
          </a:p>
        </p:txBody>
      </p:sp>
      <p:sp>
        <p:nvSpPr>
          <p:cNvPr id="45" name="TextBox 44"/>
          <p:cNvSpPr txBox="1"/>
          <p:nvPr/>
        </p:nvSpPr>
        <p:spPr>
          <a:xfrm>
            <a:off x="3078915" y="4583134"/>
            <a:ext cx="246185" cy="276999"/>
          </a:xfrm>
          <a:prstGeom prst="rect">
            <a:avLst/>
          </a:prstGeom>
          <a:noFill/>
        </p:spPr>
        <p:txBody>
          <a:bodyPr wrap="square" rtlCol="0">
            <a:spAutoFit/>
          </a:bodyPr>
          <a:lstStyle/>
          <a:p>
            <a:pPr algn="ctr"/>
            <a:r>
              <a:rPr lang="en-US" sz="1200" dirty="0" smtClean="0">
                <a:solidFill>
                  <a:schemeClr val="bg1"/>
                </a:solidFill>
              </a:rPr>
              <a:t>*</a:t>
            </a:r>
            <a:endParaRPr lang="en-US" sz="1200" dirty="0">
              <a:solidFill>
                <a:schemeClr val="bg1"/>
              </a:solidFill>
            </a:endParaRPr>
          </a:p>
        </p:txBody>
      </p:sp>
      <p:sp>
        <p:nvSpPr>
          <p:cNvPr id="46" name="TextBox 45"/>
          <p:cNvSpPr txBox="1"/>
          <p:nvPr/>
        </p:nvSpPr>
        <p:spPr>
          <a:xfrm>
            <a:off x="5286692" y="4578049"/>
            <a:ext cx="246185" cy="276999"/>
          </a:xfrm>
          <a:prstGeom prst="rect">
            <a:avLst/>
          </a:prstGeom>
          <a:noFill/>
        </p:spPr>
        <p:txBody>
          <a:bodyPr wrap="square" rtlCol="0">
            <a:spAutoFit/>
          </a:bodyPr>
          <a:lstStyle/>
          <a:p>
            <a:pPr algn="ctr"/>
            <a:r>
              <a:rPr lang="en-US" sz="1200" dirty="0" smtClean="0">
                <a:solidFill>
                  <a:schemeClr val="bg1"/>
                </a:solidFill>
              </a:rPr>
              <a:t>*</a:t>
            </a:r>
            <a:endParaRPr lang="en-US" sz="1200" dirty="0">
              <a:solidFill>
                <a:schemeClr val="bg1"/>
              </a:solidFill>
            </a:endParaRPr>
          </a:p>
        </p:txBody>
      </p:sp>
      <p:sp>
        <p:nvSpPr>
          <p:cNvPr id="47" name="TextBox 46"/>
          <p:cNvSpPr txBox="1"/>
          <p:nvPr/>
        </p:nvSpPr>
        <p:spPr>
          <a:xfrm>
            <a:off x="6581094" y="4572659"/>
            <a:ext cx="246185" cy="276999"/>
          </a:xfrm>
          <a:prstGeom prst="rect">
            <a:avLst/>
          </a:prstGeom>
          <a:noFill/>
        </p:spPr>
        <p:txBody>
          <a:bodyPr wrap="square" rtlCol="0">
            <a:spAutoFit/>
          </a:bodyPr>
          <a:lstStyle/>
          <a:p>
            <a:pPr algn="ctr"/>
            <a:r>
              <a:rPr lang="en-US" sz="1200" dirty="0" smtClean="0">
                <a:solidFill>
                  <a:schemeClr val="bg1"/>
                </a:solidFill>
              </a:rPr>
              <a:t>*</a:t>
            </a:r>
            <a:endParaRPr lang="en-US" sz="1200" dirty="0">
              <a:solidFill>
                <a:schemeClr val="bg1"/>
              </a:solidFill>
            </a:endParaRPr>
          </a:p>
        </p:txBody>
      </p:sp>
      <p:sp>
        <p:nvSpPr>
          <p:cNvPr id="48" name="TextBox 47"/>
          <p:cNvSpPr txBox="1"/>
          <p:nvPr/>
        </p:nvSpPr>
        <p:spPr>
          <a:xfrm>
            <a:off x="7178713" y="4568435"/>
            <a:ext cx="246185" cy="276999"/>
          </a:xfrm>
          <a:prstGeom prst="rect">
            <a:avLst/>
          </a:prstGeom>
          <a:noFill/>
        </p:spPr>
        <p:txBody>
          <a:bodyPr wrap="square" rtlCol="0">
            <a:spAutoFit/>
          </a:bodyPr>
          <a:lstStyle/>
          <a:p>
            <a:pPr algn="ctr"/>
            <a:r>
              <a:rPr lang="en-US" sz="1200" dirty="0" smtClean="0"/>
              <a:t>*</a:t>
            </a:r>
            <a:endParaRPr lang="en-US" sz="1200" dirty="0"/>
          </a:p>
        </p:txBody>
      </p:sp>
      <p:sp>
        <p:nvSpPr>
          <p:cNvPr id="50" name="TextBox 49"/>
          <p:cNvSpPr txBox="1"/>
          <p:nvPr/>
        </p:nvSpPr>
        <p:spPr>
          <a:xfrm>
            <a:off x="8686800" y="4568435"/>
            <a:ext cx="246185" cy="276999"/>
          </a:xfrm>
          <a:prstGeom prst="rect">
            <a:avLst/>
          </a:prstGeom>
          <a:noFill/>
        </p:spPr>
        <p:txBody>
          <a:bodyPr wrap="square" rtlCol="0">
            <a:spAutoFit/>
          </a:bodyPr>
          <a:lstStyle/>
          <a:p>
            <a:pPr algn="ctr"/>
            <a:r>
              <a:rPr lang="en-US" sz="1200" dirty="0" smtClean="0"/>
              <a:t>*</a:t>
            </a:r>
            <a:endParaRPr lang="en-US" sz="1200" dirty="0"/>
          </a:p>
        </p:txBody>
      </p:sp>
      <p:sp>
        <p:nvSpPr>
          <p:cNvPr id="51" name="TextBox 50"/>
          <p:cNvSpPr txBox="1"/>
          <p:nvPr/>
        </p:nvSpPr>
        <p:spPr>
          <a:xfrm>
            <a:off x="4177324" y="4578049"/>
            <a:ext cx="246185" cy="276999"/>
          </a:xfrm>
          <a:prstGeom prst="rect">
            <a:avLst/>
          </a:prstGeom>
          <a:noFill/>
        </p:spPr>
        <p:txBody>
          <a:bodyPr wrap="square" rtlCol="0">
            <a:spAutoFit/>
          </a:bodyPr>
          <a:lstStyle/>
          <a:p>
            <a:pPr algn="ctr"/>
            <a:r>
              <a:rPr lang="en-US" sz="1200" dirty="0" smtClean="0">
                <a:solidFill>
                  <a:schemeClr val="bg1"/>
                </a:solidFill>
              </a:rPr>
              <a:t>®</a:t>
            </a:r>
            <a:endParaRPr lang="en-US" sz="1200" dirty="0">
              <a:solidFill>
                <a:schemeClr val="bg1"/>
              </a:solidFill>
            </a:endParaRPr>
          </a:p>
        </p:txBody>
      </p:sp>
      <p:sp>
        <p:nvSpPr>
          <p:cNvPr id="52" name="Rectangle 51"/>
          <p:cNvSpPr/>
          <p:nvPr/>
        </p:nvSpPr>
        <p:spPr>
          <a:xfrm>
            <a:off x="7100919" y="5348637"/>
            <a:ext cx="1534066" cy="25553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experimental</a:t>
            </a:r>
            <a:endParaRPr lang="en-US" sz="1600" dirty="0"/>
          </a:p>
        </p:txBody>
      </p:sp>
      <p:sp>
        <p:nvSpPr>
          <p:cNvPr id="53" name="Rectangle 52"/>
          <p:cNvSpPr/>
          <p:nvPr/>
        </p:nvSpPr>
        <p:spPr>
          <a:xfrm>
            <a:off x="2707177" y="5342442"/>
            <a:ext cx="1534066" cy="255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supported</a:t>
            </a:r>
            <a:endParaRPr lang="en-US" sz="1600" dirty="0"/>
          </a:p>
        </p:txBody>
      </p:sp>
      <p:sp>
        <p:nvSpPr>
          <p:cNvPr id="49" name="TextBox 48"/>
          <p:cNvSpPr txBox="1"/>
          <p:nvPr/>
        </p:nvSpPr>
        <p:spPr>
          <a:xfrm>
            <a:off x="6949598" y="1299224"/>
            <a:ext cx="246185" cy="276999"/>
          </a:xfrm>
          <a:prstGeom prst="rect">
            <a:avLst/>
          </a:prstGeom>
          <a:noFill/>
        </p:spPr>
        <p:txBody>
          <a:bodyPr wrap="square" rtlCol="0">
            <a:spAutoFit/>
          </a:bodyPr>
          <a:lstStyle/>
          <a:p>
            <a:pPr algn="ctr"/>
            <a:r>
              <a:rPr lang="en-US" sz="1200" dirty="0" smtClean="0"/>
              <a:t>*</a:t>
            </a:r>
            <a:endParaRPr lang="en-US" sz="1200" dirty="0"/>
          </a:p>
        </p:txBody>
      </p:sp>
      <p:sp>
        <p:nvSpPr>
          <p:cNvPr id="54" name="Rectangle 53"/>
          <p:cNvSpPr/>
          <p:nvPr/>
        </p:nvSpPr>
        <p:spPr>
          <a:xfrm>
            <a:off x="107582" y="6594519"/>
            <a:ext cx="3040184" cy="1708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Other names and brands may be claimed as the property of others</a:t>
            </a:r>
            <a:endParaRPr lang="en-US" sz="800" dirty="0">
              <a:solidFill>
                <a:schemeClr val="tx1"/>
              </a:solidFill>
            </a:endParaRPr>
          </a:p>
        </p:txBody>
      </p:sp>
    </p:spTree>
    <p:extLst>
      <p:ext uri="{BB962C8B-B14F-4D97-AF65-F5344CB8AC3E}">
        <p14:creationId xmlns:p14="http://schemas.microsoft.com/office/powerpoint/2010/main" val="2267722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libfabric</a:t>
            </a:r>
            <a:r>
              <a:rPr lang="en-US" dirty="0" smtClean="0"/>
              <a:t> scalability</a:t>
            </a:r>
            <a:endParaRPr lang="en-US" dirty="0"/>
          </a:p>
        </p:txBody>
      </p:sp>
      <p:sp>
        <p:nvSpPr>
          <p:cNvPr id="4" name="Slide Number Placeholder 9"/>
          <p:cNvSpPr>
            <a:spLocks noGrp="1"/>
          </p:cNvSpPr>
          <p:nvPr>
            <p:ph type="sldNum" sz="quarter" idx="4"/>
          </p:nvPr>
        </p:nvSpPr>
        <p:spPr/>
        <p:txBody>
          <a:bodyPr/>
          <a:lstStyle>
            <a:lvl1pPr algn="ctr">
              <a:defRPr sz="1200">
                <a:solidFill>
                  <a:schemeClr val="tx1"/>
                </a:solidFill>
              </a:defRPr>
            </a:lvl1pPr>
          </a:lstStyle>
          <a:p>
            <a:fld id="{BF849D2C-A9CD-B04A-B70A-527FFE2F698D}" type="slidenum">
              <a:rPr lang="en-US" smtClean="0"/>
              <a:pPr/>
              <a:t>7</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73" y="1312639"/>
            <a:ext cx="5579002" cy="3714686"/>
          </a:xfrm>
          <a:prstGeom prst="rect">
            <a:avLst/>
          </a:prstGeom>
        </p:spPr>
      </p:pic>
      <p:sp>
        <p:nvSpPr>
          <p:cNvPr id="6" name="Rectangle 5"/>
          <p:cNvSpPr/>
          <p:nvPr/>
        </p:nvSpPr>
        <p:spPr>
          <a:xfrm>
            <a:off x="357916" y="4477665"/>
            <a:ext cx="4386074" cy="4609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latin typeface="Arial" panose="020B0604020202020204" pitchFamily="34" charset="0"/>
                <a:cs typeface="Arial" panose="020B0604020202020204" pitchFamily="34" charset="0"/>
              </a:rPr>
              <a:t>By Courtesy </a:t>
            </a:r>
            <a:r>
              <a:rPr lang="en-US" sz="1200" dirty="0" smtClean="0">
                <a:latin typeface="Arial" panose="020B0604020202020204" pitchFamily="34" charset="0"/>
                <a:cs typeface="Arial" panose="020B0604020202020204" pitchFamily="34" charset="0"/>
              </a:rPr>
              <a:t>Argonne* </a:t>
            </a:r>
            <a:r>
              <a:rPr lang="en-US" sz="1200" dirty="0">
                <a:latin typeface="Arial" panose="020B0604020202020204" pitchFamily="34" charset="0"/>
                <a:cs typeface="Arial" panose="020B0604020202020204" pitchFamily="34" charset="0"/>
              </a:rPr>
              <a:t>National Laboratory, CC BY 2.0, https://commons.wikimedia.org/w/index.php?curid=24653857</a:t>
            </a:r>
          </a:p>
        </p:txBody>
      </p:sp>
      <p:sp>
        <p:nvSpPr>
          <p:cNvPr id="16" name="Rectangle 15"/>
          <p:cNvSpPr/>
          <p:nvPr/>
        </p:nvSpPr>
        <p:spPr>
          <a:xfrm>
            <a:off x="5729703" y="2005243"/>
            <a:ext cx="3048001" cy="22927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Developed to evaluate </a:t>
            </a:r>
            <a:r>
              <a:rPr lang="en-US" sz="2400" dirty="0"/>
              <a:t>the Aurora software stack at scale and </a:t>
            </a:r>
            <a:r>
              <a:rPr lang="en-US" sz="2400" dirty="0" smtClean="0"/>
              <a:t>assist </a:t>
            </a:r>
            <a:r>
              <a:rPr lang="en-US" sz="2400" dirty="0"/>
              <a:t>applications in the transition from Mira to Aurora</a:t>
            </a:r>
          </a:p>
        </p:txBody>
      </p:sp>
      <p:sp>
        <p:nvSpPr>
          <p:cNvPr id="18" name="Rectangle 17"/>
          <p:cNvSpPr/>
          <p:nvPr/>
        </p:nvSpPr>
        <p:spPr>
          <a:xfrm>
            <a:off x="1488037" y="5089137"/>
            <a:ext cx="6167925" cy="128975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smtClean="0"/>
              <a:t>Native provider implementation </a:t>
            </a:r>
            <a:r>
              <a:rPr lang="en-US" sz="2400" dirty="0"/>
              <a:t>that directly uses the Blue </a:t>
            </a:r>
            <a:r>
              <a:rPr lang="en-US" sz="2400" dirty="0" smtClean="0"/>
              <a:t>Gene/Q </a:t>
            </a:r>
            <a:r>
              <a:rPr lang="en-US" sz="2400" dirty="0"/>
              <a:t>hardware and network interfaces for communication</a:t>
            </a:r>
          </a:p>
        </p:txBody>
      </p:sp>
      <p:sp>
        <p:nvSpPr>
          <p:cNvPr id="8" name="Rectangle 7"/>
          <p:cNvSpPr/>
          <p:nvPr/>
        </p:nvSpPr>
        <p:spPr>
          <a:xfrm>
            <a:off x="107582" y="6594519"/>
            <a:ext cx="3040184" cy="1708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Other names and brands may be claimed as the property of others</a:t>
            </a:r>
            <a:endParaRPr lang="en-US" sz="800" dirty="0">
              <a:solidFill>
                <a:schemeClr val="tx1"/>
              </a:solidFill>
            </a:endParaRPr>
          </a:p>
        </p:txBody>
      </p:sp>
    </p:spTree>
    <p:extLst>
      <p:ext uri="{BB962C8B-B14F-4D97-AF65-F5344CB8AC3E}">
        <p14:creationId xmlns:p14="http://schemas.microsoft.com/office/powerpoint/2010/main" val="3553765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t>libfabric</a:t>
            </a:r>
            <a:r>
              <a:rPr lang="en-US" dirty="0"/>
              <a:t> scalability</a:t>
            </a:r>
          </a:p>
        </p:txBody>
      </p:sp>
      <p:sp>
        <p:nvSpPr>
          <p:cNvPr id="22" name="Content Placeholder 21"/>
          <p:cNvSpPr>
            <a:spLocks noGrp="1"/>
          </p:cNvSpPr>
          <p:nvPr>
            <p:ph idx="1"/>
          </p:nvPr>
        </p:nvSpPr>
        <p:spPr>
          <a:xfrm>
            <a:off x="3952271" y="2272997"/>
            <a:ext cx="5018505" cy="3618477"/>
          </a:xfrm>
        </p:spPr>
        <p:txBody>
          <a:bodyPr>
            <a:noAutofit/>
          </a:bodyPr>
          <a:lstStyle/>
          <a:p>
            <a:r>
              <a:rPr lang="en-US" sz="2400" dirty="0"/>
              <a:t>IBM </a:t>
            </a:r>
            <a:r>
              <a:rPr lang="en-US" sz="2400" dirty="0" smtClean="0"/>
              <a:t>MPICH / PAMI</a:t>
            </a:r>
            <a:endParaRPr lang="en-US" sz="2400" dirty="0"/>
          </a:p>
          <a:p>
            <a:pPr lvl="1"/>
            <a:r>
              <a:rPr lang="en-US" sz="2000" dirty="0"/>
              <a:t>IBM XL C compiler </a:t>
            </a:r>
            <a:r>
              <a:rPr lang="en-US" sz="2000" dirty="0" smtClean="0"/>
              <a:t>for BG, v12.1</a:t>
            </a:r>
            <a:endParaRPr lang="en-US" sz="2000" dirty="0"/>
          </a:p>
          <a:p>
            <a:pPr lvl="1"/>
            <a:r>
              <a:rPr lang="en-US" sz="2000" dirty="0"/>
              <a:t>Optimized for single-threaded latency</a:t>
            </a:r>
          </a:p>
          <a:p>
            <a:pPr lvl="1"/>
            <a:r>
              <a:rPr lang="en-US" sz="2000" dirty="0"/>
              <a:t>…/</a:t>
            </a:r>
            <a:r>
              <a:rPr lang="en-US" sz="2000" dirty="0" err="1"/>
              <a:t>comm</a:t>
            </a:r>
            <a:r>
              <a:rPr lang="en-US" sz="2000" dirty="0"/>
              <a:t>/</a:t>
            </a:r>
            <a:r>
              <a:rPr lang="en-US" sz="2000" dirty="0" err="1"/>
              <a:t>xl.legacy.ndebug</a:t>
            </a:r>
            <a:r>
              <a:rPr lang="en-US" sz="2000" dirty="0"/>
              <a:t>/bin/</a:t>
            </a:r>
            <a:r>
              <a:rPr lang="en-US" sz="2000" dirty="0" err="1"/>
              <a:t>mpicc</a:t>
            </a:r>
            <a:endParaRPr lang="en-US" sz="2000" dirty="0"/>
          </a:p>
          <a:p>
            <a:pPr lvl="1"/>
            <a:r>
              <a:rPr lang="en-US" sz="2000" dirty="0" smtClean="0"/>
              <a:t>v1r2m2</a:t>
            </a:r>
          </a:p>
          <a:p>
            <a:r>
              <a:rPr lang="en-US" sz="2400" dirty="0"/>
              <a:t>MPICH / CH4 / </a:t>
            </a:r>
            <a:r>
              <a:rPr lang="en-US" sz="2400" dirty="0" err="1"/>
              <a:t>libfabric</a:t>
            </a:r>
            <a:endParaRPr lang="en-US" sz="2400" dirty="0"/>
          </a:p>
          <a:p>
            <a:pPr lvl="1"/>
            <a:r>
              <a:rPr lang="en-US" sz="2000" dirty="0" err="1"/>
              <a:t>gcc</a:t>
            </a:r>
            <a:r>
              <a:rPr lang="en-US" sz="2000" dirty="0"/>
              <a:t> 4.4.7</a:t>
            </a:r>
          </a:p>
          <a:p>
            <a:pPr lvl="1"/>
            <a:r>
              <a:rPr lang="en-US" sz="2000" dirty="0"/>
              <a:t>global locks, inline, direct, etc.</a:t>
            </a:r>
          </a:p>
          <a:p>
            <a:pPr lvl="1"/>
            <a:r>
              <a:rPr lang="en-US" sz="2000" i="1" dirty="0" smtClean="0">
                <a:solidFill>
                  <a:schemeClr val="tx2"/>
                </a:solidFill>
              </a:rPr>
              <a:t>Provider not </a:t>
            </a:r>
            <a:r>
              <a:rPr lang="en-US" sz="2000" i="1" dirty="0">
                <a:solidFill>
                  <a:schemeClr val="tx2"/>
                </a:solidFill>
              </a:rPr>
              <a:t>optimized for </a:t>
            </a:r>
            <a:r>
              <a:rPr lang="en-US" sz="2000" i="1" dirty="0" smtClean="0">
                <a:solidFill>
                  <a:schemeClr val="tx2"/>
                </a:solidFill>
              </a:rPr>
              <a:t>performance</a:t>
            </a:r>
            <a:endParaRPr lang="en-US" sz="2000" i="1" dirty="0">
              <a:solidFill>
                <a:schemeClr val="tx2"/>
              </a:solidFill>
            </a:endParaRPr>
          </a:p>
        </p:txBody>
      </p:sp>
      <p:sp>
        <p:nvSpPr>
          <p:cNvPr id="4" name="Slide Number Placeholder 9"/>
          <p:cNvSpPr>
            <a:spLocks noGrp="1"/>
          </p:cNvSpPr>
          <p:nvPr>
            <p:ph type="sldNum" sz="quarter" idx="4"/>
          </p:nvPr>
        </p:nvSpPr>
        <p:spPr>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8</a:t>
            </a:fld>
            <a:endParaRPr lang="en-US" dirty="0"/>
          </a:p>
        </p:txBody>
      </p:sp>
      <p:sp>
        <p:nvSpPr>
          <p:cNvPr id="7" name="Rectangle 6"/>
          <p:cNvSpPr/>
          <p:nvPr/>
        </p:nvSpPr>
        <p:spPr>
          <a:xfrm>
            <a:off x="457198" y="4236110"/>
            <a:ext cx="1291105" cy="128820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PAMI</a:t>
            </a:r>
            <a:endParaRPr lang="en-US" dirty="0"/>
          </a:p>
        </p:txBody>
      </p:sp>
      <p:sp>
        <p:nvSpPr>
          <p:cNvPr id="8" name="Rectangle 7"/>
          <p:cNvSpPr/>
          <p:nvPr/>
        </p:nvSpPr>
        <p:spPr>
          <a:xfrm>
            <a:off x="457198" y="2609170"/>
            <a:ext cx="1291105" cy="1563034"/>
          </a:xfrm>
          <a:prstGeom prst="rect">
            <a:avLst/>
          </a:prstGeom>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dirty="0" smtClean="0"/>
              <a:t>MPICH</a:t>
            </a:r>
            <a:endParaRPr lang="en-US" dirty="0"/>
          </a:p>
        </p:txBody>
      </p:sp>
      <p:sp>
        <p:nvSpPr>
          <p:cNvPr id="9" name="Rectangle 8"/>
          <p:cNvSpPr/>
          <p:nvPr/>
        </p:nvSpPr>
        <p:spPr>
          <a:xfrm>
            <a:off x="548639" y="3291285"/>
            <a:ext cx="1097268" cy="86628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PAMID</a:t>
            </a:r>
            <a:endParaRPr lang="en-US" dirty="0"/>
          </a:p>
        </p:txBody>
      </p:sp>
      <p:sp>
        <p:nvSpPr>
          <p:cNvPr id="10" name="Rectangle 9"/>
          <p:cNvSpPr/>
          <p:nvPr/>
        </p:nvSpPr>
        <p:spPr>
          <a:xfrm>
            <a:off x="457200" y="5582341"/>
            <a:ext cx="3132520" cy="30913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hardware</a:t>
            </a:r>
            <a:endParaRPr lang="en-US" dirty="0"/>
          </a:p>
        </p:txBody>
      </p:sp>
      <p:sp>
        <p:nvSpPr>
          <p:cNvPr id="11" name="Rectangle 10"/>
          <p:cNvSpPr/>
          <p:nvPr/>
        </p:nvSpPr>
        <p:spPr>
          <a:xfrm>
            <a:off x="2309573" y="4751301"/>
            <a:ext cx="1280146" cy="77754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BG/Q Provider</a:t>
            </a:r>
            <a:endParaRPr lang="en-US" dirty="0"/>
          </a:p>
        </p:txBody>
      </p:sp>
      <p:sp>
        <p:nvSpPr>
          <p:cNvPr id="12" name="Rectangle 11"/>
          <p:cNvSpPr/>
          <p:nvPr/>
        </p:nvSpPr>
        <p:spPr>
          <a:xfrm>
            <a:off x="2309574" y="4376436"/>
            <a:ext cx="1280146" cy="31954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t>libfabric</a:t>
            </a:r>
            <a:endParaRPr lang="en-US" dirty="0"/>
          </a:p>
        </p:txBody>
      </p:sp>
      <p:sp>
        <p:nvSpPr>
          <p:cNvPr id="13" name="Rectangle 12"/>
          <p:cNvSpPr/>
          <p:nvPr/>
        </p:nvSpPr>
        <p:spPr>
          <a:xfrm>
            <a:off x="2314273" y="3060626"/>
            <a:ext cx="1280146" cy="1259187"/>
          </a:xfrm>
          <a:prstGeom prst="rect">
            <a:avLst/>
          </a:prstGeom>
          <a:ln/>
        </p:spPr>
        <p:style>
          <a:lnRef idx="1">
            <a:schemeClr val="accent6"/>
          </a:lnRef>
          <a:fillRef idx="2">
            <a:schemeClr val="accent6"/>
          </a:fillRef>
          <a:effectRef idx="1">
            <a:schemeClr val="accent6"/>
          </a:effectRef>
          <a:fontRef idx="minor">
            <a:schemeClr val="dk1"/>
          </a:fontRef>
        </p:style>
        <p:txBody>
          <a:bodyPr rtlCol="0" anchor="t" anchorCtr="0"/>
          <a:lstStyle/>
          <a:p>
            <a:pPr algn="ctr"/>
            <a:r>
              <a:rPr lang="en-US" dirty="0" smtClean="0"/>
              <a:t>MPICH</a:t>
            </a:r>
            <a:endParaRPr lang="en-US" dirty="0"/>
          </a:p>
        </p:txBody>
      </p:sp>
      <p:sp>
        <p:nvSpPr>
          <p:cNvPr id="14" name="Rectangle 13"/>
          <p:cNvSpPr/>
          <p:nvPr/>
        </p:nvSpPr>
        <p:spPr>
          <a:xfrm>
            <a:off x="2405712" y="3756550"/>
            <a:ext cx="1097268" cy="54863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CH4 OFI</a:t>
            </a:r>
            <a:endParaRPr lang="en-US" dirty="0"/>
          </a:p>
        </p:txBody>
      </p:sp>
      <p:sp>
        <p:nvSpPr>
          <p:cNvPr id="16" name="TextBox 15"/>
          <p:cNvSpPr txBox="1"/>
          <p:nvPr/>
        </p:nvSpPr>
        <p:spPr>
          <a:xfrm>
            <a:off x="657916" y="1826333"/>
            <a:ext cx="2783107" cy="646331"/>
          </a:xfrm>
          <a:prstGeom prst="rect">
            <a:avLst/>
          </a:prstGeom>
          <a:noFill/>
        </p:spPr>
        <p:txBody>
          <a:bodyPr wrap="square" rtlCol="0">
            <a:spAutoFit/>
          </a:bodyPr>
          <a:lstStyle/>
          <a:p>
            <a:pPr algn="ctr"/>
            <a:r>
              <a:rPr lang="en-US" i="1" dirty="0">
                <a:cs typeface="Neo Sans Intel"/>
              </a:rPr>
              <a:t>Completely</a:t>
            </a:r>
            <a:r>
              <a:rPr lang="en-US" dirty="0">
                <a:cs typeface="Neo Sans Intel"/>
              </a:rPr>
              <a:t> </a:t>
            </a:r>
            <a:r>
              <a:rPr lang="en-US" i="1" dirty="0">
                <a:cs typeface="Neo Sans Intel"/>
              </a:rPr>
              <a:t>subjective</a:t>
            </a:r>
            <a:r>
              <a:rPr lang="en-US" dirty="0">
                <a:cs typeface="Neo Sans Intel"/>
              </a:rPr>
              <a:t> software stack </a:t>
            </a:r>
            <a:r>
              <a:rPr lang="en-US" dirty="0" smtClean="0">
                <a:cs typeface="Neo Sans Intel"/>
              </a:rPr>
              <a:t>comparison</a:t>
            </a:r>
            <a:endParaRPr lang="en-US" dirty="0">
              <a:cs typeface="Neo Sans Intel"/>
            </a:endParaRPr>
          </a:p>
        </p:txBody>
      </p:sp>
      <p:sp>
        <p:nvSpPr>
          <p:cNvPr id="17" name="TextBox 16"/>
          <p:cNvSpPr txBox="1"/>
          <p:nvPr/>
        </p:nvSpPr>
        <p:spPr>
          <a:xfrm>
            <a:off x="1748302" y="4396550"/>
            <a:ext cx="561271" cy="400110"/>
          </a:xfrm>
          <a:prstGeom prst="rect">
            <a:avLst/>
          </a:prstGeom>
          <a:noFill/>
        </p:spPr>
        <p:txBody>
          <a:bodyPr wrap="square" rtlCol="0">
            <a:spAutoFit/>
          </a:bodyPr>
          <a:lstStyle/>
          <a:p>
            <a:pPr algn="ctr"/>
            <a:r>
              <a:rPr lang="en-US" sz="2000" dirty="0" smtClean="0">
                <a:solidFill>
                  <a:schemeClr val="tx2"/>
                </a:solidFill>
                <a:cs typeface="Neo Sans Intel"/>
              </a:rPr>
              <a:t>vs</a:t>
            </a:r>
          </a:p>
        </p:txBody>
      </p:sp>
      <p:sp>
        <p:nvSpPr>
          <p:cNvPr id="24" name="Rectangle 23"/>
          <p:cNvSpPr/>
          <p:nvPr/>
        </p:nvSpPr>
        <p:spPr>
          <a:xfrm>
            <a:off x="4668048" y="1430326"/>
            <a:ext cx="3586952" cy="5943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smtClean="0"/>
              <a:t>32 nodes on ALCF </a:t>
            </a:r>
            <a:r>
              <a:rPr lang="en-US" sz="2000" dirty="0" err="1" smtClean="0"/>
              <a:t>Vesta</a:t>
            </a:r>
            <a:r>
              <a:rPr lang="en-US" sz="2000" dirty="0" smtClean="0"/>
              <a:t> machine</a:t>
            </a:r>
            <a:endParaRPr lang="en-US" sz="2000" dirty="0"/>
          </a:p>
        </p:txBody>
      </p:sp>
      <p:sp>
        <p:nvSpPr>
          <p:cNvPr id="25" name="Rectangle 24"/>
          <p:cNvSpPr/>
          <p:nvPr/>
        </p:nvSpPr>
        <p:spPr>
          <a:xfrm>
            <a:off x="4699000" y="192332"/>
            <a:ext cx="2622150" cy="7729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latin typeface="Arial" panose="020B0604020202020204" pitchFamily="34" charset="0"/>
                <a:cs typeface="Arial" panose="020B0604020202020204" pitchFamily="34" charset="0"/>
              </a:rPr>
              <a:t>PAMI and </a:t>
            </a:r>
            <a:r>
              <a:rPr lang="en-US" sz="2000" dirty="0" err="1" smtClean="0">
                <a:latin typeface="Arial" panose="020B0604020202020204" pitchFamily="34" charset="0"/>
                <a:cs typeface="Arial" panose="020B0604020202020204" pitchFamily="34" charset="0"/>
              </a:rPr>
              <a:t>libfabric</a:t>
            </a:r>
            <a:r>
              <a:rPr lang="en-US" sz="2000" dirty="0" smtClean="0">
                <a:latin typeface="Arial" panose="020B0604020202020204" pitchFamily="34" charset="0"/>
                <a:cs typeface="Arial" panose="020B0604020202020204" pitchFamily="34" charset="0"/>
              </a:rPr>
              <a:t> performance</a:t>
            </a:r>
            <a:endParaRPr 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487" y="192332"/>
            <a:ext cx="1351184" cy="772916"/>
          </a:xfrm>
          <a:prstGeom prst="rect">
            <a:avLst/>
          </a:prstGeom>
          <a:solidFill>
            <a:schemeClr val="bg1">
              <a:lumMod val="75000"/>
            </a:schemeClr>
          </a:solidFill>
        </p:spPr>
      </p:pic>
    </p:spTree>
    <p:extLst>
      <p:ext uri="{BB962C8B-B14F-4D97-AF65-F5344CB8AC3E}">
        <p14:creationId xmlns:p14="http://schemas.microsoft.com/office/powerpoint/2010/main" val="1687893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t>libfabric</a:t>
            </a:r>
            <a:r>
              <a:rPr lang="en-US" dirty="0"/>
              <a:t> scalability</a:t>
            </a:r>
          </a:p>
        </p:txBody>
      </p:sp>
      <p:sp>
        <p:nvSpPr>
          <p:cNvPr id="4" name="Slide Number Placeholder 9"/>
          <p:cNvSpPr>
            <a:spLocks noGrp="1"/>
          </p:cNvSpPr>
          <p:nvPr>
            <p:ph type="sldNum" sz="quarter" idx="4"/>
          </p:nvPr>
        </p:nvSpPr>
        <p:spPr>
          <a:xfrm>
            <a:off x="3505200" y="6411456"/>
            <a:ext cx="2133600" cy="365125"/>
          </a:xfrm>
          <a:prstGeom prst="rect">
            <a:avLst/>
          </a:prstGeom>
        </p:spPr>
        <p:txBody>
          <a:bodyPr vert="horz" lIns="91440" tIns="45720" rIns="91440" bIns="45720" rtlCol="0" anchor="ctr"/>
          <a:lstStyle>
            <a:lvl1pPr algn="ctr">
              <a:defRPr sz="1200">
                <a:solidFill>
                  <a:schemeClr val="tx1"/>
                </a:solidFill>
              </a:defRPr>
            </a:lvl1pPr>
          </a:lstStyle>
          <a:p>
            <a:fld id="{BF849D2C-A9CD-B04A-B70A-527FFE2F698D}" type="slidenum">
              <a:rPr lang="en-US" smtClean="0"/>
              <a:pPr/>
              <a:t>9</a:t>
            </a:fld>
            <a:endParaRPr lang="en-US" dirty="0"/>
          </a:p>
        </p:txBody>
      </p:sp>
      <p:graphicFrame>
        <p:nvGraphicFramePr>
          <p:cNvPr id="6" name="Content Placeholder 16"/>
          <p:cNvGraphicFramePr>
            <a:graphicFrameLocks noGrp="1"/>
          </p:cNvGraphicFramePr>
          <p:nvPr>
            <p:ph sz="half" idx="4294967295"/>
            <p:extLst>
              <p:ext uri="{D42A27DB-BD31-4B8C-83A1-F6EECF244321}">
                <p14:modId xmlns:p14="http://schemas.microsoft.com/office/powerpoint/2010/main" val="2148381380"/>
              </p:ext>
            </p:extLst>
          </p:nvPr>
        </p:nvGraphicFramePr>
        <p:xfrm>
          <a:off x="257189" y="1319780"/>
          <a:ext cx="3997466" cy="265969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198612" y="292537"/>
            <a:ext cx="2952553" cy="71688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latin typeface="Arial" panose="020B0604020202020204" pitchFamily="34" charset="0"/>
                <a:cs typeface="Arial" panose="020B0604020202020204" pitchFamily="34" charset="0"/>
              </a:rPr>
              <a:t>OSU* </a:t>
            </a:r>
            <a:r>
              <a:rPr lang="en-US" sz="2000" dirty="0" smtClean="0">
                <a:latin typeface="Arial" panose="020B0604020202020204" pitchFamily="34" charset="0"/>
                <a:cs typeface="Arial" panose="020B0604020202020204" pitchFamily="34" charset="0"/>
              </a:rPr>
              <a:t>MPI Performance Tests v5.0</a:t>
            </a:r>
            <a:endParaRPr lang="en-US" sz="2000" dirty="0">
              <a:latin typeface="Arial" panose="020B0604020202020204" pitchFamily="34" charset="0"/>
              <a:cs typeface="Arial" panose="020B0604020202020204" pitchFamily="34" charset="0"/>
            </a:endParaRPr>
          </a:p>
        </p:txBody>
      </p:sp>
      <p:graphicFrame>
        <p:nvGraphicFramePr>
          <p:cNvPr id="10" name="Content Placeholder 16"/>
          <p:cNvGraphicFramePr>
            <a:graphicFrameLocks noGrp="1"/>
          </p:cNvGraphicFramePr>
          <p:nvPr>
            <p:ph sz="half" idx="4294967295"/>
            <p:extLst>
              <p:ext uri="{D42A27DB-BD31-4B8C-83A1-F6EECF244321}">
                <p14:modId xmlns:p14="http://schemas.microsoft.com/office/powerpoint/2010/main" val="109460007"/>
              </p:ext>
            </p:extLst>
          </p:nvPr>
        </p:nvGraphicFramePr>
        <p:xfrm>
          <a:off x="4809512" y="1320424"/>
          <a:ext cx="3730752" cy="26590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ontent Placeholder 16"/>
          <p:cNvGraphicFramePr>
            <a:graphicFrameLocks noGrp="1"/>
          </p:cNvGraphicFramePr>
          <p:nvPr>
            <p:ph sz="half" idx="4294967295"/>
            <p:extLst>
              <p:ext uri="{D42A27DB-BD31-4B8C-83A1-F6EECF244321}">
                <p14:modId xmlns:p14="http://schemas.microsoft.com/office/powerpoint/2010/main" val="3607587128"/>
              </p:ext>
            </p:extLst>
          </p:nvPr>
        </p:nvGraphicFramePr>
        <p:xfrm>
          <a:off x="457200" y="3979470"/>
          <a:ext cx="3968206" cy="2463851"/>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4858577" y="4276917"/>
            <a:ext cx="3817322" cy="133550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nSpc>
                <a:spcPct val="150000"/>
              </a:lnSpc>
            </a:pPr>
            <a:r>
              <a:rPr lang="en-US" sz="2000" u="sng" dirty="0" smtClean="0">
                <a:latin typeface="Arial" panose="020B0604020202020204" pitchFamily="34" charset="0"/>
                <a:cs typeface="Arial" panose="020B0604020202020204" pitchFamily="34" charset="0"/>
              </a:rPr>
              <a:t>MPI scale out testing:</a:t>
            </a:r>
          </a:p>
          <a:p>
            <a:pPr marL="342900" indent="-342900">
              <a:lnSpc>
                <a:spcPct val="150000"/>
              </a:lnSpc>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cpi</a:t>
            </a:r>
            <a:r>
              <a:rPr lang="en-US" sz="2000" dirty="0" smtClean="0">
                <a:latin typeface="Arial" panose="020B0604020202020204" pitchFamily="34" charset="0"/>
                <a:cs typeface="Arial" panose="020B0604020202020204" pitchFamily="34" charset="0"/>
              </a:rPr>
              <a:t> – 1M ranks,</a:t>
            </a:r>
          </a:p>
          <a:p>
            <a:pPr marL="342900" indent="-342900">
              <a:lnSpc>
                <a:spcPct val="150000"/>
              </a:lnSpc>
              <a:buFont typeface="Arial" panose="020B0604020202020204" pitchFamily="34" charset="0"/>
              <a:buChar char="•"/>
            </a:pPr>
            <a:r>
              <a:rPr lang="en-US" sz="2000" dirty="0" err="1" smtClean="0">
                <a:latin typeface="Arial" panose="020B0604020202020204" pitchFamily="34" charset="0"/>
                <a:cs typeface="Arial" panose="020B0604020202020204" pitchFamily="34" charset="0"/>
              </a:rPr>
              <a:t>ISx</a:t>
            </a:r>
            <a:r>
              <a:rPr lang="en-US" sz="2000" dirty="0" smtClean="0">
                <a:latin typeface="Arial" panose="020B0604020202020204" pitchFamily="34" charset="0"/>
                <a:cs typeface="Arial" panose="020B0604020202020204" pitchFamily="34" charset="0"/>
              </a:rPr>
              <a:t> benchmark – 0.5M ranks</a:t>
            </a:r>
          </a:p>
        </p:txBody>
      </p:sp>
      <p:sp>
        <p:nvSpPr>
          <p:cNvPr id="12" name="Rectangle 11"/>
          <p:cNvSpPr/>
          <p:nvPr/>
        </p:nvSpPr>
        <p:spPr>
          <a:xfrm>
            <a:off x="4483344" y="5914807"/>
            <a:ext cx="4595341" cy="86177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000" dirty="0" smtClean="0"/>
              <a:t>Tests </a:t>
            </a:r>
            <a:r>
              <a:rPr lang="en-US" sz="1000" dirty="0"/>
              <a:t>document performance of components on a particular test, in specific systems. Differences in hardware, software, or configuration will affect actual performance. Consult other sources of information to evaluate performance as you consider your purchase.  For more complete information about performance and benchmark results, visit </a:t>
            </a:r>
            <a:r>
              <a:rPr lang="en-US" sz="1000" u="sng" dirty="0">
                <a:hlinkClick r:id="rId6"/>
              </a:rPr>
              <a:t>http://www.intel.com/performance</a:t>
            </a:r>
            <a:r>
              <a:rPr lang="en-US" sz="1000" dirty="0" smtClean="0"/>
              <a:t>.</a:t>
            </a:r>
            <a:endParaRPr lang="en-US" sz="1000" dirty="0"/>
          </a:p>
        </p:txBody>
      </p:sp>
      <p:sp>
        <p:nvSpPr>
          <p:cNvPr id="13" name="Rectangle 12"/>
          <p:cNvSpPr/>
          <p:nvPr/>
        </p:nvSpPr>
        <p:spPr>
          <a:xfrm>
            <a:off x="107582" y="6594519"/>
            <a:ext cx="3040184" cy="17084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 Other names and brands may be claimed as the property of others</a:t>
            </a:r>
            <a:endParaRPr lang="en-US" sz="800" dirty="0">
              <a:solidFill>
                <a:schemeClr val="tx1"/>
              </a:solidFill>
            </a:endParaRPr>
          </a:p>
        </p:txBody>
      </p:sp>
    </p:spTree>
    <p:extLst>
      <p:ext uri="{BB962C8B-B14F-4D97-AF65-F5344CB8AC3E}">
        <p14:creationId xmlns:p14="http://schemas.microsoft.com/office/powerpoint/2010/main" val="2891573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2232</TotalTime>
  <Words>1098</Words>
  <Application>Microsoft Office PowerPoint</Application>
  <PresentationFormat>On-screen Show (4:3)</PresentationFormat>
  <Paragraphs>411</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MS PGothic</vt:lpstr>
      <vt:lpstr>Arial</vt:lpstr>
      <vt:lpstr>Arial Narrow</vt:lpstr>
      <vt:lpstr>Calibri</vt:lpstr>
      <vt:lpstr>Neo Sans Intel</vt:lpstr>
      <vt:lpstr>Wingdings</vt:lpstr>
      <vt:lpstr>Office Theme</vt:lpstr>
      <vt:lpstr>OpenFabrics Interfaces: Past, present, and future</vt:lpstr>
      <vt:lpstr>PowerPoint Presentation</vt:lpstr>
      <vt:lpstr>OFI application Requirements</vt:lpstr>
      <vt:lpstr>OFI Software Development strategies</vt:lpstr>
      <vt:lpstr>OFI Development status</vt:lpstr>
      <vt:lpstr>OFI libfabric community</vt:lpstr>
      <vt:lpstr>libfabric scalability</vt:lpstr>
      <vt:lpstr>libfabric scalability</vt:lpstr>
      <vt:lpstr>libfabric scalability</vt:lpstr>
      <vt:lpstr>Addressing the ofi-provider gap</vt:lpstr>
      <vt:lpstr>Utility provider</vt:lpstr>
      <vt:lpstr>moving forward</vt:lpstr>
      <vt:lpstr>target schedule</vt:lpstr>
      <vt:lpstr>Summary</vt:lpstr>
      <vt:lpstr>Legal Disclaimer &amp; Optimization Notice</vt:lpstr>
      <vt:lpstr>THANK YOU</vt:lpstr>
    </vt:vector>
  </TitlesOfParts>
  <Company>password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Hefty, Sean</cp:lastModifiedBy>
  <cp:revision>279</cp:revision>
  <dcterms:created xsi:type="dcterms:W3CDTF">2016-02-08T22:33:42Z</dcterms:created>
  <dcterms:modified xsi:type="dcterms:W3CDTF">2016-03-30T22:57:45Z</dcterms:modified>
</cp:coreProperties>
</file>