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48"/>
  </p:notesMasterIdLst>
  <p:handoutMasterIdLst>
    <p:handoutMasterId r:id="rId49"/>
  </p:handoutMasterIdLst>
  <p:sldIdLst>
    <p:sldId id="262" r:id="rId3"/>
    <p:sldId id="307" r:id="rId4"/>
    <p:sldId id="337" r:id="rId5"/>
    <p:sldId id="308" r:id="rId6"/>
    <p:sldId id="309" r:id="rId7"/>
    <p:sldId id="310" r:id="rId8"/>
    <p:sldId id="338" r:id="rId9"/>
    <p:sldId id="311" r:id="rId10"/>
    <p:sldId id="340" r:id="rId11"/>
    <p:sldId id="339" r:id="rId12"/>
    <p:sldId id="312" r:id="rId13"/>
    <p:sldId id="314" r:id="rId14"/>
    <p:sldId id="341" r:id="rId15"/>
    <p:sldId id="315" r:id="rId16"/>
    <p:sldId id="342" r:id="rId17"/>
    <p:sldId id="316" r:id="rId18"/>
    <p:sldId id="343" r:id="rId19"/>
    <p:sldId id="317" r:id="rId20"/>
    <p:sldId id="344" r:id="rId21"/>
    <p:sldId id="318" r:id="rId22"/>
    <p:sldId id="319" r:id="rId23"/>
    <p:sldId id="345" r:id="rId24"/>
    <p:sldId id="321" r:id="rId25"/>
    <p:sldId id="322" r:id="rId26"/>
    <p:sldId id="323" r:id="rId27"/>
    <p:sldId id="324" r:id="rId28"/>
    <p:sldId id="325" r:id="rId29"/>
    <p:sldId id="326" r:id="rId30"/>
    <p:sldId id="327" r:id="rId31"/>
    <p:sldId id="346" r:id="rId32"/>
    <p:sldId id="328" r:id="rId33"/>
    <p:sldId id="329" r:id="rId34"/>
    <p:sldId id="330" r:id="rId35"/>
    <p:sldId id="347" r:id="rId36"/>
    <p:sldId id="331" r:id="rId37"/>
    <p:sldId id="348" r:id="rId38"/>
    <p:sldId id="332" r:id="rId39"/>
    <p:sldId id="349" r:id="rId40"/>
    <p:sldId id="333" r:id="rId41"/>
    <p:sldId id="350" r:id="rId42"/>
    <p:sldId id="334" r:id="rId43"/>
    <p:sldId id="335" r:id="rId44"/>
    <p:sldId id="351" r:id="rId45"/>
    <p:sldId id="336" r:id="rId46"/>
    <p:sldId id="352" r:id="rId4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87" autoAdjust="0"/>
  </p:normalViewPr>
  <p:slideViewPr>
    <p:cSldViewPr snapToObjects="1">
      <p:cViewPr varScale="1">
        <p:scale>
          <a:sx n="79" d="100"/>
          <a:sy n="79" d="100"/>
        </p:scale>
        <p:origin x="-954" y="-96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9432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3/15/2014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3/15/2014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Added “ability for multiple consumer </a:t>
            </a:r>
            <a:r>
              <a:rPr lang="en-US" dirty="0" err="1" smtClean="0"/>
              <a:t>async</a:t>
            </a:r>
            <a:r>
              <a:rPr lang="en-US" dirty="0" smtClean="0"/>
              <a:t> progress” sub-bullet (from feedback in slide 35)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36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Translated “Multiple PDs per process” to “ability to connect to ‘unrelated’ peers”</a:t>
            </a:r>
          </a:p>
          <a:p>
            <a:endParaRPr lang="en-US" dirty="0" smtClean="0"/>
          </a:p>
          <a:p>
            <a:r>
              <a:rPr lang="en-US" dirty="0" smtClean="0"/>
              <a:t>Per feedback on slide 32, add point about being able to block (without consuming CPU, even though</a:t>
            </a:r>
            <a:r>
              <a:rPr lang="en-US" baseline="0" dirty="0" smtClean="0"/>
              <a:t> that’s not actually specified by verbs)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298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MPI community</a:t>
            </a:r>
            <a:r>
              <a:rPr lang="en-US" baseline="0" dirty="0" smtClean="0"/>
              <a:t> feedback</a:t>
            </a:r>
            <a:r>
              <a:rPr lang="en-US" dirty="0" smtClean="0"/>
              <a:t>:</a:t>
            </a:r>
          </a:p>
          <a:p>
            <a:r>
              <a:rPr lang="en-US" dirty="0" smtClean="0"/>
              <a:t>- Added 1</a:t>
            </a:r>
            <a:r>
              <a:rPr lang="en-US" baseline="30000" dirty="0" smtClean="0"/>
              <a:t>st</a:t>
            </a:r>
            <a:r>
              <a:rPr lang="en-US" dirty="0" smtClean="0"/>
              <a:t> bullet</a:t>
            </a:r>
            <a:r>
              <a:rPr lang="en-US" baseline="0" dirty="0" smtClean="0"/>
              <a:t> as reaction to feedback from slide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28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MPI community</a:t>
            </a:r>
            <a:r>
              <a:rPr lang="en-US" baseline="0" dirty="0" smtClean="0"/>
              <a:t> feedback</a:t>
            </a:r>
            <a:r>
              <a:rPr lang="en-US" dirty="0" smtClean="0"/>
              <a:t>:</a:t>
            </a:r>
          </a:p>
          <a:p>
            <a:r>
              <a:rPr lang="en-US" dirty="0" smtClean="0"/>
              <a:t>- Added 1</a:t>
            </a:r>
            <a:r>
              <a:rPr lang="en-US" baseline="30000" dirty="0" smtClean="0"/>
              <a:t>st</a:t>
            </a:r>
            <a:r>
              <a:rPr lang="en-US" dirty="0" smtClean="0"/>
              <a:t> bullet</a:t>
            </a:r>
            <a:r>
              <a:rPr lang="en-US" baseline="0" dirty="0" smtClean="0"/>
              <a:t> as reaction to feedback from slide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286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new slide from after the MPI community feedback </a:t>
            </a:r>
            <a:r>
              <a:rPr lang="en-US" dirty="0" err="1" smtClean="0"/>
              <a:t>webex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286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MPI community feedback: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 Separate distinction between vendor-specific optimization exposure vs. common functionality that should be standardized (e.g., tag matching should be standardized)</a:t>
            </a:r>
          </a:p>
          <a:p>
            <a:endParaRPr lang="en-US" dirty="0" smtClean="0"/>
          </a:p>
          <a:p>
            <a:r>
              <a:rPr lang="en-US" dirty="0" smtClean="0"/>
              <a:t>This is a new slide that specifically mentions the common</a:t>
            </a:r>
            <a:r>
              <a:rPr lang="en-US" baseline="0" dirty="0" smtClean="0"/>
              <a:t> high-level interfaces</a:t>
            </a:r>
          </a:p>
          <a:p>
            <a:r>
              <a:rPr lang="en-US" baseline="0" dirty="0" smtClean="0"/>
              <a:t>I added the ability to run-time query which interfaces are available (e.g., for providers who do not want to provide these high-level interfaces)</a:t>
            </a:r>
          </a:p>
          <a:p>
            <a:r>
              <a:rPr lang="en-US" baseline="0" dirty="0" err="1" smtClean="0"/>
              <a:t>Torsten</a:t>
            </a:r>
            <a:r>
              <a:rPr lang="en-US" baseline="0" dirty="0" smtClean="0"/>
              <a:t> also mentioned that it would be good to specifically call out non-blocking for the </a:t>
            </a:r>
            <a:r>
              <a:rPr lang="en-US" baseline="0" smtClean="0"/>
              <a:t>collectives support</a:t>
            </a:r>
            <a:endParaRPr lang="en-US" baseline="0" dirty="0" smtClean="0"/>
          </a:p>
          <a:p>
            <a:endParaRPr lang="en-US" dirty="0" smtClean="0"/>
          </a:p>
          <a:p>
            <a:r>
              <a:rPr lang="en-US" dirty="0" smtClean="0"/>
              <a:t>The next slide is now (pretty</a:t>
            </a:r>
            <a:r>
              <a:rPr lang="en-US" baseline="0" dirty="0" smtClean="0"/>
              <a:t> much) the original slide that talks about low-level vendor-specific functionality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612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MPI community feedback: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 Separate distinction between vendor-specific optimization exposure vs. common functionality that should be standardized (e.g., tag matching should be standardized)</a:t>
            </a:r>
          </a:p>
          <a:p>
            <a:endParaRPr lang="en-US" dirty="0" smtClean="0"/>
          </a:p>
          <a:p>
            <a:r>
              <a:rPr lang="en-US" dirty="0" smtClean="0"/>
              <a:t>This is a new slide that specifically mentions the common</a:t>
            </a:r>
            <a:r>
              <a:rPr lang="en-US" baseline="0" dirty="0" smtClean="0"/>
              <a:t> high-level interfaces</a:t>
            </a:r>
          </a:p>
          <a:p>
            <a:r>
              <a:rPr lang="en-US" baseline="0" dirty="0" smtClean="0"/>
              <a:t>I added the ability to run-time query which interfaces are available (e.g., for providers who do not want to provide these high-level interfaces)</a:t>
            </a:r>
          </a:p>
          <a:p>
            <a:r>
              <a:rPr lang="en-US" baseline="0" dirty="0" err="1" smtClean="0"/>
              <a:t>Torsten</a:t>
            </a:r>
            <a:r>
              <a:rPr lang="en-US" baseline="0" dirty="0" smtClean="0"/>
              <a:t> also mentioned that it would be good to specifically call out non-blocking for the </a:t>
            </a:r>
            <a:r>
              <a:rPr lang="en-US" baseline="0" smtClean="0"/>
              <a:t>collectives support</a:t>
            </a:r>
            <a:endParaRPr lang="en-US" baseline="0" dirty="0" smtClean="0"/>
          </a:p>
          <a:p>
            <a:endParaRPr lang="en-US" dirty="0" smtClean="0"/>
          </a:p>
          <a:p>
            <a:r>
              <a:rPr lang="en-US" dirty="0" smtClean="0"/>
              <a:t>The next slide is now (pretty</a:t>
            </a:r>
            <a:r>
              <a:rPr lang="en-US" baseline="0" dirty="0" smtClean="0"/>
              <a:t> much) the original slide that talks about low-level vendor-specific functionality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612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MPI community feedback: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 Separate distinction between vendor-specific optimization exposure vs. common functionality that should be standardized (e.g., tag matching should be standardized)</a:t>
            </a:r>
          </a:p>
          <a:p>
            <a:endParaRPr lang="en-US" dirty="0" smtClean="0"/>
          </a:p>
          <a:p>
            <a:r>
              <a:rPr lang="en-US" dirty="0" smtClean="0"/>
              <a:t>This</a:t>
            </a:r>
            <a:r>
              <a:rPr lang="en-US" baseline="0" dirty="0" smtClean="0"/>
              <a:t> slide is pretty much the same as it was; the standardization of common interfaces is now a separate slide (the one before this one)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612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MPI community feedback:</a:t>
            </a:r>
          </a:p>
          <a:p>
            <a:pPr algn="l"/>
            <a:r>
              <a:rPr lang="en-US" dirty="0" smtClean="0"/>
              <a:t>- Fix first bullet with: memory </a:t>
            </a:r>
            <a:r>
              <a:rPr lang="en-US" dirty="0" err="1" smtClean="0"/>
              <a:t>reg</a:t>
            </a:r>
            <a:r>
              <a:rPr lang="en-US" dirty="0" smtClean="0"/>
              <a:t> may not be necessary</a:t>
            </a:r>
          </a:p>
          <a:p>
            <a:pPr algn="l"/>
            <a:r>
              <a:rPr lang="en-US" dirty="0" smtClean="0"/>
              <a:t>- Here’s what we want out of </a:t>
            </a:r>
            <a:r>
              <a:rPr lang="en-US" dirty="0" err="1" smtClean="0"/>
              <a:t>mr</a:t>
            </a:r>
            <a:r>
              <a:rPr lang="en-US" dirty="0" smtClean="0"/>
              <a:t>: 1) decouple registration and pinning.  2) here’s what we’re going to do in MPI</a:t>
            </a:r>
          </a:p>
          <a:p>
            <a:pPr algn="l"/>
            <a:r>
              <a:rPr lang="en-US" dirty="0" smtClean="0"/>
              <a:t>- Different requirements: whether </a:t>
            </a:r>
            <a:r>
              <a:rPr lang="en-US" dirty="0" err="1" smtClean="0"/>
              <a:t>mr</a:t>
            </a:r>
            <a:r>
              <a:rPr lang="en-US" dirty="0" smtClean="0"/>
              <a:t> is </a:t>
            </a:r>
            <a:r>
              <a:rPr lang="en-US" dirty="0" err="1" smtClean="0"/>
              <a:t>implict</a:t>
            </a:r>
            <a:r>
              <a:rPr lang="en-US" dirty="0" smtClean="0"/>
              <a:t> or explicit (depends on OS, too)</a:t>
            </a:r>
          </a:p>
          <a:p>
            <a:pPr algn="l"/>
            <a:r>
              <a:rPr lang="en-US" dirty="0" smtClean="0"/>
              <a:t>- Perhaps choose which to use at runtime? (explicit or implicit)</a:t>
            </a:r>
          </a:p>
          <a:p>
            <a:pPr algn="l"/>
            <a:r>
              <a:rPr lang="en-US" dirty="0" smtClean="0"/>
              <a:t>- There are two different camps in the MPI community </a:t>
            </a:r>
            <a:r>
              <a:rPr lang="en-US" dirty="0" smtClean="0">
                <a:sym typeface="Wingdings"/>
              </a:rPr>
              <a:t></a:t>
            </a:r>
          </a:p>
          <a:p>
            <a:pPr algn="l"/>
            <a:r>
              <a:rPr lang="en-US" dirty="0" smtClean="0">
                <a:sym typeface="Wingdings"/>
              </a:rPr>
              <a:t>- If cost of </a:t>
            </a:r>
            <a:r>
              <a:rPr lang="en-US" dirty="0" err="1" smtClean="0">
                <a:sym typeface="Wingdings"/>
              </a:rPr>
              <a:t>reg</a:t>
            </a:r>
            <a:r>
              <a:rPr lang="en-US" dirty="0" smtClean="0">
                <a:sym typeface="Wingdings"/>
              </a:rPr>
              <a:t>/</a:t>
            </a:r>
            <a:r>
              <a:rPr lang="en-US" dirty="0" err="1" smtClean="0">
                <a:sym typeface="Wingdings"/>
              </a:rPr>
              <a:t>dereg</a:t>
            </a:r>
            <a:r>
              <a:rPr lang="en-US" dirty="0" smtClean="0">
                <a:sym typeface="Wingdings"/>
              </a:rPr>
              <a:t> was “free”, much of this debate goes away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 separated memory registration out into its own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834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MPI community feedback:</a:t>
            </a:r>
          </a:p>
          <a:p>
            <a:pPr marL="171450" indent="-171450" algn="l">
              <a:buFontTx/>
              <a:buChar char="-"/>
            </a:pPr>
            <a:r>
              <a:rPr lang="en-US" dirty="0" smtClean="0"/>
              <a:t>After fork in child: be able to re-</a:t>
            </a:r>
            <a:r>
              <a:rPr lang="en-US" dirty="0" err="1" smtClean="0"/>
              <a:t>init</a:t>
            </a:r>
            <a:r>
              <a:rPr lang="en-US" dirty="0" smtClean="0"/>
              <a:t> network layer</a:t>
            </a:r>
            <a:r>
              <a:rPr lang="en-US" baseline="0" dirty="0" smtClean="0"/>
              <a:t> </a:t>
            </a:r>
          </a:p>
          <a:p>
            <a:pPr marL="171450" indent="-171450" algn="l">
              <a:buFontTx/>
              <a:buChar char="-"/>
            </a:pPr>
            <a:r>
              <a:rPr lang="en-US" dirty="0" smtClean="0"/>
              <a:t>slab: instead, say amount of receive buffering used directly related to incoming message</a:t>
            </a:r>
          </a:p>
          <a:p>
            <a:pPr marL="171450" indent="-171450" algn="l">
              <a:buFontTx/>
              <a:buChar char="-"/>
            </a:pPr>
            <a:endParaRPr lang="en-US" dirty="0" smtClean="0"/>
          </a:p>
          <a:p>
            <a:pPr marL="0" indent="0" algn="l">
              <a:buFontTx/>
              <a:buNone/>
            </a:pPr>
            <a:r>
              <a:rPr lang="en-US" dirty="0" smtClean="0"/>
              <a:t>I</a:t>
            </a:r>
            <a:r>
              <a:rPr lang="en-US" baseline="0" dirty="0" smtClean="0"/>
              <a:t> split fork into its own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950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MPI community feedback:</a:t>
            </a:r>
          </a:p>
          <a:p>
            <a:pPr marL="171450" indent="-171450" algn="l">
              <a:buFontTx/>
              <a:buChar char="-"/>
            </a:pPr>
            <a:r>
              <a:rPr lang="en-US" dirty="0" smtClean="0"/>
              <a:t>Datagram bullet is redundant with prior slide</a:t>
            </a:r>
          </a:p>
          <a:p>
            <a:pPr marL="171450" indent="-171450" algn="l">
              <a:buFontTx/>
              <a:buChar char="-"/>
            </a:pPr>
            <a:r>
              <a:rPr lang="en-US" dirty="0" smtClean="0"/>
              <a:t>Last bullet seems redundant with prior slide, too</a:t>
            </a:r>
          </a:p>
          <a:p>
            <a:pPr marL="171450" indent="-171450" algn="l">
              <a:buFontTx/>
              <a:buChar char="-"/>
            </a:pPr>
            <a:r>
              <a:rPr lang="en-US" dirty="0" smtClean="0"/>
              <a:t>Ordering: potentially on a per-message basis? (e.g., send/</a:t>
            </a:r>
            <a:r>
              <a:rPr lang="en-US" dirty="0" err="1" smtClean="0"/>
              <a:t>recv</a:t>
            </a:r>
            <a:r>
              <a:rPr lang="en-US" dirty="0" smtClean="0"/>
              <a:t> ordered and RDMA unordered)</a:t>
            </a:r>
          </a:p>
          <a:p>
            <a:pPr marL="171450" indent="-171450" algn="l">
              <a:buFontTx/>
              <a:buChar char="-"/>
            </a:pPr>
            <a:endParaRPr lang="en-US" dirty="0" smtClean="0"/>
          </a:p>
          <a:p>
            <a:pPr marL="0" indent="0" algn="l">
              <a:buFontTx/>
              <a:buNone/>
            </a:pPr>
            <a:r>
              <a:rPr lang="en-US" dirty="0" smtClean="0"/>
              <a:t>Changed “query for datagram payload offset” to be an example</a:t>
            </a:r>
          </a:p>
          <a:p>
            <a:pPr marL="0" indent="0" algn="l">
              <a:buFontTx/>
              <a:buNone/>
            </a:pPr>
            <a:r>
              <a:rPr lang="en-US" dirty="0" smtClean="0"/>
              <a:t>I added sub-bullet about ordered vs. unordered</a:t>
            </a:r>
          </a:p>
          <a:p>
            <a:pPr marL="0" indent="0" algn="l">
              <a:buFontTx/>
              <a:buNone/>
            </a:pPr>
            <a:r>
              <a:rPr lang="en-US" dirty="0" smtClean="0"/>
              <a:t>Last bullet (completions for remote write) is not redundant; I left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83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Added “both 1-sided</a:t>
            </a:r>
            <a:r>
              <a:rPr lang="en-US" baseline="0" dirty="0" smtClean="0"/>
              <a:t> and 2-sided” to scalability point in this slide (Vs. in a later slide)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36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MPI community feedback:</a:t>
            </a:r>
          </a:p>
          <a:p>
            <a:pPr marL="171450" indent="-171450" algn="l">
              <a:buFontTx/>
              <a:buChar char="-"/>
            </a:pPr>
            <a:r>
              <a:rPr lang="en-US" dirty="0" smtClean="0"/>
              <a:t>Datagram bullet is redundant with prior slide</a:t>
            </a:r>
          </a:p>
          <a:p>
            <a:pPr marL="171450" indent="-171450" algn="l">
              <a:buFontTx/>
              <a:buChar char="-"/>
            </a:pPr>
            <a:r>
              <a:rPr lang="en-US" dirty="0" smtClean="0"/>
              <a:t>Last bullet seems redundant with prior slide, too</a:t>
            </a:r>
          </a:p>
          <a:p>
            <a:pPr marL="171450" indent="-171450" algn="l">
              <a:buFontTx/>
              <a:buChar char="-"/>
            </a:pPr>
            <a:r>
              <a:rPr lang="en-US" dirty="0" smtClean="0"/>
              <a:t>Ordering: potentially on a per-message basis? (e.g., send/</a:t>
            </a:r>
            <a:r>
              <a:rPr lang="en-US" dirty="0" err="1" smtClean="0"/>
              <a:t>recv</a:t>
            </a:r>
            <a:r>
              <a:rPr lang="en-US" dirty="0" smtClean="0"/>
              <a:t> ordered and RDMA unordered)</a:t>
            </a:r>
          </a:p>
          <a:p>
            <a:pPr marL="171450" indent="-171450" algn="l">
              <a:buFontTx/>
              <a:buChar char="-"/>
            </a:pPr>
            <a:endParaRPr lang="en-US" dirty="0" smtClean="0"/>
          </a:p>
          <a:p>
            <a:pPr marL="0" indent="0" algn="l">
              <a:buFontTx/>
              <a:buNone/>
            </a:pPr>
            <a:r>
              <a:rPr lang="en-US" dirty="0" smtClean="0"/>
              <a:t>Changed “query for datagram payload offset” to be an example</a:t>
            </a:r>
          </a:p>
          <a:p>
            <a:pPr marL="0" indent="0" algn="l">
              <a:buFontTx/>
              <a:buNone/>
            </a:pPr>
            <a:r>
              <a:rPr lang="en-US" dirty="0" smtClean="0"/>
              <a:t>I added sub-bullet about ordered vs. unordered</a:t>
            </a:r>
          </a:p>
          <a:p>
            <a:pPr marL="0" indent="0" algn="l">
              <a:buFontTx/>
              <a:buNone/>
            </a:pPr>
            <a:r>
              <a:rPr lang="en-US" dirty="0" smtClean="0"/>
              <a:t>Last bullet (completions for remote write) is not redundant; I left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834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MPI community feedback:</a:t>
            </a:r>
          </a:p>
          <a:p>
            <a:pPr marL="171450" indent="-171450" algn="l">
              <a:buFontTx/>
              <a:buChar char="-"/>
            </a:pPr>
            <a:r>
              <a:rPr lang="en-US" dirty="0" smtClean="0"/>
              <a:t>slab: instead, say amount of receive buffering used directly related to incoming message</a:t>
            </a:r>
          </a:p>
          <a:p>
            <a:pPr marL="171450" indent="-171450" algn="l">
              <a:buFontTx/>
              <a:buChar char="-"/>
            </a:pPr>
            <a:endParaRPr lang="en-US" dirty="0" smtClean="0"/>
          </a:p>
          <a:p>
            <a:pPr marL="0" indent="0" algn="l">
              <a:buFontTx/>
              <a:buNone/>
            </a:pPr>
            <a:r>
              <a:rPr lang="en-US" dirty="0" smtClean="0"/>
              <a:t>Changed</a:t>
            </a:r>
            <a:r>
              <a:rPr lang="en-US" baseline="0" dirty="0" smtClean="0"/>
              <a:t> 2</a:t>
            </a:r>
            <a:r>
              <a:rPr lang="en-US" baseline="30000" dirty="0" smtClean="0"/>
              <a:t>nd</a:t>
            </a:r>
            <a:r>
              <a:rPr lang="en-US" baseline="0" dirty="0" smtClean="0"/>
              <a:t> bullet / sub-bullet to be in the form of a requirement, and just used “slab” as an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950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MPI community feedback:</a:t>
            </a:r>
          </a:p>
          <a:p>
            <a:pPr marL="171450" indent="-171450" algn="l">
              <a:buFontTx/>
              <a:buChar char="-"/>
            </a:pPr>
            <a:r>
              <a:rPr lang="en-US" dirty="0" smtClean="0"/>
              <a:t>Little confusing that I mention vendor specified again here</a:t>
            </a:r>
          </a:p>
          <a:p>
            <a:pPr marL="171450" indent="-171450" algn="l">
              <a:buFontTx/>
              <a:buChar char="-"/>
            </a:pPr>
            <a:r>
              <a:rPr lang="en-US" dirty="0" smtClean="0"/>
              <a:t>Scalable: point is that MPI is a fully connected model.  Support it however you want.  Today we run on M’s of processes.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I didn’t find the vendor-specific events</a:t>
            </a:r>
            <a:r>
              <a:rPr lang="en-US" baseline="0" dirty="0" smtClean="0"/>
              <a:t> confusing…?</a:t>
            </a:r>
            <a:endParaRPr lang="en-US" dirty="0" smtClean="0"/>
          </a:p>
          <a:p>
            <a:pPr algn="l"/>
            <a:r>
              <a:rPr lang="en-US" dirty="0" smtClean="0"/>
              <a:t>I moved the “scalable to millions</a:t>
            </a:r>
            <a:r>
              <a:rPr lang="en-US" baseline="0" dirty="0" smtClean="0"/>
              <a:t> of peers” up to slide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631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MPI Community feedback: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Hints to device about power?  (e.g., MPI knows I’m not going to do anything for a while… but it </a:t>
            </a:r>
            <a:r>
              <a:rPr lang="en-US" dirty="0" err="1" smtClean="0"/>
              <a:t>doesn</a:t>
            </a:r>
            <a:r>
              <a:rPr lang="fr-FR" dirty="0" smtClean="0"/>
              <a:t>’</a:t>
            </a:r>
            <a:r>
              <a:rPr lang="en-US" dirty="0" smtClean="0"/>
              <a:t>t)  And network power hints may not be valuable over time…?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On prior slide: have efficient mechanism to block in </a:t>
            </a:r>
            <a:r>
              <a:rPr lang="en-US" dirty="0" err="1" smtClean="0"/>
              <a:t>libfabric</a:t>
            </a:r>
            <a:r>
              <a:rPr lang="en-US" dirty="0" smtClean="0"/>
              <a:t> calls (e.g., poll hard in lower layer, sleep for a while, …etc.)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There was later consensus that power</a:t>
            </a:r>
            <a:r>
              <a:rPr lang="en-US" baseline="0" dirty="0" smtClean="0"/>
              <a:t> hints are not likely useful, particularly regarding the network device(s)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55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MPI Community feedback: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Hints to device about power?  (e.g., MPI knows I’m not going to do anything for a while… but it </a:t>
            </a:r>
            <a:r>
              <a:rPr lang="en-US" dirty="0" err="1" smtClean="0"/>
              <a:t>doesn</a:t>
            </a:r>
            <a:r>
              <a:rPr lang="fr-FR" dirty="0" smtClean="0"/>
              <a:t>’</a:t>
            </a:r>
            <a:r>
              <a:rPr lang="en-US" dirty="0" smtClean="0"/>
              <a:t>t)  And network power hints may not be valuable over time…?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On prior slide: have efficient mechanism to block in </a:t>
            </a:r>
            <a:r>
              <a:rPr lang="en-US" dirty="0" err="1" smtClean="0"/>
              <a:t>libfabric</a:t>
            </a:r>
            <a:r>
              <a:rPr lang="en-US" dirty="0" smtClean="0"/>
              <a:t> calls (e.g., poll hard in lower layer, sleep for a while, …etc.)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There was later consensus that power</a:t>
            </a:r>
            <a:r>
              <a:rPr lang="en-US" baseline="0" dirty="0" smtClean="0"/>
              <a:t> hints are not likely useful, particularly regarding the network device(s)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55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</a:t>
            </a:r>
            <a:r>
              <a:rPr lang="en-US" baseline="0" dirty="0" smtClean="0"/>
              <a:t> Jeff Hammond: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Add [u]int32_t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Add &lt;</a:t>
            </a:r>
            <a:r>
              <a:rPr lang="en-US" baseline="0" dirty="0" err="1" smtClean="0"/>
              <a:t>stdint.h</a:t>
            </a:r>
            <a:r>
              <a:rPr lang="en-US" baseline="0" dirty="0" smtClean="0"/>
              <a:t>&gt; types</a:t>
            </a:r>
          </a:p>
          <a:p>
            <a:pPr marL="171450" indent="-171450">
              <a:buFontTx/>
              <a:buChar char="-"/>
            </a:pPr>
            <a:r>
              <a:rPr lang="en-US" baseline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71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</a:t>
            </a:r>
            <a:r>
              <a:rPr lang="en-US" baseline="0" dirty="0" smtClean="0"/>
              <a:t> Jeff Hammond: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Add [u]int32_t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Add &lt;</a:t>
            </a:r>
            <a:r>
              <a:rPr lang="en-US" baseline="0" dirty="0" err="1" smtClean="0"/>
              <a:t>stdint.h</a:t>
            </a:r>
            <a:r>
              <a:rPr lang="en-US" baseline="0" dirty="0" smtClean="0"/>
              <a:t>&gt; types</a:t>
            </a:r>
          </a:p>
          <a:p>
            <a:pPr marL="171450" indent="-171450">
              <a:buFontTx/>
              <a:buChar char="-"/>
            </a:pPr>
            <a:r>
              <a:rPr lang="en-US" baseline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71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new slide from the MPI</a:t>
            </a:r>
            <a:r>
              <a:rPr lang="en-US" baseline="0" dirty="0" smtClean="0"/>
              <a:t> Forum RMA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286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new slide from the MPI</a:t>
            </a:r>
            <a:r>
              <a:rPr lang="en-US" baseline="0" dirty="0" smtClean="0"/>
              <a:t> Forum RMA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286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is a new slide from the MPI</a:t>
            </a:r>
            <a:r>
              <a:rPr lang="en-US" baseline="0" dirty="0" smtClean="0"/>
              <a:t> Forum RMA WG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Feedbac</a:t>
            </a:r>
            <a:r>
              <a:rPr lang="en-US" baseline="0" dirty="0" smtClean="0"/>
              <a:t>k from MPI community:</a:t>
            </a:r>
          </a:p>
          <a:p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We like RDMA write with immediate… but 4 bytes isn’t enough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Re-state last bullet better: want completion on peer for an RDMA write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91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is a new slide from the MPI</a:t>
            </a:r>
            <a:r>
              <a:rPr lang="en-US" baseline="0" dirty="0" smtClean="0"/>
              <a:t> Forum RMA WG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4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Added: need</a:t>
            </a:r>
            <a:r>
              <a:rPr lang="en-US" baseline="0" dirty="0" smtClean="0"/>
              <a:t> read-only access for regular users (vs. IB, which requires root access)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511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MPI community feedback: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Data point: if we provide a tag matching, then everyone should provide it even if you have to emulate it (this is two opinions)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Expose OOB capabilities from the network</a:t>
            </a:r>
          </a:p>
          <a:p>
            <a:endParaRPr lang="en-US" dirty="0" smtClean="0"/>
          </a:p>
          <a:p>
            <a:r>
              <a:rPr lang="en-US" dirty="0" smtClean="0"/>
              <a:t>I moved the tag</a:t>
            </a:r>
            <a:r>
              <a:rPr lang="en-US" baseline="0" dirty="0" smtClean="0"/>
              <a:t> matching data point up to slide 21</a:t>
            </a:r>
          </a:p>
          <a:p>
            <a:r>
              <a:rPr lang="en-US" dirty="0" smtClean="0"/>
              <a:t>Moved OOB capabilities point up</a:t>
            </a:r>
            <a:r>
              <a:rPr lang="en-US" baseline="0" dirty="0" smtClean="0"/>
              <a:t> to slide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295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MPI community feedback: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Data point: if we provide a tag matching, then everyone should provide it even if you have to emulate it (this is two opinions)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Expose OOB capabilities from the network</a:t>
            </a:r>
          </a:p>
          <a:p>
            <a:endParaRPr lang="en-US" dirty="0" smtClean="0"/>
          </a:p>
          <a:p>
            <a:r>
              <a:rPr lang="en-US" dirty="0" smtClean="0"/>
              <a:t>I moved the tag</a:t>
            </a:r>
            <a:r>
              <a:rPr lang="en-US" baseline="0" dirty="0" smtClean="0"/>
              <a:t> matching data point up to slide 21</a:t>
            </a:r>
          </a:p>
          <a:p>
            <a:r>
              <a:rPr lang="en-US" dirty="0" smtClean="0"/>
              <a:t>Moved OOB capabilities point up</a:t>
            </a:r>
            <a:r>
              <a:rPr lang="en-US" baseline="0" dirty="0" smtClean="0"/>
              <a:t> to slide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2959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MPI community feedback:</a:t>
            </a:r>
          </a:p>
          <a:p>
            <a:pPr marL="171450" indent="-171450" algn="l">
              <a:buFontTx/>
              <a:buChar char="-"/>
            </a:pPr>
            <a:r>
              <a:rPr lang="en-US" dirty="0" smtClean="0"/>
              <a:t>We need </a:t>
            </a:r>
            <a:r>
              <a:rPr lang="en-US" dirty="0" err="1" smtClean="0"/>
              <a:t>async</a:t>
            </a:r>
            <a:r>
              <a:rPr lang="en-US" dirty="0" smtClean="0"/>
              <a:t> progress (from the perspective of MPI looking down).  MPI-3 demands it.</a:t>
            </a:r>
          </a:p>
          <a:p>
            <a:pPr marL="171450" indent="-171450" algn="l">
              <a:buFontTx/>
              <a:buChar char="-"/>
            </a:pPr>
            <a:r>
              <a:rPr lang="en-US" dirty="0" smtClean="0"/>
              <a:t>Pair this with multiple consumers of the interface both being able to have “</a:t>
            </a:r>
            <a:r>
              <a:rPr lang="en-US" dirty="0" err="1" smtClean="0"/>
              <a:t>async</a:t>
            </a:r>
            <a:r>
              <a:rPr lang="en-US" dirty="0" smtClean="0"/>
              <a:t> progress” from a single place (E.g., MPI and PGAS playing nicely together)</a:t>
            </a:r>
          </a:p>
          <a:p>
            <a:pPr marL="171450" indent="-171450" algn="l">
              <a:buFontTx/>
              <a:buChar char="-"/>
            </a:pPr>
            <a:r>
              <a:rPr lang="en-US" dirty="0" smtClean="0"/>
              <a:t>Failures: well-defined a way to reclaim resources from that layer and below</a:t>
            </a:r>
          </a:p>
          <a:p>
            <a:endParaRPr lang="en-US" dirty="0" smtClean="0"/>
          </a:p>
          <a:p>
            <a:r>
              <a:rPr lang="en-US" dirty="0" smtClean="0"/>
              <a:t>Both </a:t>
            </a:r>
            <a:r>
              <a:rPr lang="en-US" dirty="0" err="1" smtClean="0"/>
              <a:t>async</a:t>
            </a:r>
            <a:r>
              <a:rPr lang="en-US" dirty="0" smtClean="0"/>
              <a:t> progress points now listed as a “need” in slide 11</a:t>
            </a:r>
          </a:p>
          <a:p>
            <a:r>
              <a:rPr lang="en-US" dirty="0" smtClean="0"/>
              <a:t>Added point about reclaiming resources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2834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MPI community feedback:</a:t>
            </a:r>
          </a:p>
          <a:p>
            <a:pPr marL="171450" indent="-171450" algn="l">
              <a:buFontTx/>
              <a:buChar char="-"/>
            </a:pPr>
            <a:r>
              <a:rPr lang="en-US" dirty="0" smtClean="0"/>
              <a:t>We need </a:t>
            </a:r>
            <a:r>
              <a:rPr lang="en-US" dirty="0" err="1" smtClean="0"/>
              <a:t>async</a:t>
            </a:r>
            <a:r>
              <a:rPr lang="en-US" dirty="0" smtClean="0"/>
              <a:t> progress (from the perspective of MPI looking down).  MPI-3 demands it.</a:t>
            </a:r>
          </a:p>
          <a:p>
            <a:pPr marL="171450" indent="-171450" algn="l">
              <a:buFontTx/>
              <a:buChar char="-"/>
            </a:pPr>
            <a:r>
              <a:rPr lang="en-US" dirty="0" smtClean="0"/>
              <a:t>Pair this with multiple consumers of the interface both being able to have “</a:t>
            </a:r>
            <a:r>
              <a:rPr lang="en-US" dirty="0" err="1" smtClean="0"/>
              <a:t>async</a:t>
            </a:r>
            <a:r>
              <a:rPr lang="en-US" dirty="0" smtClean="0"/>
              <a:t> progress” from a single place (E.g., MPI and PGAS playing nicely together)</a:t>
            </a:r>
          </a:p>
          <a:p>
            <a:pPr marL="171450" indent="-171450" algn="l">
              <a:buFontTx/>
              <a:buChar char="-"/>
            </a:pPr>
            <a:r>
              <a:rPr lang="en-US" dirty="0" smtClean="0"/>
              <a:t>Failures: well-defined a way to reclaim resources from that layer and below</a:t>
            </a:r>
          </a:p>
          <a:p>
            <a:endParaRPr lang="en-US" dirty="0" smtClean="0"/>
          </a:p>
          <a:p>
            <a:r>
              <a:rPr lang="en-US" dirty="0" smtClean="0"/>
              <a:t>Both </a:t>
            </a:r>
            <a:r>
              <a:rPr lang="en-US" dirty="0" err="1" smtClean="0"/>
              <a:t>async</a:t>
            </a:r>
            <a:r>
              <a:rPr lang="en-US" dirty="0" smtClean="0"/>
              <a:t> progress points now listed as a “need” in slide 11</a:t>
            </a:r>
          </a:p>
          <a:p>
            <a:r>
              <a:rPr lang="en-US" dirty="0" smtClean="0"/>
              <a:t>Added point about reclaiming resources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28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Feedbac</a:t>
            </a:r>
            <a:r>
              <a:rPr lang="en-US" baseline="0" dirty="0" smtClean="0"/>
              <a:t>k from MPI community:</a:t>
            </a:r>
          </a:p>
          <a:p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We like RDMA write with immediate… but 4 bytes isn’t enough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Re-state last bullet better: want completion on peer for an RDMA write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9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Replaced “inline messages” with “ability to re-use buffer immediately”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77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Replaced “inline messages” with “ability to re-use buffer immediately”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77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Replaced “inline messages” with “ability to re-use buffer immediately”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77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Replaced “MPI + PGAS” example with “API handles are independent</a:t>
            </a:r>
            <a:r>
              <a:rPr lang="en-US" baseline="0" dirty="0" smtClean="0"/>
              <a:t> of each other”</a:t>
            </a:r>
          </a:p>
          <a:p>
            <a:r>
              <a:rPr lang="en-US" dirty="0" smtClean="0"/>
              <a:t>Split off into</a:t>
            </a:r>
            <a:r>
              <a:rPr lang="en-US" baseline="0" dirty="0" smtClean="0"/>
              <a:t> its own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38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Translated “Multiple PDs per process” to “ability to connect to ‘unrelated’ peers”</a:t>
            </a:r>
          </a:p>
          <a:p>
            <a:endParaRPr lang="en-US" dirty="0" smtClean="0"/>
          </a:p>
          <a:p>
            <a:r>
              <a:rPr lang="en-US" dirty="0" smtClean="0"/>
              <a:t>Per feedback on slide 32, add point about being able to block (without consuming CPU, even though</a:t>
            </a:r>
            <a:r>
              <a:rPr lang="en-US" baseline="0" dirty="0" smtClean="0"/>
              <a:t> that’s not actually specified by verbs)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29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3/15/2014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3/15/2014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3/15/2014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3/15/2014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3/15/2014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3/15/2014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3/15/2014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3/15/2014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3/15/2014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3/15/2014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3/15/2014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3/15/2014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3/15/2014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590800"/>
            <a:ext cx="6629400" cy="18288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MPI Requirements of the Network Layer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	</a:t>
            </a: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</a:rPr>
              <a:t>OFA 2.0 Mapping</a:t>
            </a:r>
            <a:endParaRPr lang="en-US" sz="36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24400"/>
            <a:ext cx="6934200" cy="16764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i="1" dirty="0" smtClean="0"/>
              <a:t>MPI </a:t>
            </a:r>
            <a:r>
              <a:rPr lang="en-US" i="1" dirty="0"/>
              <a:t>community feedback assembled</a:t>
            </a:r>
          </a:p>
          <a:p>
            <a:pPr algn="ctr"/>
            <a:r>
              <a:rPr lang="en-US" i="1" dirty="0"/>
              <a:t>by Jeff Squyres, Cisco Systems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Sean Hefty,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Scatter / gather lists for sends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Supported via IOV format</a:t>
            </a:r>
          </a:p>
          <a:p>
            <a:pPr lvl="2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struct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iovec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struct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fi_iomv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Extensible to other IOV formats (not defined)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E.g.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strided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operations, </a:t>
            </a:r>
          </a:p>
          <a:p>
            <a:r>
              <a:rPr lang="en-US" dirty="0" smtClean="0"/>
              <a:t>Atomic operations (*)</a:t>
            </a:r>
          </a:p>
          <a:p>
            <a:pPr lvl="1"/>
            <a:r>
              <a:rPr lang="en-US" i="1" dirty="0" smtClean="0"/>
              <a:t>…but we want more (more on this later)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Define a complete set of atomic operations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8-64 bit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ints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float, double, complex, etc.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min, max, sum, prod, and, or, swap, etc.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Query mechanism to determine provider support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MPI likes in 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867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MPI likes in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have </a:t>
            </a:r>
            <a:r>
              <a:rPr lang="en-US" dirty="0" smtClean="0"/>
              <a:t>multiple </a:t>
            </a:r>
            <a:r>
              <a:rPr lang="en-US" dirty="0"/>
              <a:t>consumers in a single process</a:t>
            </a:r>
          </a:p>
          <a:p>
            <a:pPr lvl="1"/>
            <a:r>
              <a:rPr lang="en-US" dirty="0" smtClean="0"/>
              <a:t>API handles are independent of each other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Support multiple providers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00600" y="2147888"/>
            <a:ext cx="3886200" cy="19669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00600" y="4838700"/>
            <a:ext cx="3886200" cy="6858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 hardware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953000" y="2743200"/>
            <a:ext cx="1600200" cy="12192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Library A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940467" y="2743200"/>
            <a:ext cx="1600200" cy="12192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Library B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257800" y="3200400"/>
            <a:ext cx="990600" cy="762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Handle A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254875" y="3200400"/>
            <a:ext cx="990600" cy="762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Handle B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7" idx="2"/>
          </p:cNvCxnSpPr>
          <p:nvPr/>
        </p:nvCxnSpPr>
        <p:spPr>
          <a:xfrm>
            <a:off x="5753100" y="3962400"/>
            <a:ext cx="0" cy="876300"/>
          </a:xfrm>
          <a:prstGeom prst="straightConnector1">
            <a:avLst/>
          </a:prstGeom>
          <a:ln w="57150" cmpd="sng"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2"/>
          </p:cNvCxnSpPr>
          <p:nvPr/>
        </p:nvCxnSpPr>
        <p:spPr>
          <a:xfrm>
            <a:off x="7750175" y="3962400"/>
            <a:ext cx="0" cy="876300"/>
          </a:xfrm>
          <a:prstGeom prst="straightConnector1">
            <a:avLst/>
          </a:prstGeom>
          <a:ln w="57150" cmpd="sng"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890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 to connect to “unrelated” peers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Active/passive endpoints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CM operations (connect, listen, accept)</a:t>
            </a:r>
          </a:p>
          <a:p>
            <a:r>
              <a:rPr lang="en-US" dirty="0" smtClean="0"/>
              <a:t>Cannot access peer (memory) without permission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Protection keys exposed (as 64-bits)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Memory registration required for RMA target 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MPI likes in 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059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 to block while waiting for completion</a:t>
            </a:r>
          </a:p>
          <a:p>
            <a:pPr lvl="1"/>
            <a:r>
              <a:rPr lang="en-US" i="1" dirty="0" smtClean="0"/>
              <a:t>...assumedly without consuming host CPU cycles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User specifies wait object and signaling type</a:t>
            </a: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fi_ec_wait_obj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fi_ec_wait_cond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/>
              <a:t>Cleans up everything upon process termination</a:t>
            </a:r>
          </a:p>
          <a:p>
            <a:pPr lvl="1"/>
            <a:r>
              <a:rPr lang="en-US" dirty="0" smtClean="0"/>
              <a:t>E.g., kernel and hardware resources are released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Linux kernel requirement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MPI likes in 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615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4158"/>
            <a:ext cx="8686800" cy="1339850"/>
          </a:xfrm>
        </p:spPr>
        <p:txBody>
          <a:bodyPr>
            <a:normAutofit/>
          </a:bodyPr>
          <a:lstStyle/>
          <a:p>
            <a:r>
              <a:rPr lang="en-US" dirty="0" smtClean="0"/>
              <a:t>Other things MPI wants</a:t>
            </a:r>
            <a:br>
              <a:rPr lang="en-US" dirty="0" smtClean="0"/>
            </a:br>
            <a:r>
              <a:rPr lang="en-US" dirty="0" smtClean="0"/>
              <a:t>(described as verbs improvements)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MTU is an </a:t>
            </a:r>
            <a:r>
              <a:rPr lang="en-US" dirty="0" err="1" smtClean="0"/>
              <a:t>int</a:t>
            </a:r>
            <a:r>
              <a:rPr lang="en-US" dirty="0" smtClean="0"/>
              <a:t> (not an </a:t>
            </a:r>
            <a:r>
              <a:rPr lang="en-US" dirty="0" err="1" smtClean="0"/>
              <a:t>enum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TBD – will be an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int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Currently exposed through control interface</a:t>
            </a:r>
          </a:p>
          <a:p>
            <a:r>
              <a:rPr lang="en-US" dirty="0" smtClean="0"/>
              <a:t>Specify timeouts to connection requests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Design is to use administrative interface for timeout</a:t>
            </a:r>
          </a:p>
          <a:p>
            <a:pPr lvl="2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E.g. /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etc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rdma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/fabric/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def_conn_timeout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Control interface may be use to override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defaults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Kernel support for very long timeouts (e.g. MRA)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i="1" dirty="0" smtClean="0"/>
              <a:t>…or have a CM that completes connections asynchronously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Application intervention to configure connected endpoints is desirable for performance reasons</a:t>
            </a:r>
          </a:p>
        </p:txBody>
      </p:sp>
    </p:spTree>
    <p:extLst>
      <p:ext uri="{BB962C8B-B14F-4D97-AF65-F5344CB8AC3E}">
        <p14:creationId xmlns:p14="http://schemas.microsoft.com/office/powerpoint/2010/main" val="2855067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4158"/>
            <a:ext cx="8686800" cy="1339850"/>
          </a:xfrm>
        </p:spPr>
        <p:txBody>
          <a:bodyPr>
            <a:normAutofit/>
          </a:bodyPr>
          <a:lstStyle/>
          <a:p>
            <a:r>
              <a:rPr lang="en-US" dirty="0" smtClean="0"/>
              <a:t>Other things MPI wants</a:t>
            </a:r>
            <a:br>
              <a:rPr lang="en-US" dirty="0" smtClean="0"/>
            </a:br>
            <a:r>
              <a:rPr lang="en-US" dirty="0" smtClean="0"/>
              <a:t>(described as verbs improvements)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operations need to be non-blocking, including:</a:t>
            </a:r>
          </a:p>
          <a:p>
            <a:pPr lvl="1"/>
            <a:r>
              <a:rPr lang="en-US" dirty="0" smtClean="0"/>
              <a:t>Address handle creation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Address vector operation is asynchronous</a:t>
            </a:r>
          </a:p>
          <a:p>
            <a:pPr lvl="1"/>
            <a:r>
              <a:rPr lang="en-US" dirty="0" smtClean="0"/>
              <a:t>Communication setup / teardown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CM operations are asynchronous</a:t>
            </a:r>
          </a:p>
          <a:p>
            <a:pPr lvl="1"/>
            <a:r>
              <a:rPr lang="en-US" dirty="0" smtClean="0"/>
              <a:t>Memory registration / deregistration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Asynchronous registration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Deregistration is lazy, but may be forced to complete using sync operation</a:t>
            </a:r>
          </a:p>
        </p:txBody>
      </p:sp>
    </p:spTree>
    <p:extLst>
      <p:ext uri="{BB962C8B-B14F-4D97-AF65-F5344CB8AC3E}">
        <p14:creationId xmlns:p14="http://schemas.microsoft.com/office/powerpoint/2010/main" val="2542456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4158"/>
            <a:ext cx="8686800" cy="1339850"/>
          </a:xfrm>
        </p:spPr>
        <p:txBody>
          <a:bodyPr>
            <a:normAutofit/>
          </a:bodyPr>
          <a:lstStyle/>
          <a:p>
            <a:r>
              <a:rPr lang="en-US" dirty="0" smtClean="0"/>
              <a:t>Other things MPI wants</a:t>
            </a:r>
            <a:br>
              <a:rPr lang="en-US" dirty="0" smtClean="0"/>
            </a:br>
            <a:r>
              <a:rPr lang="en-US" dirty="0" smtClean="0"/>
              <a:t>(described as verbs improvements)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Specify buffer/length as function parameters</a:t>
            </a:r>
          </a:p>
          <a:p>
            <a:pPr lvl="1"/>
            <a:r>
              <a:rPr lang="en-US" dirty="0" smtClean="0"/>
              <a:t>Specified as </a:t>
            </a:r>
            <a:r>
              <a:rPr lang="en-US" dirty="0" err="1" smtClean="0"/>
              <a:t>struct</a:t>
            </a:r>
            <a:r>
              <a:rPr lang="en-US" dirty="0" smtClean="0"/>
              <a:t> requires extra memory accesses</a:t>
            </a:r>
          </a:p>
          <a:p>
            <a:pPr lvl="1"/>
            <a:r>
              <a:rPr lang="en-US" i="1" dirty="0" smtClean="0"/>
              <a:t>…more on this later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Data transfer operations include calls that take the buffer/length as parameters</a:t>
            </a:r>
          </a:p>
          <a:p>
            <a:r>
              <a:rPr lang="en-US" dirty="0" smtClean="0"/>
              <a:t>Ability to query how many credits currently available in a QP</a:t>
            </a:r>
          </a:p>
          <a:p>
            <a:pPr lvl="1"/>
            <a:r>
              <a:rPr lang="en-US" dirty="0" smtClean="0"/>
              <a:t>To support actions that consume more than one credit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TBD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will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START/END flags work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?  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reserve queue/credits?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Application can track credits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Which level should operation queuing occur?</a:t>
            </a:r>
          </a:p>
        </p:txBody>
      </p:sp>
    </p:spTree>
    <p:extLst>
      <p:ext uri="{BB962C8B-B14F-4D97-AF65-F5344CB8AC3E}">
        <p14:creationId xmlns:p14="http://schemas.microsoft.com/office/powerpoint/2010/main" val="2769793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4158"/>
            <a:ext cx="8686800" cy="1339850"/>
          </a:xfrm>
        </p:spPr>
        <p:txBody>
          <a:bodyPr>
            <a:normAutofit/>
          </a:bodyPr>
          <a:lstStyle/>
          <a:p>
            <a:r>
              <a:rPr lang="en-US" dirty="0" smtClean="0"/>
              <a:t>Other things MPI wants</a:t>
            </a:r>
            <a:br>
              <a:rPr lang="en-US" dirty="0" smtClean="0"/>
            </a:br>
            <a:r>
              <a:rPr lang="en-US" dirty="0" smtClean="0"/>
              <a:t>(described as verbs improvements)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Remove concept of “queue pair”</a:t>
            </a:r>
          </a:p>
          <a:p>
            <a:pPr lvl="1"/>
            <a:r>
              <a:rPr lang="en-US" dirty="0" smtClean="0"/>
              <a:t>Have standalone send channels and receive channels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Defines endpoint, with send and/or receive capabilities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Association between send and receive channels needed for connection-oriented communication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Endpoint has data transfer ‘flows’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Flow could map to a different queue or priority level</a:t>
            </a:r>
          </a:p>
        </p:txBody>
      </p:sp>
    </p:spTree>
    <p:extLst>
      <p:ext uri="{BB962C8B-B14F-4D97-AF65-F5344CB8AC3E}">
        <p14:creationId xmlns:p14="http://schemas.microsoft.com/office/powerpoint/2010/main" val="2615977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4158"/>
            <a:ext cx="8686800" cy="1339850"/>
          </a:xfrm>
        </p:spPr>
        <p:txBody>
          <a:bodyPr>
            <a:normAutofit/>
          </a:bodyPr>
          <a:lstStyle/>
          <a:p>
            <a:r>
              <a:rPr lang="en-US" dirty="0" smtClean="0"/>
              <a:t>Other things MPI wants</a:t>
            </a:r>
            <a:br>
              <a:rPr lang="en-US" dirty="0" smtClean="0"/>
            </a:br>
            <a:r>
              <a:rPr lang="en-US" dirty="0" smtClean="0"/>
              <a:t>(described as verbs improvements)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Completion at target for an RDMA write</a:t>
            </a: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fid_mr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– memory regions have operations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MR may be associated with an event queue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Supports event generation against MRs</a:t>
            </a:r>
          </a:p>
          <a:p>
            <a:r>
              <a:rPr lang="en-US" dirty="0" smtClean="0"/>
              <a:t>Have ability to query if loopback communication is supported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clarify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Anticipate that loopback support will be a requirement for the provider</a:t>
            </a:r>
          </a:p>
        </p:txBody>
      </p:sp>
    </p:spTree>
    <p:extLst>
      <p:ext uri="{BB962C8B-B14F-4D97-AF65-F5344CB8AC3E}">
        <p14:creationId xmlns:p14="http://schemas.microsoft.com/office/powerpoint/2010/main" val="2760706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4158"/>
            <a:ext cx="8686800" cy="1339850"/>
          </a:xfrm>
        </p:spPr>
        <p:txBody>
          <a:bodyPr>
            <a:normAutofit/>
          </a:bodyPr>
          <a:lstStyle/>
          <a:p>
            <a:r>
              <a:rPr lang="en-US" dirty="0" smtClean="0"/>
              <a:t>Other things MPI wants</a:t>
            </a:r>
            <a:br>
              <a:rPr lang="en-US" dirty="0" smtClean="0"/>
            </a:br>
            <a:r>
              <a:rPr lang="en-US" dirty="0" smtClean="0"/>
              <a:t>(described as verbs improvements)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Clearly delineate what functionality </a:t>
            </a:r>
            <a:r>
              <a:rPr lang="en-US" i="1" dirty="0" smtClean="0"/>
              <a:t>must</a:t>
            </a:r>
            <a:r>
              <a:rPr lang="en-US" dirty="0" smtClean="0"/>
              <a:t> be supported vs. what is optional</a:t>
            </a:r>
          </a:p>
          <a:p>
            <a:pPr lvl="1"/>
            <a:r>
              <a:rPr lang="en-US" dirty="0" smtClean="0"/>
              <a:t>Example: MPI provides (almost) the same functionality everywhere, regardless of hardware / platform</a:t>
            </a:r>
          </a:p>
          <a:p>
            <a:pPr lvl="1"/>
            <a:r>
              <a:rPr lang="en-US" dirty="0" smtClean="0"/>
              <a:t>Verbs functionality is wildly different for each provider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First cut at provider requirements documented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TBD – support dynamically determining what optional functionality is provided</a:t>
            </a: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fi_getinfo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– app requests desired functionality, and provider only responds when met</a:t>
            </a:r>
          </a:p>
        </p:txBody>
      </p:sp>
    </p:spTree>
    <p:extLst>
      <p:ext uri="{BB962C8B-B14F-4D97-AF65-F5344CB8AC3E}">
        <p14:creationId xmlns:p14="http://schemas.microsoft.com/office/powerpoint/2010/main" val="3426726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Messages (not streams)</a:t>
            </a: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msg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and tagged message APIs</a:t>
            </a:r>
          </a:p>
          <a:p>
            <a:r>
              <a:rPr lang="en-US" dirty="0" smtClean="0"/>
              <a:t>Efficient API</a:t>
            </a:r>
          </a:p>
          <a:p>
            <a:pPr lvl="1"/>
            <a:r>
              <a:rPr lang="en-US" dirty="0" smtClean="0"/>
              <a:t>Allow for low latency / high bandwidth</a:t>
            </a:r>
          </a:p>
          <a:p>
            <a:pPr lvl="1"/>
            <a:r>
              <a:rPr lang="en-US" dirty="0" smtClean="0"/>
              <a:t>Low number of instructions in the critical path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Direct access to provider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Calls associated with objects (endpoints, event queues)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Provider can dynamically adjust function pointers based on object configuration</a:t>
            </a:r>
          </a:p>
          <a:p>
            <a:pPr lvl="1"/>
            <a:r>
              <a:rPr lang="en-US" dirty="0" smtClean="0"/>
              <a:t>Enable “zero copy”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Depends on provider implementation and HW support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things MPI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598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4158"/>
            <a:ext cx="8686800" cy="1339850"/>
          </a:xfrm>
        </p:spPr>
        <p:txBody>
          <a:bodyPr>
            <a:normAutofit/>
          </a:bodyPr>
          <a:lstStyle/>
          <a:p>
            <a:r>
              <a:rPr lang="en-US" dirty="0" smtClean="0"/>
              <a:t>Other things MPI wants</a:t>
            </a:r>
            <a:br>
              <a:rPr lang="en-US" dirty="0" smtClean="0"/>
            </a:br>
            <a:r>
              <a:rPr lang="en-US" dirty="0" smtClean="0"/>
              <a:t>(described as verbs improvements)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Better ability to determine causes of errors</a:t>
            </a:r>
          </a:p>
          <a:p>
            <a:r>
              <a:rPr lang="en-US" dirty="0" smtClean="0"/>
              <a:t>In </a:t>
            </a:r>
            <a:r>
              <a:rPr lang="en-US" dirty="0"/>
              <a:t>v</a:t>
            </a:r>
            <a:r>
              <a:rPr lang="en-US" dirty="0" smtClean="0"/>
              <a:t>erbs:</a:t>
            </a:r>
          </a:p>
          <a:p>
            <a:pPr lvl="1"/>
            <a:r>
              <a:rPr lang="en-US" dirty="0" smtClean="0"/>
              <a:t>Different providers have different (proprietary) interpretations of various error codes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ifficult to find out why </a:t>
            </a:r>
            <a:r>
              <a:rPr lang="en-US" dirty="0" err="1" smtClean="0"/>
              <a:t>ibv_post_send</a:t>
            </a:r>
            <a:r>
              <a:rPr lang="en-US" dirty="0" smtClean="0"/>
              <a:t>() or </a:t>
            </a:r>
            <a:r>
              <a:rPr lang="en-US" dirty="0" err="1" smtClean="0"/>
              <a:t>ibv_poll_cq</a:t>
            </a:r>
            <a:r>
              <a:rPr lang="en-US" dirty="0" smtClean="0"/>
              <a:t>() failed, for example</a:t>
            </a:r>
          </a:p>
          <a:p>
            <a:r>
              <a:rPr lang="en-US" dirty="0" smtClean="0"/>
              <a:t>Perhaps a better </a:t>
            </a:r>
            <a:r>
              <a:rPr lang="en-US" dirty="0" err="1" smtClean="0"/>
              <a:t>strerr</a:t>
            </a:r>
            <a:r>
              <a:rPr lang="en-US" dirty="0" smtClean="0"/>
              <a:t>() type of functionality (that can also obtain provider-specific strings)?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fi_errno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– extended error code values 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errno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+)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fi_ec_err_entry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prov_errno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prov_data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EC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strerror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() operation – provider specific</a:t>
            </a:r>
          </a:p>
        </p:txBody>
      </p:sp>
    </p:spTree>
    <p:extLst>
      <p:ext uri="{BB962C8B-B14F-4D97-AF65-F5344CB8AC3E}">
        <p14:creationId xmlns:p14="http://schemas.microsoft.com/office/powerpoint/2010/main" val="18374794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0"/>
            <a:ext cx="7786688" cy="44195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ag matching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tag matching operations</a:t>
            </a:r>
          </a:p>
          <a:p>
            <a:pPr lvl="1"/>
            <a:r>
              <a:rPr lang="en-US" dirty="0" smtClean="0"/>
              <a:t>MPI non-blocking collective operations (TBD)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TBD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Idea for triggered operations</a:t>
            </a:r>
          </a:p>
          <a:p>
            <a:pPr lvl="1"/>
            <a:r>
              <a:rPr lang="en-US" dirty="0" smtClean="0"/>
              <a:t>Remote atomic operations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atomic operations defined</a:t>
            </a:r>
          </a:p>
          <a:p>
            <a:pPr lvl="1"/>
            <a:r>
              <a:rPr lang="en-US" dirty="0" smtClean="0"/>
              <a:t>…etc.</a:t>
            </a:r>
          </a:p>
          <a:p>
            <a:pPr lvl="1"/>
            <a:r>
              <a:rPr lang="en-US" i="1" dirty="0" smtClean="0"/>
              <a:t>The MPI community wants input in the design of these interfaces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APIs will be fully documented (man pages) and reviewed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things MPI wants:</a:t>
            </a:r>
            <a:br>
              <a:rPr lang="en-US" dirty="0" smtClean="0"/>
            </a:br>
            <a:r>
              <a:rPr lang="en-US" dirty="0" smtClean="0"/>
              <a:t>Standardized high-level interfaces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127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0"/>
            <a:ext cx="7786688" cy="44195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Divided opinions from MPI community:</a:t>
            </a:r>
          </a:p>
          <a:p>
            <a:pPr lvl="1"/>
            <a:r>
              <a:rPr lang="en-US" dirty="0" smtClean="0"/>
              <a:t>Providers must support these interfaces, even if emulated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Enable provider support, but cannot require it</a:t>
            </a:r>
          </a:p>
          <a:p>
            <a:pPr lvl="3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Market demand must push vendors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Support for proprietary protocols allows for SW implementations</a:t>
            </a:r>
          </a:p>
          <a:p>
            <a:pPr lvl="3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Exposed to apps for interoperability</a:t>
            </a:r>
          </a:p>
          <a:p>
            <a:pPr lvl="3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Framework can provide common implementation</a:t>
            </a:r>
          </a:p>
          <a:p>
            <a:pPr lvl="4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E.g. tag matching over message queues, MR cache</a:t>
            </a:r>
          </a:p>
          <a:p>
            <a:pPr lvl="1"/>
            <a:r>
              <a:rPr lang="en-US" dirty="0" smtClean="0"/>
              <a:t>Run-time query to see which interfaces are supported</a:t>
            </a:r>
          </a:p>
          <a:p>
            <a:pPr lvl="2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protocol_cap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identifies supported interfaces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things MPI wants:</a:t>
            </a:r>
            <a:br>
              <a:rPr lang="en-US" dirty="0" smtClean="0"/>
            </a:br>
            <a:r>
              <a:rPr lang="en-US" dirty="0" smtClean="0"/>
              <a:t>Standardized high-level interfaces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4416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Direct access to vendor-specific features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Lowest-common denominator API is not always enough</a:t>
            </a:r>
          </a:p>
          <a:p>
            <a:pPr lvl="1"/>
            <a:r>
              <a:rPr lang="en-US" dirty="0" smtClean="0"/>
              <a:t>Allow all providers to </a:t>
            </a:r>
            <a:r>
              <a:rPr lang="en-US" i="1" u="sng" dirty="0" smtClean="0"/>
              <a:t>extend</a:t>
            </a:r>
            <a:r>
              <a:rPr lang="en-US" dirty="0" smtClean="0"/>
              <a:t> all parts of the API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Provider specific operations supported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Provider reserved data values 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enums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flags, etc.)</a:t>
            </a:r>
          </a:p>
          <a:p>
            <a:r>
              <a:rPr lang="en-US" dirty="0" smtClean="0"/>
              <a:t>Implies:</a:t>
            </a:r>
          </a:p>
          <a:p>
            <a:pPr lvl="1"/>
            <a:r>
              <a:rPr lang="en-US" dirty="0" smtClean="0"/>
              <a:t>Robust API to query what devices and providers are available at run-time (and their various versions, etc.)</a:t>
            </a:r>
          </a:p>
          <a:p>
            <a:pPr lvl="1"/>
            <a:r>
              <a:rPr lang="en-US" dirty="0" smtClean="0"/>
              <a:t>Compile-time conventions and protections to allow for safe non-portable codes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FI_DIRECT allows building against a specific provider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#define capability flags to support compile time optimizations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This is a radical difference from verbs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things MPI wants:</a:t>
            </a:r>
            <a:br>
              <a:rPr lang="en-US" dirty="0" smtClean="0"/>
            </a:br>
            <a:r>
              <a:rPr lang="en-US" dirty="0" smtClean="0"/>
              <a:t>Vendor-specific interfaces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1518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Core </a:t>
            </a:r>
            <a:r>
              <a:rPr lang="en-US" dirty="0" err="1" smtClean="0"/>
              <a:t>libfabric</a:t>
            </a:r>
            <a:r>
              <a:rPr lang="en-US" dirty="0" smtClean="0"/>
              <a:t> functionality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43100" y="2286000"/>
            <a:ext cx="5257800" cy="1295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 (e.g., MPI)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71850" y="3962400"/>
            <a:ext cx="240030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libfabric</a:t>
            </a:r>
            <a:r>
              <a:rPr lang="en-US" dirty="0" smtClean="0"/>
              <a:t> core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647950" y="5257800"/>
            <a:ext cx="14478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rovider 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048250" y="5257800"/>
            <a:ext cx="1447800" cy="9144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rovider B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8100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9624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1148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2672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196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720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7244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8768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0292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1816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3340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629400" y="3886200"/>
            <a:ext cx="1723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 function</a:t>
            </a:r>
          </a:p>
          <a:p>
            <a:r>
              <a:rPr lang="en-US" dirty="0" smtClean="0"/>
              <a:t>calls to </a:t>
            </a:r>
            <a:r>
              <a:rPr lang="en-US" dirty="0" err="1" smtClean="0"/>
              <a:t>libfabric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5" idx="1"/>
          </p:cNvCxnSpPr>
          <p:nvPr/>
        </p:nvCxnSpPr>
        <p:spPr>
          <a:xfrm flipH="1" flipV="1">
            <a:off x="5772150" y="3733800"/>
            <a:ext cx="857250" cy="475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6" idx="7"/>
          </p:cNvCxnSpPr>
          <p:nvPr/>
        </p:nvCxnSpPr>
        <p:spPr>
          <a:xfrm flipH="1">
            <a:off x="3883725" y="4876800"/>
            <a:ext cx="383475" cy="514911"/>
          </a:xfrm>
          <a:prstGeom prst="straightConnector1">
            <a:avLst/>
          </a:prstGeom>
          <a:ln w="76200" cmpd="sng">
            <a:solidFill>
              <a:schemeClr val="accent2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7" idx="1"/>
          </p:cNvCxnSpPr>
          <p:nvPr/>
        </p:nvCxnSpPr>
        <p:spPr>
          <a:xfrm>
            <a:off x="4869794" y="4867166"/>
            <a:ext cx="390481" cy="524545"/>
          </a:xfrm>
          <a:prstGeom prst="straightConnector1">
            <a:avLst/>
          </a:prstGeom>
          <a:ln w="76200" cmpd="sng">
            <a:solidFill>
              <a:schemeClr val="accent5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18291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4158"/>
            <a:ext cx="8686800" cy="1339850"/>
          </a:xfrm>
        </p:spPr>
        <p:txBody>
          <a:bodyPr>
            <a:normAutofit/>
          </a:bodyPr>
          <a:lstStyle/>
          <a:p>
            <a:r>
              <a:rPr lang="en-US" dirty="0" smtClean="0"/>
              <a:t>Example options for direct access to vendor-specific functionality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43100" y="2286000"/>
            <a:ext cx="5257800" cy="1295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 (e.g., MPI)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71850" y="3962400"/>
            <a:ext cx="240030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libfabric</a:t>
            </a:r>
            <a:r>
              <a:rPr lang="en-US" dirty="0" smtClean="0"/>
              <a:t> core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647950" y="5257800"/>
            <a:ext cx="14478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rovider 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048250" y="5257800"/>
            <a:ext cx="1447800" cy="9144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rovider B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9624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1148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2672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196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720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7244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8768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0292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1816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3340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943100" y="3962400"/>
            <a:ext cx="1428750" cy="914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Provider A extensions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28" idx="2"/>
            <a:endCxn id="6" idx="1"/>
          </p:cNvCxnSpPr>
          <p:nvPr/>
        </p:nvCxnSpPr>
        <p:spPr>
          <a:xfrm>
            <a:off x="2657475" y="4876800"/>
            <a:ext cx="202500" cy="514911"/>
          </a:xfrm>
          <a:prstGeom prst="straightConnector1">
            <a:avLst/>
          </a:prstGeom>
          <a:ln w="76200" cmpd="sng">
            <a:solidFill>
              <a:schemeClr val="accent2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6" idx="7"/>
          </p:cNvCxnSpPr>
          <p:nvPr/>
        </p:nvCxnSpPr>
        <p:spPr>
          <a:xfrm flipH="1">
            <a:off x="3883725" y="4876800"/>
            <a:ext cx="383475" cy="514911"/>
          </a:xfrm>
          <a:prstGeom prst="straightConnector1">
            <a:avLst/>
          </a:prstGeom>
          <a:ln w="76200" cmpd="sng">
            <a:solidFill>
              <a:schemeClr val="accent2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7" idx="1"/>
          </p:cNvCxnSpPr>
          <p:nvPr/>
        </p:nvCxnSpPr>
        <p:spPr>
          <a:xfrm>
            <a:off x="4869794" y="4867166"/>
            <a:ext cx="390481" cy="524545"/>
          </a:xfrm>
          <a:prstGeom prst="straightConnector1">
            <a:avLst/>
          </a:prstGeom>
          <a:ln w="76200" cmpd="sng">
            <a:solidFill>
              <a:schemeClr val="accent5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194913" y="3581400"/>
            <a:ext cx="0" cy="381000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347313" y="3581400"/>
            <a:ext cx="0" cy="381000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499713" y="3581400"/>
            <a:ext cx="0" cy="381000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652113" y="3581400"/>
            <a:ext cx="0" cy="381000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804513" y="3581400"/>
            <a:ext cx="0" cy="381000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956913" y="3581400"/>
            <a:ext cx="0" cy="381000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109313" y="3581400"/>
            <a:ext cx="0" cy="381000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64124" y="3759875"/>
            <a:ext cx="181075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1:</a:t>
            </a:r>
          </a:p>
          <a:p>
            <a:r>
              <a:rPr lang="en-US" dirty="0" smtClean="0"/>
              <a:t>Access to </a:t>
            </a:r>
          </a:p>
          <a:p>
            <a:r>
              <a:rPr lang="en-US" dirty="0" smtClean="0"/>
              <a:t>provider</a:t>
            </a:r>
            <a:r>
              <a:rPr lang="en-US" dirty="0"/>
              <a:t> </a:t>
            </a:r>
            <a:r>
              <a:rPr lang="en-US" dirty="0" smtClean="0"/>
              <a:t>A </a:t>
            </a:r>
          </a:p>
          <a:p>
            <a:r>
              <a:rPr lang="en-US" dirty="0" smtClean="0"/>
              <a:t>extensions</a:t>
            </a:r>
            <a:endParaRPr lang="en-US" dirty="0"/>
          </a:p>
          <a:p>
            <a:r>
              <a:rPr lang="en-US" dirty="0" smtClean="0"/>
              <a:t>without going</a:t>
            </a:r>
          </a:p>
          <a:p>
            <a:r>
              <a:rPr lang="en-US" dirty="0" smtClean="0"/>
              <a:t>through </a:t>
            </a:r>
            <a:r>
              <a:rPr lang="en-US" dirty="0" err="1" smtClean="0"/>
              <a:t>libfabric</a:t>
            </a:r>
            <a:endParaRPr lang="en-US" dirty="0" smtClean="0"/>
          </a:p>
          <a:p>
            <a:r>
              <a:rPr lang="en-US" dirty="0" smtClean="0"/>
              <a:t>core</a:t>
            </a:r>
          </a:p>
        </p:txBody>
      </p:sp>
    </p:spTree>
    <p:extLst>
      <p:ext uri="{BB962C8B-B14F-4D97-AF65-F5344CB8AC3E}">
        <p14:creationId xmlns:p14="http://schemas.microsoft.com/office/powerpoint/2010/main" val="5504002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4158"/>
            <a:ext cx="8686800" cy="1339850"/>
          </a:xfrm>
        </p:spPr>
        <p:txBody>
          <a:bodyPr>
            <a:normAutofit/>
          </a:bodyPr>
          <a:lstStyle/>
          <a:p>
            <a:r>
              <a:rPr lang="en-US" dirty="0" smtClean="0"/>
              <a:t>Example options for direct access to vendor-specific functionality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38400" y="2286000"/>
            <a:ext cx="5257800" cy="1295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 (e.g., MPI)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67150" y="3962400"/>
            <a:ext cx="240030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libfabric</a:t>
            </a:r>
            <a:r>
              <a:rPr lang="en-US" dirty="0" smtClean="0"/>
              <a:t> core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143250" y="5257800"/>
            <a:ext cx="14478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rovider 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543550" y="5257800"/>
            <a:ext cx="1447800" cy="9144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rovider B with </a:t>
            </a:r>
            <a:r>
              <a:rPr lang="en-US" sz="1500" dirty="0" smtClean="0">
                <a:solidFill>
                  <a:schemeClr val="bg1"/>
                </a:solidFill>
              </a:rPr>
              <a:t>extensions</a:t>
            </a:r>
            <a:endParaRPr lang="en-US" sz="1500" dirty="0">
              <a:solidFill>
                <a:schemeClr val="bg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4577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6101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7625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9149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0673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2197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3721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5245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6769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8293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981700" y="3581400"/>
            <a:ext cx="0" cy="1676400"/>
          </a:xfrm>
          <a:prstGeom prst="straightConnector1">
            <a:avLst/>
          </a:prstGeom>
          <a:ln w="38100" cmpd="sng">
            <a:solidFill>
              <a:schemeClr val="accent5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134100" y="3581400"/>
            <a:ext cx="0" cy="1676400"/>
          </a:xfrm>
          <a:prstGeom prst="straightConnector1">
            <a:avLst/>
          </a:prstGeom>
          <a:ln w="38100" cmpd="sng">
            <a:solidFill>
              <a:schemeClr val="accent5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6" idx="7"/>
          </p:cNvCxnSpPr>
          <p:nvPr/>
        </p:nvCxnSpPr>
        <p:spPr>
          <a:xfrm flipH="1">
            <a:off x="4379025" y="4876800"/>
            <a:ext cx="383475" cy="514911"/>
          </a:xfrm>
          <a:prstGeom prst="straightConnector1">
            <a:avLst/>
          </a:prstGeom>
          <a:ln w="76200" cmpd="sng">
            <a:solidFill>
              <a:schemeClr val="accent2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7" idx="1"/>
          </p:cNvCxnSpPr>
          <p:nvPr/>
        </p:nvCxnSpPr>
        <p:spPr>
          <a:xfrm>
            <a:off x="5365094" y="4867166"/>
            <a:ext cx="390481" cy="524545"/>
          </a:xfrm>
          <a:prstGeom prst="straightConnector1">
            <a:avLst/>
          </a:prstGeom>
          <a:ln w="76200" cmpd="sng">
            <a:solidFill>
              <a:schemeClr val="accent5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487291" y="3686475"/>
            <a:ext cx="23732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2:</a:t>
            </a:r>
          </a:p>
          <a:p>
            <a:r>
              <a:rPr lang="en-US" dirty="0" smtClean="0"/>
              <a:t>Access to provider B</a:t>
            </a:r>
          </a:p>
          <a:p>
            <a:r>
              <a:rPr lang="en-US" dirty="0" smtClean="0"/>
              <a:t>extensions via “pass</a:t>
            </a:r>
          </a:p>
          <a:p>
            <a:r>
              <a:rPr lang="en-US" dirty="0" smtClean="0"/>
              <a:t>through” functionality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libfabric</a:t>
            </a:r>
            <a:endParaRPr lang="en-US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72251" y="3581400"/>
            <a:ext cx="36615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Applications have direct access to providers for all calls but small group of core calls 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fi_getinfo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fi_fabric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No common path through core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Core provides helper functions that providers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may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use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1329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ym typeface="Wingdings"/>
              </a:rPr>
              <a:t>Run-time query: is memory registration is necessary?</a:t>
            </a:r>
          </a:p>
          <a:p>
            <a:pPr lvl="1"/>
            <a:r>
              <a:rPr lang="en-US" dirty="0" smtClean="0">
                <a:sym typeface="Wingdings"/>
              </a:rPr>
              <a:t>I.e., explicit or implicit memory registration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Wingdings"/>
              </a:rPr>
              <a:t>capability flag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Wingdings"/>
              </a:rPr>
              <a:t>Captured in IOV format</a:t>
            </a:r>
            <a:endParaRPr lang="en-US" dirty="0" smtClean="0"/>
          </a:p>
          <a:p>
            <a:r>
              <a:rPr lang="en-US" dirty="0" smtClean="0"/>
              <a:t>If explicit</a:t>
            </a:r>
          </a:p>
          <a:p>
            <a:pPr lvl="1"/>
            <a:r>
              <a:rPr lang="en-US" dirty="0" smtClean="0"/>
              <a:t>Need robust notification of involuntary memory de-registration (e.g., </a:t>
            </a:r>
            <a:r>
              <a:rPr lang="en-US" dirty="0" err="1" smtClean="0"/>
              <a:t>munmap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TBD – not defined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Supports events on a MR</a:t>
            </a:r>
          </a:p>
          <a:p>
            <a:r>
              <a:rPr lang="en-US" dirty="0" smtClean="0"/>
              <a:t>If the cost of de/registration were “free”, much of this debate would go away </a:t>
            </a:r>
            <a:r>
              <a:rPr lang="en-US" dirty="0" smtClean="0">
                <a:sym typeface="Wingdings"/>
              </a:rPr>
              <a:t>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Wingdings"/>
              </a:rPr>
              <a:t>Enable provider to hide registration (cache, on-demand)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4158"/>
            <a:ext cx="8686800" cy="1339850"/>
          </a:xfrm>
        </p:spPr>
        <p:txBody>
          <a:bodyPr>
            <a:normAutofit/>
          </a:bodyPr>
          <a:lstStyle/>
          <a:p>
            <a:r>
              <a:rPr lang="en-US" dirty="0" smtClean="0"/>
              <a:t>Other things MPI wants:</a:t>
            </a:r>
            <a:br>
              <a:rPr lang="en-US" dirty="0" smtClean="0"/>
            </a:br>
            <a:r>
              <a:rPr lang="en-US" dirty="0" smtClean="0"/>
              <a:t>Regarding memory registration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887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child: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 memory is accessible (no side effects)</a:t>
            </a:r>
            <a:endParaRPr lang="en-US" dirty="0"/>
          </a:p>
          <a:p>
            <a:pPr lvl="1"/>
            <a:r>
              <a:rPr lang="en-US" dirty="0" smtClean="0"/>
              <a:t>Network handles are stale / unusable</a:t>
            </a:r>
          </a:p>
          <a:p>
            <a:pPr lvl="1"/>
            <a:r>
              <a:rPr lang="en-US" dirty="0" smtClean="0"/>
              <a:t>Can re-initialize network API (i.e., get new handles)</a:t>
            </a:r>
          </a:p>
          <a:p>
            <a:r>
              <a:rPr lang="en-US" dirty="0" smtClean="0"/>
              <a:t>In parent: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 memory is accessible</a:t>
            </a:r>
            <a:endParaRPr lang="en-US" dirty="0"/>
          </a:p>
          <a:p>
            <a:pPr lvl="1"/>
            <a:r>
              <a:rPr lang="en-US" dirty="0" smtClean="0"/>
              <a:t>Network layer is still fully usable</a:t>
            </a:r>
          </a:p>
          <a:p>
            <a:pPr lvl="1"/>
            <a:r>
              <a:rPr lang="en-US" dirty="0" smtClean="0"/>
              <a:t>Independent of child process effects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TBD – any effect on API?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things MPI wants:</a:t>
            </a:r>
            <a:br>
              <a:rPr lang="en-US" dirty="0" smtClean="0"/>
            </a:br>
            <a:r>
              <a:rPr lang="en-US" dirty="0" smtClean="0"/>
              <a:t>Regarding fork()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2234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405688" cy="393192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If network header knowledge is required: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rovide a run-time query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Header is determined by endpoint protocol</a:t>
            </a:r>
          </a:p>
          <a:p>
            <a:pPr lvl="1"/>
            <a:r>
              <a:rPr lang="en-US" dirty="0" smtClean="0"/>
              <a:t>Do not mandate a specific network header</a:t>
            </a:r>
          </a:p>
          <a:p>
            <a:pPr lvl="1"/>
            <a:r>
              <a:rPr lang="en-US" dirty="0" smtClean="0"/>
              <a:t>E.g., incoming verbs datagrams require a GRH header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GRH will be hidden by default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IB routing does not exist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Provider can direct to discard buffer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Use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setopt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function to expose GRH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TBD – exposing source address is non-trivial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May require lookups, (IB source data is incomplete)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 MPI wants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748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Separation of local action initiation and completion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Data transfers are asynchronous</a:t>
            </a:r>
          </a:p>
          <a:p>
            <a:r>
              <a:rPr lang="en-US" dirty="0" smtClean="0"/>
              <a:t>One-sided (including atomics) and two-sided semantics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One-sided support – RMA and atomics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Two-sided –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msg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and tagged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messags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/>
              <a:t>No requirement for communication buffer alignment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Atomics must be naturally aligned based on their type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things MPI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824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405688" cy="39319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Request ordered vs. unordered delivery</a:t>
            </a:r>
          </a:p>
          <a:p>
            <a:pPr lvl="1"/>
            <a:r>
              <a:rPr lang="en-US" dirty="0" smtClean="0"/>
              <a:t>Potentially by traffic type (e.g., send/receive vs. RDMA)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Endpoint type defines some ordering requirements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TBD – ordering is defined by protocol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Need generic ordering requirements or controls</a:t>
            </a:r>
          </a:p>
          <a:p>
            <a:r>
              <a:rPr lang="en-US" dirty="0" smtClean="0"/>
              <a:t>Completions on both sides of a remote write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MR may be bound to event queues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 MPI wants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512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Allow listeners to request a specific network address</a:t>
            </a:r>
          </a:p>
          <a:p>
            <a:pPr lvl="1"/>
            <a:r>
              <a:rPr lang="en-US" dirty="0" smtClean="0"/>
              <a:t>Similar to TCP sockets asking for a specific port</a:t>
            </a: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fi_getinfo:src_addr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allows specifying transport and/or network address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Support for multiple address formats (IP, IPv6, IB)</a:t>
            </a:r>
          </a:p>
          <a:p>
            <a:r>
              <a:rPr lang="en-US" dirty="0" smtClean="0"/>
              <a:t>Allow receiver providers to consume buffering directly related to the size of incoming messages</a:t>
            </a:r>
          </a:p>
          <a:p>
            <a:pPr lvl="1"/>
            <a:r>
              <a:rPr lang="en-US" dirty="0" smtClean="0"/>
              <a:t>Example: “slab” buffering schemes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FI_MULTI_RECV flag indicates that a posted buffer may be used to receive multiple messages</a:t>
            </a: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fi_ec_data_entry:buf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can support this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Buffer is released when next receive does not fit or fully consumed (free space drops beneath some threshold)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 MPI wants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2606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Generic completion types.  Example:</a:t>
            </a:r>
          </a:p>
          <a:p>
            <a:pPr lvl="1"/>
            <a:r>
              <a:rPr lang="en-US" dirty="0" smtClean="0"/>
              <a:t>Aggregate completions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FI_EC_COUNTER – event counter type</a:t>
            </a:r>
          </a:p>
          <a:p>
            <a:pPr lvl="1"/>
            <a:r>
              <a:rPr lang="en-US" dirty="0" smtClean="0"/>
              <a:t>Vendor-specific events</a:t>
            </a:r>
          </a:p>
          <a:p>
            <a:pPr lvl="2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fi_ec_format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– provider specific event formats available</a:t>
            </a:r>
          </a:p>
          <a:p>
            <a:r>
              <a:rPr lang="en-US" dirty="0" smtClean="0"/>
              <a:t>Out-of-band messaging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TDB – clarify, URGENT data?</a:t>
            </a: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fi_msg:flow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– endpoints may be associated with multiple data flows, selectable by the user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 MPI wants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7123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Noncontiguous sends, receives, and RDMA </a:t>
            </a:r>
            <a:r>
              <a:rPr lang="en-US" dirty="0" err="1" smtClean="0"/>
              <a:t>opns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fi_iov_format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– extensible to other formats</a:t>
            </a:r>
          </a:p>
          <a:p>
            <a:r>
              <a:rPr lang="en-US" dirty="0" smtClean="0"/>
              <a:t>Page size irrelevance</a:t>
            </a:r>
            <a:endParaRPr lang="en-US" dirty="0"/>
          </a:p>
          <a:p>
            <a:pPr lvl="1"/>
            <a:r>
              <a:rPr lang="en-US" dirty="0" smtClean="0"/>
              <a:t>Send / receive from memory, regardless of page size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Page size not exposed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Provider may have alignment restrictions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FI_MULTI_RECV?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TBD – expose other size restrictions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packet limits, operation limits (RMA, MR)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 MPI wants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8212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to underlying performance counters</a:t>
            </a:r>
          </a:p>
          <a:p>
            <a:pPr lvl="1"/>
            <a:r>
              <a:rPr lang="en-US" dirty="0" smtClean="0"/>
              <a:t>For MPI implementers and MPI-3 “MPI_T” tools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TBD – only control interface defined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Need to identify desired counters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Per endpoint? per device?  user or kernel service (file)?</a:t>
            </a:r>
          </a:p>
          <a:p>
            <a:r>
              <a:rPr lang="en-US" dirty="0" smtClean="0"/>
              <a:t>Set / get network quality of service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TBD – endpoint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getopt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setopt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operations</a:t>
            </a: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QoS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/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not defined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 MPI wants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363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0"/>
            <a:ext cx="7978712" cy="4419599"/>
          </a:xfrm>
        </p:spPr>
        <p:txBody>
          <a:bodyPr>
            <a:normAutofit/>
          </a:bodyPr>
          <a:lstStyle/>
          <a:p>
            <a:r>
              <a:rPr lang="en-US" dirty="0" err="1" smtClean="0"/>
              <a:t>Datatypes</a:t>
            </a:r>
            <a:r>
              <a:rPr lang="en-US" dirty="0" smtClean="0"/>
              <a:t> (minimum): int64_t, uint64_t, int32_t, uint32_t</a:t>
            </a:r>
          </a:p>
          <a:p>
            <a:pPr lvl="1"/>
            <a:r>
              <a:rPr lang="en-US" dirty="0" smtClean="0"/>
              <a:t>Would be </a:t>
            </a:r>
            <a:r>
              <a:rPr lang="en-US" i="1" dirty="0" smtClean="0"/>
              <a:t>great</a:t>
            </a:r>
            <a:r>
              <a:rPr lang="en-US" dirty="0" smtClean="0"/>
              <a:t>: all C types (to include double complex)</a:t>
            </a:r>
          </a:p>
          <a:p>
            <a:pPr lvl="1"/>
            <a:r>
              <a:rPr lang="en-US" dirty="0" smtClean="0"/>
              <a:t>Would be </a:t>
            </a:r>
            <a:r>
              <a:rPr lang="en-US" i="1" dirty="0" smtClean="0"/>
              <a:t>ok</a:t>
            </a:r>
            <a:r>
              <a:rPr lang="en-US" dirty="0" smtClean="0"/>
              <a:t>: all &lt;</a:t>
            </a:r>
            <a:r>
              <a:rPr lang="en-US" dirty="0" err="1" smtClean="0"/>
              <a:t>stdint.h</a:t>
            </a:r>
            <a:r>
              <a:rPr lang="en-US" dirty="0" smtClean="0"/>
              <a:t>&gt; types</a:t>
            </a:r>
          </a:p>
          <a:p>
            <a:pPr lvl="1"/>
            <a:r>
              <a:rPr lang="en-US" dirty="0" smtClean="0"/>
              <a:t>Don’t require more than natural C alignment</a:t>
            </a: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fi_datatype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- all types defined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things MPI wants:</a:t>
            </a:r>
            <a:br>
              <a:rPr lang="en-US" dirty="0" smtClean="0"/>
            </a:br>
            <a:r>
              <a:rPr lang="en-US" dirty="0" smtClean="0"/>
              <a:t>More atomic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9738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0"/>
            <a:ext cx="7978712" cy="44195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Operations (minimum)</a:t>
            </a:r>
          </a:p>
          <a:p>
            <a:pPr lvl="1"/>
            <a:r>
              <a:rPr lang="en-US" dirty="0"/>
              <a:t>accumulate, fetch-and-accumulate, swap, compare-and-swap</a:t>
            </a:r>
          </a:p>
          <a:p>
            <a:r>
              <a:rPr lang="en-US" dirty="0" smtClean="0"/>
              <a:t>Accumulate operators (minimum)</a:t>
            </a:r>
          </a:p>
          <a:p>
            <a:pPr lvl="1"/>
            <a:r>
              <a:rPr lang="en-US" dirty="0" smtClean="0"/>
              <a:t>add, subtract, or, </a:t>
            </a:r>
            <a:r>
              <a:rPr lang="en-US" dirty="0" err="1" smtClean="0"/>
              <a:t>xor</a:t>
            </a:r>
            <a:r>
              <a:rPr lang="en-US" dirty="0" smtClean="0"/>
              <a:t>, and, min, max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fi_op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– large set of operators defined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Provider can convert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fi_datatype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/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fi_op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using lookup table</a:t>
            </a:r>
          </a:p>
          <a:p>
            <a:r>
              <a:rPr lang="en-US" dirty="0" smtClean="0"/>
              <a:t>Run-time query: are these atomics coherent with the host?</a:t>
            </a:r>
          </a:p>
          <a:p>
            <a:pPr lvl="1"/>
            <a:r>
              <a:rPr lang="en-US" dirty="0" smtClean="0"/>
              <a:t>If support both, have ability to request one or the other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FI_WRITE_COHERENT flag with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fi_ep_sync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() if not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things MPI wants:</a:t>
            </a:r>
            <a:br>
              <a:rPr lang="en-US" dirty="0" smtClean="0"/>
            </a:br>
            <a:r>
              <a:rPr lang="en-US" dirty="0" smtClean="0"/>
              <a:t>More atomic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2315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4158"/>
            <a:ext cx="8686800" cy="1339850"/>
          </a:xfrm>
        </p:spPr>
        <p:txBody>
          <a:bodyPr>
            <a:normAutofit/>
          </a:bodyPr>
          <a:lstStyle/>
          <a:p>
            <a:r>
              <a:rPr lang="en-US" dirty="0" smtClean="0"/>
              <a:t>Other things MPI wants:</a:t>
            </a:r>
            <a:br>
              <a:rPr lang="en-US" dirty="0" smtClean="0"/>
            </a:br>
            <a:r>
              <a:rPr lang="en-US" dirty="0" smtClean="0"/>
              <a:t>MPI RMA </a:t>
            </a:r>
            <a:r>
              <a:rPr lang="en-US" dirty="0"/>
              <a:t>r</a:t>
            </a:r>
            <a:r>
              <a:rPr lang="en-US" dirty="0" smtClean="0"/>
              <a:t>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0"/>
            <a:ext cx="7345363" cy="4267199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en-US" dirty="0" smtClean="0"/>
              <a:t>Offset-based communication (not address-based)</a:t>
            </a:r>
            <a:endParaRPr lang="en-US" dirty="0"/>
          </a:p>
          <a:p>
            <a:pPr lvl="1" fontAlgn="base"/>
            <a:r>
              <a:rPr lang="en-US" dirty="0" smtClean="0"/>
              <a:t>Performance </a:t>
            </a:r>
            <a:r>
              <a:rPr lang="en-US" dirty="0"/>
              <a:t>improvement: potentially reduces cache misses associated with offset-to-address </a:t>
            </a:r>
            <a:r>
              <a:rPr lang="en-US" dirty="0" smtClean="0"/>
              <a:t>lookup</a:t>
            </a:r>
          </a:p>
          <a:p>
            <a:pPr lvl="1" fontAlgn="base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TBD – support user selected fabric address (~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riomap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lvl="1" fontAlgn="base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Modify or extend MR operations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fontAlgn="base"/>
            <a:r>
              <a:rPr lang="en-US" dirty="0"/>
              <a:t>Programmatic support to discover if VA based RMA performs worse/better than offset based</a:t>
            </a:r>
          </a:p>
          <a:p>
            <a:pPr lvl="1" fontAlgn="base"/>
            <a:r>
              <a:rPr lang="en-US" dirty="0"/>
              <a:t>Both models could be available in the </a:t>
            </a:r>
            <a:r>
              <a:rPr lang="en-US" dirty="0" smtClean="0"/>
              <a:t>API</a:t>
            </a:r>
            <a:endParaRPr lang="en-US" dirty="0"/>
          </a:p>
          <a:p>
            <a:pPr lvl="1" fontAlgn="base"/>
            <a:r>
              <a:rPr lang="en-US" dirty="0" smtClean="0"/>
              <a:t>But </a:t>
            </a:r>
            <a:r>
              <a:rPr lang="en-US" dirty="0"/>
              <a:t>not required to be supported </a:t>
            </a:r>
            <a:r>
              <a:rPr lang="en-US" dirty="0" smtClean="0"/>
              <a:t>simultaneously</a:t>
            </a:r>
          </a:p>
          <a:p>
            <a:pPr lvl="1" fontAlgn="base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TBD - clarify</a:t>
            </a:r>
          </a:p>
          <a:p>
            <a:pPr lvl="1" fontAlgn="base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Provider could support multiple APIs, which may not perform equally</a:t>
            </a:r>
          </a:p>
          <a:p>
            <a:pPr lvl="1" fontAlgn="base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Intent is for provider to return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fi_info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 order of preference</a:t>
            </a:r>
          </a:p>
          <a:p>
            <a:pPr lvl="2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fi_info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may need capability mask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8475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4158"/>
            <a:ext cx="8686800" cy="1339850"/>
          </a:xfrm>
        </p:spPr>
        <p:txBody>
          <a:bodyPr>
            <a:normAutofit/>
          </a:bodyPr>
          <a:lstStyle/>
          <a:p>
            <a:r>
              <a:rPr lang="en-US" dirty="0" smtClean="0"/>
              <a:t>Other things MPI wants:</a:t>
            </a:r>
            <a:br>
              <a:rPr lang="en-US" dirty="0" smtClean="0"/>
            </a:br>
            <a:r>
              <a:rPr lang="en-US" dirty="0" smtClean="0"/>
              <a:t>MPI RMA </a:t>
            </a:r>
            <a:r>
              <a:rPr lang="en-US" dirty="0"/>
              <a:t>r</a:t>
            </a:r>
            <a:r>
              <a:rPr lang="en-US" dirty="0" smtClean="0"/>
              <a:t>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0"/>
            <a:ext cx="7345363" cy="4267199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Aggregate </a:t>
            </a:r>
            <a:r>
              <a:rPr lang="en-US" dirty="0"/>
              <a:t>completions for </a:t>
            </a:r>
            <a:r>
              <a:rPr lang="en-US" dirty="0" smtClean="0"/>
              <a:t>MPI Put</a:t>
            </a:r>
            <a:r>
              <a:rPr lang="en-US" dirty="0"/>
              <a:t>/Get operations</a:t>
            </a:r>
          </a:p>
          <a:p>
            <a:pPr lvl="1" fontAlgn="base"/>
            <a:r>
              <a:rPr lang="en-US" dirty="0"/>
              <a:t>Per </a:t>
            </a:r>
            <a:r>
              <a:rPr lang="en-US" dirty="0" smtClean="0"/>
              <a:t>endpoint</a:t>
            </a:r>
            <a:endParaRPr lang="en-US" dirty="0"/>
          </a:p>
          <a:p>
            <a:pPr lvl="1" fontAlgn="base"/>
            <a:r>
              <a:rPr lang="en-US" dirty="0"/>
              <a:t>Per memory </a:t>
            </a:r>
            <a:r>
              <a:rPr lang="en-US" dirty="0" smtClean="0"/>
              <a:t>region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Event counters may be associated with endpoints and MR’s (and other fabric objects)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022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Ability to specify remote keys when registering</a:t>
            </a:r>
          </a:p>
          <a:p>
            <a:pPr lvl="1" fontAlgn="base"/>
            <a:r>
              <a:rPr lang="en-US" dirty="0"/>
              <a:t>Improves MPI collective memory window allocation </a:t>
            </a:r>
            <a:r>
              <a:rPr lang="en-US" dirty="0" smtClean="0"/>
              <a:t>scalability</a:t>
            </a:r>
          </a:p>
          <a:p>
            <a:pPr lvl="1" fontAlgn="base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MR operation – FI_USER_MR_KEY cap flag</a:t>
            </a:r>
          </a:p>
          <a:p>
            <a:pPr fontAlgn="base"/>
            <a:r>
              <a:rPr lang="en-US" dirty="0" smtClean="0"/>
              <a:t>Ability </a:t>
            </a:r>
            <a:r>
              <a:rPr lang="en-US" dirty="0"/>
              <a:t>to specify </a:t>
            </a:r>
            <a:r>
              <a:rPr lang="en-US" dirty="0" smtClean="0"/>
              <a:t>arbitrary-sized </a:t>
            </a:r>
            <a:r>
              <a:rPr lang="en-US" dirty="0"/>
              <a:t>atomic ops</a:t>
            </a:r>
          </a:p>
          <a:p>
            <a:pPr lvl="1" fontAlgn="base"/>
            <a:r>
              <a:rPr lang="en-US" dirty="0" smtClean="0"/>
              <a:t>Run-time query </a:t>
            </a:r>
            <a:r>
              <a:rPr lang="en-US" dirty="0"/>
              <a:t>supported </a:t>
            </a:r>
            <a:r>
              <a:rPr lang="en-US" dirty="0" smtClean="0"/>
              <a:t>size</a:t>
            </a:r>
          </a:p>
          <a:p>
            <a:pPr lvl="1" fontAlgn="base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Supports common data type sizes, and arrays of those sizes</a:t>
            </a:r>
          </a:p>
          <a:p>
            <a:pPr lvl="1" fontAlgn="base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Query support for a given size and array count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things MPI wants:</a:t>
            </a:r>
            <a:br>
              <a:rPr lang="en-US" dirty="0"/>
            </a:br>
            <a:r>
              <a:rPr lang="en-US" dirty="0"/>
              <a:t>MPI RMA requirements</a:t>
            </a:r>
          </a:p>
        </p:txBody>
      </p:sp>
    </p:spTree>
    <p:extLst>
      <p:ext uri="{BB962C8B-B14F-4D97-AF65-F5344CB8AC3E}">
        <p14:creationId xmlns:p14="http://schemas.microsoft.com/office/powerpoint/2010/main" val="1045506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things MPI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Asynchronous progress independent of API calls</a:t>
            </a:r>
          </a:p>
          <a:p>
            <a:pPr lvl="1"/>
            <a:r>
              <a:rPr lang="en-US" dirty="0" smtClean="0"/>
              <a:t>Including asynchronous progress from multiple consumers (e.g., MPI and PGAS in the same process)</a:t>
            </a:r>
          </a:p>
          <a:p>
            <a:pPr lvl="1"/>
            <a:r>
              <a:rPr lang="en-US" dirty="0" smtClean="0"/>
              <a:t>Preferably via dedicated hardware</a:t>
            </a:r>
          </a:p>
        </p:txBody>
      </p:sp>
      <p:sp>
        <p:nvSpPr>
          <p:cNvPr id="5" name="Rectangle 4"/>
          <p:cNvSpPr/>
          <p:nvPr/>
        </p:nvSpPr>
        <p:spPr>
          <a:xfrm>
            <a:off x="4724400" y="1655579"/>
            <a:ext cx="3962400" cy="2057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76800" y="2112779"/>
            <a:ext cx="1752600" cy="1447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MPI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10072" y="2112779"/>
            <a:ext cx="1752600" cy="1447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PGAS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181600" y="2722379"/>
            <a:ext cx="1143000" cy="6096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libfabric</a:t>
            </a:r>
            <a:r>
              <a:rPr lang="en-US" dirty="0" smtClean="0">
                <a:solidFill>
                  <a:srgbClr val="000000"/>
                </a:solidFill>
              </a:rPr>
              <a:t> handles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02475" y="2722379"/>
            <a:ext cx="1143000" cy="6096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libfabric</a:t>
            </a:r>
            <a:r>
              <a:rPr lang="en-US" dirty="0" smtClean="0">
                <a:solidFill>
                  <a:srgbClr val="000000"/>
                </a:solidFill>
              </a:rPr>
              <a:t> handles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4095" y="4340944"/>
            <a:ext cx="10150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Progress</a:t>
            </a:r>
          </a:p>
          <a:p>
            <a:pPr algn="ctr"/>
            <a:r>
              <a:rPr lang="en-US" dirty="0" smtClean="0"/>
              <a:t>of these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5" idx="0"/>
          </p:cNvCxnSpPr>
          <p:nvPr/>
        </p:nvCxnSpPr>
        <p:spPr>
          <a:xfrm flipV="1">
            <a:off x="5181600" y="3331979"/>
            <a:ext cx="609600" cy="100896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582823" y="4334470"/>
            <a:ext cx="13253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Also causes</a:t>
            </a:r>
          </a:p>
          <a:p>
            <a:pPr algn="ctr"/>
            <a:r>
              <a:rPr lang="en-US" dirty="0"/>
              <a:t>p</a:t>
            </a:r>
            <a:r>
              <a:rPr lang="en-US" dirty="0" smtClean="0"/>
              <a:t>rogress</a:t>
            </a:r>
          </a:p>
          <a:p>
            <a:pPr algn="ctr"/>
            <a:r>
              <a:rPr lang="en-US" dirty="0" smtClean="0"/>
              <a:t>of these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8" idx="0"/>
            <a:endCxn id="10" idx="2"/>
          </p:cNvCxnSpPr>
          <p:nvPr/>
        </p:nvCxnSpPr>
        <p:spPr>
          <a:xfrm flipH="1" flipV="1">
            <a:off x="7673975" y="3331979"/>
            <a:ext cx="571500" cy="100249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38600" y="5255285"/>
            <a:ext cx="4975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Document as provider implementation requirement within a single instantiation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Progress support is exposed by provider, but proposed API needs refining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7191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Ability </a:t>
            </a:r>
            <a:r>
              <a:rPr lang="en-US" dirty="0"/>
              <a:t>to specify/query ordering </a:t>
            </a:r>
            <a:r>
              <a:rPr lang="en-US" dirty="0" smtClean="0"/>
              <a:t>and ordering limits of </a:t>
            </a:r>
            <a:r>
              <a:rPr lang="en-US" dirty="0"/>
              <a:t>atomics</a:t>
            </a:r>
          </a:p>
          <a:p>
            <a:pPr lvl="1" fontAlgn="base"/>
            <a:r>
              <a:rPr lang="en-US" dirty="0" smtClean="0"/>
              <a:t>Ordering mode: </a:t>
            </a:r>
            <a:r>
              <a:rPr lang="en-US" dirty="0" err="1"/>
              <a:t>rar</a:t>
            </a:r>
            <a:r>
              <a:rPr lang="en-US" dirty="0"/>
              <a:t>, raw, war and </a:t>
            </a:r>
            <a:r>
              <a:rPr lang="en-US" dirty="0" err="1" smtClean="0"/>
              <a:t>waw</a:t>
            </a:r>
            <a:endParaRPr lang="en-US" dirty="0" smtClean="0"/>
          </a:p>
          <a:p>
            <a:pPr lvl="1" fontAlgn="base"/>
            <a:r>
              <a:rPr lang="en-US" dirty="0" smtClean="0"/>
              <a:t>Example: “</a:t>
            </a:r>
            <a:r>
              <a:rPr lang="en-US" dirty="0" err="1" smtClean="0"/>
              <a:t>rar</a:t>
            </a:r>
            <a:r>
              <a:rPr lang="en-US" dirty="0" smtClean="0"/>
              <a:t>” – reads after reads are ordered</a:t>
            </a:r>
          </a:p>
          <a:p>
            <a:pPr lvl="1" fontAlgn="base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Protocol defines ordering</a:t>
            </a:r>
          </a:p>
          <a:p>
            <a:pPr lvl="1" fontAlgn="base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TBD – document ordering between operations (message queue, RMA, atomics, etc.)</a:t>
            </a:r>
          </a:p>
          <a:p>
            <a:pPr lvl="1" fontAlgn="base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TBD – abstract ordering above low-level protocol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things MPI wants:</a:t>
            </a:r>
            <a:br>
              <a:rPr lang="en-US" dirty="0"/>
            </a:br>
            <a:r>
              <a:rPr lang="en-US" dirty="0"/>
              <a:t>MPI RMA requirements</a:t>
            </a:r>
          </a:p>
        </p:txBody>
      </p:sp>
    </p:spTree>
    <p:extLst>
      <p:ext uri="{BB962C8B-B14F-4D97-AF65-F5344CB8AC3E}">
        <p14:creationId xmlns:p14="http://schemas.microsoft.com/office/powerpoint/2010/main" val="3470021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4158"/>
            <a:ext cx="8686800" cy="1339850"/>
          </a:xfrm>
        </p:spPr>
        <p:txBody>
          <a:bodyPr>
            <a:normAutofit/>
          </a:bodyPr>
          <a:lstStyle/>
          <a:p>
            <a:r>
              <a:rPr lang="en-US" dirty="0" smtClean="0"/>
              <a:t>“New,” but becoming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Network topology discovery and awareness</a:t>
            </a:r>
          </a:p>
          <a:p>
            <a:pPr lvl="1"/>
            <a:r>
              <a:rPr lang="en-US" dirty="0" smtClean="0"/>
              <a:t>…but this is (somewhat) a New Thing</a:t>
            </a:r>
          </a:p>
          <a:p>
            <a:pPr lvl="1"/>
            <a:r>
              <a:rPr lang="en-US" dirty="0" smtClean="0"/>
              <a:t>Not much commonality across MPI implementations</a:t>
            </a:r>
          </a:p>
          <a:p>
            <a:r>
              <a:rPr lang="en-US" dirty="0" smtClean="0"/>
              <a:t>Would be nice to see some aspect of </a:t>
            </a:r>
            <a:r>
              <a:rPr lang="en-US" dirty="0" err="1" smtClean="0"/>
              <a:t>libfabric</a:t>
            </a:r>
            <a:r>
              <a:rPr lang="en-US" dirty="0" smtClean="0"/>
              <a:t> provide fabric topology and other/meta information</a:t>
            </a:r>
          </a:p>
          <a:p>
            <a:pPr lvl="1"/>
            <a:r>
              <a:rPr lang="en-US" dirty="0" smtClean="0"/>
              <a:t>Need read-only access for regular users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TBD – fabric object class could expose operations regarding topology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Need to define operations and structures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Rely on extensibility of framework</a:t>
            </a:r>
          </a:p>
        </p:txBody>
      </p:sp>
    </p:spTree>
    <p:extLst>
      <p:ext uri="{BB962C8B-B14F-4D97-AF65-F5344CB8AC3E}">
        <p14:creationId xmlns:p14="http://schemas.microsoft.com/office/powerpoint/2010/main" val="30883857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0"/>
            <a:ext cx="7345363" cy="42671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With no tag matching, MPI frequently sends / receives two buffers</a:t>
            </a:r>
          </a:p>
          <a:p>
            <a:pPr lvl="1"/>
            <a:r>
              <a:rPr lang="en-US" dirty="0" smtClean="0"/>
              <a:t>(header + payload)</a:t>
            </a:r>
          </a:p>
          <a:p>
            <a:pPr lvl="1"/>
            <a:r>
              <a:rPr lang="en-US" dirty="0" smtClean="0"/>
              <a:t>Optimize for that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TBD – modify or extend API sets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Need details on buffer usage (e.g. FI_BUFFERED_SEND for header buffer)</a:t>
            </a:r>
          </a:p>
          <a:p>
            <a:r>
              <a:rPr lang="en-US" dirty="0" smtClean="0"/>
              <a:t>MPI sometimes needs thread safety, sometimes not</a:t>
            </a:r>
          </a:p>
          <a:p>
            <a:pPr lvl="1"/>
            <a:r>
              <a:rPr lang="en-US" dirty="0" smtClean="0"/>
              <a:t>May need both in a single process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TBD – compile time option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Run time configuration option to disable synchronization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design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3527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0"/>
            <a:ext cx="7345363" cy="4267199"/>
          </a:xfrm>
        </p:spPr>
        <p:txBody>
          <a:bodyPr>
            <a:normAutofit/>
          </a:bodyPr>
          <a:lstStyle/>
          <a:p>
            <a:r>
              <a:rPr lang="en-US" dirty="0" smtClean="0"/>
              <a:t>Support for checkpoint/restart is desirable</a:t>
            </a:r>
          </a:p>
          <a:p>
            <a:pPr lvl="1"/>
            <a:r>
              <a:rPr lang="en-US" dirty="0" smtClean="0"/>
              <a:t>Make it safe to close stale handles, reclaim resources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TBD – determine if this is an API requirement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Provider documented requirement to cleanup user space resources even if kernel fails (key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errno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?)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Forcing apps to close all handles prior to checking is highly undesirable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design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1607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0"/>
            <a:ext cx="7345363" cy="4267199"/>
          </a:xfrm>
        </p:spPr>
        <p:txBody>
          <a:bodyPr>
            <a:normAutofit/>
          </a:bodyPr>
          <a:lstStyle/>
          <a:p>
            <a:r>
              <a:rPr lang="en-US" dirty="0" smtClean="0"/>
              <a:t>Do not assume:</a:t>
            </a:r>
          </a:p>
          <a:p>
            <a:pPr lvl="1"/>
            <a:r>
              <a:rPr lang="en-US" dirty="0" smtClean="0"/>
              <a:t>Max size of any transfer (e.g., inline)</a:t>
            </a:r>
          </a:p>
          <a:p>
            <a:pPr lvl="1"/>
            <a:r>
              <a:rPr lang="en-US" dirty="0" smtClean="0"/>
              <a:t>The memory translation unit is in network hardware</a:t>
            </a:r>
          </a:p>
          <a:p>
            <a:pPr lvl="1"/>
            <a:r>
              <a:rPr lang="en-US" dirty="0" smtClean="0"/>
              <a:t>All communication buffers are in main RAM</a:t>
            </a:r>
          </a:p>
          <a:p>
            <a:pPr lvl="1"/>
            <a:r>
              <a:rPr lang="en-US" dirty="0" err="1" smtClean="0"/>
              <a:t>Onload</a:t>
            </a:r>
            <a:r>
              <a:rPr lang="en-US" dirty="0" smtClean="0"/>
              <a:t> / offload, but allow for both</a:t>
            </a:r>
          </a:p>
          <a:p>
            <a:pPr lvl="1"/>
            <a:r>
              <a:rPr lang="en-US" dirty="0" smtClean="0"/>
              <a:t>API handles refer to unique hardware resources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TBD – determine API requirements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design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344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0"/>
            <a:ext cx="7345363" cy="4267199"/>
          </a:xfrm>
        </p:spPr>
        <p:txBody>
          <a:bodyPr>
            <a:normAutofit/>
          </a:bodyPr>
          <a:lstStyle/>
          <a:p>
            <a:r>
              <a:rPr lang="en-US" dirty="0" smtClean="0"/>
              <a:t>Be </a:t>
            </a:r>
            <a:r>
              <a:rPr lang="en-US" dirty="0"/>
              <a:t>“as reliable as sockets” (e.g., if a peer disappears)</a:t>
            </a:r>
          </a:p>
          <a:p>
            <a:pPr lvl="1"/>
            <a:r>
              <a:rPr lang="en-US" dirty="0"/>
              <a:t>Have well-defined failure </a:t>
            </a:r>
            <a:r>
              <a:rPr lang="en-US" dirty="0" smtClean="0"/>
              <a:t>semantics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TBD – document failure semantic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Endpoint error state, EQ errors</a:t>
            </a:r>
          </a:p>
          <a:p>
            <a:pPr lvl="1"/>
            <a:r>
              <a:rPr lang="en-US" dirty="0" smtClean="0"/>
              <a:t>Have ability to reclaim resources on failure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Closing an object in the error state should succeed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Kernel must cleanup all resources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design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348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Scalable communications with millions of peers</a:t>
            </a:r>
          </a:p>
          <a:p>
            <a:pPr lvl="1"/>
            <a:r>
              <a:rPr lang="en-US" sz="2000" dirty="0" smtClean="0"/>
              <a:t>With both one-sided and two-sided semantics</a:t>
            </a:r>
          </a:p>
          <a:p>
            <a:pPr lvl="1"/>
            <a:r>
              <a:rPr lang="en-US" sz="2000" dirty="0" smtClean="0"/>
              <a:t>Think of MPI as a fully-connected model</a:t>
            </a:r>
          </a:p>
          <a:p>
            <a:pPr marL="579438" lvl="2" indent="0">
              <a:buNone/>
            </a:pPr>
            <a:r>
              <a:rPr lang="en-US" sz="1800" dirty="0" smtClean="0"/>
              <a:t>(even though it usually isn’t implemented that way)</a:t>
            </a:r>
          </a:p>
          <a:p>
            <a:pPr lvl="1"/>
            <a:r>
              <a:rPr lang="en-US" sz="2000" dirty="0" smtClean="0"/>
              <a:t>Today, runs with 3 million MPI </a:t>
            </a:r>
            <a:r>
              <a:rPr lang="en-US" sz="2000" b="1" i="1" dirty="0" smtClean="0">
                <a:solidFill>
                  <a:srgbClr val="FF0000"/>
                </a:solidFill>
              </a:rPr>
              <a:t>processes</a:t>
            </a:r>
            <a:r>
              <a:rPr lang="en-US" sz="2000" dirty="0" smtClean="0"/>
              <a:t> in a job</a:t>
            </a: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Move from ‘QP’ to ‘endpoint’ interface</a:t>
            </a:r>
          </a:p>
          <a:p>
            <a:pPr lvl="1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Endpoint may consist of multiple send/receive queues</a:t>
            </a:r>
          </a:p>
          <a:p>
            <a:pPr lvl="1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Endpoint type includes ‘reliable datagram message’</a:t>
            </a: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Introduce ‘address vector’</a:t>
            </a:r>
          </a:p>
          <a:p>
            <a:pPr lvl="1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Enable bulk address resolution</a:t>
            </a:r>
          </a:p>
          <a:p>
            <a:pPr lvl="1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Reduce memory required to address remote nodes</a:t>
            </a:r>
          </a:p>
          <a:p>
            <a:pPr lvl="1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Share vector among multiple processes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things MPI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530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</a:t>
            </a:r>
            <a:r>
              <a:rPr lang="en-US" dirty="0"/>
              <a:t>a</a:t>
            </a:r>
            <a:r>
              <a:rPr lang="en-US" dirty="0" smtClean="0"/>
              <a:t>ll the basic needs from previous slide)</a:t>
            </a:r>
          </a:p>
          <a:p>
            <a:r>
              <a:rPr lang="en-US" dirty="0" smtClean="0"/>
              <a:t>Different modes of communication</a:t>
            </a:r>
          </a:p>
          <a:p>
            <a:pPr lvl="1"/>
            <a:r>
              <a:rPr lang="en-US" dirty="0" smtClean="0"/>
              <a:t>Reliable vs. unreliable</a:t>
            </a:r>
          </a:p>
          <a:p>
            <a:pPr lvl="1"/>
            <a:r>
              <a:rPr lang="en-US" dirty="0" smtClean="0"/>
              <a:t>Scalable connectionless communications (i.e., UD)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Endpoint exposes generic type, protocol capabilities (e.g. RDMA support), and low-level protocol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Support vendor/provider specific protocols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HW and SW protocols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MPI likes in 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420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Specify peer read/write address (i.e., RDMA)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RMA operations supported</a:t>
            </a:r>
          </a:p>
          <a:p>
            <a:r>
              <a:rPr lang="en-US" dirty="0" smtClean="0"/>
              <a:t>RDMA write with immediate (*)</a:t>
            </a:r>
          </a:p>
          <a:p>
            <a:pPr lvl="1"/>
            <a:r>
              <a:rPr lang="en-US" i="1" dirty="0" smtClean="0"/>
              <a:t>…but we want more (more on this later)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RMA with immediate supported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API increase immediate to 64-bit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Could use SGL for arbitrary immediate data size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E.g. First or last SGE provides immediate data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MPI likes in 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194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Ability to re-use (short/inline) buffers immediately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FI_BUFFERED_SEND flag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May be implemented as inline data or copied to pre-registered memory</a:t>
            </a:r>
          </a:p>
          <a:p>
            <a:r>
              <a:rPr lang="en-US" dirty="0" smtClean="0"/>
              <a:t>Polling and OS-native/</a:t>
            </a:r>
            <a:r>
              <a:rPr lang="en-US" dirty="0" err="1" smtClean="0"/>
              <a:t>fd</a:t>
            </a:r>
            <a:r>
              <a:rPr lang="en-US" dirty="0" smtClean="0"/>
              <a:t>-based blocking QP modes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Support for multiple wait objects with control interface to obtain native wait object (e.g.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MPI likes in 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70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Discover devices, ports, and their capabilities (*)</a:t>
            </a:r>
          </a:p>
          <a:p>
            <a:pPr lvl="1"/>
            <a:r>
              <a:rPr lang="en-US" i="1" dirty="0" smtClean="0"/>
              <a:t>…but let’s not tie this to a specific hardware model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Discovery is built around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fi_getinfo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call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Need to determine if interface is sufficient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Fabric and domain objects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Higher-level of abstraction than verbs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Need to identify application desired attributes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MPI likes in 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597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7473</TotalTime>
  <Words>4265</Words>
  <Application>Microsoft Office PowerPoint</Application>
  <PresentationFormat>On-screen Show (4:3)</PresentationFormat>
  <Paragraphs>600</Paragraphs>
  <Slides>45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Office Theme</vt:lpstr>
      <vt:lpstr>Custom Design</vt:lpstr>
      <vt:lpstr>MPI Requirements of the Network Layer  OFA 2.0 Mapping</vt:lpstr>
      <vt:lpstr>Basic things MPI needs</vt:lpstr>
      <vt:lpstr>Basic things MPI needs</vt:lpstr>
      <vt:lpstr>Basic things MPI needs</vt:lpstr>
      <vt:lpstr>Basic things MPI needs</vt:lpstr>
      <vt:lpstr>Things MPI likes in verbs</vt:lpstr>
      <vt:lpstr>Things MPI likes in verbs</vt:lpstr>
      <vt:lpstr>Things MPI likes in verbs</vt:lpstr>
      <vt:lpstr>Things MPI likes in verbs</vt:lpstr>
      <vt:lpstr>Things MPI likes in verbs</vt:lpstr>
      <vt:lpstr>Things MPI likes in verbs</vt:lpstr>
      <vt:lpstr>Things MPI likes in verbs</vt:lpstr>
      <vt:lpstr>Things MPI likes in verbs</vt:lpstr>
      <vt:lpstr>Other things MPI wants (described as verbs improvements)</vt:lpstr>
      <vt:lpstr>Other things MPI wants (described as verbs improvements)</vt:lpstr>
      <vt:lpstr>Other things MPI wants (described as verbs improvements)</vt:lpstr>
      <vt:lpstr>Other things MPI wants (described as verbs improvements)</vt:lpstr>
      <vt:lpstr>Other things MPI wants (described as verbs improvements)</vt:lpstr>
      <vt:lpstr>Other things MPI wants (described as verbs improvements)</vt:lpstr>
      <vt:lpstr>Other things MPI wants (described as verbs improvements)</vt:lpstr>
      <vt:lpstr>Other things MPI wants: Standardized high-level interfaces</vt:lpstr>
      <vt:lpstr>Other things MPI wants: Standardized high-level interfaces</vt:lpstr>
      <vt:lpstr>Other things MPI wants: Vendor-specific interfaces</vt:lpstr>
      <vt:lpstr>Core libfabric functionality</vt:lpstr>
      <vt:lpstr>Example options for direct access to vendor-specific functionality</vt:lpstr>
      <vt:lpstr>Example options for direct access to vendor-specific functionality</vt:lpstr>
      <vt:lpstr>Other things MPI wants: Regarding memory registration</vt:lpstr>
      <vt:lpstr>Other things MPI wants: Regarding fork() behavior</vt:lpstr>
      <vt:lpstr>Other things MPI wants</vt:lpstr>
      <vt:lpstr>Other things MPI wants</vt:lpstr>
      <vt:lpstr>Other things MPI wants</vt:lpstr>
      <vt:lpstr>Other things MPI wants</vt:lpstr>
      <vt:lpstr>Other things MPI wants</vt:lpstr>
      <vt:lpstr>Other things MPI wants</vt:lpstr>
      <vt:lpstr>Other things MPI wants: More atomic operations</vt:lpstr>
      <vt:lpstr>Other things MPI wants: More atomic operations</vt:lpstr>
      <vt:lpstr>Other things MPI wants: MPI RMA requirements</vt:lpstr>
      <vt:lpstr>Other things MPI wants: MPI RMA requirements</vt:lpstr>
      <vt:lpstr>Other things MPI wants: MPI RMA requirements</vt:lpstr>
      <vt:lpstr>Other things MPI wants: MPI RMA requirements</vt:lpstr>
      <vt:lpstr>“New,” but becoming important</vt:lpstr>
      <vt:lpstr>API design considerations</vt:lpstr>
      <vt:lpstr>API design considerations</vt:lpstr>
      <vt:lpstr>API design considerations</vt:lpstr>
      <vt:lpstr>API design considerations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sean</cp:lastModifiedBy>
  <cp:revision>603</cp:revision>
  <dcterms:created xsi:type="dcterms:W3CDTF">2009-09-15T00:09:16Z</dcterms:created>
  <dcterms:modified xsi:type="dcterms:W3CDTF">2014-03-16T05:38:10Z</dcterms:modified>
</cp:coreProperties>
</file>