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4" r:id="rId3"/>
    <p:sldId id="281" r:id="rId4"/>
    <p:sldId id="287" r:id="rId5"/>
    <p:sldId id="276" r:id="rId6"/>
    <p:sldId id="277" r:id="rId7"/>
    <p:sldId id="282" r:id="rId8"/>
    <p:sldId id="278" r:id="rId9"/>
    <p:sldId id="265" r:id="rId10"/>
    <p:sldId id="289" r:id="rId11"/>
    <p:sldId id="286" r:id="rId12"/>
    <p:sldId id="290" r:id="rId13"/>
    <p:sldId id="288" r:id="rId14"/>
    <p:sldId id="262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5302"/>
    <a:srgbClr val="6D6E71"/>
    <a:srgbClr val="005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5" autoAdjust="0"/>
    <p:restoredTop sz="94973" autoAdjust="0"/>
  </p:normalViewPr>
  <p:slideViewPr>
    <p:cSldViewPr snapToGrid="0">
      <p:cViewPr varScale="1">
        <p:scale>
          <a:sx n="71" d="100"/>
          <a:sy n="71" d="100"/>
        </p:scale>
        <p:origin x="-1188" y="-102"/>
      </p:cViewPr>
      <p:guideLst>
        <p:guide orient="horz" pos="2112"/>
        <p:guide pos="12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55524409-AA6D-49FE-A0C8-CA282E6A6A91}" type="datetime1">
              <a:rPr lang="en-US"/>
              <a:pPr>
                <a:defRPr/>
              </a:pPr>
              <a:t>3/28/2014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B33CCFEF-DA26-423D-BE49-67E67BA01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545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DDD60918-725D-44C2-AD5E-9DFE3E31F5F9}" type="datetime1">
              <a:rPr lang="en-US"/>
              <a:pPr>
                <a:defRPr/>
              </a:pPr>
              <a:t>3/28/2014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4" charset="0"/>
                <a:ea typeface="ＭＳ Ｐゴシック" pitchFamily="4" charset="-128"/>
              </a:defRPr>
            </a:lvl1pPr>
          </a:lstStyle>
          <a:p>
            <a:pPr>
              <a:defRPr/>
            </a:pPr>
            <a:fld id="{BA8C316C-1847-4B6F-ABDB-A71BD91CB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27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492875"/>
            <a:ext cx="9144000" cy="212725"/>
          </a:xfrm>
          <a:prstGeom prst="rect">
            <a:avLst/>
          </a:prstGeom>
          <a:solidFill>
            <a:srgbClr val="E5530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4" charset="0"/>
              <a:ea typeface="ＭＳ Ｐゴシック" pitchFamily="4" charset="-128"/>
            </a:endParaRPr>
          </a:p>
        </p:txBody>
      </p:sp>
      <p:pic>
        <p:nvPicPr>
          <p:cNvPr id="5" name="Picture 10" descr="ribbon_ppt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8"/>
          <a:stretch>
            <a:fillRect/>
          </a:stretch>
        </p:blipFill>
        <p:spPr bwMode="auto">
          <a:xfrm>
            <a:off x="0" y="0"/>
            <a:ext cx="91440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OpenFabric_Alliance_Logo_pp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241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2667000"/>
            <a:ext cx="6629400" cy="1546225"/>
          </a:xfrm>
        </p:spPr>
        <p:txBody>
          <a:bodyPr/>
          <a:lstStyle>
            <a:lvl1pPr algn="l">
              <a:defRPr>
                <a:solidFill>
                  <a:srgbClr val="00519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267200"/>
            <a:ext cx="6629400" cy="1066800"/>
          </a:xfrm>
        </p:spPr>
        <p:txBody>
          <a:bodyPr/>
          <a:lstStyle>
            <a:lvl1pPr marL="0" indent="0" algn="l">
              <a:buNone/>
              <a:defRPr>
                <a:solidFill>
                  <a:srgbClr val="6D6E7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83087" y="3811049"/>
            <a:ext cx="1538825" cy="1432236"/>
            <a:chOff x="5075853" y="3477159"/>
            <a:chExt cx="3077649" cy="2864472"/>
          </a:xfrm>
        </p:grpSpPr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4"/>
            <a:stretch/>
          </p:blipFill>
          <p:spPr bwMode="auto">
            <a:xfrm>
              <a:off x="5231038" y="3477159"/>
              <a:ext cx="2922464" cy="286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 userDrawn="1"/>
          </p:nvSpPr>
          <p:spPr>
            <a:xfrm>
              <a:off x="5075854" y="3511866"/>
              <a:ext cx="206913" cy="523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31038" y="3564205"/>
              <a:ext cx="51729" cy="1755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 userDrawn="1"/>
          </p:nvSpPr>
          <p:spPr>
            <a:xfrm>
              <a:off x="5075853" y="5363807"/>
              <a:ext cx="206913" cy="928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2129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#OFADevWorkshop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9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#OFADevWorkshop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27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#OFADevWorkshop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75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#OFADevWorkshop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8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#OFADevWorkshop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6492875"/>
            <a:ext cx="9144000" cy="212725"/>
          </a:xfrm>
          <a:prstGeom prst="rect">
            <a:avLst/>
          </a:prstGeom>
          <a:solidFill>
            <a:srgbClr val="E5530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4" charset="0"/>
              <a:ea typeface="ＭＳ Ｐゴシック" pitchFamily="4" charset="-128"/>
            </a:endParaRPr>
          </a:p>
        </p:txBody>
      </p:sp>
      <p:pic>
        <p:nvPicPr>
          <p:cNvPr id="5" name="Picture 10" descr="ribbon_ppt_titl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8"/>
          <a:stretch>
            <a:fillRect/>
          </a:stretch>
        </p:blipFill>
        <p:spPr bwMode="auto">
          <a:xfrm>
            <a:off x="0" y="0"/>
            <a:ext cx="9144000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OpenFabric_Alliance_Logo_ppt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6"/>
          <a:stretch/>
        </p:blipFill>
        <p:spPr bwMode="auto">
          <a:xfrm>
            <a:off x="1560352" y="3928884"/>
            <a:ext cx="2281808" cy="212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89380"/>
            <a:ext cx="8229600" cy="1049323"/>
          </a:xfrm>
        </p:spPr>
        <p:txBody>
          <a:bodyPr/>
          <a:lstStyle>
            <a:lvl1pPr algn="ctr">
              <a:defRPr sz="3600">
                <a:solidFill>
                  <a:srgbClr val="00519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5054894" y="4004545"/>
            <a:ext cx="2180000" cy="2029002"/>
            <a:chOff x="5075853" y="3477159"/>
            <a:chExt cx="3077649" cy="2864472"/>
          </a:xfrm>
        </p:grpSpPr>
        <p:pic>
          <p:nvPicPr>
            <p:cNvPr id="7" name="Picture 2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4"/>
            <a:stretch/>
          </p:blipFill>
          <p:spPr bwMode="auto">
            <a:xfrm>
              <a:off x="5231038" y="3477159"/>
              <a:ext cx="2922464" cy="2864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 userDrawn="1"/>
          </p:nvSpPr>
          <p:spPr>
            <a:xfrm>
              <a:off x="5075854" y="3511866"/>
              <a:ext cx="206913" cy="523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31038" y="3564205"/>
              <a:ext cx="51729" cy="1755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5075853" y="5363807"/>
              <a:ext cx="206913" cy="9289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3428653" y="6414571"/>
            <a:ext cx="2334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cs typeface="Arial" pitchFamily="34" charset="0"/>
              </a:rPr>
              <a:t>#OFADevWorkshop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514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0" y="6492875"/>
            <a:ext cx="9144000" cy="212725"/>
          </a:xfrm>
          <a:prstGeom prst="rect">
            <a:avLst/>
          </a:prstGeom>
          <a:solidFill>
            <a:srgbClr val="E55302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4" charset="0"/>
              <a:ea typeface="ＭＳ Ｐゴシック" pitchFamily="4" charset="-128"/>
            </a:endParaRPr>
          </a:p>
        </p:txBody>
      </p:sp>
      <p:pic>
        <p:nvPicPr>
          <p:cNvPr id="1026" name="Picture 9" descr="ribbon_small_rgb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7467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1788"/>
            <a:ext cx="8229600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3" name="Picture 6" descr="OpenFabric_Alliance_Logo_pp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28600"/>
            <a:ext cx="11049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/>
          <p:cNvCxnSpPr/>
          <p:nvPr userDrawn="1"/>
        </p:nvCxnSpPr>
        <p:spPr>
          <a:xfrm>
            <a:off x="0" y="1447800"/>
            <a:ext cx="9144000" cy="1588"/>
          </a:xfrm>
          <a:prstGeom prst="line">
            <a:avLst/>
          </a:prstGeom>
          <a:ln w="12700" cap="flat" cmpd="sng" algn="ctr">
            <a:solidFill>
              <a:srgbClr val="E5530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42451" y="6492875"/>
            <a:ext cx="8273709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#OFADevWorkshop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7659328" y="6492875"/>
            <a:ext cx="1086463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2C27CB9-1700-439E-B0BF-EDD2C915F9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21" r:id="rId7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005195"/>
          </a:solidFill>
          <a:latin typeface="Arial"/>
          <a:ea typeface="MS PGothic" pitchFamily="34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MS PGothic" pitchFamily="34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rgbClr val="005195"/>
          </a:solidFill>
          <a:latin typeface="Arial" charset="0"/>
          <a:ea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chemeClr val="tx1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2017059" y="2236694"/>
            <a:ext cx="6629400" cy="1546225"/>
          </a:xfrm>
        </p:spPr>
        <p:txBody>
          <a:bodyPr/>
          <a:lstStyle/>
          <a:p>
            <a:pPr algn="ctr" eaLnBrk="1" hangingPunct="1"/>
            <a:r>
              <a:rPr lang="en-US" dirty="0" err="1" smtClean="0"/>
              <a:t>iSER</a:t>
            </a:r>
            <a:r>
              <a:rPr lang="en-US" dirty="0" smtClean="0"/>
              <a:t> update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2057400" y="4631183"/>
            <a:ext cx="6629400" cy="145156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b="1" dirty="0"/>
              <a:t>2014 OFA Developer </a:t>
            </a:r>
            <a:r>
              <a:rPr lang="en-US" b="1" dirty="0" smtClean="0"/>
              <a:t>Workshop</a:t>
            </a:r>
          </a:p>
          <a:p>
            <a:pPr algn="ctr" eaLnBrk="1" hangingPunct="1"/>
            <a:r>
              <a:rPr lang="en-US" sz="1900" b="1" dirty="0"/>
              <a:t>Sunday, March 30 - Wednesday, April 2, </a:t>
            </a:r>
            <a:r>
              <a:rPr lang="en-US" sz="1900" b="1" dirty="0" smtClean="0"/>
              <a:t>2014</a:t>
            </a:r>
          </a:p>
          <a:p>
            <a:pPr algn="ctr" eaLnBrk="1" hangingPunct="1"/>
            <a:r>
              <a:rPr lang="en-US" sz="1900" b="1" dirty="0" smtClean="0">
                <a:latin typeface="Arial" pitchFamily="34" charset="0"/>
                <a:cs typeface="Arial" pitchFamily="34" charset="0"/>
              </a:rPr>
              <a:t>Monterey CA</a:t>
            </a:r>
            <a:endParaRPr lang="en-US" sz="1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69459" y="3697941"/>
            <a:ext cx="6629400" cy="82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5195"/>
                </a:solidFill>
                <a:latin typeface="Arial"/>
                <a:ea typeface="MS PGothic" pitchFamily="34" charset="-128"/>
                <a:cs typeface="Arial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5195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5195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5195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5195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5195"/>
                </a:solidFill>
                <a:latin typeface="Arial" charset="0"/>
                <a:ea typeface="ＭＳ Ｐゴシック" pitchFamily="4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5195"/>
                </a:solidFill>
                <a:latin typeface="Arial" charset="0"/>
                <a:ea typeface="ＭＳ Ｐゴシック" pitchFamily="4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5195"/>
                </a:solidFill>
                <a:latin typeface="Arial" charset="0"/>
                <a:ea typeface="ＭＳ Ｐゴシック" pitchFamily="4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5195"/>
                </a:solidFill>
                <a:latin typeface="Arial" charset="0"/>
                <a:ea typeface="ＭＳ Ｐゴシック" pitchFamily="4" charset="-128"/>
              </a:defRPr>
            </a:lvl9pPr>
          </a:lstStyle>
          <a:p>
            <a:pPr algn="ctr" eaLnBrk="1" hangingPunct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Eyal Salomon </a:t>
            </a:r>
          </a:p>
          <a:p>
            <a:pPr algn="ctr" eaLnBrk="1" hangingPunct="1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Mellanox Technologies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Accelerating IO Performance (Accessing a Single LUN)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6" y="1738741"/>
            <a:ext cx="8464233" cy="401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234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Accelerating IO Performance </a:t>
            </a:r>
            <a:r>
              <a:rPr lang="en-US" dirty="0" smtClean="0"/>
              <a:t>(Accessing 4 LUN in parallel)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8" y="1726856"/>
            <a:ext cx="8684435" cy="4013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113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MultiQ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iSER</a:t>
            </a:r>
            <a:r>
              <a:rPr lang="en-US" dirty="0" smtClean="0"/>
              <a:t> initiator exposes a SCSI Block device to the OS</a:t>
            </a:r>
          </a:p>
          <a:p>
            <a:r>
              <a:rPr lang="en-US" dirty="0" smtClean="0"/>
              <a:t>Both the Block and SCSI layers are performance bottlenecks e.g. for IOPS scalability </a:t>
            </a:r>
          </a:p>
          <a:p>
            <a:r>
              <a:rPr lang="en-US" dirty="0"/>
              <a:t>i</a:t>
            </a:r>
            <a:r>
              <a:rPr lang="en-US" dirty="0" smtClean="0"/>
              <a:t>n Linux 3.13 BLK-MQ was introduced to the block layer for generic block devices</a:t>
            </a:r>
          </a:p>
          <a:p>
            <a:r>
              <a:rPr lang="en-US" dirty="0" smtClean="0"/>
              <a:t>SCSI MQ is under the works by the community and </a:t>
            </a:r>
            <a:r>
              <a:rPr lang="en-US" dirty="0" err="1" smtClean="0"/>
              <a:t>iSER</a:t>
            </a:r>
            <a:r>
              <a:rPr lang="en-US" dirty="0" smtClean="0"/>
              <a:t> is planned to leverage on that</a:t>
            </a:r>
          </a:p>
          <a:p>
            <a:r>
              <a:rPr lang="en-US" dirty="0" smtClean="0"/>
              <a:t>The results in the previous slides were obtained by a prototype that emulated BLK/SCSI MQ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6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iSER</a:t>
            </a:r>
            <a:r>
              <a:rPr lang="en-US" dirty="0" smtClean="0"/>
              <a:t> in </a:t>
            </a:r>
            <a:r>
              <a:rPr lang="en-US" dirty="0" err="1" smtClean="0"/>
              <a:t>OpenStack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16" y="1611810"/>
            <a:ext cx="8588170" cy="2928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0716" y="4823880"/>
            <a:ext cx="86513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Using </a:t>
            </a:r>
            <a:r>
              <a:rPr lang="en-US" dirty="0" err="1"/>
              <a:t>OpenStack</a:t>
            </a:r>
            <a:r>
              <a:rPr lang="en-US" dirty="0"/>
              <a:t> Built-in components and management (Open-</a:t>
            </a:r>
            <a:r>
              <a:rPr lang="en-US" dirty="0" err="1"/>
              <a:t>iSCSI</a:t>
            </a:r>
            <a:r>
              <a:rPr lang="en-US" dirty="0"/>
              <a:t>, </a:t>
            </a:r>
            <a:r>
              <a:rPr lang="en-US" dirty="0" err="1"/>
              <a:t>tgt</a:t>
            </a:r>
            <a:r>
              <a:rPr lang="en-US" dirty="0"/>
              <a:t> target, Cinder), no additional software is required, RDMA is already inbox and used by our </a:t>
            </a:r>
            <a:r>
              <a:rPr lang="en-US" dirty="0" err="1"/>
              <a:t>OpenStack</a:t>
            </a:r>
            <a:r>
              <a:rPr lang="en-US" dirty="0"/>
              <a:t> customers 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Mellanox enable faster performance, with much lower CPU%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Next step is to bypass Hypervisor layers, and add NAS &amp; Object storage </a:t>
            </a:r>
          </a:p>
        </p:txBody>
      </p:sp>
    </p:spTree>
    <p:extLst>
      <p:ext uri="{BB962C8B-B14F-4D97-AF65-F5344CB8AC3E}">
        <p14:creationId xmlns:p14="http://schemas.microsoft.com/office/powerpoint/2010/main" val="222213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3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iSER</a:t>
            </a:r>
            <a:r>
              <a:rPr lang="en-US" dirty="0" smtClean="0"/>
              <a:t> Advantages and Status</a:t>
            </a:r>
          </a:p>
          <a:p>
            <a:r>
              <a:rPr lang="en-US" dirty="0" smtClean="0"/>
              <a:t>Support for new targets </a:t>
            </a:r>
          </a:p>
          <a:p>
            <a:pPr lvl="1"/>
            <a:r>
              <a:rPr lang="en-US" dirty="0" smtClean="0"/>
              <a:t>LIO, SCST, TGT enhancements  </a:t>
            </a:r>
          </a:p>
          <a:p>
            <a:r>
              <a:rPr lang="en-US" dirty="0" smtClean="0"/>
              <a:t>Initiator features and updates </a:t>
            </a:r>
          </a:p>
          <a:p>
            <a:pPr lvl="1"/>
            <a:r>
              <a:rPr lang="en-US" dirty="0" smtClean="0"/>
              <a:t>Linux, VMware</a:t>
            </a:r>
          </a:p>
          <a:p>
            <a:pPr lvl="1"/>
            <a:r>
              <a:rPr lang="en-US" dirty="0" smtClean="0"/>
              <a:t>Performance acceleration: </a:t>
            </a:r>
            <a:r>
              <a:rPr lang="en-US" dirty="0" err="1" smtClean="0"/>
              <a:t>iSER</a:t>
            </a:r>
            <a:r>
              <a:rPr lang="en-US" dirty="0" smtClean="0"/>
              <a:t>-BD and Block </a:t>
            </a:r>
            <a:r>
              <a:rPr lang="en-US" dirty="0" err="1" smtClean="0"/>
              <a:t>MultiQ</a:t>
            </a:r>
            <a:endParaRPr lang="en-US" dirty="0" smtClean="0"/>
          </a:p>
          <a:p>
            <a:r>
              <a:rPr lang="en-US" dirty="0" err="1" smtClean="0"/>
              <a:t>iSER</a:t>
            </a:r>
            <a:r>
              <a:rPr lang="en-US" dirty="0" smtClean="0"/>
              <a:t> in </a:t>
            </a:r>
            <a:r>
              <a:rPr lang="en-US" dirty="0" err="1" smtClean="0"/>
              <a:t>OpenStack</a:t>
            </a:r>
            <a:r>
              <a:rPr lang="en-US" dirty="0" smtClean="0"/>
              <a:t> (Cinder)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2014 OFA Developer workshop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iSER</a:t>
            </a:r>
            <a:r>
              <a:rPr lang="en-US" dirty="0"/>
              <a:t> Advantages and </a:t>
            </a:r>
            <a:r>
              <a:rPr lang="en-US" dirty="0" smtClean="0"/>
              <a:t>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Enterprise Storage Solution (Security, HA, Discovery, ..)</a:t>
            </a:r>
          </a:p>
          <a:p>
            <a:pPr lvl="1"/>
            <a:r>
              <a:rPr lang="en-US" dirty="0" smtClean="0"/>
              <a:t>OS tools and integration based on </a:t>
            </a:r>
            <a:r>
              <a:rPr lang="en-US" dirty="0" err="1" smtClean="0"/>
              <a:t>iSCSI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Ethernet (</a:t>
            </a:r>
            <a:r>
              <a:rPr lang="en-US" dirty="0" err="1" smtClean="0"/>
              <a:t>RoCE</a:t>
            </a:r>
            <a:r>
              <a:rPr lang="en-US" dirty="0" smtClean="0"/>
              <a:t>, </a:t>
            </a:r>
            <a:r>
              <a:rPr lang="en-US" dirty="0" err="1" smtClean="0"/>
              <a:t>iWarp</a:t>
            </a:r>
            <a:r>
              <a:rPr lang="en-US" dirty="0" smtClean="0"/>
              <a:t>) + </a:t>
            </a:r>
            <a:r>
              <a:rPr lang="en-US" dirty="0" err="1" smtClean="0"/>
              <a:t>InfiniBand</a:t>
            </a:r>
            <a:endParaRPr lang="en-US" dirty="0" smtClean="0"/>
          </a:p>
          <a:p>
            <a:pPr lvl="1"/>
            <a:r>
              <a:rPr lang="en-US" dirty="0" smtClean="0"/>
              <a:t>faster </a:t>
            </a:r>
            <a:r>
              <a:rPr lang="en-US" dirty="0" smtClean="0"/>
              <a:t>than SRP (on IOPs &amp; Latency)</a:t>
            </a:r>
          </a:p>
          <a:p>
            <a:r>
              <a:rPr lang="en-US" dirty="0" smtClean="0"/>
              <a:t>Status and Adoption</a:t>
            </a:r>
          </a:p>
          <a:p>
            <a:pPr lvl="1"/>
            <a:r>
              <a:rPr lang="en-US" dirty="0" smtClean="0"/>
              <a:t>In the kernel for few years, and constantly improving  </a:t>
            </a:r>
          </a:p>
          <a:p>
            <a:pPr lvl="1"/>
            <a:r>
              <a:rPr lang="en-US" dirty="0"/>
              <a:t>Seamless integration into </a:t>
            </a:r>
            <a:r>
              <a:rPr lang="en-US" dirty="0" err="1"/>
              <a:t>OpenStack</a:t>
            </a:r>
            <a:r>
              <a:rPr lang="en-US" dirty="0"/>
              <a:t> (from Havana) </a:t>
            </a:r>
          </a:p>
          <a:p>
            <a:pPr lvl="1"/>
            <a:r>
              <a:rPr lang="en-US" dirty="0" smtClean="0"/>
              <a:t>Adopted by many cloud providers</a:t>
            </a:r>
          </a:p>
          <a:p>
            <a:pPr lvl="1"/>
            <a:r>
              <a:rPr lang="en-US" dirty="0" smtClean="0"/>
              <a:t>Will be available from multiple Tier1-2 storage vendors in the coming months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smtClean="0">
                <a:cs typeface="Arial" pitchFamily="34" charset="0"/>
              </a:rPr>
              <a:t>March 30 – April 2, 2014	#OFADevWorkshop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4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Targets Support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792977"/>
              </p:ext>
            </p:extLst>
          </p:nvPr>
        </p:nvGraphicFramePr>
        <p:xfrm>
          <a:off x="480076" y="2158557"/>
          <a:ext cx="8210700" cy="3726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5618"/>
                <a:gridCol w="1796995"/>
                <a:gridCol w="1875158"/>
                <a:gridCol w="1702929"/>
              </a:tblGrid>
              <a:tr h="779626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SRP</a:t>
                      </a:r>
                      <a:endParaRPr lang="en-US" sz="2000" dirty="0"/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iSER</a:t>
                      </a:r>
                      <a:endParaRPr lang="en-US" sz="2000" dirty="0"/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FCoE</a:t>
                      </a:r>
                      <a:r>
                        <a:rPr lang="en-US" sz="2000" dirty="0" smtClean="0"/>
                        <a:t> </a:t>
                      </a:r>
                    </a:p>
                    <a:p>
                      <a:pPr algn="ctr"/>
                      <a:r>
                        <a:rPr lang="en-US" sz="2000" dirty="0" smtClean="0"/>
                        <a:t>(</a:t>
                      </a:r>
                      <a:r>
                        <a:rPr lang="en-US" sz="2000" dirty="0" err="1" smtClean="0"/>
                        <a:t>Mlnx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 marL="57150" marR="57150" marT="38100" marB="38100"/>
                </a:tc>
              </a:tr>
              <a:tr h="779626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SCST </a:t>
                      </a:r>
                      <a:br>
                        <a:rPr lang="en-US" sz="2000" dirty="0" smtClean="0"/>
                      </a:br>
                      <a:r>
                        <a:rPr lang="en-US" sz="2000" dirty="0" smtClean="0"/>
                        <a:t>(Kernel, external)</a:t>
                      </a:r>
                      <a:endParaRPr lang="en-US" sz="2000" dirty="0"/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13061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 marL="57150" marR="57150" marT="38100" marB="38100"/>
                </a:tc>
              </a:tr>
              <a:tr h="43013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TGTD (User)</a:t>
                      </a:r>
                      <a:endParaRPr lang="en-US" sz="2000" dirty="0"/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</a:t>
                      </a:r>
                      <a:endParaRPr lang="en-US" sz="2000" dirty="0"/>
                    </a:p>
                  </a:txBody>
                  <a:tcPr marL="57150" marR="57150" marT="38100" marB="38100"/>
                </a:tc>
              </a:tr>
              <a:tr h="440142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LIO (Kernel, inbox)</a:t>
                      </a:r>
                      <a:endParaRPr lang="en-US" sz="2000" dirty="0"/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Yes</a:t>
                      </a:r>
                      <a:endParaRPr lang="en-US" sz="2000" dirty="0"/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In-progress</a:t>
                      </a:r>
                      <a:endParaRPr lang="en-US" sz="2400" dirty="0"/>
                    </a:p>
                  </a:txBody>
                  <a:tcPr marL="57150" marR="57150" marT="38100" marB="38100"/>
                </a:tc>
              </a:tr>
              <a:tr h="116865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GPL free, standalone  reference</a:t>
                      </a:r>
                    </a:p>
                    <a:p>
                      <a:r>
                        <a:rPr lang="en-US" sz="2000" dirty="0" smtClean="0"/>
                        <a:t>(for storage OEMs and other </a:t>
                      </a:r>
                      <a:r>
                        <a:rPr lang="en-US" sz="2000" dirty="0" err="1" smtClean="0"/>
                        <a:t>OSes</a:t>
                      </a:r>
                      <a:r>
                        <a:rPr lang="en-US" sz="2000" dirty="0" smtClean="0"/>
                        <a:t>)</a:t>
                      </a:r>
                      <a:endParaRPr lang="en-US" sz="2000" dirty="0"/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No, can base on SCST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13061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 (can be obtained from Mellanox)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0" marR="57150" marT="38100" marB="3810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No, can base on LIO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7150" marR="57150" marT="38100" marB="3810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95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LIO </a:t>
            </a:r>
            <a:r>
              <a:rPr lang="en-US" dirty="0" err="1" smtClean="0"/>
              <a:t>iSER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1788"/>
            <a:ext cx="8400553" cy="4646612"/>
          </a:xfrm>
        </p:spPr>
        <p:txBody>
          <a:bodyPr>
            <a:normAutofit/>
          </a:bodyPr>
          <a:lstStyle/>
          <a:p>
            <a:pPr lvl="0"/>
            <a:r>
              <a:rPr lang="en-US" dirty="0" err="1" smtClean="0"/>
              <a:t>iSER</a:t>
            </a:r>
            <a:r>
              <a:rPr lang="en-US" dirty="0" smtClean="0"/>
              <a:t> available from kernel 3.10</a:t>
            </a:r>
          </a:p>
          <a:p>
            <a:pPr lvl="0"/>
            <a:r>
              <a:rPr lang="en-US" dirty="0" smtClean="0"/>
              <a:t>T10-DIF</a:t>
            </a:r>
            <a:endParaRPr lang="en-US" dirty="0"/>
          </a:p>
          <a:p>
            <a:pPr lvl="1"/>
            <a:r>
              <a:rPr lang="en-US" dirty="0"/>
              <a:t>Implemented T10-DIF framework in target core</a:t>
            </a:r>
          </a:p>
          <a:p>
            <a:pPr lvl="1"/>
            <a:r>
              <a:rPr lang="en-US" dirty="0"/>
              <a:t>Implemented for </a:t>
            </a:r>
            <a:r>
              <a:rPr lang="en-US" dirty="0" err="1"/>
              <a:t>iSER</a:t>
            </a:r>
            <a:r>
              <a:rPr lang="en-US" dirty="0"/>
              <a:t> – fully offloading transport</a:t>
            </a:r>
          </a:p>
          <a:p>
            <a:pPr lvl="2"/>
            <a:r>
              <a:rPr lang="en-US" dirty="0"/>
              <a:t>Can do ADD/STRIP/PASS and verify of T10-DIF info</a:t>
            </a:r>
          </a:p>
          <a:p>
            <a:pPr lvl="1"/>
            <a:r>
              <a:rPr lang="en-US" dirty="0"/>
              <a:t>Implemented for File backing store</a:t>
            </a:r>
          </a:p>
          <a:p>
            <a:pPr lvl="2"/>
            <a:r>
              <a:rPr lang="en-US" dirty="0"/>
              <a:t>Can keep DIF interleaved in the data file (so one file has it all)</a:t>
            </a:r>
          </a:p>
          <a:p>
            <a:pPr lvl="2"/>
            <a:r>
              <a:rPr lang="en-US" dirty="0"/>
              <a:t>Can keep DIF in separate file (so data file stays clean with data only)</a:t>
            </a:r>
          </a:p>
          <a:p>
            <a:pPr lvl="2"/>
            <a:r>
              <a:rPr lang="en-US" dirty="0"/>
              <a:t>Good for </a:t>
            </a:r>
            <a:r>
              <a:rPr lang="en-US" dirty="0" smtClean="0"/>
              <a:t>development </a:t>
            </a:r>
            <a:r>
              <a:rPr lang="en-US" dirty="0"/>
              <a:t>&amp; debug (can inject errors</a:t>
            </a:r>
            <a:r>
              <a:rPr lang="en-US" dirty="0" smtClean="0"/>
              <a:t>…)</a:t>
            </a:r>
          </a:p>
          <a:p>
            <a:r>
              <a:rPr lang="en-US" dirty="0" smtClean="0"/>
              <a:t>	working on performance optimizations 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</a:t>
            </a:r>
            <a:r>
              <a:rPr lang="en-US" dirty="0">
                <a:cs typeface="Arial" pitchFamily="34" charset="0"/>
              </a:rPr>
              <a:t> 2014 OFA Developer 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0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en-GB" altLang="en-US" sz="2000" dirty="0"/>
              <a:t>SCST: </a:t>
            </a:r>
            <a:r>
              <a:rPr lang="en-GB" altLang="en-US" sz="2000" dirty="0" smtClean="0"/>
              <a:t>A leading </a:t>
            </a:r>
            <a:r>
              <a:rPr lang="en-GB" altLang="en-US" sz="2000" dirty="0"/>
              <a:t>Linux target </a:t>
            </a:r>
            <a:r>
              <a:rPr lang="en-GB" altLang="en-US" sz="2000" dirty="0" smtClean="0"/>
              <a:t>implementation</a:t>
            </a:r>
            <a:endParaRPr lang="en-GB" altLang="en-US" sz="2000" dirty="0"/>
          </a:p>
          <a:p>
            <a:pPr>
              <a:buFontTx/>
              <a:buChar char="•"/>
            </a:pPr>
            <a:r>
              <a:rPr lang="en-US" sz="2000" dirty="0" err="1" smtClean="0"/>
              <a:t>iSCSI</a:t>
            </a:r>
            <a:r>
              <a:rPr lang="en-US" sz="2000" dirty="0" smtClean="0"/>
              <a:t> </a:t>
            </a:r>
            <a:r>
              <a:rPr lang="en-US" sz="2000" dirty="0"/>
              <a:t>in SCST extended to support RDMA transport as well as TCP</a:t>
            </a:r>
          </a:p>
          <a:p>
            <a:pPr>
              <a:buFontTx/>
              <a:buChar char="•"/>
            </a:pPr>
            <a:r>
              <a:rPr lang="en-GB" altLang="en-US" sz="2000" dirty="0"/>
              <a:t>Transport API to abstract away from transport </a:t>
            </a:r>
            <a:r>
              <a:rPr lang="en-GB" altLang="en-US" sz="2000" dirty="0" smtClean="0"/>
              <a:t> implementation</a:t>
            </a:r>
            <a:endParaRPr lang="en-GB" altLang="en-US" sz="2000" dirty="0"/>
          </a:p>
          <a:p>
            <a:pPr>
              <a:buFontTx/>
              <a:buChar char="•"/>
            </a:pPr>
            <a:r>
              <a:rPr lang="en-GB" altLang="en-US" sz="2000" dirty="0"/>
              <a:t>High IOPs and bandwidth</a:t>
            </a:r>
          </a:p>
          <a:p>
            <a:pPr>
              <a:buFontTx/>
              <a:buChar char="•"/>
            </a:pPr>
            <a:r>
              <a:rPr lang="en-GB" altLang="en-US" sz="2000" dirty="0"/>
              <a:t>Supports </a:t>
            </a:r>
            <a:r>
              <a:rPr lang="en-GB" altLang="en-US" sz="2000" dirty="0" err="1"/>
              <a:t>Infiniband</a:t>
            </a:r>
            <a:r>
              <a:rPr lang="en-GB" altLang="en-US" sz="2000" dirty="0"/>
              <a:t>, </a:t>
            </a:r>
            <a:r>
              <a:rPr lang="en-GB" altLang="en-US" sz="2000" dirty="0" err="1"/>
              <a:t>RoCE</a:t>
            </a:r>
            <a:r>
              <a:rPr lang="en-GB" altLang="en-US" sz="2000" dirty="0"/>
              <a:t> </a:t>
            </a:r>
            <a:r>
              <a:rPr lang="en-GB" altLang="en-US" sz="2000" dirty="0" smtClean="0"/>
              <a:t>and </a:t>
            </a:r>
            <a:r>
              <a:rPr lang="en-GB" altLang="en-US" sz="2000" dirty="0" err="1" smtClean="0"/>
              <a:t>iWARP</a:t>
            </a:r>
            <a:endParaRPr lang="en-GB" altLang="en-US" sz="2000" dirty="0"/>
          </a:p>
          <a:p>
            <a:pPr>
              <a:buFontTx/>
              <a:buChar char="•"/>
            </a:pPr>
            <a:r>
              <a:rPr lang="en-GB" altLang="en-US" sz="2000" dirty="0"/>
              <a:t>Available at http://scst.sourceforge.net/target_iser.html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</a:t>
            </a:r>
            <a:r>
              <a:rPr lang="en-US" dirty="0">
                <a:cs typeface="Arial" pitchFamily="34" charset="0"/>
              </a:rPr>
              <a:t> 2014 OFA Developer 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9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Linux SCST Target Transport Comparison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214" y="3981918"/>
            <a:ext cx="4431109" cy="229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42" y="3981918"/>
            <a:ext cx="3813969" cy="229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433" y="1658240"/>
            <a:ext cx="4625578" cy="213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8415" y="1805684"/>
            <a:ext cx="2611137" cy="6771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Single Initiator to Single Target</a:t>
            </a:r>
          </a:p>
          <a:p>
            <a:r>
              <a:rPr lang="en-US" sz="1100" dirty="0">
                <a:solidFill>
                  <a:schemeClr val="tx2"/>
                </a:solidFill>
              </a:rPr>
              <a:t>Using HP DL380 with 2 x  Intel 2650 CPUs</a:t>
            </a:r>
          </a:p>
          <a:p>
            <a:r>
              <a:rPr lang="en-US" sz="1100" dirty="0">
                <a:solidFill>
                  <a:schemeClr val="tx2"/>
                </a:solidFill>
              </a:rPr>
              <a:t>ConnectX-3 Adapter (40GbE or IB FDR)</a:t>
            </a:r>
          </a:p>
        </p:txBody>
      </p:sp>
    </p:spTree>
    <p:extLst>
      <p:ext uri="{BB962C8B-B14F-4D97-AF65-F5344CB8AC3E}">
        <p14:creationId xmlns:p14="http://schemas.microsoft.com/office/powerpoint/2010/main" val="347125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TGT </a:t>
            </a:r>
            <a:r>
              <a:rPr lang="en-US" dirty="0" err="1" smtClean="0"/>
              <a:t>iSER</a:t>
            </a:r>
            <a:r>
              <a:rPr lang="en-US" dirty="0" smtClean="0"/>
              <a:t>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sophisticated polling strategies to maximize IOPS</a:t>
            </a:r>
          </a:p>
          <a:p>
            <a:r>
              <a:rPr lang="en-US" sz="2400" dirty="0" smtClean="0"/>
              <a:t>support </a:t>
            </a:r>
            <a:r>
              <a:rPr lang="en-US" sz="2400" dirty="0"/>
              <a:t>iSCSI Discovery over </a:t>
            </a:r>
            <a:r>
              <a:rPr lang="en-US" sz="2400" dirty="0" err="1" smtClean="0"/>
              <a:t>iser</a:t>
            </a:r>
            <a:endParaRPr lang="en-US" sz="2400" dirty="0" smtClean="0"/>
          </a:p>
          <a:p>
            <a:r>
              <a:rPr lang="en-US" sz="2400" dirty="0"/>
              <a:t>u</a:t>
            </a:r>
            <a:r>
              <a:rPr lang="en-US" sz="2400" dirty="0" smtClean="0"/>
              <a:t>sage of Huge pages to minimize HCA cache misses </a:t>
            </a:r>
          </a:p>
          <a:p>
            <a:r>
              <a:rPr lang="en-US" sz="2400" dirty="0" smtClean="0"/>
              <a:t>support multiple instances for IOPS scalability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support larger IO queue </a:t>
            </a:r>
            <a:r>
              <a:rPr lang="en-US" dirty="0" smtClean="0"/>
              <a:t>depth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Configurable memory buffer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Configurable CQ affinity </a:t>
            </a:r>
            <a:endParaRPr lang="en-US" dirty="0"/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endParaRPr lang="en-US" sz="24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</a:t>
            </a:r>
            <a:r>
              <a:rPr lang="en-US" dirty="0">
                <a:cs typeface="Arial" pitchFamily="34" charset="0"/>
              </a:rPr>
              <a:t> 2014 OFA Developer 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1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Initiator recent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Linux</a:t>
            </a:r>
          </a:p>
          <a:p>
            <a:pPr lvl="1"/>
            <a:r>
              <a:rPr lang="en-US" dirty="0" smtClean="0"/>
              <a:t>ability </a:t>
            </a:r>
            <a:r>
              <a:rPr lang="en-US" dirty="0"/>
              <a:t>to work in a VM over SRIOV </a:t>
            </a:r>
            <a:r>
              <a:rPr lang="en-US" dirty="0" smtClean="0"/>
              <a:t>VF</a:t>
            </a:r>
          </a:p>
          <a:p>
            <a:pPr lvl="1"/>
            <a:r>
              <a:rPr lang="en-US" dirty="0"/>
              <a:t>support fast registration (FRWR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support </a:t>
            </a:r>
            <a:r>
              <a:rPr lang="en-US" dirty="0" err="1"/>
              <a:t>iSCSI</a:t>
            </a:r>
            <a:r>
              <a:rPr lang="en-US" dirty="0"/>
              <a:t> Discovery over </a:t>
            </a:r>
            <a:r>
              <a:rPr lang="en-US" dirty="0" err="1" smtClean="0"/>
              <a:t>iser</a:t>
            </a:r>
            <a:endParaRPr lang="en-US" dirty="0"/>
          </a:p>
          <a:p>
            <a:pPr lvl="1"/>
            <a:r>
              <a:rPr lang="en-US" dirty="0" smtClean="0"/>
              <a:t>optimized </a:t>
            </a:r>
            <a:r>
              <a:rPr lang="en-US" dirty="0"/>
              <a:t>fast-path locking scheme in </a:t>
            </a:r>
            <a:r>
              <a:rPr lang="en-US" dirty="0" err="1" smtClean="0"/>
              <a:t>libiscsi</a:t>
            </a:r>
            <a:endParaRPr lang="en-US" dirty="0"/>
          </a:p>
          <a:p>
            <a:pPr lvl="1"/>
            <a:r>
              <a:rPr lang="en-US" dirty="0" smtClean="0"/>
              <a:t>support </a:t>
            </a:r>
            <a:r>
              <a:rPr lang="en-US" dirty="0"/>
              <a:t>larger IO queue </a:t>
            </a:r>
            <a:r>
              <a:rPr lang="en-US" dirty="0" smtClean="0"/>
              <a:t>depth</a:t>
            </a:r>
          </a:p>
          <a:p>
            <a:pPr lvl="1"/>
            <a:r>
              <a:rPr lang="en-US" dirty="0" smtClean="0"/>
              <a:t>support </a:t>
            </a:r>
            <a:r>
              <a:rPr lang="en-US" dirty="0"/>
              <a:t>SCSI T10 </a:t>
            </a:r>
            <a:r>
              <a:rPr lang="en-US" dirty="0" smtClean="0"/>
              <a:t>signature/protection</a:t>
            </a:r>
          </a:p>
          <a:p>
            <a:pPr lvl="1"/>
            <a:r>
              <a:rPr lang="en-US" dirty="0" err="1" smtClean="0"/>
              <a:t>misc</a:t>
            </a:r>
            <a:r>
              <a:rPr lang="en-US" dirty="0" smtClean="0"/>
              <a:t> </a:t>
            </a:r>
            <a:r>
              <a:rPr lang="en-US" dirty="0"/>
              <a:t>stability </a:t>
            </a:r>
            <a:r>
              <a:rPr lang="en-US" dirty="0" smtClean="0"/>
              <a:t>fixes</a:t>
            </a:r>
          </a:p>
          <a:p>
            <a:r>
              <a:rPr lang="en-US" dirty="0" smtClean="0"/>
              <a:t>VMware </a:t>
            </a:r>
            <a:r>
              <a:rPr lang="en-US" dirty="0" smtClean="0"/>
              <a:t>ESX</a:t>
            </a:r>
          </a:p>
          <a:p>
            <a:pPr lvl="1"/>
            <a:r>
              <a:rPr lang="en-US" dirty="0" err="1" smtClean="0"/>
              <a:t>iSER</a:t>
            </a:r>
            <a:r>
              <a:rPr lang="en-US" dirty="0" smtClean="0"/>
              <a:t> integrated into ESX 5.1/5.5 as an iSCSI HW offload</a:t>
            </a:r>
          </a:p>
          <a:p>
            <a:pPr lvl="1"/>
            <a:r>
              <a:rPr lang="en-US" dirty="0" smtClean="0"/>
              <a:t>Work on native port to ESX 6 kernel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tabLst>
                <a:tab pos="4119563" algn="ctr"/>
              </a:tabLst>
            </a:pPr>
            <a:r>
              <a:rPr lang="en-US" dirty="0" smtClean="0">
                <a:cs typeface="Arial" pitchFamily="34" charset="0"/>
              </a:rPr>
              <a:t>March 30 – April 2, 2014	</a:t>
            </a:r>
            <a:r>
              <a:rPr lang="en-US" dirty="0">
                <a:cs typeface="Arial" pitchFamily="34" charset="0"/>
              </a:rPr>
              <a:t> 2014 OFA Developer workshop</a:t>
            </a:r>
            <a:endParaRPr lang="en-US" dirty="0" smtClean="0"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C27CB9-1700-439E-B0BF-EDD2C915F92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5195"/>
      </a:dk2>
      <a:lt2>
        <a:srgbClr val="EEECE1"/>
      </a:lt2>
      <a:accent1>
        <a:srgbClr val="3C6FBD"/>
      </a:accent1>
      <a:accent2>
        <a:srgbClr val="E55302"/>
      </a:accent2>
      <a:accent3>
        <a:srgbClr val="78B9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6D6E7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4261</TotalTime>
  <Words>655</Words>
  <Application>Microsoft Office PowerPoint</Application>
  <PresentationFormat>On-screen Show (4:3)</PresentationFormat>
  <Paragraphs>118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iSER update</vt:lpstr>
      <vt:lpstr>Agenda</vt:lpstr>
      <vt:lpstr>iSER Advantages and Status</vt:lpstr>
      <vt:lpstr>Storage Targets Support</vt:lpstr>
      <vt:lpstr>LIO iSER</vt:lpstr>
      <vt:lpstr>SCST</vt:lpstr>
      <vt:lpstr>Example Linux SCST Target Transport Comparison </vt:lpstr>
      <vt:lpstr>TGT iSER features</vt:lpstr>
      <vt:lpstr>Initiator recent features</vt:lpstr>
      <vt:lpstr>Accelerating IO Performance (Accessing a Single LUN)</vt:lpstr>
      <vt:lpstr>Accelerating IO Performance (Accessing 4 LUN in parallel)</vt:lpstr>
      <vt:lpstr>MultiQ</vt:lpstr>
      <vt:lpstr>iSER in OpenStack</vt:lpstr>
      <vt:lpstr>Thank You</vt:lpstr>
    </vt:vector>
  </TitlesOfParts>
  <Company>admin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Bill@Mellanox.com</dc:creator>
  <cp:lastModifiedBy>Eyal Salomon</cp:lastModifiedBy>
  <cp:revision>87</cp:revision>
  <dcterms:created xsi:type="dcterms:W3CDTF">2014-03-17T13:46:32Z</dcterms:created>
  <dcterms:modified xsi:type="dcterms:W3CDTF">2014-03-28T16:33:45Z</dcterms:modified>
</cp:coreProperties>
</file>