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65" r:id="rId4"/>
    <p:sldId id="266" r:id="rId5"/>
    <p:sldId id="276" r:id="rId6"/>
    <p:sldId id="267" r:id="rId7"/>
    <p:sldId id="270" r:id="rId8"/>
    <p:sldId id="269" r:id="rId9"/>
    <p:sldId id="268" r:id="rId10"/>
    <p:sldId id="279" r:id="rId11"/>
    <p:sldId id="271" r:id="rId12"/>
    <p:sldId id="272" r:id="rId13"/>
    <p:sldId id="277" r:id="rId14"/>
    <p:sldId id="278" r:id="rId15"/>
    <p:sldId id="281" r:id="rId16"/>
    <p:sldId id="282" r:id="rId17"/>
    <p:sldId id="283" r:id="rId18"/>
    <p:sldId id="284" r:id="rId19"/>
    <p:sldId id="280" r:id="rId20"/>
    <p:sldId id="262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302"/>
    <a:srgbClr val="6D6E71"/>
    <a:srgbClr val="005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973" autoAdjust="0"/>
  </p:normalViewPr>
  <p:slideViewPr>
    <p:cSldViewPr snapToGrid="0">
      <p:cViewPr>
        <p:scale>
          <a:sx n="78" d="100"/>
          <a:sy n="78" d="100"/>
        </p:scale>
        <p:origin x="-948" y="186"/>
      </p:cViewPr>
      <p:guideLst>
        <p:guide orient="horz" pos="2112"/>
        <p:guide pos="1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55524409-AA6D-49FE-A0C8-CA282E6A6A91}" type="datetime1">
              <a:rPr lang="en-US"/>
              <a:pPr>
                <a:defRPr/>
              </a:pPr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33CCFEF-DA26-423D-BE49-67E67BA01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5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DDD60918-725D-44C2-AD5E-9DFE3E31F5F9}" type="datetime1">
              <a:rPr lang="en-US"/>
              <a:pPr>
                <a:defRPr/>
              </a:pPr>
              <a:t>3/28/2014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A8C316C-1847-4B6F-ABDB-A71BD91CB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27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41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629400" cy="1546225"/>
          </a:xfrm>
        </p:spPr>
        <p:txBody>
          <a:bodyPr/>
          <a:lstStyle>
            <a:lvl1pPr algn="l">
              <a:defRPr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267200"/>
            <a:ext cx="6629400" cy="1066800"/>
          </a:xfrm>
        </p:spPr>
        <p:txBody>
          <a:bodyPr/>
          <a:lstStyle>
            <a:lvl1pPr marL="0" indent="0" algn="l">
              <a:buNone/>
              <a:defRPr>
                <a:solidFill>
                  <a:srgbClr val="6D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3087" y="3811049"/>
            <a:ext cx="1538825" cy="1432236"/>
            <a:chOff x="5075853" y="3477159"/>
            <a:chExt cx="3077649" cy="2864472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4"/>
            <a:stretch/>
          </p:blipFill>
          <p:spPr bwMode="auto">
            <a:xfrm>
              <a:off x="5231038" y="3477159"/>
              <a:ext cx="2922464" cy="286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 userDrawn="1"/>
          </p:nvSpPr>
          <p:spPr>
            <a:xfrm>
              <a:off x="5075854" y="3511866"/>
              <a:ext cx="206913" cy="52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1038" y="3564205"/>
              <a:ext cx="51729" cy="175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5075853" y="5363807"/>
              <a:ext cx="206913" cy="928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129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6"/>
          <a:stretch/>
        </p:blipFill>
        <p:spPr bwMode="auto">
          <a:xfrm>
            <a:off x="1560352" y="3928884"/>
            <a:ext cx="2281808" cy="212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89380"/>
            <a:ext cx="8229600" cy="1049323"/>
          </a:xfrm>
        </p:spPr>
        <p:txBody>
          <a:bodyPr/>
          <a:lstStyle>
            <a:lvl1pPr algn="ctr">
              <a:defRPr sz="3600"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54894" y="4004545"/>
            <a:ext cx="2180000" cy="2029002"/>
            <a:chOff x="5075853" y="3477159"/>
            <a:chExt cx="3077649" cy="2864472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4"/>
            <a:stretch/>
          </p:blipFill>
          <p:spPr bwMode="auto">
            <a:xfrm>
              <a:off x="5231038" y="3477159"/>
              <a:ext cx="2922464" cy="286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>
              <a:off x="5075854" y="3511866"/>
              <a:ext cx="206913" cy="52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1038" y="3564205"/>
              <a:ext cx="51729" cy="175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5075853" y="5363807"/>
              <a:ext cx="206913" cy="928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3428653" y="6414571"/>
            <a:ext cx="233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#OFADevWorkshop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1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1026" name="Picture 9" descr="ribbon_small_rgb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6" descr="OpenFabric_Alliance_Logo_pp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0" y="1447800"/>
            <a:ext cx="9144000" cy="1588"/>
          </a:xfrm>
          <a:prstGeom prst="line">
            <a:avLst/>
          </a:prstGeom>
          <a:ln w="12700" cap="flat" cmpd="sng" algn="ctr">
            <a:solidFill>
              <a:srgbClr val="E553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42451" y="6492875"/>
            <a:ext cx="8273709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659328" y="6492875"/>
            <a:ext cx="1086463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1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195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github.com/accelio/xnb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accelio/JXI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accelio" TargetMode="External"/><Relationship Id="rId2" Type="http://schemas.openxmlformats.org/officeDocument/2006/relationships/hyperlink" Target="http://accelio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info@accelio.org" TargetMode="External"/><Relationship Id="rId4" Type="http://schemas.openxmlformats.org/officeDocument/2006/relationships/hyperlink" Target="http://launchpad.net/acceli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accelio" TargetMode="External"/><Relationship Id="rId2" Type="http://schemas.openxmlformats.org/officeDocument/2006/relationships/hyperlink" Target="http://accelio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launchpad.net/acceli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057400" y="2209800"/>
            <a:ext cx="6629400" cy="1546225"/>
          </a:xfrm>
        </p:spPr>
        <p:txBody>
          <a:bodyPr/>
          <a:lstStyle/>
          <a:p>
            <a:pPr algn="ctr" eaLnBrk="1" hangingPunct="1"/>
            <a:r>
              <a:rPr lang="en-US" dirty="0"/>
              <a:t>Architecture and Usages of </a:t>
            </a:r>
            <a:r>
              <a:rPr lang="en-US" dirty="0" smtClean="0"/>
              <a:t>Accelio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057400" y="4853236"/>
            <a:ext cx="6629400" cy="14515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/>
              <a:t>2014 OFA Developer </a:t>
            </a:r>
            <a:r>
              <a:rPr lang="en-US" b="1" dirty="0" smtClean="0"/>
              <a:t>Workshop</a:t>
            </a:r>
          </a:p>
          <a:p>
            <a:pPr algn="ctr" eaLnBrk="1" hangingPunct="1"/>
            <a:r>
              <a:rPr lang="en-US" sz="1900" b="1" dirty="0"/>
              <a:t>Sunday, March 30 - Wednesday, April 2, </a:t>
            </a:r>
            <a:r>
              <a:rPr lang="en-US" sz="1900" b="1" dirty="0" smtClean="0"/>
              <a:t>2014</a:t>
            </a:r>
          </a:p>
          <a:p>
            <a:pPr algn="ctr" eaLnBrk="1" hangingPunct="1"/>
            <a:r>
              <a:rPr lang="en-US" sz="1900" b="1" dirty="0" smtClean="0">
                <a:latin typeface="Arial" pitchFamily="34" charset="0"/>
                <a:cs typeface="Arial" pitchFamily="34" charset="0"/>
              </a:rPr>
              <a:t>Monterey CA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7" y="5392270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2176" y="3845859"/>
            <a:ext cx="5499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D6E71"/>
                </a:solidFill>
              </a:rPr>
              <a:t>Eyal Salomon </a:t>
            </a:r>
          </a:p>
          <a:p>
            <a:pPr algn="ctr"/>
            <a:r>
              <a:rPr lang="en-US" sz="2400" dirty="0" smtClean="0">
                <a:solidFill>
                  <a:srgbClr val="6D6E71"/>
                </a:solidFill>
              </a:rPr>
              <a:t>Mellanox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Accelio Integration With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Other </a:t>
            </a:r>
            <a:r>
              <a:rPr lang="en-US" sz="3200" dirty="0"/>
              <a:t>Applications/Projects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5447"/>
            <a:ext cx="8229600" cy="1828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Accelio is adopted as the high-performance, low-latency, Reliable Messaging/RPC library for variety </a:t>
            </a:r>
            <a:r>
              <a:rPr lang="en-US" dirty="0" smtClean="0"/>
              <a:t>Open-Source </a:t>
            </a:r>
            <a:r>
              <a:rPr lang="en-US" dirty="0"/>
              <a:t>and Commercial products, customer projects  </a:t>
            </a:r>
          </a:p>
          <a:p>
            <a:r>
              <a:rPr lang="en-US" dirty="0"/>
              <a:t>Support multiple bindings (Kernel C, User Space C/C++, Java, Python (future))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</a:t>
            </a:r>
            <a:r>
              <a:rPr lang="en-US" dirty="0">
                <a:cs typeface="Arial" pitchFamily="34" charset="0"/>
              </a:rPr>
              <a:t> 2014 OFA Developer 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8" y="1683592"/>
            <a:ext cx="8099612" cy="27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7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1: XNBD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/>
              <a:t>Accelio based network block device</a:t>
            </a:r>
            <a:endParaRPr lang="en-US" dirty="0"/>
          </a:p>
          <a:p>
            <a:r>
              <a:rPr lang="en-US" dirty="0"/>
              <a:t>Multi-queue implementation in the block layer for high performance</a:t>
            </a:r>
          </a:p>
          <a:p>
            <a:r>
              <a:rPr lang="en-US" dirty="0" smtClean="0"/>
              <a:t>Utilizes Accelio’s facilities and features:</a:t>
            </a:r>
            <a:endParaRPr lang="en-US" dirty="0"/>
          </a:p>
          <a:p>
            <a:pPr lvl="1"/>
            <a:r>
              <a:rPr lang="en-US" dirty="0"/>
              <a:t>Hardware acceleration for RDMA</a:t>
            </a:r>
          </a:p>
          <a:p>
            <a:pPr lvl="1"/>
            <a:r>
              <a:rPr lang="en-US" dirty="0"/>
              <a:t>Zero data copy</a:t>
            </a:r>
          </a:p>
          <a:p>
            <a:pPr lvl="1"/>
            <a:r>
              <a:rPr lang="en-US" dirty="0"/>
              <a:t>Lockless design</a:t>
            </a:r>
          </a:p>
          <a:p>
            <a:pPr lvl="1"/>
            <a:r>
              <a:rPr lang="en-US" dirty="0"/>
              <a:t>Optimal CPU usage</a:t>
            </a:r>
          </a:p>
          <a:p>
            <a:pPr lvl="1"/>
            <a:r>
              <a:rPr lang="en-US" dirty="0"/>
              <a:t>Reliable message delivery</a:t>
            </a:r>
          </a:p>
          <a:p>
            <a:r>
              <a:rPr lang="en-US" dirty="0"/>
              <a:t>IO operation translation to </a:t>
            </a:r>
            <a:r>
              <a:rPr lang="en-US" dirty="0" err="1"/>
              <a:t>libaio</a:t>
            </a:r>
            <a:r>
              <a:rPr lang="en-US" dirty="0"/>
              <a:t> submit operations to remote device.</a:t>
            </a:r>
          </a:p>
          <a:p>
            <a:r>
              <a:rPr lang="en-US" dirty="0" err="1"/>
              <a:t>OpenSource</a:t>
            </a:r>
            <a:r>
              <a:rPr lang="en-US" dirty="0"/>
              <a:t> Community project from the ground up: </a:t>
            </a:r>
          </a:p>
          <a:p>
            <a:pPr lvl="1"/>
            <a:r>
              <a:rPr lang="en-US" dirty="0"/>
              <a:t>Code in: </a:t>
            </a:r>
            <a:r>
              <a:rPr lang="en-US" dirty="0">
                <a:hlinkClick r:id="rId2"/>
              </a:rPr>
              <a:t>http://github.com/accelio/xnbd</a:t>
            </a:r>
            <a:endParaRPr lang="en-US" dirty="0"/>
          </a:p>
          <a:p>
            <a:r>
              <a:rPr lang="en-US" dirty="0"/>
              <a:t>Prerequisites:</a:t>
            </a:r>
          </a:p>
          <a:p>
            <a:pPr lvl="1"/>
            <a:r>
              <a:rPr lang="en-US" dirty="0"/>
              <a:t>Accelio 1.1 version and above.</a:t>
            </a:r>
          </a:p>
          <a:p>
            <a:pPr lvl="1"/>
            <a:r>
              <a:rPr lang="en-US" dirty="0"/>
              <a:t>Kernel version 3.13.1 and above.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</a:t>
            </a:r>
            <a:r>
              <a:rPr lang="en-US" dirty="0">
                <a:cs typeface="Arial" pitchFamily="34" charset="0"/>
              </a:rPr>
              <a:t> 2014 OFA Developer 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1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 case 2: R-AIO Remote File</a:t>
            </a:r>
            <a:br>
              <a:rPr lang="en-US" sz="3200" dirty="0" smtClean="0"/>
            </a:br>
            <a:r>
              <a:rPr lang="en-US" sz="3200" dirty="0" smtClean="0"/>
              <a:t>Access </a:t>
            </a:r>
            <a:r>
              <a:rPr lang="en-US" sz="3200" dirty="0"/>
              <a:t>Application </a:t>
            </a:r>
            <a:r>
              <a:rPr lang="en-US" sz="3200" dirty="0" smtClean="0"/>
              <a:t>Example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</a:t>
            </a:r>
            <a:r>
              <a:rPr lang="en-US" dirty="0">
                <a:cs typeface="Arial" pitchFamily="34" charset="0"/>
              </a:rPr>
              <a:t>	 2014 OFA Developer 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491" y="4428067"/>
            <a:ext cx="835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Provide access to a remote file system by redirecting </a:t>
            </a:r>
            <a:r>
              <a:rPr lang="en-US" dirty="0" err="1"/>
              <a:t>libaio</a:t>
            </a:r>
            <a:r>
              <a:rPr lang="en-US" dirty="0"/>
              <a:t> (</a:t>
            </a:r>
            <a:r>
              <a:rPr lang="en-US" dirty="0" err="1"/>
              <a:t>async</a:t>
            </a:r>
            <a:r>
              <a:rPr lang="en-US" dirty="0"/>
              <a:t> file IO) commands to a remote server (which will issue the IO and return the results to the client)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Deliver extraordinary performance to remote ram file (/</a:t>
            </a:r>
            <a:r>
              <a:rPr lang="en-US" dirty="0" err="1"/>
              <a:t>dev</a:t>
            </a:r>
            <a:r>
              <a:rPr lang="en-US" dirty="0"/>
              <a:t>/ram)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4 CPUs &amp; HW QPs for parallelism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Similar </a:t>
            </a:r>
            <a:r>
              <a:rPr lang="en-US" dirty="0"/>
              <a:t>performance to local ram file access (i.e. minimal degradation due to communication) 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" y="1659871"/>
            <a:ext cx="8998521" cy="271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9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Use case 3: JXIO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</a:t>
            </a:r>
            <a:r>
              <a:rPr lang="en-US" dirty="0">
                <a:cs typeface="Arial" pitchFamily="34" charset="0"/>
              </a:rPr>
              <a:t> 2014 OFA Developer 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228600" indent="-2468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10000"/>
              <a:buFont typeface="Wingdings" charset="0"/>
              <a:buChar char="§"/>
              <a:defRPr sz="2400">
                <a:solidFill>
                  <a:schemeClr val="tx2"/>
                </a:solidFill>
                <a:latin typeface="+mn-lt"/>
                <a:ea typeface="ＭＳ Ｐゴシック" charset="0"/>
                <a:cs typeface="Arial" pitchFamily="-108" charset="0"/>
              </a:defRPr>
            </a:lvl1pPr>
            <a:lvl2pPr marL="568325" indent="-255589" algn="l" rtl="0" eaLnBrk="1" fontAlgn="base" hangingPunct="1">
              <a:spcBef>
                <a:spcPts val="426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Arial" charset="0"/>
              <a:buChar char="•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" pitchFamily="36" charset="0"/>
                <a:cs typeface="Arial" pitchFamily="-108" charset="0"/>
              </a:defRPr>
            </a:lvl2pPr>
            <a:lvl3pPr marL="822325" indent="-23971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4000"/>
              <a:buFont typeface="Lucida Grande" charset="0"/>
              <a:buChar char="-"/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" pitchFamily="36" charset="0"/>
                <a:cs typeface="Arial" pitchFamily="-108" charset="0"/>
              </a:defRPr>
            </a:lvl3pPr>
            <a:lvl4pPr marL="1097280" indent="-27432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0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ea typeface="Arial" pitchFamily="36" charset="0"/>
                <a:cs typeface="Arial" pitchFamily="-108" charset="0"/>
              </a:defRPr>
            </a:lvl4pPr>
            <a:lvl5pPr marL="1316736" indent="-2103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Lucida Grande" charset="0"/>
              <a:buChar char="›"/>
              <a:defRPr sz="1400">
                <a:solidFill>
                  <a:schemeClr val="bg1">
                    <a:lumMod val="50000"/>
                  </a:schemeClr>
                </a:solidFill>
                <a:latin typeface="+mn-lt"/>
                <a:ea typeface="Arial" pitchFamily="36" charset="0"/>
                <a:cs typeface="Arial" pitchFamily="-108" charset="0"/>
              </a:defRPr>
            </a:lvl5pPr>
            <a:lvl6pPr marL="3591926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j-lt"/>
                <a:cs typeface="+mn-cs"/>
              </a:defRPr>
            </a:lvl6pPr>
            <a:lvl7pPr marL="4245003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j-lt"/>
                <a:cs typeface="+mn-cs"/>
              </a:defRPr>
            </a:lvl7pPr>
            <a:lvl8pPr marL="4898082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j-lt"/>
                <a:cs typeface="+mn-cs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JXIO </a:t>
            </a:r>
            <a:r>
              <a:rPr lang="en-US" sz="25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provides the </a:t>
            </a:r>
            <a:r>
              <a:rPr lang="en-US" sz="25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en-US" sz="25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RDMA </a:t>
            </a:r>
            <a:r>
              <a:rPr lang="en-US" sz="25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API in </a:t>
            </a:r>
            <a:r>
              <a:rPr lang="en-US" sz="25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JAVA</a:t>
            </a:r>
            <a:endParaRPr lang="en-US" sz="25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5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JXIO is a Java wrapper of </a:t>
            </a:r>
            <a:r>
              <a:rPr lang="en-US" sz="2500" b="0" kern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Accelio</a:t>
            </a:r>
            <a:r>
              <a:rPr lang="en-US" sz="25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library</a:t>
            </a:r>
          </a:p>
          <a:p>
            <a:pPr marL="342900" indent="-342900"/>
            <a:r>
              <a:rPr lang="en-US" sz="25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 source project: </a:t>
            </a:r>
            <a:r>
              <a:rPr lang="en-US" sz="25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en-US" sz="25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github.com/accelio/JXIO</a:t>
            </a:r>
            <a:endParaRPr lang="en-US" sz="2500" b="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5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Preserves Accelio’s zero copy and performance all the way</a:t>
            </a:r>
          </a:p>
          <a:p>
            <a:r>
              <a:rPr lang="en-US" sz="25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Every C </a:t>
            </a:r>
            <a:r>
              <a:rPr lang="en-US" sz="2500" b="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</a:t>
            </a:r>
            <a:r>
              <a:rPr lang="en-US" sz="25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5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Accelio </a:t>
            </a:r>
            <a:r>
              <a:rPr lang="en-US" sz="25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represented by a matching Java </a:t>
            </a:r>
            <a:r>
              <a:rPr lang="en-US" sz="25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</a:t>
            </a:r>
          </a:p>
          <a:p>
            <a:r>
              <a:rPr lang="en-US" sz="25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Provides 1.5M transactions per second (in Java)</a:t>
            </a:r>
          </a:p>
          <a:p>
            <a:r>
              <a:rPr lang="en-US" sz="25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Reliable message delivery</a:t>
            </a:r>
          </a:p>
          <a:p>
            <a:r>
              <a:rPr lang="en-US" sz="25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memory footprint</a:t>
            </a:r>
          </a:p>
          <a:p>
            <a:r>
              <a:rPr lang="en-US" sz="2500" ker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500" b="0" kern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ssential </a:t>
            </a:r>
            <a:r>
              <a:rPr lang="en-US" sz="25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component in </a:t>
            </a:r>
            <a:r>
              <a:rPr lang="en-US" sz="25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Mellanox’s </a:t>
            </a:r>
            <a:r>
              <a:rPr lang="en-US" sz="25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HDFS RDMA acceleration solution</a:t>
            </a:r>
          </a:p>
          <a:p>
            <a:endParaRPr lang="en-US" sz="2500" b="0" kern="0" dirty="0" smtClean="0"/>
          </a:p>
          <a:p>
            <a:endParaRPr lang="en-US" b="0" kern="0" dirty="0" smtClean="0"/>
          </a:p>
          <a:p>
            <a:endParaRPr lang="en-US" b="0" kern="0" dirty="0" smtClean="0"/>
          </a:p>
          <a:p>
            <a:endParaRPr lang="en-US" b="0" kern="0" dirty="0" smtClean="0"/>
          </a:p>
          <a:p>
            <a:endParaRPr lang="en-US" b="0" kern="0" dirty="0" smtClean="0"/>
          </a:p>
          <a:p>
            <a:endParaRPr lang="en-US" b="0" kern="0" dirty="0"/>
          </a:p>
          <a:p>
            <a:endParaRPr lang="en-US" b="0" kern="0" dirty="0" smtClean="0"/>
          </a:p>
          <a:p>
            <a:endParaRPr lang="en-US" b="0" kern="0" dirty="0" smtClean="0"/>
          </a:p>
          <a:p>
            <a:endParaRPr lang="en-US" b="0" kern="0" dirty="0"/>
          </a:p>
          <a:p>
            <a:endParaRPr lang="en-US" b="0" kern="0" dirty="0" smtClean="0"/>
          </a:p>
          <a:p>
            <a:endParaRPr lang="en-US" b="0" kern="0" dirty="0" smtClean="0"/>
          </a:p>
          <a:p>
            <a:endParaRPr lang="en-US" b="0" kern="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Test Configuration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Server</a:t>
            </a:r>
          </a:p>
          <a:p>
            <a:pPr lvl="1"/>
            <a:r>
              <a:rPr lang="en-US" sz="1400" dirty="0"/>
              <a:t>HP </a:t>
            </a:r>
            <a:r>
              <a:rPr lang="en-US" sz="1400" dirty="0" err="1"/>
              <a:t>ProLiant</a:t>
            </a:r>
            <a:r>
              <a:rPr lang="en-US" sz="1400" dirty="0"/>
              <a:t> DL380p Gen8</a:t>
            </a:r>
          </a:p>
          <a:p>
            <a:pPr lvl="1"/>
            <a:r>
              <a:rPr lang="en-US" sz="1400" dirty="0"/>
              <a:t>2 x </a:t>
            </a:r>
            <a:r>
              <a:rPr lang="pt-BR" sz="1400" dirty="0"/>
              <a:t>Intel(R) Xeon(R) CPU E5-2650 0 @ 2.00GHz</a:t>
            </a:r>
          </a:p>
          <a:p>
            <a:pPr lvl="1"/>
            <a:r>
              <a:rPr lang="pt-BR" sz="1400" dirty="0"/>
              <a:t>64 GB Memory </a:t>
            </a:r>
          </a:p>
          <a:p>
            <a:r>
              <a:rPr lang="pt-BR" sz="1400" dirty="0"/>
              <a:t>Adapters </a:t>
            </a:r>
          </a:p>
          <a:p>
            <a:pPr lvl="1"/>
            <a:r>
              <a:rPr lang="pt-BR" sz="1400" dirty="0"/>
              <a:t>ConnectX3-Pro VPI (IB FDR or 40GbE)</a:t>
            </a:r>
          </a:p>
          <a:p>
            <a:pPr lvl="1"/>
            <a:r>
              <a:rPr lang="pt-BR" sz="1400" dirty="0"/>
              <a:t>ConnectIB 16x PCIe</a:t>
            </a:r>
          </a:p>
          <a:p>
            <a:pPr lvl="1"/>
            <a:r>
              <a:rPr lang="pt-BR" sz="1400" dirty="0"/>
              <a:t>OFED 2.1 </a:t>
            </a:r>
          </a:p>
          <a:p>
            <a:r>
              <a:rPr lang="pt-BR" sz="1400" dirty="0"/>
              <a:t>OS</a:t>
            </a:r>
          </a:p>
          <a:p>
            <a:pPr lvl="1"/>
            <a:r>
              <a:rPr lang="pt-BR" sz="1400" dirty="0"/>
              <a:t>RedHat EL 6.4</a:t>
            </a:r>
          </a:p>
          <a:p>
            <a:pPr lvl="1"/>
            <a:r>
              <a:rPr lang="pt-BR" sz="1400" dirty="0"/>
              <a:t>Kernel: 2.6.32-358.el6.x86_64</a:t>
            </a:r>
          </a:p>
          <a:p>
            <a:r>
              <a:rPr lang="pt-BR" sz="1400" dirty="0"/>
              <a:t>Test</a:t>
            </a:r>
          </a:p>
          <a:p>
            <a:pPr lvl="1"/>
            <a:r>
              <a:rPr lang="pt-BR" sz="1400" dirty="0"/>
              <a:t>Accelio I/O test utility in C, User space</a:t>
            </a:r>
          </a:p>
          <a:p>
            <a:pPr lvl="1"/>
            <a:r>
              <a:rPr lang="pt-BR" sz="1400" dirty="0"/>
              <a:t>Request/Responce transactions (RPC)</a:t>
            </a:r>
          </a:p>
          <a:p>
            <a:pPr lvl="1"/>
            <a:r>
              <a:rPr lang="pt-BR" sz="1400" dirty="0"/>
              <a:t>Over 1 or 2 ports, using auto </a:t>
            </a:r>
            <a:br>
              <a:rPr lang="pt-BR" sz="1400" dirty="0"/>
            </a:br>
            <a:r>
              <a:rPr lang="pt-BR" sz="1400" dirty="0"/>
              <a:t>load balancing based on threads </a:t>
            </a:r>
            <a:endParaRPr lang="en-US" sz="1400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52" y="4498848"/>
            <a:ext cx="4506898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9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Bandwidth Results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83" y="1492631"/>
            <a:ext cx="5158993" cy="257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21" y="3837587"/>
            <a:ext cx="4976259" cy="266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63" y="5168246"/>
            <a:ext cx="15605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 bwMode="auto">
          <a:xfrm>
            <a:off x="3267456" y="4079522"/>
            <a:ext cx="2059796" cy="209861"/>
          </a:xfrm>
          <a:prstGeom prst="ellipse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2954" y="4408516"/>
            <a:ext cx="18288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~ 12GB/s with Connect-IB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Transaction Per Second (IOP/s)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Results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yaronh\Documents\Perf\xio2\figs\1_tp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1519714"/>
            <a:ext cx="5202362" cy="26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86340" y="2647234"/>
            <a:ext cx="1471557" cy="49244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I/O Thread</a:t>
            </a:r>
          </a:p>
          <a:p>
            <a:pPr algn="ctr"/>
            <a:r>
              <a:rPr lang="en-US" sz="1600" b="0" dirty="0" smtClean="0">
                <a:solidFill>
                  <a:schemeClr val="tx2"/>
                </a:solidFill>
              </a:rPr>
              <a:t>(use single port)</a:t>
            </a:r>
            <a:endParaRPr lang="en-US" sz="1600" b="0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2658641" y="1984282"/>
            <a:ext cx="134912" cy="5657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018868" y="2561858"/>
            <a:ext cx="1279546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Hit Max Bandwidth</a:t>
            </a:r>
            <a:endParaRPr lang="en-US" sz="1400" b="0" dirty="0">
              <a:solidFill>
                <a:schemeClr val="tx2"/>
              </a:solidFill>
            </a:endParaRPr>
          </a:p>
        </p:txBody>
      </p:sp>
      <p:pic>
        <p:nvPicPr>
          <p:cNvPr id="18" name="Picture 8" descr="C:\Users\yaronh\Documents\Perf\xio2\figs\8_tp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52" y="3997872"/>
            <a:ext cx="5177978" cy="23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86340" y="5195762"/>
            <a:ext cx="1591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I/O Threads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018868" y="4251490"/>
            <a:ext cx="1110049" cy="209862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8917" y="4510720"/>
            <a:ext cx="18288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&gt; 9M TP/s with Connect-IB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30" y="3866894"/>
            <a:ext cx="5165346" cy="258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Round Trip Latency (Request &amp; Response)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</a:t>
            </a:r>
            <a:r>
              <a:rPr lang="en-US" dirty="0" err="1" smtClean="0">
                <a:cs typeface="Arial" pitchFamily="34" charset="0"/>
              </a:rPr>
              <a:t>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1559502"/>
            <a:ext cx="4757027" cy="237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 bwMode="auto">
          <a:xfrm>
            <a:off x="1886562" y="3331216"/>
            <a:ext cx="1319134" cy="209862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2481" y="2637244"/>
            <a:ext cx="14985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Less than 3us in 1KB Messages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41478" y="4682640"/>
            <a:ext cx="1279546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Hit Max Bandwidth</a:t>
            </a:r>
            <a:endParaRPr lang="en-US" sz="1400" b="0" dirty="0">
              <a:solidFill>
                <a:schemeClr val="tx2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2871752" y="5113527"/>
            <a:ext cx="450542" cy="6427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983520" y="4947711"/>
            <a:ext cx="1301638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Threads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67274" y="2507888"/>
            <a:ext cx="1187826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I/O Thread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7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Latency Under Maximum Load (Millions of </a:t>
            </a:r>
            <a:r>
              <a:rPr lang="en-US" sz="2400" dirty="0" smtClean="0"/>
              <a:t>Messages/Sec)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</a:t>
            </a:r>
            <a:r>
              <a:rPr lang="en-US" dirty="0" err="1" smtClean="0">
                <a:cs typeface="Arial" pitchFamily="34" charset="0"/>
              </a:rPr>
              <a:t>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5" y="1553758"/>
            <a:ext cx="6492037" cy="251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1068410" y="3353081"/>
            <a:ext cx="1745684" cy="228545"/>
          </a:xfrm>
          <a:prstGeom prst="ellipse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5474" y="2562675"/>
            <a:ext cx="1708431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30us @ 1.8M Messages/Sec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2814096" y="3517900"/>
            <a:ext cx="3524615" cy="1518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084668" y="3186170"/>
            <a:ext cx="1661931" cy="5847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Hit Max Bandwidth</a:t>
            </a:r>
          </a:p>
          <a:p>
            <a:pPr algn="ctr"/>
            <a:r>
              <a:rPr lang="en-US" sz="1200" b="0" dirty="0" smtClean="0">
                <a:solidFill>
                  <a:srgbClr val="C00000"/>
                </a:solidFill>
              </a:rPr>
              <a:t>(Link become congested)</a:t>
            </a:r>
            <a:endParaRPr lang="en-US" sz="1200" b="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18595" y="2352470"/>
            <a:ext cx="1374701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I/O Thread</a:t>
            </a:r>
          </a:p>
          <a:p>
            <a:pPr algn="ctr"/>
            <a:r>
              <a:rPr lang="en-US" sz="1600" b="0" dirty="0" smtClean="0">
                <a:solidFill>
                  <a:schemeClr val="tx2"/>
                </a:solidFill>
              </a:rPr>
              <a:t>(use single port)</a:t>
            </a:r>
            <a:endParaRPr lang="en-US" sz="1600" b="0" dirty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0" idx="1"/>
          </p:cNvCxnSpPr>
          <p:nvPr/>
        </p:nvCxnSpPr>
        <p:spPr bwMode="auto">
          <a:xfrm flipH="1">
            <a:off x="3465796" y="3478558"/>
            <a:ext cx="26188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0" y="4025983"/>
            <a:ext cx="6084826" cy="232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432569" y="4730692"/>
            <a:ext cx="182880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44us @ ~9M Messages/Sec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With Connect-IB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187129" y="5912517"/>
            <a:ext cx="1046956" cy="158182"/>
          </a:xfrm>
          <a:prstGeom prst="ellipse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18595" y="4935930"/>
            <a:ext cx="1301638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I/O Threads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9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Open source project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Initiated by Mellanox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Partnership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Companies and Individuals are welcome to join the project and contribute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Web site: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accelio.org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Code </a:t>
            </a:r>
            <a:r>
              <a:rPr lang="en-US" dirty="0"/>
              <a:t>in: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github.com/accelio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Project/Bug </a:t>
            </a:r>
            <a:r>
              <a:rPr lang="en-US" dirty="0"/>
              <a:t>tracking: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launchpad.net/accelio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Email: </a:t>
            </a:r>
            <a:r>
              <a:rPr lang="en-US" dirty="0" smtClean="0">
                <a:hlinkClick r:id="rId5"/>
              </a:rPr>
              <a:t>info@accelio.org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License: Dual BSD/GPLv2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9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1143000"/>
          </a:xfrm>
        </p:spPr>
        <p:txBody>
          <a:bodyPr/>
          <a:lstStyle/>
          <a:p>
            <a:r>
              <a:rPr lang="en-US" sz="3200" dirty="0"/>
              <a:t>What is Accelio in a Nutshell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/>
              <a:t>High-performance, Transport independent, Simple to use</a:t>
            </a:r>
            <a:br>
              <a:rPr lang="en-US" sz="3200" dirty="0"/>
            </a:br>
            <a:r>
              <a:rPr lang="en-US" sz="3200" dirty="0"/>
              <a:t>Reliable Messaging and RPC Library for Accelerating applications</a:t>
            </a:r>
          </a:p>
          <a:p>
            <a:endParaRPr lang="en-US" dirty="0"/>
          </a:p>
          <a:p>
            <a:r>
              <a:rPr lang="en-US" dirty="0"/>
              <a:t>Support User space, </a:t>
            </a:r>
            <a:r>
              <a:rPr lang="en-US" b="1" dirty="0"/>
              <a:t>Kernel</a:t>
            </a:r>
            <a:r>
              <a:rPr lang="en-US" dirty="0"/>
              <a:t>, C/C++, Java, Python (Future) bindings </a:t>
            </a:r>
          </a:p>
          <a:p>
            <a:r>
              <a:rPr lang="en-US" dirty="0"/>
              <a:t>Optimal usage of CPU and Network hardware resources </a:t>
            </a:r>
          </a:p>
          <a:p>
            <a:r>
              <a:rPr lang="en-US" dirty="0"/>
              <a:t>Built in fault-tolerance, transaction reliability, and load-balancing</a:t>
            </a:r>
          </a:p>
          <a:p>
            <a:r>
              <a:rPr lang="en-US" dirty="0"/>
              <a:t>Integrated into </a:t>
            </a:r>
            <a:r>
              <a:rPr lang="en-US" dirty="0" err="1"/>
              <a:t>OpenSource</a:t>
            </a:r>
            <a:r>
              <a:rPr lang="en-US" dirty="0"/>
              <a:t> (e.g. HDFS, </a:t>
            </a:r>
            <a:r>
              <a:rPr lang="en-US" dirty="0" err="1"/>
              <a:t>Ceph</a:t>
            </a:r>
            <a:r>
              <a:rPr lang="en-US" dirty="0"/>
              <a:t>), and </a:t>
            </a:r>
            <a:br>
              <a:rPr lang="en-US" dirty="0"/>
            </a:br>
            <a:r>
              <a:rPr lang="en-US" dirty="0"/>
              <a:t>Commercial Storage/DB products in-order to accelerate </a:t>
            </a:r>
            <a:br>
              <a:rPr lang="en-US" dirty="0"/>
            </a:br>
            <a:r>
              <a:rPr lang="en-US" dirty="0"/>
              <a:t>its transport with minimal development/integration effort </a:t>
            </a:r>
          </a:p>
          <a:p>
            <a:r>
              <a:rPr lang="en-US" dirty="0" err="1"/>
              <a:t>OpenSource</a:t>
            </a:r>
            <a:r>
              <a:rPr lang="en-US" dirty="0"/>
              <a:t> Community project from the ground up: </a:t>
            </a:r>
          </a:p>
          <a:p>
            <a:pPr lvl="1"/>
            <a:r>
              <a:rPr lang="en-US" dirty="0"/>
              <a:t>Site: </a:t>
            </a:r>
            <a:r>
              <a:rPr lang="en-US" dirty="0">
                <a:hlinkClick r:id="rId2"/>
              </a:rPr>
              <a:t>http://accelio.org</a:t>
            </a:r>
            <a:endParaRPr lang="en-US" dirty="0"/>
          </a:p>
          <a:p>
            <a:pPr lvl="1"/>
            <a:r>
              <a:rPr lang="en-US" dirty="0"/>
              <a:t>Code in: </a:t>
            </a:r>
            <a:r>
              <a:rPr lang="en-US" dirty="0">
                <a:hlinkClick r:id="rId3"/>
              </a:rPr>
              <a:t>http://github.com/accelio</a:t>
            </a:r>
            <a:endParaRPr lang="en-US" dirty="0"/>
          </a:p>
          <a:p>
            <a:pPr lvl="1"/>
            <a:r>
              <a:rPr lang="en-US" dirty="0"/>
              <a:t>Project/Bug tracking: </a:t>
            </a:r>
            <a:r>
              <a:rPr lang="en-US" dirty="0">
                <a:hlinkClick r:id="rId4"/>
              </a:rPr>
              <a:t>http://launchpad.net/accelio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2014 OFA Developer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8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57" y="2474259"/>
            <a:ext cx="1310989" cy="13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3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Accelio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Goal:</a:t>
            </a:r>
            <a:r>
              <a:rPr lang="en-US" dirty="0"/>
              <a:t> Provide an easy to use, reliable, scalable, and high performance data/message delivery middleware that maximize efficiency of modern CPU and NIC hardware</a:t>
            </a:r>
          </a:p>
          <a:p>
            <a:endParaRPr lang="en-US" dirty="0"/>
          </a:p>
          <a:p>
            <a:r>
              <a:rPr lang="en-US" b="1" dirty="0"/>
              <a:t>Key features:</a:t>
            </a:r>
          </a:p>
          <a:p>
            <a:pPr lvl="1"/>
            <a:r>
              <a:rPr lang="en-US" sz="2500" dirty="0"/>
              <a:t>Focus on high-performance asynchronous APIs </a:t>
            </a:r>
          </a:p>
          <a:p>
            <a:pPr lvl="1"/>
            <a:r>
              <a:rPr lang="en-US" sz="2500" dirty="0"/>
              <a:t>Reliable message delivery (end to end) </a:t>
            </a:r>
          </a:p>
          <a:p>
            <a:pPr lvl="1"/>
            <a:r>
              <a:rPr lang="en-US" sz="2500" dirty="0"/>
              <a:t>Request/Response (Transaction) or Send/Receive models</a:t>
            </a:r>
          </a:p>
          <a:p>
            <a:pPr lvl="1"/>
            <a:r>
              <a:rPr lang="en-US" sz="2500" dirty="0"/>
              <a:t>Provide connection and resource abstraction to max scalability and availability </a:t>
            </a:r>
          </a:p>
          <a:p>
            <a:pPr lvl="1"/>
            <a:r>
              <a:rPr lang="en-US" sz="2500" dirty="0"/>
              <a:t>Maximize multi-threaded application performance with dedicated HW resources per thread </a:t>
            </a:r>
          </a:p>
          <a:p>
            <a:pPr lvl="1"/>
            <a:r>
              <a:rPr lang="en-US" sz="2500" dirty="0"/>
              <a:t>Designed to maximize the benefits of RDMA, hardware offloads, and Multi-core CPUs </a:t>
            </a:r>
          </a:p>
          <a:p>
            <a:pPr lvl="1"/>
            <a:r>
              <a:rPr lang="en-US" sz="2500" dirty="0"/>
              <a:t>Will support multiple transport options (RDMA, TCP, ..) </a:t>
            </a:r>
          </a:p>
          <a:p>
            <a:pPr lvl="1"/>
            <a:r>
              <a:rPr lang="en-US" sz="2500" dirty="0"/>
              <a:t>Native support for service and storage clustering/scale-out </a:t>
            </a:r>
          </a:p>
          <a:p>
            <a:pPr lvl="1"/>
            <a:r>
              <a:rPr lang="en-US" sz="2500" dirty="0"/>
              <a:t>Small message combining</a:t>
            </a:r>
          </a:p>
          <a:p>
            <a:pPr lvl="1"/>
            <a:r>
              <a:rPr lang="en-US" sz="2500" dirty="0"/>
              <a:t>Simple and abstract API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</a:t>
            </a:r>
            <a:r>
              <a:rPr lang="en-US" dirty="0">
                <a:cs typeface="Arial" pitchFamily="34" charset="0"/>
              </a:rPr>
              <a:t> 2014 OFA Developer 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2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Accelio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</a:t>
            </a:r>
            <a:r>
              <a:rPr lang="en-US" dirty="0">
                <a:cs typeface="Arial" pitchFamily="34" charset="0"/>
              </a:rPr>
              <a:t> 2014 OFA Developer 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283341" y="2880505"/>
            <a:ext cx="3860659" cy="13849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dirty="0" smtClean="0">
                <a:latin typeface="+mn-lt"/>
                <a:cs typeface="Times New Roman" pitchFamily="18" charset="0"/>
              </a:rPr>
              <a:t>Use multiple connections per session: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latin typeface="+mn-lt"/>
                <a:cs typeface="Times New Roman" pitchFamily="18" charset="0"/>
              </a:rPr>
              <a:t>maximize CPU core usage/parallelism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latin typeface="+mn-lt"/>
                <a:cs typeface="Times New Roman" pitchFamily="18" charset="0"/>
              </a:rPr>
              <a:t>High-availability &amp; Migration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latin typeface="+mn-lt"/>
                <a:cs typeface="Times New Roman" pitchFamily="18" charset="0"/>
              </a:rPr>
              <a:t>Scale network bandwidth 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4424711" y="3465277"/>
            <a:ext cx="836580" cy="407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4971716" y="4904078"/>
            <a:ext cx="4103273" cy="9233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dirty="0" smtClean="0">
                <a:latin typeface="+mn-lt"/>
                <a:cs typeface="Times New Roman" pitchFamily="18" charset="0"/>
              </a:rPr>
              <a:t>Pluggable Transports:</a:t>
            </a:r>
          </a:p>
          <a:p>
            <a:pPr marL="457200" indent="-457200">
              <a:buFontTx/>
              <a:buChar char="-"/>
            </a:pPr>
            <a:r>
              <a:rPr lang="en-US" sz="2000" dirty="0" smtClean="0">
                <a:latin typeface="+mn-lt"/>
                <a:cs typeface="Times New Roman" pitchFamily="18" charset="0"/>
              </a:rPr>
              <a:t>Code once for multiple HW options</a:t>
            </a:r>
          </a:p>
          <a:p>
            <a:pPr marL="457200" indent="-457200">
              <a:buFontTx/>
              <a:buChar char="-"/>
            </a:pPr>
            <a:r>
              <a:rPr lang="en-US" sz="2000" dirty="0" smtClean="0">
                <a:latin typeface="+mn-lt"/>
                <a:cs typeface="Times New Roman" pitchFamily="18" charset="0"/>
              </a:rPr>
              <a:t>Seamlessly use RDMA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4465877" y="4179209"/>
            <a:ext cx="1011678" cy="7096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372350" y="2136611"/>
            <a:ext cx="70817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Abstract, Easy to use API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>
            <a:off x="4475604" y="2290500"/>
            <a:ext cx="836580" cy="6425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4" y="1697440"/>
            <a:ext cx="4198214" cy="429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3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High Level Transaction Flow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</a:t>
            </a:r>
            <a:r>
              <a:rPr lang="en-US" dirty="0">
                <a:cs typeface="Arial" pitchFamily="34" charset="0"/>
              </a:rPr>
              <a:t> 2014 OFA Developer 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541"/>
            <a:ext cx="9144000" cy="470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9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Accelio Example - Hello Client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</a:t>
            </a:r>
            <a:r>
              <a:rPr lang="en-US" dirty="0">
                <a:cs typeface="Arial" pitchFamily="34" charset="0"/>
              </a:rPr>
              <a:t> 2014 OFA Developer 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 bwMode="auto">
          <a:xfrm>
            <a:off x="431800" y="1591733"/>
            <a:ext cx="8187267" cy="4699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28600" indent="-2468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00000"/>
              <a:buFont typeface="Wingdings" charset="0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8325" indent="-255589" algn="l" rtl="0" eaLnBrk="1" fontAlgn="base" hangingPunct="1">
              <a:spcBef>
                <a:spcPts val="426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Arial" charset="0"/>
              <a:buChar char="•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325" indent="-23971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4000"/>
              <a:buFont typeface="Lucida Grande" charset="0"/>
              <a:buChar char="-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Font typeface="Wingdings" charset="0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16736" indent="-2103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Lucida Grande" charset="0"/>
              <a:buChar char="›"/>
              <a:defRPr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91926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 main(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, char *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[])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 … </a:t>
            </a: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endParaRPr lang="en-US" sz="1200" b="0" kern="0" dirty="0" smtClean="0">
              <a:latin typeface="Courier New" pitchFamily="49" charset="0"/>
              <a:cs typeface="Courier New" pitchFamily="49" charset="0"/>
            </a:endParaRP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/* open one thread context set the polling timeout */</a:t>
            </a: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ctx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xio_context_create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(NULL, 0);</a:t>
            </a: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endParaRPr lang="en-US" sz="1200" b="0" kern="0" dirty="0" smtClean="0">
              <a:latin typeface="Courier New" pitchFamily="49" charset="0"/>
              <a:cs typeface="Courier New" pitchFamily="49" charset="0"/>
            </a:endParaRP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/* create a session and connect to server */</a:t>
            </a: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session =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xio_session_create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(XIO_SESSION_CLIENT,  &amp;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, 0, 0, 								       &amp;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session_data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endParaRPr lang="en-US" sz="1200" b="0" kern="0" dirty="0" smtClean="0">
              <a:latin typeface="Courier New" pitchFamily="49" charset="0"/>
              <a:cs typeface="Courier New" pitchFamily="49" charset="0"/>
            </a:endParaRP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session_data.conn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xio_connect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(session, 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ctx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, 0, NULL, &amp;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session_data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xio_send_request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session_data.conn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session_data.req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endParaRPr lang="en-US" sz="1200" b="0" kern="0" dirty="0" smtClean="0">
              <a:latin typeface="Courier New" pitchFamily="49" charset="0"/>
              <a:cs typeface="Courier New" pitchFamily="49" charset="0"/>
            </a:endParaRP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/* run the default 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xio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 main loop */</a:t>
            </a: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xio_context_run_loop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ctx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, XIO_INFINITE);</a:t>
            </a: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endParaRPr lang="en-US" sz="1200" b="0" kern="0" dirty="0" smtClean="0">
              <a:latin typeface="Courier New" pitchFamily="49" charset="0"/>
              <a:cs typeface="Courier New" pitchFamily="49" charset="0"/>
            </a:endParaRP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/* normal exit phase */</a:t>
            </a: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xio_context_destroy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ctx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endParaRPr lang="en-US" sz="1200" b="0" kern="0" dirty="0" smtClean="0">
              <a:latin typeface="Courier New" pitchFamily="49" charset="0"/>
              <a:cs typeface="Courier New" pitchFamily="49" charset="0"/>
            </a:endParaRPr>
          </a:p>
          <a:p>
            <a:pPr marL="268288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return 0;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endParaRPr lang="en-US" sz="1600" b="0" kern="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9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Accelio Example - Hello Client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61366" y="1608619"/>
            <a:ext cx="8780928" cy="23717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6600"/>
            </a:solidFill>
            <a:prstDash val="solid"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28600" indent="-2468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00000"/>
              <a:buFont typeface="Wingdings" charset="0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8325" indent="-255589" algn="l" rtl="0" eaLnBrk="1" fontAlgn="base" hangingPunct="1">
              <a:spcBef>
                <a:spcPts val="426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Arial" charset="0"/>
              <a:buChar char="•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325" indent="-23971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4000"/>
              <a:buFont typeface="Lucida Grande" charset="0"/>
              <a:buChar char="-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Font typeface="Wingdings" charset="0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16736" indent="-2103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Lucida Grande" charset="0"/>
              <a:buChar char="›"/>
              <a:defRPr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91926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b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on_session_event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0" dirty="0" err="1" smtClean="0">
                <a:latin typeface="Courier New" pitchFamily="49" charset="0"/>
                <a:cs typeface="Courier New" pitchFamily="49" charset="0"/>
              </a:rPr>
              <a:t>xio_session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session, </a:t>
            </a:r>
            <a:r>
              <a:rPr lang="en-US" sz="1200" b="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xio_session_event_data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event_data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			       void 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cb_user_context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200" b="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{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switch 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event_data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-&gt;event) 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case 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XIO_SESSION_CONNECTION_TEARDOWN_EVENT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en-US" sz="1200" b="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xio_connection_destroy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event_data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-&gt;conn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break;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	case XIO_SESSION_TEARDOWN_EVENT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0" dirty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xio_session_destroy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(session);</a:t>
            </a:r>
            <a:endParaRPr lang="en-US" sz="1200" b="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0" dirty="0">
                <a:latin typeface="Courier New" pitchFamily="49" charset="0"/>
                <a:cs typeface="Courier New" pitchFamily="49" charset="0"/>
              </a:rPr>
              <a:t>	break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100" b="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161366" y="4074459"/>
            <a:ext cx="8780928" cy="23636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6600"/>
            </a:solidFill>
            <a:prstDash val="solid"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28600" indent="-2468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00000"/>
              <a:buFont typeface="Wingdings" charset="0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8325" indent="-255589" algn="l" rtl="0" eaLnBrk="1" fontAlgn="base" hangingPunct="1">
              <a:spcBef>
                <a:spcPts val="426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Arial" charset="0"/>
              <a:buChar char="•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325" indent="-23971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4000"/>
              <a:buFont typeface="Lucida Grande" charset="0"/>
              <a:buChar char="-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Font typeface="Wingdings" charset="0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16736" indent="-2103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Lucida Grande" charset="0"/>
              <a:buChar char="›"/>
              <a:defRPr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91926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on_response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xio_session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 *session, 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xio_msg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more_in_batch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kern="0" dirty="0" smtClean="0">
                <a:latin typeface="Courier New" pitchFamily="49" charset="0"/>
                <a:cs typeface="Courier New" pitchFamily="49" charset="0"/>
              </a:rPr>
              <a:t>	     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void *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cb_prv_data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55600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 …</a:t>
            </a:r>
          </a:p>
          <a:p>
            <a:pPr marL="355600" indent="0">
              <a:spcBef>
                <a:spcPts val="0"/>
              </a:spcBef>
              <a:buFont typeface="Wingdings" charset="0"/>
              <a:buNone/>
            </a:pPr>
            <a:endParaRPr lang="en-US" sz="1200" b="0" kern="0" dirty="0" smtClean="0">
              <a:latin typeface="Courier New" pitchFamily="49" charset="0"/>
              <a:cs typeface="Courier New" pitchFamily="49" charset="0"/>
            </a:endParaRPr>
          </a:p>
          <a:p>
            <a:pPr marL="355600" indent="0">
              <a:spcBef>
                <a:spcPts val="0"/>
              </a:spcBef>
              <a:buNone/>
            </a:pP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process_response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/* process the incoming message, send a new one */</a:t>
            </a:r>
          </a:p>
          <a:p>
            <a:pPr marL="355600" indent="0">
              <a:spcBef>
                <a:spcPts val="0"/>
              </a:spcBef>
              <a:buFont typeface="Wingdings" charset="0"/>
              <a:buNone/>
            </a:pPr>
            <a:endParaRPr lang="en-US" sz="1200" b="0" kern="0" dirty="0" smtClean="0">
              <a:latin typeface="Courier New" pitchFamily="49" charset="0"/>
              <a:cs typeface="Courier New" pitchFamily="49" charset="0"/>
            </a:endParaRPr>
          </a:p>
          <a:p>
            <a:pPr marL="355600" indent="0">
              <a:spcBef>
                <a:spcPts val="0"/>
              </a:spcBef>
              <a:buNone/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xio_release_response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/* acknowledge </a:t>
            </a:r>
            <a:r>
              <a:rPr lang="en-US" sz="1200" kern="0" dirty="0" err="1">
                <a:latin typeface="Courier New" pitchFamily="49" charset="0"/>
                <a:cs typeface="Courier New" pitchFamily="49" charset="0"/>
              </a:rPr>
              <a:t>xio</a:t>
            </a: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 that response </a:t>
            </a:r>
            <a:r>
              <a:rPr lang="en-US" sz="1200" kern="0" dirty="0" smtClean="0">
                <a:latin typeface="Courier New" pitchFamily="49" charset="0"/>
                <a:cs typeface="Courier New" pitchFamily="49" charset="0"/>
              </a:rPr>
              <a:t>resources can </a:t>
            </a: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be recycled */</a:t>
            </a:r>
            <a:endParaRPr lang="en-US" sz="1200" b="0" kern="0" dirty="0" smtClean="0">
              <a:latin typeface="Courier New" pitchFamily="49" charset="0"/>
              <a:cs typeface="Courier New" pitchFamily="49" charset="0"/>
            </a:endParaRPr>
          </a:p>
          <a:p>
            <a:pPr marL="355600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355600" indent="0">
              <a:spcBef>
                <a:spcPts val="0"/>
              </a:spcBef>
              <a:buFont typeface="Wingdings" charset="0"/>
              <a:buNone/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xio_send_request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session_data.conn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0" kern="0" dirty="0" err="1" smtClean="0">
                <a:latin typeface="Courier New" pitchFamily="49" charset="0"/>
                <a:cs typeface="Courier New" pitchFamily="49" charset="0"/>
              </a:rPr>
              <a:t>session_data.req</a:t>
            </a: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55600" indent="0">
              <a:spcBef>
                <a:spcPts val="0"/>
              </a:spcBef>
              <a:buFont typeface="Wingdings" charset="0"/>
              <a:buNone/>
            </a:pPr>
            <a:endParaRPr lang="en-US" sz="1200" b="0" kern="0" dirty="0" smtClean="0">
              <a:latin typeface="Courier New" pitchFamily="49" charset="0"/>
              <a:cs typeface="Courier New" pitchFamily="49" charset="0"/>
            </a:endParaRPr>
          </a:p>
          <a:p>
            <a:pPr marL="355600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return 0;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1200" b="0" kern="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endParaRPr lang="en-US" sz="1200" b="0" kern="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2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Accelio Example - Hello Server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</a:t>
            </a:r>
            <a:r>
              <a:rPr lang="en-US" dirty="0">
                <a:cs typeface="Arial" pitchFamily="34" charset="0"/>
              </a:rPr>
              <a:t> 2014 OFA Developer 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 bwMode="auto">
          <a:xfrm>
            <a:off x="215154" y="1718733"/>
            <a:ext cx="8754034" cy="44938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28600" indent="-2468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00000"/>
              <a:buFont typeface="Wingdings" charset="0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8325" indent="-255589" algn="l" rtl="0" eaLnBrk="1" fontAlgn="base" hangingPunct="1">
              <a:spcBef>
                <a:spcPts val="426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Arial" charset="0"/>
              <a:buChar char="•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325" indent="-23971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4000"/>
              <a:buFont typeface="Lucida Grande" charset="0"/>
              <a:buChar char="-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Font typeface="Wingdings" charset="0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16736" indent="-2103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Lucida Grande" charset="0"/>
              <a:buChar char="›"/>
              <a:defRPr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91926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1400" b="0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0" kern="0" dirty="0" smtClean="0">
                <a:latin typeface="Courier New" pitchFamily="49" charset="0"/>
                <a:cs typeface="Courier New" pitchFamily="49" charset="0"/>
              </a:rPr>
              <a:t> main(</a:t>
            </a:r>
            <a:r>
              <a:rPr lang="en-US" sz="1400" b="0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0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0" kern="0" dirty="0" err="1" smtClean="0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1400" b="0" kern="0" dirty="0" smtClean="0">
                <a:latin typeface="Courier New" pitchFamily="49" charset="0"/>
                <a:cs typeface="Courier New" pitchFamily="49" charset="0"/>
              </a:rPr>
              <a:t>, char *</a:t>
            </a:r>
            <a:r>
              <a:rPr lang="en-US" sz="1400" b="0" kern="0" dirty="0" err="1" smtClean="0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1400" b="0" kern="0" dirty="0" smtClean="0">
                <a:latin typeface="Courier New" pitchFamily="49" charset="0"/>
                <a:cs typeface="Courier New" pitchFamily="49" charset="0"/>
              </a:rPr>
              <a:t>[])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1400" b="0" kern="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268288" indent="0">
              <a:spcBef>
                <a:spcPts val="0"/>
              </a:spcBef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… </a:t>
            </a:r>
          </a:p>
          <a:p>
            <a:pPr marL="268288" indent="0">
              <a:spcBef>
                <a:spcPts val="0"/>
              </a:spcBef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268288" indent="0">
              <a:spcBef>
                <a:spcPts val="0"/>
              </a:spcBef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268288" indent="0">
              <a:spcBef>
                <a:spcPts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/* create thread context for the server */</a:t>
            </a:r>
          </a:p>
          <a:p>
            <a:pPr marL="268288" indent="0">
              <a:spcBef>
                <a:spcPts val="0"/>
              </a:spcBef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ctx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	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xio_context_create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(NULL, 0);</a:t>
            </a:r>
          </a:p>
          <a:p>
            <a:pPr marL="268288" indent="0">
              <a:spcBef>
                <a:spcPts val="0"/>
              </a:spcBef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268288" indent="0">
              <a:spcBef>
                <a:spcPts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/* bind a listener server to a portal/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pPr marL="268288" indent="0">
              <a:spcBef>
                <a:spcPts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server 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xio_bind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ctx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&amp;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server_ops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NULL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0, &amp;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server_data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68288" indent="0">
              <a:spcBef>
                <a:spcPts val="0"/>
              </a:spcBef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268288" indent="0">
              <a:spcBef>
                <a:spcPts val="0"/>
              </a:spcBef>
              <a:buNone/>
            </a:pP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xio_context_run_loop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ctx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XIO_INFINITE);</a:t>
            </a:r>
          </a:p>
          <a:p>
            <a:pPr marL="268288" indent="0">
              <a:spcBef>
                <a:spcPts val="0"/>
              </a:spcBef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268288" indent="0">
              <a:spcBef>
                <a:spcPts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/* normal exit phase */</a:t>
            </a:r>
          </a:p>
          <a:p>
            <a:pPr marL="268288" indent="0">
              <a:spcBef>
                <a:spcPts val="0"/>
              </a:spcBef>
              <a:buNone/>
            </a:pP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xio_unbind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(server);</a:t>
            </a:r>
          </a:p>
          <a:p>
            <a:pPr marL="268288" indent="0">
              <a:spcBef>
                <a:spcPts val="0"/>
              </a:spcBef>
              <a:buNone/>
            </a:pP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xio_context_destroy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ctx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68288" indent="0">
              <a:spcBef>
                <a:spcPts val="0"/>
              </a:spcBef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268288" indent="0">
              <a:spcBef>
                <a:spcPts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return 0;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1400" b="0" kern="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endParaRPr lang="en-US" sz="1600" b="0" kern="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4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99" y="228600"/>
            <a:ext cx="7579902" cy="1143000"/>
          </a:xfrm>
        </p:spPr>
        <p:txBody>
          <a:bodyPr/>
          <a:lstStyle/>
          <a:p>
            <a:r>
              <a:rPr lang="en-US" sz="3600" dirty="0" smtClean="0"/>
              <a:t>Accelio Example - Hello Server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61366" y="1608620"/>
            <a:ext cx="8767482" cy="17934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6600"/>
            </a:solidFill>
            <a:prstDash val="solid"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28600" indent="-2468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00000"/>
              <a:buFont typeface="Wingdings" charset="0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8325" indent="-255589" algn="l" rtl="0" eaLnBrk="1" fontAlgn="base" hangingPunct="1">
              <a:spcBef>
                <a:spcPts val="426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Arial" charset="0"/>
              <a:buChar char="•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325" indent="-23971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4000"/>
              <a:buFont typeface="Lucida Grande" charset="0"/>
              <a:buChar char="-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Font typeface="Wingdings" charset="0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16736" indent="-2103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Lucida Grande" charset="0"/>
              <a:buChar char="›"/>
              <a:defRPr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91926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on_new_session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xio_session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session,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xio_new_session_req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					 *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req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void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cb_prv_data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/* accept new connection request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xio_accept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(session, NULL, 0, NULL, 0);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return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161366" y="3509682"/>
            <a:ext cx="8767482" cy="29045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6600"/>
            </a:solidFill>
            <a:prstDash val="solid"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28600" indent="-2468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00000"/>
              <a:buFont typeface="Wingdings" charset="0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8325" indent="-255589" algn="l" rtl="0" eaLnBrk="1" fontAlgn="base" hangingPunct="1">
              <a:spcBef>
                <a:spcPts val="426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Arial" charset="0"/>
              <a:buChar char="•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325" indent="-23971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4000"/>
              <a:buFont typeface="Lucida Grande" charset="0"/>
              <a:buChar char="-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Font typeface="Wingdings" charset="0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16736" indent="-2103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Lucida Grande" charset="0"/>
              <a:buChar char="›"/>
              <a:defRPr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91926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on_new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request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xio_session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session,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xio_msg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req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more_in_batch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					  void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cb_prv_data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…</a:t>
            </a:r>
          </a:p>
          <a:p>
            <a:pPr marL="355600" indent="0">
              <a:spcBef>
                <a:spcPts val="0"/>
              </a:spcBef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355600" indent="0">
              <a:spcBef>
                <a:spcPts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/* process request and send a response */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process_request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/* attach the original request to response and send it */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355600" indent="0">
              <a:spcBef>
                <a:spcPts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response-&gt;request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55600" indent="0">
              <a:spcBef>
                <a:spcPts val="0"/>
              </a:spcBef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355600" indent="0">
              <a:spcBef>
                <a:spcPts val="0"/>
              </a:spcBef>
              <a:buNone/>
            </a:pP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xio_send_response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(response);</a:t>
            </a:r>
          </a:p>
          <a:p>
            <a:pPr marL="355600" indent="0">
              <a:spcBef>
                <a:spcPts val="0"/>
              </a:spcBef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355600" indent="0">
              <a:spcBef>
                <a:spcPts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return 0;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endParaRPr lang="en-US" sz="1200" b="0" kern="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1" y="242046"/>
            <a:ext cx="1096308" cy="9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9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195"/>
      </a:dk2>
      <a:lt2>
        <a:srgbClr val="EEECE1"/>
      </a:lt2>
      <a:accent1>
        <a:srgbClr val="3C6FBD"/>
      </a:accent1>
      <a:accent2>
        <a:srgbClr val="E55302"/>
      </a:accent2>
      <a:accent3>
        <a:srgbClr val="78B9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6D6E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943</Words>
  <Application>Microsoft Office PowerPoint</Application>
  <PresentationFormat>On-screen Show (4:3)</PresentationFormat>
  <Paragraphs>262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Architecture and Usages of Accelio</vt:lpstr>
      <vt:lpstr>What is Accelio in a Nutshell </vt:lpstr>
      <vt:lpstr>Accelio Goal</vt:lpstr>
      <vt:lpstr>Accelio Architecture</vt:lpstr>
      <vt:lpstr>High Level Transaction Flow</vt:lpstr>
      <vt:lpstr>Accelio Example - Hello Client</vt:lpstr>
      <vt:lpstr>Accelio Example - Hello Client</vt:lpstr>
      <vt:lpstr>Accelio Example - Hello Server </vt:lpstr>
      <vt:lpstr>Accelio Example - Hello Server</vt:lpstr>
      <vt:lpstr>Accelio Integration With  Other Applications/Projects</vt:lpstr>
      <vt:lpstr>Use case 1: XNBD</vt:lpstr>
      <vt:lpstr>Use case 2: R-AIO Remote File Access Application Example</vt:lpstr>
      <vt:lpstr>Use case 3: JXIO</vt:lpstr>
      <vt:lpstr>Test Configuration</vt:lpstr>
      <vt:lpstr>Bandwidth Results</vt:lpstr>
      <vt:lpstr>Transaction Per Second (IOP/s)  Results</vt:lpstr>
      <vt:lpstr>Round Trip Latency (Request &amp; Response)  Results</vt:lpstr>
      <vt:lpstr>Latency Under Maximum Load (Millions of Messages/Sec)</vt:lpstr>
      <vt:lpstr>Open source project</vt:lpstr>
      <vt:lpstr>Thank You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Bill@Mellanox.com</dc:creator>
  <cp:lastModifiedBy>Eyal Salomon</cp:lastModifiedBy>
  <cp:revision>83</cp:revision>
  <dcterms:created xsi:type="dcterms:W3CDTF">2014-03-17T13:46:32Z</dcterms:created>
  <dcterms:modified xsi:type="dcterms:W3CDTF">2014-03-28T17:42:24Z</dcterms:modified>
</cp:coreProperties>
</file>