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22" r:id="rId2"/>
  </p:sldMasterIdLst>
  <p:notesMasterIdLst>
    <p:notesMasterId r:id="rId18"/>
  </p:notesMasterIdLst>
  <p:handoutMasterIdLst>
    <p:handoutMasterId r:id="rId19"/>
  </p:handoutMasterIdLst>
  <p:sldIdLst>
    <p:sldId id="256" r:id="rId3"/>
    <p:sldId id="264" r:id="rId4"/>
    <p:sldId id="272" r:id="rId5"/>
    <p:sldId id="275" r:id="rId6"/>
    <p:sldId id="267" r:id="rId7"/>
    <p:sldId id="265" r:id="rId8"/>
    <p:sldId id="268" r:id="rId9"/>
    <p:sldId id="270" r:id="rId10"/>
    <p:sldId id="269" r:id="rId11"/>
    <p:sldId id="277" r:id="rId12"/>
    <p:sldId id="278" r:id="rId13"/>
    <p:sldId id="266" r:id="rId14"/>
    <p:sldId id="274" r:id="rId15"/>
    <p:sldId id="276" r:id="rId16"/>
    <p:sldId id="262" r:id="rId1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5302"/>
    <a:srgbClr val="6D6E71"/>
    <a:srgbClr val="0051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3" autoAdjust="0"/>
    <p:restoredTop sz="94973" autoAdjust="0"/>
  </p:normalViewPr>
  <p:slideViewPr>
    <p:cSldViewPr snapToGrid="0">
      <p:cViewPr varScale="1">
        <p:scale>
          <a:sx n="67" d="100"/>
          <a:sy n="67" d="100"/>
        </p:scale>
        <p:origin x="-1254" y="-108"/>
      </p:cViewPr>
      <p:guideLst>
        <p:guide orient="horz" pos="2112"/>
        <p:guide pos="1296"/>
      </p:guideLst>
    </p:cSldViewPr>
  </p:slideViewPr>
  <p:notesTextViewPr>
    <p:cViewPr>
      <p:scale>
        <a:sx n="100" d="100"/>
        <a:sy n="100" d="100"/>
      </p:scale>
      <p:origin x="0" y="0"/>
    </p:cViewPr>
  </p:notesTextViewPr>
  <p:sorterViewPr>
    <p:cViewPr>
      <p:scale>
        <a:sx n="160" d="100"/>
        <a:sy n="1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4" charset="0"/>
                <a:ea typeface="ＭＳ Ｐゴシック" pitchFamily="4"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4" charset="0"/>
                <a:ea typeface="ＭＳ Ｐゴシック" pitchFamily="4" charset="-128"/>
              </a:defRPr>
            </a:lvl1pPr>
          </a:lstStyle>
          <a:p>
            <a:pPr>
              <a:defRPr/>
            </a:pPr>
            <a:fld id="{55524409-AA6D-49FE-A0C8-CA282E6A6A91}" type="datetime1">
              <a:rPr lang="en-US"/>
              <a:pPr>
                <a:defRPr/>
              </a:pPr>
              <a:t>3/31/2014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4" charset="0"/>
                <a:ea typeface="ＭＳ Ｐゴシック" pitchFamily="4"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4" charset="0"/>
                <a:ea typeface="ＭＳ Ｐゴシック" pitchFamily="4" charset="-128"/>
              </a:defRPr>
            </a:lvl1pPr>
          </a:lstStyle>
          <a:p>
            <a:pPr>
              <a:defRPr/>
            </a:pPr>
            <a:fld id="{B33CCFEF-DA26-423D-BE49-67E67BA010ED}" type="slidenum">
              <a:rPr lang="en-US"/>
              <a:pPr>
                <a:defRPr/>
              </a:pPr>
              <a:t>‹#›</a:t>
            </a:fld>
            <a:endParaRPr lang="en-US"/>
          </a:p>
        </p:txBody>
      </p:sp>
    </p:spTree>
    <p:extLst>
      <p:ext uri="{BB962C8B-B14F-4D97-AF65-F5344CB8AC3E}">
        <p14:creationId xmlns:p14="http://schemas.microsoft.com/office/powerpoint/2010/main" val="4577545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4" charset="0"/>
                <a:ea typeface="ＭＳ Ｐゴシック" pitchFamily="4"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4" charset="0"/>
                <a:ea typeface="ＭＳ Ｐゴシック" pitchFamily="4" charset="-128"/>
              </a:defRPr>
            </a:lvl1pPr>
          </a:lstStyle>
          <a:p>
            <a:pPr>
              <a:defRPr/>
            </a:pPr>
            <a:fld id="{DDD60918-725D-44C2-AD5E-9DFE3E31F5F9}" type="datetime1">
              <a:rPr lang="en-US"/>
              <a:pPr>
                <a:defRPr/>
              </a:pPr>
              <a:t>3/31/2014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4" charset="0"/>
                <a:ea typeface="ＭＳ Ｐゴシック" pitchFamily="4"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4" charset="0"/>
                <a:ea typeface="ＭＳ Ｐゴシック" pitchFamily="4" charset="-128"/>
              </a:defRPr>
            </a:lvl1pPr>
          </a:lstStyle>
          <a:p>
            <a:pPr>
              <a:defRPr/>
            </a:pPr>
            <a:fld id="{BA8C316C-1847-4B6F-ABDB-A71BD91CBF9A}" type="slidenum">
              <a:rPr lang="en-US"/>
              <a:pPr>
                <a:defRPr/>
              </a:pPr>
              <a:t>‹#›</a:t>
            </a:fld>
            <a:endParaRPr lang="en-US"/>
          </a:p>
        </p:txBody>
      </p:sp>
    </p:spTree>
    <p:extLst>
      <p:ext uri="{BB962C8B-B14F-4D97-AF65-F5344CB8AC3E}">
        <p14:creationId xmlns:p14="http://schemas.microsoft.com/office/powerpoint/2010/main" val="223522758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92875"/>
            <a:ext cx="9144000" cy="212725"/>
          </a:xfrm>
          <a:prstGeom prst="rect">
            <a:avLst/>
          </a:prstGeom>
          <a:solidFill>
            <a:srgbClr val="E55302"/>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4" charset="0"/>
              <a:ea typeface="ＭＳ Ｐゴシック" pitchFamily="4" charset="-128"/>
            </a:endParaRPr>
          </a:p>
        </p:txBody>
      </p:sp>
      <p:pic>
        <p:nvPicPr>
          <p:cNvPr id="5" name="Picture 10" descr="ribbon_ppt_title.jpg"/>
          <p:cNvPicPr>
            <a:picLocks noChangeAspect="1"/>
          </p:cNvPicPr>
          <p:nvPr userDrawn="1"/>
        </p:nvPicPr>
        <p:blipFill>
          <a:blip r:embed="rId2">
            <a:extLst>
              <a:ext uri="{28A0092B-C50C-407E-A947-70E740481C1C}">
                <a14:useLocalDpi xmlns:a14="http://schemas.microsoft.com/office/drawing/2010/main" val="0"/>
              </a:ext>
            </a:extLst>
          </a:blip>
          <a:srcRect t="5788"/>
          <a:stretch>
            <a:fillRect/>
          </a:stretch>
        </p:blipFill>
        <p:spPr bwMode="auto">
          <a:xfrm>
            <a:off x="0" y="0"/>
            <a:ext cx="9144000"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OpenFabric_Alliance_Logo_pp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1000" y="23241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057400" y="2667000"/>
            <a:ext cx="6629400" cy="1546225"/>
          </a:xfrm>
        </p:spPr>
        <p:txBody>
          <a:bodyPr/>
          <a:lstStyle>
            <a:lvl1pPr algn="l">
              <a:defRPr>
                <a:solidFill>
                  <a:srgbClr val="005195"/>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57400" y="4267200"/>
            <a:ext cx="6629400" cy="1066800"/>
          </a:xfrm>
        </p:spPr>
        <p:txBody>
          <a:bodyPr/>
          <a:lstStyle>
            <a:lvl1pPr marL="0" indent="0" algn="l">
              <a:buNone/>
              <a:defRPr>
                <a:solidFill>
                  <a:srgbClr val="6D6E7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grpSp>
        <p:nvGrpSpPr>
          <p:cNvPr id="7" name="Group 6"/>
          <p:cNvGrpSpPr/>
          <p:nvPr userDrawn="1"/>
        </p:nvGrpSpPr>
        <p:grpSpPr>
          <a:xfrm>
            <a:off x="183087" y="3811049"/>
            <a:ext cx="1538825" cy="1432236"/>
            <a:chOff x="5075853" y="3477159"/>
            <a:chExt cx="3077649" cy="2864472"/>
          </a:xfrm>
        </p:grpSpPr>
        <p:pic>
          <p:nvPicPr>
            <p:cNvPr id="8"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6424"/>
            <a:stretch/>
          </p:blipFill>
          <p:spPr bwMode="auto">
            <a:xfrm>
              <a:off x="5231038" y="3477159"/>
              <a:ext cx="2922464" cy="2864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userDrawn="1"/>
          </p:nvSpPr>
          <p:spPr>
            <a:xfrm>
              <a:off x="5075854" y="3511866"/>
              <a:ext cx="206913" cy="523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2"/>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a:stretch/>
          </p:blipFill>
          <p:spPr bwMode="auto">
            <a:xfrm>
              <a:off x="5231038" y="3564205"/>
              <a:ext cx="51729" cy="1755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userDrawn="1"/>
          </p:nvSpPr>
          <p:spPr>
            <a:xfrm>
              <a:off x="5075853" y="5363807"/>
              <a:ext cx="206913" cy="9289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21295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Cover 02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pPr>
            <a:endParaRPr lang="en-US" dirty="0">
              <a:solidFill>
                <a:prstClr val="white"/>
              </a:solidFill>
            </a:endParaRPr>
          </a:p>
        </p:txBody>
      </p:sp>
      <p:pic>
        <p:nvPicPr>
          <p:cNvPr id="1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0"/>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5">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pPr>
            <a:endParaRPr lang="en-US" dirty="0">
              <a:solidFill>
                <a:prstClr val="white"/>
              </a:solidFill>
            </a:endParaRPr>
          </a:p>
        </p:txBody>
      </p:sp>
      <p:sp>
        <p:nvSpPr>
          <p:cNvPr id="15" name="Right Triangle 14"/>
          <p:cNvSpPr/>
          <p:nvPr userDrawn="1"/>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srgbClr val="FF0000"/>
              </a:solidFill>
            </a:endParaRPr>
          </a:p>
        </p:txBody>
      </p:sp>
      <p:pic>
        <p:nvPicPr>
          <p:cNvPr id="16"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arallelogram 16"/>
          <p:cNvSpPr/>
          <p:nvPr userDrawn="1"/>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fontAlgn="auto">
              <a:spcBef>
                <a:spcPts val="0"/>
              </a:spcBef>
              <a:spcAft>
                <a:spcPts val="0"/>
              </a:spcAft>
              <a:defRPr/>
            </a:pPr>
            <a:endParaRPr lang="en-US" sz="2800" dirty="0">
              <a:solidFill>
                <a:prstClr val="white"/>
              </a:solidFill>
            </a:endParaRPr>
          </a:p>
        </p:txBody>
      </p:sp>
    </p:spTree>
    <p:extLst>
      <p:ext uri="{BB962C8B-B14F-4D97-AF65-F5344CB8AC3E}">
        <p14:creationId xmlns:p14="http://schemas.microsoft.com/office/powerpoint/2010/main" val="364025936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Cover 03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7"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prstClr val="white"/>
              </a:solidFill>
            </a:endParaRPr>
          </a:p>
        </p:txBody>
      </p:sp>
      <p:pic>
        <p:nvPicPr>
          <p:cNvPr id="19"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1672"/>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prstClr val="white"/>
              </a:solidFill>
            </a:endParaRPr>
          </a:p>
        </p:txBody>
      </p:sp>
      <p:sp>
        <p:nvSpPr>
          <p:cNvPr id="21" name="Right Triangle 20"/>
          <p:cNvSpPr/>
          <p:nvPr userDrawn="1"/>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srgbClr val="FF0000"/>
              </a:solidFill>
            </a:endParaRPr>
          </a:p>
        </p:txBody>
      </p:sp>
      <p:pic>
        <p:nvPicPr>
          <p:cNvPr id="22"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Parallelogram 22"/>
          <p:cNvSpPr/>
          <p:nvPr userDrawn="1"/>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fontAlgn="auto">
              <a:spcBef>
                <a:spcPts val="0"/>
              </a:spcBef>
              <a:spcAft>
                <a:spcPts val="0"/>
              </a:spcAft>
              <a:defRPr/>
            </a:pPr>
            <a:endParaRPr lang="en-US" sz="2800" dirty="0">
              <a:solidFill>
                <a:prstClr val="white"/>
              </a:solidFill>
            </a:endParaRPr>
          </a:p>
        </p:txBody>
      </p:sp>
    </p:spTree>
    <p:extLst>
      <p:ext uri="{BB962C8B-B14F-4D97-AF65-F5344CB8AC3E}">
        <p14:creationId xmlns:p14="http://schemas.microsoft.com/office/powerpoint/2010/main" val="396957570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Cover 04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prstClr val="white"/>
              </a:solidFill>
            </a:endParaRPr>
          </a:p>
        </p:txBody>
      </p:sp>
      <p:sp>
        <p:nvSpPr>
          <p:cNvPr id="11" name="Parallelogram 10"/>
          <p:cNvSpPr/>
          <p:nvPr userDrawn="1"/>
        </p:nvSpPr>
        <p:spPr>
          <a:xfrm flipH="1">
            <a:off x="1054494" y="2190406"/>
            <a:ext cx="1805169" cy="901931"/>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fontAlgn="auto">
              <a:spcBef>
                <a:spcPts val="0"/>
              </a:spcBef>
              <a:spcAft>
                <a:spcPts val="0"/>
              </a:spcAft>
              <a:defRPr/>
            </a:pPr>
            <a:endParaRPr lang="en-US" sz="2800" dirty="0">
              <a:solidFill>
                <a:prstClr val="white"/>
              </a:solidFill>
            </a:endParaRPr>
          </a:p>
        </p:txBody>
      </p:sp>
      <p:pic>
        <p:nvPicPr>
          <p:cNvPr id="1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1672"/>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2">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prstClr val="white"/>
              </a:solidFill>
            </a:endParaRPr>
          </a:p>
        </p:txBody>
      </p:sp>
      <p:pic>
        <p:nvPicPr>
          <p:cNvPr id="15"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Triangle 15"/>
          <p:cNvSpPr/>
          <p:nvPr userDrawn="1"/>
        </p:nvSpPr>
        <p:spPr>
          <a:xfrm flipH="1">
            <a:off x="8618798" y="5392739"/>
            <a:ext cx="204787" cy="204787"/>
          </a:xfrm>
          <a:prstGeom prst="rtTriangl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144383712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Cover 05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prstClr val="white"/>
              </a:solidFill>
            </a:endParaRPr>
          </a:p>
        </p:txBody>
      </p:sp>
      <p:sp>
        <p:nvSpPr>
          <p:cNvPr id="11" name="Parallelogram 10"/>
          <p:cNvSpPr/>
          <p:nvPr userDrawn="1"/>
        </p:nvSpPr>
        <p:spPr>
          <a:xfrm flipH="1">
            <a:off x="1054494" y="2190406"/>
            <a:ext cx="1805169" cy="901931"/>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fontAlgn="auto">
              <a:spcBef>
                <a:spcPts val="0"/>
              </a:spcBef>
              <a:spcAft>
                <a:spcPts val="0"/>
              </a:spcAft>
              <a:defRPr/>
            </a:pPr>
            <a:endParaRPr lang="en-US" sz="2800" dirty="0">
              <a:solidFill>
                <a:prstClr val="white"/>
              </a:solidFill>
            </a:endParaRPr>
          </a:p>
        </p:txBody>
      </p:sp>
      <p:pic>
        <p:nvPicPr>
          <p:cNvPr id="1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1672"/>
            <a:ext cx="8939047"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3">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prstClr val="white"/>
              </a:solidFill>
            </a:endParaRPr>
          </a:p>
        </p:txBody>
      </p:sp>
      <p:pic>
        <p:nvPicPr>
          <p:cNvPr id="15"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Triangle 15"/>
          <p:cNvSpPr/>
          <p:nvPr userDrawn="1"/>
        </p:nvSpPr>
        <p:spPr>
          <a:xfrm flipH="1">
            <a:off x="8618798" y="5392739"/>
            <a:ext cx="204787" cy="204787"/>
          </a:xfrm>
          <a:prstGeom prst="rtTriangl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751083341"/>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Cover 06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prstClr val="white"/>
              </a:solidFill>
            </a:endParaRPr>
          </a:p>
        </p:txBody>
      </p:sp>
      <p:sp>
        <p:nvSpPr>
          <p:cNvPr id="11" name="Parallelogram 10"/>
          <p:cNvSpPr/>
          <p:nvPr userDrawn="1"/>
        </p:nvSpPr>
        <p:spPr>
          <a:xfrm flipH="1">
            <a:off x="1054494" y="2190406"/>
            <a:ext cx="1805169" cy="901931"/>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fontAlgn="auto">
              <a:spcBef>
                <a:spcPts val="0"/>
              </a:spcBef>
              <a:spcAft>
                <a:spcPts val="0"/>
              </a:spcAft>
              <a:defRPr/>
            </a:pPr>
            <a:endParaRPr lang="en-US" sz="2800" dirty="0">
              <a:solidFill>
                <a:prstClr val="white"/>
              </a:solidFill>
            </a:endParaRPr>
          </a:p>
        </p:txBody>
      </p:sp>
      <p:pic>
        <p:nvPicPr>
          <p:cNvPr id="1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1672"/>
            <a:ext cx="8939047"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prstClr val="white"/>
              </a:solidFill>
            </a:endParaRPr>
          </a:p>
        </p:txBody>
      </p:sp>
      <p:pic>
        <p:nvPicPr>
          <p:cNvPr id="15"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Triangle 15"/>
          <p:cNvSpPr/>
          <p:nvPr userDrawn="1"/>
        </p:nvSpPr>
        <p:spPr>
          <a:xfrm flipH="1">
            <a:off x="8618798" y="5392739"/>
            <a:ext cx="204787" cy="204787"/>
          </a:xfrm>
          <a:prstGeom prst="rtTriangl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236283984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over Animated">
    <p:spTree>
      <p:nvGrpSpPr>
        <p:cNvPr id="1" name=""/>
        <p:cNvGrpSpPr/>
        <p:nvPr/>
      </p:nvGrpSpPr>
      <p:grpSpPr>
        <a:xfrm>
          <a:off x="0" y="0"/>
          <a:ext cx="0" cy="0"/>
          <a:chOff x="0" y="0"/>
          <a:chExt cx="0" cy="0"/>
        </a:xfrm>
      </p:grpSpPr>
      <p:sp>
        <p:nvSpPr>
          <p:cNvPr id="18" name="Parallelogram 17"/>
          <p:cNvSpPr/>
          <p:nvPr userDrawn="1"/>
        </p:nvSpPr>
        <p:spPr>
          <a:xfrm>
            <a:off x="-9524" y="3326917"/>
            <a:ext cx="6350784" cy="3531083"/>
          </a:xfrm>
          <a:custGeom>
            <a:avLst/>
            <a:gdLst>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0 w 9389259"/>
              <a:gd name="connsiteY4" fmla="*/ 3531083 h 3531083"/>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3038475 w 9389259"/>
              <a:gd name="connsiteY4" fmla="*/ 3531083 h 3531083"/>
              <a:gd name="connsiteX5" fmla="*/ 0 w 9389259"/>
              <a:gd name="connsiteY5" fmla="*/ 3531083 h 3531083"/>
              <a:gd name="connsiteX0" fmla="*/ 0 w 9389259"/>
              <a:gd name="connsiteY0" fmla="*/ 3531083 h 3531083"/>
              <a:gd name="connsiteX1" fmla="*/ 3038475 w 9389259"/>
              <a:gd name="connsiteY1" fmla="*/ 359258 h 3531083"/>
              <a:gd name="connsiteX2" fmla="*/ 3397008 w 9389259"/>
              <a:gd name="connsiteY2" fmla="*/ 0 h 3531083"/>
              <a:gd name="connsiteX3" fmla="*/ 9389259 w 9389259"/>
              <a:gd name="connsiteY3" fmla="*/ 0 h 3531083"/>
              <a:gd name="connsiteX4" fmla="*/ 5992251 w 9389259"/>
              <a:gd name="connsiteY4" fmla="*/ 3531083 h 3531083"/>
              <a:gd name="connsiteX5" fmla="*/ 3038475 w 9389259"/>
              <a:gd name="connsiteY5" fmla="*/ 3531083 h 3531083"/>
              <a:gd name="connsiteX6" fmla="*/ 0 w 9389259"/>
              <a:gd name="connsiteY6" fmla="*/ 3531083 h 3531083"/>
              <a:gd name="connsiteX0" fmla="*/ 0 w 6350784"/>
              <a:gd name="connsiteY0" fmla="*/ 3531083 h 3531083"/>
              <a:gd name="connsiteX1" fmla="*/ 0 w 6350784"/>
              <a:gd name="connsiteY1" fmla="*/ 359258 h 3531083"/>
              <a:gd name="connsiteX2" fmla="*/ 358533 w 6350784"/>
              <a:gd name="connsiteY2" fmla="*/ 0 h 3531083"/>
              <a:gd name="connsiteX3" fmla="*/ 6350784 w 6350784"/>
              <a:gd name="connsiteY3" fmla="*/ 0 h 3531083"/>
              <a:gd name="connsiteX4" fmla="*/ 2953776 w 6350784"/>
              <a:gd name="connsiteY4" fmla="*/ 3531083 h 3531083"/>
              <a:gd name="connsiteX5" fmla="*/ 0 w 6350784"/>
              <a:gd name="connsiteY5" fmla="*/ 3531083 h 353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784" h="3531083">
                <a:moveTo>
                  <a:pt x="0" y="3531083"/>
                </a:moveTo>
                <a:lnTo>
                  <a:pt x="0" y="359258"/>
                </a:lnTo>
                <a:lnTo>
                  <a:pt x="358533" y="0"/>
                </a:lnTo>
                <a:lnTo>
                  <a:pt x="6350784" y="0"/>
                </a:lnTo>
                <a:lnTo>
                  <a:pt x="2953776" y="3531083"/>
                </a:lnTo>
                <a:lnTo>
                  <a:pt x="0" y="3531083"/>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prstClr val="white"/>
              </a:solidFill>
            </a:endParaRPr>
          </a:p>
        </p:txBody>
      </p:sp>
      <p:sp>
        <p:nvSpPr>
          <p:cNvPr id="5" name="Parallelogram 4"/>
          <p:cNvSpPr/>
          <p:nvPr userDrawn="1"/>
        </p:nvSpPr>
        <p:spPr>
          <a:xfrm flipH="1">
            <a:off x="207410" y="-1"/>
            <a:ext cx="8595360" cy="3581349"/>
          </a:xfrm>
          <a:prstGeom prst="parallelogram">
            <a:avLst>
              <a:gd name="adj" fmla="val 9895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sz="3200" dirty="0">
              <a:solidFill>
                <a:srgbClr val="FFFFFF"/>
              </a:solidFill>
            </a:endParaRPr>
          </a:p>
        </p:txBody>
      </p:sp>
      <p:sp>
        <p:nvSpPr>
          <p:cNvPr id="25" name="Parallelogram 17"/>
          <p:cNvSpPr/>
          <p:nvPr userDrawn="1"/>
        </p:nvSpPr>
        <p:spPr>
          <a:xfrm>
            <a:off x="-9524" y="3326917"/>
            <a:ext cx="6350784" cy="3531083"/>
          </a:xfrm>
          <a:custGeom>
            <a:avLst/>
            <a:gdLst>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0 w 9389259"/>
              <a:gd name="connsiteY4" fmla="*/ 3531083 h 3531083"/>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3038475 w 9389259"/>
              <a:gd name="connsiteY4" fmla="*/ 3531083 h 3531083"/>
              <a:gd name="connsiteX5" fmla="*/ 0 w 9389259"/>
              <a:gd name="connsiteY5" fmla="*/ 3531083 h 3531083"/>
              <a:gd name="connsiteX0" fmla="*/ 0 w 9389259"/>
              <a:gd name="connsiteY0" fmla="*/ 3531083 h 3531083"/>
              <a:gd name="connsiteX1" fmla="*/ 3038475 w 9389259"/>
              <a:gd name="connsiteY1" fmla="*/ 359258 h 3531083"/>
              <a:gd name="connsiteX2" fmla="*/ 3397008 w 9389259"/>
              <a:gd name="connsiteY2" fmla="*/ 0 h 3531083"/>
              <a:gd name="connsiteX3" fmla="*/ 9389259 w 9389259"/>
              <a:gd name="connsiteY3" fmla="*/ 0 h 3531083"/>
              <a:gd name="connsiteX4" fmla="*/ 5992251 w 9389259"/>
              <a:gd name="connsiteY4" fmla="*/ 3531083 h 3531083"/>
              <a:gd name="connsiteX5" fmla="*/ 3038475 w 9389259"/>
              <a:gd name="connsiteY5" fmla="*/ 3531083 h 3531083"/>
              <a:gd name="connsiteX6" fmla="*/ 0 w 9389259"/>
              <a:gd name="connsiteY6" fmla="*/ 3531083 h 3531083"/>
              <a:gd name="connsiteX0" fmla="*/ 0 w 6350784"/>
              <a:gd name="connsiteY0" fmla="*/ 3531083 h 3531083"/>
              <a:gd name="connsiteX1" fmla="*/ 0 w 6350784"/>
              <a:gd name="connsiteY1" fmla="*/ 359258 h 3531083"/>
              <a:gd name="connsiteX2" fmla="*/ 358533 w 6350784"/>
              <a:gd name="connsiteY2" fmla="*/ 0 h 3531083"/>
              <a:gd name="connsiteX3" fmla="*/ 6350784 w 6350784"/>
              <a:gd name="connsiteY3" fmla="*/ 0 h 3531083"/>
              <a:gd name="connsiteX4" fmla="*/ 2953776 w 6350784"/>
              <a:gd name="connsiteY4" fmla="*/ 3531083 h 3531083"/>
              <a:gd name="connsiteX5" fmla="*/ 0 w 6350784"/>
              <a:gd name="connsiteY5" fmla="*/ 3531083 h 353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784" h="3531083">
                <a:moveTo>
                  <a:pt x="0" y="3531083"/>
                </a:moveTo>
                <a:lnTo>
                  <a:pt x="0" y="359258"/>
                </a:lnTo>
                <a:lnTo>
                  <a:pt x="358533" y="0"/>
                </a:lnTo>
                <a:lnTo>
                  <a:pt x="6350784" y="0"/>
                </a:lnTo>
                <a:lnTo>
                  <a:pt x="2953776" y="3531083"/>
                </a:lnTo>
                <a:lnTo>
                  <a:pt x="0" y="3531083"/>
                </a:lnTo>
                <a:close/>
              </a:path>
            </a:pathLst>
          </a:custGeom>
          <a:solidFill>
            <a:schemeClr val="accent5">
              <a:alpha val="4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pPr>
            <a:endParaRPr lang="en-US" dirty="0">
              <a:solidFill>
                <a:prstClr val="white"/>
              </a:solidFill>
            </a:endParaRPr>
          </a:p>
        </p:txBody>
      </p:sp>
      <p:sp>
        <p:nvSpPr>
          <p:cNvPr id="7" name="Parallelogram 6"/>
          <p:cNvSpPr/>
          <p:nvPr userDrawn="1"/>
        </p:nvSpPr>
        <p:spPr>
          <a:xfrm flipH="1">
            <a:off x="1114102" y="2236590"/>
            <a:ext cx="1737360" cy="854075"/>
          </a:xfrm>
          <a:prstGeom prst="parallelogram">
            <a:avLst>
              <a:gd name="adj" fmla="val 100463"/>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prstClr val="white"/>
              </a:solidFill>
            </a:endParaRPr>
          </a:p>
        </p:txBody>
      </p:sp>
      <p:sp>
        <p:nvSpPr>
          <p:cNvPr id="8" name="Parallelogram 7"/>
          <p:cNvSpPr/>
          <p:nvPr userDrawn="1"/>
        </p:nvSpPr>
        <p:spPr>
          <a:xfrm flipH="1">
            <a:off x="-21850087" y="-14288"/>
            <a:ext cx="21753621" cy="6872288"/>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prstClr val="white"/>
              </a:solidFill>
            </a:endParaRPr>
          </a:p>
        </p:txBody>
      </p:sp>
      <p:sp>
        <p:nvSpPr>
          <p:cNvPr id="9" name="Parallelogram 8"/>
          <p:cNvSpPr/>
          <p:nvPr userDrawn="1"/>
        </p:nvSpPr>
        <p:spPr>
          <a:xfrm flipH="1">
            <a:off x="9144000" y="-14288"/>
            <a:ext cx="22612286" cy="6872288"/>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prstClr val="white"/>
              </a:solidFill>
            </a:endParaRPr>
          </a:p>
        </p:txBody>
      </p:sp>
      <p:sp>
        <p:nvSpPr>
          <p:cNvPr id="10" name="Parallelogram 9"/>
          <p:cNvSpPr/>
          <p:nvPr userDrawn="1"/>
        </p:nvSpPr>
        <p:spPr>
          <a:xfrm flipH="1">
            <a:off x="9144000" y="2851150"/>
            <a:ext cx="8486604" cy="400685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prstClr val="white"/>
              </a:solidFill>
            </a:endParaRPr>
          </a:p>
        </p:txBody>
      </p:sp>
      <p:sp>
        <p:nvSpPr>
          <p:cNvPr id="11" name="Parallelogram 10"/>
          <p:cNvSpPr/>
          <p:nvPr userDrawn="1"/>
        </p:nvSpPr>
        <p:spPr>
          <a:xfrm flipH="1">
            <a:off x="-7629130" y="-738188"/>
            <a:ext cx="7629131" cy="3290888"/>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prstClr val="white"/>
              </a:solidFill>
            </a:endParaRPr>
          </a:p>
        </p:txBody>
      </p:sp>
      <p:sp>
        <p:nvSpPr>
          <p:cNvPr id="12" name="Parallelogram 11"/>
          <p:cNvSpPr/>
          <p:nvPr userDrawn="1"/>
        </p:nvSpPr>
        <p:spPr>
          <a:xfrm flipH="1">
            <a:off x="-6632318" y="3967163"/>
            <a:ext cx="6632318" cy="103505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prstClr val="white"/>
              </a:solidFill>
            </a:endParaRPr>
          </a:p>
        </p:txBody>
      </p:sp>
      <p:sp>
        <p:nvSpPr>
          <p:cNvPr id="13" name="Parallelogram 12"/>
          <p:cNvSpPr/>
          <p:nvPr userDrawn="1"/>
        </p:nvSpPr>
        <p:spPr>
          <a:xfrm flipH="1">
            <a:off x="9144000" y="5903914"/>
            <a:ext cx="4261166" cy="954087"/>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prstClr val="white"/>
              </a:solidFill>
            </a:endParaRPr>
          </a:p>
        </p:txBody>
      </p:sp>
      <p:sp>
        <p:nvSpPr>
          <p:cNvPr id="2" name="Title 1"/>
          <p:cNvSpPr>
            <a:spLocks noGrp="1"/>
          </p:cNvSpPr>
          <p:nvPr>
            <p:ph type="ctrTitle"/>
          </p:nvPr>
        </p:nvSpPr>
        <p:spPr>
          <a:xfrm>
            <a:off x="5181601" y="4318635"/>
            <a:ext cx="3400810" cy="137160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81602" y="5766346"/>
            <a:ext cx="3400809" cy="91440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6" name="Picture 1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ight Triangle 16"/>
          <p:cNvSpPr/>
          <p:nvPr userDrawn="1"/>
        </p:nvSpPr>
        <p:spPr>
          <a:xfrm flipH="1">
            <a:off x="8618798" y="5392739"/>
            <a:ext cx="204787" cy="204787"/>
          </a:xfrm>
          <a:prstGeom prst="rtTriangl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33149879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35" presetClass="path" presetSubtype="0" fill="hold" grpId="0" nodeType="withEffect">
                                  <p:stCondLst>
                                    <p:cond delay="0"/>
                                  </p:stCondLst>
                                  <p:childTnLst>
                                    <p:animMotion origin="layout" path="M 4.61819E-6 -2.59259E-6 L -0.87908 -2.59259E-6 " pathEditMode="relative" rAng="0" ptsTypes="AA">
                                      <p:cBhvr>
                                        <p:cTn id="10" dur="1500" spd="-100000" fill="hold"/>
                                        <p:tgtEl>
                                          <p:spTgt spid="9"/>
                                        </p:tgtEl>
                                        <p:attrNameLst>
                                          <p:attrName>ppt_x</p:attrName>
                                          <p:attrName>ppt_y</p:attrName>
                                        </p:attrNameLst>
                                      </p:cBhvr>
                                      <p:rCtr x="-43954" y="0"/>
                                    </p:animMotion>
                                  </p:childTnLst>
                                </p:cTn>
                              </p:par>
                              <p:par>
                                <p:cTn id="11" presetID="35" presetClass="path" presetSubtype="0" fill="hold" grpId="0" nodeType="withEffect">
                                  <p:stCondLst>
                                    <p:cond delay="0"/>
                                  </p:stCondLst>
                                  <p:childTnLst>
                                    <p:animMotion origin="layout" path="M -2.38728E-6 -2.59259E-6 L 0.91569 -2.59259E-6 " pathEditMode="relative" rAng="0" ptsTypes="AA">
                                      <p:cBhvr>
                                        <p:cTn id="12" dur="1500" spd="-100000" fill="hold"/>
                                        <p:tgtEl>
                                          <p:spTgt spid="8"/>
                                        </p:tgtEl>
                                        <p:attrNameLst>
                                          <p:attrName>ppt_x</p:attrName>
                                          <p:attrName>ppt_y</p:attrName>
                                        </p:attrNameLst>
                                      </p:cBhvr>
                                      <p:rCtr x="45791" y="0"/>
                                    </p:animMotion>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35" presetClass="path" presetSubtype="0" fill="hold" grpId="1" nodeType="withEffect">
                                  <p:stCondLst>
                                    <p:cond delay="300"/>
                                  </p:stCondLst>
                                  <p:childTnLst>
                                    <p:animMotion origin="layout" path="M 3.37243E-6 4.07407E-6 L 1.85183 4.07407E-6 " pathEditMode="relative" rAng="0" ptsTypes="AA">
                                      <p:cBhvr>
                                        <p:cTn id="16" dur="1000" spd="-100000" fill="hold"/>
                                        <p:tgtEl>
                                          <p:spTgt spid="11"/>
                                        </p:tgtEl>
                                        <p:attrNameLst>
                                          <p:attrName>ppt_x</p:attrName>
                                          <p:attrName>ppt_y</p:attrName>
                                        </p:attrNameLst>
                                      </p:cBhvr>
                                      <p:rCtr x="92585" y="0"/>
                                    </p:animMotion>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35" presetClass="path" presetSubtype="0" fill="hold" grpId="1" nodeType="withEffect">
                                  <p:stCondLst>
                                    <p:cond delay="600"/>
                                  </p:stCondLst>
                                  <p:childTnLst>
                                    <p:animMotion origin="layout" path="M 3.37243E-6 4.07407E-6 L 1.85183 4.07407E-6 " pathEditMode="relative" rAng="0" ptsTypes="AA">
                                      <p:cBhvr>
                                        <p:cTn id="20" dur="1000" spd="-100000" fill="hold"/>
                                        <p:tgtEl>
                                          <p:spTgt spid="12"/>
                                        </p:tgtEl>
                                        <p:attrNameLst>
                                          <p:attrName>ppt_x</p:attrName>
                                          <p:attrName>ppt_y</p:attrName>
                                        </p:attrNameLst>
                                      </p:cBhvr>
                                      <p:rCtr x="92585" y="0"/>
                                    </p:animMotion>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35" presetClass="path" presetSubtype="0" fill="hold" grpId="1" nodeType="withEffect">
                                  <p:stCondLst>
                                    <p:cond delay="500"/>
                                  </p:stCondLst>
                                  <p:childTnLst>
                                    <p:animMotion origin="layout" path="M 3.92234E-6 -4.07407E-6 L -1.61637 -4.07407E-6 " pathEditMode="relative" rAng="0" ptsTypes="AA">
                                      <p:cBhvr>
                                        <p:cTn id="24" dur="1000" spd="-100000" fill="hold"/>
                                        <p:tgtEl>
                                          <p:spTgt spid="13"/>
                                        </p:tgtEl>
                                        <p:attrNameLst>
                                          <p:attrName>ppt_x</p:attrName>
                                          <p:attrName>ppt_y</p:attrName>
                                        </p:attrNameLst>
                                      </p:cBhvr>
                                      <p:rCtr x="-80818" y="0"/>
                                    </p:animMotion>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35" presetClass="path" presetSubtype="0" fill="hold" grpId="1" nodeType="withEffect">
                                  <p:stCondLst>
                                    <p:cond delay="200"/>
                                  </p:stCondLst>
                                  <p:childTnLst>
                                    <p:animMotion origin="layout" path="M 0.02424 -0.03241 L -2.18595 -0.03241 " pathEditMode="relative" rAng="0" ptsTypes="AA">
                                      <p:cBhvr>
                                        <p:cTn id="28" dur="1000" spd="-100000" fill="hold"/>
                                        <p:tgtEl>
                                          <p:spTgt spid="10"/>
                                        </p:tgtEl>
                                        <p:attrNameLst>
                                          <p:attrName>ppt_x</p:attrName>
                                          <p:attrName>ppt_y</p:attrName>
                                        </p:attrNameLst>
                                      </p:cBhvr>
                                      <p:rCtr x="-11051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01">
    <p:spTree>
      <p:nvGrpSpPr>
        <p:cNvPr id="1" name=""/>
        <p:cNvGrpSpPr/>
        <p:nvPr/>
      </p:nvGrpSpPr>
      <p:grpSpPr>
        <a:xfrm>
          <a:off x="0" y="0"/>
          <a:ext cx="0" cy="0"/>
          <a:chOff x="0" y="0"/>
          <a:chExt cx="0" cy="0"/>
        </a:xfrm>
      </p:grpSpPr>
      <p:sp>
        <p:nvSpPr>
          <p:cNvPr id="3" name="Parallelogram 9"/>
          <p:cNvSpPr/>
          <p:nvPr userDrawn="1"/>
        </p:nvSpPr>
        <p:spPr>
          <a:xfrm>
            <a:off x="-2382" y="2271713"/>
            <a:ext cx="9142809" cy="4586287"/>
          </a:xfrm>
          <a:custGeom>
            <a:avLst/>
            <a:gdLst>
              <a:gd name="connsiteX0" fmla="*/ 0 w 14206328"/>
              <a:gd name="connsiteY0" fmla="*/ 4585648 h 4585648"/>
              <a:gd name="connsiteX1" fmla="*/ 4548321 w 14206328"/>
              <a:gd name="connsiteY1" fmla="*/ 0 h 4585648"/>
              <a:gd name="connsiteX2" fmla="*/ 14206328 w 14206328"/>
              <a:gd name="connsiteY2" fmla="*/ 0 h 4585648"/>
              <a:gd name="connsiteX3" fmla="*/ 9658007 w 14206328"/>
              <a:gd name="connsiteY3" fmla="*/ 4585648 h 4585648"/>
              <a:gd name="connsiteX4" fmla="*/ 0 w 14206328"/>
              <a:gd name="connsiteY4"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9658007 w 14206328"/>
              <a:gd name="connsiteY4" fmla="*/ 4585648 h 4585648"/>
              <a:gd name="connsiteX5" fmla="*/ 0 w 14206328"/>
              <a:gd name="connsiteY5"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13525626 w 14206328"/>
              <a:gd name="connsiteY4" fmla="*/ 682668 h 4585648"/>
              <a:gd name="connsiteX5" fmla="*/ 9658007 w 14206328"/>
              <a:gd name="connsiteY5" fmla="*/ 4585648 h 4585648"/>
              <a:gd name="connsiteX6" fmla="*/ 0 w 14206328"/>
              <a:gd name="connsiteY6" fmla="*/ 4585648 h 4585648"/>
              <a:gd name="connsiteX0" fmla="*/ 0 w 13525626"/>
              <a:gd name="connsiteY0" fmla="*/ 4585648 h 4585648"/>
              <a:gd name="connsiteX1" fmla="*/ 4548321 w 13525626"/>
              <a:gd name="connsiteY1" fmla="*/ 0 h 4585648"/>
              <a:gd name="connsiteX2" fmla="*/ 13525626 w 13525626"/>
              <a:gd name="connsiteY2" fmla="*/ 0 h 4585648"/>
              <a:gd name="connsiteX3" fmla="*/ 13525626 w 13525626"/>
              <a:gd name="connsiteY3" fmla="*/ 682668 h 4585648"/>
              <a:gd name="connsiteX4" fmla="*/ 9658007 w 13525626"/>
              <a:gd name="connsiteY4" fmla="*/ 4585648 h 4585648"/>
              <a:gd name="connsiteX5" fmla="*/ 0 w 13525626"/>
              <a:gd name="connsiteY5"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0 w 13525626"/>
              <a:gd name="connsiteY6"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1340933 w 13525626"/>
              <a:gd name="connsiteY6" fmla="*/ 4582580 h 4585648"/>
              <a:gd name="connsiteX7" fmla="*/ 0 w 13525626"/>
              <a:gd name="connsiteY7" fmla="*/ 4585648 h 4585648"/>
              <a:gd name="connsiteX0" fmla="*/ 3068 w 12187761"/>
              <a:gd name="connsiteY0" fmla="*/ 4582580 h 4585648"/>
              <a:gd name="connsiteX1" fmla="*/ 0 w 12187761"/>
              <a:gd name="connsiteY1" fmla="*/ 3235527 h 4585648"/>
              <a:gd name="connsiteX2" fmla="*/ 3210456 w 12187761"/>
              <a:gd name="connsiteY2" fmla="*/ 0 h 4585648"/>
              <a:gd name="connsiteX3" fmla="*/ 12187761 w 12187761"/>
              <a:gd name="connsiteY3" fmla="*/ 0 h 4585648"/>
              <a:gd name="connsiteX4" fmla="*/ 12187761 w 12187761"/>
              <a:gd name="connsiteY4" fmla="*/ 682668 h 4585648"/>
              <a:gd name="connsiteX5" fmla="*/ 8320142 w 12187761"/>
              <a:gd name="connsiteY5" fmla="*/ 4585648 h 4585648"/>
              <a:gd name="connsiteX6" fmla="*/ 3068 w 12187761"/>
              <a:gd name="connsiteY6" fmla="*/ 4582580 h 45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761" h="4585648">
                <a:moveTo>
                  <a:pt x="3068" y="4582580"/>
                </a:moveTo>
                <a:cubicBezTo>
                  <a:pt x="2045" y="4133562"/>
                  <a:pt x="1023" y="3684545"/>
                  <a:pt x="0" y="3235527"/>
                </a:cubicBezTo>
                <a:lnTo>
                  <a:pt x="3210456" y="0"/>
                </a:lnTo>
                <a:lnTo>
                  <a:pt x="12187761" y="0"/>
                </a:lnTo>
                <a:lnTo>
                  <a:pt x="12187761" y="682668"/>
                </a:lnTo>
                <a:lnTo>
                  <a:pt x="8320142" y="4585648"/>
                </a:lnTo>
                <a:lnTo>
                  <a:pt x="3068" y="4582580"/>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prstClr val="white"/>
              </a:solidFill>
            </a:endParaRPr>
          </a:p>
        </p:txBody>
      </p:sp>
      <p:sp>
        <p:nvSpPr>
          <p:cNvPr id="4" name="Parallelogram 3"/>
          <p:cNvSpPr/>
          <p:nvPr userDrawn="1"/>
        </p:nvSpPr>
        <p:spPr>
          <a:xfrm flipH="1">
            <a:off x="302498" y="744538"/>
            <a:ext cx="4957863" cy="1731962"/>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prstClr val="white"/>
              </a:solidFill>
            </a:endParaRPr>
          </a:p>
        </p:txBody>
      </p:sp>
      <p:sp>
        <p:nvSpPr>
          <p:cNvPr id="5" name="Parallelogram 4"/>
          <p:cNvSpPr/>
          <p:nvPr userDrawn="1"/>
        </p:nvSpPr>
        <p:spPr>
          <a:xfrm flipH="1">
            <a:off x="4686331" y="1425576"/>
            <a:ext cx="1155207" cy="682625"/>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prstClr val="white"/>
              </a:solidFill>
            </a:endParaRPr>
          </a:p>
        </p:txBody>
      </p:sp>
      <p:sp>
        <p:nvSpPr>
          <p:cNvPr id="7" name="Parallelogram 9"/>
          <p:cNvSpPr/>
          <p:nvPr userDrawn="1"/>
        </p:nvSpPr>
        <p:spPr>
          <a:xfrm>
            <a:off x="-2382" y="2271713"/>
            <a:ext cx="9142809" cy="4586287"/>
          </a:xfrm>
          <a:custGeom>
            <a:avLst/>
            <a:gdLst>
              <a:gd name="connsiteX0" fmla="*/ 0 w 14206328"/>
              <a:gd name="connsiteY0" fmla="*/ 4585648 h 4585648"/>
              <a:gd name="connsiteX1" fmla="*/ 4548321 w 14206328"/>
              <a:gd name="connsiteY1" fmla="*/ 0 h 4585648"/>
              <a:gd name="connsiteX2" fmla="*/ 14206328 w 14206328"/>
              <a:gd name="connsiteY2" fmla="*/ 0 h 4585648"/>
              <a:gd name="connsiteX3" fmla="*/ 9658007 w 14206328"/>
              <a:gd name="connsiteY3" fmla="*/ 4585648 h 4585648"/>
              <a:gd name="connsiteX4" fmla="*/ 0 w 14206328"/>
              <a:gd name="connsiteY4"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9658007 w 14206328"/>
              <a:gd name="connsiteY4" fmla="*/ 4585648 h 4585648"/>
              <a:gd name="connsiteX5" fmla="*/ 0 w 14206328"/>
              <a:gd name="connsiteY5"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13525626 w 14206328"/>
              <a:gd name="connsiteY4" fmla="*/ 682668 h 4585648"/>
              <a:gd name="connsiteX5" fmla="*/ 9658007 w 14206328"/>
              <a:gd name="connsiteY5" fmla="*/ 4585648 h 4585648"/>
              <a:gd name="connsiteX6" fmla="*/ 0 w 14206328"/>
              <a:gd name="connsiteY6" fmla="*/ 4585648 h 4585648"/>
              <a:gd name="connsiteX0" fmla="*/ 0 w 13525626"/>
              <a:gd name="connsiteY0" fmla="*/ 4585648 h 4585648"/>
              <a:gd name="connsiteX1" fmla="*/ 4548321 w 13525626"/>
              <a:gd name="connsiteY1" fmla="*/ 0 h 4585648"/>
              <a:gd name="connsiteX2" fmla="*/ 13525626 w 13525626"/>
              <a:gd name="connsiteY2" fmla="*/ 0 h 4585648"/>
              <a:gd name="connsiteX3" fmla="*/ 13525626 w 13525626"/>
              <a:gd name="connsiteY3" fmla="*/ 682668 h 4585648"/>
              <a:gd name="connsiteX4" fmla="*/ 9658007 w 13525626"/>
              <a:gd name="connsiteY4" fmla="*/ 4585648 h 4585648"/>
              <a:gd name="connsiteX5" fmla="*/ 0 w 13525626"/>
              <a:gd name="connsiteY5"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0 w 13525626"/>
              <a:gd name="connsiteY6"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1340933 w 13525626"/>
              <a:gd name="connsiteY6" fmla="*/ 4582580 h 4585648"/>
              <a:gd name="connsiteX7" fmla="*/ 0 w 13525626"/>
              <a:gd name="connsiteY7" fmla="*/ 4585648 h 4585648"/>
              <a:gd name="connsiteX0" fmla="*/ 3068 w 12187761"/>
              <a:gd name="connsiteY0" fmla="*/ 4582580 h 4585648"/>
              <a:gd name="connsiteX1" fmla="*/ 0 w 12187761"/>
              <a:gd name="connsiteY1" fmla="*/ 3235527 h 4585648"/>
              <a:gd name="connsiteX2" fmla="*/ 3210456 w 12187761"/>
              <a:gd name="connsiteY2" fmla="*/ 0 h 4585648"/>
              <a:gd name="connsiteX3" fmla="*/ 12187761 w 12187761"/>
              <a:gd name="connsiteY3" fmla="*/ 0 h 4585648"/>
              <a:gd name="connsiteX4" fmla="*/ 12187761 w 12187761"/>
              <a:gd name="connsiteY4" fmla="*/ 682668 h 4585648"/>
              <a:gd name="connsiteX5" fmla="*/ 8320142 w 12187761"/>
              <a:gd name="connsiteY5" fmla="*/ 4585648 h 4585648"/>
              <a:gd name="connsiteX6" fmla="*/ 3068 w 12187761"/>
              <a:gd name="connsiteY6" fmla="*/ 4582580 h 45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761" h="4585648">
                <a:moveTo>
                  <a:pt x="3068" y="4582580"/>
                </a:moveTo>
                <a:cubicBezTo>
                  <a:pt x="2045" y="4133562"/>
                  <a:pt x="1023" y="3684545"/>
                  <a:pt x="0" y="3235527"/>
                </a:cubicBezTo>
                <a:lnTo>
                  <a:pt x="3210456" y="0"/>
                </a:lnTo>
                <a:lnTo>
                  <a:pt x="12187761" y="0"/>
                </a:lnTo>
                <a:lnTo>
                  <a:pt x="12187761" y="682668"/>
                </a:lnTo>
                <a:lnTo>
                  <a:pt x="8320142" y="4585648"/>
                </a:lnTo>
                <a:lnTo>
                  <a:pt x="3068" y="4582580"/>
                </a:lnTo>
                <a:close/>
              </a:path>
            </a:pathLst>
          </a:custGeom>
          <a:solidFill>
            <a:schemeClr val="accent5">
              <a:alpha val="4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prstClr val="white"/>
              </a:solidFill>
            </a:endParaRPr>
          </a:p>
        </p:txBody>
      </p:sp>
      <p:sp>
        <p:nvSpPr>
          <p:cNvPr id="8" name="Right Triangle 7"/>
          <p:cNvSpPr/>
          <p:nvPr userDrawn="1"/>
        </p:nvSpPr>
        <p:spPr>
          <a:xfrm flipH="1">
            <a:off x="5912994" y="5200650"/>
            <a:ext cx="153630" cy="204788"/>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prstClr val="white"/>
              </a:solidFill>
            </a:endParaRPr>
          </a:p>
        </p:txBody>
      </p:sp>
      <p:sp>
        <p:nvSpPr>
          <p:cNvPr id="17" name="Title 1"/>
          <p:cNvSpPr>
            <a:spLocks noGrp="1"/>
          </p:cNvSpPr>
          <p:nvPr>
            <p:ph type="ctrTitle"/>
          </p:nvPr>
        </p:nvSpPr>
        <p:spPr>
          <a:xfrm>
            <a:off x="1984725" y="3776392"/>
            <a:ext cx="3851859" cy="1841409"/>
          </a:xfrm>
        </p:spPr>
        <p:txBody>
          <a:bodyPr tIns="0" bIns="0" anchor="b"/>
          <a:lstStyle>
            <a:lvl1pPr algn="r">
              <a:defRPr sz="6600" b="0" cap="none" baseline="0">
                <a:solidFill>
                  <a:srgbClr val="FFFFFF"/>
                </a:solidFill>
              </a:defRPr>
            </a:lvl1pPr>
          </a:lstStyle>
          <a:p>
            <a:r>
              <a:rPr lang="en-US" smtClean="0"/>
              <a:t>Click to edit Master title style</a:t>
            </a:r>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184950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Cover Not Animated">
    <p:spTree>
      <p:nvGrpSpPr>
        <p:cNvPr id="1" name=""/>
        <p:cNvGrpSpPr/>
        <p:nvPr/>
      </p:nvGrpSpPr>
      <p:grpSpPr>
        <a:xfrm>
          <a:off x="0" y="0"/>
          <a:ext cx="0" cy="0"/>
          <a:chOff x="0" y="0"/>
          <a:chExt cx="0" cy="0"/>
        </a:xfrm>
      </p:grpSpPr>
      <p:sp>
        <p:nvSpPr>
          <p:cNvPr id="19" name="Parallelogram 17"/>
          <p:cNvSpPr>
            <a:spLocks/>
          </p:cNvSpPr>
          <p:nvPr userDrawn="1"/>
        </p:nvSpPr>
        <p:spPr>
          <a:xfrm>
            <a:off x="-26504" y="3316289"/>
            <a:ext cx="5706388" cy="3541711"/>
          </a:xfrm>
          <a:custGeom>
            <a:avLst/>
            <a:gdLst>
              <a:gd name="connsiteX0" fmla="*/ 0 w 9050089"/>
              <a:gd name="connsiteY0" fmla="*/ 3541711 h 3541711"/>
              <a:gd name="connsiteX1" fmla="*/ 3512881 w 9050089"/>
              <a:gd name="connsiteY1" fmla="*/ 0 h 3541711"/>
              <a:gd name="connsiteX2" fmla="*/ 9050089 w 9050089"/>
              <a:gd name="connsiteY2" fmla="*/ 0 h 3541711"/>
              <a:gd name="connsiteX3" fmla="*/ 5537208 w 9050089"/>
              <a:gd name="connsiteY3" fmla="*/ 3541711 h 3541711"/>
              <a:gd name="connsiteX4" fmla="*/ 0 w 9050089"/>
              <a:gd name="connsiteY4"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0 w 9050089"/>
              <a:gd name="connsiteY5"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3343701 w 9050089"/>
              <a:gd name="connsiteY5" fmla="*/ 3534887 h 3541711"/>
              <a:gd name="connsiteX6" fmla="*/ 0 w 9050089"/>
              <a:gd name="connsiteY6" fmla="*/ 3541711 h 3541711"/>
              <a:gd name="connsiteX0" fmla="*/ 0 w 5706388"/>
              <a:gd name="connsiteY0" fmla="*/ 3534887 h 3541711"/>
              <a:gd name="connsiteX1" fmla="*/ 13648 w 5706388"/>
              <a:gd name="connsiteY1" fmla="*/ 122947 h 3541711"/>
              <a:gd name="connsiteX2" fmla="*/ 169180 w 5706388"/>
              <a:gd name="connsiteY2" fmla="*/ 0 h 3541711"/>
              <a:gd name="connsiteX3" fmla="*/ 5706388 w 5706388"/>
              <a:gd name="connsiteY3" fmla="*/ 0 h 3541711"/>
              <a:gd name="connsiteX4" fmla="*/ 2193507 w 5706388"/>
              <a:gd name="connsiteY4" fmla="*/ 3541711 h 3541711"/>
              <a:gd name="connsiteX5" fmla="*/ 0 w 5706388"/>
              <a:gd name="connsiteY5" fmla="*/ 3534887 h 35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6388" h="3541711">
                <a:moveTo>
                  <a:pt x="0" y="3534887"/>
                </a:moveTo>
                <a:cubicBezTo>
                  <a:pt x="4549" y="2397574"/>
                  <a:pt x="9099" y="1260260"/>
                  <a:pt x="13648" y="122947"/>
                </a:cubicBezTo>
                <a:lnTo>
                  <a:pt x="169180" y="0"/>
                </a:lnTo>
                <a:lnTo>
                  <a:pt x="5706388" y="0"/>
                </a:lnTo>
                <a:lnTo>
                  <a:pt x="2193507" y="3541711"/>
                </a:lnTo>
                <a:lnTo>
                  <a:pt x="0" y="3534887"/>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prstClr val="white"/>
              </a:solidFill>
            </a:endParaRPr>
          </a:p>
        </p:txBody>
      </p:sp>
      <p:sp>
        <p:nvSpPr>
          <p:cNvPr id="2" name="Title 1"/>
          <p:cNvSpPr>
            <a:spLocks noGrp="1"/>
          </p:cNvSpPr>
          <p:nvPr>
            <p:ph type="ctrTitle"/>
          </p:nvPr>
        </p:nvSpPr>
        <p:spPr>
          <a:xfrm>
            <a:off x="4890178" y="4461581"/>
            <a:ext cx="3692232" cy="1228655"/>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90178" y="5766346"/>
            <a:ext cx="369223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1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ight Triangle 12"/>
          <p:cNvSpPr/>
          <p:nvPr userDrawn="1"/>
        </p:nvSpPr>
        <p:spPr>
          <a:xfrm flipH="1">
            <a:off x="8618798" y="5392739"/>
            <a:ext cx="204787" cy="204787"/>
          </a:xfrm>
          <a:prstGeom prst="rtTriangl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srgbClr val="FF0000"/>
              </a:solidFill>
            </a:endParaRPr>
          </a:p>
        </p:txBody>
      </p:sp>
      <p:sp>
        <p:nvSpPr>
          <p:cNvPr id="15" name="Parallelogram 14"/>
          <p:cNvSpPr/>
          <p:nvPr userDrawn="1"/>
        </p:nvSpPr>
        <p:spPr>
          <a:xfrm flipH="1">
            <a:off x="-17253" y="-3175"/>
            <a:ext cx="7652338" cy="4306661"/>
          </a:xfrm>
          <a:custGeom>
            <a:avLst/>
            <a:gdLst>
              <a:gd name="connsiteX0" fmla="*/ 0 w 9115036"/>
              <a:gd name="connsiteY0" fmla="*/ 4306661 h 4306661"/>
              <a:gd name="connsiteX1" fmla="*/ 4271605 w 9115036"/>
              <a:gd name="connsiteY1" fmla="*/ 0 h 4306661"/>
              <a:gd name="connsiteX2" fmla="*/ 9115036 w 9115036"/>
              <a:gd name="connsiteY2" fmla="*/ 0 h 4306661"/>
              <a:gd name="connsiteX3" fmla="*/ 4843431 w 9115036"/>
              <a:gd name="connsiteY3" fmla="*/ 4306661 h 4306661"/>
              <a:gd name="connsiteX4" fmla="*/ 0 w 9115036"/>
              <a:gd name="connsiteY4" fmla="*/ 4306661 h 4306661"/>
              <a:gd name="connsiteX0" fmla="*/ 0 w 9115036"/>
              <a:gd name="connsiteY0" fmla="*/ 4306661 h 4306661"/>
              <a:gd name="connsiteX1" fmla="*/ 4271605 w 9115036"/>
              <a:gd name="connsiteY1" fmla="*/ 0 h 4306661"/>
              <a:gd name="connsiteX2" fmla="*/ 9115036 w 9115036"/>
              <a:gd name="connsiteY2" fmla="*/ 0 h 4306661"/>
              <a:gd name="connsiteX3" fmla="*/ 7652338 w 9115036"/>
              <a:gd name="connsiteY3" fmla="*/ 1478292 h 4306661"/>
              <a:gd name="connsiteX4" fmla="*/ 4843431 w 9115036"/>
              <a:gd name="connsiteY4" fmla="*/ 4306661 h 4306661"/>
              <a:gd name="connsiteX5" fmla="*/ 0 w 9115036"/>
              <a:gd name="connsiteY5" fmla="*/ 4306661 h 4306661"/>
              <a:gd name="connsiteX0" fmla="*/ 0 w 9115036"/>
              <a:gd name="connsiteY0" fmla="*/ 4306661 h 4306661"/>
              <a:gd name="connsiteX1" fmla="*/ 4271605 w 9115036"/>
              <a:gd name="connsiteY1" fmla="*/ 0 h 4306661"/>
              <a:gd name="connsiteX2" fmla="*/ 7643711 w 9115036"/>
              <a:gd name="connsiteY2" fmla="*/ 3175 h 4306661"/>
              <a:gd name="connsiteX3" fmla="*/ 9115036 w 9115036"/>
              <a:gd name="connsiteY3" fmla="*/ 0 h 4306661"/>
              <a:gd name="connsiteX4" fmla="*/ 7652338 w 9115036"/>
              <a:gd name="connsiteY4" fmla="*/ 1478292 h 4306661"/>
              <a:gd name="connsiteX5" fmla="*/ 4843431 w 9115036"/>
              <a:gd name="connsiteY5" fmla="*/ 4306661 h 4306661"/>
              <a:gd name="connsiteX6" fmla="*/ 0 w 9115036"/>
              <a:gd name="connsiteY6" fmla="*/ 4306661 h 4306661"/>
              <a:gd name="connsiteX0" fmla="*/ 0 w 7652338"/>
              <a:gd name="connsiteY0" fmla="*/ 4306661 h 4306661"/>
              <a:gd name="connsiteX1" fmla="*/ 4271605 w 7652338"/>
              <a:gd name="connsiteY1" fmla="*/ 0 h 4306661"/>
              <a:gd name="connsiteX2" fmla="*/ 7643711 w 7652338"/>
              <a:gd name="connsiteY2" fmla="*/ 3175 h 4306661"/>
              <a:gd name="connsiteX3" fmla="*/ 7652338 w 7652338"/>
              <a:gd name="connsiteY3" fmla="*/ 1478292 h 4306661"/>
              <a:gd name="connsiteX4" fmla="*/ 4843431 w 7652338"/>
              <a:gd name="connsiteY4" fmla="*/ 4306661 h 4306661"/>
              <a:gd name="connsiteX5" fmla="*/ 0 w 7652338"/>
              <a:gd name="connsiteY5" fmla="*/ 4306661 h 430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2338" h="4306661">
                <a:moveTo>
                  <a:pt x="0" y="4306661"/>
                </a:moveTo>
                <a:lnTo>
                  <a:pt x="4271605" y="0"/>
                </a:lnTo>
                <a:lnTo>
                  <a:pt x="7643711" y="3175"/>
                </a:lnTo>
                <a:cubicBezTo>
                  <a:pt x="7646587" y="494881"/>
                  <a:pt x="7649462" y="986586"/>
                  <a:pt x="7652338" y="1478292"/>
                </a:cubicBezTo>
                <a:lnTo>
                  <a:pt x="4843431" y="4306661"/>
                </a:lnTo>
                <a:lnTo>
                  <a:pt x="0" y="4306661"/>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prstClr val="white"/>
              </a:solidFill>
            </a:endParaRPr>
          </a:p>
        </p:txBody>
      </p:sp>
      <p:sp>
        <p:nvSpPr>
          <p:cNvPr id="17" name="Parallelogram 16"/>
          <p:cNvSpPr>
            <a:spLocks/>
          </p:cNvSpPr>
          <p:nvPr userDrawn="1"/>
        </p:nvSpPr>
        <p:spPr>
          <a:xfrm>
            <a:off x="2333313" y="4982817"/>
            <a:ext cx="2450722" cy="1875183"/>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prstClr val="white"/>
              </a:solidFill>
            </a:endParaRPr>
          </a:p>
        </p:txBody>
      </p:sp>
      <p:sp>
        <p:nvSpPr>
          <p:cNvPr id="18" name="Parallelogram 17"/>
          <p:cNvSpPr>
            <a:spLocks/>
          </p:cNvSpPr>
          <p:nvPr userDrawn="1"/>
        </p:nvSpPr>
        <p:spPr>
          <a:xfrm>
            <a:off x="-26504" y="3316289"/>
            <a:ext cx="5706388" cy="3541711"/>
          </a:xfrm>
          <a:custGeom>
            <a:avLst/>
            <a:gdLst>
              <a:gd name="connsiteX0" fmla="*/ 0 w 9050089"/>
              <a:gd name="connsiteY0" fmla="*/ 3541711 h 3541711"/>
              <a:gd name="connsiteX1" fmla="*/ 3512881 w 9050089"/>
              <a:gd name="connsiteY1" fmla="*/ 0 h 3541711"/>
              <a:gd name="connsiteX2" fmla="*/ 9050089 w 9050089"/>
              <a:gd name="connsiteY2" fmla="*/ 0 h 3541711"/>
              <a:gd name="connsiteX3" fmla="*/ 5537208 w 9050089"/>
              <a:gd name="connsiteY3" fmla="*/ 3541711 h 3541711"/>
              <a:gd name="connsiteX4" fmla="*/ 0 w 9050089"/>
              <a:gd name="connsiteY4"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0 w 9050089"/>
              <a:gd name="connsiteY5"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3343701 w 9050089"/>
              <a:gd name="connsiteY5" fmla="*/ 3534887 h 3541711"/>
              <a:gd name="connsiteX6" fmla="*/ 0 w 9050089"/>
              <a:gd name="connsiteY6" fmla="*/ 3541711 h 3541711"/>
              <a:gd name="connsiteX0" fmla="*/ 0 w 5706388"/>
              <a:gd name="connsiteY0" fmla="*/ 3534887 h 3541711"/>
              <a:gd name="connsiteX1" fmla="*/ 13648 w 5706388"/>
              <a:gd name="connsiteY1" fmla="*/ 122947 h 3541711"/>
              <a:gd name="connsiteX2" fmla="*/ 169180 w 5706388"/>
              <a:gd name="connsiteY2" fmla="*/ 0 h 3541711"/>
              <a:gd name="connsiteX3" fmla="*/ 5706388 w 5706388"/>
              <a:gd name="connsiteY3" fmla="*/ 0 h 3541711"/>
              <a:gd name="connsiteX4" fmla="*/ 2193507 w 5706388"/>
              <a:gd name="connsiteY4" fmla="*/ 3541711 h 3541711"/>
              <a:gd name="connsiteX5" fmla="*/ 0 w 5706388"/>
              <a:gd name="connsiteY5" fmla="*/ 3534887 h 35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6388" h="3541711">
                <a:moveTo>
                  <a:pt x="0" y="3534887"/>
                </a:moveTo>
                <a:cubicBezTo>
                  <a:pt x="4549" y="2397574"/>
                  <a:pt x="9099" y="1260260"/>
                  <a:pt x="13648" y="122947"/>
                </a:cubicBezTo>
                <a:lnTo>
                  <a:pt x="169180" y="0"/>
                </a:lnTo>
                <a:lnTo>
                  <a:pt x="5706388" y="0"/>
                </a:lnTo>
                <a:lnTo>
                  <a:pt x="2193507" y="3541711"/>
                </a:lnTo>
                <a:lnTo>
                  <a:pt x="0" y="3534887"/>
                </a:lnTo>
                <a:close/>
              </a:path>
            </a:pathLst>
          </a:custGeom>
          <a:solidFill>
            <a:srgbClr val="00AAB5">
              <a:alpha val="4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prstClr val="white"/>
              </a:solidFill>
            </a:endParaRPr>
          </a:p>
        </p:txBody>
      </p:sp>
    </p:spTree>
    <p:extLst>
      <p:ext uri="{BB962C8B-B14F-4D97-AF65-F5344CB8AC3E}">
        <p14:creationId xmlns:p14="http://schemas.microsoft.com/office/powerpoint/2010/main" val="2921123572"/>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02">
    <p:spTree>
      <p:nvGrpSpPr>
        <p:cNvPr id="1" name=""/>
        <p:cNvGrpSpPr/>
        <p:nvPr/>
      </p:nvGrpSpPr>
      <p:grpSpPr>
        <a:xfrm>
          <a:off x="0" y="0"/>
          <a:ext cx="0" cy="0"/>
          <a:chOff x="0" y="0"/>
          <a:chExt cx="0" cy="0"/>
        </a:xfrm>
      </p:grpSpPr>
      <p:sp>
        <p:nvSpPr>
          <p:cNvPr id="3" name="Parallelogram 2"/>
          <p:cNvSpPr/>
          <p:nvPr userDrawn="1"/>
        </p:nvSpPr>
        <p:spPr>
          <a:xfrm flipH="1">
            <a:off x="1205227" y="4694238"/>
            <a:ext cx="4957863" cy="1460500"/>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prstClr val="white"/>
              </a:solidFill>
            </a:endParaRPr>
          </a:p>
        </p:txBody>
      </p:sp>
      <p:sp>
        <p:nvSpPr>
          <p:cNvPr id="8" name="Parallelogram 7"/>
          <p:cNvSpPr/>
          <p:nvPr userDrawn="1"/>
        </p:nvSpPr>
        <p:spPr>
          <a:xfrm>
            <a:off x="117259" y="-13648"/>
            <a:ext cx="9026741" cy="4891001"/>
          </a:xfrm>
          <a:custGeom>
            <a:avLst/>
            <a:gdLst>
              <a:gd name="connsiteX0" fmla="*/ 0 w 12618720"/>
              <a:gd name="connsiteY0" fmla="*/ 4877353 h 4877353"/>
              <a:gd name="connsiteX1" fmla="*/ 4895350 w 12618720"/>
              <a:gd name="connsiteY1" fmla="*/ 0 h 4877353"/>
              <a:gd name="connsiteX2" fmla="*/ 12618720 w 12618720"/>
              <a:gd name="connsiteY2" fmla="*/ 0 h 4877353"/>
              <a:gd name="connsiteX3" fmla="*/ 7723370 w 12618720"/>
              <a:gd name="connsiteY3" fmla="*/ 4877353 h 4877353"/>
              <a:gd name="connsiteX4" fmla="*/ 0 w 12618720"/>
              <a:gd name="connsiteY4" fmla="*/ 4877353 h 4877353"/>
              <a:gd name="connsiteX0" fmla="*/ 0 w 12618720"/>
              <a:gd name="connsiteY0" fmla="*/ 4877353 h 4877353"/>
              <a:gd name="connsiteX1" fmla="*/ 4895350 w 12618720"/>
              <a:gd name="connsiteY1" fmla="*/ 0 h 4877353"/>
              <a:gd name="connsiteX2" fmla="*/ 12618720 w 12618720"/>
              <a:gd name="connsiteY2" fmla="*/ 0 h 4877353"/>
              <a:gd name="connsiteX3" fmla="*/ 9026741 w 12618720"/>
              <a:gd name="connsiteY3" fmla="*/ 3575713 h 4877353"/>
              <a:gd name="connsiteX4" fmla="*/ 7723370 w 12618720"/>
              <a:gd name="connsiteY4" fmla="*/ 4877353 h 4877353"/>
              <a:gd name="connsiteX5" fmla="*/ 0 w 12618720"/>
              <a:gd name="connsiteY5" fmla="*/ 4877353 h 4877353"/>
              <a:gd name="connsiteX0" fmla="*/ 0 w 12618720"/>
              <a:gd name="connsiteY0" fmla="*/ 4891001 h 4891001"/>
              <a:gd name="connsiteX1" fmla="*/ 4895350 w 12618720"/>
              <a:gd name="connsiteY1" fmla="*/ 13648 h 4891001"/>
              <a:gd name="connsiteX2" fmla="*/ 9026741 w 12618720"/>
              <a:gd name="connsiteY2" fmla="*/ 0 h 4891001"/>
              <a:gd name="connsiteX3" fmla="*/ 12618720 w 12618720"/>
              <a:gd name="connsiteY3" fmla="*/ 13648 h 4891001"/>
              <a:gd name="connsiteX4" fmla="*/ 9026741 w 12618720"/>
              <a:gd name="connsiteY4" fmla="*/ 3589361 h 4891001"/>
              <a:gd name="connsiteX5" fmla="*/ 7723370 w 12618720"/>
              <a:gd name="connsiteY5" fmla="*/ 4891001 h 4891001"/>
              <a:gd name="connsiteX6" fmla="*/ 0 w 12618720"/>
              <a:gd name="connsiteY6" fmla="*/ 4891001 h 4891001"/>
              <a:gd name="connsiteX0" fmla="*/ 0 w 9026741"/>
              <a:gd name="connsiteY0" fmla="*/ 4891001 h 4891001"/>
              <a:gd name="connsiteX1" fmla="*/ 4895350 w 9026741"/>
              <a:gd name="connsiteY1" fmla="*/ 13648 h 4891001"/>
              <a:gd name="connsiteX2" fmla="*/ 9026741 w 9026741"/>
              <a:gd name="connsiteY2" fmla="*/ 0 h 4891001"/>
              <a:gd name="connsiteX3" fmla="*/ 9026741 w 9026741"/>
              <a:gd name="connsiteY3" fmla="*/ 3589361 h 4891001"/>
              <a:gd name="connsiteX4" fmla="*/ 7723370 w 9026741"/>
              <a:gd name="connsiteY4" fmla="*/ 4891001 h 4891001"/>
              <a:gd name="connsiteX5" fmla="*/ 0 w 9026741"/>
              <a:gd name="connsiteY5" fmla="*/ 4891001 h 489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26741" h="4891001">
                <a:moveTo>
                  <a:pt x="0" y="4891001"/>
                </a:moveTo>
                <a:lnTo>
                  <a:pt x="4895350" y="13648"/>
                </a:lnTo>
                <a:lnTo>
                  <a:pt x="9026741" y="0"/>
                </a:lnTo>
                <a:lnTo>
                  <a:pt x="9026741" y="3589361"/>
                </a:lnTo>
                <a:lnTo>
                  <a:pt x="7723370" y="4891001"/>
                </a:lnTo>
                <a:lnTo>
                  <a:pt x="0" y="4891001"/>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auto">
              <a:spcBef>
                <a:spcPts val="0"/>
              </a:spcBef>
              <a:spcAft>
                <a:spcPts val="0"/>
              </a:spcAft>
            </a:pPr>
            <a:endParaRPr lang="en-US" sz="3200" dirty="0">
              <a:solidFill>
                <a:srgbClr val="FFFFFF"/>
              </a:solidFill>
            </a:endParaRPr>
          </a:p>
        </p:txBody>
      </p:sp>
      <p:sp>
        <p:nvSpPr>
          <p:cNvPr id="5" name="Parallelogram 4"/>
          <p:cNvSpPr/>
          <p:nvPr userDrawn="1"/>
        </p:nvSpPr>
        <p:spPr>
          <a:xfrm flipH="1">
            <a:off x="1205227" y="4694238"/>
            <a:ext cx="4957863" cy="1460500"/>
          </a:xfrm>
          <a:prstGeom prst="parallelogram">
            <a:avLst>
              <a:gd name="adj" fmla="val 99186"/>
            </a:avLst>
          </a:prstGeom>
          <a:solidFill>
            <a:srgbClr val="A6CE39">
              <a:alpha val="4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prstClr val="white"/>
              </a:solidFill>
            </a:endParaRPr>
          </a:p>
        </p:txBody>
      </p:sp>
      <p:sp>
        <p:nvSpPr>
          <p:cNvPr id="6" name="Parallelogram 5"/>
          <p:cNvSpPr/>
          <p:nvPr userDrawn="1"/>
        </p:nvSpPr>
        <p:spPr>
          <a:xfrm flipH="1">
            <a:off x="5661705" y="5105400"/>
            <a:ext cx="1154017" cy="681038"/>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prstClr val="white"/>
              </a:solidFill>
            </a:endParaRPr>
          </a:p>
        </p:txBody>
      </p:sp>
      <p:sp>
        <p:nvSpPr>
          <p:cNvPr id="7" name="Right Triangle 6"/>
          <p:cNvSpPr/>
          <p:nvPr userDrawn="1"/>
        </p:nvSpPr>
        <p:spPr>
          <a:xfrm flipH="1">
            <a:off x="7271936" y="3965820"/>
            <a:ext cx="153631" cy="204787"/>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prstClr val="white"/>
              </a:solidFill>
            </a:endParaRPr>
          </a:p>
        </p:txBody>
      </p:sp>
      <p:sp>
        <p:nvSpPr>
          <p:cNvPr id="17" name="Title 1"/>
          <p:cNvSpPr>
            <a:spLocks noGrp="1"/>
          </p:cNvSpPr>
          <p:nvPr>
            <p:ph type="ctrTitle"/>
          </p:nvPr>
        </p:nvSpPr>
        <p:spPr>
          <a:xfrm>
            <a:off x="3344194" y="2541289"/>
            <a:ext cx="3851859" cy="1841409"/>
          </a:xfrm>
        </p:spPr>
        <p:txBody>
          <a:bodyPr tIns="0" bIns="0" anchor="b"/>
          <a:lstStyle>
            <a:lvl1pPr algn="r">
              <a:defRPr sz="6600" b="0" cap="none" baseline="0">
                <a:solidFill>
                  <a:srgbClr val="FFFFFF"/>
                </a:solidFill>
              </a:defRPr>
            </a:lvl1pPr>
          </a:lstStyle>
          <a:p>
            <a:r>
              <a:rPr lang="en-US" dirty="0" smtClean="0"/>
              <a:t>Click to edit Master title style</a:t>
            </a:r>
            <a:endParaRPr lang="en-US" dirty="0"/>
          </a:p>
        </p:txBody>
      </p:sp>
      <p:pic>
        <p:nvPicPr>
          <p:cNvPr id="9" name="Picture 9"/>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78407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74388" y="1381123"/>
            <a:ext cx="859536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5"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3638372439"/>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pPr>
              <a:tabLst>
                <a:tab pos="4119563" algn="ctr"/>
              </a:tabLst>
            </a:pPr>
            <a:r>
              <a:rPr lang="en-US" dirty="0" smtClean="0">
                <a:cs typeface="Arial" pitchFamily="34" charset="0"/>
              </a:rPr>
              <a:t>March 30 – April 2, 2014	#OFADevWorkshop</a:t>
            </a:r>
          </a:p>
        </p:txBody>
      </p:sp>
      <p:sp>
        <p:nvSpPr>
          <p:cNvPr id="8" name="Slide Number Placeholder 7"/>
          <p:cNvSpPr>
            <a:spLocks noGrp="1"/>
          </p:cNvSpPr>
          <p:nvPr>
            <p:ph type="sldNum" sz="quarter" idx="11"/>
          </p:nvPr>
        </p:nvSpPr>
        <p:spPr/>
        <p:txBody>
          <a:bodyPr/>
          <a:lstStyle/>
          <a:p>
            <a:fld id="{62C27CB9-1700-439E-B0BF-EDD2C915F92E}" type="slidenum">
              <a:rPr lang="en-US" smtClean="0"/>
              <a:pPr/>
              <a:t>‹#›</a:t>
            </a:fld>
            <a:endParaRPr lang="en-US"/>
          </a:p>
        </p:txBody>
      </p:sp>
    </p:spTree>
    <p:extLst>
      <p:ext uri="{BB962C8B-B14F-4D97-AF65-F5344CB8AC3E}">
        <p14:creationId xmlns:p14="http://schemas.microsoft.com/office/powerpoint/2010/main" val="1317394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smtClean="0"/>
              <a:t>Click to edit Master title style</a:t>
            </a:r>
            <a:endParaRPr lang="en-US" dirty="0"/>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226363708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307914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a:p>
        </p:txBody>
      </p:sp>
      <p:sp>
        <p:nvSpPr>
          <p:cNvPr id="3" name="Content Placeholder 2"/>
          <p:cNvSpPr>
            <a:spLocks noGrp="1"/>
          </p:cNvSpPr>
          <p:nvPr>
            <p:ph idx="1"/>
          </p:nvPr>
        </p:nvSpPr>
        <p:spPr>
          <a:xfrm>
            <a:off x="274388" y="1381123"/>
            <a:ext cx="41148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381123"/>
            <a:ext cx="4114800" cy="50292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75577334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74388" y="1777919"/>
            <a:ext cx="4114800" cy="45720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777919"/>
            <a:ext cx="4114800" cy="45720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Text Placeholder 2"/>
          <p:cNvSpPr>
            <a:spLocks noGrp="1"/>
          </p:cNvSpPr>
          <p:nvPr>
            <p:ph type="body" idx="12"/>
          </p:nvPr>
        </p:nvSpPr>
        <p:spPr>
          <a:xfrm>
            <a:off x="274388"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ext Placeholder 4"/>
          <p:cNvSpPr>
            <a:spLocks noGrp="1"/>
          </p:cNvSpPr>
          <p:nvPr>
            <p:ph type="body" sz="quarter" idx="3"/>
          </p:nvPr>
        </p:nvSpPr>
        <p:spPr>
          <a:xfrm>
            <a:off x="4731585"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89886260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370757" y="1381123"/>
            <a:ext cx="54864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Text Placeholder 3"/>
          <p:cNvSpPr>
            <a:spLocks noGrp="1"/>
          </p:cNvSpPr>
          <p:nvPr>
            <p:ph type="body" sz="half" idx="2"/>
          </p:nvPr>
        </p:nvSpPr>
        <p:spPr>
          <a:xfrm>
            <a:off x="274388" y="1381123"/>
            <a:ext cx="3008313" cy="50292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9344485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_Section Header WHT Image">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0" y="1600200"/>
            <a:ext cx="9144000" cy="3657600"/>
          </a:xfrm>
          <a:prstGeom prst="rect">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lIns="228600" tIns="45714" rIns="228600" bIns="45714" anchor="ctr"/>
          <a:lstStyle/>
          <a:p>
            <a:pPr marL="1588" indent="-1588" algn="ctr" defTabSz="912813"/>
            <a:endParaRPr lang="en-US" b="1">
              <a:solidFill>
                <a:srgbClr val="FFFFFF"/>
              </a:solidFill>
              <a:latin typeface="Calibri" pitchFamily="34" charset="0"/>
              <a:cs typeface="Arial" charset="0"/>
            </a:endParaRPr>
          </a:p>
        </p:txBody>
      </p:sp>
      <p:pic>
        <p:nvPicPr>
          <p:cNvPr id="4" name="Picture 10" descr="Pattern_Page4_0117.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8650" y="1600200"/>
            <a:ext cx="36607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hevron 4"/>
          <p:cNvSpPr>
            <a:spLocks noChangeArrowheads="1"/>
          </p:cNvSpPr>
          <p:nvPr userDrawn="1"/>
        </p:nvSpPr>
        <p:spPr bwMode="auto">
          <a:xfrm>
            <a:off x="7937500" y="2690813"/>
            <a:ext cx="658813" cy="1476375"/>
          </a:xfrm>
          <a:prstGeom prst="chevron">
            <a:avLst>
              <a:gd name="adj" fmla="val 74139"/>
            </a:avLst>
          </a:prstGeom>
          <a:solidFill>
            <a:schemeClr val="accent5"/>
          </a:solidFill>
          <a:ln>
            <a:noFill/>
          </a:ln>
          <a:extLst/>
        </p:spPr>
        <p:txBody>
          <a:bodyPr lIns="228600" tIns="45714" rIns="228600" bIns="45714" anchor="ctr"/>
          <a:lstStyle/>
          <a:p>
            <a:pPr marL="1588" indent="-1588" algn="ctr" defTabSz="912813" fontAlgn="auto">
              <a:spcBef>
                <a:spcPts val="0"/>
              </a:spcBef>
              <a:spcAft>
                <a:spcPts val="0"/>
              </a:spcAft>
              <a:defRPr/>
            </a:pPr>
            <a:endParaRPr lang="en-US" b="1">
              <a:solidFill>
                <a:srgbClr val="FFFFFF"/>
              </a:solidFill>
              <a:latin typeface="Calibri"/>
            </a:endParaRPr>
          </a:p>
        </p:txBody>
      </p:sp>
      <p:pic>
        <p:nvPicPr>
          <p:cNvPr id="6" name="Picture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91450" y="271463"/>
            <a:ext cx="120173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169326" y="2751137"/>
            <a:ext cx="3931920" cy="1362075"/>
          </a:xfrm>
        </p:spPr>
        <p:txBody>
          <a:bodyPr>
            <a:normAutofit/>
          </a:bodyPr>
          <a:lstStyle>
            <a:lvl1pPr algn="r">
              <a:defRPr sz="2400" b="0" cap="all">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17333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254873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smtClean="0"/>
              <a:t>Click to edit Master title style</a:t>
            </a:r>
            <a:endParaRPr lang="en-US" dirty="0"/>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421605945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smtClean="0"/>
              <a:t>Click to edit Master title style</a:t>
            </a:r>
            <a:endParaRPr lang="en-US" dirty="0"/>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44030384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smtClean="0"/>
              <a:t>Click to edit Master title style</a:t>
            </a:r>
            <a:endParaRPr lang="en-US" dirty="0"/>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335765506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0"/>
          </p:nvPr>
        </p:nvSpPr>
        <p:spPr/>
        <p:txBody>
          <a:bodyPr/>
          <a:lstStyle/>
          <a:p>
            <a:pPr>
              <a:tabLst>
                <a:tab pos="4119563" algn="ctr"/>
              </a:tabLst>
            </a:pPr>
            <a:r>
              <a:rPr lang="en-US" dirty="0" smtClean="0">
                <a:cs typeface="Arial" pitchFamily="34" charset="0"/>
              </a:rPr>
              <a:t>March 30 – April 2, 2014	#OFADevWorkshop</a:t>
            </a:r>
          </a:p>
        </p:txBody>
      </p:sp>
      <p:sp>
        <p:nvSpPr>
          <p:cNvPr id="9" name="Slide Number Placeholder 8"/>
          <p:cNvSpPr>
            <a:spLocks noGrp="1"/>
          </p:cNvSpPr>
          <p:nvPr>
            <p:ph type="sldNum" sz="quarter" idx="11"/>
          </p:nvPr>
        </p:nvSpPr>
        <p:spPr/>
        <p:txBody>
          <a:bodyPr/>
          <a:lstStyle/>
          <a:p>
            <a:fld id="{62C27CB9-1700-439E-B0BF-EDD2C915F92E}" type="slidenum">
              <a:rPr lang="en-US" smtClean="0"/>
              <a:pPr/>
              <a:t>‹#›</a:t>
            </a:fld>
            <a:endParaRPr lang="en-US"/>
          </a:p>
        </p:txBody>
      </p:sp>
    </p:spTree>
    <p:extLst>
      <p:ext uri="{BB962C8B-B14F-4D97-AF65-F5344CB8AC3E}">
        <p14:creationId xmlns:p14="http://schemas.microsoft.com/office/powerpoint/2010/main" val="1701427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9"/>
          <p:cNvSpPr>
            <a:spLocks noGrp="1"/>
          </p:cNvSpPr>
          <p:nvPr>
            <p:ph type="ftr" sz="quarter" idx="10"/>
          </p:nvPr>
        </p:nvSpPr>
        <p:spPr/>
        <p:txBody>
          <a:bodyPr/>
          <a:lstStyle/>
          <a:p>
            <a:pPr>
              <a:tabLst>
                <a:tab pos="4119563" algn="ctr"/>
              </a:tabLst>
            </a:pPr>
            <a:r>
              <a:rPr lang="en-US" dirty="0" smtClean="0">
                <a:cs typeface="Arial" pitchFamily="34" charset="0"/>
              </a:rPr>
              <a:t>March 30 – April 2, 2014	#OFADevWorkshop</a:t>
            </a:r>
          </a:p>
        </p:txBody>
      </p:sp>
      <p:sp>
        <p:nvSpPr>
          <p:cNvPr id="11" name="Slide Number Placeholder 10"/>
          <p:cNvSpPr>
            <a:spLocks noGrp="1"/>
          </p:cNvSpPr>
          <p:nvPr>
            <p:ph type="sldNum" sz="quarter" idx="11"/>
          </p:nvPr>
        </p:nvSpPr>
        <p:spPr/>
        <p:txBody>
          <a:bodyPr/>
          <a:lstStyle/>
          <a:p>
            <a:fld id="{62C27CB9-1700-439E-B0BF-EDD2C915F92E}" type="slidenum">
              <a:rPr lang="en-US" smtClean="0"/>
              <a:pPr/>
              <a:t>‹#›</a:t>
            </a:fld>
            <a:endParaRPr lang="en-US"/>
          </a:p>
        </p:txBody>
      </p:sp>
    </p:spTree>
    <p:extLst>
      <p:ext uri="{BB962C8B-B14F-4D97-AF65-F5344CB8AC3E}">
        <p14:creationId xmlns:p14="http://schemas.microsoft.com/office/powerpoint/2010/main" val="2821751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p:cNvSpPr>
          <p:nvPr>
            <p:ph type="ftr" sz="quarter" idx="10"/>
          </p:nvPr>
        </p:nvSpPr>
        <p:spPr/>
        <p:txBody>
          <a:bodyPr/>
          <a:lstStyle/>
          <a:p>
            <a:pPr>
              <a:tabLst>
                <a:tab pos="4119563" algn="ctr"/>
              </a:tabLst>
            </a:pPr>
            <a:r>
              <a:rPr lang="en-US" dirty="0" smtClean="0">
                <a:cs typeface="Arial" pitchFamily="34" charset="0"/>
              </a:rPr>
              <a:t>March 30 – April 2, 2014	#OFADevWorkshop</a:t>
            </a:r>
          </a:p>
        </p:txBody>
      </p:sp>
      <p:sp>
        <p:nvSpPr>
          <p:cNvPr id="7" name="Slide Number Placeholder 6"/>
          <p:cNvSpPr>
            <a:spLocks noGrp="1"/>
          </p:cNvSpPr>
          <p:nvPr>
            <p:ph type="sldNum" sz="quarter" idx="11"/>
          </p:nvPr>
        </p:nvSpPr>
        <p:spPr/>
        <p:txBody>
          <a:bodyPr/>
          <a:lstStyle/>
          <a:p>
            <a:fld id="{62C27CB9-1700-439E-B0BF-EDD2C915F92E}" type="slidenum">
              <a:rPr lang="en-US" smtClean="0"/>
              <a:pPr/>
              <a:t>‹#›</a:t>
            </a:fld>
            <a:endParaRPr lang="en-US"/>
          </a:p>
        </p:txBody>
      </p:sp>
    </p:spTree>
    <p:extLst>
      <p:ext uri="{BB962C8B-B14F-4D97-AF65-F5344CB8AC3E}">
        <p14:creationId xmlns:p14="http://schemas.microsoft.com/office/powerpoint/2010/main" val="1700680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tabLst>
                <a:tab pos="4119563" algn="ctr"/>
              </a:tabLst>
            </a:pPr>
            <a:r>
              <a:rPr lang="en-US" dirty="0" smtClean="0">
                <a:cs typeface="Arial" pitchFamily="34" charset="0"/>
              </a:rPr>
              <a:t>March 30 – April 2, 2014	#OFADevWorkshop</a:t>
            </a:r>
          </a:p>
        </p:txBody>
      </p:sp>
      <p:sp>
        <p:nvSpPr>
          <p:cNvPr id="6" name="Slide Number Placeholder 5"/>
          <p:cNvSpPr>
            <a:spLocks noGrp="1"/>
          </p:cNvSpPr>
          <p:nvPr>
            <p:ph type="sldNum" sz="quarter" idx="11"/>
          </p:nvPr>
        </p:nvSpPr>
        <p:spPr/>
        <p:txBody>
          <a:bodyPr/>
          <a:lstStyle/>
          <a:p>
            <a:fld id="{62C27CB9-1700-439E-B0BF-EDD2C915F92E}" type="slidenum">
              <a:rPr lang="en-US" smtClean="0"/>
              <a:pPr/>
              <a:t>‹#›</a:t>
            </a:fld>
            <a:endParaRPr lang="en-US"/>
          </a:p>
        </p:txBody>
      </p:sp>
    </p:spTree>
    <p:extLst>
      <p:ext uri="{BB962C8B-B14F-4D97-AF65-F5344CB8AC3E}">
        <p14:creationId xmlns:p14="http://schemas.microsoft.com/office/powerpoint/2010/main" val="149417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vider">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92875"/>
            <a:ext cx="9144000" cy="212725"/>
          </a:xfrm>
          <a:prstGeom prst="rect">
            <a:avLst/>
          </a:prstGeom>
          <a:solidFill>
            <a:srgbClr val="E55302"/>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4" charset="0"/>
              <a:ea typeface="ＭＳ Ｐゴシック" pitchFamily="4" charset="-128"/>
            </a:endParaRPr>
          </a:p>
        </p:txBody>
      </p:sp>
      <p:pic>
        <p:nvPicPr>
          <p:cNvPr id="5" name="Picture 10" descr="ribbon_ppt_title.jpg"/>
          <p:cNvPicPr>
            <a:picLocks noChangeAspect="1"/>
          </p:cNvPicPr>
          <p:nvPr userDrawn="1"/>
        </p:nvPicPr>
        <p:blipFill>
          <a:blip r:embed="rId2">
            <a:extLst>
              <a:ext uri="{28A0092B-C50C-407E-A947-70E740481C1C}">
                <a14:useLocalDpi xmlns:a14="http://schemas.microsoft.com/office/drawing/2010/main" val="0"/>
              </a:ext>
            </a:extLst>
          </a:blip>
          <a:srcRect t="5788"/>
          <a:stretch>
            <a:fillRect/>
          </a:stretch>
        </p:blipFill>
        <p:spPr bwMode="auto">
          <a:xfrm>
            <a:off x="0" y="0"/>
            <a:ext cx="9144000"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OpenFabric_Alliance_Logo_ppt.jpg"/>
          <p:cNvPicPr>
            <a:picLocks noChangeAspect="1"/>
          </p:cNvPicPr>
          <p:nvPr userDrawn="1"/>
        </p:nvPicPr>
        <p:blipFill rotWithShape="1">
          <a:blip r:embed="rId3">
            <a:extLst>
              <a:ext uri="{28A0092B-C50C-407E-A947-70E740481C1C}">
                <a14:useLocalDpi xmlns:a14="http://schemas.microsoft.com/office/drawing/2010/main" val="0"/>
              </a:ext>
            </a:extLst>
          </a:blip>
          <a:srcRect b="7056"/>
          <a:stretch/>
        </p:blipFill>
        <p:spPr bwMode="auto">
          <a:xfrm>
            <a:off x="1560352" y="3928884"/>
            <a:ext cx="2281808" cy="2120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0" y="2589380"/>
            <a:ext cx="8229600" cy="1049323"/>
          </a:xfrm>
        </p:spPr>
        <p:txBody>
          <a:bodyPr/>
          <a:lstStyle>
            <a:lvl1pPr algn="ctr">
              <a:defRPr sz="3600">
                <a:solidFill>
                  <a:srgbClr val="005195"/>
                </a:solidFill>
                <a:latin typeface="Arial"/>
                <a:cs typeface="Arial"/>
              </a:defRPr>
            </a:lvl1pPr>
          </a:lstStyle>
          <a:p>
            <a:r>
              <a:rPr lang="en-US" dirty="0" smtClean="0"/>
              <a:t>Click to edit Master title style</a:t>
            </a:r>
            <a:endParaRPr lang="en-US" dirty="0"/>
          </a:p>
        </p:txBody>
      </p:sp>
      <p:grpSp>
        <p:nvGrpSpPr>
          <p:cNvPr id="12" name="Group 11"/>
          <p:cNvGrpSpPr/>
          <p:nvPr userDrawn="1"/>
        </p:nvGrpSpPr>
        <p:grpSpPr>
          <a:xfrm>
            <a:off x="5054894" y="4004545"/>
            <a:ext cx="2180000" cy="2029002"/>
            <a:chOff x="5075853" y="3477159"/>
            <a:chExt cx="3077649" cy="2864472"/>
          </a:xfrm>
        </p:grpSpPr>
        <p:pic>
          <p:nvPicPr>
            <p:cNvPr id="7"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6424"/>
            <a:stretch/>
          </p:blipFill>
          <p:spPr bwMode="auto">
            <a:xfrm>
              <a:off x="5231038" y="3477159"/>
              <a:ext cx="2922464" cy="2864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userDrawn="1"/>
          </p:nvSpPr>
          <p:spPr>
            <a:xfrm>
              <a:off x="5075854" y="3511866"/>
              <a:ext cx="206913" cy="523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a:stretch/>
          </p:blipFill>
          <p:spPr bwMode="auto">
            <a:xfrm>
              <a:off x="5231038" y="3564205"/>
              <a:ext cx="51729" cy="1755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userDrawn="1"/>
          </p:nvSpPr>
          <p:spPr>
            <a:xfrm>
              <a:off x="5075853" y="5363807"/>
              <a:ext cx="206913" cy="9289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TextBox 12"/>
          <p:cNvSpPr txBox="1"/>
          <p:nvPr userDrawn="1"/>
        </p:nvSpPr>
        <p:spPr>
          <a:xfrm>
            <a:off x="3428653" y="6414571"/>
            <a:ext cx="2334998" cy="369332"/>
          </a:xfrm>
          <a:prstGeom prst="rect">
            <a:avLst/>
          </a:prstGeom>
          <a:noFill/>
        </p:spPr>
        <p:txBody>
          <a:bodyPr wrap="none" rtlCol="0">
            <a:spAutoFit/>
          </a:bodyPr>
          <a:lstStyle/>
          <a:p>
            <a:r>
              <a:rPr lang="en-US" b="1" dirty="0" smtClean="0">
                <a:solidFill>
                  <a:schemeClr val="bg1"/>
                </a:solidFill>
                <a:cs typeface="Arial" pitchFamily="34" charset="0"/>
              </a:rPr>
              <a:t>#OFADevWorkshop</a:t>
            </a:r>
            <a:endParaRPr lang="en-US" b="1" dirty="0" smtClean="0">
              <a:solidFill>
                <a:schemeClr val="bg1"/>
              </a:solidFill>
            </a:endParaRPr>
          </a:p>
        </p:txBody>
      </p:sp>
    </p:spTree>
    <p:extLst>
      <p:ext uri="{BB962C8B-B14F-4D97-AF65-F5344CB8AC3E}">
        <p14:creationId xmlns:p14="http://schemas.microsoft.com/office/powerpoint/2010/main" val="3897514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74388" y="1381123"/>
            <a:ext cx="859536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5"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2511398601"/>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Cover 01 Image">
    <p:spTree>
      <p:nvGrpSpPr>
        <p:cNvPr id="1" name=""/>
        <p:cNvGrpSpPr/>
        <p:nvPr/>
      </p:nvGrpSpPr>
      <p:grpSpPr>
        <a:xfrm>
          <a:off x="0" y="0"/>
          <a:ext cx="0" cy="0"/>
          <a:chOff x="0" y="0"/>
          <a:chExt cx="0" cy="0"/>
        </a:xfrm>
      </p:grpSpPr>
      <p:sp>
        <p:nvSpPr>
          <p:cNvPr id="18"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prstClr val="white"/>
              </a:solidFill>
            </a:endParaRPr>
          </a:p>
        </p:txBody>
      </p:sp>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Parallelogram 10"/>
          <p:cNvSpPr/>
          <p:nvPr userDrawn="1"/>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fontAlgn="auto">
              <a:spcBef>
                <a:spcPts val="0"/>
              </a:spcBef>
              <a:spcAft>
                <a:spcPts val="0"/>
              </a:spcAft>
              <a:defRPr/>
            </a:pPr>
            <a:endParaRPr lang="en-US" sz="2800" dirty="0">
              <a:solidFill>
                <a:prstClr val="white"/>
              </a:solidFill>
            </a:endParaRPr>
          </a:p>
        </p:txBody>
      </p:sp>
      <p:pic>
        <p:nvPicPr>
          <p:cNvPr id="12" name="Picture 13"/>
          <p:cNvPicPr>
            <a:picLocks noChangeAspect="1"/>
          </p:cNvPicPr>
          <p:nvPr userDrawn="1"/>
        </p:nvPicPr>
        <p:blipFill rotWithShape="1">
          <a:blip r:embed="rId2" cstate="email">
            <a:extLst>
              <a:ext uri="{28A0092B-C50C-407E-A947-70E740481C1C}">
                <a14:useLocalDpi xmlns:a14="http://schemas.microsoft.com/office/drawing/2010/main"/>
              </a:ext>
            </a:extLst>
          </a:blip>
          <a:stretch/>
        </p:blipFill>
        <p:spPr bwMode="auto">
          <a:xfrm>
            <a:off x="204952" y="0"/>
            <a:ext cx="8939048" cy="358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prstClr val="white"/>
              </a:solidFill>
            </a:endParaRPr>
          </a:p>
        </p:txBody>
      </p:sp>
      <p:sp>
        <p:nvSpPr>
          <p:cNvPr id="15" name="Right Triangle 14"/>
          <p:cNvSpPr/>
          <p:nvPr userDrawn="1"/>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srgbClr val="FF0000"/>
              </a:solidFill>
            </a:endParaRPr>
          </a:p>
        </p:txBody>
      </p:sp>
      <p:pic>
        <p:nvPicPr>
          <p:cNvPr id="16"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7332030"/>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image" Target="../media/image6.emf"/><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a:spLocks noChangeArrowheads="1"/>
          </p:cNvSpPr>
          <p:nvPr userDrawn="1"/>
        </p:nvSpPr>
        <p:spPr bwMode="auto">
          <a:xfrm>
            <a:off x="0" y="6492875"/>
            <a:ext cx="9144000" cy="212725"/>
          </a:xfrm>
          <a:prstGeom prst="rect">
            <a:avLst/>
          </a:prstGeom>
          <a:solidFill>
            <a:srgbClr val="E55302"/>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4" charset="0"/>
              <a:ea typeface="ＭＳ Ｐゴシック" pitchFamily="4" charset="-128"/>
            </a:endParaRPr>
          </a:p>
        </p:txBody>
      </p:sp>
      <p:pic>
        <p:nvPicPr>
          <p:cNvPr id="1026" name="Picture 9" descr="ribbon_small_rgb.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1371600"/>
            <a:ext cx="91440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p:cNvSpPr>
          <p:nvPr>
            <p:ph type="title"/>
          </p:nvPr>
        </p:nvSpPr>
        <p:spPr bwMode="auto">
          <a:xfrm>
            <a:off x="457200" y="228600"/>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457200" y="1601788"/>
            <a:ext cx="822960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3" name="Picture 6" descr="OpenFabric_Alliance_Logo_ppt.jp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8001000" y="228600"/>
            <a:ext cx="11049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Connector 20"/>
          <p:cNvCxnSpPr/>
          <p:nvPr userDrawn="1"/>
        </p:nvCxnSpPr>
        <p:spPr>
          <a:xfrm>
            <a:off x="0" y="1447800"/>
            <a:ext cx="9144000" cy="1588"/>
          </a:xfrm>
          <a:prstGeom prst="line">
            <a:avLst/>
          </a:prstGeom>
          <a:ln w="12700" cap="flat" cmpd="sng" algn="ctr">
            <a:solidFill>
              <a:srgbClr val="E55302"/>
            </a:solidFill>
            <a:prstDash val="solid"/>
            <a:round/>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2" name="Footer Placeholder 1"/>
          <p:cNvSpPr>
            <a:spLocks noGrp="1"/>
          </p:cNvSpPr>
          <p:nvPr>
            <p:ph type="ftr" sz="quarter" idx="3"/>
          </p:nvPr>
        </p:nvSpPr>
        <p:spPr>
          <a:xfrm>
            <a:off x="442451" y="6492875"/>
            <a:ext cx="8273709" cy="212725"/>
          </a:xfrm>
          <a:prstGeom prst="rect">
            <a:avLst/>
          </a:prstGeom>
        </p:spPr>
        <p:txBody>
          <a:bodyPr vert="horz" lIns="91440" tIns="45720" rIns="91440" bIns="45720" rtlCol="0" anchor="ctr"/>
          <a:lstStyle>
            <a:lvl1pPr algn="l">
              <a:defRPr sz="1200">
                <a:solidFill>
                  <a:schemeClr val="bg1"/>
                </a:solidFill>
              </a:defRPr>
            </a:lvl1pPr>
          </a:lstStyle>
          <a:p>
            <a:pPr>
              <a:tabLst>
                <a:tab pos="4119563" algn="ctr"/>
              </a:tabLst>
            </a:pPr>
            <a:r>
              <a:rPr lang="en-US" dirty="0" smtClean="0">
                <a:cs typeface="Arial" pitchFamily="34" charset="0"/>
              </a:rPr>
              <a:t>March 30 – April 2, 2014	#OFADevWorkshop</a:t>
            </a:r>
          </a:p>
        </p:txBody>
      </p:sp>
      <p:sp>
        <p:nvSpPr>
          <p:cNvPr id="3" name="Slide Number Placeholder 2"/>
          <p:cNvSpPr>
            <a:spLocks noGrp="1"/>
          </p:cNvSpPr>
          <p:nvPr>
            <p:ph type="sldNum" sz="quarter" idx="4"/>
          </p:nvPr>
        </p:nvSpPr>
        <p:spPr>
          <a:xfrm>
            <a:off x="7659328" y="6492875"/>
            <a:ext cx="1086463" cy="212725"/>
          </a:xfrm>
          <a:prstGeom prst="rect">
            <a:avLst/>
          </a:prstGeom>
        </p:spPr>
        <p:txBody>
          <a:bodyPr vert="horz" lIns="91440" tIns="45720" rIns="91440" bIns="45720" rtlCol="0" anchor="ctr"/>
          <a:lstStyle>
            <a:lvl1pPr algn="r">
              <a:defRPr sz="1200">
                <a:solidFill>
                  <a:schemeClr val="bg1"/>
                </a:solidFill>
              </a:defRPr>
            </a:lvl1pPr>
          </a:lstStyle>
          <a:p>
            <a:fld id="{62C27CB9-1700-439E-B0BF-EDD2C915F92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0" r:id="rId1"/>
    <p:sldLayoutId id="2147483713" r:id="rId2"/>
    <p:sldLayoutId id="2147483714" r:id="rId3"/>
    <p:sldLayoutId id="2147483715" r:id="rId4"/>
    <p:sldLayoutId id="2147483716" r:id="rId5"/>
    <p:sldLayoutId id="2147483717" r:id="rId6"/>
    <p:sldLayoutId id="2147483721" r:id="rId7"/>
    <p:sldLayoutId id="2147483745" r:id="rId8"/>
  </p:sldLayoutIdLst>
  <p:hf hdr="0" dt="0"/>
  <p:txStyles>
    <p:titleStyle>
      <a:lvl1pPr algn="l" defTabSz="457200" rtl="0" eaLnBrk="0" fontAlgn="base" hangingPunct="0">
        <a:spcBef>
          <a:spcPct val="0"/>
        </a:spcBef>
        <a:spcAft>
          <a:spcPct val="0"/>
        </a:spcAft>
        <a:defRPr sz="4000" kern="1200">
          <a:solidFill>
            <a:srgbClr val="005195"/>
          </a:solidFill>
          <a:latin typeface="Arial"/>
          <a:ea typeface="MS PGothic" pitchFamily="34" charset="-128"/>
          <a:cs typeface="Arial"/>
        </a:defRPr>
      </a:lvl1pPr>
      <a:lvl2pPr algn="l" defTabSz="457200" rtl="0" eaLnBrk="0" fontAlgn="base" hangingPunct="0">
        <a:spcBef>
          <a:spcPct val="0"/>
        </a:spcBef>
        <a:spcAft>
          <a:spcPct val="0"/>
        </a:spcAft>
        <a:defRPr sz="4000">
          <a:solidFill>
            <a:srgbClr val="005195"/>
          </a:solidFill>
          <a:latin typeface="Arial" charset="0"/>
          <a:ea typeface="MS PGothic" pitchFamily="34" charset="-128"/>
          <a:cs typeface="Arial" charset="0"/>
        </a:defRPr>
      </a:lvl2pPr>
      <a:lvl3pPr algn="l" defTabSz="457200" rtl="0" eaLnBrk="0" fontAlgn="base" hangingPunct="0">
        <a:spcBef>
          <a:spcPct val="0"/>
        </a:spcBef>
        <a:spcAft>
          <a:spcPct val="0"/>
        </a:spcAft>
        <a:defRPr sz="4000">
          <a:solidFill>
            <a:srgbClr val="005195"/>
          </a:solidFill>
          <a:latin typeface="Arial" charset="0"/>
          <a:ea typeface="MS PGothic" pitchFamily="34" charset="-128"/>
          <a:cs typeface="Arial" charset="0"/>
        </a:defRPr>
      </a:lvl3pPr>
      <a:lvl4pPr algn="l" defTabSz="457200" rtl="0" eaLnBrk="0" fontAlgn="base" hangingPunct="0">
        <a:spcBef>
          <a:spcPct val="0"/>
        </a:spcBef>
        <a:spcAft>
          <a:spcPct val="0"/>
        </a:spcAft>
        <a:defRPr sz="4000">
          <a:solidFill>
            <a:srgbClr val="005195"/>
          </a:solidFill>
          <a:latin typeface="Arial" charset="0"/>
          <a:ea typeface="MS PGothic" pitchFamily="34" charset="-128"/>
          <a:cs typeface="Arial" charset="0"/>
        </a:defRPr>
      </a:lvl4pPr>
      <a:lvl5pPr algn="l" defTabSz="457200" rtl="0" eaLnBrk="0" fontAlgn="base" hangingPunct="0">
        <a:spcBef>
          <a:spcPct val="0"/>
        </a:spcBef>
        <a:spcAft>
          <a:spcPct val="0"/>
        </a:spcAft>
        <a:defRPr sz="4000">
          <a:solidFill>
            <a:srgbClr val="005195"/>
          </a:solidFill>
          <a:latin typeface="Arial" charset="0"/>
          <a:ea typeface="MS PGothic" pitchFamily="34" charset="-128"/>
          <a:cs typeface="Arial" charset="0"/>
        </a:defRPr>
      </a:lvl5pPr>
      <a:lvl6pPr marL="457200" algn="l" defTabSz="457200" rtl="0" fontAlgn="base">
        <a:spcBef>
          <a:spcPct val="0"/>
        </a:spcBef>
        <a:spcAft>
          <a:spcPct val="0"/>
        </a:spcAft>
        <a:defRPr sz="4000">
          <a:solidFill>
            <a:srgbClr val="005195"/>
          </a:solidFill>
          <a:latin typeface="Arial" charset="0"/>
          <a:ea typeface="ＭＳ Ｐゴシック" pitchFamily="4" charset="-128"/>
        </a:defRPr>
      </a:lvl6pPr>
      <a:lvl7pPr marL="914400" algn="l" defTabSz="457200" rtl="0" fontAlgn="base">
        <a:spcBef>
          <a:spcPct val="0"/>
        </a:spcBef>
        <a:spcAft>
          <a:spcPct val="0"/>
        </a:spcAft>
        <a:defRPr sz="4000">
          <a:solidFill>
            <a:srgbClr val="005195"/>
          </a:solidFill>
          <a:latin typeface="Arial" charset="0"/>
          <a:ea typeface="ＭＳ Ｐゴシック" pitchFamily="4" charset="-128"/>
        </a:defRPr>
      </a:lvl7pPr>
      <a:lvl8pPr marL="1371600" algn="l" defTabSz="457200" rtl="0" fontAlgn="base">
        <a:spcBef>
          <a:spcPct val="0"/>
        </a:spcBef>
        <a:spcAft>
          <a:spcPct val="0"/>
        </a:spcAft>
        <a:defRPr sz="4000">
          <a:solidFill>
            <a:srgbClr val="005195"/>
          </a:solidFill>
          <a:latin typeface="Arial" charset="0"/>
          <a:ea typeface="ＭＳ Ｐゴシック" pitchFamily="4" charset="-128"/>
        </a:defRPr>
      </a:lvl8pPr>
      <a:lvl9pPr marL="1828800" algn="l" defTabSz="457200" rtl="0" fontAlgn="base">
        <a:spcBef>
          <a:spcPct val="0"/>
        </a:spcBef>
        <a:spcAft>
          <a:spcPct val="0"/>
        </a:spcAft>
        <a:defRPr sz="4000">
          <a:solidFill>
            <a:srgbClr val="005195"/>
          </a:solidFill>
          <a:latin typeface="Arial" charset="0"/>
          <a:ea typeface="ＭＳ Ｐゴシック" pitchFamily="4" charset="-128"/>
        </a:defRPr>
      </a:lvl9pPr>
    </p:titleStyle>
    <p:bodyStyle>
      <a:lvl1pPr marL="342900" indent="-342900" algn="l" defTabSz="457200" rtl="0" eaLnBrk="0" fontAlgn="base" hangingPunct="0">
        <a:spcBef>
          <a:spcPct val="20000"/>
        </a:spcBef>
        <a:spcAft>
          <a:spcPct val="0"/>
        </a:spcAft>
        <a:buFont typeface="Arial" pitchFamily="34" charset="0"/>
        <a:buChar char="•"/>
        <a:defRPr sz="28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pitchFamily="34" charset="0"/>
        <a:buChar char="»"/>
        <a:defRPr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768" y="306388"/>
            <a:ext cx="7680960" cy="474662"/>
          </a:xfrm>
          <a:prstGeom prst="rect">
            <a:avLst/>
          </a:prstGeom>
        </p:spPr>
        <p:txBody>
          <a:bodyPr vert="horz" lIns="0" tIns="45720" rIns="0" bIns="0" rtlCol="0" anchor="b" anchorCtr="0">
            <a:no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274388" y="1381124"/>
            <a:ext cx="8595360"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TextBox 8"/>
          <p:cNvSpPr txBox="1"/>
          <p:nvPr/>
        </p:nvSpPr>
        <p:spPr>
          <a:xfrm>
            <a:off x="332271" y="6561034"/>
            <a:ext cx="4211154" cy="236748"/>
          </a:xfrm>
          <a:prstGeom prst="rect">
            <a:avLst/>
          </a:prstGeom>
          <a:noFill/>
        </p:spPr>
        <p:txBody>
          <a:bodyPr wrap="square" lIns="0" tIns="41029" rIns="0" bIns="41029" anchor="ctr">
            <a:spAutoFit/>
          </a:bodyPr>
          <a:lstStyle/>
          <a:p>
            <a:pPr defTabSz="914400" fontAlgn="auto">
              <a:spcBef>
                <a:spcPts val="0"/>
              </a:spcBef>
              <a:spcAft>
                <a:spcPts val="0"/>
              </a:spcAft>
              <a:defRPr/>
            </a:pPr>
            <a:r>
              <a:rPr lang="en-US" sz="1000" cap="all" dirty="0">
                <a:solidFill>
                  <a:prstClr val="black"/>
                </a:solidFill>
                <a:latin typeface="Calibri" pitchFamily="34" charset="0"/>
                <a:cs typeface="Arial" pitchFamily="34" charset="0"/>
              </a:rPr>
              <a:t>|  </a:t>
            </a:r>
            <a:r>
              <a:rPr lang="en-US" sz="1000" cap="all" dirty="0" smtClean="0">
                <a:solidFill>
                  <a:prstClr val="black"/>
                </a:solidFill>
                <a:latin typeface="Calibri" pitchFamily="34" charset="0"/>
                <a:cs typeface="Arial" pitchFamily="34" charset="0"/>
              </a:rPr>
              <a:t>DesignForward Kick-Off  |  January 28, 2014  </a:t>
            </a:r>
            <a:r>
              <a:rPr lang="en-US" sz="1000" cap="all" dirty="0">
                <a:solidFill>
                  <a:prstClr val="black"/>
                </a:solidFill>
                <a:latin typeface="Calibri" pitchFamily="34" charset="0"/>
                <a:cs typeface="Arial" pitchFamily="34" charset="0"/>
              </a:rPr>
              <a:t>| </a:t>
            </a:r>
            <a:r>
              <a:rPr lang="en-US" sz="1000" cap="all" dirty="0" smtClean="0">
                <a:solidFill>
                  <a:prstClr val="black"/>
                </a:solidFill>
                <a:latin typeface="Calibri" pitchFamily="34" charset="0"/>
                <a:cs typeface="Arial" pitchFamily="34" charset="0"/>
              </a:rPr>
              <a:t> Confidential</a:t>
            </a:r>
            <a:endParaRPr lang="en-US" sz="1000" cap="all" dirty="0">
              <a:solidFill>
                <a:prstClr val="black"/>
              </a:solidFill>
              <a:latin typeface="Calibri" pitchFamily="34" charset="0"/>
              <a:cs typeface="Arial" pitchFamily="34" charset="0"/>
            </a:endParaRPr>
          </a:p>
        </p:txBody>
      </p:sp>
      <p:sp>
        <p:nvSpPr>
          <p:cNvPr id="12" name="TextBox 11"/>
          <p:cNvSpPr txBox="1"/>
          <p:nvPr/>
        </p:nvSpPr>
        <p:spPr>
          <a:xfrm>
            <a:off x="116087" y="6561034"/>
            <a:ext cx="150682" cy="236748"/>
          </a:xfrm>
          <a:prstGeom prst="rect">
            <a:avLst/>
          </a:prstGeom>
          <a:noFill/>
        </p:spPr>
        <p:txBody>
          <a:bodyPr wrap="none" lIns="0" tIns="41029" rIns="0" bIns="41029" anchor="ctr">
            <a:spAutoFit/>
          </a:bodyPr>
          <a:lstStyle/>
          <a:p>
            <a:pPr algn="r" defTabSz="914400" fontAlgn="auto">
              <a:spcBef>
                <a:spcPts val="0"/>
              </a:spcBef>
              <a:spcAft>
                <a:spcPts val="0"/>
              </a:spcAft>
              <a:defRPr/>
            </a:pPr>
            <a:fld id="{F3616FDC-18D0-40FB-88F2-6EE7CA6E4DB4}" type="slidenum">
              <a:rPr lang="en-US" sz="1000" cap="all">
                <a:solidFill>
                  <a:prstClr val="black"/>
                </a:solidFill>
                <a:latin typeface="Calibri" pitchFamily="34" charset="0"/>
                <a:cs typeface="Arial" pitchFamily="34" charset="0"/>
              </a:rPr>
              <a:pPr algn="r" defTabSz="914400" fontAlgn="auto">
                <a:spcBef>
                  <a:spcPts val="0"/>
                </a:spcBef>
                <a:spcAft>
                  <a:spcPts val="0"/>
                </a:spcAft>
                <a:defRPr/>
              </a:pPr>
              <a:t>‹#›</a:t>
            </a:fld>
            <a:endParaRPr lang="en-US" sz="1000" cap="all" dirty="0">
              <a:solidFill>
                <a:prstClr val="black"/>
              </a:solidFill>
              <a:latin typeface="Calibri" pitchFamily="34" charset="0"/>
              <a:cs typeface="Arial" pitchFamily="34" charset="0"/>
            </a:endParaRPr>
          </a:p>
        </p:txBody>
      </p:sp>
      <p:pic>
        <p:nvPicPr>
          <p:cNvPr id="7" name="Picture 9"/>
          <p:cNvPicPr>
            <a:picLocks noChangeAspect="1"/>
          </p:cNvPicPr>
          <p:nvPr/>
        </p:nvPicPr>
        <p:blipFill>
          <a:blip r:embed="rId23" cstate="email">
            <a:extLst>
              <a:ext uri="{28A0092B-C50C-407E-A947-70E740481C1C}">
                <a14:useLocalDpi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880066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2" r:id="rId19"/>
    <p:sldLayoutId id="2147483743" r:id="rId20"/>
    <p:sldLayoutId id="2147483744" r:id="rId21"/>
  </p:sldLayoutIdLst>
  <p:transition/>
  <p:timing>
    <p:tnLst>
      <p:par>
        <p:cTn id="1" dur="indefinite" restart="never" nodeType="tmRoot"/>
      </p:par>
    </p:tnLst>
  </p:timing>
  <p:txStyles>
    <p:titleStyle>
      <a:lvl1pPr algn="l" rtl="0" eaLnBrk="1" fontAlgn="base" hangingPunct="1">
        <a:spcBef>
          <a:spcPct val="0"/>
        </a:spcBef>
        <a:spcAft>
          <a:spcPct val="0"/>
        </a:spcAft>
        <a:defRPr sz="2600" b="1" kern="1200" cap="all">
          <a:solidFill>
            <a:schemeClr val="tx1"/>
          </a:solidFill>
          <a:latin typeface="Calibri" pitchFamily="34" charset="0"/>
          <a:ea typeface="+mj-ea"/>
          <a:cs typeface="+mj-cs"/>
        </a:defRPr>
      </a:lvl1pPr>
      <a:lvl2pPr algn="l" rtl="0" eaLnBrk="1" fontAlgn="base" hangingPunct="1">
        <a:spcBef>
          <a:spcPct val="0"/>
        </a:spcBef>
        <a:spcAft>
          <a:spcPct val="0"/>
        </a:spcAft>
        <a:defRPr sz="2800">
          <a:solidFill>
            <a:schemeClr val="tx1"/>
          </a:solidFill>
          <a:latin typeface="Calibri" pitchFamily="34" charset="0"/>
        </a:defRPr>
      </a:lvl2pPr>
      <a:lvl3pPr algn="l" rtl="0" eaLnBrk="1" fontAlgn="base" hangingPunct="1">
        <a:spcBef>
          <a:spcPct val="0"/>
        </a:spcBef>
        <a:spcAft>
          <a:spcPct val="0"/>
        </a:spcAft>
        <a:defRPr sz="2800">
          <a:solidFill>
            <a:schemeClr val="tx1"/>
          </a:solidFill>
          <a:latin typeface="Calibri" pitchFamily="34" charset="0"/>
        </a:defRPr>
      </a:lvl3pPr>
      <a:lvl4pPr algn="l" rtl="0" eaLnBrk="1" fontAlgn="base" hangingPunct="1">
        <a:spcBef>
          <a:spcPct val="0"/>
        </a:spcBef>
        <a:spcAft>
          <a:spcPct val="0"/>
        </a:spcAft>
        <a:defRPr sz="2800">
          <a:solidFill>
            <a:schemeClr val="tx1"/>
          </a:solidFill>
          <a:latin typeface="Calibri" pitchFamily="34" charset="0"/>
        </a:defRPr>
      </a:lvl4pPr>
      <a:lvl5pPr algn="l" rtl="0" eaLnBrk="1" fontAlgn="base" hangingPunct="1">
        <a:spcBef>
          <a:spcPct val="0"/>
        </a:spcBef>
        <a:spcAft>
          <a:spcPct val="0"/>
        </a:spcAft>
        <a:defRPr sz="2800">
          <a:solidFill>
            <a:schemeClr val="tx1"/>
          </a:solidFill>
          <a:latin typeface="Calibri" pitchFamily="34" charset="0"/>
        </a:defRPr>
      </a:lvl5pPr>
      <a:lvl6pPr marL="457200" algn="l" rtl="0" eaLnBrk="1" fontAlgn="base" hangingPunct="1">
        <a:spcBef>
          <a:spcPct val="0"/>
        </a:spcBef>
        <a:spcAft>
          <a:spcPct val="0"/>
        </a:spcAft>
        <a:defRPr sz="2800">
          <a:solidFill>
            <a:schemeClr val="tx1"/>
          </a:solidFill>
          <a:latin typeface="Calibri" pitchFamily="34" charset="0"/>
        </a:defRPr>
      </a:lvl6pPr>
      <a:lvl7pPr marL="914400" algn="l" rtl="0" eaLnBrk="1" fontAlgn="base" hangingPunct="1">
        <a:spcBef>
          <a:spcPct val="0"/>
        </a:spcBef>
        <a:spcAft>
          <a:spcPct val="0"/>
        </a:spcAft>
        <a:defRPr sz="2800">
          <a:solidFill>
            <a:schemeClr val="tx1"/>
          </a:solidFill>
          <a:latin typeface="Calibri" pitchFamily="34" charset="0"/>
        </a:defRPr>
      </a:lvl7pPr>
      <a:lvl8pPr marL="1371600" algn="l" rtl="0" eaLnBrk="1" fontAlgn="base" hangingPunct="1">
        <a:spcBef>
          <a:spcPct val="0"/>
        </a:spcBef>
        <a:spcAft>
          <a:spcPct val="0"/>
        </a:spcAft>
        <a:defRPr sz="2800">
          <a:solidFill>
            <a:schemeClr val="tx1"/>
          </a:solidFill>
          <a:latin typeface="Calibri" pitchFamily="34" charset="0"/>
        </a:defRPr>
      </a:lvl8pPr>
      <a:lvl9pPr marL="1828800" algn="l" rtl="0" eaLnBrk="1" fontAlgn="base" hangingPunct="1">
        <a:spcBef>
          <a:spcPct val="0"/>
        </a:spcBef>
        <a:spcAft>
          <a:spcPct val="0"/>
        </a:spcAft>
        <a:defRPr sz="2800">
          <a:solidFill>
            <a:schemeClr val="tx1"/>
          </a:solidFill>
          <a:latin typeface="Calibri" pitchFamily="34" charset="0"/>
        </a:defRPr>
      </a:lvl9pPr>
    </p:titleStyle>
    <p:body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6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6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hsafoundation.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1709057" y="2667001"/>
            <a:ext cx="7391400" cy="1436914"/>
          </a:xfrm>
        </p:spPr>
        <p:txBody>
          <a:bodyPr/>
          <a:lstStyle/>
          <a:p>
            <a:pPr eaLnBrk="1" hangingPunct="1">
              <a:spcBef>
                <a:spcPts val="0"/>
              </a:spcBef>
            </a:pPr>
            <a:r>
              <a:rPr lang="en-US" sz="3600" dirty="0" smtClean="0">
                <a:latin typeface="Arial" pitchFamily="34" charset="0"/>
                <a:cs typeface="Arial" pitchFamily="34" charset="0"/>
              </a:rPr>
              <a:t>Panel Discussion: </a:t>
            </a:r>
            <a:br>
              <a:rPr lang="en-US" sz="3600" dirty="0" smtClean="0">
                <a:latin typeface="Arial" pitchFamily="34" charset="0"/>
                <a:cs typeface="Arial" pitchFamily="34" charset="0"/>
              </a:rPr>
            </a:br>
            <a:r>
              <a:rPr lang="en-US" sz="2300" dirty="0" smtClean="0">
                <a:latin typeface="Arial" pitchFamily="34" charset="0"/>
                <a:cs typeface="Arial" pitchFamily="34" charset="0"/>
              </a:rPr>
              <a:t>The Future of I/O From a CPU Architecture Perspective</a:t>
            </a:r>
            <a:r>
              <a:rPr lang="en-US" sz="3600" dirty="0" smtClean="0">
                <a:latin typeface="Arial" pitchFamily="34" charset="0"/>
                <a:cs typeface="Arial" pitchFamily="34" charset="0"/>
              </a:rPr>
              <a:t/>
            </a:r>
            <a:br>
              <a:rPr lang="en-US" sz="3600" dirty="0" smtClean="0">
                <a:latin typeface="Arial" pitchFamily="34" charset="0"/>
                <a:cs typeface="Arial" pitchFamily="34" charset="0"/>
              </a:rPr>
            </a:br>
            <a:endParaRPr lang="en-US" sz="1800" dirty="0" smtClean="0">
              <a:latin typeface="Arial" pitchFamily="34" charset="0"/>
              <a:cs typeface="Arial" pitchFamily="34" charset="0"/>
            </a:endParaRPr>
          </a:p>
        </p:txBody>
      </p:sp>
      <p:sp>
        <p:nvSpPr>
          <p:cNvPr id="3075" name="Subtitle 2"/>
          <p:cNvSpPr>
            <a:spLocks noGrp="1"/>
          </p:cNvSpPr>
          <p:nvPr>
            <p:ph type="subTitle" idx="1"/>
          </p:nvPr>
        </p:nvSpPr>
        <p:spPr>
          <a:xfrm>
            <a:off x="2057400" y="4631184"/>
            <a:ext cx="6629400" cy="686540"/>
          </a:xfrm>
        </p:spPr>
        <p:txBody>
          <a:bodyPr/>
          <a:lstStyle/>
          <a:p>
            <a:pPr eaLnBrk="1" hangingPunct="1"/>
            <a:r>
              <a:rPr lang="en-US" dirty="0">
                <a:latin typeface="Arial" pitchFamily="34" charset="0"/>
                <a:cs typeface="Arial" pitchFamily="34" charset="0"/>
              </a:rPr>
              <a:t>#OFADevWorkshop</a:t>
            </a:r>
            <a:endParaRPr lang="en-US" dirty="0" smtClean="0">
              <a:latin typeface="Arial" pitchFamily="34" charset="0"/>
              <a:cs typeface="Arial" pitchFamily="34" charset="0"/>
            </a:endParaRPr>
          </a:p>
        </p:txBody>
      </p:sp>
      <p:sp>
        <p:nvSpPr>
          <p:cNvPr id="5" name="Title 1"/>
          <p:cNvSpPr txBox="1">
            <a:spLocks/>
          </p:cNvSpPr>
          <p:nvPr/>
        </p:nvSpPr>
        <p:spPr bwMode="auto">
          <a:xfrm>
            <a:off x="1743314" y="3799118"/>
            <a:ext cx="7161196" cy="55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4000" kern="1200">
                <a:solidFill>
                  <a:srgbClr val="005195"/>
                </a:solidFill>
                <a:latin typeface="Arial"/>
                <a:ea typeface="MS PGothic" pitchFamily="34" charset="-128"/>
                <a:cs typeface="Arial"/>
              </a:defRPr>
            </a:lvl1pPr>
            <a:lvl2pPr algn="l" defTabSz="457200" rtl="0" eaLnBrk="0" fontAlgn="base" hangingPunct="0">
              <a:spcBef>
                <a:spcPct val="0"/>
              </a:spcBef>
              <a:spcAft>
                <a:spcPct val="0"/>
              </a:spcAft>
              <a:defRPr sz="4000">
                <a:solidFill>
                  <a:srgbClr val="005195"/>
                </a:solidFill>
                <a:latin typeface="Arial" charset="0"/>
                <a:ea typeface="MS PGothic" pitchFamily="34" charset="-128"/>
                <a:cs typeface="Arial" charset="0"/>
              </a:defRPr>
            </a:lvl2pPr>
            <a:lvl3pPr algn="l" defTabSz="457200" rtl="0" eaLnBrk="0" fontAlgn="base" hangingPunct="0">
              <a:spcBef>
                <a:spcPct val="0"/>
              </a:spcBef>
              <a:spcAft>
                <a:spcPct val="0"/>
              </a:spcAft>
              <a:defRPr sz="4000">
                <a:solidFill>
                  <a:srgbClr val="005195"/>
                </a:solidFill>
                <a:latin typeface="Arial" charset="0"/>
                <a:ea typeface="MS PGothic" pitchFamily="34" charset="-128"/>
                <a:cs typeface="Arial" charset="0"/>
              </a:defRPr>
            </a:lvl3pPr>
            <a:lvl4pPr algn="l" defTabSz="457200" rtl="0" eaLnBrk="0" fontAlgn="base" hangingPunct="0">
              <a:spcBef>
                <a:spcPct val="0"/>
              </a:spcBef>
              <a:spcAft>
                <a:spcPct val="0"/>
              </a:spcAft>
              <a:defRPr sz="4000">
                <a:solidFill>
                  <a:srgbClr val="005195"/>
                </a:solidFill>
                <a:latin typeface="Arial" charset="0"/>
                <a:ea typeface="MS PGothic" pitchFamily="34" charset="-128"/>
                <a:cs typeface="Arial" charset="0"/>
              </a:defRPr>
            </a:lvl4pPr>
            <a:lvl5pPr algn="l" defTabSz="457200" rtl="0" eaLnBrk="0" fontAlgn="base" hangingPunct="0">
              <a:spcBef>
                <a:spcPct val="0"/>
              </a:spcBef>
              <a:spcAft>
                <a:spcPct val="0"/>
              </a:spcAft>
              <a:defRPr sz="4000">
                <a:solidFill>
                  <a:srgbClr val="005195"/>
                </a:solidFill>
                <a:latin typeface="Arial" charset="0"/>
                <a:ea typeface="MS PGothic" pitchFamily="34" charset="-128"/>
                <a:cs typeface="Arial" charset="0"/>
              </a:defRPr>
            </a:lvl5pPr>
            <a:lvl6pPr marL="457200" algn="l" defTabSz="457200" rtl="0" fontAlgn="base">
              <a:spcBef>
                <a:spcPct val="0"/>
              </a:spcBef>
              <a:spcAft>
                <a:spcPct val="0"/>
              </a:spcAft>
              <a:defRPr sz="4000">
                <a:solidFill>
                  <a:srgbClr val="005195"/>
                </a:solidFill>
                <a:latin typeface="Arial" charset="0"/>
                <a:ea typeface="ＭＳ Ｐゴシック" pitchFamily="4" charset="-128"/>
              </a:defRPr>
            </a:lvl6pPr>
            <a:lvl7pPr marL="914400" algn="l" defTabSz="457200" rtl="0" fontAlgn="base">
              <a:spcBef>
                <a:spcPct val="0"/>
              </a:spcBef>
              <a:spcAft>
                <a:spcPct val="0"/>
              </a:spcAft>
              <a:defRPr sz="4000">
                <a:solidFill>
                  <a:srgbClr val="005195"/>
                </a:solidFill>
                <a:latin typeface="Arial" charset="0"/>
                <a:ea typeface="ＭＳ Ｐゴシック" pitchFamily="4" charset="-128"/>
              </a:defRPr>
            </a:lvl7pPr>
            <a:lvl8pPr marL="1371600" algn="l" defTabSz="457200" rtl="0" fontAlgn="base">
              <a:spcBef>
                <a:spcPct val="0"/>
              </a:spcBef>
              <a:spcAft>
                <a:spcPct val="0"/>
              </a:spcAft>
              <a:defRPr sz="4000">
                <a:solidFill>
                  <a:srgbClr val="005195"/>
                </a:solidFill>
                <a:latin typeface="Arial" charset="0"/>
                <a:ea typeface="ＭＳ Ｐゴシック" pitchFamily="4" charset="-128"/>
              </a:defRPr>
            </a:lvl8pPr>
            <a:lvl9pPr marL="1828800" algn="l" defTabSz="457200" rtl="0" fontAlgn="base">
              <a:spcBef>
                <a:spcPct val="0"/>
              </a:spcBef>
              <a:spcAft>
                <a:spcPct val="0"/>
              </a:spcAft>
              <a:defRPr sz="4000">
                <a:solidFill>
                  <a:srgbClr val="005195"/>
                </a:solidFill>
                <a:latin typeface="Arial" charset="0"/>
                <a:ea typeface="ＭＳ Ｐゴシック" pitchFamily="4" charset="-128"/>
              </a:defRPr>
            </a:lvl9pPr>
          </a:lstStyle>
          <a:p>
            <a:pPr eaLnBrk="1" hangingPunct="1">
              <a:spcBef>
                <a:spcPts val="0"/>
              </a:spcBef>
            </a:pPr>
            <a:r>
              <a:rPr lang="en-US" sz="1800" dirty="0" smtClean="0">
                <a:latin typeface="Arial" pitchFamily="34" charset="0"/>
                <a:cs typeface="Arial" pitchFamily="34" charset="0"/>
              </a:rPr>
              <a:t>Brad Benton</a:t>
            </a:r>
            <a:br>
              <a:rPr lang="en-US" sz="1800" dirty="0" smtClean="0">
                <a:latin typeface="Arial" pitchFamily="34" charset="0"/>
                <a:cs typeface="Arial" pitchFamily="34" charset="0"/>
              </a:rPr>
            </a:br>
            <a:r>
              <a:rPr lang="en-US" sz="1800" dirty="0" smtClean="0">
                <a:latin typeface="Arial" pitchFamily="34" charset="0"/>
                <a:cs typeface="Arial" pitchFamily="34" charset="0"/>
              </a:rPr>
              <a:t>AMD, Inc.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Future of I/O from CPU/Arch Perspective</a:t>
            </a:r>
            <a:br>
              <a:rPr lang="en-US" sz="3000" dirty="0" smtClean="0"/>
            </a:br>
            <a:r>
              <a:rPr lang="en-US" sz="2400" dirty="0" smtClean="0"/>
              <a:t>HSA CPU/GPU Queueing</a:t>
            </a:r>
            <a:endParaRPr lang="en-US" sz="3000" dirty="0"/>
          </a:p>
        </p:txBody>
      </p:sp>
      <p:sp>
        <p:nvSpPr>
          <p:cNvPr id="4" name="Footer Placeholder 3"/>
          <p:cNvSpPr>
            <a:spLocks noGrp="1"/>
          </p:cNvSpPr>
          <p:nvPr>
            <p:ph type="ftr" sz="quarter" idx="10"/>
          </p:nvPr>
        </p:nvSpPr>
        <p:spPr/>
        <p:txBody>
          <a:bodyPr/>
          <a:lstStyle/>
          <a:p>
            <a:pPr>
              <a:tabLst>
                <a:tab pos="4119563" algn="ctr"/>
              </a:tabLst>
            </a:pPr>
            <a:r>
              <a:rPr lang="en-US" smtClean="0">
                <a:cs typeface="Arial" pitchFamily="34" charset="0"/>
              </a:rPr>
              <a:t>March 30 – April 2, 2014	#OFADevWorkshop</a:t>
            </a:r>
            <a:endParaRPr lang="en-US" dirty="0" smtClean="0">
              <a:cs typeface="Arial" pitchFamily="34" charset="0"/>
            </a:endParaRPr>
          </a:p>
        </p:txBody>
      </p:sp>
      <p:sp>
        <p:nvSpPr>
          <p:cNvPr id="5" name="Slide Number Placeholder 4"/>
          <p:cNvSpPr>
            <a:spLocks noGrp="1"/>
          </p:cNvSpPr>
          <p:nvPr>
            <p:ph type="sldNum" sz="quarter" idx="11"/>
          </p:nvPr>
        </p:nvSpPr>
        <p:spPr/>
        <p:txBody>
          <a:bodyPr/>
          <a:lstStyle/>
          <a:p>
            <a:fld id="{62C27CB9-1700-439E-B0BF-EDD2C915F92E}" type="slidenum">
              <a:rPr lang="en-US" smtClean="0"/>
              <a:pPr/>
              <a:t>10</a:t>
            </a:fld>
            <a:endParaRPr lang="en-US"/>
          </a:p>
        </p:txBody>
      </p:sp>
      <p:grpSp>
        <p:nvGrpSpPr>
          <p:cNvPr id="3" name="Group 2"/>
          <p:cNvGrpSpPr/>
          <p:nvPr/>
        </p:nvGrpSpPr>
        <p:grpSpPr>
          <a:xfrm>
            <a:off x="2130757" y="1956068"/>
            <a:ext cx="4493455" cy="3473170"/>
            <a:chOff x="2991597" y="2411377"/>
            <a:chExt cx="2668858" cy="2207814"/>
          </a:xfrm>
        </p:grpSpPr>
        <p:sp>
          <p:nvSpPr>
            <p:cNvPr id="29" name="Rounded Rectangle 28"/>
            <p:cNvSpPr/>
            <p:nvPr/>
          </p:nvSpPr>
          <p:spPr>
            <a:xfrm>
              <a:off x="3019605" y="3356753"/>
              <a:ext cx="2532074" cy="1262438"/>
            </a:xfrm>
            <a:prstGeom prst="roundRect">
              <a:avLst/>
            </a:prstGeom>
            <a:solidFill>
              <a:srgbClr val="00AAB5">
                <a:lumMod val="20000"/>
                <a:lumOff val="8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smtClean="0">
                <a:ln>
                  <a:noFill/>
                </a:ln>
                <a:solidFill>
                  <a:prstClr val="black"/>
                </a:solidFill>
                <a:effectLst/>
                <a:uLnTx/>
                <a:uFillTx/>
                <a:latin typeface="Calibri"/>
              </a:endParaRPr>
            </a:p>
          </p:txBody>
        </p:sp>
        <p:grpSp>
          <p:nvGrpSpPr>
            <p:cNvPr id="6" name="Group 5"/>
            <p:cNvGrpSpPr/>
            <p:nvPr/>
          </p:nvGrpSpPr>
          <p:grpSpPr>
            <a:xfrm>
              <a:off x="2991597" y="2411377"/>
              <a:ext cx="2668858" cy="1566342"/>
              <a:chOff x="806401" y="1628206"/>
              <a:chExt cx="2668858" cy="1566342"/>
            </a:xfrm>
          </p:grpSpPr>
          <p:grpSp>
            <p:nvGrpSpPr>
              <p:cNvPr id="7" name="Group 6"/>
              <p:cNvGrpSpPr/>
              <p:nvPr/>
            </p:nvGrpSpPr>
            <p:grpSpPr>
              <a:xfrm>
                <a:off x="806401" y="1806093"/>
                <a:ext cx="1039232" cy="1388455"/>
                <a:chOff x="698810" y="1397620"/>
                <a:chExt cx="825190" cy="1102487"/>
              </a:xfrm>
            </p:grpSpPr>
            <p:sp>
              <p:nvSpPr>
                <p:cNvPr id="24" name="Rounded Rectangle 23"/>
                <p:cNvSpPr/>
                <p:nvPr/>
              </p:nvSpPr>
              <p:spPr>
                <a:xfrm>
                  <a:off x="698810" y="1397620"/>
                  <a:ext cx="825190" cy="527825"/>
                </a:xfrm>
                <a:prstGeom prst="roundRect">
                  <a:avLst/>
                </a:prstGeom>
                <a:solidFill>
                  <a:srgbClr val="A6CE39">
                    <a:lumMod val="75000"/>
                  </a:srgbClr>
                </a:solidFill>
                <a:ln w="25400" cap="flat" cmpd="sng" algn="ctr">
                  <a:noFill/>
                  <a:prstDash val="soli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uLnTx/>
                      <a:uFillTx/>
                      <a:latin typeface="Calibri"/>
                    </a:rPr>
                    <a:t>CPU</a:t>
                  </a:r>
                </a:p>
              </p:txBody>
            </p:sp>
            <p:grpSp>
              <p:nvGrpSpPr>
                <p:cNvPr id="25" name="Group 24"/>
                <p:cNvGrpSpPr/>
                <p:nvPr/>
              </p:nvGrpSpPr>
              <p:grpSpPr>
                <a:xfrm>
                  <a:off x="905665" y="2088627"/>
                  <a:ext cx="411480" cy="411480"/>
                  <a:chOff x="3720793" y="2261841"/>
                  <a:chExt cx="411480" cy="411480"/>
                </a:xfrm>
              </p:grpSpPr>
              <p:sp>
                <p:nvSpPr>
                  <p:cNvPr id="27" name="Oval 26"/>
                  <p:cNvSpPr/>
                  <p:nvPr/>
                </p:nvSpPr>
                <p:spPr>
                  <a:xfrm>
                    <a:off x="3789373" y="2330421"/>
                    <a:ext cx="274320" cy="274320"/>
                  </a:xfrm>
                  <a:prstGeom prst="ellipse">
                    <a:avLst/>
                  </a:prstGeom>
                  <a:noFill/>
                  <a:ln w="952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smtClean="0">
                      <a:ln>
                        <a:noFill/>
                      </a:ln>
                      <a:solidFill>
                        <a:srgbClr val="FFFFFF"/>
                      </a:solidFill>
                      <a:effectLst/>
                      <a:uLnTx/>
                      <a:uFillTx/>
                      <a:latin typeface="Calibri"/>
                    </a:endParaRPr>
                  </a:p>
                </p:txBody>
              </p:sp>
              <p:sp>
                <p:nvSpPr>
                  <p:cNvPr id="28" name="Oval 27"/>
                  <p:cNvSpPr/>
                  <p:nvPr/>
                </p:nvSpPr>
                <p:spPr>
                  <a:xfrm>
                    <a:off x="3720793" y="2261841"/>
                    <a:ext cx="411480" cy="411480"/>
                  </a:xfrm>
                  <a:prstGeom prst="ellipse">
                    <a:avLst/>
                  </a:prstGeom>
                  <a:noFill/>
                  <a:ln w="952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smtClean="0">
                      <a:ln>
                        <a:noFill/>
                      </a:ln>
                      <a:solidFill>
                        <a:srgbClr val="FFFFFF"/>
                      </a:solidFill>
                      <a:effectLst/>
                      <a:uLnTx/>
                      <a:uFillTx/>
                      <a:latin typeface="Calibri"/>
                    </a:endParaRPr>
                  </a:p>
                </p:txBody>
              </p:sp>
            </p:grpSp>
            <p:cxnSp>
              <p:nvCxnSpPr>
                <p:cNvPr id="26" name="Straight Arrow Connector 25"/>
                <p:cNvCxnSpPr>
                  <a:stCxn id="28" idx="0"/>
                  <a:endCxn id="24" idx="2"/>
                </p:cNvCxnSpPr>
                <p:nvPr/>
              </p:nvCxnSpPr>
              <p:spPr>
                <a:xfrm flipV="1">
                  <a:off x="1111405" y="1925445"/>
                  <a:ext cx="0" cy="163182"/>
                </a:xfrm>
                <a:prstGeom prst="straightConnector1">
                  <a:avLst/>
                </a:prstGeom>
                <a:noFill/>
                <a:ln w="12700" cap="flat" cmpd="sng" algn="ctr">
                  <a:solidFill>
                    <a:sysClr val="windowText" lastClr="000000"/>
                  </a:solidFill>
                  <a:prstDash val="solid"/>
                  <a:tailEnd type="arrow"/>
                </a:ln>
                <a:effectLst/>
              </p:spPr>
            </p:cxnSp>
          </p:grpSp>
          <p:grpSp>
            <p:nvGrpSpPr>
              <p:cNvPr id="8" name="Group 7"/>
              <p:cNvGrpSpPr/>
              <p:nvPr/>
            </p:nvGrpSpPr>
            <p:grpSpPr>
              <a:xfrm>
                <a:off x="2299243" y="1806093"/>
                <a:ext cx="1039232" cy="1388455"/>
                <a:chOff x="1747024" y="1397620"/>
                <a:chExt cx="825190" cy="1102487"/>
              </a:xfrm>
            </p:grpSpPr>
            <p:sp>
              <p:nvSpPr>
                <p:cNvPr id="19" name="Rounded Rectangle 18"/>
                <p:cNvSpPr/>
                <p:nvPr/>
              </p:nvSpPr>
              <p:spPr>
                <a:xfrm>
                  <a:off x="1747024" y="1397620"/>
                  <a:ext cx="825190" cy="527825"/>
                </a:xfrm>
                <a:prstGeom prst="roundRect">
                  <a:avLst/>
                </a:prstGeom>
                <a:solidFill>
                  <a:srgbClr val="A6CE39">
                    <a:lumMod val="75000"/>
                  </a:srgbClr>
                </a:solidFill>
                <a:ln w="25400" cap="flat" cmpd="sng" algn="ctr">
                  <a:noFill/>
                  <a:prstDash val="soli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uLnTx/>
                      <a:uFillTx/>
                      <a:latin typeface="Calibri"/>
                    </a:rPr>
                    <a:t>GPU</a:t>
                  </a:r>
                </a:p>
              </p:txBody>
            </p:sp>
            <p:grpSp>
              <p:nvGrpSpPr>
                <p:cNvPr id="20" name="Group 19"/>
                <p:cNvGrpSpPr/>
                <p:nvPr/>
              </p:nvGrpSpPr>
              <p:grpSpPr>
                <a:xfrm>
                  <a:off x="1953879" y="2088627"/>
                  <a:ext cx="411480" cy="411480"/>
                  <a:chOff x="3720793" y="2261841"/>
                  <a:chExt cx="411480" cy="411480"/>
                </a:xfrm>
              </p:grpSpPr>
              <p:sp>
                <p:nvSpPr>
                  <p:cNvPr id="22" name="Oval 21"/>
                  <p:cNvSpPr/>
                  <p:nvPr/>
                </p:nvSpPr>
                <p:spPr>
                  <a:xfrm>
                    <a:off x="3789373" y="2330421"/>
                    <a:ext cx="274320" cy="274320"/>
                  </a:xfrm>
                  <a:prstGeom prst="ellipse">
                    <a:avLst/>
                  </a:prstGeom>
                  <a:noFill/>
                  <a:ln w="952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smtClean="0">
                      <a:ln>
                        <a:noFill/>
                      </a:ln>
                      <a:solidFill>
                        <a:srgbClr val="FFFFFF"/>
                      </a:solidFill>
                      <a:effectLst/>
                      <a:uLnTx/>
                      <a:uFillTx/>
                      <a:latin typeface="Calibri"/>
                    </a:endParaRPr>
                  </a:p>
                </p:txBody>
              </p:sp>
              <p:sp>
                <p:nvSpPr>
                  <p:cNvPr id="23" name="Oval 22"/>
                  <p:cNvSpPr/>
                  <p:nvPr/>
                </p:nvSpPr>
                <p:spPr>
                  <a:xfrm>
                    <a:off x="3720793" y="2261841"/>
                    <a:ext cx="411480" cy="411480"/>
                  </a:xfrm>
                  <a:prstGeom prst="ellipse">
                    <a:avLst/>
                  </a:prstGeom>
                  <a:noFill/>
                  <a:ln w="952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smtClean="0">
                      <a:ln>
                        <a:noFill/>
                      </a:ln>
                      <a:solidFill>
                        <a:srgbClr val="FFFFFF"/>
                      </a:solidFill>
                      <a:effectLst/>
                      <a:uLnTx/>
                      <a:uFillTx/>
                      <a:latin typeface="Calibri"/>
                    </a:endParaRPr>
                  </a:p>
                </p:txBody>
              </p:sp>
            </p:grpSp>
            <p:cxnSp>
              <p:nvCxnSpPr>
                <p:cNvPr id="21" name="Straight Arrow Connector 20"/>
                <p:cNvCxnSpPr>
                  <a:stCxn id="23" idx="0"/>
                  <a:endCxn id="19" idx="2"/>
                </p:cNvCxnSpPr>
                <p:nvPr/>
              </p:nvCxnSpPr>
              <p:spPr>
                <a:xfrm flipV="1">
                  <a:off x="2159619" y="1925445"/>
                  <a:ext cx="0" cy="163182"/>
                </a:xfrm>
                <a:prstGeom prst="straightConnector1">
                  <a:avLst/>
                </a:prstGeom>
                <a:noFill/>
                <a:ln w="12700" cap="flat" cmpd="sng" algn="ctr">
                  <a:solidFill>
                    <a:sysClr val="windowText" lastClr="000000"/>
                  </a:solidFill>
                  <a:prstDash val="solid"/>
                  <a:tailEnd type="arrow"/>
                </a:ln>
                <a:effectLst/>
              </p:spPr>
            </p:cxnSp>
          </p:grpSp>
          <p:grpSp>
            <p:nvGrpSpPr>
              <p:cNvPr id="9" name="Group 8"/>
              <p:cNvGrpSpPr/>
              <p:nvPr/>
            </p:nvGrpSpPr>
            <p:grpSpPr>
              <a:xfrm>
                <a:off x="1585123" y="1628206"/>
                <a:ext cx="1233737" cy="1307236"/>
                <a:chOff x="1585123" y="1628206"/>
                <a:chExt cx="1233737" cy="1307236"/>
              </a:xfrm>
            </p:grpSpPr>
            <p:cxnSp>
              <p:nvCxnSpPr>
                <p:cNvPr id="16" name="Straight Arrow Connector 15"/>
                <p:cNvCxnSpPr>
                  <a:endCxn id="28" idx="6"/>
                </p:cNvCxnSpPr>
                <p:nvPr/>
              </p:nvCxnSpPr>
              <p:spPr>
                <a:xfrm flipH="1">
                  <a:off x="1585123" y="2935442"/>
                  <a:ext cx="197781" cy="0"/>
                </a:xfrm>
                <a:prstGeom prst="straightConnector1">
                  <a:avLst/>
                </a:prstGeom>
                <a:noFill/>
                <a:ln w="9525" cap="flat" cmpd="sng" algn="ctr">
                  <a:solidFill>
                    <a:sysClr val="windowText" lastClr="000000"/>
                  </a:solidFill>
                  <a:prstDash val="solid"/>
                  <a:tailEnd type="arrow"/>
                </a:ln>
                <a:effectLst/>
              </p:spPr>
            </p:cxnSp>
            <p:cxnSp>
              <p:nvCxnSpPr>
                <p:cNvPr id="17" name="Elbow Connector 16"/>
                <p:cNvCxnSpPr>
                  <a:stCxn id="19" idx="0"/>
                </p:cNvCxnSpPr>
                <p:nvPr/>
              </p:nvCxnSpPr>
              <p:spPr>
                <a:xfrm rot="16200000" flipV="1">
                  <a:off x="2427860" y="1415094"/>
                  <a:ext cx="177887" cy="604112"/>
                </a:xfrm>
                <a:prstGeom prst="bentConnector2">
                  <a:avLst/>
                </a:prstGeom>
                <a:noFill/>
                <a:ln w="9525" cap="flat" cmpd="sng" algn="ctr">
                  <a:solidFill>
                    <a:sysClr val="windowText" lastClr="000000"/>
                  </a:solidFill>
                  <a:prstDash val="solid"/>
                </a:ln>
                <a:effectLst/>
              </p:spPr>
            </p:cxnSp>
            <p:cxnSp>
              <p:nvCxnSpPr>
                <p:cNvPr id="18" name="Straight Connector 17"/>
                <p:cNvCxnSpPr/>
                <p:nvPr/>
              </p:nvCxnSpPr>
              <p:spPr>
                <a:xfrm flipH="1">
                  <a:off x="1782904" y="1628206"/>
                  <a:ext cx="431846" cy="1307236"/>
                </a:xfrm>
                <a:prstGeom prst="line">
                  <a:avLst/>
                </a:prstGeom>
                <a:noFill/>
                <a:ln w="9525" cap="flat" cmpd="sng" algn="ctr">
                  <a:solidFill>
                    <a:sysClr val="windowText" lastClr="000000"/>
                  </a:solidFill>
                  <a:prstDash val="solid"/>
                </a:ln>
                <a:effectLst/>
              </p:spPr>
            </p:cxnSp>
          </p:grpSp>
          <p:cxnSp>
            <p:nvCxnSpPr>
              <p:cNvPr id="10" name="Elbow Connector 9"/>
              <p:cNvCxnSpPr/>
              <p:nvPr/>
            </p:nvCxnSpPr>
            <p:spPr>
              <a:xfrm rot="5400000" flipH="1" flipV="1">
                <a:off x="1513940" y="1415094"/>
                <a:ext cx="177887" cy="604112"/>
              </a:xfrm>
              <a:prstGeom prst="bentConnector2">
                <a:avLst/>
              </a:prstGeom>
              <a:noFill/>
              <a:ln w="9525" cap="flat" cmpd="sng" algn="ctr">
                <a:solidFill>
                  <a:sysClr val="windowText" lastClr="000000"/>
                </a:solidFill>
                <a:prstDash val="solid"/>
              </a:ln>
              <a:effectLst/>
            </p:spPr>
          </p:cxnSp>
          <p:cxnSp>
            <p:nvCxnSpPr>
              <p:cNvPr id="11" name="Straight Connector 10"/>
              <p:cNvCxnSpPr/>
              <p:nvPr/>
            </p:nvCxnSpPr>
            <p:spPr>
              <a:xfrm>
                <a:off x="1904938" y="1628206"/>
                <a:ext cx="442322" cy="1307236"/>
              </a:xfrm>
              <a:prstGeom prst="line">
                <a:avLst/>
              </a:prstGeom>
              <a:noFill/>
              <a:ln w="9525" cap="flat" cmpd="sng" algn="ctr">
                <a:solidFill>
                  <a:sysClr val="windowText" lastClr="000000"/>
                </a:solidFill>
                <a:prstDash val="solid"/>
              </a:ln>
              <a:effectLst/>
            </p:spPr>
          </p:cxnSp>
          <p:grpSp>
            <p:nvGrpSpPr>
              <p:cNvPr id="12" name="Group 11"/>
              <p:cNvGrpSpPr/>
              <p:nvPr/>
            </p:nvGrpSpPr>
            <p:grpSpPr>
              <a:xfrm>
                <a:off x="2818859" y="1628206"/>
                <a:ext cx="656400" cy="1307236"/>
                <a:chOff x="2818859" y="1628206"/>
                <a:chExt cx="656400" cy="1307236"/>
              </a:xfrm>
            </p:grpSpPr>
            <p:cxnSp>
              <p:nvCxnSpPr>
                <p:cNvPr id="13" name="Straight Arrow Connector 12"/>
                <p:cNvCxnSpPr>
                  <a:endCxn id="23" idx="6"/>
                </p:cNvCxnSpPr>
                <p:nvPr/>
              </p:nvCxnSpPr>
              <p:spPr>
                <a:xfrm flipH="1">
                  <a:off x="3077965" y="2935442"/>
                  <a:ext cx="397293" cy="0"/>
                </a:xfrm>
                <a:prstGeom prst="straightConnector1">
                  <a:avLst/>
                </a:prstGeom>
                <a:noFill/>
                <a:ln w="9525" cap="flat" cmpd="sng" algn="ctr">
                  <a:solidFill>
                    <a:sysClr val="windowText" lastClr="000000"/>
                  </a:solidFill>
                  <a:prstDash val="solid"/>
                  <a:tailEnd type="arrow"/>
                </a:ln>
                <a:effectLst/>
              </p:spPr>
            </p:cxnSp>
            <p:cxnSp>
              <p:nvCxnSpPr>
                <p:cNvPr id="14" name="Straight Connector 13"/>
                <p:cNvCxnSpPr/>
                <p:nvPr/>
              </p:nvCxnSpPr>
              <p:spPr>
                <a:xfrm flipH="1">
                  <a:off x="3475258" y="1628206"/>
                  <a:ext cx="1" cy="1307236"/>
                </a:xfrm>
                <a:prstGeom prst="line">
                  <a:avLst/>
                </a:prstGeom>
                <a:noFill/>
                <a:ln w="9525" cap="flat" cmpd="sng" algn="ctr">
                  <a:solidFill>
                    <a:sysClr val="windowText" lastClr="000000"/>
                  </a:solidFill>
                  <a:prstDash val="solid"/>
                </a:ln>
                <a:effectLst/>
              </p:spPr>
            </p:cxnSp>
            <p:cxnSp>
              <p:nvCxnSpPr>
                <p:cNvPr id="15" name="Straight Connector 14"/>
                <p:cNvCxnSpPr/>
                <p:nvPr/>
              </p:nvCxnSpPr>
              <p:spPr>
                <a:xfrm>
                  <a:off x="2818859" y="1628206"/>
                  <a:ext cx="656400" cy="0"/>
                </a:xfrm>
                <a:prstGeom prst="line">
                  <a:avLst/>
                </a:prstGeom>
                <a:noFill/>
                <a:ln w="9525" cap="flat" cmpd="sng" algn="ctr">
                  <a:solidFill>
                    <a:sysClr val="windowText" lastClr="000000"/>
                  </a:solidFill>
                  <a:prstDash val="solid"/>
                </a:ln>
                <a:effectLst/>
              </p:spPr>
            </p:cxnSp>
          </p:grpSp>
        </p:grpSp>
        <p:cxnSp>
          <p:nvCxnSpPr>
            <p:cNvPr id="30" name="Straight Arrow Connector 29"/>
            <p:cNvCxnSpPr/>
            <p:nvPr/>
          </p:nvCxnSpPr>
          <p:spPr>
            <a:xfrm>
              <a:off x="4532457" y="3718613"/>
              <a:ext cx="212492" cy="0"/>
            </a:xfrm>
            <a:prstGeom prst="straightConnector1">
              <a:avLst/>
            </a:prstGeom>
            <a:noFill/>
            <a:ln w="9525" cap="flat" cmpd="sng" algn="ctr">
              <a:solidFill>
                <a:sysClr val="windowText" lastClr="000000"/>
              </a:solidFill>
              <a:prstDash val="solid"/>
              <a:tailEnd type="arrow"/>
            </a:ln>
            <a:effectLst/>
          </p:spPr>
        </p:cxnSp>
      </p:grpSp>
    </p:spTree>
    <p:extLst>
      <p:ext uri="{BB962C8B-B14F-4D97-AF65-F5344CB8AC3E}">
        <p14:creationId xmlns:p14="http://schemas.microsoft.com/office/powerpoint/2010/main" val="1331830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Future of I/O from CPU/Arch Perspective</a:t>
            </a:r>
            <a:br>
              <a:rPr lang="en-US" sz="3000" dirty="0" smtClean="0"/>
            </a:br>
            <a:r>
              <a:rPr lang="en-US" sz="2400" dirty="0" smtClean="0"/>
              <a:t>HSA CPU/GPU Queueing + NIC Queueing</a:t>
            </a:r>
            <a:endParaRPr lang="en-US" sz="3000" dirty="0"/>
          </a:p>
        </p:txBody>
      </p:sp>
      <p:sp>
        <p:nvSpPr>
          <p:cNvPr id="4" name="Footer Placeholder 3"/>
          <p:cNvSpPr>
            <a:spLocks noGrp="1"/>
          </p:cNvSpPr>
          <p:nvPr>
            <p:ph type="ftr" sz="quarter" idx="10"/>
          </p:nvPr>
        </p:nvSpPr>
        <p:spPr/>
        <p:txBody>
          <a:bodyPr/>
          <a:lstStyle/>
          <a:p>
            <a:pPr>
              <a:tabLst>
                <a:tab pos="4119563" algn="ctr"/>
              </a:tabLst>
            </a:pPr>
            <a:r>
              <a:rPr lang="en-US" smtClean="0">
                <a:cs typeface="Arial" pitchFamily="34" charset="0"/>
              </a:rPr>
              <a:t>March 30 – April 2, 2014	#OFADevWorkshop</a:t>
            </a:r>
            <a:endParaRPr lang="en-US" dirty="0" smtClean="0">
              <a:cs typeface="Arial" pitchFamily="34" charset="0"/>
            </a:endParaRPr>
          </a:p>
        </p:txBody>
      </p:sp>
      <p:sp>
        <p:nvSpPr>
          <p:cNvPr id="5" name="Slide Number Placeholder 4"/>
          <p:cNvSpPr>
            <a:spLocks noGrp="1"/>
          </p:cNvSpPr>
          <p:nvPr>
            <p:ph type="sldNum" sz="quarter" idx="11"/>
          </p:nvPr>
        </p:nvSpPr>
        <p:spPr/>
        <p:txBody>
          <a:bodyPr/>
          <a:lstStyle/>
          <a:p>
            <a:fld id="{62C27CB9-1700-439E-B0BF-EDD2C915F92E}" type="slidenum">
              <a:rPr lang="en-US" smtClean="0"/>
              <a:pPr/>
              <a:t>11</a:t>
            </a:fld>
            <a:endParaRPr lang="en-US"/>
          </a:p>
        </p:txBody>
      </p:sp>
      <p:sp>
        <p:nvSpPr>
          <p:cNvPr id="29" name="Rounded Rectangle 28"/>
          <p:cNvSpPr/>
          <p:nvPr/>
        </p:nvSpPr>
        <p:spPr>
          <a:xfrm>
            <a:off x="2184133" y="3355346"/>
            <a:ext cx="4248463" cy="1877098"/>
          </a:xfrm>
          <a:prstGeom prst="roundRect">
            <a:avLst/>
          </a:prstGeom>
          <a:solidFill>
            <a:srgbClr val="00AAB5">
              <a:lumMod val="20000"/>
              <a:lumOff val="8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smtClean="0">
              <a:ln>
                <a:noFill/>
              </a:ln>
              <a:solidFill>
                <a:prstClr val="black"/>
              </a:solidFill>
              <a:effectLst/>
              <a:uLnTx/>
              <a:uFillTx/>
              <a:latin typeface="Calibri"/>
            </a:endParaRPr>
          </a:p>
        </p:txBody>
      </p:sp>
      <p:grpSp>
        <p:nvGrpSpPr>
          <p:cNvPr id="6" name="Group 5"/>
          <p:cNvGrpSpPr/>
          <p:nvPr/>
        </p:nvGrpSpPr>
        <p:grpSpPr>
          <a:xfrm>
            <a:off x="2137140" y="1943101"/>
            <a:ext cx="4477967" cy="2335553"/>
            <a:chOff x="806401" y="1623778"/>
            <a:chExt cx="2668858" cy="1570770"/>
          </a:xfrm>
        </p:grpSpPr>
        <p:grpSp>
          <p:nvGrpSpPr>
            <p:cNvPr id="7" name="Group 6"/>
            <p:cNvGrpSpPr/>
            <p:nvPr/>
          </p:nvGrpSpPr>
          <p:grpSpPr>
            <a:xfrm>
              <a:off x="806401" y="1806093"/>
              <a:ext cx="1039232" cy="1388455"/>
              <a:chOff x="698810" y="1397620"/>
              <a:chExt cx="825190" cy="1102487"/>
            </a:xfrm>
          </p:grpSpPr>
          <p:sp>
            <p:nvSpPr>
              <p:cNvPr id="24" name="Rounded Rectangle 23"/>
              <p:cNvSpPr/>
              <p:nvPr/>
            </p:nvSpPr>
            <p:spPr>
              <a:xfrm>
                <a:off x="698810" y="1397620"/>
                <a:ext cx="825190" cy="527825"/>
              </a:xfrm>
              <a:prstGeom prst="roundRect">
                <a:avLst/>
              </a:prstGeom>
              <a:solidFill>
                <a:srgbClr val="A6CE39">
                  <a:lumMod val="75000"/>
                </a:srgbClr>
              </a:solidFill>
              <a:ln w="25400" cap="flat" cmpd="sng" algn="ctr">
                <a:noFill/>
                <a:prstDash val="soli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uLnTx/>
                    <a:uFillTx/>
                    <a:latin typeface="Calibri"/>
                  </a:rPr>
                  <a:t>CPU</a:t>
                </a:r>
              </a:p>
            </p:txBody>
          </p:sp>
          <p:grpSp>
            <p:nvGrpSpPr>
              <p:cNvPr id="25" name="Group 24"/>
              <p:cNvGrpSpPr/>
              <p:nvPr/>
            </p:nvGrpSpPr>
            <p:grpSpPr>
              <a:xfrm>
                <a:off x="905665" y="2088627"/>
                <a:ext cx="411480" cy="411480"/>
                <a:chOff x="3720793" y="2261841"/>
                <a:chExt cx="411480" cy="411480"/>
              </a:xfrm>
            </p:grpSpPr>
            <p:sp>
              <p:nvSpPr>
                <p:cNvPr id="27" name="Oval 26"/>
                <p:cNvSpPr/>
                <p:nvPr/>
              </p:nvSpPr>
              <p:spPr>
                <a:xfrm>
                  <a:off x="3789373" y="2330421"/>
                  <a:ext cx="274320" cy="274320"/>
                </a:xfrm>
                <a:prstGeom prst="ellipse">
                  <a:avLst/>
                </a:prstGeom>
                <a:noFill/>
                <a:ln w="952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smtClean="0">
                    <a:ln>
                      <a:noFill/>
                    </a:ln>
                    <a:solidFill>
                      <a:srgbClr val="FFFFFF"/>
                    </a:solidFill>
                    <a:effectLst/>
                    <a:uLnTx/>
                    <a:uFillTx/>
                    <a:latin typeface="Calibri"/>
                  </a:endParaRPr>
                </a:p>
              </p:txBody>
            </p:sp>
            <p:sp>
              <p:nvSpPr>
                <p:cNvPr id="28" name="Oval 27"/>
                <p:cNvSpPr/>
                <p:nvPr/>
              </p:nvSpPr>
              <p:spPr>
                <a:xfrm>
                  <a:off x="3720793" y="2261841"/>
                  <a:ext cx="411480" cy="411480"/>
                </a:xfrm>
                <a:prstGeom prst="ellipse">
                  <a:avLst/>
                </a:prstGeom>
                <a:noFill/>
                <a:ln w="952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smtClean="0">
                    <a:ln>
                      <a:noFill/>
                    </a:ln>
                    <a:solidFill>
                      <a:srgbClr val="FFFFFF"/>
                    </a:solidFill>
                    <a:effectLst/>
                    <a:uLnTx/>
                    <a:uFillTx/>
                    <a:latin typeface="Calibri"/>
                  </a:endParaRPr>
                </a:p>
              </p:txBody>
            </p:sp>
          </p:grpSp>
          <p:cxnSp>
            <p:nvCxnSpPr>
              <p:cNvPr id="26" name="Straight Arrow Connector 25"/>
              <p:cNvCxnSpPr>
                <a:stCxn id="28" idx="0"/>
                <a:endCxn id="24" idx="2"/>
              </p:cNvCxnSpPr>
              <p:nvPr/>
            </p:nvCxnSpPr>
            <p:spPr>
              <a:xfrm flipV="1">
                <a:off x="1111405" y="1925445"/>
                <a:ext cx="0" cy="163182"/>
              </a:xfrm>
              <a:prstGeom prst="straightConnector1">
                <a:avLst/>
              </a:prstGeom>
              <a:noFill/>
              <a:ln w="12700" cap="flat" cmpd="sng" algn="ctr">
                <a:solidFill>
                  <a:sysClr val="windowText" lastClr="000000"/>
                </a:solidFill>
                <a:prstDash val="solid"/>
                <a:tailEnd type="arrow"/>
              </a:ln>
              <a:effectLst/>
            </p:spPr>
          </p:cxnSp>
        </p:grpSp>
        <p:grpSp>
          <p:nvGrpSpPr>
            <p:cNvPr id="8" name="Group 7"/>
            <p:cNvGrpSpPr/>
            <p:nvPr/>
          </p:nvGrpSpPr>
          <p:grpSpPr>
            <a:xfrm>
              <a:off x="2299243" y="1806093"/>
              <a:ext cx="1039232" cy="1388455"/>
              <a:chOff x="1747024" y="1397620"/>
              <a:chExt cx="825190" cy="1102487"/>
            </a:xfrm>
          </p:grpSpPr>
          <p:sp>
            <p:nvSpPr>
              <p:cNvPr id="19" name="Rounded Rectangle 18"/>
              <p:cNvSpPr/>
              <p:nvPr/>
            </p:nvSpPr>
            <p:spPr>
              <a:xfrm>
                <a:off x="1747024" y="1397620"/>
                <a:ext cx="825190" cy="527825"/>
              </a:xfrm>
              <a:prstGeom prst="roundRect">
                <a:avLst/>
              </a:prstGeom>
              <a:solidFill>
                <a:srgbClr val="A6CE39">
                  <a:lumMod val="75000"/>
                </a:srgbClr>
              </a:solidFill>
              <a:ln w="25400" cap="flat" cmpd="sng" algn="ctr">
                <a:noFill/>
                <a:prstDash val="soli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uLnTx/>
                    <a:uFillTx/>
                    <a:latin typeface="Calibri"/>
                  </a:rPr>
                  <a:t>GPU</a:t>
                </a:r>
              </a:p>
            </p:txBody>
          </p:sp>
          <p:grpSp>
            <p:nvGrpSpPr>
              <p:cNvPr id="20" name="Group 19"/>
              <p:cNvGrpSpPr/>
              <p:nvPr/>
            </p:nvGrpSpPr>
            <p:grpSpPr>
              <a:xfrm>
                <a:off x="1953879" y="2088627"/>
                <a:ext cx="411480" cy="411480"/>
                <a:chOff x="3720793" y="2261841"/>
                <a:chExt cx="411480" cy="411480"/>
              </a:xfrm>
            </p:grpSpPr>
            <p:sp>
              <p:nvSpPr>
                <p:cNvPr id="22" name="Oval 21"/>
                <p:cNvSpPr/>
                <p:nvPr/>
              </p:nvSpPr>
              <p:spPr>
                <a:xfrm>
                  <a:off x="3789373" y="2330421"/>
                  <a:ext cx="274320" cy="274320"/>
                </a:xfrm>
                <a:prstGeom prst="ellipse">
                  <a:avLst/>
                </a:prstGeom>
                <a:noFill/>
                <a:ln w="952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smtClean="0">
                    <a:ln>
                      <a:noFill/>
                    </a:ln>
                    <a:solidFill>
                      <a:srgbClr val="FFFFFF"/>
                    </a:solidFill>
                    <a:effectLst/>
                    <a:uLnTx/>
                    <a:uFillTx/>
                    <a:latin typeface="Calibri"/>
                  </a:endParaRPr>
                </a:p>
              </p:txBody>
            </p:sp>
            <p:sp>
              <p:nvSpPr>
                <p:cNvPr id="23" name="Oval 22"/>
                <p:cNvSpPr/>
                <p:nvPr/>
              </p:nvSpPr>
              <p:spPr>
                <a:xfrm>
                  <a:off x="3720793" y="2261841"/>
                  <a:ext cx="411480" cy="411480"/>
                </a:xfrm>
                <a:prstGeom prst="ellipse">
                  <a:avLst/>
                </a:prstGeom>
                <a:noFill/>
                <a:ln w="952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smtClean="0">
                    <a:ln>
                      <a:noFill/>
                    </a:ln>
                    <a:solidFill>
                      <a:srgbClr val="FFFFFF"/>
                    </a:solidFill>
                    <a:effectLst/>
                    <a:uLnTx/>
                    <a:uFillTx/>
                    <a:latin typeface="Calibri"/>
                  </a:endParaRPr>
                </a:p>
              </p:txBody>
            </p:sp>
          </p:grpSp>
          <p:cxnSp>
            <p:nvCxnSpPr>
              <p:cNvPr id="21" name="Straight Arrow Connector 20"/>
              <p:cNvCxnSpPr>
                <a:stCxn id="23" idx="0"/>
                <a:endCxn id="19" idx="2"/>
              </p:cNvCxnSpPr>
              <p:nvPr/>
            </p:nvCxnSpPr>
            <p:spPr>
              <a:xfrm flipV="1">
                <a:off x="2159619" y="1925445"/>
                <a:ext cx="0" cy="163182"/>
              </a:xfrm>
              <a:prstGeom prst="straightConnector1">
                <a:avLst/>
              </a:prstGeom>
              <a:noFill/>
              <a:ln w="12700" cap="flat" cmpd="sng" algn="ctr">
                <a:solidFill>
                  <a:sysClr val="windowText" lastClr="000000"/>
                </a:solidFill>
                <a:prstDash val="solid"/>
                <a:tailEnd type="arrow"/>
              </a:ln>
              <a:effectLst/>
            </p:spPr>
          </p:cxnSp>
        </p:grpSp>
        <p:grpSp>
          <p:nvGrpSpPr>
            <p:cNvPr id="9" name="Group 8"/>
            <p:cNvGrpSpPr/>
            <p:nvPr/>
          </p:nvGrpSpPr>
          <p:grpSpPr>
            <a:xfrm>
              <a:off x="1585123" y="1628206"/>
              <a:ext cx="1233737" cy="1307236"/>
              <a:chOff x="1585123" y="1628206"/>
              <a:chExt cx="1233737" cy="1307236"/>
            </a:xfrm>
          </p:grpSpPr>
          <p:cxnSp>
            <p:nvCxnSpPr>
              <p:cNvPr id="16" name="Straight Arrow Connector 15"/>
              <p:cNvCxnSpPr>
                <a:endCxn id="28" idx="6"/>
              </p:cNvCxnSpPr>
              <p:nvPr/>
            </p:nvCxnSpPr>
            <p:spPr>
              <a:xfrm flipH="1">
                <a:off x="1585123" y="2935442"/>
                <a:ext cx="197781" cy="0"/>
              </a:xfrm>
              <a:prstGeom prst="straightConnector1">
                <a:avLst/>
              </a:prstGeom>
              <a:noFill/>
              <a:ln w="9525" cap="flat" cmpd="sng" algn="ctr">
                <a:solidFill>
                  <a:sysClr val="windowText" lastClr="000000"/>
                </a:solidFill>
                <a:prstDash val="solid"/>
                <a:tailEnd type="arrow"/>
              </a:ln>
              <a:effectLst/>
            </p:spPr>
          </p:cxnSp>
          <p:cxnSp>
            <p:nvCxnSpPr>
              <p:cNvPr id="17" name="Elbow Connector 16"/>
              <p:cNvCxnSpPr>
                <a:stCxn id="19" idx="0"/>
              </p:cNvCxnSpPr>
              <p:nvPr/>
            </p:nvCxnSpPr>
            <p:spPr>
              <a:xfrm rot="16200000" flipV="1">
                <a:off x="2427860" y="1415094"/>
                <a:ext cx="177887" cy="604112"/>
              </a:xfrm>
              <a:prstGeom prst="bentConnector2">
                <a:avLst/>
              </a:prstGeom>
              <a:noFill/>
              <a:ln w="9525" cap="flat" cmpd="sng" algn="ctr">
                <a:solidFill>
                  <a:sysClr val="windowText" lastClr="000000"/>
                </a:solidFill>
                <a:prstDash val="solid"/>
              </a:ln>
              <a:effectLst/>
            </p:spPr>
          </p:cxnSp>
          <p:cxnSp>
            <p:nvCxnSpPr>
              <p:cNvPr id="18" name="Straight Connector 17"/>
              <p:cNvCxnSpPr/>
              <p:nvPr/>
            </p:nvCxnSpPr>
            <p:spPr>
              <a:xfrm flipH="1">
                <a:off x="1782904" y="1628206"/>
                <a:ext cx="431846" cy="1307236"/>
              </a:xfrm>
              <a:prstGeom prst="line">
                <a:avLst/>
              </a:prstGeom>
              <a:noFill/>
              <a:ln w="9525" cap="flat" cmpd="sng" algn="ctr">
                <a:solidFill>
                  <a:sysClr val="windowText" lastClr="000000"/>
                </a:solidFill>
                <a:prstDash val="solid"/>
              </a:ln>
              <a:effectLst/>
            </p:spPr>
          </p:cxnSp>
        </p:grpSp>
        <p:cxnSp>
          <p:nvCxnSpPr>
            <p:cNvPr id="10" name="Elbow Connector 9"/>
            <p:cNvCxnSpPr/>
            <p:nvPr/>
          </p:nvCxnSpPr>
          <p:spPr>
            <a:xfrm rot="5400000" flipH="1" flipV="1">
              <a:off x="1513940" y="1415094"/>
              <a:ext cx="177887" cy="604112"/>
            </a:xfrm>
            <a:prstGeom prst="bentConnector2">
              <a:avLst/>
            </a:prstGeom>
            <a:noFill/>
            <a:ln w="9525" cap="flat" cmpd="sng" algn="ctr">
              <a:solidFill>
                <a:sysClr val="windowText" lastClr="000000"/>
              </a:solidFill>
              <a:prstDash val="solid"/>
            </a:ln>
            <a:effectLst/>
          </p:spPr>
        </p:cxnSp>
        <p:cxnSp>
          <p:nvCxnSpPr>
            <p:cNvPr id="11" name="Straight Connector 10"/>
            <p:cNvCxnSpPr/>
            <p:nvPr/>
          </p:nvCxnSpPr>
          <p:spPr>
            <a:xfrm>
              <a:off x="1904938" y="1628206"/>
              <a:ext cx="442322" cy="1307236"/>
            </a:xfrm>
            <a:prstGeom prst="line">
              <a:avLst/>
            </a:prstGeom>
            <a:noFill/>
            <a:ln w="9525" cap="flat" cmpd="sng" algn="ctr">
              <a:solidFill>
                <a:sysClr val="windowText" lastClr="000000"/>
              </a:solidFill>
              <a:prstDash val="solid"/>
            </a:ln>
            <a:effectLst/>
          </p:spPr>
        </p:cxnSp>
        <p:grpSp>
          <p:nvGrpSpPr>
            <p:cNvPr id="12" name="Group 11"/>
            <p:cNvGrpSpPr/>
            <p:nvPr/>
          </p:nvGrpSpPr>
          <p:grpSpPr>
            <a:xfrm>
              <a:off x="2818859" y="1623778"/>
              <a:ext cx="656400" cy="1311664"/>
              <a:chOff x="2818859" y="1623778"/>
              <a:chExt cx="656400" cy="1311664"/>
            </a:xfrm>
          </p:grpSpPr>
          <p:cxnSp>
            <p:nvCxnSpPr>
              <p:cNvPr id="13" name="Straight Arrow Connector 12"/>
              <p:cNvCxnSpPr>
                <a:endCxn id="23" idx="6"/>
              </p:cNvCxnSpPr>
              <p:nvPr/>
            </p:nvCxnSpPr>
            <p:spPr>
              <a:xfrm flipH="1">
                <a:off x="3077965" y="2935442"/>
                <a:ext cx="397293" cy="0"/>
              </a:xfrm>
              <a:prstGeom prst="straightConnector1">
                <a:avLst/>
              </a:prstGeom>
              <a:noFill/>
              <a:ln w="9525" cap="flat" cmpd="sng" algn="ctr">
                <a:solidFill>
                  <a:sysClr val="windowText" lastClr="000000"/>
                </a:solidFill>
                <a:prstDash val="solid"/>
                <a:tailEnd type="arrow"/>
              </a:ln>
              <a:effectLst/>
            </p:spPr>
          </p:cxnSp>
          <p:cxnSp>
            <p:nvCxnSpPr>
              <p:cNvPr id="14" name="Straight Connector 13"/>
              <p:cNvCxnSpPr/>
              <p:nvPr/>
            </p:nvCxnSpPr>
            <p:spPr>
              <a:xfrm flipH="1">
                <a:off x="3475258" y="1628206"/>
                <a:ext cx="1" cy="1307236"/>
              </a:xfrm>
              <a:prstGeom prst="line">
                <a:avLst/>
              </a:prstGeom>
              <a:noFill/>
              <a:ln w="9525" cap="flat" cmpd="sng" algn="ctr">
                <a:solidFill>
                  <a:sysClr val="windowText" lastClr="000000"/>
                </a:solidFill>
                <a:prstDash val="solid"/>
              </a:ln>
              <a:effectLst/>
            </p:spPr>
          </p:cxnSp>
          <p:cxnSp>
            <p:nvCxnSpPr>
              <p:cNvPr id="15" name="Straight Connector 14"/>
              <p:cNvCxnSpPr/>
              <p:nvPr/>
            </p:nvCxnSpPr>
            <p:spPr>
              <a:xfrm>
                <a:off x="2818859" y="1623778"/>
                <a:ext cx="656400" cy="0"/>
              </a:xfrm>
              <a:prstGeom prst="line">
                <a:avLst/>
              </a:prstGeom>
              <a:noFill/>
              <a:ln w="9525" cap="flat" cmpd="sng" algn="ctr">
                <a:solidFill>
                  <a:sysClr val="windowText" lastClr="000000"/>
                </a:solidFill>
                <a:prstDash val="solid"/>
              </a:ln>
              <a:effectLst/>
            </p:spPr>
          </p:cxnSp>
        </p:grpSp>
      </p:grpSp>
      <p:cxnSp>
        <p:nvCxnSpPr>
          <p:cNvPr id="30" name="Straight Arrow Connector 29"/>
          <p:cNvCxnSpPr/>
          <p:nvPr/>
        </p:nvCxnSpPr>
        <p:spPr>
          <a:xfrm>
            <a:off x="4722486" y="3893390"/>
            <a:ext cx="356532" cy="0"/>
          </a:xfrm>
          <a:prstGeom prst="straightConnector1">
            <a:avLst/>
          </a:prstGeom>
          <a:noFill/>
          <a:ln w="9525" cap="flat" cmpd="sng" algn="ctr">
            <a:solidFill>
              <a:sysClr val="windowText" lastClr="000000"/>
            </a:solidFill>
            <a:prstDash val="solid"/>
            <a:tailEnd type="arrow"/>
          </a:ln>
          <a:effectLst/>
        </p:spPr>
      </p:cxnSp>
      <p:grpSp>
        <p:nvGrpSpPr>
          <p:cNvPr id="32" name="Group 31"/>
          <p:cNvGrpSpPr/>
          <p:nvPr/>
        </p:nvGrpSpPr>
        <p:grpSpPr>
          <a:xfrm>
            <a:off x="1930582" y="1941357"/>
            <a:ext cx="1873529" cy="2844363"/>
            <a:chOff x="696713" y="1624616"/>
            <a:chExt cx="1116619" cy="1912970"/>
          </a:xfrm>
        </p:grpSpPr>
        <p:cxnSp>
          <p:nvCxnSpPr>
            <p:cNvPr id="33" name="Elbow Connector 32"/>
            <p:cNvCxnSpPr/>
            <p:nvPr/>
          </p:nvCxnSpPr>
          <p:spPr>
            <a:xfrm rot="16200000" flipV="1">
              <a:off x="918342" y="1411504"/>
              <a:ext cx="177887" cy="604112"/>
            </a:xfrm>
            <a:prstGeom prst="bentConnector2">
              <a:avLst/>
            </a:prstGeom>
            <a:noFill/>
            <a:ln w="12700" cap="flat" cmpd="sng" algn="ctr">
              <a:solidFill>
                <a:srgbClr val="F26522">
                  <a:lumMod val="75000"/>
                </a:srgbClr>
              </a:solidFill>
              <a:prstDash val="solid"/>
            </a:ln>
            <a:effectLst/>
          </p:spPr>
        </p:cxnSp>
        <p:cxnSp>
          <p:nvCxnSpPr>
            <p:cNvPr id="34" name="Straight Arrow Connector 33"/>
            <p:cNvCxnSpPr/>
            <p:nvPr/>
          </p:nvCxnSpPr>
          <p:spPr>
            <a:xfrm>
              <a:off x="696713" y="3537586"/>
              <a:ext cx="1116619" cy="0"/>
            </a:xfrm>
            <a:prstGeom prst="straightConnector1">
              <a:avLst/>
            </a:prstGeom>
            <a:noFill/>
            <a:ln w="12700" cap="flat" cmpd="sng" algn="ctr">
              <a:solidFill>
                <a:srgbClr val="F26522">
                  <a:lumMod val="75000"/>
                </a:srgbClr>
              </a:solidFill>
              <a:prstDash val="solid"/>
              <a:tailEnd type="arrow"/>
            </a:ln>
            <a:effectLst/>
          </p:spPr>
        </p:cxnSp>
        <p:cxnSp>
          <p:nvCxnSpPr>
            <p:cNvPr id="35" name="Straight Connector 34"/>
            <p:cNvCxnSpPr/>
            <p:nvPr/>
          </p:nvCxnSpPr>
          <p:spPr>
            <a:xfrm flipH="1">
              <a:off x="696714" y="1628206"/>
              <a:ext cx="1" cy="1909380"/>
            </a:xfrm>
            <a:prstGeom prst="line">
              <a:avLst/>
            </a:prstGeom>
            <a:noFill/>
            <a:ln w="12700" cap="flat" cmpd="sng" algn="ctr">
              <a:solidFill>
                <a:srgbClr val="F26522">
                  <a:lumMod val="75000"/>
                </a:srgbClr>
              </a:solidFill>
              <a:prstDash val="solid"/>
            </a:ln>
            <a:effectLst/>
          </p:spPr>
        </p:cxnSp>
      </p:grpSp>
      <p:grpSp>
        <p:nvGrpSpPr>
          <p:cNvPr id="36" name="Group 35"/>
          <p:cNvGrpSpPr/>
          <p:nvPr/>
        </p:nvGrpSpPr>
        <p:grpSpPr>
          <a:xfrm>
            <a:off x="3367012" y="4364927"/>
            <a:ext cx="1743685" cy="2078735"/>
            <a:chOff x="1552822" y="3278480"/>
            <a:chExt cx="1039232" cy="1398049"/>
          </a:xfrm>
        </p:grpSpPr>
        <p:sp>
          <p:nvSpPr>
            <p:cNvPr id="37" name="Rounded Rectangle 36"/>
            <p:cNvSpPr/>
            <p:nvPr/>
          </p:nvSpPr>
          <p:spPr>
            <a:xfrm>
              <a:off x="1552822" y="4011794"/>
              <a:ext cx="1039232" cy="664735"/>
            </a:xfrm>
            <a:prstGeom prst="roundRect">
              <a:avLst/>
            </a:prstGeom>
            <a:solidFill>
              <a:srgbClr val="F26522"/>
            </a:solidFill>
            <a:ln w="25400" cap="flat" cmpd="sng" algn="ctr">
              <a:noFill/>
              <a:prstDash val="soli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uLnTx/>
                  <a:uFillTx/>
                  <a:latin typeface="Calibri"/>
                </a:rPr>
                <a:t>NIC</a:t>
              </a:r>
            </a:p>
          </p:txBody>
        </p:sp>
        <p:grpSp>
          <p:nvGrpSpPr>
            <p:cNvPr id="38" name="Group 37"/>
            <p:cNvGrpSpPr/>
            <p:nvPr/>
          </p:nvGrpSpPr>
          <p:grpSpPr>
            <a:xfrm>
              <a:off x="1813332" y="3278480"/>
              <a:ext cx="518212" cy="518212"/>
              <a:chOff x="3720793" y="2261841"/>
              <a:chExt cx="411480" cy="411480"/>
            </a:xfrm>
          </p:grpSpPr>
          <p:sp>
            <p:nvSpPr>
              <p:cNvPr id="40" name="Oval 39"/>
              <p:cNvSpPr/>
              <p:nvPr/>
            </p:nvSpPr>
            <p:spPr>
              <a:xfrm>
                <a:off x="3789373" y="2330421"/>
                <a:ext cx="274320" cy="274320"/>
              </a:xfrm>
              <a:prstGeom prst="ellipse">
                <a:avLst/>
              </a:prstGeom>
              <a:noFill/>
              <a:ln w="12700" cap="flat" cmpd="sng" algn="ctr">
                <a:solidFill>
                  <a:srgbClr val="F26522">
                    <a:lumMod val="7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smtClean="0">
                  <a:ln>
                    <a:noFill/>
                  </a:ln>
                  <a:solidFill>
                    <a:srgbClr val="FFFFFF"/>
                  </a:solidFill>
                  <a:effectLst/>
                  <a:uLnTx/>
                  <a:uFillTx/>
                  <a:latin typeface="Calibri"/>
                </a:endParaRPr>
              </a:p>
            </p:txBody>
          </p:sp>
          <p:sp>
            <p:nvSpPr>
              <p:cNvPr id="41" name="Oval 40"/>
              <p:cNvSpPr/>
              <p:nvPr/>
            </p:nvSpPr>
            <p:spPr>
              <a:xfrm>
                <a:off x="3720793" y="2261841"/>
                <a:ext cx="411480" cy="411480"/>
              </a:xfrm>
              <a:prstGeom prst="ellipse">
                <a:avLst/>
              </a:prstGeom>
              <a:noFill/>
              <a:ln w="12700" cap="flat" cmpd="sng" algn="ctr">
                <a:solidFill>
                  <a:srgbClr val="F26522">
                    <a:lumMod val="7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smtClean="0">
                  <a:ln>
                    <a:noFill/>
                  </a:ln>
                  <a:solidFill>
                    <a:srgbClr val="FFFFFF"/>
                  </a:solidFill>
                  <a:effectLst/>
                  <a:uLnTx/>
                  <a:uFillTx/>
                  <a:latin typeface="Calibri"/>
                </a:endParaRPr>
              </a:p>
            </p:txBody>
          </p:sp>
        </p:grpSp>
        <p:cxnSp>
          <p:nvCxnSpPr>
            <p:cNvPr id="39" name="Straight Arrow Connector 38"/>
            <p:cNvCxnSpPr>
              <a:stCxn id="41" idx="4"/>
              <a:endCxn id="37" idx="0"/>
            </p:cNvCxnSpPr>
            <p:nvPr/>
          </p:nvCxnSpPr>
          <p:spPr>
            <a:xfrm>
              <a:off x="2072438" y="3796692"/>
              <a:ext cx="0" cy="215103"/>
            </a:xfrm>
            <a:prstGeom prst="straightConnector1">
              <a:avLst/>
            </a:prstGeom>
            <a:noFill/>
            <a:ln w="12700" cap="flat" cmpd="sng" algn="ctr">
              <a:solidFill>
                <a:srgbClr val="F26522">
                  <a:lumMod val="75000"/>
                </a:srgbClr>
              </a:solidFill>
              <a:prstDash val="solid"/>
              <a:tailEnd type="arrow"/>
            </a:ln>
            <a:effectLst/>
          </p:spPr>
        </p:cxnSp>
      </p:grpSp>
    </p:spTree>
    <p:extLst>
      <p:ext uri="{BB962C8B-B14F-4D97-AF65-F5344CB8AC3E}">
        <p14:creationId xmlns:p14="http://schemas.microsoft.com/office/powerpoint/2010/main" val="3548505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Future of I/O from CPU/Arch Perspective</a:t>
            </a:r>
            <a:br>
              <a:rPr lang="en-US" sz="3000" dirty="0" smtClean="0"/>
            </a:br>
            <a:r>
              <a:rPr lang="en-US" sz="2400" dirty="0" smtClean="0"/>
              <a:t>HSA IOMMU/Device Interactions</a:t>
            </a:r>
            <a:endParaRPr lang="en-US" sz="3000" dirty="0"/>
          </a:p>
        </p:txBody>
      </p:sp>
      <p:sp>
        <p:nvSpPr>
          <p:cNvPr id="4" name="Footer Placeholder 3"/>
          <p:cNvSpPr>
            <a:spLocks noGrp="1"/>
          </p:cNvSpPr>
          <p:nvPr>
            <p:ph type="ftr" sz="quarter" idx="10"/>
          </p:nvPr>
        </p:nvSpPr>
        <p:spPr/>
        <p:txBody>
          <a:bodyPr/>
          <a:lstStyle/>
          <a:p>
            <a:pPr>
              <a:tabLst>
                <a:tab pos="4119563" algn="ctr"/>
              </a:tabLst>
            </a:pPr>
            <a:r>
              <a:rPr lang="en-US" smtClean="0">
                <a:cs typeface="Arial" pitchFamily="34" charset="0"/>
              </a:rPr>
              <a:t>March 30 – April 2, 2014	#OFADevWorkshop</a:t>
            </a:r>
            <a:endParaRPr lang="en-US" dirty="0" smtClean="0">
              <a:cs typeface="Arial" pitchFamily="34" charset="0"/>
            </a:endParaRPr>
          </a:p>
        </p:txBody>
      </p:sp>
      <p:sp>
        <p:nvSpPr>
          <p:cNvPr id="5" name="Slide Number Placeholder 4"/>
          <p:cNvSpPr>
            <a:spLocks noGrp="1"/>
          </p:cNvSpPr>
          <p:nvPr>
            <p:ph type="sldNum" sz="quarter" idx="11"/>
          </p:nvPr>
        </p:nvSpPr>
        <p:spPr/>
        <p:txBody>
          <a:bodyPr/>
          <a:lstStyle/>
          <a:p>
            <a:fld id="{62C27CB9-1700-439E-B0BF-EDD2C915F92E}" type="slidenum">
              <a:rPr lang="en-US" smtClean="0"/>
              <a:pPr/>
              <a:t>12</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1572563"/>
            <a:ext cx="8582025" cy="481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9778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Future of I/O from CPU/Arch Perspective</a:t>
            </a:r>
            <a:br>
              <a:rPr lang="en-US" sz="3000" dirty="0" smtClean="0"/>
            </a:br>
            <a:r>
              <a:rPr lang="en-US" sz="2400" dirty="0" smtClean="0"/>
              <a:t>HSA and I/O Devices</a:t>
            </a:r>
            <a:endParaRPr lang="en-US" sz="3000" dirty="0"/>
          </a:p>
        </p:txBody>
      </p:sp>
      <p:sp>
        <p:nvSpPr>
          <p:cNvPr id="4" name="Footer Placeholder 3"/>
          <p:cNvSpPr>
            <a:spLocks noGrp="1"/>
          </p:cNvSpPr>
          <p:nvPr>
            <p:ph type="ftr" sz="quarter" idx="10"/>
          </p:nvPr>
        </p:nvSpPr>
        <p:spPr/>
        <p:txBody>
          <a:bodyPr/>
          <a:lstStyle/>
          <a:p>
            <a:pPr>
              <a:tabLst>
                <a:tab pos="4119563" algn="ctr"/>
              </a:tabLst>
            </a:pPr>
            <a:r>
              <a:rPr lang="en-US" smtClean="0">
                <a:cs typeface="Arial" pitchFamily="34" charset="0"/>
              </a:rPr>
              <a:t>March 30 – April 2, 2014	#OFADevWorkshop</a:t>
            </a:r>
            <a:endParaRPr lang="en-US" dirty="0" smtClean="0">
              <a:cs typeface="Arial" pitchFamily="34" charset="0"/>
            </a:endParaRPr>
          </a:p>
        </p:txBody>
      </p:sp>
      <p:sp>
        <p:nvSpPr>
          <p:cNvPr id="5" name="Slide Number Placeholder 4"/>
          <p:cNvSpPr>
            <a:spLocks noGrp="1"/>
          </p:cNvSpPr>
          <p:nvPr>
            <p:ph type="sldNum" sz="quarter" idx="11"/>
          </p:nvPr>
        </p:nvSpPr>
        <p:spPr/>
        <p:txBody>
          <a:bodyPr/>
          <a:lstStyle/>
          <a:p>
            <a:fld id="{62C27CB9-1700-439E-B0BF-EDD2C915F92E}" type="slidenum">
              <a:rPr lang="en-US" smtClean="0"/>
              <a:pPr/>
              <a:t>13</a:t>
            </a:fld>
            <a:endParaRPr lang="en-US"/>
          </a:p>
        </p:txBody>
      </p:sp>
      <p:sp>
        <p:nvSpPr>
          <p:cNvPr id="7" name="Content Placeholder 6"/>
          <p:cNvSpPr>
            <a:spLocks noGrp="1"/>
          </p:cNvSpPr>
          <p:nvPr>
            <p:ph idx="1"/>
          </p:nvPr>
        </p:nvSpPr>
        <p:spPr/>
        <p:txBody>
          <a:bodyPr/>
          <a:lstStyle/>
          <a:p>
            <a:r>
              <a:rPr lang="en-US" dirty="0" smtClean="0"/>
              <a:t>Implications for OFA Software stack</a:t>
            </a:r>
          </a:p>
          <a:p>
            <a:pPr lvl="1"/>
            <a:r>
              <a:rPr lang="en-US" dirty="0" smtClean="0"/>
              <a:t>Unified memory addressing via system-wide accessible page tables</a:t>
            </a:r>
          </a:p>
          <a:p>
            <a:pPr lvl="1"/>
            <a:r>
              <a:rPr lang="en-US" dirty="0" smtClean="0"/>
              <a:t>Support for no pinning, on-demand paging options</a:t>
            </a:r>
          </a:p>
          <a:p>
            <a:pPr lvl="1"/>
            <a:r>
              <a:rPr lang="en-US" dirty="0" smtClean="0"/>
              <a:t>Aligns with requirements from MPI and PGAS input to OFIWG to simplify memory registration</a:t>
            </a:r>
          </a:p>
          <a:p>
            <a:pPr lvl="1"/>
            <a:endParaRPr lang="en-US" dirty="0"/>
          </a:p>
        </p:txBody>
      </p:sp>
    </p:spTree>
    <p:extLst>
      <p:ext uri="{BB962C8B-B14F-4D97-AF65-F5344CB8AC3E}">
        <p14:creationId xmlns:p14="http://schemas.microsoft.com/office/powerpoint/2010/main" val="1360080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 &amp; Attribution</a:t>
            </a:r>
          </a:p>
        </p:txBody>
      </p:sp>
      <p:sp>
        <p:nvSpPr>
          <p:cNvPr id="3" name="Content Placeholder 2"/>
          <p:cNvSpPr>
            <a:spLocks noGrp="1"/>
          </p:cNvSpPr>
          <p:nvPr>
            <p:ph idx="1"/>
          </p:nvPr>
        </p:nvSpPr>
        <p:spPr/>
        <p:txBody>
          <a:bodyPr anchor="b"/>
          <a:lstStyle/>
          <a:p>
            <a:pPr marL="0" indent="0" defTabSz="652463">
              <a:spcAft>
                <a:spcPts val="0"/>
              </a:spcAft>
              <a:buNone/>
              <a:defRPr/>
            </a:pPr>
            <a:r>
              <a:rPr lang="en-US" sz="1200" dirty="0"/>
              <a:t>The information presented in this document is for informational purposes only and may contain technical inaccuracies, omissions and typographical errors.</a:t>
            </a:r>
            <a:br>
              <a:rPr lang="en-US" sz="1200" dirty="0"/>
            </a:br>
            <a:endParaRPr lang="en-US" sz="1200" dirty="0"/>
          </a:p>
          <a:p>
            <a:pPr marL="0" indent="0" defTabSz="652463">
              <a:spcAft>
                <a:spcPts val="0"/>
              </a:spcAft>
              <a:buNone/>
              <a:defRPr/>
            </a:pPr>
            <a:r>
              <a:rPr lang="en-US" sz="1200" dirty="0"/>
              <a:t>The information contained herein is subject to change and may be rendered inaccurate for many reasons, including but not limited to product and roadmap changes, component and motherboard version changes, new model and/or product releases, product differences between differing manufacturers, software changes, BIOS flashes, firmware upgrades, or the like. AMD assumes no obligation to update or otherwise correct or revise this information. However, AMD reserves the right to revise this information and to make changes from time to time to the content hereof without obligation of AMD to notify any person of such revisions or changes.</a:t>
            </a:r>
            <a:br>
              <a:rPr lang="en-US" sz="1200" dirty="0"/>
            </a:br>
            <a:endParaRPr lang="en-US" sz="1200" dirty="0"/>
          </a:p>
          <a:p>
            <a:pPr marL="0" indent="0" defTabSz="652463">
              <a:spcAft>
                <a:spcPts val="0"/>
              </a:spcAft>
              <a:buNone/>
              <a:defRPr/>
            </a:pPr>
            <a:r>
              <a:rPr lang="en-US" sz="1200" dirty="0"/>
              <a:t>AMD MAKES NO REPRESENTATIONS OR WARRANTIES WITH RESPECT TO THE CONTENTS HEREOF AND ASSUMES NO RESPONSIBILITY FOR ANY INACCURACIES, ERRORS OR OMISSIONS THAT MAY APPEAR IN THIS INFORMATION.</a:t>
            </a:r>
            <a:br>
              <a:rPr lang="en-US" sz="1200" dirty="0"/>
            </a:br>
            <a:endParaRPr lang="en-US" sz="1200" dirty="0"/>
          </a:p>
          <a:p>
            <a:pPr marL="0" indent="0" defTabSz="652463">
              <a:spcAft>
                <a:spcPts val="0"/>
              </a:spcAft>
              <a:buNone/>
              <a:defRPr/>
            </a:pPr>
            <a:r>
              <a:rPr lang="en-US" sz="1200" dirty="0"/>
              <a:t>AMD SPECIFICALLY DISCLAIMS ANY IMPLIED WARRANTIES OF MERCHANTABILITY OR FITNESS FOR ANY PARTICULAR PURPOSE. IN NO EVENT WILL AMD BE LIABLE TO ANY PERSON FOR ANY DIRECT, INDIRECT, SPECIAL OR OTHER CONSEQUENTIAL DAMAGES ARISING FROM THE USE OF ANY INFORMATION CONTAINED HEREIN, EVEN IF AMD IS EXPRESSLY ADVISED OF THE POSSIBILITY OF SUCH DAMAGES.</a:t>
            </a:r>
          </a:p>
          <a:p>
            <a:pPr marL="0" indent="0" algn="just" defTabSz="652463">
              <a:spcAft>
                <a:spcPts val="0"/>
              </a:spcAft>
              <a:buNone/>
              <a:defRPr/>
            </a:pPr>
            <a:endParaRPr lang="en-US" sz="1200" b="1" u="sng" dirty="0"/>
          </a:p>
          <a:p>
            <a:pPr marL="0" indent="0" algn="just" defTabSz="652463">
              <a:spcAft>
                <a:spcPts val="0"/>
              </a:spcAft>
              <a:buNone/>
              <a:defRPr/>
            </a:pPr>
            <a:r>
              <a:rPr lang="en-US" sz="1200" b="1" u="sng" dirty="0"/>
              <a:t>ATTRIBUTION</a:t>
            </a:r>
          </a:p>
          <a:p>
            <a:pPr marL="0" indent="0">
              <a:buNone/>
            </a:pPr>
            <a:r>
              <a:rPr lang="en-US" sz="1200" dirty="0"/>
              <a:t>© </a:t>
            </a:r>
            <a:r>
              <a:rPr lang="en-US" sz="1200" dirty="0" smtClean="0"/>
              <a:t>2014 </a:t>
            </a:r>
            <a:r>
              <a:rPr lang="en-US" sz="1200" dirty="0"/>
              <a:t>Advanced Micro Devices, Inc. All rights reserved. AMD, the AMD Arrow logo</a:t>
            </a:r>
            <a:r>
              <a:rPr lang="en-CA" sz="1200" dirty="0"/>
              <a:t> </a:t>
            </a:r>
            <a:r>
              <a:rPr lang="en-US" sz="1200" dirty="0"/>
              <a:t>and combinations thereof are trademarks of Advanced Micro Devices, Inc. in the United States and/or other jurisdictions.  SPEC  is a registered trademark of the Standard Performance Evaluation Corporation (SPEC). Other names are for informational purposes only and may be trademarks of their respective owners</a:t>
            </a:r>
            <a:r>
              <a:rPr lang="en-US" sz="1200" dirty="0" smtClean="0"/>
              <a:t>.</a:t>
            </a:r>
            <a:endParaRPr lang="en-US" sz="1200" dirty="0"/>
          </a:p>
        </p:txBody>
      </p:sp>
    </p:spTree>
    <p:extLst>
      <p:ext uri="{BB962C8B-B14F-4D97-AF65-F5344CB8AC3E}">
        <p14:creationId xmlns:p14="http://schemas.microsoft.com/office/powerpoint/2010/main" val="134851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2187373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Future of I/O from CPU/Arch Perspective</a:t>
            </a:r>
            <a:br>
              <a:rPr lang="en-US" sz="3000" dirty="0" smtClean="0"/>
            </a:br>
            <a:r>
              <a:rPr lang="en-US" sz="2400" dirty="0" smtClean="0"/>
              <a:t>Issues</a:t>
            </a:r>
            <a:endParaRPr lang="en-US" sz="3000" dirty="0"/>
          </a:p>
        </p:txBody>
      </p:sp>
      <p:sp>
        <p:nvSpPr>
          <p:cNvPr id="3" name="Content Placeholder 2"/>
          <p:cNvSpPr>
            <a:spLocks noGrp="1"/>
          </p:cNvSpPr>
          <p:nvPr>
            <p:ph idx="1"/>
          </p:nvPr>
        </p:nvSpPr>
        <p:spPr/>
        <p:txBody>
          <a:bodyPr/>
          <a:lstStyle/>
          <a:p>
            <a:r>
              <a:rPr lang="en-US" dirty="0" smtClean="0"/>
              <a:t>Move to Exascale involves more parallel processing across more processing elements</a:t>
            </a:r>
          </a:p>
          <a:p>
            <a:pPr lvl="1"/>
            <a:r>
              <a:rPr lang="en-US" dirty="0" smtClean="0"/>
              <a:t>GPUs, FPGAs, Specialized accelerators,</a:t>
            </a:r>
            <a:br>
              <a:rPr lang="en-US" dirty="0" smtClean="0"/>
            </a:br>
            <a:r>
              <a:rPr lang="en-US" dirty="0" smtClean="0"/>
              <a:t>Processing In Memory (PIM), etc.</a:t>
            </a:r>
            <a:br>
              <a:rPr lang="en-US" dirty="0" smtClean="0"/>
            </a:br>
            <a:endParaRPr lang="en-US" dirty="0"/>
          </a:p>
          <a:p>
            <a:r>
              <a:rPr lang="en-US" dirty="0" smtClean="0"/>
              <a:t>These elements frequently do not live in the same coherent memory domain</a:t>
            </a:r>
            <a:br>
              <a:rPr lang="en-US" dirty="0" smtClean="0"/>
            </a:br>
            <a:endParaRPr lang="en-US" dirty="0" smtClean="0"/>
          </a:p>
          <a:p>
            <a:r>
              <a:rPr lang="en-US" dirty="0" smtClean="0"/>
              <a:t>Results in much data movement to bring data to the needed processing element</a:t>
            </a:r>
          </a:p>
          <a:p>
            <a:endParaRPr lang="en-US" dirty="0"/>
          </a:p>
        </p:txBody>
      </p:sp>
      <p:sp>
        <p:nvSpPr>
          <p:cNvPr id="4" name="Footer Placeholder 3"/>
          <p:cNvSpPr>
            <a:spLocks noGrp="1"/>
          </p:cNvSpPr>
          <p:nvPr>
            <p:ph type="ftr" sz="quarter" idx="10"/>
          </p:nvPr>
        </p:nvSpPr>
        <p:spPr/>
        <p:txBody>
          <a:bodyPr/>
          <a:lstStyle/>
          <a:p>
            <a:pPr>
              <a:tabLst>
                <a:tab pos="4119563" algn="ctr"/>
              </a:tabLst>
            </a:pPr>
            <a:r>
              <a:rPr lang="en-US" smtClean="0">
                <a:cs typeface="Arial" pitchFamily="34" charset="0"/>
              </a:rPr>
              <a:t>March 30 – April 2, 2014	#OFADevWorkshop</a:t>
            </a:r>
            <a:endParaRPr lang="en-US" dirty="0" smtClean="0">
              <a:cs typeface="Arial" pitchFamily="34" charset="0"/>
            </a:endParaRPr>
          </a:p>
        </p:txBody>
      </p:sp>
      <p:sp>
        <p:nvSpPr>
          <p:cNvPr id="5" name="Slide Number Placeholder 4"/>
          <p:cNvSpPr>
            <a:spLocks noGrp="1"/>
          </p:cNvSpPr>
          <p:nvPr>
            <p:ph type="sldNum" sz="quarter" idx="11"/>
          </p:nvPr>
        </p:nvSpPr>
        <p:spPr/>
        <p:txBody>
          <a:bodyPr/>
          <a:lstStyle/>
          <a:p>
            <a:fld id="{62C27CB9-1700-439E-B0BF-EDD2C915F92E}" type="slidenum">
              <a:rPr lang="en-US" smtClean="0"/>
              <a:pPr/>
              <a:t>2</a:t>
            </a:fld>
            <a:endParaRPr lang="en-US"/>
          </a:p>
        </p:txBody>
      </p:sp>
    </p:spTree>
    <p:extLst>
      <p:ext uri="{BB962C8B-B14F-4D97-AF65-F5344CB8AC3E}">
        <p14:creationId xmlns:p14="http://schemas.microsoft.com/office/powerpoint/2010/main" val="3857898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Future of I/O from CPU/Arch Perspective</a:t>
            </a:r>
            <a:br>
              <a:rPr lang="en-US" sz="3000" dirty="0" smtClean="0"/>
            </a:br>
            <a:r>
              <a:rPr lang="en-US" sz="2400" dirty="0" smtClean="0"/>
              <a:t>Heterogeneous System Architecture (HSA)</a:t>
            </a:r>
            <a:endParaRPr lang="en-US" sz="2400" dirty="0"/>
          </a:p>
        </p:txBody>
      </p:sp>
      <p:sp>
        <p:nvSpPr>
          <p:cNvPr id="3" name="Content Placeholder 2"/>
          <p:cNvSpPr>
            <a:spLocks noGrp="1"/>
          </p:cNvSpPr>
          <p:nvPr>
            <p:ph idx="1"/>
          </p:nvPr>
        </p:nvSpPr>
        <p:spPr/>
        <p:txBody>
          <a:bodyPr>
            <a:normAutofit fontScale="85000" lnSpcReduction="20000"/>
          </a:bodyPr>
          <a:lstStyle/>
          <a:p>
            <a:r>
              <a:rPr lang="en-US" dirty="0" smtClean="0"/>
              <a:t>HSA Foundation</a:t>
            </a:r>
          </a:p>
          <a:p>
            <a:pPr lvl="1"/>
            <a:r>
              <a:rPr lang="en-US" dirty="0" smtClean="0"/>
              <a:t>“Not-for-Profit Industry Consortium of </a:t>
            </a:r>
            <a:r>
              <a:rPr lang="en-US" dirty="0"/>
              <a:t>SOC and SOC </a:t>
            </a:r>
            <a:r>
              <a:rPr lang="en-US" dirty="0" smtClean="0"/>
              <a:t>IP vendors</a:t>
            </a:r>
            <a:r>
              <a:rPr lang="en-US" dirty="0"/>
              <a:t>, OEMs, academia, OSVs and ISVs defining a </a:t>
            </a:r>
            <a:r>
              <a:rPr lang="en-US" dirty="0" smtClean="0"/>
              <a:t>consistent heterogeneous </a:t>
            </a:r>
            <a:r>
              <a:rPr lang="en-US" dirty="0"/>
              <a:t>platform architecture to make it dramatically easier </a:t>
            </a:r>
            <a:r>
              <a:rPr lang="en-US" dirty="0" smtClean="0"/>
              <a:t>to program </a:t>
            </a:r>
            <a:r>
              <a:rPr lang="en-US" dirty="0"/>
              <a:t>heterogeneous parallel </a:t>
            </a:r>
            <a:r>
              <a:rPr lang="en-US" dirty="0" smtClean="0"/>
              <a:t>devices”</a:t>
            </a:r>
          </a:p>
          <a:p>
            <a:pPr lvl="1"/>
            <a:r>
              <a:rPr lang="en-US" dirty="0" smtClean="0"/>
              <a:t>Develops open, royalty-free industry specifications and APIs for heterogeneous computing</a:t>
            </a:r>
          </a:p>
          <a:p>
            <a:pPr lvl="1"/>
            <a:r>
              <a:rPr lang="en-US" dirty="0" smtClean="0">
                <a:hlinkClick r:id="rId2"/>
              </a:rPr>
              <a:t>http://www.hsafoundation.com/</a:t>
            </a:r>
            <a:r>
              <a:rPr lang="en-US" dirty="0" smtClean="0"/>
              <a:t/>
            </a:r>
            <a:br>
              <a:rPr lang="en-US" dirty="0" smtClean="0"/>
            </a:br>
            <a:endParaRPr lang="en-US" dirty="0"/>
          </a:p>
          <a:p>
            <a:r>
              <a:rPr lang="en-US" dirty="0" smtClean="0"/>
              <a:t>Goal:  Bring </a:t>
            </a:r>
            <a:r>
              <a:rPr lang="en-US" dirty="0"/>
              <a:t>Accelerators (and other devices) forward as first class </a:t>
            </a:r>
            <a:r>
              <a:rPr lang="en-US" dirty="0" smtClean="0"/>
              <a:t>citizens</a:t>
            </a:r>
            <a:endParaRPr lang="en-US" dirty="0"/>
          </a:p>
          <a:p>
            <a:pPr lvl="1"/>
            <a:r>
              <a:rPr lang="en-US" dirty="0"/>
              <a:t>Unified address </a:t>
            </a:r>
            <a:r>
              <a:rPr lang="en-US" dirty="0" smtClean="0"/>
              <a:t>space</a:t>
            </a:r>
            <a:endParaRPr lang="en-US" dirty="0"/>
          </a:p>
          <a:p>
            <a:pPr lvl="1"/>
            <a:r>
              <a:rPr lang="en-US" dirty="0" smtClean="0"/>
              <a:t>Operate </a:t>
            </a:r>
            <a:r>
              <a:rPr lang="en-US" dirty="0"/>
              <a:t>in </a:t>
            </a:r>
            <a:r>
              <a:rPr lang="en-US" dirty="0" err="1"/>
              <a:t>pageable</a:t>
            </a:r>
            <a:r>
              <a:rPr lang="en-US" dirty="0"/>
              <a:t> system memory</a:t>
            </a:r>
          </a:p>
          <a:p>
            <a:pPr lvl="1"/>
            <a:r>
              <a:rPr lang="en-US" dirty="0"/>
              <a:t>Full memory coherence</a:t>
            </a:r>
          </a:p>
          <a:p>
            <a:pPr lvl="1"/>
            <a:r>
              <a:rPr lang="en-US" dirty="0"/>
              <a:t>User mode </a:t>
            </a:r>
            <a:r>
              <a:rPr lang="en-US" dirty="0" smtClean="0"/>
              <a:t>dispatch/scheduling</a:t>
            </a:r>
            <a:br>
              <a:rPr lang="en-US" dirty="0" smtClean="0"/>
            </a:br>
            <a:endParaRPr lang="en-US" dirty="0"/>
          </a:p>
        </p:txBody>
      </p:sp>
      <p:sp>
        <p:nvSpPr>
          <p:cNvPr id="4" name="Footer Placeholder 3"/>
          <p:cNvSpPr>
            <a:spLocks noGrp="1"/>
          </p:cNvSpPr>
          <p:nvPr>
            <p:ph type="ftr" sz="quarter" idx="10"/>
          </p:nvPr>
        </p:nvSpPr>
        <p:spPr/>
        <p:txBody>
          <a:bodyPr/>
          <a:lstStyle/>
          <a:p>
            <a:pPr>
              <a:tabLst>
                <a:tab pos="4119563" algn="ctr"/>
              </a:tabLst>
            </a:pPr>
            <a:r>
              <a:rPr lang="en-US" smtClean="0">
                <a:cs typeface="Arial" pitchFamily="34" charset="0"/>
              </a:rPr>
              <a:t>March 30 – April 2, 2014	#OFADevWorkshop</a:t>
            </a:r>
            <a:endParaRPr lang="en-US" dirty="0" smtClean="0">
              <a:cs typeface="Arial" pitchFamily="34" charset="0"/>
            </a:endParaRPr>
          </a:p>
        </p:txBody>
      </p:sp>
      <p:sp>
        <p:nvSpPr>
          <p:cNvPr id="5" name="Slide Number Placeholder 4"/>
          <p:cNvSpPr>
            <a:spLocks noGrp="1"/>
          </p:cNvSpPr>
          <p:nvPr>
            <p:ph type="sldNum" sz="quarter" idx="11"/>
          </p:nvPr>
        </p:nvSpPr>
        <p:spPr/>
        <p:txBody>
          <a:bodyPr/>
          <a:lstStyle/>
          <a:p>
            <a:fld id="{62C27CB9-1700-439E-B0BF-EDD2C915F92E}" type="slidenum">
              <a:rPr lang="en-US" smtClean="0"/>
              <a:pPr/>
              <a:t>3</a:t>
            </a:fld>
            <a:endParaRPr lang="en-US"/>
          </a:p>
        </p:txBody>
      </p:sp>
    </p:spTree>
    <p:extLst>
      <p:ext uri="{BB962C8B-B14F-4D97-AF65-F5344CB8AC3E}">
        <p14:creationId xmlns:p14="http://schemas.microsoft.com/office/powerpoint/2010/main" val="3605612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Future of I/O from CPU/Arch Perspective</a:t>
            </a:r>
            <a:br>
              <a:rPr lang="en-US" sz="3000" dirty="0" smtClean="0"/>
            </a:br>
            <a:r>
              <a:rPr lang="en-US" sz="2400" dirty="0"/>
              <a:t>HSA Foundation Membership</a:t>
            </a:r>
          </a:p>
        </p:txBody>
      </p:sp>
      <p:sp>
        <p:nvSpPr>
          <p:cNvPr id="3" name="Content Placeholder 2"/>
          <p:cNvSpPr>
            <a:spLocks noGrp="1"/>
          </p:cNvSpPr>
          <p:nvPr>
            <p:ph idx="1"/>
          </p:nvPr>
        </p:nvSpPr>
        <p:spPr/>
        <p:txBody>
          <a:bodyPr>
            <a:normAutofit fontScale="92500" lnSpcReduction="10000"/>
          </a:bodyPr>
          <a:lstStyle/>
          <a:p>
            <a:r>
              <a:rPr lang="en-US" dirty="0" smtClean="0"/>
              <a:t>50+ Members</a:t>
            </a:r>
          </a:p>
          <a:p>
            <a:pPr lvl="1"/>
            <a:r>
              <a:rPr lang="en-US" dirty="0" smtClean="0"/>
              <a:t>Multiple categories of membership</a:t>
            </a:r>
            <a:br>
              <a:rPr lang="en-US" dirty="0" smtClean="0"/>
            </a:br>
            <a:endParaRPr lang="en-US" dirty="0"/>
          </a:p>
          <a:p>
            <a:r>
              <a:rPr lang="en-US" dirty="0" smtClean="0"/>
              <a:t>Founding Members</a:t>
            </a:r>
            <a:endParaRPr lang="en-US" dirty="0"/>
          </a:p>
          <a:p>
            <a:pPr lvl="1"/>
            <a:r>
              <a:rPr lang="en-US" dirty="0" smtClean="0"/>
              <a:t>AMD</a:t>
            </a:r>
            <a:endParaRPr lang="en-US" dirty="0"/>
          </a:p>
          <a:p>
            <a:pPr lvl="1"/>
            <a:r>
              <a:rPr lang="en-US" dirty="0" smtClean="0"/>
              <a:t>ARM</a:t>
            </a:r>
          </a:p>
          <a:p>
            <a:pPr lvl="1"/>
            <a:r>
              <a:rPr lang="en-US" dirty="0" smtClean="0"/>
              <a:t>Imagination</a:t>
            </a:r>
          </a:p>
          <a:p>
            <a:pPr lvl="1"/>
            <a:r>
              <a:rPr lang="en-US" dirty="0" err="1" smtClean="0"/>
              <a:t>MediaTek</a:t>
            </a:r>
            <a:endParaRPr lang="en-US" dirty="0" smtClean="0"/>
          </a:p>
          <a:p>
            <a:pPr lvl="1"/>
            <a:r>
              <a:rPr lang="en-US" dirty="0" smtClean="0"/>
              <a:t>Qualcomm</a:t>
            </a:r>
          </a:p>
          <a:p>
            <a:pPr lvl="1"/>
            <a:r>
              <a:rPr lang="en-US" dirty="0" smtClean="0"/>
              <a:t>Samsung</a:t>
            </a:r>
          </a:p>
          <a:p>
            <a:pPr lvl="1"/>
            <a:r>
              <a:rPr lang="en-US" dirty="0" smtClean="0"/>
              <a:t>Texas Instruments</a:t>
            </a:r>
            <a:br>
              <a:rPr lang="en-US" dirty="0" smtClean="0"/>
            </a:br>
            <a:endParaRPr lang="en-US" dirty="0"/>
          </a:p>
        </p:txBody>
      </p:sp>
      <p:sp>
        <p:nvSpPr>
          <p:cNvPr id="4" name="Footer Placeholder 3"/>
          <p:cNvSpPr>
            <a:spLocks noGrp="1"/>
          </p:cNvSpPr>
          <p:nvPr>
            <p:ph type="ftr" sz="quarter" idx="10"/>
          </p:nvPr>
        </p:nvSpPr>
        <p:spPr/>
        <p:txBody>
          <a:bodyPr/>
          <a:lstStyle/>
          <a:p>
            <a:pPr>
              <a:tabLst>
                <a:tab pos="4119563" algn="ctr"/>
              </a:tabLst>
            </a:pPr>
            <a:r>
              <a:rPr lang="en-US" smtClean="0">
                <a:cs typeface="Arial" pitchFamily="34" charset="0"/>
              </a:rPr>
              <a:t>March 30 – April 2, 2014	#OFADevWorkshop</a:t>
            </a:r>
            <a:endParaRPr lang="en-US" dirty="0" smtClean="0">
              <a:cs typeface="Arial" pitchFamily="34" charset="0"/>
            </a:endParaRPr>
          </a:p>
        </p:txBody>
      </p:sp>
      <p:sp>
        <p:nvSpPr>
          <p:cNvPr id="5" name="Slide Number Placeholder 4"/>
          <p:cNvSpPr>
            <a:spLocks noGrp="1"/>
          </p:cNvSpPr>
          <p:nvPr>
            <p:ph type="sldNum" sz="quarter" idx="11"/>
          </p:nvPr>
        </p:nvSpPr>
        <p:spPr/>
        <p:txBody>
          <a:bodyPr/>
          <a:lstStyle/>
          <a:p>
            <a:fld id="{62C27CB9-1700-439E-B0BF-EDD2C915F92E}" type="slidenum">
              <a:rPr lang="en-US" smtClean="0"/>
              <a:pPr/>
              <a:t>4</a:t>
            </a:fld>
            <a:endParaRPr lang="en-US"/>
          </a:p>
        </p:txBody>
      </p:sp>
    </p:spTree>
    <p:extLst>
      <p:ext uri="{BB962C8B-B14F-4D97-AF65-F5344CB8AC3E}">
        <p14:creationId xmlns:p14="http://schemas.microsoft.com/office/powerpoint/2010/main" val="381282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Future of I/O from CPU/Arch Perspective</a:t>
            </a:r>
            <a:br>
              <a:rPr lang="en-US" sz="3000" dirty="0" smtClean="0"/>
            </a:br>
            <a:r>
              <a:rPr lang="en-US" sz="2400" dirty="0" smtClean="0"/>
              <a:t>Application-level access to HSA devices</a:t>
            </a:r>
            <a:endParaRPr lang="en-US" sz="2400" dirty="0"/>
          </a:p>
        </p:txBody>
      </p:sp>
      <p:sp>
        <p:nvSpPr>
          <p:cNvPr id="3" name="Content Placeholder 2"/>
          <p:cNvSpPr>
            <a:spLocks noGrp="1"/>
          </p:cNvSpPr>
          <p:nvPr>
            <p:ph idx="1"/>
          </p:nvPr>
        </p:nvSpPr>
        <p:spPr>
          <a:xfrm>
            <a:off x="5688530" y="1601788"/>
            <a:ext cx="2998269" cy="4646612"/>
          </a:xfrm>
        </p:spPr>
        <p:txBody>
          <a:bodyPr>
            <a:normAutofit/>
          </a:bodyPr>
          <a:lstStyle/>
          <a:p>
            <a:r>
              <a:rPr lang="en-US" sz="1800" dirty="0" smtClean="0"/>
              <a:t>Application talks directly to hardware</a:t>
            </a:r>
          </a:p>
          <a:p>
            <a:pPr lvl="1"/>
            <a:r>
              <a:rPr lang="en-US" sz="1400" dirty="0" smtClean="0"/>
              <a:t>No system call</a:t>
            </a:r>
          </a:p>
          <a:p>
            <a:pPr lvl="1"/>
            <a:r>
              <a:rPr lang="en-US" sz="1400" dirty="0" smtClean="0"/>
              <a:t>No kernel driver involved</a:t>
            </a:r>
          </a:p>
          <a:p>
            <a:pPr lvl="1"/>
            <a:r>
              <a:rPr lang="en-US" sz="1400" dirty="0" smtClean="0"/>
              <a:t>Hardware scheduling</a:t>
            </a:r>
          </a:p>
          <a:p>
            <a:pPr lvl="1"/>
            <a:r>
              <a:rPr lang="en-US" sz="1400" dirty="0" smtClean="0"/>
              <a:t>Low dispatch latency</a:t>
            </a:r>
          </a:p>
          <a:p>
            <a:pPr lvl="1"/>
            <a:endParaRPr lang="en-US" sz="1400" dirty="0"/>
          </a:p>
          <a:p>
            <a:r>
              <a:rPr lang="en-US" sz="1800" dirty="0" smtClean="0"/>
              <a:t>Standardized binary packet format</a:t>
            </a:r>
          </a:p>
          <a:p>
            <a:pPr lvl="1"/>
            <a:r>
              <a:rPr lang="en-US" sz="1400" dirty="0" smtClean="0"/>
              <a:t>Architected Queueing Language (AQL)</a:t>
            </a:r>
            <a:endParaRPr lang="en-US" sz="1400" dirty="0"/>
          </a:p>
        </p:txBody>
      </p:sp>
      <p:sp>
        <p:nvSpPr>
          <p:cNvPr id="4" name="Footer Placeholder 3"/>
          <p:cNvSpPr>
            <a:spLocks noGrp="1"/>
          </p:cNvSpPr>
          <p:nvPr>
            <p:ph type="ftr" sz="quarter" idx="10"/>
          </p:nvPr>
        </p:nvSpPr>
        <p:spPr/>
        <p:txBody>
          <a:bodyPr/>
          <a:lstStyle/>
          <a:p>
            <a:pPr>
              <a:tabLst>
                <a:tab pos="4119563" algn="ctr"/>
              </a:tabLst>
            </a:pPr>
            <a:r>
              <a:rPr lang="en-US" smtClean="0">
                <a:cs typeface="Arial" pitchFamily="34" charset="0"/>
              </a:rPr>
              <a:t>March 30 – April 2, 2014	#OFADevWorkshop</a:t>
            </a:r>
            <a:endParaRPr lang="en-US" dirty="0" smtClean="0">
              <a:cs typeface="Arial" pitchFamily="34" charset="0"/>
            </a:endParaRPr>
          </a:p>
        </p:txBody>
      </p:sp>
      <p:sp>
        <p:nvSpPr>
          <p:cNvPr id="5" name="Slide Number Placeholder 4"/>
          <p:cNvSpPr>
            <a:spLocks noGrp="1"/>
          </p:cNvSpPr>
          <p:nvPr>
            <p:ph type="sldNum" sz="quarter" idx="11"/>
          </p:nvPr>
        </p:nvSpPr>
        <p:spPr/>
        <p:txBody>
          <a:bodyPr/>
          <a:lstStyle/>
          <a:p>
            <a:fld id="{62C27CB9-1700-439E-B0BF-EDD2C915F92E}" type="slidenum">
              <a:rPr lang="en-US" smtClean="0"/>
              <a:pPr/>
              <a:t>5</a:t>
            </a:fld>
            <a:endParaRPr lang="en-US"/>
          </a:p>
        </p:txBody>
      </p:sp>
      <p:grpSp>
        <p:nvGrpSpPr>
          <p:cNvPr id="85" name="Group 84"/>
          <p:cNvGrpSpPr/>
          <p:nvPr/>
        </p:nvGrpSpPr>
        <p:grpSpPr>
          <a:xfrm>
            <a:off x="169703" y="1614250"/>
            <a:ext cx="5264659" cy="4758829"/>
            <a:chOff x="1737381" y="811861"/>
            <a:chExt cx="5821659" cy="5190318"/>
          </a:xfrm>
        </p:grpSpPr>
        <p:sp>
          <p:nvSpPr>
            <p:cNvPr id="86" name="Donut 85"/>
            <p:cNvSpPr/>
            <p:nvPr/>
          </p:nvSpPr>
          <p:spPr>
            <a:xfrm>
              <a:off x="3948712" y="4385155"/>
              <a:ext cx="1602214" cy="1617024"/>
            </a:xfrm>
            <a:prstGeom prst="donut">
              <a:avLst>
                <a:gd name="adj" fmla="val 30227"/>
              </a:avLst>
            </a:prstGeom>
            <a:noFill/>
            <a:ln w="19050" cap="flat" cmpd="sng" algn="ctr">
              <a:solidFill>
                <a:sysClr val="window" lastClr="FFFFFF"/>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000" b="1" i="0" u="none" strike="noStrike" kern="0" cap="none" spc="0" normalizeH="0" baseline="0" noProof="0">
                <a:ln>
                  <a:noFill/>
                </a:ln>
                <a:solidFill>
                  <a:prstClr val="white"/>
                </a:solidFill>
                <a:effectLst>
                  <a:outerShdw blurRad="50800" dist="38100" dir="5400000" algn="t" rotWithShape="0">
                    <a:prstClr val="black">
                      <a:alpha val="40000"/>
                    </a:prstClr>
                  </a:outerShdw>
                </a:effectLst>
                <a:uLnTx/>
                <a:uFillTx/>
                <a:latin typeface="Calibri" pitchFamily="34" charset="0"/>
                <a:cs typeface="Arial" pitchFamily="34" charset="0"/>
              </a:endParaRPr>
            </a:p>
          </p:txBody>
        </p:sp>
        <p:cxnSp>
          <p:nvCxnSpPr>
            <p:cNvPr id="87" name="Straight Connector 86"/>
            <p:cNvCxnSpPr/>
            <p:nvPr/>
          </p:nvCxnSpPr>
          <p:spPr>
            <a:xfrm flipH="1">
              <a:off x="5272563" y="3423365"/>
              <a:ext cx="980546" cy="0"/>
            </a:xfrm>
            <a:prstGeom prst="line">
              <a:avLst/>
            </a:prstGeom>
            <a:noFill/>
            <a:ln w="28575" cap="flat" cmpd="sng" algn="ctr">
              <a:solidFill>
                <a:sysClr val="windowText" lastClr="000000"/>
              </a:solidFill>
              <a:prstDash val="solid"/>
              <a:headEnd type="triangle" w="lg" len="med"/>
              <a:tailEnd type="none" w="lg" len="med"/>
            </a:ln>
            <a:effectLst>
              <a:outerShdw blurRad="50800" dist="38100" dir="5400000" algn="t" rotWithShape="0">
                <a:prstClr val="black">
                  <a:alpha val="40000"/>
                </a:prstClr>
              </a:outerShdw>
            </a:effectLst>
          </p:spPr>
        </p:cxnSp>
        <p:sp>
          <p:nvSpPr>
            <p:cNvPr id="88" name="Freeform 87"/>
            <p:cNvSpPr/>
            <p:nvPr/>
          </p:nvSpPr>
          <p:spPr>
            <a:xfrm>
              <a:off x="5170583" y="1946617"/>
              <a:ext cx="1074679" cy="839351"/>
            </a:xfrm>
            <a:custGeom>
              <a:avLst/>
              <a:gdLst>
                <a:gd name="connsiteX0" fmla="*/ 892454 w 892454"/>
                <a:gd name="connsiteY0" fmla="*/ 629107 h 629107"/>
                <a:gd name="connsiteX1" fmla="*/ 263347 w 892454"/>
                <a:gd name="connsiteY1" fmla="*/ 0 h 629107"/>
                <a:gd name="connsiteX2" fmla="*/ 0 w 892454"/>
                <a:gd name="connsiteY2" fmla="*/ 0 h 629107"/>
                <a:gd name="connsiteX0" fmla="*/ 892454 w 892454"/>
                <a:gd name="connsiteY0" fmla="*/ 630662 h 630662"/>
                <a:gd name="connsiteX1" fmla="*/ 166082 w 892454"/>
                <a:gd name="connsiteY1" fmla="*/ 0 h 630662"/>
                <a:gd name="connsiteX2" fmla="*/ 0 w 892454"/>
                <a:gd name="connsiteY2" fmla="*/ 1555 h 630662"/>
                <a:gd name="connsiteX0" fmla="*/ 892454 w 892454"/>
                <a:gd name="connsiteY0" fmla="*/ 630662 h 630662"/>
                <a:gd name="connsiteX1" fmla="*/ 321257 w 892454"/>
                <a:gd name="connsiteY1" fmla="*/ 135894 h 630662"/>
                <a:gd name="connsiteX2" fmla="*/ 166082 w 892454"/>
                <a:gd name="connsiteY2" fmla="*/ 0 h 630662"/>
                <a:gd name="connsiteX3" fmla="*/ 0 w 892454"/>
                <a:gd name="connsiteY3" fmla="*/ 1555 h 630662"/>
                <a:gd name="connsiteX0" fmla="*/ 726372 w 726372"/>
                <a:gd name="connsiteY0" fmla="*/ 630662 h 630662"/>
                <a:gd name="connsiteX1" fmla="*/ 155175 w 726372"/>
                <a:gd name="connsiteY1" fmla="*/ 135894 h 630662"/>
                <a:gd name="connsiteX2" fmla="*/ 0 w 726372"/>
                <a:gd name="connsiteY2" fmla="*/ 0 h 630662"/>
                <a:gd name="connsiteX0" fmla="*/ 571197 w 571197"/>
                <a:gd name="connsiteY0" fmla="*/ 494768 h 494768"/>
                <a:gd name="connsiteX1" fmla="*/ 0 w 571197"/>
                <a:gd name="connsiteY1" fmla="*/ 0 h 494768"/>
                <a:gd name="connsiteX0" fmla="*/ 571197 w 571197"/>
                <a:gd name="connsiteY0" fmla="*/ 494768 h 494768"/>
                <a:gd name="connsiteX1" fmla="*/ 0 w 571197"/>
                <a:gd name="connsiteY1" fmla="*/ 0 h 494768"/>
              </a:gdLst>
              <a:ahLst/>
              <a:cxnLst>
                <a:cxn ang="0">
                  <a:pos x="connsiteX0" y="connsiteY0"/>
                </a:cxn>
                <a:cxn ang="0">
                  <a:pos x="connsiteX1" y="connsiteY1"/>
                </a:cxn>
              </a:cxnLst>
              <a:rect l="l" t="t" r="r" b="b"/>
              <a:pathLst>
                <a:path w="571197" h="494768">
                  <a:moveTo>
                    <a:pt x="571197" y="494768"/>
                  </a:moveTo>
                  <a:lnTo>
                    <a:pt x="0" y="0"/>
                  </a:lnTo>
                </a:path>
              </a:pathLst>
            </a:custGeom>
            <a:noFill/>
            <a:ln w="28575" cap="flat" cmpd="sng" algn="ctr">
              <a:solidFill>
                <a:sysClr val="windowText" lastClr="000000"/>
              </a:solidFill>
              <a:prstDash val="solid"/>
              <a:headEnd type="triangle" w="lg" len="med"/>
              <a:tailEnd type="none" w="lg" len="me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black"/>
                </a:solidFill>
                <a:effectLst/>
                <a:uLnTx/>
                <a:uFillTx/>
                <a:latin typeface="Calibri"/>
                <a:cs typeface="Arial" charset="0"/>
              </a:endParaRPr>
            </a:p>
          </p:txBody>
        </p:sp>
        <p:sp>
          <p:nvSpPr>
            <p:cNvPr id="89" name="Freeform 88"/>
            <p:cNvSpPr/>
            <p:nvPr/>
          </p:nvSpPr>
          <p:spPr>
            <a:xfrm flipV="1">
              <a:off x="5195929" y="4068341"/>
              <a:ext cx="1053711" cy="827619"/>
            </a:xfrm>
            <a:custGeom>
              <a:avLst/>
              <a:gdLst>
                <a:gd name="connsiteX0" fmla="*/ 892454 w 892454"/>
                <a:gd name="connsiteY0" fmla="*/ 629107 h 629107"/>
                <a:gd name="connsiteX1" fmla="*/ 263347 w 892454"/>
                <a:gd name="connsiteY1" fmla="*/ 0 h 629107"/>
                <a:gd name="connsiteX2" fmla="*/ 0 w 892454"/>
                <a:gd name="connsiteY2" fmla="*/ 0 h 629107"/>
                <a:gd name="connsiteX0" fmla="*/ 892454 w 892454"/>
                <a:gd name="connsiteY0" fmla="*/ 630662 h 630662"/>
                <a:gd name="connsiteX1" fmla="*/ 166082 w 892454"/>
                <a:gd name="connsiteY1" fmla="*/ 0 h 630662"/>
                <a:gd name="connsiteX2" fmla="*/ 0 w 892454"/>
                <a:gd name="connsiteY2" fmla="*/ 1555 h 630662"/>
                <a:gd name="connsiteX0" fmla="*/ 892454 w 892454"/>
                <a:gd name="connsiteY0" fmla="*/ 630662 h 630662"/>
                <a:gd name="connsiteX1" fmla="*/ 333053 w 892454"/>
                <a:gd name="connsiteY1" fmla="*/ 143377 h 630662"/>
                <a:gd name="connsiteX2" fmla="*/ 166082 w 892454"/>
                <a:gd name="connsiteY2" fmla="*/ 0 h 630662"/>
                <a:gd name="connsiteX3" fmla="*/ 0 w 892454"/>
                <a:gd name="connsiteY3" fmla="*/ 1555 h 630662"/>
                <a:gd name="connsiteX0" fmla="*/ 892454 w 892454"/>
                <a:gd name="connsiteY0" fmla="*/ 630662 h 630662"/>
                <a:gd name="connsiteX1" fmla="*/ 333053 w 892454"/>
                <a:gd name="connsiteY1" fmla="*/ 143377 h 630662"/>
                <a:gd name="connsiteX2" fmla="*/ 166082 w 892454"/>
                <a:gd name="connsiteY2" fmla="*/ 0 h 630662"/>
                <a:gd name="connsiteX3" fmla="*/ 0 w 892454"/>
                <a:gd name="connsiteY3" fmla="*/ 1555 h 630662"/>
                <a:gd name="connsiteX0" fmla="*/ 892454 w 892454"/>
                <a:gd name="connsiteY0" fmla="*/ 629107 h 629107"/>
                <a:gd name="connsiteX1" fmla="*/ 333053 w 892454"/>
                <a:gd name="connsiteY1" fmla="*/ 141822 h 629107"/>
                <a:gd name="connsiteX2" fmla="*/ 0 w 892454"/>
                <a:gd name="connsiteY2" fmla="*/ 0 h 629107"/>
                <a:gd name="connsiteX0" fmla="*/ 892454 w 892454"/>
                <a:gd name="connsiteY0" fmla="*/ 665402 h 665402"/>
                <a:gd name="connsiteX1" fmla="*/ 333053 w 892454"/>
                <a:gd name="connsiteY1" fmla="*/ 178117 h 665402"/>
                <a:gd name="connsiteX2" fmla="*/ 140894 w 892454"/>
                <a:gd name="connsiteY2" fmla="*/ 0 h 665402"/>
                <a:gd name="connsiteX3" fmla="*/ 0 w 892454"/>
                <a:gd name="connsiteY3" fmla="*/ 36295 h 665402"/>
                <a:gd name="connsiteX0" fmla="*/ 872938 w 872938"/>
                <a:gd name="connsiteY0" fmla="*/ 665402 h 665402"/>
                <a:gd name="connsiteX1" fmla="*/ 313537 w 872938"/>
                <a:gd name="connsiteY1" fmla="*/ 178117 h 665402"/>
                <a:gd name="connsiteX2" fmla="*/ 121378 w 872938"/>
                <a:gd name="connsiteY2" fmla="*/ 0 h 665402"/>
                <a:gd name="connsiteX3" fmla="*/ 0 w 872938"/>
                <a:gd name="connsiteY3" fmla="*/ 129914 h 665402"/>
                <a:gd name="connsiteX0" fmla="*/ 751560 w 751560"/>
                <a:gd name="connsiteY0" fmla="*/ 665402 h 665402"/>
                <a:gd name="connsiteX1" fmla="*/ 192159 w 751560"/>
                <a:gd name="connsiteY1" fmla="*/ 178117 h 665402"/>
                <a:gd name="connsiteX2" fmla="*/ 0 w 751560"/>
                <a:gd name="connsiteY2" fmla="*/ 0 h 665402"/>
                <a:gd name="connsiteX0" fmla="*/ 559401 w 559401"/>
                <a:gd name="connsiteY0" fmla="*/ 487285 h 487285"/>
                <a:gd name="connsiteX1" fmla="*/ 0 w 559401"/>
                <a:gd name="connsiteY1" fmla="*/ 0 h 487285"/>
              </a:gdLst>
              <a:ahLst/>
              <a:cxnLst>
                <a:cxn ang="0">
                  <a:pos x="connsiteX0" y="connsiteY0"/>
                </a:cxn>
                <a:cxn ang="0">
                  <a:pos x="connsiteX1" y="connsiteY1"/>
                </a:cxn>
              </a:cxnLst>
              <a:rect l="l" t="t" r="r" b="b"/>
              <a:pathLst>
                <a:path w="559401" h="487285">
                  <a:moveTo>
                    <a:pt x="559401" y="487285"/>
                  </a:moveTo>
                  <a:lnTo>
                    <a:pt x="0" y="0"/>
                  </a:lnTo>
                </a:path>
              </a:pathLst>
            </a:custGeom>
            <a:noFill/>
            <a:ln w="28575" cap="flat" cmpd="sng" algn="ctr">
              <a:solidFill>
                <a:sysClr val="windowText" lastClr="000000"/>
              </a:solidFill>
              <a:prstDash val="solid"/>
              <a:headEnd type="triangle" w="lg" len="med"/>
              <a:tailEnd type="none" w="lg" len="me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black"/>
                </a:solidFill>
                <a:effectLst/>
                <a:uLnTx/>
                <a:uFillTx/>
                <a:latin typeface="Calibri"/>
                <a:cs typeface="Arial" charset="0"/>
              </a:endParaRPr>
            </a:p>
          </p:txBody>
        </p:sp>
        <p:pic>
          <p:nvPicPr>
            <p:cNvPr id="90" name="Picture 2" descr="E:\Quardia\Quardia Client Folder - Active\AMD\AMD0068 FUSION developer summit - June - Gary Silcott\dat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7486" y="4744231"/>
              <a:ext cx="233698" cy="235853"/>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E:\Quardia\Quardia Client Folder - Active\AMD\AMD0068 FUSION developer summit - June - Gary Silcott\dat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3683" y="3310667"/>
              <a:ext cx="233698" cy="235853"/>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E:\Quardia\Quardia Client Folder - Active\AMD\AMD0068 FUSION developer summit - June - Gary Silcott\dat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7486" y="1877100"/>
              <a:ext cx="233698" cy="235853"/>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E:\Quardia\Quardia Client Folder - Active\AMD\AMD0068 FUSION developer summit - June - Gary Silcott\dat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7486" y="1877100"/>
              <a:ext cx="233698" cy="235853"/>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 descr="E:\Quardia\Quardia Client Folder - Active\AMD\AMD0068 FUSION developer summit - June - Gary Silcott\dat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7486" y="4744231"/>
              <a:ext cx="233698" cy="235853"/>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E:\Quardia\Quardia Client Folder - Active\AMD\AMD0068 FUSION developer summit - June - Gary Silcott\dat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7486" y="1877100"/>
              <a:ext cx="233698" cy="235853"/>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descr="E:\Quardia\Quardia Client Folder - Active\AMD\AMD0068 FUSION developer summit - June - Gary Silcott\dat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7486" y="1877100"/>
              <a:ext cx="233698" cy="23585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 descr="E:\Quardia\Quardia Client Folder - Active\AMD\AMD0068 FUSION developer summit - June - Gary Silcott\dat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7486" y="1877100"/>
              <a:ext cx="233698" cy="235853"/>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 descr="E:\Quardia\Quardia Client Folder - Active\AMD\AMD0068 FUSION developer summit - June - Gary Silcott\dat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3683" y="3310667"/>
              <a:ext cx="233698" cy="235853"/>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 descr="E:\Quardia\Quardia Client Folder - Active\AMD\AMD0068 FUSION developer summit - June - Gary Silcott\dat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7486" y="4744231"/>
              <a:ext cx="233698" cy="235853"/>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 descr="E:\Quardia\Quardia Client Folder - Active\AMD\AMD0068 FUSION developer summit - June - Gary Silcott\dat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3683" y="3310667"/>
              <a:ext cx="233698" cy="235853"/>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E:\Quardia\Quardia Client Folder - Active\AMD\AMD0068 FUSION developer summit - June - Gary Silcott\dat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0369" y="5090340"/>
              <a:ext cx="233698" cy="235853"/>
            </a:xfrm>
            <a:prstGeom prst="rect">
              <a:avLst/>
            </a:prstGeom>
            <a:noFill/>
            <a:extLst>
              <a:ext uri="{909E8E84-426E-40DD-AFC4-6F175D3DCCD1}">
                <a14:hiddenFill xmlns:a14="http://schemas.microsoft.com/office/drawing/2010/main">
                  <a:solidFill>
                    <a:srgbClr val="FFFFFF"/>
                  </a:solidFill>
                </a14:hiddenFill>
              </a:ext>
            </a:extLst>
          </p:spPr>
        </p:pic>
        <p:sp>
          <p:nvSpPr>
            <p:cNvPr id="102" name="Rounded Rectangle 101"/>
            <p:cNvSpPr/>
            <p:nvPr/>
          </p:nvSpPr>
          <p:spPr>
            <a:xfrm>
              <a:off x="1737381" y="4791649"/>
              <a:ext cx="1114000" cy="800100"/>
            </a:xfrm>
            <a:prstGeom prst="roundRect">
              <a:avLst>
                <a:gd name="adj" fmla="val 11644"/>
              </a:avLst>
            </a:prstGeom>
            <a:solidFill>
              <a:srgbClr val="F26522"/>
            </a:solidFill>
            <a:ln w="25400" cap="flat" cmpd="sng" algn="ctr">
              <a:solidFill>
                <a:srgbClr val="F26522">
                  <a:shade val="50000"/>
                </a:srgbClr>
              </a:solidFill>
              <a:prstDash val="solid"/>
            </a:ln>
            <a:effectLst/>
          </p:spPr>
          <p:txBody>
            <a:bodyPr lIns="0" tIns="36000" rIns="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dirty="0" smtClean="0">
                  <a:ln>
                    <a:noFill/>
                  </a:ln>
                  <a:solidFill>
                    <a:prstClr val="white"/>
                  </a:solidFill>
                  <a:effectLst>
                    <a:outerShdw blurRad="50800" dist="38100" dir="5400000" algn="t" rotWithShape="0">
                      <a:prstClr val="black">
                        <a:alpha val="40000"/>
                      </a:prstClr>
                    </a:outerShdw>
                  </a:effectLst>
                  <a:uLnTx/>
                  <a:uFillTx/>
                  <a:latin typeface="Calibri"/>
                  <a:cs typeface="Arial" pitchFamily="34" charset="0"/>
                </a:rPr>
                <a:t>Application A</a:t>
              </a:r>
              <a:endParaRPr kumimoji="0" lang="en-CA" sz="1400" b="1" i="0" u="none" strike="noStrike" kern="0" cap="none" spc="0" normalizeH="0" baseline="0" noProof="0" dirty="0">
                <a:ln>
                  <a:noFill/>
                </a:ln>
                <a:solidFill>
                  <a:prstClr val="white"/>
                </a:solidFill>
                <a:effectLst>
                  <a:outerShdw blurRad="50800" dist="38100" dir="5400000" algn="t" rotWithShape="0">
                    <a:prstClr val="black">
                      <a:alpha val="40000"/>
                    </a:prstClr>
                  </a:outerShdw>
                </a:effectLst>
                <a:uLnTx/>
                <a:uFillTx/>
                <a:latin typeface="Calibri"/>
                <a:cs typeface="Arial" pitchFamily="34" charset="0"/>
              </a:endParaRPr>
            </a:p>
          </p:txBody>
        </p:sp>
        <p:pic>
          <p:nvPicPr>
            <p:cNvPr id="103" name="Picture 2" descr="E:\Quardia\Quardia Client Folder - Active\AMD\AMD0068 FUSION developer summit - June - Gary Silcott\dat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0369" y="3287480"/>
              <a:ext cx="233698" cy="235853"/>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 descr="E:\Quardia\Quardia Client Folder - Active\AMD\AMD0068 FUSION developer summit - June - Gary Silcott\dat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9773" y="3287479"/>
              <a:ext cx="233698" cy="235853"/>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2" descr="E:\Quardia\Quardia Client Folder - Active\AMD\AMD0068 FUSION developer summit - June - Gary Silcott\dat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9773" y="3287479"/>
              <a:ext cx="233698" cy="235853"/>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2" descr="E:\Quardia\Quardia Client Folder - Active\AMD\AMD0068 FUSION developer summit - June - Gary Silcott\dat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9773" y="3287479"/>
              <a:ext cx="233698" cy="235853"/>
            </a:xfrm>
            <a:prstGeom prst="rect">
              <a:avLst/>
            </a:prstGeom>
            <a:noFill/>
            <a:extLst>
              <a:ext uri="{909E8E84-426E-40DD-AFC4-6F175D3DCCD1}">
                <a14:hiddenFill xmlns:a14="http://schemas.microsoft.com/office/drawing/2010/main">
                  <a:solidFill>
                    <a:srgbClr val="FFFFFF"/>
                  </a:solidFill>
                </a14:hiddenFill>
              </a:ext>
            </a:extLst>
          </p:spPr>
        </p:pic>
        <p:sp>
          <p:nvSpPr>
            <p:cNvPr id="107" name="Rounded Rectangle 106"/>
            <p:cNvSpPr/>
            <p:nvPr/>
          </p:nvSpPr>
          <p:spPr>
            <a:xfrm>
              <a:off x="1737381" y="3014729"/>
              <a:ext cx="1114000" cy="800100"/>
            </a:xfrm>
            <a:prstGeom prst="roundRect">
              <a:avLst>
                <a:gd name="adj" fmla="val 11644"/>
              </a:avLst>
            </a:prstGeom>
            <a:solidFill>
              <a:srgbClr val="F26522"/>
            </a:solidFill>
            <a:ln w="25400" cap="flat" cmpd="sng" algn="ctr">
              <a:solidFill>
                <a:srgbClr val="F26522">
                  <a:shade val="50000"/>
                </a:srgbClr>
              </a:solid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dirty="0" smtClean="0">
                  <a:ln>
                    <a:noFill/>
                  </a:ln>
                  <a:solidFill>
                    <a:prstClr val="white"/>
                  </a:solidFill>
                  <a:effectLst>
                    <a:outerShdw blurRad="50800" dist="38100" dir="5400000" algn="t" rotWithShape="0">
                      <a:prstClr val="black">
                        <a:alpha val="40000"/>
                      </a:prstClr>
                    </a:outerShdw>
                  </a:effectLst>
                  <a:uLnTx/>
                  <a:uFillTx/>
                  <a:latin typeface="Calibri"/>
                  <a:cs typeface="Arial" pitchFamily="34" charset="0"/>
                </a:rPr>
                <a:t>Application B</a:t>
              </a:r>
              <a:endParaRPr kumimoji="0" lang="en-CA" sz="1400" b="1" i="0" u="none" strike="noStrike" kern="0" cap="none" spc="0" normalizeH="0" baseline="0" noProof="0" dirty="0">
                <a:ln>
                  <a:noFill/>
                </a:ln>
                <a:solidFill>
                  <a:prstClr val="white"/>
                </a:solidFill>
                <a:effectLst>
                  <a:outerShdw blurRad="50800" dist="38100" dir="5400000" algn="t" rotWithShape="0">
                    <a:prstClr val="black">
                      <a:alpha val="40000"/>
                    </a:prstClr>
                  </a:outerShdw>
                </a:effectLst>
                <a:uLnTx/>
                <a:uFillTx/>
                <a:latin typeface="Calibri"/>
                <a:cs typeface="Arial" pitchFamily="34" charset="0"/>
              </a:endParaRPr>
            </a:p>
          </p:txBody>
        </p:sp>
        <p:pic>
          <p:nvPicPr>
            <p:cNvPr id="108" name="Picture 2" descr="E:\Quardia\Quardia Client Folder - Active\AMD\AMD0068 FUSION developer summit - June - Gary Silcott\dat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5202" y="1508940"/>
              <a:ext cx="233698" cy="235853"/>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2" descr="E:\Quardia\Quardia Client Folder - Active\AMD\AMD0068 FUSION developer summit - June - Gary Silcott\dat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5202" y="1508940"/>
              <a:ext cx="233698" cy="235853"/>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2" descr="E:\Quardia\Quardia Client Folder - Active\AMD\AMD0068 FUSION developer summit - June - Gary Silcott\dat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5202" y="1508940"/>
              <a:ext cx="233698" cy="235853"/>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2" descr="E:\Quardia\Quardia Client Folder - Active\AMD\AMD0068 FUSION developer summit - June - Gary Silcott\dat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5202" y="1508940"/>
              <a:ext cx="233698" cy="235853"/>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2" descr="E:\Quardia\Quardia Client Folder - Active\AMD\AMD0068 FUSION developer summit - June - Gary Silcott\dat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5202" y="1508940"/>
              <a:ext cx="233698" cy="235853"/>
            </a:xfrm>
            <a:prstGeom prst="rect">
              <a:avLst/>
            </a:prstGeom>
            <a:noFill/>
            <a:extLst>
              <a:ext uri="{909E8E84-426E-40DD-AFC4-6F175D3DCCD1}">
                <a14:hiddenFill xmlns:a14="http://schemas.microsoft.com/office/drawing/2010/main">
                  <a:solidFill>
                    <a:srgbClr val="FFFFFF"/>
                  </a:solidFill>
                </a14:hiddenFill>
              </a:ext>
            </a:extLst>
          </p:spPr>
        </p:pic>
        <p:sp>
          <p:nvSpPr>
            <p:cNvPr id="113" name="Rounded Rectangle 112"/>
            <p:cNvSpPr/>
            <p:nvPr/>
          </p:nvSpPr>
          <p:spPr>
            <a:xfrm>
              <a:off x="1737381" y="1224835"/>
              <a:ext cx="1114000" cy="800100"/>
            </a:xfrm>
            <a:prstGeom prst="roundRect">
              <a:avLst>
                <a:gd name="adj" fmla="val 11644"/>
              </a:avLst>
            </a:prstGeom>
            <a:solidFill>
              <a:srgbClr val="F26522"/>
            </a:solidFill>
            <a:ln w="25400" cap="flat" cmpd="sng" algn="ctr">
              <a:solidFill>
                <a:srgbClr val="F26522">
                  <a:shade val="50000"/>
                </a:srgbClr>
              </a:solid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dirty="0" smtClean="0">
                  <a:ln>
                    <a:noFill/>
                  </a:ln>
                  <a:solidFill>
                    <a:prstClr val="white"/>
                  </a:solidFill>
                  <a:effectLst>
                    <a:outerShdw blurRad="50800" dist="38100" dir="5400000" algn="t" rotWithShape="0">
                      <a:prstClr val="black">
                        <a:alpha val="40000"/>
                      </a:prstClr>
                    </a:outerShdw>
                  </a:effectLst>
                  <a:uLnTx/>
                  <a:uFillTx/>
                  <a:latin typeface="Calibri"/>
                  <a:cs typeface="Arial" pitchFamily="34" charset="0"/>
                </a:rPr>
                <a:t>Application C</a:t>
              </a:r>
              <a:endParaRPr kumimoji="0" lang="en-CA" sz="1400" b="1" i="0" u="none" strike="noStrike" kern="0" cap="none" spc="0" normalizeH="0" baseline="0" noProof="0" dirty="0">
                <a:ln>
                  <a:noFill/>
                </a:ln>
                <a:solidFill>
                  <a:prstClr val="white"/>
                </a:solidFill>
                <a:effectLst>
                  <a:outerShdw blurRad="50800" dist="38100" dir="5400000" algn="t" rotWithShape="0">
                    <a:prstClr val="black">
                      <a:alpha val="40000"/>
                    </a:prstClr>
                  </a:outerShdw>
                </a:effectLst>
                <a:uLnTx/>
                <a:uFillTx/>
                <a:latin typeface="Calibri"/>
                <a:cs typeface="Arial" pitchFamily="34" charset="0"/>
              </a:endParaRPr>
            </a:p>
          </p:txBody>
        </p:sp>
        <p:sp>
          <p:nvSpPr>
            <p:cNvPr id="114" name="Rounded Rectangle 113"/>
            <p:cNvSpPr/>
            <p:nvPr/>
          </p:nvSpPr>
          <p:spPr>
            <a:xfrm>
              <a:off x="6312349" y="2615028"/>
              <a:ext cx="1246691" cy="1543584"/>
            </a:xfrm>
            <a:prstGeom prst="roundRect">
              <a:avLst>
                <a:gd name="adj" fmla="val 11644"/>
              </a:avLst>
            </a:prstGeom>
            <a:solidFill>
              <a:srgbClr val="000000">
                <a:lumMod val="50000"/>
                <a:lumOff val="50000"/>
              </a:srgbClr>
            </a:solidFill>
            <a:ln w="25400" cap="flat" cmpd="sng" algn="ctr">
              <a:solidFill>
                <a:sysClr val="windowText" lastClr="000000">
                  <a:shade val="50000"/>
                </a:sysClr>
              </a:solid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500" b="1" i="0" u="none" strike="noStrike" kern="0" cap="none" spc="0" normalizeH="0" baseline="0" noProof="0" dirty="0" smtClean="0">
                  <a:ln>
                    <a:noFill/>
                  </a:ln>
                  <a:solidFill>
                    <a:prstClr val="white"/>
                  </a:solidFill>
                  <a:effectLst>
                    <a:outerShdw blurRad="50800" dist="38100" dir="5400000" algn="t" rotWithShape="0">
                      <a:prstClr val="black">
                        <a:alpha val="40000"/>
                      </a:prstClr>
                    </a:outerShdw>
                  </a:effectLst>
                  <a:uLnTx/>
                  <a:uFillTx/>
                  <a:latin typeface="Calibri"/>
                  <a:cs typeface="Arial" pitchFamily="34" charset="0"/>
                </a:rPr>
                <a:t>HSA</a:t>
              </a:r>
            </a:p>
            <a:p>
              <a:pPr marL="0" marR="0" lvl="0" indent="0" algn="ctr" defTabSz="914400" eaLnBrk="1" fontAlgn="auto" latinLnBrk="0" hangingPunct="1">
                <a:lnSpc>
                  <a:spcPct val="100000"/>
                </a:lnSpc>
                <a:spcBef>
                  <a:spcPts val="0"/>
                </a:spcBef>
                <a:spcAft>
                  <a:spcPts val="0"/>
                </a:spcAft>
                <a:buClrTx/>
                <a:buSzTx/>
                <a:buFontTx/>
                <a:buNone/>
                <a:tabLst/>
                <a:defRPr/>
              </a:pPr>
              <a:r>
                <a:rPr lang="en-CA" sz="1500" b="1" kern="0" dirty="0" smtClean="0">
                  <a:solidFill>
                    <a:prstClr val="white"/>
                  </a:solidFill>
                  <a:effectLst>
                    <a:outerShdw blurRad="50800" dist="38100" dir="5400000" algn="t" rotWithShape="0">
                      <a:prstClr val="black">
                        <a:alpha val="40000"/>
                      </a:prstClr>
                    </a:outerShdw>
                  </a:effectLst>
                  <a:latin typeface="Calibri"/>
                  <a:cs typeface="Arial" pitchFamily="34" charset="0"/>
                </a:rPr>
                <a:t>Device</a:t>
              </a:r>
              <a:endParaRPr kumimoji="0" lang="en-CA" sz="1500" b="1" i="0" u="none" strike="noStrike" kern="0" cap="none" spc="0" normalizeH="0" baseline="0" noProof="0" dirty="0">
                <a:ln>
                  <a:noFill/>
                </a:ln>
                <a:solidFill>
                  <a:prstClr val="white"/>
                </a:solidFill>
                <a:effectLst>
                  <a:outerShdw blurRad="50800" dist="38100" dir="5400000" algn="t" rotWithShape="0">
                    <a:prstClr val="black">
                      <a:alpha val="40000"/>
                    </a:prstClr>
                  </a:outerShdw>
                </a:effectLst>
                <a:uLnTx/>
                <a:uFillTx/>
                <a:latin typeface="Calibri"/>
                <a:cs typeface="Arial" pitchFamily="34" charset="0"/>
              </a:endParaRPr>
            </a:p>
          </p:txBody>
        </p:sp>
        <p:sp>
          <p:nvSpPr>
            <p:cNvPr id="115" name="Donut 114"/>
            <p:cNvSpPr/>
            <p:nvPr/>
          </p:nvSpPr>
          <p:spPr>
            <a:xfrm>
              <a:off x="4038674" y="4482431"/>
              <a:ext cx="1416341" cy="1429433"/>
            </a:xfrm>
            <a:prstGeom prst="donut">
              <a:avLst>
                <a:gd name="adj" fmla="val 21619"/>
              </a:avLst>
            </a:prstGeom>
            <a:solidFill>
              <a:sysClr val="windowText" lastClr="000000">
                <a:lumMod val="50000"/>
                <a:lumOff val="50000"/>
              </a:sysClr>
            </a:solidFill>
            <a:ln w="38100" cap="flat" cmpd="sng" algn="ctr">
              <a:solidFill>
                <a:sysClr val="windowText" lastClr="000000">
                  <a:lumMod val="75000"/>
                  <a:lumOff val="25000"/>
                </a:sysClr>
              </a:solid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w="152400" h="50800" prst="softRound"/>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000" b="1" i="0" u="none" strike="noStrike" kern="0" cap="none" spc="0" normalizeH="0" baseline="0" noProof="0">
                <a:ln>
                  <a:noFill/>
                </a:ln>
                <a:solidFill>
                  <a:prstClr val="white"/>
                </a:solidFill>
                <a:effectLst>
                  <a:outerShdw blurRad="50800" dist="38100" dir="5400000" algn="t" rotWithShape="0">
                    <a:prstClr val="black">
                      <a:alpha val="40000"/>
                    </a:prstClr>
                  </a:outerShdw>
                </a:effectLst>
                <a:uLnTx/>
                <a:uFillTx/>
                <a:latin typeface="Calibri" pitchFamily="34" charset="0"/>
                <a:cs typeface="Arial" pitchFamily="34" charset="0"/>
              </a:endParaRPr>
            </a:p>
          </p:txBody>
        </p:sp>
        <p:grpSp>
          <p:nvGrpSpPr>
            <p:cNvPr id="116" name="Group 115"/>
            <p:cNvGrpSpPr/>
            <p:nvPr/>
          </p:nvGrpSpPr>
          <p:grpSpPr>
            <a:xfrm>
              <a:off x="3986593" y="4687259"/>
              <a:ext cx="490764" cy="658284"/>
              <a:chOff x="3087969" y="3623024"/>
              <a:chExt cx="371475" cy="493713"/>
            </a:xfrm>
          </p:grpSpPr>
          <p:pic>
            <p:nvPicPr>
              <p:cNvPr id="1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73980">
                <a:off x="3087969" y="3623024"/>
                <a:ext cx="37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 name="Rectangle 162"/>
              <p:cNvSpPr/>
              <p:nvPr/>
            </p:nvSpPr>
            <p:spPr>
              <a:xfrm>
                <a:off x="3133683" y="3734811"/>
                <a:ext cx="261610" cy="18466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000" b="1" i="0" u="none" strike="noStrike" kern="0" cap="none" spc="0" normalizeH="0" baseline="0" noProof="0" dirty="0" smtClean="0">
                    <a:ln>
                      <a:noFill/>
                    </a:ln>
                    <a:solidFill>
                      <a:prstClr val="white"/>
                    </a:solidFill>
                    <a:effectLst>
                      <a:outerShdw blurRad="50800" dist="38100" dir="5400000" algn="t" rotWithShape="0">
                        <a:prstClr val="black">
                          <a:alpha val="40000"/>
                        </a:prstClr>
                      </a:outerShdw>
                    </a:effectLst>
                    <a:uLnTx/>
                    <a:uFillTx/>
                    <a:latin typeface="Calibri" pitchFamily="34" charset="0"/>
                    <a:cs typeface="Arial" pitchFamily="34" charset="0"/>
                  </a:rPr>
                  <a:t>A</a:t>
                </a:r>
                <a:endParaRPr kumimoji="0" lang="en-CA" sz="1800" b="0" i="0" u="none" strike="noStrike" kern="0" cap="none" spc="0" normalizeH="0" baseline="0" noProof="0" dirty="0">
                  <a:ln>
                    <a:noFill/>
                  </a:ln>
                  <a:solidFill>
                    <a:prstClr val="black"/>
                  </a:solidFill>
                  <a:effectLst/>
                  <a:uLnTx/>
                  <a:uFillTx/>
                  <a:latin typeface="Calibri" pitchFamily="34" charset="0"/>
                  <a:cs typeface="Arial" charset="0"/>
                </a:endParaRPr>
              </a:p>
            </p:txBody>
          </p:sp>
        </p:grpSp>
        <p:grpSp>
          <p:nvGrpSpPr>
            <p:cNvPr id="117" name="Group 116"/>
            <p:cNvGrpSpPr/>
            <p:nvPr/>
          </p:nvGrpSpPr>
          <p:grpSpPr>
            <a:xfrm>
              <a:off x="4163939" y="4468725"/>
              <a:ext cx="652255" cy="495300"/>
              <a:chOff x="3222208" y="3459123"/>
              <a:chExt cx="493713" cy="371475"/>
            </a:xfrm>
          </p:grpSpPr>
          <p:pic>
            <p:nvPicPr>
              <p:cNvPr id="16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733110">
                <a:off x="3283327" y="3398004"/>
                <a:ext cx="37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1" name="Rectangle 160"/>
              <p:cNvSpPr/>
              <p:nvPr/>
            </p:nvSpPr>
            <p:spPr>
              <a:xfrm>
                <a:off x="3337964" y="3511075"/>
                <a:ext cx="261610" cy="18466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000" b="1" i="0" u="none" strike="noStrike" kern="0" cap="none" spc="0" normalizeH="0" baseline="0" noProof="0" dirty="0" smtClean="0">
                    <a:ln>
                      <a:noFill/>
                    </a:ln>
                    <a:solidFill>
                      <a:prstClr val="white"/>
                    </a:solidFill>
                    <a:effectLst>
                      <a:outerShdw blurRad="50800" dist="38100" dir="5400000" algn="t" rotWithShape="0">
                        <a:prstClr val="black">
                          <a:alpha val="40000"/>
                        </a:prstClr>
                      </a:outerShdw>
                    </a:effectLst>
                    <a:uLnTx/>
                    <a:uFillTx/>
                    <a:latin typeface="Calibri" pitchFamily="34" charset="0"/>
                    <a:cs typeface="Arial" pitchFamily="34" charset="0"/>
                  </a:rPr>
                  <a:t>A</a:t>
                </a:r>
                <a:endParaRPr kumimoji="0" lang="en-CA" sz="1800" b="0" i="0" u="none" strike="noStrike" kern="0" cap="none" spc="0" normalizeH="0" baseline="0" noProof="0" dirty="0">
                  <a:ln>
                    <a:noFill/>
                  </a:ln>
                  <a:solidFill>
                    <a:prstClr val="black"/>
                  </a:solidFill>
                  <a:effectLst/>
                  <a:uLnTx/>
                  <a:uFillTx/>
                  <a:latin typeface="Calibri" pitchFamily="34" charset="0"/>
                  <a:cs typeface="Arial" charset="0"/>
                </a:endParaRPr>
              </a:p>
            </p:txBody>
          </p:sp>
        </p:grpSp>
        <p:grpSp>
          <p:nvGrpSpPr>
            <p:cNvPr id="118" name="Group 117"/>
            <p:cNvGrpSpPr/>
            <p:nvPr/>
          </p:nvGrpSpPr>
          <p:grpSpPr>
            <a:xfrm>
              <a:off x="4565499" y="4430250"/>
              <a:ext cx="652255" cy="495300"/>
              <a:chOff x="3526162" y="3430267"/>
              <a:chExt cx="493713" cy="371475"/>
            </a:xfrm>
          </p:grpSpPr>
          <p:pic>
            <p:nvPicPr>
              <p:cNvPr id="1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218665">
                <a:off x="3587281" y="3369148"/>
                <a:ext cx="37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9" name="Rectangle 158"/>
              <p:cNvSpPr/>
              <p:nvPr/>
            </p:nvSpPr>
            <p:spPr>
              <a:xfrm>
                <a:off x="3639522" y="3491620"/>
                <a:ext cx="261610" cy="18466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000" b="1" i="0" u="none" strike="noStrike" kern="0" cap="none" spc="0" normalizeH="0" baseline="0" noProof="0" dirty="0" smtClean="0">
                    <a:ln>
                      <a:noFill/>
                    </a:ln>
                    <a:solidFill>
                      <a:prstClr val="white"/>
                    </a:solidFill>
                    <a:effectLst>
                      <a:outerShdw blurRad="50800" dist="38100" dir="5400000" algn="t" rotWithShape="0">
                        <a:prstClr val="black">
                          <a:alpha val="40000"/>
                        </a:prstClr>
                      </a:outerShdw>
                    </a:effectLst>
                    <a:uLnTx/>
                    <a:uFillTx/>
                    <a:latin typeface="Calibri" pitchFamily="34" charset="0"/>
                    <a:cs typeface="Arial" pitchFamily="34" charset="0"/>
                  </a:rPr>
                  <a:t>A</a:t>
                </a:r>
                <a:endParaRPr kumimoji="0" lang="en-CA" sz="1800" b="0" i="0" u="none" strike="noStrike" kern="0" cap="none" spc="0" normalizeH="0" baseline="0" noProof="0" dirty="0">
                  <a:ln>
                    <a:noFill/>
                  </a:ln>
                  <a:solidFill>
                    <a:prstClr val="black"/>
                  </a:solidFill>
                  <a:effectLst/>
                  <a:uLnTx/>
                  <a:uFillTx/>
                  <a:latin typeface="Calibri" pitchFamily="34" charset="0"/>
                  <a:cs typeface="Arial" charset="0"/>
                </a:endParaRPr>
              </a:p>
            </p:txBody>
          </p:sp>
        </p:grpSp>
        <p:sp>
          <p:nvSpPr>
            <p:cNvPr id="119" name="Donut 118"/>
            <p:cNvSpPr/>
            <p:nvPr/>
          </p:nvSpPr>
          <p:spPr>
            <a:xfrm>
              <a:off x="4038674" y="2704431"/>
              <a:ext cx="1416341" cy="1429433"/>
            </a:xfrm>
            <a:prstGeom prst="donut">
              <a:avLst>
                <a:gd name="adj" fmla="val 21619"/>
              </a:avLst>
            </a:prstGeom>
            <a:solidFill>
              <a:sysClr val="windowText" lastClr="000000">
                <a:lumMod val="50000"/>
                <a:lumOff val="50000"/>
              </a:sysClr>
            </a:solidFill>
            <a:ln w="38100" cap="flat" cmpd="sng" algn="ctr">
              <a:solidFill>
                <a:sysClr val="windowText" lastClr="000000">
                  <a:lumMod val="75000"/>
                  <a:lumOff val="25000"/>
                </a:sysClr>
              </a:solid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w="152400" h="50800" prst="softRound"/>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000" b="1" i="0" u="none" strike="noStrike" kern="0" cap="none" spc="0" normalizeH="0" baseline="0" noProof="0">
                <a:ln>
                  <a:noFill/>
                </a:ln>
                <a:solidFill>
                  <a:prstClr val="white"/>
                </a:solidFill>
                <a:effectLst>
                  <a:outerShdw blurRad="50800" dist="38100" dir="5400000" algn="t" rotWithShape="0">
                    <a:prstClr val="black">
                      <a:alpha val="40000"/>
                    </a:prstClr>
                  </a:outerShdw>
                </a:effectLst>
                <a:uLnTx/>
                <a:uFillTx/>
                <a:latin typeface="Calibri" pitchFamily="34" charset="0"/>
                <a:cs typeface="Arial" pitchFamily="34" charset="0"/>
              </a:endParaRPr>
            </a:p>
          </p:txBody>
        </p:sp>
        <p:grpSp>
          <p:nvGrpSpPr>
            <p:cNvPr id="120" name="Group 119"/>
            <p:cNvGrpSpPr/>
            <p:nvPr/>
          </p:nvGrpSpPr>
          <p:grpSpPr>
            <a:xfrm>
              <a:off x="3986593" y="2909259"/>
              <a:ext cx="490764" cy="658284"/>
              <a:chOff x="3087969" y="2289524"/>
              <a:chExt cx="371475" cy="493713"/>
            </a:xfrm>
          </p:grpSpPr>
          <p:pic>
            <p:nvPicPr>
              <p:cNvPr id="15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73980">
                <a:off x="3087969" y="2289524"/>
                <a:ext cx="37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7" name="Rectangle 156"/>
              <p:cNvSpPr/>
              <p:nvPr/>
            </p:nvSpPr>
            <p:spPr>
              <a:xfrm>
                <a:off x="3123955" y="2421578"/>
                <a:ext cx="256802" cy="18466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000" b="1" i="0" u="none" strike="noStrike" kern="0" cap="none" spc="0" normalizeH="0" baseline="0" noProof="0" dirty="0" smtClean="0">
                    <a:ln>
                      <a:noFill/>
                    </a:ln>
                    <a:solidFill>
                      <a:prstClr val="white"/>
                    </a:solidFill>
                    <a:effectLst>
                      <a:outerShdw blurRad="50800" dist="38100" dir="5400000" algn="t" rotWithShape="0">
                        <a:prstClr val="black">
                          <a:alpha val="40000"/>
                        </a:prstClr>
                      </a:outerShdw>
                    </a:effectLst>
                    <a:uLnTx/>
                    <a:uFillTx/>
                    <a:latin typeface="Calibri" pitchFamily="34" charset="0"/>
                    <a:cs typeface="Arial" pitchFamily="34" charset="0"/>
                  </a:rPr>
                  <a:t>B</a:t>
                </a:r>
                <a:endParaRPr kumimoji="0" lang="en-CA" sz="1800" b="0" i="0" u="none" strike="noStrike" kern="0" cap="none" spc="0" normalizeH="0" baseline="0" noProof="0" dirty="0">
                  <a:ln>
                    <a:noFill/>
                  </a:ln>
                  <a:solidFill>
                    <a:prstClr val="black"/>
                  </a:solidFill>
                  <a:effectLst/>
                  <a:uLnTx/>
                  <a:uFillTx/>
                  <a:latin typeface="Calibri" pitchFamily="34" charset="0"/>
                  <a:cs typeface="Arial" charset="0"/>
                </a:endParaRPr>
              </a:p>
            </p:txBody>
          </p:sp>
        </p:grpSp>
        <p:grpSp>
          <p:nvGrpSpPr>
            <p:cNvPr id="121" name="Group 120"/>
            <p:cNvGrpSpPr/>
            <p:nvPr/>
          </p:nvGrpSpPr>
          <p:grpSpPr>
            <a:xfrm>
              <a:off x="4163939" y="2690725"/>
              <a:ext cx="652255" cy="495300"/>
              <a:chOff x="3222208" y="2125623"/>
              <a:chExt cx="493713" cy="371475"/>
            </a:xfrm>
          </p:grpSpPr>
          <p:pic>
            <p:nvPicPr>
              <p:cNvPr id="1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733110">
                <a:off x="3283327" y="2064504"/>
                <a:ext cx="37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 name="Rectangle 154"/>
              <p:cNvSpPr/>
              <p:nvPr/>
            </p:nvSpPr>
            <p:spPr>
              <a:xfrm>
                <a:off x="3347692" y="2178386"/>
                <a:ext cx="256802" cy="18466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000" b="1" i="0" u="none" strike="noStrike" kern="0" cap="none" spc="0" normalizeH="0" baseline="0" noProof="0" dirty="0" smtClean="0">
                    <a:ln>
                      <a:noFill/>
                    </a:ln>
                    <a:solidFill>
                      <a:prstClr val="white"/>
                    </a:solidFill>
                    <a:effectLst>
                      <a:outerShdw blurRad="50800" dist="38100" dir="5400000" algn="t" rotWithShape="0">
                        <a:prstClr val="black">
                          <a:alpha val="40000"/>
                        </a:prstClr>
                      </a:outerShdw>
                    </a:effectLst>
                    <a:uLnTx/>
                    <a:uFillTx/>
                    <a:latin typeface="Calibri" pitchFamily="34" charset="0"/>
                    <a:cs typeface="Arial" pitchFamily="34" charset="0"/>
                  </a:rPr>
                  <a:t>B</a:t>
                </a:r>
                <a:endParaRPr kumimoji="0" lang="en-CA" sz="1800" b="0" i="0" u="none" strike="noStrike" kern="0" cap="none" spc="0" normalizeH="0" baseline="0" noProof="0" dirty="0">
                  <a:ln>
                    <a:noFill/>
                  </a:ln>
                  <a:solidFill>
                    <a:prstClr val="black"/>
                  </a:solidFill>
                  <a:effectLst/>
                  <a:uLnTx/>
                  <a:uFillTx/>
                  <a:latin typeface="Calibri" pitchFamily="34" charset="0"/>
                  <a:cs typeface="Arial" charset="0"/>
                </a:endParaRPr>
              </a:p>
            </p:txBody>
          </p:sp>
        </p:grpSp>
        <p:grpSp>
          <p:nvGrpSpPr>
            <p:cNvPr id="122" name="Group 121"/>
            <p:cNvGrpSpPr/>
            <p:nvPr/>
          </p:nvGrpSpPr>
          <p:grpSpPr>
            <a:xfrm>
              <a:off x="4565499" y="2652250"/>
              <a:ext cx="652255" cy="495300"/>
              <a:chOff x="3526162" y="2096767"/>
              <a:chExt cx="493713" cy="371475"/>
            </a:xfrm>
          </p:grpSpPr>
          <p:pic>
            <p:nvPicPr>
              <p:cNvPr id="15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218665">
                <a:off x="3587281" y="2035648"/>
                <a:ext cx="37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 name="Rectangle 152"/>
              <p:cNvSpPr/>
              <p:nvPr/>
            </p:nvSpPr>
            <p:spPr>
              <a:xfrm>
                <a:off x="3639522" y="2149203"/>
                <a:ext cx="256802" cy="18466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000" b="1" i="0" u="none" strike="noStrike" kern="0" cap="none" spc="0" normalizeH="0" baseline="0" noProof="0" dirty="0" smtClean="0">
                    <a:ln>
                      <a:noFill/>
                    </a:ln>
                    <a:solidFill>
                      <a:prstClr val="white"/>
                    </a:solidFill>
                    <a:effectLst>
                      <a:outerShdw blurRad="50800" dist="38100" dir="5400000" algn="t" rotWithShape="0">
                        <a:prstClr val="black">
                          <a:alpha val="40000"/>
                        </a:prstClr>
                      </a:outerShdw>
                    </a:effectLst>
                    <a:uLnTx/>
                    <a:uFillTx/>
                    <a:latin typeface="Calibri" pitchFamily="34" charset="0"/>
                    <a:cs typeface="Arial" pitchFamily="34" charset="0"/>
                  </a:rPr>
                  <a:t>B</a:t>
                </a:r>
                <a:endParaRPr kumimoji="0" lang="en-CA" sz="1800" b="0" i="0" u="none" strike="noStrike" kern="0" cap="none" spc="0" normalizeH="0" baseline="0" noProof="0" dirty="0">
                  <a:ln>
                    <a:noFill/>
                  </a:ln>
                  <a:solidFill>
                    <a:prstClr val="black"/>
                  </a:solidFill>
                  <a:effectLst/>
                  <a:uLnTx/>
                  <a:uFillTx/>
                  <a:latin typeface="Calibri" pitchFamily="34" charset="0"/>
                  <a:cs typeface="Arial" charset="0"/>
                </a:endParaRPr>
              </a:p>
            </p:txBody>
          </p:sp>
        </p:grpSp>
        <p:sp>
          <p:nvSpPr>
            <p:cNvPr id="123" name="Donut 122"/>
            <p:cNvSpPr/>
            <p:nvPr/>
          </p:nvSpPr>
          <p:spPr>
            <a:xfrm>
              <a:off x="4038674" y="913732"/>
              <a:ext cx="1416341" cy="1429433"/>
            </a:xfrm>
            <a:prstGeom prst="donut">
              <a:avLst>
                <a:gd name="adj" fmla="val 21619"/>
              </a:avLst>
            </a:prstGeom>
            <a:solidFill>
              <a:sysClr val="windowText" lastClr="000000">
                <a:lumMod val="50000"/>
                <a:lumOff val="50000"/>
              </a:sysClr>
            </a:solidFill>
            <a:ln w="38100" cap="flat" cmpd="sng" algn="ctr">
              <a:solidFill>
                <a:sysClr val="windowText" lastClr="000000">
                  <a:lumMod val="75000"/>
                  <a:lumOff val="25000"/>
                </a:sysClr>
              </a:solid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w="152400" h="50800" prst="softRound"/>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000" b="1" i="0" u="none" strike="noStrike" kern="0" cap="none" spc="0" normalizeH="0" baseline="0" noProof="0">
                <a:ln>
                  <a:noFill/>
                </a:ln>
                <a:solidFill>
                  <a:prstClr val="white"/>
                </a:solidFill>
                <a:effectLst>
                  <a:outerShdw blurRad="50800" dist="38100" dir="5400000" algn="t" rotWithShape="0">
                    <a:prstClr val="black">
                      <a:alpha val="40000"/>
                    </a:prstClr>
                  </a:outerShdw>
                </a:effectLst>
                <a:uLnTx/>
                <a:uFillTx/>
                <a:latin typeface="Calibri" pitchFamily="34" charset="0"/>
                <a:cs typeface="Arial" pitchFamily="34" charset="0"/>
              </a:endParaRPr>
            </a:p>
          </p:txBody>
        </p:sp>
        <p:grpSp>
          <p:nvGrpSpPr>
            <p:cNvPr id="124" name="Group 123"/>
            <p:cNvGrpSpPr/>
            <p:nvPr/>
          </p:nvGrpSpPr>
          <p:grpSpPr>
            <a:xfrm>
              <a:off x="3986593" y="1118559"/>
              <a:ext cx="490764" cy="658284"/>
              <a:chOff x="3087969" y="946499"/>
              <a:chExt cx="371475" cy="493713"/>
            </a:xfrm>
          </p:grpSpPr>
          <p:pic>
            <p:nvPicPr>
              <p:cNvPr id="1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73980">
                <a:off x="3087969" y="946499"/>
                <a:ext cx="37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1" name="Rectangle 150"/>
              <p:cNvSpPr/>
              <p:nvPr/>
            </p:nvSpPr>
            <p:spPr>
              <a:xfrm>
                <a:off x="3123955" y="1059706"/>
                <a:ext cx="251992" cy="18466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000" b="1" i="0" u="none" strike="noStrike" kern="0" cap="none" spc="0" normalizeH="0" baseline="0" noProof="0" dirty="0" smtClean="0">
                    <a:ln>
                      <a:noFill/>
                    </a:ln>
                    <a:solidFill>
                      <a:prstClr val="white"/>
                    </a:solidFill>
                    <a:effectLst>
                      <a:outerShdw blurRad="50800" dist="38100" dir="5400000" algn="t" rotWithShape="0">
                        <a:prstClr val="black">
                          <a:alpha val="40000"/>
                        </a:prstClr>
                      </a:outerShdw>
                    </a:effectLst>
                    <a:uLnTx/>
                    <a:uFillTx/>
                    <a:latin typeface="Calibri" pitchFamily="34" charset="0"/>
                    <a:cs typeface="Arial" pitchFamily="34" charset="0"/>
                  </a:rPr>
                  <a:t>C</a:t>
                </a:r>
                <a:endParaRPr kumimoji="0" lang="en-CA" sz="1800" b="0" i="0" u="none" strike="noStrike" kern="0" cap="none" spc="0" normalizeH="0" baseline="0" noProof="0" dirty="0">
                  <a:ln>
                    <a:noFill/>
                  </a:ln>
                  <a:solidFill>
                    <a:prstClr val="black"/>
                  </a:solidFill>
                  <a:effectLst/>
                  <a:uLnTx/>
                  <a:uFillTx/>
                  <a:latin typeface="Calibri" pitchFamily="34" charset="0"/>
                  <a:cs typeface="Arial" charset="0"/>
                </a:endParaRPr>
              </a:p>
            </p:txBody>
          </p:sp>
        </p:grpSp>
        <p:grpSp>
          <p:nvGrpSpPr>
            <p:cNvPr id="125" name="Group 124"/>
            <p:cNvGrpSpPr/>
            <p:nvPr/>
          </p:nvGrpSpPr>
          <p:grpSpPr>
            <a:xfrm>
              <a:off x="4163939" y="900025"/>
              <a:ext cx="652255" cy="495300"/>
              <a:chOff x="3222208" y="782598"/>
              <a:chExt cx="493713" cy="371475"/>
            </a:xfrm>
          </p:grpSpPr>
          <p:pic>
            <p:nvPicPr>
              <p:cNvPr id="14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733110">
                <a:off x="3283327" y="721479"/>
                <a:ext cx="37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9" name="Rectangle 148"/>
              <p:cNvSpPr/>
              <p:nvPr/>
            </p:nvSpPr>
            <p:spPr>
              <a:xfrm>
                <a:off x="3337964" y="855426"/>
                <a:ext cx="251992" cy="18466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000" b="1" i="0" u="none" strike="noStrike" kern="0" cap="none" spc="0" normalizeH="0" baseline="0" noProof="0" dirty="0" smtClean="0">
                    <a:ln>
                      <a:noFill/>
                    </a:ln>
                    <a:solidFill>
                      <a:prstClr val="white"/>
                    </a:solidFill>
                    <a:effectLst>
                      <a:outerShdw blurRad="50800" dist="38100" dir="5400000" algn="t" rotWithShape="0">
                        <a:prstClr val="black">
                          <a:alpha val="40000"/>
                        </a:prstClr>
                      </a:outerShdw>
                    </a:effectLst>
                    <a:uLnTx/>
                    <a:uFillTx/>
                    <a:latin typeface="Calibri" pitchFamily="34" charset="0"/>
                    <a:cs typeface="Arial" pitchFamily="34" charset="0"/>
                  </a:rPr>
                  <a:t>C</a:t>
                </a:r>
                <a:endParaRPr kumimoji="0" lang="en-CA" sz="1800" b="0" i="0" u="none" strike="noStrike" kern="0" cap="none" spc="0" normalizeH="0" baseline="0" noProof="0" dirty="0">
                  <a:ln>
                    <a:noFill/>
                  </a:ln>
                  <a:solidFill>
                    <a:prstClr val="black"/>
                  </a:solidFill>
                  <a:effectLst/>
                  <a:uLnTx/>
                  <a:uFillTx/>
                  <a:latin typeface="Calibri" pitchFamily="34" charset="0"/>
                  <a:cs typeface="Arial" charset="0"/>
                </a:endParaRPr>
              </a:p>
            </p:txBody>
          </p:sp>
        </p:grpSp>
        <p:grpSp>
          <p:nvGrpSpPr>
            <p:cNvPr id="126" name="Group 125"/>
            <p:cNvGrpSpPr/>
            <p:nvPr/>
          </p:nvGrpSpPr>
          <p:grpSpPr>
            <a:xfrm>
              <a:off x="4565499" y="861550"/>
              <a:ext cx="652255" cy="495300"/>
              <a:chOff x="3526162" y="753742"/>
              <a:chExt cx="493713" cy="371475"/>
            </a:xfrm>
          </p:grpSpPr>
          <p:pic>
            <p:nvPicPr>
              <p:cNvPr id="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218665">
                <a:off x="3587281" y="692623"/>
                <a:ext cx="37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7" name="Rectangle 146"/>
              <p:cNvSpPr/>
              <p:nvPr/>
            </p:nvSpPr>
            <p:spPr>
              <a:xfrm>
                <a:off x="3639522" y="816515"/>
                <a:ext cx="251992" cy="18466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000" b="1" i="0" u="none" strike="noStrike" kern="0" cap="none" spc="0" normalizeH="0" baseline="0" noProof="0" dirty="0" smtClean="0">
                    <a:ln>
                      <a:noFill/>
                    </a:ln>
                    <a:solidFill>
                      <a:prstClr val="white"/>
                    </a:solidFill>
                    <a:effectLst>
                      <a:outerShdw blurRad="50800" dist="38100" dir="5400000" algn="t" rotWithShape="0">
                        <a:prstClr val="black">
                          <a:alpha val="40000"/>
                        </a:prstClr>
                      </a:outerShdw>
                    </a:effectLst>
                    <a:uLnTx/>
                    <a:uFillTx/>
                    <a:latin typeface="Calibri" pitchFamily="34" charset="0"/>
                    <a:cs typeface="Arial" pitchFamily="34" charset="0"/>
                  </a:rPr>
                  <a:t>C</a:t>
                </a:r>
                <a:endParaRPr kumimoji="0" lang="en-CA" sz="1800" b="0" i="0" u="none" strike="noStrike" kern="0" cap="none" spc="0" normalizeH="0" baseline="0" noProof="0" dirty="0">
                  <a:ln>
                    <a:noFill/>
                  </a:ln>
                  <a:solidFill>
                    <a:prstClr val="black"/>
                  </a:solidFill>
                  <a:effectLst/>
                  <a:uLnTx/>
                  <a:uFillTx/>
                  <a:latin typeface="Calibri" pitchFamily="34" charset="0"/>
                  <a:cs typeface="Arial" charset="0"/>
                </a:endParaRPr>
              </a:p>
            </p:txBody>
          </p:sp>
        </p:grpSp>
        <p:grpSp>
          <p:nvGrpSpPr>
            <p:cNvPr id="127" name="Group 126"/>
            <p:cNvGrpSpPr/>
            <p:nvPr/>
          </p:nvGrpSpPr>
          <p:grpSpPr>
            <a:xfrm>
              <a:off x="4961854" y="1017555"/>
              <a:ext cx="490764" cy="658284"/>
              <a:chOff x="3826176" y="870746"/>
              <a:chExt cx="371475" cy="493713"/>
            </a:xfrm>
          </p:grpSpPr>
          <p:pic>
            <p:nvPicPr>
              <p:cNvPr id="1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877795">
                <a:off x="3826176" y="870746"/>
                <a:ext cx="37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5" name="Rectangle 144"/>
              <p:cNvSpPr/>
              <p:nvPr/>
            </p:nvSpPr>
            <p:spPr>
              <a:xfrm>
                <a:off x="3882713" y="1011069"/>
                <a:ext cx="251992" cy="18466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000" b="1" i="0" u="none" strike="noStrike" kern="0" cap="none" spc="0" normalizeH="0" baseline="0" noProof="0" dirty="0" smtClean="0">
                    <a:ln>
                      <a:noFill/>
                    </a:ln>
                    <a:solidFill>
                      <a:prstClr val="white"/>
                    </a:solidFill>
                    <a:effectLst>
                      <a:outerShdw blurRad="50800" dist="38100" dir="5400000" algn="t" rotWithShape="0">
                        <a:prstClr val="black">
                          <a:alpha val="40000"/>
                        </a:prstClr>
                      </a:outerShdw>
                    </a:effectLst>
                    <a:uLnTx/>
                    <a:uFillTx/>
                    <a:latin typeface="Calibri" pitchFamily="34" charset="0"/>
                    <a:cs typeface="Arial" pitchFamily="34" charset="0"/>
                  </a:rPr>
                  <a:t>C</a:t>
                </a:r>
                <a:endParaRPr kumimoji="0" lang="en-CA" sz="1800" b="0" i="0" u="none" strike="noStrike" kern="0" cap="none" spc="0" normalizeH="0" baseline="0" noProof="0" dirty="0">
                  <a:ln>
                    <a:noFill/>
                  </a:ln>
                  <a:solidFill>
                    <a:prstClr val="black"/>
                  </a:solidFill>
                  <a:effectLst/>
                  <a:uLnTx/>
                  <a:uFillTx/>
                  <a:latin typeface="Calibri" pitchFamily="34" charset="0"/>
                  <a:cs typeface="Arial" charset="0"/>
                </a:endParaRPr>
              </a:p>
            </p:txBody>
          </p:sp>
        </p:grpSp>
        <p:grpSp>
          <p:nvGrpSpPr>
            <p:cNvPr id="128" name="Group 127"/>
            <p:cNvGrpSpPr/>
            <p:nvPr/>
          </p:nvGrpSpPr>
          <p:grpSpPr>
            <a:xfrm>
              <a:off x="5029423" y="1417137"/>
              <a:ext cx="490764" cy="658284"/>
              <a:chOff x="3877321" y="1170432"/>
              <a:chExt cx="371475" cy="493713"/>
            </a:xfrm>
          </p:grpSpPr>
          <p:pic>
            <p:nvPicPr>
              <p:cNvPr id="1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333080">
                <a:off x="3877321" y="1170432"/>
                <a:ext cx="37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 name="Rectangle 142"/>
              <p:cNvSpPr/>
              <p:nvPr/>
            </p:nvSpPr>
            <p:spPr>
              <a:xfrm>
                <a:off x="3921623" y="1322355"/>
                <a:ext cx="251992" cy="18466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000" b="1" i="0" u="none" strike="noStrike" kern="0" cap="none" spc="0" normalizeH="0" baseline="0" noProof="0" dirty="0" smtClean="0">
                    <a:ln>
                      <a:noFill/>
                    </a:ln>
                    <a:solidFill>
                      <a:prstClr val="white"/>
                    </a:solidFill>
                    <a:effectLst>
                      <a:outerShdw blurRad="50800" dist="38100" dir="5400000" algn="t" rotWithShape="0">
                        <a:prstClr val="black">
                          <a:alpha val="40000"/>
                        </a:prstClr>
                      </a:outerShdw>
                    </a:effectLst>
                    <a:uLnTx/>
                    <a:uFillTx/>
                    <a:latin typeface="Calibri" pitchFamily="34" charset="0"/>
                    <a:cs typeface="Arial" pitchFamily="34" charset="0"/>
                  </a:rPr>
                  <a:t>C</a:t>
                </a:r>
                <a:endParaRPr kumimoji="0" lang="en-CA" sz="1800" b="0" i="0" u="none" strike="noStrike" kern="0" cap="none" spc="0" normalizeH="0" baseline="0" noProof="0" dirty="0">
                  <a:ln>
                    <a:noFill/>
                  </a:ln>
                  <a:solidFill>
                    <a:prstClr val="black"/>
                  </a:solidFill>
                  <a:effectLst/>
                  <a:uLnTx/>
                  <a:uFillTx/>
                  <a:latin typeface="Calibri" pitchFamily="34" charset="0"/>
                  <a:cs typeface="Arial" charset="0"/>
                </a:endParaRPr>
              </a:p>
            </p:txBody>
          </p:sp>
        </p:grpSp>
        <p:sp>
          <p:nvSpPr>
            <p:cNvPr id="129" name="Donut 128"/>
            <p:cNvSpPr/>
            <p:nvPr/>
          </p:nvSpPr>
          <p:spPr>
            <a:xfrm>
              <a:off x="3948712" y="4385155"/>
              <a:ext cx="1602214" cy="1617024"/>
            </a:xfrm>
            <a:prstGeom prst="donut">
              <a:avLst>
                <a:gd name="adj" fmla="val 30227"/>
              </a:avLst>
            </a:prstGeom>
            <a:noFill/>
            <a:ln w="19050" cap="flat" cmpd="sng" algn="ctr">
              <a:solidFill>
                <a:sysClr val="window" lastClr="FFFFFF"/>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000" b="1" i="0" u="none" strike="noStrike" kern="0" cap="none" spc="0" normalizeH="0" baseline="0" noProof="0">
                <a:ln>
                  <a:noFill/>
                </a:ln>
                <a:solidFill>
                  <a:prstClr val="white"/>
                </a:solidFill>
                <a:effectLst>
                  <a:outerShdw blurRad="50800" dist="38100" dir="5400000" algn="t" rotWithShape="0">
                    <a:prstClr val="black">
                      <a:alpha val="40000"/>
                    </a:prstClr>
                  </a:outerShdw>
                </a:effectLst>
                <a:uLnTx/>
                <a:uFillTx/>
                <a:latin typeface="Calibri" pitchFamily="34" charset="0"/>
                <a:cs typeface="Arial" pitchFamily="34" charset="0"/>
              </a:endParaRPr>
            </a:p>
          </p:txBody>
        </p:sp>
        <p:sp>
          <p:nvSpPr>
            <p:cNvPr id="130" name="Donut 129"/>
            <p:cNvSpPr/>
            <p:nvPr/>
          </p:nvSpPr>
          <p:spPr>
            <a:xfrm>
              <a:off x="3948712" y="4385155"/>
              <a:ext cx="1602214" cy="1617024"/>
            </a:xfrm>
            <a:prstGeom prst="donut">
              <a:avLst>
                <a:gd name="adj" fmla="val 30227"/>
              </a:avLst>
            </a:prstGeom>
            <a:noFill/>
            <a:ln w="19050" cap="flat" cmpd="sng" algn="ctr">
              <a:solidFill>
                <a:sysClr val="window" lastClr="FFFFFF"/>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000" b="1" i="0" u="none" strike="noStrike" kern="0" cap="none" spc="0" normalizeH="0" baseline="0" noProof="0">
                <a:ln>
                  <a:noFill/>
                </a:ln>
                <a:solidFill>
                  <a:prstClr val="white"/>
                </a:solidFill>
                <a:effectLst>
                  <a:outerShdw blurRad="50800" dist="38100" dir="5400000" algn="t" rotWithShape="0">
                    <a:prstClr val="black">
                      <a:alpha val="40000"/>
                    </a:prstClr>
                  </a:outerShdw>
                </a:effectLst>
                <a:uLnTx/>
                <a:uFillTx/>
                <a:latin typeface="Calibri" pitchFamily="34" charset="0"/>
                <a:cs typeface="Arial" pitchFamily="34" charset="0"/>
              </a:endParaRPr>
            </a:p>
          </p:txBody>
        </p:sp>
        <p:sp>
          <p:nvSpPr>
            <p:cNvPr id="131" name="Donut 130"/>
            <p:cNvSpPr/>
            <p:nvPr/>
          </p:nvSpPr>
          <p:spPr>
            <a:xfrm>
              <a:off x="3948712" y="2614721"/>
              <a:ext cx="1602214" cy="1617024"/>
            </a:xfrm>
            <a:prstGeom prst="donut">
              <a:avLst>
                <a:gd name="adj" fmla="val 30227"/>
              </a:avLst>
            </a:prstGeom>
            <a:noFill/>
            <a:ln w="19050" cap="flat" cmpd="sng" algn="ctr">
              <a:solidFill>
                <a:sysClr val="window" lastClr="FFFFFF"/>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000" b="1" i="0" u="none" strike="noStrike" kern="0" cap="none" spc="0" normalizeH="0" baseline="0" noProof="0">
                <a:ln>
                  <a:noFill/>
                </a:ln>
                <a:solidFill>
                  <a:prstClr val="white"/>
                </a:solidFill>
                <a:effectLst>
                  <a:outerShdw blurRad="50800" dist="38100" dir="5400000" algn="t" rotWithShape="0">
                    <a:prstClr val="black">
                      <a:alpha val="40000"/>
                    </a:prstClr>
                  </a:outerShdw>
                </a:effectLst>
                <a:uLnTx/>
                <a:uFillTx/>
                <a:latin typeface="Calibri" pitchFamily="34" charset="0"/>
                <a:cs typeface="Arial" pitchFamily="34" charset="0"/>
              </a:endParaRPr>
            </a:p>
          </p:txBody>
        </p:sp>
        <p:sp>
          <p:nvSpPr>
            <p:cNvPr id="132" name="Donut 131"/>
            <p:cNvSpPr/>
            <p:nvPr/>
          </p:nvSpPr>
          <p:spPr>
            <a:xfrm>
              <a:off x="3948712" y="2614721"/>
              <a:ext cx="1602214" cy="1617024"/>
            </a:xfrm>
            <a:prstGeom prst="donut">
              <a:avLst>
                <a:gd name="adj" fmla="val 30227"/>
              </a:avLst>
            </a:prstGeom>
            <a:noFill/>
            <a:ln w="19050" cap="flat" cmpd="sng" algn="ctr">
              <a:solidFill>
                <a:sysClr val="window" lastClr="FFFFFF"/>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000" b="1" i="0" u="none" strike="noStrike" kern="0" cap="none" spc="0" normalizeH="0" baseline="0" noProof="0">
                <a:ln>
                  <a:noFill/>
                </a:ln>
                <a:solidFill>
                  <a:prstClr val="white"/>
                </a:solidFill>
                <a:effectLst>
                  <a:outerShdw blurRad="50800" dist="38100" dir="5400000" algn="t" rotWithShape="0">
                    <a:prstClr val="black">
                      <a:alpha val="40000"/>
                    </a:prstClr>
                  </a:outerShdw>
                </a:effectLst>
                <a:uLnTx/>
                <a:uFillTx/>
                <a:latin typeface="Calibri" pitchFamily="34" charset="0"/>
                <a:cs typeface="Arial" pitchFamily="34" charset="0"/>
              </a:endParaRPr>
            </a:p>
          </p:txBody>
        </p:sp>
        <p:sp>
          <p:nvSpPr>
            <p:cNvPr id="133" name="Donut 132"/>
            <p:cNvSpPr/>
            <p:nvPr/>
          </p:nvSpPr>
          <p:spPr>
            <a:xfrm>
              <a:off x="3948712" y="2614721"/>
              <a:ext cx="1602214" cy="1617024"/>
            </a:xfrm>
            <a:prstGeom prst="donut">
              <a:avLst>
                <a:gd name="adj" fmla="val 30227"/>
              </a:avLst>
            </a:prstGeom>
            <a:noFill/>
            <a:ln w="19050" cap="flat" cmpd="sng" algn="ctr">
              <a:solidFill>
                <a:sysClr val="window" lastClr="FFFFFF"/>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000" b="1" i="0" u="none" strike="noStrike" kern="0" cap="none" spc="0" normalizeH="0" baseline="0" noProof="0">
                <a:ln>
                  <a:noFill/>
                </a:ln>
                <a:solidFill>
                  <a:prstClr val="white"/>
                </a:solidFill>
                <a:effectLst>
                  <a:outerShdw blurRad="50800" dist="38100" dir="5400000" algn="t" rotWithShape="0">
                    <a:prstClr val="black">
                      <a:alpha val="40000"/>
                    </a:prstClr>
                  </a:outerShdw>
                </a:effectLst>
                <a:uLnTx/>
                <a:uFillTx/>
                <a:latin typeface="Calibri" pitchFamily="34" charset="0"/>
                <a:cs typeface="Arial" pitchFamily="34" charset="0"/>
              </a:endParaRPr>
            </a:p>
          </p:txBody>
        </p:sp>
        <p:sp>
          <p:nvSpPr>
            <p:cNvPr id="134" name="Donut 133"/>
            <p:cNvSpPr/>
            <p:nvPr/>
          </p:nvSpPr>
          <p:spPr>
            <a:xfrm>
              <a:off x="3948712" y="811861"/>
              <a:ext cx="1602214" cy="1617024"/>
            </a:xfrm>
            <a:prstGeom prst="donut">
              <a:avLst>
                <a:gd name="adj" fmla="val 30227"/>
              </a:avLst>
            </a:prstGeom>
            <a:noFill/>
            <a:ln w="19050" cap="flat" cmpd="sng" algn="ctr">
              <a:solidFill>
                <a:sysClr val="window" lastClr="FFFFFF"/>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000" b="1" i="0" u="none" strike="noStrike" kern="0" cap="none" spc="0" normalizeH="0" baseline="0" noProof="0">
                <a:ln>
                  <a:noFill/>
                </a:ln>
                <a:solidFill>
                  <a:prstClr val="white"/>
                </a:solidFill>
                <a:effectLst>
                  <a:outerShdw blurRad="50800" dist="38100" dir="5400000" algn="t" rotWithShape="0">
                    <a:prstClr val="black">
                      <a:alpha val="40000"/>
                    </a:prstClr>
                  </a:outerShdw>
                </a:effectLst>
                <a:uLnTx/>
                <a:uFillTx/>
                <a:latin typeface="Calibri" pitchFamily="34" charset="0"/>
                <a:cs typeface="Arial" pitchFamily="34" charset="0"/>
              </a:endParaRPr>
            </a:p>
          </p:txBody>
        </p:sp>
        <p:sp>
          <p:nvSpPr>
            <p:cNvPr id="135" name="Donut 134"/>
            <p:cNvSpPr/>
            <p:nvPr/>
          </p:nvSpPr>
          <p:spPr>
            <a:xfrm>
              <a:off x="3948712" y="811861"/>
              <a:ext cx="1602214" cy="1617024"/>
            </a:xfrm>
            <a:prstGeom prst="donut">
              <a:avLst>
                <a:gd name="adj" fmla="val 30227"/>
              </a:avLst>
            </a:prstGeom>
            <a:noFill/>
            <a:ln w="19050" cap="flat" cmpd="sng" algn="ctr">
              <a:solidFill>
                <a:sysClr val="window" lastClr="FFFFFF"/>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000" b="1" i="0" u="none" strike="noStrike" kern="0" cap="none" spc="0" normalizeH="0" baseline="0" noProof="0">
                <a:ln>
                  <a:noFill/>
                </a:ln>
                <a:solidFill>
                  <a:prstClr val="white"/>
                </a:solidFill>
                <a:effectLst>
                  <a:outerShdw blurRad="50800" dist="38100" dir="5400000" algn="t" rotWithShape="0">
                    <a:prstClr val="black">
                      <a:alpha val="40000"/>
                    </a:prstClr>
                  </a:outerShdw>
                </a:effectLst>
                <a:uLnTx/>
                <a:uFillTx/>
                <a:latin typeface="Calibri" pitchFamily="34" charset="0"/>
                <a:cs typeface="Arial" pitchFamily="34" charset="0"/>
              </a:endParaRPr>
            </a:p>
          </p:txBody>
        </p:sp>
        <p:sp>
          <p:nvSpPr>
            <p:cNvPr id="136" name="Donut 135"/>
            <p:cNvSpPr/>
            <p:nvPr/>
          </p:nvSpPr>
          <p:spPr>
            <a:xfrm>
              <a:off x="3948712" y="811861"/>
              <a:ext cx="1602214" cy="1617024"/>
            </a:xfrm>
            <a:prstGeom prst="donut">
              <a:avLst>
                <a:gd name="adj" fmla="val 30227"/>
              </a:avLst>
            </a:prstGeom>
            <a:noFill/>
            <a:ln w="19050" cap="flat" cmpd="sng" algn="ctr">
              <a:solidFill>
                <a:sysClr val="window" lastClr="FFFFFF"/>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000" b="1" i="0" u="none" strike="noStrike" kern="0" cap="none" spc="0" normalizeH="0" baseline="0" noProof="0">
                <a:ln>
                  <a:noFill/>
                </a:ln>
                <a:solidFill>
                  <a:prstClr val="white"/>
                </a:solidFill>
                <a:effectLst>
                  <a:outerShdw blurRad="50800" dist="38100" dir="5400000" algn="t" rotWithShape="0">
                    <a:prstClr val="black">
                      <a:alpha val="40000"/>
                    </a:prstClr>
                  </a:outerShdw>
                </a:effectLst>
                <a:uLnTx/>
                <a:uFillTx/>
                <a:latin typeface="Calibri" pitchFamily="34" charset="0"/>
                <a:cs typeface="Arial" pitchFamily="34" charset="0"/>
              </a:endParaRPr>
            </a:p>
          </p:txBody>
        </p:sp>
        <p:sp>
          <p:nvSpPr>
            <p:cNvPr id="137" name="Donut 136"/>
            <p:cNvSpPr/>
            <p:nvPr/>
          </p:nvSpPr>
          <p:spPr>
            <a:xfrm>
              <a:off x="3948712" y="811861"/>
              <a:ext cx="1602214" cy="1617024"/>
            </a:xfrm>
            <a:prstGeom prst="donut">
              <a:avLst>
                <a:gd name="adj" fmla="val 30227"/>
              </a:avLst>
            </a:prstGeom>
            <a:noFill/>
            <a:ln w="19050" cap="flat" cmpd="sng" algn="ctr">
              <a:solidFill>
                <a:sysClr val="window" lastClr="FFFFFF"/>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000" b="1" i="0" u="none" strike="noStrike" kern="0" cap="none" spc="0" normalizeH="0" baseline="0" noProof="0">
                <a:ln>
                  <a:noFill/>
                </a:ln>
                <a:solidFill>
                  <a:prstClr val="white"/>
                </a:solidFill>
                <a:effectLst>
                  <a:outerShdw blurRad="50800" dist="38100" dir="5400000" algn="t" rotWithShape="0">
                    <a:prstClr val="black">
                      <a:alpha val="40000"/>
                    </a:prstClr>
                  </a:outerShdw>
                </a:effectLst>
                <a:uLnTx/>
                <a:uFillTx/>
                <a:latin typeface="Calibri" pitchFamily="34" charset="0"/>
                <a:cs typeface="Arial" pitchFamily="34" charset="0"/>
              </a:endParaRPr>
            </a:p>
          </p:txBody>
        </p:sp>
        <p:sp>
          <p:nvSpPr>
            <p:cNvPr id="138" name="Donut 137"/>
            <p:cNvSpPr/>
            <p:nvPr/>
          </p:nvSpPr>
          <p:spPr>
            <a:xfrm>
              <a:off x="3948712" y="811861"/>
              <a:ext cx="1602214" cy="1617024"/>
            </a:xfrm>
            <a:prstGeom prst="donut">
              <a:avLst>
                <a:gd name="adj" fmla="val 30227"/>
              </a:avLst>
            </a:prstGeom>
            <a:noFill/>
            <a:ln w="19050" cap="flat" cmpd="sng" algn="ctr">
              <a:solidFill>
                <a:sysClr val="window" lastClr="FFFFFF"/>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000" b="1" i="0" u="none" strike="noStrike" kern="0" cap="none" spc="0" normalizeH="0" baseline="0" noProof="0">
                <a:ln>
                  <a:noFill/>
                </a:ln>
                <a:solidFill>
                  <a:prstClr val="white"/>
                </a:solidFill>
                <a:effectLst>
                  <a:outerShdw blurRad="50800" dist="38100" dir="5400000" algn="t" rotWithShape="0">
                    <a:prstClr val="black">
                      <a:alpha val="40000"/>
                    </a:prstClr>
                  </a:outerShdw>
                </a:effectLst>
                <a:uLnTx/>
                <a:uFillTx/>
                <a:latin typeface="Calibri" pitchFamily="34" charset="0"/>
                <a:cs typeface="Arial" pitchFamily="34" charset="0"/>
              </a:endParaRPr>
            </a:p>
          </p:txBody>
        </p:sp>
        <p:cxnSp>
          <p:nvCxnSpPr>
            <p:cNvPr id="139" name="Straight Connector 138"/>
            <p:cNvCxnSpPr>
              <a:stCxn id="138" idx="2"/>
              <a:endCxn id="113" idx="3"/>
            </p:cNvCxnSpPr>
            <p:nvPr/>
          </p:nvCxnSpPr>
          <p:spPr>
            <a:xfrm flipH="1">
              <a:off x="2851381" y="1620373"/>
              <a:ext cx="1097331" cy="4512"/>
            </a:xfrm>
            <a:prstGeom prst="line">
              <a:avLst/>
            </a:prstGeom>
            <a:noFill/>
            <a:ln w="28575" cap="flat" cmpd="sng" algn="ctr">
              <a:solidFill>
                <a:sysClr val="windowText" lastClr="000000"/>
              </a:solidFill>
              <a:prstDash val="solid"/>
              <a:headEnd type="triangle" w="lg" len="med"/>
              <a:tailEnd type="none" w="lg" len="med"/>
            </a:ln>
            <a:effectLst>
              <a:outerShdw blurRad="50800" dist="38100" dir="5400000" algn="t" rotWithShape="0">
                <a:prstClr val="black">
                  <a:alpha val="40000"/>
                </a:prstClr>
              </a:outerShdw>
            </a:effectLst>
          </p:spPr>
        </p:cxnSp>
        <p:cxnSp>
          <p:nvCxnSpPr>
            <p:cNvPr id="140" name="Straight Connector 139"/>
            <p:cNvCxnSpPr>
              <a:stCxn id="133" idx="2"/>
              <a:endCxn id="107" idx="3"/>
            </p:cNvCxnSpPr>
            <p:nvPr/>
          </p:nvCxnSpPr>
          <p:spPr>
            <a:xfrm flipH="1" flipV="1">
              <a:off x="2851381" y="3414779"/>
              <a:ext cx="1097331" cy="8454"/>
            </a:xfrm>
            <a:prstGeom prst="line">
              <a:avLst/>
            </a:prstGeom>
            <a:noFill/>
            <a:ln w="28575" cap="flat" cmpd="sng" algn="ctr">
              <a:solidFill>
                <a:sysClr val="windowText" lastClr="000000"/>
              </a:solidFill>
              <a:prstDash val="solid"/>
              <a:headEnd type="triangle" w="lg" len="med"/>
              <a:tailEnd type="none" w="lg" len="med"/>
            </a:ln>
            <a:effectLst>
              <a:outerShdw blurRad="50800" dist="38100" dir="5400000" algn="t" rotWithShape="0">
                <a:prstClr val="black">
                  <a:alpha val="40000"/>
                </a:prstClr>
              </a:outerShdw>
            </a:effectLst>
          </p:spPr>
        </p:cxnSp>
        <p:cxnSp>
          <p:nvCxnSpPr>
            <p:cNvPr id="141" name="Straight Connector 140"/>
            <p:cNvCxnSpPr>
              <a:stCxn id="130" idx="2"/>
              <a:endCxn id="102" idx="3"/>
            </p:cNvCxnSpPr>
            <p:nvPr/>
          </p:nvCxnSpPr>
          <p:spPr>
            <a:xfrm flipH="1" flipV="1">
              <a:off x="2851381" y="5191699"/>
              <a:ext cx="1097331" cy="1968"/>
            </a:xfrm>
            <a:prstGeom prst="line">
              <a:avLst/>
            </a:prstGeom>
            <a:noFill/>
            <a:ln w="28575" cap="flat" cmpd="sng" algn="ctr">
              <a:solidFill>
                <a:sysClr val="windowText" lastClr="000000"/>
              </a:solidFill>
              <a:prstDash val="solid"/>
              <a:headEnd type="triangle" w="lg" len="med"/>
              <a:tailEnd type="none" w="lg" len="med"/>
            </a:ln>
            <a:effectLst>
              <a:outerShdw blurRad="50800" dist="38100" dir="5400000" algn="t" rotWithShape="0">
                <a:prstClr val="black">
                  <a:alpha val="40000"/>
                </a:prstClr>
              </a:outerShdw>
            </a:effectLst>
          </p:spPr>
        </p:cxnSp>
      </p:grpSp>
    </p:spTree>
    <p:extLst>
      <p:ext uri="{BB962C8B-B14F-4D97-AF65-F5344CB8AC3E}">
        <p14:creationId xmlns:p14="http://schemas.microsoft.com/office/powerpoint/2010/main" val="788691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Future of I/O from CPU/Arch Perspective</a:t>
            </a:r>
            <a:br>
              <a:rPr lang="en-US" sz="3000" dirty="0" smtClean="0"/>
            </a:br>
            <a:r>
              <a:rPr lang="en-US" sz="2400" dirty="0" smtClean="0"/>
              <a:t>HSA is Designed to go Beyond the GPU</a:t>
            </a:r>
            <a:endParaRPr lang="en-US" sz="3000" dirty="0"/>
          </a:p>
        </p:txBody>
      </p:sp>
      <p:sp>
        <p:nvSpPr>
          <p:cNvPr id="4" name="Footer Placeholder 3"/>
          <p:cNvSpPr>
            <a:spLocks noGrp="1"/>
          </p:cNvSpPr>
          <p:nvPr>
            <p:ph type="ftr" sz="quarter" idx="10"/>
          </p:nvPr>
        </p:nvSpPr>
        <p:spPr/>
        <p:txBody>
          <a:bodyPr/>
          <a:lstStyle/>
          <a:p>
            <a:pPr>
              <a:tabLst>
                <a:tab pos="4119563" algn="ctr"/>
              </a:tabLst>
            </a:pPr>
            <a:r>
              <a:rPr lang="en-US" smtClean="0">
                <a:cs typeface="Arial" pitchFamily="34" charset="0"/>
              </a:rPr>
              <a:t>March 30 – April 2, 2014	#OFADevWorkshop</a:t>
            </a:r>
            <a:endParaRPr lang="en-US" dirty="0" smtClean="0">
              <a:cs typeface="Arial" pitchFamily="34" charset="0"/>
            </a:endParaRPr>
          </a:p>
        </p:txBody>
      </p:sp>
      <p:sp>
        <p:nvSpPr>
          <p:cNvPr id="5" name="Slide Number Placeholder 4"/>
          <p:cNvSpPr>
            <a:spLocks noGrp="1"/>
          </p:cNvSpPr>
          <p:nvPr>
            <p:ph type="sldNum" sz="quarter" idx="11"/>
          </p:nvPr>
        </p:nvSpPr>
        <p:spPr/>
        <p:txBody>
          <a:bodyPr/>
          <a:lstStyle/>
          <a:p>
            <a:fld id="{62C27CB9-1700-439E-B0BF-EDD2C915F92E}" type="slidenum">
              <a:rPr lang="en-US" smtClean="0"/>
              <a:pPr/>
              <a:t>6</a:t>
            </a:fld>
            <a:endParaRPr lang="en-US"/>
          </a:p>
        </p:txBody>
      </p:sp>
      <p:grpSp>
        <p:nvGrpSpPr>
          <p:cNvPr id="43" name="Group 42"/>
          <p:cNvGrpSpPr/>
          <p:nvPr/>
        </p:nvGrpSpPr>
        <p:grpSpPr>
          <a:xfrm>
            <a:off x="741143" y="1617042"/>
            <a:ext cx="7226174" cy="4799466"/>
            <a:chOff x="990600" y="1193800"/>
            <a:chExt cx="7305906" cy="4978400"/>
          </a:xfrm>
        </p:grpSpPr>
        <p:sp>
          <p:nvSpPr>
            <p:cNvPr id="44" name="Rounded Rectangle 43"/>
            <p:cNvSpPr/>
            <p:nvPr/>
          </p:nvSpPr>
          <p:spPr>
            <a:xfrm>
              <a:off x="3047999" y="1193800"/>
              <a:ext cx="5248507" cy="4978400"/>
            </a:xfrm>
            <a:prstGeom prst="roundRect">
              <a:avLst/>
            </a:prstGeom>
            <a:solidFill>
              <a:sysClr val="window" lastClr="FFFFFF"/>
            </a:solidFill>
            <a:ln w="25400" cap="flat" cmpd="sng" algn="ctr">
              <a:solidFill>
                <a:srgbClr val="F2652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45" name="Rounded Rectangle 44"/>
            <p:cNvSpPr/>
            <p:nvPr/>
          </p:nvSpPr>
          <p:spPr>
            <a:xfrm>
              <a:off x="990600" y="1193800"/>
              <a:ext cx="1905000" cy="4978400"/>
            </a:xfrm>
            <a:prstGeom prst="roundRect">
              <a:avLst/>
            </a:prstGeom>
            <a:solidFill>
              <a:sysClr val="window" lastClr="FFFFFF"/>
            </a:solidFill>
            <a:ln w="25400" cap="flat" cmpd="sng" algn="ctr">
              <a:solidFill>
                <a:srgbClr val="F2652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46" name="Rounded Rectangle 45"/>
            <p:cNvSpPr/>
            <p:nvPr/>
          </p:nvSpPr>
          <p:spPr>
            <a:xfrm>
              <a:off x="1219200" y="1295400"/>
              <a:ext cx="1524000" cy="1320800"/>
            </a:xfrm>
            <a:prstGeom prst="roundRect">
              <a:avLst/>
            </a:prstGeom>
            <a:solidFill>
              <a:srgbClr val="19A6B0"/>
            </a:solidFill>
            <a:ln>
              <a:solidFill>
                <a:srgbClr val="FFFFFF">
                  <a:lumMod val="60000"/>
                  <a:lumOff val="40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a:rPr>
                <a:t>CPU </a:t>
              </a:r>
            </a:p>
          </p:txBody>
        </p:sp>
        <p:sp>
          <p:nvSpPr>
            <p:cNvPr id="47" name="Rounded Rectangle 46"/>
            <p:cNvSpPr/>
            <p:nvPr/>
          </p:nvSpPr>
          <p:spPr>
            <a:xfrm>
              <a:off x="1219200" y="3327400"/>
              <a:ext cx="1524000" cy="2540000"/>
            </a:xfrm>
            <a:prstGeom prst="roundRect">
              <a:avLst/>
            </a:prstGeom>
            <a:solidFill>
              <a:srgbClr val="C80000"/>
            </a:solidFill>
            <a:ln w="9525" cap="flat" cmpd="sng" algn="ctr">
              <a:solidFill>
                <a:srgbClr val="A9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a:rPr>
                <a:t>GPU </a:t>
              </a:r>
            </a:p>
          </p:txBody>
        </p:sp>
        <p:sp>
          <p:nvSpPr>
            <p:cNvPr id="48" name="Rounded Rectangle 47"/>
            <p:cNvSpPr/>
            <p:nvPr/>
          </p:nvSpPr>
          <p:spPr>
            <a:xfrm>
              <a:off x="1219200" y="2717800"/>
              <a:ext cx="6781800" cy="508000"/>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rPr>
                <a:t>Shared Memory, Coherency, User Mode Queues</a:t>
              </a:r>
            </a:p>
          </p:txBody>
        </p:sp>
        <p:sp>
          <p:nvSpPr>
            <p:cNvPr id="49" name="Rounded Rectangle 48"/>
            <p:cNvSpPr/>
            <p:nvPr/>
          </p:nvSpPr>
          <p:spPr>
            <a:xfrm>
              <a:off x="3429000" y="1295400"/>
              <a:ext cx="1447800" cy="1320800"/>
            </a:xfrm>
            <a:prstGeom prst="roundRect">
              <a:avLst/>
            </a:prstGeom>
            <a:solidFill>
              <a:srgbClr val="F26522">
                <a:lumMod val="50000"/>
              </a:srgbClr>
            </a:solidFill>
            <a:ln w="9525" cap="flat" cmpd="sng" algn="ctr">
              <a:solidFill>
                <a:srgbClr val="F2652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a:rPr>
                <a:t>Audio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a:rPr>
                <a:t>Processor </a:t>
              </a:r>
            </a:p>
          </p:txBody>
        </p:sp>
        <p:sp>
          <p:nvSpPr>
            <p:cNvPr id="50" name="Rounded Rectangle 49"/>
            <p:cNvSpPr/>
            <p:nvPr/>
          </p:nvSpPr>
          <p:spPr>
            <a:xfrm>
              <a:off x="4953000" y="1295400"/>
              <a:ext cx="2743200" cy="1320800"/>
            </a:xfrm>
            <a:prstGeom prst="roundRect">
              <a:avLst/>
            </a:prstGeom>
            <a:solidFill>
              <a:srgbClr val="ED1C24">
                <a:lumMod val="75000"/>
              </a:srgbClr>
            </a:solidFill>
            <a:ln w="9525" cap="flat" cmpd="sng" algn="ctr">
              <a:solidFill>
                <a:srgbClr val="F2652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a:rPr>
                <a:t>Video</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a:rPr>
                <a:t>Hardware</a:t>
              </a:r>
            </a:p>
          </p:txBody>
        </p:sp>
        <p:sp>
          <p:nvSpPr>
            <p:cNvPr id="51" name="Rounded Rectangle 50"/>
            <p:cNvSpPr/>
            <p:nvPr/>
          </p:nvSpPr>
          <p:spPr>
            <a:xfrm>
              <a:off x="4876800" y="3327400"/>
              <a:ext cx="1447800" cy="2641600"/>
            </a:xfrm>
            <a:prstGeom prst="roundRect">
              <a:avLst/>
            </a:prstGeom>
            <a:solidFill>
              <a:srgbClr val="ED1C24">
                <a:lumMod val="75000"/>
              </a:srgbClr>
            </a:solidFill>
            <a:ln w="9525" cap="flat" cmpd="sng" algn="ctr">
              <a:solidFill>
                <a:srgbClr val="F2652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a:rPr>
                <a:t>DSP</a:t>
              </a:r>
            </a:p>
          </p:txBody>
        </p:sp>
        <p:sp>
          <p:nvSpPr>
            <p:cNvPr id="52" name="Rounded Rectangle 51"/>
            <p:cNvSpPr/>
            <p:nvPr/>
          </p:nvSpPr>
          <p:spPr>
            <a:xfrm>
              <a:off x="6400800" y="3327400"/>
              <a:ext cx="1676400" cy="2641600"/>
            </a:xfrm>
            <a:prstGeom prst="roundRect">
              <a:avLst/>
            </a:prstGeom>
            <a:solidFill>
              <a:srgbClr val="ED1C24">
                <a:lumMod val="50000"/>
              </a:srgbClr>
            </a:solidFill>
            <a:ln w="9525" cap="flat" cmpd="sng" algn="ctr">
              <a:solidFill>
                <a:srgbClr val="F2652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a:rPr>
                <a:t>Image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a:rPr>
                <a:t>Signal Processing </a:t>
              </a:r>
            </a:p>
          </p:txBody>
        </p:sp>
        <p:sp>
          <p:nvSpPr>
            <p:cNvPr id="53" name="Rounded Rectangle 52"/>
            <p:cNvSpPr/>
            <p:nvPr/>
          </p:nvSpPr>
          <p:spPr>
            <a:xfrm>
              <a:off x="3352800" y="3327400"/>
              <a:ext cx="1447800" cy="2641600"/>
            </a:xfrm>
            <a:prstGeom prst="roundRect">
              <a:avLst/>
            </a:prstGeom>
            <a:solidFill>
              <a:srgbClr val="01454A"/>
            </a:solidFill>
            <a:ln w="9525" cap="flat" cmpd="sng" algn="ctr">
              <a:solidFill>
                <a:srgbClr val="F2652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white"/>
                  </a:solidFill>
                  <a:effectLst/>
                  <a:uLnTx/>
                  <a:uFillTx/>
                  <a:latin typeface="Calibri"/>
                </a:rPr>
                <a:t>Fixed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white"/>
                  </a:solidFill>
                  <a:effectLst/>
                  <a:uLnTx/>
                  <a:uFillTx/>
                  <a:latin typeface="Calibri"/>
                </a:rPr>
                <a:t>Function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white"/>
                  </a:solidFill>
                  <a:effectLst/>
                  <a:uLnTx/>
                  <a:uFillTx/>
                  <a:latin typeface="Calibri"/>
                </a:rPr>
                <a:t>Accelerator</a:t>
              </a:r>
            </a:p>
          </p:txBody>
        </p:sp>
        <p:sp>
          <p:nvSpPr>
            <p:cNvPr id="54" name="Rounded Rectangle 53"/>
            <p:cNvSpPr/>
            <p:nvPr/>
          </p:nvSpPr>
          <p:spPr>
            <a:xfrm>
              <a:off x="6333067" y="1466145"/>
              <a:ext cx="1219200" cy="979311"/>
            </a:xfrm>
            <a:prstGeom prst="roundRect">
              <a:avLst/>
            </a:prstGeom>
            <a:solidFill>
              <a:srgbClr val="ED1C24">
                <a:lumMod val="75000"/>
              </a:srgbClr>
            </a:solidFill>
            <a:ln w="9525" cap="flat" cmpd="sng" algn="ctr">
              <a:solidFill>
                <a:srgbClr val="F2652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Calibri"/>
                </a:rPr>
                <a:t>Encode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Calibri"/>
                </a:rPr>
                <a:t>Decode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Calibri"/>
                </a:rPr>
                <a:t>Engines</a:t>
              </a:r>
            </a:p>
          </p:txBody>
        </p:sp>
      </p:grpSp>
    </p:spTree>
    <p:extLst>
      <p:ext uri="{BB962C8B-B14F-4D97-AF65-F5344CB8AC3E}">
        <p14:creationId xmlns:p14="http://schemas.microsoft.com/office/powerpoint/2010/main" val="2287587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Future of I/O from CPU/Arch Perspective</a:t>
            </a:r>
            <a:br>
              <a:rPr lang="en-US" sz="3000" dirty="0" smtClean="0"/>
            </a:br>
            <a:r>
              <a:rPr lang="en-US" sz="2400" dirty="0" smtClean="0"/>
              <a:t>HSA and I/O Devices</a:t>
            </a:r>
            <a:endParaRPr lang="en-US" sz="3000" dirty="0"/>
          </a:p>
        </p:txBody>
      </p:sp>
      <p:sp>
        <p:nvSpPr>
          <p:cNvPr id="3" name="Content Placeholder 2"/>
          <p:cNvSpPr>
            <a:spLocks noGrp="1"/>
          </p:cNvSpPr>
          <p:nvPr>
            <p:ph idx="1"/>
          </p:nvPr>
        </p:nvSpPr>
        <p:spPr/>
        <p:txBody>
          <a:bodyPr/>
          <a:lstStyle/>
          <a:p>
            <a:r>
              <a:rPr lang="en-US" dirty="0" smtClean="0"/>
              <a:t>Okay…HSA looks interesting from the viewpoint of accelerators, how is this related to I/O?</a:t>
            </a:r>
          </a:p>
          <a:p>
            <a:endParaRPr lang="en-US" dirty="0"/>
          </a:p>
          <a:p>
            <a:r>
              <a:rPr lang="en-US" dirty="0" smtClean="0"/>
              <a:t>I/O devices can participate, as well!</a:t>
            </a:r>
          </a:p>
          <a:p>
            <a:endParaRPr lang="en-US" dirty="0"/>
          </a:p>
          <a:p>
            <a:r>
              <a:rPr lang="en-US" dirty="0" smtClean="0"/>
              <a:t>The </a:t>
            </a:r>
            <a:r>
              <a:rPr lang="en-US" dirty="0"/>
              <a:t>HSA and its programming model are designed to allow any I/O devices capable of page fault handling to participate in a shared virtual address </a:t>
            </a:r>
            <a:r>
              <a:rPr lang="en-US" dirty="0" smtClean="0"/>
              <a:t>space</a:t>
            </a:r>
            <a:r>
              <a:rPr lang="en-US" dirty="0"/>
              <a:t>.</a:t>
            </a:r>
          </a:p>
        </p:txBody>
      </p:sp>
      <p:sp>
        <p:nvSpPr>
          <p:cNvPr id="4" name="Footer Placeholder 3"/>
          <p:cNvSpPr>
            <a:spLocks noGrp="1"/>
          </p:cNvSpPr>
          <p:nvPr>
            <p:ph type="ftr" sz="quarter" idx="10"/>
          </p:nvPr>
        </p:nvSpPr>
        <p:spPr/>
        <p:txBody>
          <a:bodyPr/>
          <a:lstStyle/>
          <a:p>
            <a:pPr>
              <a:tabLst>
                <a:tab pos="4119563" algn="ctr"/>
              </a:tabLst>
            </a:pPr>
            <a:r>
              <a:rPr lang="en-US" smtClean="0">
                <a:cs typeface="Arial" pitchFamily="34" charset="0"/>
              </a:rPr>
              <a:t>March 30 – April 2, 2014	#OFADevWorkshop</a:t>
            </a:r>
            <a:endParaRPr lang="en-US" dirty="0" smtClean="0">
              <a:cs typeface="Arial" pitchFamily="34" charset="0"/>
            </a:endParaRPr>
          </a:p>
        </p:txBody>
      </p:sp>
      <p:sp>
        <p:nvSpPr>
          <p:cNvPr id="5" name="Slide Number Placeholder 4"/>
          <p:cNvSpPr>
            <a:spLocks noGrp="1"/>
          </p:cNvSpPr>
          <p:nvPr>
            <p:ph type="sldNum" sz="quarter" idx="11"/>
          </p:nvPr>
        </p:nvSpPr>
        <p:spPr/>
        <p:txBody>
          <a:bodyPr/>
          <a:lstStyle/>
          <a:p>
            <a:fld id="{62C27CB9-1700-439E-B0BF-EDD2C915F92E}" type="slidenum">
              <a:rPr lang="en-US" smtClean="0"/>
              <a:pPr/>
              <a:t>7</a:t>
            </a:fld>
            <a:endParaRPr lang="en-US"/>
          </a:p>
        </p:txBody>
      </p:sp>
    </p:spTree>
    <p:extLst>
      <p:ext uri="{BB962C8B-B14F-4D97-AF65-F5344CB8AC3E}">
        <p14:creationId xmlns:p14="http://schemas.microsoft.com/office/powerpoint/2010/main" val="367936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Future of I/O from CPU/Arch Perspective</a:t>
            </a:r>
            <a:br>
              <a:rPr lang="en-US" sz="3000" dirty="0" smtClean="0"/>
            </a:br>
            <a:r>
              <a:rPr lang="en-US" sz="2400" dirty="0" smtClean="0"/>
              <a:t>HSA is Designed to go Beyond the GPU</a:t>
            </a:r>
            <a:endParaRPr lang="en-US" sz="3000" dirty="0"/>
          </a:p>
        </p:txBody>
      </p:sp>
      <p:sp>
        <p:nvSpPr>
          <p:cNvPr id="4" name="Footer Placeholder 3"/>
          <p:cNvSpPr>
            <a:spLocks noGrp="1"/>
          </p:cNvSpPr>
          <p:nvPr>
            <p:ph type="ftr" sz="quarter" idx="10"/>
          </p:nvPr>
        </p:nvSpPr>
        <p:spPr/>
        <p:txBody>
          <a:bodyPr/>
          <a:lstStyle/>
          <a:p>
            <a:pPr>
              <a:tabLst>
                <a:tab pos="4119563" algn="ctr"/>
              </a:tabLst>
            </a:pPr>
            <a:r>
              <a:rPr lang="en-US" smtClean="0">
                <a:cs typeface="Arial" pitchFamily="34" charset="0"/>
              </a:rPr>
              <a:t>March 30 – April 2, 2014	#OFADevWorkshop</a:t>
            </a:r>
            <a:endParaRPr lang="en-US" dirty="0" smtClean="0">
              <a:cs typeface="Arial" pitchFamily="34" charset="0"/>
            </a:endParaRPr>
          </a:p>
        </p:txBody>
      </p:sp>
      <p:sp>
        <p:nvSpPr>
          <p:cNvPr id="5" name="Slide Number Placeholder 4"/>
          <p:cNvSpPr>
            <a:spLocks noGrp="1"/>
          </p:cNvSpPr>
          <p:nvPr>
            <p:ph type="sldNum" sz="quarter" idx="11"/>
          </p:nvPr>
        </p:nvSpPr>
        <p:spPr/>
        <p:txBody>
          <a:bodyPr/>
          <a:lstStyle/>
          <a:p>
            <a:fld id="{62C27CB9-1700-439E-B0BF-EDD2C915F92E}" type="slidenum">
              <a:rPr lang="en-US" smtClean="0"/>
              <a:pPr/>
              <a:t>8</a:t>
            </a:fld>
            <a:endParaRPr lang="en-US"/>
          </a:p>
        </p:txBody>
      </p:sp>
      <p:grpSp>
        <p:nvGrpSpPr>
          <p:cNvPr id="43" name="Group 42"/>
          <p:cNvGrpSpPr/>
          <p:nvPr/>
        </p:nvGrpSpPr>
        <p:grpSpPr>
          <a:xfrm>
            <a:off x="741143" y="1617042"/>
            <a:ext cx="7226174" cy="4799466"/>
            <a:chOff x="990600" y="1193800"/>
            <a:chExt cx="7305906" cy="4978400"/>
          </a:xfrm>
        </p:grpSpPr>
        <p:sp>
          <p:nvSpPr>
            <p:cNvPr id="44" name="Rounded Rectangle 43"/>
            <p:cNvSpPr/>
            <p:nvPr/>
          </p:nvSpPr>
          <p:spPr>
            <a:xfrm>
              <a:off x="3047999" y="1193800"/>
              <a:ext cx="5248507" cy="4978400"/>
            </a:xfrm>
            <a:prstGeom prst="roundRect">
              <a:avLst/>
            </a:prstGeom>
            <a:solidFill>
              <a:sysClr val="window" lastClr="FFFFFF"/>
            </a:solidFill>
            <a:ln w="25400" cap="flat" cmpd="sng" algn="ctr">
              <a:solidFill>
                <a:srgbClr val="F2652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45" name="Rounded Rectangle 44"/>
            <p:cNvSpPr/>
            <p:nvPr/>
          </p:nvSpPr>
          <p:spPr>
            <a:xfrm>
              <a:off x="990600" y="1193800"/>
              <a:ext cx="1905000" cy="4978400"/>
            </a:xfrm>
            <a:prstGeom prst="roundRect">
              <a:avLst/>
            </a:prstGeom>
            <a:solidFill>
              <a:sysClr val="window" lastClr="FFFFFF"/>
            </a:solidFill>
            <a:ln w="25400" cap="flat" cmpd="sng" algn="ctr">
              <a:solidFill>
                <a:srgbClr val="F2652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46" name="Rounded Rectangle 45"/>
            <p:cNvSpPr/>
            <p:nvPr/>
          </p:nvSpPr>
          <p:spPr>
            <a:xfrm>
              <a:off x="1219200" y="1295400"/>
              <a:ext cx="1524000" cy="1320800"/>
            </a:xfrm>
            <a:prstGeom prst="roundRect">
              <a:avLst/>
            </a:prstGeom>
            <a:solidFill>
              <a:srgbClr val="19A6B0"/>
            </a:solidFill>
            <a:ln>
              <a:solidFill>
                <a:srgbClr val="FFFFFF">
                  <a:lumMod val="60000"/>
                  <a:lumOff val="40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a:rPr>
                <a:t>CPU </a:t>
              </a:r>
            </a:p>
          </p:txBody>
        </p:sp>
        <p:sp>
          <p:nvSpPr>
            <p:cNvPr id="47" name="Rounded Rectangle 46"/>
            <p:cNvSpPr/>
            <p:nvPr/>
          </p:nvSpPr>
          <p:spPr>
            <a:xfrm>
              <a:off x="1219200" y="3327400"/>
              <a:ext cx="1524000" cy="2540000"/>
            </a:xfrm>
            <a:prstGeom prst="roundRect">
              <a:avLst/>
            </a:prstGeom>
            <a:solidFill>
              <a:srgbClr val="C80000"/>
            </a:solidFill>
            <a:ln w="9525" cap="flat" cmpd="sng" algn="ctr">
              <a:solidFill>
                <a:srgbClr val="A9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a:rPr>
                <a:t>GPU </a:t>
              </a:r>
            </a:p>
          </p:txBody>
        </p:sp>
        <p:sp>
          <p:nvSpPr>
            <p:cNvPr id="48" name="Rounded Rectangle 47"/>
            <p:cNvSpPr/>
            <p:nvPr/>
          </p:nvSpPr>
          <p:spPr>
            <a:xfrm>
              <a:off x="1219200" y="2717800"/>
              <a:ext cx="6781800" cy="508000"/>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rPr>
                <a:t>Shared Memory, Coherency, User Mode Queues</a:t>
              </a:r>
            </a:p>
          </p:txBody>
        </p:sp>
        <p:sp>
          <p:nvSpPr>
            <p:cNvPr id="49" name="Rounded Rectangle 48"/>
            <p:cNvSpPr/>
            <p:nvPr/>
          </p:nvSpPr>
          <p:spPr>
            <a:xfrm>
              <a:off x="3429000" y="1295400"/>
              <a:ext cx="1447800" cy="1320800"/>
            </a:xfrm>
            <a:prstGeom prst="roundRect">
              <a:avLst/>
            </a:prstGeom>
            <a:solidFill>
              <a:srgbClr val="F26522">
                <a:lumMod val="50000"/>
              </a:srgbClr>
            </a:solidFill>
            <a:ln w="9525" cap="flat" cmpd="sng" algn="ctr">
              <a:solidFill>
                <a:srgbClr val="F2652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a:rPr>
                <a:t>Audio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a:rPr>
                <a:t>Processor </a:t>
              </a:r>
            </a:p>
          </p:txBody>
        </p:sp>
        <p:sp>
          <p:nvSpPr>
            <p:cNvPr id="50" name="Rounded Rectangle 49"/>
            <p:cNvSpPr/>
            <p:nvPr/>
          </p:nvSpPr>
          <p:spPr>
            <a:xfrm>
              <a:off x="4953000" y="1295400"/>
              <a:ext cx="2743200" cy="1320800"/>
            </a:xfrm>
            <a:prstGeom prst="roundRect">
              <a:avLst/>
            </a:prstGeom>
            <a:solidFill>
              <a:srgbClr val="ED1C24">
                <a:lumMod val="75000"/>
              </a:srgbClr>
            </a:solidFill>
            <a:ln w="9525" cap="flat" cmpd="sng" algn="ctr">
              <a:solidFill>
                <a:srgbClr val="F2652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a:rPr>
                <a:t>Video</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a:rPr>
                <a:t>Hardware</a:t>
              </a:r>
            </a:p>
          </p:txBody>
        </p:sp>
        <p:sp>
          <p:nvSpPr>
            <p:cNvPr id="51" name="Rounded Rectangle 50"/>
            <p:cNvSpPr/>
            <p:nvPr/>
          </p:nvSpPr>
          <p:spPr>
            <a:xfrm>
              <a:off x="4876800" y="3327400"/>
              <a:ext cx="1447800" cy="2641600"/>
            </a:xfrm>
            <a:prstGeom prst="roundRect">
              <a:avLst/>
            </a:prstGeom>
            <a:solidFill>
              <a:srgbClr val="ED1C24">
                <a:lumMod val="75000"/>
              </a:srgbClr>
            </a:solidFill>
            <a:ln w="9525" cap="flat" cmpd="sng" algn="ctr">
              <a:solidFill>
                <a:srgbClr val="F2652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a:rPr>
                <a:t>DSP</a:t>
              </a:r>
            </a:p>
          </p:txBody>
        </p:sp>
        <p:sp>
          <p:nvSpPr>
            <p:cNvPr id="52" name="Rounded Rectangle 51"/>
            <p:cNvSpPr/>
            <p:nvPr/>
          </p:nvSpPr>
          <p:spPr>
            <a:xfrm>
              <a:off x="6400800" y="3327400"/>
              <a:ext cx="1676400" cy="2641600"/>
            </a:xfrm>
            <a:prstGeom prst="roundRect">
              <a:avLst/>
            </a:prstGeom>
            <a:solidFill>
              <a:srgbClr val="ED1C24">
                <a:lumMod val="50000"/>
              </a:srgbClr>
            </a:solidFill>
            <a:ln w="9525" cap="flat" cmpd="sng" algn="ctr">
              <a:solidFill>
                <a:srgbClr val="F2652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a:rPr>
                <a:t>Image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a:rPr>
                <a:t>Signal Processing </a:t>
              </a:r>
            </a:p>
          </p:txBody>
        </p:sp>
        <p:sp>
          <p:nvSpPr>
            <p:cNvPr id="53" name="Rounded Rectangle 52"/>
            <p:cNvSpPr/>
            <p:nvPr/>
          </p:nvSpPr>
          <p:spPr>
            <a:xfrm>
              <a:off x="3352800" y="3327400"/>
              <a:ext cx="1447800" cy="2641600"/>
            </a:xfrm>
            <a:prstGeom prst="roundRect">
              <a:avLst/>
            </a:prstGeom>
            <a:solidFill>
              <a:srgbClr val="01454A"/>
            </a:solidFill>
            <a:ln w="9525" cap="flat" cmpd="sng" algn="ctr">
              <a:solidFill>
                <a:srgbClr val="F2652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white"/>
                  </a:solidFill>
                  <a:effectLst/>
                  <a:uLnTx/>
                  <a:uFillTx/>
                  <a:latin typeface="Calibri"/>
                </a:rPr>
                <a:t>Fixed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white"/>
                  </a:solidFill>
                  <a:effectLst/>
                  <a:uLnTx/>
                  <a:uFillTx/>
                  <a:latin typeface="Calibri"/>
                </a:rPr>
                <a:t>Function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white"/>
                  </a:solidFill>
                  <a:effectLst/>
                  <a:uLnTx/>
                  <a:uFillTx/>
                  <a:latin typeface="Calibri"/>
                </a:rPr>
                <a:t>Accelerator</a:t>
              </a:r>
            </a:p>
          </p:txBody>
        </p:sp>
        <p:sp>
          <p:nvSpPr>
            <p:cNvPr id="54" name="Rounded Rectangle 53"/>
            <p:cNvSpPr/>
            <p:nvPr/>
          </p:nvSpPr>
          <p:spPr>
            <a:xfrm>
              <a:off x="6333067" y="1466145"/>
              <a:ext cx="1219200" cy="979311"/>
            </a:xfrm>
            <a:prstGeom prst="roundRect">
              <a:avLst/>
            </a:prstGeom>
            <a:solidFill>
              <a:srgbClr val="ED1C24">
                <a:lumMod val="75000"/>
              </a:srgbClr>
            </a:solidFill>
            <a:ln w="9525" cap="flat" cmpd="sng" algn="ctr">
              <a:solidFill>
                <a:srgbClr val="F2652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Calibri"/>
                </a:rPr>
                <a:t>Encode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Calibri"/>
                </a:rPr>
                <a:t>Decode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Calibri"/>
                </a:rPr>
                <a:t>Engines</a:t>
              </a:r>
            </a:p>
          </p:txBody>
        </p:sp>
      </p:grpSp>
    </p:spTree>
    <p:extLst>
      <p:ext uri="{BB962C8B-B14F-4D97-AF65-F5344CB8AC3E}">
        <p14:creationId xmlns:p14="http://schemas.microsoft.com/office/powerpoint/2010/main" val="397651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Future of I/O from CPU/Arch Perspective</a:t>
            </a:r>
            <a:br>
              <a:rPr lang="en-US" sz="3000" dirty="0" smtClean="0"/>
            </a:br>
            <a:r>
              <a:rPr lang="en-US" sz="2400" dirty="0" smtClean="0"/>
              <a:t>HSA is Designed to go Beyond the GPU</a:t>
            </a:r>
            <a:endParaRPr lang="en-US" sz="3000" dirty="0"/>
          </a:p>
        </p:txBody>
      </p:sp>
      <p:sp>
        <p:nvSpPr>
          <p:cNvPr id="4" name="Footer Placeholder 3"/>
          <p:cNvSpPr>
            <a:spLocks noGrp="1"/>
          </p:cNvSpPr>
          <p:nvPr>
            <p:ph type="ftr" sz="quarter" idx="10"/>
          </p:nvPr>
        </p:nvSpPr>
        <p:spPr/>
        <p:txBody>
          <a:bodyPr/>
          <a:lstStyle/>
          <a:p>
            <a:pPr>
              <a:tabLst>
                <a:tab pos="4119563" algn="ctr"/>
              </a:tabLst>
            </a:pPr>
            <a:r>
              <a:rPr lang="en-US" smtClean="0">
                <a:cs typeface="Arial" pitchFamily="34" charset="0"/>
              </a:rPr>
              <a:t>March 30 – April 2, 2014	#OFADevWorkshop</a:t>
            </a:r>
            <a:endParaRPr lang="en-US" dirty="0" smtClean="0">
              <a:cs typeface="Arial" pitchFamily="34" charset="0"/>
            </a:endParaRPr>
          </a:p>
        </p:txBody>
      </p:sp>
      <p:sp>
        <p:nvSpPr>
          <p:cNvPr id="5" name="Slide Number Placeholder 4"/>
          <p:cNvSpPr>
            <a:spLocks noGrp="1"/>
          </p:cNvSpPr>
          <p:nvPr>
            <p:ph type="sldNum" sz="quarter" idx="11"/>
          </p:nvPr>
        </p:nvSpPr>
        <p:spPr/>
        <p:txBody>
          <a:bodyPr/>
          <a:lstStyle/>
          <a:p>
            <a:fld id="{62C27CB9-1700-439E-B0BF-EDD2C915F92E}" type="slidenum">
              <a:rPr lang="en-US" smtClean="0"/>
              <a:pPr/>
              <a:t>9</a:t>
            </a:fld>
            <a:endParaRPr lang="en-US"/>
          </a:p>
        </p:txBody>
      </p:sp>
      <p:grpSp>
        <p:nvGrpSpPr>
          <p:cNvPr id="18" name="Group 17"/>
          <p:cNvGrpSpPr/>
          <p:nvPr/>
        </p:nvGrpSpPr>
        <p:grpSpPr>
          <a:xfrm>
            <a:off x="760397" y="1617044"/>
            <a:ext cx="7192478" cy="4798625"/>
            <a:chOff x="990600" y="1193800"/>
            <a:chExt cx="7305906" cy="4978400"/>
          </a:xfrm>
        </p:grpSpPr>
        <p:sp>
          <p:nvSpPr>
            <p:cNvPr id="19" name="Rounded Rectangle 18"/>
            <p:cNvSpPr/>
            <p:nvPr/>
          </p:nvSpPr>
          <p:spPr>
            <a:xfrm>
              <a:off x="3047999" y="1193800"/>
              <a:ext cx="5248507" cy="4978400"/>
            </a:xfrm>
            <a:prstGeom prst="roundRect">
              <a:avLst/>
            </a:prstGeom>
            <a:solidFill>
              <a:sysClr val="window" lastClr="FFFFFF"/>
            </a:solidFill>
            <a:ln w="25400" cap="flat" cmpd="sng" algn="ctr">
              <a:solidFill>
                <a:srgbClr val="F2652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20" name="Rounded Rectangle 19"/>
            <p:cNvSpPr/>
            <p:nvPr/>
          </p:nvSpPr>
          <p:spPr>
            <a:xfrm>
              <a:off x="990600" y="1193800"/>
              <a:ext cx="1905000" cy="4978400"/>
            </a:xfrm>
            <a:prstGeom prst="roundRect">
              <a:avLst/>
            </a:prstGeom>
            <a:solidFill>
              <a:sysClr val="window" lastClr="FFFFFF"/>
            </a:solidFill>
            <a:ln w="25400" cap="flat" cmpd="sng" algn="ctr">
              <a:solidFill>
                <a:srgbClr val="F2652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21" name="Rounded Rectangle 20"/>
            <p:cNvSpPr/>
            <p:nvPr/>
          </p:nvSpPr>
          <p:spPr>
            <a:xfrm>
              <a:off x="1219200" y="1295400"/>
              <a:ext cx="1524000" cy="1320800"/>
            </a:xfrm>
            <a:prstGeom prst="roundRect">
              <a:avLst/>
            </a:prstGeom>
            <a:solidFill>
              <a:srgbClr val="19A6B0"/>
            </a:solidFill>
            <a:ln>
              <a:solidFill>
                <a:srgbClr val="FFFFFF">
                  <a:lumMod val="60000"/>
                  <a:lumOff val="40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a:rPr>
                <a:t>CPU </a:t>
              </a:r>
            </a:p>
          </p:txBody>
        </p:sp>
        <p:sp>
          <p:nvSpPr>
            <p:cNvPr id="22" name="Rounded Rectangle 21"/>
            <p:cNvSpPr/>
            <p:nvPr/>
          </p:nvSpPr>
          <p:spPr>
            <a:xfrm>
              <a:off x="1219200" y="3327400"/>
              <a:ext cx="1524000" cy="2540000"/>
            </a:xfrm>
            <a:prstGeom prst="roundRect">
              <a:avLst/>
            </a:prstGeom>
            <a:solidFill>
              <a:srgbClr val="C80000"/>
            </a:solidFill>
            <a:ln w="9525" cap="flat" cmpd="sng" algn="ctr">
              <a:solidFill>
                <a:srgbClr val="A9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a:rPr>
                <a:t>GPU </a:t>
              </a:r>
            </a:p>
          </p:txBody>
        </p:sp>
        <p:sp>
          <p:nvSpPr>
            <p:cNvPr id="23" name="Rounded Rectangle 22"/>
            <p:cNvSpPr/>
            <p:nvPr/>
          </p:nvSpPr>
          <p:spPr>
            <a:xfrm>
              <a:off x="1219200" y="2717800"/>
              <a:ext cx="6781800" cy="508000"/>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rPr>
                <a:t>Shared Memory, Coherency, User Mode Queues</a:t>
              </a:r>
            </a:p>
          </p:txBody>
        </p:sp>
        <p:sp>
          <p:nvSpPr>
            <p:cNvPr id="24" name="Rounded Rectangle 23"/>
            <p:cNvSpPr/>
            <p:nvPr/>
          </p:nvSpPr>
          <p:spPr>
            <a:xfrm>
              <a:off x="3429000" y="1295400"/>
              <a:ext cx="1447800" cy="1320800"/>
            </a:xfrm>
            <a:prstGeom prst="roundRect">
              <a:avLst/>
            </a:prstGeom>
            <a:solidFill>
              <a:srgbClr val="F26522">
                <a:lumMod val="50000"/>
              </a:srgbClr>
            </a:solidFill>
            <a:ln w="9525" cap="flat" cmpd="sng" algn="ctr">
              <a:solidFill>
                <a:srgbClr val="F2652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a:rPr>
                <a:t>Audio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a:rPr>
                <a:t>Processor </a:t>
              </a:r>
            </a:p>
          </p:txBody>
        </p:sp>
        <p:sp>
          <p:nvSpPr>
            <p:cNvPr id="25" name="Rounded Rectangle 24"/>
            <p:cNvSpPr/>
            <p:nvPr/>
          </p:nvSpPr>
          <p:spPr>
            <a:xfrm>
              <a:off x="4952999" y="1295400"/>
              <a:ext cx="1371600" cy="1320800"/>
            </a:xfrm>
            <a:prstGeom prst="roundRect">
              <a:avLst/>
            </a:prstGeom>
            <a:solidFill>
              <a:srgbClr val="ED1C24">
                <a:lumMod val="75000"/>
              </a:srgbClr>
            </a:solidFill>
            <a:ln w="9525" cap="flat" cmpd="sng" algn="ctr">
              <a:solidFill>
                <a:srgbClr val="F2652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a:rPr>
                <a:t>Video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a:rPr>
                <a:t>Hardware</a:t>
              </a:r>
            </a:p>
          </p:txBody>
        </p:sp>
        <p:sp>
          <p:nvSpPr>
            <p:cNvPr id="26" name="Rounded Rectangle 25"/>
            <p:cNvSpPr/>
            <p:nvPr/>
          </p:nvSpPr>
          <p:spPr>
            <a:xfrm>
              <a:off x="4876800" y="3327400"/>
              <a:ext cx="1447800" cy="2641600"/>
            </a:xfrm>
            <a:prstGeom prst="roundRect">
              <a:avLst/>
            </a:prstGeom>
            <a:solidFill>
              <a:srgbClr val="ED1C24">
                <a:lumMod val="75000"/>
              </a:srgbClr>
            </a:solidFill>
            <a:ln w="9525" cap="flat" cmpd="sng" algn="ctr">
              <a:solidFill>
                <a:srgbClr val="F2652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a:rPr>
                <a:t>DSP</a:t>
              </a:r>
            </a:p>
          </p:txBody>
        </p:sp>
        <p:sp>
          <p:nvSpPr>
            <p:cNvPr id="27" name="Rounded Rectangle 26"/>
            <p:cNvSpPr/>
            <p:nvPr/>
          </p:nvSpPr>
          <p:spPr>
            <a:xfrm>
              <a:off x="6400800" y="3327400"/>
              <a:ext cx="1676400" cy="2641600"/>
            </a:xfrm>
            <a:prstGeom prst="roundRect">
              <a:avLst/>
            </a:prstGeom>
            <a:solidFill>
              <a:srgbClr val="ED1C24">
                <a:lumMod val="50000"/>
              </a:srgbClr>
            </a:solidFill>
            <a:ln w="9525" cap="flat" cmpd="sng" algn="ctr">
              <a:solidFill>
                <a:srgbClr val="F2652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a:rPr>
                <a:t>Image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a:rPr>
                <a:t>Signal Processing </a:t>
              </a:r>
            </a:p>
          </p:txBody>
        </p:sp>
        <p:sp>
          <p:nvSpPr>
            <p:cNvPr id="28" name="Rounded Rectangle 27"/>
            <p:cNvSpPr/>
            <p:nvPr/>
          </p:nvSpPr>
          <p:spPr>
            <a:xfrm>
              <a:off x="3352800" y="3327400"/>
              <a:ext cx="1447800" cy="2641600"/>
            </a:xfrm>
            <a:prstGeom prst="roundRect">
              <a:avLst/>
            </a:prstGeom>
            <a:solidFill>
              <a:srgbClr val="01454A"/>
            </a:solidFill>
            <a:ln w="9525" cap="flat" cmpd="sng" algn="ctr">
              <a:solidFill>
                <a:srgbClr val="F2652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white"/>
                  </a:solidFill>
                  <a:effectLst/>
                  <a:uLnTx/>
                  <a:uFillTx/>
                  <a:latin typeface="Calibri"/>
                </a:rPr>
                <a:t>Fixed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white"/>
                  </a:solidFill>
                  <a:effectLst/>
                  <a:uLnTx/>
                  <a:uFillTx/>
                  <a:latin typeface="Calibri"/>
                </a:rPr>
                <a:t>Function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white"/>
                  </a:solidFill>
                  <a:effectLst/>
                  <a:uLnTx/>
                  <a:uFillTx/>
                  <a:latin typeface="Calibri"/>
                </a:rPr>
                <a:t>Accelerator</a:t>
              </a:r>
            </a:p>
          </p:txBody>
        </p:sp>
      </p:grpSp>
      <p:sp>
        <p:nvSpPr>
          <p:cNvPr id="30" name="Rounded Rectangle 29"/>
          <p:cNvSpPr/>
          <p:nvPr/>
        </p:nvSpPr>
        <p:spPr>
          <a:xfrm>
            <a:off x="6212108" y="1745603"/>
            <a:ext cx="1350305" cy="1273105"/>
          </a:xfrm>
          <a:prstGeom prst="roundRect">
            <a:avLst/>
          </a:prstGeom>
          <a:solidFill>
            <a:srgbClr val="0070C0"/>
          </a:solidFill>
          <a:ln w="9525" cap="flat" cmpd="sng" algn="ctr">
            <a:solidFill>
              <a:srgbClr val="F2652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a:rPr>
              <a:t>I/O</a:t>
            </a:r>
            <a:br>
              <a:rPr kumimoji="0" lang="en-US" sz="1600" b="0" i="0" u="none" strike="noStrike" kern="0" cap="none" spc="0" normalizeH="0" baseline="0" noProof="0" dirty="0" smtClean="0">
                <a:ln>
                  <a:noFill/>
                </a:ln>
                <a:solidFill>
                  <a:prstClr val="white"/>
                </a:solidFill>
                <a:effectLst/>
                <a:uLnTx/>
                <a:uFillTx/>
                <a:latin typeface="Calibri"/>
              </a:rPr>
            </a:br>
            <a:r>
              <a:rPr kumimoji="0" lang="en-US" sz="1600" b="0" i="0" u="none" strike="noStrike" kern="0" cap="none" spc="0" normalizeH="0" baseline="0" noProof="0" dirty="0" smtClean="0">
                <a:ln>
                  <a:noFill/>
                </a:ln>
                <a:solidFill>
                  <a:prstClr val="white"/>
                </a:solidFill>
                <a:effectLst/>
                <a:uLnTx/>
                <a:uFillTx/>
                <a:latin typeface="Calibri"/>
              </a:rPr>
              <a:t>Devices</a:t>
            </a:r>
          </a:p>
        </p:txBody>
      </p:sp>
    </p:spTree>
    <p:extLst>
      <p:ext uri="{BB962C8B-B14F-4D97-AF65-F5344CB8AC3E}">
        <p14:creationId xmlns:p14="http://schemas.microsoft.com/office/powerpoint/2010/main" val="1053770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5195"/>
      </a:dk2>
      <a:lt2>
        <a:srgbClr val="EEECE1"/>
      </a:lt2>
      <a:accent1>
        <a:srgbClr val="3C6FBD"/>
      </a:accent1>
      <a:accent2>
        <a:srgbClr val="E55302"/>
      </a:accent2>
      <a:accent3>
        <a:srgbClr val="78B9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solidFill>
              <a:srgbClr val="6D6E71"/>
            </a:solidFill>
          </a:defRPr>
        </a:defPPr>
      </a:lstStyle>
    </a:txDef>
  </a:objectDefaults>
  <a:extraClrSchemeLst/>
</a:theme>
</file>

<file path=ppt/theme/theme2.xml><?xml version="1.0" encoding="utf-8"?>
<a:theme xmlns:a="http://schemas.openxmlformats.org/drawingml/2006/main" name="AMD STANDARD WHT">
  <a:themeElements>
    <a:clrScheme name="AMD Theme">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9650A0"/>
      </a:accent5>
      <a:accent6>
        <a:srgbClr val="C7C8CA"/>
      </a:accent6>
      <a:hlink>
        <a:srgbClr val="A6CE39"/>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fontAlgn="auto">
          <a:spcBef>
            <a:spcPts val="0"/>
          </a:spcBef>
          <a:spcAft>
            <a:spcPts val="0"/>
          </a:spcAft>
          <a:defRPr sz="32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anchor="ctr" anchorCtr="0"/>
      <a:lstStyle>
        <a:def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defRPr kumimoji="0" sz="2000" b="0" i="0" u="none" strike="noStrike" kern="1200" cap="none" spc="0" normalizeH="0" baseline="0" noProof="0" dirty="0">
            <a:ln>
              <a:noFill/>
            </a:ln>
            <a:solidFill>
              <a:schemeClr val="tx1"/>
            </a:solidFill>
            <a:effectLst/>
            <a:uLnTx/>
            <a:uFillTx/>
            <a:latin typeface="+mj-lt"/>
            <a:ea typeface="MS PGothic" pitchFamily="34" charset="-128"/>
            <a:cs typeface="+mn-cs"/>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2291</TotalTime>
  <Words>486</Words>
  <Application>Microsoft Office PowerPoint</Application>
  <PresentationFormat>On-screen Show (4:3)</PresentationFormat>
  <Paragraphs>158</Paragraphs>
  <Slides>15</Slides>
  <Notes>0</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AMD STANDARD WHT</vt:lpstr>
      <vt:lpstr>Panel Discussion:  The Future of I/O From a CPU Architecture Perspective </vt:lpstr>
      <vt:lpstr>Future of I/O from CPU/Arch Perspective Issues</vt:lpstr>
      <vt:lpstr>Future of I/O from CPU/Arch Perspective Heterogeneous System Architecture (HSA)</vt:lpstr>
      <vt:lpstr>Future of I/O from CPU/Arch Perspective HSA Foundation Membership</vt:lpstr>
      <vt:lpstr>Future of I/O from CPU/Arch Perspective Application-level access to HSA devices</vt:lpstr>
      <vt:lpstr>Future of I/O from CPU/Arch Perspective HSA is Designed to go Beyond the GPU</vt:lpstr>
      <vt:lpstr>Future of I/O from CPU/Arch Perspective HSA and I/O Devices</vt:lpstr>
      <vt:lpstr>Future of I/O from CPU/Arch Perspective HSA is Designed to go Beyond the GPU</vt:lpstr>
      <vt:lpstr>Future of I/O from CPU/Arch Perspective HSA is Designed to go Beyond the GPU</vt:lpstr>
      <vt:lpstr>Future of I/O from CPU/Arch Perspective HSA CPU/GPU Queueing</vt:lpstr>
      <vt:lpstr>Future of I/O from CPU/Arch Perspective HSA CPU/GPU Queueing + NIC Queueing</vt:lpstr>
      <vt:lpstr>Future of I/O from CPU/Arch Perspective HSA IOMMU/Device Interactions</vt:lpstr>
      <vt:lpstr>Future of I/O from CPU/Arch Perspective HSA and I/O Devices</vt:lpstr>
      <vt:lpstr>Disclaimer &amp; Attribution</vt:lpstr>
      <vt:lpstr>Thank You</vt:lpstr>
    </vt:vector>
  </TitlesOfParts>
  <Company>admin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Bill@Mellanox.com</dc:creator>
  <cp:lastModifiedBy>Brad Benton</cp:lastModifiedBy>
  <cp:revision>95</cp:revision>
  <dcterms:created xsi:type="dcterms:W3CDTF">2014-03-17T13:46:32Z</dcterms:created>
  <dcterms:modified xsi:type="dcterms:W3CDTF">2014-04-01T05:43:48Z</dcterms:modified>
</cp:coreProperties>
</file>