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Default Extension="rels" ContentType="application/vnd.openxmlformats-package.relationships+xml"/>
  <Override PartName="/ppt/slides/slide5.xml" ContentType="application/vnd.openxmlformats-officedocument.presentationml.slide+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28"/>
  </p:notesMasterIdLst>
  <p:handoutMasterIdLst>
    <p:handoutMasterId r:id="rId29"/>
  </p:handoutMasterIdLst>
  <p:sldIdLst>
    <p:sldId id="256" r:id="rId2"/>
    <p:sldId id="265" r:id="rId3"/>
    <p:sldId id="264" r:id="rId4"/>
    <p:sldId id="269" r:id="rId5"/>
    <p:sldId id="267" r:id="rId6"/>
    <p:sldId id="268" r:id="rId7"/>
    <p:sldId id="270" r:id="rId8"/>
    <p:sldId id="292" r:id="rId9"/>
    <p:sldId id="297" r:id="rId10"/>
    <p:sldId id="271" r:id="rId11"/>
    <p:sldId id="272" r:id="rId12"/>
    <p:sldId id="273" r:id="rId13"/>
    <p:sldId id="279" r:id="rId14"/>
    <p:sldId id="280" r:id="rId15"/>
    <p:sldId id="283" r:id="rId16"/>
    <p:sldId id="291" r:id="rId17"/>
    <p:sldId id="281" r:id="rId18"/>
    <p:sldId id="282" r:id="rId19"/>
    <p:sldId id="284" r:id="rId20"/>
    <p:sldId id="285" r:id="rId21"/>
    <p:sldId id="286" r:id="rId22"/>
    <p:sldId id="287" r:id="rId23"/>
    <p:sldId id="288" r:id="rId24"/>
    <p:sldId id="296" r:id="rId25"/>
    <p:sldId id="290" r:id="rId26"/>
    <p:sldId id="262"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S PGothic" pitchFamily="34" charset="-128"/>
        <a:cs typeface="Arial" charset="0"/>
      </a:defRPr>
    </a:lvl1pPr>
    <a:lvl2pPr marL="457200" algn="l" defTabSz="457200" rtl="0" fontAlgn="base">
      <a:spcBef>
        <a:spcPct val="0"/>
      </a:spcBef>
      <a:spcAft>
        <a:spcPct val="0"/>
      </a:spcAft>
      <a:defRPr kern="1200">
        <a:solidFill>
          <a:schemeClr val="tx1"/>
        </a:solidFill>
        <a:latin typeface="Arial" charset="0"/>
        <a:ea typeface="MS PGothic" pitchFamily="34" charset="-128"/>
        <a:cs typeface="Arial" charset="0"/>
      </a:defRPr>
    </a:lvl2pPr>
    <a:lvl3pPr marL="914400" algn="l" defTabSz="457200" rtl="0" fontAlgn="base">
      <a:spcBef>
        <a:spcPct val="0"/>
      </a:spcBef>
      <a:spcAft>
        <a:spcPct val="0"/>
      </a:spcAft>
      <a:defRPr kern="1200">
        <a:solidFill>
          <a:schemeClr val="tx1"/>
        </a:solidFill>
        <a:latin typeface="Arial" charset="0"/>
        <a:ea typeface="MS PGothic" pitchFamily="34" charset="-128"/>
        <a:cs typeface="Arial" charset="0"/>
      </a:defRPr>
    </a:lvl3pPr>
    <a:lvl4pPr marL="1371600" algn="l" defTabSz="457200" rtl="0" fontAlgn="base">
      <a:spcBef>
        <a:spcPct val="0"/>
      </a:spcBef>
      <a:spcAft>
        <a:spcPct val="0"/>
      </a:spcAft>
      <a:defRPr kern="1200">
        <a:solidFill>
          <a:schemeClr val="tx1"/>
        </a:solidFill>
        <a:latin typeface="Arial" charset="0"/>
        <a:ea typeface="MS PGothic" pitchFamily="34" charset="-128"/>
        <a:cs typeface="Arial" charset="0"/>
      </a:defRPr>
    </a:lvl4pPr>
    <a:lvl5pPr marL="1828800" algn="l" defTabSz="457200" rtl="0" fontAlgn="base">
      <a:spcBef>
        <a:spcPct val="0"/>
      </a:spcBef>
      <a:spcAft>
        <a:spcPct val="0"/>
      </a:spcAft>
      <a:defRPr kern="1200">
        <a:solidFill>
          <a:schemeClr val="tx1"/>
        </a:solidFill>
        <a:latin typeface="Arial" charset="0"/>
        <a:ea typeface="MS PGothic" pitchFamily="34" charset="-128"/>
        <a:cs typeface="Arial" charset="0"/>
      </a:defRPr>
    </a:lvl5pPr>
    <a:lvl6pPr marL="2286000" algn="l" defTabSz="914400" rtl="0" eaLnBrk="1" latinLnBrk="0" hangingPunct="1">
      <a:defRPr kern="1200">
        <a:solidFill>
          <a:schemeClr val="tx1"/>
        </a:solidFill>
        <a:latin typeface="Arial" charset="0"/>
        <a:ea typeface="MS PGothic" pitchFamily="34" charset="-128"/>
        <a:cs typeface="Arial" charset="0"/>
      </a:defRPr>
    </a:lvl6pPr>
    <a:lvl7pPr marL="2743200" algn="l" defTabSz="914400" rtl="0" eaLnBrk="1" latinLnBrk="0" hangingPunct="1">
      <a:defRPr kern="1200">
        <a:solidFill>
          <a:schemeClr val="tx1"/>
        </a:solidFill>
        <a:latin typeface="Arial" charset="0"/>
        <a:ea typeface="MS PGothic" pitchFamily="34" charset="-128"/>
        <a:cs typeface="Arial" charset="0"/>
      </a:defRPr>
    </a:lvl7pPr>
    <a:lvl8pPr marL="3200400" algn="l" defTabSz="914400" rtl="0" eaLnBrk="1" latinLnBrk="0" hangingPunct="1">
      <a:defRPr kern="1200">
        <a:solidFill>
          <a:schemeClr val="tx1"/>
        </a:solidFill>
        <a:latin typeface="Arial" charset="0"/>
        <a:ea typeface="MS PGothic" pitchFamily="34" charset="-128"/>
        <a:cs typeface="Arial" charset="0"/>
      </a:defRPr>
    </a:lvl8pPr>
    <a:lvl9pPr marL="3657600" algn="l" defTabSz="914400" rtl="0" eaLnBrk="1" latinLnBrk="0" hangingPunct="1">
      <a:defRPr kern="1200">
        <a:solidFill>
          <a:schemeClr val="tx1"/>
        </a:solidFill>
        <a:latin typeface="Arial" charset="0"/>
        <a:ea typeface="MS PGothic"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CC"/>
    <a:srgbClr val="E55302"/>
    <a:srgbClr val="6D6E71"/>
    <a:srgbClr val="00519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635" autoAdjust="0"/>
    <p:restoredTop sz="94973" autoAdjust="0"/>
  </p:normalViewPr>
  <p:slideViewPr>
    <p:cSldViewPr snapToGrid="0">
      <p:cViewPr varScale="1">
        <p:scale>
          <a:sx n="114" d="100"/>
          <a:sy n="114" d="100"/>
        </p:scale>
        <p:origin x="-528" y="-104"/>
      </p:cViewPr>
      <p:guideLst>
        <p:guide orient="horz" pos="2112"/>
        <p:guide pos="1296"/>
      </p:guideLst>
    </p:cSldViewPr>
  </p:slideViewPr>
  <p:notesTextViewPr>
    <p:cViewPr>
      <p:scale>
        <a:sx n="100" d="100"/>
        <a:sy n="100" d="100"/>
      </p:scale>
      <p:origin x="0" y="0"/>
    </p:cViewPr>
  </p:notesTextViewPr>
  <p:sorterViewPr>
    <p:cViewPr>
      <p:scale>
        <a:sx n="160" d="100"/>
        <a:sy n="160" d="100"/>
      </p:scale>
      <p:origin x="0" y="0"/>
    </p:cViewPr>
  </p:sorterViewPr>
  <p:notesViewPr>
    <p:cSldViewPr snapToGrid="0">
      <p:cViewPr varScale="1">
        <p:scale>
          <a:sx n="65" d="100"/>
          <a:sy n="65" d="100"/>
        </p:scale>
        <p:origin x="-2510" y="-6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ea typeface="ＭＳ Ｐゴシック" pitchFamily="4"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ea typeface="ＭＳ Ｐゴシック" pitchFamily="4" charset="-128"/>
                <a:cs typeface="+mn-cs"/>
              </a:defRPr>
            </a:lvl1pPr>
          </a:lstStyle>
          <a:p>
            <a:pPr>
              <a:defRPr/>
            </a:pPr>
            <a:fld id="{A6A5E21C-0913-45E3-B2CD-21681AB019B1}" type="datetime1">
              <a:rPr lang="en-US"/>
              <a:pPr>
                <a:defRPr/>
              </a:pPr>
              <a:t>3/31/14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ea typeface="ＭＳ Ｐゴシック" pitchFamily="4"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ea typeface="ＭＳ Ｐゴシック" pitchFamily="4" charset="-128"/>
                <a:cs typeface="+mn-cs"/>
              </a:defRPr>
            </a:lvl1pPr>
          </a:lstStyle>
          <a:p>
            <a:pPr>
              <a:defRPr/>
            </a:pPr>
            <a:fld id="{49579DE7-F95B-4DD4-A1D3-40DCACD48A53}"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4" charset="0"/>
                <a:ea typeface="ＭＳ Ｐゴシック" pitchFamily="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4" charset="0"/>
                <a:ea typeface="ＭＳ Ｐゴシック" pitchFamily="4" charset="-128"/>
                <a:cs typeface="+mn-cs"/>
              </a:defRPr>
            </a:lvl1pPr>
          </a:lstStyle>
          <a:p>
            <a:pPr>
              <a:defRPr/>
            </a:pPr>
            <a:fld id="{5A638101-6568-41E3-937A-8B08D7433A7B}" type="datetime1">
              <a:rPr lang="en-US"/>
              <a:pPr>
                <a:defRPr/>
              </a:pPr>
              <a:t>3/31/14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4" charset="0"/>
                <a:ea typeface="ＭＳ Ｐゴシック" pitchFamily="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4" charset="0"/>
                <a:ea typeface="ＭＳ Ｐゴシック" pitchFamily="4" charset="-128"/>
                <a:cs typeface="+mn-cs"/>
              </a:defRPr>
            </a:lvl1pPr>
          </a:lstStyle>
          <a:p>
            <a:pPr>
              <a:defRPr/>
            </a:pPr>
            <a:fld id="{F01A64CB-35D7-44D5-9FA4-7562254EE022}"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17411" name="Text Box 3"/>
          <p:cNvSpPr>
            <a:spLocks noGrp="1" noChangeArrowheads="1"/>
          </p:cNvSpPr>
          <p:nvPr>
            <p:ph type="body" idx="1"/>
          </p:nvPr>
        </p:nvSpPr>
        <p:spPr bwMode="auto">
          <a:xfrm>
            <a:off x="685800" y="4343400"/>
            <a:ext cx="5486400" cy="4208463"/>
          </a:xfrm>
          <a:noFill/>
        </p:spPr>
        <p:txBody>
          <a:bodyPr wrap="none" anchor="ctr"/>
          <a:lstStyle/>
          <a:p>
            <a:pPr marL="228600" indent="-228600">
              <a:spcBef>
                <a:spcPts val="500"/>
              </a:spcBef>
              <a:buFont typeface="Times New Roman" pitchFamily="18" charset="0"/>
              <a:buAutoNum type="arabicPeriod"/>
            </a:pPr>
            <a:r>
              <a:rPr lang="en-US" smtClean="0"/>
              <a:t>Shared Memory Communications over RDMA (SMC-R) is a protocol that allows TCP sockets applications to transparently exploit RDMA (RoCE)</a:t>
            </a:r>
          </a:p>
          <a:p>
            <a:pPr marL="228600" indent="-228600">
              <a:spcBef>
                <a:spcPts val="500"/>
              </a:spcBef>
              <a:buFont typeface="Times New Roman" pitchFamily="18" charset="0"/>
              <a:buAutoNum type="arabicPeriod"/>
            </a:pPr>
            <a:r>
              <a:rPr lang="en-US" smtClean="0"/>
              <a:t>SMC-R is a “hybrid” solution that: </a:t>
            </a:r>
          </a:p>
          <a:p>
            <a:pPr marL="742950" lvl="1" indent="-285750">
              <a:spcBef>
                <a:spcPts val="450"/>
              </a:spcBef>
            </a:pPr>
            <a:r>
              <a:rPr lang="en-US" smtClean="0"/>
              <a:t>Uses TCP connection (3-way handshake) to establish SMC-R connection</a:t>
            </a:r>
          </a:p>
          <a:p>
            <a:pPr marL="742950" lvl="1" indent="-285750">
              <a:spcBef>
                <a:spcPts val="450"/>
              </a:spcBef>
            </a:pPr>
            <a:r>
              <a:rPr lang="en-US" smtClean="0"/>
              <a:t>Switching from TCP to “out of band” SMC-R is controlled by a TCP Option (Experimental Option “magic number”)</a:t>
            </a:r>
          </a:p>
          <a:p>
            <a:pPr marL="742950" lvl="1" indent="-285750">
              <a:spcBef>
                <a:spcPts val="450"/>
              </a:spcBef>
            </a:pPr>
            <a:r>
              <a:rPr lang="en-US" smtClean="0"/>
              <a:t>SMC-R “rendezvous” (RDMA attributes) information is then exchanged within the TCP data stream</a:t>
            </a:r>
          </a:p>
          <a:p>
            <a:pPr marL="742950" lvl="1" indent="-285750">
              <a:spcBef>
                <a:spcPts val="450"/>
              </a:spcBef>
            </a:pPr>
            <a:r>
              <a:rPr lang="en-US" smtClean="0"/>
              <a:t>Socket application data is exchanged via RDMA (write operations)</a:t>
            </a:r>
          </a:p>
          <a:p>
            <a:pPr marL="742950" lvl="1" indent="-285750">
              <a:spcBef>
                <a:spcPts val="450"/>
              </a:spcBef>
            </a:pPr>
            <a:r>
              <a:rPr lang="en-US" smtClean="0"/>
              <a:t>TCP connection remains active (controls SMC-R connection) </a:t>
            </a:r>
          </a:p>
          <a:p>
            <a:pPr marL="742950" lvl="1" indent="-285750">
              <a:spcBef>
                <a:spcPts val="450"/>
              </a:spcBef>
            </a:pPr>
            <a:r>
              <a:rPr lang="en-US" smtClean="0"/>
              <a:t>This model preserves many critical existing operational and network management features of TCP/IP</a:t>
            </a:r>
          </a:p>
          <a:p>
            <a:pPr marL="228600" indent="-228600"/>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xfrm>
            <a:off x="1144588" y="685800"/>
            <a:ext cx="4572000" cy="3429000"/>
          </a:xfrm>
          <a:noFill/>
          <a:ln>
            <a:solidFill>
              <a:srgbClr val="000000"/>
            </a:solidFill>
            <a:miter lim="800000"/>
            <a:headEnd/>
            <a:tailEnd/>
          </a:ln>
        </p:spPr>
      </p:sp>
      <p:sp>
        <p:nvSpPr>
          <p:cNvPr id="19458"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23555" name="Rectangle 3"/>
          <p:cNvSpPr>
            <a:spLocks noGrp="1" noChangeArrowheads="1"/>
          </p:cNvSpPr>
          <p:nvPr>
            <p:ph type="body" idx="1"/>
          </p:nvPr>
        </p:nvSpPr>
        <p:spPr bwMode="auto">
          <a:xfrm>
            <a:off x="685800" y="4343400"/>
            <a:ext cx="5486400" cy="4208463"/>
          </a:xfrm>
          <a:noFill/>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bwMode="auto">
          <a:xfrm>
            <a:off x="1143000" y="693738"/>
            <a:ext cx="4572000" cy="3429000"/>
          </a:xfrm>
          <a:noFill/>
          <a:ln>
            <a:solidFill>
              <a:srgbClr val="000000"/>
            </a:solidFill>
            <a:miter lim="800000"/>
            <a:headEnd/>
            <a:tailEnd/>
          </a:ln>
        </p:spPr>
      </p:sp>
      <p:sp>
        <p:nvSpPr>
          <p:cNvPr id="38915" name="Rectangle 3"/>
          <p:cNvSpPr>
            <a:spLocks noGrp="1" noChangeArrowheads="1"/>
          </p:cNvSpPr>
          <p:nvPr>
            <p:ph type="body" idx="1"/>
          </p:nvPr>
        </p:nvSpPr>
        <p:spPr bwMode="auto">
          <a:xfrm>
            <a:off x="685800" y="4298950"/>
            <a:ext cx="5462588" cy="4181475"/>
          </a:xfrm>
          <a:noFill/>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cs typeface="+mn-cs"/>
            </a:endParaRPr>
          </a:p>
        </p:txBody>
      </p:sp>
      <p:pic>
        <p:nvPicPr>
          <p:cNvPr id="5" name="Picture 9" descr="ribbon_small_rgb.jpg"/>
          <p:cNvPicPr>
            <a:picLocks noChangeAspect="1"/>
          </p:cNvPicPr>
          <p:nvPr userDrawn="1"/>
        </p:nvPicPr>
        <p:blipFill>
          <a:blip r:embed="rId2"/>
          <a:srcRect/>
          <a:stretch>
            <a:fillRect/>
          </a:stretch>
        </p:blipFill>
        <p:spPr bwMode="auto">
          <a:xfrm>
            <a:off x="0" y="1371600"/>
            <a:ext cx="9144000" cy="150813"/>
          </a:xfrm>
          <a:prstGeom prst="rect">
            <a:avLst/>
          </a:prstGeom>
          <a:noFill/>
          <a:ln w="9525">
            <a:noFill/>
            <a:miter lim="800000"/>
            <a:headEnd/>
            <a:tailEnd/>
          </a:ln>
        </p:spPr>
      </p:pic>
      <p:pic>
        <p:nvPicPr>
          <p:cNvPr id="6" name="Picture 6" descr="OpenFabric_Alliance_Logo_ppt.jpg"/>
          <p:cNvPicPr>
            <a:picLocks noChangeAspect="1"/>
          </p:cNvPicPr>
          <p:nvPr userDrawn="1"/>
        </p:nvPicPr>
        <p:blipFill>
          <a:blip r:embed="rId3"/>
          <a:srcRect/>
          <a:stretch>
            <a:fillRect/>
          </a:stretch>
        </p:blipFill>
        <p:spPr bwMode="auto">
          <a:xfrm>
            <a:off x="8001000" y="228600"/>
            <a:ext cx="1104900" cy="1104900"/>
          </a:xfrm>
          <a:prstGeom prst="rect">
            <a:avLst/>
          </a:prstGeom>
          <a:noFill/>
          <a:ln w="9525">
            <a:noFill/>
            <a:miter lim="800000"/>
            <a:headEnd/>
            <a:tailEnd/>
          </a:ln>
        </p:spPr>
      </p:pic>
      <p:cxnSp>
        <p:nvCxnSpPr>
          <p:cNvPr id="7" name="Straight Connector 20"/>
          <p:cNvCxnSpPr/>
          <p:nvPr userDrawn="1"/>
        </p:nvCxnSpPr>
        <p:spPr>
          <a:xfrm>
            <a:off x="0" y="1447800"/>
            <a:ext cx="9144000" cy="1588"/>
          </a:xfrm>
          <a:prstGeom prst="line">
            <a:avLst/>
          </a:prstGeom>
          <a:ln w="12700" cap="flat" cmpd="sng" algn="ctr">
            <a:solidFill>
              <a:srgbClr val="E55302"/>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8" name="Rectangle 3"/>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cs typeface="+mn-cs"/>
            </a:endParaRPr>
          </a:p>
        </p:txBody>
      </p:sp>
      <p:pic>
        <p:nvPicPr>
          <p:cNvPr id="9" name="Picture 10" descr="ribbon_ppt_title.jpg"/>
          <p:cNvPicPr>
            <a:picLocks noChangeAspect="1"/>
          </p:cNvPicPr>
          <p:nvPr userDrawn="1"/>
        </p:nvPicPr>
        <p:blipFill>
          <a:blip r:embed="rId4"/>
          <a:srcRect t="5788"/>
          <a:stretch>
            <a:fillRect/>
          </a:stretch>
        </p:blipFill>
        <p:spPr bwMode="auto">
          <a:xfrm>
            <a:off x="0" y="0"/>
            <a:ext cx="9144000" cy="2481263"/>
          </a:xfrm>
          <a:prstGeom prst="rect">
            <a:avLst/>
          </a:prstGeom>
          <a:noFill/>
          <a:ln w="9525">
            <a:noFill/>
            <a:miter lim="800000"/>
            <a:headEnd/>
            <a:tailEnd/>
          </a:ln>
        </p:spPr>
      </p:pic>
      <p:pic>
        <p:nvPicPr>
          <p:cNvPr id="10" name="Picture 12" descr="OpenFabric_Alliance_Logo_ppt.jpg"/>
          <p:cNvPicPr>
            <a:picLocks noChangeAspect="1"/>
          </p:cNvPicPr>
          <p:nvPr userDrawn="1"/>
        </p:nvPicPr>
        <p:blipFill>
          <a:blip r:embed="rId3"/>
          <a:srcRect/>
          <a:stretch>
            <a:fillRect/>
          </a:stretch>
        </p:blipFill>
        <p:spPr bwMode="auto">
          <a:xfrm>
            <a:off x="381000" y="2324100"/>
            <a:ext cx="1143000" cy="1143000"/>
          </a:xfrm>
          <a:prstGeom prst="rect">
            <a:avLst/>
          </a:prstGeom>
          <a:noFill/>
          <a:ln w="9525">
            <a:noFill/>
            <a:miter lim="800000"/>
            <a:headEnd/>
            <a:tailEnd/>
          </a:ln>
        </p:spPr>
      </p:pic>
      <p:grpSp>
        <p:nvGrpSpPr>
          <p:cNvPr id="11" name="Group 6"/>
          <p:cNvGrpSpPr>
            <a:grpSpLocks/>
          </p:cNvGrpSpPr>
          <p:nvPr userDrawn="1"/>
        </p:nvGrpSpPr>
        <p:grpSpPr bwMode="auto">
          <a:xfrm>
            <a:off x="182563" y="3811588"/>
            <a:ext cx="1539875" cy="1431925"/>
            <a:chOff x="5075853" y="3477159"/>
            <a:chExt cx="3077649" cy="2864472"/>
          </a:xfrm>
        </p:grpSpPr>
        <p:pic>
          <p:nvPicPr>
            <p:cNvPr id="12" name="Picture 2"/>
            <p:cNvPicPr>
              <a:picLocks noChangeAspect="1" noChangeArrowheads="1"/>
            </p:cNvPicPr>
            <p:nvPr userDrawn="1"/>
          </p:nvPicPr>
          <p:blipFill>
            <a:blip r:embed="rId5"/>
            <a:srcRect l="6424"/>
            <a:stretch>
              <a:fillRect/>
            </a:stretch>
          </p:blipFill>
          <p:spPr bwMode="auto">
            <a:xfrm>
              <a:off x="5231038" y="3477159"/>
              <a:ext cx="2922464" cy="2864472"/>
            </a:xfrm>
            <a:prstGeom prst="rect">
              <a:avLst/>
            </a:prstGeom>
            <a:noFill/>
            <a:ln w="9525">
              <a:noFill/>
              <a:miter lim="800000"/>
              <a:headEnd/>
              <a:tailEnd/>
            </a:ln>
          </p:spPr>
        </p:pic>
        <p:sp>
          <p:nvSpPr>
            <p:cNvPr id="13" name="Rectangle 8"/>
            <p:cNvSpPr/>
            <p:nvPr userDrawn="1"/>
          </p:nvSpPr>
          <p:spPr>
            <a:xfrm>
              <a:off x="5075853" y="3512091"/>
              <a:ext cx="206233" cy="508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4" name="Picture 2"/>
            <p:cNvPicPr>
              <a:picLocks noChangeAspect="1" noChangeArrowheads="1"/>
            </p:cNvPicPr>
            <p:nvPr userDrawn="1"/>
          </p:nvPicPr>
          <p:blipFill>
            <a:blip r:embed="rId6"/>
            <a:srcRect/>
            <a:stretch>
              <a:fillRect/>
            </a:stretch>
          </p:blipFill>
          <p:spPr bwMode="auto">
            <a:xfrm>
              <a:off x="5231038" y="3564205"/>
              <a:ext cx="51729" cy="1755804"/>
            </a:xfrm>
            <a:prstGeom prst="rect">
              <a:avLst/>
            </a:prstGeom>
            <a:noFill/>
            <a:ln w="9525">
              <a:noFill/>
              <a:miter lim="800000"/>
              <a:headEnd/>
              <a:tailEnd/>
            </a:ln>
          </p:spPr>
        </p:pic>
        <p:sp>
          <p:nvSpPr>
            <p:cNvPr id="15" name="Rectangle 10"/>
            <p:cNvSpPr/>
            <p:nvPr userDrawn="1"/>
          </p:nvSpPr>
          <p:spPr>
            <a:xfrm>
              <a:off x="5075853" y="5363519"/>
              <a:ext cx="206233" cy="9304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2" name="Title 1"/>
          <p:cNvSpPr>
            <a:spLocks noGrp="1"/>
          </p:cNvSpPr>
          <p:nvPr>
            <p:ph type="ctrTitle"/>
          </p:nvPr>
        </p:nvSpPr>
        <p:spPr>
          <a:xfrm>
            <a:off x="2057400" y="2667000"/>
            <a:ext cx="6629400" cy="1546225"/>
          </a:xfrm>
        </p:spPr>
        <p:txBody>
          <a:bodyPr/>
          <a:lstStyle>
            <a:lvl1pPr algn="l">
              <a:defRPr>
                <a:solidFill>
                  <a:srgbClr val="005195"/>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4267200"/>
            <a:ext cx="6629400" cy="1066800"/>
          </a:xfrm>
        </p:spPr>
        <p:txBody>
          <a:bodyPr/>
          <a:lstStyle>
            <a:lvl1pPr marL="0" indent="0" algn="l">
              <a:buNone/>
              <a:defRPr>
                <a:solidFill>
                  <a:srgbClr val="6D6E7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2"/>
          <p:cNvSpPr>
            <a:spLocks noGrp="1"/>
          </p:cNvSpPr>
          <p:nvPr>
            <p:ph type="sldNum" sz="quarter" idx="10"/>
          </p:nvPr>
        </p:nvSpPr>
        <p:spPr/>
        <p:txBody>
          <a:bodyPr/>
          <a:lstStyle>
            <a:lvl1pPr>
              <a:defRPr/>
            </a:lvl1pPr>
          </a:lstStyle>
          <a:p>
            <a:pPr>
              <a:defRPr/>
            </a:pPr>
            <a:fld id="{0E81F50E-BAD4-437E-BB10-45E18C637A42}" type="slidenum">
              <a:rPr lang="en-US"/>
              <a:pPr>
                <a:defRPr/>
              </a:pPr>
              <a:t>‹#›</a:t>
            </a:fld>
            <a:endParaRPr lang="en-US"/>
          </a:p>
        </p:txBody>
      </p:sp>
      <p:sp>
        <p:nvSpPr>
          <p:cNvPr id="5" name="Footer Placeholder 1"/>
          <p:cNvSpPr>
            <a:spLocks noGrp="1"/>
          </p:cNvSpPr>
          <p:nvPr>
            <p:ph type="ftr" sz="quarter" idx="11"/>
          </p:nvPr>
        </p:nvSpPr>
        <p:spPr/>
        <p:txBody>
          <a:bodyPr/>
          <a:lstStyle>
            <a:lvl1pPr>
              <a:defRPr/>
            </a:lvl1pPr>
          </a:lstStyle>
          <a:p>
            <a:pPr>
              <a:defRPr/>
            </a:pPr>
            <a:r>
              <a:rPr lang="en-US"/>
              <a:t>2014 OFA Developers Conf March 30 – April 2, 2014	SMC-R Update OFA Dev Workshop</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p:txBody>
          <a:bodyPr/>
          <a:lstStyle>
            <a:lvl1pPr>
              <a:defRPr/>
            </a:lvl1pPr>
          </a:lstStyle>
          <a:p>
            <a:pPr>
              <a:defRPr/>
            </a:pPr>
            <a:fld id="{6E2F405A-C5B7-4C3B-B6C4-30723FBD99B3}" type="slidenum">
              <a:rPr lang="en-US"/>
              <a:pPr>
                <a:defRPr/>
              </a:pPr>
              <a:t>‹#›</a:t>
            </a:fld>
            <a:endParaRPr lang="en-US"/>
          </a:p>
        </p:txBody>
      </p:sp>
      <p:sp>
        <p:nvSpPr>
          <p:cNvPr id="6" name="Footer Placeholder 1"/>
          <p:cNvSpPr>
            <a:spLocks noGrp="1"/>
          </p:cNvSpPr>
          <p:nvPr>
            <p:ph type="ftr" sz="quarter" idx="11"/>
          </p:nvPr>
        </p:nvSpPr>
        <p:spPr/>
        <p:txBody>
          <a:bodyPr/>
          <a:lstStyle>
            <a:lvl1pPr>
              <a:defRPr/>
            </a:lvl1pPr>
          </a:lstStyle>
          <a:p>
            <a:pPr>
              <a:defRPr/>
            </a:pPr>
            <a:r>
              <a:rPr lang="en-US"/>
              <a:t>2014 OFA Developers Conf March 30 – April 2, 2014	SMC-R Update OFA Dev Workshop</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p:txBody>
          <a:bodyPr/>
          <a:lstStyle>
            <a:lvl1pPr>
              <a:defRPr/>
            </a:lvl1pPr>
          </a:lstStyle>
          <a:p>
            <a:pPr>
              <a:defRPr/>
            </a:pPr>
            <a:fld id="{C2E9A85F-AF34-4E99-8BA3-89EC2E027388}" type="slidenum">
              <a:rPr lang="en-US"/>
              <a:pPr>
                <a:defRPr/>
              </a:pPr>
              <a:t>‹#›</a:t>
            </a:fld>
            <a:endParaRPr lang="en-US"/>
          </a:p>
        </p:txBody>
      </p:sp>
      <p:sp>
        <p:nvSpPr>
          <p:cNvPr id="8" name="Footer Placeholder 1"/>
          <p:cNvSpPr>
            <a:spLocks noGrp="1"/>
          </p:cNvSpPr>
          <p:nvPr>
            <p:ph type="ftr" sz="quarter" idx="11"/>
          </p:nvPr>
        </p:nvSpPr>
        <p:spPr/>
        <p:txBody>
          <a:bodyPr/>
          <a:lstStyle>
            <a:lvl1pPr>
              <a:defRPr/>
            </a:lvl1pPr>
          </a:lstStyle>
          <a:p>
            <a:pPr>
              <a:defRPr/>
            </a:pPr>
            <a:r>
              <a:rPr lang="en-US"/>
              <a:t>2014 OFA Developers Conf March 30 – April 2, 2014	SMC-R Update OFA Dev Workshop</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pPr>
              <a:defRPr/>
            </a:pPr>
            <a:fld id="{015C5BC1-89F1-4AE6-9910-EB39C0FEFEE0}" type="slidenum">
              <a:rPr lang="en-US"/>
              <a:pPr>
                <a:defRPr/>
              </a:pPr>
              <a:t>‹#›</a:t>
            </a:fld>
            <a:endParaRPr lang="en-US"/>
          </a:p>
        </p:txBody>
      </p:sp>
      <p:sp>
        <p:nvSpPr>
          <p:cNvPr id="4" name="Footer Placeholder 1"/>
          <p:cNvSpPr>
            <a:spLocks noGrp="1"/>
          </p:cNvSpPr>
          <p:nvPr>
            <p:ph type="ftr" sz="quarter" idx="11"/>
          </p:nvPr>
        </p:nvSpPr>
        <p:spPr/>
        <p:txBody>
          <a:bodyPr/>
          <a:lstStyle>
            <a:lvl1pPr>
              <a:defRPr/>
            </a:lvl1pPr>
          </a:lstStyle>
          <a:p>
            <a:pPr>
              <a:defRPr/>
            </a:pPr>
            <a:r>
              <a:rPr lang="en-US"/>
              <a:t>2014 OFA Developers Conf March 30 – April 2, 2014	SMC-R Update OFA Dev Workshop</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5A5BD3B1-722C-4AB0-B243-2B30B4121A54}" type="slidenum">
              <a:rPr lang="en-US"/>
              <a:pPr>
                <a:defRPr/>
              </a:pPr>
              <a:t>‹#›</a:t>
            </a:fld>
            <a:endParaRPr lang="en-US"/>
          </a:p>
        </p:txBody>
      </p:sp>
      <p:sp>
        <p:nvSpPr>
          <p:cNvPr id="3" name="Footer Placeholder 1"/>
          <p:cNvSpPr>
            <a:spLocks noGrp="1"/>
          </p:cNvSpPr>
          <p:nvPr>
            <p:ph type="ftr" sz="quarter" idx="11"/>
          </p:nvPr>
        </p:nvSpPr>
        <p:spPr/>
        <p:txBody>
          <a:bodyPr/>
          <a:lstStyle>
            <a:lvl1pPr>
              <a:defRPr/>
            </a:lvl1pPr>
          </a:lstStyle>
          <a:p>
            <a:pPr>
              <a:defRPr/>
            </a:pPr>
            <a:r>
              <a:rPr lang="en-US"/>
              <a:t>2014 OFA Developers Conf March 30 – April 2, 2014	SMC-R Update OFA Dev Workshop</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Dvider">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cs typeface="+mn-cs"/>
            </a:endParaRPr>
          </a:p>
        </p:txBody>
      </p:sp>
      <p:pic>
        <p:nvPicPr>
          <p:cNvPr id="4" name="Picture 9" descr="ribbon_small_rgb.jpg"/>
          <p:cNvPicPr>
            <a:picLocks noChangeAspect="1"/>
          </p:cNvPicPr>
          <p:nvPr userDrawn="1"/>
        </p:nvPicPr>
        <p:blipFill>
          <a:blip r:embed="rId2"/>
          <a:srcRect/>
          <a:stretch>
            <a:fillRect/>
          </a:stretch>
        </p:blipFill>
        <p:spPr bwMode="auto">
          <a:xfrm>
            <a:off x="0" y="1371600"/>
            <a:ext cx="9144000" cy="150813"/>
          </a:xfrm>
          <a:prstGeom prst="rect">
            <a:avLst/>
          </a:prstGeom>
          <a:noFill/>
          <a:ln w="9525">
            <a:noFill/>
            <a:miter lim="800000"/>
            <a:headEnd/>
            <a:tailEnd/>
          </a:ln>
        </p:spPr>
      </p:pic>
      <p:pic>
        <p:nvPicPr>
          <p:cNvPr id="5" name="Picture 6" descr="OpenFabric_Alliance_Logo_ppt.jpg"/>
          <p:cNvPicPr>
            <a:picLocks noChangeAspect="1"/>
          </p:cNvPicPr>
          <p:nvPr userDrawn="1"/>
        </p:nvPicPr>
        <p:blipFill>
          <a:blip r:embed="rId3"/>
          <a:srcRect/>
          <a:stretch>
            <a:fillRect/>
          </a:stretch>
        </p:blipFill>
        <p:spPr bwMode="auto">
          <a:xfrm>
            <a:off x="8001000" y="228600"/>
            <a:ext cx="1104900" cy="1104900"/>
          </a:xfrm>
          <a:prstGeom prst="rect">
            <a:avLst/>
          </a:prstGeom>
          <a:noFill/>
          <a:ln w="9525">
            <a:noFill/>
            <a:miter lim="800000"/>
            <a:headEnd/>
            <a:tailEnd/>
          </a:ln>
        </p:spPr>
      </p:pic>
      <p:cxnSp>
        <p:nvCxnSpPr>
          <p:cNvPr id="6" name="Straight Connector 20"/>
          <p:cNvCxnSpPr/>
          <p:nvPr userDrawn="1"/>
        </p:nvCxnSpPr>
        <p:spPr>
          <a:xfrm>
            <a:off x="0" y="1447800"/>
            <a:ext cx="9144000" cy="1588"/>
          </a:xfrm>
          <a:prstGeom prst="line">
            <a:avLst/>
          </a:prstGeom>
          <a:ln w="12700" cap="flat" cmpd="sng" algn="ctr">
            <a:solidFill>
              <a:srgbClr val="E55302"/>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7" name="Rectangle 3"/>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cs typeface="+mn-cs"/>
            </a:endParaRPr>
          </a:p>
        </p:txBody>
      </p:sp>
      <p:pic>
        <p:nvPicPr>
          <p:cNvPr id="8" name="Picture 10" descr="ribbon_ppt_title.jpg"/>
          <p:cNvPicPr>
            <a:picLocks noChangeAspect="1"/>
          </p:cNvPicPr>
          <p:nvPr userDrawn="1"/>
        </p:nvPicPr>
        <p:blipFill>
          <a:blip r:embed="rId4"/>
          <a:srcRect t="5788"/>
          <a:stretch>
            <a:fillRect/>
          </a:stretch>
        </p:blipFill>
        <p:spPr bwMode="auto">
          <a:xfrm>
            <a:off x="0" y="0"/>
            <a:ext cx="9144000" cy="2481263"/>
          </a:xfrm>
          <a:prstGeom prst="rect">
            <a:avLst/>
          </a:prstGeom>
          <a:noFill/>
          <a:ln w="9525">
            <a:noFill/>
            <a:miter lim="800000"/>
            <a:headEnd/>
            <a:tailEnd/>
          </a:ln>
        </p:spPr>
      </p:pic>
      <p:pic>
        <p:nvPicPr>
          <p:cNvPr id="9" name="Picture 12" descr="OpenFabric_Alliance_Logo_ppt.jpg"/>
          <p:cNvPicPr>
            <a:picLocks noChangeAspect="1"/>
          </p:cNvPicPr>
          <p:nvPr userDrawn="1"/>
        </p:nvPicPr>
        <p:blipFill>
          <a:blip r:embed="rId3"/>
          <a:srcRect b="7056"/>
          <a:stretch>
            <a:fillRect/>
          </a:stretch>
        </p:blipFill>
        <p:spPr bwMode="auto">
          <a:xfrm>
            <a:off x="1560513" y="3929063"/>
            <a:ext cx="2281237" cy="2120900"/>
          </a:xfrm>
          <a:prstGeom prst="rect">
            <a:avLst/>
          </a:prstGeom>
          <a:noFill/>
          <a:ln w="9525">
            <a:noFill/>
            <a:miter lim="800000"/>
            <a:headEnd/>
            <a:tailEnd/>
          </a:ln>
        </p:spPr>
      </p:pic>
      <p:grpSp>
        <p:nvGrpSpPr>
          <p:cNvPr id="10" name="Group 11"/>
          <p:cNvGrpSpPr>
            <a:grpSpLocks/>
          </p:cNvGrpSpPr>
          <p:nvPr userDrawn="1"/>
        </p:nvGrpSpPr>
        <p:grpSpPr bwMode="auto">
          <a:xfrm>
            <a:off x="5054600" y="4005263"/>
            <a:ext cx="2179638" cy="2028825"/>
            <a:chOff x="5075853" y="3477159"/>
            <a:chExt cx="3077649" cy="2864472"/>
          </a:xfrm>
        </p:grpSpPr>
        <p:pic>
          <p:nvPicPr>
            <p:cNvPr id="11" name="Picture 2"/>
            <p:cNvPicPr>
              <a:picLocks noChangeAspect="1" noChangeArrowheads="1"/>
            </p:cNvPicPr>
            <p:nvPr userDrawn="1"/>
          </p:nvPicPr>
          <p:blipFill>
            <a:blip r:embed="rId5"/>
            <a:srcRect l="6424"/>
            <a:stretch>
              <a:fillRect/>
            </a:stretch>
          </p:blipFill>
          <p:spPr bwMode="auto">
            <a:xfrm>
              <a:off x="5231038" y="3477159"/>
              <a:ext cx="2922464" cy="2864472"/>
            </a:xfrm>
            <a:prstGeom prst="rect">
              <a:avLst/>
            </a:prstGeom>
            <a:noFill/>
            <a:ln w="9525">
              <a:noFill/>
              <a:miter lim="800000"/>
              <a:headEnd/>
              <a:tailEnd/>
            </a:ln>
          </p:spPr>
        </p:pic>
        <p:sp>
          <p:nvSpPr>
            <p:cNvPr id="12" name="Rectangle 2"/>
            <p:cNvSpPr/>
            <p:nvPr userDrawn="1"/>
          </p:nvSpPr>
          <p:spPr>
            <a:xfrm>
              <a:off x="5075853" y="3510779"/>
              <a:ext cx="206223" cy="537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3" name="Picture 2"/>
            <p:cNvPicPr>
              <a:picLocks noChangeAspect="1" noChangeArrowheads="1"/>
            </p:cNvPicPr>
            <p:nvPr userDrawn="1"/>
          </p:nvPicPr>
          <p:blipFill>
            <a:blip r:embed="rId6"/>
            <a:srcRect/>
            <a:stretch>
              <a:fillRect/>
            </a:stretch>
          </p:blipFill>
          <p:spPr bwMode="auto">
            <a:xfrm>
              <a:off x="5231038" y="3564205"/>
              <a:ext cx="51729" cy="1755804"/>
            </a:xfrm>
            <a:prstGeom prst="rect">
              <a:avLst/>
            </a:prstGeom>
            <a:noFill/>
            <a:ln w="9525">
              <a:noFill/>
              <a:miter lim="800000"/>
              <a:headEnd/>
              <a:tailEnd/>
            </a:ln>
          </p:spPr>
        </p:pic>
        <p:sp>
          <p:nvSpPr>
            <p:cNvPr id="14" name="Rectangle 9"/>
            <p:cNvSpPr/>
            <p:nvPr userDrawn="1"/>
          </p:nvSpPr>
          <p:spPr>
            <a:xfrm>
              <a:off x="5075853" y="5364393"/>
              <a:ext cx="206223" cy="9279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grpSp>
      <p:sp>
        <p:nvSpPr>
          <p:cNvPr id="15" name="TextBox 12"/>
          <p:cNvSpPr txBox="1"/>
          <p:nvPr userDrawn="1"/>
        </p:nvSpPr>
        <p:spPr>
          <a:xfrm>
            <a:off x="3429000" y="6415088"/>
            <a:ext cx="2335213" cy="368300"/>
          </a:xfrm>
          <a:prstGeom prst="rect">
            <a:avLst/>
          </a:prstGeom>
          <a:noFill/>
        </p:spPr>
        <p:txBody>
          <a:bodyPr wrap="none">
            <a:spAutoFit/>
          </a:bodyPr>
          <a:lstStyle/>
          <a:p>
            <a:pPr>
              <a:defRPr/>
            </a:pPr>
            <a:r>
              <a:rPr lang="en-US" b="1" dirty="0">
                <a:solidFill>
                  <a:schemeClr val="bg1"/>
                </a:solidFill>
                <a:latin typeface="Arial" pitchFamily="34" charset="0"/>
                <a:cs typeface="Arial" pitchFamily="34" charset="0"/>
              </a:rPr>
              <a:t>#OFADevWorkshop</a:t>
            </a:r>
            <a:endParaRPr lang="en-US" b="1" dirty="0">
              <a:solidFill>
                <a:schemeClr val="bg1"/>
              </a:solidFill>
              <a:latin typeface="Arial" pitchFamily="34" charset="0"/>
              <a:cs typeface="+mn-cs"/>
            </a:endParaRPr>
          </a:p>
        </p:txBody>
      </p:sp>
      <p:sp>
        <p:nvSpPr>
          <p:cNvPr id="2" name="Title 1"/>
          <p:cNvSpPr>
            <a:spLocks noGrp="1"/>
          </p:cNvSpPr>
          <p:nvPr>
            <p:ph type="ctrTitle"/>
          </p:nvPr>
        </p:nvSpPr>
        <p:spPr>
          <a:xfrm>
            <a:off x="457200" y="2589380"/>
            <a:ext cx="8229600" cy="1049323"/>
          </a:xfrm>
        </p:spPr>
        <p:txBody>
          <a:bodyPr/>
          <a:lstStyle>
            <a:lvl1pPr algn="ctr">
              <a:defRPr sz="3600">
                <a:solidFill>
                  <a:srgbClr val="005195"/>
                </a:solidFill>
                <a:latin typeface="Arial"/>
                <a:cs typeface="Arial"/>
              </a:defRPr>
            </a:lvl1pPr>
          </a:lstStyle>
          <a:p>
            <a:r>
              <a:rPr lang="en-US" dirty="0"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0" y="6492875"/>
            <a:ext cx="9144000" cy="212725"/>
          </a:xfrm>
          <a:prstGeom prst="rect">
            <a:avLst/>
          </a:prstGeom>
          <a:solidFill>
            <a:srgbClr val="E55302"/>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rgbClr val="FFFFFF"/>
              </a:solidFill>
              <a:latin typeface="Calibri" pitchFamily="4" charset="0"/>
              <a:ea typeface="ＭＳ Ｐゴシック" pitchFamily="4" charset="-128"/>
              <a:cs typeface="+mn-cs"/>
            </a:endParaRPr>
          </a:p>
        </p:txBody>
      </p:sp>
      <p:sp>
        <p:nvSpPr>
          <p:cNvPr id="1027" name="Title Placeholder 1"/>
          <p:cNvSpPr>
            <a:spLocks noGrp="1"/>
          </p:cNvSpPr>
          <p:nvPr>
            <p:ph type="title"/>
          </p:nvPr>
        </p:nvSpPr>
        <p:spPr bwMode="auto">
          <a:xfrm>
            <a:off x="457200" y="228600"/>
            <a:ext cx="7467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593850"/>
            <a:ext cx="8229600" cy="4646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9" name="Picture 6" descr="OpenFabric_Alliance_Logo_ppt.jpg"/>
          <p:cNvPicPr>
            <a:picLocks noChangeAspect="1"/>
          </p:cNvPicPr>
          <p:nvPr userDrawn="1"/>
        </p:nvPicPr>
        <p:blipFill>
          <a:blip r:embed="rId9"/>
          <a:srcRect/>
          <a:stretch>
            <a:fillRect/>
          </a:stretch>
        </p:blipFill>
        <p:spPr bwMode="auto">
          <a:xfrm>
            <a:off x="8001000" y="228600"/>
            <a:ext cx="1104900" cy="1104900"/>
          </a:xfrm>
          <a:prstGeom prst="rect">
            <a:avLst/>
          </a:prstGeom>
          <a:noFill/>
          <a:ln w="9525">
            <a:noFill/>
            <a:miter lim="800000"/>
            <a:headEnd/>
            <a:tailEnd/>
          </a:ln>
        </p:spPr>
      </p:pic>
      <p:cxnSp>
        <p:nvCxnSpPr>
          <p:cNvPr id="21" name="Straight Connector 20"/>
          <p:cNvCxnSpPr/>
          <p:nvPr userDrawn="1"/>
        </p:nvCxnSpPr>
        <p:spPr>
          <a:xfrm>
            <a:off x="26988" y="1249363"/>
            <a:ext cx="9144000" cy="1587"/>
          </a:xfrm>
          <a:prstGeom prst="line">
            <a:avLst/>
          </a:prstGeom>
          <a:ln w="12700" cap="flat" cmpd="sng" algn="ctr">
            <a:solidFill>
              <a:srgbClr val="E55302"/>
            </a:solidFill>
            <a:prstDash val="solid"/>
            <a:round/>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3" name="Slide Number Placeholder 2"/>
          <p:cNvSpPr>
            <a:spLocks noGrp="1"/>
          </p:cNvSpPr>
          <p:nvPr>
            <p:ph type="sldNum" sz="quarter" idx="4"/>
          </p:nvPr>
        </p:nvSpPr>
        <p:spPr>
          <a:xfrm>
            <a:off x="7942263" y="6499225"/>
            <a:ext cx="1085850" cy="212725"/>
          </a:xfrm>
          <a:prstGeom prst="rect">
            <a:avLst/>
          </a:prstGeom>
        </p:spPr>
        <p:txBody>
          <a:bodyPr vert="horz" lIns="91440" tIns="45720" rIns="91440" bIns="45720" rtlCol="0" anchor="ctr"/>
          <a:lstStyle>
            <a:lvl1pPr algn="r">
              <a:defRPr sz="1200">
                <a:solidFill>
                  <a:schemeClr val="bg1"/>
                </a:solidFill>
                <a:latin typeface="Arial" pitchFamily="34" charset="0"/>
                <a:cs typeface="+mn-cs"/>
              </a:defRPr>
            </a:lvl1pPr>
          </a:lstStyle>
          <a:p>
            <a:pPr>
              <a:defRPr/>
            </a:pPr>
            <a:fld id="{6596EDEE-6420-4C0B-AD4A-4F07EC100B90}" type="slidenum">
              <a:rPr lang="en-US"/>
              <a:pPr>
                <a:defRPr/>
              </a:pPr>
              <a:t>‹#›</a:t>
            </a:fld>
            <a:endParaRPr lang="en-US"/>
          </a:p>
        </p:txBody>
      </p:sp>
      <p:sp>
        <p:nvSpPr>
          <p:cNvPr id="2" name="Footer Placeholder 1"/>
          <p:cNvSpPr>
            <a:spLocks noGrp="1"/>
          </p:cNvSpPr>
          <p:nvPr>
            <p:ph type="ftr" sz="quarter" idx="3"/>
          </p:nvPr>
        </p:nvSpPr>
        <p:spPr>
          <a:xfrm>
            <a:off x="425450" y="6511925"/>
            <a:ext cx="7091363" cy="2127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defRPr>
            </a:lvl1pPr>
          </a:lstStyle>
          <a:p>
            <a:pPr>
              <a:defRPr/>
            </a:pPr>
            <a:r>
              <a:rPr lang="en-US"/>
              <a:t>2014 OFA Developers Conf March 30 – April 2, 2014	SMC-R Update OFA Dev Workshop</a:t>
            </a:r>
          </a:p>
        </p:txBody>
      </p:sp>
    </p:spTree>
  </p:cSld>
  <p:clrMap bg1="lt1" tx1="dk1" bg2="lt2" tx2="dk2" accent1="accent1" accent2="accent2" accent3="accent3" accent4="accent4" accent5="accent5" accent6="accent6" hlink="hlink" folHlink="folHlink"/>
  <p:sldLayoutIdLst>
    <p:sldLayoutId id="2147483656" r:id="rId1"/>
    <p:sldLayoutId id="2147483651" r:id="rId2"/>
    <p:sldLayoutId id="2147483652" r:id="rId3"/>
    <p:sldLayoutId id="2147483653" r:id="rId4"/>
    <p:sldLayoutId id="2147483654" r:id="rId5"/>
    <p:sldLayoutId id="2147483655" r:id="rId6"/>
    <p:sldLayoutId id="2147483657" r:id="rId7"/>
  </p:sldLayoutIdLst>
  <p:hf hdr="0" dt="0"/>
  <p:txStyles>
    <p:titleStyle>
      <a:lvl1pPr algn="l" defTabSz="457200" rtl="0" eaLnBrk="0" fontAlgn="base" hangingPunct="0">
        <a:spcBef>
          <a:spcPct val="0"/>
        </a:spcBef>
        <a:spcAft>
          <a:spcPct val="0"/>
        </a:spcAft>
        <a:defRPr sz="4000" kern="1200">
          <a:solidFill>
            <a:srgbClr val="005195"/>
          </a:solidFill>
          <a:latin typeface="Arial"/>
          <a:ea typeface="MS PGothic" pitchFamily="34" charset="-128"/>
          <a:cs typeface="Arial"/>
        </a:defRPr>
      </a:lvl1pPr>
      <a:lvl2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2pPr>
      <a:lvl3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3pPr>
      <a:lvl4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4pPr>
      <a:lvl5pPr algn="l" defTabSz="457200" rtl="0" eaLnBrk="0" fontAlgn="base" hangingPunct="0">
        <a:spcBef>
          <a:spcPct val="0"/>
        </a:spcBef>
        <a:spcAft>
          <a:spcPct val="0"/>
        </a:spcAft>
        <a:defRPr sz="4000">
          <a:solidFill>
            <a:srgbClr val="005195"/>
          </a:solidFill>
          <a:latin typeface="Arial" charset="0"/>
          <a:ea typeface="MS PGothic" pitchFamily="34" charset="-128"/>
          <a:cs typeface="Arial" charset="0"/>
        </a:defRPr>
      </a:lvl5pPr>
      <a:lvl6pPr marL="457200" algn="l" defTabSz="457200" rtl="0" fontAlgn="base">
        <a:spcBef>
          <a:spcPct val="0"/>
        </a:spcBef>
        <a:spcAft>
          <a:spcPct val="0"/>
        </a:spcAft>
        <a:defRPr sz="4000">
          <a:solidFill>
            <a:srgbClr val="005195"/>
          </a:solidFill>
          <a:latin typeface="Arial" charset="0"/>
          <a:ea typeface="ＭＳ Ｐゴシック" pitchFamily="4" charset="-128"/>
        </a:defRPr>
      </a:lvl6pPr>
      <a:lvl7pPr marL="914400" algn="l" defTabSz="457200" rtl="0" fontAlgn="base">
        <a:spcBef>
          <a:spcPct val="0"/>
        </a:spcBef>
        <a:spcAft>
          <a:spcPct val="0"/>
        </a:spcAft>
        <a:defRPr sz="4000">
          <a:solidFill>
            <a:srgbClr val="005195"/>
          </a:solidFill>
          <a:latin typeface="Arial" charset="0"/>
          <a:ea typeface="ＭＳ Ｐゴシック" pitchFamily="4" charset="-128"/>
        </a:defRPr>
      </a:lvl7pPr>
      <a:lvl8pPr marL="1371600" algn="l" defTabSz="457200" rtl="0" fontAlgn="base">
        <a:spcBef>
          <a:spcPct val="0"/>
        </a:spcBef>
        <a:spcAft>
          <a:spcPct val="0"/>
        </a:spcAft>
        <a:defRPr sz="4000">
          <a:solidFill>
            <a:srgbClr val="005195"/>
          </a:solidFill>
          <a:latin typeface="Arial" charset="0"/>
          <a:ea typeface="ＭＳ Ｐゴシック" pitchFamily="4" charset="-128"/>
        </a:defRPr>
      </a:lvl8pPr>
      <a:lvl9pPr marL="1828800" algn="l" defTabSz="457200" rtl="0" fontAlgn="base">
        <a:spcBef>
          <a:spcPct val="0"/>
        </a:spcBef>
        <a:spcAft>
          <a:spcPct val="0"/>
        </a:spcAft>
        <a:defRPr sz="4000">
          <a:solidFill>
            <a:srgbClr val="005195"/>
          </a:solidFill>
          <a:latin typeface="Arial" charset="0"/>
          <a:ea typeface="ＭＳ Ｐゴシック" pitchFamily="4"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ibm.com/legal/copytrade.shtm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01.ibm.com/software/network/commserver/SMC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tools.ietf.org/html/draft-fox-tcpm-shared-memory-rdma-0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5" name="Title 1"/>
          <p:cNvSpPr>
            <a:spLocks noGrp="1"/>
          </p:cNvSpPr>
          <p:nvPr>
            <p:ph type="ctrTitle"/>
          </p:nvPr>
        </p:nvSpPr>
        <p:spPr/>
        <p:txBody>
          <a:bodyPr/>
          <a:lstStyle/>
          <a:p>
            <a:pPr eaLnBrk="1" hangingPunct="1"/>
            <a:r>
              <a:rPr lang="en-US" sz="2800" smtClean="0">
                <a:latin typeface="Arial" charset="0"/>
                <a:cs typeface="Arial" charset="0"/>
              </a:rPr>
              <a:t>OFA Developer Workshop 2014</a:t>
            </a:r>
            <a:br>
              <a:rPr lang="en-US" sz="2800" smtClean="0">
                <a:latin typeface="Arial" charset="0"/>
                <a:cs typeface="Arial" charset="0"/>
              </a:rPr>
            </a:br>
            <a:r>
              <a:rPr lang="en-US" sz="3600" smtClean="0">
                <a:latin typeface="Arial" charset="0"/>
                <a:cs typeface="Arial" charset="0"/>
              </a:rPr>
              <a:t/>
            </a:r>
            <a:br>
              <a:rPr lang="en-US" sz="3600" smtClean="0">
                <a:latin typeface="Arial" charset="0"/>
                <a:cs typeface="Arial" charset="0"/>
              </a:rPr>
            </a:br>
            <a:r>
              <a:rPr lang="en-US" sz="2800" smtClean="0">
                <a:latin typeface="Arial" charset="0"/>
                <a:cs typeface="Arial" charset="0"/>
              </a:rPr>
              <a:t>Shared Memory Communications over RDMA (SMC-R): Update </a:t>
            </a:r>
            <a:br>
              <a:rPr lang="en-US" sz="2800" smtClean="0">
                <a:latin typeface="Arial" charset="0"/>
                <a:cs typeface="Arial" charset="0"/>
              </a:rPr>
            </a:br>
            <a:endParaRPr lang="en-US" sz="2800" smtClean="0">
              <a:latin typeface="Arial" charset="0"/>
              <a:cs typeface="Arial" charset="0"/>
            </a:endParaRPr>
          </a:p>
        </p:txBody>
      </p:sp>
      <p:sp>
        <p:nvSpPr>
          <p:cNvPr id="11266" name="Subtitle 2"/>
          <p:cNvSpPr>
            <a:spLocks/>
          </p:cNvSpPr>
          <p:nvPr/>
        </p:nvSpPr>
        <p:spPr bwMode="auto">
          <a:xfrm>
            <a:off x="2179638" y="4827588"/>
            <a:ext cx="6629400" cy="1066800"/>
          </a:xfrm>
          <a:prstGeom prst="rect">
            <a:avLst/>
          </a:prstGeom>
          <a:noFill/>
          <a:ln w="9525">
            <a:noFill/>
            <a:miter lim="800000"/>
            <a:headEnd/>
            <a:tailEnd/>
          </a:ln>
        </p:spPr>
        <p:txBody>
          <a:bodyPr/>
          <a:lstStyle/>
          <a:p>
            <a:pPr>
              <a:spcBef>
                <a:spcPct val="20000"/>
              </a:spcBef>
              <a:buFont typeface="Arial" charset="0"/>
              <a:buNone/>
            </a:pPr>
            <a:r>
              <a:rPr lang="en-US" sz="2400">
                <a:solidFill>
                  <a:srgbClr val="6D6E71"/>
                </a:solidFill>
              </a:rPr>
              <a:t>Jerry Stevens IBM</a:t>
            </a:r>
          </a:p>
          <a:p>
            <a:pPr>
              <a:spcBef>
                <a:spcPct val="20000"/>
              </a:spcBef>
              <a:buFont typeface="Arial" charset="0"/>
              <a:buNone/>
            </a:pPr>
            <a:r>
              <a:rPr lang="en-US" sz="2000">
                <a:solidFill>
                  <a:srgbClr val="6D6E71"/>
                </a:solidFill>
              </a:rPr>
              <a:t>sjerry@us.ibm.com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5248EE75-5449-44B2-A49A-EB0A5BCA9FC0}" type="slidenum">
              <a:rPr lang="en-US"/>
              <a:pPr>
                <a:defRPr/>
              </a:pPr>
              <a:t>10</a:t>
            </a:fld>
            <a:endParaRPr lang="en-US"/>
          </a:p>
        </p:txBody>
      </p:sp>
      <p:sp>
        <p:nvSpPr>
          <p:cNvPr id="22530"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2531" name="Rectangle 2"/>
          <p:cNvSpPr>
            <a:spLocks noGrp="1"/>
          </p:cNvSpPr>
          <p:nvPr>
            <p:ph type="title"/>
          </p:nvPr>
        </p:nvSpPr>
        <p:spPr>
          <a:xfrm>
            <a:off x="658813" y="250825"/>
            <a:ext cx="7075487" cy="981075"/>
          </a:xfr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smtClean="0">
                <a:latin typeface="Arial" charset="0"/>
                <a:cs typeface="Arial" charset="0"/>
              </a:rPr>
              <a:t>SMC-R Overview</a:t>
            </a:r>
            <a:r>
              <a:rPr lang="en-US" sz="3300" smtClean="0">
                <a:latin typeface="Arial" charset="0"/>
                <a:cs typeface="Arial" charset="0"/>
              </a:rPr>
              <a:t> </a:t>
            </a:r>
            <a:endParaRPr lang="en-US" smtClean="0">
              <a:latin typeface="Arial" charset="0"/>
              <a:cs typeface="Arial" charset="0"/>
            </a:endParaRPr>
          </a:p>
        </p:txBody>
      </p:sp>
      <p:sp>
        <p:nvSpPr>
          <p:cNvPr id="22532" name="Rectangle 3"/>
          <p:cNvSpPr>
            <a:spLocks noGrp="1"/>
          </p:cNvSpPr>
          <p:nvPr>
            <p:ph type="body" idx="1"/>
          </p:nvPr>
        </p:nvSpPr>
        <p:spPr>
          <a:xfrm>
            <a:off x="287338" y="1376363"/>
            <a:ext cx="8451850" cy="4183062"/>
          </a:xfrm>
        </p:spPr>
        <p:txBody>
          <a:bodyPr lIns="90000" tIns="46800" rIns="90000" bIns="46800"/>
          <a:lstStyle/>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Shared Memory Communications over RDMA (SMC-R) is a protocol that allows </a:t>
            </a:r>
            <a:r>
              <a:rPr lang="en-US" sz="1800" i="1" smtClean="0">
                <a:latin typeface="Arial" charset="0"/>
                <a:cs typeface="Arial" charset="0"/>
              </a:rPr>
              <a:t>TCP sockets</a:t>
            </a:r>
            <a:r>
              <a:rPr lang="en-US" sz="1800" smtClean="0">
                <a:latin typeface="Arial" charset="0"/>
                <a:cs typeface="Arial" charset="0"/>
              </a:rPr>
              <a:t> applications to transparently exploit RDMA (RoCE)</a:t>
            </a:r>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SMC-R is a “hybrid” solution that: </a:t>
            </a:r>
          </a:p>
          <a:p>
            <a:pPr marL="741363" lvl="1" indent="-284163">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Uses TCP connection (3-way handshake) to establish SMC-R connection</a:t>
            </a:r>
          </a:p>
          <a:p>
            <a:pPr marL="741363" lvl="1" indent="-284163">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Each TCP end point exchanges TCP options that indicate whether it supports the SMC-R protocol </a:t>
            </a:r>
          </a:p>
          <a:p>
            <a:pPr marL="741363" lvl="1" indent="-284163">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SMC-R “rendezvous” (RDMA attributes) information is then exchanged within the TCP data stream (similar to SSL handshake)</a:t>
            </a:r>
          </a:p>
          <a:p>
            <a:pPr marL="741363" lvl="1" indent="-284163">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Socket application data is exchanged via RDMA (write operations)</a:t>
            </a:r>
          </a:p>
          <a:p>
            <a:pPr marL="741363" lvl="1" indent="-284163">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TCP connection remains active (controls SMC-R connection) </a:t>
            </a:r>
          </a:p>
          <a:p>
            <a:pPr marL="741363" lvl="1" indent="-284163">
              <a:lnSpc>
                <a:spcPct val="90000"/>
              </a:lnSpc>
              <a:spcBef>
                <a:spcPts val="45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800" smtClean="0">
                <a:latin typeface="Arial" charset="0"/>
                <a:cs typeface="Arial" charset="0"/>
              </a:rPr>
              <a:t>This model preserves many critical existing operational and network management features of TCP/IP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71D7B325-9571-4C3B-99FE-258BB4E7C610}" type="slidenum">
              <a:rPr lang="en-US"/>
              <a:pPr>
                <a:defRPr/>
              </a:pPr>
              <a:t>11</a:t>
            </a:fld>
            <a:endParaRPr lang="en-US"/>
          </a:p>
        </p:txBody>
      </p:sp>
      <p:sp>
        <p:nvSpPr>
          <p:cNvPr id="24578"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4579" name="Rectangle 2"/>
          <p:cNvSpPr>
            <a:spLocks noGrp="1"/>
          </p:cNvSpPr>
          <p:nvPr>
            <p:ph type="title"/>
          </p:nvPr>
        </p:nvSpPr>
        <p:spPr>
          <a:xfrm>
            <a:off x="447675" y="144463"/>
            <a:ext cx="7467600" cy="1143000"/>
          </a:xfrm>
        </p:spPr>
        <p:txBody>
          <a:bodyPr/>
          <a:lstStyle/>
          <a:p>
            <a:r>
              <a:rPr lang="en-US" sz="3200" smtClean="0">
                <a:latin typeface="Arial" charset="0"/>
                <a:cs typeface="Arial" charset="0"/>
              </a:rPr>
              <a:t>SMC-R Key Attributes - Summary</a:t>
            </a:r>
          </a:p>
        </p:txBody>
      </p:sp>
      <p:sp>
        <p:nvSpPr>
          <p:cNvPr id="24580" name="Rectangle 3"/>
          <p:cNvSpPr>
            <a:spLocks noGrp="1"/>
          </p:cNvSpPr>
          <p:nvPr>
            <p:ph type="body" idx="1"/>
          </p:nvPr>
        </p:nvSpPr>
        <p:spPr>
          <a:xfrm>
            <a:off x="250825" y="1292225"/>
            <a:ext cx="8686800" cy="5038725"/>
          </a:xfrm>
        </p:spPr>
        <p:txBody>
          <a:bodyPr/>
          <a:lstStyle/>
          <a:p>
            <a:pPr marL="381000" indent="-381000">
              <a:spcBef>
                <a:spcPct val="10000"/>
              </a:spcBef>
              <a:buFont typeface="Wingdings" pitchFamily="2" charset="2"/>
              <a:buChar char="ü"/>
            </a:pPr>
            <a:r>
              <a:rPr lang="en-US" sz="2000" smtClean="0">
                <a:latin typeface="Arial" charset="0"/>
                <a:cs typeface="Arial" charset="0"/>
              </a:rPr>
              <a:t>Optimized Network Performance (leveraging RDMA technology)</a:t>
            </a:r>
            <a:br>
              <a:rPr lang="en-US" sz="2000" smtClean="0">
                <a:latin typeface="Arial" charset="0"/>
                <a:cs typeface="Arial" charset="0"/>
              </a:rPr>
            </a:br>
            <a:endParaRPr lang="en-US" sz="2000" smtClean="0">
              <a:latin typeface="Arial" charset="0"/>
              <a:cs typeface="Arial" charset="0"/>
            </a:endParaRPr>
          </a:p>
          <a:p>
            <a:pPr marL="381000" indent="-381000">
              <a:spcBef>
                <a:spcPct val="10000"/>
              </a:spcBef>
              <a:buFont typeface="Wingdings" pitchFamily="2" charset="2"/>
              <a:buChar char="ü"/>
            </a:pPr>
            <a:r>
              <a:rPr lang="en-US" sz="2000" smtClean="0">
                <a:latin typeface="Arial" charset="0"/>
                <a:cs typeface="Arial" charset="0"/>
              </a:rPr>
              <a:t>Transparent to (TCP socket based) application software</a:t>
            </a:r>
            <a:br>
              <a:rPr lang="en-US" sz="2000" smtClean="0">
                <a:latin typeface="Arial" charset="0"/>
                <a:cs typeface="Arial" charset="0"/>
              </a:rPr>
            </a:br>
            <a:endParaRPr lang="en-US" sz="2000" smtClean="0">
              <a:latin typeface="Arial" charset="0"/>
              <a:cs typeface="Arial" charset="0"/>
            </a:endParaRPr>
          </a:p>
          <a:p>
            <a:pPr marL="381000" indent="-381000">
              <a:spcBef>
                <a:spcPct val="10000"/>
              </a:spcBef>
              <a:buFont typeface="Wingdings" pitchFamily="2" charset="2"/>
              <a:buChar char="ü"/>
            </a:pPr>
            <a:r>
              <a:rPr lang="en-US" sz="2000" smtClean="0">
                <a:latin typeface="Arial" charset="0"/>
                <a:cs typeface="Arial" charset="0"/>
              </a:rPr>
              <a:t>Leverages existing Ethernet infrastructure (RoCE)</a:t>
            </a:r>
            <a:br>
              <a:rPr lang="en-US" sz="2000" smtClean="0">
                <a:latin typeface="Arial" charset="0"/>
                <a:cs typeface="Arial" charset="0"/>
              </a:rPr>
            </a:br>
            <a:endParaRPr lang="en-US" sz="2000" smtClean="0">
              <a:latin typeface="Arial" charset="0"/>
              <a:cs typeface="Arial" charset="0"/>
            </a:endParaRPr>
          </a:p>
          <a:p>
            <a:pPr marL="381000" indent="-381000">
              <a:spcBef>
                <a:spcPct val="10000"/>
              </a:spcBef>
              <a:buFont typeface="Wingdings" pitchFamily="2" charset="2"/>
              <a:buChar char="ü"/>
            </a:pPr>
            <a:r>
              <a:rPr lang="en-US" sz="2000" smtClean="0">
                <a:latin typeface="Arial" charset="0"/>
                <a:cs typeface="Arial" charset="0"/>
              </a:rPr>
              <a:t>Preserves existing network security model</a:t>
            </a:r>
            <a:br>
              <a:rPr lang="en-US" sz="2000" smtClean="0">
                <a:latin typeface="Arial" charset="0"/>
                <a:cs typeface="Arial" charset="0"/>
              </a:rPr>
            </a:br>
            <a:r>
              <a:rPr lang="en-US" sz="2000" smtClean="0">
                <a:latin typeface="Arial" charset="0"/>
                <a:cs typeface="Arial" charset="0"/>
              </a:rPr>
              <a:t> </a:t>
            </a:r>
          </a:p>
          <a:p>
            <a:pPr marL="381000" indent="-381000">
              <a:spcBef>
                <a:spcPct val="10000"/>
              </a:spcBef>
              <a:buFont typeface="Wingdings" pitchFamily="2" charset="2"/>
              <a:buChar char="ü"/>
            </a:pPr>
            <a:r>
              <a:rPr lang="en-US" sz="2000" smtClean="0">
                <a:latin typeface="Arial" charset="0"/>
                <a:cs typeface="Arial" charset="0"/>
              </a:rPr>
              <a:t>Resiliency (dynamic failover to redundant hardware)</a:t>
            </a:r>
            <a:br>
              <a:rPr lang="en-US" sz="2000" smtClean="0">
                <a:latin typeface="Arial" charset="0"/>
                <a:cs typeface="Arial" charset="0"/>
              </a:rPr>
            </a:br>
            <a:endParaRPr lang="en-US" sz="2000" smtClean="0">
              <a:latin typeface="Arial" charset="0"/>
              <a:cs typeface="Arial" charset="0"/>
            </a:endParaRPr>
          </a:p>
          <a:p>
            <a:pPr marL="381000" indent="-381000">
              <a:spcBef>
                <a:spcPct val="10000"/>
              </a:spcBef>
              <a:buFont typeface="Wingdings" pitchFamily="2" charset="2"/>
              <a:buChar char="ü"/>
            </a:pPr>
            <a:r>
              <a:rPr lang="en-US" sz="2000" smtClean="0">
                <a:latin typeface="Arial" charset="0"/>
                <a:cs typeface="Arial" charset="0"/>
              </a:rPr>
              <a:t>Transparent to Load Balancers</a:t>
            </a:r>
            <a:br>
              <a:rPr lang="en-US" sz="2000" smtClean="0">
                <a:latin typeface="Arial" charset="0"/>
                <a:cs typeface="Arial" charset="0"/>
              </a:rPr>
            </a:br>
            <a:endParaRPr lang="en-US" sz="2000" smtClean="0">
              <a:latin typeface="Arial" charset="0"/>
              <a:cs typeface="Arial" charset="0"/>
            </a:endParaRPr>
          </a:p>
          <a:p>
            <a:pPr marL="381000" indent="-381000">
              <a:spcBef>
                <a:spcPct val="10000"/>
              </a:spcBef>
              <a:buFont typeface="Wingdings" pitchFamily="2" charset="2"/>
              <a:buChar char="ü"/>
            </a:pPr>
            <a:r>
              <a:rPr lang="en-US" sz="2000" smtClean="0">
                <a:latin typeface="Arial" charset="0"/>
                <a:cs typeface="Arial" charset="0"/>
              </a:rPr>
              <a:t>Preserves existing IP topology and network administrative and operational model</a:t>
            </a:r>
          </a:p>
          <a:p>
            <a:pPr marL="381000" indent="-381000"/>
            <a:endParaRPr lang="en-US" sz="3200" smtClean="0">
              <a:latin typeface="Arial" charset="0"/>
              <a:cs typeface="Arial"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7BEA23FE-06C8-4D68-809D-E0479BD5D52A}" type="slidenum">
              <a:rPr lang="en-US"/>
              <a:pPr>
                <a:defRPr/>
              </a:pPr>
              <a:t>12</a:t>
            </a:fld>
            <a:endParaRPr lang="en-US"/>
          </a:p>
        </p:txBody>
      </p:sp>
      <p:sp>
        <p:nvSpPr>
          <p:cNvPr id="25602"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5603" name="Rectangle 2"/>
          <p:cNvSpPr>
            <a:spLocks noGrp="1"/>
          </p:cNvSpPr>
          <p:nvPr>
            <p:ph type="title"/>
          </p:nvPr>
        </p:nvSpPr>
        <p:spPr/>
        <p:txBody>
          <a:bodyPr/>
          <a:lstStyle/>
          <a:p>
            <a:r>
              <a:rPr lang="en-US" smtClean="0">
                <a:latin typeface="Arial" charset="0"/>
                <a:cs typeface="Arial" charset="0"/>
              </a:rPr>
              <a:t>Topic 2 SMC-R Availability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E5E046E1-9F46-4598-B891-1F990583C0F8}" type="slidenum">
              <a:rPr lang="en-US"/>
              <a:pPr>
                <a:defRPr/>
              </a:pPr>
              <a:t>13</a:t>
            </a:fld>
            <a:endParaRPr lang="en-US"/>
          </a:p>
        </p:txBody>
      </p:sp>
      <p:sp>
        <p:nvSpPr>
          <p:cNvPr id="26626"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6627" name="Rectangle 4"/>
          <p:cNvSpPr>
            <a:spLocks noGrp="1"/>
          </p:cNvSpPr>
          <p:nvPr>
            <p:ph type="title"/>
          </p:nvPr>
        </p:nvSpPr>
        <p:spPr/>
        <p:txBody>
          <a:bodyPr/>
          <a:lstStyle/>
          <a:p>
            <a:r>
              <a:rPr lang="en-US" sz="2800" smtClean="0">
                <a:latin typeface="Arial" charset="0"/>
                <a:cs typeface="Arial" charset="0"/>
              </a:rPr>
              <a:t>New innovations available on </a:t>
            </a:r>
            <a:br>
              <a:rPr lang="en-US" sz="2800" smtClean="0">
                <a:latin typeface="Arial" charset="0"/>
                <a:cs typeface="Arial" charset="0"/>
              </a:rPr>
            </a:br>
            <a:r>
              <a:rPr lang="en-US" sz="2800" smtClean="0">
                <a:latin typeface="Arial" charset="0"/>
                <a:cs typeface="Arial" charset="0"/>
              </a:rPr>
              <a:t>IBM zBC12 and zEC12</a:t>
            </a:r>
            <a:br>
              <a:rPr lang="en-US" sz="2800" smtClean="0">
                <a:latin typeface="Arial" charset="0"/>
                <a:cs typeface="Arial" charset="0"/>
              </a:rPr>
            </a:br>
            <a:endParaRPr lang="en-US" sz="2800" smtClean="0">
              <a:latin typeface="Arial" charset="0"/>
              <a:cs typeface="Arial" charset="0"/>
            </a:endParaRPr>
          </a:p>
        </p:txBody>
      </p:sp>
      <p:pic>
        <p:nvPicPr>
          <p:cNvPr id="26628" name="Picture 35"/>
          <p:cNvPicPr>
            <a:picLocks noChangeAspect="1" noChangeArrowheads="1"/>
          </p:cNvPicPr>
          <p:nvPr/>
        </p:nvPicPr>
        <p:blipFill>
          <a:blip r:embed="rId2"/>
          <a:srcRect/>
          <a:stretch>
            <a:fillRect/>
          </a:stretch>
        </p:blipFill>
        <p:spPr bwMode="auto">
          <a:xfrm>
            <a:off x="403225" y="1357313"/>
            <a:ext cx="8216900" cy="46799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F12A8800-2416-4309-A981-17200D748E68}" type="slidenum">
              <a:rPr lang="en-US"/>
              <a:pPr>
                <a:defRPr/>
              </a:pPr>
              <a:t>14</a:t>
            </a:fld>
            <a:endParaRPr lang="en-US"/>
          </a:p>
        </p:txBody>
      </p:sp>
      <p:sp>
        <p:nvSpPr>
          <p:cNvPr id="27650"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7651" name="Rectangle 4"/>
          <p:cNvSpPr>
            <a:spLocks noGrp="1"/>
          </p:cNvSpPr>
          <p:nvPr>
            <p:ph type="title"/>
          </p:nvPr>
        </p:nvSpPr>
        <p:spPr/>
        <p:txBody>
          <a:bodyPr/>
          <a:lstStyle/>
          <a:p>
            <a:r>
              <a:rPr lang="en-US" sz="2800" smtClean="0">
                <a:latin typeface="Arial" charset="0"/>
                <a:cs typeface="Arial" charset="0"/>
              </a:rPr>
              <a:t>10GbE RoCE Express with SMC-R: </a:t>
            </a:r>
            <a:r>
              <a:rPr lang="en-US" sz="2400" smtClean="0">
                <a:latin typeface="Arial" charset="0"/>
                <a:cs typeface="Arial" charset="0"/>
              </a:rPr>
              <a:t>Transparent optimized server to server networking!</a:t>
            </a:r>
          </a:p>
        </p:txBody>
      </p:sp>
      <p:pic>
        <p:nvPicPr>
          <p:cNvPr id="27652" name="Picture 6"/>
          <p:cNvPicPr>
            <a:picLocks noChangeAspect="1" noChangeArrowheads="1"/>
          </p:cNvPicPr>
          <p:nvPr/>
        </p:nvPicPr>
        <p:blipFill>
          <a:blip r:embed="rId2"/>
          <a:srcRect/>
          <a:stretch>
            <a:fillRect/>
          </a:stretch>
        </p:blipFill>
        <p:spPr bwMode="auto">
          <a:xfrm>
            <a:off x="285750" y="1368425"/>
            <a:ext cx="8582025" cy="5053013"/>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2261EBA3-C793-4D9D-9396-4CD07E917FAD}" type="slidenum">
              <a:rPr lang="en-US"/>
              <a:pPr>
                <a:defRPr/>
              </a:pPr>
              <a:t>15</a:t>
            </a:fld>
            <a:endParaRPr lang="en-US"/>
          </a:p>
        </p:txBody>
      </p:sp>
      <p:sp>
        <p:nvSpPr>
          <p:cNvPr id="28674"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8675" name="Rectangle 2"/>
          <p:cNvSpPr>
            <a:spLocks noGrp="1"/>
          </p:cNvSpPr>
          <p:nvPr>
            <p:ph type="title"/>
          </p:nvPr>
        </p:nvSpPr>
        <p:spPr/>
        <p:txBody>
          <a:bodyPr/>
          <a:lstStyle/>
          <a:p>
            <a:r>
              <a:rPr lang="en-US" smtClean="0">
                <a:latin typeface="Arial" charset="0"/>
                <a:cs typeface="Arial" charset="0"/>
              </a:rPr>
              <a:t>Topic 3 SMC-R Performance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pPr>
              <a:defRPr/>
            </a:pPr>
            <a:fld id="{F73F0586-D11B-46F5-9B75-6BA4E7855DA7}" type="slidenum">
              <a:rPr lang="en-US"/>
              <a:pPr>
                <a:defRPr/>
              </a:pPr>
              <a:t>16</a:t>
            </a:fld>
            <a:endParaRPr lang="en-US"/>
          </a:p>
        </p:txBody>
      </p:sp>
      <p:sp>
        <p:nvSpPr>
          <p:cNvPr id="29698"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pic>
        <p:nvPicPr>
          <p:cNvPr id="29699" name="Picture 5"/>
          <p:cNvPicPr>
            <a:picLocks noChangeAspect="1" noChangeArrowheads="1"/>
          </p:cNvPicPr>
          <p:nvPr/>
        </p:nvPicPr>
        <p:blipFill>
          <a:blip r:embed="rId2"/>
          <a:srcRect/>
          <a:stretch>
            <a:fillRect/>
          </a:stretch>
        </p:blipFill>
        <p:spPr bwMode="auto">
          <a:xfrm>
            <a:off x="352425" y="1765300"/>
            <a:ext cx="8355013" cy="4059238"/>
          </a:xfrm>
          <a:prstGeom prst="rect">
            <a:avLst/>
          </a:prstGeom>
          <a:noFill/>
          <a:ln w="9525">
            <a:noFill/>
            <a:miter lim="800000"/>
            <a:headEnd/>
            <a:tailEnd/>
          </a:ln>
        </p:spPr>
      </p:pic>
      <p:sp>
        <p:nvSpPr>
          <p:cNvPr id="29700" name="Rectangle 6"/>
          <p:cNvSpPr>
            <a:spLocks noGrp="1"/>
          </p:cNvSpPr>
          <p:nvPr>
            <p:ph type="title"/>
          </p:nvPr>
        </p:nvSpPr>
        <p:spPr/>
        <p:txBody>
          <a:bodyPr/>
          <a:lstStyle/>
          <a:p>
            <a:r>
              <a:rPr lang="en-US" sz="3200" smtClean="0">
                <a:latin typeface="Arial" charset="0"/>
                <a:cs typeface="Arial" charset="0"/>
              </a:rPr>
              <a:t>z/OS to z/OS SMC-R Performance</a:t>
            </a:r>
            <a:r>
              <a:rPr lang="en-US" sz="2800" smtClean="0">
                <a:latin typeface="Arial" charset="0"/>
                <a:cs typeface="Arial" charset="0"/>
              </a:rPr>
              <a:t/>
            </a:r>
            <a:br>
              <a:rPr lang="en-US" sz="2800" smtClean="0">
                <a:latin typeface="Arial" charset="0"/>
                <a:cs typeface="Arial" charset="0"/>
              </a:rPr>
            </a:br>
            <a:r>
              <a:rPr lang="en-US" sz="2000" smtClean="0">
                <a:latin typeface="Arial" charset="0"/>
                <a:cs typeface="Arial" charset="0"/>
              </a:rPr>
              <a:t>(micro benchmarks)</a:t>
            </a:r>
          </a:p>
        </p:txBody>
      </p:sp>
      <p:sp>
        <p:nvSpPr>
          <p:cNvPr id="29701" name="AutoShape 7"/>
          <p:cNvSpPr>
            <a:spLocks noChangeArrowheads="1"/>
          </p:cNvSpPr>
          <p:nvPr/>
        </p:nvSpPr>
        <p:spPr bwMode="auto">
          <a:xfrm>
            <a:off x="6940550" y="2071688"/>
            <a:ext cx="1655763" cy="719137"/>
          </a:xfrm>
          <a:prstGeom prst="wedgeEllipseCallout">
            <a:avLst>
              <a:gd name="adj1" fmla="val -252875"/>
              <a:gd name="adj2" fmla="val 79139"/>
            </a:avLst>
          </a:prstGeom>
          <a:solidFill>
            <a:srgbClr val="FFFFCC"/>
          </a:solidFill>
          <a:ln w="9525">
            <a:solidFill>
              <a:schemeClr val="tx1"/>
            </a:solidFill>
            <a:miter lim="800000"/>
            <a:headEnd/>
            <a:tailEnd/>
          </a:ln>
        </p:spPr>
        <p:txBody>
          <a:bodyPr/>
          <a:lstStyle/>
          <a:p>
            <a:pPr algn="ctr"/>
            <a:r>
              <a:rPr lang="en-US" sz="1200"/>
              <a:t>9.1 Gb/sec </a:t>
            </a:r>
          </a:p>
          <a:p>
            <a:pPr algn="ctr"/>
            <a:r>
              <a:rPr lang="en-US" sz="1200"/>
              <a:t>(bi-directional</a:t>
            </a:r>
            <a:r>
              <a:rPr lang="en-US" sz="1400"/>
              <a:t>) </a:t>
            </a:r>
          </a:p>
        </p:txBody>
      </p:sp>
      <p:sp>
        <p:nvSpPr>
          <p:cNvPr id="29702" name="AutoShape 8"/>
          <p:cNvSpPr>
            <a:spLocks noChangeArrowheads="1"/>
          </p:cNvSpPr>
          <p:nvPr/>
        </p:nvSpPr>
        <p:spPr bwMode="auto">
          <a:xfrm>
            <a:off x="2255838" y="5267325"/>
            <a:ext cx="1477962" cy="719138"/>
          </a:xfrm>
          <a:prstGeom prst="wedgeEllipseCallout">
            <a:avLst>
              <a:gd name="adj1" fmla="val 160741"/>
              <a:gd name="adj2" fmla="val -55741"/>
            </a:avLst>
          </a:prstGeom>
          <a:solidFill>
            <a:srgbClr val="FFFFCC"/>
          </a:solidFill>
          <a:ln w="9525">
            <a:solidFill>
              <a:schemeClr val="tx1"/>
            </a:solidFill>
            <a:miter lim="800000"/>
            <a:headEnd/>
            <a:tailEnd/>
          </a:ln>
        </p:spPr>
        <p:txBody>
          <a:bodyPr/>
          <a:lstStyle/>
          <a:p>
            <a:pPr algn="ctr"/>
            <a:r>
              <a:rPr lang="en-US" sz="1200"/>
              <a:t>CPU savings increases with payload </a:t>
            </a:r>
            <a:endParaRPr lang="en-US" sz="1400"/>
          </a:p>
        </p:txBody>
      </p:sp>
      <p:sp>
        <p:nvSpPr>
          <p:cNvPr id="29703" name="AutoShape 9"/>
          <p:cNvSpPr>
            <a:spLocks/>
          </p:cNvSpPr>
          <p:nvPr/>
        </p:nvSpPr>
        <p:spPr bwMode="auto">
          <a:xfrm rot="5400000">
            <a:off x="5379244" y="3482182"/>
            <a:ext cx="280987" cy="2978150"/>
          </a:xfrm>
          <a:prstGeom prst="rightBrace">
            <a:avLst>
              <a:gd name="adj1" fmla="val 88324"/>
              <a:gd name="adj2" fmla="val 53681"/>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blinds(horizontal)">
                                      <p:cBhvr>
                                        <p:cTn id="7" dur="500"/>
                                        <p:tgtEl>
                                          <p:spTgt spid="297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blinds(horizontal)">
                                      <p:cBhvr>
                                        <p:cTn id="12" dur="500"/>
                                        <p:tgtEl>
                                          <p:spTgt spid="29702"/>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29703"/>
                                        </p:tgtEl>
                                        <p:attrNameLst>
                                          <p:attrName>style.visibility</p:attrName>
                                        </p:attrNameLst>
                                      </p:cBhvr>
                                      <p:to>
                                        <p:strVal val="visible"/>
                                      </p:to>
                                    </p:set>
                                    <p:animEffect transition="in" filter="blinds(horizontal)">
                                      <p:cBhvr>
                                        <p:cTn id="16" dur="500"/>
                                        <p:tgtEl>
                                          <p:spTgt spid="29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animBg="1"/>
      <p:bldP spid="29702" grpId="0" animBg="1"/>
      <p:bldP spid="29703"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41E046B8-892F-4D43-AE1E-9CDCB6928400}" type="slidenum">
              <a:rPr lang="en-US"/>
              <a:pPr>
                <a:defRPr/>
              </a:pPr>
              <a:t>17</a:t>
            </a:fld>
            <a:endParaRPr lang="en-US"/>
          </a:p>
        </p:txBody>
      </p:sp>
      <p:sp>
        <p:nvSpPr>
          <p:cNvPr id="30722"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0723" name="Rectangle 4"/>
          <p:cNvSpPr>
            <a:spLocks noGrp="1"/>
          </p:cNvSpPr>
          <p:nvPr>
            <p:ph type="title"/>
          </p:nvPr>
        </p:nvSpPr>
        <p:spPr/>
        <p:txBody>
          <a:bodyPr/>
          <a:lstStyle/>
          <a:p>
            <a:r>
              <a:rPr lang="en-US" sz="2800" smtClean="0">
                <a:latin typeface="Arial" charset="0"/>
                <a:cs typeface="Arial" charset="0"/>
              </a:rPr>
              <a:t>Performance Benefits: Actual Workloads</a:t>
            </a:r>
            <a:r>
              <a:rPr lang="en-US" sz="3600" smtClean="0">
                <a:latin typeface="Arial" charset="0"/>
                <a:cs typeface="Arial" charset="0"/>
              </a:rPr>
              <a:t> </a:t>
            </a:r>
          </a:p>
        </p:txBody>
      </p:sp>
      <p:pic>
        <p:nvPicPr>
          <p:cNvPr id="30724" name="Picture 5"/>
          <p:cNvPicPr>
            <a:picLocks noChangeAspect="1" noChangeArrowheads="1"/>
          </p:cNvPicPr>
          <p:nvPr/>
        </p:nvPicPr>
        <p:blipFill>
          <a:blip r:embed="rId2"/>
          <a:srcRect/>
          <a:stretch>
            <a:fillRect/>
          </a:stretch>
        </p:blipFill>
        <p:spPr bwMode="auto">
          <a:xfrm>
            <a:off x="469900" y="1473200"/>
            <a:ext cx="8275638" cy="485298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C040B33C-5EF5-4316-B23D-24054F719DD7}" type="slidenum">
              <a:rPr lang="en-US"/>
              <a:pPr>
                <a:defRPr/>
              </a:pPr>
              <a:t>18</a:t>
            </a:fld>
            <a:endParaRPr lang="en-US"/>
          </a:p>
        </p:txBody>
      </p:sp>
      <p:sp>
        <p:nvSpPr>
          <p:cNvPr id="31746"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1747" name="Rectangle 4"/>
          <p:cNvSpPr>
            <a:spLocks noGrp="1"/>
          </p:cNvSpPr>
          <p:nvPr>
            <p:ph type="title"/>
          </p:nvPr>
        </p:nvSpPr>
        <p:spPr/>
        <p:txBody>
          <a:bodyPr/>
          <a:lstStyle/>
          <a:p>
            <a:r>
              <a:rPr lang="en-US" sz="2800" smtClean="0">
                <a:latin typeface="Arial" charset="0"/>
                <a:cs typeface="Arial" charset="0"/>
              </a:rPr>
              <a:t>Performance Benefits: Actual Workloads</a:t>
            </a:r>
            <a:br>
              <a:rPr lang="en-US" sz="2800" smtClean="0">
                <a:latin typeface="Arial" charset="0"/>
                <a:cs typeface="Arial" charset="0"/>
              </a:rPr>
            </a:br>
            <a:r>
              <a:rPr lang="en-US" sz="1800" smtClean="0">
                <a:latin typeface="Arial" charset="0"/>
                <a:cs typeface="Arial" charset="0"/>
              </a:rPr>
              <a:t>(continued)</a:t>
            </a:r>
          </a:p>
        </p:txBody>
      </p:sp>
      <p:pic>
        <p:nvPicPr>
          <p:cNvPr id="31748" name="Picture 5"/>
          <p:cNvPicPr>
            <a:picLocks noChangeAspect="1" noChangeArrowheads="1"/>
          </p:cNvPicPr>
          <p:nvPr/>
        </p:nvPicPr>
        <p:blipFill>
          <a:blip r:embed="rId2"/>
          <a:srcRect/>
          <a:stretch>
            <a:fillRect/>
          </a:stretch>
        </p:blipFill>
        <p:spPr bwMode="auto">
          <a:xfrm>
            <a:off x="509588" y="1517650"/>
            <a:ext cx="8383587" cy="50228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A29A42E7-5848-436F-AA88-855C13E0EDB6}" type="slidenum">
              <a:rPr lang="en-US"/>
              <a:pPr>
                <a:defRPr/>
              </a:pPr>
              <a:t>19</a:t>
            </a:fld>
            <a:endParaRPr lang="en-US"/>
          </a:p>
        </p:txBody>
      </p:sp>
      <p:sp>
        <p:nvSpPr>
          <p:cNvPr id="32770"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2771" name="Rectangle 2"/>
          <p:cNvSpPr>
            <a:spLocks noGrp="1"/>
          </p:cNvSpPr>
          <p:nvPr>
            <p:ph type="title"/>
          </p:nvPr>
        </p:nvSpPr>
        <p:spPr/>
        <p:txBody>
          <a:bodyPr/>
          <a:lstStyle/>
          <a:p>
            <a:r>
              <a:rPr lang="en-US" smtClean="0">
                <a:latin typeface="Arial" charset="0"/>
                <a:cs typeface="Arial" charset="0"/>
              </a:rPr>
              <a:t>Topic 4 Linux SMC-R Status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2A190187-95E8-4067-917A-6E09FF761998}" type="slidenum">
              <a:rPr lang="en-US"/>
              <a:pPr>
                <a:defRPr/>
              </a:pPr>
              <a:t>2</a:t>
            </a:fld>
            <a:endParaRPr lang="en-US"/>
          </a:p>
        </p:txBody>
      </p:sp>
      <p:sp>
        <p:nvSpPr>
          <p:cNvPr id="12290"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12291" name="Rectangle 6"/>
          <p:cNvSpPr>
            <a:spLocks noGrp="1"/>
          </p:cNvSpPr>
          <p:nvPr>
            <p:ph type="title" idx="4294967295"/>
          </p:nvPr>
        </p:nvSpPr>
        <p:spPr/>
        <p:txBody>
          <a:bodyPr/>
          <a:lstStyle/>
          <a:p>
            <a:r>
              <a:rPr lang="en-US" sz="3200" smtClean="0">
                <a:latin typeface="Arial" charset="0"/>
                <a:cs typeface="Arial" charset="0"/>
              </a:rPr>
              <a:t>Trademarks, copyrights and disclaimers</a:t>
            </a:r>
          </a:p>
        </p:txBody>
      </p:sp>
      <p:sp>
        <p:nvSpPr>
          <p:cNvPr id="12292" name="Text Box 7"/>
          <p:cNvSpPr txBox="1">
            <a:spLocks noChangeArrowheads="1"/>
          </p:cNvSpPr>
          <p:nvPr/>
        </p:nvSpPr>
        <p:spPr bwMode="auto">
          <a:xfrm>
            <a:off x="406400" y="1976438"/>
            <a:ext cx="8228013" cy="3576637"/>
          </a:xfrm>
          <a:prstGeom prst="rect">
            <a:avLst/>
          </a:prstGeom>
          <a:noFill/>
          <a:ln w="9525" algn="ctr">
            <a:noFill/>
            <a:miter lim="800000"/>
            <a:headEnd/>
            <a:tailEnd type="none" w="lg" len="lg"/>
          </a:ln>
        </p:spPr>
        <p:txBody>
          <a:bodyPr lIns="90000" tIns="46800" rIns="90000" bIns="46800"/>
          <a:lstStyle/>
          <a:p>
            <a:pPr marL="342900" indent="-342900" eaLnBrk="0" hangingPunct="0">
              <a:lnSpc>
                <a:spcPct val="80000"/>
              </a:lnSpc>
              <a:spcBef>
                <a:spcPct val="20000"/>
              </a:spcBef>
              <a:buFont typeface="Arial" charset="0"/>
              <a:buChar char="•"/>
            </a:pPr>
            <a:r>
              <a:rPr lang="en-US" sz="1200"/>
              <a:t>IBM, the IBM logo, and ibm.com are trademarks or registered trademarks of International Business Machines Corp., registered in many jurisdictions worldwide.  Other product and service names might be trademarks of IBM or other companies. A current list of other IBM trademarks is available on the web at "</a:t>
            </a:r>
            <a:r>
              <a:rPr lang="en-US" sz="1200" noProof="1">
                <a:hlinkClick r:id="rId2"/>
              </a:rPr>
              <a:t>Copyright and trademark information</a:t>
            </a:r>
            <a:r>
              <a:rPr lang="en-US" sz="1200"/>
              <a:t>" at http://www.ibm.com/legal/copytrade.shtml</a:t>
            </a:r>
          </a:p>
          <a:p>
            <a:pPr marL="342900" indent="-342900" eaLnBrk="0" hangingPunct="0">
              <a:lnSpc>
                <a:spcPct val="80000"/>
              </a:lnSpc>
              <a:spcBef>
                <a:spcPct val="20000"/>
              </a:spcBef>
              <a:buFont typeface="Arial" charset="0"/>
              <a:buChar char="•"/>
            </a:pPr>
            <a:endParaRPr lang="en-US" sz="1200"/>
          </a:p>
          <a:p>
            <a:pPr marL="342900" indent="-342900" eaLnBrk="0" hangingPunct="0">
              <a:lnSpc>
                <a:spcPct val="80000"/>
              </a:lnSpc>
              <a:spcBef>
                <a:spcPct val="20000"/>
              </a:spcBef>
              <a:buFont typeface="Arial" charset="0"/>
              <a:buChar char="•"/>
            </a:pPr>
            <a:r>
              <a:rPr lang="en-US" sz="1200"/>
              <a:t>Other company, product, or service names may be trademarks or service marks of others. </a:t>
            </a:r>
          </a:p>
          <a:p>
            <a:pPr marL="342900" indent="-342900" eaLnBrk="0" hangingPunct="0">
              <a:lnSpc>
                <a:spcPct val="80000"/>
              </a:lnSpc>
              <a:spcBef>
                <a:spcPct val="20000"/>
              </a:spcBef>
              <a:buFont typeface="Arial" charset="0"/>
              <a:buChar char="•"/>
            </a:pPr>
            <a:endParaRPr lang="en-US" sz="1200"/>
          </a:p>
          <a:p>
            <a:pPr marL="342900" indent="-342900" eaLnBrk="0" hangingPunct="0">
              <a:lnSpc>
                <a:spcPct val="80000"/>
              </a:lnSpc>
              <a:spcBef>
                <a:spcPct val="20000"/>
              </a:spcBef>
              <a:buFont typeface="Arial" charset="0"/>
              <a:buChar char="•"/>
            </a:pPr>
            <a:r>
              <a:rPr lang="en-US" sz="1200"/>
              <a:t>THE INFORMATION CONTAINED IN THIS PRESENTATION IS PROVIDED FOR INFORMATIONAL PURPOSES ONLY. WHILE EFFORTS WERE MADE TO VERIFY THE COMPLETENESS AND ACCURACY OF THE INFORMATION CONTAINED IN THIS PRESENTATION, IT IS PROVIDED "AS IS" WITHOUT WARRANTY OF ANY KIND, EXPRESS OR IMPLIED. IN ADDITION, THIS INFORMATION IS BASED ON IBM’S CURRENT PRODUCT PLANS AND STRATEGY, WHICH ARE SUBJECT TO CHANGE BY IBM WITHOUT NOTICE. IBM SHALL NOT BE RESPONSIBLE FOR ANY DAMAGES ARISING OUT OF THE USE OF, OR OTHERWISE RELATED TO, THIS PRESENTATION OR ANY OTHER DOCUMENTATION. NOTHING CONTAINED IN THIS PRESENTATION IS INTENDED TO, NOR SHALL HAVE THE EFFECT OF, CREATING ANY WARRANTIES OR REPRESENTATIONS FROM IBM (OR ITS SUPPLIERS OR LICENSORS), OR ALTERING THE TERMS AND CONDITIONS OF ANY AGREEMENT OR LICENSE GOVERNING THE USE OF IBM PRODUCTS OR SOFTWARE.</a:t>
            </a:r>
          </a:p>
          <a:p>
            <a:pPr marL="342900" indent="-342900" eaLnBrk="0" hangingPunct="0">
              <a:lnSpc>
                <a:spcPct val="80000"/>
              </a:lnSpc>
              <a:spcBef>
                <a:spcPct val="20000"/>
              </a:spcBef>
              <a:buFont typeface="Arial" charset="0"/>
              <a:buChar char="•"/>
            </a:pPr>
            <a:endParaRPr lang="en-US" sz="1200"/>
          </a:p>
          <a:p>
            <a:pPr marL="342900" indent="-342900" eaLnBrk="0" hangingPunct="0">
              <a:lnSpc>
                <a:spcPct val="80000"/>
              </a:lnSpc>
              <a:spcBef>
                <a:spcPct val="20000"/>
              </a:spcBef>
              <a:buFont typeface="Arial" charset="0"/>
              <a:buChar char="•"/>
            </a:pPr>
            <a:r>
              <a:rPr lang="en-US" sz="1200"/>
              <a:t>© Copyright International Business Machines Corporation 2013. All rights reserved.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390F04A9-05D5-4126-B59B-39AD1205F0E5}" type="slidenum">
              <a:rPr lang="en-US"/>
              <a:pPr>
                <a:defRPr/>
              </a:pPr>
              <a:t>20</a:t>
            </a:fld>
            <a:endParaRPr lang="en-US"/>
          </a:p>
        </p:txBody>
      </p:sp>
      <p:sp>
        <p:nvSpPr>
          <p:cNvPr id="33794"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3795" name="Rectangle 2"/>
          <p:cNvSpPr>
            <a:spLocks noGrp="1"/>
          </p:cNvSpPr>
          <p:nvPr>
            <p:ph type="title" idx="4294967295"/>
          </p:nvPr>
        </p:nvSpPr>
        <p:spPr/>
        <p:txBody>
          <a:bodyPr/>
          <a:lstStyle/>
          <a:p>
            <a:r>
              <a:rPr lang="en-US" smtClean="0">
                <a:latin typeface="Arial" charset="0"/>
                <a:cs typeface="Arial" charset="0"/>
              </a:rPr>
              <a:t>SMC-R for Linux: Overview </a:t>
            </a:r>
          </a:p>
        </p:txBody>
      </p:sp>
      <p:sp>
        <p:nvSpPr>
          <p:cNvPr id="33796" name="Rectangle 3"/>
          <p:cNvSpPr>
            <a:spLocks noGrp="1"/>
          </p:cNvSpPr>
          <p:nvPr>
            <p:ph type="body" idx="4294967295"/>
          </p:nvPr>
        </p:nvSpPr>
        <p:spPr/>
        <p:txBody>
          <a:bodyPr/>
          <a:lstStyle/>
          <a:p>
            <a:r>
              <a:rPr lang="en-US" smtClean="0">
                <a:latin typeface="Arial" charset="0"/>
                <a:cs typeface="Arial" charset="0"/>
              </a:rPr>
              <a:t>IBM is in the process of developing an SMC-R solution for Linux</a:t>
            </a:r>
          </a:p>
          <a:p>
            <a:r>
              <a:rPr lang="en-US" smtClean="0">
                <a:latin typeface="Arial" charset="0"/>
                <a:cs typeface="Arial" charset="0"/>
              </a:rPr>
              <a:t>kernel based solution (working towards upstream kernel acceptance)</a:t>
            </a:r>
          </a:p>
          <a:p>
            <a:r>
              <a:rPr lang="en-US" smtClean="0">
                <a:latin typeface="Arial" charset="0"/>
                <a:cs typeface="Arial" charset="0"/>
              </a:rPr>
              <a:t>No special license requirements (GPL)</a:t>
            </a:r>
          </a:p>
          <a:p>
            <a:r>
              <a:rPr lang="en-US" smtClean="0">
                <a:latin typeface="Arial" charset="0"/>
                <a:cs typeface="Arial" charset="0"/>
              </a:rPr>
              <a:t>Introduces a new AF_SMC socket family and a preload library to transparently run AF_INET socket applications for SMC-R (no application changes required)</a:t>
            </a:r>
          </a:p>
          <a:p>
            <a:endParaRPr lang="en-US" smtClean="0">
              <a:latin typeface="Arial" charset="0"/>
              <a:cs typeface="Arial" charset="0"/>
            </a:endParaRPr>
          </a:p>
          <a:p>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CDBF9327-E3C0-4E1F-9B88-3100860DD11B}" type="slidenum">
              <a:rPr lang="en-US"/>
              <a:pPr>
                <a:defRPr/>
              </a:pPr>
              <a:t>21</a:t>
            </a:fld>
            <a:endParaRPr lang="en-US"/>
          </a:p>
        </p:txBody>
      </p:sp>
      <p:sp>
        <p:nvSpPr>
          <p:cNvPr id="34818"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4819" name="Rectangle 2"/>
          <p:cNvSpPr>
            <a:spLocks noGrp="1"/>
          </p:cNvSpPr>
          <p:nvPr>
            <p:ph type="title" idx="4294967295"/>
          </p:nvPr>
        </p:nvSpPr>
        <p:spPr/>
        <p:txBody>
          <a:bodyPr/>
          <a:lstStyle/>
          <a:p>
            <a:r>
              <a:rPr lang="en-US" smtClean="0">
                <a:latin typeface="Arial" charset="0"/>
                <a:cs typeface="Arial" charset="0"/>
              </a:rPr>
              <a:t>SMC-R for Linux: Key Functions </a:t>
            </a:r>
          </a:p>
        </p:txBody>
      </p:sp>
      <p:sp>
        <p:nvSpPr>
          <p:cNvPr id="34820" name="Rectangle 3"/>
          <p:cNvSpPr>
            <a:spLocks noGrp="1"/>
          </p:cNvSpPr>
          <p:nvPr>
            <p:ph type="body" idx="4294967295"/>
          </p:nvPr>
        </p:nvSpPr>
        <p:spPr/>
        <p:txBody>
          <a:bodyPr/>
          <a:lstStyle/>
          <a:p>
            <a:pPr>
              <a:lnSpc>
                <a:spcPct val="90000"/>
              </a:lnSpc>
            </a:pPr>
            <a:r>
              <a:rPr lang="en-US" smtClean="0">
                <a:latin typeface="Arial" charset="0"/>
                <a:cs typeface="Arial" charset="0"/>
              </a:rPr>
              <a:t>Uses BSD sockets interface</a:t>
            </a:r>
          </a:p>
          <a:p>
            <a:pPr>
              <a:lnSpc>
                <a:spcPct val="90000"/>
              </a:lnSpc>
            </a:pPr>
            <a:r>
              <a:rPr lang="en-US" smtClean="0">
                <a:latin typeface="Arial" charset="0"/>
                <a:cs typeface="Arial" charset="0"/>
              </a:rPr>
              <a:t>Conforms to SMC-R specifications (RFC)</a:t>
            </a:r>
          </a:p>
          <a:p>
            <a:pPr>
              <a:lnSpc>
                <a:spcPct val="90000"/>
              </a:lnSpc>
            </a:pPr>
            <a:r>
              <a:rPr lang="en-US" smtClean="0">
                <a:latin typeface="Arial" charset="0"/>
                <a:cs typeface="Arial" charset="0"/>
              </a:rPr>
              <a:t>Provide key QoS (SSL, load balancer compatibility, HCA fail-over etc.)</a:t>
            </a:r>
          </a:p>
          <a:p>
            <a:pPr>
              <a:lnSpc>
                <a:spcPct val="90000"/>
              </a:lnSpc>
            </a:pPr>
            <a:r>
              <a:rPr lang="en-US" smtClean="0">
                <a:latin typeface="Arial" charset="0"/>
                <a:cs typeface="Arial" charset="0"/>
              </a:rPr>
              <a:t>Kernel solution enables key functions </a:t>
            </a:r>
            <a:br>
              <a:rPr lang="en-US" smtClean="0">
                <a:latin typeface="Arial" charset="0"/>
                <a:cs typeface="Arial" charset="0"/>
              </a:rPr>
            </a:br>
            <a:r>
              <a:rPr lang="en-US" smtClean="0">
                <a:latin typeface="Arial" charset="0"/>
                <a:cs typeface="Arial" charset="0"/>
              </a:rPr>
              <a:t>(e.g. QP sharing, memory mgt, fork(), link groups etc.)</a:t>
            </a:r>
          </a:p>
          <a:p>
            <a:pPr>
              <a:lnSpc>
                <a:spcPct val="90000"/>
              </a:lnSpc>
            </a:pPr>
            <a:r>
              <a:rPr lang="en-US" smtClean="0">
                <a:latin typeface="Arial" charset="0"/>
                <a:cs typeface="Arial" charset="0"/>
              </a:rPr>
              <a:t>Will be Java enabled</a:t>
            </a:r>
          </a:p>
          <a:p>
            <a:pPr>
              <a:lnSpc>
                <a:spcPct val="90000"/>
              </a:lnSpc>
            </a:pPr>
            <a:r>
              <a:rPr lang="en-US" smtClean="0">
                <a:latin typeface="Arial" charset="0"/>
                <a:cs typeface="Arial" charset="0"/>
              </a:rPr>
              <a:t>Usability: minimal configuration steps required (i.e. zero IP topology changes)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D2E9B39B-363F-488D-8D9F-9A80C235CA0B}" type="slidenum">
              <a:rPr lang="en-US"/>
              <a:pPr>
                <a:defRPr/>
              </a:pPr>
              <a:t>22</a:t>
            </a:fld>
            <a:endParaRPr lang="en-US"/>
          </a:p>
        </p:txBody>
      </p:sp>
      <p:sp>
        <p:nvSpPr>
          <p:cNvPr id="35842"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5843" name="Rectangle 2"/>
          <p:cNvSpPr>
            <a:spLocks noGrp="1"/>
          </p:cNvSpPr>
          <p:nvPr>
            <p:ph type="title" idx="4294967295"/>
          </p:nvPr>
        </p:nvSpPr>
        <p:spPr/>
        <p:txBody>
          <a:bodyPr/>
          <a:lstStyle/>
          <a:p>
            <a:r>
              <a:rPr lang="en-US" smtClean="0">
                <a:latin typeface="Arial" charset="0"/>
                <a:cs typeface="Arial" charset="0"/>
              </a:rPr>
              <a:t>SMC-R for Linux: Project Status </a:t>
            </a:r>
          </a:p>
        </p:txBody>
      </p:sp>
      <p:sp>
        <p:nvSpPr>
          <p:cNvPr id="35844" name="Rectangle 3"/>
          <p:cNvSpPr>
            <a:spLocks noGrp="1"/>
          </p:cNvSpPr>
          <p:nvPr>
            <p:ph type="body" idx="4294967295"/>
          </p:nvPr>
        </p:nvSpPr>
        <p:spPr/>
        <p:txBody>
          <a:bodyPr/>
          <a:lstStyle/>
          <a:p>
            <a:r>
              <a:rPr lang="en-US" smtClean="0">
                <a:latin typeface="Arial" charset="0"/>
                <a:cs typeface="Arial" charset="0"/>
              </a:rPr>
              <a:t>Linux internal testing is in progress</a:t>
            </a:r>
            <a:br>
              <a:rPr lang="en-US" smtClean="0">
                <a:latin typeface="Arial" charset="0"/>
                <a:cs typeface="Arial" charset="0"/>
              </a:rPr>
            </a:br>
            <a:r>
              <a:rPr lang="en-US" smtClean="0">
                <a:latin typeface="Arial" charset="0"/>
                <a:cs typeface="Arial" charset="0"/>
              </a:rPr>
              <a:t>(significant progress with various levels of testing)  </a:t>
            </a:r>
          </a:p>
          <a:p>
            <a:r>
              <a:rPr lang="en-US" smtClean="0">
                <a:latin typeface="Arial" charset="0"/>
                <a:cs typeface="Arial" charset="0"/>
              </a:rPr>
              <a:t>Posting code: objective is summer 2014</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pPr>
              <a:defRPr/>
            </a:pPr>
            <a:fld id="{2C798A15-DF41-4E92-81F4-AD57A8CE7134}" type="slidenum">
              <a:rPr lang="en-US"/>
              <a:pPr>
                <a:defRPr/>
              </a:pPr>
              <a:t>23</a:t>
            </a:fld>
            <a:endParaRPr lang="en-US"/>
          </a:p>
        </p:txBody>
      </p:sp>
      <p:sp>
        <p:nvSpPr>
          <p:cNvPr id="36866"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6867" name="Rectangle 4"/>
          <p:cNvSpPr>
            <a:spLocks noGrp="1"/>
          </p:cNvSpPr>
          <p:nvPr>
            <p:ph type="title"/>
          </p:nvPr>
        </p:nvSpPr>
        <p:spPr/>
        <p:txBody>
          <a:bodyPr/>
          <a:lstStyle/>
          <a:p>
            <a:r>
              <a:rPr lang="en-US" sz="3600" smtClean="0">
                <a:latin typeface="Arial" charset="0"/>
                <a:cs typeface="Arial" charset="0"/>
              </a:rPr>
              <a:t>Linux to Linux SMC-R Performance</a:t>
            </a:r>
            <a:br>
              <a:rPr lang="en-US" sz="3600" smtClean="0">
                <a:latin typeface="Arial" charset="0"/>
                <a:cs typeface="Arial" charset="0"/>
              </a:rPr>
            </a:br>
            <a:r>
              <a:rPr lang="en-US" sz="2000" smtClean="0">
                <a:latin typeface="Arial" charset="0"/>
                <a:cs typeface="Arial" charset="0"/>
              </a:rPr>
              <a:t>(micro benchmarks)</a:t>
            </a:r>
          </a:p>
        </p:txBody>
      </p:sp>
      <p:pic>
        <p:nvPicPr>
          <p:cNvPr id="36868" name="Picture 5"/>
          <p:cNvPicPr>
            <a:picLocks noChangeAspect="1" noChangeArrowheads="1"/>
          </p:cNvPicPr>
          <p:nvPr/>
        </p:nvPicPr>
        <p:blipFill>
          <a:blip r:embed="rId2"/>
          <a:srcRect/>
          <a:stretch>
            <a:fillRect/>
          </a:stretch>
        </p:blipFill>
        <p:spPr bwMode="auto">
          <a:xfrm>
            <a:off x="436563" y="1544638"/>
            <a:ext cx="8594725" cy="4445000"/>
          </a:xfrm>
          <a:prstGeom prst="rect">
            <a:avLst/>
          </a:prstGeom>
          <a:noFill/>
          <a:ln w="9525">
            <a:noFill/>
            <a:miter lim="800000"/>
            <a:headEnd/>
            <a:tailEnd/>
          </a:ln>
        </p:spPr>
      </p:pic>
      <p:sp>
        <p:nvSpPr>
          <p:cNvPr id="36869" name="Text Box 6"/>
          <p:cNvSpPr txBox="1">
            <a:spLocks noChangeArrowheads="1"/>
          </p:cNvSpPr>
          <p:nvPr/>
        </p:nvSpPr>
        <p:spPr bwMode="auto">
          <a:xfrm>
            <a:off x="1000125" y="6081713"/>
            <a:ext cx="4062413" cy="274637"/>
          </a:xfrm>
          <a:prstGeom prst="rect">
            <a:avLst/>
          </a:prstGeom>
          <a:noFill/>
          <a:ln w="9525">
            <a:noFill/>
            <a:miter lim="800000"/>
            <a:headEnd/>
            <a:tailEnd/>
          </a:ln>
        </p:spPr>
        <p:txBody>
          <a:bodyPr wrap="none">
            <a:spAutoFit/>
          </a:bodyPr>
          <a:lstStyle/>
          <a:p>
            <a:pPr defTabSz="914400"/>
            <a:r>
              <a:rPr lang="en-US" sz="1200"/>
              <a:t>Note. Results are preliminary and are subject to change.  </a:t>
            </a:r>
          </a:p>
        </p:txBody>
      </p:sp>
      <p:sp>
        <p:nvSpPr>
          <p:cNvPr id="36870" name="AutoShape 8"/>
          <p:cNvSpPr>
            <a:spLocks noChangeArrowheads="1"/>
          </p:cNvSpPr>
          <p:nvPr/>
        </p:nvSpPr>
        <p:spPr bwMode="auto">
          <a:xfrm>
            <a:off x="6718300" y="1962150"/>
            <a:ext cx="1655763" cy="719138"/>
          </a:xfrm>
          <a:prstGeom prst="wedgeEllipseCallout">
            <a:avLst>
              <a:gd name="adj1" fmla="val -229769"/>
              <a:gd name="adj2" fmla="val 88190"/>
            </a:avLst>
          </a:prstGeom>
          <a:solidFill>
            <a:srgbClr val="FFFFCC"/>
          </a:solidFill>
          <a:ln w="9525">
            <a:solidFill>
              <a:schemeClr val="tx1"/>
            </a:solidFill>
            <a:miter lim="800000"/>
            <a:headEnd/>
            <a:tailEnd/>
          </a:ln>
        </p:spPr>
        <p:txBody>
          <a:bodyPr/>
          <a:lstStyle/>
          <a:p>
            <a:pPr algn="ctr" defTabSz="914400"/>
            <a:r>
              <a:rPr lang="en-US" sz="1200"/>
              <a:t>12 Gb/sec </a:t>
            </a:r>
          </a:p>
          <a:p>
            <a:pPr algn="ctr" defTabSz="914400"/>
            <a:r>
              <a:rPr lang="en-US" sz="1200"/>
              <a:t>(bi-directional</a:t>
            </a:r>
            <a:r>
              <a:rPr lang="en-US" sz="1400"/>
              <a:t>) </a:t>
            </a:r>
          </a:p>
        </p:txBody>
      </p:sp>
      <p:sp>
        <p:nvSpPr>
          <p:cNvPr id="36871" name="AutoShape 9"/>
          <p:cNvSpPr>
            <a:spLocks noChangeArrowheads="1"/>
          </p:cNvSpPr>
          <p:nvPr/>
        </p:nvSpPr>
        <p:spPr bwMode="auto">
          <a:xfrm>
            <a:off x="2806700" y="5360988"/>
            <a:ext cx="1477963" cy="719137"/>
          </a:xfrm>
          <a:prstGeom prst="wedgeEllipseCallout">
            <a:avLst>
              <a:gd name="adj1" fmla="val 134426"/>
              <a:gd name="adj2" fmla="val -66116"/>
            </a:avLst>
          </a:prstGeom>
          <a:solidFill>
            <a:srgbClr val="FFFFCC"/>
          </a:solidFill>
          <a:ln w="9525">
            <a:solidFill>
              <a:schemeClr val="tx1"/>
            </a:solidFill>
            <a:miter lim="800000"/>
            <a:headEnd/>
            <a:tailEnd/>
          </a:ln>
        </p:spPr>
        <p:txBody>
          <a:bodyPr/>
          <a:lstStyle/>
          <a:p>
            <a:pPr algn="ctr"/>
            <a:r>
              <a:rPr lang="en-US" sz="1200"/>
              <a:t>CPU savings increases with payload </a:t>
            </a:r>
            <a:endParaRPr lang="en-US" sz="1400"/>
          </a:p>
        </p:txBody>
      </p:sp>
      <p:sp>
        <p:nvSpPr>
          <p:cNvPr id="36872" name="AutoShape 10"/>
          <p:cNvSpPr>
            <a:spLocks/>
          </p:cNvSpPr>
          <p:nvPr/>
        </p:nvSpPr>
        <p:spPr bwMode="auto">
          <a:xfrm rot="5400000">
            <a:off x="5566569" y="3436144"/>
            <a:ext cx="280987" cy="3165475"/>
          </a:xfrm>
          <a:prstGeom prst="rightBrace">
            <a:avLst>
              <a:gd name="adj1" fmla="val 93880"/>
              <a:gd name="adj2" fmla="val 53681"/>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blinds(horizontal)">
                                      <p:cBhvr>
                                        <p:cTn id="7" dur="500"/>
                                        <p:tgtEl>
                                          <p:spTgt spid="368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6871"/>
                                        </p:tgtEl>
                                        <p:attrNameLst>
                                          <p:attrName>style.visibility</p:attrName>
                                        </p:attrNameLst>
                                      </p:cBhvr>
                                      <p:to>
                                        <p:strVal val="visible"/>
                                      </p:to>
                                    </p:set>
                                    <p:animEffect transition="in" filter="blinds(horizontal)">
                                      <p:cBhvr>
                                        <p:cTn id="12" dur="500"/>
                                        <p:tgtEl>
                                          <p:spTgt spid="36871"/>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36872"/>
                                        </p:tgtEl>
                                        <p:attrNameLst>
                                          <p:attrName>style.visibility</p:attrName>
                                        </p:attrNameLst>
                                      </p:cBhvr>
                                      <p:to>
                                        <p:strVal val="visible"/>
                                      </p:to>
                                    </p:set>
                                    <p:animEffect transition="in" filter="blinds(horizontal)">
                                      <p:cBhvr>
                                        <p:cTn id="16" dur="5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0" grpId="0" animBg="1"/>
      <p:bldP spid="36871" grpId="0" animBg="1"/>
      <p:bldP spid="36872"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60D9791C-A00E-41AE-B450-F01E294D404D}" type="slidenum">
              <a:rPr lang="en-US"/>
              <a:pPr>
                <a:defRPr/>
              </a:pPr>
              <a:t>24</a:t>
            </a:fld>
            <a:endParaRPr lang="en-US"/>
          </a:p>
        </p:txBody>
      </p:sp>
      <p:sp>
        <p:nvSpPr>
          <p:cNvPr id="37890"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7891" name="Rectangle 2"/>
          <p:cNvSpPr>
            <a:spLocks noGrp="1"/>
          </p:cNvSpPr>
          <p:nvPr>
            <p:ph type="title"/>
          </p:nvPr>
        </p:nvSpPr>
        <p:spPr>
          <a:xfrm>
            <a:off x="153988" y="655638"/>
            <a:ext cx="8243887" cy="496887"/>
          </a:xfrm>
        </p:spPr>
        <p:txBody>
          <a:bodyPr lIns="90000" tIns="46800" rIns="90000" bIns="46800" anchor="b"/>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smtClean="0">
                <a:latin typeface="Arial" charset="0"/>
                <a:cs typeface="Arial" charset="0"/>
              </a:rPr>
              <a:t>Linux Hardware Software Performance Configuration </a:t>
            </a:r>
          </a:p>
        </p:txBody>
      </p:sp>
      <p:sp>
        <p:nvSpPr>
          <p:cNvPr id="37892" name="Rectangle 3"/>
          <p:cNvSpPr>
            <a:spLocks noGrp="1"/>
          </p:cNvSpPr>
          <p:nvPr>
            <p:ph type="body" idx="1"/>
          </p:nvPr>
        </p:nvSpPr>
        <p:spPr>
          <a:xfrm>
            <a:off x="482600" y="1323975"/>
            <a:ext cx="8180388" cy="4967288"/>
          </a:xfrm>
        </p:spPr>
        <p:txBody>
          <a:bodyPr lIns="90000" tIns="46800" rIns="90000" bIns="46800"/>
          <a:lstStyle/>
          <a:p>
            <a:pPr marL="315913" indent="-315913">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2000" smtClean="0">
                <a:latin typeface="Arial" charset="0"/>
                <a:cs typeface="Arial" charset="0"/>
              </a:rPr>
              <a:t>Hardware Software Configuration used for measurements</a:t>
            </a:r>
          </a:p>
          <a:p>
            <a:pPr marL="655638" lvl="1"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zEC12 Client, Server Linux on System z images with dedicated 2 CPs each</a:t>
            </a:r>
          </a:p>
          <a:p>
            <a:pPr marL="655638" lvl="1"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Linux version (~ Red Hat 6.0)</a:t>
            </a:r>
          </a:p>
          <a:p>
            <a:pPr marL="995363" lvl="2"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Linux SMC-R code is preliminary code</a:t>
            </a:r>
          </a:p>
          <a:p>
            <a:pPr marL="655638" lvl="1"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z /OS V2R1</a:t>
            </a:r>
          </a:p>
          <a:p>
            <a:pPr marL="655638" lvl="1"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Network interfaces used</a:t>
            </a:r>
          </a:p>
          <a:p>
            <a:pPr marL="995363" lvl="2"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10GbE RoCE Express </a:t>
            </a:r>
          </a:p>
          <a:p>
            <a:pPr marL="995363" lvl="2"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OSA Express4s 10Gb </a:t>
            </a:r>
          </a:p>
          <a:p>
            <a:pPr marL="655638" lvl="1" indent="-325438">
              <a:buSzPct val="110000"/>
              <a:buFont typeface="Wingdings" pitchFamily="2" charset="2"/>
              <a:buChar char=""/>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r>
              <a:rPr lang="en-US" sz="1800" smtClean="0">
                <a:latin typeface="Arial" charset="0"/>
                <a:cs typeface="Arial" charset="0"/>
              </a:rPr>
              <a:t>For TCP (Linux on System z) : Running Layer 2 Mode  (Checksum Offload and Segmentation Offload not applicable)</a:t>
            </a:r>
          </a:p>
          <a:p>
            <a:pPr marL="655638" lvl="1" indent="-325438">
              <a:buSzPct val="110000"/>
              <a:buFontTx/>
              <a:buNone/>
              <a:tabLst>
                <a:tab pos="544513" algn="l"/>
                <a:tab pos="1001713" algn="l"/>
                <a:tab pos="1458913" algn="l"/>
                <a:tab pos="1916113" algn="l"/>
                <a:tab pos="2373313" algn="l"/>
                <a:tab pos="2830513" algn="l"/>
                <a:tab pos="3287713" algn="l"/>
                <a:tab pos="3744913" algn="l"/>
                <a:tab pos="4202113" algn="l"/>
                <a:tab pos="4659313" algn="l"/>
                <a:tab pos="5116513" algn="l"/>
                <a:tab pos="5573713" algn="l"/>
                <a:tab pos="6030913" algn="l"/>
                <a:tab pos="6488113" algn="l"/>
                <a:tab pos="6945313" algn="l"/>
                <a:tab pos="7402513" algn="l"/>
                <a:tab pos="7859713" algn="l"/>
                <a:tab pos="8316913" algn="l"/>
                <a:tab pos="8774113" algn="l"/>
                <a:tab pos="9231313" algn="l"/>
              </a:tabLst>
            </a:pPr>
            <a:endParaRPr lang="en-US" sz="1800" smtClean="0">
              <a:latin typeface="Arial" charset="0"/>
              <a:cs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C5C13D41-510D-4608-B228-B0C377423D0D}" type="slidenum">
              <a:rPr lang="en-US"/>
              <a:pPr>
                <a:defRPr/>
              </a:pPr>
              <a:t>25</a:t>
            </a:fld>
            <a:endParaRPr lang="en-US"/>
          </a:p>
        </p:txBody>
      </p:sp>
      <p:sp>
        <p:nvSpPr>
          <p:cNvPr id="39938"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39939" name="Rectangle 2"/>
          <p:cNvSpPr>
            <a:spLocks noGrp="1"/>
          </p:cNvSpPr>
          <p:nvPr>
            <p:ph type="title"/>
          </p:nvPr>
        </p:nvSpPr>
        <p:spPr/>
        <p:txBody>
          <a:bodyPr/>
          <a:lstStyle/>
          <a:p>
            <a:r>
              <a:rPr lang="en-US" smtClean="0">
                <a:latin typeface="Arial" charset="0"/>
                <a:cs typeface="Arial" charset="0"/>
              </a:rPr>
              <a:t>SMC-R References</a:t>
            </a:r>
          </a:p>
        </p:txBody>
      </p:sp>
      <p:sp>
        <p:nvSpPr>
          <p:cNvPr id="39940" name="Rectangle 3"/>
          <p:cNvSpPr>
            <a:spLocks noGrp="1"/>
          </p:cNvSpPr>
          <p:nvPr>
            <p:ph type="body" idx="1"/>
          </p:nvPr>
        </p:nvSpPr>
        <p:spPr/>
        <p:txBody>
          <a:bodyPr/>
          <a:lstStyle/>
          <a:p>
            <a:pPr>
              <a:buFont typeface="Arial" charset="0"/>
              <a:buNone/>
            </a:pPr>
            <a:r>
              <a:rPr lang="en-US" sz="2000" b="1" smtClean="0">
                <a:latin typeface="Arial" charset="0"/>
                <a:cs typeface="Arial" charset="0"/>
                <a:hlinkClick r:id="rId2"/>
              </a:rPr>
              <a:t>http://www-01.ibm.com/software/network/commserver/SMCR/</a:t>
            </a:r>
            <a:r>
              <a:rPr lang="en-US" sz="2000" smtClean="0">
                <a:latin typeface="Arial" charset="0"/>
                <a:cs typeface="Arial" charset="0"/>
              </a:rPr>
              <a:t> </a:t>
            </a:r>
            <a:r>
              <a:rPr lang="en-US" smtClean="0">
                <a:latin typeface="Arial" charset="0"/>
                <a:cs typeface="Arial" charset="0"/>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457200" y="2589213"/>
            <a:ext cx="8229600" cy="1049337"/>
          </a:xfrm>
        </p:spPr>
        <p:txBody>
          <a:bodyPr/>
          <a:lstStyle/>
          <a:p>
            <a:r>
              <a:rPr lang="en-US" smtClean="0">
                <a:latin typeface="Arial" charset="0"/>
                <a:cs typeface="Arial" charset="0"/>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pPr>
              <a:defRPr/>
            </a:pPr>
            <a:fld id="{E05026CB-B407-46C1-A7E8-B5C7EC66358D}" type="slidenum">
              <a:rPr lang="en-US"/>
              <a:pPr>
                <a:defRPr/>
              </a:pPr>
              <a:t>3</a:t>
            </a:fld>
            <a:endParaRPr lang="en-US"/>
          </a:p>
        </p:txBody>
      </p:sp>
      <p:sp>
        <p:nvSpPr>
          <p:cNvPr id="13314"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13315" name="Title 1"/>
          <p:cNvSpPr>
            <a:spLocks noGrp="1"/>
          </p:cNvSpPr>
          <p:nvPr>
            <p:ph type="title"/>
          </p:nvPr>
        </p:nvSpPr>
        <p:spPr/>
        <p:txBody>
          <a:bodyPr/>
          <a:lstStyle/>
          <a:p>
            <a:r>
              <a:rPr lang="en-US" smtClean="0">
                <a:latin typeface="Arial" charset="0"/>
                <a:cs typeface="Arial" charset="0"/>
              </a:rPr>
              <a:t>Agenda Topics</a:t>
            </a:r>
          </a:p>
        </p:txBody>
      </p:sp>
      <p:sp>
        <p:nvSpPr>
          <p:cNvPr id="13316" name="Content Placeholder 2"/>
          <p:cNvSpPr>
            <a:spLocks noGrp="1"/>
          </p:cNvSpPr>
          <p:nvPr>
            <p:ph idx="1"/>
          </p:nvPr>
        </p:nvSpPr>
        <p:spPr/>
        <p:txBody>
          <a:bodyPr/>
          <a:lstStyle/>
          <a:p>
            <a:pPr marL="533400" indent="-533400">
              <a:buFont typeface="Arial" charset="0"/>
              <a:buAutoNum type="arabicPeriod"/>
            </a:pPr>
            <a:r>
              <a:rPr lang="en-US" smtClean="0">
                <a:latin typeface="Arial" charset="0"/>
                <a:cs typeface="Arial" charset="0"/>
              </a:rPr>
              <a:t>SMC-R Review</a:t>
            </a:r>
          </a:p>
          <a:p>
            <a:pPr marL="533400" indent="-533400">
              <a:buFont typeface="Arial" charset="0"/>
              <a:buAutoNum type="arabicPeriod"/>
            </a:pPr>
            <a:r>
              <a:rPr lang="en-US" smtClean="0">
                <a:latin typeface="Arial" charset="0"/>
                <a:cs typeface="Arial" charset="0"/>
              </a:rPr>
              <a:t>Status (what’s available)</a:t>
            </a:r>
          </a:p>
          <a:p>
            <a:pPr marL="533400" indent="-533400">
              <a:buFont typeface="Arial" charset="0"/>
              <a:buAutoNum type="arabicPeriod"/>
            </a:pPr>
            <a:r>
              <a:rPr lang="en-US" smtClean="0">
                <a:latin typeface="Arial" charset="0"/>
                <a:cs typeface="Arial" charset="0"/>
              </a:rPr>
              <a:t>Performance Overview </a:t>
            </a:r>
          </a:p>
          <a:p>
            <a:pPr marL="533400" indent="-533400">
              <a:buFont typeface="Arial" charset="0"/>
              <a:buAutoNum type="arabicPeriod"/>
            </a:pPr>
            <a:r>
              <a:rPr lang="en-US" smtClean="0">
                <a:latin typeface="Arial" charset="0"/>
                <a:cs typeface="Arial" charset="0"/>
              </a:rPr>
              <a:t>Linux SMC-R Status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56658AF-A5C1-4ABE-B821-EF61BFFFC9A1}" type="slidenum">
              <a:rPr lang="en-US"/>
              <a:pPr>
                <a:defRPr/>
              </a:pPr>
              <a:t>4</a:t>
            </a:fld>
            <a:endParaRPr lang="en-US"/>
          </a:p>
        </p:txBody>
      </p:sp>
      <p:sp>
        <p:nvSpPr>
          <p:cNvPr id="14338"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14339" name="Rectangle 2"/>
          <p:cNvSpPr>
            <a:spLocks noGrp="1"/>
          </p:cNvSpPr>
          <p:nvPr>
            <p:ph type="title"/>
          </p:nvPr>
        </p:nvSpPr>
        <p:spPr/>
        <p:txBody>
          <a:bodyPr/>
          <a:lstStyle/>
          <a:p>
            <a:r>
              <a:rPr lang="en-US" smtClean="0">
                <a:latin typeface="Arial" charset="0"/>
                <a:cs typeface="Arial" charset="0"/>
              </a:rPr>
              <a:t>Topic 1 SMC-R Review  </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Slide Number Placeholder 2"/>
          <p:cNvSpPr>
            <a:spLocks noGrp="1"/>
          </p:cNvSpPr>
          <p:nvPr>
            <p:ph type="sldNum" sz="quarter" idx="10"/>
          </p:nvPr>
        </p:nvSpPr>
        <p:spPr/>
        <p:txBody>
          <a:bodyPr/>
          <a:lstStyle/>
          <a:p>
            <a:pPr>
              <a:defRPr/>
            </a:pPr>
            <a:fld id="{70447384-577C-4E97-AB52-C2A7806ABD51}" type="slidenum">
              <a:rPr lang="en-US"/>
              <a:pPr>
                <a:defRPr/>
              </a:pPr>
              <a:t>5</a:t>
            </a:fld>
            <a:endParaRPr lang="en-US"/>
          </a:p>
        </p:txBody>
      </p:sp>
      <p:sp>
        <p:nvSpPr>
          <p:cNvPr id="15362"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15363" name="AutoShape 4"/>
          <p:cNvSpPr>
            <a:spLocks noChangeArrowheads="1"/>
          </p:cNvSpPr>
          <p:nvPr/>
        </p:nvSpPr>
        <p:spPr bwMode="auto">
          <a:xfrm>
            <a:off x="4648200" y="1981200"/>
            <a:ext cx="3962400" cy="1828800"/>
          </a:xfrm>
          <a:prstGeom prst="cube">
            <a:avLst>
              <a:gd name="adj" fmla="val 25000"/>
            </a:avLst>
          </a:prstGeom>
          <a:solidFill>
            <a:srgbClr val="E4E4E4"/>
          </a:solidFill>
          <a:ln w="9360">
            <a:solidFill>
              <a:srgbClr val="808080"/>
            </a:solidFill>
            <a:miter lim="800000"/>
            <a:headEnd/>
            <a:tailEnd/>
          </a:ln>
        </p:spPr>
        <p:txBody>
          <a:bodyPr anchor="ctr"/>
          <a:lstStyle/>
          <a:p>
            <a:endParaRPr lang="en-US"/>
          </a:p>
        </p:txBody>
      </p:sp>
      <p:sp>
        <p:nvSpPr>
          <p:cNvPr id="15364" name="AutoShape 5"/>
          <p:cNvSpPr>
            <a:spLocks noChangeArrowheads="1"/>
          </p:cNvSpPr>
          <p:nvPr/>
        </p:nvSpPr>
        <p:spPr bwMode="auto">
          <a:xfrm>
            <a:off x="381000" y="1981200"/>
            <a:ext cx="4141788" cy="1828800"/>
          </a:xfrm>
          <a:prstGeom prst="cube">
            <a:avLst>
              <a:gd name="adj" fmla="val 25000"/>
            </a:avLst>
          </a:prstGeom>
          <a:solidFill>
            <a:srgbClr val="E4E4E4"/>
          </a:solidFill>
          <a:ln w="9360">
            <a:solidFill>
              <a:srgbClr val="808080"/>
            </a:solidFill>
            <a:miter lim="800000"/>
            <a:headEnd/>
            <a:tailEnd/>
          </a:ln>
        </p:spPr>
        <p:txBody>
          <a:bodyPr anchor="ctr"/>
          <a:lstStyle/>
          <a:p>
            <a:endParaRPr lang="en-US"/>
          </a:p>
        </p:txBody>
      </p:sp>
      <p:sp>
        <p:nvSpPr>
          <p:cNvPr id="15365" name="Rectangle 6"/>
          <p:cNvSpPr>
            <a:spLocks noChangeArrowheads="1"/>
          </p:cNvSpPr>
          <p:nvPr/>
        </p:nvSpPr>
        <p:spPr bwMode="auto">
          <a:xfrm>
            <a:off x="990600" y="2514600"/>
            <a:ext cx="2286000" cy="1066800"/>
          </a:xfrm>
          <a:prstGeom prst="rect">
            <a:avLst/>
          </a:prstGeom>
          <a:solidFill>
            <a:srgbClr val="F3F3F3"/>
          </a:solidFill>
          <a:ln w="9360">
            <a:solidFill>
              <a:srgbClr val="000000"/>
            </a:solidFill>
            <a:prstDash val="lgDash"/>
            <a:miter lim="800000"/>
            <a:headEnd/>
            <a:tailEnd/>
          </a:ln>
        </p:spPr>
        <p:txBody>
          <a:bodyPr anchor="ctr"/>
          <a:lstStyle/>
          <a:p>
            <a:endParaRPr lang="en-US"/>
          </a:p>
        </p:txBody>
      </p:sp>
      <p:sp>
        <p:nvSpPr>
          <p:cNvPr id="15366" name="AutoShape 7"/>
          <p:cNvSpPr>
            <a:spLocks noChangeArrowheads="1"/>
          </p:cNvSpPr>
          <p:nvPr/>
        </p:nvSpPr>
        <p:spPr bwMode="auto">
          <a:xfrm>
            <a:off x="836613" y="1652588"/>
            <a:ext cx="1855787" cy="257175"/>
          </a:xfrm>
          <a:prstGeom prst="roundRect">
            <a:avLst>
              <a:gd name="adj" fmla="val 579"/>
            </a:avLst>
          </a:prstGeom>
          <a:noFill/>
          <a:ln w="9525">
            <a:noFill/>
            <a:round/>
            <a:headEnd/>
            <a:tailEnd/>
          </a:ln>
        </p:spPr>
        <p:txBody>
          <a:bodyPr wrap="none">
            <a:spAutoFit/>
          </a:bodyPr>
          <a:lstStyle/>
          <a:p>
            <a:pPr>
              <a:lnSpc>
                <a:spcPct val="90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SMC-R enabled platform</a:t>
            </a:r>
            <a:endParaRPr lang="en-GB" sz="1000">
              <a:solidFill>
                <a:srgbClr val="000000"/>
              </a:solidFill>
            </a:endParaRPr>
          </a:p>
        </p:txBody>
      </p:sp>
      <p:sp>
        <p:nvSpPr>
          <p:cNvPr id="15367" name="Rectangle 8"/>
          <p:cNvSpPr>
            <a:spLocks noChangeArrowheads="1"/>
          </p:cNvSpPr>
          <p:nvPr/>
        </p:nvSpPr>
        <p:spPr bwMode="auto">
          <a:xfrm>
            <a:off x="5410200" y="2514600"/>
            <a:ext cx="2286000" cy="1066800"/>
          </a:xfrm>
          <a:prstGeom prst="rect">
            <a:avLst/>
          </a:prstGeom>
          <a:solidFill>
            <a:srgbClr val="F3F3F3"/>
          </a:solidFill>
          <a:ln w="9360">
            <a:solidFill>
              <a:srgbClr val="000000"/>
            </a:solidFill>
            <a:prstDash val="lgDash"/>
            <a:miter lim="800000"/>
            <a:headEnd/>
            <a:tailEnd/>
          </a:ln>
        </p:spPr>
        <p:txBody>
          <a:bodyPr anchor="ctr"/>
          <a:lstStyle/>
          <a:p>
            <a:endParaRPr lang="en-US"/>
          </a:p>
        </p:txBody>
      </p:sp>
      <p:sp>
        <p:nvSpPr>
          <p:cNvPr id="15368" name="AutoShape 9"/>
          <p:cNvSpPr>
            <a:spLocks noChangeArrowheads="1"/>
          </p:cNvSpPr>
          <p:nvPr/>
        </p:nvSpPr>
        <p:spPr bwMode="auto">
          <a:xfrm>
            <a:off x="1828800" y="2209800"/>
            <a:ext cx="746125"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OS image</a:t>
            </a:r>
          </a:p>
        </p:txBody>
      </p:sp>
      <p:sp>
        <p:nvSpPr>
          <p:cNvPr id="15369" name="AutoShape 10"/>
          <p:cNvSpPr>
            <a:spLocks noChangeArrowheads="1"/>
          </p:cNvSpPr>
          <p:nvPr/>
        </p:nvSpPr>
        <p:spPr bwMode="auto">
          <a:xfrm>
            <a:off x="6172200" y="2209800"/>
            <a:ext cx="746125"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OS image</a:t>
            </a:r>
          </a:p>
        </p:txBody>
      </p:sp>
      <p:sp>
        <p:nvSpPr>
          <p:cNvPr id="15370" name="AutoShape 11"/>
          <p:cNvSpPr>
            <a:spLocks noChangeArrowheads="1"/>
          </p:cNvSpPr>
          <p:nvPr/>
        </p:nvSpPr>
        <p:spPr bwMode="auto">
          <a:xfrm>
            <a:off x="1524000" y="3581400"/>
            <a:ext cx="1435100"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Virtual server instance</a:t>
            </a:r>
          </a:p>
        </p:txBody>
      </p:sp>
      <p:sp>
        <p:nvSpPr>
          <p:cNvPr id="15371" name="Rectangle 12"/>
          <p:cNvSpPr>
            <a:spLocks noChangeArrowheads="1"/>
          </p:cNvSpPr>
          <p:nvPr/>
        </p:nvSpPr>
        <p:spPr bwMode="auto">
          <a:xfrm>
            <a:off x="1143000" y="2971800"/>
            <a:ext cx="1219200" cy="381000"/>
          </a:xfrm>
          <a:prstGeom prst="rect">
            <a:avLst/>
          </a:prstGeom>
          <a:solidFill>
            <a:srgbClr val="FFFFCC"/>
          </a:solidFill>
          <a:ln w="9360">
            <a:solidFill>
              <a:srgbClr val="808080"/>
            </a:solidFill>
            <a:prstDash val="lgDash"/>
            <a:miter lim="800000"/>
            <a:headEnd/>
            <a:tailEnd/>
          </a:ln>
        </p:spPr>
        <p:txBody>
          <a:bodyPr anchor="ctr"/>
          <a:lstStyle/>
          <a:p>
            <a:pPr algn="ctr">
              <a:buClr>
                <a:srgbClr val="000000"/>
              </a:buClr>
              <a:buSzPct val="100000"/>
              <a:buFont typeface="Times New Roman" pitchFamily="18" charset="0"/>
              <a:buNone/>
            </a:pPr>
            <a:endParaRPr lang="en-US">
              <a:solidFill>
                <a:srgbClr val="000000"/>
              </a:solidFill>
            </a:endParaRPr>
          </a:p>
        </p:txBody>
      </p:sp>
      <p:sp>
        <p:nvSpPr>
          <p:cNvPr id="15372" name="Rectangle 13"/>
          <p:cNvSpPr>
            <a:spLocks noChangeArrowheads="1"/>
          </p:cNvSpPr>
          <p:nvPr/>
        </p:nvSpPr>
        <p:spPr bwMode="auto">
          <a:xfrm>
            <a:off x="6400800" y="2971800"/>
            <a:ext cx="1219200" cy="381000"/>
          </a:xfrm>
          <a:prstGeom prst="rect">
            <a:avLst/>
          </a:prstGeom>
          <a:solidFill>
            <a:srgbClr val="FFFFCC"/>
          </a:solidFill>
          <a:ln w="9398">
            <a:solidFill>
              <a:srgbClr val="808080"/>
            </a:solidFill>
            <a:prstDash val="lgDash"/>
            <a:miter lim="800000"/>
            <a:headEnd/>
            <a:tailEnd/>
          </a:ln>
        </p:spPr>
        <p:txBody>
          <a:bodyPr anchor="ctr"/>
          <a:lstStyle/>
          <a:p>
            <a:endParaRPr lang="en-US"/>
          </a:p>
        </p:txBody>
      </p:sp>
      <p:sp>
        <p:nvSpPr>
          <p:cNvPr id="15373" name="AutoShape 14"/>
          <p:cNvSpPr>
            <a:spLocks noChangeArrowheads="1"/>
          </p:cNvSpPr>
          <p:nvPr/>
        </p:nvSpPr>
        <p:spPr bwMode="auto">
          <a:xfrm>
            <a:off x="1447800" y="3048000"/>
            <a:ext cx="536575"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server</a:t>
            </a:r>
          </a:p>
        </p:txBody>
      </p:sp>
      <p:sp>
        <p:nvSpPr>
          <p:cNvPr id="15374" name="AutoShape 15"/>
          <p:cNvSpPr>
            <a:spLocks noChangeArrowheads="1"/>
          </p:cNvSpPr>
          <p:nvPr/>
        </p:nvSpPr>
        <p:spPr bwMode="auto">
          <a:xfrm>
            <a:off x="6858000" y="3048000"/>
            <a:ext cx="479425"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client</a:t>
            </a:r>
          </a:p>
        </p:txBody>
      </p:sp>
      <p:sp>
        <p:nvSpPr>
          <p:cNvPr id="21520" name="Freeform 16"/>
          <p:cNvSpPr>
            <a:spLocks noChangeArrowheads="1"/>
          </p:cNvSpPr>
          <p:nvPr/>
        </p:nvSpPr>
        <p:spPr bwMode="auto">
          <a:xfrm>
            <a:off x="3429000" y="3810000"/>
            <a:ext cx="1908175" cy="457200"/>
          </a:xfrm>
          <a:custGeom>
            <a:avLst/>
            <a:gdLst>
              <a:gd name="T0" fmla="*/ 2977 w 21600"/>
              <a:gd name="T1" fmla="*/ 3262 h 21600"/>
              <a:gd name="T2" fmla="*/ 17087 w 21600"/>
              <a:gd name="T3" fmla="*/ 17337 h 21600"/>
            </a:gdLst>
            <a:ahLst/>
            <a:cxnLst>
              <a:cxn ang="0">
                <a:pos x="1949" y="7180"/>
              </a:cxn>
              <a:cxn ang="0">
                <a:pos x="0" y="10137"/>
              </a:cxn>
              <a:cxn ang="0">
                <a:pos x="1074" y="12702"/>
              </a:cxn>
              <a:cxn ang="0">
                <a:pos x="1063" y="12668"/>
              </a:cxn>
              <a:cxn ang="0">
                <a:pos x="475" y="14690"/>
              </a:cxn>
              <a:cxn ang="0">
                <a:pos x="2655" y="17650"/>
              </a:cxn>
              <a:cxn ang="0">
                <a:pos x="2909" y="17629"/>
              </a:cxn>
              <a:cxn ang="0">
                <a:pos x="2897" y="17649"/>
              </a:cxn>
              <a:cxn ang="0">
                <a:pos x="6247" y="20300"/>
              </a:cxn>
              <a:cxn ang="0">
                <a:pos x="8235" y="19546"/>
              </a:cxn>
              <a:cxn ang="0">
                <a:pos x="8229" y="19550"/>
              </a:cxn>
              <a:cxn ang="0">
                <a:pos x="11036" y="21597"/>
              </a:cxn>
              <a:cxn ang="0">
                <a:pos x="14267" y="18324"/>
              </a:cxn>
              <a:cxn ang="0">
                <a:pos x="14270" y="18350"/>
              </a:cxn>
              <a:cxn ang="0">
                <a:pos x="15802" y="18947"/>
              </a:cxn>
              <a:cxn ang="0">
                <a:pos x="18694" y="15045"/>
              </a:cxn>
              <a:cxn ang="0">
                <a:pos x="18689" y="15035"/>
              </a:cxn>
              <a:cxn ang="0">
                <a:pos x="21597" y="10472"/>
              </a:cxn>
              <a:cxn ang="0">
                <a:pos x="20896" y="7663"/>
              </a:cxn>
              <a:cxn ang="0">
                <a:pos x="20889" y="7661"/>
              </a:cxn>
              <a:cxn ang="0">
                <a:pos x="21105" y="6228"/>
              </a:cxn>
              <a:cxn ang="0">
                <a:pos x="19139" y="2719"/>
              </a:cxn>
              <a:cxn ang="0">
                <a:pos x="19148" y="2712"/>
              </a:cxn>
              <a:cxn ang="0">
                <a:pos x="16758" y="0"/>
              </a:cxn>
              <a:cxn ang="0">
                <a:pos x="14905" y="1165"/>
              </a:cxn>
              <a:cxn ang="0">
                <a:pos x="14909" y="1170"/>
              </a:cxn>
              <a:cxn ang="0">
                <a:pos x="13174" y="0"/>
              </a:cxn>
              <a:cxn ang="0">
                <a:pos x="11221" y="1645"/>
              </a:cxn>
              <a:cxn ang="0">
                <a:pos x="11229" y="1694"/>
              </a:cxn>
              <a:cxn ang="0">
                <a:pos x="9358" y="650"/>
              </a:cxn>
              <a:cxn ang="0">
                <a:pos x="7003" y="2578"/>
              </a:cxn>
              <a:cxn ang="0">
                <a:pos x="6995" y="2602"/>
              </a:cxn>
              <a:cxn ang="0">
                <a:pos x="5288" y="1972"/>
              </a:cxn>
              <a:cxn ang="0">
                <a:pos x="1912" y="6567"/>
              </a:cxn>
              <a:cxn ang="0">
                <a:pos x="1942" y="7186"/>
              </a:cxn>
              <a:cxn ang="0">
                <a:pos x="1074" y="12702"/>
              </a:cxn>
              <a:cxn ang="0">
                <a:pos x="2172" y="13110"/>
              </a:cxn>
              <a:cxn ang="0">
                <a:pos x="2341" y="13101"/>
              </a:cxn>
              <a:cxn ang="0">
                <a:pos x="2909" y="17629"/>
              </a:cxn>
              <a:cxn ang="0">
                <a:pos x="3463" y="17439"/>
              </a:cxn>
              <a:cxn ang="0">
                <a:pos x="7895" y="18680"/>
              </a:cxn>
              <a:cxn ang="0">
                <a:pos x="8229" y="19550"/>
              </a:cxn>
              <a:cxn ang="0">
                <a:pos x="14267" y="18324"/>
              </a:cxn>
              <a:cxn ang="0">
                <a:pos x="14400" y="17370"/>
              </a:cxn>
              <a:cxn ang="0">
                <a:pos x="18694" y="15045"/>
              </a:cxn>
              <a:cxn ang="0">
                <a:pos x="18695" y="15013"/>
              </a:cxn>
              <a:cxn ang="0">
                <a:pos x="17069" y="11477"/>
              </a:cxn>
              <a:cxn ang="0">
                <a:pos x="20165" y="8999"/>
              </a:cxn>
              <a:cxn ang="0">
                <a:pos x="20889" y="7661"/>
              </a:cxn>
              <a:cxn ang="0">
                <a:pos x="19186" y="3344"/>
              </a:cxn>
              <a:cxn ang="0">
                <a:pos x="19187" y="3297"/>
              </a:cxn>
              <a:cxn ang="0">
                <a:pos x="19148" y="2712"/>
              </a:cxn>
              <a:cxn ang="0">
                <a:pos x="14905" y="1165"/>
              </a:cxn>
              <a:cxn ang="0">
                <a:pos x="14535" y="1971"/>
              </a:cxn>
              <a:cxn ang="0">
                <a:pos x="11221" y="1645"/>
              </a:cxn>
              <a:cxn ang="0">
                <a:pos x="11041" y="2340"/>
              </a:cxn>
              <a:cxn ang="0">
                <a:pos x="7645" y="3276"/>
              </a:cxn>
              <a:cxn ang="0">
                <a:pos x="6995" y="2602"/>
              </a:cxn>
              <a:cxn ang="0">
                <a:pos x="1942" y="7186"/>
              </a:cxn>
              <a:cxn ang="0">
                <a:pos x="2056" y="7895"/>
              </a:cxn>
            </a:cxnLst>
            <a:rect l="T0" t="T1" r="T2" b="T3"/>
            <a:pathLst>
              <a:path w="21600" h="2160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a:moveTo>
                  <a:pt x="1074" y="12702"/>
                </a:moveTo>
                <a:cubicBezTo>
                  <a:pt x="1407" y="12969"/>
                  <a:pt x="1786" y="13110"/>
                  <a:pt x="2172" y="13110"/>
                </a:cubicBezTo>
                <a:cubicBezTo>
                  <a:pt x="2228" y="13109"/>
                  <a:pt x="2285" y="13107"/>
                  <a:pt x="2341" y="13101"/>
                </a:cubicBezTo>
                <a:close/>
              </a:path>
              <a:path w="21600" h="21600">
                <a:moveTo>
                  <a:pt x="2909" y="17629"/>
                </a:moveTo>
                <a:cubicBezTo>
                  <a:pt x="3099" y="17599"/>
                  <a:pt x="3285" y="17535"/>
                  <a:pt x="3463" y="17439"/>
                </a:cubicBezTo>
                <a:close/>
              </a:path>
              <a:path w="21600" h="21600">
                <a:moveTo>
                  <a:pt x="7895" y="18680"/>
                </a:moveTo>
                <a:cubicBezTo>
                  <a:pt x="7983" y="18985"/>
                  <a:pt x="8095" y="19277"/>
                  <a:pt x="8229" y="19550"/>
                </a:cubicBezTo>
                <a:close/>
              </a:path>
              <a:path w="21600" h="21600">
                <a:moveTo>
                  <a:pt x="14267" y="18324"/>
                </a:moveTo>
                <a:cubicBezTo>
                  <a:pt x="14336" y="18013"/>
                  <a:pt x="14380" y="17693"/>
                  <a:pt x="14400" y="17370"/>
                </a:cubicBezTo>
                <a:close/>
              </a:path>
              <a:path w="21600" h="21600">
                <a:moveTo>
                  <a:pt x="18694" y="15045"/>
                </a:moveTo>
                <a:cubicBezTo>
                  <a:pt x="18694" y="15034"/>
                  <a:pt x="18695" y="15024"/>
                  <a:pt x="18695" y="15013"/>
                </a:cubicBezTo>
                <a:cubicBezTo>
                  <a:pt x="18695" y="13508"/>
                  <a:pt x="18063" y="12136"/>
                  <a:pt x="17069" y="11477"/>
                </a:cubicBezTo>
                <a:close/>
              </a:path>
              <a:path w="21600" h="21600">
                <a:moveTo>
                  <a:pt x="20165" y="8999"/>
                </a:moveTo>
                <a:cubicBezTo>
                  <a:pt x="20479" y="8635"/>
                  <a:pt x="20726" y="8177"/>
                  <a:pt x="20889" y="7661"/>
                </a:cubicBezTo>
                <a:close/>
              </a:path>
              <a:path w="21600" h="21600">
                <a:moveTo>
                  <a:pt x="19186" y="3344"/>
                </a:moveTo>
                <a:cubicBezTo>
                  <a:pt x="19186" y="3328"/>
                  <a:pt x="19187" y="3313"/>
                  <a:pt x="19187" y="3297"/>
                </a:cubicBezTo>
                <a:cubicBezTo>
                  <a:pt x="19187" y="3101"/>
                  <a:pt x="19174" y="2905"/>
                  <a:pt x="19148" y="2712"/>
                </a:cubicBezTo>
                <a:close/>
              </a:path>
              <a:path w="21600" h="21600">
                <a:moveTo>
                  <a:pt x="14905" y="1165"/>
                </a:moveTo>
                <a:cubicBezTo>
                  <a:pt x="14754" y="1408"/>
                  <a:pt x="14629" y="1679"/>
                  <a:pt x="14535" y="1971"/>
                </a:cubicBezTo>
                <a:close/>
              </a:path>
              <a:path w="21600" h="21600">
                <a:moveTo>
                  <a:pt x="11221" y="1645"/>
                </a:moveTo>
                <a:cubicBezTo>
                  <a:pt x="11140" y="1866"/>
                  <a:pt x="11080" y="2099"/>
                  <a:pt x="11041" y="2340"/>
                </a:cubicBezTo>
                <a:close/>
              </a:path>
              <a:path w="21600" h="21600">
                <a:moveTo>
                  <a:pt x="7645" y="3276"/>
                </a:moveTo>
                <a:cubicBezTo>
                  <a:pt x="7449" y="3016"/>
                  <a:pt x="7231" y="2790"/>
                  <a:pt x="6995" y="2602"/>
                </a:cubicBezTo>
                <a:close/>
              </a:path>
              <a:path w="21600" h="21600">
                <a:moveTo>
                  <a:pt x="1942" y="7186"/>
                </a:moveTo>
                <a:cubicBezTo>
                  <a:pt x="1966" y="7426"/>
                  <a:pt x="2004" y="7663"/>
                  <a:pt x="2056" y="7895"/>
                </a:cubicBezTo>
                <a:close/>
              </a:path>
            </a:pathLst>
          </a:custGeom>
          <a:solidFill>
            <a:srgbClr val="CCFFCC"/>
          </a:solidFill>
          <a:ln w="9360">
            <a:solidFill>
              <a:srgbClr val="C0C0C0"/>
            </a:solidFill>
            <a:round/>
            <a:headEnd/>
            <a:tailEnd/>
          </a:ln>
          <a:effectLst>
            <a:outerShdw dist="107933" dir="2700000" algn="ctr" rotWithShape="0">
              <a:srgbClr val="808080"/>
            </a:outerShdw>
          </a:effectLst>
        </p:spPr>
        <p:txBody>
          <a:bodyPr anchor="ctr"/>
          <a:lstStyle/>
          <a:p>
            <a:pPr>
              <a:defRPr/>
            </a:pPr>
            <a:endParaRPr lang="en-US"/>
          </a:p>
        </p:txBody>
      </p:sp>
      <p:sp>
        <p:nvSpPr>
          <p:cNvPr id="21521" name="AutoShape 17"/>
          <p:cNvSpPr>
            <a:spLocks noChangeArrowheads="1"/>
          </p:cNvSpPr>
          <p:nvPr/>
        </p:nvSpPr>
        <p:spPr bwMode="auto">
          <a:xfrm>
            <a:off x="3455988" y="3536950"/>
            <a:ext cx="555625" cy="274638"/>
          </a:xfrm>
          <a:prstGeom prst="roundRect">
            <a:avLst>
              <a:gd name="adj" fmla="val 579"/>
            </a:avLst>
          </a:prstGeom>
          <a:solidFill>
            <a:srgbClr val="CCFFCC"/>
          </a:solidFill>
          <a:ln w="9525">
            <a:noFill/>
            <a:round/>
            <a:headEnd/>
            <a:tailEnd/>
          </a:ln>
        </p:spPr>
        <p:txBody>
          <a:bodyPr wrap="none">
            <a:spAutoFit/>
          </a:bodyPr>
          <a:lstStyle/>
          <a:p>
            <a:pPr>
              <a:lnSpc>
                <a:spcPct val="90000"/>
              </a:lnSpc>
              <a:spcBef>
                <a:spcPts val="75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RNIC</a:t>
            </a:r>
          </a:p>
        </p:txBody>
      </p:sp>
      <p:sp>
        <p:nvSpPr>
          <p:cNvPr id="21523" name="Text Box 19"/>
          <p:cNvSpPr txBox="1">
            <a:spLocks noChangeArrowheads="1"/>
          </p:cNvSpPr>
          <p:nvPr/>
        </p:nvSpPr>
        <p:spPr bwMode="auto">
          <a:xfrm>
            <a:off x="1439863" y="4292600"/>
            <a:ext cx="7239000" cy="801688"/>
          </a:xfrm>
          <a:prstGeom prst="rect">
            <a:avLst/>
          </a:prstGeom>
          <a:noFill/>
          <a:ln w="9525">
            <a:noFill/>
            <a:miter lim="800000"/>
            <a:headEnd/>
            <a:tailEnd/>
          </a:ln>
        </p:spPr>
        <p:txBody>
          <a:bodyPr>
            <a:spAutoFit/>
          </a:bodyPr>
          <a:lstStyle/>
          <a:p>
            <a:pPr>
              <a:lnSpc>
                <a:spcPct val="97000"/>
              </a:lnSpc>
              <a:spcBef>
                <a:spcPts val="11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a:solidFill>
                  <a:srgbClr val="000000"/>
                </a:solidFill>
              </a:rPr>
              <a:t>RDMA technology provides the capability to allow hosts to logically share memory.  The SMC-R protocol defines a means to exploit the shared memory for communications - </a:t>
            </a:r>
            <a:r>
              <a:rPr lang="en-GB" sz="1600" i="1">
                <a:solidFill>
                  <a:srgbClr val="000000"/>
                </a:solidFill>
              </a:rPr>
              <a:t>transparent</a:t>
            </a:r>
            <a:r>
              <a:rPr lang="en-GB" sz="1600">
                <a:solidFill>
                  <a:srgbClr val="000000"/>
                </a:solidFill>
              </a:rPr>
              <a:t> to the applications!   </a:t>
            </a:r>
          </a:p>
        </p:txBody>
      </p:sp>
      <p:sp>
        <p:nvSpPr>
          <p:cNvPr id="15378" name="AutoShape 20"/>
          <p:cNvSpPr>
            <a:spLocks noChangeArrowheads="1"/>
          </p:cNvSpPr>
          <p:nvPr/>
        </p:nvSpPr>
        <p:spPr bwMode="auto">
          <a:xfrm>
            <a:off x="287338" y="4041775"/>
            <a:ext cx="914400" cy="533400"/>
          </a:xfrm>
          <a:prstGeom prst="can">
            <a:avLst>
              <a:gd name="adj" fmla="val 25000"/>
            </a:avLst>
          </a:prstGeom>
          <a:solidFill>
            <a:srgbClr val="D9D9FF"/>
          </a:solidFill>
          <a:ln w="9360">
            <a:solidFill>
              <a:srgbClr val="C0C0C0"/>
            </a:solidFill>
            <a:round/>
            <a:headEnd/>
            <a:tailEnd/>
          </a:ln>
        </p:spPr>
        <p:txBody>
          <a:bodyPr anchor="ctr"/>
          <a:lstStyle/>
          <a:p>
            <a:endParaRPr lang="en-US"/>
          </a:p>
        </p:txBody>
      </p:sp>
      <p:sp>
        <p:nvSpPr>
          <p:cNvPr id="15379" name="AutoShape 21"/>
          <p:cNvSpPr>
            <a:spLocks noChangeArrowheads="1"/>
          </p:cNvSpPr>
          <p:nvPr/>
        </p:nvSpPr>
        <p:spPr bwMode="auto">
          <a:xfrm>
            <a:off x="450850" y="4184650"/>
            <a:ext cx="914400" cy="533400"/>
          </a:xfrm>
          <a:prstGeom prst="can">
            <a:avLst>
              <a:gd name="adj" fmla="val 25000"/>
            </a:avLst>
          </a:prstGeom>
          <a:solidFill>
            <a:srgbClr val="D9D9FF"/>
          </a:solidFill>
          <a:ln w="9360">
            <a:solidFill>
              <a:srgbClr val="C0C0C0"/>
            </a:solidFill>
            <a:round/>
            <a:headEnd/>
            <a:tailEnd/>
          </a:ln>
        </p:spPr>
        <p:txBody>
          <a:bodyPr anchor="ctr"/>
          <a:lstStyle/>
          <a:p>
            <a:endParaRPr lang="en-US"/>
          </a:p>
        </p:txBody>
      </p:sp>
      <p:sp>
        <p:nvSpPr>
          <p:cNvPr id="15380" name="AutoShape 22"/>
          <p:cNvSpPr>
            <a:spLocks noChangeArrowheads="1"/>
          </p:cNvSpPr>
          <p:nvPr/>
        </p:nvSpPr>
        <p:spPr bwMode="auto">
          <a:xfrm>
            <a:off x="604838" y="4329113"/>
            <a:ext cx="914400" cy="533400"/>
          </a:xfrm>
          <a:prstGeom prst="can">
            <a:avLst>
              <a:gd name="adj" fmla="val 25000"/>
            </a:avLst>
          </a:prstGeom>
          <a:solidFill>
            <a:srgbClr val="D9D9FF"/>
          </a:solidFill>
          <a:ln w="9360">
            <a:solidFill>
              <a:srgbClr val="C0C0C0"/>
            </a:solidFill>
            <a:round/>
            <a:headEnd/>
            <a:tailEnd/>
          </a:ln>
        </p:spPr>
        <p:txBody>
          <a:bodyPr anchor="ctr"/>
          <a:lstStyle/>
          <a:p>
            <a:endParaRPr lang="en-US"/>
          </a:p>
        </p:txBody>
      </p:sp>
      <p:sp>
        <p:nvSpPr>
          <p:cNvPr id="15381" name="Line 23"/>
          <p:cNvSpPr>
            <a:spLocks noChangeShapeType="1"/>
          </p:cNvSpPr>
          <p:nvPr/>
        </p:nvSpPr>
        <p:spPr bwMode="auto">
          <a:xfrm flipH="1">
            <a:off x="836613" y="3581400"/>
            <a:ext cx="612775" cy="457200"/>
          </a:xfrm>
          <a:prstGeom prst="line">
            <a:avLst/>
          </a:prstGeom>
          <a:noFill/>
          <a:ln w="9360">
            <a:solidFill>
              <a:srgbClr val="000000"/>
            </a:solidFill>
            <a:round/>
            <a:headEnd/>
            <a:tailEnd/>
          </a:ln>
        </p:spPr>
        <p:txBody>
          <a:bodyPr/>
          <a:lstStyle/>
          <a:p>
            <a:endParaRPr lang="en-US"/>
          </a:p>
        </p:txBody>
      </p:sp>
      <p:sp>
        <p:nvSpPr>
          <p:cNvPr id="21528" name="Text Box 24"/>
          <p:cNvSpPr txBox="1">
            <a:spLocks noChangeArrowheads="1"/>
          </p:cNvSpPr>
          <p:nvPr/>
        </p:nvSpPr>
        <p:spPr bwMode="auto">
          <a:xfrm>
            <a:off x="3200400" y="1463675"/>
            <a:ext cx="2743200" cy="517525"/>
          </a:xfrm>
          <a:prstGeom prst="rect">
            <a:avLst/>
          </a:prstGeom>
          <a:noFill/>
          <a:ln w="9525">
            <a:noFill/>
            <a:miter lim="800000"/>
            <a:headEnd/>
            <a:tailEnd/>
          </a:ln>
        </p:spPr>
        <p:txBody>
          <a:bodyPr>
            <a:spAutoFit/>
          </a:bodyPr>
          <a:lstStyle/>
          <a:p>
            <a:pPr>
              <a:lnSpc>
                <a:spcPct val="90000"/>
              </a:lnSpc>
              <a:spcBef>
                <a:spcPts val="75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    Shared Memory Communications</a:t>
            </a:r>
          </a:p>
          <a:p>
            <a:pPr>
              <a:lnSpc>
                <a:spcPct val="90000"/>
              </a:lnSpc>
              <a:spcBef>
                <a:spcPts val="75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                    via RDMA</a:t>
            </a:r>
          </a:p>
        </p:txBody>
      </p:sp>
      <p:sp>
        <p:nvSpPr>
          <p:cNvPr id="21529" name="Line 25"/>
          <p:cNvSpPr>
            <a:spLocks noChangeShapeType="1"/>
          </p:cNvSpPr>
          <p:nvPr/>
        </p:nvSpPr>
        <p:spPr bwMode="auto">
          <a:xfrm>
            <a:off x="3124200" y="3352800"/>
            <a:ext cx="388938" cy="161925"/>
          </a:xfrm>
          <a:prstGeom prst="line">
            <a:avLst/>
          </a:prstGeom>
          <a:noFill/>
          <a:ln w="9360">
            <a:solidFill>
              <a:srgbClr val="000000"/>
            </a:solidFill>
            <a:prstDash val="dash"/>
            <a:round/>
            <a:headEnd/>
            <a:tailEnd type="triangle" w="med" len="med"/>
          </a:ln>
        </p:spPr>
        <p:txBody>
          <a:bodyPr/>
          <a:lstStyle/>
          <a:p>
            <a:endParaRPr lang="en-US"/>
          </a:p>
        </p:txBody>
      </p:sp>
      <p:sp>
        <p:nvSpPr>
          <p:cNvPr id="15384" name="Line 26"/>
          <p:cNvSpPr>
            <a:spLocks noChangeShapeType="1"/>
          </p:cNvSpPr>
          <p:nvPr/>
        </p:nvSpPr>
        <p:spPr bwMode="auto">
          <a:xfrm flipH="1">
            <a:off x="4189413" y="3352800"/>
            <a:ext cx="384175" cy="152400"/>
          </a:xfrm>
          <a:prstGeom prst="line">
            <a:avLst/>
          </a:prstGeom>
          <a:noFill/>
          <a:ln w="9360">
            <a:solidFill>
              <a:srgbClr val="C0C0C0"/>
            </a:solidFill>
            <a:prstDash val="dash"/>
            <a:round/>
            <a:headEnd/>
            <a:tailEnd type="triangle" w="med" len="med"/>
          </a:ln>
        </p:spPr>
        <p:txBody>
          <a:bodyPr/>
          <a:lstStyle/>
          <a:p>
            <a:endParaRPr lang="en-US"/>
          </a:p>
        </p:txBody>
      </p:sp>
      <p:sp>
        <p:nvSpPr>
          <p:cNvPr id="21531" name="AutoShape 27"/>
          <p:cNvSpPr>
            <a:spLocks noChangeArrowheads="1"/>
          </p:cNvSpPr>
          <p:nvPr/>
        </p:nvSpPr>
        <p:spPr bwMode="auto">
          <a:xfrm>
            <a:off x="5562600" y="3124200"/>
            <a:ext cx="476250" cy="241300"/>
          </a:xfrm>
          <a:prstGeom prst="roundRect">
            <a:avLst>
              <a:gd name="adj" fmla="val 648"/>
            </a:avLst>
          </a:prstGeom>
          <a:solidFill>
            <a:srgbClr val="CCFFCC"/>
          </a:solidFill>
          <a:ln w="9525">
            <a:solidFill>
              <a:schemeClr val="bg2"/>
            </a:solidFill>
            <a:prstDash val="dash"/>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SMC</a:t>
            </a:r>
          </a:p>
        </p:txBody>
      </p:sp>
      <p:sp>
        <p:nvSpPr>
          <p:cNvPr id="21532" name="AutoShape 28"/>
          <p:cNvSpPr>
            <a:spLocks noChangeArrowheads="1"/>
          </p:cNvSpPr>
          <p:nvPr/>
        </p:nvSpPr>
        <p:spPr bwMode="auto">
          <a:xfrm>
            <a:off x="2667000" y="3124200"/>
            <a:ext cx="476250" cy="265113"/>
          </a:xfrm>
          <a:prstGeom prst="roundRect">
            <a:avLst>
              <a:gd name="adj" fmla="val 745"/>
            </a:avLst>
          </a:prstGeom>
          <a:solidFill>
            <a:srgbClr val="CCFFCC"/>
          </a:solidFill>
          <a:ln w="9525">
            <a:solidFill>
              <a:schemeClr val="folHlink"/>
            </a:solidFill>
            <a:prstDash val="dash"/>
            <a:round/>
            <a:headEnd/>
            <a:tailEnd/>
          </a:ln>
        </p:spPr>
        <p:txBody>
          <a:bodyPr wrap="none">
            <a:spAutoFit/>
          </a:bodyPr>
          <a:lstStyle/>
          <a:p>
            <a:pPr>
              <a:lnSpc>
                <a:spcPct val="107000"/>
              </a:lnSpc>
              <a:spcBef>
                <a:spcPts val="50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SMC</a:t>
            </a:r>
          </a:p>
        </p:txBody>
      </p:sp>
      <p:sp>
        <p:nvSpPr>
          <p:cNvPr id="21533" name="Text Box 29"/>
          <p:cNvSpPr txBox="1">
            <a:spLocks noChangeArrowheads="1"/>
          </p:cNvSpPr>
          <p:nvPr/>
        </p:nvSpPr>
        <p:spPr bwMode="auto">
          <a:xfrm>
            <a:off x="3429000" y="3810000"/>
            <a:ext cx="1951038" cy="231775"/>
          </a:xfrm>
          <a:prstGeom prst="rect">
            <a:avLst/>
          </a:prstGeom>
          <a:noFill/>
          <a:ln w="9525">
            <a:noFill/>
            <a:miter lim="800000"/>
            <a:headEnd/>
            <a:tailEnd/>
          </a:ln>
        </p:spPr>
        <p:txBody>
          <a:bodyPr>
            <a:spAutoFit/>
          </a:bodyPr>
          <a:lstStyle/>
          <a:p>
            <a:pPr algn="ct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RDMA enabled (RoCE)</a:t>
            </a:r>
          </a:p>
        </p:txBody>
      </p:sp>
      <p:sp>
        <p:nvSpPr>
          <p:cNvPr id="21534" name="AutoShape 30"/>
          <p:cNvSpPr>
            <a:spLocks noChangeArrowheads="1"/>
          </p:cNvSpPr>
          <p:nvPr/>
        </p:nvSpPr>
        <p:spPr bwMode="auto">
          <a:xfrm>
            <a:off x="4724400" y="3505200"/>
            <a:ext cx="555625" cy="257175"/>
          </a:xfrm>
          <a:prstGeom prst="roundRect">
            <a:avLst>
              <a:gd name="adj" fmla="val 579"/>
            </a:avLst>
          </a:prstGeom>
          <a:solidFill>
            <a:srgbClr val="CCFFCC"/>
          </a:solidFill>
          <a:ln w="9525">
            <a:noFill/>
            <a:round/>
            <a:headEnd/>
            <a:tailEnd/>
          </a:ln>
        </p:spPr>
        <p:txBody>
          <a:bodyPr wrap="none">
            <a:spAutoFit/>
          </a:bodyPr>
          <a:lstStyle/>
          <a:p>
            <a:pPr>
              <a:lnSpc>
                <a:spcPct val="90000"/>
              </a:lnSpc>
              <a:spcBef>
                <a:spcPts val="750"/>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RNIC</a:t>
            </a:r>
          </a:p>
        </p:txBody>
      </p:sp>
      <p:sp>
        <p:nvSpPr>
          <p:cNvPr id="21535" name="Line 31"/>
          <p:cNvSpPr>
            <a:spLocks noChangeShapeType="1"/>
          </p:cNvSpPr>
          <p:nvPr/>
        </p:nvSpPr>
        <p:spPr bwMode="auto">
          <a:xfrm flipH="1">
            <a:off x="5257800" y="3352800"/>
            <a:ext cx="381000" cy="152400"/>
          </a:xfrm>
          <a:prstGeom prst="line">
            <a:avLst/>
          </a:prstGeom>
          <a:noFill/>
          <a:ln w="9360">
            <a:solidFill>
              <a:srgbClr val="000000"/>
            </a:solidFill>
            <a:prstDash val="dash"/>
            <a:round/>
            <a:headEnd/>
            <a:tailEnd type="triangle" w="med" len="med"/>
          </a:ln>
        </p:spPr>
        <p:txBody>
          <a:bodyPr/>
          <a:lstStyle/>
          <a:p>
            <a:endParaRPr lang="en-US"/>
          </a:p>
        </p:txBody>
      </p:sp>
      <p:sp>
        <p:nvSpPr>
          <p:cNvPr id="15390" name="Rectangle 32"/>
          <p:cNvSpPr>
            <a:spLocks noChangeArrowheads="1"/>
          </p:cNvSpPr>
          <p:nvPr/>
        </p:nvSpPr>
        <p:spPr bwMode="auto">
          <a:xfrm>
            <a:off x="171450" y="1676400"/>
            <a:ext cx="8640763" cy="3497263"/>
          </a:xfrm>
          <a:prstGeom prst="rect">
            <a:avLst/>
          </a:prstGeom>
          <a:noFill/>
          <a:ln w="9360">
            <a:solidFill>
              <a:srgbClr val="969696"/>
            </a:solidFill>
            <a:prstDash val="lgDash"/>
            <a:miter lim="800000"/>
            <a:headEnd/>
            <a:tailEnd/>
          </a:ln>
        </p:spPr>
        <p:txBody>
          <a:bodyPr anchor="ctr"/>
          <a:lstStyle/>
          <a:p>
            <a:endParaRPr lang="en-US"/>
          </a:p>
        </p:txBody>
      </p:sp>
      <p:sp>
        <p:nvSpPr>
          <p:cNvPr id="21537" name="Line 33"/>
          <p:cNvSpPr>
            <a:spLocks noChangeShapeType="1"/>
          </p:cNvSpPr>
          <p:nvPr/>
        </p:nvSpPr>
        <p:spPr bwMode="auto">
          <a:xfrm flipH="1">
            <a:off x="3276600" y="2033588"/>
            <a:ext cx="868363" cy="557212"/>
          </a:xfrm>
          <a:prstGeom prst="line">
            <a:avLst/>
          </a:prstGeom>
          <a:noFill/>
          <a:ln w="9360">
            <a:solidFill>
              <a:srgbClr val="000000"/>
            </a:solidFill>
            <a:round/>
            <a:headEnd/>
            <a:tailEnd type="triangle" w="med" len="med"/>
          </a:ln>
        </p:spPr>
        <p:txBody>
          <a:bodyPr/>
          <a:lstStyle/>
          <a:p>
            <a:endParaRPr lang="en-US"/>
          </a:p>
        </p:txBody>
      </p:sp>
      <p:sp>
        <p:nvSpPr>
          <p:cNvPr id="21538" name="Line 34"/>
          <p:cNvSpPr>
            <a:spLocks noChangeShapeType="1"/>
          </p:cNvSpPr>
          <p:nvPr/>
        </p:nvSpPr>
        <p:spPr bwMode="auto">
          <a:xfrm>
            <a:off x="4668838" y="1978025"/>
            <a:ext cx="741362" cy="536575"/>
          </a:xfrm>
          <a:prstGeom prst="line">
            <a:avLst/>
          </a:prstGeom>
          <a:noFill/>
          <a:ln w="9360">
            <a:solidFill>
              <a:srgbClr val="000000"/>
            </a:solidFill>
            <a:round/>
            <a:headEnd/>
            <a:tailEnd type="triangle" w="med" len="med"/>
          </a:ln>
        </p:spPr>
        <p:txBody>
          <a:bodyPr/>
          <a:lstStyle/>
          <a:p>
            <a:endParaRPr lang="en-US"/>
          </a:p>
        </p:txBody>
      </p:sp>
      <p:sp>
        <p:nvSpPr>
          <p:cNvPr id="21539" name="Rectangle 35"/>
          <p:cNvSpPr>
            <a:spLocks noChangeArrowheads="1"/>
          </p:cNvSpPr>
          <p:nvPr/>
        </p:nvSpPr>
        <p:spPr bwMode="auto">
          <a:xfrm>
            <a:off x="3460750" y="3519488"/>
            <a:ext cx="520700" cy="300037"/>
          </a:xfrm>
          <a:prstGeom prst="rect">
            <a:avLst/>
          </a:prstGeom>
          <a:noFill/>
          <a:ln w="9360">
            <a:solidFill>
              <a:srgbClr val="000000"/>
            </a:solidFill>
            <a:miter lim="800000"/>
            <a:headEnd/>
            <a:tailEnd/>
          </a:ln>
        </p:spPr>
        <p:txBody>
          <a:bodyPr wrap="none" anchor="ctr"/>
          <a:lstStyle/>
          <a:p>
            <a:endParaRPr lang="en-US"/>
          </a:p>
        </p:txBody>
      </p:sp>
      <p:sp>
        <p:nvSpPr>
          <p:cNvPr id="21540" name="Rectangle 36"/>
          <p:cNvSpPr>
            <a:spLocks noChangeArrowheads="1"/>
          </p:cNvSpPr>
          <p:nvPr/>
        </p:nvSpPr>
        <p:spPr bwMode="auto">
          <a:xfrm>
            <a:off x="4724400" y="3505200"/>
            <a:ext cx="520700" cy="300038"/>
          </a:xfrm>
          <a:prstGeom prst="rect">
            <a:avLst/>
          </a:prstGeom>
          <a:noFill/>
          <a:ln w="9360">
            <a:solidFill>
              <a:srgbClr val="000000"/>
            </a:solidFill>
            <a:miter lim="800000"/>
            <a:headEnd/>
            <a:tailEnd/>
          </a:ln>
        </p:spPr>
        <p:txBody>
          <a:bodyPr wrap="none" anchor="ctr"/>
          <a:lstStyle/>
          <a:p>
            <a:endParaRPr lang="en-US"/>
          </a:p>
        </p:txBody>
      </p:sp>
      <p:sp>
        <p:nvSpPr>
          <p:cNvPr id="15395" name="AutoShape 37"/>
          <p:cNvSpPr>
            <a:spLocks noChangeArrowheads="1"/>
          </p:cNvSpPr>
          <p:nvPr/>
        </p:nvSpPr>
        <p:spPr bwMode="auto">
          <a:xfrm>
            <a:off x="7264400" y="4927600"/>
            <a:ext cx="1552575" cy="257175"/>
          </a:xfrm>
          <a:prstGeom prst="roundRect">
            <a:avLst>
              <a:gd name="adj" fmla="val 579"/>
            </a:avLst>
          </a:prstGeom>
          <a:noFill/>
          <a:ln w="9525">
            <a:noFill/>
            <a:round/>
            <a:headEnd/>
            <a:tailEnd/>
          </a:ln>
        </p:spPr>
        <p:txBody>
          <a:bodyPr wrap="none">
            <a:spAutoFit/>
          </a:bodyPr>
          <a:lstStyle/>
          <a:p>
            <a:pPr>
              <a:lnSpc>
                <a:spcPct val="90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1" i="1">
                <a:solidFill>
                  <a:srgbClr val="000000"/>
                </a:solidFill>
              </a:rPr>
              <a:t>Clustered Systems</a:t>
            </a:r>
          </a:p>
        </p:txBody>
      </p:sp>
      <p:sp>
        <p:nvSpPr>
          <p:cNvPr id="21542" name="Text Box 38"/>
          <p:cNvSpPr txBox="1">
            <a:spLocks noChangeArrowheads="1"/>
          </p:cNvSpPr>
          <p:nvPr/>
        </p:nvSpPr>
        <p:spPr bwMode="auto">
          <a:xfrm>
            <a:off x="0" y="5337175"/>
            <a:ext cx="9220200" cy="985838"/>
          </a:xfrm>
          <a:prstGeom prst="rect">
            <a:avLst/>
          </a:prstGeom>
          <a:noFill/>
          <a:ln w="9525">
            <a:noFill/>
            <a:miter lim="800000"/>
            <a:headEnd/>
            <a:tailEnd/>
          </a:ln>
        </p:spPr>
        <p:txBody>
          <a:bodyPr>
            <a:spAutoFit/>
          </a:bodyPr>
          <a:lstStyle/>
          <a:p>
            <a:pPr>
              <a:lnSpc>
                <a:spcPct val="97000"/>
              </a:lnSpc>
              <a:spcBef>
                <a:spcPts val="11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400">
                <a:solidFill>
                  <a:srgbClr val="000000"/>
                </a:solidFill>
              </a:rPr>
              <a:t>SMC-R is an </a:t>
            </a:r>
            <a:r>
              <a:rPr lang="en-GB" sz="1400" i="1">
                <a:solidFill>
                  <a:srgbClr val="000000"/>
                </a:solidFill>
              </a:rPr>
              <a:t>open</a:t>
            </a:r>
            <a:r>
              <a:rPr lang="en-GB" sz="1400">
                <a:solidFill>
                  <a:srgbClr val="000000"/>
                </a:solidFill>
              </a:rPr>
              <a:t> </a:t>
            </a:r>
            <a:r>
              <a:rPr lang="en-US" sz="1400">
                <a:solidFill>
                  <a:srgbClr val="000000"/>
                </a:solidFill>
              </a:rPr>
              <a:t>sockets over RDMA protocol that provides transparent exploitation of RDMA (for TCP based applications) while preserving key functions and qualities of service from the TCP/IP ecosystem that enterprise level servers/network depend on!                                  </a:t>
            </a:r>
            <a:r>
              <a:rPr lang="en-US" sz="1200">
                <a:solidFill>
                  <a:srgbClr val="000000"/>
                </a:solidFill>
              </a:rPr>
              <a:t>Draft IETF RFC for SMC-R:</a:t>
            </a:r>
          </a:p>
          <a:p>
            <a:pPr>
              <a:lnSpc>
                <a:spcPct val="75000"/>
              </a:lnSpc>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                                                                                                    </a:t>
            </a:r>
            <a:r>
              <a:rPr lang="en-GB" sz="1200">
                <a:solidFill>
                  <a:srgbClr val="000000"/>
                </a:solidFill>
                <a:hlinkClick r:id="rId2"/>
              </a:rPr>
              <a:t>http://tools.ietf.org/html/draft-fox-tcpm-shared-memory-rdma-03</a:t>
            </a:r>
            <a:r>
              <a:rPr lang="en-GB" sz="2400">
                <a:solidFill>
                  <a:srgbClr val="000000"/>
                </a:solidFill>
                <a:hlinkClick r:id="rId2"/>
              </a:rPr>
              <a:t> </a:t>
            </a:r>
            <a:endParaRPr lang="en-GB" sz="1400">
              <a:solidFill>
                <a:srgbClr val="000000"/>
              </a:solidFill>
            </a:endParaRPr>
          </a:p>
        </p:txBody>
      </p:sp>
      <p:sp>
        <p:nvSpPr>
          <p:cNvPr id="15397" name="AutoShape 39"/>
          <p:cNvSpPr>
            <a:spLocks noChangeArrowheads="1"/>
          </p:cNvSpPr>
          <p:nvPr/>
        </p:nvSpPr>
        <p:spPr bwMode="auto">
          <a:xfrm>
            <a:off x="6629400" y="1676400"/>
            <a:ext cx="1855788" cy="257175"/>
          </a:xfrm>
          <a:prstGeom prst="roundRect">
            <a:avLst>
              <a:gd name="adj" fmla="val 579"/>
            </a:avLst>
          </a:prstGeom>
          <a:noFill/>
          <a:ln w="9525">
            <a:noFill/>
            <a:round/>
            <a:headEnd/>
            <a:tailEnd/>
          </a:ln>
        </p:spPr>
        <p:txBody>
          <a:bodyPr wrap="none">
            <a:spAutoFit/>
          </a:bodyPr>
          <a:lstStyle/>
          <a:p>
            <a:pPr>
              <a:lnSpc>
                <a:spcPct val="90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SMC-R enabled platform</a:t>
            </a:r>
            <a:endParaRPr lang="en-GB" sz="1000">
              <a:solidFill>
                <a:srgbClr val="000000"/>
              </a:solidFill>
            </a:endParaRPr>
          </a:p>
        </p:txBody>
      </p:sp>
      <p:sp>
        <p:nvSpPr>
          <p:cNvPr id="15398" name="AutoShape 40"/>
          <p:cNvSpPr>
            <a:spLocks noChangeArrowheads="1"/>
          </p:cNvSpPr>
          <p:nvPr/>
        </p:nvSpPr>
        <p:spPr bwMode="auto">
          <a:xfrm>
            <a:off x="6019800" y="3581400"/>
            <a:ext cx="1435100"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Virtual server instance</a:t>
            </a:r>
          </a:p>
        </p:txBody>
      </p:sp>
      <p:sp>
        <p:nvSpPr>
          <p:cNvPr id="21545" name="Rectangle 41"/>
          <p:cNvSpPr>
            <a:spLocks noChangeArrowheads="1"/>
          </p:cNvSpPr>
          <p:nvPr/>
        </p:nvSpPr>
        <p:spPr bwMode="auto">
          <a:xfrm>
            <a:off x="5486400" y="2590800"/>
            <a:ext cx="1524000" cy="381000"/>
          </a:xfrm>
          <a:prstGeom prst="rect">
            <a:avLst/>
          </a:prstGeom>
          <a:solidFill>
            <a:srgbClr val="99CCFF"/>
          </a:solidFill>
          <a:ln w="9360">
            <a:solidFill>
              <a:srgbClr val="808080"/>
            </a:solidFill>
            <a:prstDash val="lgDash"/>
            <a:miter lim="800000"/>
            <a:headEnd/>
            <a:tailEnd/>
          </a:ln>
        </p:spPr>
        <p:txBody>
          <a:bodyPr anchor="ctr"/>
          <a:lstStyle/>
          <a:p>
            <a:endParaRPr lang="en-US"/>
          </a:p>
        </p:txBody>
      </p:sp>
      <p:sp>
        <p:nvSpPr>
          <p:cNvPr id="21546" name="Rectangle 42"/>
          <p:cNvSpPr>
            <a:spLocks noChangeArrowheads="1"/>
          </p:cNvSpPr>
          <p:nvPr/>
        </p:nvSpPr>
        <p:spPr bwMode="auto">
          <a:xfrm>
            <a:off x="1600200" y="2590800"/>
            <a:ext cx="1600200" cy="371475"/>
          </a:xfrm>
          <a:prstGeom prst="rect">
            <a:avLst/>
          </a:prstGeom>
          <a:solidFill>
            <a:srgbClr val="99CCFF"/>
          </a:solidFill>
          <a:ln w="9360">
            <a:solidFill>
              <a:srgbClr val="808080"/>
            </a:solidFill>
            <a:prstDash val="lgDash"/>
            <a:miter lim="800000"/>
            <a:headEnd/>
            <a:tailEnd/>
          </a:ln>
        </p:spPr>
        <p:txBody>
          <a:bodyPr anchor="ctr"/>
          <a:lstStyle/>
          <a:p>
            <a:endParaRPr lang="en-US"/>
          </a:p>
        </p:txBody>
      </p:sp>
      <p:sp>
        <p:nvSpPr>
          <p:cNvPr id="21547" name="Freeform 43"/>
          <p:cNvSpPr>
            <a:spLocks/>
          </p:cNvSpPr>
          <p:nvPr/>
        </p:nvSpPr>
        <p:spPr bwMode="auto">
          <a:xfrm>
            <a:off x="3282950" y="2816225"/>
            <a:ext cx="609600" cy="685800"/>
          </a:xfrm>
          <a:custGeom>
            <a:avLst/>
            <a:gdLst>
              <a:gd name="T0" fmla="*/ 288 w 384"/>
              <a:gd name="T1" fmla="*/ 432 h 432"/>
              <a:gd name="T2" fmla="*/ 336 w 384"/>
              <a:gd name="T3" fmla="*/ 144 h 432"/>
              <a:gd name="T4" fmla="*/ 0 w 384"/>
              <a:gd name="T5" fmla="*/ 0 h 432"/>
              <a:gd name="T6" fmla="*/ 0 60000 65536"/>
              <a:gd name="T7" fmla="*/ 0 60000 65536"/>
              <a:gd name="T8" fmla="*/ 0 60000 65536"/>
              <a:gd name="T9" fmla="*/ 0 w 384"/>
              <a:gd name="T10" fmla="*/ 0 h 432"/>
              <a:gd name="T11" fmla="*/ 384 w 384"/>
              <a:gd name="T12" fmla="*/ 432 h 432"/>
            </a:gdLst>
            <a:ahLst/>
            <a:cxnLst>
              <a:cxn ang="T6">
                <a:pos x="T0" y="T1"/>
              </a:cxn>
              <a:cxn ang="T7">
                <a:pos x="T2" y="T3"/>
              </a:cxn>
              <a:cxn ang="T8">
                <a:pos x="T4" y="T5"/>
              </a:cxn>
            </a:cxnLst>
            <a:rect l="T9" t="T10" r="T11" b="T12"/>
            <a:pathLst>
              <a:path w="384" h="432">
                <a:moveTo>
                  <a:pt x="288" y="432"/>
                </a:moveTo>
                <a:cubicBezTo>
                  <a:pt x="336" y="324"/>
                  <a:pt x="384" y="216"/>
                  <a:pt x="336" y="144"/>
                </a:cubicBezTo>
                <a:cubicBezTo>
                  <a:pt x="288" y="72"/>
                  <a:pt x="56" y="24"/>
                  <a:pt x="0" y="0"/>
                </a:cubicBezTo>
              </a:path>
            </a:pathLst>
          </a:custGeom>
          <a:noFill/>
          <a:ln w="9525">
            <a:solidFill>
              <a:schemeClr val="tx1"/>
            </a:solidFill>
            <a:round/>
            <a:headEnd/>
            <a:tailEnd type="triangle" w="med" len="med"/>
          </a:ln>
        </p:spPr>
        <p:txBody>
          <a:bodyPr/>
          <a:lstStyle/>
          <a:p>
            <a:endParaRPr lang="en-US"/>
          </a:p>
        </p:txBody>
      </p:sp>
      <p:sp>
        <p:nvSpPr>
          <p:cNvPr id="21548" name="Freeform 44"/>
          <p:cNvSpPr>
            <a:spLocks/>
          </p:cNvSpPr>
          <p:nvPr/>
        </p:nvSpPr>
        <p:spPr bwMode="auto">
          <a:xfrm>
            <a:off x="4895850" y="2889250"/>
            <a:ext cx="596900" cy="609600"/>
          </a:xfrm>
          <a:custGeom>
            <a:avLst/>
            <a:gdLst>
              <a:gd name="T0" fmla="*/ 136 w 376"/>
              <a:gd name="T1" fmla="*/ 384 h 384"/>
              <a:gd name="T2" fmla="*/ 40 w 376"/>
              <a:gd name="T3" fmla="*/ 144 h 384"/>
              <a:gd name="T4" fmla="*/ 376 w 376"/>
              <a:gd name="T5" fmla="*/ 0 h 384"/>
              <a:gd name="T6" fmla="*/ 0 60000 65536"/>
              <a:gd name="T7" fmla="*/ 0 60000 65536"/>
              <a:gd name="T8" fmla="*/ 0 60000 65536"/>
              <a:gd name="T9" fmla="*/ 0 w 376"/>
              <a:gd name="T10" fmla="*/ 0 h 384"/>
              <a:gd name="T11" fmla="*/ 376 w 376"/>
              <a:gd name="T12" fmla="*/ 384 h 384"/>
            </a:gdLst>
            <a:ahLst/>
            <a:cxnLst>
              <a:cxn ang="T6">
                <a:pos x="T0" y="T1"/>
              </a:cxn>
              <a:cxn ang="T7">
                <a:pos x="T2" y="T3"/>
              </a:cxn>
              <a:cxn ang="T8">
                <a:pos x="T4" y="T5"/>
              </a:cxn>
            </a:cxnLst>
            <a:rect l="T9" t="T10" r="T11" b="T12"/>
            <a:pathLst>
              <a:path w="376" h="384">
                <a:moveTo>
                  <a:pt x="136" y="384"/>
                </a:moveTo>
                <a:cubicBezTo>
                  <a:pt x="68" y="296"/>
                  <a:pt x="0" y="208"/>
                  <a:pt x="40" y="144"/>
                </a:cubicBezTo>
                <a:cubicBezTo>
                  <a:pt x="80" y="80"/>
                  <a:pt x="320" y="24"/>
                  <a:pt x="376" y="0"/>
                </a:cubicBezTo>
              </a:path>
            </a:pathLst>
          </a:custGeom>
          <a:noFill/>
          <a:ln w="9525">
            <a:solidFill>
              <a:schemeClr val="tx1"/>
            </a:solidFill>
            <a:round/>
            <a:headEnd/>
            <a:tailEnd type="triangle" w="med" len="med"/>
          </a:ln>
        </p:spPr>
        <p:txBody>
          <a:bodyPr/>
          <a:lstStyle/>
          <a:p>
            <a:endParaRPr lang="en-US"/>
          </a:p>
        </p:txBody>
      </p:sp>
      <p:sp>
        <p:nvSpPr>
          <p:cNvPr id="21549" name="AutoShape 45"/>
          <p:cNvSpPr>
            <a:spLocks noChangeArrowheads="1"/>
          </p:cNvSpPr>
          <p:nvPr/>
        </p:nvSpPr>
        <p:spPr bwMode="auto">
          <a:xfrm>
            <a:off x="1676400" y="2667000"/>
            <a:ext cx="1239838" cy="257175"/>
          </a:xfrm>
          <a:prstGeom prst="roundRect">
            <a:avLst>
              <a:gd name="adj" fmla="val 579"/>
            </a:avLst>
          </a:prstGeom>
          <a:noFill/>
          <a:ln w="9525">
            <a:noFill/>
            <a:round/>
            <a:headEnd/>
            <a:tailEnd/>
          </a:ln>
        </p:spPr>
        <p:txBody>
          <a:bodyPr wrap="none">
            <a:spAutoFit/>
          </a:bodyPr>
          <a:lstStyle/>
          <a:p>
            <a:pPr>
              <a:lnSpc>
                <a:spcPct val="90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shared memory</a:t>
            </a:r>
            <a:endParaRPr lang="en-GB" sz="1000">
              <a:solidFill>
                <a:srgbClr val="000000"/>
              </a:solidFill>
            </a:endParaRPr>
          </a:p>
        </p:txBody>
      </p:sp>
      <p:sp>
        <p:nvSpPr>
          <p:cNvPr id="21550" name="AutoShape 46"/>
          <p:cNvSpPr>
            <a:spLocks noChangeArrowheads="1"/>
          </p:cNvSpPr>
          <p:nvPr/>
        </p:nvSpPr>
        <p:spPr bwMode="auto">
          <a:xfrm>
            <a:off x="5638800" y="2667000"/>
            <a:ext cx="1239838" cy="257175"/>
          </a:xfrm>
          <a:prstGeom prst="roundRect">
            <a:avLst>
              <a:gd name="adj" fmla="val 579"/>
            </a:avLst>
          </a:prstGeom>
          <a:noFill/>
          <a:ln w="9525">
            <a:noFill/>
            <a:round/>
            <a:headEnd/>
            <a:tailEnd/>
          </a:ln>
        </p:spPr>
        <p:txBody>
          <a:bodyPr wrap="none">
            <a:spAutoFit/>
          </a:bodyPr>
          <a:lstStyle/>
          <a:p>
            <a:pPr>
              <a:lnSpc>
                <a:spcPct val="90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shared memory</a:t>
            </a:r>
            <a:endParaRPr lang="en-GB" sz="1000">
              <a:solidFill>
                <a:srgbClr val="000000"/>
              </a:solidFill>
            </a:endParaRPr>
          </a:p>
        </p:txBody>
      </p:sp>
      <p:sp>
        <p:nvSpPr>
          <p:cNvPr id="15405" name="AutoShape 47"/>
          <p:cNvSpPr>
            <a:spLocks noChangeArrowheads="1"/>
          </p:cNvSpPr>
          <p:nvPr/>
        </p:nvSpPr>
        <p:spPr bwMode="auto">
          <a:xfrm>
            <a:off x="2286000" y="2971800"/>
            <a:ext cx="633413"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Sockets</a:t>
            </a:r>
          </a:p>
        </p:txBody>
      </p:sp>
      <p:sp>
        <p:nvSpPr>
          <p:cNvPr id="15406" name="AutoShape 48"/>
          <p:cNvSpPr>
            <a:spLocks noChangeArrowheads="1"/>
          </p:cNvSpPr>
          <p:nvPr/>
        </p:nvSpPr>
        <p:spPr bwMode="auto">
          <a:xfrm>
            <a:off x="5867400" y="2971800"/>
            <a:ext cx="633413" cy="231775"/>
          </a:xfrm>
          <a:prstGeom prst="roundRect">
            <a:avLst>
              <a:gd name="adj" fmla="val 648"/>
            </a:avLst>
          </a:prstGeom>
          <a:noFill/>
          <a:ln w="9525">
            <a:noFill/>
            <a:round/>
            <a:headEnd/>
            <a:tailEnd/>
          </a:ln>
        </p:spPr>
        <p:txBody>
          <a:bodyPr wrap="none">
            <a:spAutoFit/>
          </a:bodyPr>
          <a:lstStyle/>
          <a:p>
            <a:pPr>
              <a:lnSpc>
                <a:spcPct val="92000"/>
              </a:lnSpc>
              <a:spcBef>
                <a:spcPts val="625"/>
              </a:spcBef>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000">
                <a:solidFill>
                  <a:srgbClr val="000000"/>
                </a:solidFill>
              </a:rPr>
              <a:t>Sockets</a:t>
            </a:r>
          </a:p>
        </p:txBody>
      </p:sp>
      <p:sp>
        <p:nvSpPr>
          <p:cNvPr id="21553" name="Freeform 49"/>
          <p:cNvSpPr>
            <a:spLocks/>
          </p:cNvSpPr>
          <p:nvPr/>
        </p:nvSpPr>
        <p:spPr bwMode="auto">
          <a:xfrm>
            <a:off x="3606800" y="3821113"/>
            <a:ext cx="1638300" cy="355600"/>
          </a:xfrm>
          <a:custGeom>
            <a:avLst/>
            <a:gdLst>
              <a:gd name="T0" fmla="*/ 88 w 1032"/>
              <a:gd name="T1" fmla="*/ 0 h 224"/>
              <a:gd name="T2" fmla="*/ 136 w 1032"/>
              <a:gd name="T3" fmla="*/ 192 h 224"/>
              <a:gd name="T4" fmla="*/ 904 w 1032"/>
              <a:gd name="T5" fmla="*/ 192 h 224"/>
              <a:gd name="T6" fmla="*/ 904 w 1032"/>
              <a:gd name="T7" fmla="*/ 0 h 224"/>
              <a:gd name="T8" fmla="*/ 0 60000 65536"/>
              <a:gd name="T9" fmla="*/ 0 60000 65536"/>
              <a:gd name="T10" fmla="*/ 0 60000 65536"/>
              <a:gd name="T11" fmla="*/ 0 60000 65536"/>
              <a:gd name="T12" fmla="*/ 0 w 1032"/>
              <a:gd name="T13" fmla="*/ 0 h 224"/>
              <a:gd name="T14" fmla="*/ 1032 w 1032"/>
              <a:gd name="T15" fmla="*/ 224 h 224"/>
            </a:gdLst>
            <a:ahLst/>
            <a:cxnLst>
              <a:cxn ang="T8">
                <a:pos x="T0" y="T1"/>
              </a:cxn>
              <a:cxn ang="T9">
                <a:pos x="T2" y="T3"/>
              </a:cxn>
              <a:cxn ang="T10">
                <a:pos x="T4" y="T5"/>
              </a:cxn>
              <a:cxn ang="T11">
                <a:pos x="T6" y="T7"/>
              </a:cxn>
            </a:cxnLst>
            <a:rect l="T12" t="T13" r="T14" b="T15"/>
            <a:pathLst>
              <a:path w="1032" h="224">
                <a:moveTo>
                  <a:pt x="88" y="0"/>
                </a:moveTo>
                <a:cubicBezTo>
                  <a:pt x="44" y="80"/>
                  <a:pt x="0" y="160"/>
                  <a:pt x="136" y="192"/>
                </a:cubicBezTo>
                <a:cubicBezTo>
                  <a:pt x="272" y="224"/>
                  <a:pt x="776" y="224"/>
                  <a:pt x="904" y="192"/>
                </a:cubicBezTo>
                <a:cubicBezTo>
                  <a:pt x="1032" y="160"/>
                  <a:pt x="904" y="32"/>
                  <a:pt x="904" y="0"/>
                </a:cubicBezTo>
              </a:path>
            </a:pathLst>
          </a:custGeom>
          <a:noFill/>
          <a:ln w="9525">
            <a:solidFill>
              <a:schemeClr val="tx1"/>
            </a:solidFill>
            <a:round/>
            <a:headEnd type="triangle" w="med" len="med"/>
            <a:tailEnd type="triangle" w="med" len="med"/>
          </a:ln>
        </p:spPr>
        <p:txBody>
          <a:bodyPr/>
          <a:lstStyle/>
          <a:p>
            <a:endParaRPr lang="en-US"/>
          </a:p>
        </p:txBody>
      </p:sp>
      <p:sp>
        <p:nvSpPr>
          <p:cNvPr id="15408" name="Rectangle 50"/>
          <p:cNvSpPr>
            <a:spLocks noGrp="1"/>
          </p:cNvSpPr>
          <p:nvPr>
            <p:ph type="title"/>
          </p:nvPr>
        </p:nvSpPr>
        <p:spPr>
          <a:xfrm>
            <a:off x="457200" y="173038"/>
            <a:ext cx="7467600" cy="1143000"/>
          </a:xfrm>
        </p:spPr>
        <p:txBody>
          <a:bodyPr/>
          <a:lstStyle/>
          <a:p>
            <a:r>
              <a:rPr lang="en-GB" sz="2800" smtClean="0">
                <a:solidFill>
                  <a:srgbClr val="000000"/>
                </a:solidFill>
                <a:latin typeface="Arial" charset="0"/>
                <a:cs typeface="Arial" charset="0"/>
              </a:rPr>
              <a:t>Shared Memory Communications over RDMA Concepts / Overview</a:t>
            </a:r>
            <a:endParaRPr lang="en-US" sz="2800" smtClean="0">
              <a:solidFill>
                <a:srgbClr val="000000"/>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546"/>
                                        </p:tgtEl>
                                        <p:attrNameLst>
                                          <p:attrName>style.visibility</p:attrName>
                                        </p:attrNameLst>
                                      </p:cBhvr>
                                      <p:to>
                                        <p:strVal val="visible"/>
                                      </p:to>
                                    </p:set>
                                    <p:animEffect transition="in" filter="checkerboard(across)">
                                      <p:cBhvr>
                                        <p:cTn id="7" dur="500" fill="hold">
                                          <p:stCondLst>
                                            <p:cond delay="0"/>
                                          </p:stCondLst>
                                        </p:cTn>
                                        <p:tgtEl>
                                          <p:spTgt spid="21546"/>
                                        </p:tgtEl>
                                      </p:cBhvr>
                                    </p:animEffect>
                                  </p:childTnLst>
                                </p:cTn>
                              </p:par>
                              <p:par>
                                <p:cTn id="8" presetID="3" presetClass="entr" presetSubtype="10" fill="hold" nodeType="withEffect">
                                  <p:stCondLst>
                                    <p:cond delay="0"/>
                                  </p:stCondLst>
                                  <p:childTnLst>
                                    <p:set>
                                      <p:cBhvr>
                                        <p:cTn id="9" dur="1" fill="hold">
                                          <p:stCondLst>
                                            <p:cond delay="0"/>
                                          </p:stCondLst>
                                        </p:cTn>
                                        <p:tgtEl>
                                          <p:spTgt spid="21528"/>
                                        </p:tgtEl>
                                        <p:attrNameLst>
                                          <p:attrName>style.visibility</p:attrName>
                                        </p:attrNameLst>
                                      </p:cBhvr>
                                      <p:to>
                                        <p:strVal val="visible"/>
                                      </p:to>
                                    </p:set>
                                    <p:animEffect transition="in" filter="blinds(horizontal)">
                                      <p:cBhvr>
                                        <p:cTn id="10" dur="500" fill="hold">
                                          <p:stCondLst>
                                            <p:cond delay="0"/>
                                          </p:stCondLst>
                                        </p:cTn>
                                        <p:tgtEl>
                                          <p:spTgt spid="21528"/>
                                        </p:tgtEl>
                                      </p:cBhvr>
                                    </p:animEffect>
                                  </p:childTnLst>
                                </p:cTn>
                              </p:par>
                              <p:par>
                                <p:cTn id="11" presetID="5" presetClass="entr" presetSubtype="10" fill="hold" nodeType="withEffect">
                                  <p:stCondLst>
                                    <p:cond delay="0"/>
                                  </p:stCondLst>
                                  <p:childTnLst>
                                    <p:set>
                                      <p:cBhvr>
                                        <p:cTn id="12" dur="1" fill="hold">
                                          <p:stCondLst>
                                            <p:cond delay="0"/>
                                          </p:stCondLst>
                                        </p:cTn>
                                        <p:tgtEl>
                                          <p:spTgt spid="21531"/>
                                        </p:tgtEl>
                                        <p:attrNameLst>
                                          <p:attrName>style.visibility</p:attrName>
                                        </p:attrNameLst>
                                      </p:cBhvr>
                                      <p:to>
                                        <p:strVal val="visible"/>
                                      </p:to>
                                    </p:set>
                                    <p:animEffect transition="in" filter="checkerboard(across)">
                                      <p:cBhvr>
                                        <p:cTn id="13" dur="500" fill="hold">
                                          <p:stCondLst>
                                            <p:cond delay="0"/>
                                          </p:stCondLst>
                                        </p:cTn>
                                        <p:tgtEl>
                                          <p:spTgt spid="2153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529"/>
                                        </p:tgtEl>
                                        <p:attrNameLst>
                                          <p:attrName>style.visibility</p:attrName>
                                        </p:attrNameLst>
                                      </p:cBhvr>
                                      <p:to>
                                        <p:strVal val="visible"/>
                                      </p:to>
                                    </p:set>
                                    <p:animEffect transition="in" filter="blinds(horizontal)">
                                      <p:cBhvr>
                                        <p:cTn id="16" dur="500" fill="hold">
                                          <p:stCondLst>
                                            <p:cond delay="0"/>
                                          </p:stCondLst>
                                        </p:cTn>
                                        <p:tgtEl>
                                          <p:spTgt spid="21529"/>
                                        </p:tgtEl>
                                      </p:cBhvr>
                                    </p:animEffect>
                                  </p:childTnLst>
                                </p:cTn>
                              </p:par>
                              <p:par>
                                <p:cTn id="17" presetID="5" presetClass="entr" presetSubtype="10" fill="hold" nodeType="withEffect">
                                  <p:stCondLst>
                                    <p:cond delay="0"/>
                                  </p:stCondLst>
                                  <p:childTnLst>
                                    <p:set>
                                      <p:cBhvr>
                                        <p:cTn id="18" dur="1" fill="hold">
                                          <p:stCondLst>
                                            <p:cond delay="0"/>
                                          </p:stCondLst>
                                        </p:cTn>
                                        <p:tgtEl>
                                          <p:spTgt spid="21532"/>
                                        </p:tgtEl>
                                        <p:attrNameLst>
                                          <p:attrName>style.visibility</p:attrName>
                                        </p:attrNameLst>
                                      </p:cBhvr>
                                      <p:to>
                                        <p:strVal val="visible"/>
                                      </p:to>
                                    </p:set>
                                    <p:animEffect transition="in" filter="checkerboard(across)">
                                      <p:cBhvr>
                                        <p:cTn id="19" dur="500" fill="hold">
                                          <p:stCondLst>
                                            <p:cond delay="0"/>
                                          </p:stCondLst>
                                        </p:cTn>
                                        <p:tgtEl>
                                          <p:spTgt spid="2153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1535"/>
                                        </p:tgtEl>
                                        <p:attrNameLst>
                                          <p:attrName>style.visibility</p:attrName>
                                        </p:attrNameLst>
                                      </p:cBhvr>
                                      <p:to>
                                        <p:strVal val="visible"/>
                                      </p:to>
                                    </p:set>
                                    <p:animEffect transition="in" filter="blinds(horizontal)">
                                      <p:cBhvr>
                                        <p:cTn id="22" dur="500" fill="hold">
                                          <p:stCondLst>
                                            <p:cond delay="0"/>
                                          </p:stCondLst>
                                        </p:cTn>
                                        <p:tgtEl>
                                          <p:spTgt spid="21535"/>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1545"/>
                                        </p:tgtEl>
                                        <p:attrNameLst>
                                          <p:attrName>style.visibility</p:attrName>
                                        </p:attrNameLst>
                                      </p:cBhvr>
                                      <p:to>
                                        <p:strVal val="visible"/>
                                      </p:to>
                                    </p:set>
                                    <p:animEffect transition="in" filter="checkerboard(across)">
                                      <p:cBhvr>
                                        <p:cTn id="25" dur="500" fill="hold">
                                          <p:stCondLst>
                                            <p:cond delay="0"/>
                                          </p:stCondLst>
                                        </p:cTn>
                                        <p:tgtEl>
                                          <p:spTgt spid="21545"/>
                                        </p:tgtEl>
                                      </p:cBhvr>
                                    </p:animEffect>
                                  </p:childTnLst>
                                </p:cTn>
                              </p:par>
                              <p:par>
                                <p:cTn id="26" presetID="3" presetClass="entr" presetSubtype="10" fill="hold" grpId="1" nodeType="withEffect">
                                  <p:stCondLst>
                                    <p:cond delay="0"/>
                                  </p:stCondLst>
                                  <p:childTnLst>
                                    <p:set>
                                      <p:cBhvr>
                                        <p:cTn id="27" dur="1" fill="hold">
                                          <p:stCondLst>
                                            <p:cond delay="0"/>
                                          </p:stCondLst>
                                        </p:cTn>
                                        <p:tgtEl>
                                          <p:spTgt spid="21546"/>
                                        </p:tgtEl>
                                        <p:attrNameLst>
                                          <p:attrName>style.visibility</p:attrName>
                                        </p:attrNameLst>
                                      </p:cBhvr>
                                      <p:to>
                                        <p:strVal val="visible"/>
                                      </p:to>
                                    </p:set>
                                    <p:animEffect transition="in" filter="blinds(horizontal)">
                                      <p:cBhvr>
                                        <p:cTn id="28" dur="500" fill="hold">
                                          <p:stCondLst>
                                            <p:cond delay="0"/>
                                          </p:stCondLst>
                                        </p:cTn>
                                        <p:tgtEl>
                                          <p:spTgt spid="21546"/>
                                        </p:tgtEl>
                                      </p:cBhvr>
                                    </p:animEffect>
                                  </p:childTnLst>
                                </p:cTn>
                              </p:par>
                              <p:par>
                                <p:cTn id="29" presetID="3" presetClass="entr" presetSubtype="10" fill="hold" nodeType="withEffect">
                                  <p:stCondLst>
                                    <p:cond delay="0"/>
                                  </p:stCondLst>
                                  <p:childTnLst>
                                    <p:set>
                                      <p:cBhvr>
                                        <p:cTn id="30" dur="1" fill="hold">
                                          <p:stCondLst>
                                            <p:cond delay="0"/>
                                          </p:stCondLst>
                                        </p:cTn>
                                        <p:tgtEl>
                                          <p:spTgt spid="21521"/>
                                        </p:tgtEl>
                                        <p:attrNameLst>
                                          <p:attrName>style.visibility</p:attrName>
                                        </p:attrNameLst>
                                      </p:cBhvr>
                                      <p:to>
                                        <p:strVal val="visible"/>
                                      </p:to>
                                    </p:set>
                                    <p:animEffect transition="in" filter="blinds(horizontal)">
                                      <p:cBhvr>
                                        <p:cTn id="31" dur="500" fill="hold">
                                          <p:stCondLst>
                                            <p:cond delay="0"/>
                                          </p:stCondLst>
                                        </p:cTn>
                                        <p:tgtEl>
                                          <p:spTgt spid="21521"/>
                                        </p:tgtEl>
                                      </p:cBhvr>
                                    </p:animEffect>
                                  </p:childTnLst>
                                </p:cTn>
                              </p:par>
                              <p:par>
                                <p:cTn id="32" presetID="3" presetClass="entr" presetSubtype="10" fill="hold" nodeType="withEffect">
                                  <p:stCondLst>
                                    <p:cond delay="0"/>
                                  </p:stCondLst>
                                  <p:childTnLst>
                                    <p:set>
                                      <p:cBhvr>
                                        <p:cTn id="33" dur="1" fill="hold">
                                          <p:stCondLst>
                                            <p:cond delay="0"/>
                                          </p:stCondLst>
                                        </p:cTn>
                                        <p:tgtEl>
                                          <p:spTgt spid="21533"/>
                                        </p:tgtEl>
                                        <p:attrNameLst>
                                          <p:attrName>style.visibility</p:attrName>
                                        </p:attrNameLst>
                                      </p:cBhvr>
                                      <p:to>
                                        <p:strVal val="visible"/>
                                      </p:to>
                                    </p:set>
                                    <p:animEffect transition="in" filter="blinds(horizontal)">
                                      <p:cBhvr>
                                        <p:cTn id="34" dur="500" fill="hold">
                                          <p:stCondLst>
                                            <p:cond delay="0"/>
                                          </p:stCondLst>
                                        </p:cTn>
                                        <p:tgtEl>
                                          <p:spTgt spid="21533"/>
                                        </p:tgtEl>
                                      </p:cBhvr>
                                    </p:animEffect>
                                  </p:childTnLst>
                                </p:cTn>
                              </p:par>
                              <p:par>
                                <p:cTn id="35" presetID="3" presetClass="entr" presetSubtype="10" fill="hold" nodeType="withEffect">
                                  <p:stCondLst>
                                    <p:cond delay="0"/>
                                  </p:stCondLst>
                                  <p:childTnLst>
                                    <p:set>
                                      <p:cBhvr>
                                        <p:cTn id="36" dur="1" fill="hold">
                                          <p:stCondLst>
                                            <p:cond delay="0"/>
                                          </p:stCondLst>
                                        </p:cTn>
                                        <p:tgtEl>
                                          <p:spTgt spid="21534"/>
                                        </p:tgtEl>
                                        <p:attrNameLst>
                                          <p:attrName>style.visibility</p:attrName>
                                        </p:attrNameLst>
                                      </p:cBhvr>
                                      <p:to>
                                        <p:strVal val="visible"/>
                                      </p:to>
                                    </p:set>
                                    <p:animEffect transition="in" filter="blinds(horizontal)">
                                      <p:cBhvr>
                                        <p:cTn id="37" dur="500" fill="hold">
                                          <p:stCondLst>
                                            <p:cond delay="0"/>
                                          </p:stCondLst>
                                        </p:cTn>
                                        <p:tgtEl>
                                          <p:spTgt spid="21534"/>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21539"/>
                                        </p:tgtEl>
                                        <p:attrNameLst>
                                          <p:attrName>style.visibility</p:attrName>
                                        </p:attrNameLst>
                                      </p:cBhvr>
                                      <p:to>
                                        <p:strVal val="visible"/>
                                      </p:to>
                                    </p:set>
                                    <p:animEffect transition="in" filter="blinds(horizontal)">
                                      <p:cBhvr>
                                        <p:cTn id="40" dur="500" fill="hold">
                                          <p:stCondLst>
                                            <p:cond delay="0"/>
                                          </p:stCondLst>
                                        </p:cTn>
                                        <p:tgtEl>
                                          <p:spTgt spid="2153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1540"/>
                                        </p:tgtEl>
                                        <p:attrNameLst>
                                          <p:attrName>style.visibility</p:attrName>
                                        </p:attrNameLst>
                                      </p:cBhvr>
                                      <p:to>
                                        <p:strVal val="visible"/>
                                      </p:to>
                                    </p:set>
                                    <p:animEffect transition="in" filter="blinds(horizontal)">
                                      <p:cBhvr>
                                        <p:cTn id="43" dur="500" fill="hold">
                                          <p:stCondLst>
                                            <p:cond delay="0"/>
                                          </p:stCondLst>
                                        </p:cTn>
                                        <p:tgtEl>
                                          <p:spTgt spid="2154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1520"/>
                                        </p:tgtEl>
                                        <p:attrNameLst>
                                          <p:attrName>style.visibility</p:attrName>
                                        </p:attrNameLst>
                                      </p:cBhvr>
                                      <p:to>
                                        <p:strVal val="visible"/>
                                      </p:to>
                                    </p:set>
                                    <p:animEffect transition="in" filter="blinds(horizontal)">
                                      <p:cBhvr>
                                        <p:cTn id="46" dur="500" fill="hold">
                                          <p:stCondLst>
                                            <p:cond delay="0"/>
                                          </p:stCondLst>
                                        </p:cTn>
                                        <p:tgtEl>
                                          <p:spTgt spid="2152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537"/>
                                        </p:tgtEl>
                                        <p:attrNameLst>
                                          <p:attrName>style.visibility</p:attrName>
                                        </p:attrNameLst>
                                      </p:cBhvr>
                                      <p:to>
                                        <p:strVal val="visible"/>
                                      </p:to>
                                    </p:set>
                                    <p:animEffect transition="in" filter="blinds(horizontal)">
                                      <p:cBhvr>
                                        <p:cTn id="49" dur="500" fill="hold">
                                          <p:stCondLst>
                                            <p:cond delay="0"/>
                                          </p:stCondLst>
                                        </p:cTn>
                                        <p:tgtEl>
                                          <p:spTgt spid="2153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1538"/>
                                        </p:tgtEl>
                                        <p:attrNameLst>
                                          <p:attrName>style.visibility</p:attrName>
                                        </p:attrNameLst>
                                      </p:cBhvr>
                                      <p:to>
                                        <p:strVal val="visible"/>
                                      </p:to>
                                    </p:set>
                                    <p:animEffect transition="in" filter="blinds(horizontal)">
                                      <p:cBhvr>
                                        <p:cTn id="52" dur="500" fill="hold">
                                          <p:stCondLst>
                                            <p:cond delay="0"/>
                                          </p:stCondLst>
                                        </p:cTn>
                                        <p:tgtEl>
                                          <p:spTgt spid="21538"/>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1553"/>
                                        </p:tgtEl>
                                        <p:attrNameLst>
                                          <p:attrName>style.visibility</p:attrName>
                                        </p:attrNameLst>
                                      </p:cBhvr>
                                      <p:to>
                                        <p:strVal val="visible"/>
                                      </p:to>
                                    </p:set>
                                    <p:animEffect transition="in" filter="blinds(horizontal)">
                                      <p:cBhvr>
                                        <p:cTn id="55" dur="500"/>
                                        <p:tgtEl>
                                          <p:spTgt spid="2155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1547"/>
                                        </p:tgtEl>
                                        <p:attrNameLst>
                                          <p:attrName>style.visibility</p:attrName>
                                        </p:attrNameLst>
                                      </p:cBhvr>
                                      <p:to>
                                        <p:strVal val="visible"/>
                                      </p:to>
                                    </p:set>
                                    <p:animEffect transition="in" filter="blinds(horizontal)">
                                      <p:cBhvr>
                                        <p:cTn id="58" dur="500"/>
                                        <p:tgtEl>
                                          <p:spTgt spid="2154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1548"/>
                                        </p:tgtEl>
                                        <p:attrNameLst>
                                          <p:attrName>style.visibility</p:attrName>
                                        </p:attrNameLst>
                                      </p:cBhvr>
                                      <p:to>
                                        <p:strVal val="visible"/>
                                      </p:to>
                                    </p:set>
                                    <p:animEffect transition="in" filter="blinds(horizontal)">
                                      <p:cBhvr>
                                        <p:cTn id="61" dur="500"/>
                                        <p:tgtEl>
                                          <p:spTgt spid="21548"/>
                                        </p:tgtEl>
                                      </p:cBhvr>
                                    </p:animEffect>
                                  </p:childTnLst>
                                </p:cTn>
                              </p:par>
                            </p:childTnLst>
                          </p:cTn>
                        </p:par>
                        <p:par>
                          <p:cTn id="62" fill="hold">
                            <p:stCondLst>
                              <p:cond delay="500"/>
                            </p:stCondLst>
                            <p:childTnLst>
                              <p:par>
                                <p:cTn id="63" presetID="4" presetClass="entr" presetSubtype="16" fill="hold" grpId="0" nodeType="afterEffect">
                                  <p:stCondLst>
                                    <p:cond delay="0"/>
                                  </p:stCondLst>
                                  <p:childTnLst>
                                    <p:set>
                                      <p:cBhvr>
                                        <p:cTn id="64" dur="1" fill="hold">
                                          <p:stCondLst>
                                            <p:cond delay="0"/>
                                          </p:stCondLst>
                                        </p:cTn>
                                        <p:tgtEl>
                                          <p:spTgt spid="21550"/>
                                        </p:tgtEl>
                                        <p:attrNameLst>
                                          <p:attrName>style.visibility</p:attrName>
                                        </p:attrNameLst>
                                      </p:cBhvr>
                                      <p:to>
                                        <p:strVal val="visible"/>
                                      </p:to>
                                    </p:set>
                                    <p:animEffect transition="in" filter="box(in)">
                                      <p:cBhvr>
                                        <p:cTn id="65" dur="500"/>
                                        <p:tgtEl>
                                          <p:spTgt spid="21550"/>
                                        </p:tgtEl>
                                      </p:cBhvr>
                                    </p:animEffect>
                                  </p:childTnLst>
                                </p:cTn>
                              </p:par>
                            </p:childTnLst>
                          </p:cTn>
                        </p:par>
                        <p:par>
                          <p:cTn id="66" fill="hold">
                            <p:stCondLst>
                              <p:cond delay="1000"/>
                            </p:stCondLst>
                            <p:childTnLst>
                              <p:par>
                                <p:cTn id="67" presetID="4" presetClass="entr" presetSubtype="16" fill="hold" grpId="0" nodeType="afterEffect">
                                  <p:stCondLst>
                                    <p:cond delay="0"/>
                                  </p:stCondLst>
                                  <p:childTnLst>
                                    <p:set>
                                      <p:cBhvr>
                                        <p:cTn id="68" dur="1" fill="hold">
                                          <p:stCondLst>
                                            <p:cond delay="0"/>
                                          </p:stCondLst>
                                        </p:cTn>
                                        <p:tgtEl>
                                          <p:spTgt spid="21549"/>
                                        </p:tgtEl>
                                        <p:attrNameLst>
                                          <p:attrName>style.visibility</p:attrName>
                                        </p:attrNameLst>
                                      </p:cBhvr>
                                      <p:to>
                                        <p:strVal val="visible"/>
                                      </p:to>
                                    </p:set>
                                    <p:animEffect transition="in" filter="box(in)">
                                      <p:cBhvr>
                                        <p:cTn id="69" dur="500"/>
                                        <p:tgtEl>
                                          <p:spTgt spid="21549"/>
                                        </p:tgtEl>
                                      </p:cBhvr>
                                    </p:animEffect>
                                  </p:childTnLst>
                                </p:cTn>
                              </p:par>
                            </p:childTnLst>
                          </p:cTn>
                        </p:par>
                        <p:par>
                          <p:cTn id="70" fill="hold">
                            <p:stCondLst>
                              <p:cond delay="1500"/>
                            </p:stCondLst>
                            <p:childTnLst>
                              <p:par>
                                <p:cTn id="71" presetID="5" presetClass="entr" presetSubtype="10" fill="hold" nodeType="afterEffect">
                                  <p:stCondLst>
                                    <p:cond delay="0"/>
                                  </p:stCondLst>
                                  <p:childTnLst>
                                    <p:set>
                                      <p:cBhvr>
                                        <p:cTn id="72" dur="1" fill="hold">
                                          <p:stCondLst>
                                            <p:cond delay="0"/>
                                          </p:stCondLst>
                                        </p:cTn>
                                        <p:tgtEl>
                                          <p:spTgt spid="21523"/>
                                        </p:tgtEl>
                                        <p:attrNameLst>
                                          <p:attrName>style.visibility</p:attrName>
                                        </p:attrNameLst>
                                      </p:cBhvr>
                                      <p:to>
                                        <p:strVal val="visible"/>
                                      </p:to>
                                    </p:set>
                                    <p:animEffect transition="in" filter="checkerboard(across)">
                                      <p:cBhvr>
                                        <p:cTn id="73" dur="500" fill="hold">
                                          <p:stCondLst>
                                            <p:cond delay="0"/>
                                          </p:stCondLst>
                                        </p:cTn>
                                        <p:tgtEl>
                                          <p:spTgt spid="21523"/>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21542"/>
                                        </p:tgtEl>
                                        <p:attrNameLst>
                                          <p:attrName>style.visibility</p:attrName>
                                        </p:attrNameLst>
                                      </p:cBhvr>
                                      <p:to>
                                        <p:strVal val="visible"/>
                                      </p:to>
                                    </p:set>
                                    <p:animEffect transition="in" filter="checkerboard(across)">
                                      <p:cBhvr>
                                        <p:cTn id="78" dur="500" fill="hold">
                                          <p:stCondLst>
                                            <p:cond delay="0"/>
                                          </p:stCondLst>
                                        </p:cTn>
                                        <p:tgtEl>
                                          <p:spTgt spid="21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0" grpId="0" animBg="1"/>
      <p:bldP spid="21529" grpId="0" animBg="1"/>
      <p:bldP spid="21535" grpId="0" animBg="1"/>
      <p:bldP spid="21537" grpId="0" animBg="1"/>
      <p:bldP spid="21538" grpId="0" animBg="1"/>
      <p:bldP spid="21539" grpId="0" animBg="1"/>
      <p:bldP spid="21540" grpId="0" animBg="1"/>
      <p:bldP spid="21545" grpId="0" animBg="1"/>
      <p:bldP spid="21546" grpId="0" animBg="1"/>
      <p:bldP spid="21546" grpId="1" animBg="1"/>
      <p:bldP spid="21547" grpId="0" animBg="1"/>
      <p:bldP spid="21548" grpId="0" animBg="1"/>
      <p:bldP spid="21549" grpId="0"/>
      <p:bldP spid="21550" grpId="0"/>
      <p:bldP spid="21553"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 name="Slide Number Placeholder 2"/>
          <p:cNvSpPr>
            <a:spLocks noGrp="1"/>
          </p:cNvSpPr>
          <p:nvPr>
            <p:ph type="sldNum" sz="quarter" idx="10"/>
          </p:nvPr>
        </p:nvSpPr>
        <p:spPr/>
        <p:txBody>
          <a:bodyPr/>
          <a:lstStyle/>
          <a:p>
            <a:pPr>
              <a:defRPr/>
            </a:pPr>
            <a:fld id="{E948C507-6622-4901-B9AA-7CB4793F4629}" type="slidenum">
              <a:rPr lang="en-US"/>
              <a:pPr>
                <a:defRPr/>
              </a:pPr>
              <a:t>6</a:t>
            </a:fld>
            <a:endParaRPr lang="en-US"/>
          </a:p>
        </p:txBody>
      </p:sp>
      <p:sp>
        <p:nvSpPr>
          <p:cNvPr id="16386"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16387" name="Rectangle 2"/>
          <p:cNvSpPr>
            <a:spLocks noChangeArrowheads="1"/>
          </p:cNvSpPr>
          <p:nvPr/>
        </p:nvSpPr>
        <p:spPr bwMode="auto">
          <a:xfrm>
            <a:off x="5257800" y="1600200"/>
            <a:ext cx="1905000" cy="1981200"/>
          </a:xfrm>
          <a:prstGeom prst="rect">
            <a:avLst/>
          </a:prstGeom>
          <a:solidFill>
            <a:srgbClr val="FFFDA1"/>
          </a:solidFill>
          <a:ln w="19080">
            <a:solidFill>
              <a:srgbClr val="000000"/>
            </a:solidFill>
            <a:miter lim="800000"/>
            <a:headEnd/>
            <a:tailEnd/>
          </a:ln>
        </p:spPr>
        <p:txBody>
          <a:bodyPr wrap="none" anchor="ctr"/>
          <a:lstStyle/>
          <a:p>
            <a:endParaRPr lang="en-US"/>
          </a:p>
        </p:txBody>
      </p:sp>
      <p:sp>
        <p:nvSpPr>
          <p:cNvPr id="16388" name="Rectangle 3"/>
          <p:cNvSpPr>
            <a:spLocks noChangeArrowheads="1"/>
          </p:cNvSpPr>
          <p:nvPr/>
        </p:nvSpPr>
        <p:spPr bwMode="auto">
          <a:xfrm>
            <a:off x="5791200" y="3581400"/>
            <a:ext cx="406400" cy="169863"/>
          </a:xfrm>
          <a:prstGeom prst="rect">
            <a:avLst/>
          </a:prstGeom>
          <a:solidFill>
            <a:srgbClr val="D7FDA5"/>
          </a:solidFill>
          <a:ln w="9360">
            <a:solidFill>
              <a:srgbClr val="000000"/>
            </a:solidFill>
            <a:miter lim="800000"/>
            <a:headEnd/>
            <a:tailEnd/>
          </a:ln>
        </p:spPr>
        <p:txBody>
          <a:bodyPr wrap="none" anchor="ctr"/>
          <a:lstStyle/>
          <a:p>
            <a:endParaRPr lang="en-US"/>
          </a:p>
        </p:txBody>
      </p:sp>
      <p:sp>
        <p:nvSpPr>
          <p:cNvPr id="16389" name="Text Box 4"/>
          <p:cNvSpPr txBox="1">
            <a:spLocks noChangeArrowheads="1"/>
          </p:cNvSpPr>
          <p:nvPr/>
        </p:nvSpPr>
        <p:spPr bwMode="auto">
          <a:xfrm>
            <a:off x="5791200" y="3581400"/>
            <a:ext cx="422275" cy="201613"/>
          </a:xfrm>
          <a:prstGeom prst="rect">
            <a:avLst/>
          </a:prstGeom>
          <a:noFill/>
          <a:ln w="21600">
            <a:noFill/>
            <a:round/>
            <a:headEnd/>
            <a:tailEnd/>
          </a:ln>
        </p:spPr>
        <p:txBody>
          <a:bodyPr wrap="none" lIns="90000" tIns="46800" rIns="90000" bIns="46800">
            <a:spAutoFit/>
          </a:bodyPr>
          <a:lstStyle/>
          <a:p>
            <a:pPr marL="227013" indent="-227013">
              <a:lnSpc>
                <a:spcPct val="80000"/>
              </a:lnSpc>
              <a:spcBef>
                <a:spcPts val="900"/>
              </a:spcBef>
              <a:spcAft>
                <a:spcPts val="113"/>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900">
                <a:solidFill>
                  <a:srgbClr val="000000"/>
                </a:solidFill>
              </a:rPr>
              <a:t>OSA</a:t>
            </a:r>
          </a:p>
        </p:txBody>
      </p:sp>
      <p:sp>
        <p:nvSpPr>
          <p:cNvPr id="16390" name="Rectangle 5"/>
          <p:cNvSpPr>
            <a:spLocks noChangeArrowheads="1"/>
          </p:cNvSpPr>
          <p:nvPr/>
        </p:nvSpPr>
        <p:spPr bwMode="auto">
          <a:xfrm>
            <a:off x="6172200" y="3581400"/>
            <a:ext cx="406400" cy="169863"/>
          </a:xfrm>
          <a:prstGeom prst="rect">
            <a:avLst/>
          </a:prstGeom>
          <a:solidFill>
            <a:srgbClr val="FFFDA1"/>
          </a:solidFill>
          <a:ln w="9360">
            <a:solidFill>
              <a:srgbClr val="000000"/>
            </a:solidFill>
            <a:miter lim="800000"/>
            <a:headEnd/>
            <a:tailEnd/>
          </a:ln>
        </p:spPr>
        <p:txBody>
          <a:bodyPr wrap="none" anchor="ctr"/>
          <a:lstStyle/>
          <a:p>
            <a:endParaRPr lang="en-US"/>
          </a:p>
        </p:txBody>
      </p:sp>
      <p:sp>
        <p:nvSpPr>
          <p:cNvPr id="16391" name="Rectangle 6"/>
          <p:cNvSpPr>
            <a:spLocks noChangeArrowheads="1"/>
          </p:cNvSpPr>
          <p:nvPr/>
        </p:nvSpPr>
        <p:spPr bwMode="auto">
          <a:xfrm>
            <a:off x="5257800" y="2667000"/>
            <a:ext cx="914400" cy="914400"/>
          </a:xfrm>
          <a:prstGeom prst="rect">
            <a:avLst/>
          </a:prstGeom>
          <a:solidFill>
            <a:srgbClr val="D7FDA5"/>
          </a:solidFill>
          <a:ln w="19080">
            <a:solidFill>
              <a:srgbClr val="000000"/>
            </a:solidFill>
            <a:miter lim="800000"/>
            <a:headEnd/>
            <a:tailEnd/>
          </a:ln>
        </p:spPr>
        <p:txBody>
          <a:bodyPr wrap="none" anchor="ctr"/>
          <a:lstStyle/>
          <a:p>
            <a:endParaRPr lang="en-US"/>
          </a:p>
        </p:txBody>
      </p:sp>
      <p:sp>
        <p:nvSpPr>
          <p:cNvPr id="16392" name="Text Box 7"/>
          <p:cNvSpPr txBox="1">
            <a:spLocks noChangeArrowheads="1"/>
          </p:cNvSpPr>
          <p:nvPr/>
        </p:nvSpPr>
        <p:spPr bwMode="auto">
          <a:xfrm>
            <a:off x="6113463" y="3587750"/>
            <a:ext cx="511175" cy="201613"/>
          </a:xfrm>
          <a:prstGeom prst="rect">
            <a:avLst/>
          </a:prstGeom>
          <a:noFill/>
          <a:ln w="21600">
            <a:noFill/>
            <a:round/>
            <a:headEnd/>
            <a:tailEnd/>
          </a:ln>
        </p:spPr>
        <p:txBody>
          <a:bodyPr wrap="none" lIns="90000" tIns="46800" rIns="90000" bIns="46800">
            <a:spAutoFit/>
          </a:bodyPr>
          <a:lstStyle/>
          <a:p>
            <a:pPr marL="227013" indent="-227013">
              <a:lnSpc>
                <a:spcPct val="80000"/>
              </a:lnSpc>
              <a:spcBef>
                <a:spcPts val="900"/>
              </a:spcBef>
              <a:spcAft>
                <a:spcPts val="113"/>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900">
                <a:solidFill>
                  <a:srgbClr val="000000"/>
                </a:solidFill>
              </a:rPr>
              <a:t>ROCE</a:t>
            </a:r>
          </a:p>
        </p:txBody>
      </p:sp>
      <p:sp>
        <p:nvSpPr>
          <p:cNvPr id="16393" name="Text Box 8"/>
          <p:cNvSpPr txBox="1">
            <a:spLocks noChangeArrowheads="1"/>
          </p:cNvSpPr>
          <p:nvPr/>
        </p:nvSpPr>
        <p:spPr bwMode="auto">
          <a:xfrm>
            <a:off x="5257800" y="2743200"/>
            <a:ext cx="685800" cy="735013"/>
          </a:xfrm>
          <a:prstGeom prst="rect">
            <a:avLst/>
          </a:prstGeom>
          <a:noFill/>
          <a:ln w="21600">
            <a:noFill/>
            <a:round/>
            <a:headEnd/>
            <a:tailEnd/>
          </a:ln>
        </p:spPr>
        <p:txBody>
          <a:bodyPr lIns="90000" tIns="46800" rIns="90000" bIns="46800">
            <a:spAutoFit/>
          </a:bodyPr>
          <a:lstStyle/>
          <a:p>
            <a:pPr marL="228600" indent="-227013" algn="ctr">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TCP</a:t>
            </a:r>
          </a:p>
          <a:p>
            <a:pPr marL="228600" indent="-227013" algn="ctr">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IP</a:t>
            </a:r>
          </a:p>
          <a:p>
            <a:pPr marL="228600" indent="-227013" algn="ctr">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Interface</a:t>
            </a:r>
          </a:p>
        </p:txBody>
      </p:sp>
      <p:sp>
        <p:nvSpPr>
          <p:cNvPr id="16394" name="Line 9"/>
          <p:cNvSpPr>
            <a:spLocks noChangeShapeType="1"/>
          </p:cNvSpPr>
          <p:nvPr/>
        </p:nvSpPr>
        <p:spPr bwMode="auto">
          <a:xfrm>
            <a:off x="5257800" y="2971800"/>
            <a:ext cx="914400" cy="1588"/>
          </a:xfrm>
          <a:prstGeom prst="line">
            <a:avLst/>
          </a:prstGeom>
          <a:noFill/>
          <a:ln w="19080">
            <a:solidFill>
              <a:srgbClr val="000000"/>
            </a:solidFill>
            <a:miter lim="800000"/>
            <a:headEnd/>
            <a:tailEnd/>
          </a:ln>
        </p:spPr>
        <p:txBody>
          <a:bodyPr/>
          <a:lstStyle/>
          <a:p>
            <a:endParaRPr lang="en-US"/>
          </a:p>
        </p:txBody>
      </p:sp>
      <p:sp>
        <p:nvSpPr>
          <p:cNvPr id="16395" name="Line 10"/>
          <p:cNvSpPr>
            <a:spLocks noChangeShapeType="1"/>
          </p:cNvSpPr>
          <p:nvPr/>
        </p:nvSpPr>
        <p:spPr bwMode="auto">
          <a:xfrm>
            <a:off x="5257800" y="3276600"/>
            <a:ext cx="914400" cy="1588"/>
          </a:xfrm>
          <a:prstGeom prst="line">
            <a:avLst/>
          </a:prstGeom>
          <a:noFill/>
          <a:ln w="19080">
            <a:solidFill>
              <a:srgbClr val="000000"/>
            </a:solidFill>
            <a:miter lim="800000"/>
            <a:headEnd/>
            <a:tailEnd/>
          </a:ln>
        </p:spPr>
        <p:txBody>
          <a:bodyPr/>
          <a:lstStyle/>
          <a:p>
            <a:endParaRPr lang="en-US"/>
          </a:p>
        </p:txBody>
      </p:sp>
      <p:sp>
        <p:nvSpPr>
          <p:cNvPr id="16396" name="Rectangle 11"/>
          <p:cNvSpPr>
            <a:spLocks noChangeArrowheads="1"/>
          </p:cNvSpPr>
          <p:nvPr/>
        </p:nvSpPr>
        <p:spPr bwMode="auto">
          <a:xfrm>
            <a:off x="5257800" y="2057400"/>
            <a:ext cx="1905000" cy="304800"/>
          </a:xfrm>
          <a:prstGeom prst="rect">
            <a:avLst/>
          </a:prstGeom>
          <a:solidFill>
            <a:srgbClr val="F8F8F8"/>
          </a:solidFill>
          <a:ln w="19080">
            <a:solidFill>
              <a:srgbClr val="000000"/>
            </a:solidFill>
            <a:miter lim="800000"/>
            <a:headEnd/>
            <a:tailEnd/>
          </a:ln>
        </p:spPr>
        <p:txBody>
          <a:bodyPr wrap="none" anchor="ctr"/>
          <a:lstStyle/>
          <a:p>
            <a:endParaRPr lang="en-US"/>
          </a:p>
        </p:txBody>
      </p:sp>
      <p:sp>
        <p:nvSpPr>
          <p:cNvPr id="16397" name="Text Box 12"/>
          <p:cNvSpPr txBox="1">
            <a:spLocks noChangeArrowheads="1"/>
          </p:cNvSpPr>
          <p:nvPr/>
        </p:nvSpPr>
        <p:spPr bwMode="auto">
          <a:xfrm>
            <a:off x="5867400" y="2133600"/>
            <a:ext cx="633413" cy="214313"/>
          </a:xfrm>
          <a:prstGeom prst="rect">
            <a:avLst/>
          </a:prstGeom>
          <a:noFill/>
          <a:ln w="21600">
            <a:noFill/>
            <a:round/>
            <a:headEnd/>
            <a:tailEnd/>
          </a:ln>
        </p:spPr>
        <p:txBody>
          <a:bodyPr wrap="none" lIns="90000" tIns="46800" rIns="90000" bIns="46800">
            <a:spAutoFit/>
          </a:bodyPr>
          <a:lstStyle/>
          <a:p>
            <a:pPr marL="228600" indent="-227013">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Sockets</a:t>
            </a:r>
          </a:p>
        </p:txBody>
      </p:sp>
      <p:sp>
        <p:nvSpPr>
          <p:cNvPr id="16398" name="Rectangle 13"/>
          <p:cNvSpPr>
            <a:spLocks noChangeArrowheads="1"/>
          </p:cNvSpPr>
          <p:nvPr/>
        </p:nvSpPr>
        <p:spPr bwMode="auto">
          <a:xfrm>
            <a:off x="5257800" y="1600200"/>
            <a:ext cx="1905000" cy="457200"/>
          </a:xfrm>
          <a:prstGeom prst="rect">
            <a:avLst/>
          </a:prstGeom>
          <a:solidFill>
            <a:srgbClr val="CCECFF"/>
          </a:solidFill>
          <a:ln w="19080">
            <a:solidFill>
              <a:srgbClr val="000000"/>
            </a:solidFill>
            <a:miter lim="800000"/>
            <a:headEnd/>
            <a:tailEnd/>
          </a:ln>
        </p:spPr>
        <p:txBody>
          <a:bodyPr wrap="none" anchor="ctr"/>
          <a:lstStyle/>
          <a:p>
            <a:endParaRPr lang="en-US"/>
          </a:p>
        </p:txBody>
      </p:sp>
      <p:sp>
        <p:nvSpPr>
          <p:cNvPr id="16399" name="Text Box 14"/>
          <p:cNvSpPr txBox="1">
            <a:spLocks noChangeArrowheads="1"/>
          </p:cNvSpPr>
          <p:nvPr/>
        </p:nvSpPr>
        <p:spPr bwMode="auto">
          <a:xfrm>
            <a:off x="5486400" y="1676400"/>
            <a:ext cx="1931988" cy="215900"/>
          </a:xfrm>
          <a:prstGeom prst="rect">
            <a:avLst/>
          </a:prstGeom>
          <a:noFill/>
          <a:ln w="21600">
            <a:noFill/>
            <a:round/>
            <a:headEnd/>
            <a:tailEnd/>
          </a:ln>
        </p:spPr>
        <p:txBody>
          <a:bodyPr wrap="none" lIns="90000" tIns="46800" rIns="90000" bIns="46800">
            <a:spAutoFit/>
          </a:bodyPr>
          <a:lstStyle/>
          <a:p>
            <a:pPr marL="228600" indent="-227013">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Middleware/Application</a:t>
            </a:r>
          </a:p>
        </p:txBody>
      </p:sp>
      <p:sp>
        <p:nvSpPr>
          <p:cNvPr id="16400" name="Text Box 15"/>
          <p:cNvSpPr txBox="1">
            <a:spLocks noChangeArrowheads="1"/>
          </p:cNvSpPr>
          <p:nvPr/>
        </p:nvSpPr>
        <p:spPr bwMode="auto">
          <a:xfrm>
            <a:off x="5667375" y="1285875"/>
            <a:ext cx="1217613" cy="238125"/>
          </a:xfrm>
          <a:prstGeom prst="rect">
            <a:avLst/>
          </a:prstGeom>
          <a:noFill/>
          <a:ln w="21600">
            <a:noFill/>
            <a:round/>
            <a:headEnd/>
            <a:tailEnd/>
          </a:ln>
        </p:spPr>
        <p:txBody>
          <a:bodyPr wrap="none" lIns="90000" tIns="46800" rIns="90000" bIns="46800">
            <a:spAutoFit/>
          </a:bodyPr>
          <a:lstStyle/>
          <a:p>
            <a:pPr marL="228600" indent="-227013">
              <a:lnSpc>
                <a:spcPct val="80000"/>
              </a:lnSpc>
              <a:spcBef>
                <a:spcPts val="1200"/>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z/OS System B</a:t>
            </a:r>
          </a:p>
        </p:txBody>
      </p:sp>
      <p:sp>
        <p:nvSpPr>
          <p:cNvPr id="16401" name="Text Box 16"/>
          <p:cNvSpPr txBox="1">
            <a:spLocks noChangeArrowheads="1"/>
          </p:cNvSpPr>
          <p:nvPr/>
        </p:nvSpPr>
        <p:spPr bwMode="auto">
          <a:xfrm>
            <a:off x="6553200" y="2819400"/>
            <a:ext cx="601663" cy="214313"/>
          </a:xfrm>
          <a:prstGeom prst="rect">
            <a:avLst/>
          </a:prstGeom>
          <a:noFill/>
          <a:ln w="21600">
            <a:noFill/>
            <a:round/>
            <a:headEnd/>
            <a:tailEnd/>
          </a:ln>
        </p:spPr>
        <p:txBody>
          <a:bodyPr wrap="none" lIns="90000" tIns="46800" rIns="90000" bIns="46800">
            <a:spAutoFit/>
          </a:bodyPr>
          <a:lstStyle/>
          <a:p>
            <a:pPr marL="228600" indent="-227013">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SMC-R</a:t>
            </a:r>
          </a:p>
        </p:txBody>
      </p:sp>
      <p:sp>
        <p:nvSpPr>
          <p:cNvPr id="16402" name="Rectangle 17"/>
          <p:cNvSpPr>
            <a:spLocks noChangeArrowheads="1"/>
          </p:cNvSpPr>
          <p:nvPr/>
        </p:nvSpPr>
        <p:spPr bwMode="auto">
          <a:xfrm>
            <a:off x="1676400" y="1600200"/>
            <a:ext cx="1905000" cy="1981200"/>
          </a:xfrm>
          <a:prstGeom prst="rect">
            <a:avLst/>
          </a:prstGeom>
          <a:solidFill>
            <a:srgbClr val="FFFDA1"/>
          </a:solidFill>
          <a:ln w="19080">
            <a:solidFill>
              <a:srgbClr val="000000"/>
            </a:solidFill>
            <a:miter lim="800000"/>
            <a:headEnd/>
            <a:tailEnd/>
          </a:ln>
        </p:spPr>
        <p:txBody>
          <a:bodyPr wrap="none" anchor="ctr"/>
          <a:lstStyle/>
          <a:p>
            <a:endParaRPr lang="en-US"/>
          </a:p>
        </p:txBody>
      </p:sp>
      <p:sp>
        <p:nvSpPr>
          <p:cNvPr id="16403" name="Rectangle 18"/>
          <p:cNvSpPr>
            <a:spLocks noChangeArrowheads="1"/>
          </p:cNvSpPr>
          <p:nvPr/>
        </p:nvSpPr>
        <p:spPr bwMode="auto">
          <a:xfrm>
            <a:off x="2667000" y="3581400"/>
            <a:ext cx="406400" cy="169863"/>
          </a:xfrm>
          <a:prstGeom prst="rect">
            <a:avLst/>
          </a:prstGeom>
          <a:solidFill>
            <a:srgbClr val="D7FDA5"/>
          </a:solidFill>
          <a:ln w="9360">
            <a:solidFill>
              <a:srgbClr val="000000"/>
            </a:solidFill>
            <a:miter lim="800000"/>
            <a:headEnd/>
            <a:tailEnd/>
          </a:ln>
        </p:spPr>
        <p:txBody>
          <a:bodyPr wrap="none" anchor="ctr"/>
          <a:lstStyle/>
          <a:p>
            <a:endParaRPr lang="en-US"/>
          </a:p>
        </p:txBody>
      </p:sp>
      <p:sp>
        <p:nvSpPr>
          <p:cNvPr id="16404" name="Text Box 19"/>
          <p:cNvSpPr txBox="1">
            <a:spLocks noChangeArrowheads="1"/>
          </p:cNvSpPr>
          <p:nvPr/>
        </p:nvSpPr>
        <p:spPr bwMode="auto">
          <a:xfrm>
            <a:off x="2667000" y="3581400"/>
            <a:ext cx="422275" cy="201613"/>
          </a:xfrm>
          <a:prstGeom prst="rect">
            <a:avLst/>
          </a:prstGeom>
          <a:noFill/>
          <a:ln w="21600">
            <a:noFill/>
            <a:round/>
            <a:headEnd/>
            <a:tailEnd/>
          </a:ln>
        </p:spPr>
        <p:txBody>
          <a:bodyPr wrap="none" lIns="90000" tIns="46800" rIns="90000" bIns="46800">
            <a:spAutoFit/>
          </a:bodyPr>
          <a:lstStyle/>
          <a:p>
            <a:pPr marL="227013" indent="-227013">
              <a:lnSpc>
                <a:spcPct val="80000"/>
              </a:lnSpc>
              <a:spcBef>
                <a:spcPts val="900"/>
              </a:spcBef>
              <a:spcAft>
                <a:spcPts val="113"/>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900">
                <a:solidFill>
                  <a:srgbClr val="000000"/>
                </a:solidFill>
              </a:rPr>
              <a:t>OSA</a:t>
            </a:r>
          </a:p>
        </p:txBody>
      </p:sp>
      <p:sp>
        <p:nvSpPr>
          <p:cNvPr id="16405" name="Rectangle 20"/>
          <p:cNvSpPr>
            <a:spLocks noChangeArrowheads="1"/>
          </p:cNvSpPr>
          <p:nvPr/>
        </p:nvSpPr>
        <p:spPr bwMode="auto">
          <a:xfrm>
            <a:off x="2286000" y="3581400"/>
            <a:ext cx="406400" cy="169863"/>
          </a:xfrm>
          <a:prstGeom prst="rect">
            <a:avLst/>
          </a:prstGeom>
          <a:solidFill>
            <a:srgbClr val="FFFDA1"/>
          </a:solidFill>
          <a:ln w="9360">
            <a:solidFill>
              <a:srgbClr val="000000"/>
            </a:solidFill>
            <a:miter lim="800000"/>
            <a:headEnd/>
            <a:tailEnd/>
          </a:ln>
        </p:spPr>
        <p:txBody>
          <a:bodyPr wrap="none" anchor="ctr"/>
          <a:lstStyle/>
          <a:p>
            <a:endParaRPr lang="en-US"/>
          </a:p>
        </p:txBody>
      </p:sp>
      <p:sp>
        <p:nvSpPr>
          <p:cNvPr id="16406" name="Rectangle 21"/>
          <p:cNvSpPr>
            <a:spLocks noChangeArrowheads="1"/>
          </p:cNvSpPr>
          <p:nvPr/>
        </p:nvSpPr>
        <p:spPr bwMode="auto">
          <a:xfrm>
            <a:off x="2667000" y="2667000"/>
            <a:ext cx="914400" cy="914400"/>
          </a:xfrm>
          <a:prstGeom prst="rect">
            <a:avLst/>
          </a:prstGeom>
          <a:solidFill>
            <a:srgbClr val="D7FDA5"/>
          </a:solidFill>
          <a:ln w="19080">
            <a:solidFill>
              <a:srgbClr val="000000"/>
            </a:solidFill>
            <a:miter lim="800000"/>
            <a:headEnd/>
            <a:tailEnd/>
          </a:ln>
        </p:spPr>
        <p:txBody>
          <a:bodyPr wrap="none" anchor="ctr"/>
          <a:lstStyle/>
          <a:p>
            <a:endParaRPr lang="en-US"/>
          </a:p>
        </p:txBody>
      </p:sp>
      <p:sp>
        <p:nvSpPr>
          <p:cNvPr id="16407" name="Text Box 22"/>
          <p:cNvSpPr txBox="1">
            <a:spLocks noChangeArrowheads="1"/>
          </p:cNvSpPr>
          <p:nvPr/>
        </p:nvSpPr>
        <p:spPr bwMode="auto">
          <a:xfrm>
            <a:off x="2295525" y="3581400"/>
            <a:ext cx="511175" cy="201613"/>
          </a:xfrm>
          <a:prstGeom prst="rect">
            <a:avLst/>
          </a:prstGeom>
          <a:noFill/>
          <a:ln w="21600">
            <a:noFill/>
            <a:round/>
            <a:headEnd/>
            <a:tailEnd/>
          </a:ln>
        </p:spPr>
        <p:txBody>
          <a:bodyPr wrap="none" lIns="90000" tIns="46800" rIns="90000" bIns="46800">
            <a:spAutoFit/>
          </a:bodyPr>
          <a:lstStyle/>
          <a:p>
            <a:pPr marL="227013" indent="-227013">
              <a:lnSpc>
                <a:spcPct val="80000"/>
              </a:lnSpc>
              <a:spcBef>
                <a:spcPts val="900"/>
              </a:spcBef>
              <a:spcAft>
                <a:spcPts val="113"/>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900">
                <a:solidFill>
                  <a:srgbClr val="000000"/>
                </a:solidFill>
              </a:rPr>
              <a:t>ROCE</a:t>
            </a:r>
          </a:p>
        </p:txBody>
      </p:sp>
      <p:sp>
        <p:nvSpPr>
          <p:cNvPr id="16408" name="Text Box 23"/>
          <p:cNvSpPr txBox="1">
            <a:spLocks noChangeArrowheads="1"/>
          </p:cNvSpPr>
          <p:nvPr/>
        </p:nvSpPr>
        <p:spPr bwMode="auto">
          <a:xfrm>
            <a:off x="2895600" y="2743200"/>
            <a:ext cx="685800" cy="735013"/>
          </a:xfrm>
          <a:prstGeom prst="rect">
            <a:avLst/>
          </a:prstGeom>
          <a:noFill/>
          <a:ln w="21600">
            <a:noFill/>
            <a:round/>
            <a:headEnd/>
            <a:tailEnd/>
          </a:ln>
        </p:spPr>
        <p:txBody>
          <a:bodyPr lIns="90000" tIns="46800" rIns="90000" bIns="46800">
            <a:spAutoFit/>
          </a:bodyPr>
          <a:lstStyle/>
          <a:p>
            <a:pPr marL="228600" indent="-227013" algn="ctr">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TCP</a:t>
            </a:r>
          </a:p>
          <a:p>
            <a:pPr marL="228600" indent="-227013" algn="ctr">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IP</a:t>
            </a:r>
          </a:p>
          <a:p>
            <a:pPr marL="228600" indent="-227013" algn="ctr">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Interface</a:t>
            </a:r>
          </a:p>
        </p:txBody>
      </p:sp>
      <p:sp>
        <p:nvSpPr>
          <p:cNvPr id="16409" name="Line 24"/>
          <p:cNvSpPr>
            <a:spLocks noChangeShapeType="1"/>
          </p:cNvSpPr>
          <p:nvPr/>
        </p:nvSpPr>
        <p:spPr bwMode="auto">
          <a:xfrm>
            <a:off x="2667000" y="2971800"/>
            <a:ext cx="914400" cy="1588"/>
          </a:xfrm>
          <a:prstGeom prst="line">
            <a:avLst/>
          </a:prstGeom>
          <a:noFill/>
          <a:ln w="19080">
            <a:solidFill>
              <a:srgbClr val="000000"/>
            </a:solidFill>
            <a:miter lim="800000"/>
            <a:headEnd/>
            <a:tailEnd/>
          </a:ln>
        </p:spPr>
        <p:txBody>
          <a:bodyPr/>
          <a:lstStyle/>
          <a:p>
            <a:endParaRPr lang="en-US"/>
          </a:p>
        </p:txBody>
      </p:sp>
      <p:sp>
        <p:nvSpPr>
          <p:cNvPr id="16410" name="Line 25"/>
          <p:cNvSpPr>
            <a:spLocks noChangeShapeType="1"/>
          </p:cNvSpPr>
          <p:nvPr/>
        </p:nvSpPr>
        <p:spPr bwMode="auto">
          <a:xfrm>
            <a:off x="2667000" y="3276600"/>
            <a:ext cx="914400" cy="1588"/>
          </a:xfrm>
          <a:prstGeom prst="line">
            <a:avLst/>
          </a:prstGeom>
          <a:noFill/>
          <a:ln w="19080">
            <a:solidFill>
              <a:srgbClr val="000000"/>
            </a:solidFill>
            <a:miter lim="800000"/>
            <a:headEnd/>
            <a:tailEnd/>
          </a:ln>
        </p:spPr>
        <p:txBody>
          <a:bodyPr/>
          <a:lstStyle/>
          <a:p>
            <a:endParaRPr lang="en-US"/>
          </a:p>
        </p:txBody>
      </p:sp>
      <p:sp>
        <p:nvSpPr>
          <p:cNvPr id="16411" name="Rectangle 26"/>
          <p:cNvSpPr>
            <a:spLocks noChangeArrowheads="1"/>
          </p:cNvSpPr>
          <p:nvPr/>
        </p:nvSpPr>
        <p:spPr bwMode="auto">
          <a:xfrm>
            <a:off x="1676400" y="2057400"/>
            <a:ext cx="1905000" cy="304800"/>
          </a:xfrm>
          <a:prstGeom prst="rect">
            <a:avLst/>
          </a:prstGeom>
          <a:solidFill>
            <a:srgbClr val="F8F8F8"/>
          </a:solidFill>
          <a:ln w="19080">
            <a:solidFill>
              <a:srgbClr val="000000"/>
            </a:solidFill>
            <a:miter lim="800000"/>
            <a:headEnd/>
            <a:tailEnd/>
          </a:ln>
        </p:spPr>
        <p:txBody>
          <a:bodyPr wrap="none" anchor="ctr"/>
          <a:lstStyle/>
          <a:p>
            <a:endParaRPr lang="en-US"/>
          </a:p>
        </p:txBody>
      </p:sp>
      <p:sp>
        <p:nvSpPr>
          <p:cNvPr id="16412" name="Text Box 27"/>
          <p:cNvSpPr txBox="1">
            <a:spLocks noChangeArrowheads="1"/>
          </p:cNvSpPr>
          <p:nvPr/>
        </p:nvSpPr>
        <p:spPr bwMode="auto">
          <a:xfrm>
            <a:off x="2286000" y="2133600"/>
            <a:ext cx="633413" cy="214313"/>
          </a:xfrm>
          <a:prstGeom prst="rect">
            <a:avLst/>
          </a:prstGeom>
          <a:noFill/>
          <a:ln w="21600">
            <a:noFill/>
            <a:round/>
            <a:headEnd/>
            <a:tailEnd/>
          </a:ln>
        </p:spPr>
        <p:txBody>
          <a:bodyPr wrap="none" lIns="90000" tIns="46800" rIns="90000" bIns="46800">
            <a:spAutoFit/>
          </a:bodyPr>
          <a:lstStyle/>
          <a:p>
            <a:pPr marL="228600" indent="-227013">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Sockets</a:t>
            </a:r>
          </a:p>
        </p:txBody>
      </p:sp>
      <p:sp>
        <p:nvSpPr>
          <p:cNvPr id="16413" name="Rectangle 28"/>
          <p:cNvSpPr>
            <a:spLocks noChangeArrowheads="1"/>
          </p:cNvSpPr>
          <p:nvPr/>
        </p:nvSpPr>
        <p:spPr bwMode="auto">
          <a:xfrm>
            <a:off x="1676400" y="1600200"/>
            <a:ext cx="1905000" cy="457200"/>
          </a:xfrm>
          <a:prstGeom prst="rect">
            <a:avLst/>
          </a:prstGeom>
          <a:solidFill>
            <a:srgbClr val="CCECFF"/>
          </a:solidFill>
          <a:ln w="19080">
            <a:solidFill>
              <a:srgbClr val="000000"/>
            </a:solidFill>
            <a:miter lim="800000"/>
            <a:headEnd/>
            <a:tailEnd/>
          </a:ln>
        </p:spPr>
        <p:txBody>
          <a:bodyPr wrap="none" anchor="ctr"/>
          <a:lstStyle/>
          <a:p>
            <a:endParaRPr lang="en-US"/>
          </a:p>
        </p:txBody>
      </p:sp>
      <p:sp>
        <p:nvSpPr>
          <p:cNvPr id="16414" name="Text Box 29"/>
          <p:cNvSpPr txBox="1">
            <a:spLocks noChangeArrowheads="1"/>
          </p:cNvSpPr>
          <p:nvPr/>
        </p:nvSpPr>
        <p:spPr bwMode="auto">
          <a:xfrm>
            <a:off x="1905000" y="1676400"/>
            <a:ext cx="1931988" cy="215900"/>
          </a:xfrm>
          <a:prstGeom prst="rect">
            <a:avLst/>
          </a:prstGeom>
          <a:noFill/>
          <a:ln w="21600">
            <a:noFill/>
            <a:round/>
            <a:headEnd/>
            <a:tailEnd/>
          </a:ln>
        </p:spPr>
        <p:txBody>
          <a:bodyPr wrap="none" lIns="90000" tIns="46800" rIns="90000" bIns="46800">
            <a:spAutoFit/>
          </a:bodyPr>
          <a:lstStyle/>
          <a:p>
            <a:pPr marL="228600" indent="-227013">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Middleware/Application</a:t>
            </a:r>
          </a:p>
        </p:txBody>
      </p:sp>
      <p:sp>
        <p:nvSpPr>
          <p:cNvPr id="16415" name="Text Box 30"/>
          <p:cNvSpPr txBox="1">
            <a:spLocks noChangeArrowheads="1"/>
          </p:cNvSpPr>
          <p:nvPr/>
        </p:nvSpPr>
        <p:spPr bwMode="auto">
          <a:xfrm>
            <a:off x="2008188" y="1303338"/>
            <a:ext cx="1216025" cy="238125"/>
          </a:xfrm>
          <a:prstGeom prst="rect">
            <a:avLst/>
          </a:prstGeom>
          <a:noFill/>
          <a:ln w="21600">
            <a:noFill/>
            <a:round/>
            <a:headEnd/>
            <a:tailEnd/>
          </a:ln>
        </p:spPr>
        <p:txBody>
          <a:bodyPr wrap="none" lIns="90000" tIns="46800" rIns="90000" bIns="46800">
            <a:spAutoFit/>
          </a:bodyPr>
          <a:lstStyle/>
          <a:p>
            <a:pPr marL="227013" indent="-227013">
              <a:lnSpc>
                <a:spcPct val="80000"/>
              </a:lnSpc>
              <a:spcBef>
                <a:spcPts val="1200"/>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z/OS System A</a:t>
            </a:r>
          </a:p>
        </p:txBody>
      </p:sp>
      <p:sp>
        <p:nvSpPr>
          <p:cNvPr id="16416" name="Text Box 31"/>
          <p:cNvSpPr txBox="1">
            <a:spLocks noChangeArrowheads="1"/>
          </p:cNvSpPr>
          <p:nvPr/>
        </p:nvSpPr>
        <p:spPr bwMode="auto">
          <a:xfrm>
            <a:off x="1752600" y="2819400"/>
            <a:ext cx="601663" cy="214313"/>
          </a:xfrm>
          <a:prstGeom prst="rect">
            <a:avLst/>
          </a:prstGeom>
          <a:noFill/>
          <a:ln w="21600">
            <a:noFill/>
            <a:round/>
            <a:headEnd/>
            <a:tailEnd/>
          </a:ln>
        </p:spPr>
        <p:txBody>
          <a:bodyPr wrap="none" lIns="90000" tIns="46800" rIns="90000" bIns="46800">
            <a:spAutoFit/>
          </a:bodyPr>
          <a:lstStyle/>
          <a:p>
            <a:pPr marL="228600" indent="-227013">
              <a:lnSpc>
                <a:spcPct val="80000"/>
              </a:lnSpc>
              <a:spcBef>
                <a:spcPts val="1000"/>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SMC-R</a:t>
            </a:r>
          </a:p>
        </p:txBody>
      </p:sp>
      <p:sp>
        <p:nvSpPr>
          <p:cNvPr id="16417" name="Rectangle 32"/>
          <p:cNvSpPr>
            <a:spLocks noGrp="1"/>
          </p:cNvSpPr>
          <p:nvPr>
            <p:ph type="title"/>
          </p:nvPr>
        </p:nvSpPr>
        <p:spPr>
          <a:xfrm>
            <a:off x="381000" y="381000"/>
            <a:ext cx="8229600" cy="762000"/>
          </a:xfrm>
        </p:spPr>
        <p:txBody>
          <a:bodyPr lIns="90000" tIns="46800" rIns="90000" bIns="46800"/>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smtClean="0">
                <a:latin typeface="Arial" charset="0"/>
                <a:cs typeface="Arial" charset="0"/>
              </a:rPr>
              <a:t>Dynamic Transition from TCP to SMC-R</a:t>
            </a:r>
          </a:p>
        </p:txBody>
      </p:sp>
      <p:sp>
        <p:nvSpPr>
          <p:cNvPr id="16418" name="AutoShape 33"/>
          <p:cNvSpPr>
            <a:spLocks noChangeArrowheads="1"/>
          </p:cNvSpPr>
          <p:nvPr/>
        </p:nvSpPr>
        <p:spPr bwMode="auto">
          <a:xfrm>
            <a:off x="1447800" y="4114800"/>
            <a:ext cx="6019800" cy="1371600"/>
          </a:xfrm>
          <a:custGeom>
            <a:avLst/>
            <a:gdLst>
              <a:gd name="T0" fmla="*/ 18673 w 21600"/>
              <a:gd name="T1" fmla="*/ 685800 h 21600"/>
              <a:gd name="T2" fmla="*/ 3009900 w 21600"/>
              <a:gd name="T3" fmla="*/ 1370140 h 21600"/>
              <a:gd name="T4" fmla="*/ 6014784 w 21600"/>
              <a:gd name="T5" fmla="*/ 685800 h 21600"/>
              <a:gd name="T6" fmla="*/ 3009900 w 21600"/>
              <a:gd name="T7" fmla="*/ 7842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7FDA5"/>
          </a:solidFill>
          <a:ln w="9360">
            <a:solidFill>
              <a:srgbClr val="808080"/>
            </a:solidFill>
            <a:miter lim="800000"/>
            <a:headEnd/>
            <a:tailEnd/>
          </a:ln>
        </p:spPr>
        <p:txBody>
          <a:bodyPr wrap="none" anchor="ctr"/>
          <a:lstStyle/>
          <a:p>
            <a:endParaRPr lang="en-US"/>
          </a:p>
        </p:txBody>
      </p:sp>
      <p:sp>
        <p:nvSpPr>
          <p:cNvPr id="23586" name="Text Box 34"/>
          <p:cNvSpPr txBox="1">
            <a:spLocks noChangeArrowheads="1"/>
          </p:cNvSpPr>
          <p:nvPr/>
        </p:nvSpPr>
        <p:spPr bwMode="auto">
          <a:xfrm>
            <a:off x="2971800" y="3810000"/>
            <a:ext cx="2855913" cy="238125"/>
          </a:xfrm>
          <a:prstGeom prst="rect">
            <a:avLst/>
          </a:prstGeom>
          <a:solidFill>
            <a:srgbClr val="CCFFCC"/>
          </a:solidFill>
          <a:ln w="21600">
            <a:noFill/>
            <a:round/>
            <a:headEnd/>
            <a:tailEnd/>
          </a:ln>
        </p:spPr>
        <p:txBody>
          <a:bodyPr lIns="90000" tIns="46800" rIns="90000" bIns="46800">
            <a:spAutoFit/>
          </a:bodyPr>
          <a:lstStyle/>
          <a:p>
            <a:pPr marL="228600" indent="-227013" algn="ctr">
              <a:lnSpc>
                <a:spcPct val="80000"/>
              </a:lnSpc>
              <a:spcBef>
                <a:spcPts val="2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TCP connection establishment over IP</a:t>
            </a:r>
          </a:p>
        </p:txBody>
      </p:sp>
      <p:sp>
        <p:nvSpPr>
          <p:cNvPr id="23587" name="AutoShape 35"/>
          <p:cNvSpPr>
            <a:spLocks noChangeArrowheads="1"/>
          </p:cNvSpPr>
          <p:nvPr/>
        </p:nvSpPr>
        <p:spPr bwMode="auto">
          <a:xfrm>
            <a:off x="2057400" y="4572000"/>
            <a:ext cx="4956175" cy="477838"/>
          </a:xfrm>
          <a:custGeom>
            <a:avLst/>
            <a:gdLst>
              <a:gd name="T0" fmla="*/ 15373 w 21600"/>
              <a:gd name="T1" fmla="*/ 238919 h 21600"/>
              <a:gd name="T2" fmla="*/ 2478088 w 21600"/>
              <a:gd name="T3" fmla="*/ 477329 h 21600"/>
              <a:gd name="T4" fmla="*/ 4952045 w 21600"/>
              <a:gd name="T5" fmla="*/ 238919 h 21600"/>
              <a:gd name="T6" fmla="*/ 2478088 w 21600"/>
              <a:gd name="T7" fmla="*/ 27321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DA1"/>
          </a:solidFill>
          <a:ln w="9360">
            <a:solidFill>
              <a:srgbClr val="808080"/>
            </a:solidFill>
            <a:prstDash val="dash"/>
            <a:miter lim="800000"/>
            <a:headEnd/>
            <a:tailEnd/>
          </a:ln>
        </p:spPr>
        <p:txBody>
          <a:bodyPr wrap="none" anchor="ctr"/>
          <a:lstStyle/>
          <a:p>
            <a:endParaRPr lang="en-US"/>
          </a:p>
        </p:txBody>
      </p:sp>
      <p:sp>
        <p:nvSpPr>
          <p:cNvPr id="16421" name="Text Box 36"/>
          <p:cNvSpPr txBox="1">
            <a:spLocks noChangeArrowheads="1"/>
          </p:cNvSpPr>
          <p:nvPr/>
        </p:nvSpPr>
        <p:spPr bwMode="auto">
          <a:xfrm>
            <a:off x="3505200" y="5105400"/>
            <a:ext cx="2057400" cy="265113"/>
          </a:xfrm>
          <a:prstGeom prst="rect">
            <a:avLst/>
          </a:prstGeom>
          <a:noFill/>
          <a:ln w="21600">
            <a:noFill/>
            <a:round/>
            <a:headEnd/>
            <a:tailEnd/>
          </a:ln>
        </p:spPr>
        <p:txBody>
          <a:bodyPr lIns="90000" tIns="46800" rIns="90000" bIns="46800">
            <a:spAutoFit/>
          </a:bodyPr>
          <a:lstStyle/>
          <a:p>
            <a:pPr marL="228600" indent="-227013">
              <a:lnSpc>
                <a:spcPct val="95000"/>
              </a:lnSpc>
              <a:spcBef>
                <a:spcPts val="5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IP Network (Ethernet)</a:t>
            </a:r>
          </a:p>
        </p:txBody>
      </p:sp>
      <p:sp>
        <p:nvSpPr>
          <p:cNvPr id="23589" name="Text Box 37"/>
          <p:cNvSpPr txBox="1">
            <a:spLocks noChangeArrowheads="1"/>
          </p:cNvSpPr>
          <p:nvPr/>
        </p:nvSpPr>
        <p:spPr bwMode="auto">
          <a:xfrm>
            <a:off x="3505200" y="4724400"/>
            <a:ext cx="2209800" cy="238125"/>
          </a:xfrm>
          <a:prstGeom prst="rect">
            <a:avLst/>
          </a:prstGeom>
          <a:noFill/>
          <a:ln w="21600">
            <a:noFill/>
            <a:round/>
            <a:headEnd/>
            <a:tailEnd/>
          </a:ln>
        </p:spPr>
        <p:txBody>
          <a:bodyPr lIns="90000" tIns="46800" rIns="90000" bIns="46800">
            <a:spAutoFit/>
          </a:bodyPr>
          <a:lstStyle/>
          <a:p>
            <a:pPr marL="228600" indent="-227013">
              <a:lnSpc>
                <a:spcPct val="95000"/>
              </a:lnSpc>
              <a:spcBef>
                <a:spcPts val="438"/>
              </a:spcBef>
              <a:spcAft>
                <a:spcPts val="125"/>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000">
                <a:solidFill>
                  <a:srgbClr val="000000"/>
                </a:solidFill>
              </a:rPr>
              <a:t>RDMA Network RoCE </a:t>
            </a:r>
          </a:p>
        </p:txBody>
      </p:sp>
      <p:sp>
        <p:nvSpPr>
          <p:cNvPr id="16423" name="Line 38"/>
          <p:cNvSpPr>
            <a:spLocks noChangeShapeType="1"/>
          </p:cNvSpPr>
          <p:nvPr/>
        </p:nvSpPr>
        <p:spPr bwMode="auto">
          <a:xfrm>
            <a:off x="2806700" y="3756025"/>
            <a:ext cx="36513" cy="501650"/>
          </a:xfrm>
          <a:prstGeom prst="line">
            <a:avLst/>
          </a:prstGeom>
          <a:noFill/>
          <a:ln w="9360">
            <a:solidFill>
              <a:srgbClr val="000000"/>
            </a:solidFill>
            <a:miter lim="800000"/>
            <a:headEnd/>
            <a:tailEnd/>
          </a:ln>
        </p:spPr>
        <p:txBody>
          <a:bodyPr/>
          <a:lstStyle/>
          <a:p>
            <a:endParaRPr lang="en-US"/>
          </a:p>
        </p:txBody>
      </p:sp>
      <p:sp>
        <p:nvSpPr>
          <p:cNvPr id="16424" name="Line 39"/>
          <p:cNvSpPr>
            <a:spLocks noChangeShapeType="1"/>
          </p:cNvSpPr>
          <p:nvPr/>
        </p:nvSpPr>
        <p:spPr bwMode="auto">
          <a:xfrm flipH="1">
            <a:off x="5940425" y="3752850"/>
            <a:ext cx="107950" cy="420688"/>
          </a:xfrm>
          <a:prstGeom prst="line">
            <a:avLst/>
          </a:prstGeom>
          <a:noFill/>
          <a:ln w="9360">
            <a:solidFill>
              <a:srgbClr val="000000"/>
            </a:solidFill>
            <a:miter lim="800000"/>
            <a:headEnd/>
            <a:tailEnd/>
          </a:ln>
        </p:spPr>
        <p:txBody>
          <a:bodyPr/>
          <a:lstStyle/>
          <a:p>
            <a:endParaRPr lang="en-US"/>
          </a:p>
        </p:txBody>
      </p:sp>
      <p:sp>
        <p:nvSpPr>
          <p:cNvPr id="23592" name="AutoShape 40"/>
          <p:cNvSpPr>
            <a:spLocks noChangeArrowheads="1"/>
          </p:cNvSpPr>
          <p:nvPr/>
        </p:nvSpPr>
        <p:spPr bwMode="auto">
          <a:xfrm>
            <a:off x="2838450" y="2419350"/>
            <a:ext cx="152400" cy="1905000"/>
          </a:xfrm>
          <a:prstGeom prst="upDownArrow">
            <a:avLst>
              <a:gd name="adj1" fmla="val 50000"/>
              <a:gd name="adj2" fmla="val 248843"/>
            </a:avLst>
          </a:prstGeom>
          <a:solidFill>
            <a:srgbClr val="CCFFCC"/>
          </a:solidFill>
          <a:ln w="9360">
            <a:solidFill>
              <a:srgbClr val="000000"/>
            </a:solidFill>
            <a:miter lim="800000"/>
            <a:headEnd/>
            <a:tailEnd/>
          </a:ln>
        </p:spPr>
        <p:txBody>
          <a:bodyPr wrap="none" anchor="ctr"/>
          <a:lstStyle/>
          <a:p>
            <a:endParaRPr lang="en-US"/>
          </a:p>
        </p:txBody>
      </p:sp>
      <p:sp>
        <p:nvSpPr>
          <p:cNvPr id="23593" name="AutoShape 41"/>
          <p:cNvSpPr>
            <a:spLocks noChangeArrowheads="1"/>
          </p:cNvSpPr>
          <p:nvPr/>
        </p:nvSpPr>
        <p:spPr bwMode="auto">
          <a:xfrm>
            <a:off x="2286000" y="2438400"/>
            <a:ext cx="152400" cy="2209800"/>
          </a:xfrm>
          <a:prstGeom prst="upDownArrow">
            <a:avLst>
              <a:gd name="adj1" fmla="val 50000"/>
              <a:gd name="adj2" fmla="val 288657"/>
            </a:avLst>
          </a:prstGeom>
          <a:solidFill>
            <a:srgbClr val="FFFF99"/>
          </a:solidFill>
          <a:ln w="9360">
            <a:solidFill>
              <a:srgbClr val="000000"/>
            </a:solidFill>
            <a:miter lim="800000"/>
            <a:headEnd/>
            <a:tailEnd/>
          </a:ln>
        </p:spPr>
        <p:txBody>
          <a:bodyPr wrap="none" anchor="ctr"/>
          <a:lstStyle/>
          <a:p>
            <a:endParaRPr lang="en-US"/>
          </a:p>
        </p:txBody>
      </p:sp>
      <p:sp>
        <p:nvSpPr>
          <p:cNvPr id="23594" name="AutoShape 42"/>
          <p:cNvSpPr>
            <a:spLocks noChangeArrowheads="1"/>
          </p:cNvSpPr>
          <p:nvPr/>
        </p:nvSpPr>
        <p:spPr bwMode="auto">
          <a:xfrm>
            <a:off x="5884863" y="2428875"/>
            <a:ext cx="152400" cy="1905000"/>
          </a:xfrm>
          <a:prstGeom prst="upDownArrow">
            <a:avLst>
              <a:gd name="adj1" fmla="val 50000"/>
              <a:gd name="adj2" fmla="val 248843"/>
            </a:avLst>
          </a:prstGeom>
          <a:solidFill>
            <a:srgbClr val="CCFFCC"/>
          </a:solidFill>
          <a:ln w="9360">
            <a:solidFill>
              <a:srgbClr val="000000"/>
            </a:solidFill>
            <a:miter lim="800000"/>
            <a:headEnd/>
            <a:tailEnd/>
          </a:ln>
        </p:spPr>
        <p:txBody>
          <a:bodyPr wrap="none" anchor="ctr"/>
          <a:lstStyle/>
          <a:p>
            <a:endParaRPr lang="en-US"/>
          </a:p>
        </p:txBody>
      </p:sp>
      <p:sp>
        <p:nvSpPr>
          <p:cNvPr id="23595" name="AutoShape 43"/>
          <p:cNvSpPr>
            <a:spLocks noChangeArrowheads="1"/>
          </p:cNvSpPr>
          <p:nvPr/>
        </p:nvSpPr>
        <p:spPr bwMode="auto">
          <a:xfrm>
            <a:off x="6477000" y="2438400"/>
            <a:ext cx="152400" cy="2133600"/>
          </a:xfrm>
          <a:prstGeom prst="upDownArrow">
            <a:avLst>
              <a:gd name="adj1" fmla="val 50000"/>
              <a:gd name="adj2" fmla="val 278704"/>
            </a:avLst>
          </a:prstGeom>
          <a:solidFill>
            <a:srgbClr val="FFFF99"/>
          </a:solidFill>
          <a:ln w="9360">
            <a:solidFill>
              <a:srgbClr val="000000"/>
            </a:solidFill>
            <a:miter lim="800000"/>
            <a:headEnd/>
            <a:tailEnd/>
          </a:ln>
        </p:spPr>
        <p:txBody>
          <a:bodyPr wrap="none" anchor="ctr"/>
          <a:lstStyle/>
          <a:p>
            <a:endParaRPr lang="en-US"/>
          </a:p>
        </p:txBody>
      </p:sp>
      <p:sp>
        <p:nvSpPr>
          <p:cNvPr id="23596" name="Text Box 44"/>
          <p:cNvSpPr txBox="1">
            <a:spLocks noChangeArrowheads="1"/>
          </p:cNvSpPr>
          <p:nvPr/>
        </p:nvSpPr>
        <p:spPr bwMode="auto">
          <a:xfrm>
            <a:off x="1371600" y="5943600"/>
            <a:ext cx="6705600" cy="238125"/>
          </a:xfrm>
          <a:prstGeom prst="rect">
            <a:avLst/>
          </a:prstGeom>
          <a:solidFill>
            <a:srgbClr val="FFFF99"/>
          </a:solidFill>
          <a:ln w="21600">
            <a:noFill/>
            <a:round/>
            <a:headEnd/>
            <a:tailEnd/>
          </a:ln>
        </p:spPr>
        <p:txBody>
          <a:bodyPr lIns="90000" tIns="46800" rIns="90000" bIns="46800">
            <a:spAutoFit/>
          </a:bodyPr>
          <a:lstStyle/>
          <a:p>
            <a:pPr marL="228600" indent="-227013" algn="ctr">
              <a:lnSpc>
                <a:spcPct val="80000"/>
              </a:lnSpc>
              <a:spcBef>
                <a:spcPts val="2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TCP connection transitions to SMC-R allowing application data to be exchanged using RDMA</a:t>
            </a:r>
          </a:p>
        </p:txBody>
      </p:sp>
      <p:sp>
        <p:nvSpPr>
          <p:cNvPr id="23597" name="Text Box 45"/>
          <p:cNvSpPr txBox="1">
            <a:spLocks noChangeArrowheads="1"/>
          </p:cNvSpPr>
          <p:nvPr/>
        </p:nvSpPr>
        <p:spPr bwMode="auto">
          <a:xfrm>
            <a:off x="1422400" y="5562600"/>
            <a:ext cx="6197600" cy="238125"/>
          </a:xfrm>
          <a:prstGeom prst="rect">
            <a:avLst/>
          </a:prstGeom>
          <a:solidFill>
            <a:srgbClr val="CCFFCC"/>
          </a:solidFill>
          <a:ln w="21600">
            <a:noFill/>
            <a:round/>
            <a:headEnd/>
            <a:tailEnd/>
          </a:ln>
        </p:spPr>
        <p:txBody>
          <a:bodyPr lIns="90000" tIns="46800" rIns="90000" bIns="46800">
            <a:spAutoFit/>
          </a:bodyPr>
          <a:lstStyle/>
          <a:p>
            <a:pPr marL="228600" indent="-227013" algn="ctr">
              <a:lnSpc>
                <a:spcPct val="80000"/>
              </a:lnSpc>
              <a:spcBef>
                <a:spcPts val="2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Dynamic (in-line) negotiation for SMC-R is initiated by presence of TCP Options </a:t>
            </a:r>
          </a:p>
        </p:txBody>
      </p:sp>
      <p:sp>
        <p:nvSpPr>
          <p:cNvPr id="23598" name="Line 46"/>
          <p:cNvSpPr>
            <a:spLocks noChangeShapeType="1"/>
          </p:cNvSpPr>
          <p:nvPr/>
        </p:nvSpPr>
        <p:spPr bwMode="auto">
          <a:xfrm>
            <a:off x="2971800" y="4495800"/>
            <a:ext cx="2895600" cy="1588"/>
          </a:xfrm>
          <a:prstGeom prst="line">
            <a:avLst/>
          </a:prstGeom>
          <a:noFill/>
          <a:ln w="9360">
            <a:solidFill>
              <a:srgbClr val="000000"/>
            </a:solidFill>
            <a:miter lim="800000"/>
            <a:headEnd type="triangle" w="med" len="med"/>
            <a:tailEnd type="triangle" w="med" len="med"/>
          </a:ln>
        </p:spPr>
        <p:txBody>
          <a:bodyPr/>
          <a:lstStyle/>
          <a:p>
            <a:endParaRPr lang="en-US"/>
          </a:p>
        </p:txBody>
      </p:sp>
      <p:sp>
        <p:nvSpPr>
          <p:cNvPr id="23599" name="Text Box 47"/>
          <p:cNvSpPr txBox="1">
            <a:spLocks noChangeArrowheads="1"/>
          </p:cNvSpPr>
          <p:nvPr/>
        </p:nvSpPr>
        <p:spPr bwMode="auto">
          <a:xfrm>
            <a:off x="3200400" y="4267200"/>
            <a:ext cx="2590800" cy="438150"/>
          </a:xfrm>
          <a:prstGeom prst="rect">
            <a:avLst/>
          </a:prstGeom>
          <a:noFill/>
          <a:ln w="21600">
            <a:noFill/>
            <a:round/>
            <a:headEnd/>
            <a:tailEnd/>
          </a:ln>
        </p:spPr>
        <p:txBody>
          <a:bodyPr lIns="90000" tIns="46800" rIns="90000" bIns="46800">
            <a:spAutoFit/>
          </a:bodyPr>
          <a:lstStyle/>
          <a:p>
            <a:pPr marL="228600" indent="-227013">
              <a:lnSpc>
                <a:spcPct val="95000"/>
              </a:lnSpc>
              <a:spcBef>
                <a:spcPts val="5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TCP syn flows (with TCP Options indicating SMC-R capability)</a:t>
            </a:r>
          </a:p>
        </p:txBody>
      </p:sp>
      <p:sp>
        <p:nvSpPr>
          <p:cNvPr id="23600" name="Text Box 48"/>
          <p:cNvSpPr txBox="1">
            <a:spLocks noChangeArrowheads="1"/>
          </p:cNvSpPr>
          <p:nvPr/>
        </p:nvSpPr>
        <p:spPr bwMode="auto">
          <a:xfrm>
            <a:off x="6858000" y="3733800"/>
            <a:ext cx="1295400" cy="520700"/>
          </a:xfrm>
          <a:prstGeom prst="rect">
            <a:avLst/>
          </a:prstGeom>
          <a:noFill/>
          <a:ln w="21600">
            <a:noFill/>
            <a:round/>
            <a:headEnd/>
            <a:tailEnd/>
          </a:ln>
        </p:spPr>
        <p:txBody>
          <a:bodyPr lIns="90000" tIns="46800" rIns="90000" bIns="46800">
            <a:spAutoFit/>
          </a:bodyPr>
          <a:lstStyle/>
          <a:p>
            <a:pPr marL="228600" indent="-227013">
              <a:lnSpc>
                <a:spcPct val="95000"/>
              </a:lnSpc>
              <a:spcBef>
                <a:spcPts val="5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data exchanged</a:t>
            </a:r>
          </a:p>
          <a:p>
            <a:pPr marL="228600" indent="-227013">
              <a:lnSpc>
                <a:spcPct val="95000"/>
              </a:lnSpc>
              <a:spcBef>
                <a:spcPts val="5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  using RDMA</a:t>
            </a:r>
          </a:p>
        </p:txBody>
      </p:sp>
      <p:sp>
        <p:nvSpPr>
          <p:cNvPr id="23601" name="Text Box 49"/>
          <p:cNvSpPr txBox="1">
            <a:spLocks noChangeArrowheads="1"/>
          </p:cNvSpPr>
          <p:nvPr/>
        </p:nvSpPr>
        <p:spPr bwMode="auto">
          <a:xfrm>
            <a:off x="838200" y="3733800"/>
            <a:ext cx="1295400" cy="520700"/>
          </a:xfrm>
          <a:prstGeom prst="rect">
            <a:avLst/>
          </a:prstGeom>
          <a:noFill/>
          <a:ln w="21600">
            <a:noFill/>
            <a:round/>
            <a:headEnd/>
            <a:tailEnd/>
          </a:ln>
        </p:spPr>
        <p:txBody>
          <a:bodyPr lIns="90000" tIns="46800" rIns="90000" bIns="46800">
            <a:spAutoFit/>
          </a:bodyPr>
          <a:lstStyle/>
          <a:p>
            <a:pPr marL="228600" indent="-227013">
              <a:lnSpc>
                <a:spcPct val="95000"/>
              </a:lnSpc>
              <a:spcBef>
                <a:spcPts val="5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data exchanged</a:t>
            </a:r>
          </a:p>
          <a:p>
            <a:pPr marL="228600" indent="-227013">
              <a:lnSpc>
                <a:spcPct val="95000"/>
              </a:lnSpc>
              <a:spcBef>
                <a:spcPts val="525"/>
              </a:spcBef>
              <a:spcAft>
                <a:spcPts val="150"/>
              </a:spcAft>
              <a:buSzPct val="100000"/>
              <a:tabLst>
                <a:tab pos="228600" algn="l"/>
                <a:tab pos="1143000" algn="l"/>
                <a:tab pos="2057400" algn="l"/>
                <a:tab pos="2971800" algn="l"/>
                <a:tab pos="3886200" algn="l"/>
                <a:tab pos="4800600" algn="l"/>
                <a:tab pos="5715000" algn="l"/>
                <a:tab pos="6629400" algn="l"/>
                <a:tab pos="7543800" algn="l"/>
                <a:tab pos="8458200" algn="l"/>
                <a:tab pos="9372600" algn="l"/>
                <a:tab pos="10287000" algn="l"/>
              </a:tabLst>
            </a:pPr>
            <a:r>
              <a:rPr lang="en-US" sz="1200">
                <a:solidFill>
                  <a:srgbClr val="000000"/>
                </a:solidFill>
              </a:rPr>
              <a:t>  using RDMA</a:t>
            </a:r>
          </a:p>
        </p:txBody>
      </p:sp>
      <p:sp>
        <p:nvSpPr>
          <p:cNvPr id="16435" name="Line 50"/>
          <p:cNvSpPr>
            <a:spLocks noChangeShapeType="1"/>
          </p:cNvSpPr>
          <p:nvPr/>
        </p:nvSpPr>
        <p:spPr bwMode="auto">
          <a:xfrm>
            <a:off x="2555875" y="3752850"/>
            <a:ext cx="215900" cy="900113"/>
          </a:xfrm>
          <a:prstGeom prst="line">
            <a:avLst/>
          </a:prstGeom>
          <a:noFill/>
          <a:ln w="9360">
            <a:solidFill>
              <a:srgbClr val="000000"/>
            </a:solidFill>
            <a:miter lim="800000"/>
            <a:headEnd/>
            <a:tailEnd/>
          </a:ln>
        </p:spPr>
        <p:txBody>
          <a:bodyPr/>
          <a:lstStyle/>
          <a:p>
            <a:endParaRPr lang="en-US"/>
          </a:p>
        </p:txBody>
      </p:sp>
      <p:sp>
        <p:nvSpPr>
          <p:cNvPr id="16436" name="Line 51"/>
          <p:cNvSpPr>
            <a:spLocks noChangeShapeType="1"/>
          </p:cNvSpPr>
          <p:nvPr/>
        </p:nvSpPr>
        <p:spPr bwMode="auto">
          <a:xfrm flipH="1">
            <a:off x="6119813" y="3763963"/>
            <a:ext cx="252412" cy="852487"/>
          </a:xfrm>
          <a:prstGeom prst="line">
            <a:avLst/>
          </a:prstGeom>
          <a:noFill/>
          <a:ln w="9360">
            <a:solidFill>
              <a:srgbClr val="000000"/>
            </a:solidFill>
            <a:miter lim="800000"/>
            <a:headEnd/>
            <a:tailEn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additive="repl">
                                        <p:cTn id="6" dur="1" fill="hold">
                                          <p:stCondLst>
                                            <p:cond delay="0"/>
                                          </p:stCondLst>
                                        </p:cTn>
                                        <p:tgtEl>
                                          <p:spTgt spid="23592"/>
                                        </p:tgtEl>
                                        <p:attrNameLst>
                                          <p:attrName>style.visibility</p:attrName>
                                        </p:attrNameLst>
                                      </p:cBhvr>
                                      <p:to>
                                        <p:strVal val="visible"/>
                                      </p:to>
                                    </p:set>
                                    <p:animEffect transition="in" filter="blinds(horizontal)">
                                      <p:cBhvr additive="repl">
                                        <p:cTn id="7" dur="500"/>
                                        <p:tgtEl>
                                          <p:spTgt spid="23592"/>
                                        </p:tgtEl>
                                      </p:cBhvr>
                                    </p:animEffect>
                                  </p:childTnLst>
                                </p:cTn>
                              </p:par>
                              <p:par>
                                <p:cTn id="8" presetID="3" presetClass="entr" presetSubtype="10" fill="hold" grpId="0" nodeType="withEffect">
                                  <p:stCondLst>
                                    <p:cond delay="0"/>
                                  </p:stCondLst>
                                  <p:childTnLst>
                                    <p:set>
                                      <p:cBhvr additive="repl">
                                        <p:cTn id="9" dur="1" fill="hold">
                                          <p:stCondLst>
                                            <p:cond delay="0"/>
                                          </p:stCondLst>
                                        </p:cTn>
                                        <p:tgtEl>
                                          <p:spTgt spid="23594"/>
                                        </p:tgtEl>
                                        <p:attrNameLst>
                                          <p:attrName>style.visibility</p:attrName>
                                        </p:attrNameLst>
                                      </p:cBhvr>
                                      <p:to>
                                        <p:strVal val="visible"/>
                                      </p:to>
                                    </p:set>
                                    <p:animEffect transition="in" filter="blinds(horizontal)">
                                      <p:cBhvr additive="repl">
                                        <p:cTn id="10" dur="500"/>
                                        <p:tgtEl>
                                          <p:spTgt spid="23594"/>
                                        </p:tgtEl>
                                      </p:cBhvr>
                                    </p:animEffect>
                                  </p:childTnLst>
                                </p:cTn>
                              </p:par>
                              <p:par>
                                <p:cTn id="11" presetID="3" presetClass="entr" presetSubtype="10" fill="hold" nodeType="withEffect">
                                  <p:stCondLst>
                                    <p:cond delay="0"/>
                                  </p:stCondLst>
                                  <p:childTnLst>
                                    <p:set>
                                      <p:cBhvr additive="repl">
                                        <p:cTn id="12" dur="1" fill="hold">
                                          <p:stCondLst>
                                            <p:cond delay="0"/>
                                          </p:stCondLst>
                                        </p:cTn>
                                        <p:tgtEl>
                                          <p:spTgt spid="23586"/>
                                        </p:tgtEl>
                                        <p:attrNameLst>
                                          <p:attrName>style.visibility</p:attrName>
                                        </p:attrNameLst>
                                      </p:cBhvr>
                                      <p:to>
                                        <p:strVal val="visible"/>
                                      </p:to>
                                    </p:set>
                                    <p:animEffect transition="in" filter="blinds(horizontal)">
                                      <p:cBhvr additive="repl">
                                        <p:cTn id="13" dur="500"/>
                                        <p:tgtEl>
                                          <p:spTgt spid="23586"/>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additive="repl">
                                        <p:cTn id="16" dur="1" fill="hold">
                                          <p:stCondLst>
                                            <p:cond delay="0"/>
                                          </p:stCondLst>
                                        </p:cTn>
                                        <p:tgtEl>
                                          <p:spTgt spid="23598"/>
                                        </p:tgtEl>
                                        <p:attrNameLst>
                                          <p:attrName>style.visibility</p:attrName>
                                        </p:attrNameLst>
                                      </p:cBhvr>
                                      <p:to>
                                        <p:strVal val="visible"/>
                                      </p:to>
                                    </p:set>
                                    <p:animEffect transition="in" filter="blinds(horizontal)">
                                      <p:cBhvr additive="repl">
                                        <p:cTn id="17" dur="500"/>
                                        <p:tgtEl>
                                          <p:spTgt spid="23598"/>
                                        </p:tgtEl>
                                      </p:cBhvr>
                                    </p:animEffect>
                                  </p:childTnLst>
                                </p:cTn>
                              </p:par>
                            </p:childTnLst>
                          </p:cTn>
                        </p:par>
                        <p:par>
                          <p:cTn id="18" fill="hold">
                            <p:stCondLst>
                              <p:cond delay="1000"/>
                            </p:stCondLst>
                            <p:childTnLst>
                              <p:par>
                                <p:cTn id="19" presetID="3" presetClass="entr" presetSubtype="10" fill="hold" nodeType="afterEffect">
                                  <p:stCondLst>
                                    <p:cond delay="0"/>
                                  </p:stCondLst>
                                  <p:childTnLst>
                                    <p:set>
                                      <p:cBhvr additive="repl">
                                        <p:cTn id="20" dur="1" fill="hold">
                                          <p:stCondLst>
                                            <p:cond delay="0"/>
                                          </p:stCondLst>
                                        </p:cTn>
                                        <p:tgtEl>
                                          <p:spTgt spid="23599"/>
                                        </p:tgtEl>
                                        <p:attrNameLst>
                                          <p:attrName>style.visibility</p:attrName>
                                        </p:attrNameLst>
                                      </p:cBhvr>
                                      <p:to>
                                        <p:strVal val="visible"/>
                                      </p:to>
                                    </p:set>
                                    <p:animEffect transition="in" filter="blinds(horizontal)">
                                      <p:cBhvr additive="repl">
                                        <p:cTn id="21" dur="500"/>
                                        <p:tgtEl>
                                          <p:spTgt spid="23599"/>
                                        </p:tgtEl>
                                      </p:cBhvr>
                                    </p:animEffect>
                                  </p:childTnLst>
                                </p:cTn>
                              </p:par>
                            </p:childTnLst>
                          </p:cTn>
                        </p:par>
                        <p:par>
                          <p:cTn id="22" fill="hold">
                            <p:stCondLst>
                              <p:cond delay="1500"/>
                            </p:stCondLst>
                            <p:childTnLst>
                              <p:par>
                                <p:cTn id="23" presetID="3" presetClass="entr" presetSubtype="10" fill="hold" nodeType="afterEffect">
                                  <p:stCondLst>
                                    <p:cond delay="2000"/>
                                  </p:stCondLst>
                                  <p:childTnLst>
                                    <p:set>
                                      <p:cBhvr additive="repl">
                                        <p:cTn id="24" dur="1" fill="hold">
                                          <p:stCondLst>
                                            <p:cond delay="0"/>
                                          </p:stCondLst>
                                        </p:cTn>
                                        <p:tgtEl>
                                          <p:spTgt spid="23597"/>
                                        </p:tgtEl>
                                        <p:attrNameLst>
                                          <p:attrName>style.visibility</p:attrName>
                                        </p:attrNameLst>
                                      </p:cBhvr>
                                      <p:to>
                                        <p:strVal val="visible"/>
                                      </p:to>
                                    </p:set>
                                    <p:animEffect transition="in" filter="blinds(horizontal)">
                                      <p:cBhvr additive="repl">
                                        <p:cTn id="25" dur="500"/>
                                        <p:tgtEl>
                                          <p:spTgt spid="2359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additive="repl">
                                        <p:cTn id="29" dur="1" fill="hold">
                                          <p:stCondLst>
                                            <p:cond delay="0"/>
                                          </p:stCondLst>
                                        </p:cTn>
                                        <p:tgtEl>
                                          <p:spTgt spid="23587"/>
                                        </p:tgtEl>
                                        <p:attrNameLst>
                                          <p:attrName>style.visibility</p:attrName>
                                        </p:attrNameLst>
                                      </p:cBhvr>
                                      <p:to>
                                        <p:strVal val="visible"/>
                                      </p:to>
                                    </p:set>
                                    <p:animEffect transition="in" filter="blinds(horizontal)">
                                      <p:cBhvr additive="repl">
                                        <p:cTn id="30" dur="500"/>
                                        <p:tgtEl>
                                          <p:spTgt spid="23587"/>
                                        </p:tgtEl>
                                      </p:cBhvr>
                                    </p:animEffect>
                                  </p:childTnLst>
                                </p:cTn>
                              </p:par>
                            </p:childTnLst>
                          </p:cTn>
                        </p:par>
                        <p:par>
                          <p:cTn id="31" fill="hold">
                            <p:stCondLst>
                              <p:cond delay="500"/>
                            </p:stCondLst>
                            <p:childTnLst>
                              <p:par>
                                <p:cTn id="32" presetID="3" presetClass="entr" presetSubtype="10" fill="hold" nodeType="afterEffect">
                                  <p:stCondLst>
                                    <p:cond delay="0"/>
                                  </p:stCondLst>
                                  <p:childTnLst>
                                    <p:set>
                                      <p:cBhvr additive="repl">
                                        <p:cTn id="33" dur="1" fill="hold">
                                          <p:stCondLst>
                                            <p:cond delay="0"/>
                                          </p:stCondLst>
                                        </p:cTn>
                                        <p:tgtEl>
                                          <p:spTgt spid="23589"/>
                                        </p:tgtEl>
                                        <p:attrNameLst>
                                          <p:attrName>style.visibility</p:attrName>
                                        </p:attrNameLst>
                                      </p:cBhvr>
                                      <p:to>
                                        <p:strVal val="visible"/>
                                      </p:to>
                                    </p:set>
                                    <p:animEffect transition="in" filter="blinds(horizontal)">
                                      <p:cBhvr additive="repl">
                                        <p:cTn id="34" dur="500"/>
                                        <p:tgtEl>
                                          <p:spTgt spid="23589"/>
                                        </p:tgtEl>
                                      </p:cBhvr>
                                    </p:animEffect>
                                  </p:childTnLst>
                                </p:cTn>
                              </p:par>
                            </p:childTnLst>
                          </p:cTn>
                        </p:par>
                        <p:par>
                          <p:cTn id="35" fill="hold">
                            <p:stCondLst>
                              <p:cond delay="1000"/>
                            </p:stCondLst>
                            <p:childTnLst>
                              <p:par>
                                <p:cTn id="36" presetID="3" presetClass="entr" presetSubtype="10" fill="hold" grpId="0" nodeType="afterEffect">
                                  <p:stCondLst>
                                    <p:cond delay="0"/>
                                  </p:stCondLst>
                                  <p:childTnLst>
                                    <p:set>
                                      <p:cBhvr additive="repl">
                                        <p:cTn id="37" dur="1" fill="hold">
                                          <p:stCondLst>
                                            <p:cond delay="0"/>
                                          </p:stCondLst>
                                        </p:cTn>
                                        <p:tgtEl>
                                          <p:spTgt spid="23593"/>
                                        </p:tgtEl>
                                        <p:attrNameLst>
                                          <p:attrName>style.visibility</p:attrName>
                                        </p:attrNameLst>
                                      </p:cBhvr>
                                      <p:to>
                                        <p:strVal val="visible"/>
                                      </p:to>
                                    </p:set>
                                    <p:animEffect transition="in" filter="blinds(horizontal)">
                                      <p:cBhvr additive="repl">
                                        <p:cTn id="38" dur="500"/>
                                        <p:tgtEl>
                                          <p:spTgt spid="23593"/>
                                        </p:tgtEl>
                                      </p:cBhvr>
                                    </p:animEffect>
                                  </p:childTnLst>
                                </p:cTn>
                              </p:par>
                              <p:par>
                                <p:cTn id="39" presetID="3" presetClass="entr" presetSubtype="10" fill="hold" grpId="0" nodeType="withEffect">
                                  <p:stCondLst>
                                    <p:cond delay="0"/>
                                  </p:stCondLst>
                                  <p:childTnLst>
                                    <p:set>
                                      <p:cBhvr additive="repl">
                                        <p:cTn id="40" dur="1" fill="hold">
                                          <p:stCondLst>
                                            <p:cond delay="0"/>
                                          </p:stCondLst>
                                        </p:cTn>
                                        <p:tgtEl>
                                          <p:spTgt spid="23595"/>
                                        </p:tgtEl>
                                        <p:attrNameLst>
                                          <p:attrName>style.visibility</p:attrName>
                                        </p:attrNameLst>
                                      </p:cBhvr>
                                      <p:to>
                                        <p:strVal val="visible"/>
                                      </p:to>
                                    </p:set>
                                    <p:animEffect transition="in" filter="blinds(horizontal)">
                                      <p:cBhvr additive="repl">
                                        <p:cTn id="41" dur="500"/>
                                        <p:tgtEl>
                                          <p:spTgt spid="23595"/>
                                        </p:tgtEl>
                                      </p:cBhvr>
                                    </p:animEffect>
                                  </p:childTnLst>
                                </p:cTn>
                              </p:par>
                              <p:par>
                                <p:cTn id="42" presetID="3" presetClass="entr" presetSubtype="10" fill="hold" nodeType="withEffect">
                                  <p:stCondLst>
                                    <p:cond delay="0"/>
                                  </p:stCondLst>
                                  <p:childTnLst>
                                    <p:set>
                                      <p:cBhvr additive="repl">
                                        <p:cTn id="43" dur="1" fill="hold">
                                          <p:stCondLst>
                                            <p:cond delay="0"/>
                                          </p:stCondLst>
                                        </p:cTn>
                                        <p:tgtEl>
                                          <p:spTgt spid="23596"/>
                                        </p:tgtEl>
                                        <p:attrNameLst>
                                          <p:attrName>style.visibility</p:attrName>
                                        </p:attrNameLst>
                                      </p:cBhvr>
                                      <p:to>
                                        <p:strVal val="visible"/>
                                      </p:to>
                                    </p:set>
                                    <p:animEffect transition="in" filter="blinds(horizontal)">
                                      <p:cBhvr additive="repl">
                                        <p:cTn id="44" dur="500"/>
                                        <p:tgtEl>
                                          <p:spTgt spid="23596"/>
                                        </p:tgtEl>
                                      </p:cBhvr>
                                    </p:animEffect>
                                  </p:childTnLst>
                                </p:cTn>
                              </p:par>
                            </p:childTnLst>
                          </p:cTn>
                        </p:par>
                        <p:par>
                          <p:cTn id="45" fill="hold">
                            <p:stCondLst>
                              <p:cond delay="1500"/>
                            </p:stCondLst>
                            <p:childTnLst>
                              <p:par>
                                <p:cTn id="46" presetID="3" presetClass="entr" presetSubtype="10" fill="hold" nodeType="afterEffect">
                                  <p:stCondLst>
                                    <p:cond delay="0"/>
                                  </p:stCondLst>
                                  <p:childTnLst>
                                    <p:set>
                                      <p:cBhvr additive="repl">
                                        <p:cTn id="47" dur="1" fill="hold">
                                          <p:stCondLst>
                                            <p:cond delay="0"/>
                                          </p:stCondLst>
                                        </p:cTn>
                                        <p:tgtEl>
                                          <p:spTgt spid="23600"/>
                                        </p:tgtEl>
                                        <p:attrNameLst>
                                          <p:attrName>style.visibility</p:attrName>
                                        </p:attrNameLst>
                                      </p:cBhvr>
                                      <p:to>
                                        <p:strVal val="visible"/>
                                      </p:to>
                                    </p:set>
                                    <p:animEffect transition="in" filter="blinds(horizontal)">
                                      <p:cBhvr additive="repl">
                                        <p:cTn id="48" dur="500"/>
                                        <p:tgtEl>
                                          <p:spTgt spid="23600"/>
                                        </p:tgtEl>
                                      </p:cBhvr>
                                    </p:animEffect>
                                  </p:childTnLst>
                                </p:cTn>
                              </p:par>
                              <p:par>
                                <p:cTn id="49" presetID="3" presetClass="entr" presetSubtype="10" fill="hold" nodeType="withEffect">
                                  <p:stCondLst>
                                    <p:cond delay="0"/>
                                  </p:stCondLst>
                                  <p:childTnLst>
                                    <p:set>
                                      <p:cBhvr additive="repl">
                                        <p:cTn id="50" dur="1" fill="hold">
                                          <p:stCondLst>
                                            <p:cond delay="0"/>
                                          </p:stCondLst>
                                        </p:cTn>
                                        <p:tgtEl>
                                          <p:spTgt spid="23601"/>
                                        </p:tgtEl>
                                        <p:attrNameLst>
                                          <p:attrName>style.visibility</p:attrName>
                                        </p:attrNameLst>
                                      </p:cBhvr>
                                      <p:to>
                                        <p:strVal val="visible"/>
                                      </p:to>
                                    </p:set>
                                    <p:animEffect transition="in" filter="blinds(horizontal)">
                                      <p:cBhvr additive="repl">
                                        <p:cTn id="51" dur="500"/>
                                        <p:tgtEl>
                                          <p:spTgt spid="23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7" grpId="0" animBg="1"/>
      <p:bldP spid="23592" grpId="0" animBg="1"/>
      <p:bldP spid="23593" grpId="0" animBg="1"/>
      <p:bldP spid="23594" grpId="0" animBg="1"/>
      <p:bldP spid="23595" grpId="0" animBg="1"/>
      <p:bldP spid="23598"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 name="Slide Number Placeholder 2"/>
          <p:cNvSpPr>
            <a:spLocks noGrp="1"/>
          </p:cNvSpPr>
          <p:nvPr>
            <p:ph type="sldNum" sz="quarter" idx="10"/>
          </p:nvPr>
        </p:nvSpPr>
        <p:spPr/>
        <p:txBody>
          <a:bodyPr/>
          <a:lstStyle/>
          <a:p>
            <a:pPr>
              <a:defRPr/>
            </a:pPr>
            <a:fld id="{F3924F2A-BCBD-46B6-BF7E-EC9825F951C0}" type="slidenum">
              <a:rPr lang="en-US"/>
              <a:pPr>
                <a:defRPr/>
              </a:pPr>
              <a:t>7</a:t>
            </a:fld>
            <a:endParaRPr lang="en-US"/>
          </a:p>
        </p:txBody>
      </p:sp>
      <p:sp>
        <p:nvSpPr>
          <p:cNvPr id="18434"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7650" name="Text Box 2"/>
          <p:cNvSpPr txBox="1">
            <a:spLocks noChangeArrowheads="1"/>
          </p:cNvSpPr>
          <p:nvPr/>
        </p:nvSpPr>
        <p:spPr bwMode="auto">
          <a:xfrm>
            <a:off x="4051300" y="3468688"/>
            <a:ext cx="990600" cy="274637"/>
          </a:xfrm>
          <a:prstGeom prst="rect">
            <a:avLst/>
          </a:prstGeom>
          <a:noFill/>
          <a:ln w="9525" algn="ctr">
            <a:noFill/>
            <a:miter lim="800000"/>
            <a:headEnd/>
            <a:tailEnd/>
          </a:ln>
        </p:spPr>
        <p:txBody>
          <a:bodyPr lIns="91437" tIns="45719" rIns="91437" bIns="45719">
            <a:spAutoFit/>
          </a:bodyPr>
          <a:lstStyle/>
          <a:p>
            <a:pPr>
              <a:spcBef>
                <a:spcPct val="50000"/>
              </a:spcBef>
            </a:pPr>
            <a:r>
              <a:rPr lang="en-US" sz="1200" b="1"/>
              <a:t>(4) Data</a:t>
            </a:r>
          </a:p>
        </p:txBody>
      </p:sp>
      <p:sp>
        <p:nvSpPr>
          <p:cNvPr id="18436" name="Rectangle 3"/>
          <p:cNvSpPr>
            <a:spLocks noChangeArrowheads="1"/>
          </p:cNvSpPr>
          <p:nvPr/>
        </p:nvSpPr>
        <p:spPr bwMode="auto">
          <a:xfrm>
            <a:off x="5438775" y="2800350"/>
            <a:ext cx="231775" cy="812800"/>
          </a:xfrm>
          <a:prstGeom prst="rect">
            <a:avLst/>
          </a:prstGeom>
          <a:solidFill>
            <a:srgbClr val="FF9933"/>
          </a:solidFill>
          <a:ln w="9525" algn="ctr">
            <a:solidFill>
              <a:schemeClr val="tx1"/>
            </a:solidFill>
            <a:miter lim="800000"/>
            <a:headEnd/>
            <a:tailEnd/>
          </a:ln>
        </p:spPr>
        <p:txBody>
          <a:bodyPr lIns="91437" tIns="45719" rIns="91437" bIns="45719" anchor="ctr">
            <a:spAutoFit/>
          </a:bodyPr>
          <a:lstStyle/>
          <a:p>
            <a:endParaRPr lang="en-US"/>
          </a:p>
        </p:txBody>
      </p:sp>
      <p:sp>
        <p:nvSpPr>
          <p:cNvPr id="18437" name="Rectangle 4"/>
          <p:cNvSpPr>
            <a:spLocks noChangeArrowheads="1"/>
          </p:cNvSpPr>
          <p:nvPr/>
        </p:nvSpPr>
        <p:spPr bwMode="auto">
          <a:xfrm>
            <a:off x="5400675" y="2060575"/>
            <a:ext cx="228600" cy="685800"/>
          </a:xfrm>
          <a:prstGeom prst="rect">
            <a:avLst/>
          </a:prstGeom>
          <a:solidFill>
            <a:srgbClr val="66FFFF"/>
          </a:solidFill>
          <a:ln w="9525" algn="ctr">
            <a:solidFill>
              <a:schemeClr val="tx1"/>
            </a:solidFill>
            <a:miter lim="800000"/>
            <a:headEnd/>
            <a:tailEnd/>
          </a:ln>
        </p:spPr>
        <p:txBody>
          <a:bodyPr lIns="91437" tIns="45719" rIns="91437" bIns="45719" anchor="ctr"/>
          <a:lstStyle/>
          <a:p>
            <a:pPr algn="ctr">
              <a:buClr>
                <a:srgbClr val="000000"/>
              </a:buClr>
              <a:buSzPct val="100000"/>
              <a:buFont typeface="Arial" charset="0"/>
              <a:buNone/>
            </a:pPr>
            <a:endParaRPr lang="en-US">
              <a:solidFill>
                <a:srgbClr val="000000"/>
              </a:solidFill>
            </a:endParaRPr>
          </a:p>
        </p:txBody>
      </p:sp>
      <p:sp>
        <p:nvSpPr>
          <p:cNvPr id="18438" name="Text Box 5"/>
          <p:cNvSpPr txBox="1">
            <a:spLocks noChangeArrowheads="1"/>
          </p:cNvSpPr>
          <p:nvPr/>
        </p:nvSpPr>
        <p:spPr bwMode="auto">
          <a:xfrm>
            <a:off x="5383213" y="2800350"/>
            <a:ext cx="246062" cy="7016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ROCE</a:t>
            </a:r>
          </a:p>
        </p:txBody>
      </p:sp>
      <p:sp>
        <p:nvSpPr>
          <p:cNvPr id="18439" name="Text Box 6"/>
          <p:cNvSpPr txBox="1">
            <a:spLocks noChangeArrowheads="1"/>
          </p:cNvSpPr>
          <p:nvPr/>
        </p:nvSpPr>
        <p:spPr bwMode="auto">
          <a:xfrm>
            <a:off x="5400675" y="2133600"/>
            <a:ext cx="246063" cy="5492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OSA</a:t>
            </a:r>
          </a:p>
        </p:txBody>
      </p:sp>
      <p:sp>
        <p:nvSpPr>
          <p:cNvPr id="18440" name="Cloud"/>
          <p:cNvSpPr>
            <a:spLocks noChangeAspect="1" noEditPoints="1" noChangeArrowheads="1"/>
          </p:cNvSpPr>
          <p:nvPr/>
        </p:nvSpPr>
        <p:spPr bwMode="auto">
          <a:xfrm>
            <a:off x="2817813" y="1449388"/>
            <a:ext cx="3490912" cy="2971800"/>
          </a:xfrm>
          <a:custGeom>
            <a:avLst/>
            <a:gdLst>
              <a:gd name="T0" fmla="*/ 10828 w 21600"/>
              <a:gd name="T1" fmla="*/ 1485900 h 21600"/>
              <a:gd name="T2" fmla="*/ 1745456 w 21600"/>
              <a:gd name="T3" fmla="*/ 2968636 h 21600"/>
              <a:gd name="T4" fmla="*/ 3488003 w 21600"/>
              <a:gd name="T5" fmla="*/ 1485900 h 21600"/>
              <a:gd name="T6" fmla="*/ 1745456 w 21600"/>
              <a:gd name="T7" fmla="*/ 169915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AEAEA">
              <a:alpha val="12157"/>
            </a:srgbClr>
          </a:solidFill>
          <a:ln w="9525">
            <a:solidFill>
              <a:srgbClr val="C0C0C0"/>
            </a:solidFill>
            <a:prstDash val="lgDash"/>
            <a:miter lim="800000"/>
            <a:headEnd/>
            <a:tailEnd/>
          </a:ln>
        </p:spPr>
        <p:txBody>
          <a:bodyPr/>
          <a:lstStyle/>
          <a:p>
            <a:endParaRPr lang="en-US"/>
          </a:p>
        </p:txBody>
      </p:sp>
      <p:sp>
        <p:nvSpPr>
          <p:cNvPr id="18441" name="Rectangle 8"/>
          <p:cNvSpPr>
            <a:spLocks noGrp="1"/>
          </p:cNvSpPr>
          <p:nvPr>
            <p:ph type="title"/>
          </p:nvPr>
        </p:nvSpPr>
        <p:spPr>
          <a:xfrm>
            <a:off x="450850" y="214313"/>
            <a:ext cx="7804150" cy="636587"/>
          </a:xfrm>
        </p:spPr>
        <p:txBody>
          <a:bodyPr/>
          <a:lstStyle/>
          <a:p>
            <a:r>
              <a:rPr lang="en-US" sz="2800" smtClean="0">
                <a:latin typeface="Arial" charset="0"/>
                <a:cs typeface="Arial" charset="0"/>
              </a:rPr>
              <a:t>SMC-R (Contact and RDMA Processing)</a:t>
            </a:r>
            <a:r>
              <a:rPr lang="en-US" smtClean="0">
                <a:latin typeface="Arial" charset="0"/>
                <a:cs typeface="Arial" charset="0"/>
              </a:rPr>
              <a:t> </a:t>
            </a:r>
          </a:p>
        </p:txBody>
      </p:sp>
      <p:sp>
        <p:nvSpPr>
          <p:cNvPr id="18442" name="AutoShape 9"/>
          <p:cNvSpPr>
            <a:spLocks noChangeArrowheads="1"/>
          </p:cNvSpPr>
          <p:nvPr/>
        </p:nvSpPr>
        <p:spPr bwMode="auto">
          <a:xfrm>
            <a:off x="215900" y="1233488"/>
            <a:ext cx="3335338" cy="3224212"/>
          </a:xfrm>
          <a:prstGeom prst="roundRect">
            <a:avLst>
              <a:gd name="adj" fmla="val 16667"/>
            </a:avLst>
          </a:prstGeom>
          <a:solidFill>
            <a:srgbClr val="CCFFFF"/>
          </a:solidFill>
          <a:ln w="9525" algn="ctr">
            <a:solidFill>
              <a:schemeClr val="tx1"/>
            </a:solidFill>
            <a:round/>
            <a:headEnd/>
            <a:tailEnd/>
          </a:ln>
        </p:spPr>
        <p:txBody>
          <a:bodyPr lIns="91437" tIns="45719" rIns="91437" bIns="45719" anchor="ctr">
            <a:spAutoFit/>
          </a:bodyPr>
          <a:lstStyle/>
          <a:p>
            <a:endParaRPr lang="en-US"/>
          </a:p>
        </p:txBody>
      </p:sp>
      <p:sp>
        <p:nvSpPr>
          <p:cNvPr id="18443" name="AutoShape 10"/>
          <p:cNvSpPr>
            <a:spLocks noChangeArrowheads="1"/>
          </p:cNvSpPr>
          <p:nvPr/>
        </p:nvSpPr>
        <p:spPr bwMode="auto">
          <a:xfrm>
            <a:off x="5651500" y="1233488"/>
            <a:ext cx="3309938" cy="3179762"/>
          </a:xfrm>
          <a:prstGeom prst="roundRect">
            <a:avLst>
              <a:gd name="adj" fmla="val 16667"/>
            </a:avLst>
          </a:prstGeom>
          <a:solidFill>
            <a:srgbClr val="CCFFFF"/>
          </a:solidFill>
          <a:ln w="9525" algn="ctr">
            <a:solidFill>
              <a:schemeClr val="tx1"/>
            </a:solidFill>
            <a:round/>
            <a:headEnd/>
            <a:tailEnd/>
          </a:ln>
        </p:spPr>
        <p:txBody>
          <a:bodyPr lIns="91437" tIns="45719" rIns="91437" bIns="45719" anchor="ctr">
            <a:spAutoFit/>
          </a:bodyPr>
          <a:lstStyle/>
          <a:p>
            <a:endParaRPr lang="en-US"/>
          </a:p>
        </p:txBody>
      </p:sp>
      <p:sp>
        <p:nvSpPr>
          <p:cNvPr id="18444" name="Text Box 11"/>
          <p:cNvSpPr txBox="1">
            <a:spLocks noChangeArrowheads="1"/>
          </p:cNvSpPr>
          <p:nvPr/>
        </p:nvSpPr>
        <p:spPr bwMode="auto">
          <a:xfrm>
            <a:off x="6026150" y="958850"/>
            <a:ext cx="1641475" cy="274638"/>
          </a:xfrm>
          <a:prstGeom prst="rect">
            <a:avLst/>
          </a:prstGeom>
          <a:noFill/>
          <a:ln w="9525" algn="ctr">
            <a:noFill/>
            <a:miter lim="800000"/>
            <a:headEnd/>
            <a:tailEnd/>
          </a:ln>
        </p:spPr>
        <p:txBody>
          <a:bodyPr wrap="none" lIns="91437" tIns="45719" rIns="91437" bIns="45719">
            <a:spAutoFit/>
          </a:bodyPr>
          <a:lstStyle/>
          <a:p>
            <a:r>
              <a:rPr lang="en-US" sz="1200"/>
              <a:t>z/OS V2R1 System B</a:t>
            </a:r>
          </a:p>
        </p:txBody>
      </p:sp>
      <p:sp>
        <p:nvSpPr>
          <p:cNvPr id="27660" name="Text Box 12"/>
          <p:cNvSpPr txBox="1">
            <a:spLocks noChangeArrowheads="1"/>
          </p:cNvSpPr>
          <p:nvPr/>
        </p:nvSpPr>
        <p:spPr bwMode="auto">
          <a:xfrm>
            <a:off x="228600" y="5029200"/>
            <a:ext cx="8258175" cy="304800"/>
          </a:xfrm>
          <a:prstGeom prst="rect">
            <a:avLst/>
          </a:prstGeom>
          <a:noFill/>
          <a:ln w="9525" algn="ctr">
            <a:noFill/>
            <a:miter lim="800000"/>
            <a:headEnd/>
            <a:tailEnd/>
          </a:ln>
        </p:spPr>
        <p:txBody>
          <a:bodyPr lIns="91437" tIns="45719" rIns="91437" bIns="45719">
            <a:spAutoFit/>
          </a:bodyPr>
          <a:lstStyle/>
          <a:p>
            <a:pPr>
              <a:spcBef>
                <a:spcPct val="50000"/>
              </a:spcBef>
            </a:pPr>
            <a:r>
              <a:rPr lang="en-US" sz="1400" b="1"/>
              <a:t> </a:t>
            </a:r>
          </a:p>
        </p:txBody>
      </p:sp>
      <p:sp>
        <p:nvSpPr>
          <p:cNvPr id="27661" name="Text Box 13"/>
          <p:cNvSpPr txBox="1">
            <a:spLocks noChangeArrowheads="1"/>
          </p:cNvSpPr>
          <p:nvPr/>
        </p:nvSpPr>
        <p:spPr bwMode="auto">
          <a:xfrm>
            <a:off x="250825" y="5913438"/>
            <a:ext cx="8418513" cy="487362"/>
          </a:xfrm>
          <a:prstGeom prst="rect">
            <a:avLst/>
          </a:prstGeom>
          <a:noFill/>
          <a:ln w="9525" algn="ctr">
            <a:noFill/>
            <a:miter lim="800000"/>
            <a:headEnd/>
            <a:tailEnd/>
          </a:ln>
        </p:spPr>
        <p:txBody>
          <a:bodyPr lIns="91437" tIns="45719" rIns="91437" bIns="45719">
            <a:spAutoFit/>
          </a:bodyPr>
          <a:lstStyle/>
          <a:p>
            <a:pPr>
              <a:spcBef>
                <a:spcPct val="50000"/>
              </a:spcBef>
            </a:pPr>
            <a:r>
              <a:rPr lang="en-US" sz="1400" b="1"/>
              <a:t> </a:t>
            </a:r>
            <a:r>
              <a:rPr lang="en-US" sz="1200"/>
              <a:t>4) Applications issue standard socket send; SMC-R performs RDMA-write into partner’s RMBE slot (RMB Element);  peer consumes data via standard socket read</a:t>
            </a:r>
          </a:p>
        </p:txBody>
      </p:sp>
      <p:sp>
        <p:nvSpPr>
          <p:cNvPr id="27662" name="Text Box 14"/>
          <p:cNvSpPr txBox="1">
            <a:spLocks noChangeArrowheads="1"/>
          </p:cNvSpPr>
          <p:nvPr/>
        </p:nvSpPr>
        <p:spPr bwMode="auto">
          <a:xfrm>
            <a:off x="287338" y="4403725"/>
            <a:ext cx="9112250" cy="487363"/>
          </a:xfrm>
          <a:prstGeom prst="rect">
            <a:avLst/>
          </a:prstGeom>
          <a:noFill/>
          <a:ln w="9525" algn="ctr">
            <a:noFill/>
            <a:miter lim="800000"/>
            <a:headEnd/>
            <a:tailEnd/>
          </a:ln>
        </p:spPr>
        <p:txBody>
          <a:bodyPr lIns="91437" tIns="45719" rIns="91437" bIns="45719">
            <a:spAutoFit/>
          </a:bodyPr>
          <a:lstStyle/>
          <a:p>
            <a:pPr>
              <a:spcBef>
                <a:spcPct val="50000"/>
              </a:spcBef>
            </a:pPr>
            <a:r>
              <a:rPr lang="en-US" sz="1200"/>
              <a:t>1)</a:t>
            </a:r>
            <a:r>
              <a:rPr lang="en-US" sz="1400"/>
              <a:t> </a:t>
            </a:r>
            <a:r>
              <a:rPr lang="en-US" sz="1200"/>
              <a:t>Application issues standard TCP Connect;  Normal TCP/IP connection (3-way syn) handshake;  Determine ability/desire to support SMC-Remote (based on TCP option)</a:t>
            </a:r>
          </a:p>
        </p:txBody>
      </p:sp>
      <p:sp>
        <p:nvSpPr>
          <p:cNvPr id="27663" name="Text Box 15"/>
          <p:cNvSpPr txBox="1">
            <a:spLocks noChangeArrowheads="1"/>
          </p:cNvSpPr>
          <p:nvPr/>
        </p:nvSpPr>
        <p:spPr bwMode="auto">
          <a:xfrm>
            <a:off x="287338" y="5321300"/>
            <a:ext cx="8316912" cy="639763"/>
          </a:xfrm>
          <a:prstGeom prst="rect">
            <a:avLst/>
          </a:prstGeom>
          <a:noFill/>
          <a:ln w="9525" algn="ctr">
            <a:noFill/>
            <a:miter lim="800000"/>
            <a:headEnd/>
            <a:tailEnd/>
          </a:ln>
        </p:spPr>
        <p:txBody>
          <a:bodyPr lIns="91437" tIns="45719" rIns="91437" bIns="45719">
            <a:spAutoFit/>
          </a:bodyPr>
          <a:lstStyle/>
          <a:p>
            <a:pPr>
              <a:spcBef>
                <a:spcPct val="50000"/>
              </a:spcBef>
            </a:pPr>
            <a:r>
              <a:rPr lang="en-US" sz="1200"/>
              <a:t>3) </a:t>
            </a:r>
            <a:r>
              <a:rPr lang="en-US" sz="1200" b="1"/>
              <a:t>If first contact</a:t>
            </a:r>
            <a:r>
              <a:rPr lang="en-US" sz="1200"/>
              <a:t>…. then establish point-to-point SMC Link via SMC LLC (Link Layer Control) commands (RDMA-Memory-Block (RMB) pair over RC-QP… the same link (QP/RMB) can be used for multiple TCP connections across same 2 peers)</a:t>
            </a:r>
          </a:p>
        </p:txBody>
      </p:sp>
      <p:sp>
        <p:nvSpPr>
          <p:cNvPr id="18449" name="Rectangle 16"/>
          <p:cNvSpPr>
            <a:spLocks noChangeArrowheads="1"/>
          </p:cNvSpPr>
          <p:nvPr/>
        </p:nvSpPr>
        <p:spPr bwMode="auto">
          <a:xfrm>
            <a:off x="554038" y="1544638"/>
            <a:ext cx="1930400" cy="1843087"/>
          </a:xfrm>
          <a:prstGeom prst="rect">
            <a:avLst/>
          </a:prstGeom>
          <a:noFill/>
          <a:ln w="3175" algn="ctr">
            <a:solidFill>
              <a:schemeClr val="tx1"/>
            </a:solidFill>
            <a:prstDash val="dashDot"/>
            <a:miter lim="800000"/>
            <a:headEnd/>
            <a:tailEnd/>
          </a:ln>
        </p:spPr>
        <p:txBody>
          <a:bodyPr lIns="91437" tIns="45719" rIns="91437" bIns="45719" anchor="ctr">
            <a:spAutoFit/>
          </a:bodyPr>
          <a:lstStyle/>
          <a:p>
            <a:endParaRPr lang="en-US"/>
          </a:p>
        </p:txBody>
      </p:sp>
      <p:sp>
        <p:nvSpPr>
          <p:cNvPr id="18450" name="Rectangle 17"/>
          <p:cNvSpPr>
            <a:spLocks noChangeArrowheads="1"/>
          </p:cNvSpPr>
          <p:nvPr/>
        </p:nvSpPr>
        <p:spPr bwMode="auto">
          <a:xfrm>
            <a:off x="5842000" y="1619250"/>
            <a:ext cx="1828800" cy="1770063"/>
          </a:xfrm>
          <a:prstGeom prst="rect">
            <a:avLst/>
          </a:prstGeom>
          <a:noFill/>
          <a:ln w="3175" algn="ctr">
            <a:solidFill>
              <a:schemeClr val="tx1"/>
            </a:solidFill>
            <a:prstDash val="dashDot"/>
            <a:miter lim="800000"/>
            <a:headEnd/>
            <a:tailEnd/>
          </a:ln>
        </p:spPr>
        <p:txBody>
          <a:bodyPr lIns="91437" tIns="45719" rIns="91437" bIns="45719" anchor="ctr">
            <a:spAutoFit/>
          </a:bodyPr>
          <a:lstStyle/>
          <a:p>
            <a:endParaRPr lang="en-US"/>
          </a:p>
        </p:txBody>
      </p:sp>
      <p:sp>
        <p:nvSpPr>
          <p:cNvPr id="18451" name="Text Box 18"/>
          <p:cNvSpPr txBox="1">
            <a:spLocks noChangeArrowheads="1"/>
          </p:cNvSpPr>
          <p:nvPr/>
        </p:nvSpPr>
        <p:spPr bwMode="auto">
          <a:xfrm>
            <a:off x="681038" y="1246188"/>
            <a:ext cx="1600200" cy="254000"/>
          </a:xfrm>
          <a:prstGeom prst="rect">
            <a:avLst/>
          </a:prstGeom>
          <a:solidFill>
            <a:srgbClr val="FFFF99"/>
          </a:solidFill>
          <a:ln w="9525" algn="ctr">
            <a:solidFill>
              <a:schemeClr val="tx1"/>
            </a:solidFill>
            <a:miter lim="800000"/>
            <a:headEnd/>
            <a:tailEnd/>
          </a:ln>
        </p:spPr>
        <p:txBody>
          <a:bodyPr>
            <a:spAutoFit/>
          </a:bodyPr>
          <a:lstStyle/>
          <a:p>
            <a:pPr>
              <a:spcBef>
                <a:spcPct val="50000"/>
              </a:spcBef>
            </a:pPr>
            <a:r>
              <a:rPr lang="en-US" sz="1000"/>
              <a:t>       Client application</a:t>
            </a:r>
          </a:p>
        </p:txBody>
      </p:sp>
      <p:sp>
        <p:nvSpPr>
          <p:cNvPr id="18452" name="Text Box 19"/>
          <p:cNvSpPr txBox="1">
            <a:spLocks noChangeArrowheads="1"/>
          </p:cNvSpPr>
          <p:nvPr/>
        </p:nvSpPr>
        <p:spPr bwMode="auto">
          <a:xfrm>
            <a:off x="5959475" y="1323975"/>
            <a:ext cx="1600200" cy="254000"/>
          </a:xfrm>
          <a:prstGeom prst="rect">
            <a:avLst/>
          </a:prstGeom>
          <a:solidFill>
            <a:srgbClr val="FFFF99"/>
          </a:solidFill>
          <a:ln w="9525" algn="ctr">
            <a:solidFill>
              <a:schemeClr val="tx1"/>
            </a:solidFill>
            <a:miter lim="800000"/>
            <a:headEnd/>
            <a:tailEnd/>
          </a:ln>
        </p:spPr>
        <p:txBody>
          <a:bodyPr>
            <a:spAutoFit/>
          </a:bodyPr>
          <a:lstStyle/>
          <a:p>
            <a:pPr>
              <a:spcBef>
                <a:spcPct val="50000"/>
              </a:spcBef>
            </a:pPr>
            <a:r>
              <a:rPr lang="en-US" sz="1000"/>
              <a:t>      Server application</a:t>
            </a:r>
          </a:p>
        </p:txBody>
      </p:sp>
      <p:sp>
        <p:nvSpPr>
          <p:cNvPr id="18453" name="Text Box 20"/>
          <p:cNvSpPr txBox="1">
            <a:spLocks noChangeArrowheads="1"/>
          </p:cNvSpPr>
          <p:nvPr/>
        </p:nvSpPr>
        <p:spPr bwMode="auto">
          <a:xfrm>
            <a:off x="708025" y="1625600"/>
            <a:ext cx="1600200" cy="254000"/>
          </a:xfrm>
          <a:prstGeom prst="rect">
            <a:avLst/>
          </a:prstGeom>
          <a:solidFill>
            <a:srgbClr val="E0E0E0"/>
          </a:solidFill>
          <a:ln w="9525" algn="ctr">
            <a:solidFill>
              <a:schemeClr val="tx1"/>
            </a:solidFill>
            <a:miter lim="800000"/>
            <a:headEnd/>
            <a:tailEnd/>
          </a:ln>
        </p:spPr>
        <p:txBody>
          <a:bodyPr>
            <a:spAutoFit/>
          </a:bodyPr>
          <a:lstStyle/>
          <a:p>
            <a:pPr>
              <a:spcBef>
                <a:spcPct val="50000"/>
              </a:spcBef>
            </a:pPr>
            <a:r>
              <a:rPr lang="en-US" sz="1000"/>
              <a:t>        Socket API </a:t>
            </a:r>
          </a:p>
        </p:txBody>
      </p:sp>
      <p:sp>
        <p:nvSpPr>
          <p:cNvPr id="18454" name="Text Box 21"/>
          <p:cNvSpPr txBox="1">
            <a:spLocks noChangeArrowheads="1"/>
          </p:cNvSpPr>
          <p:nvPr/>
        </p:nvSpPr>
        <p:spPr bwMode="auto">
          <a:xfrm>
            <a:off x="5959475" y="1674813"/>
            <a:ext cx="1600200" cy="254000"/>
          </a:xfrm>
          <a:prstGeom prst="rect">
            <a:avLst/>
          </a:prstGeom>
          <a:solidFill>
            <a:srgbClr val="E0E0E0"/>
          </a:solidFill>
          <a:ln w="9525" algn="ctr">
            <a:solidFill>
              <a:schemeClr val="tx1"/>
            </a:solidFill>
            <a:miter lim="800000"/>
            <a:headEnd/>
            <a:tailEnd/>
          </a:ln>
        </p:spPr>
        <p:txBody>
          <a:bodyPr>
            <a:spAutoFit/>
          </a:bodyPr>
          <a:lstStyle/>
          <a:p>
            <a:pPr>
              <a:spcBef>
                <a:spcPct val="50000"/>
              </a:spcBef>
            </a:pPr>
            <a:r>
              <a:rPr lang="en-US" sz="1000"/>
              <a:t>          Socket API </a:t>
            </a:r>
          </a:p>
        </p:txBody>
      </p:sp>
      <p:sp>
        <p:nvSpPr>
          <p:cNvPr id="18455" name="Text Box 22"/>
          <p:cNvSpPr txBox="1">
            <a:spLocks noChangeArrowheads="1"/>
          </p:cNvSpPr>
          <p:nvPr/>
        </p:nvSpPr>
        <p:spPr bwMode="auto">
          <a:xfrm>
            <a:off x="1619250" y="1989138"/>
            <a:ext cx="720725" cy="1187450"/>
          </a:xfrm>
          <a:prstGeom prst="rect">
            <a:avLst/>
          </a:prstGeom>
          <a:solidFill>
            <a:srgbClr val="FFCC99"/>
          </a:solidFill>
          <a:ln w="9525" algn="ctr">
            <a:solidFill>
              <a:schemeClr val="tx1"/>
            </a:solidFill>
            <a:miter lim="800000"/>
            <a:headEnd/>
            <a:tailEnd/>
          </a:ln>
        </p:spPr>
        <p:txBody>
          <a:bodyPr/>
          <a:lstStyle/>
          <a:p>
            <a:pPr algn="ctr">
              <a:spcBef>
                <a:spcPct val="50000"/>
              </a:spcBef>
            </a:pPr>
            <a:r>
              <a:rPr lang="en-US" sz="1000"/>
              <a:t>SMC-R</a:t>
            </a:r>
          </a:p>
        </p:txBody>
      </p:sp>
      <p:sp>
        <p:nvSpPr>
          <p:cNvPr id="18456" name="Line 23"/>
          <p:cNvSpPr>
            <a:spLocks noChangeShapeType="1"/>
          </p:cNvSpPr>
          <p:nvPr/>
        </p:nvSpPr>
        <p:spPr bwMode="auto">
          <a:xfrm>
            <a:off x="1409700" y="2733675"/>
            <a:ext cx="0" cy="247650"/>
          </a:xfrm>
          <a:prstGeom prst="line">
            <a:avLst/>
          </a:prstGeom>
          <a:noFill/>
          <a:ln w="9525">
            <a:solidFill>
              <a:schemeClr val="tx1"/>
            </a:solidFill>
            <a:round/>
            <a:headEnd/>
            <a:tailEnd/>
          </a:ln>
        </p:spPr>
        <p:txBody>
          <a:bodyPr lIns="91437" tIns="45719" rIns="91437" bIns="45719">
            <a:spAutoFit/>
          </a:bodyPr>
          <a:lstStyle/>
          <a:p>
            <a:endParaRPr lang="en-US"/>
          </a:p>
        </p:txBody>
      </p:sp>
      <p:sp>
        <p:nvSpPr>
          <p:cNvPr id="18457" name="Text Box 24"/>
          <p:cNvSpPr txBox="1">
            <a:spLocks noChangeArrowheads="1"/>
          </p:cNvSpPr>
          <p:nvPr/>
        </p:nvSpPr>
        <p:spPr bwMode="auto">
          <a:xfrm>
            <a:off x="684213" y="1989138"/>
            <a:ext cx="792162" cy="1187450"/>
          </a:xfrm>
          <a:prstGeom prst="rect">
            <a:avLst/>
          </a:prstGeom>
          <a:solidFill>
            <a:srgbClr val="E0E0E0"/>
          </a:solidFill>
          <a:ln w="9525" algn="ctr">
            <a:solidFill>
              <a:schemeClr val="tx1"/>
            </a:solidFill>
            <a:miter lim="800000"/>
            <a:headEnd/>
            <a:tailEnd/>
          </a:ln>
        </p:spPr>
        <p:txBody>
          <a:bodyPr/>
          <a:lstStyle/>
          <a:p>
            <a:pPr algn="ctr">
              <a:spcBef>
                <a:spcPct val="50000"/>
              </a:spcBef>
            </a:pPr>
            <a:r>
              <a:rPr lang="en-US" sz="1000"/>
              <a:t>TCP </a:t>
            </a:r>
          </a:p>
          <a:p>
            <a:pPr algn="ctr">
              <a:spcBef>
                <a:spcPct val="50000"/>
              </a:spcBef>
            </a:pPr>
            <a:endParaRPr lang="en-US" sz="1000"/>
          </a:p>
          <a:p>
            <a:pPr algn="ctr">
              <a:spcBef>
                <a:spcPct val="50000"/>
              </a:spcBef>
            </a:pPr>
            <a:r>
              <a:rPr lang="en-US" sz="1000"/>
              <a:t>IP</a:t>
            </a:r>
          </a:p>
        </p:txBody>
      </p:sp>
      <p:sp>
        <p:nvSpPr>
          <p:cNvPr id="18458" name="Line 25"/>
          <p:cNvSpPr>
            <a:spLocks noChangeShapeType="1"/>
          </p:cNvSpPr>
          <p:nvPr/>
        </p:nvSpPr>
        <p:spPr bwMode="auto">
          <a:xfrm>
            <a:off x="6683375" y="2732088"/>
            <a:ext cx="0" cy="247650"/>
          </a:xfrm>
          <a:prstGeom prst="line">
            <a:avLst/>
          </a:prstGeom>
          <a:noFill/>
          <a:ln w="9525">
            <a:solidFill>
              <a:schemeClr val="tx1"/>
            </a:solidFill>
            <a:round/>
            <a:headEnd/>
            <a:tailEnd/>
          </a:ln>
        </p:spPr>
        <p:txBody>
          <a:bodyPr lIns="91437" tIns="45719" rIns="91437" bIns="45719">
            <a:spAutoFit/>
          </a:bodyPr>
          <a:lstStyle/>
          <a:p>
            <a:endParaRPr lang="en-US"/>
          </a:p>
        </p:txBody>
      </p:sp>
      <p:sp>
        <p:nvSpPr>
          <p:cNvPr id="18459" name="Text Box 26"/>
          <p:cNvSpPr txBox="1">
            <a:spLocks noChangeArrowheads="1"/>
          </p:cNvSpPr>
          <p:nvPr/>
        </p:nvSpPr>
        <p:spPr bwMode="auto">
          <a:xfrm>
            <a:off x="1331913" y="1884363"/>
            <a:ext cx="184150" cy="366712"/>
          </a:xfrm>
          <a:prstGeom prst="rect">
            <a:avLst/>
          </a:prstGeom>
          <a:noFill/>
          <a:ln w="9525" algn="ctr">
            <a:noFill/>
            <a:miter lim="800000"/>
            <a:headEnd/>
            <a:tailEnd/>
          </a:ln>
        </p:spPr>
        <p:txBody>
          <a:bodyPr wrap="none" lIns="91437" tIns="45719" rIns="91437" bIns="45719">
            <a:spAutoFit/>
          </a:bodyPr>
          <a:lstStyle/>
          <a:p>
            <a:endParaRPr lang="en-US" b="1"/>
          </a:p>
        </p:txBody>
      </p:sp>
      <p:sp>
        <p:nvSpPr>
          <p:cNvPr id="18460" name="Rectangle 27"/>
          <p:cNvSpPr>
            <a:spLocks noChangeArrowheads="1"/>
          </p:cNvSpPr>
          <p:nvPr/>
        </p:nvSpPr>
        <p:spPr bwMode="auto">
          <a:xfrm>
            <a:off x="3563938" y="2889250"/>
            <a:ext cx="231775" cy="812800"/>
          </a:xfrm>
          <a:prstGeom prst="rect">
            <a:avLst/>
          </a:prstGeom>
          <a:solidFill>
            <a:srgbClr val="FF9933"/>
          </a:solidFill>
          <a:ln w="9525" algn="ctr">
            <a:solidFill>
              <a:schemeClr val="tx1"/>
            </a:solidFill>
            <a:miter lim="800000"/>
            <a:headEnd/>
            <a:tailEnd/>
          </a:ln>
        </p:spPr>
        <p:txBody>
          <a:bodyPr lIns="91437" tIns="45719" rIns="91437" bIns="45719" anchor="ctr">
            <a:spAutoFit/>
          </a:bodyPr>
          <a:lstStyle/>
          <a:p>
            <a:endParaRPr lang="en-US"/>
          </a:p>
        </p:txBody>
      </p:sp>
      <p:sp>
        <p:nvSpPr>
          <p:cNvPr id="18461" name="Rectangle 28"/>
          <p:cNvSpPr>
            <a:spLocks noChangeArrowheads="1"/>
          </p:cNvSpPr>
          <p:nvPr/>
        </p:nvSpPr>
        <p:spPr bwMode="auto">
          <a:xfrm>
            <a:off x="3559175" y="2133600"/>
            <a:ext cx="228600" cy="685800"/>
          </a:xfrm>
          <a:prstGeom prst="rect">
            <a:avLst/>
          </a:prstGeom>
          <a:solidFill>
            <a:srgbClr val="66FFFF"/>
          </a:solidFill>
          <a:ln w="9525" algn="ctr">
            <a:solidFill>
              <a:schemeClr val="tx1"/>
            </a:solidFill>
            <a:miter lim="800000"/>
            <a:headEnd/>
            <a:tailEnd/>
          </a:ln>
        </p:spPr>
        <p:txBody>
          <a:bodyPr lIns="91437" tIns="45719" rIns="91437" bIns="45719" anchor="ctr"/>
          <a:lstStyle/>
          <a:p>
            <a:pPr algn="ctr">
              <a:buClr>
                <a:srgbClr val="000000"/>
              </a:buClr>
              <a:buSzPct val="100000"/>
              <a:buFont typeface="Arial" charset="0"/>
              <a:buNone/>
            </a:pPr>
            <a:endParaRPr lang="en-US">
              <a:solidFill>
                <a:srgbClr val="000000"/>
              </a:solidFill>
            </a:endParaRPr>
          </a:p>
        </p:txBody>
      </p:sp>
      <p:sp>
        <p:nvSpPr>
          <p:cNvPr id="18462" name="Text Box 29"/>
          <p:cNvSpPr txBox="1">
            <a:spLocks noChangeArrowheads="1"/>
          </p:cNvSpPr>
          <p:nvPr/>
        </p:nvSpPr>
        <p:spPr bwMode="auto">
          <a:xfrm>
            <a:off x="3513138" y="2889250"/>
            <a:ext cx="246062" cy="7016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ROCE</a:t>
            </a:r>
          </a:p>
        </p:txBody>
      </p:sp>
      <p:sp>
        <p:nvSpPr>
          <p:cNvPr id="27678" name="Rectangle 30"/>
          <p:cNvSpPr>
            <a:spLocks noChangeArrowheads="1"/>
          </p:cNvSpPr>
          <p:nvPr/>
        </p:nvSpPr>
        <p:spPr bwMode="auto">
          <a:xfrm>
            <a:off x="533400" y="3657600"/>
            <a:ext cx="2147888" cy="609600"/>
          </a:xfrm>
          <a:prstGeom prst="rect">
            <a:avLst/>
          </a:prstGeom>
          <a:solidFill>
            <a:srgbClr val="FF9933"/>
          </a:solidFill>
          <a:ln w="9525" algn="ctr">
            <a:solidFill>
              <a:schemeClr val="tx1"/>
            </a:solidFill>
            <a:miter lim="800000"/>
            <a:headEnd/>
            <a:tailEnd/>
          </a:ln>
        </p:spPr>
        <p:txBody>
          <a:bodyPr wrap="none" lIns="91437" tIns="45719" rIns="91437" bIns="45719" anchor="ctr">
            <a:spAutoFit/>
          </a:bodyPr>
          <a:lstStyle/>
          <a:p>
            <a:endParaRPr lang="en-US"/>
          </a:p>
        </p:txBody>
      </p:sp>
      <p:sp>
        <p:nvSpPr>
          <p:cNvPr id="27679" name="Text Box 31"/>
          <p:cNvSpPr txBox="1">
            <a:spLocks noChangeArrowheads="1"/>
          </p:cNvSpPr>
          <p:nvPr/>
        </p:nvSpPr>
        <p:spPr bwMode="auto">
          <a:xfrm>
            <a:off x="523875" y="3414713"/>
            <a:ext cx="2176463" cy="2444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SMC RDMA Memory Block</a:t>
            </a:r>
          </a:p>
        </p:txBody>
      </p:sp>
      <p:sp>
        <p:nvSpPr>
          <p:cNvPr id="27680" name="Rectangle 32"/>
          <p:cNvSpPr>
            <a:spLocks noChangeArrowheads="1"/>
          </p:cNvSpPr>
          <p:nvPr/>
        </p:nvSpPr>
        <p:spPr bwMode="auto">
          <a:xfrm>
            <a:off x="6429375" y="3633788"/>
            <a:ext cx="2147888" cy="609600"/>
          </a:xfrm>
          <a:prstGeom prst="rect">
            <a:avLst/>
          </a:prstGeom>
          <a:solidFill>
            <a:srgbClr val="FF9933"/>
          </a:solidFill>
          <a:ln w="9525" algn="ctr">
            <a:solidFill>
              <a:schemeClr val="tx1"/>
            </a:solidFill>
            <a:miter lim="800000"/>
            <a:headEnd/>
            <a:tailEnd/>
          </a:ln>
        </p:spPr>
        <p:txBody>
          <a:bodyPr wrap="none" lIns="91437" tIns="45719" rIns="91437" bIns="45719" anchor="ctr">
            <a:spAutoFit/>
          </a:bodyPr>
          <a:lstStyle/>
          <a:p>
            <a:endParaRPr lang="en-US"/>
          </a:p>
        </p:txBody>
      </p:sp>
      <p:sp>
        <p:nvSpPr>
          <p:cNvPr id="27681" name="Text Box 33"/>
          <p:cNvSpPr txBox="1">
            <a:spLocks noChangeArrowheads="1"/>
          </p:cNvSpPr>
          <p:nvPr/>
        </p:nvSpPr>
        <p:spPr bwMode="auto">
          <a:xfrm>
            <a:off x="6400800" y="3414713"/>
            <a:ext cx="2133600" cy="2444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SMC RDMA Memory Block</a:t>
            </a:r>
          </a:p>
        </p:txBody>
      </p:sp>
      <p:sp>
        <p:nvSpPr>
          <p:cNvPr id="27682" name="Rectangle 34"/>
          <p:cNvSpPr>
            <a:spLocks noChangeArrowheads="1"/>
          </p:cNvSpPr>
          <p:nvPr/>
        </p:nvSpPr>
        <p:spPr bwMode="auto">
          <a:xfrm>
            <a:off x="533400" y="3810000"/>
            <a:ext cx="2133600" cy="246063"/>
          </a:xfrm>
          <a:prstGeom prst="rect">
            <a:avLst/>
          </a:prstGeom>
          <a:noFill/>
          <a:ln w="9525" algn="ctr">
            <a:solidFill>
              <a:schemeClr val="tx1"/>
            </a:solidFill>
            <a:miter lim="800000"/>
            <a:headEnd/>
            <a:tailEnd/>
          </a:ln>
        </p:spPr>
        <p:txBody>
          <a:bodyPr lIns="91437" tIns="45719" rIns="91437" bIns="45719" anchor="ctr">
            <a:spAutoFit/>
          </a:bodyPr>
          <a:lstStyle/>
          <a:p>
            <a:endParaRPr lang="en-US"/>
          </a:p>
        </p:txBody>
      </p:sp>
      <p:sp>
        <p:nvSpPr>
          <p:cNvPr id="27683" name="Text Box 35"/>
          <p:cNvSpPr txBox="1">
            <a:spLocks noChangeArrowheads="1"/>
          </p:cNvSpPr>
          <p:nvPr/>
        </p:nvSpPr>
        <p:spPr bwMode="auto">
          <a:xfrm>
            <a:off x="609600" y="3810000"/>
            <a:ext cx="1981200" cy="2444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server written socket data</a:t>
            </a:r>
          </a:p>
        </p:txBody>
      </p:sp>
      <p:sp>
        <p:nvSpPr>
          <p:cNvPr id="27684" name="Rectangle 36"/>
          <p:cNvSpPr>
            <a:spLocks noChangeArrowheads="1"/>
          </p:cNvSpPr>
          <p:nvPr/>
        </p:nvSpPr>
        <p:spPr bwMode="auto">
          <a:xfrm>
            <a:off x="6443663" y="3790950"/>
            <a:ext cx="2133600" cy="246063"/>
          </a:xfrm>
          <a:prstGeom prst="rect">
            <a:avLst/>
          </a:prstGeom>
          <a:noFill/>
          <a:ln w="9525" algn="ctr">
            <a:solidFill>
              <a:schemeClr val="tx1"/>
            </a:solidFill>
            <a:miter lim="800000"/>
            <a:headEnd/>
            <a:tailEnd/>
          </a:ln>
        </p:spPr>
        <p:txBody>
          <a:bodyPr wrap="none" lIns="91437" tIns="45719" rIns="91437" bIns="45719" anchor="ctr">
            <a:spAutoFit/>
          </a:bodyPr>
          <a:lstStyle/>
          <a:p>
            <a:endParaRPr lang="en-US"/>
          </a:p>
        </p:txBody>
      </p:sp>
      <p:sp>
        <p:nvSpPr>
          <p:cNvPr id="27685" name="Text Box 37"/>
          <p:cNvSpPr txBox="1">
            <a:spLocks noChangeArrowheads="1"/>
          </p:cNvSpPr>
          <p:nvPr/>
        </p:nvSpPr>
        <p:spPr bwMode="auto">
          <a:xfrm>
            <a:off x="6400800" y="3810000"/>
            <a:ext cx="1905000" cy="2444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client written socket data</a:t>
            </a:r>
          </a:p>
        </p:txBody>
      </p:sp>
      <p:grpSp>
        <p:nvGrpSpPr>
          <p:cNvPr id="27686" name="Group 38"/>
          <p:cNvGrpSpPr>
            <a:grpSpLocks/>
          </p:cNvGrpSpPr>
          <p:nvPr/>
        </p:nvGrpSpPr>
        <p:grpSpPr bwMode="auto">
          <a:xfrm>
            <a:off x="2903538" y="3694113"/>
            <a:ext cx="682625" cy="420687"/>
            <a:chOff x="1829" y="2542"/>
            <a:chExt cx="430" cy="265"/>
          </a:xfrm>
        </p:grpSpPr>
        <p:sp>
          <p:nvSpPr>
            <p:cNvPr id="18495" name="Oval 39"/>
            <p:cNvSpPr>
              <a:spLocks noChangeArrowheads="1"/>
            </p:cNvSpPr>
            <p:nvPr/>
          </p:nvSpPr>
          <p:spPr bwMode="auto">
            <a:xfrm>
              <a:off x="1829" y="2542"/>
              <a:ext cx="338" cy="265"/>
            </a:xfrm>
            <a:prstGeom prst="ellipse">
              <a:avLst/>
            </a:prstGeom>
            <a:solidFill>
              <a:srgbClr val="FF9900"/>
            </a:solidFill>
            <a:ln w="9525" algn="ctr">
              <a:solidFill>
                <a:schemeClr val="tx1"/>
              </a:solidFill>
              <a:round/>
              <a:headEnd/>
              <a:tailEnd/>
            </a:ln>
          </p:spPr>
          <p:txBody>
            <a:bodyPr wrap="none" lIns="91437" tIns="45719" rIns="91437" bIns="45719" anchor="ctr">
              <a:spAutoFit/>
            </a:bodyPr>
            <a:lstStyle/>
            <a:p>
              <a:endParaRPr lang="en-US"/>
            </a:p>
          </p:txBody>
        </p:sp>
        <p:sp>
          <p:nvSpPr>
            <p:cNvPr id="18496" name="Text Box 40"/>
            <p:cNvSpPr txBox="1">
              <a:spLocks noChangeArrowheads="1"/>
            </p:cNvSpPr>
            <p:nvPr/>
          </p:nvSpPr>
          <p:spPr bwMode="auto">
            <a:xfrm>
              <a:off x="1866" y="2587"/>
              <a:ext cx="393" cy="173"/>
            </a:xfrm>
            <a:prstGeom prst="rect">
              <a:avLst/>
            </a:prstGeom>
            <a:noFill/>
            <a:ln w="9525" algn="ctr">
              <a:noFill/>
              <a:miter lim="800000"/>
              <a:headEnd/>
              <a:tailEnd/>
            </a:ln>
          </p:spPr>
          <p:txBody>
            <a:bodyPr lIns="91437" tIns="45719" rIns="91437" bIns="45719">
              <a:spAutoFit/>
            </a:bodyPr>
            <a:lstStyle/>
            <a:p>
              <a:pPr>
                <a:spcBef>
                  <a:spcPct val="50000"/>
                </a:spcBef>
              </a:pPr>
              <a:r>
                <a:rPr lang="en-US" sz="1200" b="1"/>
                <a:t>QP</a:t>
              </a:r>
            </a:p>
          </p:txBody>
        </p:sp>
      </p:grpSp>
      <p:grpSp>
        <p:nvGrpSpPr>
          <p:cNvPr id="27689" name="Group 41"/>
          <p:cNvGrpSpPr>
            <a:grpSpLocks/>
          </p:cNvGrpSpPr>
          <p:nvPr/>
        </p:nvGrpSpPr>
        <p:grpSpPr bwMode="auto">
          <a:xfrm>
            <a:off x="5654675" y="3689350"/>
            <a:ext cx="682625" cy="479425"/>
            <a:chOff x="1829" y="2542"/>
            <a:chExt cx="430" cy="265"/>
          </a:xfrm>
        </p:grpSpPr>
        <p:sp>
          <p:nvSpPr>
            <p:cNvPr id="18493" name="Oval 42"/>
            <p:cNvSpPr>
              <a:spLocks noChangeArrowheads="1"/>
            </p:cNvSpPr>
            <p:nvPr/>
          </p:nvSpPr>
          <p:spPr bwMode="auto">
            <a:xfrm>
              <a:off x="1829" y="2542"/>
              <a:ext cx="338" cy="265"/>
            </a:xfrm>
            <a:prstGeom prst="ellipse">
              <a:avLst/>
            </a:prstGeom>
            <a:solidFill>
              <a:srgbClr val="FF9900"/>
            </a:solidFill>
            <a:ln w="9525" algn="ctr">
              <a:solidFill>
                <a:schemeClr val="tx1"/>
              </a:solidFill>
              <a:round/>
              <a:headEnd/>
              <a:tailEnd/>
            </a:ln>
          </p:spPr>
          <p:txBody>
            <a:bodyPr wrap="none" lIns="91437" tIns="45719" rIns="91437" bIns="45719" anchor="ctr">
              <a:spAutoFit/>
            </a:bodyPr>
            <a:lstStyle/>
            <a:p>
              <a:endParaRPr lang="en-US"/>
            </a:p>
          </p:txBody>
        </p:sp>
        <p:sp>
          <p:nvSpPr>
            <p:cNvPr id="18494" name="Text Box 43"/>
            <p:cNvSpPr txBox="1">
              <a:spLocks noChangeArrowheads="1"/>
            </p:cNvSpPr>
            <p:nvPr/>
          </p:nvSpPr>
          <p:spPr bwMode="auto">
            <a:xfrm>
              <a:off x="1866" y="2587"/>
              <a:ext cx="393" cy="152"/>
            </a:xfrm>
            <a:prstGeom prst="rect">
              <a:avLst/>
            </a:prstGeom>
            <a:noFill/>
            <a:ln w="9525" algn="ctr">
              <a:noFill/>
              <a:miter lim="800000"/>
              <a:headEnd/>
              <a:tailEnd/>
            </a:ln>
          </p:spPr>
          <p:txBody>
            <a:bodyPr lIns="91437" tIns="45719" rIns="91437" bIns="45719">
              <a:spAutoFit/>
            </a:bodyPr>
            <a:lstStyle/>
            <a:p>
              <a:pPr>
                <a:spcBef>
                  <a:spcPct val="50000"/>
                </a:spcBef>
              </a:pPr>
              <a:r>
                <a:rPr lang="en-US" sz="1200" b="1"/>
                <a:t>QP</a:t>
              </a:r>
            </a:p>
          </p:txBody>
        </p:sp>
      </p:grpSp>
      <p:cxnSp>
        <p:nvCxnSpPr>
          <p:cNvPr id="27692" name="AutoShape 44"/>
          <p:cNvCxnSpPr>
            <a:cxnSpLocks noChangeShapeType="1"/>
          </p:cNvCxnSpPr>
          <p:nvPr/>
        </p:nvCxnSpPr>
        <p:spPr bwMode="auto">
          <a:xfrm rot="5400000" flipH="1" flipV="1">
            <a:off x="3052762" y="592138"/>
            <a:ext cx="92075" cy="3244850"/>
          </a:xfrm>
          <a:prstGeom prst="curvedConnector4">
            <a:avLst>
              <a:gd name="adj1" fmla="val -248278"/>
              <a:gd name="adj2" fmla="val 62329"/>
            </a:avLst>
          </a:prstGeom>
          <a:noFill/>
          <a:ln w="31750">
            <a:solidFill>
              <a:srgbClr val="993366"/>
            </a:solidFill>
            <a:prstDash val="lgDash"/>
            <a:round/>
            <a:headEnd type="triangle" w="med" len="med"/>
            <a:tailEnd/>
          </a:ln>
        </p:spPr>
      </p:cxnSp>
      <p:cxnSp>
        <p:nvCxnSpPr>
          <p:cNvPr id="27693" name="AutoShape 45"/>
          <p:cNvCxnSpPr>
            <a:cxnSpLocks noChangeShapeType="1"/>
          </p:cNvCxnSpPr>
          <p:nvPr/>
        </p:nvCxnSpPr>
        <p:spPr bwMode="auto">
          <a:xfrm rot="5400000" flipV="1">
            <a:off x="4614863" y="2165350"/>
            <a:ext cx="425450" cy="3105150"/>
          </a:xfrm>
          <a:prstGeom prst="curvedConnector4">
            <a:avLst>
              <a:gd name="adj1" fmla="val -53731"/>
              <a:gd name="adj2" fmla="val 54958"/>
            </a:avLst>
          </a:prstGeom>
          <a:noFill/>
          <a:ln w="31750">
            <a:solidFill>
              <a:srgbClr val="FF0000"/>
            </a:solidFill>
            <a:prstDash val="lgDashDotDot"/>
            <a:round/>
            <a:headEnd/>
            <a:tailEnd type="triangle" w="med" len="med"/>
          </a:ln>
        </p:spPr>
      </p:cxnSp>
      <p:cxnSp>
        <p:nvCxnSpPr>
          <p:cNvPr id="27694" name="AutoShape 46"/>
          <p:cNvCxnSpPr>
            <a:cxnSpLocks noChangeShapeType="1"/>
            <a:stCxn id="18457" idx="0"/>
          </p:cNvCxnSpPr>
          <p:nvPr/>
        </p:nvCxnSpPr>
        <p:spPr bwMode="auto">
          <a:xfrm rot="5400000" flipV="1">
            <a:off x="1069181" y="2001045"/>
            <a:ext cx="2105025" cy="2081212"/>
          </a:xfrm>
          <a:prstGeom prst="curvedConnector3">
            <a:avLst>
              <a:gd name="adj1" fmla="val 28579"/>
            </a:avLst>
          </a:prstGeom>
          <a:noFill/>
          <a:ln w="31750">
            <a:solidFill>
              <a:srgbClr val="FF0000"/>
            </a:solidFill>
            <a:prstDash val="lgDashDotDot"/>
            <a:round/>
            <a:headEnd/>
            <a:tailEnd type="triangle" w="med" len="med"/>
          </a:ln>
        </p:spPr>
      </p:cxnSp>
      <p:cxnSp>
        <p:nvCxnSpPr>
          <p:cNvPr id="27695" name="AutoShape 47"/>
          <p:cNvCxnSpPr>
            <a:cxnSpLocks noChangeShapeType="1"/>
            <a:endCxn id="18457" idx="0"/>
          </p:cNvCxnSpPr>
          <p:nvPr/>
        </p:nvCxnSpPr>
        <p:spPr bwMode="auto">
          <a:xfrm rot="16200000" flipH="1">
            <a:off x="576263" y="1484313"/>
            <a:ext cx="612775" cy="396875"/>
          </a:xfrm>
          <a:prstGeom prst="curvedConnector3">
            <a:avLst>
              <a:gd name="adj1" fmla="val 50000"/>
            </a:avLst>
          </a:prstGeom>
          <a:noFill/>
          <a:ln w="31750">
            <a:solidFill>
              <a:srgbClr val="FF0000"/>
            </a:solidFill>
            <a:prstDash val="lgDashDotDot"/>
            <a:round/>
            <a:headEnd/>
            <a:tailEnd/>
          </a:ln>
        </p:spPr>
      </p:cxnSp>
      <p:sp>
        <p:nvSpPr>
          <p:cNvPr id="27696" name="Text Box 48"/>
          <p:cNvSpPr txBox="1">
            <a:spLocks noChangeArrowheads="1"/>
          </p:cNvSpPr>
          <p:nvPr/>
        </p:nvSpPr>
        <p:spPr bwMode="auto">
          <a:xfrm>
            <a:off x="3962400" y="2819400"/>
            <a:ext cx="1143000" cy="274638"/>
          </a:xfrm>
          <a:prstGeom prst="rect">
            <a:avLst/>
          </a:prstGeom>
          <a:noFill/>
          <a:ln w="9525" algn="ctr">
            <a:noFill/>
            <a:miter lim="800000"/>
            <a:headEnd/>
            <a:tailEnd/>
          </a:ln>
        </p:spPr>
        <p:txBody>
          <a:bodyPr lIns="91437" tIns="45719" rIns="91437" bIns="45719">
            <a:spAutoFit/>
          </a:bodyPr>
          <a:lstStyle/>
          <a:p>
            <a:pPr>
              <a:spcBef>
                <a:spcPct val="50000"/>
              </a:spcBef>
            </a:pPr>
            <a:r>
              <a:rPr lang="en-US" sz="1200" b="1"/>
              <a:t>(3) LLC</a:t>
            </a:r>
          </a:p>
        </p:txBody>
      </p:sp>
      <p:sp>
        <p:nvSpPr>
          <p:cNvPr id="27697" name="Text Box 49"/>
          <p:cNvSpPr txBox="1">
            <a:spLocks noChangeArrowheads="1"/>
          </p:cNvSpPr>
          <p:nvPr/>
        </p:nvSpPr>
        <p:spPr bwMode="auto">
          <a:xfrm>
            <a:off x="3959225" y="2276475"/>
            <a:ext cx="1447800" cy="274638"/>
          </a:xfrm>
          <a:prstGeom prst="rect">
            <a:avLst/>
          </a:prstGeom>
          <a:noFill/>
          <a:ln w="9525" algn="ctr">
            <a:noFill/>
            <a:miter lim="800000"/>
            <a:headEnd/>
            <a:tailEnd/>
          </a:ln>
        </p:spPr>
        <p:txBody>
          <a:bodyPr lIns="91437" tIns="45719" rIns="91437" bIns="45719">
            <a:spAutoFit/>
          </a:bodyPr>
          <a:lstStyle/>
          <a:p>
            <a:pPr>
              <a:spcBef>
                <a:spcPct val="50000"/>
              </a:spcBef>
            </a:pPr>
            <a:r>
              <a:rPr lang="en-US" sz="1200" b="1"/>
              <a:t>(2) CLC</a:t>
            </a:r>
          </a:p>
        </p:txBody>
      </p:sp>
      <p:sp>
        <p:nvSpPr>
          <p:cNvPr id="27698" name="Text Box 50"/>
          <p:cNvSpPr txBox="1">
            <a:spLocks noChangeArrowheads="1"/>
          </p:cNvSpPr>
          <p:nvPr/>
        </p:nvSpPr>
        <p:spPr bwMode="auto">
          <a:xfrm>
            <a:off x="3635375" y="1773238"/>
            <a:ext cx="2057400" cy="274637"/>
          </a:xfrm>
          <a:prstGeom prst="rect">
            <a:avLst/>
          </a:prstGeom>
          <a:noFill/>
          <a:ln w="9525" algn="ctr">
            <a:noFill/>
            <a:miter lim="800000"/>
            <a:headEnd/>
            <a:tailEnd/>
          </a:ln>
        </p:spPr>
        <p:txBody>
          <a:bodyPr lIns="91437" tIns="45719" rIns="91437" bIns="45719">
            <a:spAutoFit/>
          </a:bodyPr>
          <a:lstStyle/>
          <a:p>
            <a:pPr>
              <a:spcBef>
                <a:spcPct val="50000"/>
              </a:spcBef>
            </a:pPr>
            <a:r>
              <a:rPr lang="en-US" sz="1200" b="1"/>
              <a:t>(1) TCP/IP  handshake</a:t>
            </a:r>
          </a:p>
        </p:txBody>
      </p:sp>
      <p:sp>
        <p:nvSpPr>
          <p:cNvPr id="27699" name="Text Box 51"/>
          <p:cNvSpPr txBox="1">
            <a:spLocks noChangeArrowheads="1"/>
          </p:cNvSpPr>
          <p:nvPr/>
        </p:nvSpPr>
        <p:spPr bwMode="auto">
          <a:xfrm>
            <a:off x="6148388" y="3616325"/>
            <a:ext cx="330200" cy="274638"/>
          </a:xfrm>
          <a:prstGeom prst="rect">
            <a:avLst/>
          </a:prstGeom>
          <a:noFill/>
          <a:ln w="9525" algn="ctr">
            <a:noFill/>
            <a:miter lim="800000"/>
            <a:headEnd/>
            <a:tailEnd/>
          </a:ln>
        </p:spPr>
        <p:txBody>
          <a:bodyPr lIns="91437" tIns="45719" rIns="91437" bIns="45719">
            <a:spAutoFit/>
          </a:bodyPr>
          <a:lstStyle/>
          <a:p>
            <a:pPr>
              <a:spcBef>
                <a:spcPct val="50000"/>
              </a:spcBef>
            </a:pPr>
            <a:r>
              <a:rPr lang="en-US" sz="1200" b="1"/>
              <a:t>4)</a:t>
            </a:r>
          </a:p>
        </p:txBody>
      </p:sp>
      <p:sp>
        <p:nvSpPr>
          <p:cNvPr id="27700" name="AutoShape 52"/>
          <p:cNvSpPr>
            <a:spLocks noChangeArrowheads="1"/>
          </p:cNvSpPr>
          <p:nvPr/>
        </p:nvSpPr>
        <p:spPr bwMode="auto">
          <a:xfrm rot="5400000">
            <a:off x="4420393" y="2818607"/>
            <a:ext cx="227013" cy="2209800"/>
          </a:xfrm>
          <a:prstGeom prst="can">
            <a:avLst>
              <a:gd name="adj" fmla="val 106581"/>
            </a:avLst>
          </a:prstGeom>
          <a:solidFill>
            <a:srgbClr val="FF9933"/>
          </a:solidFill>
          <a:ln w="9525">
            <a:solidFill>
              <a:schemeClr val="tx1"/>
            </a:solidFill>
            <a:round/>
            <a:headEnd/>
            <a:tailEnd/>
          </a:ln>
        </p:spPr>
        <p:txBody>
          <a:bodyPr wrap="none" anchor="ctr"/>
          <a:lstStyle/>
          <a:p>
            <a:endParaRPr lang="en-US"/>
          </a:p>
        </p:txBody>
      </p:sp>
      <p:sp>
        <p:nvSpPr>
          <p:cNvPr id="18482" name="Text Box 53"/>
          <p:cNvSpPr txBox="1">
            <a:spLocks noChangeArrowheads="1"/>
          </p:cNvSpPr>
          <p:nvPr/>
        </p:nvSpPr>
        <p:spPr bwMode="auto">
          <a:xfrm>
            <a:off x="3541713" y="2193925"/>
            <a:ext cx="246062" cy="5492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OSA</a:t>
            </a:r>
          </a:p>
        </p:txBody>
      </p:sp>
      <p:sp>
        <p:nvSpPr>
          <p:cNvPr id="18483" name="Text Box 54"/>
          <p:cNvSpPr txBox="1">
            <a:spLocks noChangeArrowheads="1"/>
          </p:cNvSpPr>
          <p:nvPr/>
        </p:nvSpPr>
        <p:spPr bwMode="auto">
          <a:xfrm>
            <a:off x="4267200" y="1228725"/>
            <a:ext cx="658813" cy="30480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RoCE</a:t>
            </a:r>
          </a:p>
        </p:txBody>
      </p:sp>
      <p:sp>
        <p:nvSpPr>
          <p:cNvPr id="18484" name="Text Box 55"/>
          <p:cNvSpPr txBox="1">
            <a:spLocks noChangeArrowheads="1"/>
          </p:cNvSpPr>
          <p:nvPr/>
        </p:nvSpPr>
        <p:spPr bwMode="auto">
          <a:xfrm>
            <a:off x="609600" y="950913"/>
            <a:ext cx="1641475" cy="274637"/>
          </a:xfrm>
          <a:prstGeom prst="rect">
            <a:avLst/>
          </a:prstGeom>
          <a:noFill/>
          <a:ln w="9525" algn="ctr">
            <a:noFill/>
            <a:miter lim="800000"/>
            <a:headEnd/>
            <a:tailEnd/>
          </a:ln>
        </p:spPr>
        <p:txBody>
          <a:bodyPr wrap="none" lIns="91437" tIns="45719" rIns="91437" bIns="45719">
            <a:spAutoFit/>
          </a:bodyPr>
          <a:lstStyle/>
          <a:p>
            <a:r>
              <a:rPr lang="en-US" sz="1200"/>
              <a:t>z/OS V2R1 System A</a:t>
            </a:r>
          </a:p>
        </p:txBody>
      </p:sp>
      <p:sp>
        <p:nvSpPr>
          <p:cNvPr id="27704" name="Line 56"/>
          <p:cNvSpPr>
            <a:spLocks noChangeShapeType="1"/>
          </p:cNvSpPr>
          <p:nvPr/>
        </p:nvSpPr>
        <p:spPr bwMode="auto">
          <a:xfrm>
            <a:off x="2303463" y="2600325"/>
            <a:ext cx="3657600" cy="0"/>
          </a:xfrm>
          <a:prstGeom prst="line">
            <a:avLst/>
          </a:prstGeom>
          <a:noFill/>
          <a:ln w="31750">
            <a:solidFill>
              <a:schemeClr val="tx1"/>
            </a:solidFill>
            <a:prstDash val="dash"/>
            <a:round/>
            <a:headEnd type="triangle" w="med" len="med"/>
            <a:tailEnd type="triangle" w="med" len="med"/>
          </a:ln>
        </p:spPr>
        <p:txBody>
          <a:bodyPr/>
          <a:lstStyle/>
          <a:p>
            <a:endParaRPr lang="en-US"/>
          </a:p>
        </p:txBody>
      </p:sp>
      <p:sp>
        <p:nvSpPr>
          <p:cNvPr id="27705" name="Text Box 57"/>
          <p:cNvSpPr txBox="1">
            <a:spLocks noChangeArrowheads="1"/>
          </p:cNvSpPr>
          <p:nvPr/>
        </p:nvSpPr>
        <p:spPr bwMode="auto">
          <a:xfrm>
            <a:off x="287338" y="4852988"/>
            <a:ext cx="8001000" cy="457200"/>
          </a:xfrm>
          <a:prstGeom prst="rect">
            <a:avLst/>
          </a:prstGeom>
          <a:noFill/>
          <a:ln w="9525" algn="ctr">
            <a:noFill/>
            <a:miter lim="800000"/>
            <a:headEnd/>
            <a:tailEnd/>
          </a:ln>
        </p:spPr>
        <p:txBody>
          <a:bodyPr lIns="91437" tIns="45719" rIns="91437" bIns="45719">
            <a:spAutoFit/>
          </a:bodyPr>
          <a:lstStyle/>
          <a:p>
            <a:pPr>
              <a:spcBef>
                <a:spcPct val="50000"/>
              </a:spcBef>
            </a:pPr>
            <a:r>
              <a:rPr lang="en-US" sz="1200"/>
              <a:t>2) When both hosts provide SMC TCP option then exchange RDMA credentials (QPs, RMBEs, GIDs, etc.) within TCP data stream (CLC messages – Connection Level Control messages) … can still fall back to IP</a:t>
            </a:r>
          </a:p>
        </p:txBody>
      </p:sp>
      <p:sp>
        <p:nvSpPr>
          <p:cNvPr id="27706" name="Text Box 58"/>
          <p:cNvSpPr txBox="1">
            <a:spLocks noChangeArrowheads="1"/>
          </p:cNvSpPr>
          <p:nvPr/>
        </p:nvSpPr>
        <p:spPr bwMode="auto">
          <a:xfrm>
            <a:off x="3810000" y="3810000"/>
            <a:ext cx="1676400" cy="244475"/>
          </a:xfrm>
          <a:prstGeom prst="rect">
            <a:avLst/>
          </a:prstGeom>
          <a:noFill/>
          <a:ln w="9525" algn="ctr">
            <a:noFill/>
            <a:miter lim="800000"/>
            <a:headEnd/>
            <a:tailEnd/>
          </a:ln>
        </p:spPr>
        <p:txBody>
          <a:bodyPr lIns="91437" tIns="45719" rIns="91437" bIns="45719">
            <a:spAutoFit/>
          </a:bodyPr>
          <a:lstStyle/>
          <a:p>
            <a:pPr>
              <a:spcBef>
                <a:spcPct val="50000"/>
              </a:spcBef>
            </a:pPr>
            <a:r>
              <a:rPr lang="en-US" sz="1000" b="1"/>
              <a:t>SMC Link (RC-QPs)</a:t>
            </a:r>
          </a:p>
        </p:txBody>
      </p:sp>
      <p:sp>
        <p:nvSpPr>
          <p:cNvPr id="27707" name="Line 59"/>
          <p:cNvSpPr>
            <a:spLocks noChangeShapeType="1"/>
          </p:cNvSpPr>
          <p:nvPr/>
        </p:nvSpPr>
        <p:spPr bwMode="auto">
          <a:xfrm>
            <a:off x="2295525" y="3141663"/>
            <a:ext cx="3657600" cy="0"/>
          </a:xfrm>
          <a:prstGeom prst="line">
            <a:avLst/>
          </a:prstGeom>
          <a:noFill/>
          <a:ln w="31750">
            <a:solidFill>
              <a:srgbClr val="FF9900"/>
            </a:solidFill>
            <a:prstDash val="dash"/>
            <a:round/>
            <a:headEnd type="triangle" w="med" len="med"/>
            <a:tailEnd type="triangle" w="med" len="med"/>
          </a:ln>
        </p:spPr>
        <p:txBody>
          <a:bodyPr/>
          <a:lstStyle/>
          <a:p>
            <a:endParaRPr lang="en-US"/>
          </a:p>
        </p:txBody>
      </p:sp>
      <p:sp>
        <p:nvSpPr>
          <p:cNvPr id="18489" name="Text Box 60"/>
          <p:cNvSpPr txBox="1">
            <a:spLocks noChangeArrowheads="1"/>
          </p:cNvSpPr>
          <p:nvPr/>
        </p:nvSpPr>
        <p:spPr bwMode="auto">
          <a:xfrm>
            <a:off x="5976938" y="1989138"/>
            <a:ext cx="720725" cy="1187450"/>
          </a:xfrm>
          <a:prstGeom prst="rect">
            <a:avLst/>
          </a:prstGeom>
          <a:solidFill>
            <a:srgbClr val="FFCC99"/>
          </a:solidFill>
          <a:ln w="9525" algn="ctr">
            <a:solidFill>
              <a:schemeClr val="tx1"/>
            </a:solidFill>
            <a:miter lim="800000"/>
            <a:headEnd/>
            <a:tailEnd/>
          </a:ln>
        </p:spPr>
        <p:txBody>
          <a:bodyPr/>
          <a:lstStyle/>
          <a:p>
            <a:pPr algn="ctr">
              <a:spcBef>
                <a:spcPct val="50000"/>
              </a:spcBef>
            </a:pPr>
            <a:r>
              <a:rPr lang="en-US" sz="1000"/>
              <a:t>SMC-R</a:t>
            </a:r>
          </a:p>
        </p:txBody>
      </p:sp>
      <p:sp>
        <p:nvSpPr>
          <p:cNvPr id="18490" name="Text Box 61"/>
          <p:cNvSpPr txBox="1">
            <a:spLocks noChangeArrowheads="1"/>
          </p:cNvSpPr>
          <p:nvPr/>
        </p:nvSpPr>
        <p:spPr bwMode="auto">
          <a:xfrm>
            <a:off x="6804025" y="1989138"/>
            <a:ext cx="792163" cy="1187450"/>
          </a:xfrm>
          <a:prstGeom prst="rect">
            <a:avLst/>
          </a:prstGeom>
          <a:solidFill>
            <a:srgbClr val="E0E0E0"/>
          </a:solidFill>
          <a:ln w="9525" algn="ctr">
            <a:solidFill>
              <a:schemeClr val="tx1"/>
            </a:solidFill>
            <a:miter lim="800000"/>
            <a:headEnd/>
            <a:tailEnd/>
          </a:ln>
        </p:spPr>
        <p:txBody>
          <a:bodyPr/>
          <a:lstStyle/>
          <a:p>
            <a:pPr algn="ctr">
              <a:spcBef>
                <a:spcPct val="50000"/>
              </a:spcBef>
            </a:pPr>
            <a:r>
              <a:rPr lang="en-US" sz="1000"/>
              <a:t>TCP </a:t>
            </a:r>
          </a:p>
          <a:p>
            <a:pPr algn="ctr">
              <a:spcBef>
                <a:spcPct val="50000"/>
              </a:spcBef>
            </a:pPr>
            <a:endParaRPr lang="en-US" sz="1000"/>
          </a:p>
          <a:p>
            <a:pPr algn="ctr">
              <a:spcBef>
                <a:spcPct val="50000"/>
              </a:spcBef>
            </a:pPr>
            <a:r>
              <a:rPr lang="en-US" sz="1000"/>
              <a:t>IP</a:t>
            </a:r>
          </a:p>
          <a:p>
            <a:pPr algn="ctr">
              <a:spcBef>
                <a:spcPct val="50000"/>
              </a:spcBef>
            </a:pPr>
            <a:endParaRPr lang="en-US" sz="1000"/>
          </a:p>
        </p:txBody>
      </p:sp>
      <p:cxnSp>
        <p:nvCxnSpPr>
          <p:cNvPr id="27710" name="AutoShape 62"/>
          <p:cNvCxnSpPr>
            <a:cxnSpLocks noChangeShapeType="1"/>
          </p:cNvCxnSpPr>
          <p:nvPr/>
        </p:nvCxnSpPr>
        <p:spPr bwMode="auto">
          <a:xfrm>
            <a:off x="4787900" y="2168525"/>
            <a:ext cx="1952625" cy="112713"/>
          </a:xfrm>
          <a:prstGeom prst="curvedConnector4">
            <a:avLst>
              <a:gd name="adj1" fmla="val 29514"/>
              <a:gd name="adj2" fmla="val 302815"/>
            </a:avLst>
          </a:prstGeom>
          <a:noFill/>
          <a:ln w="31750">
            <a:solidFill>
              <a:srgbClr val="993366"/>
            </a:solidFill>
            <a:prstDash val="lgDash"/>
            <a:round/>
            <a:headEnd type="triangle" w="med" len="med"/>
            <a:tailEnd type="triangle" w="med" len="med"/>
          </a:ln>
        </p:spPr>
      </p:cxnSp>
      <p:cxnSp>
        <p:nvCxnSpPr>
          <p:cNvPr id="27711" name="AutoShape 63"/>
          <p:cNvCxnSpPr>
            <a:cxnSpLocks noChangeShapeType="1"/>
          </p:cNvCxnSpPr>
          <p:nvPr/>
        </p:nvCxnSpPr>
        <p:spPr bwMode="auto">
          <a:xfrm rot="-5400000">
            <a:off x="6267450" y="2525713"/>
            <a:ext cx="2359025" cy="206375"/>
          </a:xfrm>
          <a:prstGeom prst="curvedConnector4">
            <a:avLst>
              <a:gd name="adj1" fmla="val 47310"/>
              <a:gd name="adj2" fmla="val 210769"/>
            </a:avLst>
          </a:prstGeom>
          <a:noFill/>
          <a:ln w="31750">
            <a:solidFill>
              <a:srgbClr val="FF0000"/>
            </a:solidFill>
            <a:prstDash val="lgDashDotDot"/>
            <a:round/>
            <a:headEnd/>
            <a:tailEnd type="triangle" w="med" len="med"/>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7660"/>
                                        </p:tgtEl>
                                        <p:attrNameLst>
                                          <p:attrName>style.visibility</p:attrName>
                                        </p:attrNameLst>
                                      </p:cBhvr>
                                      <p:to>
                                        <p:strVal val="visible"/>
                                      </p:to>
                                    </p:set>
                                    <p:animEffect transition="in" filter="checkerboard(across)">
                                      <p:cBhvr>
                                        <p:cTn id="7" dur="500"/>
                                        <p:tgtEl>
                                          <p:spTgt spid="2766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692"/>
                                        </p:tgtEl>
                                        <p:attrNameLst>
                                          <p:attrName>style.visibility</p:attrName>
                                        </p:attrNameLst>
                                      </p:cBhvr>
                                      <p:to>
                                        <p:strVal val="visible"/>
                                      </p:to>
                                    </p:set>
                                    <p:animEffect transition="in" filter="blinds(horizontal)">
                                      <p:cBhvr>
                                        <p:cTn id="12" dur="500"/>
                                        <p:tgtEl>
                                          <p:spTgt spid="27692"/>
                                        </p:tgtEl>
                                      </p:cBhvr>
                                    </p:animEffect>
                                  </p:childTnLst>
                                </p:cTn>
                              </p:par>
                              <p:par>
                                <p:cTn id="13" presetID="3" presetClass="entr" presetSubtype="10" fill="hold" nodeType="withEffect">
                                  <p:stCondLst>
                                    <p:cond delay="0"/>
                                  </p:stCondLst>
                                  <p:childTnLst>
                                    <p:set>
                                      <p:cBhvr>
                                        <p:cTn id="14" dur="1" fill="hold">
                                          <p:stCondLst>
                                            <p:cond delay="0"/>
                                          </p:stCondLst>
                                        </p:cTn>
                                        <p:tgtEl>
                                          <p:spTgt spid="27710"/>
                                        </p:tgtEl>
                                        <p:attrNameLst>
                                          <p:attrName>style.visibility</p:attrName>
                                        </p:attrNameLst>
                                      </p:cBhvr>
                                      <p:to>
                                        <p:strVal val="visible"/>
                                      </p:to>
                                    </p:set>
                                    <p:animEffect transition="in" filter="blinds(horizontal)">
                                      <p:cBhvr>
                                        <p:cTn id="15" dur="500"/>
                                        <p:tgtEl>
                                          <p:spTgt spid="2771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7662"/>
                                        </p:tgtEl>
                                        <p:attrNameLst>
                                          <p:attrName>style.visibility</p:attrName>
                                        </p:attrNameLst>
                                      </p:cBhvr>
                                      <p:to>
                                        <p:strVal val="visible"/>
                                      </p:to>
                                    </p:set>
                                    <p:animEffect transition="in" filter="blinds(horizontal)">
                                      <p:cBhvr>
                                        <p:cTn id="18" dur="500"/>
                                        <p:tgtEl>
                                          <p:spTgt spid="27662"/>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7698"/>
                                        </p:tgtEl>
                                        <p:attrNameLst>
                                          <p:attrName>style.visibility</p:attrName>
                                        </p:attrNameLst>
                                      </p:cBhvr>
                                      <p:to>
                                        <p:strVal val="visible"/>
                                      </p:to>
                                    </p:set>
                                    <p:animEffect transition="in" filter="checkerboard(across)">
                                      <p:cBhvr>
                                        <p:cTn id="21" dur="500"/>
                                        <p:tgtEl>
                                          <p:spTgt spid="27698"/>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7697"/>
                                        </p:tgtEl>
                                        <p:attrNameLst>
                                          <p:attrName>style.visibility</p:attrName>
                                        </p:attrNameLst>
                                      </p:cBhvr>
                                      <p:to>
                                        <p:strVal val="visible"/>
                                      </p:to>
                                    </p:set>
                                    <p:animEffect transition="in" filter="checkerboard(across)">
                                      <p:cBhvr>
                                        <p:cTn id="26" dur="500"/>
                                        <p:tgtEl>
                                          <p:spTgt spid="2769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27704"/>
                                        </p:tgtEl>
                                        <p:attrNameLst>
                                          <p:attrName>style.visibility</p:attrName>
                                        </p:attrNameLst>
                                      </p:cBhvr>
                                      <p:to>
                                        <p:strVal val="visible"/>
                                      </p:to>
                                    </p:set>
                                    <p:animEffect transition="in" filter="blinds(horizontal)">
                                      <p:cBhvr>
                                        <p:cTn id="29" dur="500"/>
                                        <p:tgtEl>
                                          <p:spTgt spid="27704"/>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7705"/>
                                        </p:tgtEl>
                                        <p:attrNameLst>
                                          <p:attrName>style.visibility</p:attrName>
                                        </p:attrNameLst>
                                      </p:cBhvr>
                                      <p:to>
                                        <p:strVal val="visible"/>
                                      </p:to>
                                    </p:set>
                                    <p:animEffect transition="in" filter="blinds(horizontal)">
                                      <p:cBhvr>
                                        <p:cTn id="32" dur="500"/>
                                        <p:tgtEl>
                                          <p:spTgt spid="2770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7686"/>
                                        </p:tgtEl>
                                        <p:attrNameLst>
                                          <p:attrName>style.visibility</p:attrName>
                                        </p:attrNameLst>
                                      </p:cBhvr>
                                      <p:to>
                                        <p:strVal val="visible"/>
                                      </p:to>
                                    </p:set>
                                    <p:animEffect transition="in" filter="checkerboard(across)">
                                      <p:cBhvr>
                                        <p:cTn id="37" dur="500"/>
                                        <p:tgtEl>
                                          <p:spTgt spid="27686"/>
                                        </p:tgtEl>
                                      </p:cBhvr>
                                    </p:animEffect>
                                  </p:childTnLst>
                                </p:cTn>
                              </p:par>
                              <p:par>
                                <p:cTn id="38" presetID="5" presetClass="entr" presetSubtype="10" fill="hold" nodeType="withEffect">
                                  <p:stCondLst>
                                    <p:cond delay="0"/>
                                  </p:stCondLst>
                                  <p:childTnLst>
                                    <p:set>
                                      <p:cBhvr>
                                        <p:cTn id="39" dur="1" fill="hold">
                                          <p:stCondLst>
                                            <p:cond delay="0"/>
                                          </p:stCondLst>
                                        </p:cTn>
                                        <p:tgtEl>
                                          <p:spTgt spid="27689"/>
                                        </p:tgtEl>
                                        <p:attrNameLst>
                                          <p:attrName>style.visibility</p:attrName>
                                        </p:attrNameLst>
                                      </p:cBhvr>
                                      <p:to>
                                        <p:strVal val="visible"/>
                                      </p:to>
                                    </p:set>
                                    <p:animEffect transition="in" filter="checkerboard(across)">
                                      <p:cBhvr>
                                        <p:cTn id="40" dur="500"/>
                                        <p:tgtEl>
                                          <p:spTgt spid="27689"/>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7678"/>
                                        </p:tgtEl>
                                        <p:attrNameLst>
                                          <p:attrName>style.visibility</p:attrName>
                                        </p:attrNameLst>
                                      </p:cBhvr>
                                      <p:to>
                                        <p:strVal val="visible"/>
                                      </p:to>
                                    </p:set>
                                    <p:animEffect transition="in" filter="checkerboard(across)">
                                      <p:cBhvr>
                                        <p:cTn id="43" dur="500"/>
                                        <p:tgtEl>
                                          <p:spTgt spid="2767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7679"/>
                                        </p:tgtEl>
                                        <p:attrNameLst>
                                          <p:attrName>style.visibility</p:attrName>
                                        </p:attrNameLst>
                                      </p:cBhvr>
                                      <p:to>
                                        <p:strVal val="visible"/>
                                      </p:to>
                                    </p:set>
                                    <p:animEffect transition="in" filter="checkerboard(across)">
                                      <p:cBhvr>
                                        <p:cTn id="46" dur="500"/>
                                        <p:tgtEl>
                                          <p:spTgt spid="27679"/>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7680"/>
                                        </p:tgtEl>
                                        <p:attrNameLst>
                                          <p:attrName>style.visibility</p:attrName>
                                        </p:attrNameLst>
                                      </p:cBhvr>
                                      <p:to>
                                        <p:strVal val="visible"/>
                                      </p:to>
                                    </p:set>
                                    <p:animEffect transition="in" filter="checkerboard(across)">
                                      <p:cBhvr>
                                        <p:cTn id="49" dur="500"/>
                                        <p:tgtEl>
                                          <p:spTgt spid="27680"/>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7681"/>
                                        </p:tgtEl>
                                        <p:attrNameLst>
                                          <p:attrName>style.visibility</p:attrName>
                                        </p:attrNameLst>
                                      </p:cBhvr>
                                      <p:to>
                                        <p:strVal val="visible"/>
                                      </p:to>
                                    </p:set>
                                    <p:animEffect transition="in" filter="checkerboard(across)">
                                      <p:cBhvr>
                                        <p:cTn id="52" dur="500"/>
                                        <p:tgtEl>
                                          <p:spTgt spid="27681"/>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27663"/>
                                        </p:tgtEl>
                                        <p:attrNameLst>
                                          <p:attrName>style.visibility</p:attrName>
                                        </p:attrNameLst>
                                      </p:cBhvr>
                                      <p:to>
                                        <p:strVal val="visible"/>
                                      </p:to>
                                    </p:set>
                                    <p:animEffect transition="in" filter="checkerboard(across)">
                                      <p:cBhvr>
                                        <p:cTn id="55" dur="500"/>
                                        <p:tgtEl>
                                          <p:spTgt spid="27663"/>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7700"/>
                                        </p:tgtEl>
                                        <p:attrNameLst>
                                          <p:attrName>style.visibility</p:attrName>
                                        </p:attrNameLst>
                                      </p:cBhvr>
                                      <p:to>
                                        <p:strVal val="visible"/>
                                      </p:to>
                                    </p:set>
                                    <p:animEffect transition="in" filter="blinds(horizontal)">
                                      <p:cBhvr>
                                        <p:cTn id="58" dur="500"/>
                                        <p:tgtEl>
                                          <p:spTgt spid="27700"/>
                                        </p:tgtEl>
                                      </p:cBhvr>
                                    </p:animEffect>
                                  </p:childTnLst>
                                </p:cTn>
                              </p:par>
                              <p:par>
                                <p:cTn id="59" presetID="5" presetClass="entr" presetSubtype="10" fill="hold" grpId="0" nodeType="withEffect">
                                  <p:stCondLst>
                                    <p:cond delay="0"/>
                                  </p:stCondLst>
                                  <p:childTnLst>
                                    <p:set>
                                      <p:cBhvr>
                                        <p:cTn id="60" dur="1" fill="hold">
                                          <p:stCondLst>
                                            <p:cond delay="0"/>
                                          </p:stCondLst>
                                        </p:cTn>
                                        <p:tgtEl>
                                          <p:spTgt spid="27684"/>
                                        </p:tgtEl>
                                        <p:attrNameLst>
                                          <p:attrName>style.visibility</p:attrName>
                                        </p:attrNameLst>
                                      </p:cBhvr>
                                      <p:to>
                                        <p:strVal val="visible"/>
                                      </p:to>
                                    </p:set>
                                    <p:animEffect transition="in" filter="checkerboard(across)">
                                      <p:cBhvr>
                                        <p:cTn id="61" dur="500"/>
                                        <p:tgtEl>
                                          <p:spTgt spid="27684"/>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27682"/>
                                        </p:tgtEl>
                                        <p:attrNameLst>
                                          <p:attrName>style.visibility</p:attrName>
                                        </p:attrNameLst>
                                      </p:cBhvr>
                                      <p:to>
                                        <p:strVal val="visible"/>
                                      </p:to>
                                    </p:set>
                                    <p:animEffect transition="in" filter="checkerboard(across)">
                                      <p:cBhvr>
                                        <p:cTn id="64" dur="500"/>
                                        <p:tgtEl>
                                          <p:spTgt spid="27682"/>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27696"/>
                                        </p:tgtEl>
                                        <p:attrNameLst>
                                          <p:attrName>style.visibility</p:attrName>
                                        </p:attrNameLst>
                                      </p:cBhvr>
                                      <p:to>
                                        <p:strVal val="visible"/>
                                      </p:to>
                                    </p:set>
                                    <p:animEffect transition="in" filter="checkerboard(across)">
                                      <p:cBhvr>
                                        <p:cTn id="67" dur="500"/>
                                        <p:tgtEl>
                                          <p:spTgt spid="27696"/>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27707"/>
                                        </p:tgtEl>
                                        <p:attrNameLst>
                                          <p:attrName>style.visibility</p:attrName>
                                        </p:attrNameLst>
                                      </p:cBhvr>
                                      <p:to>
                                        <p:strVal val="visible"/>
                                      </p:to>
                                    </p:set>
                                    <p:animEffect transition="in" filter="blinds(horizontal)">
                                      <p:cBhvr>
                                        <p:cTn id="70" dur="500"/>
                                        <p:tgtEl>
                                          <p:spTgt spid="27707"/>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27706"/>
                                        </p:tgtEl>
                                        <p:attrNameLst>
                                          <p:attrName>style.visibility</p:attrName>
                                        </p:attrNameLst>
                                      </p:cBhvr>
                                      <p:to>
                                        <p:strVal val="visible"/>
                                      </p:to>
                                    </p:set>
                                    <p:animEffect transition="in" filter="checkerboard(across)">
                                      <p:cBhvr>
                                        <p:cTn id="73" dur="500"/>
                                        <p:tgtEl>
                                          <p:spTgt spid="27706"/>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27694"/>
                                        </p:tgtEl>
                                        <p:attrNameLst>
                                          <p:attrName>style.visibility</p:attrName>
                                        </p:attrNameLst>
                                      </p:cBhvr>
                                      <p:to>
                                        <p:strVal val="visible"/>
                                      </p:to>
                                    </p:set>
                                    <p:animEffect transition="in" filter="checkerboard(across)">
                                      <p:cBhvr>
                                        <p:cTn id="78" dur="500"/>
                                        <p:tgtEl>
                                          <p:spTgt spid="27694"/>
                                        </p:tgtEl>
                                      </p:cBhvr>
                                    </p:animEffect>
                                  </p:childTnLst>
                                </p:cTn>
                              </p:par>
                              <p:par>
                                <p:cTn id="79" presetID="5" presetClass="entr" presetSubtype="10" fill="hold" nodeType="withEffect">
                                  <p:stCondLst>
                                    <p:cond delay="0"/>
                                  </p:stCondLst>
                                  <p:childTnLst>
                                    <p:set>
                                      <p:cBhvr>
                                        <p:cTn id="80" dur="1" fill="hold">
                                          <p:stCondLst>
                                            <p:cond delay="0"/>
                                          </p:stCondLst>
                                        </p:cTn>
                                        <p:tgtEl>
                                          <p:spTgt spid="27693"/>
                                        </p:tgtEl>
                                        <p:attrNameLst>
                                          <p:attrName>style.visibility</p:attrName>
                                        </p:attrNameLst>
                                      </p:cBhvr>
                                      <p:to>
                                        <p:strVal val="visible"/>
                                      </p:to>
                                    </p:set>
                                    <p:animEffect transition="in" filter="checkerboard(across)">
                                      <p:cBhvr>
                                        <p:cTn id="81" dur="500"/>
                                        <p:tgtEl>
                                          <p:spTgt spid="27693"/>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27661"/>
                                        </p:tgtEl>
                                        <p:attrNameLst>
                                          <p:attrName>style.visibility</p:attrName>
                                        </p:attrNameLst>
                                      </p:cBhvr>
                                      <p:to>
                                        <p:strVal val="visible"/>
                                      </p:to>
                                    </p:set>
                                    <p:animEffect transition="in" filter="checkerboard(across)">
                                      <p:cBhvr>
                                        <p:cTn id="84" dur="500"/>
                                        <p:tgtEl>
                                          <p:spTgt spid="27661"/>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27685"/>
                                        </p:tgtEl>
                                        <p:attrNameLst>
                                          <p:attrName>style.visibility</p:attrName>
                                        </p:attrNameLst>
                                      </p:cBhvr>
                                      <p:to>
                                        <p:strVal val="visible"/>
                                      </p:to>
                                    </p:set>
                                    <p:animEffect transition="in" filter="checkerboard(across)">
                                      <p:cBhvr>
                                        <p:cTn id="87" dur="500"/>
                                        <p:tgtEl>
                                          <p:spTgt spid="27685"/>
                                        </p:tgtEl>
                                      </p:cBhvr>
                                    </p:animEffect>
                                  </p:childTnLst>
                                </p:cTn>
                              </p:par>
                              <p:par>
                                <p:cTn id="88" presetID="5" presetClass="entr" presetSubtype="10" fill="hold" nodeType="withEffect">
                                  <p:stCondLst>
                                    <p:cond delay="0"/>
                                  </p:stCondLst>
                                  <p:childTnLst>
                                    <p:set>
                                      <p:cBhvr>
                                        <p:cTn id="89" dur="1" fill="hold">
                                          <p:stCondLst>
                                            <p:cond delay="0"/>
                                          </p:stCondLst>
                                        </p:cTn>
                                        <p:tgtEl>
                                          <p:spTgt spid="27695"/>
                                        </p:tgtEl>
                                        <p:attrNameLst>
                                          <p:attrName>style.visibility</p:attrName>
                                        </p:attrNameLst>
                                      </p:cBhvr>
                                      <p:to>
                                        <p:strVal val="visible"/>
                                      </p:to>
                                    </p:set>
                                    <p:animEffect transition="in" filter="checkerboard(across)">
                                      <p:cBhvr>
                                        <p:cTn id="90" dur="500"/>
                                        <p:tgtEl>
                                          <p:spTgt spid="27695"/>
                                        </p:tgtEl>
                                      </p:cBhvr>
                                    </p:animEffect>
                                  </p:childTnLst>
                                </p:cTn>
                              </p:par>
                              <p:par>
                                <p:cTn id="91" presetID="5" presetClass="entr" presetSubtype="10" fill="hold" nodeType="withEffect">
                                  <p:stCondLst>
                                    <p:cond delay="0"/>
                                  </p:stCondLst>
                                  <p:childTnLst>
                                    <p:set>
                                      <p:cBhvr>
                                        <p:cTn id="92" dur="1" fill="hold">
                                          <p:stCondLst>
                                            <p:cond delay="0"/>
                                          </p:stCondLst>
                                        </p:cTn>
                                        <p:tgtEl>
                                          <p:spTgt spid="27711"/>
                                        </p:tgtEl>
                                        <p:attrNameLst>
                                          <p:attrName>style.visibility</p:attrName>
                                        </p:attrNameLst>
                                      </p:cBhvr>
                                      <p:to>
                                        <p:strVal val="visible"/>
                                      </p:to>
                                    </p:set>
                                    <p:animEffect transition="in" filter="checkerboard(across)">
                                      <p:cBhvr>
                                        <p:cTn id="93" dur="500"/>
                                        <p:tgtEl>
                                          <p:spTgt spid="27711"/>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27650"/>
                                        </p:tgtEl>
                                        <p:attrNameLst>
                                          <p:attrName>style.visibility</p:attrName>
                                        </p:attrNameLst>
                                      </p:cBhvr>
                                      <p:to>
                                        <p:strVal val="visible"/>
                                      </p:to>
                                    </p:set>
                                    <p:animEffect transition="in" filter="checkerboard(across)">
                                      <p:cBhvr>
                                        <p:cTn id="96" dur="500"/>
                                        <p:tgtEl>
                                          <p:spTgt spid="27650"/>
                                        </p:tgtEl>
                                      </p:cBhvr>
                                    </p:animEffect>
                                  </p:childTnLst>
                                </p:cTn>
                              </p:par>
                            </p:childTnLst>
                          </p:cTn>
                        </p:par>
                        <p:par>
                          <p:cTn id="97" fill="hold">
                            <p:stCondLst>
                              <p:cond delay="500"/>
                            </p:stCondLst>
                            <p:childTnLst>
                              <p:par>
                                <p:cTn id="98" presetID="5" presetClass="entr" presetSubtype="10" fill="hold" grpId="0" nodeType="afterEffect">
                                  <p:stCondLst>
                                    <p:cond delay="0"/>
                                  </p:stCondLst>
                                  <p:childTnLst>
                                    <p:set>
                                      <p:cBhvr>
                                        <p:cTn id="99" dur="1" fill="hold">
                                          <p:stCondLst>
                                            <p:cond delay="0"/>
                                          </p:stCondLst>
                                        </p:cTn>
                                        <p:tgtEl>
                                          <p:spTgt spid="27683"/>
                                        </p:tgtEl>
                                        <p:attrNameLst>
                                          <p:attrName>style.visibility</p:attrName>
                                        </p:attrNameLst>
                                      </p:cBhvr>
                                      <p:to>
                                        <p:strVal val="visible"/>
                                      </p:to>
                                    </p:set>
                                    <p:animEffect transition="in" filter="checkerboard(across)">
                                      <p:cBhvr>
                                        <p:cTn id="100" dur="2000"/>
                                        <p:tgtEl>
                                          <p:spTgt spid="27683"/>
                                        </p:tgtEl>
                                      </p:cBhvr>
                                    </p:animEffect>
                                  </p:childTnLst>
                                </p:cTn>
                              </p:par>
                              <p:par>
                                <p:cTn id="101" presetID="5" presetClass="entr" presetSubtype="10" fill="hold" grpId="0" nodeType="withEffect">
                                  <p:stCondLst>
                                    <p:cond delay="0"/>
                                  </p:stCondLst>
                                  <p:childTnLst>
                                    <p:set>
                                      <p:cBhvr>
                                        <p:cTn id="102" dur="1" fill="hold">
                                          <p:stCondLst>
                                            <p:cond delay="0"/>
                                          </p:stCondLst>
                                        </p:cTn>
                                        <p:tgtEl>
                                          <p:spTgt spid="27699"/>
                                        </p:tgtEl>
                                        <p:attrNameLst>
                                          <p:attrName>style.visibility</p:attrName>
                                        </p:attrNameLst>
                                      </p:cBhvr>
                                      <p:to>
                                        <p:strVal val="visible"/>
                                      </p:to>
                                    </p:set>
                                    <p:animEffect transition="in" filter="checkerboard(across)">
                                      <p:cBhvr>
                                        <p:cTn id="103" dur="500"/>
                                        <p:tgtEl>
                                          <p:spTgt spid="27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60" grpId="0"/>
      <p:bldP spid="27661" grpId="0"/>
      <p:bldP spid="27662" grpId="0"/>
      <p:bldP spid="27663" grpId="0"/>
      <p:bldP spid="27678" grpId="0" animBg="1"/>
      <p:bldP spid="27679" grpId="0"/>
      <p:bldP spid="27680" grpId="0" animBg="1"/>
      <p:bldP spid="27681" grpId="0"/>
      <p:bldP spid="27682" grpId="0" animBg="1"/>
      <p:bldP spid="27683" grpId="0"/>
      <p:bldP spid="27684" grpId="0" animBg="1"/>
      <p:bldP spid="27685" grpId="0"/>
      <p:bldP spid="27696" grpId="0"/>
      <p:bldP spid="27697" grpId="0"/>
      <p:bldP spid="27698" grpId="0"/>
      <p:bldP spid="27699" grpId="0"/>
      <p:bldP spid="27700" grpId="0" animBg="1"/>
      <p:bldP spid="27704" grpId="0" animBg="1"/>
      <p:bldP spid="27705" grpId="0"/>
      <p:bldP spid="27706" grpId="0"/>
      <p:bldP spid="27707"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 name="Slide Number Placeholder 2"/>
          <p:cNvSpPr>
            <a:spLocks noGrp="1"/>
          </p:cNvSpPr>
          <p:nvPr>
            <p:ph type="sldNum" sz="quarter" idx="10"/>
          </p:nvPr>
        </p:nvSpPr>
        <p:spPr/>
        <p:txBody>
          <a:bodyPr/>
          <a:lstStyle/>
          <a:p>
            <a:pPr>
              <a:defRPr/>
            </a:pPr>
            <a:fld id="{96E24486-6C25-4279-B4F0-75AA6D88E89A}" type="slidenum">
              <a:rPr lang="en-US"/>
              <a:pPr>
                <a:defRPr/>
              </a:pPr>
              <a:t>8</a:t>
            </a:fld>
            <a:endParaRPr lang="en-US"/>
          </a:p>
        </p:txBody>
      </p:sp>
      <p:sp>
        <p:nvSpPr>
          <p:cNvPr id="20482" name="Footer Placeholder 1"/>
          <p:cNvSpPr>
            <a:spLocks noGrp="1"/>
          </p:cNvSpPr>
          <p:nvPr>
            <p:ph type="ftr" sz="quarter" idx="11"/>
          </p:nvPr>
        </p:nvSpPr>
        <p:spPr bwMode="auto">
          <a:noFill/>
          <a:ln>
            <a:miter lim="800000"/>
            <a:headEnd/>
            <a:tailEnd/>
          </a:ln>
        </p:spPr>
        <p:txBody>
          <a:bodyPr/>
          <a:lstStyle/>
          <a:p>
            <a:r>
              <a:rPr lang="en-US" smtClean="0"/>
              <a:t>2014 OFA Developers Conf March 30 – April 2, 2014	SMC-R Update OFA Dev Workshop</a:t>
            </a:r>
          </a:p>
        </p:txBody>
      </p:sp>
      <p:sp>
        <p:nvSpPr>
          <p:cNvPr id="20483" name="Rectangle 4"/>
          <p:cNvSpPr>
            <a:spLocks noGrp="1"/>
          </p:cNvSpPr>
          <p:nvPr>
            <p:ph type="title"/>
          </p:nvPr>
        </p:nvSpPr>
        <p:spPr/>
        <p:txBody>
          <a:bodyPr/>
          <a:lstStyle/>
          <a:p>
            <a:r>
              <a:rPr lang="en-US" sz="3200" smtClean="0">
                <a:latin typeface="Arial" charset="0"/>
                <a:cs typeface="Arial" charset="0"/>
              </a:rPr>
              <a:t>SMC-R Link Group Architecture</a:t>
            </a:r>
            <a:r>
              <a:rPr lang="en-US" smtClean="0">
                <a:latin typeface="Arial" charset="0"/>
                <a:cs typeface="Arial" charset="0"/>
              </a:rPr>
              <a:t> </a:t>
            </a:r>
          </a:p>
        </p:txBody>
      </p:sp>
      <p:sp>
        <p:nvSpPr>
          <p:cNvPr id="20484" name="Text Box 5"/>
          <p:cNvSpPr txBox="1">
            <a:spLocks noChangeArrowheads="1"/>
          </p:cNvSpPr>
          <p:nvPr/>
        </p:nvSpPr>
        <p:spPr bwMode="auto">
          <a:xfrm>
            <a:off x="1524000" y="1600200"/>
            <a:ext cx="1190625" cy="730250"/>
          </a:xfrm>
          <a:prstGeom prst="rect">
            <a:avLst/>
          </a:prstGeom>
          <a:noFill/>
          <a:ln w="9525">
            <a:noFill/>
            <a:miter lim="800000"/>
            <a:headEnd/>
            <a:tailEnd/>
          </a:ln>
        </p:spPr>
        <p:txBody>
          <a:bodyPr>
            <a:spAutoFit/>
          </a:bodyPr>
          <a:lstStyle/>
          <a:p>
            <a:pPr>
              <a:buClr>
                <a:srgbClr val="000000"/>
              </a:buClr>
              <a:buSzPct val="100000"/>
              <a:buFont typeface="Arial" charset="0"/>
              <a:buNone/>
            </a:pPr>
            <a:r>
              <a:rPr lang="en-US" sz="1400">
                <a:solidFill>
                  <a:srgbClr val="000000"/>
                </a:solidFill>
              </a:rPr>
              <a:t>         Rkey 4 </a:t>
            </a:r>
          </a:p>
          <a:p>
            <a:pPr>
              <a:buClr>
                <a:srgbClr val="000000"/>
              </a:buClr>
              <a:buSzPct val="100000"/>
              <a:buFont typeface="Arial" charset="0"/>
              <a:buNone/>
            </a:pPr>
            <a:r>
              <a:rPr lang="en-US" sz="1400">
                <a:solidFill>
                  <a:srgbClr val="000000"/>
                </a:solidFill>
              </a:rPr>
              <a:t>         Rkey 3</a:t>
            </a:r>
          </a:p>
          <a:p>
            <a:pPr>
              <a:buClr>
                <a:srgbClr val="000000"/>
              </a:buClr>
              <a:buSzPct val="100000"/>
              <a:buFont typeface="Arial" charset="0"/>
              <a:buNone/>
            </a:pPr>
            <a:r>
              <a:rPr lang="en-US" sz="1400">
                <a:solidFill>
                  <a:srgbClr val="000000"/>
                </a:solidFill>
              </a:rPr>
              <a:t>QP 8 Rkey 1</a:t>
            </a:r>
          </a:p>
        </p:txBody>
      </p:sp>
      <p:sp>
        <p:nvSpPr>
          <p:cNvPr id="20485" name="Text Box 6"/>
          <p:cNvSpPr txBox="1">
            <a:spLocks noChangeArrowheads="1"/>
          </p:cNvSpPr>
          <p:nvPr/>
        </p:nvSpPr>
        <p:spPr bwMode="auto">
          <a:xfrm>
            <a:off x="6324600" y="1981200"/>
            <a:ext cx="1338263" cy="30480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Rkey 2  QP 64</a:t>
            </a:r>
          </a:p>
        </p:txBody>
      </p:sp>
      <p:sp>
        <p:nvSpPr>
          <p:cNvPr id="20486" name="Cloud"/>
          <p:cNvSpPr>
            <a:spLocks noChangeAspect="1" noEditPoints="1" noChangeArrowheads="1"/>
          </p:cNvSpPr>
          <p:nvPr/>
        </p:nvSpPr>
        <p:spPr bwMode="auto">
          <a:xfrm>
            <a:off x="1905000" y="1676400"/>
            <a:ext cx="4953000" cy="3124200"/>
          </a:xfrm>
          <a:custGeom>
            <a:avLst/>
            <a:gdLst>
              <a:gd name="T0" fmla="*/ 15363 w 21600"/>
              <a:gd name="T1" fmla="*/ 1562100 h 21600"/>
              <a:gd name="T2" fmla="*/ 2476500 w 21600"/>
              <a:gd name="T3" fmla="*/ 3120873 h 21600"/>
              <a:gd name="T4" fmla="*/ 4948873 w 21600"/>
              <a:gd name="T5" fmla="*/ 1562100 h 21600"/>
              <a:gd name="T6" fmla="*/ 2476500 w 21600"/>
              <a:gd name="T7" fmla="*/ 178629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EAEAEA">
              <a:alpha val="12157"/>
            </a:srgbClr>
          </a:solidFill>
          <a:ln w="9525">
            <a:solidFill>
              <a:srgbClr val="C0C0C0"/>
            </a:solidFill>
            <a:prstDash val="lgDash"/>
            <a:miter lim="800000"/>
            <a:headEnd/>
            <a:tailEnd/>
          </a:ln>
        </p:spPr>
        <p:txBody>
          <a:bodyPr/>
          <a:lstStyle/>
          <a:p>
            <a:endParaRPr lang="en-US"/>
          </a:p>
        </p:txBody>
      </p:sp>
      <p:sp>
        <p:nvSpPr>
          <p:cNvPr id="20487" name="Text Box 8"/>
          <p:cNvSpPr txBox="1">
            <a:spLocks noChangeArrowheads="1"/>
          </p:cNvSpPr>
          <p:nvPr/>
        </p:nvSpPr>
        <p:spPr bwMode="auto">
          <a:xfrm>
            <a:off x="3810000" y="3962400"/>
            <a:ext cx="776288" cy="30480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(RoCE)</a:t>
            </a:r>
          </a:p>
        </p:txBody>
      </p:sp>
      <p:sp>
        <p:nvSpPr>
          <p:cNvPr id="20488" name="Text Box 9"/>
          <p:cNvSpPr txBox="1">
            <a:spLocks noChangeArrowheads="1"/>
          </p:cNvSpPr>
          <p:nvPr/>
        </p:nvSpPr>
        <p:spPr bwMode="auto">
          <a:xfrm>
            <a:off x="228600" y="2133600"/>
            <a:ext cx="609600" cy="1590675"/>
          </a:xfrm>
          <a:prstGeom prst="rect">
            <a:avLst/>
          </a:prstGeom>
          <a:solidFill>
            <a:srgbClr val="EAEAEA"/>
          </a:solidFill>
          <a:ln w="9525">
            <a:solidFill>
              <a:srgbClr val="C0C0C0"/>
            </a:solidFill>
            <a:prstDash val="dash"/>
            <a:miter lim="800000"/>
            <a:headEnd/>
            <a:tailEnd/>
          </a:ln>
        </p:spPr>
        <p:txBody>
          <a:bodyPr>
            <a:spAutoFit/>
          </a:bodyPr>
          <a:lstStyle/>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p:txBody>
      </p:sp>
      <p:sp>
        <p:nvSpPr>
          <p:cNvPr id="20489" name="Text Box 10"/>
          <p:cNvSpPr txBox="1">
            <a:spLocks noChangeArrowheads="1"/>
          </p:cNvSpPr>
          <p:nvPr/>
        </p:nvSpPr>
        <p:spPr bwMode="auto">
          <a:xfrm>
            <a:off x="8229600" y="2133600"/>
            <a:ext cx="609600" cy="1590675"/>
          </a:xfrm>
          <a:prstGeom prst="rect">
            <a:avLst/>
          </a:prstGeom>
          <a:solidFill>
            <a:srgbClr val="EAEAEA"/>
          </a:solidFill>
          <a:ln w="9525">
            <a:solidFill>
              <a:srgbClr val="C0C0C0"/>
            </a:solidFill>
            <a:prstDash val="dash"/>
            <a:miter lim="800000"/>
            <a:headEnd/>
            <a:tailEnd/>
          </a:ln>
        </p:spPr>
        <p:txBody>
          <a:bodyPr>
            <a:spAutoFit/>
          </a:bodyPr>
          <a:lstStyle/>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p:txBody>
      </p:sp>
      <p:sp>
        <p:nvSpPr>
          <p:cNvPr id="20490" name="Text Box 11"/>
          <p:cNvSpPr txBox="1">
            <a:spLocks noChangeArrowheads="1"/>
          </p:cNvSpPr>
          <p:nvPr/>
        </p:nvSpPr>
        <p:spPr bwMode="auto">
          <a:xfrm>
            <a:off x="838200" y="2133600"/>
            <a:ext cx="609600" cy="1590675"/>
          </a:xfrm>
          <a:prstGeom prst="rect">
            <a:avLst/>
          </a:prstGeom>
          <a:solidFill>
            <a:srgbClr val="CCFFFF"/>
          </a:solidFill>
          <a:ln w="9525">
            <a:solidFill>
              <a:srgbClr val="C0C0C0"/>
            </a:solidFill>
            <a:prstDash val="dash"/>
            <a:miter lim="800000"/>
            <a:headEnd/>
            <a:tailEnd/>
          </a:ln>
        </p:spPr>
        <p:txBody>
          <a:bodyPr>
            <a:spAutoFit/>
          </a:bodyPr>
          <a:lstStyle/>
          <a:p>
            <a:pPr>
              <a:spcBef>
                <a:spcPct val="50000"/>
              </a:spcBef>
              <a:buClr>
                <a:srgbClr val="000000"/>
              </a:buClr>
              <a:buSzPct val="100000"/>
              <a:buFont typeface="Arial" charset="0"/>
              <a:buNone/>
            </a:pPr>
            <a:r>
              <a:rPr lang="en-US" sz="1400">
                <a:solidFill>
                  <a:srgbClr val="000000"/>
                </a:solidFill>
              </a:rPr>
              <a:t>SMC</a:t>
            </a: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p:txBody>
      </p:sp>
      <p:sp>
        <p:nvSpPr>
          <p:cNvPr id="20491" name="Text Box 12"/>
          <p:cNvSpPr txBox="1">
            <a:spLocks noChangeArrowheads="1"/>
          </p:cNvSpPr>
          <p:nvPr/>
        </p:nvSpPr>
        <p:spPr bwMode="auto">
          <a:xfrm>
            <a:off x="7620000" y="2133600"/>
            <a:ext cx="609600" cy="1590675"/>
          </a:xfrm>
          <a:prstGeom prst="rect">
            <a:avLst/>
          </a:prstGeom>
          <a:solidFill>
            <a:srgbClr val="CCFFFF"/>
          </a:solidFill>
          <a:ln w="9525">
            <a:solidFill>
              <a:srgbClr val="C0C0C0"/>
            </a:solidFill>
            <a:prstDash val="dash"/>
            <a:miter lim="800000"/>
            <a:headEnd/>
            <a:tailEnd/>
          </a:ln>
        </p:spPr>
        <p:txBody>
          <a:bodyPr>
            <a:spAutoFit/>
          </a:bodyPr>
          <a:lstStyle/>
          <a:p>
            <a:pPr>
              <a:spcBef>
                <a:spcPct val="50000"/>
              </a:spcBef>
              <a:buClr>
                <a:srgbClr val="000000"/>
              </a:buClr>
              <a:buSzPct val="100000"/>
              <a:buFont typeface="Arial" charset="0"/>
              <a:buNone/>
            </a:pPr>
            <a:r>
              <a:rPr lang="en-US" sz="1400">
                <a:solidFill>
                  <a:srgbClr val="000000"/>
                </a:solidFill>
              </a:rPr>
              <a:t>SMC</a:t>
            </a: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a:p>
            <a:pPr>
              <a:spcBef>
                <a:spcPct val="50000"/>
              </a:spcBef>
              <a:buClr>
                <a:srgbClr val="000000"/>
              </a:buClr>
              <a:buSzPct val="100000"/>
              <a:buFont typeface="Arial" charset="0"/>
              <a:buNone/>
            </a:pPr>
            <a:endParaRPr lang="en-US" sz="1400">
              <a:solidFill>
                <a:srgbClr val="000000"/>
              </a:solidFill>
            </a:endParaRPr>
          </a:p>
        </p:txBody>
      </p:sp>
      <p:sp>
        <p:nvSpPr>
          <p:cNvPr id="65549" name="Line 13"/>
          <p:cNvSpPr>
            <a:spLocks noChangeShapeType="1"/>
          </p:cNvSpPr>
          <p:nvPr/>
        </p:nvSpPr>
        <p:spPr bwMode="auto">
          <a:xfrm>
            <a:off x="838200" y="2590800"/>
            <a:ext cx="1905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493" name="AutoShape 14"/>
          <p:cNvSpPr>
            <a:spLocks noChangeArrowheads="1"/>
          </p:cNvSpPr>
          <p:nvPr/>
        </p:nvSpPr>
        <p:spPr bwMode="auto">
          <a:xfrm rot="5400000">
            <a:off x="4139407" y="1499393"/>
            <a:ext cx="685800" cy="3478213"/>
          </a:xfrm>
          <a:prstGeom prst="can">
            <a:avLst>
              <a:gd name="adj" fmla="val 66426"/>
            </a:avLst>
          </a:prstGeom>
          <a:solidFill>
            <a:srgbClr val="EAEAEA"/>
          </a:solidFill>
          <a:ln w="9525">
            <a:solidFill>
              <a:schemeClr val="tx1"/>
            </a:solidFill>
            <a:round/>
            <a:headEnd/>
            <a:tailEnd/>
          </a:ln>
        </p:spPr>
        <p:txBody>
          <a:bodyPr wrap="none" anchor="ctr"/>
          <a:lstStyle/>
          <a:p>
            <a:endParaRPr lang="en-US"/>
          </a:p>
        </p:txBody>
      </p:sp>
      <p:sp>
        <p:nvSpPr>
          <p:cNvPr id="20494" name="Line 15"/>
          <p:cNvSpPr>
            <a:spLocks noChangeShapeType="1"/>
          </p:cNvSpPr>
          <p:nvPr/>
        </p:nvSpPr>
        <p:spPr bwMode="auto">
          <a:xfrm>
            <a:off x="5867400" y="3200400"/>
            <a:ext cx="2286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495" name="Line 16"/>
          <p:cNvSpPr>
            <a:spLocks noChangeShapeType="1"/>
          </p:cNvSpPr>
          <p:nvPr/>
        </p:nvSpPr>
        <p:spPr bwMode="auto">
          <a:xfrm>
            <a:off x="5867400" y="3048000"/>
            <a:ext cx="2286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65553" name="Line 17"/>
          <p:cNvSpPr>
            <a:spLocks noChangeShapeType="1"/>
          </p:cNvSpPr>
          <p:nvPr/>
        </p:nvSpPr>
        <p:spPr bwMode="auto">
          <a:xfrm>
            <a:off x="838200" y="2438400"/>
            <a:ext cx="1905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497" name="Line 18"/>
          <p:cNvSpPr>
            <a:spLocks noChangeShapeType="1"/>
          </p:cNvSpPr>
          <p:nvPr/>
        </p:nvSpPr>
        <p:spPr bwMode="auto">
          <a:xfrm>
            <a:off x="5867400" y="3352800"/>
            <a:ext cx="2286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498" name="Line 19"/>
          <p:cNvSpPr>
            <a:spLocks noChangeShapeType="1"/>
          </p:cNvSpPr>
          <p:nvPr/>
        </p:nvSpPr>
        <p:spPr bwMode="auto">
          <a:xfrm>
            <a:off x="838200" y="3048000"/>
            <a:ext cx="1905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499" name="Line 20"/>
          <p:cNvSpPr>
            <a:spLocks noChangeShapeType="1"/>
          </p:cNvSpPr>
          <p:nvPr/>
        </p:nvSpPr>
        <p:spPr bwMode="auto">
          <a:xfrm>
            <a:off x="838200" y="3200400"/>
            <a:ext cx="1905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500" name="Line 21"/>
          <p:cNvSpPr>
            <a:spLocks noChangeShapeType="1"/>
          </p:cNvSpPr>
          <p:nvPr/>
        </p:nvSpPr>
        <p:spPr bwMode="auto">
          <a:xfrm>
            <a:off x="838200" y="3352800"/>
            <a:ext cx="1905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65558" name="Line 22"/>
          <p:cNvSpPr>
            <a:spLocks noChangeShapeType="1"/>
          </p:cNvSpPr>
          <p:nvPr/>
        </p:nvSpPr>
        <p:spPr bwMode="auto">
          <a:xfrm>
            <a:off x="838200" y="2743200"/>
            <a:ext cx="1905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502" name="Text Box 23"/>
          <p:cNvSpPr txBox="1">
            <a:spLocks noChangeArrowheads="1"/>
          </p:cNvSpPr>
          <p:nvPr/>
        </p:nvSpPr>
        <p:spPr bwMode="auto">
          <a:xfrm>
            <a:off x="3810000" y="3124200"/>
            <a:ext cx="1200150" cy="30480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 SMC Link 2 </a:t>
            </a:r>
          </a:p>
        </p:txBody>
      </p:sp>
      <p:sp>
        <p:nvSpPr>
          <p:cNvPr id="65560" name="AutoShape 24"/>
          <p:cNvSpPr>
            <a:spLocks noChangeArrowheads="1"/>
          </p:cNvSpPr>
          <p:nvPr/>
        </p:nvSpPr>
        <p:spPr bwMode="auto">
          <a:xfrm rot="5400000">
            <a:off x="4144169" y="799306"/>
            <a:ext cx="685800" cy="3487738"/>
          </a:xfrm>
          <a:prstGeom prst="can">
            <a:avLst>
              <a:gd name="adj" fmla="val 63877"/>
            </a:avLst>
          </a:prstGeom>
          <a:solidFill>
            <a:srgbClr val="EAEAEA"/>
          </a:solidFill>
          <a:ln w="9525">
            <a:solidFill>
              <a:schemeClr val="tx1"/>
            </a:solidFill>
            <a:round/>
            <a:headEnd/>
            <a:tailEnd/>
          </a:ln>
        </p:spPr>
        <p:txBody>
          <a:bodyPr wrap="none" anchor="ctr"/>
          <a:lstStyle/>
          <a:p>
            <a:endParaRPr lang="en-US"/>
          </a:p>
        </p:txBody>
      </p:sp>
      <p:sp>
        <p:nvSpPr>
          <p:cNvPr id="65561" name="Text Box 25"/>
          <p:cNvSpPr txBox="1">
            <a:spLocks noChangeArrowheads="1"/>
          </p:cNvSpPr>
          <p:nvPr/>
        </p:nvSpPr>
        <p:spPr bwMode="auto">
          <a:xfrm>
            <a:off x="3810000" y="2438400"/>
            <a:ext cx="1200150" cy="30480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 SMC Link 1 </a:t>
            </a:r>
          </a:p>
        </p:txBody>
      </p:sp>
      <p:sp>
        <p:nvSpPr>
          <p:cNvPr id="65562" name="Line 26"/>
          <p:cNvSpPr>
            <a:spLocks noChangeShapeType="1"/>
          </p:cNvSpPr>
          <p:nvPr/>
        </p:nvSpPr>
        <p:spPr bwMode="auto">
          <a:xfrm>
            <a:off x="5867400" y="2743200"/>
            <a:ext cx="2286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65563" name="Line 27"/>
          <p:cNvSpPr>
            <a:spLocks noChangeShapeType="1"/>
          </p:cNvSpPr>
          <p:nvPr/>
        </p:nvSpPr>
        <p:spPr bwMode="auto">
          <a:xfrm>
            <a:off x="5867400" y="2590800"/>
            <a:ext cx="2286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65564" name="Line 28"/>
          <p:cNvSpPr>
            <a:spLocks noChangeShapeType="1"/>
          </p:cNvSpPr>
          <p:nvPr/>
        </p:nvSpPr>
        <p:spPr bwMode="auto">
          <a:xfrm>
            <a:off x="5867400" y="2438400"/>
            <a:ext cx="2286000" cy="0"/>
          </a:xfrm>
          <a:prstGeom prst="line">
            <a:avLst/>
          </a:prstGeom>
          <a:noFill/>
          <a:ln w="9525">
            <a:solidFill>
              <a:srgbClr val="FF0000"/>
            </a:solidFill>
            <a:prstDash val="dash"/>
            <a:round/>
            <a:headEnd type="triangle" w="med" len="med"/>
            <a:tailEnd type="triangle" w="med" len="med"/>
          </a:ln>
        </p:spPr>
        <p:txBody>
          <a:bodyPr/>
          <a:lstStyle/>
          <a:p>
            <a:endParaRPr lang="en-US"/>
          </a:p>
        </p:txBody>
      </p:sp>
      <p:sp>
        <p:nvSpPr>
          <p:cNvPr id="20508" name="Text Box 29"/>
          <p:cNvSpPr txBox="1">
            <a:spLocks noChangeArrowheads="1"/>
          </p:cNvSpPr>
          <p:nvPr/>
        </p:nvSpPr>
        <p:spPr bwMode="auto">
          <a:xfrm>
            <a:off x="6324600" y="3429000"/>
            <a:ext cx="1328738" cy="30480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Rkey 2’ QP 68</a:t>
            </a:r>
          </a:p>
        </p:txBody>
      </p:sp>
      <p:sp>
        <p:nvSpPr>
          <p:cNvPr id="20509" name="Text Box 30"/>
          <p:cNvSpPr txBox="1">
            <a:spLocks noChangeArrowheads="1"/>
          </p:cNvSpPr>
          <p:nvPr/>
        </p:nvSpPr>
        <p:spPr bwMode="auto">
          <a:xfrm>
            <a:off x="1447800" y="3429000"/>
            <a:ext cx="1377950" cy="73025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QP 12  Rkey 1’</a:t>
            </a:r>
          </a:p>
          <a:p>
            <a:pPr>
              <a:buClr>
                <a:srgbClr val="000000"/>
              </a:buClr>
              <a:buSzPct val="100000"/>
              <a:buFont typeface="Arial" charset="0"/>
              <a:buNone/>
            </a:pPr>
            <a:r>
              <a:rPr lang="en-US" sz="1400">
                <a:solidFill>
                  <a:srgbClr val="000000"/>
                </a:solidFill>
              </a:rPr>
              <a:t>            Rkey 3’</a:t>
            </a:r>
          </a:p>
          <a:p>
            <a:pPr>
              <a:buClr>
                <a:srgbClr val="000000"/>
              </a:buClr>
              <a:buSzPct val="100000"/>
              <a:buFont typeface="Arial" charset="0"/>
              <a:buNone/>
            </a:pPr>
            <a:r>
              <a:rPr lang="en-US" sz="1400">
                <a:solidFill>
                  <a:srgbClr val="000000"/>
                </a:solidFill>
              </a:rPr>
              <a:t>            Rkey 4’</a:t>
            </a:r>
          </a:p>
        </p:txBody>
      </p:sp>
      <p:sp>
        <p:nvSpPr>
          <p:cNvPr id="20510" name="AutoShape 31"/>
          <p:cNvSpPr>
            <a:spLocks noChangeArrowheads="1"/>
          </p:cNvSpPr>
          <p:nvPr/>
        </p:nvSpPr>
        <p:spPr bwMode="auto">
          <a:xfrm rot="5400000">
            <a:off x="3478213" y="1168400"/>
            <a:ext cx="1981200" cy="3581400"/>
          </a:xfrm>
          <a:prstGeom prst="can">
            <a:avLst>
              <a:gd name="adj" fmla="val 30371"/>
            </a:avLst>
          </a:prstGeom>
          <a:solidFill>
            <a:srgbClr val="EAEAEA">
              <a:alpha val="39999"/>
            </a:srgbClr>
          </a:solidFill>
          <a:ln w="9525">
            <a:solidFill>
              <a:schemeClr val="tx1"/>
            </a:solidFill>
            <a:round/>
            <a:headEnd/>
            <a:tailEnd/>
          </a:ln>
        </p:spPr>
        <p:txBody>
          <a:bodyPr wrap="none" anchor="ctr"/>
          <a:lstStyle/>
          <a:p>
            <a:endParaRPr lang="en-US"/>
          </a:p>
        </p:txBody>
      </p:sp>
      <p:sp>
        <p:nvSpPr>
          <p:cNvPr id="20511" name="Text Box 32"/>
          <p:cNvSpPr txBox="1">
            <a:spLocks noChangeArrowheads="1"/>
          </p:cNvSpPr>
          <p:nvPr/>
        </p:nvSpPr>
        <p:spPr bwMode="auto">
          <a:xfrm>
            <a:off x="3581400" y="1524000"/>
            <a:ext cx="1873250" cy="366713"/>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a:solidFill>
                  <a:srgbClr val="000000"/>
                </a:solidFill>
              </a:rPr>
              <a:t>SMC Link Group</a:t>
            </a:r>
          </a:p>
        </p:txBody>
      </p:sp>
      <p:sp>
        <p:nvSpPr>
          <p:cNvPr id="20512" name="Rectangle 33"/>
          <p:cNvSpPr>
            <a:spLocks noChangeArrowheads="1"/>
          </p:cNvSpPr>
          <p:nvPr/>
        </p:nvSpPr>
        <p:spPr bwMode="auto">
          <a:xfrm>
            <a:off x="1447800" y="2362200"/>
            <a:ext cx="381000" cy="4572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20513" name="Rectangle 34"/>
          <p:cNvSpPr>
            <a:spLocks noChangeArrowheads="1"/>
          </p:cNvSpPr>
          <p:nvPr/>
        </p:nvSpPr>
        <p:spPr bwMode="auto">
          <a:xfrm>
            <a:off x="1447800" y="2971800"/>
            <a:ext cx="381000" cy="4572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20514" name="Rectangle 35"/>
          <p:cNvSpPr>
            <a:spLocks noChangeArrowheads="1"/>
          </p:cNvSpPr>
          <p:nvPr/>
        </p:nvSpPr>
        <p:spPr bwMode="auto">
          <a:xfrm>
            <a:off x="7239000" y="2362200"/>
            <a:ext cx="381000" cy="4572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20515" name="Rectangle 36"/>
          <p:cNvSpPr>
            <a:spLocks noChangeArrowheads="1"/>
          </p:cNvSpPr>
          <p:nvPr/>
        </p:nvSpPr>
        <p:spPr bwMode="auto">
          <a:xfrm>
            <a:off x="7239000" y="2971800"/>
            <a:ext cx="381000" cy="457200"/>
          </a:xfrm>
          <a:prstGeom prst="rect">
            <a:avLst/>
          </a:prstGeom>
          <a:solidFill>
            <a:srgbClr val="FFFFCC"/>
          </a:solidFill>
          <a:ln w="9525">
            <a:solidFill>
              <a:schemeClr val="tx1"/>
            </a:solidFill>
            <a:miter lim="800000"/>
            <a:headEnd/>
            <a:tailEnd/>
          </a:ln>
        </p:spPr>
        <p:txBody>
          <a:bodyPr wrap="none" anchor="ctr"/>
          <a:lstStyle/>
          <a:p>
            <a:endParaRPr lang="en-US"/>
          </a:p>
        </p:txBody>
      </p:sp>
      <p:sp>
        <p:nvSpPr>
          <p:cNvPr id="20516" name="Text Box 37"/>
          <p:cNvSpPr txBox="1">
            <a:spLocks noChangeArrowheads="1"/>
          </p:cNvSpPr>
          <p:nvPr/>
        </p:nvSpPr>
        <p:spPr bwMode="auto">
          <a:xfrm>
            <a:off x="1371600" y="2362200"/>
            <a:ext cx="495300" cy="396875"/>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000">
                <a:solidFill>
                  <a:srgbClr val="000000"/>
                </a:solidFill>
              </a:rPr>
              <a:t>RNIC</a:t>
            </a:r>
          </a:p>
          <a:p>
            <a:pPr>
              <a:buClr>
                <a:srgbClr val="000000"/>
              </a:buClr>
              <a:buSzPct val="100000"/>
              <a:buFont typeface="Arial" charset="0"/>
              <a:buNone/>
            </a:pPr>
            <a:r>
              <a:rPr lang="en-US" sz="1000">
                <a:solidFill>
                  <a:srgbClr val="000000"/>
                </a:solidFill>
              </a:rPr>
              <a:t>   A</a:t>
            </a:r>
          </a:p>
        </p:txBody>
      </p:sp>
      <p:sp>
        <p:nvSpPr>
          <p:cNvPr id="20517" name="Text Box 38"/>
          <p:cNvSpPr txBox="1">
            <a:spLocks noChangeArrowheads="1"/>
          </p:cNvSpPr>
          <p:nvPr/>
        </p:nvSpPr>
        <p:spPr bwMode="auto">
          <a:xfrm>
            <a:off x="1371600" y="2971800"/>
            <a:ext cx="495300" cy="396875"/>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000">
                <a:solidFill>
                  <a:srgbClr val="000000"/>
                </a:solidFill>
              </a:rPr>
              <a:t>RNIC</a:t>
            </a:r>
          </a:p>
          <a:p>
            <a:pPr>
              <a:buClr>
                <a:srgbClr val="000000"/>
              </a:buClr>
              <a:buSzPct val="100000"/>
              <a:buFont typeface="Arial" charset="0"/>
              <a:buNone/>
            </a:pPr>
            <a:r>
              <a:rPr lang="en-US" sz="1000">
                <a:solidFill>
                  <a:srgbClr val="000000"/>
                </a:solidFill>
              </a:rPr>
              <a:t>   B</a:t>
            </a:r>
          </a:p>
        </p:txBody>
      </p:sp>
      <p:sp>
        <p:nvSpPr>
          <p:cNvPr id="20518" name="Text Box 39"/>
          <p:cNvSpPr txBox="1">
            <a:spLocks noChangeArrowheads="1"/>
          </p:cNvSpPr>
          <p:nvPr/>
        </p:nvSpPr>
        <p:spPr bwMode="auto">
          <a:xfrm>
            <a:off x="7162800" y="2362200"/>
            <a:ext cx="495300" cy="396875"/>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000">
                <a:solidFill>
                  <a:srgbClr val="000000"/>
                </a:solidFill>
              </a:rPr>
              <a:t>RNIC</a:t>
            </a:r>
          </a:p>
          <a:p>
            <a:pPr>
              <a:buClr>
                <a:srgbClr val="000000"/>
              </a:buClr>
              <a:buSzPct val="100000"/>
              <a:buFont typeface="Arial" charset="0"/>
              <a:buNone/>
            </a:pPr>
            <a:r>
              <a:rPr lang="en-US" sz="1000">
                <a:solidFill>
                  <a:srgbClr val="000000"/>
                </a:solidFill>
              </a:rPr>
              <a:t>   C</a:t>
            </a:r>
          </a:p>
        </p:txBody>
      </p:sp>
      <p:sp>
        <p:nvSpPr>
          <p:cNvPr id="20519" name="Text Box 40"/>
          <p:cNvSpPr txBox="1">
            <a:spLocks noChangeArrowheads="1"/>
          </p:cNvSpPr>
          <p:nvPr/>
        </p:nvSpPr>
        <p:spPr bwMode="auto">
          <a:xfrm>
            <a:off x="7162800" y="2971800"/>
            <a:ext cx="495300" cy="396875"/>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000">
                <a:solidFill>
                  <a:srgbClr val="000000"/>
                </a:solidFill>
              </a:rPr>
              <a:t>RNIC</a:t>
            </a:r>
          </a:p>
          <a:p>
            <a:pPr>
              <a:buClr>
                <a:srgbClr val="000000"/>
              </a:buClr>
              <a:buSzPct val="100000"/>
              <a:buFont typeface="Arial" charset="0"/>
              <a:buNone/>
            </a:pPr>
            <a:r>
              <a:rPr lang="en-US" sz="1000">
                <a:solidFill>
                  <a:srgbClr val="000000"/>
                </a:solidFill>
              </a:rPr>
              <a:t>   D</a:t>
            </a:r>
          </a:p>
        </p:txBody>
      </p:sp>
      <p:sp>
        <p:nvSpPr>
          <p:cNvPr id="20520" name="Text Box 41"/>
          <p:cNvSpPr txBox="1">
            <a:spLocks noChangeArrowheads="1"/>
          </p:cNvSpPr>
          <p:nvPr/>
        </p:nvSpPr>
        <p:spPr bwMode="auto">
          <a:xfrm>
            <a:off x="152400" y="5105400"/>
            <a:ext cx="7781925" cy="158115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400">
                <a:solidFill>
                  <a:srgbClr val="000000"/>
                </a:solidFill>
              </a:rPr>
              <a:t>If one path (e.g. an RNIC) becomes unavailable (in this example RNIC A)…  then:</a:t>
            </a:r>
          </a:p>
          <a:p>
            <a:pPr>
              <a:buClr>
                <a:srgbClr val="000000"/>
              </a:buClr>
              <a:buSzPct val="100000"/>
              <a:buFont typeface="Arial" charset="0"/>
              <a:buChar char="•"/>
            </a:pPr>
            <a:r>
              <a:rPr lang="en-US" sz="1400">
                <a:solidFill>
                  <a:srgbClr val="000000"/>
                </a:solidFill>
              </a:rPr>
              <a:t>  traffic on the SMC Link 1 is transparently moved to SMC Link 2 using the redundant hardware  </a:t>
            </a:r>
          </a:p>
          <a:p>
            <a:pPr>
              <a:buClr>
                <a:srgbClr val="000000"/>
              </a:buClr>
              <a:buSzPct val="100000"/>
              <a:buFont typeface="Arial" charset="0"/>
              <a:buChar char="•"/>
            </a:pPr>
            <a:r>
              <a:rPr lang="en-US" sz="1400">
                <a:solidFill>
                  <a:srgbClr val="000000"/>
                </a:solidFill>
              </a:rPr>
              <a:t>  all application workload RDMA traffic continues without interruption…  </a:t>
            </a:r>
            <a:br>
              <a:rPr lang="en-US" sz="1400">
                <a:solidFill>
                  <a:srgbClr val="000000"/>
                </a:solidFill>
              </a:rPr>
            </a:br>
            <a:r>
              <a:rPr lang="en-US" sz="1400">
                <a:solidFill>
                  <a:srgbClr val="000000"/>
                </a:solidFill>
              </a:rPr>
              <a:t>   once SMC Link 1 is recovered then traffic can resume using both paths.</a:t>
            </a:r>
            <a:br>
              <a:rPr lang="en-US" sz="1400">
                <a:solidFill>
                  <a:srgbClr val="000000"/>
                </a:solidFill>
              </a:rPr>
            </a:br>
            <a:r>
              <a:rPr lang="en-US" sz="1400">
                <a:solidFill>
                  <a:srgbClr val="000000"/>
                </a:solidFill>
              </a:rPr>
              <a:t> </a:t>
            </a:r>
            <a:br>
              <a:rPr lang="en-US" sz="1400">
                <a:solidFill>
                  <a:srgbClr val="000000"/>
                </a:solidFill>
              </a:rPr>
            </a:br>
            <a:r>
              <a:rPr lang="en-US" sz="1400">
                <a:solidFill>
                  <a:srgbClr val="000000"/>
                </a:solidFill>
              </a:rPr>
              <a:t>   Note that all paths (SMC Links) have equal access to all RMBs! </a:t>
            </a:r>
            <a:endParaRPr lang="en-US" sz="1200">
              <a:solidFill>
                <a:srgbClr val="000000"/>
              </a:solidFill>
            </a:endParaRPr>
          </a:p>
          <a:p>
            <a:pPr>
              <a:buClr>
                <a:srgbClr val="000000"/>
              </a:buClr>
              <a:buSzPct val="100000"/>
              <a:buFont typeface="Arial" charset="0"/>
              <a:buChar char="•"/>
            </a:pPr>
            <a:endParaRPr lang="en-US" sz="1400"/>
          </a:p>
        </p:txBody>
      </p:sp>
      <p:sp>
        <p:nvSpPr>
          <p:cNvPr id="20521" name="Rectangle 42"/>
          <p:cNvSpPr>
            <a:spLocks noChangeArrowheads="1"/>
          </p:cNvSpPr>
          <p:nvPr/>
        </p:nvSpPr>
        <p:spPr bwMode="auto">
          <a:xfrm>
            <a:off x="304800" y="2514600"/>
            <a:ext cx="381000" cy="4572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0522" name="Rectangle 43"/>
          <p:cNvSpPr>
            <a:spLocks noChangeArrowheads="1"/>
          </p:cNvSpPr>
          <p:nvPr/>
        </p:nvSpPr>
        <p:spPr bwMode="auto">
          <a:xfrm>
            <a:off x="8382000" y="2590800"/>
            <a:ext cx="381000" cy="457200"/>
          </a:xfrm>
          <a:prstGeom prst="rect">
            <a:avLst/>
          </a:prstGeom>
          <a:solidFill>
            <a:srgbClr val="99CCFF"/>
          </a:solidFill>
          <a:ln w="9525">
            <a:solidFill>
              <a:schemeClr val="tx1"/>
            </a:solidFill>
            <a:miter lim="800000"/>
            <a:headEnd/>
            <a:tailEnd/>
          </a:ln>
        </p:spPr>
        <p:txBody>
          <a:bodyPr wrap="none" anchor="ctr"/>
          <a:lstStyle/>
          <a:p>
            <a:endParaRPr lang="en-US"/>
          </a:p>
        </p:txBody>
      </p:sp>
      <p:sp>
        <p:nvSpPr>
          <p:cNvPr id="20523" name="Text Box 44"/>
          <p:cNvSpPr txBox="1">
            <a:spLocks noChangeArrowheads="1"/>
          </p:cNvSpPr>
          <p:nvPr/>
        </p:nvSpPr>
        <p:spPr bwMode="auto">
          <a:xfrm>
            <a:off x="8305800" y="2590800"/>
            <a:ext cx="466725" cy="396875"/>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000">
                <a:solidFill>
                  <a:srgbClr val="000000"/>
                </a:solidFill>
              </a:rPr>
              <a:t>RMB</a:t>
            </a:r>
          </a:p>
          <a:p>
            <a:pPr>
              <a:buClr>
                <a:srgbClr val="000000"/>
              </a:buClr>
              <a:buSzPct val="100000"/>
              <a:buFont typeface="Arial" charset="0"/>
              <a:buNone/>
            </a:pPr>
            <a:r>
              <a:rPr lang="en-US" sz="1000">
                <a:solidFill>
                  <a:srgbClr val="000000"/>
                </a:solidFill>
              </a:rPr>
              <a:t>   2</a:t>
            </a:r>
          </a:p>
        </p:txBody>
      </p:sp>
      <p:sp>
        <p:nvSpPr>
          <p:cNvPr id="20524" name="Rectangle 45"/>
          <p:cNvSpPr>
            <a:spLocks noChangeArrowheads="1"/>
          </p:cNvSpPr>
          <p:nvPr/>
        </p:nvSpPr>
        <p:spPr bwMode="auto">
          <a:xfrm>
            <a:off x="381000" y="2590800"/>
            <a:ext cx="381000" cy="4572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0525" name="Rectangle 46"/>
          <p:cNvSpPr>
            <a:spLocks noChangeArrowheads="1"/>
          </p:cNvSpPr>
          <p:nvPr/>
        </p:nvSpPr>
        <p:spPr bwMode="auto">
          <a:xfrm>
            <a:off x="457200" y="2667000"/>
            <a:ext cx="381000" cy="457200"/>
          </a:xfrm>
          <a:prstGeom prst="rect">
            <a:avLst/>
          </a:prstGeom>
          <a:solidFill>
            <a:srgbClr val="CCECFF"/>
          </a:solidFill>
          <a:ln w="9525">
            <a:solidFill>
              <a:schemeClr val="tx1"/>
            </a:solidFill>
            <a:miter lim="800000"/>
            <a:headEnd/>
            <a:tailEnd/>
          </a:ln>
        </p:spPr>
        <p:txBody>
          <a:bodyPr wrap="none" anchor="ctr"/>
          <a:lstStyle/>
          <a:p>
            <a:endParaRPr lang="en-US"/>
          </a:p>
        </p:txBody>
      </p:sp>
      <p:sp>
        <p:nvSpPr>
          <p:cNvPr id="20526" name="Text Box 47"/>
          <p:cNvSpPr txBox="1">
            <a:spLocks noChangeArrowheads="1"/>
          </p:cNvSpPr>
          <p:nvPr/>
        </p:nvSpPr>
        <p:spPr bwMode="auto">
          <a:xfrm>
            <a:off x="381000" y="2667000"/>
            <a:ext cx="466725" cy="396875"/>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000">
                <a:solidFill>
                  <a:srgbClr val="000000"/>
                </a:solidFill>
              </a:rPr>
              <a:t>RMB</a:t>
            </a:r>
          </a:p>
          <a:p>
            <a:pPr>
              <a:buClr>
                <a:srgbClr val="000000"/>
              </a:buClr>
              <a:buSzPct val="100000"/>
              <a:buFont typeface="Arial" charset="0"/>
              <a:buNone/>
            </a:pPr>
            <a:r>
              <a:rPr lang="en-US" sz="1000">
                <a:solidFill>
                  <a:srgbClr val="000000"/>
                </a:solidFill>
              </a:rPr>
              <a:t>   1</a:t>
            </a:r>
          </a:p>
        </p:txBody>
      </p:sp>
      <p:sp>
        <p:nvSpPr>
          <p:cNvPr id="20527" name="Text Box 48"/>
          <p:cNvSpPr txBox="1">
            <a:spLocks noChangeArrowheads="1"/>
          </p:cNvSpPr>
          <p:nvPr/>
        </p:nvSpPr>
        <p:spPr bwMode="auto">
          <a:xfrm>
            <a:off x="228600" y="2133600"/>
            <a:ext cx="530225" cy="396875"/>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1000">
                <a:solidFill>
                  <a:srgbClr val="000000"/>
                </a:solidFill>
              </a:rPr>
              <a:t>RMBs</a:t>
            </a:r>
          </a:p>
          <a:p>
            <a:pPr>
              <a:buClr>
                <a:srgbClr val="000000"/>
              </a:buClr>
              <a:buSzPct val="100000"/>
              <a:buFont typeface="Arial" charset="0"/>
              <a:buNone/>
            </a:pPr>
            <a:r>
              <a:rPr lang="en-US" sz="1000">
                <a:solidFill>
                  <a:srgbClr val="000000"/>
                </a:solidFill>
              </a:rPr>
              <a:t>3 &amp; 4</a:t>
            </a:r>
          </a:p>
        </p:txBody>
      </p:sp>
      <p:sp>
        <p:nvSpPr>
          <p:cNvPr id="65585" name="Text Box 49"/>
          <p:cNvSpPr txBox="1">
            <a:spLocks noChangeArrowheads="1"/>
          </p:cNvSpPr>
          <p:nvPr/>
        </p:nvSpPr>
        <p:spPr bwMode="auto">
          <a:xfrm>
            <a:off x="1371600" y="2286000"/>
            <a:ext cx="488950" cy="641350"/>
          </a:xfrm>
          <a:prstGeom prst="rect">
            <a:avLst/>
          </a:prstGeom>
          <a:noFill/>
          <a:ln w="9525">
            <a:noFill/>
            <a:miter lim="800000"/>
            <a:headEnd/>
            <a:tailEnd/>
          </a:ln>
        </p:spPr>
        <p:txBody>
          <a:bodyPr wrap="none">
            <a:spAutoFit/>
          </a:bodyPr>
          <a:lstStyle/>
          <a:p>
            <a:pPr>
              <a:buClr>
                <a:srgbClr val="000000"/>
              </a:buClr>
              <a:buSzPct val="100000"/>
              <a:buFont typeface="Arial" charset="0"/>
              <a:buNone/>
            </a:pPr>
            <a:r>
              <a:rPr lang="en-US" sz="3600">
                <a:solidFill>
                  <a:srgbClr val="FF0000"/>
                </a:solidFill>
              </a:rPr>
              <a:t>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5585"/>
                                        </p:tgtEl>
                                        <p:attrNameLst>
                                          <p:attrName>style.visibility</p:attrName>
                                        </p:attrNameLst>
                                      </p:cBhvr>
                                      <p:to>
                                        <p:strVal val="visible"/>
                                      </p:to>
                                    </p:set>
                                    <p:animEffect transition="in" filter="box(in)">
                                      <p:cBhvr>
                                        <p:cTn id="7" dur="500"/>
                                        <p:tgtEl>
                                          <p:spTgt spid="65585"/>
                                        </p:tgtEl>
                                      </p:cBhvr>
                                    </p:animEffect>
                                  </p:childTnLst>
                                </p:cTn>
                              </p:par>
                            </p:childTnLst>
                          </p:cTn>
                        </p:par>
                        <p:par>
                          <p:cTn id="8" fill="hold">
                            <p:stCondLst>
                              <p:cond delay="500"/>
                            </p:stCondLst>
                            <p:childTnLst>
                              <p:par>
                                <p:cTn id="9" presetID="4" presetClass="exit" presetSubtype="16" fill="hold" nodeType="afterEffect">
                                  <p:stCondLst>
                                    <p:cond delay="0"/>
                                  </p:stCondLst>
                                  <p:childTnLst>
                                    <p:animEffect transition="out" filter="box(in)">
                                      <p:cBhvr>
                                        <p:cTn id="10" dur="500"/>
                                        <p:tgtEl>
                                          <p:spTgt spid="65561">
                                            <p:txEl>
                                              <p:pRg st="0" end="0"/>
                                            </p:txEl>
                                          </p:spTgt>
                                        </p:tgtEl>
                                      </p:cBhvr>
                                    </p:animEffect>
                                    <p:set>
                                      <p:cBhvr>
                                        <p:cTn id="11" dur="1" fill="hold">
                                          <p:stCondLst>
                                            <p:cond delay="499"/>
                                          </p:stCondLst>
                                        </p:cTn>
                                        <p:tgtEl>
                                          <p:spTgt spid="65561">
                                            <p:txEl>
                                              <p:pRg st="0" end="0"/>
                                            </p:txEl>
                                          </p:spTgt>
                                        </p:tgtEl>
                                        <p:attrNameLst>
                                          <p:attrName>style.visibility</p:attrName>
                                        </p:attrNameLst>
                                      </p:cBhvr>
                                      <p:to>
                                        <p:strVal val="hidden"/>
                                      </p:to>
                                    </p:set>
                                  </p:childTnLst>
                                </p:cTn>
                              </p:par>
                              <p:par>
                                <p:cTn id="12" presetID="8" presetClass="exit" presetSubtype="16" fill="hold" grpId="0" nodeType="withEffect">
                                  <p:stCondLst>
                                    <p:cond delay="0"/>
                                  </p:stCondLst>
                                  <p:childTnLst>
                                    <p:animEffect transition="out" filter="diamond(in)">
                                      <p:cBhvr>
                                        <p:cTn id="13" dur="2000"/>
                                        <p:tgtEl>
                                          <p:spTgt spid="65560"/>
                                        </p:tgtEl>
                                      </p:cBhvr>
                                    </p:animEffect>
                                    <p:set>
                                      <p:cBhvr>
                                        <p:cTn id="14" dur="1" fill="hold">
                                          <p:stCondLst>
                                            <p:cond delay="1999"/>
                                          </p:stCondLst>
                                        </p:cTn>
                                        <p:tgtEl>
                                          <p:spTgt spid="65560"/>
                                        </p:tgtEl>
                                        <p:attrNameLst>
                                          <p:attrName>style.visibility</p:attrName>
                                        </p:attrNameLst>
                                      </p:cBhvr>
                                      <p:to>
                                        <p:strVal val="hidden"/>
                                      </p:to>
                                    </p:set>
                                  </p:childTnLst>
                                </p:cTn>
                              </p:par>
                            </p:childTnLst>
                          </p:cTn>
                        </p:par>
                        <p:par>
                          <p:cTn id="15" fill="hold">
                            <p:stCondLst>
                              <p:cond delay="2500"/>
                            </p:stCondLst>
                            <p:childTnLst>
                              <p:par>
                                <p:cTn id="16" presetID="42" presetClass="path" presetSubtype="0" accel="50000" decel="50000" fill="hold" grpId="0" nodeType="afterEffect">
                                  <p:stCondLst>
                                    <p:cond delay="0"/>
                                  </p:stCondLst>
                                  <p:childTnLst>
                                    <p:animMotion origin="layout" path="M -3.33333E-6 0 L 0.00417 0.1 " pathEditMode="relative" rAng="0" ptsTypes="AA">
                                      <p:cBhvr>
                                        <p:cTn id="17" dur="2000" fill="hold"/>
                                        <p:tgtEl>
                                          <p:spTgt spid="65558"/>
                                        </p:tgtEl>
                                        <p:attrNameLst>
                                          <p:attrName>ppt_x</p:attrName>
                                          <p:attrName>ppt_y</p:attrName>
                                        </p:attrNameLst>
                                      </p:cBhvr>
                                      <p:rCtr x="2" y="50"/>
                                    </p:animMotion>
                                  </p:childTnLst>
                                </p:cTn>
                              </p:par>
                              <p:par>
                                <p:cTn id="18" presetID="42" presetClass="path" presetSubtype="0" accel="50000" decel="50000" fill="hold" grpId="0" nodeType="withEffect">
                                  <p:stCondLst>
                                    <p:cond delay="0"/>
                                  </p:stCondLst>
                                  <p:childTnLst>
                                    <p:animMotion origin="layout" path="M -3.33333E-6 2.22222E-6 L 0.00417 0.1 " pathEditMode="relative" rAng="0" ptsTypes="AA">
                                      <p:cBhvr>
                                        <p:cTn id="19" dur="2000" fill="hold"/>
                                        <p:tgtEl>
                                          <p:spTgt spid="65549"/>
                                        </p:tgtEl>
                                        <p:attrNameLst>
                                          <p:attrName>ppt_x</p:attrName>
                                          <p:attrName>ppt_y</p:attrName>
                                        </p:attrNameLst>
                                      </p:cBhvr>
                                      <p:rCtr x="2" y="50"/>
                                    </p:animMotion>
                                  </p:childTnLst>
                                </p:cTn>
                              </p:par>
                              <p:par>
                                <p:cTn id="20" presetID="42" presetClass="path" presetSubtype="0" accel="50000" decel="50000" fill="hold" grpId="0" nodeType="withEffect">
                                  <p:stCondLst>
                                    <p:cond delay="0"/>
                                  </p:stCondLst>
                                  <p:childTnLst>
                                    <p:animMotion origin="layout" path="M -3.33333E-6 4.44444E-6 L 0.00417 0.1 " pathEditMode="relative" rAng="0" ptsTypes="AA">
                                      <p:cBhvr>
                                        <p:cTn id="21" dur="2000" fill="hold"/>
                                        <p:tgtEl>
                                          <p:spTgt spid="65553"/>
                                        </p:tgtEl>
                                        <p:attrNameLst>
                                          <p:attrName>ppt_x</p:attrName>
                                          <p:attrName>ppt_y</p:attrName>
                                        </p:attrNameLst>
                                      </p:cBhvr>
                                      <p:rCtr x="2" y="50"/>
                                    </p:animMotion>
                                  </p:childTnLst>
                                </p:cTn>
                              </p:par>
                              <p:par>
                                <p:cTn id="22" presetID="42" presetClass="path" presetSubtype="0" accel="50000" decel="50000" fill="hold" grpId="0" nodeType="withEffect">
                                  <p:stCondLst>
                                    <p:cond delay="0"/>
                                  </p:stCondLst>
                                  <p:childTnLst>
                                    <p:animMotion origin="layout" path="M 3.33333E-6 0 L 3.33333E-6 0.1 " pathEditMode="relative" rAng="0" ptsTypes="AA">
                                      <p:cBhvr>
                                        <p:cTn id="23" dur="2000" fill="hold"/>
                                        <p:tgtEl>
                                          <p:spTgt spid="65562"/>
                                        </p:tgtEl>
                                        <p:attrNameLst>
                                          <p:attrName>ppt_x</p:attrName>
                                          <p:attrName>ppt_y</p:attrName>
                                        </p:attrNameLst>
                                      </p:cBhvr>
                                      <p:rCtr x="0" y="50"/>
                                    </p:animMotion>
                                  </p:childTnLst>
                                </p:cTn>
                              </p:par>
                              <p:par>
                                <p:cTn id="24" presetID="42" presetClass="path" presetSubtype="0" accel="50000" decel="50000" fill="hold" grpId="0" nodeType="withEffect">
                                  <p:stCondLst>
                                    <p:cond delay="0"/>
                                  </p:stCondLst>
                                  <p:childTnLst>
                                    <p:animMotion origin="layout" path="M 3.33333E-6 2.22222E-6 L 3.33333E-6 0.1 " pathEditMode="relative" rAng="0" ptsTypes="AA">
                                      <p:cBhvr>
                                        <p:cTn id="25" dur="2000" fill="hold"/>
                                        <p:tgtEl>
                                          <p:spTgt spid="65563"/>
                                        </p:tgtEl>
                                        <p:attrNameLst>
                                          <p:attrName>ppt_x</p:attrName>
                                          <p:attrName>ppt_y</p:attrName>
                                        </p:attrNameLst>
                                      </p:cBhvr>
                                      <p:rCtr x="0" y="50"/>
                                    </p:animMotion>
                                  </p:childTnLst>
                                </p:cTn>
                              </p:par>
                              <p:par>
                                <p:cTn id="26" presetID="42" presetClass="path" presetSubtype="0" accel="50000" decel="50000" fill="hold" grpId="0" nodeType="withEffect">
                                  <p:stCondLst>
                                    <p:cond delay="0"/>
                                  </p:stCondLst>
                                  <p:childTnLst>
                                    <p:animMotion origin="layout" path="M 3.33333E-6 4.44444E-6 L 3.33333E-6 0.1 " pathEditMode="relative" rAng="0" ptsTypes="AA">
                                      <p:cBhvr>
                                        <p:cTn id="27" dur="2000" fill="hold"/>
                                        <p:tgtEl>
                                          <p:spTgt spid="65564"/>
                                        </p:tgtEl>
                                        <p:attrNameLst>
                                          <p:attrName>ppt_x</p:attrName>
                                          <p:attrName>ppt_y</p:attrName>
                                        </p:attrNameLst>
                                      </p:cBhvr>
                                      <p:rCtr x="0" y="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9" grpId="0" animBg="1"/>
      <p:bldP spid="65553" grpId="0" animBg="1"/>
      <p:bldP spid="65558" grpId="0" animBg="1"/>
      <p:bldP spid="65560" grpId="0" animBg="1"/>
      <p:bldP spid="65562" grpId="0" animBg="1"/>
      <p:bldP spid="65563" grpId="0" animBg="1"/>
      <p:bldP spid="65564" grpId="0" animBg="1"/>
      <p:bldP spid="65585"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6" name="Rectangle 4"/>
          <p:cNvSpPr>
            <a:spLocks noGrp="1"/>
          </p:cNvSpPr>
          <p:nvPr>
            <p:ph type="title"/>
          </p:nvPr>
        </p:nvSpPr>
        <p:spPr/>
        <p:txBody>
          <a:bodyPr/>
          <a:lstStyle/>
          <a:p>
            <a:r>
              <a:rPr lang="en-US" sz="2800" smtClean="0">
                <a:latin typeface="Arial" charset="0"/>
                <a:cs typeface="Arial" charset="0"/>
              </a:rPr>
              <a:t>TCP Connection Load Balancing with SMC-R</a:t>
            </a:r>
          </a:p>
        </p:txBody>
      </p:sp>
      <p:pic>
        <p:nvPicPr>
          <p:cNvPr id="44037" name="Picture 5"/>
          <p:cNvPicPr>
            <a:picLocks noChangeAspect="1" noChangeArrowheads="1"/>
          </p:cNvPicPr>
          <p:nvPr/>
        </p:nvPicPr>
        <p:blipFill>
          <a:blip r:embed="rId2"/>
          <a:srcRect/>
          <a:stretch>
            <a:fillRect/>
          </a:stretch>
        </p:blipFill>
        <p:spPr bwMode="auto">
          <a:xfrm>
            <a:off x="598488" y="1435100"/>
            <a:ext cx="7961312" cy="4848225"/>
          </a:xfrm>
          <a:prstGeom prst="rect">
            <a:avLst/>
          </a:prstGeom>
          <a:noFill/>
          <a:ln w="9525">
            <a:noFill/>
            <a:miter lim="800000"/>
            <a:headEnd/>
            <a:tailEnd/>
          </a:ln>
          <a:effectLst/>
        </p:spPr>
      </p:pic>
      <p:sp>
        <p:nvSpPr>
          <p:cNvPr id="44038" name="AutoShape 6"/>
          <p:cNvSpPr>
            <a:spLocks noChangeArrowheads="1"/>
          </p:cNvSpPr>
          <p:nvPr/>
        </p:nvSpPr>
        <p:spPr bwMode="auto">
          <a:xfrm>
            <a:off x="4038600" y="4038600"/>
            <a:ext cx="1295400" cy="762000"/>
          </a:xfrm>
          <a:prstGeom prst="wedgeEllipseCallout">
            <a:avLst>
              <a:gd name="adj1" fmla="val 61273"/>
              <a:gd name="adj2" fmla="val -151667"/>
            </a:avLst>
          </a:prstGeom>
          <a:solidFill>
            <a:srgbClr val="FFFFFF"/>
          </a:solidFill>
          <a:ln w="9525">
            <a:solidFill>
              <a:schemeClr val="tx1"/>
            </a:solidFill>
            <a:miter lim="800000"/>
            <a:headEnd/>
            <a:tailEnd/>
          </a:ln>
          <a:effectLst/>
        </p:spPr>
        <p:txBody>
          <a:bodyPr/>
          <a:lstStyle/>
          <a:p>
            <a:pPr algn="ctr">
              <a:buClr>
                <a:srgbClr val="000000"/>
              </a:buClr>
              <a:buSzPct val="100000"/>
              <a:buFont typeface="Times New Roman" pitchFamily="18" charset="0"/>
              <a:buNone/>
            </a:pPr>
            <a:r>
              <a:rPr lang="en-US" sz="1200">
                <a:solidFill>
                  <a:srgbClr val="000000"/>
                </a:solidFill>
              </a:rPr>
              <a:t>TCP/IP connection path</a:t>
            </a:r>
          </a:p>
        </p:txBody>
      </p:sp>
      <p:sp>
        <p:nvSpPr>
          <p:cNvPr id="44039" name="Freeform 7"/>
          <p:cNvSpPr>
            <a:spLocks/>
          </p:cNvSpPr>
          <p:nvPr/>
        </p:nvSpPr>
        <p:spPr bwMode="auto">
          <a:xfrm>
            <a:off x="3454400" y="1879600"/>
            <a:ext cx="3228975" cy="1585913"/>
          </a:xfrm>
          <a:custGeom>
            <a:avLst/>
            <a:gdLst/>
            <a:ahLst/>
            <a:cxnLst>
              <a:cxn ang="0">
                <a:pos x="0" y="440"/>
              </a:cxn>
              <a:cxn ang="0">
                <a:pos x="336" y="488"/>
              </a:cxn>
              <a:cxn ang="0">
                <a:pos x="576" y="968"/>
              </a:cxn>
              <a:cxn ang="0">
                <a:pos x="1440" y="1016"/>
              </a:cxn>
              <a:cxn ang="0">
                <a:pos x="1824" y="152"/>
              </a:cxn>
              <a:cxn ang="0">
                <a:pos x="2352" y="104"/>
              </a:cxn>
            </a:cxnLst>
            <a:rect l="0" t="0" r="r" b="b"/>
            <a:pathLst>
              <a:path w="2352" h="1152">
                <a:moveTo>
                  <a:pt x="0" y="440"/>
                </a:moveTo>
                <a:cubicBezTo>
                  <a:pt x="120" y="420"/>
                  <a:pt x="240" y="400"/>
                  <a:pt x="336" y="488"/>
                </a:cubicBezTo>
                <a:cubicBezTo>
                  <a:pt x="432" y="576"/>
                  <a:pt x="392" y="880"/>
                  <a:pt x="576" y="968"/>
                </a:cubicBezTo>
                <a:cubicBezTo>
                  <a:pt x="760" y="1056"/>
                  <a:pt x="1232" y="1152"/>
                  <a:pt x="1440" y="1016"/>
                </a:cubicBezTo>
                <a:cubicBezTo>
                  <a:pt x="1648" y="880"/>
                  <a:pt x="1672" y="304"/>
                  <a:pt x="1824" y="152"/>
                </a:cubicBezTo>
                <a:cubicBezTo>
                  <a:pt x="1976" y="0"/>
                  <a:pt x="2264" y="112"/>
                  <a:pt x="2352" y="104"/>
                </a:cubicBezTo>
              </a:path>
            </a:pathLst>
          </a:custGeom>
          <a:noFill/>
          <a:ln w="15875" cap="flat">
            <a:solidFill>
              <a:srgbClr val="3366FF"/>
            </a:solidFill>
            <a:prstDash val="dash"/>
            <a:round/>
            <a:headEnd type="triangle" w="med" len="med"/>
            <a:tailEnd type="triangle" w="med" len="med"/>
          </a:ln>
          <a:effectLst/>
        </p:spPr>
        <p:txBody>
          <a:bodyPr/>
          <a:lstStyle/>
          <a:p>
            <a:endParaRPr lang="en-US"/>
          </a:p>
        </p:txBody>
      </p:sp>
      <p:sp>
        <p:nvSpPr>
          <p:cNvPr id="44040" name="AutoShape 8"/>
          <p:cNvSpPr>
            <a:spLocks noChangeArrowheads="1"/>
          </p:cNvSpPr>
          <p:nvPr/>
        </p:nvSpPr>
        <p:spPr bwMode="auto">
          <a:xfrm rot="-279329">
            <a:off x="3473450" y="2138363"/>
            <a:ext cx="3171825" cy="131762"/>
          </a:xfrm>
          <a:prstGeom prst="leftRightArrow">
            <a:avLst>
              <a:gd name="adj1" fmla="val 50000"/>
              <a:gd name="adj2" fmla="val 481448"/>
            </a:avLst>
          </a:prstGeom>
          <a:solidFill>
            <a:srgbClr val="FF0000"/>
          </a:solidFill>
          <a:ln w="9525">
            <a:solidFill>
              <a:schemeClr val="bg2"/>
            </a:solidFill>
            <a:miter lim="800000"/>
            <a:headEnd/>
            <a:tailEnd/>
          </a:ln>
          <a:effectLst/>
        </p:spPr>
        <p:txBody>
          <a:bodyPr wrap="none" anchor="ctr"/>
          <a:lstStyle/>
          <a:p>
            <a:endParaRPr lang="en-US"/>
          </a:p>
        </p:txBody>
      </p:sp>
      <p:sp>
        <p:nvSpPr>
          <p:cNvPr id="44041" name="AutoShape 9"/>
          <p:cNvSpPr>
            <a:spLocks noChangeArrowheads="1"/>
          </p:cNvSpPr>
          <p:nvPr/>
        </p:nvSpPr>
        <p:spPr bwMode="auto">
          <a:xfrm>
            <a:off x="735013" y="1336675"/>
            <a:ext cx="1295400" cy="762000"/>
          </a:xfrm>
          <a:prstGeom prst="wedgeEllipseCallout">
            <a:avLst>
              <a:gd name="adj1" fmla="val 273653"/>
              <a:gd name="adj2" fmla="val 57917"/>
            </a:avLst>
          </a:prstGeom>
          <a:solidFill>
            <a:srgbClr val="FFFFFF"/>
          </a:solidFill>
          <a:ln w="9525">
            <a:solidFill>
              <a:schemeClr val="tx1"/>
            </a:solidFill>
            <a:miter lim="800000"/>
            <a:headEnd/>
            <a:tailEnd/>
          </a:ln>
          <a:effectLst/>
        </p:spPr>
        <p:txBody>
          <a:bodyPr/>
          <a:lstStyle/>
          <a:p>
            <a:pPr algn="ctr">
              <a:buClr>
                <a:srgbClr val="000000"/>
              </a:buClr>
              <a:buSzPct val="100000"/>
              <a:buFont typeface="Times New Roman" pitchFamily="18" charset="0"/>
              <a:buNone/>
            </a:pPr>
            <a:r>
              <a:rPr lang="en-US" sz="1200">
                <a:solidFill>
                  <a:srgbClr val="000000"/>
                </a:solidFill>
              </a:rPr>
              <a:t>RDMA direct data path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blinds(horizontal)">
                                      <p:cBhvr>
                                        <p:cTn id="7" dur="500"/>
                                        <p:tgtEl>
                                          <p:spTgt spid="44039"/>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blinds(horizontal)">
                                      <p:cBhvr>
                                        <p:cTn id="11" dur="500"/>
                                        <p:tgtEl>
                                          <p:spTgt spid="44038"/>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44040"/>
                                        </p:tgtEl>
                                        <p:attrNameLst>
                                          <p:attrName>style.visibility</p:attrName>
                                        </p:attrNameLst>
                                      </p:cBhvr>
                                      <p:to>
                                        <p:strVal val="visible"/>
                                      </p:to>
                                    </p:set>
                                    <p:animEffect transition="in" filter="blinds(horizontal)">
                                      <p:cBhvr>
                                        <p:cTn id="16" dur="500"/>
                                        <p:tgtEl>
                                          <p:spTgt spid="44040"/>
                                        </p:tgtEl>
                                      </p:cBhvr>
                                    </p:animEffect>
                                  </p:childTnLst>
                                </p:cTn>
                              </p:par>
                            </p:childTnLst>
                          </p:cTn>
                        </p:par>
                        <p:par>
                          <p:cTn id="17" fill="hold">
                            <p:stCondLst>
                              <p:cond delay="500"/>
                            </p:stCondLst>
                            <p:childTnLst>
                              <p:par>
                                <p:cTn id="18" presetID="3" presetClass="entr" presetSubtype="10" fill="hold" grpId="0" nodeType="afterEffect">
                                  <p:stCondLst>
                                    <p:cond delay="0"/>
                                  </p:stCondLst>
                                  <p:childTnLst>
                                    <p:set>
                                      <p:cBhvr>
                                        <p:cTn id="19" dur="1" fill="hold">
                                          <p:stCondLst>
                                            <p:cond delay="0"/>
                                          </p:stCondLst>
                                        </p:cTn>
                                        <p:tgtEl>
                                          <p:spTgt spid="44041"/>
                                        </p:tgtEl>
                                        <p:attrNameLst>
                                          <p:attrName>style.visibility</p:attrName>
                                        </p:attrNameLst>
                                      </p:cBhvr>
                                      <p:to>
                                        <p:strVal val="visible"/>
                                      </p:to>
                                    </p:set>
                                    <p:animEffect transition="in" filter="blinds(horizontal)">
                                      <p:cBhvr>
                                        <p:cTn id="20" dur="500"/>
                                        <p:tgtEl>
                                          <p:spTgt spid="44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39" grpId="0" animBg="1"/>
      <p:bldP spid="44040" grpId="0" animBg="1"/>
      <p:bldP spid="44041" grpId="0" animBg="1"/>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5195"/>
      </a:dk2>
      <a:lt2>
        <a:srgbClr val="EEECE1"/>
      </a:lt2>
      <a:accent1>
        <a:srgbClr val="3C6FBD"/>
      </a:accent1>
      <a:accent2>
        <a:srgbClr val="E55302"/>
      </a:accent2>
      <a:accent3>
        <a:srgbClr val="78B9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rgbClr val="6D6E71"/>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6503</TotalTime>
  <Words>2215</Words>
  <Application>Microsoft Macintosh PowerPoint</Application>
  <PresentationFormat>On-screen Show (4:3)</PresentationFormat>
  <Paragraphs>268</Paragraphs>
  <Slides>26</Slides>
  <Notes>4</Notes>
  <HiddenSlides>0</HiddenSlides>
  <MMClips>0</MMClips>
  <ScaleCrop>false</ScaleCrop>
  <HeadingPairs>
    <vt:vector size="4" baseType="variant">
      <vt:variant>
        <vt:lpstr>Design Template</vt:lpstr>
      </vt:variant>
      <vt:variant>
        <vt:i4>1</vt:i4>
      </vt:variant>
      <vt:variant>
        <vt:lpstr>Slide Titles</vt:lpstr>
      </vt:variant>
      <vt:variant>
        <vt:i4>26</vt:i4>
      </vt:variant>
    </vt:vector>
  </HeadingPairs>
  <TitlesOfParts>
    <vt:vector size="27" baseType="lpstr">
      <vt:lpstr>Office Theme</vt:lpstr>
      <vt:lpstr>OFA Developer Workshop 2014  Shared Memory Communications over RDMA (SMC-R): Update  </vt:lpstr>
      <vt:lpstr>Trademarks, copyrights and disclaimers</vt:lpstr>
      <vt:lpstr>Agenda Topics</vt:lpstr>
      <vt:lpstr>Topic 1 SMC-R Review  </vt:lpstr>
      <vt:lpstr>Shared Memory Communications over RDMA Concepts / Overview</vt:lpstr>
      <vt:lpstr>Dynamic Transition from TCP to SMC-R</vt:lpstr>
      <vt:lpstr>SMC-R (Contact and RDMA Processing) </vt:lpstr>
      <vt:lpstr>SMC-R Link Group Architecture </vt:lpstr>
      <vt:lpstr>TCP Connection Load Balancing with SMC-R</vt:lpstr>
      <vt:lpstr>SMC-R Overview </vt:lpstr>
      <vt:lpstr>SMC-R Key Attributes - Summary</vt:lpstr>
      <vt:lpstr>Topic 2 SMC-R Availability  </vt:lpstr>
      <vt:lpstr>New innovations available on  IBM zBC12 and zEC12 </vt:lpstr>
      <vt:lpstr>10GbE RoCE Express with SMC-R: Transparent optimized server to server networking!</vt:lpstr>
      <vt:lpstr>Topic 3 SMC-R Performance   </vt:lpstr>
      <vt:lpstr>z/OS to z/OS SMC-R Performance (micro benchmarks)</vt:lpstr>
      <vt:lpstr>Performance Benefits: Actual Workloads </vt:lpstr>
      <vt:lpstr>Performance Benefits: Actual Workloads (continued)</vt:lpstr>
      <vt:lpstr>Topic 4 Linux SMC-R Status  </vt:lpstr>
      <vt:lpstr>SMC-R for Linux: Overview </vt:lpstr>
      <vt:lpstr>SMC-R for Linux: Key Functions </vt:lpstr>
      <vt:lpstr>SMC-R for Linux: Project Status </vt:lpstr>
      <vt:lpstr>Linux to Linux SMC-R Performance (micro benchmarks)</vt:lpstr>
      <vt:lpstr>Linux Hardware Software Performance Configuration </vt:lpstr>
      <vt:lpstr>SMC-R References</vt:lpstr>
      <vt:lpstr>Thank You</vt:lpstr>
    </vt:vector>
  </TitlesOfParts>
  <Company>admin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Bill@Mellanox.com</dc:creator>
  <cp:lastModifiedBy>Rebecca Moran</cp:lastModifiedBy>
  <cp:revision>66</cp:revision>
  <dcterms:created xsi:type="dcterms:W3CDTF">2014-03-31T18:03:37Z</dcterms:created>
  <dcterms:modified xsi:type="dcterms:W3CDTF">2014-03-31T18:08:56Z</dcterms:modified>
</cp:coreProperties>
</file>