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6" r:id="rId3"/>
    <p:sldId id="267" r:id="rId4"/>
    <p:sldId id="272" r:id="rId5"/>
    <p:sldId id="287" r:id="rId6"/>
    <p:sldId id="264" r:id="rId7"/>
    <p:sldId id="268" r:id="rId8"/>
    <p:sldId id="284" r:id="rId9"/>
    <p:sldId id="269" r:id="rId10"/>
    <p:sldId id="291" r:id="rId11"/>
    <p:sldId id="283" r:id="rId12"/>
    <p:sldId id="270" r:id="rId13"/>
    <p:sldId id="271" r:id="rId14"/>
    <p:sldId id="281" r:id="rId15"/>
    <p:sldId id="273" r:id="rId16"/>
    <p:sldId id="274" r:id="rId17"/>
    <p:sldId id="275" r:id="rId18"/>
    <p:sldId id="276" r:id="rId19"/>
    <p:sldId id="278" r:id="rId20"/>
    <p:sldId id="279" r:id="rId21"/>
    <p:sldId id="290" r:id="rId22"/>
    <p:sldId id="262" r:id="rId23"/>
    <p:sldId id="288" r:id="rId24"/>
    <p:sldId id="289" r:id="rId25"/>
    <p:sldId id="285" r:id="rId26"/>
    <p:sldId id="282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973" autoAdjust="0"/>
  </p:normalViewPr>
  <p:slideViewPr>
    <p:cSldViewPr snapToGrid="0">
      <p:cViewPr>
        <p:scale>
          <a:sx n="120" d="100"/>
          <a:sy n="120" d="100"/>
        </p:scale>
        <p:origin x="-282" y="252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3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041498" y="3517790"/>
            <a:ext cx="6629400" cy="1546225"/>
          </a:xfrm>
        </p:spPr>
        <p:txBody>
          <a:bodyPr/>
          <a:lstStyle/>
          <a:p>
            <a:pPr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Scalable name and address resolution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infrastructure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--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Ira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Weiny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/John Fleck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latin typeface="Arial" pitchFamily="34" charset="0"/>
                <a:cs typeface="Arial" pitchFamily="34" charset="0"/>
              </a:rPr>
            </a:b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89205" y="5569437"/>
            <a:ext cx="6629400" cy="686540"/>
          </a:xfrm>
        </p:spPr>
        <p:txBody>
          <a:bodyPr/>
          <a:lstStyle/>
          <a:p>
            <a:pPr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#OFADevWorkshop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(non-eye chart)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152" y="1838343"/>
            <a:ext cx="9159152" cy="406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459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out </a:t>
            </a:r>
            <a:r>
              <a:rPr lang="en-US" dirty="0" err="1" smtClean="0"/>
              <a:t>ibacm</a:t>
            </a:r>
            <a:r>
              <a:rPr lang="en-US" dirty="0" smtClean="0"/>
              <a:t> into “core” and default provider</a:t>
            </a:r>
          </a:p>
          <a:p>
            <a:r>
              <a:rPr lang="en-US" dirty="0" smtClean="0"/>
              <a:t>Core handles</a:t>
            </a:r>
          </a:p>
          <a:p>
            <a:pPr lvl="1"/>
            <a:r>
              <a:rPr lang="en-US" dirty="0"/>
              <a:t>Provider loading and assignment to ports/End </a:t>
            </a:r>
            <a:r>
              <a:rPr lang="en-US" dirty="0" smtClean="0"/>
              <a:t>points</a:t>
            </a:r>
          </a:p>
          <a:p>
            <a:pPr lvl="1"/>
            <a:r>
              <a:rPr lang="en-US" dirty="0" smtClean="0"/>
              <a:t>Steering client requests to correct provider</a:t>
            </a:r>
          </a:p>
          <a:p>
            <a:pPr lvl="1"/>
            <a:r>
              <a:rPr lang="en-US" dirty="0" smtClean="0"/>
              <a:t>Port/device Events</a:t>
            </a:r>
          </a:p>
          <a:p>
            <a:pPr lvl="1"/>
            <a:r>
              <a:rPr lang="en-US" dirty="0" err="1" smtClean="0"/>
              <a:t>Netlink</a:t>
            </a:r>
            <a:r>
              <a:rPr lang="en-US" dirty="0" smtClean="0"/>
              <a:t> requests and events</a:t>
            </a:r>
          </a:p>
          <a:p>
            <a:pPr lvl="1"/>
            <a:r>
              <a:rPr lang="en-US" dirty="0" smtClean="0"/>
              <a:t>Administration like </a:t>
            </a:r>
            <a:r>
              <a:rPr lang="en-US" dirty="0" err="1" smtClean="0"/>
              <a:t>config</a:t>
            </a:r>
            <a:r>
              <a:rPr lang="en-US" dirty="0" smtClean="0"/>
              <a:t> file parsing, log file,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Default provider handles</a:t>
            </a:r>
          </a:p>
          <a:p>
            <a:pPr lvl="1"/>
            <a:r>
              <a:rPr lang="en-US" dirty="0" smtClean="0"/>
              <a:t>Same functionality as current resolve functions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07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data flow details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544" y="1547975"/>
            <a:ext cx="5442791" cy="4857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9180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 API’s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Prototype code being worked</a:t>
            </a:r>
          </a:p>
          <a:p>
            <a:pPr lvl="1"/>
            <a:r>
              <a:rPr lang="en-US" dirty="0"/>
              <a:t>Collaborating with OFI WG and </a:t>
            </a:r>
            <a:r>
              <a:rPr lang="en-US" dirty="0" err="1" smtClean="0"/>
              <a:t>rdmacm</a:t>
            </a:r>
            <a:endParaRPr lang="en-US" dirty="0" smtClean="0"/>
          </a:p>
          <a:p>
            <a:pPr lvl="1"/>
            <a:r>
              <a:rPr lang="en-US" dirty="0" smtClean="0"/>
              <a:t>submission to the list imminent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prov</a:t>
            </a:r>
            <a:r>
              <a:rPr lang="en-US" dirty="0" smtClean="0"/>
              <a:t>” branch in </a:t>
            </a:r>
            <a:r>
              <a:rPr lang="en-US" dirty="0" err="1" smtClean="0"/>
              <a:t>ibacm’s</a:t>
            </a:r>
            <a:r>
              <a:rPr lang="en-US" dirty="0" smtClean="0"/>
              <a:t> </a:t>
            </a:r>
            <a:r>
              <a:rPr lang="en-US" dirty="0" err="1" smtClean="0"/>
              <a:t>git</a:t>
            </a:r>
            <a:r>
              <a:rPr lang="en-US" dirty="0" smtClean="0"/>
              <a:t> tree</a:t>
            </a:r>
          </a:p>
          <a:p>
            <a:r>
              <a:rPr lang="en-US" dirty="0" smtClean="0"/>
              <a:t>The API will evolve, collaborating with </a:t>
            </a:r>
            <a:r>
              <a:rPr lang="en-US" dirty="0" err="1" smtClean="0"/>
              <a:t>ibssa</a:t>
            </a:r>
            <a:endParaRPr lang="en-US" dirty="0" smtClean="0"/>
          </a:p>
          <a:p>
            <a:r>
              <a:rPr lang="en-US" dirty="0" smtClean="0"/>
              <a:t>Main API calls will include</a:t>
            </a:r>
          </a:p>
          <a:p>
            <a:pPr lvl="1"/>
            <a:r>
              <a:rPr lang="en-US" dirty="0" smtClean="0"/>
              <a:t>Path Record resolution</a:t>
            </a:r>
          </a:p>
          <a:p>
            <a:pPr lvl="1"/>
            <a:r>
              <a:rPr lang="en-US" dirty="0" smtClean="0"/>
              <a:t>Name to GID mapping helper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238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Expand </a:t>
            </a:r>
            <a:r>
              <a:rPr lang="en-US" dirty="0" smtClean="0"/>
              <a:t>*_</a:t>
            </a:r>
            <a:r>
              <a:rPr lang="en-US" dirty="0" err="1" smtClean="0"/>
              <a:t>getaddrinfo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</a:t>
            </a:r>
            <a:r>
              <a:rPr lang="en-US" dirty="0" err="1" smtClean="0"/>
              <a:t>ibacm</a:t>
            </a:r>
            <a:r>
              <a:rPr lang="en-US" dirty="0" smtClean="0"/>
              <a:t> first to resolve a Name prior to calling </a:t>
            </a:r>
            <a:r>
              <a:rPr lang="en-US" dirty="0" err="1" smtClean="0"/>
              <a:t>getaddrinfo</a:t>
            </a:r>
            <a:r>
              <a:rPr lang="en-US" dirty="0" smtClean="0"/>
              <a:t> (DNS)</a:t>
            </a:r>
          </a:p>
          <a:p>
            <a:pPr lvl="1"/>
            <a:r>
              <a:rPr lang="en-US" dirty="0" smtClean="0"/>
              <a:t>Call can provide Path Record hints through the normal “hints” parameter</a:t>
            </a:r>
          </a:p>
          <a:p>
            <a:pPr lvl="2"/>
            <a:r>
              <a:rPr lang="en-US" dirty="0" smtClean="0"/>
              <a:t>For example Service ID, </a:t>
            </a:r>
            <a:r>
              <a:rPr lang="en-US" dirty="0" err="1" smtClean="0"/>
              <a:t>Pkey</a:t>
            </a:r>
            <a:r>
              <a:rPr lang="en-US" dirty="0"/>
              <a:t> </a:t>
            </a:r>
            <a:r>
              <a:rPr lang="en-US" dirty="0" smtClean="0"/>
              <a:t>etc.</a:t>
            </a:r>
          </a:p>
          <a:p>
            <a:r>
              <a:rPr lang="en-US" dirty="0" smtClean="0"/>
              <a:t>Need both </a:t>
            </a:r>
            <a:r>
              <a:rPr lang="en-US" dirty="0" err="1" smtClean="0"/>
              <a:t>librdmacm</a:t>
            </a:r>
            <a:r>
              <a:rPr lang="en-US" dirty="0" smtClean="0"/>
              <a:t> and </a:t>
            </a:r>
            <a:r>
              <a:rPr lang="en-US" dirty="0" err="1" smtClean="0"/>
              <a:t>ibacm</a:t>
            </a:r>
            <a:r>
              <a:rPr lang="en-US" dirty="0" smtClean="0"/>
              <a:t> changes</a:t>
            </a:r>
          </a:p>
          <a:p>
            <a:r>
              <a:rPr lang="en-US" dirty="0"/>
              <a:t>Only single local end point can be supported now</a:t>
            </a:r>
          </a:p>
          <a:p>
            <a:pPr lvl="1"/>
            <a:r>
              <a:rPr lang="en-US" dirty="0"/>
              <a:t>Future local end point resolution can be determined by GID returned from provider name -&gt; GID map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5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 </a:t>
            </a:r>
            <a:r>
              <a:rPr lang="en-US" dirty="0" err="1" smtClean="0"/>
              <a:t>ibacm</a:t>
            </a:r>
            <a:r>
              <a:rPr lang="en-US" dirty="0" smtClean="0"/>
              <a:t>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SRP, </a:t>
            </a:r>
            <a:r>
              <a:rPr lang="en-US" dirty="0" err="1" smtClean="0"/>
              <a:t>IPoIB</a:t>
            </a:r>
            <a:r>
              <a:rPr lang="en-US" dirty="0" smtClean="0"/>
              <a:t>, and </a:t>
            </a:r>
            <a:r>
              <a:rPr lang="en-US" dirty="0" err="1" smtClean="0"/>
              <a:t>rdma_cm</a:t>
            </a:r>
            <a:r>
              <a:rPr lang="en-US" dirty="0" smtClean="0"/>
              <a:t> kernel modules use </a:t>
            </a:r>
            <a:r>
              <a:rPr lang="en-US" dirty="0" err="1" smtClean="0"/>
              <a:t>ib_sa</a:t>
            </a:r>
            <a:r>
              <a:rPr lang="en-US" dirty="0" smtClean="0"/>
              <a:t> to query for Path Records</a:t>
            </a:r>
          </a:p>
          <a:p>
            <a:r>
              <a:rPr lang="en-US" dirty="0" smtClean="0"/>
              <a:t>Extend </a:t>
            </a:r>
            <a:r>
              <a:rPr lang="en-US" dirty="0" err="1" smtClean="0"/>
              <a:t>ibacm</a:t>
            </a:r>
            <a:r>
              <a:rPr lang="en-US" dirty="0" smtClean="0"/>
              <a:t> PR resolution/caching </a:t>
            </a:r>
            <a:r>
              <a:rPr lang="en-US" dirty="0"/>
              <a:t>to kernel </a:t>
            </a:r>
            <a:r>
              <a:rPr lang="en-US" dirty="0" smtClean="0"/>
              <a:t>modules</a:t>
            </a:r>
          </a:p>
          <a:p>
            <a:r>
              <a:rPr lang="en-US" dirty="0"/>
              <a:t>Use </a:t>
            </a:r>
            <a:r>
              <a:rPr lang="en-US" dirty="0" err="1"/>
              <a:t>netlink</a:t>
            </a:r>
            <a:r>
              <a:rPr lang="en-US" dirty="0"/>
              <a:t> messages to communicate with </a:t>
            </a:r>
            <a:r>
              <a:rPr lang="en-US" dirty="0" err="1"/>
              <a:t>ibacm</a:t>
            </a:r>
            <a:endParaRPr lang="en-US" dirty="0"/>
          </a:p>
          <a:p>
            <a:r>
              <a:rPr lang="en-US" dirty="0"/>
              <a:t>Expand existing RDMA </a:t>
            </a:r>
            <a:r>
              <a:rPr lang="en-US" dirty="0" err="1"/>
              <a:t>netlink</a:t>
            </a:r>
            <a:r>
              <a:rPr lang="en-US" dirty="0"/>
              <a:t> interface</a:t>
            </a:r>
          </a:p>
          <a:p>
            <a:r>
              <a:rPr lang="en-US" dirty="0"/>
              <a:t>Currently connecting with </a:t>
            </a:r>
            <a:r>
              <a:rPr lang="en-US" dirty="0" err="1"/>
              <a:t>ib_sa</a:t>
            </a:r>
            <a:r>
              <a:rPr lang="en-US" dirty="0"/>
              <a:t> using </a:t>
            </a:r>
            <a:r>
              <a:rPr lang="en-US" dirty="0" err="1"/>
              <a:t>ibacm</a:t>
            </a:r>
            <a:r>
              <a:rPr lang="en-US" dirty="0"/>
              <a:t> messages</a:t>
            </a:r>
          </a:p>
          <a:p>
            <a:pPr lvl="1"/>
            <a:r>
              <a:rPr lang="en-US" dirty="0"/>
              <a:t>Exploring the use of </a:t>
            </a:r>
            <a:r>
              <a:rPr lang="en-US" dirty="0" err="1"/>
              <a:t>ib_mad</a:t>
            </a:r>
            <a:r>
              <a:rPr lang="en-US" dirty="0"/>
              <a:t> and using MAD </a:t>
            </a:r>
            <a:r>
              <a:rPr lang="en-US" dirty="0" smtClean="0"/>
              <a:t>formatted messages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86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09" y="1638300"/>
            <a:ext cx="8020172" cy="458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1549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more detail…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24" y="1528888"/>
            <a:ext cx="7689909" cy="4975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3279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Netlink</a:t>
            </a:r>
            <a:r>
              <a:rPr lang="en-US" dirty="0" smtClean="0"/>
              <a:t> </a:t>
            </a:r>
            <a:r>
              <a:rPr lang="en-US" dirty="0"/>
              <a:t>/ </a:t>
            </a:r>
            <a:r>
              <a:rPr lang="en-US" dirty="0" err="1" smtClean="0"/>
              <a:t>ibacm</a:t>
            </a:r>
            <a:r>
              <a:rPr lang="en-US" dirty="0" smtClean="0"/>
              <a:t> </a:t>
            </a:r>
            <a:r>
              <a:rPr lang="en-US" dirty="0"/>
              <a:t>Message Format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897" y="1601788"/>
            <a:ext cx="3784206" cy="464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1011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 still uses SA when </a:t>
            </a:r>
            <a:r>
              <a:rPr lang="en-US" dirty="0" err="1"/>
              <a:t>ibacm</a:t>
            </a:r>
            <a:r>
              <a:rPr lang="en-US" dirty="0"/>
              <a:t> not available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965" y="1517866"/>
            <a:ext cx="6574619" cy="4501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8059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 interaction difficulties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 </a:t>
            </a:r>
            <a:r>
              <a:rPr lang="en-US" dirty="0"/>
              <a:t>MAD formats, RMPP, </a:t>
            </a:r>
            <a:r>
              <a:rPr lang="en-US" dirty="0" err="1"/>
              <a:t>libibumad</a:t>
            </a:r>
            <a:r>
              <a:rPr lang="en-US" dirty="0"/>
              <a:t> “quirkiness”</a:t>
            </a:r>
          </a:p>
          <a:p>
            <a:r>
              <a:rPr lang="en-US" dirty="0"/>
              <a:t>Application </a:t>
            </a:r>
            <a:r>
              <a:rPr lang="en-US" dirty="0" smtClean="0"/>
              <a:t>shortcuts</a:t>
            </a:r>
          </a:p>
          <a:p>
            <a:pPr lvl="1"/>
            <a:r>
              <a:rPr lang="en-US" dirty="0" smtClean="0"/>
              <a:t>Hard coded </a:t>
            </a:r>
            <a:r>
              <a:rPr lang="en-US" dirty="0"/>
              <a:t>PR </a:t>
            </a:r>
            <a:r>
              <a:rPr lang="en-US" dirty="0" smtClean="0"/>
              <a:t>data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gnoring parts of queried PR data</a:t>
            </a:r>
          </a:p>
          <a:p>
            <a:pPr lvl="1"/>
            <a:r>
              <a:rPr lang="en-US" dirty="0" smtClean="0"/>
              <a:t>Only </a:t>
            </a:r>
            <a:r>
              <a:rPr lang="en-US" dirty="0"/>
              <a:t>work on a limited set of clusters or cluster types</a:t>
            </a:r>
          </a:p>
          <a:p>
            <a:r>
              <a:rPr lang="en-US" dirty="0" smtClean="0"/>
              <a:t>Direct access to </a:t>
            </a:r>
            <a:r>
              <a:rPr lang="en-US" dirty="0" err="1" smtClean="0"/>
              <a:t>libibumad</a:t>
            </a:r>
            <a:r>
              <a:rPr lang="en-US" dirty="0" smtClean="0"/>
              <a:t> and the SA are vectors for security breaches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26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 event registration and reporting</a:t>
            </a:r>
          </a:p>
          <a:p>
            <a:pPr lvl="1"/>
            <a:r>
              <a:rPr lang="en-US" dirty="0" smtClean="0"/>
              <a:t>Notice</a:t>
            </a:r>
          </a:p>
          <a:p>
            <a:r>
              <a:rPr lang="en-US" dirty="0" smtClean="0"/>
              <a:t>Multicast</a:t>
            </a:r>
          </a:p>
          <a:p>
            <a:r>
              <a:rPr lang="en-US" dirty="0" smtClean="0"/>
              <a:t>IP to GID mapping</a:t>
            </a:r>
          </a:p>
          <a:p>
            <a:pPr lvl="1"/>
            <a:r>
              <a:rPr lang="en-US" dirty="0" err="1" smtClean="0"/>
              <a:t>IPoIB</a:t>
            </a:r>
            <a:r>
              <a:rPr lang="en-US" dirty="0" smtClean="0"/>
              <a:t> </a:t>
            </a:r>
            <a:r>
              <a:rPr lang="en-US" dirty="0" err="1" smtClean="0"/>
              <a:t>netlink</a:t>
            </a:r>
            <a:r>
              <a:rPr lang="en-US" dirty="0" smtClean="0"/>
              <a:t> to </a:t>
            </a:r>
            <a:r>
              <a:rPr lang="en-US" dirty="0" err="1" smtClean="0"/>
              <a:t>ibacm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/>
              <a:t>a</a:t>
            </a:r>
            <a:r>
              <a:rPr lang="en-US" dirty="0" err="1" smtClean="0"/>
              <a:t>rpd</a:t>
            </a:r>
            <a:r>
              <a:rPr lang="en-US" dirty="0" smtClean="0"/>
              <a:t> </a:t>
            </a:r>
            <a:r>
              <a:rPr lang="en-US" dirty="0" err="1" smtClean="0"/>
              <a:t>extentions</a:t>
            </a:r>
            <a:r>
              <a:rPr lang="en-US" dirty="0" smtClean="0"/>
              <a:t>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23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Hal Rosenstock</a:t>
            </a:r>
          </a:p>
          <a:p>
            <a:r>
              <a:rPr lang="en-US" dirty="0" err="1" smtClean="0"/>
              <a:t>Kaike</a:t>
            </a:r>
            <a:r>
              <a:rPr lang="en-US" dirty="0" smtClean="0"/>
              <a:t> Wan</a:t>
            </a:r>
          </a:p>
          <a:p>
            <a:r>
              <a:rPr lang="en-US" dirty="0" smtClean="0"/>
              <a:t>Sean Hefty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23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SA interactions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  <a:p>
            <a:pPr lvl="1"/>
            <a:r>
              <a:rPr lang="en-US" dirty="0"/>
              <a:t>Direct SA</a:t>
            </a:r>
          </a:p>
          <a:p>
            <a:pPr lvl="2"/>
            <a:r>
              <a:rPr lang="en-US" dirty="0" err="1"/>
              <a:t>Libibumad</a:t>
            </a:r>
            <a:endParaRPr lang="en-US" dirty="0"/>
          </a:p>
          <a:p>
            <a:pPr lvl="2"/>
            <a:r>
              <a:rPr lang="en-US" dirty="0"/>
              <a:t>UD QP</a:t>
            </a:r>
          </a:p>
          <a:p>
            <a:pPr lvl="1"/>
            <a:r>
              <a:rPr lang="en-US" dirty="0" err="1"/>
              <a:t>Librdmacm</a:t>
            </a:r>
            <a:endParaRPr lang="en-US" dirty="0"/>
          </a:p>
          <a:p>
            <a:pPr lvl="2"/>
            <a:r>
              <a:rPr lang="en-US" dirty="0" err="1"/>
              <a:t>Ibacm</a:t>
            </a:r>
            <a:endParaRPr lang="en-US" dirty="0"/>
          </a:p>
          <a:p>
            <a:pPr lvl="2"/>
            <a:r>
              <a:rPr lang="en-US" dirty="0" err="1"/>
              <a:t>Dns</a:t>
            </a:r>
            <a:r>
              <a:rPr lang="en-US" dirty="0"/>
              <a:t>/</a:t>
            </a:r>
            <a:r>
              <a:rPr lang="en-US" dirty="0" err="1"/>
              <a:t>arp</a:t>
            </a:r>
            <a:endParaRPr lang="en-US" dirty="0"/>
          </a:p>
          <a:p>
            <a:r>
              <a:rPr lang="en-US" dirty="0"/>
              <a:t>Kernel</a:t>
            </a:r>
          </a:p>
          <a:p>
            <a:pPr lvl="1"/>
            <a:r>
              <a:rPr lang="en-US" dirty="0"/>
              <a:t>Direct SA access only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982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service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interface to request remote node by name </a:t>
            </a:r>
            <a:r>
              <a:rPr lang="en-US" dirty="0" smtClean="0"/>
              <a:t>through “DNS like” resolution</a:t>
            </a:r>
            <a:endParaRPr lang="en-US" dirty="0"/>
          </a:p>
          <a:p>
            <a:pPr lvl="1"/>
            <a:r>
              <a:rPr lang="en-US" dirty="0"/>
              <a:t>Mapping provided by providers based on cluster </a:t>
            </a:r>
            <a:r>
              <a:rPr lang="en-US" dirty="0" smtClean="0"/>
              <a:t>configuration, node configuration, and/or provider/SA communication.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91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</a:t>
            </a:r>
            <a:r>
              <a:rPr lang="en-US" dirty="0" err="1" smtClean="0"/>
              <a:t>ibrdmacm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err="1"/>
              <a:t>librdmacm</a:t>
            </a:r>
            <a:r>
              <a:rPr lang="en-US" dirty="0"/>
              <a:t> example app</a:t>
            </a:r>
          </a:p>
          <a:p>
            <a:pPr marL="0" indent="0">
              <a:buNone/>
            </a:pPr>
            <a:r>
              <a:rPr lang="en-US" dirty="0"/>
              <a:t>$ </a:t>
            </a:r>
            <a:r>
              <a:rPr lang="en-US" dirty="0" err="1"/>
              <a:t>resolve_name</a:t>
            </a:r>
            <a:r>
              <a:rPr lang="en-US" dirty="0"/>
              <a:t> -h</a:t>
            </a:r>
          </a:p>
          <a:p>
            <a:pPr marL="0" indent="0">
              <a:buNone/>
            </a:pPr>
            <a:r>
              <a:rPr lang="en-US" dirty="0"/>
              <a:t>usage: </a:t>
            </a:r>
            <a:r>
              <a:rPr lang="en-US" dirty="0" err="1"/>
              <a:t>resolve_name</a:t>
            </a:r>
            <a:r>
              <a:rPr lang="en-US" dirty="0"/>
              <a:t> &lt;name&gt;</a:t>
            </a:r>
          </a:p>
          <a:p>
            <a:pPr marL="0" indent="0">
              <a:buNone/>
            </a:pPr>
            <a:r>
              <a:rPr lang="en-US" dirty="0"/>
              <a:t>        [-h]</a:t>
            </a:r>
          </a:p>
          <a:p>
            <a:pPr marL="0" indent="0">
              <a:buNone/>
            </a:pPr>
            <a:r>
              <a:rPr lang="en-US" dirty="0"/>
              <a:t>        [-s &lt;service id&gt;] Specify a service ID in PR 'hints'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724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</a:t>
            </a:r>
            <a:r>
              <a:rPr lang="en-US" dirty="0" err="1" smtClean="0"/>
              <a:t>ibrdmacm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$</a:t>
            </a:r>
            <a:r>
              <a:rPr lang="en-US" dirty="0" smtClean="0"/>
              <a:t> </a:t>
            </a:r>
            <a:r>
              <a:rPr lang="en-US" dirty="0" err="1" smtClean="0"/>
              <a:t>resolve_name</a:t>
            </a:r>
            <a:r>
              <a:rPr lang="en-US" dirty="0" smtClean="0"/>
              <a:t> </a:t>
            </a:r>
            <a:r>
              <a:rPr lang="en-US" dirty="0"/>
              <a:t>priv03</a:t>
            </a:r>
          </a:p>
          <a:p>
            <a:pPr marL="0" indent="0">
              <a:buNone/>
            </a:pPr>
            <a:r>
              <a:rPr lang="en-US" dirty="0" err="1"/>
              <a:t>ai_family</a:t>
            </a:r>
            <a:r>
              <a:rPr lang="en-US" dirty="0"/>
              <a:t> 0</a:t>
            </a:r>
          </a:p>
          <a:p>
            <a:pPr marL="0" indent="0">
              <a:buNone/>
            </a:pPr>
            <a:r>
              <a:rPr lang="en-US" dirty="0" err="1"/>
              <a:t>ai_route</a:t>
            </a:r>
            <a:r>
              <a:rPr lang="en-US" dirty="0"/>
              <a:t> : 0x1ff15a0</a:t>
            </a:r>
          </a:p>
          <a:p>
            <a:pPr marL="0" indent="0">
              <a:buNone/>
            </a:pPr>
            <a:r>
              <a:rPr lang="en-US" dirty="0"/>
              <a:t>Path information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service_id</a:t>
            </a:r>
            <a:r>
              <a:rPr lang="en-US" dirty="0"/>
              <a:t>: 0x0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dgid</a:t>
            </a:r>
            <a:r>
              <a:rPr lang="en-US" dirty="0"/>
              <a:t>: fe80::11:7500:79:1815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sgid</a:t>
            </a:r>
            <a:r>
              <a:rPr lang="en-US" dirty="0"/>
              <a:t>: fe80::11:7500:79:1763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dlid</a:t>
            </a:r>
            <a:r>
              <a:rPr lang="en-US" dirty="0"/>
              <a:t>: 2</a:t>
            </a:r>
          </a:p>
          <a:p>
            <a:pPr marL="0" indent="0">
              <a:buNone/>
            </a:pPr>
            <a:r>
              <a:rPr lang="en-US" dirty="0"/>
              <a:t>  slid: 1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 err="1" smtClean="0"/>
              <a:t>resolve_name</a:t>
            </a:r>
            <a:r>
              <a:rPr lang="en-US" dirty="0" smtClean="0"/>
              <a:t> </a:t>
            </a:r>
            <a:r>
              <a:rPr lang="en-US" dirty="0"/>
              <a:t>google.com</a:t>
            </a:r>
          </a:p>
          <a:p>
            <a:pPr marL="0" indent="0">
              <a:buNone/>
            </a:pPr>
            <a:r>
              <a:rPr lang="en-US" dirty="0" err="1"/>
              <a:t>ai_family</a:t>
            </a:r>
            <a:r>
              <a:rPr lang="en-US" dirty="0"/>
              <a:t> 2</a:t>
            </a:r>
          </a:p>
          <a:p>
            <a:pPr marL="0" indent="0">
              <a:buNone/>
            </a:pPr>
            <a:r>
              <a:rPr lang="en-US" dirty="0" err="1"/>
              <a:t>dest</a:t>
            </a:r>
            <a:r>
              <a:rPr lang="en-US" dirty="0"/>
              <a:t> (null) </a:t>
            </a:r>
            <a:r>
              <a:rPr lang="en-US" dirty="0" smtClean="0"/>
              <a:t>173.194.33.133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6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</a:t>
            </a:r>
            <a:r>
              <a:rPr lang="en-US" dirty="0" smtClean="0"/>
              <a:t>stack </a:t>
            </a:r>
            <a:r>
              <a:rPr lang="en-US" dirty="0"/>
              <a:t>is not scalable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Nodes access </a:t>
            </a:r>
            <a:r>
              <a:rPr lang="en-US" dirty="0"/>
              <a:t>the same SA services multiple </a:t>
            </a:r>
            <a:r>
              <a:rPr lang="en-US" dirty="0" smtClean="0"/>
              <a:t>times from </a:t>
            </a:r>
            <a:r>
              <a:rPr lang="en-US" dirty="0" err="1" smtClean="0"/>
              <a:t>ibacm</a:t>
            </a:r>
            <a:r>
              <a:rPr lang="en-US" dirty="0" smtClean="0"/>
              <a:t>, kernel, </a:t>
            </a:r>
            <a:r>
              <a:rPr lang="en-US" dirty="0" err="1" smtClean="0"/>
              <a:t>libibumad</a:t>
            </a:r>
            <a:r>
              <a:rPr lang="en-US" dirty="0" smtClean="0"/>
              <a:t>…</a:t>
            </a:r>
            <a:endParaRPr lang="en-US" dirty="0"/>
          </a:p>
          <a:p>
            <a:pPr lvl="1"/>
            <a:r>
              <a:rPr lang="en-US" dirty="0"/>
              <a:t>PR queries</a:t>
            </a:r>
          </a:p>
          <a:p>
            <a:pPr lvl="1"/>
            <a:r>
              <a:rPr lang="en-US" dirty="0"/>
              <a:t>Notice/multicast registrations</a:t>
            </a:r>
          </a:p>
          <a:p>
            <a:r>
              <a:rPr lang="en-US" dirty="0" smtClean="0"/>
              <a:t>Name </a:t>
            </a:r>
            <a:r>
              <a:rPr lang="en-US" dirty="0"/>
              <a:t>resolution through standard DNS requires an ARP from IP to </a:t>
            </a:r>
            <a:r>
              <a:rPr lang="en-US" dirty="0" smtClean="0"/>
              <a:t>GID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6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ibacm</a:t>
            </a:r>
            <a:r>
              <a:rPr lang="en-US" dirty="0" smtClean="0"/>
              <a:t> </a:t>
            </a:r>
            <a:r>
              <a:rPr lang="en-US" dirty="0"/>
              <a:t>name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Relies </a:t>
            </a:r>
            <a:r>
              <a:rPr lang="en-US" dirty="0"/>
              <a:t>on </a:t>
            </a:r>
            <a:r>
              <a:rPr lang="en-US" dirty="0" err="1"/>
              <a:t>IPoIB</a:t>
            </a:r>
            <a:r>
              <a:rPr lang="en-US" dirty="0"/>
              <a:t> (DNS, </a:t>
            </a:r>
            <a:r>
              <a:rPr lang="en-US" dirty="0" smtClean="0"/>
              <a:t>ARP,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Names map to &lt;GID, </a:t>
            </a:r>
            <a:r>
              <a:rPr lang="en-US" dirty="0" err="1"/>
              <a:t>Pkey</a:t>
            </a:r>
            <a:r>
              <a:rPr lang="en-US" dirty="0" smtClean="0"/>
              <a:t>&gt; “end point”</a:t>
            </a:r>
            <a:endParaRPr lang="en-US" dirty="0"/>
          </a:p>
          <a:p>
            <a:pPr lvl="1"/>
            <a:r>
              <a:rPr lang="en-US" dirty="0" smtClean="0"/>
              <a:t>User’s often don’t care about the partition they are running on.</a:t>
            </a:r>
          </a:p>
          <a:p>
            <a:pPr lvl="1"/>
            <a:r>
              <a:rPr lang="en-US" dirty="0" smtClean="0"/>
              <a:t>“cross” partition names can’t be resolved</a:t>
            </a:r>
          </a:p>
          <a:p>
            <a:pPr lvl="2"/>
            <a:r>
              <a:rPr lang="en-US" dirty="0" smtClean="0"/>
              <a:t>Local apps need knowledge of a common partition prior to name resolution.</a:t>
            </a:r>
          </a:p>
          <a:p>
            <a:pPr lvl="1"/>
            <a:r>
              <a:rPr lang="en-US" dirty="0" smtClean="0"/>
              <a:t>Some </a:t>
            </a:r>
            <a:r>
              <a:rPr lang="en-US" dirty="0"/>
              <a:t>work done in this </a:t>
            </a:r>
            <a:r>
              <a:rPr lang="en-US" dirty="0" smtClean="0"/>
              <a:t>area via </a:t>
            </a:r>
            <a:r>
              <a:rPr lang="en-US" dirty="0" err="1" smtClean="0"/>
              <a:t>ibacm_hosts.data</a:t>
            </a:r>
            <a:endParaRPr lang="en-US" dirty="0"/>
          </a:p>
          <a:p>
            <a:r>
              <a:rPr lang="en-US" dirty="0"/>
              <a:t>Current name resolution requires source “end point” to be </a:t>
            </a:r>
            <a:r>
              <a:rPr lang="en-US" dirty="0" smtClean="0"/>
              <a:t>specified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82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ibacm</a:t>
            </a:r>
            <a:r>
              <a:rPr lang="en-US" dirty="0" smtClean="0"/>
              <a:t> as a SA proxy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ibacm</a:t>
            </a:r>
            <a:r>
              <a:rPr lang="en-US" dirty="0"/>
              <a:t> provides a good starting point for addressing some of these concerns…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2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controlled and consistent access to user space name and PR resolution services (AKA SA access)</a:t>
            </a:r>
          </a:p>
          <a:p>
            <a:pPr lvl="1"/>
            <a:r>
              <a:rPr lang="en-US" dirty="0"/>
              <a:t>SA access control</a:t>
            </a:r>
          </a:p>
          <a:p>
            <a:pPr lvl="1"/>
            <a:r>
              <a:rPr lang="en-US" dirty="0" smtClean="0"/>
              <a:t>Accuracy</a:t>
            </a:r>
            <a:endParaRPr lang="en-US" dirty="0"/>
          </a:p>
          <a:p>
            <a:pPr lvl="1"/>
            <a:r>
              <a:rPr lang="en-US" dirty="0"/>
              <a:t>Ease of use</a:t>
            </a:r>
          </a:p>
          <a:p>
            <a:pPr lvl="1"/>
            <a:r>
              <a:rPr lang="en-US" dirty="0"/>
              <a:t>Portability</a:t>
            </a:r>
          </a:p>
          <a:p>
            <a:pPr lvl="1"/>
            <a:r>
              <a:rPr lang="en-US" dirty="0" smtClean="0"/>
              <a:t>Enable all consumers to access </a:t>
            </a:r>
            <a:r>
              <a:rPr lang="en-US" dirty="0" err="1" smtClean="0"/>
              <a:t>ibssa</a:t>
            </a:r>
            <a:endParaRPr lang="en-US" dirty="0"/>
          </a:p>
          <a:p>
            <a:r>
              <a:rPr lang="en-US" dirty="0"/>
              <a:t>Provide caching </a:t>
            </a:r>
            <a:r>
              <a:rPr lang="en-US" dirty="0" smtClean="0"/>
              <a:t>and other </a:t>
            </a:r>
            <a:r>
              <a:rPr lang="en-US" dirty="0" err="1" smtClean="0"/>
              <a:t>ibacm</a:t>
            </a:r>
            <a:r>
              <a:rPr lang="en-US" dirty="0" smtClean="0"/>
              <a:t> </a:t>
            </a:r>
            <a:r>
              <a:rPr lang="en-US" dirty="0"/>
              <a:t>services to kernel users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98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 err="1" smtClean="0"/>
              <a:t>bacm</a:t>
            </a:r>
            <a:r>
              <a:rPr lang="en-US" dirty="0" smtClean="0"/>
              <a:t>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Applications query </a:t>
            </a:r>
            <a:r>
              <a:rPr lang="en-US" dirty="0" err="1"/>
              <a:t>ibacm</a:t>
            </a:r>
            <a:r>
              <a:rPr lang="en-US" dirty="0"/>
              <a:t> as a local “SA proxy”</a:t>
            </a:r>
          </a:p>
          <a:p>
            <a:pPr lvl="1"/>
            <a:r>
              <a:rPr lang="en-US" dirty="0"/>
              <a:t>All SA </a:t>
            </a:r>
            <a:r>
              <a:rPr lang="en-US" dirty="0" smtClean="0"/>
              <a:t>interactions done through </a:t>
            </a:r>
            <a:r>
              <a:rPr lang="en-US" dirty="0" err="1" smtClean="0"/>
              <a:t>ibacm</a:t>
            </a:r>
            <a:endParaRPr lang="en-US" dirty="0"/>
          </a:p>
          <a:p>
            <a:pPr lvl="1"/>
            <a:r>
              <a:rPr lang="en-US" dirty="0"/>
              <a:t>Additional name </a:t>
            </a:r>
            <a:r>
              <a:rPr lang="en-US" dirty="0" smtClean="0"/>
              <a:t>services provided</a:t>
            </a:r>
          </a:p>
          <a:p>
            <a:pPr lvl="1"/>
            <a:r>
              <a:rPr lang="en-US" dirty="0" err="1"/>
              <a:t>ibacm</a:t>
            </a:r>
            <a:r>
              <a:rPr lang="en-US" dirty="0"/>
              <a:t> can control access to SA and </a:t>
            </a:r>
            <a:r>
              <a:rPr lang="en-US" dirty="0" err="1" smtClean="0"/>
              <a:t>libibumad</a:t>
            </a:r>
            <a:endParaRPr lang="en-US" dirty="0"/>
          </a:p>
          <a:p>
            <a:r>
              <a:rPr lang="en-US" dirty="0" err="1" smtClean="0"/>
              <a:t>ibacm</a:t>
            </a:r>
            <a:r>
              <a:rPr lang="en-US" dirty="0" smtClean="0"/>
              <a:t> </a:t>
            </a:r>
            <a:r>
              <a:rPr lang="en-US" dirty="0"/>
              <a:t>is backed by </a:t>
            </a:r>
            <a:r>
              <a:rPr lang="en-US" dirty="0" smtClean="0"/>
              <a:t>“providers”</a:t>
            </a:r>
            <a:endParaRPr lang="en-US" dirty="0"/>
          </a:p>
          <a:p>
            <a:pPr lvl="1"/>
            <a:r>
              <a:rPr lang="en-US" dirty="0" err="1"/>
              <a:t>ibssa</a:t>
            </a:r>
            <a:endParaRPr lang="en-US" dirty="0"/>
          </a:p>
          <a:p>
            <a:pPr lvl="1"/>
            <a:r>
              <a:rPr lang="en-US" dirty="0" smtClean="0"/>
              <a:t>Current features as default</a:t>
            </a:r>
          </a:p>
          <a:p>
            <a:pPr lvl="1"/>
            <a:r>
              <a:rPr lang="en-US" dirty="0" smtClean="0"/>
              <a:t>Enhancements for name services are planned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2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 err="1" smtClean="0"/>
              <a:t>bacm</a:t>
            </a:r>
            <a:r>
              <a:rPr lang="en-US" dirty="0" smtClean="0"/>
              <a:t>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resolution services</a:t>
            </a:r>
          </a:p>
          <a:p>
            <a:pPr lvl="1"/>
            <a:r>
              <a:rPr lang="en-US" dirty="0" smtClean="0"/>
              <a:t>“DNS” for direct name resolution</a:t>
            </a:r>
          </a:p>
          <a:p>
            <a:pPr lvl="2"/>
            <a:r>
              <a:rPr lang="en-US" dirty="0" smtClean="0"/>
              <a:t>Name to PR (or GID, &lt;GID, PR&gt;, IP, &lt;IP, PR&gt;)</a:t>
            </a:r>
          </a:p>
          <a:p>
            <a:r>
              <a:rPr lang="en-US" dirty="0" err="1" smtClean="0"/>
              <a:t>ibacm</a:t>
            </a:r>
            <a:r>
              <a:rPr lang="en-US" dirty="0" smtClean="0"/>
              <a:t> provides </a:t>
            </a:r>
            <a:r>
              <a:rPr lang="en-US" dirty="0"/>
              <a:t>service to the kernel</a:t>
            </a:r>
          </a:p>
          <a:p>
            <a:pPr lvl="1"/>
            <a:r>
              <a:rPr lang="en-US" dirty="0" smtClean="0"/>
              <a:t>Uses </a:t>
            </a:r>
            <a:r>
              <a:rPr lang="en-US" dirty="0" err="1" smtClean="0"/>
              <a:t>netlink</a:t>
            </a:r>
            <a:endParaRPr lang="en-US" dirty="0" smtClean="0"/>
          </a:p>
          <a:p>
            <a:pPr lvl="1"/>
            <a:r>
              <a:rPr lang="en-US" dirty="0" smtClean="0"/>
              <a:t>Leverages </a:t>
            </a:r>
            <a:r>
              <a:rPr lang="en-US" dirty="0"/>
              <a:t>the same </a:t>
            </a:r>
            <a:r>
              <a:rPr lang="en-US" dirty="0" smtClean="0"/>
              <a:t>infrastructure </a:t>
            </a:r>
            <a:r>
              <a:rPr lang="en-US" dirty="0"/>
              <a:t>for </a:t>
            </a:r>
            <a:r>
              <a:rPr lang="en-US" dirty="0" smtClean="0"/>
              <a:t>all users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Arch</a:t>
            </a:r>
            <a:endParaRPr lang="en-US" sz="4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09" y="1167724"/>
            <a:ext cx="8624508" cy="5312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8028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4953</TotalTime>
  <Words>932</Words>
  <Application>Microsoft Office PowerPoint</Application>
  <PresentationFormat>On-screen Show (4:3)</PresentationFormat>
  <Paragraphs>183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Scalable name and address resolution infrastructure -- Ira Weiny/John Fleck </vt:lpstr>
      <vt:lpstr>SA interaction difficulties</vt:lpstr>
      <vt:lpstr>Current stack is not scalable</vt:lpstr>
      <vt:lpstr>ibacm name resolution</vt:lpstr>
      <vt:lpstr>ibacm as a SA proxy</vt:lpstr>
      <vt:lpstr>Goals</vt:lpstr>
      <vt:lpstr>ibacm enhancements</vt:lpstr>
      <vt:lpstr>ibacm enhancements</vt:lpstr>
      <vt:lpstr>Arch</vt:lpstr>
      <vt:lpstr>Architecture (non-eye chart)</vt:lpstr>
      <vt:lpstr>Implementation plans</vt:lpstr>
      <vt:lpstr>Initial data flow details</vt:lpstr>
      <vt:lpstr>Provider API’s</vt:lpstr>
      <vt:lpstr>Expand *_getaddrinfo</vt:lpstr>
      <vt:lpstr>Kernel ibacm access</vt:lpstr>
      <vt:lpstr>Overview</vt:lpstr>
      <vt:lpstr>A little more detail…</vt:lpstr>
      <vt:lpstr>Current Netlink / ibacm Message Format</vt:lpstr>
      <vt:lpstr>Kernel still uses SA when ibacm not available</vt:lpstr>
      <vt:lpstr>Future work</vt:lpstr>
      <vt:lpstr>Thank you</vt:lpstr>
      <vt:lpstr>Thank You</vt:lpstr>
      <vt:lpstr>Current SA interactions</vt:lpstr>
      <vt:lpstr>Name service requirements</vt:lpstr>
      <vt:lpstr>librdmacm example</vt:lpstr>
      <vt:lpstr>librdmacm example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Ira Weiny</cp:lastModifiedBy>
  <cp:revision>197</cp:revision>
  <dcterms:created xsi:type="dcterms:W3CDTF">2014-03-17T13:46:32Z</dcterms:created>
  <dcterms:modified xsi:type="dcterms:W3CDTF">2014-04-02T16:42:02Z</dcterms:modified>
</cp:coreProperties>
</file>