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5" r:id="rId3"/>
    <p:sldId id="310" r:id="rId4"/>
    <p:sldId id="308" r:id="rId5"/>
    <p:sldId id="290" r:id="rId6"/>
    <p:sldId id="301" r:id="rId7"/>
    <p:sldId id="314" r:id="rId8"/>
    <p:sldId id="306" r:id="rId9"/>
    <p:sldId id="296" r:id="rId10"/>
    <p:sldId id="300" r:id="rId11"/>
    <p:sldId id="299" r:id="rId12"/>
    <p:sldId id="312" r:id="rId13"/>
    <p:sldId id="309" r:id="rId14"/>
    <p:sldId id="262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 varScale="1">
        <p:scale>
          <a:sx n="81" d="100"/>
          <a:sy n="81" d="100"/>
        </p:scale>
        <p:origin x="-882" y="-9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4601308" cy="154622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Wrapping up the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OFA Workshop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64371" y="4874228"/>
            <a:ext cx="371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Makes you wonder if something similar is happening with OFS…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76" y="369607"/>
            <a:ext cx="5591908" cy="419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101600" dist="127000" dir="27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8585" y="5235392"/>
            <a:ext cx="2414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was pretty astonishing.</a:t>
            </a:r>
          </a:p>
        </p:txBody>
      </p:sp>
      <p:sp>
        <p:nvSpPr>
          <p:cNvPr id="6" name="Freeform 5"/>
          <p:cNvSpPr/>
          <p:nvPr/>
        </p:nvSpPr>
        <p:spPr>
          <a:xfrm>
            <a:off x="2883878" y="3751385"/>
            <a:ext cx="1349124" cy="1793630"/>
          </a:xfrm>
          <a:custGeom>
            <a:avLst/>
            <a:gdLst>
              <a:gd name="connsiteX0" fmla="*/ 586484 w 1235033"/>
              <a:gd name="connsiteY0" fmla="*/ 1535723 h 1535723"/>
              <a:gd name="connsiteX1" fmla="*/ 1219530 w 1235033"/>
              <a:gd name="connsiteY1" fmla="*/ 1359877 h 1535723"/>
              <a:gd name="connsiteX2" fmla="*/ 12053 w 1235033"/>
              <a:gd name="connsiteY2" fmla="*/ 1043353 h 1535723"/>
              <a:gd name="connsiteX3" fmla="*/ 703714 w 1235033"/>
              <a:gd name="connsiteY3" fmla="*/ 0 h 1535723"/>
              <a:gd name="connsiteX0" fmla="*/ 539591 w 1231739"/>
              <a:gd name="connsiteY0" fmla="*/ 2016369 h 2016369"/>
              <a:gd name="connsiteX1" fmla="*/ 1219530 w 1231739"/>
              <a:gd name="connsiteY1" fmla="*/ 1359877 h 2016369"/>
              <a:gd name="connsiteX2" fmla="*/ 12053 w 1231739"/>
              <a:gd name="connsiteY2" fmla="*/ 1043353 h 2016369"/>
              <a:gd name="connsiteX3" fmla="*/ 703714 w 1231739"/>
              <a:gd name="connsiteY3" fmla="*/ 0 h 2016369"/>
              <a:gd name="connsiteX0" fmla="*/ 539591 w 1231462"/>
              <a:gd name="connsiteY0" fmla="*/ 2016369 h 2016369"/>
              <a:gd name="connsiteX1" fmla="*/ 1219530 w 1231462"/>
              <a:gd name="connsiteY1" fmla="*/ 1359877 h 2016369"/>
              <a:gd name="connsiteX2" fmla="*/ 12053 w 1231462"/>
              <a:gd name="connsiteY2" fmla="*/ 1043353 h 2016369"/>
              <a:gd name="connsiteX3" fmla="*/ 703714 w 1231462"/>
              <a:gd name="connsiteY3" fmla="*/ 0 h 2016369"/>
              <a:gd name="connsiteX0" fmla="*/ 469253 w 1227686"/>
              <a:gd name="connsiteY0" fmla="*/ 2168769 h 2168769"/>
              <a:gd name="connsiteX1" fmla="*/ 1219530 w 1227686"/>
              <a:gd name="connsiteY1" fmla="*/ 1359877 h 2168769"/>
              <a:gd name="connsiteX2" fmla="*/ 12053 w 1227686"/>
              <a:gd name="connsiteY2" fmla="*/ 1043353 h 2168769"/>
              <a:gd name="connsiteX3" fmla="*/ 703714 w 1227686"/>
              <a:gd name="connsiteY3" fmla="*/ 0 h 2168769"/>
              <a:gd name="connsiteX0" fmla="*/ 469253 w 1225606"/>
              <a:gd name="connsiteY0" fmla="*/ 2168769 h 2168769"/>
              <a:gd name="connsiteX1" fmla="*/ 1219530 w 1225606"/>
              <a:gd name="connsiteY1" fmla="*/ 1359877 h 2168769"/>
              <a:gd name="connsiteX2" fmla="*/ 12053 w 1225606"/>
              <a:gd name="connsiteY2" fmla="*/ 1043353 h 2168769"/>
              <a:gd name="connsiteX3" fmla="*/ 703714 w 1225606"/>
              <a:gd name="connsiteY3" fmla="*/ 0 h 2168769"/>
              <a:gd name="connsiteX0" fmla="*/ 469253 w 1250561"/>
              <a:gd name="connsiteY0" fmla="*/ 2168769 h 2168769"/>
              <a:gd name="connsiteX1" fmla="*/ 1219530 w 1250561"/>
              <a:gd name="connsiteY1" fmla="*/ 1359877 h 2168769"/>
              <a:gd name="connsiteX2" fmla="*/ 12053 w 1250561"/>
              <a:gd name="connsiteY2" fmla="*/ 1043353 h 2168769"/>
              <a:gd name="connsiteX3" fmla="*/ 703714 w 1250561"/>
              <a:gd name="connsiteY3" fmla="*/ 0 h 2168769"/>
              <a:gd name="connsiteX0" fmla="*/ 582015 w 1363323"/>
              <a:gd name="connsiteY0" fmla="*/ 2168769 h 2168769"/>
              <a:gd name="connsiteX1" fmla="*/ 1332292 w 1363323"/>
              <a:gd name="connsiteY1" fmla="*/ 1359877 h 2168769"/>
              <a:gd name="connsiteX2" fmla="*/ 124815 w 1363323"/>
              <a:gd name="connsiteY2" fmla="*/ 1043353 h 2168769"/>
              <a:gd name="connsiteX3" fmla="*/ 816476 w 1363323"/>
              <a:gd name="connsiteY3" fmla="*/ 0 h 2168769"/>
              <a:gd name="connsiteX0" fmla="*/ 563671 w 1344979"/>
              <a:gd name="connsiteY0" fmla="*/ 2168769 h 2168769"/>
              <a:gd name="connsiteX1" fmla="*/ 1313948 w 1344979"/>
              <a:gd name="connsiteY1" fmla="*/ 1359877 h 2168769"/>
              <a:gd name="connsiteX2" fmla="*/ 106471 w 1344979"/>
              <a:gd name="connsiteY2" fmla="*/ 1043353 h 2168769"/>
              <a:gd name="connsiteX3" fmla="*/ 798132 w 1344979"/>
              <a:gd name="connsiteY3" fmla="*/ 0 h 2168769"/>
              <a:gd name="connsiteX0" fmla="*/ 563671 w 1344979"/>
              <a:gd name="connsiteY0" fmla="*/ 2168769 h 2168769"/>
              <a:gd name="connsiteX1" fmla="*/ 1313948 w 1344979"/>
              <a:gd name="connsiteY1" fmla="*/ 1359877 h 2168769"/>
              <a:gd name="connsiteX2" fmla="*/ 106471 w 1344979"/>
              <a:gd name="connsiteY2" fmla="*/ 1043353 h 2168769"/>
              <a:gd name="connsiteX3" fmla="*/ 798132 w 1344979"/>
              <a:gd name="connsiteY3" fmla="*/ 0 h 2168769"/>
              <a:gd name="connsiteX0" fmla="*/ 519906 w 1301214"/>
              <a:gd name="connsiteY0" fmla="*/ 2168769 h 2168769"/>
              <a:gd name="connsiteX1" fmla="*/ 1270183 w 1301214"/>
              <a:gd name="connsiteY1" fmla="*/ 1359877 h 2168769"/>
              <a:gd name="connsiteX2" fmla="*/ 62706 w 1301214"/>
              <a:gd name="connsiteY2" fmla="*/ 1043353 h 2168769"/>
              <a:gd name="connsiteX3" fmla="*/ 754367 w 1301214"/>
              <a:gd name="connsiteY3" fmla="*/ 0 h 2168769"/>
              <a:gd name="connsiteX0" fmla="*/ 0 w 1537859"/>
              <a:gd name="connsiteY0" fmla="*/ 1910861 h 1910861"/>
              <a:gd name="connsiteX1" fmla="*/ 1535723 w 1537859"/>
              <a:gd name="connsiteY1" fmla="*/ 1359877 h 1910861"/>
              <a:gd name="connsiteX2" fmla="*/ 328246 w 1537859"/>
              <a:gd name="connsiteY2" fmla="*/ 1043353 h 1910861"/>
              <a:gd name="connsiteX3" fmla="*/ 1019907 w 1537859"/>
              <a:gd name="connsiteY3" fmla="*/ 0 h 1910861"/>
              <a:gd name="connsiteX0" fmla="*/ 0 w 1209866"/>
              <a:gd name="connsiteY0" fmla="*/ 1910861 h 1910861"/>
              <a:gd name="connsiteX1" fmla="*/ 1207477 w 1209866"/>
              <a:gd name="connsiteY1" fmla="*/ 1441938 h 1910861"/>
              <a:gd name="connsiteX2" fmla="*/ 328246 w 1209866"/>
              <a:gd name="connsiteY2" fmla="*/ 1043353 h 1910861"/>
              <a:gd name="connsiteX3" fmla="*/ 1019907 w 1209866"/>
              <a:gd name="connsiteY3" fmla="*/ 0 h 1910861"/>
              <a:gd name="connsiteX0" fmla="*/ 0 w 1210927"/>
              <a:gd name="connsiteY0" fmla="*/ 1910861 h 1910861"/>
              <a:gd name="connsiteX1" fmla="*/ 1207477 w 1210927"/>
              <a:gd name="connsiteY1" fmla="*/ 1441938 h 1910861"/>
              <a:gd name="connsiteX2" fmla="*/ 328246 w 1210927"/>
              <a:gd name="connsiteY2" fmla="*/ 1043353 h 1910861"/>
              <a:gd name="connsiteX3" fmla="*/ 1019907 w 1210927"/>
              <a:gd name="connsiteY3" fmla="*/ 0 h 1910861"/>
              <a:gd name="connsiteX0" fmla="*/ 0 w 1340894"/>
              <a:gd name="connsiteY0" fmla="*/ 1793630 h 1793630"/>
              <a:gd name="connsiteX1" fmla="*/ 1336431 w 1340894"/>
              <a:gd name="connsiteY1" fmla="*/ 1441938 h 1793630"/>
              <a:gd name="connsiteX2" fmla="*/ 457200 w 1340894"/>
              <a:gd name="connsiteY2" fmla="*/ 1043353 h 1793630"/>
              <a:gd name="connsiteX3" fmla="*/ 1148861 w 1340894"/>
              <a:gd name="connsiteY3" fmla="*/ 0 h 1793630"/>
              <a:gd name="connsiteX0" fmla="*/ 0 w 1340894"/>
              <a:gd name="connsiteY0" fmla="*/ 1793630 h 1793630"/>
              <a:gd name="connsiteX1" fmla="*/ 1336431 w 1340894"/>
              <a:gd name="connsiteY1" fmla="*/ 1441938 h 1793630"/>
              <a:gd name="connsiteX2" fmla="*/ 457200 w 1340894"/>
              <a:gd name="connsiteY2" fmla="*/ 1043353 h 1793630"/>
              <a:gd name="connsiteX3" fmla="*/ 1148861 w 1340894"/>
              <a:gd name="connsiteY3" fmla="*/ 0 h 1793630"/>
              <a:gd name="connsiteX0" fmla="*/ 0 w 1349124"/>
              <a:gd name="connsiteY0" fmla="*/ 1793630 h 1793630"/>
              <a:gd name="connsiteX1" fmla="*/ 1336431 w 1349124"/>
              <a:gd name="connsiteY1" fmla="*/ 1441938 h 1793630"/>
              <a:gd name="connsiteX2" fmla="*/ 457200 w 1349124"/>
              <a:gd name="connsiteY2" fmla="*/ 1043353 h 1793630"/>
              <a:gd name="connsiteX3" fmla="*/ 1148861 w 1349124"/>
              <a:gd name="connsiteY3" fmla="*/ 0 h 179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124" h="1793630">
                <a:moveTo>
                  <a:pt x="0" y="1793630"/>
                </a:moveTo>
                <a:cubicBezTo>
                  <a:pt x="364392" y="1699846"/>
                  <a:pt x="1201616" y="1754553"/>
                  <a:pt x="1336431" y="1441938"/>
                </a:cubicBezTo>
                <a:cubicBezTo>
                  <a:pt x="1471246" y="1129323"/>
                  <a:pt x="488462" y="1283676"/>
                  <a:pt x="457200" y="1043353"/>
                </a:cubicBezTo>
                <a:cubicBezTo>
                  <a:pt x="425938" y="803030"/>
                  <a:pt x="760046" y="408353"/>
                  <a:pt x="1148861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8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492370" y="1625234"/>
            <a:ext cx="8229600" cy="46466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held an ad hoc meeting of one of the OFA’s working groups (the OFI WG)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Fifty people showed up!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Maybe next year this ought to be a bona fide part of the workshop agenda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96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492370" y="1625234"/>
            <a:ext cx="8229600" cy="46466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held an ad hoc meeting of one of the OFA’s working groups (the OFI WG)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Fifty people showed up!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Maybe next year this ought to be a bona fide part of the workshop agenda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(And maybe we should get a bigger room)</a:t>
            </a:r>
          </a:p>
        </p:txBody>
      </p:sp>
    </p:spTree>
    <p:extLst>
      <p:ext uri="{BB962C8B-B14F-4D97-AF65-F5344CB8AC3E}">
        <p14:creationId xmlns:p14="http://schemas.microsoft.com/office/powerpoint/2010/main" val="387209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21170" y="2955920"/>
            <a:ext cx="4290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See you here next year</a:t>
            </a:r>
          </a:p>
        </p:txBody>
      </p:sp>
    </p:spTree>
    <p:extLst>
      <p:ext uri="{BB962C8B-B14F-4D97-AF65-F5344CB8AC3E}">
        <p14:creationId xmlns:p14="http://schemas.microsoft.com/office/powerpoint/2010/main" val="158367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92" y="1906587"/>
            <a:ext cx="8229600" cy="41307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“Moore’s law is dead”</a:t>
            </a:r>
          </a:p>
          <a:p>
            <a:pPr marL="0" indent="0" algn="r">
              <a:buNone/>
            </a:pPr>
            <a:r>
              <a:rPr lang="en-US" sz="2200" dirty="0" smtClean="0"/>
              <a:t>Dr. Thomas Sterling</a:t>
            </a:r>
          </a:p>
          <a:p>
            <a:pPr marL="0" indent="0" algn="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“It will take some time to get there, but Pleiades continues to evolve”</a:t>
            </a:r>
            <a:r>
              <a:rPr lang="en-US" sz="3200" dirty="0" smtClean="0"/>
              <a:t> 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sz="2200" dirty="0" smtClean="0"/>
              <a:t>Bob </a:t>
            </a:r>
            <a:r>
              <a:rPr lang="en-US" sz="2200" dirty="0" err="1" smtClean="0"/>
              <a:t>Ciotti</a:t>
            </a:r>
            <a:r>
              <a:rPr lang="en-US" sz="2200" dirty="0" smtClean="0"/>
              <a:t> – NASA/Ames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A chasm or a continuum?</a:t>
            </a:r>
          </a:p>
          <a:p>
            <a:pPr marL="0" indent="0">
              <a:buNone/>
            </a:pPr>
            <a:r>
              <a:rPr lang="en-US" sz="2600" dirty="0" smtClean="0"/>
              <a:t>General purpose clusters vs special purpose clusters?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0023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92" y="1906587"/>
            <a:ext cx="8229600" cy="4130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Every I/O instruction being executed, every extra header byte being moved costs </a:t>
            </a:r>
            <a:r>
              <a:rPr lang="en-US" dirty="0" err="1" smtClean="0"/>
              <a:t>pico</a:t>
            </a:r>
            <a:r>
              <a:rPr lang="en-US" dirty="0" smtClean="0"/>
              <a:t> joules.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pico</a:t>
            </a:r>
            <a:r>
              <a:rPr lang="en-US" dirty="0" smtClean="0"/>
              <a:t> joule here, a </a:t>
            </a:r>
            <a:r>
              <a:rPr lang="en-US" dirty="0" err="1" smtClean="0"/>
              <a:t>pico</a:t>
            </a:r>
            <a:r>
              <a:rPr lang="en-US" dirty="0" smtClean="0"/>
              <a:t> joule there, and pretty soon we’re talking about real joules…especially in an </a:t>
            </a:r>
            <a:r>
              <a:rPr lang="en-US" dirty="0" err="1" smtClean="0"/>
              <a:t>exascale</a:t>
            </a:r>
            <a:r>
              <a:rPr lang="en-US" dirty="0" smtClean="0"/>
              <a:t> world.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Power matters!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0342"/>
            <a:ext cx="8229600" cy="29584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Storage, storage, storage!</a:t>
            </a:r>
          </a:p>
        </p:txBody>
      </p:sp>
    </p:spTree>
    <p:extLst>
      <p:ext uri="{BB962C8B-B14F-4D97-AF65-F5344CB8AC3E}">
        <p14:creationId xmlns:p14="http://schemas.microsoft.com/office/powerpoint/2010/main" val="81399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2031" y="1976927"/>
            <a:ext cx="8229600" cy="3767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We went looking for disruptive technologies, and boy did we find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turns out that there is a high degree of synergy between NVM and high performance networking.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TAC took the action to follow-up with the goal of annealing this into specific action.</a:t>
            </a:r>
          </a:p>
        </p:txBody>
      </p:sp>
    </p:spTree>
    <p:extLst>
      <p:ext uri="{BB962C8B-B14F-4D97-AF65-F5344CB8AC3E}">
        <p14:creationId xmlns:p14="http://schemas.microsoft.com/office/powerpoint/2010/main" val="16122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5477" y="2199664"/>
            <a:ext cx="8229600" cy="2829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 Big Topic – how to continue the evolution of OFS?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Everybody agrees on the objectives for the next evolution.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</a:t>
            </a:r>
            <a:r>
              <a:rPr lang="en-US" sz="2400" dirty="0" smtClean="0"/>
              <a:t>e’re talking about how to achieve those objectives, even if it’s a noisy discussion.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Which is what happens in an </a:t>
            </a:r>
            <a:r>
              <a:rPr lang="en-US" sz="2400" dirty="0" err="1" smtClean="0"/>
              <a:t>OpenSource</a:t>
            </a:r>
            <a:r>
              <a:rPr lang="en-US" sz="2400" dirty="0" smtClean="0"/>
              <a:t> world.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744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92" y="1672126"/>
            <a:ext cx="8229600" cy="4646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started by thinking hard about how to extend the high performance networking paradigm. But without constraining our thought process.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That produced the notion of a “framework”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But…it was never the idea to create a fork.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question now before us is this, “how do the results of that thought experiment relate to verbs?”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6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5815" y="2094158"/>
            <a:ext cx="8229600" cy="2958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Speaking of evolution…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were powerful sessions on topics like bonding, dynamic connected transport and On Demand Paging made it clear that RDMA is anything but static.</a:t>
            </a:r>
          </a:p>
        </p:txBody>
      </p:sp>
    </p:spTree>
    <p:extLst>
      <p:ext uri="{BB962C8B-B14F-4D97-AF65-F5344CB8AC3E}">
        <p14:creationId xmlns:p14="http://schemas.microsoft.com/office/powerpoint/2010/main" val="91606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5477" y="1636957"/>
            <a:ext cx="8229600" cy="46466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Last year we embarked on an objective to broaden the scope of OpenFabrics Software.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year we made the tent even bigger with the notion of “interest groups”.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Extend the idea of interest groups at next year’s workshop?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Large scale users (</a:t>
            </a:r>
            <a:r>
              <a:rPr lang="en-US" dirty="0" err="1" smtClean="0"/>
              <a:t>nat’l</a:t>
            </a:r>
            <a:r>
              <a:rPr lang="en-US" dirty="0" smtClean="0"/>
              <a:t> labs, NASA) comprise a distinct interest group?</a:t>
            </a:r>
          </a:p>
        </p:txBody>
      </p:sp>
    </p:spTree>
    <p:extLst>
      <p:ext uri="{BB962C8B-B14F-4D97-AF65-F5344CB8AC3E}">
        <p14:creationId xmlns:p14="http://schemas.microsoft.com/office/powerpoint/2010/main" val="276431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5972</TotalTime>
  <Words>550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Wrapping up the 10th OFA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96</cp:revision>
  <dcterms:created xsi:type="dcterms:W3CDTF">2014-03-17T13:46:32Z</dcterms:created>
  <dcterms:modified xsi:type="dcterms:W3CDTF">2014-04-02T18:30:03Z</dcterms:modified>
</cp:coreProperties>
</file>