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2"/>
  </p:notesMasterIdLst>
  <p:sldIdLst>
    <p:sldId id="256" r:id="rId2"/>
    <p:sldId id="257" r:id="rId3"/>
    <p:sldId id="265" r:id="rId4"/>
    <p:sldId id="279" r:id="rId5"/>
    <p:sldId id="298" r:id="rId6"/>
    <p:sldId id="283" r:id="rId7"/>
    <p:sldId id="293" r:id="rId8"/>
    <p:sldId id="294" r:id="rId9"/>
    <p:sldId id="275" r:id="rId10"/>
    <p:sldId id="284" r:id="rId11"/>
    <p:sldId id="299" r:id="rId12"/>
    <p:sldId id="291" r:id="rId13"/>
    <p:sldId id="295" r:id="rId14"/>
    <p:sldId id="288" r:id="rId15"/>
    <p:sldId id="260" r:id="rId16"/>
    <p:sldId id="292" r:id="rId17"/>
    <p:sldId id="285" r:id="rId18"/>
    <p:sldId id="296" r:id="rId19"/>
    <p:sldId id="300" r:id="rId20"/>
    <p:sldId id="29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5" autoAdjust="0"/>
    <p:restoredTop sz="94662" autoAdjust="0"/>
  </p:normalViewPr>
  <p:slideViewPr>
    <p:cSldViewPr>
      <p:cViewPr varScale="1">
        <p:scale>
          <a:sx n="66" d="100"/>
          <a:sy n="66" d="100"/>
        </p:scale>
        <p:origin x="-61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BBC5CDD-5E5F-4032-8ABD-42B5E0D50EAA}" type="datetimeFigureOut">
              <a:rPr lang="en-US" smtClean="0"/>
              <a:pPr/>
              <a:t>11/16/2010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66FE796-E1D2-4613-B29A-4BE904B7850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1" y="3649662"/>
            <a:ext cx="9144000" cy="244170"/>
          </a:xfrm>
          <a:prstGeom prst="rect">
            <a:avLst/>
          </a:prstGeom>
          <a:solidFill>
            <a:schemeClr val="accent6">
              <a:lumMod val="40000"/>
              <a:lumOff val="60000"/>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6">
              <a:lumMod val="7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339975"/>
            <a:ext cx="8458200" cy="1470025"/>
          </a:xfrm>
        </p:spPr>
        <p:txBody>
          <a:bodyPr anchor="b"/>
          <a:lstStyle>
            <a:lvl1pPr>
              <a:defRPr sz="4400">
                <a:solidFill>
                  <a:schemeClr val="bg1"/>
                </a:solidFill>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dirty="0"/>
          </a:p>
        </p:txBody>
      </p:sp>
      <p:sp>
        <p:nvSpPr>
          <p:cNvPr id="28" name="Date Placeholder 27"/>
          <p:cNvSpPr>
            <a:spLocks noGrp="1"/>
          </p:cNvSpPr>
          <p:nvPr>
            <p:ph type="dt" sz="half" idx="10"/>
          </p:nvPr>
        </p:nvSpPr>
        <p:spPr>
          <a:xfrm>
            <a:off x="6705600" y="4206240"/>
            <a:ext cx="960120" cy="457200"/>
          </a:xfrm>
          <a:prstGeom prst="rect">
            <a:avLst/>
          </a:prstGeom>
        </p:spPr>
        <p:txBody>
          <a:bodyPr/>
          <a:lstStyle/>
          <a:p>
            <a:fld id="{1D8BD707-D9CF-40AE-B4C6-C98DA3205C09}" type="datetimeFigureOut">
              <a:rPr lang="en-US" smtClean="0"/>
              <a:pPr/>
              <a:t>11/16/2010</a:t>
            </a:fld>
            <a:endParaRPr lang="en-US"/>
          </a:p>
        </p:txBody>
      </p:sp>
      <p:sp>
        <p:nvSpPr>
          <p:cNvPr id="17" name="Footer Placeholder 16"/>
          <p:cNvSpPr>
            <a:spLocks noGrp="1"/>
          </p:cNvSpPr>
          <p:nvPr>
            <p:ph type="ftr" sz="quarter" idx="11"/>
          </p:nvPr>
        </p:nvSpPr>
        <p:spPr>
          <a:xfrm>
            <a:off x="5410200" y="4205288"/>
            <a:ext cx="1295400" cy="457200"/>
          </a:xfrm>
          <a:prstGeom prst="rect">
            <a:avLst/>
          </a:prstGeo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6F15528-21DE-4FAA-801E-634DDDAF4B2B}" type="slidenum">
              <a:rPr lang="en-US" smtClean="0"/>
              <a:pPr/>
              <a:t>‹#›</a:t>
            </a:fld>
            <a:endParaRPr lang="en-US"/>
          </a:p>
        </p:txBody>
      </p:sp>
      <p:sp>
        <p:nvSpPr>
          <p:cNvPr id="2560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5601" name="Picture 1"/>
          <p:cNvPicPr>
            <a:picLocks noChangeAspect="1" noChangeArrowheads="1"/>
          </p:cNvPicPr>
          <p:nvPr/>
        </p:nvPicPr>
        <p:blipFill>
          <a:blip r:embed="rId2" cstate="print"/>
          <a:srcRect/>
          <a:stretch>
            <a:fillRect/>
          </a:stretch>
        </p:blipFill>
        <p:spPr bwMode="auto">
          <a:xfrm>
            <a:off x="381000" y="342900"/>
            <a:ext cx="952500" cy="876300"/>
          </a:xfrm>
          <a:prstGeom prst="rect">
            <a:avLst/>
          </a:prstGeom>
          <a:noFill/>
        </p:spPr>
      </p:pic>
      <p:sp>
        <p:nvSpPr>
          <p:cNvPr id="25603" name="Rectangle 3"/>
          <p:cNvSpPr>
            <a:spLocks noChangeArrowheads="1"/>
          </p:cNvSpPr>
          <p:nvPr/>
        </p:nvSpPr>
        <p:spPr bwMode="auto">
          <a:xfrm>
            <a:off x="1438156" y="-22086"/>
            <a:ext cx="5724644" cy="707886"/>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486400" algn="r"/>
              </a:tabLst>
            </a:pPr>
            <a:r>
              <a:rPr kumimoji="0" lang="en-US" sz="2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20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486400" algn="r"/>
              </a:tabLst>
            </a:pPr>
            <a:r>
              <a:rPr kumimoji="0" lang="en-US" sz="2000" b="0" i="0" u="none" strike="noStrike" cap="none" normalizeH="0" baseline="0" dirty="0" smtClean="0">
                <a:ln>
                  <a:noFill/>
                </a:ln>
                <a:solidFill>
                  <a:schemeClr val="bg1"/>
                </a:solidFill>
                <a:effectLst/>
                <a:latin typeface="Mistral" pitchFamily="66" charset="0"/>
                <a:ea typeface="Times New Roman" pitchFamily="18" charset="0"/>
                <a:cs typeface="Arial" pitchFamily="34" charset="0"/>
              </a:rPr>
              <a:t>Fabric Computing That Works</a:t>
            </a:r>
            <a:endParaRPr kumimoji="0" lang="en-US" sz="2000" b="0" i="0" u="none" strike="noStrike" cap="none" normalizeH="0" baseline="0" dirty="0" smtClean="0">
              <a:ln>
                <a:noFill/>
              </a:ln>
              <a:solidFill>
                <a:schemeClr val="bg1"/>
              </a:solidFill>
              <a:effectLst/>
              <a:latin typeface="Arial"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
            <a:ext cx="8229600" cy="1066800"/>
          </a:xfrm>
        </p:spPr>
        <p:txBody>
          <a:bodyPr/>
          <a:lstStyle>
            <a:lvl1pPr algn="r">
              <a:defRPr>
                <a:latin typeface="Verdana" pitchFamily="34" charset="0"/>
              </a:defRPr>
            </a:lvl1pPr>
          </a:lstStyle>
          <a:p>
            <a:r>
              <a:rPr kumimoji="0" lang="en-US" smtClean="0"/>
              <a:t>Click to edit Master title style</a:t>
            </a:r>
            <a:endParaRPr kumimoji="0" lang="en-US" dirty="0"/>
          </a:p>
        </p:txBody>
      </p:sp>
      <p:sp>
        <p:nvSpPr>
          <p:cNvPr id="3" name="Content Placeholder 2"/>
          <p:cNvSpPr>
            <a:spLocks noGrp="1"/>
          </p:cNvSpPr>
          <p:nvPr>
            <p:ph idx="1"/>
          </p:nvPr>
        </p:nvSpPr>
        <p:spPr>
          <a:xfrm>
            <a:off x="457200" y="1828800"/>
            <a:ext cx="8229600" cy="4745736"/>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457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pic>
        <p:nvPicPr>
          <p:cNvPr id="24577" name="Picture 1"/>
          <p:cNvPicPr>
            <a:picLocks noChangeAspect="1" noChangeArrowheads="1"/>
          </p:cNvPicPr>
          <p:nvPr/>
        </p:nvPicPr>
        <p:blipFill>
          <a:blip r:embed="rId2" cstate="print"/>
          <a:srcRect/>
          <a:stretch>
            <a:fillRect/>
          </a:stretch>
        </p:blipFill>
        <p:spPr bwMode="auto">
          <a:xfrm>
            <a:off x="152400" y="533400"/>
            <a:ext cx="685800" cy="630936"/>
          </a:xfrm>
          <a:prstGeom prst="rect">
            <a:avLst/>
          </a:prstGeom>
          <a:noFill/>
        </p:spPr>
      </p:pic>
      <p:sp>
        <p:nvSpPr>
          <p:cNvPr id="24579" name="Rectangle 3"/>
          <p:cNvSpPr>
            <a:spLocks noChangeArrowheads="1"/>
          </p:cNvSpPr>
          <p:nvPr/>
        </p:nvSpPr>
        <p:spPr bwMode="auto">
          <a:xfrm>
            <a:off x="904756" y="304800"/>
            <a:ext cx="5724644" cy="49244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486400" algn="r"/>
              </a:tabLst>
            </a:pP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en-US" sz="9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5486400" algn="r"/>
              </a:tabLst>
            </a:pPr>
            <a:r>
              <a:rPr kumimoji="0" lang="en-US" sz="1600" b="0" i="0" u="none" strike="noStrike" cap="none" normalizeH="0" baseline="0" dirty="0" smtClean="0">
                <a:ln>
                  <a:noFill/>
                </a:ln>
                <a:solidFill>
                  <a:schemeClr val="tx1"/>
                </a:solidFill>
                <a:effectLst/>
                <a:latin typeface="Mistral" pitchFamily="66" charset="0"/>
                <a:ea typeface="Times New Roman" pitchFamily="18" charset="0"/>
                <a:cs typeface="Arial" pitchFamily="34" charset="0"/>
              </a:rPr>
              <a:t>Fabric Computing That Works</a:t>
            </a:r>
            <a:endParaRPr kumimoji="0" lang="en-US" sz="1800" b="0" i="0" u="none" strike="noStrike" cap="none" normalizeH="0" baseline="0" dirty="0" smtClean="0">
              <a:ln>
                <a:noFill/>
              </a:ln>
              <a:solidFill>
                <a:schemeClr val="tx1"/>
              </a:solidFill>
              <a:effectLst/>
              <a:latin typeface="Arial"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a:noFill/>
          <a:ln>
            <a:noFill/>
          </a:ln>
        </p:spPr>
        <p:txBody>
          <a:bodyPr anchor="b">
            <a:noAutofit/>
          </a:bodyPr>
          <a:lstStyle>
            <a:lvl1pPr algn="l">
              <a:buNone/>
              <a:defRPr sz="4300" b="0" i="0" cap="none" baseline="0">
                <a:ln w="12700">
                  <a:noFill/>
                </a:ln>
                <a:solidFill>
                  <a:schemeClr val="accent6">
                    <a:lumMod val="75000"/>
                  </a:schemeClr>
                </a:solidFill>
                <a:effectLst/>
              </a:defRPr>
            </a:lvl1pPr>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5" name="Footer Placeholder 4"/>
          <p:cNvSpPr>
            <a:spLocks noGrp="1"/>
          </p:cNvSpPr>
          <p:nvPr>
            <p:ph type="ftr" sz="quarter" idx="11"/>
          </p:nvPr>
        </p:nvSpPr>
        <p:spPr>
          <a:xfrm>
            <a:off x="5257800" y="612648"/>
            <a:ext cx="1325880" cy="457200"/>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1066800"/>
          </a:xfrm>
        </p:spPr>
        <p:txBody>
          <a:bodyPr/>
          <a:lstStyle>
            <a:lvl1pPr algn="r">
              <a:defRPr/>
            </a:lvl1pPr>
          </a:lstStyle>
          <a:p>
            <a:r>
              <a:rPr kumimoji="0" lang="en-US" smtClean="0"/>
              <a:t>Click to edit Master title style</a:t>
            </a:r>
            <a:endParaRPr kumimoji="0" lang="en-US" dirty="0"/>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382000" cy="1069848"/>
          </a:xfrm>
        </p:spPr>
        <p:txBody>
          <a:bodyPr anchor="ctr"/>
          <a:lstStyle>
            <a:lvl1pPr algn="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7" name="Slide Number Placeholder 26"/>
          <p:cNvSpPr>
            <a:spLocks noGrp="1"/>
          </p:cNvSpPr>
          <p:nvPr>
            <p:ph type="sldNum" sz="quarter" idx="11"/>
          </p:nvPr>
        </p:nvSpPr>
        <p:spPr/>
        <p:txBody>
          <a:bodyPr rtlCol="0"/>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1069848"/>
          </a:xfrm>
        </p:spPr>
        <p:txBody>
          <a:bodyPr anchor="ctr"/>
          <a:lstStyle>
            <a:lvl1pPr algn="r">
              <a:defRPr sz="4000">
                <a:solidFill>
                  <a:schemeClr val="tx2"/>
                </a:solidFill>
              </a:defRPr>
            </a:lvl1pPr>
          </a:lstStyle>
          <a:p>
            <a:r>
              <a:rPr kumimoji="0" lang="en-US" smtClean="0"/>
              <a:t>Click to edit Master title style</a:t>
            </a:r>
            <a:endParaRPr kumimoji="0" lang="en-US"/>
          </a:p>
        </p:txBody>
      </p:sp>
      <p:sp>
        <p:nvSpPr>
          <p:cNvPr id="5" name="Slide Number Placeholder 4"/>
          <p:cNvSpPr>
            <a:spLocks noGrp="1"/>
          </p:cNvSpPr>
          <p:nvPr>
            <p:ph type="sldNum" sz="quarter" idx="12"/>
          </p:nvPr>
        </p:nvSpPr>
        <p:spPr>
          <a:xfrm>
            <a:off x="8174736" y="2272"/>
            <a:ext cx="762000" cy="365760"/>
          </a:xfrm>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3" name="Footer Placeholder 2"/>
          <p:cNvSpPr>
            <a:spLocks noGrp="1"/>
          </p:cNvSpPr>
          <p:nvPr>
            <p:ph type="ftr" sz="quarter" idx="11"/>
          </p:nvPr>
        </p:nvSpPr>
        <p:spPr>
          <a:xfrm>
            <a:off x="5257800" y="612648"/>
            <a:ext cx="1325880" cy="457200"/>
          </a:xfrm>
          <a:prstGeom prst="rect">
            <a:avLst/>
          </a:prstGeom>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586536" y="612648"/>
            <a:ext cx="957264" cy="457200"/>
          </a:xfrm>
          <a:prstGeom prst="rect">
            <a:avLst/>
          </a:prstGeom>
        </p:spPr>
        <p:txBody>
          <a:bodyPr/>
          <a:lstStyle/>
          <a:p>
            <a:fld id="{1D8BD707-D9CF-40AE-B4C6-C98DA3205C09}" type="datetimeFigureOut">
              <a:rPr lang="en-US" smtClean="0"/>
              <a:pPr/>
              <a:t>11/16/2010</a:t>
            </a:fld>
            <a:endParaRPr lang="en-US"/>
          </a:p>
        </p:txBody>
      </p:sp>
      <p:sp>
        <p:nvSpPr>
          <p:cNvPr id="6" name="Footer Placeholder 5"/>
          <p:cNvSpPr>
            <a:spLocks noGrp="1"/>
          </p:cNvSpPr>
          <p:nvPr>
            <p:ph type="ftr" sz="quarter" idx="11"/>
          </p:nvPr>
        </p:nvSpPr>
        <p:spPr>
          <a:xfrm>
            <a:off x="5257800" y="612648"/>
            <a:ext cx="1325880" cy="457200"/>
          </a:xfrm>
          <a:prstGeom prst="rect">
            <a:avLst/>
          </a:prstGeom>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6">
              <a:lumMod val="40000"/>
              <a:lumOff val="60000"/>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6">
              <a:lumMod val="7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533400"/>
            <a:ext cx="8229600" cy="1066800"/>
          </a:xfrm>
          <a:prstGeom prst="rect">
            <a:avLst/>
          </a:prstGeom>
        </p:spPr>
        <p:txBody>
          <a:bodyPr vert="horz" anchor="ctr">
            <a:normAutofit/>
          </a:bodyPr>
          <a:lstStyle/>
          <a:p>
            <a:r>
              <a:rPr kumimoji="0" lang="en-US" smtClean="0"/>
              <a:t>Click to edit Master title style</a:t>
            </a:r>
            <a:endParaRPr kumimoji="0" lang="en-US" dirty="0"/>
          </a:p>
        </p:txBody>
      </p:sp>
      <p:sp>
        <p:nvSpPr>
          <p:cNvPr id="13" name="Text Placeholder 12"/>
          <p:cNvSpPr>
            <a:spLocks noGrp="1"/>
          </p:cNvSpPr>
          <p:nvPr>
            <p:ph type="body" idx="1"/>
          </p:nvPr>
        </p:nvSpPr>
        <p:spPr>
          <a:xfrm>
            <a:off x="457200" y="1981200"/>
            <a:ext cx="8229600" cy="4593336"/>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000" kern="1200">
          <a:solidFill>
            <a:schemeClr val="tx2"/>
          </a:solidFill>
          <a:latin typeface="Verdana" pitchFamily="34" charset="0"/>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Arial" pitchFamily="34" charset="0"/>
          <a:ea typeface="+mn-ea"/>
          <a:cs typeface="Arial" pitchFamily="34" charset="0"/>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Arial" pitchFamily="34" charset="0"/>
          <a:ea typeface="+mn-ea"/>
          <a:cs typeface="Arial" pitchFamily="34" charset="0"/>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Arial" pitchFamily="34" charset="0"/>
          <a:ea typeface="+mn-ea"/>
          <a:cs typeface="Arial" pitchFamily="34" charset="0"/>
        </a:defRPr>
      </a:lvl3pPr>
      <a:lvl4pPr marL="1179576" indent="-201168" algn="l" rtl="0" eaLnBrk="1" latinLnBrk="0" hangingPunct="1">
        <a:spcBef>
          <a:spcPts val="300"/>
        </a:spcBef>
        <a:buClr>
          <a:schemeClr val="accent1"/>
        </a:buClr>
        <a:buFont typeface="Wingdings 2"/>
        <a:buChar char=""/>
        <a:defRPr kumimoji="0" sz="2200" kern="1200" baseline="0">
          <a:solidFill>
            <a:schemeClr val="accent1"/>
          </a:solidFill>
          <a:latin typeface="Arial" pitchFamily="34" charset="0"/>
          <a:ea typeface="+mn-ea"/>
          <a:cs typeface="+mn-cs"/>
        </a:defRPr>
      </a:lvl4pPr>
      <a:lvl5pPr marL="1389888" indent="-182880" algn="l" rtl="0" eaLnBrk="1" latinLnBrk="0" hangingPunct="1">
        <a:spcBef>
          <a:spcPts val="300"/>
        </a:spcBef>
        <a:buClr>
          <a:schemeClr val="accent3"/>
        </a:buClr>
        <a:buFont typeface="Georgia"/>
        <a:buChar char="▫"/>
        <a:defRPr kumimoji="0" sz="2000" kern="1200" baseline="0">
          <a:solidFill>
            <a:schemeClr val="accent3"/>
          </a:solidFill>
          <a:latin typeface="Arial" pitchFamily="34" charset="0"/>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www.openfabrics.org/training/index.html"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www.systemfabricwork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en.wikipedia.org/wiki/Object-oriented_programming" TargetMode="External"/><Relationship Id="rId7" Type="http://schemas.openxmlformats.org/officeDocument/2006/relationships/hyperlink" Target="http://en.wikipedia.org/wiki/Synchronization_(computer_science)" TargetMode="External"/><Relationship Id="rId2" Type="http://schemas.openxmlformats.org/officeDocument/2006/relationships/hyperlink" Target="http://en.wikipedia.org/wiki/Parallel_computing" TargetMode="External"/><Relationship Id="rId1" Type="http://schemas.openxmlformats.org/officeDocument/2006/relationships/slideLayout" Target="../slideLayouts/slideLayout2.xml"/><Relationship Id="rId6" Type="http://schemas.openxmlformats.org/officeDocument/2006/relationships/hyperlink" Target="http://en.wikipedia.org/wiki/Objects" TargetMode="External"/><Relationship Id="rId5" Type="http://schemas.openxmlformats.org/officeDocument/2006/relationships/hyperlink" Target="http://en.wikipedia.org/wiki/Process_(computing)" TargetMode="External"/><Relationship Id="rId4" Type="http://schemas.openxmlformats.org/officeDocument/2006/relationships/hyperlink" Target="http://en.wikipedia.org/wiki/Interprocess_communication"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133600"/>
            <a:ext cx="8458200" cy="1470025"/>
          </a:xfrm>
        </p:spPr>
        <p:txBody>
          <a:bodyPr/>
          <a:lstStyle/>
          <a:p>
            <a:r>
              <a:rPr lang="en-US" dirty="0" smtClean="0"/>
              <a:t>A Unified Approach to Networks</a:t>
            </a:r>
            <a:endParaRPr lang="en-US" dirty="0"/>
          </a:p>
        </p:txBody>
      </p:sp>
      <p:sp>
        <p:nvSpPr>
          <p:cNvPr id="3" name="Subtitle 2"/>
          <p:cNvSpPr>
            <a:spLocks noGrp="1"/>
          </p:cNvSpPr>
          <p:nvPr>
            <p:ph type="subTitle" idx="1"/>
          </p:nvPr>
        </p:nvSpPr>
        <p:spPr>
          <a:xfrm>
            <a:off x="381000" y="3962400"/>
            <a:ext cx="4267200" cy="2577062"/>
          </a:xfrm>
        </p:spPr>
        <p:txBody>
          <a:bodyPr>
            <a:normAutofit fontScale="92500"/>
          </a:bodyPr>
          <a:lstStyle/>
          <a:p>
            <a:r>
              <a:rPr lang="en-US" dirty="0" smtClean="0"/>
              <a:t>The OFED stack</a:t>
            </a:r>
          </a:p>
          <a:p>
            <a:endParaRPr lang="en-US" dirty="0" smtClean="0"/>
          </a:p>
          <a:p>
            <a:r>
              <a:rPr lang="en-US" dirty="0" smtClean="0"/>
              <a:t>Paul Grun</a:t>
            </a:r>
          </a:p>
          <a:p>
            <a:r>
              <a:rPr lang="en-US" dirty="0" smtClean="0"/>
              <a:t>Chief Scientist</a:t>
            </a:r>
          </a:p>
          <a:p>
            <a:r>
              <a:rPr lang="en-US" dirty="0" smtClean="0"/>
              <a:t>System Fabric Works, Inc.</a:t>
            </a:r>
          </a:p>
          <a:p>
            <a:r>
              <a:rPr lang="en-US" dirty="0" smtClean="0"/>
              <a:t>pgrun@systemfabricworks.com</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I/O versus message passing?</a:t>
            </a:r>
            <a:endParaRPr lang="en-US" sz="3200" dirty="0"/>
          </a:p>
        </p:txBody>
      </p:sp>
      <p:cxnSp>
        <p:nvCxnSpPr>
          <p:cNvPr id="38" name="Straight Arrow Connector 37"/>
          <p:cNvCxnSpPr>
            <a:endCxn id="14" idx="0"/>
          </p:cNvCxnSpPr>
          <p:nvPr/>
        </p:nvCxnSpPr>
        <p:spPr>
          <a:xfrm rot="5400000">
            <a:off x="1465619" y="2722522"/>
            <a:ext cx="498160" cy="39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914400" y="1863246"/>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SCSI app</a:t>
            </a:r>
            <a:endParaRPr lang="en-US" dirty="0"/>
          </a:p>
        </p:txBody>
      </p:sp>
      <p:sp>
        <p:nvSpPr>
          <p:cNvPr id="27" name="Rectangle 26"/>
          <p:cNvSpPr/>
          <p:nvPr/>
        </p:nvSpPr>
        <p:spPr>
          <a:xfrm>
            <a:off x="914400" y="4405244"/>
            <a:ext cx="160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 passing service</a:t>
            </a:r>
            <a:endParaRPr lang="en-US" dirty="0"/>
          </a:p>
        </p:txBody>
      </p:sp>
      <p:sp>
        <p:nvSpPr>
          <p:cNvPr id="29" name="Rectangle 28"/>
          <p:cNvSpPr/>
          <p:nvPr/>
        </p:nvSpPr>
        <p:spPr>
          <a:xfrm>
            <a:off x="1143000" y="4224662"/>
            <a:ext cx="1143000" cy="245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cxnSp>
        <p:nvCxnSpPr>
          <p:cNvPr id="52" name="Straight Arrow Connector 51"/>
          <p:cNvCxnSpPr>
            <a:stCxn id="14" idx="4"/>
          </p:cNvCxnSpPr>
          <p:nvPr/>
        </p:nvCxnSpPr>
        <p:spPr>
          <a:xfrm rot="5400000">
            <a:off x="1430771" y="3940933"/>
            <a:ext cx="567062" cy="39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265124" y="2590800"/>
            <a:ext cx="1904999" cy="369332"/>
          </a:xfrm>
          <a:prstGeom prst="rect">
            <a:avLst/>
          </a:prstGeom>
          <a:noFill/>
        </p:spPr>
        <p:txBody>
          <a:bodyPr wrap="square" rtlCol="0">
            <a:spAutoFit/>
          </a:bodyPr>
          <a:lstStyle/>
          <a:p>
            <a:r>
              <a:rPr lang="en-US" dirty="0" smtClean="0">
                <a:latin typeface="Arial" pitchFamily="34" charset="0"/>
                <a:cs typeface="Arial" pitchFamily="34" charset="0"/>
              </a:rPr>
              <a:t>I/O protocol</a:t>
            </a:r>
          </a:p>
        </p:txBody>
      </p:sp>
      <p:sp>
        <p:nvSpPr>
          <p:cNvPr id="55" name="TextBox 54"/>
          <p:cNvSpPr txBox="1"/>
          <p:nvPr/>
        </p:nvSpPr>
        <p:spPr>
          <a:xfrm>
            <a:off x="2265124" y="3655512"/>
            <a:ext cx="1904999" cy="369332"/>
          </a:xfrm>
          <a:prstGeom prst="rect">
            <a:avLst/>
          </a:prstGeom>
          <a:noFill/>
        </p:spPr>
        <p:txBody>
          <a:bodyPr wrap="square" rtlCol="0">
            <a:spAutoFit/>
          </a:bodyPr>
          <a:lstStyle/>
          <a:p>
            <a:r>
              <a:rPr lang="en-US" dirty="0" smtClean="0">
                <a:latin typeface="Arial" pitchFamily="34" charset="0"/>
                <a:cs typeface="Arial" pitchFamily="34" charset="0"/>
              </a:rPr>
              <a:t>Messages</a:t>
            </a:r>
          </a:p>
        </p:txBody>
      </p:sp>
      <p:sp>
        <p:nvSpPr>
          <p:cNvPr id="58" name="TextBox 57"/>
          <p:cNvSpPr txBox="1"/>
          <p:nvPr/>
        </p:nvSpPr>
        <p:spPr>
          <a:xfrm>
            <a:off x="2971800" y="5410200"/>
            <a:ext cx="2300630" cy="369332"/>
          </a:xfrm>
          <a:prstGeom prst="rect">
            <a:avLst/>
          </a:prstGeom>
          <a:noFill/>
        </p:spPr>
        <p:txBody>
          <a:bodyPr wrap="none" rtlCol="0">
            <a:spAutoFit/>
          </a:bodyPr>
          <a:lstStyle/>
          <a:p>
            <a:r>
              <a:rPr lang="en-US" dirty="0" smtClean="0">
                <a:latin typeface="Arial" pitchFamily="34" charset="0"/>
                <a:cs typeface="Arial" pitchFamily="34" charset="0"/>
              </a:rPr>
              <a:t>I/O protocol agnostic</a:t>
            </a:r>
          </a:p>
        </p:txBody>
      </p:sp>
      <p:cxnSp>
        <p:nvCxnSpPr>
          <p:cNvPr id="60" name="Straight Connector 59"/>
          <p:cNvCxnSpPr/>
          <p:nvPr/>
        </p:nvCxnSpPr>
        <p:spPr>
          <a:xfrm>
            <a:off x="2590800" y="5105400"/>
            <a:ext cx="38100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333500" y="2971800"/>
            <a:ext cx="762000" cy="685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a:t>
            </a:r>
            <a:endParaRPr lang="en-US" sz="2400" b="1" dirty="0">
              <a:solidFill>
                <a:schemeClr val="tx1"/>
              </a:solidFill>
            </a:endParaRPr>
          </a:p>
        </p:txBody>
      </p:sp>
      <p:sp>
        <p:nvSpPr>
          <p:cNvPr id="17" name="TextBox 16"/>
          <p:cNvSpPr txBox="1"/>
          <p:nvPr/>
        </p:nvSpPr>
        <p:spPr>
          <a:xfrm>
            <a:off x="4419600" y="2971800"/>
            <a:ext cx="3352800" cy="646331"/>
          </a:xfrm>
          <a:prstGeom prst="rect">
            <a:avLst/>
          </a:prstGeom>
          <a:noFill/>
        </p:spPr>
        <p:txBody>
          <a:bodyPr wrap="square" rtlCol="0">
            <a:spAutoFit/>
          </a:bodyPr>
          <a:lstStyle/>
          <a:p>
            <a:r>
              <a:rPr lang="en-US" dirty="0" smtClean="0">
                <a:latin typeface="Arial" pitchFamily="34" charset="0"/>
                <a:cs typeface="Arial" pitchFamily="34" charset="0"/>
              </a:rPr>
              <a:t>message passing shouldn’t be confused with an I/O protocol</a:t>
            </a:r>
            <a:endParaRPr lang="en-US" dirty="0" smtClean="0">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OFED upper layer protocols</a:t>
            </a:r>
            <a:endParaRPr lang="en-US" sz="3200" dirty="0"/>
          </a:p>
        </p:txBody>
      </p:sp>
      <p:cxnSp>
        <p:nvCxnSpPr>
          <p:cNvPr id="38" name="Straight Arrow Connector 37"/>
          <p:cNvCxnSpPr>
            <a:endCxn id="14" idx="0"/>
          </p:cNvCxnSpPr>
          <p:nvPr/>
        </p:nvCxnSpPr>
        <p:spPr>
          <a:xfrm rot="5400000">
            <a:off x="1465619" y="2722522"/>
            <a:ext cx="498160" cy="39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3" name="Oval 42"/>
          <p:cNvSpPr/>
          <p:nvPr/>
        </p:nvSpPr>
        <p:spPr>
          <a:xfrm>
            <a:off x="914400" y="1863246"/>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SCSI app</a:t>
            </a:r>
            <a:endParaRPr lang="en-US" dirty="0"/>
          </a:p>
        </p:txBody>
      </p:sp>
      <p:sp>
        <p:nvSpPr>
          <p:cNvPr id="27" name="Rectangle 26"/>
          <p:cNvSpPr/>
          <p:nvPr/>
        </p:nvSpPr>
        <p:spPr>
          <a:xfrm>
            <a:off x="914400" y="4405244"/>
            <a:ext cx="160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 passing service</a:t>
            </a:r>
            <a:endParaRPr lang="en-US" dirty="0"/>
          </a:p>
        </p:txBody>
      </p:sp>
      <p:sp>
        <p:nvSpPr>
          <p:cNvPr id="29" name="Rectangle 28"/>
          <p:cNvSpPr/>
          <p:nvPr/>
        </p:nvSpPr>
        <p:spPr>
          <a:xfrm>
            <a:off x="1143000" y="4224662"/>
            <a:ext cx="1143000" cy="245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cxnSp>
        <p:nvCxnSpPr>
          <p:cNvPr id="52" name="Straight Arrow Connector 51"/>
          <p:cNvCxnSpPr>
            <a:stCxn id="14" idx="4"/>
          </p:cNvCxnSpPr>
          <p:nvPr/>
        </p:nvCxnSpPr>
        <p:spPr>
          <a:xfrm rot="5400000">
            <a:off x="1430771" y="3940933"/>
            <a:ext cx="567062" cy="397"/>
          </a:xfrm>
          <a:prstGeom prst="straightConnector1">
            <a:avLst/>
          </a:prstGeom>
          <a:ln w="38100">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4" name="TextBox 53"/>
          <p:cNvSpPr txBox="1"/>
          <p:nvPr/>
        </p:nvSpPr>
        <p:spPr>
          <a:xfrm>
            <a:off x="2265124" y="2590800"/>
            <a:ext cx="1904999" cy="369332"/>
          </a:xfrm>
          <a:prstGeom prst="rect">
            <a:avLst/>
          </a:prstGeom>
          <a:noFill/>
        </p:spPr>
        <p:txBody>
          <a:bodyPr wrap="square" rtlCol="0">
            <a:spAutoFit/>
          </a:bodyPr>
          <a:lstStyle/>
          <a:p>
            <a:r>
              <a:rPr lang="en-US" dirty="0" smtClean="0">
                <a:latin typeface="Arial" pitchFamily="34" charset="0"/>
                <a:cs typeface="Arial" pitchFamily="34" charset="0"/>
              </a:rPr>
              <a:t>I/O protocol</a:t>
            </a:r>
          </a:p>
        </p:txBody>
      </p:sp>
      <p:sp>
        <p:nvSpPr>
          <p:cNvPr id="55" name="TextBox 54"/>
          <p:cNvSpPr txBox="1"/>
          <p:nvPr/>
        </p:nvSpPr>
        <p:spPr>
          <a:xfrm>
            <a:off x="2265124" y="3655512"/>
            <a:ext cx="1904999" cy="369332"/>
          </a:xfrm>
          <a:prstGeom prst="rect">
            <a:avLst/>
          </a:prstGeom>
          <a:noFill/>
        </p:spPr>
        <p:txBody>
          <a:bodyPr wrap="square" rtlCol="0">
            <a:spAutoFit/>
          </a:bodyPr>
          <a:lstStyle/>
          <a:p>
            <a:r>
              <a:rPr lang="en-US" dirty="0" smtClean="0">
                <a:latin typeface="Arial" pitchFamily="34" charset="0"/>
                <a:cs typeface="Arial" pitchFamily="34" charset="0"/>
              </a:rPr>
              <a:t>Messages</a:t>
            </a:r>
          </a:p>
        </p:txBody>
      </p:sp>
      <p:sp>
        <p:nvSpPr>
          <p:cNvPr id="58" name="TextBox 57"/>
          <p:cNvSpPr txBox="1"/>
          <p:nvPr/>
        </p:nvSpPr>
        <p:spPr>
          <a:xfrm>
            <a:off x="2971800" y="5410200"/>
            <a:ext cx="2300630" cy="369332"/>
          </a:xfrm>
          <a:prstGeom prst="rect">
            <a:avLst/>
          </a:prstGeom>
          <a:noFill/>
        </p:spPr>
        <p:txBody>
          <a:bodyPr wrap="none" rtlCol="0">
            <a:spAutoFit/>
          </a:bodyPr>
          <a:lstStyle/>
          <a:p>
            <a:r>
              <a:rPr lang="en-US" dirty="0" smtClean="0">
                <a:latin typeface="Arial" pitchFamily="34" charset="0"/>
                <a:cs typeface="Arial" pitchFamily="34" charset="0"/>
              </a:rPr>
              <a:t>I/O protocol agnostic</a:t>
            </a:r>
          </a:p>
        </p:txBody>
      </p:sp>
      <p:cxnSp>
        <p:nvCxnSpPr>
          <p:cNvPr id="60" name="Straight Connector 59"/>
          <p:cNvCxnSpPr/>
          <p:nvPr/>
        </p:nvCxnSpPr>
        <p:spPr>
          <a:xfrm>
            <a:off x="2590800" y="5105400"/>
            <a:ext cx="381000" cy="304800"/>
          </a:xfrm>
          <a:prstGeom prst="line">
            <a:avLst/>
          </a:prstGeom>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1333500" y="2971800"/>
            <a:ext cx="762000" cy="6858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rPr>
              <a:t>??</a:t>
            </a:r>
            <a:endParaRPr lang="en-US" sz="2400" b="1" dirty="0">
              <a:solidFill>
                <a:schemeClr val="tx1"/>
              </a:solidFill>
            </a:endParaRPr>
          </a:p>
        </p:txBody>
      </p:sp>
      <p:sp>
        <p:nvSpPr>
          <p:cNvPr id="17" name="TextBox 16"/>
          <p:cNvSpPr txBox="1"/>
          <p:nvPr/>
        </p:nvSpPr>
        <p:spPr>
          <a:xfrm>
            <a:off x="4343400" y="3124200"/>
            <a:ext cx="4267200" cy="369332"/>
          </a:xfrm>
          <a:prstGeom prst="rect">
            <a:avLst/>
          </a:prstGeom>
          <a:noFill/>
        </p:spPr>
        <p:txBody>
          <a:bodyPr wrap="square" rtlCol="0">
            <a:spAutoFit/>
          </a:bodyPr>
          <a:lstStyle/>
          <a:p>
            <a:r>
              <a:rPr lang="en-US" dirty="0" smtClean="0">
                <a:latin typeface="Arial" pitchFamily="34" charset="0"/>
                <a:cs typeface="Arial" pitchFamily="34" charset="0"/>
              </a:rPr>
              <a:t>OFED-supported Upper Layer Protocols</a:t>
            </a:r>
            <a:endParaRPr lang="en-US" dirty="0" smtClean="0">
              <a:latin typeface="Arial" pitchFamily="34" charset="0"/>
              <a:cs typeface="Arial" pitchFamily="34" charset="0"/>
            </a:endParaRPr>
          </a:p>
        </p:txBody>
      </p:sp>
      <p:sp>
        <p:nvSpPr>
          <p:cNvPr id="16" name="Rounded Rectangle 15"/>
          <p:cNvSpPr/>
          <p:nvPr/>
        </p:nvSpPr>
        <p:spPr>
          <a:xfrm>
            <a:off x="990600" y="320040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SRP, </a:t>
            </a:r>
            <a:r>
              <a:rPr lang="en-US" dirty="0" err="1" smtClean="0"/>
              <a:t>iSER</a:t>
            </a:r>
            <a:endParaRPr lang="en-US" dirty="0"/>
          </a:p>
        </p:txBody>
      </p:sp>
      <p:cxnSp>
        <p:nvCxnSpPr>
          <p:cNvPr id="19" name="Straight Arrow Connector 18"/>
          <p:cNvCxnSpPr>
            <a:stCxn id="17" idx="1"/>
          </p:cNvCxnSpPr>
          <p:nvPr/>
        </p:nvCxnSpPr>
        <p:spPr>
          <a:xfrm rot="10800000">
            <a:off x="2819400" y="3276600"/>
            <a:ext cx="1524000" cy="3226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 unified wire</a:t>
            </a:r>
            <a:endParaRPr lang="en-US" sz="3200" dirty="0"/>
          </a:p>
        </p:txBody>
      </p:sp>
      <p:sp>
        <p:nvSpPr>
          <p:cNvPr id="29" name="Rectangle 28"/>
          <p:cNvSpPr/>
          <p:nvPr/>
        </p:nvSpPr>
        <p:spPr>
          <a:xfrm>
            <a:off x="304800" y="3031300"/>
            <a:ext cx="8610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1" name="Rounded Rectangle 30"/>
          <p:cNvSpPr/>
          <p:nvPr/>
        </p:nvSpPr>
        <p:spPr>
          <a:xfrm>
            <a:off x="3429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SDP</a:t>
            </a:r>
            <a:endParaRPr lang="en-US" dirty="0"/>
          </a:p>
        </p:txBody>
      </p:sp>
      <p:sp>
        <p:nvSpPr>
          <p:cNvPr id="35" name="Rounded Rectangle 34"/>
          <p:cNvSpPr/>
          <p:nvPr/>
        </p:nvSpPr>
        <p:spPr>
          <a:xfrm>
            <a:off x="56007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Lustre</a:t>
            </a:r>
            <a:endParaRPr lang="en-US" dirty="0"/>
          </a:p>
        </p:txBody>
      </p:sp>
      <p:cxnSp>
        <p:nvCxnSpPr>
          <p:cNvPr id="36" name="Straight Arrow Connector 35"/>
          <p:cNvCxnSpPr/>
          <p:nvPr/>
        </p:nvCxnSpPr>
        <p:spPr>
          <a:xfrm rot="5400000">
            <a:off x="7905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25431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42957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60483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 name="Group 39"/>
          <p:cNvGrpSpPr/>
          <p:nvPr/>
        </p:nvGrpSpPr>
        <p:grpSpPr>
          <a:xfrm>
            <a:off x="304800" y="1675096"/>
            <a:ext cx="8610600" cy="609600"/>
            <a:chOff x="304800" y="2038350"/>
            <a:chExt cx="8610600" cy="609600"/>
          </a:xfrm>
        </p:grpSpPr>
        <p:sp>
          <p:nvSpPr>
            <p:cNvPr id="41" name="Oval 40"/>
            <p:cNvSpPr/>
            <p:nvPr/>
          </p:nvSpPr>
          <p:spPr>
            <a:xfrm>
              <a:off x="3048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skts</a:t>
              </a:r>
              <a:r>
                <a:rPr lang="en-US" dirty="0" smtClean="0"/>
                <a:t> apps</a:t>
              </a:r>
              <a:endParaRPr lang="en-US" dirty="0"/>
            </a:p>
          </p:txBody>
        </p:sp>
        <p:sp>
          <p:nvSpPr>
            <p:cNvPr id="42" name="Oval 41"/>
            <p:cNvSpPr/>
            <p:nvPr/>
          </p:nvSpPr>
          <p:spPr>
            <a:xfrm>
              <a:off x="20574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MPI</a:t>
              </a:r>
              <a:endParaRPr lang="en-US" dirty="0"/>
            </a:p>
          </p:txBody>
        </p:sp>
        <p:sp>
          <p:nvSpPr>
            <p:cNvPr id="43" name="Oval 42"/>
            <p:cNvSpPr/>
            <p:nvPr/>
          </p:nvSpPr>
          <p:spPr>
            <a:xfrm>
              <a:off x="38100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storage apps</a:t>
              </a:r>
              <a:endParaRPr lang="en-US" dirty="0"/>
            </a:p>
          </p:txBody>
        </p:sp>
        <p:sp>
          <p:nvSpPr>
            <p:cNvPr id="44" name="Oval 43"/>
            <p:cNvSpPr/>
            <p:nvPr/>
          </p:nvSpPr>
          <p:spPr>
            <a:xfrm>
              <a:off x="55626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 systems</a:t>
              </a:r>
              <a:endParaRPr lang="en-US" dirty="0"/>
            </a:p>
          </p:txBody>
        </p:sp>
        <p:sp>
          <p:nvSpPr>
            <p:cNvPr id="45" name="Oval 44"/>
            <p:cNvSpPr/>
            <p:nvPr/>
          </p:nvSpPr>
          <p:spPr>
            <a:xfrm>
              <a:off x="73152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native apps</a:t>
              </a:r>
              <a:endParaRPr lang="en-US" dirty="0"/>
            </a:p>
          </p:txBody>
        </p:sp>
      </p:grpSp>
      <p:sp>
        <p:nvSpPr>
          <p:cNvPr id="27" name="Rectangle 26"/>
          <p:cNvSpPr/>
          <p:nvPr/>
        </p:nvSpPr>
        <p:spPr>
          <a:xfrm>
            <a:off x="1905000" y="4208746"/>
            <a:ext cx="541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 passing service</a:t>
            </a:r>
            <a:endParaRPr lang="en-US" dirty="0"/>
          </a:p>
        </p:txBody>
      </p:sp>
      <p:sp>
        <p:nvSpPr>
          <p:cNvPr id="33" name="Rounded Rectangle 32"/>
          <p:cNvSpPr/>
          <p:nvPr/>
        </p:nvSpPr>
        <p:spPr>
          <a:xfrm>
            <a:off x="20955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MPI</a:t>
            </a:r>
            <a:endParaRPr lang="en-US" dirty="0"/>
          </a:p>
        </p:txBody>
      </p:sp>
      <p:sp>
        <p:nvSpPr>
          <p:cNvPr id="34" name="Rounded Rectangle 33"/>
          <p:cNvSpPr/>
          <p:nvPr/>
        </p:nvSpPr>
        <p:spPr>
          <a:xfrm>
            <a:off x="38481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SRP, </a:t>
            </a:r>
            <a:r>
              <a:rPr lang="en-US" dirty="0" err="1" smtClean="0"/>
              <a:t>iSER</a:t>
            </a:r>
            <a:endParaRPr lang="en-US" dirty="0"/>
          </a:p>
        </p:txBody>
      </p:sp>
      <p:cxnSp>
        <p:nvCxnSpPr>
          <p:cNvPr id="56" name="Straight Arrow Connector 55"/>
          <p:cNvCxnSpPr>
            <a:stCxn id="29" idx="2"/>
            <a:endCxn id="27" idx="0"/>
          </p:cNvCxnSpPr>
          <p:nvPr/>
        </p:nvCxnSpPr>
        <p:spPr>
          <a:xfrm rot="5400000">
            <a:off x="4135677" y="3734323"/>
            <a:ext cx="948846" cy="1588"/>
          </a:xfrm>
          <a:prstGeom prst="straightConnector1">
            <a:avLst/>
          </a:prstGeom>
          <a:ln w="73025" cmpd="db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7" idx="2"/>
            <a:endCxn id="25" idx="0"/>
          </p:cNvCxnSpPr>
          <p:nvPr/>
        </p:nvCxnSpPr>
        <p:spPr>
          <a:xfrm rot="5400000">
            <a:off x="4100709" y="5739009"/>
            <a:ext cx="1018782" cy="1588"/>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2070462" y="6248400"/>
            <a:ext cx="5079276" cy="461665"/>
          </a:xfrm>
          <a:prstGeom prst="rect">
            <a:avLst/>
          </a:prstGeom>
          <a:noFill/>
        </p:spPr>
        <p:txBody>
          <a:bodyPr wrap="square" rtlCol="0">
            <a:spAutoFit/>
          </a:bodyPr>
          <a:lstStyle/>
          <a:p>
            <a:pPr algn="ctr"/>
            <a:r>
              <a:rPr lang="en-US" sz="2400" dirty="0" smtClean="0">
                <a:latin typeface="Arial" pitchFamily="34" charset="0"/>
                <a:cs typeface="Arial" pitchFamily="34" charset="0"/>
              </a:rPr>
              <a:t>A Unified Wire!</a:t>
            </a:r>
          </a:p>
        </p:txBody>
      </p:sp>
      <p:cxnSp>
        <p:nvCxnSpPr>
          <p:cNvPr id="30" name="Straight Connector 29"/>
          <p:cNvCxnSpPr>
            <a:stCxn id="45" idx="4"/>
          </p:cNvCxnSpPr>
          <p:nvPr/>
        </p:nvCxnSpPr>
        <p:spPr>
          <a:xfrm rot="16200000" flipH="1">
            <a:off x="7714598" y="2685398"/>
            <a:ext cx="839504" cy="381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Actually, a choice of 3 unified wires</a:t>
            </a:r>
            <a:endParaRPr lang="en-US" sz="3200" dirty="0"/>
          </a:p>
        </p:txBody>
      </p:sp>
      <p:sp>
        <p:nvSpPr>
          <p:cNvPr id="29" name="Rectangle 28"/>
          <p:cNvSpPr/>
          <p:nvPr/>
        </p:nvSpPr>
        <p:spPr>
          <a:xfrm>
            <a:off x="304800" y="3031300"/>
            <a:ext cx="8610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1" name="Rounded Rectangle 30"/>
          <p:cNvSpPr/>
          <p:nvPr/>
        </p:nvSpPr>
        <p:spPr>
          <a:xfrm>
            <a:off x="3429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SDP</a:t>
            </a:r>
            <a:endParaRPr lang="en-US" dirty="0"/>
          </a:p>
        </p:txBody>
      </p:sp>
      <p:sp>
        <p:nvSpPr>
          <p:cNvPr id="33" name="Rounded Rectangle 32"/>
          <p:cNvSpPr/>
          <p:nvPr/>
        </p:nvSpPr>
        <p:spPr>
          <a:xfrm>
            <a:off x="20955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MPI</a:t>
            </a:r>
            <a:endParaRPr lang="en-US" dirty="0"/>
          </a:p>
        </p:txBody>
      </p:sp>
      <p:sp>
        <p:nvSpPr>
          <p:cNvPr id="34" name="Rounded Rectangle 33"/>
          <p:cNvSpPr/>
          <p:nvPr/>
        </p:nvSpPr>
        <p:spPr>
          <a:xfrm>
            <a:off x="38481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SRP, </a:t>
            </a:r>
            <a:r>
              <a:rPr lang="en-US" dirty="0" err="1" smtClean="0"/>
              <a:t>iSER</a:t>
            </a:r>
            <a:endParaRPr lang="en-US" dirty="0"/>
          </a:p>
        </p:txBody>
      </p:sp>
      <p:sp>
        <p:nvSpPr>
          <p:cNvPr id="35" name="Rounded Rectangle 34"/>
          <p:cNvSpPr/>
          <p:nvPr/>
        </p:nvSpPr>
        <p:spPr>
          <a:xfrm>
            <a:off x="56007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Lustre</a:t>
            </a:r>
            <a:endParaRPr lang="en-US" dirty="0"/>
          </a:p>
        </p:txBody>
      </p:sp>
      <p:cxnSp>
        <p:nvCxnSpPr>
          <p:cNvPr id="36" name="Straight Arrow Connector 35"/>
          <p:cNvCxnSpPr/>
          <p:nvPr/>
        </p:nvCxnSpPr>
        <p:spPr>
          <a:xfrm rot="5400000">
            <a:off x="7905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25431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42957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60483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 name="Group 39"/>
          <p:cNvGrpSpPr/>
          <p:nvPr/>
        </p:nvGrpSpPr>
        <p:grpSpPr>
          <a:xfrm>
            <a:off x="304800" y="1675096"/>
            <a:ext cx="8610600" cy="609600"/>
            <a:chOff x="304800" y="2038350"/>
            <a:chExt cx="8610600" cy="609600"/>
          </a:xfrm>
        </p:grpSpPr>
        <p:sp>
          <p:nvSpPr>
            <p:cNvPr id="41" name="Oval 40"/>
            <p:cNvSpPr/>
            <p:nvPr/>
          </p:nvSpPr>
          <p:spPr>
            <a:xfrm>
              <a:off x="3048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skts</a:t>
              </a:r>
              <a:r>
                <a:rPr lang="en-US" dirty="0" smtClean="0"/>
                <a:t> apps</a:t>
              </a:r>
              <a:endParaRPr lang="en-US" dirty="0"/>
            </a:p>
          </p:txBody>
        </p:sp>
        <p:sp>
          <p:nvSpPr>
            <p:cNvPr id="42" name="Oval 41"/>
            <p:cNvSpPr/>
            <p:nvPr/>
          </p:nvSpPr>
          <p:spPr>
            <a:xfrm>
              <a:off x="20574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MPI</a:t>
              </a:r>
              <a:endParaRPr lang="en-US" dirty="0"/>
            </a:p>
          </p:txBody>
        </p:sp>
        <p:sp>
          <p:nvSpPr>
            <p:cNvPr id="43" name="Oval 42"/>
            <p:cNvSpPr/>
            <p:nvPr/>
          </p:nvSpPr>
          <p:spPr>
            <a:xfrm>
              <a:off x="38100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storage apps</a:t>
              </a:r>
              <a:endParaRPr lang="en-US" dirty="0"/>
            </a:p>
          </p:txBody>
        </p:sp>
        <p:sp>
          <p:nvSpPr>
            <p:cNvPr id="44" name="Oval 43"/>
            <p:cNvSpPr/>
            <p:nvPr/>
          </p:nvSpPr>
          <p:spPr>
            <a:xfrm>
              <a:off x="55626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file systems</a:t>
              </a:r>
              <a:endParaRPr lang="en-US" dirty="0"/>
            </a:p>
          </p:txBody>
        </p:sp>
        <p:sp>
          <p:nvSpPr>
            <p:cNvPr id="45" name="Oval 44"/>
            <p:cNvSpPr/>
            <p:nvPr/>
          </p:nvSpPr>
          <p:spPr>
            <a:xfrm>
              <a:off x="7315200" y="2038350"/>
              <a:ext cx="1600200" cy="6096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native apps</a:t>
              </a:r>
              <a:endParaRPr lang="en-US" dirty="0"/>
            </a:p>
          </p:txBody>
        </p:sp>
      </p:grpSp>
      <p:sp>
        <p:nvSpPr>
          <p:cNvPr id="27" name="Rectangle 26"/>
          <p:cNvSpPr/>
          <p:nvPr/>
        </p:nvSpPr>
        <p:spPr>
          <a:xfrm>
            <a:off x="1905000" y="4208746"/>
            <a:ext cx="541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20574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InfiniBand</a:t>
            </a:r>
          </a:p>
        </p:txBody>
      </p:sp>
      <p:sp>
        <p:nvSpPr>
          <p:cNvPr id="51" name="Rectangle 50"/>
          <p:cNvSpPr/>
          <p:nvPr/>
        </p:nvSpPr>
        <p:spPr>
          <a:xfrm>
            <a:off x="38100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iWARP</a:t>
            </a:r>
            <a:endParaRPr lang="en-US" dirty="0" smtClean="0">
              <a:solidFill>
                <a:schemeClr val="tx1"/>
              </a:solidFill>
            </a:endParaRPr>
          </a:p>
        </p:txBody>
      </p:sp>
      <p:sp>
        <p:nvSpPr>
          <p:cNvPr id="52" name="Rectangle 51"/>
          <p:cNvSpPr/>
          <p:nvPr/>
        </p:nvSpPr>
        <p:spPr>
          <a:xfrm>
            <a:off x="55626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RoCE</a:t>
            </a:r>
          </a:p>
        </p:txBody>
      </p:sp>
      <p:cxnSp>
        <p:nvCxnSpPr>
          <p:cNvPr id="56" name="Straight Arrow Connector 55"/>
          <p:cNvCxnSpPr>
            <a:stCxn id="29" idx="2"/>
            <a:endCxn id="27" idx="0"/>
          </p:cNvCxnSpPr>
          <p:nvPr/>
        </p:nvCxnSpPr>
        <p:spPr>
          <a:xfrm rot="5400000">
            <a:off x="4135677" y="3734323"/>
            <a:ext cx="948846" cy="1588"/>
          </a:xfrm>
          <a:prstGeom prst="straightConnector1">
            <a:avLst/>
          </a:prstGeom>
          <a:ln w="73025"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61" name="Rectangle 60"/>
          <p:cNvSpPr/>
          <p:nvPr/>
        </p:nvSpPr>
        <p:spPr>
          <a:xfrm>
            <a:off x="6172200" y="5696212"/>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4419600" y="5696212"/>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2667000" y="5696212"/>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Arrow Connector 64"/>
          <p:cNvCxnSpPr>
            <a:endCxn id="73" idx="0"/>
          </p:cNvCxnSpPr>
          <p:nvPr/>
        </p:nvCxnSpPr>
        <p:spPr>
          <a:xfrm rot="5400000">
            <a:off x="2384492" y="5474820"/>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74" idx="0"/>
          </p:cNvCxnSpPr>
          <p:nvPr/>
        </p:nvCxnSpPr>
        <p:spPr>
          <a:xfrm rot="5400000">
            <a:off x="4137092" y="5474820"/>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75" idx="0"/>
          </p:cNvCxnSpPr>
          <p:nvPr/>
        </p:nvCxnSpPr>
        <p:spPr>
          <a:xfrm rot="5400000">
            <a:off x="5889692" y="5474820"/>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2362200" y="5948623"/>
            <a:ext cx="990600" cy="646331"/>
          </a:xfrm>
          <a:prstGeom prst="rect">
            <a:avLst/>
          </a:prstGeom>
          <a:noFill/>
        </p:spPr>
        <p:txBody>
          <a:bodyPr wrap="square" rtlCol="0">
            <a:spAutoFit/>
          </a:bodyPr>
          <a:lstStyle/>
          <a:p>
            <a:pPr algn="ctr"/>
            <a:r>
              <a:rPr lang="en-US" dirty="0" smtClean="0">
                <a:latin typeface="Arial" pitchFamily="34" charset="0"/>
                <a:cs typeface="Arial" pitchFamily="34" charset="0"/>
              </a:rPr>
              <a:t>IB network</a:t>
            </a:r>
          </a:p>
        </p:txBody>
      </p:sp>
      <p:sp>
        <p:nvSpPr>
          <p:cNvPr id="74" name="TextBox 73"/>
          <p:cNvSpPr txBox="1"/>
          <p:nvPr/>
        </p:nvSpPr>
        <p:spPr>
          <a:xfrm>
            <a:off x="4114800" y="5948623"/>
            <a:ext cx="990600" cy="646331"/>
          </a:xfrm>
          <a:prstGeom prst="rect">
            <a:avLst/>
          </a:prstGeom>
          <a:noFill/>
        </p:spPr>
        <p:txBody>
          <a:bodyPr wrap="square" rtlCol="0">
            <a:spAutoFit/>
          </a:bodyPr>
          <a:lstStyle/>
          <a:p>
            <a:pPr algn="ctr"/>
            <a:r>
              <a:rPr lang="en-US" dirty="0" smtClean="0">
                <a:latin typeface="Arial" pitchFamily="34" charset="0"/>
                <a:cs typeface="Arial" pitchFamily="34" charset="0"/>
              </a:rPr>
              <a:t>IP network</a:t>
            </a:r>
          </a:p>
        </p:txBody>
      </p:sp>
      <p:sp>
        <p:nvSpPr>
          <p:cNvPr id="75" name="TextBox 74"/>
          <p:cNvSpPr txBox="1"/>
          <p:nvPr/>
        </p:nvSpPr>
        <p:spPr>
          <a:xfrm>
            <a:off x="5867400" y="5948623"/>
            <a:ext cx="990600" cy="646331"/>
          </a:xfrm>
          <a:prstGeom prst="rect">
            <a:avLst/>
          </a:prstGeom>
          <a:noFill/>
        </p:spPr>
        <p:txBody>
          <a:bodyPr wrap="square" rtlCol="0">
            <a:spAutoFit/>
          </a:bodyPr>
          <a:lstStyle/>
          <a:p>
            <a:pPr algn="ctr"/>
            <a:r>
              <a:rPr lang="en-US" dirty="0" err="1" smtClean="0">
                <a:latin typeface="Arial" pitchFamily="34" charset="0"/>
                <a:cs typeface="Arial" pitchFamily="34" charset="0"/>
              </a:rPr>
              <a:t>Enet</a:t>
            </a:r>
            <a:r>
              <a:rPr lang="en-US" dirty="0" smtClean="0">
                <a:latin typeface="Arial" pitchFamily="34" charset="0"/>
                <a:cs typeface="Arial" pitchFamily="34" charset="0"/>
              </a:rPr>
              <a:t> fabric</a:t>
            </a:r>
          </a:p>
        </p:txBody>
      </p:sp>
      <p:cxnSp>
        <p:nvCxnSpPr>
          <p:cNvPr id="47" name="Straight Connector 46"/>
          <p:cNvCxnSpPr>
            <a:stCxn id="45" idx="4"/>
          </p:cNvCxnSpPr>
          <p:nvPr/>
        </p:nvCxnSpPr>
        <p:spPr>
          <a:xfrm rot="16200000" flipH="1">
            <a:off x="7714598" y="2685398"/>
            <a:ext cx="839504" cy="381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Transport Protocols</a:t>
            </a:r>
            <a:endParaRPr lang="en-US" dirty="0"/>
          </a:p>
        </p:txBody>
      </p:sp>
      <p:sp>
        <p:nvSpPr>
          <p:cNvPr id="4" name="Rectangle 3"/>
          <p:cNvSpPr/>
          <p:nvPr/>
        </p:nvSpPr>
        <p:spPr>
          <a:xfrm>
            <a:off x="942584" y="1757820"/>
            <a:ext cx="1905000" cy="184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verbs</a:t>
            </a:r>
            <a:endParaRPr lang="en-US" dirty="0">
              <a:solidFill>
                <a:schemeClr val="tx1"/>
              </a:solidFill>
            </a:endParaRPr>
          </a:p>
        </p:txBody>
      </p:sp>
      <p:sp>
        <p:nvSpPr>
          <p:cNvPr id="5" name="Rectangle 4"/>
          <p:cNvSpPr/>
          <p:nvPr/>
        </p:nvSpPr>
        <p:spPr>
          <a:xfrm>
            <a:off x="1247384" y="2020870"/>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IB transport</a:t>
            </a:r>
            <a:endParaRPr lang="en-US" dirty="0"/>
          </a:p>
        </p:txBody>
      </p:sp>
      <p:sp>
        <p:nvSpPr>
          <p:cNvPr id="6" name="Rectangle 5"/>
          <p:cNvSpPr/>
          <p:nvPr/>
        </p:nvSpPr>
        <p:spPr>
          <a:xfrm>
            <a:off x="1247384" y="2721284"/>
            <a:ext cx="1295400" cy="609600"/>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IB network</a:t>
            </a:r>
            <a:endParaRPr lang="en-US" dirty="0">
              <a:solidFill>
                <a:schemeClr val="bg1">
                  <a:lumMod val="50000"/>
                </a:schemeClr>
              </a:solidFill>
            </a:endParaRPr>
          </a:p>
        </p:txBody>
      </p:sp>
      <p:sp>
        <p:nvSpPr>
          <p:cNvPr id="9" name="Rectangle 8"/>
          <p:cNvSpPr/>
          <p:nvPr/>
        </p:nvSpPr>
        <p:spPr>
          <a:xfrm>
            <a:off x="1247384" y="3423464"/>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IB </a:t>
            </a:r>
          </a:p>
          <a:p>
            <a:pPr algn="ctr"/>
            <a:r>
              <a:rPr lang="en-US" dirty="0" smtClean="0"/>
              <a:t>link/phy</a:t>
            </a:r>
            <a:endParaRPr lang="en-US" dirty="0"/>
          </a:p>
        </p:txBody>
      </p:sp>
      <p:sp>
        <p:nvSpPr>
          <p:cNvPr id="10" name="Rectangle 9"/>
          <p:cNvSpPr/>
          <p:nvPr/>
        </p:nvSpPr>
        <p:spPr>
          <a:xfrm>
            <a:off x="3429000" y="1757820"/>
            <a:ext cx="1905000" cy="184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verbs</a:t>
            </a:r>
            <a:endParaRPr lang="en-US" dirty="0">
              <a:solidFill>
                <a:schemeClr val="tx1"/>
              </a:solidFill>
            </a:endParaRPr>
          </a:p>
        </p:txBody>
      </p:sp>
      <p:sp>
        <p:nvSpPr>
          <p:cNvPr id="11" name="Rectangle 10"/>
          <p:cNvSpPr/>
          <p:nvPr/>
        </p:nvSpPr>
        <p:spPr>
          <a:xfrm>
            <a:off x="3733800" y="2020870"/>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IB transport</a:t>
            </a:r>
            <a:endParaRPr lang="en-US" dirty="0"/>
          </a:p>
        </p:txBody>
      </p:sp>
      <p:sp>
        <p:nvSpPr>
          <p:cNvPr id="12" name="Rectangle 11"/>
          <p:cNvSpPr/>
          <p:nvPr/>
        </p:nvSpPr>
        <p:spPr>
          <a:xfrm>
            <a:off x="3733800" y="2721284"/>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IB network</a:t>
            </a:r>
            <a:endParaRPr lang="en-US" dirty="0"/>
          </a:p>
        </p:txBody>
      </p:sp>
      <p:sp>
        <p:nvSpPr>
          <p:cNvPr id="13" name="Rectangle 12"/>
          <p:cNvSpPr/>
          <p:nvPr/>
        </p:nvSpPr>
        <p:spPr>
          <a:xfrm>
            <a:off x="3733800" y="3423464"/>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Enet</a:t>
            </a:r>
            <a:r>
              <a:rPr lang="en-US" dirty="0" smtClean="0"/>
              <a:t> MAC</a:t>
            </a:r>
            <a:endParaRPr lang="en-US" dirty="0"/>
          </a:p>
        </p:txBody>
      </p:sp>
      <p:sp>
        <p:nvSpPr>
          <p:cNvPr id="14" name="Rectangle 13"/>
          <p:cNvSpPr/>
          <p:nvPr/>
        </p:nvSpPr>
        <p:spPr>
          <a:xfrm>
            <a:off x="6019800" y="1757820"/>
            <a:ext cx="1905000" cy="1842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verbs</a:t>
            </a:r>
            <a:endParaRPr lang="en-US" dirty="0">
              <a:solidFill>
                <a:schemeClr val="tx1"/>
              </a:solidFill>
            </a:endParaRPr>
          </a:p>
        </p:txBody>
      </p:sp>
      <p:sp>
        <p:nvSpPr>
          <p:cNvPr id="15" name="Rectangle 14"/>
          <p:cNvSpPr/>
          <p:nvPr/>
        </p:nvSpPr>
        <p:spPr>
          <a:xfrm>
            <a:off x="6324600" y="3423464"/>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TCP transport</a:t>
            </a:r>
            <a:endParaRPr lang="en-US" dirty="0"/>
          </a:p>
        </p:txBody>
      </p:sp>
      <p:sp>
        <p:nvSpPr>
          <p:cNvPr id="16" name="Rectangle 15"/>
          <p:cNvSpPr/>
          <p:nvPr/>
        </p:nvSpPr>
        <p:spPr>
          <a:xfrm>
            <a:off x="6324600" y="4115962"/>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IP network</a:t>
            </a:r>
            <a:endParaRPr lang="en-US" dirty="0"/>
          </a:p>
        </p:txBody>
      </p:sp>
      <p:sp>
        <p:nvSpPr>
          <p:cNvPr id="17" name="Rectangle 16"/>
          <p:cNvSpPr/>
          <p:nvPr/>
        </p:nvSpPr>
        <p:spPr>
          <a:xfrm>
            <a:off x="6324600" y="4813010"/>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Enet</a:t>
            </a:r>
            <a:r>
              <a:rPr lang="en-US" dirty="0" smtClean="0"/>
              <a:t> MAC</a:t>
            </a:r>
            <a:endParaRPr lang="en-US" dirty="0"/>
          </a:p>
        </p:txBody>
      </p:sp>
      <p:sp>
        <p:nvSpPr>
          <p:cNvPr id="18" name="Rectangle 17"/>
          <p:cNvSpPr/>
          <p:nvPr/>
        </p:nvSpPr>
        <p:spPr>
          <a:xfrm>
            <a:off x="6324600" y="2020870"/>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RDDP</a:t>
            </a:r>
            <a:endParaRPr lang="en-US" dirty="0"/>
          </a:p>
        </p:txBody>
      </p:sp>
      <p:sp>
        <p:nvSpPr>
          <p:cNvPr id="19" name="Rectangle 18"/>
          <p:cNvSpPr/>
          <p:nvPr/>
        </p:nvSpPr>
        <p:spPr>
          <a:xfrm>
            <a:off x="6324600" y="2721284"/>
            <a:ext cx="1295400" cy="609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MPA</a:t>
            </a:r>
            <a:endParaRPr lang="en-US" dirty="0"/>
          </a:p>
        </p:txBody>
      </p:sp>
      <p:sp>
        <p:nvSpPr>
          <p:cNvPr id="20" name="TextBox 19"/>
          <p:cNvSpPr txBox="1"/>
          <p:nvPr/>
        </p:nvSpPr>
        <p:spPr>
          <a:xfrm>
            <a:off x="1379559" y="6208734"/>
            <a:ext cx="1031051" cy="369332"/>
          </a:xfrm>
          <a:prstGeom prst="rect">
            <a:avLst/>
          </a:prstGeom>
          <a:noFill/>
        </p:spPr>
        <p:txBody>
          <a:bodyPr wrap="none" rtlCol="0">
            <a:spAutoFit/>
          </a:bodyPr>
          <a:lstStyle/>
          <a:p>
            <a:r>
              <a:rPr lang="en-US" dirty="0" smtClean="0">
                <a:latin typeface="Arial" pitchFamily="34" charset="0"/>
                <a:cs typeface="Arial" pitchFamily="34" charset="0"/>
              </a:rPr>
              <a:t>IB fabric</a:t>
            </a:r>
          </a:p>
        </p:txBody>
      </p:sp>
      <p:sp>
        <p:nvSpPr>
          <p:cNvPr id="21" name="TextBox 20"/>
          <p:cNvSpPr txBox="1"/>
          <p:nvPr/>
        </p:nvSpPr>
        <p:spPr>
          <a:xfrm>
            <a:off x="3737734" y="6208734"/>
            <a:ext cx="1287532" cy="369332"/>
          </a:xfrm>
          <a:prstGeom prst="rect">
            <a:avLst/>
          </a:prstGeom>
          <a:noFill/>
        </p:spPr>
        <p:txBody>
          <a:bodyPr wrap="none" rtlCol="0">
            <a:spAutoFit/>
          </a:bodyPr>
          <a:lstStyle/>
          <a:p>
            <a:r>
              <a:rPr lang="en-US" dirty="0" err="1" smtClean="0">
                <a:latin typeface="Arial" pitchFamily="34" charset="0"/>
                <a:cs typeface="Arial" pitchFamily="34" charset="0"/>
              </a:rPr>
              <a:t>Enet</a:t>
            </a:r>
            <a:r>
              <a:rPr lang="en-US" dirty="0" smtClean="0">
                <a:latin typeface="Arial" pitchFamily="34" charset="0"/>
                <a:cs typeface="Arial" pitchFamily="34" charset="0"/>
              </a:rPr>
              <a:t> fabric</a:t>
            </a:r>
          </a:p>
        </p:txBody>
      </p:sp>
      <p:sp>
        <p:nvSpPr>
          <p:cNvPr id="22" name="TextBox 21"/>
          <p:cNvSpPr txBox="1"/>
          <p:nvPr/>
        </p:nvSpPr>
        <p:spPr>
          <a:xfrm>
            <a:off x="6337030" y="6208734"/>
            <a:ext cx="1270541" cy="369332"/>
          </a:xfrm>
          <a:prstGeom prst="rect">
            <a:avLst/>
          </a:prstGeom>
          <a:noFill/>
        </p:spPr>
        <p:txBody>
          <a:bodyPr wrap="none" rtlCol="0">
            <a:spAutoFit/>
          </a:bodyPr>
          <a:lstStyle/>
          <a:p>
            <a:r>
              <a:rPr lang="en-US" dirty="0" smtClean="0">
                <a:latin typeface="Arial" pitchFamily="34" charset="0"/>
                <a:cs typeface="Arial" pitchFamily="34" charset="0"/>
              </a:rPr>
              <a:t>IP network</a:t>
            </a:r>
          </a:p>
        </p:txBody>
      </p:sp>
      <p:cxnSp>
        <p:nvCxnSpPr>
          <p:cNvPr id="24" name="Straight Arrow Connector 23"/>
          <p:cNvCxnSpPr>
            <a:stCxn id="9" idx="2"/>
            <a:endCxn id="20" idx="0"/>
          </p:cNvCxnSpPr>
          <p:nvPr/>
        </p:nvCxnSpPr>
        <p:spPr>
          <a:xfrm rot="16200000" flipH="1">
            <a:off x="807249" y="5120898"/>
            <a:ext cx="2175670" cy="1"/>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a:stCxn id="13" idx="2"/>
            <a:endCxn id="21" idx="0"/>
          </p:cNvCxnSpPr>
          <p:nvPr/>
        </p:nvCxnSpPr>
        <p:spPr>
          <a:xfrm rot="5400000">
            <a:off x="3293665" y="5120899"/>
            <a:ext cx="2175670" cy="1588"/>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stCxn id="17" idx="2"/>
            <a:endCxn id="22" idx="0"/>
          </p:cNvCxnSpPr>
          <p:nvPr/>
        </p:nvCxnSpPr>
        <p:spPr>
          <a:xfrm rot="16200000" flipH="1">
            <a:off x="6579238" y="5815671"/>
            <a:ext cx="786124" cy="1"/>
          </a:xfrm>
          <a:prstGeom prst="straightConnector1">
            <a:avLst/>
          </a:prstGeom>
          <a:ln w="571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7"/>
          <p:cNvSpPr>
            <a:spLocks noGrp="1"/>
          </p:cNvSpPr>
          <p:nvPr>
            <p:ph type="title"/>
          </p:nvPr>
        </p:nvSpPr>
        <p:spPr/>
        <p:txBody>
          <a:bodyPr>
            <a:normAutofit/>
          </a:bodyPr>
          <a:lstStyle/>
          <a:p>
            <a:r>
              <a:rPr lang="en-US" sz="3200" dirty="0" smtClean="0"/>
              <a:t>Why RoCE?</a:t>
            </a:r>
          </a:p>
        </p:txBody>
      </p:sp>
      <p:sp>
        <p:nvSpPr>
          <p:cNvPr id="23555" name="TextBox 13"/>
          <p:cNvSpPr txBox="1">
            <a:spLocks noChangeArrowheads="1"/>
          </p:cNvSpPr>
          <p:nvPr/>
        </p:nvSpPr>
        <p:spPr bwMode="auto">
          <a:xfrm>
            <a:off x="5257800" y="3352800"/>
            <a:ext cx="2582758" cy="1477328"/>
          </a:xfrm>
          <a:prstGeom prst="rect">
            <a:avLst/>
          </a:prstGeom>
          <a:noFill/>
          <a:ln w="9525">
            <a:noFill/>
            <a:miter lim="800000"/>
            <a:headEnd/>
            <a:tailEnd/>
          </a:ln>
        </p:spPr>
        <p:txBody>
          <a:bodyPr wrap="none">
            <a:spAutoFit/>
          </a:bodyPr>
          <a:lstStyle/>
          <a:p>
            <a:pPr>
              <a:buFontTx/>
              <a:buChar char="-"/>
            </a:pPr>
            <a:r>
              <a:rPr lang="en-US" dirty="0">
                <a:latin typeface="Arial" pitchFamily="34" charset="0"/>
                <a:cs typeface="Arial" pitchFamily="34" charset="0"/>
              </a:rPr>
              <a:t>Networking via TCP/IP</a:t>
            </a:r>
          </a:p>
          <a:p>
            <a:pPr>
              <a:buFontTx/>
              <a:buChar char="-"/>
            </a:pPr>
            <a:endParaRPr lang="en-US" dirty="0">
              <a:latin typeface="Arial" pitchFamily="34" charset="0"/>
              <a:cs typeface="Arial" pitchFamily="34" charset="0"/>
            </a:endParaRPr>
          </a:p>
          <a:p>
            <a:pPr>
              <a:buFontTx/>
              <a:buChar char="-"/>
            </a:pPr>
            <a:r>
              <a:rPr lang="en-US" dirty="0" smtClean="0">
                <a:latin typeface="Arial" pitchFamily="34" charset="0"/>
                <a:cs typeface="Arial" pitchFamily="34" charset="0"/>
              </a:rPr>
              <a:t>Storage via </a:t>
            </a:r>
            <a:r>
              <a:rPr lang="en-US" dirty="0" err="1" smtClean="0">
                <a:latin typeface="Arial" pitchFamily="34" charset="0"/>
                <a:cs typeface="Arial" pitchFamily="34" charset="0"/>
              </a:rPr>
              <a:t>FCoE</a:t>
            </a:r>
            <a:endParaRPr lang="en-US" dirty="0">
              <a:latin typeface="Arial" pitchFamily="34" charset="0"/>
              <a:cs typeface="Arial" pitchFamily="34" charset="0"/>
            </a:endParaRPr>
          </a:p>
          <a:p>
            <a:pPr>
              <a:buFontTx/>
              <a:buChar char="-"/>
            </a:pPr>
            <a:endParaRPr lang="en-US" dirty="0">
              <a:latin typeface="Arial" pitchFamily="34" charset="0"/>
              <a:cs typeface="Arial" pitchFamily="34" charset="0"/>
            </a:endParaRPr>
          </a:p>
          <a:p>
            <a:pPr>
              <a:buFontTx/>
              <a:buChar char="-"/>
            </a:pPr>
            <a:r>
              <a:rPr lang="en-US" dirty="0" smtClean="0">
                <a:latin typeface="Arial" pitchFamily="34" charset="0"/>
                <a:cs typeface="Arial" pitchFamily="34" charset="0"/>
              </a:rPr>
              <a:t>Low latency via RoCE</a:t>
            </a:r>
            <a:endParaRPr lang="en-US" dirty="0">
              <a:latin typeface="Arial" pitchFamily="34" charset="0"/>
              <a:cs typeface="Arial" pitchFamily="34" charset="0"/>
            </a:endParaRPr>
          </a:p>
        </p:txBody>
      </p:sp>
      <p:sp>
        <p:nvSpPr>
          <p:cNvPr id="15" name="Oval 14"/>
          <p:cNvSpPr/>
          <p:nvPr/>
        </p:nvSpPr>
        <p:spPr>
          <a:xfrm>
            <a:off x="2015331" y="1719263"/>
            <a:ext cx="2133600" cy="9144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application</a:t>
            </a:r>
          </a:p>
        </p:txBody>
      </p:sp>
      <p:sp>
        <p:nvSpPr>
          <p:cNvPr id="16" name="Rectangle 15"/>
          <p:cNvSpPr/>
          <p:nvPr/>
        </p:nvSpPr>
        <p:spPr>
          <a:xfrm>
            <a:off x="1526941" y="4949376"/>
            <a:ext cx="3045059" cy="3846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Ethernet</a:t>
            </a:r>
          </a:p>
        </p:txBody>
      </p:sp>
      <p:sp>
        <p:nvSpPr>
          <p:cNvPr id="17" name="Rectangle 16"/>
          <p:cNvSpPr/>
          <p:nvPr/>
        </p:nvSpPr>
        <p:spPr>
          <a:xfrm>
            <a:off x="1555969" y="3009900"/>
            <a:ext cx="983826"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TCP</a:t>
            </a:r>
          </a:p>
        </p:txBody>
      </p:sp>
      <p:sp>
        <p:nvSpPr>
          <p:cNvPr id="18" name="Rectangle 17"/>
          <p:cNvSpPr/>
          <p:nvPr/>
        </p:nvSpPr>
        <p:spPr>
          <a:xfrm>
            <a:off x="1555969" y="3990524"/>
            <a:ext cx="983826" cy="8862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a:t>IP</a:t>
            </a:r>
          </a:p>
        </p:txBody>
      </p:sp>
      <p:sp>
        <p:nvSpPr>
          <p:cNvPr id="19" name="Rectangle 18"/>
          <p:cNvSpPr/>
          <p:nvPr/>
        </p:nvSpPr>
        <p:spPr>
          <a:xfrm>
            <a:off x="2620963" y="2998788"/>
            <a:ext cx="922337" cy="187801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err="1" smtClean="0"/>
              <a:t>FCoE</a:t>
            </a:r>
            <a:endParaRPr lang="en-US" dirty="0" smtClean="0"/>
          </a:p>
        </p:txBody>
      </p:sp>
      <p:sp>
        <p:nvSpPr>
          <p:cNvPr id="20" name="Rectangle 19"/>
          <p:cNvSpPr/>
          <p:nvPr/>
        </p:nvSpPr>
        <p:spPr>
          <a:xfrm>
            <a:off x="3631525" y="2998788"/>
            <a:ext cx="922337" cy="187801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dirty="0" smtClean="0">
                <a:solidFill>
                  <a:schemeClr val="tx1"/>
                </a:solidFill>
              </a:rPr>
              <a:t>RDMA</a:t>
            </a:r>
            <a:endParaRPr lang="en-US" dirty="0">
              <a:solidFill>
                <a:schemeClr val="tx1"/>
              </a:solidFill>
            </a:endParaRPr>
          </a:p>
        </p:txBody>
      </p:sp>
      <p:cxnSp>
        <p:nvCxnSpPr>
          <p:cNvPr id="21" name="Straight Arrow Connector 20"/>
          <p:cNvCxnSpPr>
            <a:stCxn id="17" idx="0"/>
            <a:endCxn id="15" idx="3"/>
          </p:cNvCxnSpPr>
          <p:nvPr/>
        </p:nvCxnSpPr>
        <p:spPr>
          <a:xfrm rot="5400000" flipH="1" flipV="1">
            <a:off x="1932762" y="2614872"/>
            <a:ext cx="510148" cy="2799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a:stCxn id="20" idx="0"/>
            <a:endCxn id="15" idx="5"/>
          </p:cNvCxnSpPr>
          <p:nvPr/>
        </p:nvCxnSpPr>
        <p:spPr>
          <a:xfrm rot="16200000" flipV="1">
            <a:off x="3715065" y="2621159"/>
            <a:ext cx="499036" cy="256222"/>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19" idx="0"/>
            <a:endCxn id="15" idx="4"/>
          </p:cNvCxnSpPr>
          <p:nvPr/>
        </p:nvCxnSpPr>
        <p:spPr>
          <a:xfrm rot="16200000" flipV="1">
            <a:off x="2899570" y="2816225"/>
            <a:ext cx="365125" cy="1"/>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3565" name="TextBox 6"/>
          <p:cNvSpPr txBox="1">
            <a:spLocks noChangeArrowheads="1"/>
          </p:cNvSpPr>
          <p:nvPr/>
        </p:nvSpPr>
        <p:spPr bwMode="auto">
          <a:xfrm>
            <a:off x="990600" y="6019800"/>
            <a:ext cx="7467600" cy="400110"/>
          </a:xfrm>
          <a:prstGeom prst="rect">
            <a:avLst/>
          </a:prstGeom>
          <a:solidFill>
            <a:schemeClr val="bg1"/>
          </a:solidFill>
          <a:ln w="9525">
            <a:solidFill>
              <a:srgbClr val="0070C0"/>
            </a:solidFill>
            <a:miter lim="800000"/>
            <a:headEnd/>
            <a:tailEnd/>
          </a:ln>
        </p:spPr>
        <p:txBody>
          <a:bodyPr wrap="square">
            <a:spAutoFit/>
          </a:bodyPr>
          <a:lstStyle/>
          <a:p>
            <a:pPr algn="ctr"/>
            <a:r>
              <a:rPr lang="en-US" sz="2000">
                <a:latin typeface="Arial" pitchFamily="34" charset="0"/>
                <a:cs typeface="Arial" pitchFamily="34" charset="0"/>
              </a:rPr>
              <a:t>This completes the Ethernet Trilogy – networking, storage, IPC</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1905000" y="4208746"/>
            <a:ext cx="541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ounded Rectangle 27"/>
          <p:cNvSpPr/>
          <p:nvPr/>
        </p:nvSpPr>
        <p:spPr>
          <a:xfrm>
            <a:off x="228600" y="2438400"/>
            <a:ext cx="8763000" cy="3124200"/>
          </a:xfrm>
          <a:prstGeom prst="roundRect">
            <a:avLst>
              <a:gd name="adj" fmla="val 37573"/>
            </a:avLst>
          </a:prstGeom>
          <a:noFill/>
          <a:ln w="57150">
            <a:solidFill>
              <a:schemeClr val="accent6">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sz="3200" dirty="0" smtClean="0"/>
              <a:t>OFED – a complete solution</a:t>
            </a:r>
            <a:endParaRPr lang="en-US" sz="3200" dirty="0"/>
          </a:p>
        </p:txBody>
      </p:sp>
      <p:sp>
        <p:nvSpPr>
          <p:cNvPr id="29" name="Rectangle 28"/>
          <p:cNvSpPr/>
          <p:nvPr/>
        </p:nvSpPr>
        <p:spPr>
          <a:xfrm>
            <a:off x="304800" y="3031300"/>
            <a:ext cx="8610600" cy="228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1" name="Rounded Rectangle 30"/>
          <p:cNvSpPr/>
          <p:nvPr/>
        </p:nvSpPr>
        <p:spPr>
          <a:xfrm>
            <a:off x="3429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SDP</a:t>
            </a:r>
            <a:endParaRPr lang="en-US" dirty="0"/>
          </a:p>
        </p:txBody>
      </p:sp>
      <p:sp>
        <p:nvSpPr>
          <p:cNvPr id="35" name="Rounded Rectangle 34"/>
          <p:cNvSpPr/>
          <p:nvPr/>
        </p:nvSpPr>
        <p:spPr>
          <a:xfrm>
            <a:off x="56007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Lustre</a:t>
            </a:r>
            <a:endParaRPr lang="en-US" dirty="0"/>
          </a:p>
        </p:txBody>
      </p:sp>
      <p:cxnSp>
        <p:nvCxnSpPr>
          <p:cNvPr id="36" name="Straight Arrow Connector 35"/>
          <p:cNvCxnSpPr/>
          <p:nvPr/>
        </p:nvCxnSpPr>
        <p:spPr>
          <a:xfrm rot="5400000">
            <a:off x="7905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rot="5400000">
            <a:off x="25431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rot="5400000">
            <a:off x="42957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5400000">
            <a:off x="6048375" y="2599021"/>
            <a:ext cx="62865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3" name="Group 39"/>
          <p:cNvGrpSpPr/>
          <p:nvPr/>
        </p:nvGrpSpPr>
        <p:grpSpPr>
          <a:xfrm>
            <a:off x="304800" y="1675096"/>
            <a:ext cx="8610600" cy="609600"/>
            <a:chOff x="304800" y="2038350"/>
            <a:chExt cx="8610600" cy="609600"/>
          </a:xfrm>
          <a:solidFill>
            <a:schemeClr val="bg1">
              <a:lumMod val="75000"/>
            </a:schemeClr>
          </a:solidFill>
        </p:grpSpPr>
        <p:sp>
          <p:nvSpPr>
            <p:cNvPr id="41" name="Oval 40"/>
            <p:cNvSpPr/>
            <p:nvPr/>
          </p:nvSpPr>
          <p:spPr>
            <a:xfrm>
              <a:off x="304800" y="2038350"/>
              <a:ext cx="1600200" cy="609600"/>
            </a:xfrm>
            <a:prstGeom prst="ellipse">
              <a:avLst/>
            </a:prstGeom>
            <a:grp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1">
                      <a:lumMod val="50000"/>
                    </a:schemeClr>
                  </a:solidFill>
                </a:rPr>
                <a:t>skts</a:t>
              </a:r>
              <a:r>
                <a:rPr lang="en-US" dirty="0" smtClean="0">
                  <a:solidFill>
                    <a:schemeClr val="bg1">
                      <a:lumMod val="50000"/>
                    </a:schemeClr>
                  </a:solidFill>
                </a:rPr>
                <a:t> apps</a:t>
              </a:r>
              <a:endParaRPr lang="en-US" dirty="0">
                <a:solidFill>
                  <a:schemeClr val="bg1">
                    <a:lumMod val="50000"/>
                  </a:schemeClr>
                </a:solidFill>
              </a:endParaRPr>
            </a:p>
          </p:txBody>
        </p:sp>
        <p:sp>
          <p:nvSpPr>
            <p:cNvPr id="42" name="Oval 41"/>
            <p:cNvSpPr/>
            <p:nvPr/>
          </p:nvSpPr>
          <p:spPr>
            <a:xfrm>
              <a:off x="2057400" y="2038350"/>
              <a:ext cx="1600200" cy="609600"/>
            </a:xfrm>
            <a:prstGeom prst="ellipse">
              <a:avLst/>
            </a:prstGeom>
            <a:grp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MPI</a:t>
              </a:r>
              <a:endParaRPr lang="en-US" dirty="0">
                <a:solidFill>
                  <a:schemeClr val="bg1">
                    <a:lumMod val="50000"/>
                  </a:schemeClr>
                </a:solidFill>
              </a:endParaRPr>
            </a:p>
          </p:txBody>
        </p:sp>
        <p:sp>
          <p:nvSpPr>
            <p:cNvPr id="43" name="Oval 42"/>
            <p:cNvSpPr/>
            <p:nvPr/>
          </p:nvSpPr>
          <p:spPr>
            <a:xfrm>
              <a:off x="3810000" y="2038350"/>
              <a:ext cx="1600200" cy="609600"/>
            </a:xfrm>
            <a:prstGeom prst="ellipse">
              <a:avLst/>
            </a:prstGeom>
            <a:grp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storage apps</a:t>
              </a:r>
              <a:endParaRPr lang="en-US" dirty="0">
                <a:solidFill>
                  <a:schemeClr val="bg1">
                    <a:lumMod val="50000"/>
                  </a:schemeClr>
                </a:solidFill>
              </a:endParaRPr>
            </a:p>
          </p:txBody>
        </p:sp>
        <p:sp>
          <p:nvSpPr>
            <p:cNvPr id="44" name="Oval 43"/>
            <p:cNvSpPr/>
            <p:nvPr/>
          </p:nvSpPr>
          <p:spPr>
            <a:xfrm>
              <a:off x="5562600" y="2038350"/>
              <a:ext cx="1600200" cy="609600"/>
            </a:xfrm>
            <a:prstGeom prst="ellipse">
              <a:avLst/>
            </a:prstGeom>
            <a:grp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file systems</a:t>
              </a:r>
              <a:endParaRPr lang="en-US" dirty="0">
                <a:solidFill>
                  <a:schemeClr val="bg1">
                    <a:lumMod val="50000"/>
                  </a:schemeClr>
                </a:solidFill>
              </a:endParaRPr>
            </a:p>
          </p:txBody>
        </p:sp>
        <p:sp>
          <p:nvSpPr>
            <p:cNvPr id="45" name="Oval 44"/>
            <p:cNvSpPr/>
            <p:nvPr/>
          </p:nvSpPr>
          <p:spPr>
            <a:xfrm>
              <a:off x="7315200" y="2038350"/>
              <a:ext cx="1600200" cy="609600"/>
            </a:xfrm>
            <a:prstGeom prst="ellipse">
              <a:avLst/>
            </a:prstGeom>
            <a:grpFill/>
            <a:ln>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native apps</a:t>
              </a:r>
              <a:endParaRPr lang="en-US" dirty="0">
                <a:solidFill>
                  <a:schemeClr val="bg1">
                    <a:lumMod val="50000"/>
                  </a:schemeClr>
                </a:solidFill>
              </a:endParaRPr>
            </a:p>
          </p:txBody>
        </p:sp>
      </p:grpSp>
      <p:sp>
        <p:nvSpPr>
          <p:cNvPr id="33" name="Rounded Rectangle 32"/>
          <p:cNvSpPr/>
          <p:nvPr/>
        </p:nvSpPr>
        <p:spPr>
          <a:xfrm>
            <a:off x="20955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MPI</a:t>
            </a:r>
            <a:endParaRPr lang="en-US" dirty="0"/>
          </a:p>
        </p:txBody>
      </p:sp>
      <p:sp>
        <p:nvSpPr>
          <p:cNvPr id="34" name="Rounded Rectangle 33"/>
          <p:cNvSpPr/>
          <p:nvPr/>
        </p:nvSpPr>
        <p:spPr>
          <a:xfrm>
            <a:off x="3848100" y="2712930"/>
            <a:ext cx="1524000" cy="228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SRP, </a:t>
            </a:r>
            <a:r>
              <a:rPr lang="en-US" dirty="0" err="1" smtClean="0"/>
              <a:t>iSER</a:t>
            </a:r>
            <a:endParaRPr lang="en-US" dirty="0"/>
          </a:p>
        </p:txBody>
      </p:sp>
      <p:cxnSp>
        <p:nvCxnSpPr>
          <p:cNvPr id="56" name="Straight Arrow Connector 55"/>
          <p:cNvCxnSpPr>
            <a:stCxn id="29" idx="2"/>
            <a:endCxn id="27" idx="0"/>
          </p:cNvCxnSpPr>
          <p:nvPr/>
        </p:nvCxnSpPr>
        <p:spPr>
          <a:xfrm rot="5400000">
            <a:off x="4135677" y="3734323"/>
            <a:ext cx="948846" cy="1588"/>
          </a:xfrm>
          <a:prstGeom prst="straightConnector1">
            <a:avLst/>
          </a:prstGeom>
          <a:ln w="73025" cmpd="db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7" idx="2"/>
          </p:cNvCxnSpPr>
          <p:nvPr/>
        </p:nvCxnSpPr>
        <p:spPr>
          <a:xfrm rot="5400000">
            <a:off x="4100709" y="5739009"/>
            <a:ext cx="1018782" cy="1588"/>
          </a:xfrm>
          <a:prstGeom prst="straightConnector1">
            <a:avLst/>
          </a:prstGeom>
          <a:ln w="762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a:stCxn id="45" idx="4"/>
          </p:cNvCxnSpPr>
          <p:nvPr/>
        </p:nvCxnSpPr>
        <p:spPr>
          <a:xfrm rot="16200000" flipH="1">
            <a:off x="7714598" y="2685398"/>
            <a:ext cx="839504" cy="38100"/>
          </a:xfrm>
          <a:prstGeom prst="line">
            <a:avLst/>
          </a:prstGeom>
        </p:spPr>
        <p:style>
          <a:lnRef idx="1">
            <a:schemeClr val="accent1"/>
          </a:lnRef>
          <a:fillRef idx="0">
            <a:schemeClr val="accent1"/>
          </a:fillRef>
          <a:effectRef idx="0">
            <a:schemeClr val="accent1"/>
          </a:effectRef>
          <a:fontRef idx="minor">
            <a:schemeClr val="tx1"/>
          </a:fontRef>
        </p:style>
      </p:cxnSp>
      <p:sp>
        <p:nvSpPr>
          <p:cNvPr id="23" name="Rectangle 22"/>
          <p:cNvSpPr/>
          <p:nvPr/>
        </p:nvSpPr>
        <p:spPr>
          <a:xfrm>
            <a:off x="20574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InfiniBand</a:t>
            </a:r>
          </a:p>
        </p:txBody>
      </p:sp>
      <p:sp>
        <p:nvSpPr>
          <p:cNvPr id="25" name="Rectangle 24"/>
          <p:cNvSpPr/>
          <p:nvPr/>
        </p:nvSpPr>
        <p:spPr>
          <a:xfrm>
            <a:off x="38100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iWARP</a:t>
            </a:r>
            <a:endParaRPr lang="en-US" dirty="0" smtClean="0">
              <a:solidFill>
                <a:schemeClr val="tx1"/>
              </a:solidFill>
            </a:endParaRPr>
          </a:p>
        </p:txBody>
      </p:sp>
      <p:sp>
        <p:nvSpPr>
          <p:cNvPr id="26" name="Rectangle 25"/>
          <p:cNvSpPr/>
          <p:nvPr/>
        </p:nvSpPr>
        <p:spPr>
          <a:xfrm>
            <a:off x="5562600" y="4361146"/>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RoCE</a:t>
            </a:r>
          </a:p>
        </p:txBody>
      </p:sp>
      <p:sp>
        <p:nvSpPr>
          <p:cNvPr id="32" name="TextBox 31"/>
          <p:cNvSpPr txBox="1"/>
          <p:nvPr/>
        </p:nvSpPr>
        <p:spPr>
          <a:xfrm>
            <a:off x="304800" y="6248400"/>
            <a:ext cx="2326342" cy="369332"/>
          </a:xfrm>
          <a:prstGeom prst="rect">
            <a:avLst/>
          </a:prstGeom>
          <a:noFill/>
        </p:spPr>
        <p:txBody>
          <a:bodyPr wrap="none" rtlCol="0">
            <a:spAutoFit/>
          </a:bodyPr>
          <a:lstStyle/>
          <a:p>
            <a:r>
              <a:rPr lang="en-US" dirty="0" smtClean="0">
                <a:latin typeface="Arial" pitchFamily="34" charset="0"/>
                <a:cs typeface="Arial" pitchFamily="34" charset="0"/>
              </a:rPr>
              <a:t>www.openfabrics.org</a:t>
            </a:r>
            <a:endParaRPr lang="en-US" dirty="0" smtClean="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Content Placeholder 2"/>
          <p:cNvSpPr>
            <a:spLocks noGrp="1"/>
          </p:cNvSpPr>
          <p:nvPr>
            <p:ph idx="1"/>
          </p:nvPr>
        </p:nvSpPr>
        <p:spPr/>
        <p:txBody>
          <a:bodyPr/>
          <a:lstStyle/>
          <a:p>
            <a:pPr eaLnBrk="1" hangingPunct="1">
              <a:defRPr/>
            </a:pPr>
            <a:r>
              <a:rPr lang="en-US" sz="2400" dirty="0" smtClean="0">
                <a:cs typeface="Arial" charset="0"/>
              </a:rPr>
              <a:t>RDMA has been shown to deliver value propositions that are not available through any other communications paradigm</a:t>
            </a:r>
          </a:p>
          <a:p>
            <a:pPr eaLnBrk="1" hangingPunct="1">
              <a:buFont typeface="Wingdings" pitchFamily="2" charset="2"/>
              <a:buNone/>
              <a:defRPr/>
            </a:pPr>
            <a:endParaRPr lang="en-US" sz="1050" dirty="0" smtClean="0">
              <a:cs typeface="Arial" charset="0"/>
            </a:endParaRPr>
          </a:p>
          <a:p>
            <a:pPr eaLnBrk="1" hangingPunct="1">
              <a:defRPr/>
            </a:pPr>
            <a:endParaRPr lang="en-US" sz="2400" dirty="0" smtClean="0">
              <a:cs typeface="Arial" charset="0"/>
            </a:endParaRPr>
          </a:p>
          <a:p>
            <a:pPr eaLnBrk="1" hangingPunct="1">
              <a:defRPr/>
            </a:pPr>
            <a:r>
              <a:rPr lang="en-US" sz="2400" dirty="0" smtClean="0">
                <a:cs typeface="Arial" charset="0"/>
              </a:rPr>
              <a:t>These </a:t>
            </a:r>
            <a:r>
              <a:rPr lang="en-US" sz="2400" dirty="0" smtClean="0">
                <a:cs typeface="Arial" charset="0"/>
              </a:rPr>
              <a:t>value propositions are compelling, particularly in the HPC space</a:t>
            </a:r>
          </a:p>
          <a:p>
            <a:pPr lvl="1">
              <a:defRPr/>
            </a:pPr>
            <a:r>
              <a:rPr lang="en-US" sz="2000" dirty="0" smtClean="0">
                <a:cs typeface="Arial" charset="0"/>
              </a:rPr>
              <a:t>Low latency, improved resource utilization, flexible resource allocation,, scalability, unified fabric…</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RDMA </a:t>
            </a:r>
            <a:r>
              <a:rPr lang="en-US" dirty="0" smtClean="0"/>
              <a:t>as an excellent message passing service</a:t>
            </a:r>
          </a:p>
          <a:p>
            <a:endParaRPr lang="en-US" dirty="0" smtClean="0"/>
          </a:p>
          <a:p>
            <a:r>
              <a:rPr lang="en-US" dirty="0" smtClean="0"/>
              <a:t>Verbs </a:t>
            </a:r>
            <a:r>
              <a:rPr lang="en-US" dirty="0" smtClean="0"/>
              <a:t>– a standards-based interface for passing messages</a:t>
            </a:r>
          </a:p>
          <a:p>
            <a:endParaRPr lang="en-US" dirty="0" smtClean="0"/>
          </a:p>
          <a:p>
            <a:r>
              <a:rPr lang="en-US" dirty="0" smtClean="0"/>
              <a:t>Upper </a:t>
            </a:r>
            <a:r>
              <a:rPr lang="en-US" dirty="0" smtClean="0"/>
              <a:t>layer protocols:  </a:t>
            </a:r>
            <a:r>
              <a:rPr lang="en-US" dirty="0" smtClean="0"/>
              <a:t>A </a:t>
            </a:r>
            <a:r>
              <a:rPr lang="en-US" dirty="0" smtClean="0"/>
              <a:t>true unified fabric</a:t>
            </a:r>
          </a:p>
          <a:p>
            <a:endParaRPr lang="en-US" dirty="0" smtClean="0"/>
          </a:p>
          <a:p>
            <a:r>
              <a:rPr lang="en-US" dirty="0" smtClean="0"/>
              <a:t>Seamless </a:t>
            </a:r>
            <a:r>
              <a:rPr lang="en-US" dirty="0" smtClean="0"/>
              <a:t>support for three different </a:t>
            </a:r>
            <a:r>
              <a:rPr lang="en-US" dirty="0" smtClean="0"/>
              <a:t>wires</a:t>
            </a:r>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shameless plug</a:t>
            </a:r>
            <a:endParaRPr lang="en-US" dirty="0"/>
          </a:p>
        </p:txBody>
      </p:sp>
      <p:sp>
        <p:nvSpPr>
          <p:cNvPr id="3" name="Content Placeholder 2"/>
          <p:cNvSpPr>
            <a:spLocks noGrp="1"/>
          </p:cNvSpPr>
          <p:nvPr>
            <p:ph idx="1"/>
          </p:nvPr>
        </p:nvSpPr>
        <p:spPr/>
        <p:txBody>
          <a:bodyPr>
            <a:normAutofit/>
          </a:bodyPr>
          <a:lstStyle/>
          <a:p>
            <a:pPr>
              <a:buNone/>
            </a:pPr>
            <a:r>
              <a:rPr lang="en-US" dirty="0" smtClean="0"/>
              <a:t>Open Fabrics Alliance announces the January availability of a new course called</a:t>
            </a:r>
          </a:p>
          <a:p>
            <a:endParaRPr lang="en-US" dirty="0" smtClean="0"/>
          </a:p>
          <a:p>
            <a:pPr algn="ctr">
              <a:buNone/>
            </a:pPr>
            <a:r>
              <a:rPr lang="en-US" u="sng" dirty="0" smtClean="0"/>
              <a:t>Application Programming for RDMA</a:t>
            </a:r>
          </a:p>
          <a:p>
            <a:pPr algn="ctr">
              <a:buNone/>
            </a:pPr>
            <a:endParaRPr lang="en-US" dirty="0" smtClean="0"/>
          </a:p>
          <a:p>
            <a:pPr>
              <a:buNone/>
            </a:pPr>
            <a:r>
              <a:rPr lang="en-US" dirty="0" smtClean="0"/>
              <a:t>Targeted at application programmers who want to learn how to write applications for RDMA</a:t>
            </a:r>
          </a:p>
          <a:p>
            <a:pPr>
              <a:buNone/>
            </a:pPr>
            <a:endParaRPr lang="en-US" dirty="0" smtClean="0"/>
          </a:p>
          <a:p>
            <a:pPr>
              <a:buNone/>
            </a:pPr>
            <a:r>
              <a:rPr lang="en-US" sz="2400" dirty="0" smtClean="0"/>
              <a:t>Registration is now open: </a:t>
            </a:r>
            <a:r>
              <a:rPr lang="en-US" sz="2400" u="sng" dirty="0" smtClean="0">
                <a:hlinkClick r:id="rId2"/>
              </a:rPr>
              <a:t>http</a:t>
            </a:r>
            <a:r>
              <a:rPr lang="en-US" sz="2400" u="sng" dirty="0" smtClean="0">
                <a:hlinkClick r:id="rId2"/>
              </a:rPr>
              <a:t>://www.openfabrics.org/training/index.html</a:t>
            </a:r>
            <a:endParaRPr lang="en-US"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Abstract</a:t>
            </a:r>
            <a:endParaRPr lang="en-US" dirty="0"/>
          </a:p>
        </p:txBody>
      </p:sp>
      <p:sp>
        <p:nvSpPr>
          <p:cNvPr id="3" name="Content Placeholder 2"/>
          <p:cNvSpPr>
            <a:spLocks noGrp="1"/>
          </p:cNvSpPr>
          <p:nvPr>
            <p:ph idx="1"/>
          </p:nvPr>
        </p:nvSpPr>
        <p:spPr/>
        <p:txBody>
          <a:bodyPr/>
          <a:lstStyle/>
          <a:p>
            <a:pPr>
              <a:buNone/>
            </a:pPr>
            <a:r>
              <a:rPr lang="en-US" dirty="0" smtClean="0"/>
              <a:t>RDMA is a message passing paradigm.</a:t>
            </a:r>
          </a:p>
          <a:p>
            <a:pPr>
              <a:buNone/>
            </a:pPr>
            <a:r>
              <a:rPr lang="en-US" dirty="0" smtClean="0"/>
              <a:t>Messages are independent of the I/O protocol.</a:t>
            </a:r>
          </a:p>
          <a:p>
            <a:pPr>
              <a:buNone/>
            </a:pPr>
            <a:r>
              <a:rPr lang="en-US" dirty="0" smtClean="0"/>
              <a:t>The OFED stack presents a standards-based message passing interface for kernel and user applications, independent of the underlying wire protocol.</a:t>
            </a:r>
          </a:p>
          <a:p>
            <a:pPr>
              <a:buNone/>
            </a:pPr>
            <a:r>
              <a:rPr lang="en-US" dirty="0" smtClean="0"/>
              <a:t>In this session, we discuss how OFED implements a true unified fabric.</a:t>
            </a:r>
          </a:p>
          <a:p>
            <a:pPr>
              <a:buNone/>
            </a:pPr>
            <a:r>
              <a:rPr lang="en-US" dirty="0" smtClean="0"/>
              <a:t>We will also look at the three transport protocols and discuss their usages.</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System Fabric Works</a:t>
            </a:r>
            <a:endParaRPr lang="en-US" dirty="0"/>
          </a:p>
        </p:txBody>
      </p:sp>
      <p:sp>
        <p:nvSpPr>
          <p:cNvPr id="3" name="Content Placeholder 2"/>
          <p:cNvSpPr>
            <a:spLocks noGrp="1"/>
          </p:cNvSpPr>
          <p:nvPr>
            <p:ph idx="1"/>
          </p:nvPr>
        </p:nvSpPr>
        <p:spPr>
          <a:xfrm>
            <a:off x="457200" y="1828800"/>
            <a:ext cx="8229600" cy="3429000"/>
          </a:xfrm>
        </p:spPr>
        <p:txBody>
          <a:bodyPr>
            <a:normAutofit fontScale="92500" lnSpcReduction="20000"/>
          </a:bodyPr>
          <a:lstStyle/>
          <a:p>
            <a:pPr>
              <a:buNone/>
            </a:pPr>
            <a:r>
              <a:rPr lang="en-US" sz="2000" dirty="0" smtClean="0"/>
              <a:t>System Fabric Works, Inc. delivers engineering, system integration and strategic consulting services to organizations seeking to deploy high productivity computing and storage systems, low latency high performance networks and the optimal software to meet our customer’s application requirements. SFW also offers custom integration and deployment of commodity servers and storage systems at levels of performance, scale and cost effectiveness that are not available from other suppliers. SFW personnel are widely recognized experts in the fields of high performance computing, networking and storage systems particularly in </a:t>
            </a:r>
            <a:r>
              <a:rPr lang="en-US" sz="2000" dirty="0" err="1" smtClean="0"/>
              <a:t>OpenFabrics</a:t>
            </a:r>
            <a:r>
              <a:rPr lang="en-US" sz="2000" dirty="0" smtClean="0"/>
              <a:t> Software, </a:t>
            </a:r>
            <a:r>
              <a:rPr lang="en-US" sz="2000" dirty="0" err="1" smtClean="0"/>
              <a:t>InfiniBand</a:t>
            </a:r>
            <a:r>
              <a:rPr lang="en-US" sz="2000" dirty="0" smtClean="0"/>
              <a:t>, Ethernet and energy saving, efficient computing technologies such as RDMA.</a:t>
            </a:r>
          </a:p>
          <a:p>
            <a:pPr>
              <a:buNone/>
            </a:pPr>
            <a:endParaRPr lang="en-US" sz="2000" dirty="0" smtClean="0"/>
          </a:p>
          <a:p>
            <a:pPr>
              <a:buNone/>
            </a:pPr>
            <a:r>
              <a:rPr lang="en-US" sz="2000" dirty="0" smtClean="0">
                <a:hlinkClick r:id="rId2"/>
              </a:rPr>
              <a:t>www.systemfabricworks.com</a:t>
            </a:r>
            <a:endParaRPr lang="en-US" sz="2000" dirty="0" smtClean="0"/>
          </a:p>
          <a:p>
            <a:pPr>
              <a:buNone/>
            </a:pPr>
            <a:endParaRPr lang="en-US" sz="20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Message Passing</a:t>
            </a:r>
            <a:endParaRPr lang="en-US" dirty="0"/>
          </a:p>
        </p:txBody>
      </p:sp>
      <p:sp>
        <p:nvSpPr>
          <p:cNvPr id="11" name="Oval 10"/>
          <p:cNvSpPr/>
          <p:nvPr/>
        </p:nvSpPr>
        <p:spPr>
          <a:xfrm>
            <a:off x="2209800" y="2628900"/>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20" name="Can 19"/>
          <p:cNvSpPr/>
          <p:nvPr/>
        </p:nvSpPr>
        <p:spPr>
          <a:xfrm>
            <a:off x="477520" y="2669930"/>
            <a:ext cx="762000" cy="381000"/>
          </a:xfrm>
          <a:prstGeom prst="can">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LUN</a:t>
            </a:r>
          </a:p>
        </p:txBody>
      </p:sp>
      <p:sp>
        <p:nvSpPr>
          <p:cNvPr id="21" name="Oval 20"/>
          <p:cNvSpPr/>
          <p:nvPr/>
        </p:nvSpPr>
        <p:spPr>
          <a:xfrm>
            <a:off x="4343400" y="2590800"/>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29" name="Rectangle 28"/>
          <p:cNvSpPr/>
          <p:nvPr/>
        </p:nvSpPr>
        <p:spPr>
          <a:xfrm>
            <a:off x="381000" y="3733800"/>
            <a:ext cx="7848600" cy="1477328"/>
          </a:xfrm>
          <a:prstGeom prst="rect">
            <a:avLst/>
          </a:prstGeom>
        </p:spPr>
        <p:txBody>
          <a:bodyPr wrap="square">
            <a:spAutoFit/>
          </a:bodyPr>
          <a:lstStyle/>
          <a:p>
            <a:r>
              <a:rPr lang="en-US" b="1" dirty="0" smtClean="0"/>
              <a:t>*Message passing</a:t>
            </a:r>
            <a:r>
              <a:rPr lang="en-US" dirty="0" smtClean="0"/>
              <a:t> …is a form of communication used in </a:t>
            </a:r>
            <a:r>
              <a:rPr lang="en-US" dirty="0" smtClean="0">
                <a:hlinkClick r:id="rId2" tooltip="Parallel computing"/>
              </a:rPr>
              <a:t>parallel computing</a:t>
            </a:r>
            <a:r>
              <a:rPr lang="en-US" dirty="0" smtClean="0"/>
              <a:t>, </a:t>
            </a:r>
            <a:r>
              <a:rPr lang="en-US" dirty="0" smtClean="0">
                <a:hlinkClick r:id="rId3" tooltip="Object-oriented programming"/>
              </a:rPr>
              <a:t>object-oriented programming</a:t>
            </a:r>
            <a:r>
              <a:rPr lang="en-US" dirty="0" smtClean="0"/>
              <a:t>, and </a:t>
            </a:r>
            <a:r>
              <a:rPr lang="en-US" dirty="0" err="1" smtClean="0">
                <a:hlinkClick r:id="rId4" tooltip="Interprocess communication"/>
              </a:rPr>
              <a:t>interprocess</a:t>
            </a:r>
            <a:r>
              <a:rPr lang="en-US" dirty="0" smtClean="0">
                <a:hlinkClick r:id="rId4" tooltip="Interprocess communication"/>
              </a:rPr>
              <a:t> communication</a:t>
            </a:r>
            <a:r>
              <a:rPr lang="en-US" dirty="0" smtClean="0"/>
              <a:t>. In this model </a:t>
            </a:r>
            <a:r>
              <a:rPr lang="en-US" dirty="0" smtClean="0">
                <a:hlinkClick r:id="rId5" tooltip="Process (computing)"/>
              </a:rPr>
              <a:t>processes</a:t>
            </a:r>
            <a:r>
              <a:rPr lang="en-US" dirty="0" smtClean="0"/>
              <a:t> or </a:t>
            </a:r>
            <a:r>
              <a:rPr lang="en-US" dirty="0" smtClean="0">
                <a:hlinkClick r:id="rId6" tooltip="Objects"/>
              </a:rPr>
              <a:t>objects</a:t>
            </a:r>
            <a:r>
              <a:rPr lang="en-US" dirty="0" smtClean="0"/>
              <a:t> can send and receive messages …to other processes. By waiting for messages, processes can also </a:t>
            </a:r>
            <a:r>
              <a:rPr lang="en-US" dirty="0" smtClean="0">
                <a:hlinkClick r:id="rId7" tooltip="Synchronization (computer science)"/>
              </a:rPr>
              <a:t>synchronize</a:t>
            </a:r>
            <a:r>
              <a:rPr lang="en-US" dirty="0" smtClean="0"/>
              <a:t>.</a:t>
            </a:r>
            <a:endParaRPr lang="en-US" dirty="0"/>
          </a:p>
        </p:txBody>
      </p:sp>
      <p:sp>
        <p:nvSpPr>
          <p:cNvPr id="31" name="TextBox 30"/>
          <p:cNvSpPr txBox="1"/>
          <p:nvPr/>
        </p:nvSpPr>
        <p:spPr>
          <a:xfrm>
            <a:off x="533400" y="6248400"/>
            <a:ext cx="3312125" cy="276999"/>
          </a:xfrm>
          <a:prstGeom prst="rect">
            <a:avLst/>
          </a:prstGeom>
          <a:noFill/>
        </p:spPr>
        <p:txBody>
          <a:bodyPr wrap="none" rtlCol="0">
            <a:spAutoFit/>
          </a:bodyPr>
          <a:lstStyle/>
          <a:p>
            <a:r>
              <a:rPr lang="en-US" sz="1200" dirty="0" smtClean="0">
                <a:latin typeface="Arial" pitchFamily="34" charset="0"/>
                <a:cs typeface="Arial" pitchFamily="34" charset="0"/>
              </a:rPr>
              <a:t>*http://en.wikipedia.org/wiki/Message_passing</a:t>
            </a:r>
          </a:p>
        </p:txBody>
      </p:sp>
      <p:cxnSp>
        <p:nvCxnSpPr>
          <p:cNvPr id="32" name="Elbow Connector 31"/>
          <p:cNvCxnSpPr>
            <a:stCxn id="21" idx="2"/>
            <a:endCxn id="11" idx="6"/>
          </p:cNvCxnSpPr>
          <p:nvPr/>
        </p:nvCxnSpPr>
        <p:spPr>
          <a:xfrm rot="10800000">
            <a:off x="3352800" y="2860430"/>
            <a:ext cx="990600" cy="1588"/>
          </a:xfrm>
          <a:prstGeom prst="bentConnector3">
            <a:avLst>
              <a:gd name="adj1" fmla="val 5000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Elbow Connector 34"/>
          <p:cNvCxnSpPr>
            <a:stCxn id="11" idx="2"/>
            <a:endCxn id="20" idx="4"/>
          </p:cNvCxnSpPr>
          <p:nvPr/>
        </p:nvCxnSpPr>
        <p:spPr>
          <a:xfrm rot="10800000">
            <a:off x="1239520" y="2860430"/>
            <a:ext cx="970280" cy="1588"/>
          </a:xfrm>
          <a:prstGeom prst="bentConnector3">
            <a:avLst>
              <a:gd name="adj1" fmla="val 5000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9" name="Elbow Connector 18"/>
          <p:cNvCxnSpPr/>
          <p:nvPr/>
        </p:nvCxnSpPr>
        <p:spPr>
          <a:xfrm rot="5400000">
            <a:off x="3991610" y="1548910"/>
            <a:ext cx="38100" cy="2209800"/>
          </a:xfrm>
          <a:prstGeom prst="bentConnector3">
            <a:avLst>
              <a:gd name="adj1" fmla="val 5204112"/>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sz="3200" dirty="0" smtClean="0"/>
              <a:t>A message passing service</a:t>
            </a:r>
            <a:endParaRPr lang="en-US" sz="3200" dirty="0"/>
          </a:p>
        </p:txBody>
      </p:sp>
      <p:sp>
        <p:nvSpPr>
          <p:cNvPr id="14" name="TextBox 13"/>
          <p:cNvSpPr txBox="1"/>
          <p:nvPr/>
        </p:nvSpPr>
        <p:spPr>
          <a:xfrm>
            <a:off x="6477000" y="2286000"/>
            <a:ext cx="1249060" cy="369332"/>
          </a:xfrm>
          <a:prstGeom prst="rect">
            <a:avLst/>
          </a:prstGeom>
          <a:noFill/>
        </p:spPr>
        <p:txBody>
          <a:bodyPr wrap="none" rtlCol="0">
            <a:spAutoFit/>
          </a:bodyPr>
          <a:lstStyle/>
          <a:p>
            <a:r>
              <a:rPr lang="en-US" dirty="0" smtClean="0">
                <a:latin typeface="Arial" pitchFamily="34" charset="0"/>
                <a:cs typeface="Arial" pitchFamily="34" charset="0"/>
              </a:rPr>
              <a:t>Consumer</a:t>
            </a:r>
          </a:p>
        </p:txBody>
      </p:sp>
      <p:sp>
        <p:nvSpPr>
          <p:cNvPr id="15" name="TextBox 14"/>
          <p:cNvSpPr txBox="1"/>
          <p:nvPr/>
        </p:nvSpPr>
        <p:spPr>
          <a:xfrm>
            <a:off x="6553200" y="3733800"/>
            <a:ext cx="1043876" cy="369332"/>
          </a:xfrm>
          <a:prstGeom prst="rect">
            <a:avLst/>
          </a:prstGeom>
          <a:noFill/>
        </p:spPr>
        <p:txBody>
          <a:bodyPr wrap="none" rtlCol="0">
            <a:spAutoFit/>
          </a:bodyPr>
          <a:lstStyle/>
          <a:p>
            <a:r>
              <a:rPr lang="en-US" dirty="0" smtClean="0">
                <a:latin typeface="Arial" pitchFamily="34" charset="0"/>
                <a:cs typeface="Arial" pitchFamily="34" charset="0"/>
              </a:rPr>
              <a:t>Provider</a:t>
            </a:r>
          </a:p>
        </p:txBody>
      </p:sp>
      <p:sp>
        <p:nvSpPr>
          <p:cNvPr id="11" name="Oval 10"/>
          <p:cNvSpPr/>
          <p:nvPr/>
        </p:nvSpPr>
        <p:spPr>
          <a:xfrm>
            <a:off x="4544060" y="2171700"/>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20" name="Can 19"/>
          <p:cNvSpPr/>
          <p:nvPr/>
        </p:nvSpPr>
        <p:spPr>
          <a:xfrm>
            <a:off x="485140" y="2212730"/>
            <a:ext cx="762000" cy="381000"/>
          </a:xfrm>
          <a:prstGeom prst="can">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LUN</a:t>
            </a:r>
          </a:p>
        </p:txBody>
      </p:sp>
      <p:sp>
        <p:nvSpPr>
          <p:cNvPr id="21" name="Oval 20"/>
          <p:cNvSpPr/>
          <p:nvPr/>
        </p:nvSpPr>
        <p:spPr>
          <a:xfrm>
            <a:off x="2258060" y="2133600"/>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cxnSp>
        <p:nvCxnSpPr>
          <p:cNvPr id="22" name="Elbow Connector 21"/>
          <p:cNvCxnSpPr>
            <a:stCxn id="21" idx="4"/>
            <a:endCxn id="20" idx="3"/>
          </p:cNvCxnSpPr>
          <p:nvPr/>
        </p:nvCxnSpPr>
        <p:spPr>
          <a:xfrm rot="5400000" flipH="1">
            <a:off x="1846385" y="1613485"/>
            <a:ext cx="79130" cy="2039620"/>
          </a:xfrm>
          <a:prstGeom prst="bentConnector3">
            <a:avLst>
              <a:gd name="adj1" fmla="val -2453288"/>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304800" y="3525520"/>
            <a:ext cx="5372100" cy="7416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 Passing Service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Elbow Connector 21"/>
          <p:cNvCxnSpPr/>
          <p:nvPr/>
        </p:nvCxnSpPr>
        <p:spPr>
          <a:xfrm rot="5400000" flipH="1">
            <a:off x="1846385" y="1613485"/>
            <a:ext cx="79130" cy="2039620"/>
          </a:xfrm>
          <a:prstGeom prst="bentConnector3">
            <a:avLst>
              <a:gd name="adj1" fmla="val -2453288"/>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Elbow Connector 18"/>
          <p:cNvCxnSpPr/>
          <p:nvPr/>
        </p:nvCxnSpPr>
        <p:spPr>
          <a:xfrm rot="5400000">
            <a:off x="3991610" y="1548910"/>
            <a:ext cx="38100" cy="2209800"/>
          </a:xfrm>
          <a:prstGeom prst="bentConnector3">
            <a:avLst>
              <a:gd name="adj1" fmla="val 5204112"/>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normAutofit/>
          </a:bodyPr>
          <a:lstStyle/>
          <a:p>
            <a:r>
              <a:rPr lang="en-US" dirty="0" smtClean="0"/>
              <a:t>OFED verbs API</a:t>
            </a:r>
            <a:endParaRPr lang="en-US" dirty="0"/>
          </a:p>
        </p:txBody>
      </p:sp>
      <p:sp>
        <p:nvSpPr>
          <p:cNvPr id="13" name="Rectangle 12"/>
          <p:cNvSpPr/>
          <p:nvPr/>
        </p:nvSpPr>
        <p:spPr>
          <a:xfrm>
            <a:off x="304800" y="3525520"/>
            <a:ext cx="5372100" cy="7416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Message Passing Service</a:t>
            </a:r>
          </a:p>
        </p:txBody>
      </p:sp>
      <p:sp>
        <p:nvSpPr>
          <p:cNvPr id="11" name="Oval 10"/>
          <p:cNvSpPr/>
          <p:nvPr/>
        </p:nvSpPr>
        <p:spPr>
          <a:xfrm>
            <a:off x="4544060" y="2171700"/>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20" name="Can 19"/>
          <p:cNvSpPr/>
          <p:nvPr/>
        </p:nvSpPr>
        <p:spPr>
          <a:xfrm>
            <a:off x="485140" y="2212730"/>
            <a:ext cx="762000" cy="381000"/>
          </a:xfrm>
          <a:prstGeom prst="can">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LUN</a:t>
            </a:r>
          </a:p>
        </p:txBody>
      </p:sp>
      <p:sp>
        <p:nvSpPr>
          <p:cNvPr id="21" name="Oval 20"/>
          <p:cNvSpPr/>
          <p:nvPr/>
        </p:nvSpPr>
        <p:spPr>
          <a:xfrm>
            <a:off x="2258060" y="2133600"/>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16" name="Rectangle 15"/>
          <p:cNvSpPr/>
          <p:nvPr/>
        </p:nvSpPr>
        <p:spPr>
          <a:xfrm>
            <a:off x="40894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4" name="TextBox 33"/>
          <p:cNvSpPr txBox="1"/>
          <p:nvPr/>
        </p:nvSpPr>
        <p:spPr>
          <a:xfrm>
            <a:off x="457200" y="5562600"/>
            <a:ext cx="7924800" cy="369332"/>
          </a:xfrm>
          <a:prstGeom prst="rect">
            <a:avLst/>
          </a:prstGeom>
          <a:noFill/>
        </p:spPr>
        <p:txBody>
          <a:bodyPr wrap="square" rtlCol="0">
            <a:spAutoFit/>
          </a:bodyPr>
          <a:lstStyle/>
          <a:p>
            <a:r>
              <a:rPr lang="en-US" dirty="0" smtClean="0">
                <a:latin typeface="Arial" pitchFamily="34" charset="0"/>
                <a:cs typeface="Arial" pitchFamily="34" charset="0"/>
              </a:rPr>
              <a:t>The OFED Verbs API is how an application accesses the message service  </a:t>
            </a:r>
          </a:p>
        </p:txBody>
      </p:sp>
      <p:sp>
        <p:nvSpPr>
          <p:cNvPr id="17" name="Rectangle 16"/>
          <p:cNvSpPr/>
          <p:nvPr/>
        </p:nvSpPr>
        <p:spPr>
          <a:xfrm>
            <a:off x="244856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18" name="Rectangle 17"/>
          <p:cNvSpPr/>
          <p:nvPr/>
        </p:nvSpPr>
        <p:spPr>
          <a:xfrm>
            <a:off x="465836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23" name="TextBox 22"/>
          <p:cNvSpPr txBox="1"/>
          <p:nvPr/>
        </p:nvSpPr>
        <p:spPr>
          <a:xfrm>
            <a:off x="6477000" y="2286000"/>
            <a:ext cx="1249060" cy="369332"/>
          </a:xfrm>
          <a:prstGeom prst="rect">
            <a:avLst/>
          </a:prstGeom>
          <a:noFill/>
        </p:spPr>
        <p:txBody>
          <a:bodyPr wrap="none" rtlCol="0">
            <a:spAutoFit/>
          </a:bodyPr>
          <a:lstStyle/>
          <a:p>
            <a:r>
              <a:rPr lang="en-US" dirty="0" smtClean="0">
                <a:latin typeface="Arial" pitchFamily="34" charset="0"/>
                <a:cs typeface="Arial" pitchFamily="34" charset="0"/>
              </a:rPr>
              <a:t>Consumer</a:t>
            </a:r>
          </a:p>
        </p:txBody>
      </p:sp>
      <p:sp>
        <p:nvSpPr>
          <p:cNvPr id="24" name="TextBox 23"/>
          <p:cNvSpPr txBox="1"/>
          <p:nvPr/>
        </p:nvSpPr>
        <p:spPr>
          <a:xfrm>
            <a:off x="6553200" y="3733800"/>
            <a:ext cx="1043876" cy="369332"/>
          </a:xfrm>
          <a:prstGeom prst="rect">
            <a:avLst/>
          </a:prstGeom>
          <a:noFill/>
        </p:spPr>
        <p:txBody>
          <a:bodyPr wrap="none" rtlCol="0">
            <a:spAutoFit/>
          </a:bodyPr>
          <a:lstStyle/>
          <a:p>
            <a:r>
              <a:rPr lang="en-US" dirty="0" smtClean="0">
                <a:latin typeface="Arial" pitchFamily="34" charset="0"/>
                <a:cs typeface="Arial" pitchFamily="34" charset="0"/>
              </a:rPr>
              <a:t>Provider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RDMA Service</a:t>
            </a:r>
            <a:endParaRPr lang="en-US" sz="3200" dirty="0"/>
          </a:p>
        </p:txBody>
      </p:sp>
      <p:sp>
        <p:nvSpPr>
          <p:cNvPr id="20" name="Can 19"/>
          <p:cNvSpPr/>
          <p:nvPr/>
        </p:nvSpPr>
        <p:spPr>
          <a:xfrm>
            <a:off x="485140" y="2212730"/>
            <a:ext cx="762000" cy="381000"/>
          </a:xfrm>
          <a:prstGeom prst="can">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LUN</a:t>
            </a:r>
          </a:p>
        </p:txBody>
      </p:sp>
      <p:cxnSp>
        <p:nvCxnSpPr>
          <p:cNvPr id="23" name="Straight Connector 22"/>
          <p:cNvCxnSpPr>
            <a:endCxn id="19" idx="3"/>
          </p:cNvCxnSpPr>
          <p:nvPr/>
        </p:nvCxnSpPr>
        <p:spPr>
          <a:xfrm>
            <a:off x="5791200" y="3733800"/>
            <a:ext cx="2702128" cy="614065"/>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a:endCxn id="19" idx="3"/>
          </p:cNvCxnSpPr>
          <p:nvPr/>
        </p:nvCxnSpPr>
        <p:spPr>
          <a:xfrm flipV="1">
            <a:off x="5791200" y="4347865"/>
            <a:ext cx="2702128" cy="592610"/>
          </a:xfrm>
          <a:prstGeom prst="line">
            <a:avLst/>
          </a:prstGeom>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324600" y="1676400"/>
            <a:ext cx="2438400" cy="923330"/>
          </a:xfrm>
          <a:prstGeom prst="rect">
            <a:avLst/>
          </a:prstGeom>
          <a:noFill/>
          <a:ln>
            <a:solidFill>
              <a:schemeClr val="tx2"/>
            </a:solidFill>
          </a:ln>
        </p:spPr>
        <p:txBody>
          <a:bodyPr wrap="square" rtlCol="0">
            <a:spAutoFit/>
          </a:bodyPr>
          <a:lstStyle/>
          <a:p>
            <a:r>
              <a:rPr lang="en-US" dirty="0" smtClean="0">
                <a:latin typeface="Arial" pitchFamily="34" charset="0"/>
                <a:cs typeface="Arial" pitchFamily="34" charset="0"/>
              </a:rPr>
              <a:t>The RDMA service can pass messages across a network</a:t>
            </a:r>
          </a:p>
        </p:txBody>
      </p:sp>
      <p:cxnSp>
        <p:nvCxnSpPr>
          <p:cNvPr id="24" name="Elbow Connector 23"/>
          <p:cNvCxnSpPr>
            <a:endCxn id="20" idx="3"/>
          </p:cNvCxnSpPr>
          <p:nvPr/>
        </p:nvCxnSpPr>
        <p:spPr>
          <a:xfrm rot="5400000" flipH="1">
            <a:off x="1860355" y="1599515"/>
            <a:ext cx="2930" cy="1991360"/>
          </a:xfrm>
          <a:prstGeom prst="bentConnector3">
            <a:avLst>
              <a:gd name="adj1" fmla="val -12109212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0894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28" name="Rectangle 27"/>
          <p:cNvSpPr/>
          <p:nvPr/>
        </p:nvSpPr>
        <p:spPr>
          <a:xfrm>
            <a:off x="3810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endParaRPr lang="en-US" dirty="0">
              <a:solidFill>
                <a:schemeClr val="bg1">
                  <a:lumMod val="50000"/>
                </a:schemeClr>
              </a:solidFill>
            </a:endParaRPr>
          </a:p>
        </p:txBody>
      </p:sp>
      <p:cxnSp>
        <p:nvCxnSpPr>
          <p:cNvPr id="35" name="Elbow Connector 34"/>
          <p:cNvCxnSpPr/>
          <p:nvPr/>
        </p:nvCxnSpPr>
        <p:spPr>
          <a:xfrm rot="5400000" flipH="1">
            <a:off x="3962400" y="1491760"/>
            <a:ext cx="76200" cy="2286000"/>
          </a:xfrm>
          <a:prstGeom prst="bentConnector3">
            <a:avLst>
              <a:gd name="adj1" fmla="val -4573975"/>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686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9" name="Rectangle 38"/>
          <p:cNvSpPr/>
          <p:nvPr/>
        </p:nvSpPr>
        <p:spPr>
          <a:xfrm>
            <a:off x="46482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endParaRPr lang="en-US" dirty="0">
              <a:solidFill>
                <a:schemeClr val="bg1">
                  <a:lumMod val="50000"/>
                </a:schemeClr>
              </a:solidFill>
            </a:endParaRPr>
          </a:p>
        </p:txBody>
      </p:sp>
      <p:sp>
        <p:nvSpPr>
          <p:cNvPr id="17" name="Rectangle 16"/>
          <p:cNvSpPr/>
          <p:nvPr/>
        </p:nvSpPr>
        <p:spPr>
          <a:xfrm>
            <a:off x="2400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6" name="Rectangle 35"/>
          <p:cNvSpPr/>
          <p:nvPr/>
        </p:nvSpPr>
        <p:spPr>
          <a:xfrm>
            <a:off x="23622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p>
        </p:txBody>
      </p:sp>
      <p:sp>
        <p:nvSpPr>
          <p:cNvPr id="26" name="Rectangle 25"/>
          <p:cNvSpPr/>
          <p:nvPr/>
        </p:nvSpPr>
        <p:spPr>
          <a:xfrm>
            <a:off x="46482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27" name="Rectangle 26"/>
          <p:cNvSpPr/>
          <p:nvPr/>
        </p:nvSpPr>
        <p:spPr>
          <a:xfrm>
            <a:off x="23622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29" name="Rectangle 28"/>
          <p:cNvSpPr/>
          <p:nvPr/>
        </p:nvSpPr>
        <p:spPr>
          <a:xfrm>
            <a:off x="3810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19" name="TextBox 18"/>
          <p:cNvSpPr txBox="1"/>
          <p:nvPr/>
        </p:nvSpPr>
        <p:spPr>
          <a:xfrm>
            <a:off x="6436290" y="3886200"/>
            <a:ext cx="2057038" cy="923330"/>
          </a:xfrm>
          <a:prstGeom prst="rect">
            <a:avLst/>
          </a:prstGeom>
          <a:solidFill>
            <a:schemeClr val="bg1"/>
          </a:solidFill>
          <a:ln>
            <a:noFill/>
          </a:ln>
        </p:spPr>
        <p:txBody>
          <a:bodyPr wrap="none" rtlCol="0">
            <a:spAutoFit/>
          </a:bodyPr>
          <a:lstStyle/>
          <a:p>
            <a:r>
              <a:rPr lang="en-US" dirty="0" smtClean="0">
                <a:latin typeface="Arial" pitchFamily="34" charset="0"/>
                <a:cs typeface="Arial" pitchFamily="34" charset="0"/>
              </a:rPr>
              <a:t>RDMA Protocols</a:t>
            </a:r>
          </a:p>
          <a:p>
            <a:r>
              <a:rPr lang="en-US" dirty="0" smtClean="0">
                <a:latin typeface="Arial" pitchFamily="34" charset="0"/>
                <a:cs typeface="Arial" pitchFamily="34" charset="0"/>
              </a:rPr>
              <a:t>Reliable Transport</a:t>
            </a:r>
          </a:p>
          <a:p>
            <a:r>
              <a:rPr lang="en-US" dirty="0" smtClean="0">
                <a:latin typeface="Arial" pitchFamily="34" charset="0"/>
                <a:cs typeface="Arial" pitchFamily="34" charset="0"/>
              </a:rPr>
              <a:t>Physical Wire</a:t>
            </a:r>
          </a:p>
        </p:txBody>
      </p:sp>
      <p:sp>
        <p:nvSpPr>
          <p:cNvPr id="30" name="Oval 29"/>
          <p:cNvSpPr/>
          <p:nvPr/>
        </p:nvSpPr>
        <p:spPr>
          <a:xfrm>
            <a:off x="4573088" y="2186214"/>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31" name="Oval 30"/>
          <p:cNvSpPr/>
          <p:nvPr/>
        </p:nvSpPr>
        <p:spPr>
          <a:xfrm>
            <a:off x="2229032" y="2075544"/>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RDMA Service</a:t>
            </a:r>
            <a:endParaRPr lang="en-US" sz="3200" dirty="0"/>
          </a:p>
        </p:txBody>
      </p:sp>
      <p:sp>
        <p:nvSpPr>
          <p:cNvPr id="13" name="Rectangle 12"/>
          <p:cNvSpPr/>
          <p:nvPr/>
        </p:nvSpPr>
        <p:spPr>
          <a:xfrm>
            <a:off x="304800" y="3525520"/>
            <a:ext cx="5486400" cy="21894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0" name="Can 19"/>
          <p:cNvSpPr/>
          <p:nvPr/>
        </p:nvSpPr>
        <p:spPr>
          <a:xfrm>
            <a:off x="485140" y="2212730"/>
            <a:ext cx="762000" cy="381000"/>
          </a:xfrm>
          <a:prstGeom prst="can">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LUN</a:t>
            </a:r>
          </a:p>
        </p:txBody>
      </p:sp>
      <p:cxnSp>
        <p:nvCxnSpPr>
          <p:cNvPr id="24" name="Elbow Connector 23"/>
          <p:cNvCxnSpPr>
            <a:endCxn id="20" idx="3"/>
          </p:cNvCxnSpPr>
          <p:nvPr/>
        </p:nvCxnSpPr>
        <p:spPr>
          <a:xfrm rot="5400000" flipH="1">
            <a:off x="1860355" y="1599515"/>
            <a:ext cx="2930" cy="1991360"/>
          </a:xfrm>
          <a:prstGeom prst="bentConnector3">
            <a:avLst>
              <a:gd name="adj1" fmla="val -12109212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0894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28" name="Rectangle 27"/>
          <p:cNvSpPr/>
          <p:nvPr/>
        </p:nvSpPr>
        <p:spPr>
          <a:xfrm>
            <a:off x="3810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p>
        </p:txBody>
      </p:sp>
      <p:cxnSp>
        <p:nvCxnSpPr>
          <p:cNvPr id="35" name="Elbow Connector 34"/>
          <p:cNvCxnSpPr/>
          <p:nvPr/>
        </p:nvCxnSpPr>
        <p:spPr>
          <a:xfrm rot="5400000" flipH="1">
            <a:off x="3962400" y="1491760"/>
            <a:ext cx="76200" cy="2286000"/>
          </a:xfrm>
          <a:prstGeom prst="bentConnector3">
            <a:avLst>
              <a:gd name="adj1" fmla="val -4573975"/>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686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9" name="Rectangle 38"/>
          <p:cNvSpPr/>
          <p:nvPr/>
        </p:nvSpPr>
        <p:spPr>
          <a:xfrm>
            <a:off x="46482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p>
        </p:txBody>
      </p:sp>
      <p:sp>
        <p:nvSpPr>
          <p:cNvPr id="17" name="Rectangle 16"/>
          <p:cNvSpPr/>
          <p:nvPr/>
        </p:nvSpPr>
        <p:spPr>
          <a:xfrm>
            <a:off x="2400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6" name="Rectangle 35"/>
          <p:cNvSpPr/>
          <p:nvPr/>
        </p:nvSpPr>
        <p:spPr>
          <a:xfrm>
            <a:off x="2362200" y="3733800"/>
            <a:ext cx="990600" cy="1066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RDMA service</a:t>
            </a:r>
          </a:p>
        </p:txBody>
      </p:sp>
      <p:sp>
        <p:nvSpPr>
          <p:cNvPr id="26" name="Rectangle 25"/>
          <p:cNvSpPr/>
          <p:nvPr/>
        </p:nvSpPr>
        <p:spPr>
          <a:xfrm>
            <a:off x="46482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27" name="Rectangle 26"/>
          <p:cNvSpPr/>
          <p:nvPr/>
        </p:nvSpPr>
        <p:spPr>
          <a:xfrm>
            <a:off x="23622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29" name="Rectangle 28"/>
          <p:cNvSpPr/>
          <p:nvPr/>
        </p:nvSpPr>
        <p:spPr>
          <a:xfrm>
            <a:off x="381000" y="4953000"/>
            <a:ext cx="990600" cy="304800"/>
          </a:xfrm>
          <a:prstGeom prst="rect">
            <a:avLst/>
          </a:prstGeom>
          <a:solidFill>
            <a:schemeClr val="bg1"/>
          </a:solid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50000"/>
                  </a:schemeClr>
                </a:solidFill>
              </a:rPr>
              <a:t>wire</a:t>
            </a:r>
          </a:p>
        </p:txBody>
      </p:sp>
      <p:sp>
        <p:nvSpPr>
          <p:cNvPr id="30" name="TextBox 29"/>
          <p:cNvSpPr txBox="1"/>
          <p:nvPr/>
        </p:nvSpPr>
        <p:spPr>
          <a:xfrm>
            <a:off x="6248400" y="3352800"/>
            <a:ext cx="2438400" cy="2585323"/>
          </a:xfrm>
          <a:prstGeom prst="rect">
            <a:avLst/>
          </a:prstGeom>
          <a:noFill/>
        </p:spPr>
        <p:txBody>
          <a:bodyPr wrap="square" rtlCol="0">
            <a:spAutoFit/>
          </a:bodyPr>
          <a:lstStyle/>
          <a:p>
            <a:r>
              <a:rPr lang="en-US" dirty="0" smtClean="0">
                <a:latin typeface="Arial" pitchFamily="34" charset="0"/>
                <a:cs typeface="Arial" pitchFamily="34" charset="0"/>
              </a:rPr>
              <a:t>The provider appears to the consumer as a black box.</a:t>
            </a:r>
          </a:p>
          <a:p>
            <a:endParaRPr lang="en-US" dirty="0" smtClean="0">
              <a:latin typeface="Arial" pitchFamily="34" charset="0"/>
              <a:cs typeface="Arial" pitchFamily="34" charset="0"/>
            </a:endParaRPr>
          </a:p>
          <a:p>
            <a:pPr>
              <a:buFontTx/>
              <a:buChar char="-"/>
            </a:pPr>
            <a:r>
              <a:rPr lang="en-US" dirty="0" smtClean="0">
                <a:latin typeface="Arial" pitchFamily="34" charset="0"/>
                <a:cs typeface="Arial" pitchFamily="34" charset="0"/>
              </a:rPr>
              <a:t>a well known set of inputs and outputs (e.g. verbs), </a:t>
            </a:r>
          </a:p>
          <a:p>
            <a:pPr>
              <a:buFontTx/>
              <a:buChar char="-"/>
            </a:pPr>
            <a:r>
              <a:rPr lang="en-US" dirty="0" smtClean="0">
                <a:latin typeface="Arial" pitchFamily="34" charset="0"/>
                <a:cs typeface="Arial" pitchFamily="34" charset="0"/>
              </a:rPr>
              <a:t>a well defined set of services</a:t>
            </a:r>
          </a:p>
        </p:txBody>
      </p:sp>
      <p:sp>
        <p:nvSpPr>
          <p:cNvPr id="19" name="Oval 18"/>
          <p:cNvSpPr/>
          <p:nvPr/>
        </p:nvSpPr>
        <p:spPr>
          <a:xfrm>
            <a:off x="4573088" y="2186214"/>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22" name="Oval 21"/>
          <p:cNvSpPr/>
          <p:nvPr/>
        </p:nvSpPr>
        <p:spPr>
          <a:xfrm>
            <a:off x="2229032" y="2075544"/>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RDMA Service</a:t>
            </a:r>
            <a:endParaRPr lang="en-US" sz="3200" dirty="0"/>
          </a:p>
        </p:txBody>
      </p:sp>
      <p:sp>
        <p:nvSpPr>
          <p:cNvPr id="13" name="Rectangle 12"/>
          <p:cNvSpPr/>
          <p:nvPr/>
        </p:nvSpPr>
        <p:spPr>
          <a:xfrm>
            <a:off x="304800" y="3525520"/>
            <a:ext cx="5486400" cy="2189480"/>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0" name="Can 19"/>
          <p:cNvSpPr/>
          <p:nvPr/>
        </p:nvSpPr>
        <p:spPr>
          <a:xfrm>
            <a:off x="485140" y="2212730"/>
            <a:ext cx="762000" cy="381000"/>
          </a:xfrm>
          <a:prstGeom prst="can">
            <a:avLst/>
          </a:prstGeom>
          <a:solidFill>
            <a:schemeClr val="bg1">
              <a:lumMod val="50000"/>
            </a:schemeClr>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LUN</a:t>
            </a:r>
          </a:p>
        </p:txBody>
      </p:sp>
      <p:cxnSp>
        <p:nvCxnSpPr>
          <p:cNvPr id="24" name="Elbow Connector 23"/>
          <p:cNvCxnSpPr>
            <a:endCxn id="20" idx="3"/>
          </p:cNvCxnSpPr>
          <p:nvPr/>
        </p:nvCxnSpPr>
        <p:spPr>
          <a:xfrm rot="5400000" flipH="1">
            <a:off x="1860355" y="1599515"/>
            <a:ext cx="2930" cy="1991360"/>
          </a:xfrm>
          <a:prstGeom prst="bentConnector3">
            <a:avLst>
              <a:gd name="adj1" fmla="val -12109212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Rectangle 15"/>
          <p:cNvSpPr/>
          <p:nvPr/>
        </p:nvSpPr>
        <p:spPr>
          <a:xfrm>
            <a:off x="40894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28" name="Rectangle 27"/>
          <p:cNvSpPr/>
          <p:nvPr/>
        </p:nvSpPr>
        <p:spPr>
          <a:xfrm>
            <a:off x="381000" y="3733800"/>
            <a:ext cx="990600" cy="1066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RDMA service</a:t>
            </a:r>
            <a:endParaRPr lang="en-US" dirty="0">
              <a:solidFill>
                <a:schemeClr val="tx1"/>
              </a:solidFill>
            </a:endParaRPr>
          </a:p>
        </p:txBody>
      </p:sp>
      <p:cxnSp>
        <p:nvCxnSpPr>
          <p:cNvPr id="35" name="Elbow Connector 34"/>
          <p:cNvCxnSpPr/>
          <p:nvPr/>
        </p:nvCxnSpPr>
        <p:spPr>
          <a:xfrm rot="5400000" flipH="1">
            <a:off x="3962400" y="1491760"/>
            <a:ext cx="76200" cy="2286000"/>
          </a:xfrm>
          <a:prstGeom prst="bentConnector3">
            <a:avLst>
              <a:gd name="adj1" fmla="val -4573975"/>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4686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9" name="Rectangle 38"/>
          <p:cNvSpPr/>
          <p:nvPr/>
        </p:nvSpPr>
        <p:spPr>
          <a:xfrm>
            <a:off x="4648200" y="3733800"/>
            <a:ext cx="990600" cy="1066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RDMA service</a:t>
            </a:r>
            <a:endParaRPr lang="en-US" dirty="0">
              <a:solidFill>
                <a:schemeClr val="tx1"/>
              </a:solidFill>
            </a:endParaRPr>
          </a:p>
        </p:txBody>
      </p:sp>
      <p:sp>
        <p:nvSpPr>
          <p:cNvPr id="17" name="Rectangle 16"/>
          <p:cNvSpPr/>
          <p:nvPr/>
        </p:nvSpPr>
        <p:spPr>
          <a:xfrm>
            <a:off x="2400300" y="3314700"/>
            <a:ext cx="914400" cy="304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sp>
        <p:nvSpPr>
          <p:cNvPr id="36" name="Rectangle 35"/>
          <p:cNvSpPr/>
          <p:nvPr/>
        </p:nvSpPr>
        <p:spPr>
          <a:xfrm>
            <a:off x="2362200" y="3733800"/>
            <a:ext cx="990600" cy="1066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RDMA service</a:t>
            </a:r>
          </a:p>
        </p:txBody>
      </p:sp>
      <p:sp>
        <p:nvSpPr>
          <p:cNvPr id="26" name="Rectangle 25"/>
          <p:cNvSpPr/>
          <p:nvPr/>
        </p:nvSpPr>
        <p:spPr>
          <a:xfrm>
            <a:off x="4648200" y="4953000"/>
            <a:ext cx="990600" cy="304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wire</a:t>
            </a:r>
          </a:p>
        </p:txBody>
      </p:sp>
      <p:sp>
        <p:nvSpPr>
          <p:cNvPr id="27" name="Rectangle 26"/>
          <p:cNvSpPr/>
          <p:nvPr/>
        </p:nvSpPr>
        <p:spPr>
          <a:xfrm>
            <a:off x="2362200" y="4953000"/>
            <a:ext cx="990600" cy="304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wire</a:t>
            </a:r>
          </a:p>
        </p:txBody>
      </p:sp>
      <p:sp>
        <p:nvSpPr>
          <p:cNvPr id="29" name="Rectangle 28"/>
          <p:cNvSpPr/>
          <p:nvPr/>
        </p:nvSpPr>
        <p:spPr>
          <a:xfrm>
            <a:off x="381000" y="4953000"/>
            <a:ext cx="990600" cy="3048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wire</a:t>
            </a:r>
          </a:p>
        </p:txBody>
      </p:sp>
      <p:sp>
        <p:nvSpPr>
          <p:cNvPr id="30" name="TextBox 29"/>
          <p:cNvSpPr txBox="1"/>
          <p:nvPr/>
        </p:nvSpPr>
        <p:spPr>
          <a:xfrm>
            <a:off x="6248400" y="3352800"/>
            <a:ext cx="2438400" cy="1754326"/>
          </a:xfrm>
          <a:prstGeom prst="rect">
            <a:avLst/>
          </a:prstGeom>
          <a:noFill/>
        </p:spPr>
        <p:txBody>
          <a:bodyPr wrap="square" rtlCol="0">
            <a:spAutoFit/>
          </a:bodyPr>
          <a:lstStyle/>
          <a:p>
            <a:r>
              <a:rPr lang="en-US" dirty="0" smtClean="0">
                <a:latin typeface="Arial" pitchFamily="34" charset="0"/>
                <a:cs typeface="Arial" pitchFamily="34" charset="0"/>
              </a:rPr>
              <a:t>This means we can easily change what is inside the black box…</a:t>
            </a:r>
          </a:p>
          <a:p>
            <a:endParaRPr lang="en-US" dirty="0" smtClean="0">
              <a:latin typeface="Arial" pitchFamily="34" charset="0"/>
              <a:cs typeface="Arial" pitchFamily="34" charset="0"/>
            </a:endParaRPr>
          </a:p>
          <a:p>
            <a:r>
              <a:rPr lang="en-US" dirty="0" smtClean="0">
                <a:latin typeface="Arial" pitchFamily="34" charset="0"/>
                <a:cs typeface="Arial" pitchFamily="34" charset="0"/>
              </a:rPr>
              <a:t>…with no impact to the consumer.</a:t>
            </a:r>
          </a:p>
        </p:txBody>
      </p:sp>
      <p:sp>
        <p:nvSpPr>
          <p:cNvPr id="19" name="Oval 18"/>
          <p:cNvSpPr/>
          <p:nvPr/>
        </p:nvSpPr>
        <p:spPr>
          <a:xfrm>
            <a:off x="4573088" y="2186214"/>
            <a:ext cx="1143000" cy="463060"/>
          </a:xfrm>
          <a:prstGeom prst="ellipse">
            <a:avLst/>
          </a:prstGeom>
          <a:solidFill>
            <a:schemeClr val="tx1">
              <a:lumMod val="50000"/>
              <a:lumOff val="50000"/>
            </a:schemeClr>
          </a:solidFill>
          <a:ln w="9525">
            <a:solidFill>
              <a:schemeClr val="bg1">
                <a:lumMod val="50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lumMod val="75000"/>
                  </a:schemeClr>
                </a:solidFill>
              </a:rPr>
              <a:t>app</a:t>
            </a:r>
          </a:p>
        </p:txBody>
      </p:sp>
      <p:sp>
        <p:nvSpPr>
          <p:cNvPr id="22" name="Oval 21"/>
          <p:cNvSpPr/>
          <p:nvPr/>
        </p:nvSpPr>
        <p:spPr>
          <a:xfrm>
            <a:off x="2229032" y="2075544"/>
            <a:ext cx="1295400" cy="5392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The RDMA Service</a:t>
            </a:r>
            <a:endParaRPr lang="en-US" sz="3200" dirty="0"/>
          </a:p>
        </p:txBody>
      </p:sp>
      <p:sp>
        <p:nvSpPr>
          <p:cNvPr id="27" name="Rectangle 26"/>
          <p:cNvSpPr/>
          <p:nvPr/>
        </p:nvSpPr>
        <p:spPr>
          <a:xfrm>
            <a:off x="594344" y="3079434"/>
            <a:ext cx="5410200" cy="1020872"/>
          </a:xfrm>
          <a:prstGeom prst="rect">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p:cNvSpPr/>
          <p:nvPr/>
        </p:nvSpPr>
        <p:spPr>
          <a:xfrm>
            <a:off x="746744" y="3231834"/>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InfiniBand</a:t>
            </a:r>
          </a:p>
        </p:txBody>
      </p:sp>
      <p:sp>
        <p:nvSpPr>
          <p:cNvPr id="51" name="Rectangle 50"/>
          <p:cNvSpPr/>
          <p:nvPr/>
        </p:nvSpPr>
        <p:spPr>
          <a:xfrm>
            <a:off x="2499344" y="3231834"/>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iWARP</a:t>
            </a:r>
            <a:endParaRPr lang="en-US" dirty="0" smtClean="0">
              <a:solidFill>
                <a:schemeClr val="tx1"/>
              </a:solidFill>
            </a:endParaRPr>
          </a:p>
        </p:txBody>
      </p:sp>
      <p:sp>
        <p:nvSpPr>
          <p:cNvPr id="52" name="Rectangle 51"/>
          <p:cNvSpPr/>
          <p:nvPr/>
        </p:nvSpPr>
        <p:spPr>
          <a:xfrm>
            <a:off x="4251944" y="3231834"/>
            <a:ext cx="1600200" cy="63987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RoCE</a:t>
            </a:r>
          </a:p>
        </p:txBody>
      </p:sp>
      <p:sp>
        <p:nvSpPr>
          <p:cNvPr id="61" name="Rectangle 60"/>
          <p:cNvSpPr/>
          <p:nvPr/>
        </p:nvSpPr>
        <p:spPr>
          <a:xfrm>
            <a:off x="4861544" y="4566900"/>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ectangle 61"/>
          <p:cNvSpPr/>
          <p:nvPr/>
        </p:nvSpPr>
        <p:spPr>
          <a:xfrm>
            <a:off x="3108944" y="4566900"/>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62"/>
          <p:cNvSpPr/>
          <p:nvPr/>
        </p:nvSpPr>
        <p:spPr>
          <a:xfrm>
            <a:off x="1356344" y="4566900"/>
            <a:ext cx="3810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5" name="Straight Arrow Connector 64"/>
          <p:cNvCxnSpPr>
            <a:endCxn id="73" idx="0"/>
          </p:cNvCxnSpPr>
          <p:nvPr/>
        </p:nvCxnSpPr>
        <p:spPr>
          <a:xfrm rot="5400000">
            <a:off x="1073836" y="4345508"/>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a:endCxn id="74" idx="0"/>
          </p:cNvCxnSpPr>
          <p:nvPr/>
        </p:nvCxnSpPr>
        <p:spPr>
          <a:xfrm rot="5400000">
            <a:off x="2826436" y="4345508"/>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a:endCxn id="75" idx="0"/>
          </p:cNvCxnSpPr>
          <p:nvPr/>
        </p:nvCxnSpPr>
        <p:spPr>
          <a:xfrm rot="5400000">
            <a:off x="4579036" y="4345508"/>
            <a:ext cx="946811" cy="794"/>
          </a:xfrm>
          <a:prstGeom prst="straightConnector1">
            <a:avLst/>
          </a:prstGeom>
          <a:ln w="76200">
            <a:solidFill>
              <a:srgbClr val="0070C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1051544" y="4819311"/>
            <a:ext cx="990600" cy="646331"/>
          </a:xfrm>
          <a:prstGeom prst="rect">
            <a:avLst/>
          </a:prstGeom>
          <a:noFill/>
        </p:spPr>
        <p:txBody>
          <a:bodyPr wrap="square" rtlCol="0">
            <a:spAutoFit/>
          </a:bodyPr>
          <a:lstStyle/>
          <a:p>
            <a:pPr algn="ctr"/>
            <a:r>
              <a:rPr lang="en-US" dirty="0" smtClean="0">
                <a:latin typeface="Arial" pitchFamily="34" charset="0"/>
                <a:cs typeface="Arial" pitchFamily="34" charset="0"/>
              </a:rPr>
              <a:t>IB network</a:t>
            </a:r>
          </a:p>
        </p:txBody>
      </p:sp>
      <p:sp>
        <p:nvSpPr>
          <p:cNvPr id="74" name="TextBox 73"/>
          <p:cNvSpPr txBox="1"/>
          <p:nvPr/>
        </p:nvSpPr>
        <p:spPr>
          <a:xfrm>
            <a:off x="2804144" y="4819311"/>
            <a:ext cx="990600" cy="646331"/>
          </a:xfrm>
          <a:prstGeom prst="rect">
            <a:avLst/>
          </a:prstGeom>
          <a:noFill/>
        </p:spPr>
        <p:txBody>
          <a:bodyPr wrap="square" rtlCol="0">
            <a:spAutoFit/>
          </a:bodyPr>
          <a:lstStyle/>
          <a:p>
            <a:pPr algn="ctr"/>
            <a:r>
              <a:rPr lang="en-US" dirty="0" smtClean="0">
                <a:latin typeface="Arial" pitchFamily="34" charset="0"/>
                <a:cs typeface="Arial" pitchFamily="34" charset="0"/>
              </a:rPr>
              <a:t>IP network</a:t>
            </a:r>
          </a:p>
        </p:txBody>
      </p:sp>
      <p:sp>
        <p:nvSpPr>
          <p:cNvPr id="75" name="TextBox 74"/>
          <p:cNvSpPr txBox="1"/>
          <p:nvPr/>
        </p:nvSpPr>
        <p:spPr>
          <a:xfrm>
            <a:off x="4556744" y="4819311"/>
            <a:ext cx="990600" cy="646331"/>
          </a:xfrm>
          <a:prstGeom prst="rect">
            <a:avLst/>
          </a:prstGeom>
          <a:noFill/>
        </p:spPr>
        <p:txBody>
          <a:bodyPr wrap="square" rtlCol="0">
            <a:spAutoFit/>
          </a:bodyPr>
          <a:lstStyle/>
          <a:p>
            <a:pPr algn="ctr"/>
            <a:r>
              <a:rPr lang="en-US" dirty="0" err="1" smtClean="0">
                <a:latin typeface="Arial" pitchFamily="34" charset="0"/>
                <a:cs typeface="Arial" pitchFamily="34" charset="0"/>
              </a:rPr>
              <a:t>Enet</a:t>
            </a:r>
            <a:r>
              <a:rPr lang="en-US" dirty="0" smtClean="0">
                <a:latin typeface="Arial" pitchFamily="34" charset="0"/>
                <a:cs typeface="Arial" pitchFamily="34" charset="0"/>
              </a:rPr>
              <a:t> fabric</a:t>
            </a:r>
          </a:p>
        </p:txBody>
      </p:sp>
      <p:sp>
        <p:nvSpPr>
          <p:cNvPr id="49" name="Oval 48"/>
          <p:cNvSpPr/>
          <p:nvPr/>
        </p:nvSpPr>
        <p:spPr>
          <a:xfrm>
            <a:off x="2651744" y="1537688"/>
            <a:ext cx="1295400" cy="539260"/>
          </a:xfrm>
          <a:prstGeom prst="ellipse">
            <a:avLst/>
          </a:prstGeom>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app</a:t>
            </a:r>
            <a:endParaRPr lang="en-US" dirty="0"/>
          </a:p>
        </p:txBody>
      </p:sp>
      <p:sp>
        <p:nvSpPr>
          <p:cNvPr id="53" name="Rectangle 52"/>
          <p:cNvSpPr/>
          <p:nvPr/>
        </p:nvSpPr>
        <p:spPr>
          <a:xfrm>
            <a:off x="784844" y="2756888"/>
            <a:ext cx="5029200" cy="381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verbs</a:t>
            </a:r>
            <a:endParaRPr lang="en-US" dirty="0"/>
          </a:p>
        </p:txBody>
      </p:sp>
      <p:cxnSp>
        <p:nvCxnSpPr>
          <p:cNvPr id="58" name="Elbow Connector 57"/>
          <p:cNvCxnSpPr>
            <a:stCxn id="53" idx="0"/>
            <a:endCxn id="49" idx="4"/>
          </p:cNvCxnSpPr>
          <p:nvPr/>
        </p:nvCxnSpPr>
        <p:spPr>
          <a:xfrm rot="5400000" flipH="1" flipV="1">
            <a:off x="2959474" y="2416918"/>
            <a:ext cx="679940" cy="1588"/>
          </a:xfrm>
          <a:prstGeom prst="bentConnector3">
            <a:avLst>
              <a:gd name="adj1" fmla="val 50000"/>
            </a:avLst>
          </a:prstGeom>
          <a:ln w="69850" cmpd="dbl">
            <a:headEnd type="triangle"/>
            <a:tailEnd type="triangle"/>
          </a:ln>
        </p:spPr>
        <p:style>
          <a:lnRef idx="1">
            <a:schemeClr val="accent1"/>
          </a:lnRef>
          <a:fillRef idx="0">
            <a:schemeClr val="accent1"/>
          </a:fillRef>
          <a:effectRef idx="0">
            <a:schemeClr val="accent1"/>
          </a:effectRef>
          <a:fontRef idx="minor">
            <a:schemeClr val="tx1"/>
          </a:fontRef>
        </p:style>
      </p:cxnSp>
      <p:sp>
        <p:nvSpPr>
          <p:cNvPr id="64" name="TextBox 63"/>
          <p:cNvSpPr txBox="1"/>
          <p:nvPr/>
        </p:nvSpPr>
        <p:spPr>
          <a:xfrm>
            <a:off x="1393368" y="5987142"/>
            <a:ext cx="5715000" cy="461665"/>
          </a:xfrm>
          <a:prstGeom prst="rect">
            <a:avLst/>
          </a:prstGeom>
          <a:noFill/>
          <a:ln>
            <a:solidFill>
              <a:schemeClr val="accent1"/>
            </a:solidFill>
          </a:ln>
        </p:spPr>
        <p:txBody>
          <a:bodyPr wrap="square" rtlCol="0">
            <a:spAutoFit/>
          </a:bodyPr>
          <a:lstStyle/>
          <a:p>
            <a:r>
              <a:rPr lang="en-US" sz="2400" dirty="0" smtClean="0">
                <a:latin typeface="Arial" pitchFamily="34" charset="0"/>
                <a:cs typeface="Arial" pitchFamily="34" charset="0"/>
              </a:rPr>
              <a:t>OFED fully supports three wire protocols</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FW layout_102009">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txDef>
      <a:spPr>
        <a:noFill/>
      </a:spPr>
      <a:bodyPr wrap="none" rtlCol="0">
        <a:spAutoFit/>
      </a:bodyPr>
      <a:lstStyle>
        <a:defPPr>
          <a:defRPr dirty="0" smtClean="0">
            <a:latin typeface="Arial" pitchFamily="34" charset="0"/>
            <a:cs typeface="Arial" pitchFamily="34" charset="0"/>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SFW layout_102009</Template>
  <TotalTime>4202</TotalTime>
  <Words>744</Words>
  <Application>Microsoft Office PowerPoint</Application>
  <PresentationFormat>On-screen Show (4:3)</PresentationFormat>
  <Paragraphs>217</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SFW layout_102009</vt:lpstr>
      <vt:lpstr>A Unified Approach to Networks</vt:lpstr>
      <vt:lpstr>Abstract</vt:lpstr>
      <vt:lpstr>Message Passing</vt:lpstr>
      <vt:lpstr>A message passing service</vt:lpstr>
      <vt:lpstr>OFED verbs API</vt:lpstr>
      <vt:lpstr>The RDMA Service</vt:lpstr>
      <vt:lpstr>The RDMA Service</vt:lpstr>
      <vt:lpstr>The RDMA Service</vt:lpstr>
      <vt:lpstr>The RDMA Service</vt:lpstr>
      <vt:lpstr>I/O versus message passing?</vt:lpstr>
      <vt:lpstr>OFED upper layer protocols</vt:lpstr>
      <vt:lpstr>A unified wire</vt:lpstr>
      <vt:lpstr>Actually, a choice of 3 unified wires</vt:lpstr>
      <vt:lpstr>3 Transport Protocols</vt:lpstr>
      <vt:lpstr>Why RoCE?</vt:lpstr>
      <vt:lpstr>OFED – a complete solution</vt:lpstr>
      <vt:lpstr>Slide 17</vt:lpstr>
      <vt:lpstr>Slide 18</vt:lpstr>
      <vt:lpstr>A shameless plug</vt:lpstr>
      <vt:lpstr>System Fabric Works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OFED stack</dc:title>
  <dc:creator/>
  <cp:lastModifiedBy> Paul Grun</cp:lastModifiedBy>
  <cp:revision>12</cp:revision>
  <dcterms:created xsi:type="dcterms:W3CDTF">2006-08-16T00:00:00Z</dcterms:created>
  <dcterms:modified xsi:type="dcterms:W3CDTF">2010-11-16T21:13:13Z</dcterms:modified>
</cp:coreProperties>
</file>