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6" r:id="rId2"/>
  </p:sldMasterIdLst>
  <p:notesMasterIdLst>
    <p:notesMasterId r:id="rId18"/>
  </p:notesMasterIdLst>
  <p:handoutMasterIdLst>
    <p:handoutMasterId r:id="rId19"/>
  </p:handoutMasterIdLst>
  <p:sldIdLst>
    <p:sldId id="449" r:id="rId3"/>
    <p:sldId id="967" r:id="rId4"/>
    <p:sldId id="944" r:id="rId5"/>
    <p:sldId id="978" r:id="rId6"/>
    <p:sldId id="1027" r:id="rId7"/>
    <p:sldId id="948" r:id="rId8"/>
    <p:sldId id="1030" r:id="rId9"/>
    <p:sldId id="1098" r:id="rId10"/>
    <p:sldId id="1100" r:id="rId11"/>
    <p:sldId id="1101" r:id="rId12"/>
    <p:sldId id="995" r:id="rId13"/>
    <p:sldId id="1104" r:id="rId14"/>
    <p:sldId id="1044" r:id="rId15"/>
    <p:sldId id="1103" r:id="rId16"/>
    <p:sldId id="1099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F6F6F"/>
    <a:srgbClr val="3B7600"/>
    <a:srgbClr val="33CC33"/>
    <a:srgbClr val="CCFF99"/>
    <a:srgbClr val="FF66FF"/>
    <a:srgbClr val="009900"/>
    <a:srgbClr val="BCE292"/>
    <a:srgbClr val="E6FFCD"/>
    <a:srgbClr val="F5FFE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24" autoAdjust="0"/>
    <p:restoredTop sz="89983" autoAdjust="0"/>
  </p:normalViewPr>
  <p:slideViewPr>
    <p:cSldViewPr snapToGrid="0">
      <p:cViewPr varScale="1">
        <p:scale>
          <a:sx n="67" d="100"/>
          <a:sy n="67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44"/>
    </p:cViewPr>
  </p:sorterViewPr>
  <p:notesViewPr>
    <p:cSldViewPr snapToGrid="0">
      <p:cViewPr varScale="1">
        <p:scale>
          <a:sx n="62" d="100"/>
          <a:sy n="62" d="100"/>
        </p:scale>
        <p:origin x="-2880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8BD49F-9488-4A84-99A2-5B8FA9F88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90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64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F67F5E5-CA06-4367-A5A5-1B5CD1D3B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DF68A9-E4B6-4828-8AE3-55CA142A69E5}" type="slidenum">
              <a:rPr lang="en-US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9" y="4560889"/>
            <a:ext cx="5851525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object storage server (</a:t>
            </a:r>
            <a:r>
              <a:rPr lang="en-US" sz="1200" b="0" i="1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OSS</a:t>
            </a:r>
            <a:r>
              <a:rPr lang="en-US" sz="1200" b="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67F5E5-CA06-4367-A5A5-1B5CD1D3B77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2BEC7-1085-4021-8174-99351EAF922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titled-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 Same Side Corner Rectangle 4"/>
          <p:cNvSpPr/>
          <p:nvPr/>
        </p:nvSpPr>
        <p:spPr>
          <a:xfrm>
            <a:off x="0" y="5072063"/>
            <a:ext cx="9144000" cy="1785937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600" b="1" baseline="-25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828800"/>
          </a:xfrm>
        </p:spPr>
        <p:txBody>
          <a:bodyPr/>
          <a:lstStyle>
            <a:lvl1pPr algn="ctr">
              <a:defRPr sz="3600" b="1">
                <a:solidFill>
                  <a:srgbClr val="FF99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71600" y="2667000"/>
            <a:ext cx="6400800" cy="1752600"/>
          </a:xfrm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A2ADE-30B4-4EF7-ABE1-25EE8AB0D7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FD8A0-42CC-4821-90E9-8952255F6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148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3000"/>
            <a:ext cx="41148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0FC4F-62B3-4BED-94AA-691EF9F44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0"/>
            <a:ext cx="215265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30555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DC374-09B6-404E-BB74-885138525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29B72-A1C0-4CE5-8508-1C364EB11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45A8D-A95D-4711-A887-067AAD72C6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3C654-4DF1-40FB-857F-7B20F05AF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3861E-5967-4CF5-9FC6-F1B6FBDB5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5767B-89B3-4FC5-B4CE-F801D2E7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57A0F-8421-4AD8-9837-436CDF2CD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0" descr="header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ound Same Side Corner Rectangle 9"/>
          <p:cNvSpPr/>
          <p:nvPr/>
        </p:nvSpPr>
        <p:spPr bwMode="auto">
          <a:xfrm flipV="1">
            <a:off x="0" y="6620933"/>
            <a:ext cx="9144000" cy="245534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rgbClr val="1C1C4F"/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en-US" sz="1600" b="1" baseline="-25000">
              <a:solidFill>
                <a:srgbClr val="241172"/>
              </a:solidFill>
            </a:endParaRPr>
          </a:p>
        </p:txBody>
      </p:sp>
      <p:sp>
        <p:nvSpPr>
          <p:cNvPr id="396296" name="Rectangle 8"/>
          <p:cNvSpPr>
            <a:spLocks noChangeArrowheads="1"/>
          </p:cNvSpPr>
          <p:nvPr/>
        </p:nvSpPr>
        <p:spPr bwMode="white">
          <a:xfrm>
            <a:off x="246063" y="6615113"/>
            <a:ext cx="670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4" rIns="91429" bIns="45714">
            <a:spAutoFit/>
          </a:bodyPr>
          <a:lstStyle/>
          <a:p>
            <a:pPr eaLnBrk="0" hangingPunct="0">
              <a:defRPr/>
            </a:pP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</a:t>
            </a: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2010  </a:t>
            </a: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MELLANOX TECHNOLOGIES	                 </a:t>
            </a:r>
          </a:p>
        </p:txBody>
      </p:sp>
      <p:pic>
        <p:nvPicPr>
          <p:cNvPr id="20487" name="Picture 10" descr="Mellanox_logoWHT.pn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972425" y="76200"/>
            <a:ext cx="917575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228600" y="7620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7924800" y="6629400"/>
            <a:ext cx="10668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7698EA-A713-4F1B-A902-99EC53EE2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125000"/>
        <a:buFont typeface="Wingdings" pitchFamily="2" charset="2"/>
        <a:buChar char="§"/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j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rgbClr val="4D4D4D"/>
          </a:solidFill>
          <a:latin typeface="+mj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j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oter1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6402388"/>
            <a:ext cx="91440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eader1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9144000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143000"/>
            <a:ext cx="8382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" y="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7162800" y="6610350"/>
            <a:ext cx="1524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defTabSz="457200">
              <a:defRPr/>
            </a:pPr>
            <a:fld id="{4213555F-4AF2-4041-BC85-19370D5CA94F}" type="slidenum">
              <a:rPr lang="en-US" sz="1000">
                <a:solidFill>
                  <a:srgbClr val="595959"/>
                </a:solidFill>
                <a:latin typeface="Arial" pitchFamily="34" charset="0"/>
                <a:cs typeface="+mn-cs"/>
              </a:rPr>
              <a:pPr algn="r" defTabSz="457200">
                <a:defRPr/>
              </a:pPr>
              <a:t>‹#›</a:t>
            </a:fld>
            <a:endParaRPr lang="en-US" sz="1000">
              <a:solidFill>
                <a:srgbClr val="595959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2055" name="Picture 7" descr="side_b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941388"/>
            <a:ext cx="231775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282575" indent="-282575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300" b="1">
          <a:solidFill>
            <a:schemeClr val="tx2"/>
          </a:solidFill>
          <a:latin typeface="+mn-lt"/>
          <a:ea typeface="+mn-ea"/>
          <a:cs typeface="+mn-cs"/>
        </a:defRPr>
      </a:lvl1pPr>
      <a:lvl2pPr marL="517525" indent="-234950" algn="l" defTabSz="457200" rtl="0" eaLnBrk="0" fontAlgn="base" hangingPunct="0">
        <a:spcBef>
          <a:spcPts val="3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2200">
          <a:solidFill>
            <a:schemeClr val="tx1"/>
          </a:solidFill>
          <a:latin typeface="+mn-lt"/>
        </a:defRPr>
      </a:lvl2pPr>
      <a:lvl3pPr marL="8001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</a:defRPr>
      </a:lvl3pPr>
      <a:lvl4pPr marL="1027113" indent="-227013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–"/>
        <a:defRPr sz="1500">
          <a:solidFill>
            <a:schemeClr val="tx1"/>
          </a:solidFill>
          <a:latin typeface="+mn-lt"/>
        </a:defRPr>
      </a:lvl4pPr>
      <a:lvl5pPr marL="1254125" indent="-1651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1500">
          <a:solidFill>
            <a:schemeClr val="tx1"/>
          </a:solidFill>
          <a:latin typeface="+mn-lt"/>
        </a:defRPr>
      </a:lvl5pPr>
      <a:lvl6pPr marL="1711325" indent="-165100" algn="l" defTabSz="457200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500">
          <a:solidFill>
            <a:schemeClr val="tx1"/>
          </a:solidFill>
          <a:latin typeface="+mn-lt"/>
        </a:defRPr>
      </a:lvl6pPr>
      <a:lvl7pPr marL="2168525" indent="-165100" algn="l" defTabSz="457200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500">
          <a:solidFill>
            <a:schemeClr val="tx1"/>
          </a:solidFill>
          <a:latin typeface="+mn-lt"/>
        </a:defRPr>
      </a:lvl7pPr>
      <a:lvl8pPr marL="2625725" indent="-165100" algn="l" defTabSz="457200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500">
          <a:solidFill>
            <a:schemeClr val="tx1"/>
          </a:solidFill>
          <a:latin typeface="+mn-lt"/>
        </a:defRPr>
      </a:lvl8pPr>
      <a:lvl9pPr marL="3082925" indent="-165100" algn="l" defTabSz="457200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gif"/><Relationship Id="rId4" Type="http://schemas.openxmlformats.org/officeDocument/2006/relationships/image" Target="../media/image7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18" Type="http://schemas.openxmlformats.org/officeDocument/2006/relationships/image" Target="../media/image24.jpeg"/><Relationship Id="rId3" Type="http://schemas.openxmlformats.org/officeDocument/2006/relationships/image" Target="../media/image9.jpeg"/><Relationship Id="rId21" Type="http://schemas.openxmlformats.org/officeDocument/2006/relationships/image" Target="../media/image27.png"/><Relationship Id="rId7" Type="http://schemas.openxmlformats.org/officeDocument/2006/relationships/image" Target="../media/image13.wmf"/><Relationship Id="rId12" Type="http://schemas.openxmlformats.org/officeDocument/2006/relationships/image" Target="../media/image18.jpeg"/><Relationship Id="rId1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3.png"/><Relationship Id="rId3" Type="http://schemas.openxmlformats.org/officeDocument/2006/relationships/image" Target="../media/image29.png"/><Relationship Id="rId21" Type="http://schemas.openxmlformats.org/officeDocument/2006/relationships/image" Target="../media/image46.png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17" Type="http://schemas.openxmlformats.org/officeDocument/2006/relationships/image" Target="../media/image42.png"/><Relationship Id="rId2" Type="http://schemas.openxmlformats.org/officeDocument/2006/relationships/image" Target="../media/image28.png"/><Relationship Id="rId16" Type="http://schemas.openxmlformats.org/officeDocument/2006/relationships/image" Target="../media/image41.png"/><Relationship Id="rId20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17.png"/><Relationship Id="rId10" Type="http://schemas.openxmlformats.org/officeDocument/2006/relationships/image" Target="../media/image36.jpeg"/><Relationship Id="rId19" Type="http://schemas.openxmlformats.org/officeDocument/2006/relationships/image" Target="../media/image44.jpe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7848600" cy="2057400"/>
          </a:xfrm>
        </p:spPr>
        <p:txBody>
          <a:bodyPr/>
          <a:lstStyle/>
          <a:p>
            <a:pPr eaLnBrk="1" hangingPunct="1"/>
            <a:r>
              <a:rPr lang="en-US" sz="4800" dirty="0" smtClean="0"/>
              <a:t>Paving The Road to</a:t>
            </a:r>
            <a:br>
              <a:rPr lang="en-US" sz="4800" dirty="0" smtClean="0"/>
            </a:br>
            <a:r>
              <a:rPr lang="en-US" sz="4800" dirty="0" smtClean="0"/>
              <a:t>Exascale Computing</a:t>
            </a:r>
            <a:endParaRPr lang="en-US" sz="6000" dirty="0" smtClean="0">
              <a:solidFill>
                <a:srgbClr val="FFFF00"/>
              </a:solidFill>
            </a:endParaRPr>
          </a:p>
        </p:txBody>
      </p:sp>
      <p:sp>
        <p:nvSpPr>
          <p:cNvPr id="1638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048000"/>
            <a:ext cx="64008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Bill Lee</a:t>
            </a:r>
          </a:p>
          <a:p>
            <a:pPr eaLnBrk="1" hangingPunct="1"/>
            <a:r>
              <a:rPr lang="en-US" dirty="0" smtClean="0"/>
              <a:t>HPC@mellanox.com</a:t>
            </a:r>
          </a:p>
        </p:txBody>
      </p:sp>
      <p:pic>
        <p:nvPicPr>
          <p:cNvPr id="4" name="Picture 5" descr="http://hpc.uark.edu/hpc/assets/images/Other%20Logos/sc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5195047"/>
            <a:ext cx="1066800" cy="145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Mellanox_logoPMS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5300663"/>
            <a:ext cx="1743075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406264" y="1204483"/>
            <a:ext cx="3648538" cy="2032086"/>
            <a:chOff x="5406264" y="1204483"/>
            <a:chExt cx="3648538" cy="203208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06264" y="1204483"/>
              <a:ext cx="3648538" cy="2032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8" name="Group 27"/>
            <p:cNvGrpSpPr/>
            <p:nvPr/>
          </p:nvGrpSpPr>
          <p:grpSpPr>
            <a:xfrm>
              <a:off x="7352928" y="2990820"/>
              <a:ext cx="442750" cy="200055"/>
              <a:chOff x="7352928" y="2990820"/>
              <a:chExt cx="442750" cy="200055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7413606" y="3046473"/>
                <a:ext cx="282593" cy="1009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" b="1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352928" y="2990820"/>
                <a:ext cx="44275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Other</a:t>
                </a:r>
                <a:endParaRPr lang="en-US" sz="700" b="1" dirty="0"/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5410200" y="3430517"/>
            <a:ext cx="3657600" cy="2128640"/>
            <a:chOff x="5410200" y="3430517"/>
            <a:chExt cx="3657600" cy="2128640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3430517"/>
              <a:ext cx="3657600" cy="212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9" name="Group 28"/>
            <p:cNvGrpSpPr/>
            <p:nvPr/>
          </p:nvGrpSpPr>
          <p:grpSpPr>
            <a:xfrm>
              <a:off x="7298523" y="5352901"/>
              <a:ext cx="442750" cy="200055"/>
              <a:chOff x="7319057" y="3016221"/>
              <a:chExt cx="442750" cy="200055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7391400" y="3065655"/>
                <a:ext cx="256848" cy="10091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319057" y="3016221"/>
                <a:ext cx="44275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/>
                  <a:t>Other</a:t>
                </a:r>
                <a:endParaRPr lang="en-US" sz="700" b="1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MPI Communications 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381000" y="4114800"/>
            <a:ext cx="4800600" cy="1371600"/>
          </a:xfrm>
        </p:spPr>
        <p:txBody>
          <a:bodyPr/>
          <a:lstStyle/>
          <a:p>
            <a:r>
              <a:rPr lang="en-US" sz="2000" dirty="0" smtClean="0"/>
              <a:t>&gt;3X higher Message rate</a:t>
            </a:r>
          </a:p>
          <a:p>
            <a:r>
              <a:rPr lang="en-US" sz="2000" dirty="0" smtClean="0"/>
              <a:t>&gt;7x lower RDMA latency</a:t>
            </a:r>
          </a:p>
          <a:p>
            <a:r>
              <a:rPr lang="en-US" sz="2000" dirty="0" smtClean="0"/>
              <a:t>&gt;35% higher applications performance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9D8A-1FAA-4FE9-B486-215D1621B7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Mellanox InfiniBand Delivers </a:t>
            </a:r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Fastest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 Communications</a:t>
            </a:r>
            <a:endParaRPr lang="en-US" b="1" dirty="0" smtClean="0">
              <a:solidFill>
                <a:srgbClr val="FFFF00"/>
              </a:solidFill>
              <a:latin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87" y="985234"/>
            <a:ext cx="5268913" cy="266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6096000" y="3962400"/>
            <a:ext cx="8867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Higher is </a:t>
            </a:r>
          </a:p>
          <a:p>
            <a:pPr algn="ctr"/>
            <a:r>
              <a:rPr lang="en-US" sz="1200" b="1" dirty="0" smtClean="0"/>
              <a:t>better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77614" y="1712510"/>
            <a:ext cx="853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Lower is </a:t>
            </a:r>
          </a:p>
          <a:p>
            <a:pPr algn="ctr"/>
            <a:r>
              <a:rPr lang="en-US" sz="1200" b="1" dirty="0" smtClean="0"/>
              <a:t>better</a:t>
            </a:r>
            <a:endParaRPr lang="en-US" sz="1200" b="1" dirty="0"/>
          </a:p>
        </p:txBody>
      </p:sp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 l="5873" t="9538" b="15028"/>
          <a:stretch>
            <a:fillRect/>
          </a:stretch>
        </p:blipFill>
        <p:spPr bwMode="auto">
          <a:xfrm>
            <a:off x="373487" y="1255122"/>
            <a:ext cx="4953731" cy="224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1733" y="1201763"/>
            <a:ext cx="3657600" cy="2037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3429000"/>
            <a:ext cx="3657600" cy="213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 and SHMEM Collectives Offload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9C0348-D2D2-46CE-A758-E75B8A8B952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Most Scalable </a:t>
            </a:r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Offloading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 for MPI/SHMEM Applications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r="25510"/>
          <a:stretch>
            <a:fillRect/>
          </a:stretch>
        </p:blipFill>
        <p:spPr bwMode="auto">
          <a:xfrm>
            <a:off x="0" y="990600"/>
            <a:ext cx="4422775" cy="315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Content Placeholder 9" descr="offloa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914400"/>
            <a:ext cx="4503057" cy="2985911"/>
          </a:xfrm>
        </p:spPr>
      </p:pic>
      <p:sp>
        <p:nvSpPr>
          <p:cNvPr id="16" name="TextBox 15"/>
          <p:cNvSpPr txBox="1"/>
          <p:nvPr/>
        </p:nvSpPr>
        <p:spPr>
          <a:xfrm>
            <a:off x="5738669" y="137160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3D FFT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57800" y="1749623"/>
            <a:ext cx="213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21% Performance Gain</a:t>
            </a:r>
            <a:endParaRPr lang="en-US" sz="1400" b="1" dirty="0"/>
          </a:p>
        </p:txBody>
      </p:sp>
      <p:pic>
        <p:nvPicPr>
          <p:cNvPr id="5124" name="Picture 4" descr="http://www.ornl.gov/sci/besd/bsd/BioNanoSysGrp/BNSG/ORNL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267200"/>
            <a:ext cx="2114550" cy="1236150"/>
          </a:xfrm>
          <a:prstGeom prst="rect">
            <a:avLst/>
          </a:prstGeom>
          <a:noFill/>
        </p:spPr>
      </p:pic>
      <p:pic>
        <p:nvPicPr>
          <p:cNvPr id="5126" name="Picture 6" descr="http://www.umhoops.com/osu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191000"/>
            <a:ext cx="1362075" cy="12809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Based Congestion Control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468438"/>
          <a:ext cx="6324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300"/>
                <a:gridCol w="3162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Network Latency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% Improvement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Ping Pong Latency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88%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Natural Ring Latency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81.6%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Random Ring Latency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81.3%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Ping</a:t>
                      </a:r>
                      <a:r>
                        <a:rPr lang="en-US" sz="1600" baseline="0" dirty="0" smtClean="0"/>
                        <a:t> Pong bandwidth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85.5%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Applications (HPCC)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% Improvement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PTRANS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76%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FFT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29400" y="2992438"/>
            <a:ext cx="2438400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50" b="1" dirty="0" smtClean="0"/>
              <a:t>For more performance examples: </a:t>
            </a:r>
          </a:p>
          <a:p>
            <a:r>
              <a:rPr lang="en-US" sz="1050" b="1" dirty="0" smtClean="0"/>
              <a:t>“First </a:t>
            </a:r>
            <a:r>
              <a:rPr lang="en-US" sz="1050" b="1" dirty="0"/>
              <a:t>Experiences with Congestion Control in InfiniBand Hardware”; </a:t>
            </a:r>
            <a:r>
              <a:rPr lang="nn-NO" sz="1050" b="1" dirty="0"/>
              <a:t>Ernst Gunnar Gran, Magne Eimot, Sven-Arne Reinemo, Tor Skeie, Olav </a:t>
            </a:r>
            <a:r>
              <a:rPr lang="en-US" sz="1050" b="1" dirty="0"/>
              <a:t>Lysne, Lars Paul Huse, Gilad Shainer; IPDPS 2010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0FC4F-62B3-4BED-94AA-691EF9F44F0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762000" y="4821238"/>
            <a:ext cx="4724400" cy="512762"/>
            <a:chOff x="2880" y="4065"/>
            <a:chExt cx="2710" cy="179"/>
          </a:xfrm>
        </p:grpSpPr>
        <p:pic>
          <p:nvPicPr>
            <p:cNvPr id="10" name="Picture 10" descr="simula-ta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0" y="4065"/>
              <a:ext cx="1440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1" descr="simula-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4065"/>
              <a:ext cx="139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05600" y="1544638"/>
            <a:ext cx="2291763" cy="122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ounded Rectangle 13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Congestion Free 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Network For Highest Efficiency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Topologies – Fat-Tree, 3D Torus, Mix</a:t>
            </a:r>
            <a:endParaRPr lang="en-US" dirty="0"/>
          </a:p>
        </p:txBody>
      </p:sp>
      <p:grpSp>
        <p:nvGrpSpPr>
          <p:cNvPr id="3" name="Group 392"/>
          <p:cNvGrpSpPr/>
          <p:nvPr/>
        </p:nvGrpSpPr>
        <p:grpSpPr>
          <a:xfrm>
            <a:off x="1551602" y="1034534"/>
            <a:ext cx="6296998" cy="5029200"/>
            <a:chOff x="57594" y="1588625"/>
            <a:chExt cx="5185919" cy="4050175"/>
          </a:xfrm>
        </p:grpSpPr>
        <p:grpSp>
          <p:nvGrpSpPr>
            <p:cNvPr id="4" name="Group 307"/>
            <p:cNvGrpSpPr/>
            <p:nvPr/>
          </p:nvGrpSpPr>
          <p:grpSpPr>
            <a:xfrm>
              <a:off x="3657600" y="1588625"/>
              <a:ext cx="457200" cy="766763"/>
              <a:chOff x="4310063" y="1371600"/>
              <a:chExt cx="457200" cy="766763"/>
            </a:xfrm>
          </p:grpSpPr>
          <p:grpSp>
            <p:nvGrpSpPr>
              <p:cNvPr id="5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344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345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6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7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8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92"/>
                <a:ext cx="309563" cy="457200"/>
                <a:chOff x="1152" y="2063"/>
                <a:chExt cx="230" cy="1537"/>
              </a:xfrm>
            </p:grpSpPr>
            <p:sp>
              <p:nvSpPr>
                <p:cNvPr id="311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12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313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4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5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6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7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8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19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1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2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3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4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5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6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9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0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1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2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3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4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35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36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37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38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39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40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41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42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43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06" name="Can 305"/>
            <p:cNvSpPr/>
            <p:nvPr/>
          </p:nvSpPr>
          <p:spPr>
            <a:xfrm rot="15908421">
              <a:off x="3159410" y="2275619"/>
              <a:ext cx="304800" cy="2186059"/>
            </a:xfrm>
            <a:prstGeom prst="can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       6.5GB/s</a:t>
              </a:r>
              <a:endParaRPr lang="en-US" dirty="0"/>
            </a:p>
          </p:txBody>
        </p:sp>
        <p:sp>
          <p:nvSpPr>
            <p:cNvPr id="17" name="Can 16"/>
            <p:cNvSpPr/>
            <p:nvPr/>
          </p:nvSpPr>
          <p:spPr>
            <a:xfrm rot="13896425">
              <a:off x="2703932" y="2074167"/>
              <a:ext cx="304800" cy="2186059"/>
            </a:xfrm>
            <a:prstGeom prst="can">
              <a:avLst/>
            </a:prstGeom>
            <a:solidFill>
              <a:srgbClr val="EE8E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         6.5-32GB/s</a:t>
              </a:r>
              <a:endParaRPr lang="en-US" dirty="0"/>
            </a:p>
          </p:txBody>
        </p:sp>
        <p:sp>
          <p:nvSpPr>
            <p:cNvPr id="11" name="Can 10"/>
            <p:cNvSpPr/>
            <p:nvPr/>
          </p:nvSpPr>
          <p:spPr>
            <a:xfrm>
              <a:off x="1828800" y="4038600"/>
              <a:ext cx="304800" cy="1600200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8-40GB/s    ___</a:t>
              </a:r>
              <a:endParaRPr lang="en-US" dirty="0"/>
            </a:p>
          </p:txBody>
        </p:sp>
        <p:sp>
          <p:nvSpPr>
            <p:cNvPr id="12" name="Can 11"/>
            <p:cNvSpPr/>
            <p:nvPr/>
          </p:nvSpPr>
          <p:spPr>
            <a:xfrm rot="16200000">
              <a:off x="2667000" y="3047999"/>
              <a:ext cx="304800" cy="1828801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               8-40GB/s</a:t>
              </a:r>
              <a:endParaRPr lang="en-US" dirty="0"/>
            </a:p>
          </p:txBody>
        </p:sp>
        <p:sp>
          <p:nvSpPr>
            <p:cNvPr id="13" name="Can 12"/>
            <p:cNvSpPr/>
            <p:nvPr/>
          </p:nvSpPr>
          <p:spPr>
            <a:xfrm rot="18657097" flipV="1">
              <a:off x="855973" y="2254575"/>
              <a:ext cx="304800" cy="1901557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8-40GB/s      ____</a:t>
              </a:r>
              <a:endParaRPr lang="en-US" dirty="0"/>
            </a:p>
          </p:txBody>
        </p:sp>
        <p:sp>
          <p:nvSpPr>
            <p:cNvPr id="8" name="Cube 7"/>
            <p:cNvSpPr/>
            <p:nvPr/>
          </p:nvSpPr>
          <p:spPr>
            <a:xfrm flipH="1">
              <a:off x="1066800" y="3276600"/>
              <a:ext cx="1676400" cy="1295400"/>
            </a:xfrm>
            <a:prstGeom prst="cube">
              <a:avLst>
                <a:gd name="adj" fmla="val 1606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an 13"/>
            <p:cNvSpPr/>
            <p:nvPr/>
          </p:nvSpPr>
          <p:spPr>
            <a:xfrm rot="18657097" flipV="1">
              <a:off x="2445261" y="3767210"/>
              <a:ext cx="304800" cy="1669965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8-40GB/s</a:t>
              </a:r>
              <a:endParaRPr lang="en-US" dirty="0"/>
            </a:p>
          </p:txBody>
        </p:sp>
        <p:sp>
          <p:nvSpPr>
            <p:cNvPr id="15" name="Can 14"/>
            <p:cNvSpPr/>
            <p:nvPr/>
          </p:nvSpPr>
          <p:spPr>
            <a:xfrm>
              <a:off x="1828800" y="2209800"/>
              <a:ext cx="304800" cy="1219200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8-40GB/s</a:t>
              </a:r>
              <a:endParaRPr lang="en-US" dirty="0"/>
            </a:p>
          </p:txBody>
        </p:sp>
        <p:sp>
          <p:nvSpPr>
            <p:cNvPr id="16" name="Can 15"/>
            <p:cNvSpPr/>
            <p:nvPr/>
          </p:nvSpPr>
          <p:spPr>
            <a:xfrm rot="16200000">
              <a:off x="495302" y="3390898"/>
              <a:ext cx="304800" cy="1143003"/>
            </a:xfrm>
            <a:prstGeom prst="can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dirty="0" smtClean="0"/>
                <a:t>8-40GB/s</a:t>
              </a:r>
              <a:endParaRPr lang="en-US" dirty="0"/>
            </a:p>
          </p:txBody>
        </p:sp>
        <p:grpSp>
          <p:nvGrpSpPr>
            <p:cNvPr id="7" name="Group 59"/>
            <p:cNvGrpSpPr/>
            <p:nvPr/>
          </p:nvGrpSpPr>
          <p:grpSpPr>
            <a:xfrm>
              <a:off x="3124200" y="1588625"/>
              <a:ext cx="457200" cy="766763"/>
              <a:chOff x="4310063" y="1371600"/>
              <a:chExt cx="457200" cy="766763"/>
            </a:xfrm>
          </p:grpSpPr>
          <p:grpSp>
            <p:nvGrpSpPr>
              <p:cNvPr id="9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96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97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8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9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0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84"/>
                <a:ext cx="309563" cy="457200"/>
                <a:chOff x="1152" y="2063"/>
                <a:chExt cx="230" cy="1537"/>
              </a:xfrm>
            </p:grpSpPr>
            <p:sp>
              <p:nvSpPr>
                <p:cNvPr id="63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64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65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6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6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7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8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9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0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4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6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87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88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89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0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1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2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3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4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95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100"/>
            <p:cNvGrpSpPr/>
            <p:nvPr/>
          </p:nvGrpSpPr>
          <p:grpSpPr>
            <a:xfrm>
              <a:off x="3276600" y="1741025"/>
              <a:ext cx="457200" cy="766763"/>
              <a:chOff x="4310063" y="1371600"/>
              <a:chExt cx="457200" cy="766763"/>
            </a:xfrm>
          </p:grpSpPr>
          <p:grpSp>
            <p:nvGrpSpPr>
              <p:cNvPr id="19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137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138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9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0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41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86"/>
                <a:ext cx="309563" cy="457200"/>
                <a:chOff x="1152" y="2063"/>
                <a:chExt cx="230" cy="1537"/>
              </a:xfrm>
            </p:grpSpPr>
            <p:sp>
              <p:nvSpPr>
                <p:cNvPr id="104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05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106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7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9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0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1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6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7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9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0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1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2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28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29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30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1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2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3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4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5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36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" name="Group 141"/>
            <p:cNvGrpSpPr/>
            <p:nvPr/>
          </p:nvGrpSpPr>
          <p:grpSpPr>
            <a:xfrm>
              <a:off x="3810000" y="1741025"/>
              <a:ext cx="457200" cy="766763"/>
              <a:chOff x="4310063" y="1371600"/>
              <a:chExt cx="457200" cy="766763"/>
            </a:xfrm>
          </p:grpSpPr>
          <p:grpSp>
            <p:nvGrpSpPr>
              <p:cNvPr id="22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178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179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0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1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3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88"/>
                <a:ext cx="309563" cy="457200"/>
                <a:chOff x="1152" y="2063"/>
                <a:chExt cx="230" cy="1537"/>
              </a:xfrm>
            </p:grpSpPr>
            <p:sp>
              <p:nvSpPr>
                <p:cNvPr id="145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46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147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8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9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0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1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2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3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4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5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8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9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0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5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6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7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69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70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71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2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3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4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5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6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177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" name="Group 182"/>
            <p:cNvGrpSpPr/>
            <p:nvPr/>
          </p:nvGrpSpPr>
          <p:grpSpPr>
            <a:xfrm>
              <a:off x="3505200" y="1964862"/>
              <a:ext cx="457200" cy="766763"/>
              <a:chOff x="4310063" y="1371600"/>
              <a:chExt cx="457200" cy="766763"/>
            </a:xfrm>
          </p:grpSpPr>
          <p:grpSp>
            <p:nvGrpSpPr>
              <p:cNvPr id="25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219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220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1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2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3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6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90"/>
                <a:ext cx="309563" cy="457200"/>
                <a:chOff x="1152" y="2063"/>
                <a:chExt cx="230" cy="1537"/>
              </a:xfrm>
            </p:grpSpPr>
            <p:sp>
              <p:nvSpPr>
                <p:cNvPr id="186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187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188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9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0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1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2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3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4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5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6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7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8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99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0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1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2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3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4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5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6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7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8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09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0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211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212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3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4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5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6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7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218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pic>
          <p:nvPicPr>
            <p:cNvPr id="307" name="Picture 1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962400" y="2590800"/>
              <a:ext cx="1281113" cy="1073150"/>
            </a:xfrm>
            <a:prstGeom prst="rect">
              <a:avLst/>
            </a:prstGeom>
            <a:noFill/>
          </p:spPr>
        </p:pic>
        <p:grpSp>
          <p:nvGrpSpPr>
            <p:cNvPr id="27" name="Group 348"/>
            <p:cNvGrpSpPr/>
            <p:nvPr/>
          </p:nvGrpSpPr>
          <p:grpSpPr>
            <a:xfrm>
              <a:off x="4038600" y="1969625"/>
              <a:ext cx="457200" cy="766763"/>
              <a:chOff x="4310063" y="1371600"/>
              <a:chExt cx="457200" cy="766763"/>
            </a:xfrm>
          </p:grpSpPr>
          <p:grpSp>
            <p:nvGrpSpPr>
              <p:cNvPr id="28" name="Group 40"/>
              <p:cNvGrpSpPr>
                <a:grpSpLocks/>
              </p:cNvGrpSpPr>
              <p:nvPr/>
            </p:nvGrpSpPr>
            <p:grpSpPr bwMode="auto">
              <a:xfrm>
                <a:off x="4343400" y="1371600"/>
                <a:ext cx="384175" cy="461963"/>
                <a:chOff x="1632" y="2832"/>
                <a:chExt cx="528" cy="528"/>
              </a:xfrm>
            </p:grpSpPr>
            <p:sp>
              <p:nvSpPr>
                <p:cNvPr id="385" name="Rectangle 41"/>
                <p:cNvSpPr>
                  <a:spLocks noChangeArrowheads="1"/>
                </p:cNvSpPr>
                <p:nvPr/>
              </p:nvSpPr>
              <p:spPr bwMode="auto">
                <a:xfrm>
                  <a:off x="1632" y="2832"/>
                  <a:ext cx="528" cy="528"/>
                </a:xfrm>
                <a:prstGeom prst="rect">
                  <a:avLst/>
                </a:prstGeom>
                <a:solidFill>
                  <a:srgbClr val="0033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pic>
              <p:nvPicPr>
                <p:cNvPr id="386" name="Picture 42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7" name="Picture 43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288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8" name="Picture 44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68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9" name="Picture 45" descr="pents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920" y="3120"/>
                  <a:ext cx="18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9" name="Group 149"/>
              <p:cNvGrpSpPr>
                <a:grpSpLocks/>
              </p:cNvGrpSpPr>
              <p:nvPr/>
            </p:nvGrpSpPr>
            <p:grpSpPr bwMode="auto">
              <a:xfrm rot="5400000">
                <a:off x="4383881" y="1754992"/>
                <a:ext cx="309563" cy="457200"/>
                <a:chOff x="1152" y="2063"/>
                <a:chExt cx="230" cy="1537"/>
              </a:xfrm>
            </p:grpSpPr>
            <p:sp>
              <p:nvSpPr>
                <p:cNvPr id="352" name="Rectangle 150"/>
                <p:cNvSpPr>
                  <a:spLocks noChangeArrowheads="1"/>
                </p:cNvSpPr>
                <p:nvPr/>
              </p:nvSpPr>
              <p:spPr bwMode="auto">
                <a:xfrm rot="-5400000">
                  <a:off x="499" y="2717"/>
                  <a:ext cx="1536" cy="230"/>
                </a:xfrm>
                <a:prstGeom prst="rect">
                  <a:avLst/>
                </a:prstGeom>
                <a:solidFill>
                  <a:srgbClr val="3C823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53" name="Rectangle 151"/>
                <p:cNvSpPr>
                  <a:spLocks noChangeArrowheads="1"/>
                </p:cNvSpPr>
                <p:nvPr/>
              </p:nvSpPr>
              <p:spPr bwMode="auto">
                <a:xfrm rot="-5400000">
                  <a:off x="576" y="2792"/>
                  <a:ext cx="1536" cy="77"/>
                </a:xfrm>
                <a:prstGeom prst="rect">
                  <a:avLst/>
                </a:prstGeom>
                <a:gradFill rotWithShape="1">
                  <a:gsLst>
                    <a:gs pos="0">
                      <a:srgbClr val="EAEAEA">
                        <a:alpha val="26999"/>
                      </a:srgbClr>
                    </a:gs>
                    <a:gs pos="100000">
                      <a:srgbClr val="6C6C6C">
                        <a:alpha val="15999"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000">
                    <a:ea typeface="Geneva" pitchFamily="-65" charset="-128"/>
                  </a:endParaRPr>
                </a:p>
              </p:txBody>
            </p:sp>
            <p:sp>
              <p:nvSpPr>
                <p:cNvPr id="354" name="Line 15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5" name="Line 15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360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6" name="Line 15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7" name="Line 15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2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8" name="Line 15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1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9" name="Line 15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0" name="Line 15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026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1" name="Line 15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9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2" name="Line 16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3" name="Line 16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8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4" name="Line 16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759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5" name="Line 163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92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6" name="Line 164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6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7" name="Line 165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5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8" name="Line 166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9" name="Line 167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425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0" name="Line 168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3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1" name="Line 169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2" name="Line 170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224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3" name="Line 171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158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4" name="Line 17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2091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75" name="Rectangle 173"/>
                <p:cNvSpPr>
                  <a:spLocks noChangeArrowheads="1"/>
                </p:cNvSpPr>
                <p:nvPr/>
              </p:nvSpPr>
              <p:spPr bwMode="auto">
                <a:xfrm rot="-5400000">
                  <a:off x="389" y="2826"/>
                  <a:ext cx="1536" cy="10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3000">
                    <a:solidFill>
                      <a:schemeClr val="tx1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76" name="Oval 174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2143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77" name="Oval 175"/>
                <p:cNvSpPr>
                  <a:spLocks noChangeArrowheads="1"/>
                </p:cNvSpPr>
                <p:nvPr/>
              </p:nvSpPr>
              <p:spPr bwMode="auto">
                <a:xfrm rot="-5400000">
                  <a:off x="1176" y="3478"/>
                  <a:ext cx="67" cy="3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3000">
                    <a:ea typeface="Geneva" pitchFamily="-65" charset="-128"/>
                  </a:endParaRPr>
                </a:p>
              </p:txBody>
            </p:sp>
            <p:sp>
              <p:nvSpPr>
                <p:cNvPr id="378" name="Rectangle 176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293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79" name="Rectangle 177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3092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80" name="Rectangle 178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8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81" name="Rectangle 179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692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82" name="Rectangle 180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491"/>
                  <a:ext cx="133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83" name="Rectangle 181"/>
                <p:cNvSpPr>
                  <a:spLocks noChangeArrowheads="1"/>
                </p:cNvSpPr>
                <p:nvPr/>
              </p:nvSpPr>
              <p:spPr bwMode="auto">
                <a:xfrm rot="-5400000">
                  <a:off x="1162" y="2291"/>
                  <a:ext cx="134" cy="77"/>
                </a:xfrm>
                <a:prstGeom prst="rect">
                  <a:avLst/>
                </a:prstGeom>
                <a:solidFill>
                  <a:srgbClr val="4D4D4D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2" dir="t"/>
                </a:scene3d>
                <a:sp3d extrusionH="36500" prstMaterial="legacyMatte">
                  <a:bevelT w="13500" h="13500" prst="angle"/>
                  <a:bevelB w="13500" h="13500" prst="angle"/>
                  <a:extrusionClr>
                    <a:srgbClr val="4D4D4D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US" sz="3000">
                    <a:solidFill>
                      <a:srgbClr val="4D4D4D"/>
                    </a:solidFill>
                    <a:ea typeface="Geneva" pitchFamily="-65" charset="-128"/>
                  </a:endParaRPr>
                </a:p>
              </p:txBody>
            </p:sp>
            <p:sp>
              <p:nvSpPr>
                <p:cNvPr id="384" name="Line 182"/>
                <p:cNvSpPr>
                  <a:spLocks noChangeShapeType="1"/>
                </p:cNvSpPr>
                <p:nvPr/>
              </p:nvSpPr>
              <p:spPr bwMode="auto">
                <a:xfrm rot="-5400000">
                  <a:off x="1344" y="3493"/>
                  <a:ext cx="0" cy="77"/>
                </a:xfrm>
                <a:prstGeom prst="line">
                  <a:avLst/>
                </a:prstGeom>
                <a:noFill/>
                <a:ln w="19050">
                  <a:solidFill>
                    <a:srgbClr val="EEDD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pic>
          <p:nvPicPr>
            <p:cNvPr id="390" name="Picture 10" descr="Mellanox_logoWHT.pn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371600" y="3581400"/>
              <a:ext cx="536575" cy="411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8" name="TextBox 397"/>
          <p:cNvSpPr txBox="1"/>
          <p:nvPr/>
        </p:nvSpPr>
        <p:spPr>
          <a:xfrm>
            <a:off x="6781800" y="95833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CPU/GPU</a:t>
            </a:r>
            <a:endParaRPr lang="en-US" b="1" dirty="0"/>
          </a:p>
        </p:txBody>
      </p:sp>
      <p:sp>
        <p:nvSpPr>
          <p:cNvPr id="399" name="TextBox 398"/>
          <p:cNvSpPr txBox="1"/>
          <p:nvPr/>
        </p:nvSpPr>
        <p:spPr>
          <a:xfrm>
            <a:off x="6858000" y="377773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Storage</a:t>
            </a:r>
            <a:endParaRPr lang="en-US" b="1" dirty="0"/>
          </a:p>
        </p:txBody>
      </p:sp>
      <p:sp>
        <p:nvSpPr>
          <p:cNvPr id="401" name="TextBox 400"/>
          <p:cNvSpPr txBox="1"/>
          <p:nvPr/>
        </p:nvSpPr>
        <p:spPr>
          <a:xfrm>
            <a:off x="533400" y="48006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Supports Multiple networks</a:t>
            </a:r>
            <a:endParaRPr lang="en-US" b="1" dirty="0"/>
          </a:p>
        </p:txBody>
      </p:sp>
      <p:cxnSp>
        <p:nvCxnSpPr>
          <p:cNvPr id="403" name="Straight Arrow Connector 402"/>
          <p:cNvCxnSpPr>
            <a:stCxn id="401" idx="0"/>
          </p:cNvCxnSpPr>
          <p:nvPr/>
        </p:nvCxnSpPr>
        <p:spPr>
          <a:xfrm rot="5400000" flipH="1" flipV="1">
            <a:off x="1409700" y="4000500"/>
            <a:ext cx="533400" cy="1066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Arrow Connector 405"/>
          <p:cNvCxnSpPr>
            <a:stCxn id="401" idx="3"/>
          </p:cNvCxnSpPr>
          <p:nvPr/>
        </p:nvCxnSpPr>
        <p:spPr>
          <a:xfrm flipV="1">
            <a:off x="1752600" y="5257800"/>
            <a:ext cx="1828800" cy="446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Slide Number Placeholder 26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B11E11-F651-4828-AF59-D14D98C4A47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67" name="TextBox 266"/>
          <p:cNvSpPr txBox="1"/>
          <p:nvPr/>
        </p:nvSpPr>
        <p:spPr>
          <a:xfrm>
            <a:off x="5715000" y="4615934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Bandwidth based on IB QDR</a:t>
            </a:r>
            <a:endParaRPr lang="en-US" dirty="0"/>
          </a:p>
        </p:txBody>
      </p:sp>
      <p:sp>
        <p:nvSpPr>
          <p:cNvPr id="269" name="Rounded Rectangle 268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The Most Efficiency Connectivity for </a:t>
            </a:r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3D-Torus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Generation InfiniBand Technology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0FC4F-62B3-4BED-94AA-691EF9F44F0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45106"/>
          <a:stretch>
            <a:fillRect/>
          </a:stretch>
        </p:blipFill>
        <p:spPr bwMode="auto">
          <a:xfrm>
            <a:off x="0" y="1752600"/>
            <a:ext cx="9144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Highest </a:t>
            </a:r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Throughput</a:t>
            </a:r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  Connectivity for Server and Storage </a:t>
            </a:r>
            <a:endParaRPr lang="en-US" b="1" dirty="0" smtClean="0">
              <a:solidFill>
                <a:srgbClr val="FFFF00"/>
              </a:solidFill>
              <a:latin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0FC4F-62B3-4BED-94AA-691EF9F44F0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9144000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0" y="5867400"/>
            <a:ext cx="9144000" cy="762000"/>
          </a:xfrm>
          <a:prstGeom prst="roundRect">
            <a:avLst/>
          </a:prstGeom>
          <a:solidFill>
            <a:srgbClr val="6F6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400" b="1" dirty="0" smtClean="0">
                <a:solidFill>
                  <a:srgbClr val="FFFFFF"/>
                </a:solidFill>
                <a:latin typeface="Arial"/>
              </a:rPr>
              <a:t>Thinking, Designing and Building Scalable HPC </a:t>
            </a:r>
            <a:r>
              <a:rPr lang="en-US" sz="2400" b="1" dirty="0" smtClean="0">
                <a:solidFill>
                  <a:schemeClr val="accent2"/>
                </a:solidFill>
                <a:latin typeface="Arial"/>
              </a:rPr>
              <a:t>HPC@mellanox.com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Line 6"/>
          <p:cNvSpPr>
            <a:spLocks noChangeShapeType="1"/>
          </p:cNvSpPr>
          <p:nvPr/>
        </p:nvSpPr>
        <p:spPr bwMode="auto">
          <a:xfrm flipV="1">
            <a:off x="5197475" y="2879725"/>
            <a:ext cx="1889125" cy="812800"/>
          </a:xfrm>
          <a:prstGeom prst="line">
            <a:avLst/>
          </a:prstGeom>
          <a:noFill/>
          <a:ln w="38100">
            <a:solidFill>
              <a:srgbClr val="2B5A29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317625" y="1295400"/>
            <a:ext cx="6532563" cy="1295400"/>
          </a:xfrm>
          <a:custGeom>
            <a:avLst/>
            <a:gdLst>
              <a:gd name="G0" fmla="+- -2015444 0 0"/>
              <a:gd name="G1" fmla="+- -11796480 0 0"/>
              <a:gd name="G2" fmla="+- -2015444 0 -11796480"/>
              <a:gd name="G3" fmla="+- 10800 0 0"/>
              <a:gd name="G4" fmla="+- 0 0 -201544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774 0 0"/>
              <a:gd name="G9" fmla="+- 0 0 -11796480"/>
              <a:gd name="G10" fmla="+- 8774 0 2700"/>
              <a:gd name="G11" fmla="cos G10 -2015444"/>
              <a:gd name="G12" fmla="sin G10 -2015444"/>
              <a:gd name="G13" fmla="cos 13500 -2015444"/>
              <a:gd name="G14" fmla="sin 13500 -2015444"/>
              <a:gd name="G15" fmla="+- G11 10800 0"/>
              <a:gd name="G16" fmla="+- G12 10800 0"/>
              <a:gd name="G17" fmla="+- G13 10800 0"/>
              <a:gd name="G18" fmla="+- G14 10800 0"/>
              <a:gd name="G19" fmla="*/ 8774 1 2"/>
              <a:gd name="G20" fmla="+- G19 5400 0"/>
              <a:gd name="G21" fmla="cos G20 -2015444"/>
              <a:gd name="G22" fmla="sin G20 -2015444"/>
              <a:gd name="G23" fmla="+- G21 10800 0"/>
              <a:gd name="G24" fmla="+- G12 G23 G22"/>
              <a:gd name="G25" fmla="+- G22 G23 G11"/>
              <a:gd name="G26" fmla="cos 10800 -2015444"/>
              <a:gd name="G27" fmla="sin 10800 -2015444"/>
              <a:gd name="G28" fmla="cos 8774 -2015444"/>
              <a:gd name="G29" fmla="sin 8774 -201544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-201544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774 G39"/>
              <a:gd name="G43" fmla="sin 8774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7936 w 21600"/>
              <a:gd name="T5" fmla="*/ 386 h 21600"/>
              <a:gd name="T6" fmla="*/ 1013 w 21600"/>
              <a:gd name="T7" fmla="*/ 10800 h 21600"/>
              <a:gd name="T8" fmla="*/ 8473 w 21600"/>
              <a:gd name="T9" fmla="*/ 2340 h 21600"/>
              <a:gd name="T10" fmla="*/ 22401 w 21600"/>
              <a:gd name="T11" fmla="*/ 3896 h 21600"/>
              <a:gd name="T12" fmla="*/ 21109 w 21600"/>
              <a:gd name="T13" fmla="*/ 8986 h 21600"/>
              <a:gd name="T14" fmla="*/ 16019 w 21600"/>
              <a:gd name="T15" fmla="*/ 769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8340" y="6313"/>
                </a:moveTo>
                <a:cubicBezTo>
                  <a:pt x="16758" y="3655"/>
                  <a:pt x="13893" y="2026"/>
                  <a:pt x="10800" y="2026"/>
                </a:cubicBezTo>
                <a:cubicBezTo>
                  <a:pt x="5954" y="2026"/>
                  <a:pt x="2026" y="5954"/>
                  <a:pt x="2026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4607" y="0"/>
                  <a:pt x="18134" y="2005"/>
                  <a:pt x="20081" y="5277"/>
                </a:cubicBezTo>
                <a:lnTo>
                  <a:pt x="22401" y="3896"/>
                </a:lnTo>
                <a:lnTo>
                  <a:pt x="21109" y="8986"/>
                </a:lnTo>
                <a:lnTo>
                  <a:pt x="16019" y="7694"/>
                </a:lnTo>
                <a:lnTo>
                  <a:pt x="18340" y="6313"/>
                </a:ln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1938338" y="3046413"/>
            <a:ext cx="1676400" cy="762000"/>
          </a:xfrm>
          <a:prstGeom prst="line">
            <a:avLst/>
          </a:prstGeom>
          <a:noFill/>
          <a:ln w="38100">
            <a:solidFill>
              <a:srgbClr val="2B5A29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1" name="Picture 2" descr="I:\Labs\Juelich\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1812925"/>
            <a:ext cx="2133600" cy="1272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91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24800" y="6362650"/>
            <a:ext cx="1066800" cy="171450"/>
          </a:xfrm>
          <a:noFill/>
        </p:spPr>
        <p:txBody>
          <a:bodyPr/>
          <a:lstStyle/>
          <a:p>
            <a:fld id="{E7742EBA-BB04-41C8-B2E4-34CA660EDEF6}" type="slidenum">
              <a:rPr lang="en-US" smtClean="0">
                <a:latin typeface="Arial" charset="0"/>
                <a:cs typeface="Arial" charset="0"/>
              </a:rPr>
              <a:pPr/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163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Connectivity Solutions for Efficient Computing</a:t>
            </a: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 rot="5400000">
            <a:off x="3814763" y="2605087"/>
            <a:ext cx="1289050" cy="3175"/>
          </a:xfrm>
          <a:prstGeom prst="line">
            <a:avLst/>
          </a:prstGeom>
          <a:noFill/>
          <a:ln w="38100">
            <a:solidFill>
              <a:srgbClr val="2B5A29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6394" name="Text Box 18"/>
          <p:cNvSpPr txBox="1">
            <a:spLocks noChangeArrowheads="1"/>
          </p:cNvSpPr>
          <p:nvPr/>
        </p:nvSpPr>
        <p:spPr bwMode="auto">
          <a:xfrm>
            <a:off x="3048000" y="909637"/>
            <a:ext cx="304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 dirty="0">
                <a:latin typeface="Arial Narrow" pitchFamily="34" charset="0"/>
              </a:rPr>
              <a:t>Enterprise HPC</a:t>
            </a:r>
          </a:p>
        </p:txBody>
      </p:sp>
      <p:sp>
        <p:nvSpPr>
          <p:cNvPr id="16395" name="Text Box 18"/>
          <p:cNvSpPr txBox="1">
            <a:spLocks noChangeArrowheads="1"/>
          </p:cNvSpPr>
          <p:nvPr/>
        </p:nvSpPr>
        <p:spPr bwMode="auto">
          <a:xfrm>
            <a:off x="152400" y="3332163"/>
            <a:ext cx="29194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>
                <a:latin typeface="Arial Narrow" pitchFamily="34" charset="0"/>
              </a:rPr>
              <a:t>High-end HPC</a:t>
            </a:r>
          </a:p>
        </p:txBody>
      </p:sp>
      <p:grpSp>
        <p:nvGrpSpPr>
          <p:cNvPr id="2" name="Group 19"/>
          <p:cNvGrpSpPr/>
          <p:nvPr/>
        </p:nvGrpSpPr>
        <p:grpSpPr>
          <a:xfrm>
            <a:off x="3429000" y="3048000"/>
            <a:ext cx="2111375" cy="1676400"/>
            <a:chOff x="3090863" y="3173413"/>
            <a:chExt cx="2720975" cy="2495550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pic>
          <p:nvPicPr>
            <p:cNvPr id="4101" name="Picture 4" descr="Untitled-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090863" y="3173413"/>
              <a:ext cx="2720975" cy="249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19" descr="Mellanox_logoWHT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977451" y="3514725"/>
              <a:ext cx="890294" cy="85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97" name="TextBox 25"/>
          <p:cNvSpPr txBox="1">
            <a:spLocks noChangeArrowheads="1"/>
          </p:cNvSpPr>
          <p:nvPr/>
        </p:nvSpPr>
        <p:spPr bwMode="auto">
          <a:xfrm>
            <a:off x="508000" y="5657800"/>
            <a:ext cx="8008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Leading Connectivity Solution Provider For Servers and Storage</a:t>
            </a: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57600" y="1295400"/>
            <a:ext cx="1638300" cy="1156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7" cstate="screen"/>
          <a:srcRect l="18774" t="22055" r="18644"/>
          <a:stretch>
            <a:fillRect/>
          </a:stretch>
        </p:blipFill>
        <p:spPr bwMode="auto">
          <a:xfrm>
            <a:off x="4114800" y="2133600"/>
            <a:ext cx="762000" cy="594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6738" name="Picture 2" descr="http://www.t-systems.com.sg/tsi/servlet/contentblob/t-systems.com.sg/en/635840/blobBigBinary/WhitePaper_CloudComputing-im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53200" y="1828800"/>
            <a:ext cx="1905000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403" name="Text Box 18"/>
          <p:cNvSpPr txBox="1">
            <a:spLocks noChangeArrowheads="1"/>
          </p:cNvSpPr>
          <p:nvPr/>
        </p:nvSpPr>
        <p:spPr bwMode="auto">
          <a:xfrm>
            <a:off x="6400800" y="3348038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 b="1">
                <a:latin typeface="Arial Narrow" pitchFamily="34" charset="0"/>
              </a:rPr>
              <a:t>HPC Clouds</a:t>
            </a:r>
          </a:p>
        </p:txBody>
      </p:sp>
      <p:sp>
        <p:nvSpPr>
          <p:cNvPr id="51" name="Rectangle 46"/>
          <p:cNvSpPr>
            <a:spLocks noChangeArrowheads="1"/>
          </p:cNvSpPr>
          <p:nvPr/>
        </p:nvSpPr>
        <p:spPr bwMode="auto">
          <a:xfrm>
            <a:off x="3754438" y="4725938"/>
            <a:ext cx="1814512" cy="1827262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noProof="1">
              <a:solidFill>
                <a:schemeClr val="bg1"/>
              </a:solidFill>
            </a:endParaRPr>
          </a:p>
        </p:txBody>
      </p:sp>
      <p:sp>
        <p:nvSpPr>
          <p:cNvPr id="52" name="TextBox 59"/>
          <p:cNvSpPr txBox="1">
            <a:spLocks noChangeArrowheads="1"/>
          </p:cNvSpPr>
          <p:nvPr/>
        </p:nvSpPr>
        <p:spPr bwMode="auto">
          <a:xfrm>
            <a:off x="4000500" y="4743400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Host/Fabric</a:t>
            </a:r>
            <a:br>
              <a:rPr lang="en-US" sz="1400"/>
            </a:br>
            <a:r>
              <a:rPr lang="en-US" sz="1400"/>
              <a:t>Software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>
            <a:off x="5578475" y="4725938"/>
            <a:ext cx="2009775" cy="1827262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noProof="1">
              <a:solidFill>
                <a:schemeClr val="bg1"/>
              </a:solidFill>
            </a:endParaRPr>
          </a:p>
        </p:txBody>
      </p:sp>
      <p:sp>
        <p:nvSpPr>
          <p:cNvPr id="54" name="Rectangle 46"/>
          <p:cNvSpPr>
            <a:spLocks noChangeArrowheads="1"/>
          </p:cNvSpPr>
          <p:nvPr/>
        </p:nvSpPr>
        <p:spPr bwMode="auto">
          <a:xfrm>
            <a:off x="7600950" y="4725938"/>
            <a:ext cx="1352550" cy="1827262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noProof="1">
              <a:solidFill>
                <a:schemeClr val="bg1"/>
              </a:solidFill>
            </a:endParaRPr>
          </a:p>
        </p:txBody>
      </p:sp>
      <p:sp>
        <p:nvSpPr>
          <p:cNvPr id="55" name="Rectangle 46"/>
          <p:cNvSpPr>
            <a:spLocks noChangeArrowheads="1"/>
          </p:cNvSpPr>
          <p:nvPr/>
        </p:nvSpPr>
        <p:spPr bwMode="auto">
          <a:xfrm>
            <a:off x="1824038" y="4725938"/>
            <a:ext cx="1922462" cy="1827262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noProof="1">
              <a:solidFill>
                <a:schemeClr val="bg1"/>
              </a:solidFill>
            </a:endParaRPr>
          </a:p>
        </p:txBody>
      </p:sp>
      <p:sp>
        <p:nvSpPr>
          <p:cNvPr id="56" name="Rectangle 46"/>
          <p:cNvSpPr>
            <a:spLocks noChangeArrowheads="1"/>
          </p:cNvSpPr>
          <p:nvPr/>
        </p:nvSpPr>
        <p:spPr bwMode="auto">
          <a:xfrm>
            <a:off x="171450" y="4725938"/>
            <a:ext cx="1641475" cy="1827262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noProof="1">
              <a:solidFill>
                <a:schemeClr val="bg1"/>
              </a:solidFill>
            </a:endParaRPr>
          </a:p>
        </p:txBody>
      </p:sp>
      <p:sp>
        <p:nvSpPr>
          <p:cNvPr id="57" name="Rectangle 43"/>
          <p:cNvSpPr>
            <a:spLocks noChangeArrowheads="1"/>
          </p:cNvSpPr>
          <p:nvPr/>
        </p:nvSpPr>
        <p:spPr bwMode="auto">
          <a:xfrm>
            <a:off x="171450" y="4457650"/>
            <a:ext cx="8782050" cy="268288"/>
          </a:xfrm>
          <a:prstGeom prst="rect">
            <a:avLst/>
          </a:prstGeom>
          <a:gradFill rotWithShape="1">
            <a:gsLst>
              <a:gs pos="0">
                <a:srgbClr val="4F7E46"/>
              </a:gs>
              <a:gs pos="100000">
                <a:srgbClr val="4F7E46">
                  <a:alpha val="60999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noProof="1">
                <a:solidFill>
                  <a:schemeClr val="bg1"/>
                </a:solidFill>
              </a:rPr>
              <a:t>Mellanox Interconnect Networking Solutions</a:t>
            </a:r>
          </a:p>
        </p:txBody>
      </p:sp>
      <p:cxnSp>
        <p:nvCxnSpPr>
          <p:cNvPr id="58" name="Straight Connector 57"/>
          <p:cNvCxnSpPr/>
          <p:nvPr/>
        </p:nvCxnSpPr>
        <p:spPr>
          <a:xfrm>
            <a:off x="177800" y="5260925"/>
            <a:ext cx="879475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7"/>
          <p:cNvSpPr txBox="1">
            <a:spLocks noChangeArrowheads="1"/>
          </p:cNvSpPr>
          <p:nvPr/>
        </p:nvSpPr>
        <p:spPr bwMode="auto">
          <a:xfrm>
            <a:off x="206375" y="4849763"/>
            <a:ext cx="1568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ICs</a:t>
            </a:r>
          </a:p>
        </p:txBody>
      </p:sp>
      <p:sp>
        <p:nvSpPr>
          <p:cNvPr id="60" name="TextBox 58"/>
          <p:cNvSpPr txBox="1">
            <a:spLocks noChangeArrowheads="1"/>
          </p:cNvSpPr>
          <p:nvPr/>
        </p:nvSpPr>
        <p:spPr bwMode="auto">
          <a:xfrm>
            <a:off x="5692775" y="4849763"/>
            <a:ext cx="1852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Switches/Gateways</a:t>
            </a:r>
          </a:p>
        </p:txBody>
      </p:sp>
      <p:sp>
        <p:nvSpPr>
          <p:cNvPr id="61" name="TextBox 59"/>
          <p:cNvSpPr txBox="1">
            <a:spLocks noChangeArrowheads="1"/>
          </p:cNvSpPr>
          <p:nvPr/>
        </p:nvSpPr>
        <p:spPr bwMode="auto">
          <a:xfrm>
            <a:off x="2063750" y="4849763"/>
            <a:ext cx="15017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Adapter Cards</a:t>
            </a:r>
          </a:p>
        </p:txBody>
      </p:sp>
      <p:sp>
        <p:nvSpPr>
          <p:cNvPr id="62" name="TextBox 60"/>
          <p:cNvSpPr txBox="1">
            <a:spLocks noChangeArrowheads="1"/>
          </p:cNvSpPr>
          <p:nvPr/>
        </p:nvSpPr>
        <p:spPr bwMode="auto">
          <a:xfrm>
            <a:off x="7835900" y="4849763"/>
            <a:ext cx="95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/>
              <a:t>Cables</a:t>
            </a:r>
          </a:p>
        </p:txBody>
      </p:sp>
      <p:pic>
        <p:nvPicPr>
          <p:cNvPr id="63" name="Picture 62" descr="VN1A9451.gif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81000" y="5410200"/>
            <a:ext cx="546100" cy="49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64" name="Picture 63" descr="VN1A0230.gif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143000" y="5486400"/>
            <a:ext cx="496190" cy="4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65" name="Picture 58" descr="connectx_dell_mezz_green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021013" y="5408563"/>
            <a:ext cx="6731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11" descr="cx2_en_40g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341007"/>
            <a:ext cx="989013" cy="754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62" descr="Hawk3.pn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277422" y="5833062"/>
            <a:ext cx="1075378" cy="70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63" descr="connectx_2_silicon.gif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914400" y="6096000"/>
            <a:ext cx="4397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70" descr="http://www.mellanox.com/uploads/product%20families/cat_93/gfx_00424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3875" y="5410200"/>
            <a:ext cx="7413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30" descr="Orca216Bck.png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240463" y="5951538"/>
            <a:ext cx="685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6" descr="Orca108Bck.png"/>
          <p:cNvPicPr>
            <a:picLocks noChangeAspect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561013" y="6110288"/>
            <a:ext cx="67945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68" descr="http://www.mellanox.com/img/products/switches/fabric_it.jpg"/>
          <p:cNvPicPr>
            <a:picLocks noChangeAspect="1" noChangeArrowheads="1"/>
          </p:cNvPicPr>
          <p:nvPr/>
        </p:nvPicPr>
        <p:blipFill>
          <a:blip r:embed="rId1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5362225"/>
            <a:ext cx="884238" cy="121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92" descr="C:\Documents and Settings\brian.NTMTI.MTL.COM\Desktop\IS5035.gif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5599113" y="5646738"/>
            <a:ext cx="13049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7" descr="VN1A8819"/>
          <p:cNvPicPr>
            <a:picLocks noChangeAspect="1" noChangeArrowheads="1"/>
          </p:cNvPicPr>
          <p:nvPr/>
        </p:nvPicPr>
        <p:blipFill>
          <a:blip r:embed="rId2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0863" y="5334000"/>
            <a:ext cx="12430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79" descr="VN1A9670.png"/>
          <p:cNvPicPr>
            <a:picLocks noChangeAspect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 rot="-4500000">
            <a:off x="7823224" y="5517364"/>
            <a:ext cx="1111047" cy="79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/>
          <p:cNvSpPr/>
          <p:nvPr/>
        </p:nvSpPr>
        <p:spPr>
          <a:xfrm>
            <a:off x="76200" y="990600"/>
            <a:ext cx="8991600" cy="5562600"/>
          </a:xfrm>
          <a:prstGeom prst="roundRect">
            <a:avLst>
              <a:gd name="adj" fmla="val 8128"/>
            </a:avLst>
          </a:prstGeom>
          <a:solidFill>
            <a:srgbClr val="BCE2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solidFill>
                  <a:srgbClr val="505060"/>
                </a:solidFill>
              </a:rPr>
              <a:t>Software Management</a:t>
            </a:r>
            <a:endParaRPr lang="en-US" sz="2400" b="1" dirty="0">
              <a:solidFill>
                <a:srgbClr val="505060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381000" y="1828800"/>
            <a:ext cx="8382000" cy="4724400"/>
          </a:xfrm>
          <a:prstGeom prst="roundRect">
            <a:avLst>
              <a:gd name="adj" fmla="val 8236"/>
            </a:avLst>
          </a:prstGeom>
          <a:solidFill>
            <a:srgbClr val="C1C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</a:rPr>
              <a:t>HPC Application Accelerations</a:t>
            </a:r>
          </a:p>
          <a:p>
            <a:pPr>
              <a:defRPr/>
            </a:pPr>
            <a:endParaRPr lang="en-US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685800" y="2667000"/>
            <a:ext cx="7772400" cy="3886200"/>
          </a:xfrm>
          <a:prstGeom prst="roundRect">
            <a:avLst>
              <a:gd name="adj" fmla="val 10942"/>
            </a:avLst>
          </a:prstGeom>
          <a:solidFill>
            <a:srgbClr val="E6FF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</a:rPr>
              <a:t>Networking Efficiency/Scalability</a:t>
            </a: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019175" y="3505200"/>
            <a:ext cx="7086600" cy="3048000"/>
          </a:xfrm>
          <a:prstGeom prst="roundRect">
            <a:avLst>
              <a:gd name="adj" fmla="val 10942"/>
            </a:avLst>
          </a:prstGeom>
          <a:solidFill>
            <a:srgbClr val="DDD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1"/>
                </a:solidFill>
              </a:rPr>
              <a:t>Servers and Storage High Speed Connectivity</a:t>
            </a: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4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smtClean="0">
                <a:ea typeface="ＭＳ Ｐゴシック"/>
                <a:cs typeface="ＭＳ Ｐゴシック"/>
              </a:rPr>
              <a:t>Complete End-to-End Highest Performance Solution</a:t>
            </a:r>
          </a:p>
        </p:txBody>
      </p:sp>
      <p:sp>
        <p:nvSpPr>
          <p:cNvPr id="1843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</p:spPr>
        <p:txBody>
          <a:bodyPr/>
          <a:lstStyle/>
          <a:p>
            <a:fld id="{5DD3C369-0554-460F-93E1-619558E441BB}" type="slidenum">
              <a:rPr lang="en-US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10" name="Picture 37" descr="ServerCluster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23975" y="4114800"/>
            <a:ext cx="773113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1" name="Picture 10" descr="storage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57975" y="4114800"/>
            <a:ext cx="13430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3" name="Picture 12" descr="server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71575" y="4343400"/>
            <a:ext cx="53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25401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5" name="Picture 14" descr="MHEH28_XTC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09775" y="4495800"/>
            <a:ext cx="9636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000000">
                <a:alpha val="42998"/>
              </a:srgbClr>
            </a:outerShdw>
          </a:effectLst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924175" y="4619625"/>
            <a:ext cx="1089025" cy="368300"/>
            <a:chOff x="2054045" y="5203737"/>
            <a:chExt cx="2663276" cy="603241"/>
          </a:xfrm>
        </p:grpSpPr>
        <p:pic>
          <p:nvPicPr>
            <p:cNvPr id="18476" name="Picture 7"/>
            <p:cNvPicPr>
              <a:picLocks noChangeAspect="1" noChangeArrowheads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1" y="5366614"/>
              <a:ext cx="1296456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7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33539">
              <a:off x="2054045" y="5350153"/>
              <a:ext cx="677800" cy="45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8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000461" flipH="1">
              <a:off x="4039521" y="5203737"/>
              <a:ext cx="677800" cy="45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Picture 19" descr="MHEH28_XTC.gif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972175" y="4383088"/>
            <a:ext cx="9636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 flipH="1">
            <a:off x="4775200" y="4611688"/>
            <a:ext cx="1273175" cy="366712"/>
            <a:chOff x="2054045" y="5203737"/>
            <a:chExt cx="2663276" cy="601723"/>
          </a:xfrm>
        </p:grpSpPr>
        <p:pic>
          <p:nvPicPr>
            <p:cNvPr id="18473" name="Picture 7"/>
            <p:cNvPicPr>
              <a:picLocks noChangeAspect="1" noChangeArrowheads="1"/>
            </p:cNvPicPr>
            <p:nvPr/>
          </p:nvPicPr>
          <p:blipFill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43201" y="5366614"/>
              <a:ext cx="1296456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4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10" cstate="screen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333539">
              <a:off x="2054045" y="5348635"/>
              <a:ext cx="677799" cy="45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75" name="Picture 9" descr="http://www.cybernetech.co.jp/image/product/mellanox/qsfp_cable.jpg"/>
            <p:cNvPicPr>
              <a:picLocks noChangeAspect="1" noChangeArrowheads="1"/>
            </p:cNvPicPr>
            <p:nvPr/>
          </p:nvPicPr>
          <p:blipFill>
            <a:blip r:embed="rId10" cstate="screen">
              <a:clrChange>
                <a:clrFrom>
                  <a:srgbClr val="FDFDFB"/>
                </a:clrFrom>
                <a:clrTo>
                  <a:srgbClr val="FDFDF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000461" flipH="1">
              <a:off x="4039521" y="5203737"/>
              <a:ext cx="677800" cy="456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46" name="Picture 3" descr="I:\Presentations\Mellanox\pics\is5600_port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008438" y="4065588"/>
            <a:ext cx="79057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Rectangle 46"/>
          <p:cNvSpPr>
            <a:spLocks noChangeArrowheads="1"/>
          </p:cNvSpPr>
          <p:nvPr/>
        </p:nvSpPr>
        <p:spPr bwMode="auto">
          <a:xfrm>
            <a:off x="4524375" y="5257800"/>
            <a:ext cx="1828800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48" name="Rectangle 46"/>
          <p:cNvSpPr>
            <a:spLocks noChangeArrowheads="1"/>
          </p:cNvSpPr>
          <p:nvPr/>
        </p:nvSpPr>
        <p:spPr bwMode="auto">
          <a:xfrm>
            <a:off x="6353175" y="5257800"/>
            <a:ext cx="1666875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49" name="Rectangle 46"/>
          <p:cNvSpPr>
            <a:spLocks noChangeArrowheads="1"/>
          </p:cNvSpPr>
          <p:nvPr/>
        </p:nvSpPr>
        <p:spPr bwMode="auto">
          <a:xfrm>
            <a:off x="2806700" y="5257800"/>
            <a:ext cx="1717675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sp>
        <p:nvSpPr>
          <p:cNvPr id="18450" name="Rectangle 46"/>
          <p:cNvSpPr>
            <a:spLocks noChangeArrowheads="1"/>
          </p:cNvSpPr>
          <p:nvPr/>
        </p:nvSpPr>
        <p:spPr bwMode="auto">
          <a:xfrm>
            <a:off x="1095375" y="5257800"/>
            <a:ext cx="1701800" cy="1109663"/>
          </a:xfrm>
          <a:prstGeom prst="rect">
            <a:avLst/>
          </a:prstGeom>
          <a:gradFill rotWithShape="1">
            <a:gsLst>
              <a:gs pos="0">
                <a:srgbClr val="4F7E46">
                  <a:alpha val="43999"/>
                </a:srgbClr>
              </a:gs>
              <a:gs pos="100000">
                <a:srgbClr val="4F7E46">
                  <a:alpha val="3000"/>
                </a:srgbClr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 b="1" noProof="1">
              <a:solidFill>
                <a:schemeClr val="bg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1095375" y="5638800"/>
            <a:ext cx="6934200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2" name="TextBox 57"/>
          <p:cNvSpPr txBox="1">
            <a:spLocks noChangeArrowheads="1"/>
          </p:cNvSpPr>
          <p:nvPr/>
        </p:nvSpPr>
        <p:spPr bwMode="auto">
          <a:xfrm>
            <a:off x="1909763" y="5305425"/>
            <a:ext cx="490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ICs</a:t>
            </a:r>
          </a:p>
        </p:txBody>
      </p:sp>
      <p:sp>
        <p:nvSpPr>
          <p:cNvPr id="18453" name="TextBox 58"/>
          <p:cNvSpPr txBox="1">
            <a:spLocks noChangeArrowheads="1"/>
          </p:cNvSpPr>
          <p:nvPr/>
        </p:nvSpPr>
        <p:spPr bwMode="auto">
          <a:xfrm>
            <a:off x="4524375" y="5300663"/>
            <a:ext cx="177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Switches/Gateway</a:t>
            </a:r>
          </a:p>
        </p:txBody>
      </p:sp>
      <p:sp>
        <p:nvSpPr>
          <p:cNvPr id="18454" name="TextBox 59"/>
          <p:cNvSpPr txBox="1">
            <a:spLocks noChangeArrowheads="1"/>
          </p:cNvSpPr>
          <p:nvPr/>
        </p:nvSpPr>
        <p:spPr bwMode="auto">
          <a:xfrm>
            <a:off x="3000375" y="530066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Adapters</a:t>
            </a:r>
          </a:p>
        </p:txBody>
      </p:sp>
      <p:sp>
        <p:nvSpPr>
          <p:cNvPr id="18455" name="TextBox 60"/>
          <p:cNvSpPr txBox="1">
            <a:spLocks noChangeArrowheads="1"/>
          </p:cNvSpPr>
          <p:nvPr/>
        </p:nvSpPr>
        <p:spPr bwMode="auto">
          <a:xfrm>
            <a:off x="6626225" y="5300663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Cables</a:t>
            </a:r>
          </a:p>
        </p:txBody>
      </p:sp>
      <p:pic>
        <p:nvPicPr>
          <p:cNvPr id="46" name="Picture 45" descr="VN1A9451.gif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1171575" y="5715000"/>
            <a:ext cx="50165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47" name="Picture 46" descr="VN1A0230.gif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704975" y="6019800"/>
            <a:ext cx="414338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18458" name="Picture 57" descr="falcon_transparent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946400" y="5605463"/>
            <a:ext cx="8969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9" name="Picture 58" descr="connectx_dell_mezz_green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914775" y="5791200"/>
            <a:ext cx="49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59" descr="Untitled-1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823075" y="5681663"/>
            <a:ext cx="800100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61" descr="6175_ConnectX_Silicon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2238375" y="5791200"/>
            <a:ext cx="439738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4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3708400" y="4598988"/>
            <a:ext cx="15240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930775" y="5867400"/>
            <a:ext cx="1241425" cy="381000"/>
            <a:chOff x="3228" y="2817"/>
            <a:chExt cx="2460" cy="730"/>
          </a:xfrm>
          <a:noFill/>
        </p:grpSpPr>
        <p:pic>
          <p:nvPicPr>
            <p:cNvPr id="57" name="Picture 5"/>
            <p:cNvPicPr>
              <a:picLocks noChangeAspect="1" noChangeArrowheads="1"/>
            </p:cNvPicPr>
            <p:nvPr/>
          </p:nvPicPr>
          <p:blipFill>
            <a:blip r:embed="rId1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228" y="2817"/>
              <a:ext cx="2460" cy="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58" name="Picture 50" descr="DOBERMAN FULL ASSY"/>
            <p:cNvPicPr>
              <a:picLocks noChangeAspect="1" noChangeArrowheads="1"/>
            </p:cNvPicPr>
            <p:nvPr/>
          </p:nvPicPr>
          <p:blipFill>
            <a:blip r:embed="rId20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269" y="3271"/>
              <a:ext cx="2363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64" name="Picture 4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4625975" y="5790639"/>
            <a:ext cx="12414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5" name="Picture 5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4821238" y="1090613"/>
            <a:ext cx="3794125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66" name="TextBox 48"/>
          <p:cNvSpPr txBox="1">
            <a:spLocks noChangeArrowheads="1"/>
          </p:cNvSpPr>
          <p:nvPr/>
        </p:nvSpPr>
        <p:spPr bwMode="auto">
          <a:xfrm>
            <a:off x="4572873" y="2221468"/>
            <a:ext cx="2437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MPI/SHMEM Offloads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8469" name="TextBox 60"/>
          <p:cNvSpPr txBox="1">
            <a:spLocks noChangeArrowheads="1"/>
          </p:cNvSpPr>
          <p:nvPr/>
        </p:nvSpPr>
        <p:spPr bwMode="auto">
          <a:xfrm>
            <a:off x="6248400" y="1852550"/>
            <a:ext cx="20057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GPU Acceleration</a:t>
            </a:r>
            <a:endParaRPr lang="en-US" i="1" dirty="0">
              <a:solidFill>
                <a:srgbClr val="002060"/>
              </a:solidFill>
            </a:endParaRPr>
          </a:p>
        </p:txBody>
      </p:sp>
      <p:sp>
        <p:nvSpPr>
          <p:cNvPr id="18470" name="TextBox 68"/>
          <p:cNvSpPr txBox="1">
            <a:spLocks noChangeArrowheads="1"/>
          </p:cNvSpPr>
          <p:nvPr/>
        </p:nvSpPr>
        <p:spPr bwMode="auto">
          <a:xfrm>
            <a:off x="7735887" y="2830512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9900"/>
                </a:solidFill>
              </a:rPr>
              <a:t>QoS</a:t>
            </a:r>
            <a:endParaRPr lang="en-US" i="1" dirty="0">
              <a:solidFill>
                <a:srgbClr val="009900"/>
              </a:solidFill>
            </a:endParaRPr>
          </a:p>
        </p:txBody>
      </p:sp>
      <p:sp>
        <p:nvSpPr>
          <p:cNvPr id="18471" name="TextBox 69"/>
          <p:cNvSpPr txBox="1">
            <a:spLocks noChangeArrowheads="1"/>
          </p:cNvSpPr>
          <p:nvPr/>
        </p:nvSpPr>
        <p:spPr bwMode="auto">
          <a:xfrm>
            <a:off x="6019800" y="3124200"/>
            <a:ext cx="21595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9900"/>
                </a:solidFill>
              </a:rPr>
              <a:t>Congestion Control</a:t>
            </a:r>
            <a:endParaRPr lang="en-US" i="1" dirty="0">
              <a:solidFill>
                <a:srgbClr val="009900"/>
              </a:solidFill>
            </a:endParaRPr>
          </a:p>
        </p:txBody>
      </p:sp>
      <p:sp>
        <p:nvSpPr>
          <p:cNvPr id="18472" name="TextBox 71"/>
          <p:cNvSpPr txBox="1">
            <a:spLocks noChangeArrowheads="1"/>
          </p:cNvSpPr>
          <p:nvPr/>
        </p:nvSpPr>
        <p:spPr bwMode="auto">
          <a:xfrm>
            <a:off x="5638800" y="2743200"/>
            <a:ext cx="1941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9900"/>
                </a:solidFill>
              </a:rPr>
              <a:t>Adaptive Routing</a:t>
            </a:r>
            <a:endParaRPr lang="en-US" i="1">
              <a:solidFill>
                <a:srgbClr val="009900"/>
              </a:solidFill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316073" y="2286000"/>
            <a:ext cx="8643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RDMA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e 12"/>
          <p:cNvSpPr/>
          <p:nvPr/>
        </p:nvSpPr>
        <p:spPr>
          <a:xfrm>
            <a:off x="1524000" y="1219200"/>
            <a:ext cx="6172200" cy="5029200"/>
          </a:xfrm>
          <a:prstGeom prst="pie">
            <a:avLst>
              <a:gd name="adj1" fmla="val 10764320"/>
              <a:gd name="adj2" fmla="val 1620553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ie 13"/>
          <p:cNvSpPr/>
          <p:nvPr/>
        </p:nvSpPr>
        <p:spPr>
          <a:xfrm>
            <a:off x="1524000" y="1219200"/>
            <a:ext cx="6096000" cy="5029200"/>
          </a:xfrm>
          <a:prstGeom prst="pie">
            <a:avLst>
              <a:gd name="adj1" fmla="val 5365647"/>
              <a:gd name="adj2" fmla="val 1079853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ie 10"/>
          <p:cNvSpPr/>
          <p:nvPr/>
        </p:nvSpPr>
        <p:spPr>
          <a:xfrm>
            <a:off x="1524000" y="1219200"/>
            <a:ext cx="6096000" cy="5029200"/>
          </a:xfrm>
          <a:prstGeom prst="pie">
            <a:avLst>
              <a:gd name="adj1" fmla="val 3207"/>
              <a:gd name="adj2" fmla="val 5379522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Pie 11"/>
          <p:cNvSpPr/>
          <p:nvPr/>
        </p:nvSpPr>
        <p:spPr>
          <a:xfrm>
            <a:off x="1524000" y="1219200"/>
            <a:ext cx="6096000" cy="5029200"/>
          </a:xfrm>
          <a:prstGeom prst="pie">
            <a:avLst>
              <a:gd name="adj1" fmla="val 16182815"/>
              <a:gd name="adj2" fmla="val 864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Mellanox’s Interconnect Leadership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9D8A-1FAA-4FE9-B486-215D1621B7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3600" y="2514600"/>
            <a:ext cx="20681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Highest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Performance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0031" y="4267200"/>
            <a:ext cx="19479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Complete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Eco-System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7432" y="2514600"/>
            <a:ext cx="18405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End-to-End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Quality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4267200"/>
            <a:ext cx="17411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Advanced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HPC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046" y="6107668"/>
            <a:ext cx="239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MPI/SHMEM Offload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6875" y="5650468"/>
            <a:ext cx="212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GPU Acceleration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" y="4001869"/>
            <a:ext cx="122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Adaptive </a:t>
            </a:r>
          </a:p>
          <a:p>
            <a:pPr algn="ctr"/>
            <a:r>
              <a:rPr lang="en-US" b="1" dirty="0" smtClean="0">
                <a:solidFill>
                  <a:srgbClr val="FF6600"/>
                </a:solidFill>
              </a:rPr>
              <a:t>Routing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254" y="1066800"/>
            <a:ext cx="2390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Highest Throughput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1600200"/>
            <a:ext cx="19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Lowest Latency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8600" y="2057400"/>
            <a:ext cx="1394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CPU 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Availability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4600" y="106680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Auto Negotiation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65752" y="2133600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Cable Reach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16068" y="1600200"/>
            <a:ext cx="185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Signal Integrity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93575" y="2667000"/>
            <a:ext cx="1595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Power 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Management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25" name="Picture 2" descr="http://www.mellanox.com/uploads/product%20families/cat_72/gfx_0021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3962400"/>
            <a:ext cx="1143000" cy="67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 descr="Novel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77200" y="5257800"/>
            <a:ext cx="904875" cy="24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7" descr="Red Ha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924800" y="4800600"/>
            <a:ext cx="914400" cy="29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305800" y="5791200"/>
            <a:ext cx="561975" cy="66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6" descr="http://www.mellanox.com/uploads/product%20families/cat_72/gfx_000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00800" y="58674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5" descr="logo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562600"/>
            <a:ext cx="971550" cy="54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189386" y="4840069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Congestion</a:t>
            </a:r>
          </a:p>
          <a:p>
            <a:pPr algn="ctr"/>
            <a:r>
              <a:rPr lang="en-US" b="1" dirty="0" smtClean="0">
                <a:solidFill>
                  <a:srgbClr val="FF6600"/>
                </a:solidFill>
              </a:rPr>
              <a:t>Control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7873" y="2819400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Message 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Rate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Mellanox’s InfiniBand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Highest  performance</a:t>
            </a:r>
          </a:p>
          <a:p>
            <a:pPr lvl="1"/>
            <a:r>
              <a:rPr lang="en-US" dirty="0" smtClean="0"/>
              <a:t>World lowest latency – &gt;45% lower fabric latency</a:t>
            </a:r>
          </a:p>
          <a:p>
            <a:pPr lvl="1"/>
            <a:r>
              <a:rPr lang="en-US" dirty="0" smtClean="0"/>
              <a:t>Native RDMA operations – 7x lower RDMA latency</a:t>
            </a:r>
          </a:p>
          <a:p>
            <a:pPr lvl="1"/>
            <a:r>
              <a:rPr lang="en-US" dirty="0" smtClean="0"/>
              <a:t>Highest scalability with lowest CPU overhead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End-to-end quality</a:t>
            </a:r>
          </a:p>
          <a:p>
            <a:pPr lvl="1"/>
            <a:r>
              <a:rPr lang="en-US" dirty="0" smtClean="0"/>
              <a:t>Green HPC with lowest power consumption</a:t>
            </a:r>
          </a:p>
          <a:p>
            <a:pPr lvl="1"/>
            <a:r>
              <a:rPr lang="en-US" dirty="0" smtClean="0"/>
              <a:t>Advanced Auto-negotiation – highest signal quality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only solution to provide advanced HPC capabilities</a:t>
            </a:r>
          </a:p>
          <a:p>
            <a:pPr lvl="1"/>
            <a:r>
              <a:rPr lang="en-US" dirty="0" smtClean="0"/>
              <a:t>MPI collectives offloads for maximum MPI performance</a:t>
            </a:r>
          </a:p>
          <a:p>
            <a:pPr lvl="1"/>
            <a:r>
              <a:rPr lang="en-US" dirty="0" smtClean="0"/>
              <a:t>GPU Accelerations for fastest GPU computations</a:t>
            </a:r>
          </a:p>
          <a:p>
            <a:pPr lvl="1"/>
            <a:r>
              <a:rPr lang="en-US" dirty="0" smtClean="0"/>
              <a:t>Congestion avoidance and Quality of Service for network efficiency</a:t>
            </a:r>
          </a:p>
          <a:p>
            <a:pPr lvl="1"/>
            <a:r>
              <a:rPr lang="en-US" dirty="0" smtClean="0"/>
              <a:t>Multiple topology – Fat-Tree, 3D-Torus and more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Complete eco-system</a:t>
            </a:r>
          </a:p>
          <a:p>
            <a:pPr lvl="1"/>
            <a:r>
              <a:rPr lang="en-US" dirty="0" smtClean="0"/>
              <a:t>Complete ISVs and OSVs support</a:t>
            </a:r>
          </a:p>
          <a:p>
            <a:pPr lvl="1"/>
            <a:r>
              <a:rPr lang="en-US" dirty="0" smtClean="0"/>
              <a:t>The only proven InfiniBand for large scale HPC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9D8A-1FAA-4FE9-B486-215D1621B7F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InfiniBand Unsurpassed System 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9C9D8A-1FAA-4FE9-B486-215D1621B7F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77887" y="996668"/>
            <a:ext cx="7427913" cy="441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ounded Rectangle 6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Mellanox InfiniBand Delivers Highest Systems </a:t>
            </a:r>
            <a:r>
              <a:rPr lang="en-US" sz="2400" b="1" dirty="0" smtClean="0">
                <a:solidFill>
                  <a:schemeClr val="accent2"/>
                </a:solidFill>
                <a:latin typeface="+mj-lt"/>
              </a:rPr>
              <a:t>Efficiency</a:t>
            </a:r>
            <a:endParaRPr lang="en-US" b="1" dirty="0" smtClean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ORNL “Spider” System – Lustre File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Oak Ridge Nation Lab central storage system</a:t>
            </a:r>
          </a:p>
          <a:p>
            <a:pPr lvl="1"/>
            <a:r>
              <a:rPr lang="en-US" sz="2000" dirty="0" smtClean="0"/>
              <a:t>13400 drives</a:t>
            </a:r>
          </a:p>
          <a:p>
            <a:pPr lvl="1"/>
            <a:r>
              <a:rPr lang="en-US" sz="2000" dirty="0" smtClean="0"/>
              <a:t>192 </a:t>
            </a:r>
            <a:r>
              <a:rPr lang="en-US" sz="2000" dirty="0" err="1" smtClean="0"/>
              <a:t>Lustre</a:t>
            </a:r>
            <a:r>
              <a:rPr lang="en-US" sz="2000" dirty="0" smtClean="0"/>
              <a:t> OSS (object storage server)</a:t>
            </a:r>
          </a:p>
          <a:p>
            <a:pPr lvl="1"/>
            <a:r>
              <a:rPr lang="en-US" sz="2000" dirty="0" smtClean="0"/>
              <a:t>240GB/s bandwidth</a:t>
            </a:r>
          </a:p>
          <a:p>
            <a:pPr lvl="1"/>
            <a:r>
              <a:rPr lang="en-US" sz="2000" dirty="0" smtClean="0"/>
              <a:t>Mellanox InfiniBand interconnect</a:t>
            </a:r>
          </a:p>
          <a:p>
            <a:pPr lvl="1"/>
            <a:r>
              <a:rPr lang="en-US" sz="2000" dirty="0" smtClean="0"/>
              <a:t>10PB capacity</a:t>
            </a:r>
          </a:p>
          <a:p>
            <a:r>
              <a:rPr lang="en-US" sz="2400" dirty="0" smtClean="0"/>
              <a:t>World leading high- performance InfiniBand storage system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0FC4F-62B3-4BED-94AA-691EF9F44F0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 descr="I:\Labs\ORNL\Pictures\IMG00012-20100916-17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3886200"/>
            <a:ext cx="2260600" cy="1695450"/>
          </a:xfrm>
          <a:prstGeom prst="rect">
            <a:avLst/>
          </a:prstGeom>
          <a:noFill/>
        </p:spPr>
      </p:pic>
      <p:pic>
        <p:nvPicPr>
          <p:cNvPr id="1027" name="Picture 3" descr="I:\Labs\ORNL\Pictures\IMG00015-20100916-18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52600" y="3962400"/>
            <a:ext cx="2590800" cy="1569076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Mellanox InfiniBand Delivers Highest Storage </a:t>
            </a:r>
            <a:r>
              <a:rPr lang="en-US" sz="2400" b="1" dirty="0" smtClean="0">
                <a:solidFill>
                  <a:schemeClr val="accent2"/>
                </a:solidFill>
                <a:latin typeface="+mj-lt"/>
              </a:rPr>
              <a:t>Performance</a:t>
            </a:r>
            <a:endParaRPr lang="en-US" b="1" dirty="0" smtClean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Highest Application Scalability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A0FC4F-62B3-4BED-94AA-691EF9F44F0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40237" y="1305605"/>
            <a:ext cx="47037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6932" r="28698" b="16090"/>
          <a:stretch>
            <a:fillRect/>
          </a:stretch>
        </p:blipFill>
        <p:spPr bwMode="auto">
          <a:xfrm>
            <a:off x="76200" y="1447800"/>
            <a:ext cx="444759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 descr="Logo_FZ_Juelich_280x91_rgb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506005"/>
            <a:ext cx="2082567" cy="67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www.ucar.edu/wag/logos/NCAR/ncar-logo-l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086600" y="4582205"/>
            <a:ext cx="1828800" cy="585817"/>
          </a:xfrm>
          <a:prstGeom prst="rect">
            <a:avLst/>
          </a:prstGeom>
          <a:noFill/>
        </p:spPr>
      </p:pic>
      <p:sp>
        <p:nvSpPr>
          <p:cNvPr id="14" name="Rounded Rectangle 13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Mellanox InfiniBand Delivers Highest Application </a:t>
            </a:r>
            <a:r>
              <a:rPr lang="en-US" sz="2400" b="1" dirty="0" smtClean="0">
                <a:solidFill>
                  <a:schemeClr val="accent2"/>
                </a:solidFill>
                <a:latin typeface="+mj-lt"/>
              </a:rPr>
              <a:t>Scalability</a:t>
            </a:r>
            <a:endParaRPr lang="en-US" b="1" dirty="0" smtClean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Accelerated Performance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FD1B80-CA07-4D89-A7C6-382DB5DF94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9000" y="1375604"/>
            <a:ext cx="5562600" cy="365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39339" y="2061404"/>
            <a:ext cx="3213461" cy="1999844"/>
          </a:xfrm>
          <a:prstGeom prst="rect">
            <a:avLst/>
          </a:prstGeom>
        </p:spPr>
      </p:pic>
      <p:pic>
        <p:nvPicPr>
          <p:cNvPr id="14" name="Picture 4" descr="Cellulose Imag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31597" y="2088718"/>
            <a:ext cx="873803" cy="506086"/>
          </a:xfrm>
          <a:prstGeom prst="rect">
            <a:avLst/>
          </a:prstGeom>
          <a:noFill/>
        </p:spPr>
      </p:pic>
      <p:sp>
        <p:nvSpPr>
          <p:cNvPr id="16" name="Rectangle 15"/>
          <p:cNvSpPr/>
          <p:nvPr/>
        </p:nvSpPr>
        <p:spPr>
          <a:xfrm>
            <a:off x="228600" y="1615872"/>
            <a:ext cx="2743200" cy="369332"/>
          </a:xfrm>
          <a:prstGeom prst="rect">
            <a:avLst/>
          </a:prstGeom>
          <a:solidFill>
            <a:srgbClr val="339933"/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GPUDirect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28600" y="3737804"/>
            <a:ext cx="2286000" cy="1066800"/>
          </a:xfrm>
        </p:spPr>
        <p:txBody>
          <a:bodyPr/>
          <a:lstStyle/>
          <a:p>
            <a:r>
              <a:rPr lang="en-US" sz="2000" dirty="0" smtClean="0"/>
              <a:t>True zero-copy</a:t>
            </a:r>
          </a:p>
          <a:p>
            <a:r>
              <a:rPr lang="en-US" sz="2000" dirty="0" smtClean="0"/>
              <a:t>True RDMA</a:t>
            </a:r>
          </a:p>
          <a:p>
            <a:r>
              <a:rPr lang="en-US" sz="2000" dirty="0" smtClean="0"/>
              <a:t>Lowest Latency</a:t>
            </a:r>
            <a:endParaRPr lang="en-US" sz="2000" dirty="0"/>
          </a:p>
        </p:txBody>
      </p:sp>
      <p:sp>
        <p:nvSpPr>
          <p:cNvPr id="21" name="Rounded Rectangle 20"/>
          <p:cNvSpPr/>
          <p:nvPr/>
        </p:nvSpPr>
        <p:spPr>
          <a:xfrm>
            <a:off x="0" y="5867400"/>
            <a:ext cx="91440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+mj-lt"/>
              </a:rPr>
              <a:t>Mellanox InfiniBand </a:t>
            </a:r>
            <a:r>
              <a:rPr lang="en-US" sz="2400" b="1" dirty="0" smtClean="0">
                <a:solidFill>
                  <a:schemeClr val="accent2"/>
                </a:solidFill>
                <a:latin typeface="+mj-lt"/>
              </a:rPr>
              <a:t>Accelerates</a:t>
            </a:r>
            <a:r>
              <a:rPr lang="en-US" sz="2400" b="1" dirty="0" smtClean="0">
                <a:latin typeface="+mj-lt"/>
              </a:rPr>
              <a:t> GPU Communications</a:t>
            </a:r>
            <a:endParaRPr lang="en-US" b="1" dirty="0" smtClean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lnx_new_temp_2009">
  <a:themeElements>
    <a:clrScheme name="mlnx_new_temp_2009 14">
      <a:dk1>
        <a:srgbClr val="000000"/>
      </a:dk1>
      <a:lt1>
        <a:srgbClr val="FFFFFF"/>
      </a:lt1>
      <a:dk2>
        <a:srgbClr val="000066"/>
      </a:dk2>
      <a:lt2>
        <a:srgbClr val="000000"/>
      </a:lt2>
      <a:accent1>
        <a:srgbClr val="000066"/>
      </a:accent1>
      <a:accent2>
        <a:srgbClr val="FF9933"/>
      </a:accent2>
      <a:accent3>
        <a:srgbClr val="FFFFFF"/>
      </a:accent3>
      <a:accent4>
        <a:srgbClr val="000000"/>
      </a:accent4>
      <a:accent5>
        <a:srgbClr val="AAAAB8"/>
      </a:accent5>
      <a:accent6>
        <a:srgbClr val="E78A2D"/>
      </a:accent6>
      <a:hlink>
        <a:srgbClr val="4D4D4D"/>
      </a:hlink>
      <a:folHlink>
        <a:srgbClr val="808080"/>
      </a:folHlink>
    </a:clrScheme>
    <a:fontScheme name="mlnx_new_temp_2009">
      <a:majorFont>
        <a:latin typeface="Arial"/>
        <a:ea typeface=""/>
        <a:cs typeface="Arial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lnx_new_temp_200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lnx_new_temp_2009 13">
        <a:dk1>
          <a:srgbClr val="000000"/>
        </a:dk1>
        <a:lt1>
          <a:srgbClr val="FFFFFF"/>
        </a:lt1>
        <a:dk2>
          <a:srgbClr val="000066"/>
        </a:dk2>
        <a:lt2>
          <a:srgbClr val="000000"/>
        </a:lt2>
        <a:accent1>
          <a:srgbClr val="00006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lnx_new_temp_2009 14">
        <a:dk1>
          <a:srgbClr val="000000"/>
        </a:dk1>
        <a:lt1>
          <a:srgbClr val="FFFFFF"/>
        </a:lt1>
        <a:dk2>
          <a:srgbClr val="000066"/>
        </a:dk2>
        <a:lt2>
          <a:srgbClr val="000000"/>
        </a:lt2>
        <a:accent1>
          <a:srgbClr val="000066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AAAAB8"/>
        </a:accent5>
        <a:accent6>
          <a:srgbClr val="E78A2D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 Master 1">
  <a:themeElements>
    <a:clrScheme name="1_Slide Master 1 1">
      <a:dk1>
        <a:srgbClr val="000000"/>
      </a:dk1>
      <a:lt1>
        <a:srgbClr val="FFFFFF"/>
      </a:lt1>
      <a:dk2>
        <a:srgbClr val="181C69"/>
      </a:dk2>
      <a:lt2>
        <a:srgbClr val="EEECE1"/>
      </a:lt2>
      <a:accent1>
        <a:srgbClr val="3F689B"/>
      </a:accent1>
      <a:accent2>
        <a:srgbClr val="AC2A2E"/>
      </a:accent2>
      <a:accent3>
        <a:srgbClr val="FFFFFF"/>
      </a:accent3>
      <a:accent4>
        <a:srgbClr val="000000"/>
      </a:accent4>
      <a:accent5>
        <a:srgbClr val="AFB9CB"/>
      </a:accent5>
      <a:accent6>
        <a:srgbClr val="9B2529"/>
      </a:accent6>
      <a:hlink>
        <a:srgbClr val="1956A1"/>
      </a:hlink>
      <a:folHlink>
        <a:srgbClr val="69236A"/>
      </a:folHlink>
    </a:clrScheme>
    <a:fontScheme name="1_Slide Master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lide Master 1 1">
        <a:dk1>
          <a:srgbClr val="000000"/>
        </a:dk1>
        <a:lt1>
          <a:srgbClr val="FFFFFF"/>
        </a:lt1>
        <a:dk2>
          <a:srgbClr val="181C69"/>
        </a:dk2>
        <a:lt2>
          <a:srgbClr val="EEECE1"/>
        </a:lt2>
        <a:accent1>
          <a:srgbClr val="3F689B"/>
        </a:accent1>
        <a:accent2>
          <a:srgbClr val="AC2A2E"/>
        </a:accent2>
        <a:accent3>
          <a:srgbClr val="FFFFFF"/>
        </a:accent3>
        <a:accent4>
          <a:srgbClr val="000000"/>
        </a:accent4>
        <a:accent5>
          <a:srgbClr val="AFB9CB"/>
        </a:accent5>
        <a:accent6>
          <a:srgbClr val="9B2529"/>
        </a:accent6>
        <a:hlink>
          <a:srgbClr val="1956A1"/>
        </a:hlink>
        <a:folHlink>
          <a:srgbClr val="692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mlnx_new_temp_2009</Template>
  <TotalTime>49723</TotalTime>
  <Words>496</Words>
  <Application>Microsoft Office PowerPoint</Application>
  <PresentationFormat>On-screen Show (4:3)</PresentationFormat>
  <Paragraphs>203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mlnx_new_temp_2009</vt:lpstr>
      <vt:lpstr>1_Slide Master 1</vt:lpstr>
      <vt:lpstr>Paving The Road to Exascale Computing</vt:lpstr>
      <vt:lpstr>Connectivity Solutions for Efficient Computing</vt:lpstr>
      <vt:lpstr>Complete End-to-End Highest Performance Solution</vt:lpstr>
      <vt:lpstr>Mellanox’s Interconnect Leadership</vt:lpstr>
      <vt:lpstr>Mellanox’s InfiniBand Advantage</vt:lpstr>
      <vt:lpstr>InfiniBand Unsurpassed System Efficiency</vt:lpstr>
      <vt:lpstr>ORNL “Spider” System – Lustre File System</vt:lpstr>
      <vt:lpstr>Highest Application Scalability</vt:lpstr>
      <vt:lpstr>GPU Accelerated Performance</vt:lpstr>
      <vt:lpstr>Accelerating MPI Communications </vt:lpstr>
      <vt:lpstr>MPI and SHMEM Collectives Offload</vt:lpstr>
      <vt:lpstr>Hardware Based Congestion Control</vt:lpstr>
      <vt:lpstr>Flexible Topologies – Fat-Tree, 3D Torus, Mix</vt:lpstr>
      <vt:lpstr>Next Generation InfiniBand Technology</vt:lpstr>
      <vt:lpstr>Thank You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Mellanox Update GA Tech</dc:title>
  <dc:creator> </dc:creator>
  <cp:lastModifiedBy>Mellanox</cp:lastModifiedBy>
  <cp:revision>244</cp:revision>
  <dcterms:created xsi:type="dcterms:W3CDTF">2009-08-11T13:42:37Z</dcterms:created>
  <dcterms:modified xsi:type="dcterms:W3CDTF">2010-11-16T17:43:43Z</dcterms:modified>
</cp:coreProperties>
</file>