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802" r:id="rId1"/>
  </p:sldMasterIdLst>
  <p:notesMasterIdLst>
    <p:notesMasterId r:id="rId12"/>
  </p:notesMasterIdLst>
  <p:handoutMasterIdLst>
    <p:handoutMasterId r:id="rId13"/>
  </p:handoutMasterIdLst>
  <p:sldIdLst>
    <p:sldId id="441" r:id="rId2"/>
    <p:sldId id="442" r:id="rId3"/>
    <p:sldId id="445" r:id="rId4"/>
    <p:sldId id="444" r:id="rId5"/>
    <p:sldId id="446" r:id="rId6"/>
    <p:sldId id="434" r:id="rId7"/>
    <p:sldId id="435" r:id="rId8"/>
    <p:sldId id="440" r:id="rId9"/>
    <p:sldId id="396" r:id="rId10"/>
    <p:sldId id="287" r:id="rId11"/>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5pPr>
    <a:lvl6pPr marL="2286000" algn="l" defTabSz="914400" rtl="0" eaLnBrk="1" latinLnBrk="0" hangingPunct="1">
      <a:defRPr sz="2400" kern="1200">
        <a:solidFill>
          <a:schemeClr val="tx1"/>
        </a:solidFill>
        <a:latin typeface="Arial" charset="0"/>
        <a:ea typeface="ＭＳ Ｐゴシック" pitchFamily="16" charset="-128"/>
        <a:cs typeface="+mn-cs"/>
      </a:defRPr>
    </a:lvl6pPr>
    <a:lvl7pPr marL="2743200" algn="l" defTabSz="914400" rtl="0" eaLnBrk="1" latinLnBrk="0" hangingPunct="1">
      <a:defRPr sz="2400" kern="1200">
        <a:solidFill>
          <a:schemeClr val="tx1"/>
        </a:solidFill>
        <a:latin typeface="Arial" charset="0"/>
        <a:ea typeface="ＭＳ Ｐゴシック" pitchFamily="16" charset="-128"/>
        <a:cs typeface="+mn-cs"/>
      </a:defRPr>
    </a:lvl7pPr>
    <a:lvl8pPr marL="3200400" algn="l" defTabSz="914400" rtl="0" eaLnBrk="1" latinLnBrk="0" hangingPunct="1">
      <a:defRPr sz="2400" kern="1200">
        <a:solidFill>
          <a:schemeClr val="tx1"/>
        </a:solidFill>
        <a:latin typeface="Arial" charset="0"/>
        <a:ea typeface="ＭＳ Ｐゴシック" pitchFamily="16" charset="-128"/>
        <a:cs typeface="+mn-cs"/>
      </a:defRPr>
    </a:lvl8pPr>
    <a:lvl9pPr marL="3657600" algn="l" defTabSz="914400" rtl="0" eaLnBrk="1" latinLnBrk="0" hangingPunct="1">
      <a:defRPr sz="2400" kern="1200">
        <a:solidFill>
          <a:schemeClr val="tx1"/>
        </a:solidFill>
        <a:latin typeface="Arial" charset="0"/>
        <a:ea typeface="ＭＳ Ｐゴシック" pitchFamily="16"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reiner" initials="r" lastIdx="6"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52A1"/>
    <a:srgbClr val="484848"/>
    <a:srgbClr val="DB5E28"/>
    <a:srgbClr val="323175"/>
    <a:srgbClr val="9F2529"/>
    <a:srgbClr val="BBE0E3"/>
    <a:srgbClr val="C8641E"/>
    <a:srgbClr val="DCB400"/>
    <a:srgbClr val="64963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862" autoAdjust="0"/>
    <p:restoredTop sz="99785" autoAdjust="0"/>
  </p:normalViewPr>
  <p:slideViewPr>
    <p:cSldViewPr>
      <p:cViewPr varScale="1">
        <p:scale>
          <a:sx n="74" d="100"/>
          <a:sy n="74" d="100"/>
        </p:scale>
        <p:origin x="-58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0" d="100"/>
        <a:sy n="90" d="100"/>
      </p:scale>
      <p:origin x="0" y="168"/>
    </p:cViewPr>
  </p:sorterViewPr>
  <p:notesViewPr>
    <p:cSldViewPr>
      <p:cViewPr varScale="1">
        <p:scale>
          <a:sx n="101" d="100"/>
          <a:sy n="101" d="100"/>
        </p:scale>
        <p:origin x="-2616"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52FAF8B7-7275-4DA1-A28D-9EA9869E633E}" type="datetimeFigureOut">
              <a:rPr lang="en-US"/>
              <a:pPr>
                <a:defRPr/>
              </a:pPr>
              <a:t>11/15/2010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18EF83C8-1A82-4BCD-A18B-B88F2C72DA68}"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10243"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02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024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024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1024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pPr>
              <a:defRPr/>
            </a:pPr>
            <a:fld id="{617E33A9-7FFD-4070-9760-B649610D72B2}"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16"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6"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6"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6"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6"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defTabSz="888843">
              <a:defRPr/>
            </a:pPr>
            <a:r>
              <a:rPr lang="en-US" baseline="0" dirty="0" smtClean="0"/>
              <a:t>Prior to Exar, I was one the founders of a venture backed company called Neterion.  Neterion was founded in 2001 and produced 3 generations  of ASICs and software for 10GbE server adapters. Earlier this year, in April 2010 Neterion was acquired by Exar.</a:t>
            </a:r>
          </a:p>
          <a:p>
            <a:pPr defTabSz="888843">
              <a:defRPr/>
            </a:pPr>
            <a:r>
              <a:rPr lang="en-US" baseline="0" dirty="0" smtClean="0"/>
              <a:t>Today I’d like to present one of Neterion/Exar projects, called “TOE-less iSCSI offload for 10GbE IOV”. </a:t>
            </a:r>
          </a:p>
          <a:p>
            <a:pPr defTabSz="888843">
              <a:defRPr/>
            </a:pPr>
            <a:r>
              <a:rPr lang="en-US" baseline="0" dirty="0" smtClean="0"/>
              <a:t>As the name implies, the project had two objectives, that ended up being two incremental ASICs.</a:t>
            </a:r>
          </a:p>
          <a:p>
            <a:pPr defTabSz="888843">
              <a:defRPr/>
            </a:pPr>
            <a:r>
              <a:rPr lang="en-US" baseline="0" dirty="0" smtClean="0"/>
              <a:t>In the first phase, we’ve built and shipped  a standard-based 10GbE IOV product that supports moving even most demanding IO applications from dedicated servers to virtual machines.  </a:t>
            </a:r>
          </a:p>
          <a:p>
            <a:pPr defTabSz="888843">
              <a:defRPr/>
            </a:pPr>
            <a:r>
              <a:rPr lang="en-US" baseline="0" dirty="0" smtClean="0"/>
              <a:t>Second phase of the project is still work in progress.</a:t>
            </a:r>
          </a:p>
          <a:p>
            <a:pPr defTabSz="888843">
              <a:defRPr/>
            </a:pPr>
            <a:r>
              <a:rPr lang="en-US" baseline="0" dirty="0" smtClean="0"/>
              <a:t>This phase is adding an iSCSI  offload silicon and related iSCSI  initiator and target software that works well in IOV environments.</a:t>
            </a:r>
          </a:p>
          <a:p>
            <a:pPr defTabSz="888843">
              <a:defRPr/>
            </a:pPr>
            <a:r>
              <a:rPr lang="en-US" baseline="0" dirty="0" smtClean="0"/>
              <a:t>To build such IOV-friendly iSCSI accelerator,  we had to come up with an original design that offloads most intensive parts of iSCSI protocol without using TOE engine.  In addition to doing without a parallel TCP stack on the card, the design works with a system TCP stack without requiring any changes. The same approach of running accelerated iSCSI over unmodified system TCP software is applicable to targets as well , but for the purpose of this talk I will concentrate more on the initiator side.</a:t>
            </a:r>
          </a:p>
          <a:p>
            <a:pPr defTabSz="888843">
              <a:defRPr/>
            </a:pPr>
            <a:r>
              <a:rPr lang="en-US" baseline="0" dirty="0" smtClean="0"/>
              <a:t>The project started few years ago, when it became apparent that  10GbE adoption cycle moves quite differently from all earlier cycles of Ethernet Server Networking. Gigabit and prior generations of Ethernet NICs were deployed very rapidly, because both the </a:t>
            </a:r>
            <a:r>
              <a:rPr lang="en-US" baseline="0" dirty="0" err="1" smtClean="0"/>
              <a:t>acqusition</a:t>
            </a:r>
            <a:r>
              <a:rPr lang="en-US" baseline="0" dirty="0" smtClean="0"/>
              <a:t> cost and overhead to run at line rate was a rounding error. In contrast, 10GbE adoption cycle has been going for about 10 years with no end in sight, in part because it overlapped with other innovation trends in server I/O.  One such major trend that profoundly affected 10GbE adoption curve is of course Server I/O virtualization. Development of hypervisors and para-virtualized networking facilitated hardware IOV, in particular SR (and MR) IOV extensions to pci-e specification, created by PCI SIG.  Another major trend that has been affecting 10GbE Ethernet is I/O fabric convergence. Having separate fabrics for </a:t>
            </a:r>
            <a:r>
              <a:rPr lang="en-US" baseline="0" dirty="0" err="1" smtClean="0"/>
              <a:t>netwrking</a:t>
            </a:r>
            <a:r>
              <a:rPr lang="en-US" baseline="0" dirty="0" smtClean="0"/>
              <a:t>, storage and potentially cluster I/O fabric in a datacenter, is quite expensive. Also, virtualized servers require a lot of memory and as a result many modern blade and rack server models has one I/O slot only. In such servers it is simply not possible to put both 10GbE and FC adapters; single converged adapter becomes a must have rather than an optimization. Since iSCSI is the leading protocol candidate for the storage part of the converged fabric, and as such efficient support for iSCSI protocol became a key part of the project.</a:t>
            </a:r>
          </a:p>
          <a:p>
            <a:pPr defTabSz="888843">
              <a:defRPr/>
            </a:pPr>
            <a:r>
              <a:rPr lang="en-US" baseline="0" dirty="0" smtClean="0"/>
              <a:t>Last major datacenter trend  related to the project is continuing use of specialized silicon for accelerating I/O protocols used in the converged fabric. Despite advances in generic processors, the use of dedicated offload engines is still desirable for cost and power reasons. Specifically, iSCSI has proven to be a protocol that is both very desirable and very difficult to offload or accelerate.</a:t>
            </a:r>
          </a:p>
          <a:p>
            <a:pPr defTabSz="888843">
              <a:defRPr/>
            </a:pPr>
            <a:endParaRPr lang="en-US" baseline="0" dirty="0" smtClean="0"/>
          </a:p>
          <a:p>
            <a:endParaRPr lang="en-US" dirty="0"/>
          </a:p>
        </p:txBody>
      </p:sp>
      <p:sp>
        <p:nvSpPr>
          <p:cNvPr id="4" name="Slide Number Placeholder 3"/>
          <p:cNvSpPr>
            <a:spLocks noGrp="1"/>
          </p:cNvSpPr>
          <p:nvPr>
            <p:ph type="sldNum" sz="quarter" idx="10"/>
          </p:nvPr>
        </p:nvSpPr>
        <p:spPr/>
        <p:txBody>
          <a:bodyPr/>
          <a:lstStyle/>
          <a:p>
            <a:pPr>
              <a:defRPr/>
            </a:pPr>
            <a:fld id="{901FB632-57D0-4DE4-9994-82811DB1A0C7}" type="slidenum">
              <a:rPr lang="en-US" smtClean="0"/>
              <a:pPr>
                <a:defRPr/>
              </a:pPr>
              <a:t>3</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defTabSz="888843">
              <a:defRPr/>
            </a:pPr>
            <a:r>
              <a:rPr lang="en-US" baseline="0" dirty="0" smtClean="0"/>
              <a:t>Let me go into some more details of each trend. </a:t>
            </a:r>
          </a:p>
          <a:p>
            <a:pPr defTabSz="888843">
              <a:defRPr/>
            </a:pPr>
            <a:r>
              <a:rPr lang="en-US" baseline="0" dirty="0" smtClean="0"/>
              <a:t>Datacenter virtualization affected all major parts of the server, including I/O subsystem - with initial implementation done in software. Predominant </a:t>
            </a:r>
            <a:r>
              <a:rPr lang="en-US" baseline="0" dirty="0" err="1" smtClean="0"/>
              <a:t>inplementations</a:t>
            </a:r>
            <a:r>
              <a:rPr lang="en-US" baseline="0" dirty="0" smtClean="0"/>
              <a:t> today are software-based </a:t>
            </a:r>
            <a:r>
              <a:rPr lang="en-US" baseline="0" dirty="0" err="1" smtClean="0"/>
              <a:t>para</a:t>
            </a:r>
            <a:r>
              <a:rPr lang="en-US" baseline="0" dirty="0" smtClean="0"/>
              <a:t>-virtual interfaces, where a soft switch sits on top of one or more physical interfaces and  exports multiple virtual interfaces used for both host and guest I/O.</a:t>
            </a:r>
          </a:p>
          <a:p>
            <a:pPr defTabSz="888843">
              <a:defRPr/>
            </a:pPr>
            <a:r>
              <a:rPr lang="en-US" baseline="0" dirty="0" smtClean="0"/>
              <a:t>Use of virtual IOV interfaces like vlans and failover teams that share the same physical adapter is actually quite common in standalone Oses. </a:t>
            </a:r>
          </a:p>
          <a:p>
            <a:pPr defTabSz="888843">
              <a:defRPr/>
            </a:pPr>
            <a:r>
              <a:rPr lang="en-US" baseline="0" dirty="0" smtClean="0"/>
              <a:t>However volume hypervisors like </a:t>
            </a:r>
            <a:r>
              <a:rPr lang="en-US" baseline="0" dirty="0" err="1" smtClean="0"/>
              <a:t>Vmware</a:t>
            </a:r>
            <a:r>
              <a:rPr lang="en-US" baseline="0" dirty="0" smtClean="0"/>
              <a:t> ESX and Linux KVM made use of virtual interfaces mandatory, and also amplified the limitations of sharing a single I/O device between multiple tenants.</a:t>
            </a:r>
          </a:p>
          <a:p>
            <a:pPr defTabSz="888843">
              <a:defRPr/>
            </a:pPr>
            <a:r>
              <a:rPr lang="en-US" baseline="0" dirty="0" smtClean="0"/>
              <a:t>First, the overhead of I/O </a:t>
            </a:r>
            <a:r>
              <a:rPr lang="en-US" baseline="0" dirty="0" err="1" smtClean="0"/>
              <a:t>para</a:t>
            </a:r>
            <a:r>
              <a:rPr lang="en-US" baseline="0" dirty="0" smtClean="0"/>
              <a:t>-virtualization in a hypervisor is much higher than the overhead associated with creating virtual interfaces in a native OS.  This overhead results in lower throughput, higher </a:t>
            </a:r>
            <a:r>
              <a:rPr lang="en-US" baseline="0" dirty="0" err="1" smtClean="0"/>
              <a:t>cpu</a:t>
            </a:r>
            <a:r>
              <a:rPr lang="en-US" baseline="0" dirty="0" smtClean="0"/>
              <a:t>% or both. Latency goes up a well. Second, different traffic types do not co-exist well on the same adapter (iSCSI and </a:t>
            </a:r>
            <a:r>
              <a:rPr lang="en-US" baseline="0" dirty="0" err="1" smtClean="0"/>
              <a:t>vmotion</a:t>
            </a:r>
            <a:r>
              <a:rPr lang="en-US" baseline="0" dirty="0" smtClean="0"/>
              <a:t>). Lastly, some features typically supported by the native OS stack may not be supported by </a:t>
            </a:r>
            <a:r>
              <a:rPr lang="en-US" baseline="0" dirty="0" err="1" smtClean="0"/>
              <a:t>para</a:t>
            </a:r>
            <a:r>
              <a:rPr lang="en-US" baseline="0" dirty="0" smtClean="0"/>
              <a:t>-virtual stack (IPSec task offload in Windows). SLA is more important, so traditional 10GbE is less than perfect fit as most of the extra </a:t>
            </a:r>
            <a:r>
              <a:rPr lang="en-US" baseline="0" dirty="0" err="1" smtClean="0"/>
              <a:t>bw</a:t>
            </a:r>
            <a:r>
              <a:rPr lang="en-US" baseline="0" dirty="0" smtClean="0"/>
              <a:t> is wasted on </a:t>
            </a:r>
            <a:r>
              <a:rPr lang="en-US" baseline="0" dirty="0" err="1" smtClean="0"/>
              <a:t>overprovisioning</a:t>
            </a:r>
            <a:r>
              <a:rPr lang="en-US" baseline="0" dirty="0" smtClean="0"/>
              <a:t>.</a:t>
            </a:r>
          </a:p>
          <a:p>
            <a:pPr defTabSz="888843">
              <a:defRPr/>
            </a:pPr>
            <a:r>
              <a:rPr lang="en-US" baseline="0" dirty="0" smtClean="0"/>
              <a:t>Such limitations associated with software </a:t>
            </a:r>
            <a:r>
              <a:rPr lang="en-US" baseline="0" dirty="0" err="1" smtClean="0"/>
              <a:t>para</a:t>
            </a:r>
            <a:r>
              <a:rPr lang="en-US" baseline="0" dirty="0" smtClean="0"/>
              <a:t>-virtualization slowed down moving I/O intensive applications from dedicated servers to virtual machines. They also facilitated  some practices for development and deployment of hardware IOV devices that affected our project. </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901FB632-57D0-4DE4-9994-82811DB1A0C7}" type="slidenum">
              <a:rPr lang="en-US" smtClean="0"/>
              <a:pPr>
                <a:defRPr/>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Initial solution for isolation and SLA issues associated with </a:t>
            </a:r>
            <a:r>
              <a:rPr lang="en-US" baseline="0" dirty="0" err="1" smtClean="0"/>
              <a:t>para</a:t>
            </a:r>
            <a:r>
              <a:rPr lang="en-US" baseline="0" dirty="0" smtClean="0"/>
              <a:t>-virtual I/O  was to use separate physical adapters for each virtual adapter. For example </a:t>
            </a:r>
            <a:r>
              <a:rPr lang="en-US" baseline="0" dirty="0" err="1" smtClean="0"/>
              <a:t>Vmware</a:t>
            </a:r>
            <a:r>
              <a:rPr lang="en-US" baseline="0" dirty="0" smtClean="0"/>
              <a:t> best practices documents call for a separate physical NIC behind each virtual NIC used for a distinct traffic type like </a:t>
            </a:r>
            <a:r>
              <a:rPr lang="en-US" baseline="0" dirty="0" err="1" smtClean="0"/>
              <a:t>vmotion</a:t>
            </a:r>
            <a:r>
              <a:rPr lang="en-US" baseline="0" dirty="0" smtClean="0"/>
              <a:t> or iSCSI. Using large number of </a:t>
            </a:r>
            <a:r>
              <a:rPr lang="en-US" baseline="0" dirty="0" err="1" smtClean="0"/>
              <a:t>GbE</a:t>
            </a:r>
            <a:r>
              <a:rPr lang="en-US" baseline="0" dirty="0" smtClean="0"/>
              <a:t> interfaces soon became impractical, in part because of economics and in part because many servers have only one I/O slot and can’t accommodate more than one quad port </a:t>
            </a:r>
            <a:r>
              <a:rPr lang="en-US" baseline="0" dirty="0" err="1" smtClean="0"/>
              <a:t>GbE</a:t>
            </a:r>
            <a:r>
              <a:rPr lang="en-US" baseline="0" dirty="0" smtClean="0"/>
              <a:t>. </a:t>
            </a:r>
          </a:p>
          <a:p>
            <a:r>
              <a:rPr lang="en-US" baseline="0" dirty="0" smtClean="0"/>
              <a:t>Multi-function 10GbE adapters became a better solution, however implementing traditional multifunction was deemed too expensive. In retrospect, this conclusion turned out to be not entirely true. SR IOV extension to the base pci- spec was ratified by PCI SIG (with active </a:t>
            </a:r>
            <a:r>
              <a:rPr lang="en-US" baseline="0" dirty="0" err="1" smtClean="0"/>
              <a:t>neterion</a:t>
            </a:r>
            <a:r>
              <a:rPr lang="en-US" baseline="0" dirty="0" smtClean="0"/>
              <a:t> participation) in 2008, as a way to address the cost of traditional multi-function. There is a very comprehensive presentation on SR IOV right after this talk; essentially SR IOV is a lightweight to implement multiple pci-e functions on a single card. It is also coupled with ARI and provides bigger number of </a:t>
            </a:r>
            <a:r>
              <a:rPr lang="en-US" baseline="0" dirty="0" err="1" smtClean="0"/>
              <a:t>pci</a:t>
            </a:r>
            <a:r>
              <a:rPr lang="en-US" baseline="0" dirty="0" smtClean="0"/>
              <a:t>-e functions on a single device.</a:t>
            </a:r>
          </a:p>
          <a:p>
            <a:r>
              <a:rPr lang="en-US" baseline="0" dirty="0" smtClean="0"/>
              <a:t>Our project ended up supporting both traditional </a:t>
            </a:r>
            <a:r>
              <a:rPr lang="en-US" baseline="0" dirty="0" err="1" smtClean="0"/>
              <a:t>pci</a:t>
            </a:r>
            <a:r>
              <a:rPr lang="en-US" baseline="0" dirty="0" smtClean="0"/>
              <a:t>-e multifunction and SR IOV. Support for SR IOV in hypervisors has been somewhat slow; today vast majority of shipping servers (including ESX 4.x and Hyper-V) do not support SR IOV, so for now traditional multi-function remains the only way to present multiple I/O interfaces to a host.</a:t>
            </a:r>
          </a:p>
          <a:p>
            <a:r>
              <a:rPr lang="en-US" baseline="0" dirty="0" smtClean="0"/>
              <a:t> Another technique called Direct hardware access  (or passthru) was introduced to solve performance and features limitations of </a:t>
            </a:r>
            <a:r>
              <a:rPr lang="en-US" baseline="0" dirty="0" err="1" smtClean="0"/>
              <a:t>para</a:t>
            </a:r>
            <a:r>
              <a:rPr lang="en-US" baseline="0" dirty="0" smtClean="0"/>
              <a:t>-virtual I/O.</a:t>
            </a:r>
          </a:p>
          <a:p>
            <a:r>
              <a:rPr lang="en-US" baseline="0" dirty="0" smtClean="0"/>
              <a:t>Most hypervisors today support delegation of a pci device/function to a Guest (</a:t>
            </a:r>
            <a:r>
              <a:rPr lang="en-US" baseline="0" dirty="0" err="1" smtClean="0"/>
              <a:t>VMDirectPath</a:t>
            </a:r>
            <a:r>
              <a:rPr lang="en-US" baseline="0" dirty="0" smtClean="0"/>
              <a:t> in ESX 4.x). </a:t>
            </a:r>
            <a:endParaRPr lang="en-US" dirty="0"/>
          </a:p>
        </p:txBody>
      </p:sp>
      <p:sp>
        <p:nvSpPr>
          <p:cNvPr id="4" name="Slide Number Placeholder 3"/>
          <p:cNvSpPr>
            <a:spLocks noGrp="1"/>
          </p:cNvSpPr>
          <p:nvPr>
            <p:ph type="sldNum" sz="quarter" idx="10"/>
          </p:nvPr>
        </p:nvSpPr>
        <p:spPr/>
        <p:txBody>
          <a:bodyPr/>
          <a:lstStyle/>
          <a:p>
            <a:pPr>
              <a:defRPr/>
            </a:pPr>
            <a:fld id="{901FB632-57D0-4DE4-9994-82811DB1A0C7}" type="slidenum">
              <a:rPr lang="en-US" smtClean="0"/>
              <a:pPr>
                <a:defRPr/>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5" descr="Picture 4"/>
          <p:cNvPicPr>
            <a:picLocks noChangeAspect="1" noChangeArrowheads="1"/>
          </p:cNvPicPr>
          <p:nvPr/>
        </p:nvPicPr>
        <p:blipFill>
          <a:blip r:embed="rId2" cstate="print"/>
          <a:srcRect/>
          <a:stretch>
            <a:fillRect/>
          </a:stretch>
        </p:blipFill>
        <p:spPr bwMode="auto">
          <a:xfrm>
            <a:off x="0" y="3451225"/>
            <a:ext cx="9140825" cy="3406775"/>
          </a:xfrm>
          <a:prstGeom prst="rect">
            <a:avLst/>
          </a:prstGeom>
          <a:noFill/>
          <a:ln w="9525">
            <a:noFill/>
            <a:miter lim="800000"/>
            <a:headEnd/>
            <a:tailEnd/>
          </a:ln>
        </p:spPr>
      </p:pic>
      <p:pic>
        <p:nvPicPr>
          <p:cNvPr id="5" name="Picture 6" descr="Picture 5"/>
          <p:cNvPicPr>
            <a:picLocks noChangeAspect="1" noChangeArrowheads="1"/>
          </p:cNvPicPr>
          <p:nvPr/>
        </p:nvPicPr>
        <p:blipFill>
          <a:blip r:embed="rId3" cstate="print"/>
          <a:srcRect/>
          <a:stretch>
            <a:fillRect/>
          </a:stretch>
        </p:blipFill>
        <p:spPr bwMode="auto">
          <a:xfrm>
            <a:off x="455613" y="455613"/>
            <a:ext cx="2286000" cy="871537"/>
          </a:xfrm>
          <a:prstGeom prst="rect">
            <a:avLst/>
          </a:prstGeom>
          <a:noFill/>
          <a:ln w="9525">
            <a:noFill/>
            <a:miter lim="800000"/>
            <a:headEnd/>
            <a:tailEnd/>
          </a:ln>
        </p:spPr>
      </p:pic>
      <p:sp>
        <p:nvSpPr>
          <p:cNvPr id="6" name="TextBox 5"/>
          <p:cNvSpPr txBox="1"/>
          <p:nvPr/>
        </p:nvSpPr>
        <p:spPr>
          <a:xfrm>
            <a:off x="4664075" y="6486525"/>
            <a:ext cx="2974975" cy="338138"/>
          </a:xfrm>
          <a:prstGeom prst="rect">
            <a:avLst/>
          </a:prstGeom>
          <a:noFill/>
        </p:spPr>
        <p:txBody>
          <a:bodyPr wrap="none">
            <a:spAutoFit/>
          </a:bodyPr>
          <a:lstStyle/>
          <a:p>
            <a:pPr algn="r">
              <a:defRPr/>
            </a:pPr>
            <a:r>
              <a:rPr lang="en-US" sz="1600" dirty="0">
                <a:solidFill>
                  <a:srgbClr val="484848"/>
                </a:solidFill>
              </a:rPr>
              <a:t>Global Sales Conference 2010</a:t>
            </a:r>
          </a:p>
        </p:txBody>
      </p:sp>
      <p:sp>
        <p:nvSpPr>
          <p:cNvPr id="3074" name="Rectangle 2"/>
          <p:cNvSpPr>
            <a:spLocks noGrp="1" noChangeArrowheads="1"/>
          </p:cNvSpPr>
          <p:nvPr>
            <p:ph type="ctrTitle"/>
          </p:nvPr>
        </p:nvSpPr>
        <p:spPr>
          <a:xfrm>
            <a:off x="323850" y="2114550"/>
            <a:ext cx="8153400" cy="857250"/>
          </a:xfrm>
          <a:effectLst>
            <a:outerShdw blurRad="50800" dist="38100" dir="2700000" algn="tl" rotWithShape="0">
              <a:prstClr val="black">
                <a:alpha val="40000"/>
              </a:prstClr>
            </a:outerShdw>
          </a:effectLst>
        </p:spPr>
        <p:txBody>
          <a:bodyPr lIns="91440" tIns="45720" rIns="91440" bIns="45720"/>
          <a:lstStyle>
            <a:lvl1pPr>
              <a:defRPr sz="4800" b="1">
                <a:solidFill>
                  <a:schemeClr val="bg2"/>
                </a:solidFill>
              </a:defRPr>
            </a:lvl1pPr>
          </a:lstStyle>
          <a:p>
            <a:r>
              <a:rPr lang="en-US" dirty="0" smtClean="0"/>
              <a:t>Click to edit Master title style</a:t>
            </a:r>
            <a:endParaRPr lang="en-US" dirty="0"/>
          </a:p>
        </p:txBody>
      </p:sp>
      <p:sp>
        <p:nvSpPr>
          <p:cNvPr id="3075" name="Rectangle 3"/>
          <p:cNvSpPr>
            <a:spLocks noGrp="1" noChangeArrowheads="1"/>
          </p:cNvSpPr>
          <p:nvPr>
            <p:ph type="subTitle" idx="1"/>
          </p:nvPr>
        </p:nvSpPr>
        <p:spPr>
          <a:xfrm>
            <a:off x="323850" y="2905125"/>
            <a:ext cx="6400800" cy="609600"/>
          </a:xfrm>
          <a:effectLst>
            <a:outerShdw blurRad="50800" dist="38100" dir="2700000" algn="tl" rotWithShape="0">
              <a:prstClr val="black">
                <a:alpha val="40000"/>
              </a:prstClr>
            </a:outerShdw>
          </a:effectLst>
        </p:spPr>
        <p:txBody>
          <a:bodyPr lIns="91440" tIns="45720" rIns="91440" bIns="45720"/>
          <a:lstStyle>
            <a:lvl1pPr marL="0" indent="0">
              <a:buFontTx/>
              <a:buNone/>
              <a:defRPr>
                <a:solidFill>
                  <a:schemeClr val="accent1"/>
                </a:solidFill>
              </a:defRPr>
            </a:lvl1pPr>
          </a:lstStyle>
          <a:p>
            <a:r>
              <a:rPr lang="en-US" dirty="0" smtClean="0"/>
              <a:t>Click to edit Master subtitle style</a:t>
            </a:r>
            <a:endParaRPr lang="en-US" dirty="0"/>
          </a:p>
        </p:txBody>
      </p:sp>
      <p:pic>
        <p:nvPicPr>
          <p:cNvPr id="7" name="Picture 5" descr="Picture 4"/>
          <p:cNvPicPr>
            <a:picLocks noChangeAspect="1" noChangeArrowheads="1"/>
          </p:cNvPicPr>
          <p:nvPr userDrawn="1"/>
        </p:nvPicPr>
        <p:blipFill>
          <a:blip r:embed="rId2" cstate="print"/>
          <a:srcRect/>
          <a:stretch>
            <a:fillRect/>
          </a:stretch>
        </p:blipFill>
        <p:spPr bwMode="auto">
          <a:xfrm>
            <a:off x="0" y="3451225"/>
            <a:ext cx="9140825" cy="3406775"/>
          </a:xfrm>
          <a:prstGeom prst="rect">
            <a:avLst/>
          </a:prstGeom>
          <a:noFill/>
          <a:ln w="9525">
            <a:noFill/>
            <a:miter lim="800000"/>
            <a:headEnd/>
            <a:tailEnd/>
          </a:ln>
        </p:spPr>
      </p:pic>
      <p:pic>
        <p:nvPicPr>
          <p:cNvPr id="8" name="Picture 6" descr="Picture 5"/>
          <p:cNvPicPr>
            <a:picLocks noChangeAspect="1" noChangeArrowheads="1"/>
          </p:cNvPicPr>
          <p:nvPr userDrawn="1"/>
        </p:nvPicPr>
        <p:blipFill>
          <a:blip r:embed="rId3" cstate="print"/>
          <a:srcRect/>
          <a:stretch>
            <a:fillRect/>
          </a:stretch>
        </p:blipFill>
        <p:spPr bwMode="auto">
          <a:xfrm>
            <a:off x="455613" y="455613"/>
            <a:ext cx="2286000" cy="871537"/>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chorCtr="0"/>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227013" y="90488"/>
            <a:ext cx="8683625" cy="9144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227013" y="1141413"/>
            <a:ext cx="8683625" cy="5027612"/>
          </a:xfrm>
        </p:spPr>
        <p:txBody>
          <a:bodyPr/>
          <a:lstStyle>
            <a:lvl1pPr>
              <a:defRPr>
                <a:solidFill>
                  <a:schemeClr val="accent1"/>
                </a:solidFill>
              </a:defRPr>
            </a:lvl1pPr>
          </a:lstStyle>
          <a:p>
            <a:pPr lvl="0"/>
            <a:r>
              <a:rPr lang="en-US" noProof="0" dirty="0" smtClean="0"/>
              <a:t>Click icon to add </a:t>
            </a:r>
            <a:r>
              <a:rPr lang="en-US" noProof="0" dirty="0" err="1" smtClean="0"/>
              <a:t>SmartArt</a:t>
            </a:r>
            <a:r>
              <a:rPr lang="en-US" noProof="0" dirty="0" smtClean="0"/>
              <a:t> graphic</a:t>
            </a:r>
            <a:endParaRPr lang="en-US" noProof="0" dirty="0"/>
          </a:p>
        </p:txBody>
      </p:sp>
    </p:spTree>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00025" y="333375"/>
            <a:ext cx="7772400" cy="8763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701675" y="1466850"/>
            <a:ext cx="3963988" cy="42957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18063" y="1466850"/>
            <a:ext cx="3963987" cy="42957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610600" cy="609600"/>
          </a:xfrm>
        </p:spPr>
        <p:txBody>
          <a:bodyPr/>
          <a:lstStyle/>
          <a:p>
            <a:r>
              <a:rPr lang="en-US" smtClean="0"/>
              <a:t>Click to edit Master title style</a:t>
            </a:r>
            <a:endParaRPr lang="en-US"/>
          </a:p>
        </p:txBody>
      </p:sp>
      <p:sp>
        <p:nvSpPr>
          <p:cNvPr id="3" name="Content Placeholder 2"/>
          <p:cNvSpPr>
            <a:spLocks noGrp="1"/>
          </p:cNvSpPr>
          <p:nvPr>
            <p:ph idx="1"/>
          </p:nvPr>
        </p:nvSpPr>
        <p:spPr>
          <a:xfrm>
            <a:off x="228600" y="1295400"/>
            <a:ext cx="8610600" cy="4495800"/>
          </a:xfrm>
        </p:spPr>
        <p:txBody>
          <a:bodyPr/>
          <a:lstStyle>
            <a:lvl1pPr>
              <a:defRPr b="1"/>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0"/>
          </p:nvPr>
        </p:nvSpPr>
        <p:spPr>
          <a:xfrm>
            <a:off x="228600" y="609600"/>
            <a:ext cx="8610600" cy="381000"/>
          </a:xfrm>
        </p:spPr>
        <p:txBody>
          <a:bodyPr/>
          <a:lstStyle>
            <a:lvl1pPr algn="l" rtl="0" eaLnBrk="0" fontAlgn="base" hangingPunct="0">
              <a:spcBef>
                <a:spcPct val="0"/>
              </a:spcBef>
              <a:spcAft>
                <a:spcPct val="0"/>
              </a:spcAft>
              <a:buNone/>
              <a:defRPr lang="en-US" sz="2800" b="1" kern="1200" dirty="0">
                <a:solidFill>
                  <a:srgbClr val="484848"/>
                </a:solidFill>
                <a:latin typeface="Arial" charset="0"/>
                <a:ea typeface="ＭＳ Ｐゴシック" pitchFamily="16" charset="-128"/>
                <a:cs typeface="+mn-cs"/>
              </a:defRPr>
            </a:lvl1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610600" cy="609600"/>
          </a:xfrm>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228600" y="1295400"/>
            <a:ext cx="4229100" cy="4114800"/>
          </a:xfrm>
        </p:spPr>
        <p:txBody>
          <a:bodyPr/>
          <a:lstStyle>
            <a:lvl1pPr>
              <a:defRPr sz="2800" b="1"/>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10100" y="1295400"/>
            <a:ext cx="4229100" cy="4114800"/>
          </a:xfrm>
        </p:spPr>
        <p:txBody>
          <a:bodyPr/>
          <a:lstStyle>
            <a:lvl1pPr>
              <a:defRPr sz="2800" b="1"/>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6"/>
          <p:cNvSpPr>
            <a:spLocks noGrp="1"/>
          </p:cNvSpPr>
          <p:nvPr>
            <p:ph type="body" sz="quarter" idx="10"/>
          </p:nvPr>
        </p:nvSpPr>
        <p:spPr>
          <a:xfrm>
            <a:off x="228600" y="609600"/>
            <a:ext cx="8610600" cy="381000"/>
          </a:xfrm>
        </p:spPr>
        <p:txBody>
          <a:bodyPr/>
          <a:lstStyle>
            <a:lvl1pPr algn="l" rtl="0" eaLnBrk="0" fontAlgn="base" hangingPunct="0">
              <a:spcBef>
                <a:spcPct val="0"/>
              </a:spcBef>
              <a:spcAft>
                <a:spcPct val="0"/>
              </a:spcAft>
              <a:buNone/>
              <a:defRPr lang="en-US" sz="2800" b="1" kern="1200" dirty="0">
                <a:solidFill>
                  <a:srgbClr val="484848"/>
                </a:solidFill>
                <a:latin typeface="Arial" charset="0"/>
                <a:ea typeface="ＭＳ Ｐゴシック" pitchFamily="16" charset="-128"/>
                <a:cs typeface="+mn-cs"/>
              </a:defRPr>
            </a:lvl1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1"/>
          <p:cNvSpPr>
            <a:spLocks noGrp="1"/>
          </p:cNvSpPr>
          <p:nvPr>
            <p:ph type="title"/>
          </p:nvPr>
        </p:nvSpPr>
        <p:spPr>
          <a:xfrm>
            <a:off x="228600" y="76200"/>
            <a:ext cx="8610600" cy="609600"/>
          </a:xfrm>
        </p:spPr>
        <p:txBody>
          <a:bodyPr/>
          <a:lstStyle/>
          <a:p>
            <a:r>
              <a:rPr lang="en-US" dirty="0" smtClean="0"/>
              <a:t>Click to edit Master title style</a:t>
            </a:r>
            <a:endParaRPr lang="en-US" dirty="0"/>
          </a:p>
        </p:txBody>
      </p:sp>
      <p:sp>
        <p:nvSpPr>
          <p:cNvPr id="9" name="Text Placeholder 6"/>
          <p:cNvSpPr>
            <a:spLocks noGrp="1"/>
          </p:cNvSpPr>
          <p:nvPr>
            <p:ph type="body" sz="quarter" idx="10"/>
          </p:nvPr>
        </p:nvSpPr>
        <p:spPr>
          <a:xfrm>
            <a:off x="228600" y="609600"/>
            <a:ext cx="8610600" cy="381000"/>
          </a:xfrm>
        </p:spPr>
        <p:txBody>
          <a:bodyPr/>
          <a:lstStyle>
            <a:lvl1pPr algn="l" rtl="0" eaLnBrk="0" fontAlgn="base" hangingPunct="0">
              <a:spcBef>
                <a:spcPct val="0"/>
              </a:spcBef>
              <a:spcAft>
                <a:spcPct val="0"/>
              </a:spcAft>
              <a:buNone/>
              <a:defRPr lang="en-US" sz="2800" b="1" kern="1200" dirty="0">
                <a:solidFill>
                  <a:srgbClr val="484848"/>
                </a:solidFill>
                <a:latin typeface="Arial" charset="0"/>
                <a:ea typeface="ＭＳ Ｐゴシック" pitchFamily="16" charset="-128"/>
                <a:cs typeface="+mn-cs"/>
              </a:defRPr>
            </a:lvl1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610600" cy="609600"/>
          </a:xfrm>
        </p:spPr>
        <p:txBody>
          <a:bodyPr/>
          <a:lstStyle/>
          <a:p>
            <a:r>
              <a:rPr lang="en-US" dirty="0" smtClean="0"/>
              <a:t>Click to edit Master title style</a:t>
            </a:r>
            <a:endParaRPr lang="en-US" dirty="0"/>
          </a:p>
        </p:txBody>
      </p:sp>
      <p:sp>
        <p:nvSpPr>
          <p:cNvPr id="4" name="Text Placeholder 6"/>
          <p:cNvSpPr>
            <a:spLocks noGrp="1"/>
          </p:cNvSpPr>
          <p:nvPr>
            <p:ph type="body" sz="quarter" idx="10"/>
          </p:nvPr>
        </p:nvSpPr>
        <p:spPr>
          <a:xfrm>
            <a:off x="228600" y="609600"/>
            <a:ext cx="8610600" cy="381000"/>
          </a:xfrm>
        </p:spPr>
        <p:txBody>
          <a:bodyPr/>
          <a:lstStyle>
            <a:lvl1pPr algn="l" rtl="0" eaLnBrk="0" fontAlgn="base" hangingPunct="0">
              <a:spcBef>
                <a:spcPct val="0"/>
              </a:spcBef>
              <a:spcAft>
                <a:spcPct val="0"/>
              </a:spcAft>
              <a:buNone/>
              <a:defRPr lang="en-US" sz="2800" b="1" kern="1200" dirty="0">
                <a:solidFill>
                  <a:srgbClr val="484848"/>
                </a:solidFill>
                <a:latin typeface="Arial" charset="0"/>
                <a:ea typeface="ＭＳ Ｐゴシック" pitchFamily="16" charset="-128"/>
                <a:cs typeface="+mn-cs"/>
              </a:defRPr>
            </a:lvl1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610600" cy="609600"/>
          </a:xfrm>
        </p:spPr>
        <p:txBody>
          <a:bodyPr/>
          <a:lstStyle>
            <a:lvl1pPr>
              <a:defRPr>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228600" y="1295400"/>
            <a:ext cx="8610600" cy="4495800"/>
          </a:xfrm>
        </p:spPr>
        <p:txBody>
          <a:bodyPr/>
          <a:lstStyle>
            <a:lvl1pPr>
              <a:defRPr>
                <a:solidFill>
                  <a:schemeClr val="accent1"/>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0"/>
          </p:nvPr>
        </p:nvSpPr>
        <p:spPr>
          <a:xfrm>
            <a:off x="228600" y="609600"/>
            <a:ext cx="8610600" cy="381000"/>
          </a:xfrm>
        </p:spPr>
        <p:txBody>
          <a:bodyPr anchor="ctr" anchorCtr="0"/>
          <a:lstStyle>
            <a:lvl1pPr algn="l" rtl="0" eaLnBrk="0" fontAlgn="base" hangingPunct="0">
              <a:spcBef>
                <a:spcPct val="0"/>
              </a:spcBef>
              <a:spcAft>
                <a:spcPct val="0"/>
              </a:spcAft>
              <a:buNone/>
              <a:defRPr lang="en-US" sz="2800" b="1" kern="1200" dirty="0">
                <a:solidFill>
                  <a:schemeClr val="bg2"/>
                </a:solidFill>
                <a:latin typeface="Arial" charset="0"/>
                <a:ea typeface="ＭＳ Ｐゴシック" pitchFamily="16" charset="-128"/>
                <a:cs typeface="+mn-cs"/>
              </a:defRPr>
            </a:lvl1pPr>
          </a:lstStyle>
          <a:p>
            <a:pPr lvl="0"/>
            <a:r>
              <a:rPr lang="en-US" dirty="0" smtClean="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solidFill>
                  <a:schemeClr val="accent1"/>
                </a:solidFill>
              </a:defRPr>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accent1"/>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610600" cy="609600"/>
          </a:xfrm>
        </p:spPr>
        <p:txBody>
          <a:bodyPr/>
          <a:lstStyle>
            <a:lvl1pPr>
              <a:defRPr>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228600" y="1295400"/>
            <a:ext cx="4229100" cy="4114800"/>
          </a:xfrm>
        </p:spPr>
        <p:txBody>
          <a:bodyPr/>
          <a:lstStyle>
            <a:lvl1pPr>
              <a:defRPr sz="2800">
                <a:solidFill>
                  <a:schemeClr val="accent1"/>
                </a:solidFill>
              </a:defRPr>
            </a:lvl1pPr>
            <a:lvl2pPr>
              <a:defRPr sz="2400">
                <a:solidFill>
                  <a:schemeClr val="bg2"/>
                </a:solidFill>
              </a:defRPr>
            </a:lvl2pPr>
            <a:lvl3pPr>
              <a:defRPr sz="2000">
                <a:solidFill>
                  <a:schemeClr val="bg2"/>
                </a:solidFill>
              </a:defRPr>
            </a:lvl3pPr>
            <a:lvl4pPr>
              <a:defRPr sz="1800">
                <a:solidFill>
                  <a:schemeClr val="bg2"/>
                </a:solidFill>
              </a:defRPr>
            </a:lvl4pPr>
            <a:lvl5pPr>
              <a:defRPr sz="1800">
                <a:solidFill>
                  <a:schemeClr val="bg2"/>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10100" y="1295400"/>
            <a:ext cx="4229100" cy="4114800"/>
          </a:xfrm>
        </p:spPr>
        <p:txBody>
          <a:bodyPr/>
          <a:lstStyle>
            <a:lvl1pPr>
              <a:defRPr sz="2800">
                <a:solidFill>
                  <a:schemeClr val="accent1"/>
                </a:solidFill>
              </a:defRPr>
            </a:lvl1pPr>
            <a:lvl2pPr>
              <a:defRPr sz="2400">
                <a:solidFill>
                  <a:schemeClr val="bg2"/>
                </a:solidFill>
              </a:defRPr>
            </a:lvl2pPr>
            <a:lvl3pPr>
              <a:defRPr sz="2000">
                <a:solidFill>
                  <a:schemeClr val="bg2"/>
                </a:solidFill>
              </a:defRPr>
            </a:lvl3pPr>
            <a:lvl4pPr>
              <a:defRPr sz="1800">
                <a:solidFill>
                  <a:schemeClr val="bg2"/>
                </a:solidFill>
              </a:defRPr>
            </a:lvl4pPr>
            <a:lvl5pPr>
              <a:defRPr sz="1800">
                <a:solidFill>
                  <a:schemeClr val="bg2"/>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6"/>
          <p:cNvSpPr>
            <a:spLocks noGrp="1"/>
          </p:cNvSpPr>
          <p:nvPr>
            <p:ph type="body" sz="quarter" idx="10"/>
          </p:nvPr>
        </p:nvSpPr>
        <p:spPr>
          <a:xfrm>
            <a:off x="228600" y="609600"/>
            <a:ext cx="8610600" cy="381000"/>
          </a:xfrm>
        </p:spPr>
        <p:txBody>
          <a:bodyPr anchor="ctr" anchorCtr="0"/>
          <a:lstStyle>
            <a:lvl1pPr algn="l" rtl="0" eaLnBrk="0" fontAlgn="base" hangingPunct="0">
              <a:spcBef>
                <a:spcPct val="0"/>
              </a:spcBef>
              <a:spcAft>
                <a:spcPct val="0"/>
              </a:spcAft>
              <a:buNone/>
              <a:defRPr lang="en-US" sz="2800" b="1" kern="1200" dirty="0">
                <a:solidFill>
                  <a:schemeClr val="bg2"/>
                </a:solidFill>
                <a:latin typeface="Arial" charset="0"/>
                <a:ea typeface="ＭＳ Ｐゴシック" pitchFamily="16" charset="-128"/>
                <a:cs typeface="+mn-cs"/>
              </a:defRPr>
            </a:lvl1pPr>
          </a:lstStyle>
          <a:p>
            <a:pPr lvl="0"/>
            <a:r>
              <a:rPr lang="en-US" dirty="0" smtClean="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solidFill>
                  <a:schemeClr val="accent1"/>
                </a:solidFill>
              </a:defRPr>
            </a:lvl1pPr>
            <a:lvl2pPr>
              <a:defRPr sz="2000">
                <a:solidFill>
                  <a:schemeClr val="bg2"/>
                </a:solidFill>
              </a:defRPr>
            </a:lvl2pPr>
            <a:lvl3pPr>
              <a:defRPr sz="1800">
                <a:solidFill>
                  <a:schemeClr val="bg2"/>
                </a:solidFill>
              </a:defRPr>
            </a:lvl3pPr>
            <a:lvl4pPr>
              <a:defRPr sz="1600">
                <a:solidFill>
                  <a:schemeClr val="bg2"/>
                </a:solidFill>
              </a:defRPr>
            </a:lvl4pPr>
            <a:lvl5pPr>
              <a:defRPr sz="1600">
                <a:solidFill>
                  <a:schemeClr val="bg2"/>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solidFill>
                  <a:schemeClr val="accent1"/>
                </a:solidFill>
              </a:defRPr>
            </a:lvl1pPr>
            <a:lvl2pPr>
              <a:defRPr sz="2000">
                <a:solidFill>
                  <a:schemeClr val="bg2"/>
                </a:solidFill>
              </a:defRPr>
            </a:lvl2pPr>
            <a:lvl3pPr>
              <a:defRPr sz="1800">
                <a:solidFill>
                  <a:schemeClr val="bg2"/>
                </a:solidFill>
              </a:defRPr>
            </a:lvl3pPr>
            <a:lvl4pPr>
              <a:defRPr sz="1600">
                <a:solidFill>
                  <a:schemeClr val="bg2"/>
                </a:solidFill>
              </a:defRPr>
            </a:lvl4pPr>
            <a:lvl5pPr>
              <a:defRPr sz="1600">
                <a:solidFill>
                  <a:schemeClr val="bg2"/>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itle 1"/>
          <p:cNvSpPr>
            <a:spLocks noGrp="1"/>
          </p:cNvSpPr>
          <p:nvPr>
            <p:ph type="title"/>
          </p:nvPr>
        </p:nvSpPr>
        <p:spPr>
          <a:xfrm>
            <a:off x="228600" y="76200"/>
            <a:ext cx="8610600" cy="609600"/>
          </a:xfrm>
        </p:spPr>
        <p:txBody>
          <a:bodyPr/>
          <a:lstStyle>
            <a:lvl1pPr>
              <a:defRPr>
                <a:solidFill>
                  <a:schemeClr val="accent1"/>
                </a:solidFill>
              </a:defRPr>
            </a:lvl1pPr>
          </a:lstStyle>
          <a:p>
            <a:r>
              <a:rPr lang="en-US" dirty="0" smtClean="0"/>
              <a:t>Click to edit Master title style</a:t>
            </a:r>
            <a:endParaRPr lang="en-US" dirty="0"/>
          </a:p>
        </p:txBody>
      </p:sp>
      <p:sp>
        <p:nvSpPr>
          <p:cNvPr id="9" name="Text Placeholder 6"/>
          <p:cNvSpPr>
            <a:spLocks noGrp="1"/>
          </p:cNvSpPr>
          <p:nvPr>
            <p:ph type="body" sz="quarter" idx="10"/>
          </p:nvPr>
        </p:nvSpPr>
        <p:spPr>
          <a:xfrm>
            <a:off x="228600" y="609600"/>
            <a:ext cx="8610600" cy="381000"/>
          </a:xfrm>
        </p:spPr>
        <p:txBody>
          <a:bodyPr anchor="ctr" anchorCtr="0"/>
          <a:lstStyle>
            <a:lvl1pPr algn="l" rtl="0" eaLnBrk="0" fontAlgn="base" hangingPunct="0">
              <a:spcBef>
                <a:spcPct val="0"/>
              </a:spcBef>
              <a:spcAft>
                <a:spcPct val="0"/>
              </a:spcAft>
              <a:buNone/>
              <a:defRPr lang="en-US" sz="2800" b="1" kern="1200" dirty="0">
                <a:solidFill>
                  <a:schemeClr val="bg2"/>
                </a:solidFill>
                <a:latin typeface="Arial" charset="0"/>
                <a:ea typeface="ＭＳ Ｐゴシック" pitchFamily="16" charset="-128"/>
                <a:cs typeface="+mn-cs"/>
              </a:defRPr>
            </a:lvl1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610600" cy="609600"/>
          </a:xfrm>
        </p:spPr>
        <p:txBody>
          <a:bodyPr/>
          <a:lstStyle>
            <a:lvl1pPr>
              <a:defRPr>
                <a:solidFill>
                  <a:schemeClr val="accent1"/>
                </a:solidFill>
              </a:defRPr>
            </a:lvl1pPr>
          </a:lstStyle>
          <a:p>
            <a:r>
              <a:rPr lang="en-US" dirty="0" smtClean="0"/>
              <a:t>Click to edit Master title style</a:t>
            </a:r>
            <a:endParaRPr lang="en-US" dirty="0"/>
          </a:p>
        </p:txBody>
      </p:sp>
      <p:sp>
        <p:nvSpPr>
          <p:cNvPr id="4" name="Text Placeholder 6"/>
          <p:cNvSpPr>
            <a:spLocks noGrp="1"/>
          </p:cNvSpPr>
          <p:nvPr>
            <p:ph type="body" sz="quarter" idx="10"/>
          </p:nvPr>
        </p:nvSpPr>
        <p:spPr>
          <a:xfrm>
            <a:off x="228600" y="609600"/>
            <a:ext cx="8610600" cy="381000"/>
          </a:xfrm>
        </p:spPr>
        <p:txBody>
          <a:bodyPr/>
          <a:lstStyle>
            <a:lvl1pPr algn="l" rtl="0" eaLnBrk="0" fontAlgn="base" hangingPunct="0">
              <a:spcBef>
                <a:spcPct val="0"/>
              </a:spcBef>
              <a:spcAft>
                <a:spcPct val="0"/>
              </a:spcAft>
              <a:buNone/>
              <a:defRPr lang="en-US" sz="2800" b="1" kern="1200" dirty="0">
                <a:solidFill>
                  <a:schemeClr val="bg2"/>
                </a:solidFill>
                <a:latin typeface="Arial" charset="0"/>
                <a:ea typeface="ＭＳ Ｐゴシック" pitchFamily="16" charset="-128"/>
                <a:cs typeface="+mn-cs"/>
              </a:defRPr>
            </a:lvl1pPr>
          </a:lstStyle>
          <a:p>
            <a:pPr lvl="0"/>
            <a:r>
              <a:rPr lang="en-US" dirty="0" smtClean="0"/>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8" descr="Picture 1"/>
          <p:cNvPicPr>
            <a:picLocks noChangeAspect="1" noChangeArrowheads="1"/>
          </p:cNvPicPr>
          <p:nvPr/>
        </p:nvPicPr>
        <p:blipFill>
          <a:blip r:embed="rId18" cstate="print"/>
          <a:srcRect/>
          <a:stretch>
            <a:fillRect/>
          </a:stretch>
        </p:blipFill>
        <p:spPr bwMode="auto">
          <a:xfrm>
            <a:off x="0" y="5872163"/>
            <a:ext cx="9140825" cy="985837"/>
          </a:xfrm>
          <a:prstGeom prst="rect">
            <a:avLst/>
          </a:prstGeom>
          <a:noFill/>
          <a:ln w="9525">
            <a:noFill/>
            <a:miter lim="800000"/>
            <a:headEnd/>
            <a:tailEnd/>
          </a:ln>
        </p:spPr>
      </p:pic>
      <p:sp>
        <p:nvSpPr>
          <p:cNvPr id="1027" name="Rectangle 2"/>
          <p:cNvSpPr>
            <a:spLocks noGrp="1" noChangeArrowheads="1"/>
          </p:cNvSpPr>
          <p:nvPr>
            <p:ph type="title"/>
          </p:nvPr>
        </p:nvSpPr>
        <p:spPr bwMode="auto">
          <a:xfrm>
            <a:off x="228600" y="76200"/>
            <a:ext cx="8610600" cy="91440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US" smtClean="0"/>
              <a:t>Click to edit Master title style</a:t>
            </a:r>
            <a:endParaRPr lang="en-US" dirty="0" smtClean="0"/>
          </a:p>
        </p:txBody>
      </p:sp>
      <p:sp>
        <p:nvSpPr>
          <p:cNvPr id="1028" name="Rectangle 3"/>
          <p:cNvSpPr>
            <a:spLocks noGrp="1" noChangeArrowheads="1"/>
          </p:cNvSpPr>
          <p:nvPr>
            <p:ph type="body" idx="1"/>
          </p:nvPr>
        </p:nvSpPr>
        <p:spPr bwMode="auto">
          <a:xfrm>
            <a:off x="228600" y="1295400"/>
            <a:ext cx="8610600" cy="44958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31" name="Text Box 7"/>
          <p:cNvSpPr txBox="1">
            <a:spLocks noChangeArrowheads="1"/>
          </p:cNvSpPr>
          <p:nvPr/>
        </p:nvSpPr>
        <p:spPr bwMode="auto">
          <a:xfrm>
            <a:off x="142875" y="6343650"/>
            <a:ext cx="4267200" cy="398463"/>
          </a:xfrm>
          <a:prstGeom prst="rect">
            <a:avLst/>
          </a:prstGeom>
          <a:noFill/>
          <a:ln w="9525">
            <a:noFill/>
            <a:miter lim="800000"/>
            <a:headEnd/>
            <a:tailEnd/>
          </a:ln>
        </p:spPr>
        <p:txBody>
          <a:bodyPr>
            <a:spAutoFit/>
          </a:bodyPr>
          <a:lstStyle/>
          <a:p>
            <a:pPr>
              <a:spcBef>
                <a:spcPct val="50000"/>
              </a:spcBef>
              <a:defRPr/>
            </a:pPr>
            <a:fld id="{9B4BA228-6CE5-4851-BC93-6DD54805C8E9}" type="slidenum">
              <a:rPr lang="en-US" sz="800" b="1">
                <a:solidFill>
                  <a:schemeClr val="bg1"/>
                </a:solidFill>
              </a:rPr>
              <a:pPr>
                <a:spcBef>
                  <a:spcPct val="50000"/>
                </a:spcBef>
                <a:defRPr/>
              </a:pPr>
              <a:t>‹#›</a:t>
            </a:fld>
            <a:endParaRPr lang="en-US" sz="800" b="1" dirty="0">
              <a:solidFill>
                <a:schemeClr val="bg1"/>
              </a:solidFill>
            </a:endParaRPr>
          </a:p>
          <a:p>
            <a:pPr>
              <a:spcBef>
                <a:spcPct val="50000"/>
              </a:spcBef>
              <a:defRPr/>
            </a:pPr>
            <a:r>
              <a:rPr lang="en-US" sz="800" b="1" dirty="0">
                <a:solidFill>
                  <a:schemeClr val="bg1"/>
                </a:solidFill>
              </a:rPr>
              <a:t>EXAR CONFIDENTIAL</a:t>
            </a:r>
          </a:p>
        </p:txBody>
      </p:sp>
      <p:sp>
        <p:nvSpPr>
          <p:cNvPr id="6" name="TextBox 5"/>
          <p:cNvSpPr txBox="1"/>
          <p:nvPr/>
        </p:nvSpPr>
        <p:spPr>
          <a:xfrm>
            <a:off x="4664075" y="6486525"/>
            <a:ext cx="2974975" cy="338138"/>
          </a:xfrm>
          <a:prstGeom prst="rect">
            <a:avLst/>
          </a:prstGeom>
          <a:noFill/>
        </p:spPr>
        <p:txBody>
          <a:bodyPr wrap="none">
            <a:spAutoFit/>
          </a:bodyPr>
          <a:lstStyle/>
          <a:p>
            <a:pPr algn="r">
              <a:defRPr/>
            </a:pPr>
            <a:r>
              <a:rPr lang="en-US" sz="1600" dirty="0">
                <a:solidFill>
                  <a:srgbClr val="484848"/>
                </a:solidFill>
              </a:rPr>
              <a:t>Global Sales Conference 2010</a:t>
            </a:r>
          </a:p>
        </p:txBody>
      </p:sp>
      <p:pic>
        <p:nvPicPr>
          <p:cNvPr id="9" name="Picture 8" descr="Picture 1"/>
          <p:cNvPicPr>
            <a:picLocks noChangeAspect="1" noChangeArrowheads="1"/>
          </p:cNvPicPr>
          <p:nvPr userDrawn="1"/>
        </p:nvPicPr>
        <p:blipFill>
          <a:blip r:embed="rId18" cstate="print"/>
          <a:srcRect/>
          <a:stretch>
            <a:fillRect/>
          </a:stretch>
        </p:blipFill>
        <p:spPr bwMode="auto">
          <a:xfrm>
            <a:off x="0" y="5872163"/>
            <a:ext cx="9140825" cy="985837"/>
          </a:xfrm>
          <a:prstGeom prst="rect">
            <a:avLst/>
          </a:prstGeom>
          <a:noFill/>
          <a:ln w="9525">
            <a:noFill/>
            <a:miter lim="800000"/>
            <a:headEnd/>
            <a:tailEnd/>
          </a:ln>
        </p:spPr>
      </p:pic>
      <p:sp>
        <p:nvSpPr>
          <p:cNvPr id="10" name="Text Box 7"/>
          <p:cNvSpPr txBox="1">
            <a:spLocks noChangeArrowheads="1"/>
          </p:cNvSpPr>
          <p:nvPr userDrawn="1"/>
        </p:nvSpPr>
        <p:spPr bwMode="auto">
          <a:xfrm>
            <a:off x="142875" y="6477000"/>
            <a:ext cx="4267200" cy="215444"/>
          </a:xfrm>
          <a:prstGeom prst="rect">
            <a:avLst/>
          </a:prstGeom>
          <a:noFill/>
          <a:ln w="9525">
            <a:noFill/>
            <a:miter lim="800000"/>
            <a:headEnd/>
            <a:tailEnd/>
          </a:ln>
        </p:spPr>
        <p:txBody>
          <a:bodyPr>
            <a:spAutoFit/>
          </a:bodyPr>
          <a:lstStyle/>
          <a:p>
            <a:pPr>
              <a:spcBef>
                <a:spcPct val="50000"/>
              </a:spcBef>
              <a:defRPr/>
            </a:pPr>
            <a:fld id="{9B4BA228-6CE5-4851-BC93-6DD54805C8E9}" type="slidenum">
              <a:rPr lang="en-US" sz="800" b="1" smtClean="0">
                <a:solidFill>
                  <a:schemeClr val="bg1"/>
                </a:solidFill>
              </a:rPr>
              <a:pPr>
                <a:spcBef>
                  <a:spcPct val="50000"/>
                </a:spcBef>
                <a:defRPr/>
              </a:pPr>
              <a:t>‹#›</a:t>
            </a:fld>
            <a:endParaRPr lang="en-US" sz="800" b="1"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 id="2147483815" r:id="rId11"/>
    <p:sldLayoutId id="2147483816" r:id="rId12"/>
    <p:sldLayoutId id="2147483791" r:id="rId13"/>
    <p:sldLayoutId id="2147483793" r:id="rId14"/>
    <p:sldLayoutId id="2147483794" r:id="rId15"/>
    <p:sldLayoutId id="2147483795" r:id="rId16"/>
  </p:sldLayoutIdLst>
  <p:timing>
    <p:tnLst>
      <p:par>
        <p:cTn id="1" dur="indefinite" restart="never" nodeType="tmRoot"/>
      </p:par>
    </p:tnLst>
  </p:timing>
  <p:hf sldNum="0" hdr="0" ftr="0" dt="0"/>
  <p:txStyles>
    <p:titleStyle>
      <a:lvl1pPr algn="l" rtl="0" eaLnBrk="1" fontAlgn="base" hangingPunct="1">
        <a:spcBef>
          <a:spcPct val="0"/>
        </a:spcBef>
        <a:spcAft>
          <a:spcPct val="0"/>
        </a:spcAft>
        <a:defRPr sz="3600" b="1">
          <a:solidFill>
            <a:srgbClr val="0052A1"/>
          </a:solidFill>
          <a:latin typeface="+mj-lt"/>
          <a:ea typeface="+mj-ea"/>
          <a:cs typeface="+mj-cs"/>
        </a:defRPr>
      </a:lvl1pPr>
      <a:lvl2pPr algn="l" rtl="0" eaLnBrk="1" fontAlgn="base" hangingPunct="1">
        <a:spcBef>
          <a:spcPct val="0"/>
        </a:spcBef>
        <a:spcAft>
          <a:spcPct val="0"/>
        </a:spcAft>
        <a:defRPr sz="3600" b="1">
          <a:solidFill>
            <a:srgbClr val="0052A1"/>
          </a:solidFill>
          <a:latin typeface="Arial" charset="0"/>
          <a:ea typeface="ＭＳ Ｐゴシック" pitchFamily="16" charset="-128"/>
        </a:defRPr>
      </a:lvl2pPr>
      <a:lvl3pPr algn="l" rtl="0" eaLnBrk="1" fontAlgn="base" hangingPunct="1">
        <a:spcBef>
          <a:spcPct val="0"/>
        </a:spcBef>
        <a:spcAft>
          <a:spcPct val="0"/>
        </a:spcAft>
        <a:defRPr sz="3600" b="1">
          <a:solidFill>
            <a:srgbClr val="0052A1"/>
          </a:solidFill>
          <a:latin typeface="Arial" charset="0"/>
          <a:ea typeface="ＭＳ Ｐゴシック" pitchFamily="16" charset="-128"/>
        </a:defRPr>
      </a:lvl3pPr>
      <a:lvl4pPr algn="l" rtl="0" eaLnBrk="1" fontAlgn="base" hangingPunct="1">
        <a:spcBef>
          <a:spcPct val="0"/>
        </a:spcBef>
        <a:spcAft>
          <a:spcPct val="0"/>
        </a:spcAft>
        <a:defRPr sz="3600" b="1">
          <a:solidFill>
            <a:srgbClr val="0052A1"/>
          </a:solidFill>
          <a:latin typeface="Arial" charset="0"/>
          <a:ea typeface="ＭＳ Ｐゴシック" pitchFamily="16" charset="-128"/>
        </a:defRPr>
      </a:lvl4pPr>
      <a:lvl5pPr algn="l" rtl="0" eaLnBrk="1" fontAlgn="base" hangingPunct="1">
        <a:spcBef>
          <a:spcPct val="0"/>
        </a:spcBef>
        <a:spcAft>
          <a:spcPct val="0"/>
        </a:spcAft>
        <a:defRPr sz="3600" b="1">
          <a:solidFill>
            <a:srgbClr val="0052A1"/>
          </a:solidFill>
          <a:latin typeface="Arial" charset="0"/>
          <a:ea typeface="ＭＳ Ｐゴシック" pitchFamily="16" charset="-128"/>
        </a:defRPr>
      </a:lvl5pPr>
      <a:lvl6pPr marL="457200" algn="l" rtl="0" eaLnBrk="1" fontAlgn="base" hangingPunct="1">
        <a:spcBef>
          <a:spcPct val="0"/>
        </a:spcBef>
        <a:spcAft>
          <a:spcPct val="0"/>
        </a:spcAft>
        <a:defRPr sz="3600" b="1">
          <a:solidFill>
            <a:srgbClr val="0052A1"/>
          </a:solidFill>
          <a:latin typeface="Arial" charset="0"/>
          <a:ea typeface="ＭＳ Ｐゴシック" pitchFamily="16" charset="-128"/>
        </a:defRPr>
      </a:lvl6pPr>
      <a:lvl7pPr marL="914400" algn="l" rtl="0" eaLnBrk="1" fontAlgn="base" hangingPunct="1">
        <a:spcBef>
          <a:spcPct val="0"/>
        </a:spcBef>
        <a:spcAft>
          <a:spcPct val="0"/>
        </a:spcAft>
        <a:defRPr sz="3600" b="1">
          <a:solidFill>
            <a:srgbClr val="0052A1"/>
          </a:solidFill>
          <a:latin typeface="Arial" charset="0"/>
          <a:ea typeface="ＭＳ Ｐゴシック" pitchFamily="16" charset="-128"/>
        </a:defRPr>
      </a:lvl7pPr>
      <a:lvl8pPr marL="1371600" algn="l" rtl="0" eaLnBrk="1" fontAlgn="base" hangingPunct="1">
        <a:spcBef>
          <a:spcPct val="0"/>
        </a:spcBef>
        <a:spcAft>
          <a:spcPct val="0"/>
        </a:spcAft>
        <a:defRPr sz="3600" b="1">
          <a:solidFill>
            <a:srgbClr val="0052A1"/>
          </a:solidFill>
          <a:latin typeface="Arial" charset="0"/>
          <a:ea typeface="ＭＳ Ｐゴシック" pitchFamily="16" charset="-128"/>
        </a:defRPr>
      </a:lvl8pPr>
      <a:lvl9pPr marL="1828800" algn="l" rtl="0" eaLnBrk="1" fontAlgn="base" hangingPunct="1">
        <a:spcBef>
          <a:spcPct val="0"/>
        </a:spcBef>
        <a:spcAft>
          <a:spcPct val="0"/>
        </a:spcAft>
        <a:defRPr sz="3600" b="1">
          <a:solidFill>
            <a:srgbClr val="0052A1"/>
          </a:solidFill>
          <a:latin typeface="Arial" charset="0"/>
          <a:ea typeface="ＭＳ Ｐゴシック" pitchFamily="16" charset="-128"/>
        </a:defRPr>
      </a:lvl9pPr>
    </p:titleStyle>
    <p:bodyStyle>
      <a:lvl1pPr marL="342900" indent="-342900" algn="l" rtl="0" eaLnBrk="1" fontAlgn="base" hangingPunct="1">
        <a:lnSpc>
          <a:spcPct val="120000"/>
        </a:lnSpc>
        <a:spcBef>
          <a:spcPct val="20000"/>
        </a:spcBef>
        <a:spcAft>
          <a:spcPct val="0"/>
        </a:spcAft>
        <a:buChar char="•"/>
        <a:defRPr sz="2800" b="1">
          <a:solidFill>
            <a:srgbClr val="0052A1"/>
          </a:solidFill>
          <a:latin typeface="+mn-lt"/>
          <a:ea typeface="+mn-ea"/>
          <a:cs typeface="+mn-cs"/>
        </a:defRPr>
      </a:lvl1pPr>
      <a:lvl2pPr marL="742950" indent="-285750" algn="l" rtl="0" eaLnBrk="1" fontAlgn="base" hangingPunct="1">
        <a:spcBef>
          <a:spcPts val="300"/>
        </a:spcBef>
        <a:spcAft>
          <a:spcPct val="0"/>
        </a:spcAft>
        <a:buChar char="–"/>
        <a:defRPr sz="2400">
          <a:solidFill>
            <a:srgbClr val="484848"/>
          </a:solidFill>
          <a:latin typeface="+mn-lt"/>
          <a:ea typeface="+mn-ea"/>
        </a:defRPr>
      </a:lvl2pPr>
      <a:lvl3pPr marL="1143000" indent="-228600" algn="l" rtl="0" eaLnBrk="1" fontAlgn="base" hangingPunct="1">
        <a:spcBef>
          <a:spcPts val="300"/>
        </a:spcBef>
        <a:spcAft>
          <a:spcPct val="0"/>
        </a:spcAft>
        <a:buChar char="•"/>
        <a:defRPr sz="2000">
          <a:solidFill>
            <a:srgbClr val="484848"/>
          </a:solidFill>
          <a:latin typeface="+mn-lt"/>
          <a:ea typeface="+mn-ea"/>
        </a:defRPr>
      </a:lvl3pPr>
      <a:lvl4pPr marL="1600200" indent="-228600" algn="l" rtl="0" eaLnBrk="1" fontAlgn="base" hangingPunct="1">
        <a:spcBef>
          <a:spcPts val="300"/>
        </a:spcBef>
        <a:spcAft>
          <a:spcPct val="0"/>
        </a:spcAft>
        <a:buChar char="–"/>
        <a:defRPr sz="2000">
          <a:solidFill>
            <a:srgbClr val="484848"/>
          </a:solidFill>
          <a:latin typeface="+mn-lt"/>
          <a:ea typeface="+mn-ea"/>
        </a:defRPr>
      </a:lvl4pPr>
      <a:lvl5pPr marL="2057400" indent="-228600" algn="l" rtl="0" eaLnBrk="1" fontAlgn="base" hangingPunct="1">
        <a:spcBef>
          <a:spcPts val="300"/>
        </a:spcBef>
        <a:spcAft>
          <a:spcPct val="0"/>
        </a:spcAft>
        <a:buChar char="»"/>
        <a:defRPr sz="2000">
          <a:solidFill>
            <a:srgbClr val="484848"/>
          </a:solidFill>
          <a:latin typeface="+mn-lt"/>
          <a:ea typeface="+mn-ea"/>
        </a:defRPr>
      </a:lvl5pPr>
      <a:lvl6pPr marL="2514600" indent="-228600" algn="l" rtl="0" eaLnBrk="1" fontAlgn="base" hangingPunct="1">
        <a:lnSpc>
          <a:spcPct val="120000"/>
        </a:lnSpc>
        <a:spcBef>
          <a:spcPct val="20000"/>
        </a:spcBef>
        <a:spcAft>
          <a:spcPct val="0"/>
        </a:spcAft>
        <a:buChar char="»"/>
        <a:defRPr sz="2000">
          <a:solidFill>
            <a:srgbClr val="484848"/>
          </a:solidFill>
          <a:latin typeface="+mn-lt"/>
          <a:ea typeface="+mn-ea"/>
        </a:defRPr>
      </a:lvl6pPr>
      <a:lvl7pPr marL="2971800" indent="-228600" algn="l" rtl="0" eaLnBrk="1" fontAlgn="base" hangingPunct="1">
        <a:lnSpc>
          <a:spcPct val="120000"/>
        </a:lnSpc>
        <a:spcBef>
          <a:spcPct val="20000"/>
        </a:spcBef>
        <a:spcAft>
          <a:spcPct val="0"/>
        </a:spcAft>
        <a:buChar char="»"/>
        <a:defRPr sz="2000">
          <a:solidFill>
            <a:srgbClr val="484848"/>
          </a:solidFill>
          <a:latin typeface="+mn-lt"/>
          <a:ea typeface="+mn-ea"/>
        </a:defRPr>
      </a:lvl7pPr>
      <a:lvl8pPr marL="3429000" indent="-228600" algn="l" rtl="0" eaLnBrk="1" fontAlgn="base" hangingPunct="1">
        <a:lnSpc>
          <a:spcPct val="120000"/>
        </a:lnSpc>
        <a:spcBef>
          <a:spcPct val="20000"/>
        </a:spcBef>
        <a:spcAft>
          <a:spcPct val="0"/>
        </a:spcAft>
        <a:buChar char="»"/>
        <a:defRPr sz="2000">
          <a:solidFill>
            <a:srgbClr val="484848"/>
          </a:solidFill>
          <a:latin typeface="+mn-lt"/>
          <a:ea typeface="+mn-ea"/>
        </a:defRPr>
      </a:lvl8pPr>
      <a:lvl9pPr marL="3886200" indent="-228600" algn="l" rtl="0" eaLnBrk="1" fontAlgn="base" hangingPunct="1">
        <a:lnSpc>
          <a:spcPct val="120000"/>
        </a:lnSpc>
        <a:spcBef>
          <a:spcPct val="20000"/>
        </a:spcBef>
        <a:spcAft>
          <a:spcPct val="0"/>
        </a:spcAft>
        <a:buChar char="»"/>
        <a:defRPr sz="2000">
          <a:solidFill>
            <a:srgbClr val="484848"/>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Leonid.Grossman@Exar.com" TargetMode="External"/><Relationship Id="rId2" Type="http://schemas.openxmlformats.org/officeDocument/2006/relationships/hyperlink" Target="mailto:John.Hagerman@Exar.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mailto:Leonid.Grossman@Exar.com" TargetMode="External"/><Relationship Id="rId2" Type="http://schemas.openxmlformats.org/officeDocument/2006/relationships/hyperlink" Target="mailto:John.Hagerman@Exar.com"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0.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10.xml"/><Relationship Id="rId5" Type="http://schemas.openxmlformats.org/officeDocument/2006/relationships/image" Target="../media/image17.jpe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sz="3600" dirty="0" smtClean="0"/>
              <a:t>Neterion 10 Gigabit NIC Solutions</a:t>
            </a:r>
            <a:endParaRPr lang="en-US" sz="3600" dirty="0"/>
          </a:p>
        </p:txBody>
      </p:sp>
      <p:sp>
        <p:nvSpPr>
          <p:cNvPr id="7" name="Subtitle 6"/>
          <p:cNvSpPr>
            <a:spLocks noGrp="1"/>
          </p:cNvSpPr>
          <p:nvPr>
            <p:ph type="subTitle" idx="1"/>
          </p:nvPr>
        </p:nvSpPr>
        <p:spPr>
          <a:xfrm>
            <a:off x="781050" y="2905125"/>
            <a:ext cx="4933950" cy="609600"/>
          </a:xfrm>
        </p:spPr>
        <p:txBody>
          <a:bodyPr/>
          <a:lstStyle/>
          <a:p>
            <a:r>
              <a:rPr lang="en-US" dirty="0" smtClean="0"/>
              <a:t>Delivering Virtualization to HPC and the Cloud</a:t>
            </a:r>
            <a:endParaRPr lang="en-US" dirty="0"/>
          </a:p>
        </p:txBody>
      </p:sp>
      <p:sp>
        <p:nvSpPr>
          <p:cNvPr id="4" name="Subtitle 6"/>
          <p:cNvSpPr txBox="1">
            <a:spLocks/>
          </p:cNvSpPr>
          <p:nvPr/>
        </p:nvSpPr>
        <p:spPr bwMode="auto">
          <a:xfrm>
            <a:off x="933450" y="4495800"/>
            <a:ext cx="4933950" cy="609600"/>
          </a:xfrm>
          <a:prstGeom prst="rect">
            <a:avLst/>
          </a:prstGeom>
          <a:noFill/>
          <a:ln w="9525">
            <a:noFill/>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20000"/>
              </a:lnSpc>
              <a:spcBef>
                <a:spcPct val="20000"/>
              </a:spcBef>
              <a:spcAft>
                <a:spcPct val="0"/>
              </a:spcAft>
              <a:buClrTx/>
              <a:buSzTx/>
              <a:buFontTx/>
              <a:buNone/>
              <a:tabLst/>
              <a:defRPr/>
            </a:pPr>
            <a:r>
              <a:rPr kumimoji="0" lang="en-US" sz="2800" b="1" i="0" u="none" strike="noStrike" kern="0" cap="none" spc="0" normalizeH="0" baseline="0" noProof="0" dirty="0" smtClean="0">
                <a:ln>
                  <a:noFill/>
                </a:ln>
                <a:solidFill>
                  <a:srgbClr val="C00000"/>
                </a:solidFill>
                <a:effectLst/>
                <a:uLnTx/>
                <a:uFillTx/>
                <a:latin typeface="+mn-lt"/>
                <a:ea typeface="+mn-ea"/>
                <a:cs typeface="+mn-cs"/>
              </a:rPr>
              <a:t>SC 2010</a:t>
            </a:r>
            <a:r>
              <a:rPr kumimoji="0" lang="en-US" sz="2800" b="1" i="0" u="none" strike="noStrike" kern="0" cap="none" spc="0" normalizeH="0" noProof="0" dirty="0" smtClean="0">
                <a:ln>
                  <a:noFill/>
                </a:ln>
                <a:solidFill>
                  <a:srgbClr val="C00000"/>
                </a:solidFill>
                <a:effectLst/>
                <a:uLnTx/>
                <a:uFillTx/>
                <a:latin typeface="+mn-lt"/>
                <a:ea typeface="+mn-ea"/>
                <a:cs typeface="+mn-cs"/>
              </a:rPr>
              <a:t> Booth #4654</a:t>
            </a:r>
            <a:endParaRPr kumimoji="0" lang="en-US" sz="2800" b="1" i="0" u="none" strike="noStrike" kern="0" cap="none" spc="0" normalizeH="0" baseline="0" noProof="0" dirty="0">
              <a:ln>
                <a:noFill/>
              </a:ln>
              <a:solidFill>
                <a:srgbClr val="C00000"/>
              </a:solidFill>
              <a:effectLst/>
              <a:uLnTx/>
              <a:uFillTx/>
              <a:latin typeface="+mn-lt"/>
              <a:ea typeface="+mn-ea"/>
              <a:cs typeface="+mn-cs"/>
            </a:endParaRPr>
          </a:p>
        </p:txBody>
      </p:sp>
      <p:sp>
        <p:nvSpPr>
          <p:cNvPr id="5" name="Rectangle 4"/>
          <p:cNvSpPr/>
          <p:nvPr/>
        </p:nvSpPr>
        <p:spPr>
          <a:xfrm>
            <a:off x="4495800" y="5500604"/>
            <a:ext cx="4572000" cy="1052596"/>
          </a:xfrm>
          <a:prstGeom prst="rect">
            <a:avLst/>
          </a:prstGeom>
        </p:spPr>
        <p:txBody>
          <a:bodyPr>
            <a:spAutoFit/>
          </a:bodyPr>
          <a:lstStyle/>
          <a:p>
            <a:pPr lvl="0" eaLnBrk="1" hangingPunct="1">
              <a:lnSpc>
                <a:spcPct val="120000"/>
              </a:lnSpc>
              <a:spcBef>
                <a:spcPct val="20000"/>
              </a:spcBef>
              <a:defRPr/>
            </a:pPr>
            <a:r>
              <a:rPr lang="en-US" b="1" kern="0" dirty="0" smtClean="0">
                <a:solidFill>
                  <a:srgbClr val="C00000"/>
                </a:solidFill>
                <a:hlinkClick r:id="rId2"/>
              </a:rPr>
              <a:t>John.Hagerman@Exar.com</a:t>
            </a:r>
            <a:endParaRPr lang="en-US" b="1" kern="0" dirty="0" smtClean="0">
              <a:solidFill>
                <a:srgbClr val="C00000"/>
              </a:solidFill>
            </a:endParaRPr>
          </a:p>
          <a:p>
            <a:pPr lvl="0" eaLnBrk="1" hangingPunct="1">
              <a:lnSpc>
                <a:spcPct val="120000"/>
              </a:lnSpc>
              <a:spcBef>
                <a:spcPct val="20000"/>
              </a:spcBef>
              <a:defRPr/>
            </a:pPr>
            <a:r>
              <a:rPr lang="en-US" b="1" kern="0" dirty="0" smtClean="0">
                <a:solidFill>
                  <a:srgbClr val="C00000"/>
                </a:solidFill>
                <a:hlinkClick r:id="rId3"/>
              </a:rPr>
              <a:t>Leonid.Grossman@Exar.com</a:t>
            </a:r>
            <a:endParaRPr lang="en-US" b="1" kern="0" dirty="0" smtClean="0">
              <a:solidFill>
                <a:srgbClr val="C0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a:xfrm>
            <a:off x="323850" y="2114550"/>
            <a:ext cx="8153400" cy="1314450"/>
          </a:xfrm>
          <a:effectLst/>
        </p:spPr>
        <p:txBody>
          <a:bodyPr/>
          <a:lstStyle/>
          <a:p>
            <a:pPr algn="ctr"/>
            <a:r>
              <a:rPr lang="en-US" b="1" dirty="0" smtClean="0"/>
              <a:t>Thank You!</a:t>
            </a:r>
            <a:br>
              <a:rPr lang="en-US" b="1" dirty="0" smtClean="0"/>
            </a:br>
            <a:r>
              <a:rPr lang="en-US" dirty="0" smtClean="0">
                <a:solidFill>
                  <a:srgbClr val="C00000"/>
                </a:solidFill>
              </a:rPr>
              <a:t>Visit us at Booth #4654</a:t>
            </a:r>
            <a:endParaRPr lang="en-US" b="1" dirty="0">
              <a:solidFill>
                <a:srgbClr val="C00000"/>
              </a:solidFill>
            </a:endParaRPr>
          </a:p>
        </p:txBody>
      </p:sp>
      <p:sp>
        <p:nvSpPr>
          <p:cNvPr id="3" name="Rectangle 2"/>
          <p:cNvSpPr/>
          <p:nvPr/>
        </p:nvSpPr>
        <p:spPr>
          <a:xfrm>
            <a:off x="4495800" y="4433804"/>
            <a:ext cx="4572000" cy="1052596"/>
          </a:xfrm>
          <a:prstGeom prst="rect">
            <a:avLst/>
          </a:prstGeom>
        </p:spPr>
        <p:txBody>
          <a:bodyPr>
            <a:spAutoFit/>
          </a:bodyPr>
          <a:lstStyle/>
          <a:p>
            <a:pPr lvl="0" eaLnBrk="1" hangingPunct="1">
              <a:lnSpc>
                <a:spcPct val="120000"/>
              </a:lnSpc>
              <a:spcBef>
                <a:spcPct val="20000"/>
              </a:spcBef>
              <a:defRPr/>
            </a:pPr>
            <a:r>
              <a:rPr lang="en-US" b="1" kern="0" dirty="0" smtClean="0">
                <a:solidFill>
                  <a:srgbClr val="C00000"/>
                </a:solidFill>
                <a:hlinkClick r:id="rId2"/>
              </a:rPr>
              <a:t>John.Hagerman@Exar.com</a:t>
            </a:r>
            <a:endParaRPr lang="en-US" b="1" kern="0" dirty="0" smtClean="0">
              <a:solidFill>
                <a:srgbClr val="C00000"/>
              </a:solidFill>
            </a:endParaRPr>
          </a:p>
          <a:p>
            <a:pPr lvl="0" eaLnBrk="1" hangingPunct="1">
              <a:lnSpc>
                <a:spcPct val="120000"/>
              </a:lnSpc>
              <a:spcBef>
                <a:spcPct val="20000"/>
              </a:spcBef>
              <a:defRPr/>
            </a:pPr>
            <a:r>
              <a:rPr lang="en-US" b="1" kern="0" dirty="0" smtClean="0">
                <a:solidFill>
                  <a:srgbClr val="C00000"/>
                </a:solidFill>
                <a:hlinkClick r:id="rId3"/>
              </a:rPr>
              <a:t>Leonid.Grossman@Exar.com</a:t>
            </a:r>
            <a:endParaRPr lang="en-US" b="1" kern="0" dirty="0" smtClean="0">
              <a:solidFill>
                <a:srgbClr val="C0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Exar Introduction</a:t>
            </a:r>
            <a:endParaRPr lang="en-US" dirty="0"/>
          </a:p>
        </p:txBody>
      </p:sp>
      <p:sp>
        <p:nvSpPr>
          <p:cNvPr id="3" name="Content Placeholder 2"/>
          <p:cNvSpPr>
            <a:spLocks noGrp="1"/>
          </p:cNvSpPr>
          <p:nvPr>
            <p:ph idx="1"/>
          </p:nvPr>
        </p:nvSpPr>
        <p:spPr>
          <a:xfrm>
            <a:off x="228600" y="1295400"/>
            <a:ext cx="8610600" cy="4648200"/>
          </a:xfrm>
        </p:spPr>
        <p:txBody>
          <a:bodyPr>
            <a:normAutofit/>
          </a:bodyPr>
          <a:lstStyle/>
          <a:p>
            <a:pPr lvl="0"/>
            <a:r>
              <a:rPr lang="en-US" altLang="ko-KR" dirty="0" smtClean="0"/>
              <a:t>Enterprise Technology Solution Provider</a:t>
            </a:r>
          </a:p>
          <a:p>
            <a:pPr lvl="1"/>
            <a:r>
              <a:rPr lang="en-US" altLang="ko-KR" dirty="0" smtClean="0"/>
              <a:t>Founded in 1971</a:t>
            </a:r>
          </a:p>
          <a:p>
            <a:pPr lvl="1"/>
            <a:r>
              <a:rPr lang="en-US" altLang="ko-KR" dirty="0" smtClean="0"/>
              <a:t>NASDAQ: EXAR</a:t>
            </a:r>
          </a:p>
          <a:p>
            <a:pPr lvl="1"/>
            <a:r>
              <a:rPr lang="en-US" altLang="ko-KR" dirty="0" smtClean="0">
                <a:solidFill>
                  <a:srgbClr val="C00000"/>
                </a:solidFill>
              </a:rPr>
              <a:t>Acquired Neterion in Q1’2010</a:t>
            </a:r>
          </a:p>
          <a:p>
            <a:pPr lvl="1">
              <a:buNone/>
            </a:pPr>
            <a:endParaRPr lang="en-US" altLang="ko-KR" dirty="0" smtClean="0"/>
          </a:p>
          <a:p>
            <a:r>
              <a:rPr lang="en-US" altLang="ko-KR" dirty="0" smtClean="0"/>
              <a:t>Industry-Leading Solutions</a:t>
            </a:r>
          </a:p>
          <a:p>
            <a:pPr lvl="1"/>
            <a:r>
              <a:rPr lang="en-US" altLang="ko-KR" dirty="0" smtClean="0"/>
              <a:t>10GbE I/O Virtualization</a:t>
            </a:r>
          </a:p>
          <a:p>
            <a:pPr lvl="1"/>
            <a:r>
              <a:rPr lang="en-US" altLang="ko-KR" dirty="0" smtClean="0"/>
              <a:t>Data Encryption</a:t>
            </a:r>
          </a:p>
          <a:p>
            <a:pPr lvl="1"/>
            <a:r>
              <a:rPr lang="en-US" altLang="ko-KR" dirty="0" smtClean="0"/>
              <a:t>Data Compression</a:t>
            </a:r>
          </a:p>
          <a:p>
            <a:pPr lvl="1"/>
            <a:r>
              <a:rPr lang="en-US" altLang="ko-KR" dirty="0" smtClean="0"/>
              <a:t>Data Deduplication</a:t>
            </a:r>
          </a:p>
          <a:p>
            <a:pPr lvl="1"/>
            <a:endParaRPr lang="en-US" altLang="ko-KR" dirty="0" smtClean="0"/>
          </a:p>
          <a:p>
            <a:pPr lvl="1"/>
            <a:endParaRPr lang="en-US" altLang="ko-KR" dirty="0" smtClean="0"/>
          </a:p>
          <a:p>
            <a:endParaRPr lang="en-US" dirty="0" smtClean="0"/>
          </a:p>
        </p:txBody>
      </p:sp>
      <p:pic>
        <p:nvPicPr>
          <p:cNvPr id="38916" name="Picture 4" descr="http://www.ecofabulous.com/DEVDeploy/wp-content/uploads/11-data-center.jpg"/>
          <p:cNvPicPr>
            <a:picLocks noChangeAspect="1" noChangeArrowheads="1"/>
          </p:cNvPicPr>
          <p:nvPr/>
        </p:nvPicPr>
        <p:blipFill>
          <a:blip r:embed="rId2" cstate="print"/>
          <a:srcRect/>
          <a:stretch>
            <a:fillRect/>
          </a:stretch>
        </p:blipFill>
        <p:spPr bwMode="auto">
          <a:xfrm>
            <a:off x="5410200" y="2514600"/>
            <a:ext cx="3441700" cy="2581275"/>
          </a:xfrm>
          <a:prstGeom prst="rect">
            <a:avLst/>
          </a:prstGeom>
          <a:noFill/>
          <a:ln w="12700">
            <a:solidFill>
              <a:schemeClr val="tx1"/>
            </a:solidFill>
          </a:ln>
          <a:effectLst>
            <a:outerShdw blurRad="50800" dist="38100" dir="2700000" algn="tl" rotWithShape="0">
              <a:prstClr val="black">
                <a:alpha val="40000"/>
              </a:prstClr>
            </a:outerShdw>
          </a:effectLst>
          <a:scene3d>
            <a:camera prst="orthographicFront">
              <a:rot lat="0" lon="600000" rev="0"/>
            </a:camera>
            <a:lightRig rig="threePt" dir="t"/>
          </a:scene3d>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5"/>
          <p:cNvSpPr>
            <a:spLocks noGrp="1"/>
          </p:cNvSpPr>
          <p:nvPr>
            <p:ph type="title"/>
          </p:nvPr>
        </p:nvSpPr>
        <p:spPr>
          <a:xfrm>
            <a:off x="228600" y="76200"/>
            <a:ext cx="8686800" cy="990600"/>
          </a:xfrm>
        </p:spPr>
        <p:txBody>
          <a:bodyPr/>
          <a:lstStyle/>
          <a:p>
            <a:r>
              <a:rPr lang="en-US" dirty="0" smtClean="0"/>
              <a:t>I/O Trends for Data Centers and Cloud</a:t>
            </a:r>
          </a:p>
        </p:txBody>
      </p:sp>
      <p:sp>
        <p:nvSpPr>
          <p:cNvPr id="5123" name="Content Placeholder 6"/>
          <p:cNvSpPr>
            <a:spLocks noGrp="1"/>
          </p:cNvSpPr>
          <p:nvPr>
            <p:ph idx="1"/>
          </p:nvPr>
        </p:nvSpPr>
        <p:spPr>
          <a:xfrm>
            <a:off x="457200" y="838200"/>
            <a:ext cx="8229600" cy="5105400"/>
          </a:xfrm>
        </p:spPr>
        <p:txBody>
          <a:bodyPr/>
          <a:lstStyle/>
          <a:p>
            <a:r>
              <a:rPr lang="en-US" sz="2400" dirty="0" smtClean="0"/>
              <a:t>I/O Virtualization </a:t>
            </a:r>
          </a:p>
          <a:p>
            <a:r>
              <a:rPr lang="en-US" sz="2400" dirty="0" smtClean="0"/>
              <a:t>Server I/O virtualization on volume servers </a:t>
            </a:r>
          </a:p>
          <a:p>
            <a:pPr lvl="1"/>
            <a:r>
              <a:rPr lang="en-US" dirty="0" smtClean="0"/>
              <a:t>Software “</a:t>
            </a:r>
            <a:r>
              <a:rPr lang="en-US" dirty="0" err="1" smtClean="0"/>
              <a:t>para</a:t>
            </a:r>
            <a:r>
              <a:rPr lang="en-US" dirty="0" smtClean="0"/>
              <a:t>-virtualized” IOV in hypervisors</a:t>
            </a:r>
          </a:p>
          <a:p>
            <a:pPr lvl="1"/>
            <a:r>
              <a:rPr lang="en-US" dirty="0" smtClean="0"/>
              <a:t>Hardware IOV and  PCI-SIG SR IOV standard</a:t>
            </a:r>
          </a:p>
          <a:p>
            <a:r>
              <a:rPr lang="en-US" sz="2400" dirty="0" smtClean="0"/>
              <a:t>Network Convergence - network, storage and cluster controllers in a single pci-e slot</a:t>
            </a:r>
          </a:p>
          <a:p>
            <a:r>
              <a:rPr lang="en-US" sz="2400" dirty="0" smtClean="0"/>
              <a:t>Dedicated hardware I/O offload engines for running I/O protocols like iSCSI, </a:t>
            </a:r>
            <a:r>
              <a:rPr lang="en-US" sz="2400" dirty="0" err="1" smtClean="0"/>
              <a:t>FCoE</a:t>
            </a:r>
            <a:r>
              <a:rPr lang="en-US" sz="2400" dirty="0" smtClean="0"/>
              <a:t>, </a:t>
            </a:r>
            <a:r>
              <a:rPr lang="en-US" sz="2400" dirty="0" err="1" smtClean="0"/>
              <a:t>RoCE</a:t>
            </a:r>
            <a:r>
              <a:rPr lang="en-US" sz="2400" dirty="0" smtClean="0"/>
              <a:t> and IPSec</a:t>
            </a:r>
          </a:p>
          <a:p>
            <a:r>
              <a:rPr lang="en-US" sz="2400" dirty="0" smtClean="0"/>
              <a:t>10GbE IOV-compliant  “plumbing”  enables virtualization for most I/O intensive HPC applications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5"/>
          <p:cNvSpPr>
            <a:spLocks noGrp="1"/>
          </p:cNvSpPr>
          <p:nvPr>
            <p:ph type="title"/>
          </p:nvPr>
        </p:nvSpPr>
        <p:spPr/>
        <p:txBody>
          <a:bodyPr/>
          <a:lstStyle/>
          <a:p>
            <a:r>
              <a:rPr lang="en-US" dirty="0" smtClean="0"/>
              <a:t>Evolution of Software IOV</a:t>
            </a:r>
          </a:p>
        </p:txBody>
      </p:sp>
      <p:sp>
        <p:nvSpPr>
          <p:cNvPr id="5123" name="Content Placeholder 6"/>
          <p:cNvSpPr>
            <a:spLocks noGrp="1"/>
          </p:cNvSpPr>
          <p:nvPr>
            <p:ph idx="1"/>
          </p:nvPr>
        </p:nvSpPr>
        <p:spPr>
          <a:xfrm>
            <a:off x="228600" y="838200"/>
            <a:ext cx="8610600" cy="4495800"/>
          </a:xfrm>
        </p:spPr>
        <p:txBody>
          <a:bodyPr/>
          <a:lstStyle/>
          <a:p>
            <a:r>
              <a:rPr lang="en-US" sz="2400" dirty="0" smtClean="0"/>
              <a:t>Virtual I/O in “Native” and Guest OS</a:t>
            </a:r>
          </a:p>
          <a:p>
            <a:r>
              <a:rPr lang="en-US" sz="2400" dirty="0" smtClean="0"/>
              <a:t>Limitations of sharing I/O device in software prevent HPC applications from running in VMs</a:t>
            </a:r>
          </a:p>
          <a:p>
            <a:pPr lvl="1"/>
            <a:r>
              <a:rPr lang="en-US" dirty="0" smtClean="0"/>
              <a:t>Virtualization overhead</a:t>
            </a:r>
          </a:p>
          <a:p>
            <a:pPr lvl="1"/>
            <a:r>
              <a:rPr lang="en-US" dirty="0" smtClean="0"/>
              <a:t>Loss of “native” features</a:t>
            </a:r>
          </a:p>
          <a:p>
            <a:pPr lvl="1"/>
            <a:r>
              <a:rPr lang="en-US" i="1" dirty="0" smtClean="0"/>
              <a:t>Lack of SLA guarantees</a:t>
            </a:r>
          </a:p>
        </p:txBody>
      </p:sp>
      <p:pic>
        <p:nvPicPr>
          <p:cNvPr id="13314" name="Picture 2"/>
          <p:cNvPicPr>
            <a:picLocks noChangeAspect="1" noChangeArrowheads="1"/>
          </p:cNvPicPr>
          <p:nvPr/>
        </p:nvPicPr>
        <p:blipFill>
          <a:blip r:embed="rId3" cstate="print"/>
          <a:srcRect/>
          <a:stretch>
            <a:fillRect/>
          </a:stretch>
        </p:blipFill>
        <p:spPr bwMode="auto">
          <a:xfrm>
            <a:off x="4495800" y="2209800"/>
            <a:ext cx="4648200" cy="3852730"/>
          </a:xfrm>
          <a:prstGeom prst="rect">
            <a:avLst/>
          </a:prstGeom>
          <a:noFill/>
          <a:ln w="9525">
            <a:noFill/>
            <a:miter lim="800000"/>
            <a:headEnd/>
            <a:tailEnd/>
          </a:ln>
        </p:spPr>
      </p:pic>
      <p:pic>
        <p:nvPicPr>
          <p:cNvPr id="13315" name="Picture 3"/>
          <p:cNvPicPr>
            <a:picLocks noChangeAspect="1" noChangeArrowheads="1"/>
          </p:cNvPicPr>
          <p:nvPr/>
        </p:nvPicPr>
        <p:blipFill>
          <a:blip r:embed="rId4" cstate="print"/>
          <a:srcRect/>
          <a:stretch>
            <a:fillRect/>
          </a:stretch>
        </p:blipFill>
        <p:spPr bwMode="auto">
          <a:xfrm>
            <a:off x="457200" y="3559724"/>
            <a:ext cx="3657600" cy="28410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5"/>
          <p:cNvSpPr>
            <a:spLocks noGrp="1"/>
          </p:cNvSpPr>
          <p:nvPr>
            <p:ph type="title"/>
          </p:nvPr>
        </p:nvSpPr>
        <p:spPr>
          <a:xfrm>
            <a:off x="152400" y="0"/>
            <a:ext cx="7391400" cy="1143000"/>
          </a:xfrm>
        </p:spPr>
        <p:txBody>
          <a:bodyPr/>
          <a:lstStyle/>
          <a:p>
            <a:r>
              <a:rPr lang="en-US" dirty="0" smtClean="0"/>
              <a:t>Evolution of Hardware IOV</a:t>
            </a:r>
          </a:p>
        </p:txBody>
      </p:sp>
      <p:sp>
        <p:nvSpPr>
          <p:cNvPr id="5123" name="Content Placeholder 6"/>
          <p:cNvSpPr>
            <a:spLocks noGrp="1"/>
          </p:cNvSpPr>
          <p:nvPr>
            <p:ph idx="1"/>
          </p:nvPr>
        </p:nvSpPr>
        <p:spPr>
          <a:xfrm>
            <a:off x="304800" y="4008437"/>
            <a:ext cx="8534400" cy="2163763"/>
          </a:xfrm>
        </p:spPr>
        <p:txBody>
          <a:bodyPr/>
          <a:lstStyle/>
          <a:p>
            <a:r>
              <a:rPr lang="en-US" sz="2400" dirty="0" smtClean="0"/>
              <a:t>PCIe multi-port and multi-function solutions</a:t>
            </a:r>
          </a:p>
          <a:p>
            <a:r>
              <a:rPr lang="en-US" sz="2400" dirty="0" smtClean="0"/>
              <a:t>Single-Root (SR IOV) PCI-SIG specification</a:t>
            </a:r>
          </a:p>
          <a:p>
            <a:pPr lvl="1"/>
            <a:r>
              <a:rPr lang="en-US" sz="2000" dirty="0" smtClean="0"/>
              <a:t>Many products are implemented an “poor man” multi-function</a:t>
            </a:r>
          </a:p>
          <a:p>
            <a:pPr lvl="1"/>
            <a:r>
              <a:rPr lang="en-US" sz="2000" dirty="0" smtClean="0"/>
              <a:t>Not supported in Microsoft and VMware hypervisors</a:t>
            </a:r>
          </a:p>
          <a:p>
            <a:r>
              <a:rPr lang="en-US" sz="2400" dirty="0" smtClean="0"/>
              <a:t>Direct Hardware Access (pass-thru) </a:t>
            </a:r>
          </a:p>
          <a:p>
            <a:endParaRPr lang="en-US" sz="2400" dirty="0" smtClean="0"/>
          </a:p>
        </p:txBody>
      </p:sp>
      <p:pic>
        <p:nvPicPr>
          <p:cNvPr id="14338" name="Picture 2"/>
          <p:cNvPicPr>
            <a:picLocks noChangeAspect="1" noChangeArrowheads="1"/>
          </p:cNvPicPr>
          <p:nvPr/>
        </p:nvPicPr>
        <p:blipFill>
          <a:blip r:embed="rId3" cstate="print"/>
          <a:srcRect/>
          <a:stretch>
            <a:fillRect/>
          </a:stretch>
        </p:blipFill>
        <p:spPr bwMode="auto">
          <a:xfrm>
            <a:off x="381000" y="914400"/>
            <a:ext cx="3357563" cy="3048000"/>
          </a:xfrm>
          <a:prstGeom prst="rect">
            <a:avLst/>
          </a:prstGeom>
          <a:noFill/>
          <a:ln w="9525">
            <a:noFill/>
            <a:miter lim="800000"/>
            <a:headEnd/>
            <a:tailEnd/>
          </a:ln>
        </p:spPr>
      </p:pic>
      <p:pic>
        <p:nvPicPr>
          <p:cNvPr id="14339" name="Picture 3"/>
          <p:cNvPicPr>
            <a:picLocks noChangeAspect="1" noChangeArrowheads="1"/>
          </p:cNvPicPr>
          <p:nvPr/>
        </p:nvPicPr>
        <p:blipFill>
          <a:blip r:embed="rId4" cstate="print"/>
          <a:srcRect/>
          <a:stretch>
            <a:fillRect/>
          </a:stretch>
        </p:blipFill>
        <p:spPr bwMode="auto">
          <a:xfrm>
            <a:off x="4038600" y="838200"/>
            <a:ext cx="4943021" cy="3124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000"/>
                                  </p:stCondLst>
                                  <p:childTnLst>
                                    <p:set>
                                      <p:cBhvr>
                                        <p:cTn id="6" dur="1" fill="hold">
                                          <p:stCondLst>
                                            <p:cond delay="0"/>
                                          </p:stCondLst>
                                        </p:cTn>
                                        <p:tgtEl>
                                          <p:spTgt spid="14339"/>
                                        </p:tgtEl>
                                        <p:attrNameLst>
                                          <p:attrName>style.visibility</p:attrName>
                                        </p:attrNameLst>
                                      </p:cBhvr>
                                      <p:to>
                                        <p:strVal val="visible"/>
                                      </p:to>
                                    </p:set>
                                    <p:anim calcmode="lin" valueType="num">
                                      <p:cBhvr additive="base">
                                        <p:cTn id="7" dur="500" fill="hold"/>
                                        <p:tgtEl>
                                          <p:spTgt spid="14339"/>
                                        </p:tgtEl>
                                        <p:attrNameLst>
                                          <p:attrName>ppt_x</p:attrName>
                                        </p:attrNameLst>
                                      </p:cBhvr>
                                      <p:tavLst>
                                        <p:tav tm="0">
                                          <p:val>
                                            <p:strVal val="1+#ppt_w/2"/>
                                          </p:val>
                                        </p:tav>
                                        <p:tav tm="100000">
                                          <p:val>
                                            <p:strVal val="#ppt_x"/>
                                          </p:val>
                                        </p:tav>
                                      </p:tavLst>
                                    </p:anim>
                                    <p:anim calcmode="lin" valueType="num">
                                      <p:cBhvr additive="base">
                                        <p:cTn id="8" dur="500" fill="hold"/>
                                        <p:tgtEl>
                                          <p:spTgt spid="14339"/>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2000"/>
                                  </p:stCondLst>
                                  <p:childTnLst>
                                    <p:set>
                                      <p:cBhvr>
                                        <p:cTn id="10" dur="1" fill="hold">
                                          <p:stCondLst>
                                            <p:cond delay="0"/>
                                          </p:stCondLst>
                                        </p:cTn>
                                        <p:tgtEl>
                                          <p:spTgt spid="5123"/>
                                        </p:tgtEl>
                                        <p:attrNameLst>
                                          <p:attrName>style.visibility</p:attrName>
                                        </p:attrNameLst>
                                      </p:cBhvr>
                                      <p:to>
                                        <p:strVal val="visible"/>
                                      </p:to>
                                    </p:set>
                                    <p:anim calcmode="lin" valueType="num">
                                      <p:cBhvr additive="base">
                                        <p:cTn id="11" dur="500" fill="hold"/>
                                        <p:tgtEl>
                                          <p:spTgt spid="5123"/>
                                        </p:tgtEl>
                                        <p:attrNameLst>
                                          <p:attrName>ppt_x</p:attrName>
                                        </p:attrNameLst>
                                      </p:cBhvr>
                                      <p:tavLst>
                                        <p:tav tm="0">
                                          <p:val>
                                            <p:strVal val="1+#ppt_w/2"/>
                                          </p:val>
                                        </p:tav>
                                        <p:tav tm="100000">
                                          <p:val>
                                            <p:strVal val="#ppt_x"/>
                                          </p:val>
                                        </p:tav>
                                      </p:tavLst>
                                    </p:anim>
                                    <p:anim calcmode="lin" valueType="num">
                                      <p:cBhvr additive="base">
                                        <p:cTn id="12" dur="500" fill="hold"/>
                                        <p:tgtEl>
                                          <p:spTgt spid="51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uiExpan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Rounded Rectangle 150"/>
          <p:cNvSpPr/>
          <p:nvPr/>
        </p:nvSpPr>
        <p:spPr bwMode="auto">
          <a:xfrm>
            <a:off x="590550" y="1371600"/>
            <a:ext cx="3448050" cy="2286000"/>
          </a:xfrm>
          <a:prstGeom prst="roundRect">
            <a:avLst>
              <a:gd name="adj" fmla="val 2503"/>
            </a:avLst>
          </a:prstGeom>
          <a:solidFill>
            <a:schemeClr val="bg1">
              <a:lumMod val="50000"/>
              <a:alpha val="15000"/>
            </a:schemeClr>
          </a:solidFill>
          <a:ln w="1270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165100" prst="coolSlant"/>
          </a:sp3d>
        </p:spPr>
        <p:txBody>
          <a:bodyPr anchor="t" anchorCtr="0"/>
          <a:lstStyle/>
          <a:p>
            <a:pPr>
              <a:defRPr/>
            </a:pPr>
            <a:endParaRPr lang="en-US" sz="2000" i="1" dirty="0">
              <a:solidFill>
                <a:srgbClr val="0000CC"/>
              </a:solidFill>
              <a:cs typeface="+mn-cs"/>
            </a:endParaRPr>
          </a:p>
        </p:txBody>
      </p:sp>
      <p:sp>
        <p:nvSpPr>
          <p:cNvPr id="131" name="Rectangle 130"/>
          <p:cNvSpPr/>
          <p:nvPr/>
        </p:nvSpPr>
        <p:spPr bwMode="auto">
          <a:xfrm>
            <a:off x="4343400" y="1447800"/>
            <a:ext cx="533400" cy="381000"/>
          </a:xfrm>
          <a:prstGeom prst="rect">
            <a:avLst/>
          </a:prstGeom>
          <a:solidFill>
            <a:schemeClr val="bg1">
              <a:lumMod val="75000"/>
              <a:alpha val="50000"/>
            </a:schemeClr>
          </a:solidFill>
          <a:ln w="12700" cap="flat" cmpd="sng" algn="ctr">
            <a:solidFill>
              <a:schemeClr val="bg2">
                <a:lumMod val="60000"/>
                <a:lumOff val="40000"/>
              </a:schemeClr>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cs typeface="+mn-cs"/>
              </a:rPr>
              <a:t>2 Gbps</a:t>
            </a:r>
            <a:endParaRPr lang="en-US" sz="800" b="1" dirty="0">
              <a:cs typeface="+mn-cs"/>
            </a:endParaRPr>
          </a:p>
        </p:txBody>
      </p:sp>
      <p:sp>
        <p:nvSpPr>
          <p:cNvPr id="343" name="Rectangle 342"/>
          <p:cNvSpPr/>
          <p:nvPr/>
        </p:nvSpPr>
        <p:spPr bwMode="auto">
          <a:xfrm>
            <a:off x="4343400" y="1828800"/>
            <a:ext cx="533400" cy="381000"/>
          </a:xfrm>
          <a:prstGeom prst="rect">
            <a:avLst/>
          </a:prstGeom>
          <a:solidFill>
            <a:schemeClr val="bg1">
              <a:lumMod val="75000"/>
              <a:alpha val="50000"/>
            </a:schemeClr>
          </a:solidFill>
          <a:ln w="12700" cap="flat" cmpd="sng" algn="ctr">
            <a:solidFill>
              <a:schemeClr val="bg2">
                <a:lumMod val="60000"/>
                <a:lumOff val="40000"/>
              </a:schemeClr>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cs typeface="+mn-cs"/>
              </a:rPr>
              <a:t>2 Gbps</a:t>
            </a:r>
            <a:endParaRPr lang="en-US" sz="800" b="1" dirty="0">
              <a:cs typeface="+mn-cs"/>
            </a:endParaRPr>
          </a:p>
        </p:txBody>
      </p:sp>
      <p:sp>
        <p:nvSpPr>
          <p:cNvPr id="344" name="Rectangle 343"/>
          <p:cNvSpPr/>
          <p:nvPr/>
        </p:nvSpPr>
        <p:spPr bwMode="auto">
          <a:xfrm>
            <a:off x="4343400" y="2209800"/>
            <a:ext cx="533400" cy="381000"/>
          </a:xfrm>
          <a:prstGeom prst="rect">
            <a:avLst/>
          </a:prstGeom>
          <a:solidFill>
            <a:schemeClr val="bg1">
              <a:lumMod val="75000"/>
              <a:alpha val="50000"/>
            </a:schemeClr>
          </a:solidFill>
          <a:ln w="12700" cap="flat" cmpd="sng" algn="ctr">
            <a:solidFill>
              <a:schemeClr val="bg2">
                <a:lumMod val="60000"/>
                <a:lumOff val="40000"/>
              </a:schemeClr>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cs typeface="+mn-cs"/>
              </a:rPr>
              <a:t>2 Gbps</a:t>
            </a:r>
            <a:endParaRPr lang="en-US" sz="800" b="1" dirty="0">
              <a:cs typeface="+mn-cs"/>
            </a:endParaRPr>
          </a:p>
        </p:txBody>
      </p:sp>
      <p:sp>
        <p:nvSpPr>
          <p:cNvPr id="345" name="Rectangle 344"/>
          <p:cNvSpPr/>
          <p:nvPr/>
        </p:nvSpPr>
        <p:spPr bwMode="auto">
          <a:xfrm>
            <a:off x="4343400" y="2590800"/>
            <a:ext cx="533400" cy="381000"/>
          </a:xfrm>
          <a:prstGeom prst="rect">
            <a:avLst/>
          </a:prstGeom>
          <a:solidFill>
            <a:schemeClr val="bg1">
              <a:lumMod val="75000"/>
              <a:alpha val="50000"/>
            </a:schemeClr>
          </a:solidFill>
          <a:ln w="12700" cap="flat" cmpd="sng" algn="ctr">
            <a:solidFill>
              <a:schemeClr val="bg2">
                <a:lumMod val="60000"/>
                <a:lumOff val="40000"/>
              </a:schemeClr>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cs typeface="+mn-cs"/>
              </a:rPr>
              <a:t>2 Gbps</a:t>
            </a:r>
            <a:endParaRPr lang="en-US" sz="800" b="1" dirty="0">
              <a:cs typeface="+mn-cs"/>
            </a:endParaRPr>
          </a:p>
        </p:txBody>
      </p:sp>
      <p:sp>
        <p:nvSpPr>
          <p:cNvPr id="346" name="Rectangle 345"/>
          <p:cNvSpPr/>
          <p:nvPr/>
        </p:nvSpPr>
        <p:spPr bwMode="auto">
          <a:xfrm>
            <a:off x="4343400" y="2971800"/>
            <a:ext cx="533400" cy="381000"/>
          </a:xfrm>
          <a:prstGeom prst="rect">
            <a:avLst/>
          </a:prstGeom>
          <a:solidFill>
            <a:schemeClr val="bg1">
              <a:lumMod val="75000"/>
              <a:alpha val="50000"/>
            </a:schemeClr>
          </a:solidFill>
          <a:ln w="12700" cap="flat" cmpd="sng" algn="ctr">
            <a:solidFill>
              <a:schemeClr val="bg2">
                <a:lumMod val="60000"/>
                <a:lumOff val="40000"/>
              </a:schemeClr>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cs typeface="+mn-cs"/>
              </a:rPr>
              <a:t>2 Gbps</a:t>
            </a:r>
            <a:endParaRPr lang="en-US" sz="800" b="1" dirty="0">
              <a:cs typeface="+mn-cs"/>
            </a:endParaRPr>
          </a:p>
        </p:txBody>
      </p:sp>
      <p:sp>
        <p:nvSpPr>
          <p:cNvPr id="241" name="Title 7"/>
          <p:cNvSpPr txBox="1">
            <a:spLocks/>
          </p:cNvSpPr>
          <p:nvPr/>
        </p:nvSpPr>
        <p:spPr bwMode="auto">
          <a:xfrm>
            <a:off x="5124450" y="1066800"/>
            <a:ext cx="3352800" cy="335280"/>
          </a:xfrm>
          <a:prstGeom prst="rect">
            <a:avLst/>
          </a:prstGeom>
          <a:noFill/>
          <a:ln w="9525">
            <a:noFill/>
            <a:miter lim="800000"/>
            <a:headEnd/>
            <a:tailEnd/>
          </a:ln>
          <a:effectLst/>
        </p:spPr>
        <p:txBody>
          <a:bodyPr lIns="0" tIns="0" rIns="0" bIns="0" anchor="ctr" anchorCtr="0"/>
          <a:lstStyle/>
          <a:p>
            <a:pPr algn="ctr">
              <a:defRPr/>
            </a:pPr>
            <a:r>
              <a:rPr lang="en-US" sz="1600" b="1" kern="0" dirty="0" smtClean="0">
                <a:ln w="1905"/>
                <a:solidFill>
                  <a:schemeClr val="accent6"/>
                </a:solidFill>
                <a:effectLst>
                  <a:innerShdw blurRad="69850" dist="43180" dir="5400000">
                    <a:srgbClr val="000000">
                      <a:alpha val="65000"/>
                    </a:srgbClr>
                  </a:innerShdw>
                </a:effectLst>
                <a:latin typeface="+mj-lt"/>
                <a:ea typeface="+mj-ea"/>
                <a:cs typeface="+mj-cs"/>
              </a:rPr>
              <a:t>Bandwidth Over-Provisioning</a:t>
            </a:r>
            <a:endParaRPr lang="en-US" sz="1600" b="1" kern="0" dirty="0">
              <a:ln w="1905"/>
              <a:solidFill>
                <a:schemeClr val="accent6"/>
              </a:solidFill>
              <a:effectLst>
                <a:innerShdw blurRad="69850" dist="43180" dir="5400000">
                  <a:srgbClr val="000000">
                    <a:alpha val="65000"/>
                  </a:srgbClr>
                </a:innerShdw>
              </a:effectLst>
              <a:latin typeface="+mj-lt"/>
              <a:ea typeface="+mj-ea"/>
              <a:cs typeface="+mj-cs"/>
            </a:endParaRPr>
          </a:p>
        </p:txBody>
      </p:sp>
      <p:sp>
        <p:nvSpPr>
          <p:cNvPr id="304" name="Rounded Rectangle 303"/>
          <p:cNvSpPr/>
          <p:nvPr/>
        </p:nvSpPr>
        <p:spPr bwMode="auto">
          <a:xfrm>
            <a:off x="5086350" y="1371600"/>
            <a:ext cx="3448050" cy="2286000"/>
          </a:xfrm>
          <a:prstGeom prst="roundRect">
            <a:avLst>
              <a:gd name="adj" fmla="val 2503"/>
            </a:avLst>
          </a:prstGeom>
          <a:solidFill>
            <a:schemeClr val="bg1">
              <a:lumMod val="50000"/>
              <a:alpha val="15000"/>
            </a:schemeClr>
          </a:solidFill>
          <a:ln w="1270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165100" prst="coolSlant"/>
          </a:sp3d>
        </p:spPr>
        <p:txBody>
          <a:bodyPr anchor="t" anchorCtr="0"/>
          <a:lstStyle/>
          <a:p>
            <a:pPr>
              <a:defRPr/>
            </a:pPr>
            <a:endParaRPr lang="en-US" sz="2000" i="1" dirty="0">
              <a:solidFill>
                <a:srgbClr val="0000CC"/>
              </a:solidFill>
              <a:cs typeface="+mn-cs"/>
            </a:endParaRPr>
          </a:p>
        </p:txBody>
      </p:sp>
      <p:sp>
        <p:nvSpPr>
          <p:cNvPr id="305" name="Text Box 10"/>
          <p:cNvSpPr txBox="1">
            <a:spLocks noChangeArrowheads="1"/>
          </p:cNvSpPr>
          <p:nvPr/>
        </p:nvSpPr>
        <p:spPr bwMode="auto">
          <a:xfrm>
            <a:off x="6726238" y="3352800"/>
            <a:ext cx="149080" cy="246221"/>
          </a:xfrm>
          <a:prstGeom prst="rect">
            <a:avLst/>
          </a:prstGeom>
          <a:noFill/>
          <a:ln w="9525">
            <a:noFill/>
            <a:miter lim="800000"/>
            <a:headEnd/>
            <a:tailEnd/>
          </a:ln>
        </p:spPr>
        <p:txBody>
          <a:bodyPr wrap="none" lIns="0" rIns="0">
            <a:spAutoFit/>
          </a:bodyPr>
          <a:lstStyle/>
          <a:p>
            <a:pPr defTabSz="304800"/>
            <a:r>
              <a:rPr lang="en-US" sz="1000" b="1"/>
              <a:t>T0</a:t>
            </a:r>
          </a:p>
        </p:txBody>
      </p:sp>
      <p:sp>
        <p:nvSpPr>
          <p:cNvPr id="306" name="Text Box 12"/>
          <p:cNvSpPr txBox="1">
            <a:spLocks noChangeArrowheads="1"/>
          </p:cNvSpPr>
          <p:nvPr/>
        </p:nvSpPr>
        <p:spPr bwMode="auto">
          <a:xfrm>
            <a:off x="7318520" y="3352800"/>
            <a:ext cx="149080" cy="246221"/>
          </a:xfrm>
          <a:prstGeom prst="rect">
            <a:avLst/>
          </a:prstGeom>
          <a:noFill/>
          <a:ln w="9525">
            <a:noFill/>
            <a:miter lim="800000"/>
            <a:headEnd/>
            <a:tailEnd/>
          </a:ln>
        </p:spPr>
        <p:txBody>
          <a:bodyPr wrap="none" lIns="0" rIns="0">
            <a:spAutoFit/>
          </a:bodyPr>
          <a:lstStyle/>
          <a:p>
            <a:pPr defTabSz="304800"/>
            <a:r>
              <a:rPr lang="en-US" sz="1000" b="1" dirty="0"/>
              <a:t>T1</a:t>
            </a:r>
          </a:p>
        </p:txBody>
      </p:sp>
      <p:sp>
        <p:nvSpPr>
          <p:cNvPr id="307" name="Text Box 13"/>
          <p:cNvSpPr txBox="1">
            <a:spLocks noChangeArrowheads="1"/>
          </p:cNvSpPr>
          <p:nvPr/>
        </p:nvSpPr>
        <p:spPr bwMode="auto">
          <a:xfrm>
            <a:off x="7928120" y="3352800"/>
            <a:ext cx="149080" cy="246221"/>
          </a:xfrm>
          <a:prstGeom prst="rect">
            <a:avLst/>
          </a:prstGeom>
          <a:noFill/>
          <a:ln w="9525">
            <a:noFill/>
            <a:miter lim="800000"/>
            <a:headEnd/>
            <a:tailEnd/>
          </a:ln>
        </p:spPr>
        <p:txBody>
          <a:bodyPr wrap="none" lIns="0" rIns="0">
            <a:spAutoFit/>
          </a:bodyPr>
          <a:lstStyle/>
          <a:p>
            <a:pPr defTabSz="304800"/>
            <a:r>
              <a:rPr lang="en-US" sz="1000" b="1" dirty="0"/>
              <a:t>T2</a:t>
            </a:r>
          </a:p>
        </p:txBody>
      </p:sp>
      <p:sp>
        <p:nvSpPr>
          <p:cNvPr id="308" name="Line 6"/>
          <p:cNvSpPr>
            <a:spLocks noChangeShapeType="1"/>
          </p:cNvSpPr>
          <p:nvPr/>
        </p:nvSpPr>
        <p:spPr bwMode="auto">
          <a:xfrm>
            <a:off x="7067550" y="1752600"/>
            <a:ext cx="19050" cy="1828800"/>
          </a:xfrm>
          <a:prstGeom prst="line">
            <a:avLst/>
          </a:prstGeom>
          <a:noFill/>
          <a:ln w="9525">
            <a:solidFill>
              <a:schemeClr val="tx1"/>
            </a:solidFill>
            <a:prstDash val="dash"/>
            <a:round/>
            <a:headEnd/>
            <a:tailEnd/>
          </a:ln>
        </p:spPr>
        <p:txBody>
          <a:bodyPr wrap="square" lIns="0" rIns="0">
            <a:spAutoFit/>
          </a:bodyPr>
          <a:lstStyle/>
          <a:p>
            <a:endParaRPr lang="en-US"/>
          </a:p>
        </p:txBody>
      </p:sp>
      <p:sp>
        <p:nvSpPr>
          <p:cNvPr id="309" name="Line 7"/>
          <p:cNvSpPr>
            <a:spLocks noChangeShapeType="1"/>
          </p:cNvSpPr>
          <p:nvPr/>
        </p:nvSpPr>
        <p:spPr bwMode="auto">
          <a:xfrm>
            <a:off x="7696200" y="1752600"/>
            <a:ext cx="0" cy="1828800"/>
          </a:xfrm>
          <a:prstGeom prst="line">
            <a:avLst/>
          </a:prstGeom>
          <a:noFill/>
          <a:ln w="9525">
            <a:solidFill>
              <a:schemeClr val="tx1"/>
            </a:solidFill>
            <a:prstDash val="dash"/>
            <a:round/>
            <a:headEnd/>
            <a:tailEnd/>
          </a:ln>
        </p:spPr>
        <p:txBody>
          <a:bodyPr wrap="square" lIns="0" rIns="0">
            <a:spAutoFit/>
          </a:bodyPr>
          <a:lstStyle/>
          <a:p>
            <a:endParaRPr lang="en-US"/>
          </a:p>
        </p:txBody>
      </p:sp>
      <p:sp>
        <p:nvSpPr>
          <p:cNvPr id="310" name="Rounded Rectangle 309"/>
          <p:cNvSpPr/>
          <p:nvPr/>
        </p:nvSpPr>
        <p:spPr bwMode="auto">
          <a:xfrm>
            <a:off x="5181600" y="1538287"/>
            <a:ext cx="1186841" cy="290513"/>
          </a:xfrm>
          <a:prstGeom prst="roundRect">
            <a:avLst>
              <a:gd name="adj" fmla="val 6469"/>
            </a:avLst>
          </a:prstGeom>
          <a:solidFill>
            <a:schemeClr val="bg2">
              <a:lumMod val="60000"/>
              <a:lumOff val="40000"/>
            </a:schemeClr>
          </a:solidFill>
          <a:ln w="127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165100" prst="coolSlant"/>
          </a:sp3d>
        </p:spPr>
        <p:txBody>
          <a:bodyPr/>
          <a:lstStyle/>
          <a:p>
            <a:pPr algn="ctr">
              <a:defRPr/>
            </a:pPr>
            <a:endParaRPr lang="en-US" sz="1200" dirty="0">
              <a:ln w="12700">
                <a:solidFill>
                  <a:schemeClr val="tx1"/>
                </a:solidFill>
              </a:ln>
              <a:solidFill>
                <a:schemeClr val="bg2">
                  <a:lumMod val="50000"/>
                </a:schemeClr>
              </a:solidFill>
            </a:endParaRPr>
          </a:p>
        </p:txBody>
      </p:sp>
      <p:sp>
        <p:nvSpPr>
          <p:cNvPr id="311" name="Rectangle 310"/>
          <p:cNvSpPr/>
          <p:nvPr/>
        </p:nvSpPr>
        <p:spPr>
          <a:xfrm>
            <a:off x="5184608" y="1545044"/>
            <a:ext cx="1139992" cy="276999"/>
          </a:xfrm>
          <a:prstGeom prst="rect">
            <a:avLst/>
          </a:prstGeom>
          <a:noFill/>
          <a:effectLst/>
        </p:spPr>
        <p:txBody>
          <a:bodyPr wrap="square" lIns="91440" tIns="45720" rIns="91440" bIns="45720">
            <a:spAutoFit/>
          </a:bodyPr>
          <a:lstStyle/>
          <a:p>
            <a:r>
              <a:rPr lang="en-US" sz="1200" b="1" dirty="0" smtClean="0">
                <a:ln w="12700" cmpd="sng">
                  <a:noFill/>
                  <a:prstDash val="solid"/>
                </a:ln>
              </a:rPr>
              <a:t>VM1: </a:t>
            </a:r>
            <a:r>
              <a:rPr lang="en-US" sz="1200" b="1" dirty="0" smtClean="0">
                <a:ln w="3175" cmpd="sng">
                  <a:solidFill>
                    <a:schemeClr val="tx1"/>
                  </a:solidFill>
                  <a:prstDash val="solid"/>
                </a:ln>
                <a:solidFill>
                  <a:schemeClr val="accent6"/>
                </a:solidFill>
              </a:rPr>
              <a:t>High</a:t>
            </a:r>
          </a:p>
        </p:txBody>
      </p:sp>
      <p:sp>
        <p:nvSpPr>
          <p:cNvPr id="312" name="Rounded Rectangle 311"/>
          <p:cNvSpPr/>
          <p:nvPr/>
        </p:nvSpPr>
        <p:spPr bwMode="auto">
          <a:xfrm>
            <a:off x="5181600" y="2300287"/>
            <a:ext cx="1186841" cy="290513"/>
          </a:xfrm>
          <a:prstGeom prst="roundRect">
            <a:avLst>
              <a:gd name="adj" fmla="val 6469"/>
            </a:avLst>
          </a:prstGeom>
          <a:solidFill>
            <a:schemeClr val="bg2">
              <a:lumMod val="60000"/>
              <a:lumOff val="40000"/>
            </a:schemeClr>
          </a:solidFill>
          <a:ln w="127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165100" prst="coolSlant"/>
          </a:sp3d>
        </p:spPr>
        <p:txBody>
          <a:bodyPr/>
          <a:lstStyle/>
          <a:p>
            <a:pPr algn="ctr">
              <a:defRPr/>
            </a:pPr>
            <a:endParaRPr lang="en-US" sz="1200" dirty="0">
              <a:ln w="12700">
                <a:solidFill>
                  <a:schemeClr val="tx1"/>
                </a:solidFill>
              </a:ln>
              <a:solidFill>
                <a:schemeClr val="bg2">
                  <a:lumMod val="50000"/>
                </a:schemeClr>
              </a:solidFill>
            </a:endParaRPr>
          </a:p>
        </p:txBody>
      </p:sp>
      <p:sp>
        <p:nvSpPr>
          <p:cNvPr id="313" name="Rectangle 312"/>
          <p:cNvSpPr/>
          <p:nvPr/>
        </p:nvSpPr>
        <p:spPr>
          <a:xfrm>
            <a:off x="5184608" y="2307044"/>
            <a:ext cx="1139992" cy="276999"/>
          </a:xfrm>
          <a:prstGeom prst="rect">
            <a:avLst/>
          </a:prstGeom>
          <a:noFill/>
          <a:effectLst/>
        </p:spPr>
        <p:txBody>
          <a:bodyPr wrap="square" lIns="91440" tIns="45720" rIns="91440" bIns="45720">
            <a:spAutoFit/>
          </a:bodyPr>
          <a:lstStyle/>
          <a:p>
            <a:r>
              <a:rPr lang="en-US" sz="1200" b="1" dirty="0" smtClean="0">
                <a:ln w="12700" cmpd="sng">
                  <a:noFill/>
                  <a:prstDash val="solid"/>
                </a:ln>
              </a:rPr>
              <a:t>VM2: </a:t>
            </a:r>
            <a:r>
              <a:rPr lang="en-US" sz="1200" b="1" dirty="0" smtClean="0">
                <a:ln w="3175" cmpd="sng">
                  <a:solidFill>
                    <a:schemeClr val="tx1"/>
                  </a:solidFill>
                  <a:prstDash val="solid"/>
                </a:ln>
                <a:solidFill>
                  <a:schemeClr val="accent3">
                    <a:lumMod val="75000"/>
                  </a:schemeClr>
                </a:solidFill>
              </a:rPr>
              <a:t>Low</a:t>
            </a:r>
          </a:p>
        </p:txBody>
      </p:sp>
      <p:sp>
        <p:nvSpPr>
          <p:cNvPr id="322" name="Rectangle 321"/>
          <p:cNvSpPr/>
          <p:nvPr/>
        </p:nvSpPr>
        <p:spPr bwMode="auto">
          <a:xfrm>
            <a:off x="6553200" y="2286000"/>
            <a:ext cx="533400" cy="304800"/>
          </a:xfrm>
          <a:prstGeom prst="rect">
            <a:avLst/>
          </a:prstGeom>
          <a:solidFill>
            <a:schemeClr val="bg1">
              <a:lumMod val="75000"/>
            </a:schemeClr>
          </a:solidFill>
          <a:ln w="31750" cap="flat" cmpd="sng" algn="ctr">
            <a:solidFill>
              <a:schemeClr val="accent3">
                <a:lumMod val="75000"/>
              </a:schemeClr>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t>VM2</a:t>
            </a:r>
            <a:endParaRPr lang="en-US" sz="800" b="1" dirty="0">
              <a:cs typeface="+mn-cs"/>
            </a:endParaRPr>
          </a:p>
        </p:txBody>
      </p:sp>
      <p:sp>
        <p:nvSpPr>
          <p:cNvPr id="323" name="Rectangle 322"/>
          <p:cNvSpPr/>
          <p:nvPr/>
        </p:nvSpPr>
        <p:spPr bwMode="auto">
          <a:xfrm>
            <a:off x="6553200" y="1524000"/>
            <a:ext cx="533400" cy="304800"/>
          </a:xfrm>
          <a:prstGeom prst="rect">
            <a:avLst/>
          </a:prstGeom>
          <a:solidFill>
            <a:schemeClr val="bg1">
              <a:lumMod val="75000"/>
            </a:schemeClr>
          </a:solidFill>
          <a:ln w="31750" cap="flat" cmpd="sng" algn="ctr">
            <a:solidFill>
              <a:schemeClr val="accent3">
                <a:lumMod val="75000"/>
              </a:schemeClr>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t>VM1</a:t>
            </a:r>
            <a:endParaRPr lang="en-US" sz="800" b="1" dirty="0">
              <a:cs typeface="+mn-cs"/>
            </a:endParaRPr>
          </a:p>
        </p:txBody>
      </p:sp>
      <p:sp>
        <p:nvSpPr>
          <p:cNvPr id="326" name="Rectangle 325"/>
          <p:cNvSpPr/>
          <p:nvPr/>
        </p:nvSpPr>
        <p:spPr bwMode="auto">
          <a:xfrm>
            <a:off x="7162800" y="1524000"/>
            <a:ext cx="533400" cy="304800"/>
          </a:xfrm>
          <a:prstGeom prst="rect">
            <a:avLst/>
          </a:prstGeom>
          <a:solidFill>
            <a:schemeClr val="bg1">
              <a:lumMod val="75000"/>
            </a:schemeClr>
          </a:solidFill>
          <a:ln w="31750" cap="flat" cmpd="sng" algn="ctr">
            <a:solidFill>
              <a:schemeClr val="accent3">
                <a:lumMod val="75000"/>
              </a:schemeClr>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t>VM1</a:t>
            </a:r>
            <a:endParaRPr lang="en-US" sz="800" b="1" dirty="0">
              <a:cs typeface="+mn-cs"/>
            </a:endParaRPr>
          </a:p>
        </p:txBody>
      </p:sp>
      <p:sp>
        <p:nvSpPr>
          <p:cNvPr id="329" name="Rectangle 328"/>
          <p:cNvSpPr/>
          <p:nvPr/>
        </p:nvSpPr>
        <p:spPr bwMode="auto">
          <a:xfrm>
            <a:off x="7772400" y="1524000"/>
            <a:ext cx="533400" cy="304800"/>
          </a:xfrm>
          <a:prstGeom prst="rect">
            <a:avLst/>
          </a:prstGeom>
          <a:solidFill>
            <a:schemeClr val="bg1">
              <a:lumMod val="75000"/>
            </a:schemeClr>
          </a:solidFill>
          <a:ln w="31750" cap="flat" cmpd="sng" algn="ctr">
            <a:solidFill>
              <a:schemeClr val="accent3">
                <a:lumMod val="75000"/>
              </a:schemeClr>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t>VM1</a:t>
            </a:r>
            <a:endParaRPr lang="en-US" sz="800" b="1" dirty="0">
              <a:cs typeface="+mn-cs"/>
            </a:endParaRPr>
          </a:p>
        </p:txBody>
      </p:sp>
      <p:sp>
        <p:nvSpPr>
          <p:cNvPr id="335" name="Rectangle 334"/>
          <p:cNvSpPr/>
          <p:nvPr/>
        </p:nvSpPr>
        <p:spPr bwMode="auto">
          <a:xfrm>
            <a:off x="7162800" y="2286000"/>
            <a:ext cx="533400" cy="304800"/>
          </a:xfrm>
          <a:prstGeom prst="rect">
            <a:avLst/>
          </a:prstGeom>
          <a:solidFill>
            <a:schemeClr val="bg1">
              <a:lumMod val="75000"/>
            </a:schemeClr>
          </a:solidFill>
          <a:ln w="31750" cap="flat" cmpd="sng" algn="ctr">
            <a:solidFill>
              <a:schemeClr val="accent3">
                <a:lumMod val="75000"/>
              </a:schemeClr>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t>VM2</a:t>
            </a:r>
            <a:endParaRPr lang="en-US" sz="800" b="1" dirty="0">
              <a:cs typeface="+mn-cs"/>
            </a:endParaRPr>
          </a:p>
        </p:txBody>
      </p:sp>
      <p:sp>
        <p:nvSpPr>
          <p:cNvPr id="14338" name="Rectangle 2"/>
          <p:cNvSpPr>
            <a:spLocks noGrp="1" noChangeArrowheads="1"/>
          </p:cNvSpPr>
          <p:nvPr>
            <p:ph type="title"/>
          </p:nvPr>
        </p:nvSpPr>
        <p:spPr/>
        <p:txBody>
          <a:bodyPr/>
          <a:lstStyle/>
          <a:p>
            <a:r>
              <a:rPr lang="en-US" dirty="0" smtClean="0"/>
              <a:t>I/O Virtualization and Hardware SLA</a:t>
            </a:r>
          </a:p>
        </p:txBody>
      </p:sp>
      <p:sp>
        <p:nvSpPr>
          <p:cNvPr id="349" name="Content Placeholder 348"/>
          <p:cNvSpPr>
            <a:spLocks noGrp="1"/>
          </p:cNvSpPr>
          <p:nvPr>
            <p:ph idx="1"/>
          </p:nvPr>
        </p:nvSpPr>
        <p:spPr>
          <a:xfrm>
            <a:off x="228600" y="3810000"/>
            <a:ext cx="8610600" cy="2209800"/>
          </a:xfrm>
        </p:spPr>
        <p:txBody>
          <a:bodyPr>
            <a:normAutofit fontScale="85000" lnSpcReduction="20000"/>
          </a:bodyPr>
          <a:lstStyle/>
          <a:p>
            <a:r>
              <a:rPr lang="en-US" dirty="0" smtClean="0"/>
              <a:t>Example:</a:t>
            </a:r>
          </a:p>
          <a:p>
            <a:pPr lvl="1"/>
            <a:r>
              <a:rPr lang="en-US" dirty="0" smtClean="0"/>
              <a:t>5 Virtual Machines – SLAs require 2 Gbps per VM</a:t>
            </a:r>
          </a:p>
          <a:p>
            <a:pPr lvl="2"/>
            <a:r>
              <a:rPr lang="en-US" dirty="0" smtClean="0"/>
              <a:t>Low Priority VM2 Receive:  5 Gbps spike</a:t>
            </a:r>
          </a:p>
          <a:p>
            <a:pPr lvl="1"/>
            <a:r>
              <a:rPr lang="en-US" dirty="0" smtClean="0"/>
              <a:t>Incoming traffic surge and no </a:t>
            </a:r>
            <a:r>
              <a:rPr lang="en-US" dirty="0" err="1" smtClean="0"/>
              <a:t>QoS</a:t>
            </a:r>
            <a:r>
              <a:rPr lang="en-US" dirty="0" smtClean="0"/>
              <a:t> results in SLAs being violated</a:t>
            </a:r>
          </a:p>
          <a:p>
            <a:r>
              <a:rPr lang="en-US" dirty="0" smtClean="0"/>
              <a:t>Traditional Solution:</a:t>
            </a:r>
          </a:p>
          <a:p>
            <a:pPr lvl="1"/>
            <a:r>
              <a:rPr lang="en-US" dirty="0" smtClean="0"/>
              <a:t>Over-provision bandwidth to attempt to meet SLAs </a:t>
            </a:r>
          </a:p>
          <a:p>
            <a:pPr lvl="1"/>
            <a:r>
              <a:rPr lang="en-US" b="1" i="1" dirty="0" smtClean="0">
                <a:solidFill>
                  <a:schemeClr val="accent6"/>
                </a:solidFill>
              </a:rPr>
              <a:t>Reduces VM count by 50% or more</a:t>
            </a:r>
          </a:p>
        </p:txBody>
      </p:sp>
      <p:sp>
        <p:nvSpPr>
          <p:cNvPr id="176" name="Text Placeholder 175"/>
          <p:cNvSpPr>
            <a:spLocks noGrp="1"/>
          </p:cNvSpPr>
          <p:nvPr>
            <p:ph type="body" sz="quarter" idx="10"/>
          </p:nvPr>
        </p:nvSpPr>
        <p:spPr/>
        <p:txBody>
          <a:bodyPr/>
          <a:lstStyle/>
          <a:p>
            <a:pPr lvl="0"/>
            <a:r>
              <a:rPr lang="en-US" dirty="0" smtClean="0"/>
              <a:t>Over-Provisioning Bandwidth</a:t>
            </a:r>
          </a:p>
          <a:p>
            <a:endParaRPr lang="en-US" dirty="0"/>
          </a:p>
        </p:txBody>
      </p:sp>
      <p:sp>
        <p:nvSpPr>
          <p:cNvPr id="14341" name="Text Box 10"/>
          <p:cNvSpPr txBox="1">
            <a:spLocks noChangeArrowheads="1"/>
          </p:cNvSpPr>
          <p:nvPr/>
        </p:nvSpPr>
        <p:spPr bwMode="auto">
          <a:xfrm>
            <a:off x="2230438" y="3352800"/>
            <a:ext cx="149080" cy="246221"/>
          </a:xfrm>
          <a:prstGeom prst="rect">
            <a:avLst/>
          </a:prstGeom>
          <a:noFill/>
          <a:ln w="9525">
            <a:noFill/>
            <a:miter lim="800000"/>
            <a:headEnd/>
            <a:tailEnd/>
          </a:ln>
        </p:spPr>
        <p:txBody>
          <a:bodyPr wrap="none" lIns="0" rIns="0">
            <a:spAutoFit/>
          </a:bodyPr>
          <a:lstStyle/>
          <a:p>
            <a:pPr defTabSz="304800"/>
            <a:r>
              <a:rPr lang="en-US" sz="1000" b="1" dirty="0"/>
              <a:t>T0</a:t>
            </a:r>
          </a:p>
        </p:txBody>
      </p:sp>
      <p:sp>
        <p:nvSpPr>
          <p:cNvPr id="14342" name="Text Box 12"/>
          <p:cNvSpPr txBox="1">
            <a:spLocks noChangeArrowheads="1"/>
          </p:cNvSpPr>
          <p:nvPr/>
        </p:nvSpPr>
        <p:spPr bwMode="auto">
          <a:xfrm>
            <a:off x="2822720" y="3352800"/>
            <a:ext cx="149080" cy="246221"/>
          </a:xfrm>
          <a:prstGeom prst="rect">
            <a:avLst/>
          </a:prstGeom>
          <a:noFill/>
          <a:ln w="9525">
            <a:noFill/>
            <a:miter lim="800000"/>
            <a:headEnd/>
            <a:tailEnd/>
          </a:ln>
        </p:spPr>
        <p:txBody>
          <a:bodyPr wrap="none" lIns="0" rIns="0">
            <a:spAutoFit/>
          </a:bodyPr>
          <a:lstStyle/>
          <a:p>
            <a:pPr defTabSz="304800"/>
            <a:r>
              <a:rPr lang="en-US" sz="1000" b="1" dirty="0"/>
              <a:t>T1</a:t>
            </a:r>
          </a:p>
        </p:txBody>
      </p:sp>
      <p:sp>
        <p:nvSpPr>
          <p:cNvPr id="14343" name="Text Box 13"/>
          <p:cNvSpPr txBox="1">
            <a:spLocks noChangeArrowheads="1"/>
          </p:cNvSpPr>
          <p:nvPr/>
        </p:nvSpPr>
        <p:spPr bwMode="auto">
          <a:xfrm>
            <a:off x="3432320" y="3352800"/>
            <a:ext cx="149080" cy="246221"/>
          </a:xfrm>
          <a:prstGeom prst="rect">
            <a:avLst/>
          </a:prstGeom>
          <a:noFill/>
          <a:ln w="9525">
            <a:noFill/>
            <a:miter lim="800000"/>
            <a:headEnd/>
            <a:tailEnd/>
          </a:ln>
        </p:spPr>
        <p:txBody>
          <a:bodyPr wrap="none" lIns="0" rIns="0">
            <a:spAutoFit/>
          </a:bodyPr>
          <a:lstStyle/>
          <a:p>
            <a:pPr defTabSz="304800"/>
            <a:r>
              <a:rPr lang="en-US" sz="1000" b="1" dirty="0"/>
              <a:t>T2</a:t>
            </a:r>
          </a:p>
        </p:txBody>
      </p:sp>
      <p:sp>
        <p:nvSpPr>
          <p:cNvPr id="14391" name="Line 6"/>
          <p:cNvSpPr>
            <a:spLocks noChangeShapeType="1"/>
          </p:cNvSpPr>
          <p:nvPr/>
        </p:nvSpPr>
        <p:spPr bwMode="auto">
          <a:xfrm>
            <a:off x="2571750" y="1752600"/>
            <a:ext cx="19050" cy="1828800"/>
          </a:xfrm>
          <a:prstGeom prst="line">
            <a:avLst/>
          </a:prstGeom>
          <a:noFill/>
          <a:ln w="9525">
            <a:solidFill>
              <a:schemeClr val="tx1"/>
            </a:solidFill>
            <a:prstDash val="dash"/>
            <a:round/>
            <a:headEnd/>
            <a:tailEnd/>
          </a:ln>
        </p:spPr>
        <p:txBody>
          <a:bodyPr wrap="square" lIns="0" rIns="0">
            <a:spAutoFit/>
          </a:bodyPr>
          <a:lstStyle/>
          <a:p>
            <a:endParaRPr lang="en-US"/>
          </a:p>
        </p:txBody>
      </p:sp>
      <p:sp>
        <p:nvSpPr>
          <p:cNvPr id="14397" name="Line 7"/>
          <p:cNvSpPr>
            <a:spLocks noChangeShapeType="1"/>
          </p:cNvSpPr>
          <p:nvPr/>
        </p:nvSpPr>
        <p:spPr bwMode="auto">
          <a:xfrm>
            <a:off x="3200400" y="1752600"/>
            <a:ext cx="0" cy="1828800"/>
          </a:xfrm>
          <a:prstGeom prst="line">
            <a:avLst/>
          </a:prstGeom>
          <a:noFill/>
          <a:ln w="9525">
            <a:solidFill>
              <a:schemeClr val="tx1"/>
            </a:solidFill>
            <a:prstDash val="dash"/>
            <a:round/>
            <a:headEnd/>
            <a:tailEnd/>
          </a:ln>
        </p:spPr>
        <p:txBody>
          <a:bodyPr wrap="square" lIns="0" rIns="0">
            <a:spAutoFit/>
          </a:bodyPr>
          <a:lstStyle/>
          <a:p>
            <a:endParaRPr lang="en-US"/>
          </a:p>
        </p:txBody>
      </p:sp>
      <p:sp>
        <p:nvSpPr>
          <p:cNvPr id="78" name="Rounded Rectangle 77"/>
          <p:cNvSpPr/>
          <p:nvPr/>
        </p:nvSpPr>
        <p:spPr bwMode="auto">
          <a:xfrm>
            <a:off x="685800" y="1538287"/>
            <a:ext cx="1186841" cy="290513"/>
          </a:xfrm>
          <a:prstGeom prst="roundRect">
            <a:avLst>
              <a:gd name="adj" fmla="val 6469"/>
            </a:avLst>
          </a:prstGeom>
          <a:solidFill>
            <a:schemeClr val="bg2">
              <a:lumMod val="60000"/>
              <a:lumOff val="40000"/>
            </a:schemeClr>
          </a:solidFill>
          <a:ln w="127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165100" prst="coolSlant"/>
          </a:sp3d>
        </p:spPr>
        <p:txBody>
          <a:bodyPr/>
          <a:lstStyle/>
          <a:p>
            <a:pPr algn="ctr">
              <a:defRPr/>
            </a:pPr>
            <a:endParaRPr lang="en-US" sz="1200" dirty="0">
              <a:ln w="12700">
                <a:solidFill>
                  <a:schemeClr val="tx1"/>
                </a:solidFill>
              </a:ln>
              <a:solidFill>
                <a:schemeClr val="bg2">
                  <a:lumMod val="50000"/>
                </a:schemeClr>
              </a:solidFill>
            </a:endParaRPr>
          </a:p>
        </p:txBody>
      </p:sp>
      <p:sp>
        <p:nvSpPr>
          <p:cNvPr id="79" name="Rectangle 78"/>
          <p:cNvSpPr/>
          <p:nvPr/>
        </p:nvSpPr>
        <p:spPr>
          <a:xfrm>
            <a:off x="688808" y="1545044"/>
            <a:ext cx="1139992" cy="276999"/>
          </a:xfrm>
          <a:prstGeom prst="rect">
            <a:avLst/>
          </a:prstGeom>
          <a:noFill/>
          <a:effectLst/>
        </p:spPr>
        <p:txBody>
          <a:bodyPr wrap="square" lIns="91440" tIns="45720" rIns="91440" bIns="45720">
            <a:spAutoFit/>
          </a:bodyPr>
          <a:lstStyle/>
          <a:p>
            <a:r>
              <a:rPr lang="en-US" sz="1200" b="1" dirty="0" smtClean="0">
                <a:ln w="12700" cmpd="sng">
                  <a:noFill/>
                  <a:prstDash val="solid"/>
                </a:ln>
              </a:rPr>
              <a:t>VM1: </a:t>
            </a:r>
            <a:r>
              <a:rPr lang="en-US" sz="1200" b="1" dirty="0" smtClean="0">
                <a:ln w="3175" cmpd="sng">
                  <a:solidFill>
                    <a:schemeClr val="tx1"/>
                  </a:solidFill>
                  <a:prstDash val="solid"/>
                </a:ln>
                <a:solidFill>
                  <a:schemeClr val="accent6"/>
                </a:solidFill>
              </a:rPr>
              <a:t>High</a:t>
            </a:r>
          </a:p>
        </p:txBody>
      </p:sp>
      <p:sp>
        <p:nvSpPr>
          <p:cNvPr id="80" name="Rounded Rectangle 79"/>
          <p:cNvSpPr/>
          <p:nvPr/>
        </p:nvSpPr>
        <p:spPr bwMode="auto">
          <a:xfrm>
            <a:off x="685800" y="1919287"/>
            <a:ext cx="1186841" cy="290513"/>
          </a:xfrm>
          <a:prstGeom prst="roundRect">
            <a:avLst>
              <a:gd name="adj" fmla="val 6469"/>
            </a:avLst>
          </a:prstGeom>
          <a:solidFill>
            <a:schemeClr val="bg2">
              <a:lumMod val="60000"/>
              <a:lumOff val="40000"/>
            </a:schemeClr>
          </a:solidFill>
          <a:ln w="127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165100" prst="coolSlant"/>
          </a:sp3d>
        </p:spPr>
        <p:txBody>
          <a:bodyPr/>
          <a:lstStyle/>
          <a:p>
            <a:pPr algn="ctr">
              <a:defRPr/>
            </a:pPr>
            <a:endParaRPr lang="en-US" sz="1200" dirty="0">
              <a:ln w="12700">
                <a:solidFill>
                  <a:schemeClr val="tx1"/>
                </a:solidFill>
              </a:ln>
              <a:solidFill>
                <a:schemeClr val="bg2">
                  <a:lumMod val="50000"/>
                </a:schemeClr>
              </a:solidFill>
            </a:endParaRPr>
          </a:p>
        </p:txBody>
      </p:sp>
      <p:sp>
        <p:nvSpPr>
          <p:cNvPr id="81" name="Rectangle 80"/>
          <p:cNvSpPr/>
          <p:nvPr/>
        </p:nvSpPr>
        <p:spPr>
          <a:xfrm>
            <a:off x="688808" y="1926044"/>
            <a:ext cx="1139992" cy="276999"/>
          </a:xfrm>
          <a:prstGeom prst="rect">
            <a:avLst/>
          </a:prstGeom>
          <a:noFill/>
          <a:effectLst/>
        </p:spPr>
        <p:txBody>
          <a:bodyPr wrap="square" lIns="91440" tIns="45720" rIns="91440" bIns="45720">
            <a:spAutoFit/>
          </a:bodyPr>
          <a:lstStyle/>
          <a:p>
            <a:r>
              <a:rPr lang="en-US" sz="1200" b="1" dirty="0" smtClean="0">
                <a:ln w="12700" cmpd="sng">
                  <a:noFill/>
                  <a:prstDash val="solid"/>
                </a:ln>
              </a:rPr>
              <a:t>VM2: </a:t>
            </a:r>
            <a:r>
              <a:rPr lang="en-US" sz="1200" b="1" dirty="0" smtClean="0">
                <a:ln w="3175" cmpd="sng">
                  <a:solidFill>
                    <a:schemeClr val="tx1"/>
                  </a:solidFill>
                  <a:prstDash val="solid"/>
                </a:ln>
                <a:solidFill>
                  <a:schemeClr val="accent3">
                    <a:lumMod val="75000"/>
                  </a:schemeClr>
                </a:solidFill>
              </a:rPr>
              <a:t>Low</a:t>
            </a:r>
          </a:p>
        </p:txBody>
      </p:sp>
      <p:sp>
        <p:nvSpPr>
          <p:cNvPr id="83" name="Rounded Rectangle 82"/>
          <p:cNvSpPr/>
          <p:nvPr/>
        </p:nvSpPr>
        <p:spPr bwMode="auto">
          <a:xfrm>
            <a:off x="685800" y="2286000"/>
            <a:ext cx="1186841" cy="290513"/>
          </a:xfrm>
          <a:prstGeom prst="roundRect">
            <a:avLst>
              <a:gd name="adj" fmla="val 6469"/>
            </a:avLst>
          </a:prstGeom>
          <a:solidFill>
            <a:schemeClr val="bg2">
              <a:lumMod val="60000"/>
              <a:lumOff val="40000"/>
            </a:schemeClr>
          </a:solidFill>
          <a:ln w="127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165100" prst="coolSlant"/>
          </a:sp3d>
        </p:spPr>
        <p:txBody>
          <a:bodyPr/>
          <a:lstStyle/>
          <a:p>
            <a:pPr algn="ctr">
              <a:defRPr/>
            </a:pPr>
            <a:endParaRPr lang="en-US" sz="1200" dirty="0">
              <a:ln w="12700">
                <a:solidFill>
                  <a:schemeClr val="tx1"/>
                </a:solidFill>
              </a:ln>
              <a:solidFill>
                <a:schemeClr val="bg2">
                  <a:lumMod val="50000"/>
                </a:schemeClr>
              </a:solidFill>
            </a:endParaRPr>
          </a:p>
        </p:txBody>
      </p:sp>
      <p:sp>
        <p:nvSpPr>
          <p:cNvPr id="84" name="Rectangle 83"/>
          <p:cNvSpPr/>
          <p:nvPr/>
        </p:nvSpPr>
        <p:spPr>
          <a:xfrm>
            <a:off x="688808" y="2292757"/>
            <a:ext cx="1139992" cy="276999"/>
          </a:xfrm>
          <a:prstGeom prst="rect">
            <a:avLst/>
          </a:prstGeom>
          <a:noFill/>
          <a:effectLst/>
        </p:spPr>
        <p:txBody>
          <a:bodyPr wrap="square" lIns="91440" tIns="45720" rIns="91440" bIns="45720">
            <a:spAutoFit/>
          </a:bodyPr>
          <a:lstStyle/>
          <a:p>
            <a:r>
              <a:rPr lang="en-US" sz="1200" b="1" dirty="0" smtClean="0">
                <a:ln w="12700" cmpd="sng">
                  <a:noFill/>
                  <a:prstDash val="solid"/>
                </a:ln>
              </a:rPr>
              <a:t>VM3: </a:t>
            </a:r>
            <a:r>
              <a:rPr lang="en-US" sz="1200" b="1" dirty="0" smtClean="0">
                <a:ln w="3175" cmpd="sng">
                  <a:solidFill>
                    <a:schemeClr val="tx1"/>
                  </a:solidFill>
                  <a:prstDash val="solid"/>
                </a:ln>
                <a:solidFill>
                  <a:schemeClr val="accent3">
                    <a:lumMod val="75000"/>
                  </a:schemeClr>
                </a:solidFill>
              </a:rPr>
              <a:t>Low</a:t>
            </a:r>
          </a:p>
        </p:txBody>
      </p:sp>
      <p:sp>
        <p:nvSpPr>
          <p:cNvPr id="85" name="Rounded Rectangle 84"/>
          <p:cNvSpPr/>
          <p:nvPr/>
        </p:nvSpPr>
        <p:spPr bwMode="auto">
          <a:xfrm>
            <a:off x="685800" y="2667000"/>
            <a:ext cx="1186841" cy="290513"/>
          </a:xfrm>
          <a:prstGeom prst="roundRect">
            <a:avLst>
              <a:gd name="adj" fmla="val 6469"/>
            </a:avLst>
          </a:prstGeom>
          <a:solidFill>
            <a:schemeClr val="bg2">
              <a:lumMod val="60000"/>
              <a:lumOff val="40000"/>
            </a:schemeClr>
          </a:solidFill>
          <a:ln w="127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165100" prst="coolSlant"/>
          </a:sp3d>
        </p:spPr>
        <p:txBody>
          <a:bodyPr/>
          <a:lstStyle/>
          <a:p>
            <a:pPr algn="ctr">
              <a:defRPr/>
            </a:pPr>
            <a:endParaRPr lang="en-US" sz="1200" dirty="0">
              <a:ln w="12700">
                <a:solidFill>
                  <a:schemeClr val="tx1"/>
                </a:solidFill>
              </a:ln>
              <a:solidFill>
                <a:schemeClr val="bg2">
                  <a:lumMod val="50000"/>
                </a:schemeClr>
              </a:solidFill>
            </a:endParaRPr>
          </a:p>
        </p:txBody>
      </p:sp>
      <p:sp>
        <p:nvSpPr>
          <p:cNvPr id="86" name="Rectangle 85"/>
          <p:cNvSpPr/>
          <p:nvPr/>
        </p:nvSpPr>
        <p:spPr>
          <a:xfrm>
            <a:off x="688808" y="2673757"/>
            <a:ext cx="1139992" cy="276999"/>
          </a:xfrm>
          <a:prstGeom prst="rect">
            <a:avLst/>
          </a:prstGeom>
          <a:noFill/>
          <a:effectLst/>
        </p:spPr>
        <p:txBody>
          <a:bodyPr wrap="square" lIns="91440" tIns="45720" rIns="91440" bIns="45720">
            <a:spAutoFit/>
          </a:bodyPr>
          <a:lstStyle/>
          <a:p>
            <a:r>
              <a:rPr lang="en-US" sz="1200" b="1" dirty="0" smtClean="0">
                <a:ln w="12700" cmpd="sng">
                  <a:noFill/>
                  <a:prstDash val="solid"/>
                </a:ln>
              </a:rPr>
              <a:t>VM4: </a:t>
            </a:r>
            <a:r>
              <a:rPr lang="en-US" sz="1200" b="1" dirty="0" smtClean="0">
                <a:ln w="3175" cmpd="sng">
                  <a:solidFill>
                    <a:schemeClr val="tx1"/>
                  </a:solidFill>
                  <a:prstDash val="solid"/>
                </a:ln>
                <a:solidFill>
                  <a:schemeClr val="accent6"/>
                </a:solidFill>
              </a:rPr>
              <a:t>High</a:t>
            </a:r>
          </a:p>
        </p:txBody>
      </p:sp>
      <p:sp>
        <p:nvSpPr>
          <p:cNvPr id="91" name="Rounded Rectangle 90"/>
          <p:cNvSpPr/>
          <p:nvPr/>
        </p:nvSpPr>
        <p:spPr bwMode="auto">
          <a:xfrm>
            <a:off x="685800" y="3048000"/>
            <a:ext cx="1186841" cy="290513"/>
          </a:xfrm>
          <a:prstGeom prst="roundRect">
            <a:avLst>
              <a:gd name="adj" fmla="val 6469"/>
            </a:avLst>
          </a:prstGeom>
          <a:solidFill>
            <a:schemeClr val="bg2">
              <a:lumMod val="60000"/>
              <a:lumOff val="40000"/>
            </a:schemeClr>
          </a:solidFill>
          <a:ln w="127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165100" prst="coolSlant"/>
          </a:sp3d>
        </p:spPr>
        <p:txBody>
          <a:bodyPr/>
          <a:lstStyle/>
          <a:p>
            <a:pPr algn="ctr">
              <a:defRPr/>
            </a:pPr>
            <a:endParaRPr lang="en-US" sz="1400" dirty="0">
              <a:ln w="12700">
                <a:solidFill>
                  <a:schemeClr val="tx1"/>
                </a:solidFill>
              </a:ln>
              <a:solidFill>
                <a:schemeClr val="bg2">
                  <a:lumMod val="50000"/>
                </a:schemeClr>
              </a:solidFill>
            </a:endParaRPr>
          </a:p>
        </p:txBody>
      </p:sp>
      <p:sp>
        <p:nvSpPr>
          <p:cNvPr id="94" name="Rectangle 93"/>
          <p:cNvSpPr/>
          <p:nvPr/>
        </p:nvSpPr>
        <p:spPr bwMode="auto">
          <a:xfrm>
            <a:off x="2057400" y="2667000"/>
            <a:ext cx="533400" cy="304800"/>
          </a:xfrm>
          <a:prstGeom prst="rect">
            <a:avLst/>
          </a:prstGeom>
          <a:solidFill>
            <a:schemeClr val="bg1">
              <a:lumMod val="75000"/>
            </a:schemeClr>
          </a:solidFill>
          <a:ln w="31750" cap="flat" cmpd="sng" algn="ctr">
            <a:solidFill>
              <a:schemeClr val="accent3">
                <a:lumMod val="75000"/>
              </a:schemeClr>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t>VM4</a:t>
            </a:r>
            <a:endParaRPr lang="en-US" sz="800" b="1" dirty="0">
              <a:cs typeface="+mn-cs"/>
            </a:endParaRPr>
          </a:p>
        </p:txBody>
      </p:sp>
      <p:sp>
        <p:nvSpPr>
          <p:cNvPr id="95" name="Rectangle 94"/>
          <p:cNvSpPr/>
          <p:nvPr/>
        </p:nvSpPr>
        <p:spPr bwMode="auto">
          <a:xfrm>
            <a:off x="2057400" y="2286000"/>
            <a:ext cx="533400" cy="304800"/>
          </a:xfrm>
          <a:prstGeom prst="rect">
            <a:avLst/>
          </a:prstGeom>
          <a:solidFill>
            <a:schemeClr val="bg1">
              <a:lumMod val="75000"/>
            </a:schemeClr>
          </a:solidFill>
          <a:ln w="31750" cap="flat" cmpd="sng" algn="ctr">
            <a:solidFill>
              <a:schemeClr val="accent3">
                <a:lumMod val="75000"/>
              </a:schemeClr>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t>VM3</a:t>
            </a:r>
            <a:endParaRPr lang="en-US" sz="800" b="1" dirty="0">
              <a:cs typeface="+mn-cs"/>
            </a:endParaRPr>
          </a:p>
        </p:txBody>
      </p:sp>
      <p:sp>
        <p:nvSpPr>
          <p:cNvPr id="96" name="Rectangle 95"/>
          <p:cNvSpPr/>
          <p:nvPr/>
        </p:nvSpPr>
        <p:spPr bwMode="auto">
          <a:xfrm>
            <a:off x="2057400" y="1905000"/>
            <a:ext cx="533400" cy="304800"/>
          </a:xfrm>
          <a:prstGeom prst="rect">
            <a:avLst/>
          </a:prstGeom>
          <a:solidFill>
            <a:schemeClr val="bg1">
              <a:lumMod val="75000"/>
            </a:schemeClr>
          </a:solidFill>
          <a:ln w="31750" cap="flat" cmpd="sng" algn="ctr">
            <a:solidFill>
              <a:schemeClr val="accent3">
                <a:lumMod val="75000"/>
              </a:schemeClr>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t>VM2</a:t>
            </a:r>
            <a:endParaRPr lang="en-US" sz="800" b="1" dirty="0">
              <a:cs typeface="+mn-cs"/>
            </a:endParaRPr>
          </a:p>
        </p:txBody>
      </p:sp>
      <p:sp>
        <p:nvSpPr>
          <p:cNvPr id="109" name="Rectangle 108"/>
          <p:cNvSpPr/>
          <p:nvPr/>
        </p:nvSpPr>
        <p:spPr bwMode="auto">
          <a:xfrm>
            <a:off x="2057400" y="1524000"/>
            <a:ext cx="533400" cy="304800"/>
          </a:xfrm>
          <a:prstGeom prst="rect">
            <a:avLst/>
          </a:prstGeom>
          <a:solidFill>
            <a:schemeClr val="bg1">
              <a:lumMod val="75000"/>
            </a:schemeClr>
          </a:solidFill>
          <a:ln w="31750" cap="flat" cmpd="sng" algn="ctr">
            <a:solidFill>
              <a:schemeClr val="accent3">
                <a:lumMod val="75000"/>
              </a:schemeClr>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t>VM1</a:t>
            </a:r>
            <a:endParaRPr lang="en-US" sz="800" b="1" dirty="0">
              <a:cs typeface="+mn-cs"/>
            </a:endParaRPr>
          </a:p>
        </p:txBody>
      </p:sp>
      <p:sp>
        <p:nvSpPr>
          <p:cNvPr id="164" name="Rectangle 163"/>
          <p:cNvSpPr/>
          <p:nvPr/>
        </p:nvSpPr>
        <p:spPr bwMode="auto">
          <a:xfrm>
            <a:off x="2667000" y="2667000"/>
            <a:ext cx="533400" cy="304800"/>
          </a:xfrm>
          <a:prstGeom prst="rect">
            <a:avLst/>
          </a:prstGeom>
          <a:solidFill>
            <a:schemeClr val="bg1">
              <a:lumMod val="75000"/>
            </a:schemeClr>
          </a:solidFill>
          <a:ln w="31750" cap="flat" cmpd="sng" algn="ctr">
            <a:solidFill>
              <a:schemeClr val="accent3">
                <a:lumMod val="75000"/>
              </a:schemeClr>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t>VM4</a:t>
            </a:r>
            <a:endParaRPr lang="en-US" sz="800" b="1" dirty="0">
              <a:cs typeface="+mn-cs"/>
            </a:endParaRPr>
          </a:p>
        </p:txBody>
      </p:sp>
      <p:sp>
        <p:nvSpPr>
          <p:cNvPr id="165" name="Rectangle 164"/>
          <p:cNvSpPr/>
          <p:nvPr/>
        </p:nvSpPr>
        <p:spPr bwMode="auto">
          <a:xfrm>
            <a:off x="2667000" y="2286000"/>
            <a:ext cx="533400" cy="304800"/>
          </a:xfrm>
          <a:prstGeom prst="rect">
            <a:avLst/>
          </a:prstGeom>
          <a:solidFill>
            <a:schemeClr val="bg1">
              <a:lumMod val="75000"/>
            </a:schemeClr>
          </a:solidFill>
          <a:ln w="31750" cap="flat" cmpd="sng" algn="ctr">
            <a:solidFill>
              <a:schemeClr val="accent3">
                <a:lumMod val="75000"/>
              </a:schemeClr>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t>VM3</a:t>
            </a:r>
            <a:endParaRPr lang="en-US" sz="800" b="1" dirty="0">
              <a:cs typeface="+mn-cs"/>
            </a:endParaRPr>
          </a:p>
        </p:txBody>
      </p:sp>
      <p:sp>
        <p:nvSpPr>
          <p:cNvPr id="166" name="Rectangle 165"/>
          <p:cNvSpPr/>
          <p:nvPr/>
        </p:nvSpPr>
        <p:spPr bwMode="auto">
          <a:xfrm>
            <a:off x="2667000" y="1524000"/>
            <a:ext cx="533400" cy="304800"/>
          </a:xfrm>
          <a:prstGeom prst="rect">
            <a:avLst/>
          </a:prstGeom>
          <a:solidFill>
            <a:schemeClr val="bg1">
              <a:lumMod val="75000"/>
            </a:schemeClr>
          </a:solidFill>
          <a:ln w="31750" cap="flat" cmpd="sng" algn="ctr">
            <a:solidFill>
              <a:schemeClr val="accent3">
                <a:lumMod val="75000"/>
              </a:schemeClr>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t>VM1</a:t>
            </a:r>
            <a:endParaRPr lang="en-US" sz="800" b="1" dirty="0">
              <a:cs typeface="+mn-cs"/>
            </a:endParaRPr>
          </a:p>
        </p:txBody>
      </p:sp>
      <p:sp>
        <p:nvSpPr>
          <p:cNvPr id="183" name="Title 7"/>
          <p:cNvSpPr txBox="1">
            <a:spLocks/>
          </p:cNvSpPr>
          <p:nvPr/>
        </p:nvSpPr>
        <p:spPr bwMode="auto">
          <a:xfrm>
            <a:off x="1524000" y="1066800"/>
            <a:ext cx="1828800" cy="335280"/>
          </a:xfrm>
          <a:prstGeom prst="rect">
            <a:avLst/>
          </a:prstGeom>
          <a:noFill/>
          <a:ln w="9525">
            <a:noFill/>
            <a:miter lim="800000"/>
            <a:headEnd/>
            <a:tailEnd/>
          </a:ln>
          <a:effectLst/>
        </p:spPr>
        <p:txBody>
          <a:bodyPr lIns="0" tIns="0" rIns="0" bIns="0" anchor="ctr" anchorCtr="0"/>
          <a:lstStyle/>
          <a:p>
            <a:pPr algn="ctr">
              <a:defRPr/>
            </a:pPr>
            <a:r>
              <a:rPr lang="en-US" sz="1600" b="1" kern="0" dirty="0" smtClean="0">
                <a:ln w="1905"/>
                <a:solidFill>
                  <a:schemeClr val="accent6"/>
                </a:solidFill>
                <a:effectLst>
                  <a:innerShdw blurRad="69850" dist="43180" dir="5400000">
                    <a:srgbClr val="000000">
                      <a:alpha val="65000"/>
                    </a:srgbClr>
                  </a:innerShdw>
                </a:effectLst>
                <a:latin typeface="+mj-lt"/>
                <a:ea typeface="+mj-ea"/>
                <a:cs typeface="+mj-cs"/>
              </a:rPr>
              <a:t>No or Limited </a:t>
            </a:r>
            <a:r>
              <a:rPr lang="en-US" sz="1600" b="1" kern="0" dirty="0" err="1" smtClean="0">
                <a:ln w="1905"/>
                <a:solidFill>
                  <a:schemeClr val="accent6"/>
                </a:solidFill>
                <a:effectLst>
                  <a:innerShdw blurRad="69850" dist="43180" dir="5400000">
                    <a:srgbClr val="000000">
                      <a:alpha val="65000"/>
                    </a:srgbClr>
                  </a:innerShdw>
                </a:effectLst>
                <a:latin typeface="+mj-lt"/>
                <a:ea typeface="+mj-ea"/>
                <a:cs typeface="+mj-cs"/>
              </a:rPr>
              <a:t>QoS</a:t>
            </a:r>
            <a:endParaRPr lang="en-US" sz="1600" b="1" kern="0" dirty="0">
              <a:ln w="1905"/>
              <a:solidFill>
                <a:schemeClr val="accent6"/>
              </a:solidFill>
              <a:effectLst>
                <a:innerShdw blurRad="69850" dist="43180" dir="5400000">
                  <a:srgbClr val="000000">
                    <a:alpha val="65000"/>
                  </a:srgbClr>
                </a:innerShdw>
              </a:effectLst>
              <a:latin typeface="+mj-lt"/>
              <a:ea typeface="+mj-ea"/>
              <a:cs typeface="+mj-cs"/>
            </a:endParaRPr>
          </a:p>
        </p:txBody>
      </p:sp>
      <p:sp>
        <p:nvSpPr>
          <p:cNvPr id="184" name="Rectangle 183"/>
          <p:cNvSpPr/>
          <p:nvPr/>
        </p:nvSpPr>
        <p:spPr bwMode="auto">
          <a:xfrm>
            <a:off x="3276600" y="2819400"/>
            <a:ext cx="533400" cy="152400"/>
          </a:xfrm>
          <a:prstGeom prst="rect">
            <a:avLst/>
          </a:prstGeom>
          <a:solidFill>
            <a:schemeClr val="bg1">
              <a:lumMod val="75000"/>
            </a:schemeClr>
          </a:solidFill>
          <a:ln w="31750" cap="flat" cmpd="sng" algn="ctr">
            <a:solidFill>
              <a:schemeClr val="accent3">
                <a:lumMod val="75000"/>
              </a:schemeClr>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t>VM4</a:t>
            </a:r>
            <a:endParaRPr lang="en-US" sz="800" b="1" dirty="0">
              <a:cs typeface="+mn-cs"/>
            </a:endParaRPr>
          </a:p>
        </p:txBody>
      </p:sp>
      <p:sp>
        <p:nvSpPr>
          <p:cNvPr id="185" name="Rectangle 184"/>
          <p:cNvSpPr/>
          <p:nvPr/>
        </p:nvSpPr>
        <p:spPr bwMode="auto">
          <a:xfrm>
            <a:off x="3276600" y="2438400"/>
            <a:ext cx="533400" cy="152400"/>
          </a:xfrm>
          <a:prstGeom prst="rect">
            <a:avLst/>
          </a:prstGeom>
          <a:solidFill>
            <a:schemeClr val="bg1">
              <a:lumMod val="75000"/>
            </a:schemeClr>
          </a:solidFill>
          <a:ln w="31750" cap="flat" cmpd="sng" algn="ctr">
            <a:solidFill>
              <a:schemeClr val="accent3">
                <a:lumMod val="75000"/>
              </a:schemeClr>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t>VM3</a:t>
            </a:r>
            <a:endParaRPr lang="en-US" sz="800" b="1" dirty="0">
              <a:cs typeface="+mn-cs"/>
            </a:endParaRPr>
          </a:p>
        </p:txBody>
      </p:sp>
      <p:sp>
        <p:nvSpPr>
          <p:cNvPr id="186" name="Rectangle 185"/>
          <p:cNvSpPr/>
          <p:nvPr/>
        </p:nvSpPr>
        <p:spPr bwMode="auto">
          <a:xfrm>
            <a:off x="3276600" y="1524000"/>
            <a:ext cx="533400" cy="152400"/>
          </a:xfrm>
          <a:prstGeom prst="rect">
            <a:avLst/>
          </a:prstGeom>
          <a:solidFill>
            <a:schemeClr val="bg1">
              <a:lumMod val="75000"/>
            </a:schemeClr>
          </a:solidFill>
          <a:ln w="31750" cap="flat" cmpd="sng" algn="ctr">
            <a:solidFill>
              <a:schemeClr val="accent3">
                <a:lumMod val="75000"/>
              </a:schemeClr>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t>VM1</a:t>
            </a:r>
            <a:endParaRPr lang="en-US" sz="800" b="1" dirty="0">
              <a:cs typeface="+mn-cs"/>
            </a:endParaRPr>
          </a:p>
        </p:txBody>
      </p:sp>
      <p:sp>
        <p:nvSpPr>
          <p:cNvPr id="300" name="Rectangle 299"/>
          <p:cNvSpPr/>
          <p:nvPr/>
        </p:nvSpPr>
        <p:spPr bwMode="auto">
          <a:xfrm>
            <a:off x="2667000" y="1905000"/>
            <a:ext cx="533400" cy="304800"/>
          </a:xfrm>
          <a:prstGeom prst="rect">
            <a:avLst/>
          </a:prstGeom>
          <a:solidFill>
            <a:schemeClr val="bg1">
              <a:lumMod val="75000"/>
            </a:schemeClr>
          </a:solidFill>
          <a:ln w="31750" cap="flat" cmpd="sng" algn="ctr">
            <a:solidFill>
              <a:schemeClr val="accent3">
                <a:lumMod val="75000"/>
              </a:schemeClr>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t>VM2</a:t>
            </a:r>
            <a:endParaRPr lang="en-US" sz="800" b="1" dirty="0">
              <a:cs typeface="+mn-cs"/>
            </a:endParaRPr>
          </a:p>
        </p:txBody>
      </p:sp>
      <p:sp>
        <p:nvSpPr>
          <p:cNvPr id="301" name="Rectangle 300"/>
          <p:cNvSpPr/>
          <p:nvPr/>
        </p:nvSpPr>
        <p:spPr bwMode="auto">
          <a:xfrm>
            <a:off x="3276600" y="3048000"/>
            <a:ext cx="533400" cy="304800"/>
          </a:xfrm>
          <a:prstGeom prst="rect">
            <a:avLst/>
          </a:prstGeom>
          <a:solidFill>
            <a:schemeClr val="bg1">
              <a:lumMod val="75000"/>
            </a:schemeClr>
          </a:solidFill>
          <a:ln w="31750" cap="flat" cmpd="sng" algn="ctr">
            <a:solidFill>
              <a:schemeClr val="accent3">
                <a:lumMod val="75000"/>
              </a:schemeClr>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t>VM5</a:t>
            </a:r>
            <a:endParaRPr lang="en-US" sz="800" b="1" dirty="0">
              <a:cs typeface="+mn-cs"/>
            </a:endParaRPr>
          </a:p>
        </p:txBody>
      </p:sp>
      <p:sp>
        <p:nvSpPr>
          <p:cNvPr id="302" name="Line 7"/>
          <p:cNvSpPr>
            <a:spLocks noChangeShapeType="1"/>
          </p:cNvSpPr>
          <p:nvPr/>
        </p:nvSpPr>
        <p:spPr bwMode="auto">
          <a:xfrm flipV="1">
            <a:off x="1981200" y="3352800"/>
            <a:ext cx="6477000" cy="0"/>
          </a:xfrm>
          <a:prstGeom prst="line">
            <a:avLst/>
          </a:prstGeom>
          <a:noFill/>
          <a:ln w="9525">
            <a:solidFill>
              <a:schemeClr val="tx1"/>
            </a:solidFill>
            <a:prstDash val="dash"/>
            <a:round/>
            <a:headEnd/>
            <a:tailEnd/>
          </a:ln>
        </p:spPr>
        <p:txBody>
          <a:bodyPr wrap="square" lIns="0" rIns="0">
            <a:spAutoFit/>
          </a:bodyPr>
          <a:lstStyle/>
          <a:p>
            <a:endParaRPr lang="en-US"/>
          </a:p>
        </p:txBody>
      </p:sp>
      <p:sp>
        <p:nvSpPr>
          <p:cNvPr id="338" name="Line 7"/>
          <p:cNvSpPr>
            <a:spLocks noChangeShapeType="1"/>
          </p:cNvSpPr>
          <p:nvPr/>
        </p:nvSpPr>
        <p:spPr bwMode="auto">
          <a:xfrm flipV="1">
            <a:off x="1981200" y="2971800"/>
            <a:ext cx="6477000" cy="0"/>
          </a:xfrm>
          <a:prstGeom prst="line">
            <a:avLst/>
          </a:prstGeom>
          <a:noFill/>
          <a:ln w="9525">
            <a:solidFill>
              <a:schemeClr val="tx1"/>
            </a:solidFill>
            <a:prstDash val="dash"/>
            <a:round/>
            <a:headEnd/>
            <a:tailEnd/>
          </a:ln>
        </p:spPr>
        <p:txBody>
          <a:bodyPr wrap="square" lIns="0" rIns="0">
            <a:spAutoFit/>
          </a:bodyPr>
          <a:lstStyle/>
          <a:p>
            <a:endParaRPr lang="en-US"/>
          </a:p>
        </p:txBody>
      </p:sp>
      <p:sp>
        <p:nvSpPr>
          <p:cNvPr id="339" name="Line 7"/>
          <p:cNvSpPr>
            <a:spLocks noChangeShapeType="1"/>
          </p:cNvSpPr>
          <p:nvPr/>
        </p:nvSpPr>
        <p:spPr bwMode="auto">
          <a:xfrm flipV="1">
            <a:off x="1981200" y="2590800"/>
            <a:ext cx="2895600" cy="0"/>
          </a:xfrm>
          <a:prstGeom prst="line">
            <a:avLst/>
          </a:prstGeom>
          <a:noFill/>
          <a:ln w="9525">
            <a:solidFill>
              <a:schemeClr val="tx1"/>
            </a:solidFill>
            <a:prstDash val="dash"/>
            <a:round/>
            <a:headEnd/>
            <a:tailEnd/>
          </a:ln>
        </p:spPr>
        <p:txBody>
          <a:bodyPr wrap="square" lIns="0" rIns="0">
            <a:spAutoFit/>
          </a:bodyPr>
          <a:lstStyle/>
          <a:p>
            <a:endParaRPr lang="en-US"/>
          </a:p>
        </p:txBody>
      </p:sp>
      <p:sp>
        <p:nvSpPr>
          <p:cNvPr id="340" name="Line 7"/>
          <p:cNvSpPr>
            <a:spLocks noChangeShapeType="1"/>
          </p:cNvSpPr>
          <p:nvPr/>
        </p:nvSpPr>
        <p:spPr bwMode="auto">
          <a:xfrm flipV="1">
            <a:off x="1981200" y="2209800"/>
            <a:ext cx="6477000" cy="0"/>
          </a:xfrm>
          <a:prstGeom prst="line">
            <a:avLst/>
          </a:prstGeom>
          <a:noFill/>
          <a:ln w="9525">
            <a:solidFill>
              <a:schemeClr val="tx1"/>
            </a:solidFill>
            <a:prstDash val="dash"/>
            <a:round/>
            <a:headEnd/>
            <a:tailEnd/>
          </a:ln>
        </p:spPr>
        <p:txBody>
          <a:bodyPr wrap="square" lIns="0" rIns="0">
            <a:spAutoFit/>
          </a:bodyPr>
          <a:lstStyle/>
          <a:p>
            <a:endParaRPr lang="en-US"/>
          </a:p>
        </p:txBody>
      </p:sp>
      <p:sp>
        <p:nvSpPr>
          <p:cNvPr id="341" name="Line 7"/>
          <p:cNvSpPr>
            <a:spLocks noChangeShapeType="1"/>
          </p:cNvSpPr>
          <p:nvPr/>
        </p:nvSpPr>
        <p:spPr bwMode="auto">
          <a:xfrm flipV="1">
            <a:off x="1981200" y="1828800"/>
            <a:ext cx="2895600" cy="0"/>
          </a:xfrm>
          <a:prstGeom prst="line">
            <a:avLst/>
          </a:prstGeom>
          <a:noFill/>
          <a:ln w="9525">
            <a:solidFill>
              <a:schemeClr val="tx1"/>
            </a:solidFill>
            <a:prstDash val="dash"/>
            <a:round/>
            <a:headEnd/>
            <a:tailEnd/>
          </a:ln>
        </p:spPr>
        <p:txBody>
          <a:bodyPr wrap="square" lIns="0" rIns="0">
            <a:spAutoFit/>
          </a:bodyPr>
          <a:lstStyle/>
          <a:p>
            <a:endParaRPr lang="en-US"/>
          </a:p>
        </p:txBody>
      </p:sp>
      <p:sp>
        <p:nvSpPr>
          <p:cNvPr id="342" name="Line 7"/>
          <p:cNvSpPr>
            <a:spLocks noChangeShapeType="1"/>
          </p:cNvSpPr>
          <p:nvPr/>
        </p:nvSpPr>
        <p:spPr bwMode="auto">
          <a:xfrm flipV="1">
            <a:off x="1981200" y="1447800"/>
            <a:ext cx="6477000" cy="0"/>
          </a:xfrm>
          <a:prstGeom prst="line">
            <a:avLst/>
          </a:prstGeom>
          <a:noFill/>
          <a:ln w="9525">
            <a:solidFill>
              <a:schemeClr val="tx1"/>
            </a:solidFill>
            <a:prstDash val="dash"/>
            <a:round/>
            <a:headEnd/>
            <a:tailEnd/>
          </a:ln>
        </p:spPr>
        <p:txBody>
          <a:bodyPr wrap="square" lIns="0" rIns="0">
            <a:spAutoFit/>
          </a:bodyPr>
          <a:lstStyle/>
          <a:p>
            <a:endParaRPr lang="en-US"/>
          </a:p>
        </p:txBody>
      </p:sp>
      <p:sp>
        <p:nvSpPr>
          <p:cNvPr id="347" name="Text Box 10"/>
          <p:cNvSpPr txBox="1">
            <a:spLocks noChangeArrowheads="1"/>
          </p:cNvSpPr>
          <p:nvPr/>
        </p:nvSpPr>
        <p:spPr bwMode="auto">
          <a:xfrm>
            <a:off x="1219200" y="3352800"/>
            <a:ext cx="298159" cy="246221"/>
          </a:xfrm>
          <a:prstGeom prst="rect">
            <a:avLst/>
          </a:prstGeom>
          <a:noFill/>
          <a:ln w="9525">
            <a:noFill/>
            <a:miter lim="800000"/>
            <a:headEnd/>
            <a:tailEnd/>
          </a:ln>
        </p:spPr>
        <p:txBody>
          <a:bodyPr wrap="none" lIns="0" rIns="0">
            <a:spAutoFit/>
          </a:bodyPr>
          <a:lstStyle/>
          <a:p>
            <a:pPr defTabSz="304800"/>
            <a:r>
              <a:rPr lang="en-US" sz="1000" b="1" dirty="0" smtClean="0"/>
              <a:t>Time</a:t>
            </a:r>
            <a:endParaRPr lang="en-US" sz="1000" b="1" dirty="0"/>
          </a:p>
        </p:txBody>
      </p:sp>
      <p:sp>
        <p:nvSpPr>
          <p:cNvPr id="348" name="Text Box 10"/>
          <p:cNvSpPr txBox="1">
            <a:spLocks noChangeArrowheads="1"/>
          </p:cNvSpPr>
          <p:nvPr/>
        </p:nvSpPr>
        <p:spPr bwMode="auto">
          <a:xfrm>
            <a:off x="5721641" y="3352800"/>
            <a:ext cx="298159" cy="246221"/>
          </a:xfrm>
          <a:prstGeom prst="rect">
            <a:avLst/>
          </a:prstGeom>
          <a:noFill/>
          <a:ln w="9525">
            <a:noFill/>
            <a:miter lim="800000"/>
            <a:headEnd/>
            <a:tailEnd/>
          </a:ln>
        </p:spPr>
        <p:txBody>
          <a:bodyPr wrap="none" lIns="0" rIns="0">
            <a:spAutoFit/>
          </a:bodyPr>
          <a:lstStyle/>
          <a:p>
            <a:pPr defTabSz="304800"/>
            <a:r>
              <a:rPr lang="en-US" sz="1000" b="1" dirty="0" smtClean="0"/>
              <a:t>Time</a:t>
            </a:r>
            <a:endParaRPr lang="en-US" sz="1000" b="1" dirty="0"/>
          </a:p>
        </p:txBody>
      </p:sp>
      <p:sp>
        <p:nvSpPr>
          <p:cNvPr id="352" name="Title 7"/>
          <p:cNvSpPr txBox="1">
            <a:spLocks/>
          </p:cNvSpPr>
          <p:nvPr/>
        </p:nvSpPr>
        <p:spPr bwMode="auto">
          <a:xfrm>
            <a:off x="6553200" y="1981200"/>
            <a:ext cx="1143000" cy="152400"/>
          </a:xfrm>
          <a:prstGeom prst="rect">
            <a:avLst/>
          </a:prstGeom>
          <a:noFill/>
          <a:ln w="9525">
            <a:noFill/>
            <a:miter lim="800000"/>
            <a:headEnd/>
            <a:tailEnd/>
          </a:ln>
          <a:effectLst/>
        </p:spPr>
        <p:txBody>
          <a:bodyPr lIns="0" tIns="0" rIns="0" bIns="0" anchor="ctr" anchorCtr="0"/>
          <a:lstStyle/>
          <a:p>
            <a:pPr algn="ctr">
              <a:defRPr/>
            </a:pPr>
            <a:r>
              <a:rPr lang="en-US" sz="900" b="1" kern="0" dirty="0" smtClean="0">
                <a:ln w="1905"/>
                <a:solidFill>
                  <a:schemeClr val="accent6"/>
                </a:solidFill>
                <a:effectLst>
                  <a:innerShdw blurRad="69850" dist="43180" dir="5400000">
                    <a:srgbClr val="000000">
                      <a:alpha val="65000"/>
                    </a:srgbClr>
                  </a:innerShdw>
                </a:effectLst>
                <a:latin typeface="+mj-lt"/>
                <a:ea typeface="+mj-ea"/>
                <a:cs typeface="+mj-cs"/>
              </a:rPr>
              <a:t>Bandwidth ‘Buffer’</a:t>
            </a:r>
            <a:endParaRPr lang="en-US" sz="900" b="1" kern="0" dirty="0">
              <a:ln w="1905"/>
              <a:solidFill>
                <a:schemeClr val="accent6"/>
              </a:solidFill>
              <a:effectLst>
                <a:innerShdw blurRad="69850" dist="43180" dir="5400000">
                  <a:srgbClr val="000000">
                    <a:alpha val="65000"/>
                  </a:srgbClr>
                </a:innerShdw>
              </a:effectLst>
              <a:latin typeface="+mj-lt"/>
              <a:ea typeface="+mj-ea"/>
              <a:cs typeface="+mj-cs"/>
            </a:endParaRPr>
          </a:p>
        </p:txBody>
      </p:sp>
      <p:sp>
        <p:nvSpPr>
          <p:cNvPr id="70" name="Rectangle 69"/>
          <p:cNvSpPr/>
          <p:nvPr/>
        </p:nvSpPr>
        <p:spPr>
          <a:xfrm>
            <a:off x="685800" y="3048000"/>
            <a:ext cx="1139992" cy="276999"/>
          </a:xfrm>
          <a:prstGeom prst="rect">
            <a:avLst/>
          </a:prstGeom>
          <a:noFill/>
          <a:effectLst/>
        </p:spPr>
        <p:txBody>
          <a:bodyPr wrap="square" lIns="91440" tIns="45720" rIns="91440" bIns="45720">
            <a:spAutoFit/>
          </a:bodyPr>
          <a:lstStyle/>
          <a:p>
            <a:r>
              <a:rPr lang="en-US" sz="1200" b="1" dirty="0" smtClean="0">
                <a:ln w="12700" cmpd="sng">
                  <a:noFill/>
                  <a:prstDash val="solid"/>
                </a:ln>
              </a:rPr>
              <a:t>VM5: </a:t>
            </a:r>
            <a:r>
              <a:rPr lang="en-US" sz="1200" b="1" dirty="0" smtClean="0">
                <a:ln w="3175" cmpd="sng">
                  <a:solidFill>
                    <a:schemeClr val="tx1"/>
                  </a:solidFill>
                  <a:prstDash val="solid"/>
                </a:ln>
                <a:solidFill>
                  <a:schemeClr val="accent6"/>
                </a:solidFill>
              </a:rPr>
              <a:t>High</a:t>
            </a:r>
          </a:p>
        </p:txBody>
      </p:sp>
      <p:sp>
        <p:nvSpPr>
          <p:cNvPr id="71" name="Rectangle 70"/>
          <p:cNvSpPr/>
          <p:nvPr/>
        </p:nvSpPr>
        <p:spPr bwMode="auto">
          <a:xfrm>
            <a:off x="2057400" y="3048000"/>
            <a:ext cx="533400" cy="304800"/>
          </a:xfrm>
          <a:prstGeom prst="rect">
            <a:avLst/>
          </a:prstGeom>
          <a:solidFill>
            <a:schemeClr val="bg1">
              <a:lumMod val="75000"/>
            </a:schemeClr>
          </a:solidFill>
          <a:ln w="31750" cap="flat" cmpd="sng" algn="ctr">
            <a:solidFill>
              <a:schemeClr val="accent3">
                <a:lumMod val="75000"/>
              </a:schemeClr>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t>VM5</a:t>
            </a:r>
            <a:endParaRPr lang="en-US" sz="800" b="1" dirty="0">
              <a:cs typeface="+mn-cs"/>
            </a:endParaRPr>
          </a:p>
        </p:txBody>
      </p:sp>
      <p:sp>
        <p:nvSpPr>
          <p:cNvPr id="72" name="Rectangle 71"/>
          <p:cNvSpPr/>
          <p:nvPr/>
        </p:nvSpPr>
        <p:spPr bwMode="auto">
          <a:xfrm>
            <a:off x="2667000" y="3048000"/>
            <a:ext cx="533400" cy="304800"/>
          </a:xfrm>
          <a:prstGeom prst="rect">
            <a:avLst/>
          </a:prstGeom>
          <a:solidFill>
            <a:schemeClr val="bg1">
              <a:lumMod val="75000"/>
            </a:schemeClr>
          </a:solidFill>
          <a:ln w="31750" cap="flat" cmpd="sng" algn="ctr">
            <a:solidFill>
              <a:schemeClr val="accent3">
                <a:lumMod val="75000"/>
              </a:schemeClr>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t>VM5</a:t>
            </a:r>
            <a:endParaRPr lang="en-US" sz="800" b="1" dirty="0">
              <a:cs typeface="+mn-cs"/>
            </a:endParaRPr>
          </a:p>
        </p:txBody>
      </p:sp>
      <p:sp>
        <p:nvSpPr>
          <p:cNvPr id="75" name="Rectangle 74"/>
          <p:cNvSpPr/>
          <p:nvPr/>
        </p:nvSpPr>
        <p:spPr bwMode="auto">
          <a:xfrm>
            <a:off x="7772400" y="2286000"/>
            <a:ext cx="533400" cy="838200"/>
          </a:xfrm>
          <a:prstGeom prst="rect">
            <a:avLst/>
          </a:prstGeom>
          <a:solidFill>
            <a:schemeClr val="bg1">
              <a:lumMod val="75000"/>
            </a:schemeClr>
          </a:solidFill>
          <a:ln w="31750" cap="flat" cmpd="sng" algn="ctr">
            <a:solidFill>
              <a:schemeClr val="accent6"/>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t>VM2</a:t>
            </a:r>
            <a:endParaRPr lang="en-US" sz="800" b="1" dirty="0">
              <a:cs typeface="+mn-cs"/>
            </a:endParaRPr>
          </a:p>
        </p:txBody>
      </p:sp>
      <p:sp>
        <p:nvSpPr>
          <p:cNvPr id="77" name="Title 7"/>
          <p:cNvSpPr txBox="1">
            <a:spLocks/>
          </p:cNvSpPr>
          <p:nvPr/>
        </p:nvSpPr>
        <p:spPr bwMode="auto">
          <a:xfrm>
            <a:off x="6553200" y="2743200"/>
            <a:ext cx="1143000" cy="152400"/>
          </a:xfrm>
          <a:prstGeom prst="rect">
            <a:avLst/>
          </a:prstGeom>
          <a:noFill/>
          <a:ln w="9525">
            <a:noFill/>
            <a:miter lim="800000"/>
            <a:headEnd/>
            <a:tailEnd/>
          </a:ln>
          <a:effectLst/>
        </p:spPr>
        <p:txBody>
          <a:bodyPr lIns="0" tIns="0" rIns="0" bIns="0" anchor="ctr" anchorCtr="0"/>
          <a:lstStyle/>
          <a:p>
            <a:pPr algn="ctr">
              <a:defRPr/>
            </a:pPr>
            <a:r>
              <a:rPr lang="en-US" sz="900" b="1" kern="0" dirty="0" smtClean="0">
                <a:ln w="1905"/>
                <a:solidFill>
                  <a:schemeClr val="accent6"/>
                </a:solidFill>
                <a:effectLst>
                  <a:innerShdw blurRad="69850" dist="43180" dir="5400000">
                    <a:srgbClr val="000000">
                      <a:alpha val="65000"/>
                    </a:srgbClr>
                  </a:innerShdw>
                </a:effectLst>
                <a:latin typeface="+mj-lt"/>
                <a:ea typeface="+mj-ea"/>
                <a:cs typeface="+mj-cs"/>
              </a:rPr>
              <a:t>Bandwidth ‘Buffer’</a:t>
            </a:r>
            <a:endParaRPr lang="en-US" sz="900" b="1" kern="0" dirty="0">
              <a:ln w="1905"/>
              <a:solidFill>
                <a:schemeClr val="accent6"/>
              </a:solidFill>
              <a:effectLst>
                <a:innerShdw blurRad="69850" dist="43180" dir="5400000">
                  <a:srgbClr val="000000">
                    <a:alpha val="65000"/>
                  </a:srgbClr>
                </a:innerShdw>
              </a:effectLst>
              <a:latin typeface="+mj-lt"/>
              <a:ea typeface="+mj-ea"/>
              <a:cs typeface="+mj-cs"/>
            </a:endParaRPr>
          </a:p>
        </p:txBody>
      </p:sp>
      <p:sp>
        <p:nvSpPr>
          <p:cNvPr id="88" name="Rectangle 87"/>
          <p:cNvSpPr/>
          <p:nvPr/>
        </p:nvSpPr>
        <p:spPr bwMode="auto">
          <a:xfrm>
            <a:off x="3276600" y="1752600"/>
            <a:ext cx="533400" cy="609600"/>
          </a:xfrm>
          <a:prstGeom prst="rect">
            <a:avLst/>
          </a:prstGeom>
          <a:solidFill>
            <a:schemeClr val="bg1">
              <a:lumMod val="75000"/>
            </a:schemeClr>
          </a:solidFill>
          <a:ln w="31750" cap="flat" cmpd="sng" algn="ctr">
            <a:solidFill>
              <a:schemeClr val="accent6"/>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t>VM2</a:t>
            </a:r>
            <a:endParaRPr lang="en-US" sz="800" b="1" dirty="0">
              <a:cs typeface="+mn-cs"/>
            </a:endParaRPr>
          </a:p>
        </p:txBody>
      </p:sp>
      <p:sp>
        <p:nvSpPr>
          <p:cNvPr id="98" name="Rectangle 97"/>
          <p:cNvSpPr/>
          <p:nvPr/>
        </p:nvSpPr>
        <p:spPr bwMode="auto">
          <a:xfrm>
            <a:off x="3276600" y="2667000"/>
            <a:ext cx="533400" cy="152400"/>
          </a:xfrm>
          <a:prstGeom prst="rect">
            <a:avLst/>
          </a:prstGeom>
          <a:solidFill>
            <a:schemeClr val="bg1">
              <a:lumMod val="75000"/>
            </a:schemeClr>
          </a:solidFill>
          <a:ln w="31750" cap="flat" cmpd="sng" algn="ctr">
            <a:solidFill>
              <a:schemeClr val="accent6"/>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t>VM2</a:t>
            </a:r>
            <a:endParaRPr lang="en-US" sz="800" b="1" dirty="0">
              <a:cs typeface="+mn-cs"/>
            </a:endParaRPr>
          </a:p>
        </p:txBody>
      </p:sp>
      <p:sp>
        <p:nvSpPr>
          <p:cNvPr id="93" name="Oval 92"/>
          <p:cNvSpPr/>
          <p:nvPr/>
        </p:nvSpPr>
        <p:spPr bwMode="auto">
          <a:xfrm>
            <a:off x="3124200" y="1371600"/>
            <a:ext cx="838200" cy="1752600"/>
          </a:xfrm>
          <a:prstGeom prst="ellipse">
            <a:avLst/>
          </a:prstGeom>
          <a:noFill/>
          <a:ln w="25400" cap="flat" cmpd="sng" algn="ctr">
            <a:solidFill>
              <a:schemeClr val="accent5"/>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charset="0"/>
              <a:ea typeface="ＭＳ Ｐゴシック" pitchFamily="16" charset="-12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dirty="0" smtClean="0"/>
              <a:t>Exar X3100 with </a:t>
            </a:r>
            <a:r>
              <a:rPr lang="en-US" dirty="0" err="1" smtClean="0"/>
              <a:t>IOQoS</a:t>
            </a:r>
            <a:r>
              <a:rPr lang="en-US" dirty="0" smtClean="0"/>
              <a:t>™</a:t>
            </a:r>
          </a:p>
        </p:txBody>
      </p:sp>
      <p:sp>
        <p:nvSpPr>
          <p:cNvPr id="285" name="Content Placeholder 284"/>
          <p:cNvSpPr>
            <a:spLocks noGrp="1"/>
          </p:cNvSpPr>
          <p:nvPr>
            <p:ph sz="half" idx="1"/>
          </p:nvPr>
        </p:nvSpPr>
        <p:spPr>
          <a:xfrm>
            <a:off x="228600" y="1295400"/>
            <a:ext cx="4800600" cy="3962400"/>
          </a:xfrm>
        </p:spPr>
        <p:txBody>
          <a:bodyPr>
            <a:normAutofit fontScale="92500"/>
          </a:bodyPr>
          <a:lstStyle/>
          <a:p>
            <a:r>
              <a:rPr lang="en-US" i="1" dirty="0" smtClean="0"/>
              <a:t>By VM or Protocol </a:t>
            </a:r>
            <a:r>
              <a:rPr lang="en-US" dirty="0" smtClean="0"/>
              <a:t>Policies</a:t>
            </a:r>
          </a:p>
          <a:p>
            <a:pPr lvl="1"/>
            <a:r>
              <a:rPr lang="en-US" dirty="0" smtClean="0"/>
              <a:t>Prioritization</a:t>
            </a:r>
          </a:p>
          <a:p>
            <a:pPr lvl="1"/>
            <a:r>
              <a:rPr lang="en-US" dirty="0" smtClean="0"/>
              <a:t>Bandwidth limits</a:t>
            </a:r>
          </a:p>
          <a:p>
            <a:pPr lvl="1"/>
            <a:r>
              <a:rPr lang="en-US" dirty="0" smtClean="0"/>
              <a:t>Receive &amp; transmit</a:t>
            </a:r>
          </a:p>
          <a:p>
            <a:r>
              <a:rPr lang="en-US" dirty="0" smtClean="0"/>
              <a:t>High Priority Traffic</a:t>
            </a:r>
          </a:p>
          <a:p>
            <a:pPr lvl="1"/>
            <a:r>
              <a:rPr lang="en-US" dirty="0" smtClean="0"/>
              <a:t>Bandwidth &amp; SLAs maintained</a:t>
            </a:r>
          </a:p>
          <a:p>
            <a:pPr lvl="1"/>
            <a:r>
              <a:rPr lang="en-US" dirty="0" smtClean="0"/>
              <a:t>Low Deterministic Latency</a:t>
            </a:r>
          </a:p>
          <a:p>
            <a:r>
              <a:rPr lang="en-US" dirty="0" smtClean="0"/>
              <a:t>Low Priority Traffic</a:t>
            </a:r>
          </a:p>
          <a:p>
            <a:pPr lvl="1"/>
            <a:r>
              <a:rPr lang="en-US" dirty="0" smtClean="0"/>
              <a:t>Bandwidth allocated </a:t>
            </a:r>
            <a:r>
              <a:rPr lang="en-US" i="1" dirty="0" smtClean="0"/>
              <a:t>as available</a:t>
            </a:r>
          </a:p>
          <a:p>
            <a:endParaRPr lang="en-US" dirty="0"/>
          </a:p>
        </p:txBody>
      </p:sp>
      <p:sp>
        <p:nvSpPr>
          <p:cNvPr id="176" name="Text Placeholder 175"/>
          <p:cNvSpPr>
            <a:spLocks noGrp="1"/>
          </p:cNvSpPr>
          <p:nvPr>
            <p:ph type="body" sz="quarter" idx="10"/>
          </p:nvPr>
        </p:nvSpPr>
        <p:spPr/>
        <p:txBody>
          <a:bodyPr/>
          <a:lstStyle/>
          <a:p>
            <a:pPr lvl="0"/>
            <a:r>
              <a:rPr lang="en-US" dirty="0" smtClean="0"/>
              <a:t>Maintain SLAs Without Over-Provisioning</a:t>
            </a:r>
          </a:p>
          <a:p>
            <a:endParaRPr lang="en-US" dirty="0"/>
          </a:p>
        </p:txBody>
      </p:sp>
      <p:sp>
        <p:nvSpPr>
          <p:cNvPr id="241" name="Title 7"/>
          <p:cNvSpPr txBox="1">
            <a:spLocks/>
          </p:cNvSpPr>
          <p:nvPr/>
        </p:nvSpPr>
        <p:spPr bwMode="auto">
          <a:xfrm>
            <a:off x="5105400" y="1493520"/>
            <a:ext cx="3352800" cy="335280"/>
          </a:xfrm>
          <a:prstGeom prst="rect">
            <a:avLst/>
          </a:prstGeom>
          <a:noFill/>
          <a:ln w="9525">
            <a:noFill/>
            <a:miter lim="800000"/>
            <a:headEnd/>
            <a:tailEnd/>
          </a:ln>
          <a:effectLst/>
        </p:spPr>
        <p:txBody>
          <a:bodyPr lIns="0" tIns="0" rIns="0" bIns="0" anchor="ctr" anchorCtr="0"/>
          <a:lstStyle/>
          <a:p>
            <a:pPr algn="ctr">
              <a:defRPr/>
            </a:pPr>
            <a:r>
              <a:rPr lang="en-US" sz="1600" b="1" kern="0" dirty="0" smtClean="0">
                <a:ln w="1905"/>
                <a:solidFill>
                  <a:schemeClr val="accent6"/>
                </a:solidFill>
                <a:effectLst>
                  <a:innerShdw blurRad="69850" dist="43180" dir="5400000">
                    <a:srgbClr val="000000">
                      <a:alpha val="65000"/>
                    </a:srgbClr>
                  </a:innerShdw>
                </a:effectLst>
                <a:latin typeface="+mj-lt"/>
                <a:ea typeface="+mj-ea"/>
                <a:cs typeface="+mj-cs"/>
              </a:rPr>
              <a:t>Exar X3100 with </a:t>
            </a:r>
            <a:r>
              <a:rPr lang="en-US" sz="1600" b="1" kern="0" dirty="0" err="1" smtClean="0">
                <a:ln w="1905"/>
                <a:solidFill>
                  <a:schemeClr val="accent6"/>
                </a:solidFill>
                <a:effectLst>
                  <a:innerShdw blurRad="69850" dist="43180" dir="5400000">
                    <a:srgbClr val="000000">
                      <a:alpha val="65000"/>
                    </a:srgbClr>
                  </a:innerShdw>
                </a:effectLst>
                <a:latin typeface="+mj-lt"/>
                <a:ea typeface="+mj-ea"/>
                <a:cs typeface="+mj-cs"/>
              </a:rPr>
              <a:t>IOQoS</a:t>
            </a:r>
            <a:endParaRPr lang="en-US" sz="1600" b="1" kern="0" dirty="0">
              <a:ln w="1905"/>
              <a:solidFill>
                <a:schemeClr val="accent6"/>
              </a:solidFill>
              <a:effectLst>
                <a:innerShdw blurRad="69850" dist="43180" dir="5400000">
                  <a:srgbClr val="000000">
                    <a:alpha val="65000"/>
                  </a:srgbClr>
                </a:innerShdw>
              </a:effectLst>
              <a:latin typeface="+mj-lt"/>
              <a:ea typeface="+mj-ea"/>
              <a:cs typeface="+mj-cs"/>
            </a:endParaRPr>
          </a:p>
        </p:txBody>
      </p:sp>
      <p:sp>
        <p:nvSpPr>
          <p:cNvPr id="291" name="Rounded Rectangle 290"/>
          <p:cNvSpPr/>
          <p:nvPr/>
        </p:nvSpPr>
        <p:spPr bwMode="auto">
          <a:xfrm>
            <a:off x="4953000" y="1828800"/>
            <a:ext cx="3448050" cy="2286000"/>
          </a:xfrm>
          <a:prstGeom prst="roundRect">
            <a:avLst>
              <a:gd name="adj" fmla="val 2503"/>
            </a:avLst>
          </a:prstGeom>
          <a:solidFill>
            <a:schemeClr val="bg1">
              <a:lumMod val="50000"/>
              <a:alpha val="15000"/>
            </a:schemeClr>
          </a:solidFill>
          <a:ln w="1270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165100" prst="coolSlant"/>
          </a:sp3d>
        </p:spPr>
        <p:txBody>
          <a:bodyPr anchor="t" anchorCtr="0"/>
          <a:lstStyle/>
          <a:p>
            <a:pPr>
              <a:defRPr/>
            </a:pPr>
            <a:endParaRPr lang="en-US" sz="2000" i="1" dirty="0">
              <a:solidFill>
                <a:srgbClr val="0000CC"/>
              </a:solidFill>
              <a:cs typeface="+mn-cs"/>
            </a:endParaRPr>
          </a:p>
        </p:txBody>
      </p:sp>
      <p:sp>
        <p:nvSpPr>
          <p:cNvPr id="292" name="Rectangle 291"/>
          <p:cNvSpPr/>
          <p:nvPr/>
        </p:nvSpPr>
        <p:spPr bwMode="auto">
          <a:xfrm>
            <a:off x="8458200" y="1905000"/>
            <a:ext cx="533400" cy="381000"/>
          </a:xfrm>
          <a:prstGeom prst="rect">
            <a:avLst/>
          </a:prstGeom>
          <a:solidFill>
            <a:schemeClr val="bg1">
              <a:lumMod val="75000"/>
              <a:alpha val="50000"/>
            </a:schemeClr>
          </a:solidFill>
          <a:ln w="12700" cap="flat" cmpd="sng" algn="ctr">
            <a:solidFill>
              <a:schemeClr val="bg2">
                <a:lumMod val="60000"/>
                <a:lumOff val="40000"/>
              </a:schemeClr>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cs typeface="+mn-cs"/>
              </a:rPr>
              <a:t>2 Gbps</a:t>
            </a:r>
            <a:endParaRPr lang="en-US" sz="800" b="1" dirty="0">
              <a:cs typeface="+mn-cs"/>
            </a:endParaRPr>
          </a:p>
        </p:txBody>
      </p:sp>
      <p:sp>
        <p:nvSpPr>
          <p:cNvPr id="293" name="Rectangle 292"/>
          <p:cNvSpPr/>
          <p:nvPr/>
        </p:nvSpPr>
        <p:spPr bwMode="auto">
          <a:xfrm>
            <a:off x="8458200" y="2286000"/>
            <a:ext cx="533400" cy="381000"/>
          </a:xfrm>
          <a:prstGeom prst="rect">
            <a:avLst/>
          </a:prstGeom>
          <a:solidFill>
            <a:schemeClr val="bg1">
              <a:lumMod val="75000"/>
              <a:alpha val="50000"/>
            </a:schemeClr>
          </a:solidFill>
          <a:ln w="12700" cap="flat" cmpd="sng" algn="ctr">
            <a:solidFill>
              <a:schemeClr val="bg2">
                <a:lumMod val="60000"/>
                <a:lumOff val="40000"/>
              </a:schemeClr>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cs typeface="+mn-cs"/>
              </a:rPr>
              <a:t>2 Gbps</a:t>
            </a:r>
            <a:endParaRPr lang="en-US" sz="800" b="1" dirty="0">
              <a:cs typeface="+mn-cs"/>
            </a:endParaRPr>
          </a:p>
        </p:txBody>
      </p:sp>
      <p:sp>
        <p:nvSpPr>
          <p:cNvPr id="294" name="Rectangle 293"/>
          <p:cNvSpPr/>
          <p:nvPr/>
        </p:nvSpPr>
        <p:spPr bwMode="auto">
          <a:xfrm>
            <a:off x="8458200" y="2667000"/>
            <a:ext cx="533400" cy="381000"/>
          </a:xfrm>
          <a:prstGeom prst="rect">
            <a:avLst/>
          </a:prstGeom>
          <a:solidFill>
            <a:schemeClr val="bg1">
              <a:lumMod val="75000"/>
              <a:alpha val="50000"/>
            </a:schemeClr>
          </a:solidFill>
          <a:ln w="12700" cap="flat" cmpd="sng" algn="ctr">
            <a:solidFill>
              <a:schemeClr val="bg2">
                <a:lumMod val="60000"/>
                <a:lumOff val="40000"/>
              </a:schemeClr>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cs typeface="+mn-cs"/>
              </a:rPr>
              <a:t>2 Gbps</a:t>
            </a:r>
            <a:endParaRPr lang="en-US" sz="800" b="1" dirty="0">
              <a:cs typeface="+mn-cs"/>
            </a:endParaRPr>
          </a:p>
        </p:txBody>
      </p:sp>
      <p:sp>
        <p:nvSpPr>
          <p:cNvPr id="295" name="Rectangle 294"/>
          <p:cNvSpPr/>
          <p:nvPr/>
        </p:nvSpPr>
        <p:spPr bwMode="auto">
          <a:xfrm>
            <a:off x="8458200" y="3048000"/>
            <a:ext cx="533400" cy="381000"/>
          </a:xfrm>
          <a:prstGeom prst="rect">
            <a:avLst/>
          </a:prstGeom>
          <a:solidFill>
            <a:schemeClr val="bg1">
              <a:lumMod val="75000"/>
              <a:alpha val="50000"/>
            </a:schemeClr>
          </a:solidFill>
          <a:ln w="12700" cap="flat" cmpd="sng" algn="ctr">
            <a:solidFill>
              <a:schemeClr val="bg2">
                <a:lumMod val="60000"/>
                <a:lumOff val="40000"/>
              </a:schemeClr>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cs typeface="+mn-cs"/>
              </a:rPr>
              <a:t>2 Gbps</a:t>
            </a:r>
            <a:endParaRPr lang="en-US" sz="800" b="1" dirty="0">
              <a:cs typeface="+mn-cs"/>
            </a:endParaRPr>
          </a:p>
        </p:txBody>
      </p:sp>
      <p:sp>
        <p:nvSpPr>
          <p:cNvPr id="296" name="Rectangle 295"/>
          <p:cNvSpPr/>
          <p:nvPr/>
        </p:nvSpPr>
        <p:spPr bwMode="auto">
          <a:xfrm>
            <a:off x="8458200" y="3429000"/>
            <a:ext cx="533400" cy="381000"/>
          </a:xfrm>
          <a:prstGeom prst="rect">
            <a:avLst/>
          </a:prstGeom>
          <a:solidFill>
            <a:schemeClr val="bg1">
              <a:lumMod val="75000"/>
              <a:alpha val="50000"/>
            </a:schemeClr>
          </a:solidFill>
          <a:ln w="12700" cap="flat" cmpd="sng" algn="ctr">
            <a:solidFill>
              <a:schemeClr val="bg2">
                <a:lumMod val="60000"/>
                <a:lumOff val="40000"/>
              </a:schemeClr>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cs typeface="+mn-cs"/>
              </a:rPr>
              <a:t>2 Gbps</a:t>
            </a:r>
            <a:endParaRPr lang="en-US" sz="800" b="1" dirty="0">
              <a:cs typeface="+mn-cs"/>
            </a:endParaRPr>
          </a:p>
        </p:txBody>
      </p:sp>
      <p:sp>
        <p:nvSpPr>
          <p:cNvPr id="297" name="Text Box 10"/>
          <p:cNvSpPr txBox="1">
            <a:spLocks noChangeArrowheads="1"/>
          </p:cNvSpPr>
          <p:nvPr/>
        </p:nvSpPr>
        <p:spPr bwMode="auto">
          <a:xfrm>
            <a:off x="6592888" y="3810000"/>
            <a:ext cx="149080" cy="246221"/>
          </a:xfrm>
          <a:prstGeom prst="rect">
            <a:avLst/>
          </a:prstGeom>
          <a:noFill/>
          <a:ln w="9525">
            <a:noFill/>
            <a:miter lim="800000"/>
            <a:headEnd/>
            <a:tailEnd/>
          </a:ln>
        </p:spPr>
        <p:txBody>
          <a:bodyPr wrap="none" lIns="0" rIns="0">
            <a:spAutoFit/>
          </a:bodyPr>
          <a:lstStyle/>
          <a:p>
            <a:pPr defTabSz="304800"/>
            <a:r>
              <a:rPr lang="en-US" sz="1000" b="1" dirty="0"/>
              <a:t>T0</a:t>
            </a:r>
          </a:p>
        </p:txBody>
      </p:sp>
      <p:sp>
        <p:nvSpPr>
          <p:cNvPr id="298" name="Text Box 12"/>
          <p:cNvSpPr txBox="1">
            <a:spLocks noChangeArrowheads="1"/>
          </p:cNvSpPr>
          <p:nvPr/>
        </p:nvSpPr>
        <p:spPr bwMode="auto">
          <a:xfrm>
            <a:off x="7185170" y="3810000"/>
            <a:ext cx="149080" cy="246221"/>
          </a:xfrm>
          <a:prstGeom prst="rect">
            <a:avLst/>
          </a:prstGeom>
          <a:noFill/>
          <a:ln w="9525">
            <a:noFill/>
            <a:miter lim="800000"/>
            <a:headEnd/>
            <a:tailEnd/>
          </a:ln>
        </p:spPr>
        <p:txBody>
          <a:bodyPr wrap="none" lIns="0" rIns="0">
            <a:spAutoFit/>
          </a:bodyPr>
          <a:lstStyle/>
          <a:p>
            <a:pPr defTabSz="304800"/>
            <a:r>
              <a:rPr lang="en-US" sz="1000" b="1" dirty="0"/>
              <a:t>T1</a:t>
            </a:r>
          </a:p>
        </p:txBody>
      </p:sp>
      <p:sp>
        <p:nvSpPr>
          <p:cNvPr id="299" name="Text Box 13"/>
          <p:cNvSpPr txBox="1">
            <a:spLocks noChangeArrowheads="1"/>
          </p:cNvSpPr>
          <p:nvPr/>
        </p:nvSpPr>
        <p:spPr bwMode="auto">
          <a:xfrm>
            <a:off x="7794770" y="3810000"/>
            <a:ext cx="149080" cy="246221"/>
          </a:xfrm>
          <a:prstGeom prst="rect">
            <a:avLst/>
          </a:prstGeom>
          <a:noFill/>
          <a:ln w="9525">
            <a:noFill/>
            <a:miter lim="800000"/>
            <a:headEnd/>
            <a:tailEnd/>
          </a:ln>
        </p:spPr>
        <p:txBody>
          <a:bodyPr wrap="none" lIns="0" rIns="0">
            <a:spAutoFit/>
          </a:bodyPr>
          <a:lstStyle/>
          <a:p>
            <a:pPr defTabSz="304800"/>
            <a:r>
              <a:rPr lang="en-US" sz="1000" b="1" dirty="0"/>
              <a:t>T2</a:t>
            </a:r>
          </a:p>
        </p:txBody>
      </p:sp>
      <p:sp>
        <p:nvSpPr>
          <p:cNvPr id="300" name="Line 6"/>
          <p:cNvSpPr>
            <a:spLocks noChangeShapeType="1"/>
          </p:cNvSpPr>
          <p:nvPr/>
        </p:nvSpPr>
        <p:spPr bwMode="auto">
          <a:xfrm>
            <a:off x="6915150" y="2209800"/>
            <a:ext cx="19050" cy="1828800"/>
          </a:xfrm>
          <a:prstGeom prst="line">
            <a:avLst/>
          </a:prstGeom>
          <a:noFill/>
          <a:ln w="9525">
            <a:solidFill>
              <a:schemeClr val="tx1"/>
            </a:solidFill>
            <a:prstDash val="dash"/>
            <a:round/>
            <a:headEnd/>
            <a:tailEnd/>
          </a:ln>
        </p:spPr>
        <p:txBody>
          <a:bodyPr wrap="square" lIns="0" rIns="0">
            <a:spAutoFit/>
          </a:bodyPr>
          <a:lstStyle/>
          <a:p>
            <a:endParaRPr lang="en-US"/>
          </a:p>
        </p:txBody>
      </p:sp>
      <p:sp>
        <p:nvSpPr>
          <p:cNvPr id="301" name="Line 7"/>
          <p:cNvSpPr>
            <a:spLocks noChangeShapeType="1"/>
          </p:cNvSpPr>
          <p:nvPr/>
        </p:nvSpPr>
        <p:spPr bwMode="auto">
          <a:xfrm>
            <a:off x="7543800" y="2209800"/>
            <a:ext cx="0" cy="1828800"/>
          </a:xfrm>
          <a:prstGeom prst="line">
            <a:avLst/>
          </a:prstGeom>
          <a:noFill/>
          <a:ln w="9525">
            <a:solidFill>
              <a:schemeClr val="tx1"/>
            </a:solidFill>
            <a:prstDash val="dash"/>
            <a:round/>
            <a:headEnd/>
            <a:tailEnd/>
          </a:ln>
        </p:spPr>
        <p:txBody>
          <a:bodyPr wrap="square" lIns="0" rIns="0">
            <a:spAutoFit/>
          </a:bodyPr>
          <a:lstStyle/>
          <a:p>
            <a:endParaRPr lang="en-US"/>
          </a:p>
        </p:txBody>
      </p:sp>
      <p:sp>
        <p:nvSpPr>
          <p:cNvPr id="312" name="Rectangle 311"/>
          <p:cNvSpPr/>
          <p:nvPr/>
        </p:nvSpPr>
        <p:spPr bwMode="auto">
          <a:xfrm>
            <a:off x="6400800" y="3124200"/>
            <a:ext cx="533400" cy="304800"/>
          </a:xfrm>
          <a:prstGeom prst="rect">
            <a:avLst/>
          </a:prstGeom>
          <a:solidFill>
            <a:schemeClr val="bg1">
              <a:lumMod val="75000"/>
            </a:schemeClr>
          </a:solidFill>
          <a:ln w="31750" cap="flat" cmpd="sng" algn="ctr">
            <a:solidFill>
              <a:schemeClr val="accent3">
                <a:lumMod val="75000"/>
              </a:schemeClr>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t>VM4</a:t>
            </a:r>
            <a:endParaRPr lang="en-US" sz="800" b="1" dirty="0">
              <a:cs typeface="+mn-cs"/>
            </a:endParaRPr>
          </a:p>
        </p:txBody>
      </p:sp>
      <p:sp>
        <p:nvSpPr>
          <p:cNvPr id="313" name="Rectangle 312"/>
          <p:cNvSpPr/>
          <p:nvPr/>
        </p:nvSpPr>
        <p:spPr bwMode="auto">
          <a:xfrm>
            <a:off x="6400800" y="2743200"/>
            <a:ext cx="533400" cy="304800"/>
          </a:xfrm>
          <a:prstGeom prst="rect">
            <a:avLst/>
          </a:prstGeom>
          <a:solidFill>
            <a:schemeClr val="bg1">
              <a:lumMod val="75000"/>
            </a:schemeClr>
          </a:solidFill>
          <a:ln w="31750" cap="flat" cmpd="sng" algn="ctr">
            <a:solidFill>
              <a:schemeClr val="accent3">
                <a:lumMod val="75000"/>
              </a:schemeClr>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t>VM3</a:t>
            </a:r>
            <a:endParaRPr lang="en-US" sz="800" b="1" dirty="0">
              <a:cs typeface="+mn-cs"/>
            </a:endParaRPr>
          </a:p>
        </p:txBody>
      </p:sp>
      <p:sp>
        <p:nvSpPr>
          <p:cNvPr id="314" name="Rectangle 313"/>
          <p:cNvSpPr/>
          <p:nvPr/>
        </p:nvSpPr>
        <p:spPr bwMode="auto">
          <a:xfrm>
            <a:off x="6400800" y="2362200"/>
            <a:ext cx="533400" cy="304800"/>
          </a:xfrm>
          <a:prstGeom prst="rect">
            <a:avLst/>
          </a:prstGeom>
          <a:solidFill>
            <a:schemeClr val="bg1">
              <a:lumMod val="75000"/>
            </a:schemeClr>
          </a:solidFill>
          <a:ln w="31750" cap="flat" cmpd="sng" algn="ctr">
            <a:solidFill>
              <a:schemeClr val="accent3">
                <a:lumMod val="75000"/>
              </a:schemeClr>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t>VM2</a:t>
            </a:r>
            <a:endParaRPr lang="en-US" sz="800" b="1" dirty="0">
              <a:cs typeface="+mn-cs"/>
            </a:endParaRPr>
          </a:p>
        </p:txBody>
      </p:sp>
      <p:sp>
        <p:nvSpPr>
          <p:cNvPr id="315" name="Rectangle 314"/>
          <p:cNvSpPr/>
          <p:nvPr/>
        </p:nvSpPr>
        <p:spPr bwMode="auto">
          <a:xfrm>
            <a:off x="6400800" y="1981200"/>
            <a:ext cx="533400" cy="304800"/>
          </a:xfrm>
          <a:prstGeom prst="rect">
            <a:avLst/>
          </a:prstGeom>
          <a:solidFill>
            <a:schemeClr val="bg1">
              <a:lumMod val="75000"/>
            </a:schemeClr>
          </a:solidFill>
          <a:ln w="31750" cap="flat" cmpd="sng" algn="ctr">
            <a:solidFill>
              <a:schemeClr val="accent3">
                <a:lumMod val="75000"/>
              </a:schemeClr>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t>VM1</a:t>
            </a:r>
            <a:endParaRPr lang="en-US" sz="800" b="1" dirty="0">
              <a:cs typeface="+mn-cs"/>
            </a:endParaRPr>
          </a:p>
        </p:txBody>
      </p:sp>
      <p:sp>
        <p:nvSpPr>
          <p:cNvPr id="316" name="Rectangle 315"/>
          <p:cNvSpPr/>
          <p:nvPr/>
        </p:nvSpPr>
        <p:spPr bwMode="auto">
          <a:xfrm>
            <a:off x="7010400" y="3124200"/>
            <a:ext cx="533400" cy="304800"/>
          </a:xfrm>
          <a:prstGeom prst="rect">
            <a:avLst/>
          </a:prstGeom>
          <a:solidFill>
            <a:schemeClr val="bg1">
              <a:lumMod val="75000"/>
            </a:schemeClr>
          </a:solidFill>
          <a:ln w="31750" cap="flat" cmpd="sng" algn="ctr">
            <a:solidFill>
              <a:schemeClr val="accent3">
                <a:lumMod val="75000"/>
              </a:schemeClr>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t>VM4</a:t>
            </a:r>
            <a:endParaRPr lang="en-US" sz="800" b="1" dirty="0">
              <a:cs typeface="+mn-cs"/>
            </a:endParaRPr>
          </a:p>
        </p:txBody>
      </p:sp>
      <p:sp>
        <p:nvSpPr>
          <p:cNvPr id="317" name="Rectangle 316"/>
          <p:cNvSpPr/>
          <p:nvPr/>
        </p:nvSpPr>
        <p:spPr bwMode="auto">
          <a:xfrm>
            <a:off x="7010400" y="2743200"/>
            <a:ext cx="533400" cy="304800"/>
          </a:xfrm>
          <a:prstGeom prst="rect">
            <a:avLst/>
          </a:prstGeom>
          <a:solidFill>
            <a:schemeClr val="bg1">
              <a:lumMod val="75000"/>
            </a:schemeClr>
          </a:solidFill>
          <a:ln w="31750" cap="flat" cmpd="sng" algn="ctr">
            <a:solidFill>
              <a:schemeClr val="accent3">
                <a:lumMod val="75000"/>
              </a:schemeClr>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t>VM3</a:t>
            </a:r>
            <a:endParaRPr lang="en-US" sz="800" b="1" dirty="0">
              <a:cs typeface="+mn-cs"/>
            </a:endParaRPr>
          </a:p>
        </p:txBody>
      </p:sp>
      <p:sp>
        <p:nvSpPr>
          <p:cNvPr id="318" name="Rectangle 317"/>
          <p:cNvSpPr/>
          <p:nvPr/>
        </p:nvSpPr>
        <p:spPr bwMode="auto">
          <a:xfrm>
            <a:off x="7010400" y="1981200"/>
            <a:ext cx="533400" cy="304800"/>
          </a:xfrm>
          <a:prstGeom prst="rect">
            <a:avLst/>
          </a:prstGeom>
          <a:solidFill>
            <a:schemeClr val="bg1">
              <a:lumMod val="75000"/>
            </a:schemeClr>
          </a:solidFill>
          <a:ln w="31750" cap="flat" cmpd="sng" algn="ctr">
            <a:solidFill>
              <a:schemeClr val="accent3">
                <a:lumMod val="75000"/>
              </a:schemeClr>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t>VM1</a:t>
            </a:r>
            <a:endParaRPr lang="en-US" sz="800" b="1" dirty="0">
              <a:cs typeface="+mn-cs"/>
            </a:endParaRPr>
          </a:p>
        </p:txBody>
      </p:sp>
      <p:sp>
        <p:nvSpPr>
          <p:cNvPr id="319" name="Rectangle 318"/>
          <p:cNvSpPr/>
          <p:nvPr/>
        </p:nvSpPr>
        <p:spPr bwMode="auto">
          <a:xfrm>
            <a:off x="7620000" y="3124200"/>
            <a:ext cx="533400" cy="304800"/>
          </a:xfrm>
          <a:prstGeom prst="rect">
            <a:avLst/>
          </a:prstGeom>
          <a:solidFill>
            <a:schemeClr val="bg1">
              <a:lumMod val="75000"/>
            </a:schemeClr>
          </a:solidFill>
          <a:ln w="31750" cap="flat" cmpd="sng" algn="ctr">
            <a:solidFill>
              <a:schemeClr val="accent3">
                <a:lumMod val="75000"/>
              </a:schemeClr>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t>VM4</a:t>
            </a:r>
            <a:endParaRPr lang="en-US" sz="800" b="1" dirty="0">
              <a:cs typeface="+mn-cs"/>
            </a:endParaRPr>
          </a:p>
        </p:txBody>
      </p:sp>
      <p:sp>
        <p:nvSpPr>
          <p:cNvPr id="320" name="Rectangle 319"/>
          <p:cNvSpPr/>
          <p:nvPr/>
        </p:nvSpPr>
        <p:spPr bwMode="auto">
          <a:xfrm>
            <a:off x="7620000" y="2743200"/>
            <a:ext cx="533400" cy="304800"/>
          </a:xfrm>
          <a:prstGeom prst="rect">
            <a:avLst/>
          </a:prstGeom>
          <a:solidFill>
            <a:schemeClr val="bg1">
              <a:lumMod val="75000"/>
            </a:schemeClr>
          </a:solidFill>
          <a:ln w="31750" cap="flat" cmpd="sng" algn="ctr">
            <a:solidFill>
              <a:schemeClr val="accent3">
                <a:lumMod val="75000"/>
              </a:schemeClr>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t>VM3</a:t>
            </a:r>
            <a:endParaRPr lang="en-US" sz="800" b="1" dirty="0">
              <a:cs typeface="+mn-cs"/>
            </a:endParaRPr>
          </a:p>
        </p:txBody>
      </p:sp>
      <p:sp>
        <p:nvSpPr>
          <p:cNvPr id="321" name="Rectangle 320"/>
          <p:cNvSpPr/>
          <p:nvPr/>
        </p:nvSpPr>
        <p:spPr bwMode="auto">
          <a:xfrm>
            <a:off x="7639050" y="1981200"/>
            <a:ext cx="533400" cy="304800"/>
          </a:xfrm>
          <a:prstGeom prst="rect">
            <a:avLst/>
          </a:prstGeom>
          <a:solidFill>
            <a:schemeClr val="bg1">
              <a:lumMod val="75000"/>
            </a:schemeClr>
          </a:solidFill>
          <a:ln w="31750" cap="flat" cmpd="sng" algn="ctr">
            <a:solidFill>
              <a:schemeClr val="accent3">
                <a:lumMod val="75000"/>
              </a:schemeClr>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t>VM1</a:t>
            </a:r>
            <a:endParaRPr lang="en-US" sz="800" b="1" dirty="0">
              <a:cs typeface="+mn-cs"/>
            </a:endParaRPr>
          </a:p>
        </p:txBody>
      </p:sp>
      <p:sp>
        <p:nvSpPr>
          <p:cNvPr id="322" name="Rectangle 321"/>
          <p:cNvSpPr/>
          <p:nvPr/>
        </p:nvSpPr>
        <p:spPr bwMode="auto">
          <a:xfrm>
            <a:off x="7010400" y="2362200"/>
            <a:ext cx="533400" cy="304800"/>
          </a:xfrm>
          <a:prstGeom prst="rect">
            <a:avLst/>
          </a:prstGeom>
          <a:solidFill>
            <a:schemeClr val="bg1">
              <a:lumMod val="75000"/>
            </a:schemeClr>
          </a:solidFill>
          <a:ln w="31750" cap="flat" cmpd="sng" algn="ctr">
            <a:solidFill>
              <a:schemeClr val="accent3">
                <a:lumMod val="75000"/>
              </a:schemeClr>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t>VM2</a:t>
            </a:r>
            <a:endParaRPr lang="en-US" sz="800" b="1" dirty="0">
              <a:cs typeface="+mn-cs"/>
            </a:endParaRPr>
          </a:p>
        </p:txBody>
      </p:sp>
      <p:sp>
        <p:nvSpPr>
          <p:cNvPr id="323" name="Rectangle 322"/>
          <p:cNvSpPr/>
          <p:nvPr/>
        </p:nvSpPr>
        <p:spPr bwMode="auto">
          <a:xfrm>
            <a:off x="6400800" y="3505200"/>
            <a:ext cx="533400" cy="304800"/>
          </a:xfrm>
          <a:prstGeom prst="rect">
            <a:avLst/>
          </a:prstGeom>
          <a:solidFill>
            <a:schemeClr val="bg1">
              <a:lumMod val="75000"/>
            </a:schemeClr>
          </a:solidFill>
          <a:ln w="31750" cap="flat" cmpd="sng" algn="ctr">
            <a:solidFill>
              <a:schemeClr val="accent3">
                <a:lumMod val="75000"/>
              </a:schemeClr>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t>VM5</a:t>
            </a:r>
            <a:endParaRPr lang="en-US" sz="800" b="1" dirty="0">
              <a:cs typeface="+mn-cs"/>
            </a:endParaRPr>
          </a:p>
        </p:txBody>
      </p:sp>
      <p:sp>
        <p:nvSpPr>
          <p:cNvPr id="324" name="Rectangle 323"/>
          <p:cNvSpPr/>
          <p:nvPr/>
        </p:nvSpPr>
        <p:spPr bwMode="auto">
          <a:xfrm>
            <a:off x="7620000" y="2362200"/>
            <a:ext cx="533400" cy="304800"/>
          </a:xfrm>
          <a:prstGeom prst="rect">
            <a:avLst/>
          </a:prstGeom>
          <a:solidFill>
            <a:schemeClr val="bg1">
              <a:lumMod val="75000"/>
            </a:schemeClr>
          </a:solidFill>
          <a:ln w="31750" cap="flat" cmpd="sng" algn="ctr">
            <a:solidFill>
              <a:schemeClr val="accent6"/>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t>VM2</a:t>
            </a:r>
            <a:endParaRPr lang="en-US" sz="800" b="1" dirty="0">
              <a:cs typeface="+mn-cs"/>
            </a:endParaRPr>
          </a:p>
        </p:txBody>
      </p:sp>
      <p:sp>
        <p:nvSpPr>
          <p:cNvPr id="325" name="Text Box 10"/>
          <p:cNvSpPr txBox="1">
            <a:spLocks noChangeArrowheads="1"/>
          </p:cNvSpPr>
          <p:nvPr/>
        </p:nvSpPr>
        <p:spPr bwMode="auto">
          <a:xfrm>
            <a:off x="5581650" y="3810000"/>
            <a:ext cx="298159" cy="246221"/>
          </a:xfrm>
          <a:prstGeom prst="rect">
            <a:avLst/>
          </a:prstGeom>
          <a:noFill/>
          <a:ln w="9525">
            <a:noFill/>
            <a:miter lim="800000"/>
            <a:headEnd/>
            <a:tailEnd/>
          </a:ln>
        </p:spPr>
        <p:txBody>
          <a:bodyPr wrap="none" lIns="0" rIns="0">
            <a:spAutoFit/>
          </a:bodyPr>
          <a:lstStyle/>
          <a:p>
            <a:pPr defTabSz="304800"/>
            <a:r>
              <a:rPr lang="en-US" sz="1000" b="1" dirty="0" smtClean="0"/>
              <a:t>Time</a:t>
            </a:r>
            <a:endParaRPr lang="en-US" sz="1000" b="1" dirty="0"/>
          </a:p>
        </p:txBody>
      </p:sp>
      <p:sp>
        <p:nvSpPr>
          <p:cNvPr id="327" name="Line 7"/>
          <p:cNvSpPr>
            <a:spLocks noChangeShapeType="1"/>
          </p:cNvSpPr>
          <p:nvPr/>
        </p:nvSpPr>
        <p:spPr bwMode="auto">
          <a:xfrm flipV="1">
            <a:off x="6324600" y="1905000"/>
            <a:ext cx="2667000" cy="0"/>
          </a:xfrm>
          <a:prstGeom prst="line">
            <a:avLst/>
          </a:prstGeom>
          <a:noFill/>
          <a:ln w="9525">
            <a:solidFill>
              <a:schemeClr val="tx1"/>
            </a:solidFill>
            <a:prstDash val="dash"/>
            <a:round/>
            <a:headEnd/>
            <a:tailEnd/>
          </a:ln>
        </p:spPr>
        <p:txBody>
          <a:bodyPr wrap="square" lIns="0" rIns="0">
            <a:spAutoFit/>
          </a:bodyPr>
          <a:lstStyle/>
          <a:p>
            <a:endParaRPr lang="en-US"/>
          </a:p>
        </p:txBody>
      </p:sp>
      <p:sp>
        <p:nvSpPr>
          <p:cNvPr id="328" name="Line 7"/>
          <p:cNvSpPr>
            <a:spLocks noChangeShapeType="1"/>
          </p:cNvSpPr>
          <p:nvPr/>
        </p:nvSpPr>
        <p:spPr bwMode="auto">
          <a:xfrm flipV="1">
            <a:off x="6324600" y="2286000"/>
            <a:ext cx="2667000" cy="0"/>
          </a:xfrm>
          <a:prstGeom prst="line">
            <a:avLst/>
          </a:prstGeom>
          <a:noFill/>
          <a:ln w="9525">
            <a:solidFill>
              <a:schemeClr val="tx1"/>
            </a:solidFill>
            <a:prstDash val="dash"/>
            <a:round/>
            <a:headEnd/>
            <a:tailEnd/>
          </a:ln>
        </p:spPr>
        <p:txBody>
          <a:bodyPr wrap="square" lIns="0" rIns="0">
            <a:spAutoFit/>
          </a:bodyPr>
          <a:lstStyle/>
          <a:p>
            <a:endParaRPr lang="en-US"/>
          </a:p>
        </p:txBody>
      </p:sp>
      <p:sp>
        <p:nvSpPr>
          <p:cNvPr id="329" name="Line 7"/>
          <p:cNvSpPr>
            <a:spLocks noChangeShapeType="1"/>
          </p:cNvSpPr>
          <p:nvPr/>
        </p:nvSpPr>
        <p:spPr bwMode="auto">
          <a:xfrm flipV="1">
            <a:off x="6324600" y="2667000"/>
            <a:ext cx="2667000" cy="0"/>
          </a:xfrm>
          <a:prstGeom prst="line">
            <a:avLst/>
          </a:prstGeom>
          <a:noFill/>
          <a:ln w="9525">
            <a:solidFill>
              <a:schemeClr val="tx1"/>
            </a:solidFill>
            <a:prstDash val="dash"/>
            <a:round/>
            <a:headEnd/>
            <a:tailEnd/>
          </a:ln>
        </p:spPr>
        <p:txBody>
          <a:bodyPr wrap="square" lIns="0" rIns="0">
            <a:spAutoFit/>
          </a:bodyPr>
          <a:lstStyle/>
          <a:p>
            <a:endParaRPr lang="en-US"/>
          </a:p>
        </p:txBody>
      </p:sp>
      <p:sp>
        <p:nvSpPr>
          <p:cNvPr id="330" name="Line 7"/>
          <p:cNvSpPr>
            <a:spLocks noChangeShapeType="1"/>
          </p:cNvSpPr>
          <p:nvPr/>
        </p:nvSpPr>
        <p:spPr bwMode="auto">
          <a:xfrm flipV="1">
            <a:off x="6324600" y="3048000"/>
            <a:ext cx="2667000" cy="0"/>
          </a:xfrm>
          <a:prstGeom prst="line">
            <a:avLst/>
          </a:prstGeom>
          <a:noFill/>
          <a:ln w="9525">
            <a:solidFill>
              <a:schemeClr val="tx1"/>
            </a:solidFill>
            <a:prstDash val="dash"/>
            <a:round/>
            <a:headEnd/>
            <a:tailEnd/>
          </a:ln>
        </p:spPr>
        <p:txBody>
          <a:bodyPr wrap="square" lIns="0" rIns="0">
            <a:spAutoFit/>
          </a:bodyPr>
          <a:lstStyle/>
          <a:p>
            <a:endParaRPr lang="en-US"/>
          </a:p>
        </p:txBody>
      </p:sp>
      <p:sp>
        <p:nvSpPr>
          <p:cNvPr id="331" name="Line 7"/>
          <p:cNvSpPr>
            <a:spLocks noChangeShapeType="1"/>
          </p:cNvSpPr>
          <p:nvPr/>
        </p:nvSpPr>
        <p:spPr bwMode="auto">
          <a:xfrm flipV="1">
            <a:off x="6324600" y="3429000"/>
            <a:ext cx="2667000" cy="0"/>
          </a:xfrm>
          <a:prstGeom prst="line">
            <a:avLst/>
          </a:prstGeom>
          <a:noFill/>
          <a:ln w="9525">
            <a:solidFill>
              <a:schemeClr val="tx1"/>
            </a:solidFill>
            <a:prstDash val="dash"/>
            <a:round/>
            <a:headEnd/>
            <a:tailEnd/>
          </a:ln>
        </p:spPr>
        <p:txBody>
          <a:bodyPr wrap="square" lIns="0" rIns="0">
            <a:spAutoFit/>
          </a:bodyPr>
          <a:lstStyle/>
          <a:p>
            <a:endParaRPr lang="en-US"/>
          </a:p>
        </p:txBody>
      </p:sp>
      <p:sp>
        <p:nvSpPr>
          <p:cNvPr id="332" name="Line 7"/>
          <p:cNvSpPr>
            <a:spLocks noChangeShapeType="1"/>
          </p:cNvSpPr>
          <p:nvPr/>
        </p:nvSpPr>
        <p:spPr bwMode="auto">
          <a:xfrm flipV="1">
            <a:off x="6324600" y="3810000"/>
            <a:ext cx="2667000" cy="0"/>
          </a:xfrm>
          <a:prstGeom prst="line">
            <a:avLst/>
          </a:prstGeom>
          <a:noFill/>
          <a:ln w="9525">
            <a:solidFill>
              <a:schemeClr val="tx1"/>
            </a:solidFill>
            <a:prstDash val="dash"/>
            <a:round/>
            <a:headEnd/>
            <a:tailEnd/>
          </a:ln>
        </p:spPr>
        <p:txBody>
          <a:bodyPr wrap="square" lIns="0" rIns="0">
            <a:spAutoFit/>
          </a:bodyPr>
          <a:lstStyle/>
          <a:p>
            <a:endParaRPr lang="en-US"/>
          </a:p>
        </p:txBody>
      </p:sp>
      <p:sp>
        <p:nvSpPr>
          <p:cNvPr id="59" name="Rounded Rectangle 58"/>
          <p:cNvSpPr/>
          <p:nvPr/>
        </p:nvSpPr>
        <p:spPr bwMode="auto">
          <a:xfrm>
            <a:off x="5061559" y="1981200"/>
            <a:ext cx="1186841" cy="290513"/>
          </a:xfrm>
          <a:prstGeom prst="roundRect">
            <a:avLst>
              <a:gd name="adj" fmla="val 6469"/>
            </a:avLst>
          </a:prstGeom>
          <a:solidFill>
            <a:schemeClr val="bg2">
              <a:lumMod val="60000"/>
              <a:lumOff val="40000"/>
            </a:schemeClr>
          </a:solidFill>
          <a:ln w="127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165100" prst="coolSlant"/>
          </a:sp3d>
        </p:spPr>
        <p:txBody>
          <a:bodyPr/>
          <a:lstStyle/>
          <a:p>
            <a:pPr algn="ctr">
              <a:defRPr/>
            </a:pPr>
            <a:endParaRPr lang="en-US" sz="1200" dirty="0">
              <a:ln w="12700">
                <a:solidFill>
                  <a:schemeClr val="tx1"/>
                </a:solidFill>
              </a:ln>
              <a:solidFill>
                <a:schemeClr val="bg2">
                  <a:lumMod val="50000"/>
                </a:schemeClr>
              </a:solidFill>
            </a:endParaRPr>
          </a:p>
        </p:txBody>
      </p:sp>
      <p:sp>
        <p:nvSpPr>
          <p:cNvPr id="60" name="Rectangle 59"/>
          <p:cNvSpPr/>
          <p:nvPr/>
        </p:nvSpPr>
        <p:spPr>
          <a:xfrm>
            <a:off x="5064567" y="1987957"/>
            <a:ext cx="1139992" cy="276999"/>
          </a:xfrm>
          <a:prstGeom prst="rect">
            <a:avLst/>
          </a:prstGeom>
          <a:noFill/>
          <a:effectLst/>
        </p:spPr>
        <p:txBody>
          <a:bodyPr wrap="square" lIns="91440" tIns="45720" rIns="91440" bIns="45720">
            <a:spAutoFit/>
          </a:bodyPr>
          <a:lstStyle/>
          <a:p>
            <a:r>
              <a:rPr lang="en-US" sz="1200" b="1" dirty="0" smtClean="0">
                <a:ln w="12700" cmpd="sng">
                  <a:noFill/>
                  <a:prstDash val="solid"/>
                </a:ln>
              </a:rPr>
              <a:t>VM1: </a:t>
            </a:r>
            <a:r>
              <a:rPr lang="en-US" sz="1200" b="1" dirty="0" smtClean="0">
                <a:ln w="3175" cmpd="sng">
                  <a:solidFill>
                    <a:schemeClr val="tx1"/>
                  </a:solidFill>
                  <a:prstDash val="solid"/>
                </a:ln>
                <a:solidFill>
                  <a:schemeClr val="accent6"/>
                </a:solidFill>
              </a:rPr>
              <a:t>High</a:t>
            </a:r>
          </a:p>
        </p:txBody>
      </p:sp>
      <p:sp>
        <p:nvSpPr>
          <p:cNvPr id="61" name="Rounded Rectangle 60"/>
          <p:cNvSpPr/>
          <p:nvPr/>
        </p:nvSpPr>
        <p:spPr bwMode="auto">
          <a:xfrm>
            <a:off x="5061559" y="2362200"/>
            <a:ext cx="1186841" cy="290513"/>
          </a:xfrm>
          <a:prstGeom prst="roundRect">
            <a:avLst>
              <a:gd name="adj" fmla="val 6469"/>
            </a:avLst>
          </a:prstGeom>
          <a:solidFill>
            <a:schemeClr val="bg2">
              <a:lumMod val="60000"/>
              <a:lumOff val="40000"/>
            </a:schemeClr>
          </a:solidFill>
          <a:ln w="127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165100" prst="coolSlant"/>
          </a:sp3d>
        </p:spPr>
        <p:txBody>
          <a:bodyPr/>
          <a:lstStyle/>
          <a:p>
            <a:pPr algn="ctr">
              <a:defRPr/>
            </a:pPr>
            <a:endParaRPr lang="en-US" sz="1200" dirty="0">
              <a:ln w="12700">
                <a:solidFill>
                  <a:schemeClr val="tx1"/>
                </a:solidFill>
              </a:ln>
              <a:solidFill>
                <a:schemeClr val="bg2">
                  <a:lumMod val="50000"/>
                </a:schemeClr>
              </a:solidFill>
            </a:endParaRPr>
          </a:p>
        </p:txBody>
      </p:sp>
      <p:sp>
        <p:nvSpPr>
          <p:cNvPr id="62" name="Rectangle 61"/>
          <p:cNvSpPr/>
          <p:nvPr/>
        </p:nvSpPr>
        <p:spPr>
          <a:xfrm>
            <a:off x="5064567" y="2368957"/>
            <a:ext cx="1139992" cy="276999"/>
          </a:xfrm>
          <a:prstGeom prst="rect">
            <a:avLst/>
          </a:prstGeom>
          <a:noFill/>
          <a:effectLst/>
        </p:spPr>
        <p:txBody>
          <a:bodyPr wrap="square" lIns="91440" tIns="45720" rIns="91440" bIns="45720">
            <a:spAutoFit/>
          </a:bodyPr>
          <a:lstStyle/>
          <a:p>
            <a:r>
              <a:rPr lang="en-US" sz="1200" b="1" dirty="0" smtClean="0">
                <a:ln w="12700" cmpd="sng">
                  <a:noFill/>
                  <a:prstDash val="solid"/>
                </a:ln>
              </a:rPr>
              <a:t>VM2: </a:t>
            </a:r>
            <a:r>
              <a:rPr lang="en-US" sz="1200" b="1" dirty="0" smtClean="0">
                <a:ln w="3175" cmpd="sng">
                  <a:solidFill>
                    <a:schemeClr val="tx1"/>
                  </a:solidFill>
                  <a:prstDash val="solid"/>
                </a:ln>
                <a:solidFill>
                  <a:schemeClr val="accent3">
                    <a:lumMod val="75000"/>
                  </a:schemeClr>
                </a:solidFill>
              </a:rPr>
              <a:t>Low</a:t>
            </a:r>
          </a:p>
        </p:txBody>
      </p:sp>
      <p:sp>
        <p:nvSpPr>
          <p:cNvPr id="63" name="Rounded Rectangle 62"/>
          <p:cNvSpPr/>
          <p:nvPr/>
        </p:nvSpPr>
        <p:spPr bwMode="auto">
          <a:xfrm>
            <a:off x="5061559" y="2728913"/>
            <a:ext cx="1186841" cy="290513"/>
          </a:xfrm>
          <a:prstGeom prst="roundRect">
            <a:avLst>
              <a:gd name="adj" fmla="val 6469"/>
            </a:avLst>
          </a:prstGeom>
          <a:solidFill>
            <a:schemeClr val="bg2">
              <a:lumMod val="60000"/>
              <a:lumOff val="40000"/>
            </a:schemeClr>
          </a:solidFill>
          <a:ln w="127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165100" prst="coolSlant"/>
          </a:sp3d>
        </p:spPr>
        <p:txBody>
          <a:bodyPr/>
          <a:lstStyle/>
          <a:p>
            <a:pPr algn="ctr">
              <a:defRPr/>
            </a:pPr>
            <a:endParaRPr lang="en-US" sz="1200" dirty="0">
              <a:ln w="12700">
                <a:solidFill>
                  <a:schemeClr val="tx1"/>
                </a:solidFill>
              </a:ln>
              <a:solidFill>
                <a:schemeClr val="bg2">
                  <a:lumMod val="50000"/>
                </a:schemeClr>
              </a:solidFill>
            </a:endParaRPr>
          </a:p>
        </p:txBody>
      </p:sp>
      <p:sp>
        <p:nvSpPr>
          <p:cNvPr id="64" name="Rectangle 63"/>
          <p:cNvSpPr/>
          <p:nvPr/>
        </p:nvSpPr>
        <p:spPr>
          <a:xfrm>
            <a:off x="5064567" y="2735670"/>
            <a:ext cx="1139992" cy="276999"/>
          </a:xfrm>
          <a:prstGeom prst="rect">
            <a:avLst/>
          </a:prstGeom>
          <a:noFill/>
          <a:effectLst/>
        </p:spPr>
        <p:txBody>
          <a:bodyPr wrap="square" lIns="91440" tIns="45720" rIns="91440" bIns="45720">
            <a:spAutoFit/>
          </a:bodyPr>
          <a:lstStyle/>
          <a:p>
            <a:r>
              <a:rPr lang="en-US" sz="1200" b="1" dirty="0" smtClean="0">
                <a:ln w="12700" cmpd="sng">
                  <a:noFill/>
                  <a:prstDash val="solid"/>
                </a:ln>
              </a:rPr>
              <a:t>VM3: </a:t>
            </a:r>
            <a:r>
              <a:rPr lang="en-US" sz="1200" b="1" dirty="0" smtClean="0">
                <a:ln w="3175" cmpd="sng">
                  <a:solidFill>
                    <a:schemeClr val="tx1"/>
                  </a:solidFill>
                  <a:prstDash val="solid"/>
                </a:ln>
                <a:solidFill>
                  <a:schemeClr val="accent3">
                    <a:lumMod val="75000"/>
                  </a:schemeClr>
                </a:solidFill>
              </a:rPr>
              <a:t>Low</a:t>
            </a:r>
          </a:p>
        </p:txBody>
      </p:sp>
      <p:sp>
        <p:nvSpPr>
          <p:cNvPr id="65" name="Rounded Rectangle 64"/>
          <p:cNvSpPr/>
          <p:nvPr/>
        </p:nvSpPr>
        <p:spPr bwMode="auto">
          <a:xfrm>
            <a:off x="5061559" y="3109913"/>
            <a:ext cx="1186841" cy="290513"/>
          </a:xfrm>
          <a:prstGeom prst="roundRect">
            <a:avLst>
              <a:gd name="adj" fmla="val 6469"/>
            </a:avLst>
          </a:prstGeom>
          <a:solidFill>
            <a:schemeClr val="bg2">
              <a:lumMod val="60000"/>
              <a:lumOff val="40000"/>
            </a:schemeClr>
          </a:solidFill>
          <a:ln w="127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165100" prst="coolSlant"/>
          </a:sp3d>
        </p:spPr>
        <p:txBody>
          <a:bodyPr/>
          <a:lstStyle/>
          <a:p>
            <a:pPr algn="ctr">
              <a:defRPr/>
            </a:pPr>
            <a:endParaRPr lang="en-US" sz="1200" dirty="0">
              <a:ln w="12700">
                <a:solidFill>
                  <a:schemeClr val="tx1"/>
                </a:solidFill>
              </a:ln>
              <a:solidFill>
                <a:schemeClr val="bg2">
                  <a:lumMod val="50000"/>
                </a:schemeClr>
              </a:solidFill>
            </a:endParaRPr>
          </a:p>
        </p:txBody>
      </p:sp>
      <p:sp>
        <p:nvSpPr>
          <p:cNvPr id="66" name="Rectangle 65"/>
          <p:cNvSpPr/>
          <p:nvPr/>
        </p:nvSpPr>
        <p:spPr>
          <a:xfrm>
            <a:off x="5064567" y="3116670"/>
            <a:ext cx="1139992" cy="276999"/>
          </a:xfrm>
          <a:prstGeom prst="rect">
            <a:avLst/>
          </a:prstGeom>
          <a:noFill/>
          <a:effectLst/>
        </p:spPr>
        <p:txBody>
          <a:bodyPr wrap="square" lIns="91440" tIns="45720" rIns="91440" bIns="45720">
            <a:spAutoFit/>
          </a:bodyPr>
          <a:lstStyle/>
          <a:p>
            <a:r>
              <a:rPr lang="en-US" sz="1200" b="1" dirty="0" smtClean="0">
                <a:ln w="12700" cmpd="sng">
                  <a:noFill/>
                  <a:prstDash val="solid"/>
                </a:ln>
              </a:rPr>
              <a:t>VM4: </a:t>
            </a:r>
            <a:r>
              <a:rPr lang="en-US" sz="1200" b="1" dirty="0" smtClean="0">
                <a:ln w="3175" cmpd="sng">
                  <a:solidFill>
                    <a:schemeClr val="tx1"/>
                  </a:solidFill>
                  <a:prstDash val="solid"/>
                </a:ln>
                <a:solidFill>
                  <a:schemeClr val="accent6"/>
                </a:solidFill>
              </a:rPr>
              <a:t>High</a:t>
            </a:r>
          </a:p>
        </p:txBody>
      </p:sp>
      <p:sp>
        <p:nvSpPr>
          <p:cNvPr id="67" name="Rounded Rectangle 66"/>
          <p:cNvSpPr/>
          <p:nvPr/>
        </p:nvSpPr>
        <p:spPr bwMode="auto">
          <a:xfrm>
            <a:off x="5061559" y="3490913"/>
            <a:ext cx="1186841" cy="290513"/>
          </a:xfrm>
          <a:prstGeom prst="roundRect">
            <a:avLst>
              <a:gd name="adj" fmla="val 6469"/>
            </a:avLst>
          </a:prstGeom>
          <a:solidFill>
            <a:schemeClr val="bg2">
              <a:lumMod val="60000"/>
              <a:lumOff val="40000"/>
            </a:schemeClr>
          </a:solidFill>
          <a:ln w="127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165100" prst="coolSlant"/>
          </a:sp3d>
        </p:spPr>
        <p:txBody>
          <a:bodyPr/>
          <a:lstStyle/>
          <a:p>
            <a:pPr algn="ctr">
              <a:defRPr/>
            </a:pPr>
            <a:endParaRPr lang="en-US" sz="1400" dirty="0">
              <a:ln w="12700">
                <a:solidFill>
                  <a:schemeClr val="tx1"/>
                </a:solidFill>
              </a:ln>
              <a:solidFill>
                <a:schemeClr val="bg2">
                  <a:lumMod val="50000"/>
                </a:schemeClr>
              </a:solidFill>
            </a:endParaRPr>
          </a:p>
        </p:txBody>
      </p:sp>
      <p:sp>
        <p:nvSpPr>
          <p:cNvPr id="68" name="Rectangle 67"/>
          <p:cNvSpPr/>
          <p:nvPr/>
        </p:nvSpPr>
        <p:spPr>
          <a:xfrm>
            <a:off x="5061559" y="3490913"/>
            <a:ext cx="1139992" cy="276999"/>
          </a:xfrm>
          <a:prstGeom prst="rect">
            <a:avLst/>
          </a:prstGeom>
          <a:noFill/>
          <a:effectLst/>
        </p:spPr>
        <p:txBody>
          <a:bodyPr wrap="square" lIns="91440" tIns="45720" rIns="91440" bIns="45720">
            <a:spAutoFit/>
          </a:bodyPr>
          <a:lstStyle/>
          <a:p>
            <a:r>
              <a:rPr lang="en-US" sz="1200" b="1" dirty="0" smtClean="0">
                <a:ln w="12700" cmpd="sng">
                  <a:noFill/>
                  <a:prstDash val="solid"/>
                </a:ln>
              </a:rPr>
              <a:t>VM5: </a:t>
            </a:r>
            <a:r>
              <a:rPr lang="en-US" sz="1200" b="1" dirty="0" smtClean="0">
                <a:ln w="3175" cmpd="sng">
                  <a:solidFill>
                    <a:schemeClr val="tx1"/>
                  </a:solidFill>
                  <a:prstDash val="solid"/>
                </a:ln>
                <a:solidFill>
                  <a:schemeClr val="accent6"/>
                </a:solidFill>
              </a:rPr>
              <a:t>High</a:t>
            </a:r>
          </a:p>
        </p:txBody>
      </p:sp>
      <p:sp>
        <p:nvSpPr>
          <p:cNvPr id="70" name="Rectangle 69"/>
          <p:cNvSpPr/>
          <p:nvPr/>
        </p:nvSpPr>
        <p:spPr bwMode="auto">
          <a:xfrm>
            <a:off x="7010400" y="3505200"/>
            <a:ext cx="533400" cy="304800"/>
          </a:xfrm>
          <a:prstGeom prst="rect">
            <a:avLst/>
          </a:prstGeom>
          <a:solidFill>
            <a:schemeClr val="bg1">
              <a:lumMod val="75000"/>
            </a:schemeClr>
          </a:solidFill>
          <a:ln w="31750" cap="flat" cmpd="sng" algn="ctr">
            <a:solidFill>
              <a:schemeClr val="accent3">
                <a:lumMod val="75000"/>
              </a:schemeClr>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t>VM5</a:t>
            </a:r>
            <a:endParaRPr lang="en-US" sz="800" b="1" dirty="0">
              <a:cs typeface="+mn-cs"/>
            </a:endParaRPr>
          </a:p>
        </p:txBody>
      </p:sp>
      <p:sp>
        <p:nvSpPr>
          <p:cNvPr id="71" name="Rectangle 70"/>
          <p:cNvSpPr/>
          <p:nvPr/>
        </p:nvSpPr>
        <p:spPr bwMode="auto">
          <a:xfrm>
            <a:off x="7620000" y="3505200"/>
            <a:ext cx="533400" cy="304800"/>
          </a:xfrm>
          <a:prstGeom prst="rect">
            <a:avLst/>
          </a:prstGeom>
          <a:solidFill>
            <a:schemeClr val="bg1">
              <a:lumMod val="75000"/>
            </a:schemeClr>
          </a:solidFill>
          <a:ln w="31750" cap="flat" cmpd="sng" algn="ctr">
            <a:solidFill>
              <a:schemeClr val="accent3">
                <a:lumMod val="75000"/>
              </a:schemeClr>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0"/>
          <a:lstStyle/>
          <a:p>
            <a:pPr algn="ctr">
              <a:defRPr/>
            </a:pPr>
            <a:r>
              <a:rPr lang="en-US" sz="800" b="1" dirty="0" smtClean="0"/>
              <a:t>VM5</a:t>
            </a:r>
            <a:endParaRPr lang="en-US" sz="800" b="1" dirty="0">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pPr eaLnBrk="1" hangingPunct="1"/>
            <a:r>
              <a:rPr lang="en-US" dirty="0" smtClean="0">
                <a:solidFill>
                  <a:schemeClr val="accent1"/>
                </a:solidFill>
              </a:rPr>
              <a:t>Virtualization and HPC</a:t>
            </a:r>
          </a:p>
        </p:txBody>
      </p:sp>
      <p:sp>
        <p:nvSpPr>
          <p:cNvPr id="26626" name="Text Placeholder 4"/>
          <p:cNvSpPr>
            <a:spLocks noGrp="1"/>
          </p:cNvSpPr>
          <p:nvPr>
            <p:ph type="body" sz="quarter" idx="10"/>
          </p:nvPr>
        </p:nvSpPr>
        <p:spPr/>
        <p:txBody>
          <a:bodyPr anchor="ctr"/>
          <a:lstStyle/>
          <a:p>
            <a:pPr>
              <a:spcBef>
                <a:spcPct val="0"/>
              </a:spcBef>
              <a:buFontTx/>
              <a:buNone/>
            </a:pPr>
            <a:r>
              <a:rPr lang="en-US" dirty="0" smtClean="0">
                <a:solidFill>
                  <a:schemeClr val="bg2"/>
                </a:solidFill>
              </a:rPr>
              <a:t>Optimum </a:t>
            </a:r>
            <a:r>
              <a:rPr lang="en-US" dirty="0" smtClean="0"/>
              <a:t>Resource Utilization</a:t>
            </a:r>
            <a:endParaRPr lang="en-US" dirty="0" smtClean="0">
              <a:solidFill>
                <a:schemeClr val="bg2"/>
              </a:solidFill>
            </a:endParaRPr>
          </a:p>
        </p:txBody>
      </p:sp>
      <p:pic>
        <p:nvPicPr>
          <p:cNvPr id="26630" name="Rounded Rectangle 115"/>
          <p:cNvPicPr>
            <a:picLocks noChangeArrowheads="1"/>
          </p:cNvPicPr>
          <p:nvPr/>
        </p:nvPicPr>
        <p:blipFill>
          <a:blip r:embed="rId2" cstate="print"/>
          <a:srcRect/>
          <a:stretch>
            <a:fillRect/>
          </a:stretch>
        </p:blipFill>
        <p:spPr bwMode="auto">
          <a:xfrm>
            <a:off x="1143000" y="990600"/>
            <a:ext cx="4343400" cy="3657600"/>
          </a:xfrm>
          <a:prstGeom prst="rect">
            <a:avLst/>
          </a:prstGeom>
          <a:noFill/>
          <a:ln w="9525">
            <a:noFill/>
            <a:miter lim="800000"/>
            <a:headEnd/>
            <a:tailEnd/>
          </a:ln>
        </p:spPr>
      </p:pic>
      <p:grpSp>
        <p:nvGrpSpPr>
          <p:cNvPr id="3" name="Left-Right Arrow 198"/>
          <p:cNvGrpSpPr>
            <a:grpSpLocks/>
          </p:cNvGrpSpPr>
          <p:nvPr/>
        </p:nvGrpSpPr>
        <p:grpSpPr bwMode="auto">
          <a:xfrm>
            <a:off x="4099728" y="3416300"/>
            <a:ext cx="384175" cy="317500"/>
            <a:chOff x="3391" y="2162"/>
            <a:chExt cx="242" cy="484"/>
          </a:xfrm>
        </p:grpSpPr>
        <p:pic>
          <p:nvPicPr>
            <p:cNvPr id="26736" name="Left-Right Arrow 198"/>
            <p:cNvPicPr>
              <a:picLocks noChangeArrowheads="1"/>
            </p:cNvPicPr>
            <p:nvPr/>
          </p:nvPicPr>
          <p:blipFill>
            <a:blip r:embed="rId3" cstate="print"/>
            <a:srcRect/>
            <a:stretch>
              <a:fillRect/>
            </a:stretch>
          </p:blipFill>
          <p:spPr bwMode="auto">
            <a:xfrm>
              <a:off x="3391" y="2162"/>
              <a:ext cx="242" cy="484"/>
            </a:xfrm>
            <a:prstGeom prst="rect">
              <a:avLst/>
            </a:prstGeom>
            <a:noFill/>
            <a:ln w="9525">
              <a:noFill/>
              <a:miter lim="800000"/>
              <a:headEnd/>
              <a:tailEnd/>
            </a:ln>
          </p:spPr>
        </p:pic>
        <p:sp>
          <p:nvSpPr>
            <p:cNvPr id="26737" name="Text Box 86"/>
            <p:cNvSpPr txBox="1">
              <a:spLocks noChangeArrowheads="1"/>
            </p:cNvSpPr>
            <p:nvPr/>
          </p:nvSpPr>
          <p:spPr bwMode="auto">
            <a:xfrm rot="-5400000">
              <a:off x="3334" y="2356"/>
              <a:ext cx="324" cy="68"/>
            </a:xfrm>
            <a:prstGeom prst="rect">
              <a:avLst/>
            </a:prstGeom>
            <a:noFill/>
            <a:ln w="9525">
              <a:noFill/>
              <a:miter lim="800000"/>
              <a:headEnd/>
              <a:tailEnd/>
            </a:ln>
          </p:spPr>
          <p:txBody>
            <a:bodyPr vert="eaVert" anchor="ctr"/>
            <a:lstStyle/>
            <a:p>
              <a:pPr algn="ctr"/>
              <a:endParaRPr lang="en-US" sz="800" b="1">
                <a:solidFill>
                  <a:schemeClr val="bg1"/>
                </a:solidFill>
              </a:endParaRPr>
            </a:p>
          </p:txBody>
        </p:sp>
      </p:grpSp>
      <p:sp>
        <p:nvSpPr>
          <p:cNvPr id="26673" name="Content Placeholder 2"/>
          <p:cNvSpPr>
            <a:spLocks/>
          </p:cNvSpPr>
          <p:nvPr/>
        </p:nvSpPr>
        <p:spPr bwMode="auto">
          <a:xfrm>
            <a:off x="5638800" y="838200"/>
            <a:ext cx="3276600" cy="2209800"/>
          </a:xfrm>
          <a:prstGeom prst="rect">
            <a:avLst/>
          </a:prstGeom>
          <a:noFill/>
          <a:ln w="9525">
            <a:noFill/>
            <a:miter lim="800000"/>
            <a:headEnd/>
            <a:tailEnd/>
          </a:ln>
        </p:spPr>
        <p:txBody>
          <a:bodyPr lIns="0" tIns="0" rIns="0" bIns="0"/>
          <a:lstStyle/>
          <a:p>
            <a:pPr marL="342900" indent="-342900">
              <a:lnSpc>
                <a:spcPct val="120000"/>
              </a:lnSpc>
              <a:spcBef>
                <a:spcPct val="20000"/>
              </a:spcBef>
              <a:buFontTx/>
              <a:buChar char="•"/>
            </a:pPr>
            <a:r>
              <a:rPr lang="en-US" sz="1800" b="1" dirty="0">
                <a:solidFill>
                  <a:schemeClr val="accent1"/>
                </a:solidFill>
              </a:rPr>
              <a:t>Single </a:t>
            </a:r>
            <a:r>
              <a:rPr lang="en-US" sz="1800" b="1" dirty="0" smtClean="0">
                <a:solidFill>
                  <a:schemeClr val="accent1"/>
                </a:solidFill>
              </a:rPr>
              <a:t>X3120</a:t>
            </a:r>
            <a:endParaRPr lang="en-US" sz="1800" b="1" dirty="0">
              <a:solidFill>
                <a:schemeClr val="accent1"/>
              </a:solidFill>
            </a:endParaRPr>
          </a:p>
          <a:p>
            <a:pPr marL="742950" lvl="1" indent="-285750">
              <a:spcBef>
                <a:spcPts val="300"/>
              </a:spcBef>
              <a:buFontTx/>
              <a:buChar char="–"/>
            </a:pPr>
            <a:r>
              <a:rPr lang="en-US" sz="1600" dirty="0" smtClean="0">
                <a:solidFill>
                  <a:schemeClr val="bg2"/>
                </a:solidFill>
              </a:rPr>
              <a:t>Replace multiple HBA and NICs with single dual port 10GbE adapter</a:t>
            </a:r>
          </a:p>
          <a:p>
            <a:pPr marL="1200150" lvl="2" indent="-285750">
              <a:spcBef>
                <a:spcPts val="300"/>
              </a:spcBef>
              <a:buFontTx/>
              <a:buChar char="–"/>
            </a:pPr>
            <a:r>
              <a:rPr lang="en-US" sz="1400" dirty="0" smtClean="0">
                <a:solidFill>
                  <a:schemeClr val="bg2"/>
                </a:solidFill>
              </a:rPr>
              <a:t>Clustering – </a:t>
            </a:r>
            <a:r>
              <a:rPr lang="en-US" sz="1400" dirty="0" err="1" smtClean="0">
                <a:solidFill>
                  <a:schemeClr val="bg2"/>
                </a:solidFill>
              </a:rPr>
              <a:t>RoCE</a:t>
            </a:r>
            <a:endParaRPr lang="en-US" sz="1400" dirty="0" smtClean="0">
              <a:solidFill>
                <a:schemeClr val="bg2"/>
              </a:solidFill>
            </a:endParaRPr>
          </a:p>
          <a:p>
            <a:pPr marL="1200150" lvl="2" indent="-285750">
              <a:spcBef>
                <a:spcPts val="300"/>
              </a:spcBef>
              <a:buFontTx/>
              <a:buChar char="–"/>
            </a:pPr>
            <a:r>
              <a:rPr lang="en-US" sz="1400" dirty="0" smtClean="0">
                <a:solidFill>
                  <a:schemeClr val="bg2"/>
                </a:solidFill>
              </a:rPr>
              <a:t>IP Storage </a:t>
            </a:r>
          </a:p>
          <a:p>
            <a:pPr marL="1200150" lvl="2" indent="-285750">
              <a:spcBef>
                <a:spcPts val="300"/>
              </a:spcBef>
              <a:buFontTx/>
              <a:buChar char="–"/>
            </a:pPr>
            <a:r>
              <a:rPr lang="en-US" sz="1400" dirty="0" smtClean="0">
                <a:solidFill>
                  <a:schemeClr val="bg2"/>
                </a:solidFill>
              </a:rPr>
              <a:t>Data – 10GbE</a:t>
            </a:r>
            <a:endParaRPr lang="en-US" sz="1400" dirty="0">
              <a:solidFill>
                <a:srgbClr val="484848"/>
              </a:solidFill>
            </a:endParaRPr>
          </a:p>
          <a:p>
            <a:pPr marL="342900" indent="-342900">
              <a:lnSpc>
                <a:spcPct val="120000"/>
              </a:lnSpc>
              <a:spcBef>
                <a:spcPct val="20000"/>
              </a:spcBef>
              <a:buFontTx/>
              <a:buChar char="•"/>
            </a:pPr>
            <a:r>
              <a:rPr lang="en-US" sz="1800" b="1" dirty="0" err="1" smtClean="0">
                <a:solidFill>
                  <a:schemeClr val="accent1"/>
                </a:solidFill>
              </a:rPr>
              <a:t>IOQoS</a:t>
            </a:r>
            <a:r>
              <a:rPr lang="en-US" sz="1800" b="1" dirty="0" smtClean="0">
                <a:solidFill>
                  <a:schemeClr val="accent1"/>
                </a:solidFill>
              </a:rPr>
              <a:t>™</a:t>
            </a:r>
            <a:endParaRPr lang="en-US" sz="1800" b="1" dirty="0">
              <a:solidFill>
                <a:schemeClr val="accent1"/>
              </a:solidFill>
            </a:endParaRPr>
          </a:p>
          <a:p>
            <a:pPr marL="742950" lvl="1" indent="-285750">
              <a:spcBef>
                <a:spcPts val="300"/>
              </a:spcBef>
              <a:buFontTx/>
              <a:buChar char="–"/>
            </a:pPr>
            <a:r>
              <a:rPr lang="en-US" sz="1600" dirty="0">
                <a:solidFill>
                  <a:schemeClr val="bg2"/>
                </a:solidFill>
              </a:rPr>
              <a:t>Easy management </a:t>
            </a:r>
            <a:r>
              <a:rPr lang="en-US" sz="1600" dirty="0" smtClean="0">
                <a:solidFill>
                  <a:schemeClr val="bg2"/>
                </a:solidFill>
              </a:rPr>
              <a:t>of </a:t>
            </a:r>
            <a:r>
              <a:rPr lang="en-US" sz="1600" dirty="0">
                <a:solidFill>
                  <a:schemeClr val="bg2"/>
                </a:solidFill>
              </a:rPr>
              <a:t>Prioritization and Bandwidth </a:t>
            </a:r>
            <a:r>
              <a:rPr lang="en-US" sz="1600" dirty="0" smtClean="0">
                <a:solidFill>
                  <a:schemeClr val="bg2"/>
                </a:solidFill>
              </a:rPr>
              <a:t>Allocation</a:t>
            </a:r>
          </a:p>
          <a:p>
            <a:pPr marL="285750" indent="-285750">
              <a:spcBef>
                <a:spcPts val="300"/>
              </a:spcBef>
              <a:buFont typeface="Arial" pitchFamily="34" charset="0"/>
              <a:buChar char="•"/>
            </a:pPr>
            <a:r>
              <a:rPr lang="en-US" sz="1800" b="1" dirty="0" smtClean="0">
                <a:solidFill>
                  <a:schemeClr val="accent1"/>
                </a:solidFill>
              </a:rPr>
              <a:t>Direct Access for Latency sensitive (clustering) fabric</a:t>
            </a:r>
          </a:p>
          <a:p>
            <a:pPr marL="285750" indent="-285750">
              <a:spcBef>
                <a:spcPts val="300"/>
              </a:spcBef>
              <a:buFont typeface="Arial" pitchFamily="34" charset="0"/>
              <a:buChar char="•"/>
            </a:pPr>
            <a:endParaRPr lang="en-US" sz="1600" b="1" dirty="0" smtClean="0">
              <a:solidFill>
                <a:schemeClr val="accent1"/>
              </a:solidFill>
            </a:endParaRPr>
          </a:p>
          <a:p>
            <a:pPr marL="285750" indent="-285750">
              <a:spcBef>
                <a:spcPts val="300"/>
              </a:spcBef>
              <a:buFont typeface="Arial" pitchFamily="34" charset="0"/>
              <a:buChar char="•"/>
            </a:pPr>
            <a:endParaRPr lang="en-US" sz="1600" b="1" dirty="0" smtClean="0">
              <a:solidFill>
                <a:schemeClr val="accent1"/>
              </a:solidFill>
            </a:endParaRPr>
          </a:p>
          <a:p>
            <a:pPr marL="285750" indent="-285750">
              <a:spcBef>
                <a:spcPts val="300"/>
              </a:spcBef>
              <a:buFont typeface="Arial" pitchFamily="34" charset="0"/>
              <a:buChar char="•"/>
            </a:pPr>
            <a:endParaRPr lang="en-US" sz="1600" b="1" dirty="0" smtClean="0">
              <a:solidFill>
                <a:schemeClr val="accent1"/>
              </a:solidFill>
            </a:endParaRPr>
          </a:p>
          <a:p>
            <a:pPr marL="285750" indent="-285750">
              <a:spcBef>
                <a:spcPts val="300"/>
              </a:spcBef>
              <a:buFont typeface="Arial" pitchFamily="34" charset="0"/>
              <a:buChar char="•"/>
            </a:pPr>
            <a:endParaRPr lang="en-US" sz="1600" dirty="0">
              <a:solidFill>
                <a:schemeClr val="bg2"/>
              </a:solidFill>
            </a:endParaRPr>
          </a:p>
          <a:p>
            <a:pPr marL="342900" indent="-342900">
              <a:lnSpc>
                <a:spcPct val="120000"/>
              </a:lnSpc>
              <a:spcBef>
                <a:spcPct val="20000"/>
              </a:spcBef>
              <a:buFontTx/>
              <a:buChar char="•"/>
            </a:pPr>
            <a:endParaRPr lang="en-US" sz="1800" b="1" dirty="0">
              <a:solidFill>
                <a:srgbClr val="0052A1"/>
              </a:solidFill>
            </a:endParaRPr>
          </a:p>
        </p:txBody>
      </p:sp>
      <p:sp>
        <p:nvSpPr>
          <p:cNvPr id="2" name="Rectangle 121"/>
          <p:cNvSpPr/>
          <p:nvPr/>
        </p:nvSpPr>
        <p:spPr>
          <a:xfrm>
            <a:off x="2554288" y="4297363"/>
            <a:ext cx="2703512" cy="274637"/>
          </a:xfrm>
          <a:prstGeom prst="rect">
            <a:avLst/>
          </a:prstGeom>
          <a:noFill/>
          <a:effectLst>
            <a:outerShdw blurRad="50800" dist="38100" dir="2700000" algn="tl" rotWithShape="0">
              <a:prstClr val="black">
                <a:alpha val="40000"/>
              </a:prstClr>
            </a:outerShdw>
          </a:effectLst>
        </p:spPr>
        <p:txBody>
          <a:bodyPr>
            <a:spAutoFit/>
          </a:bodyPr>
          <a:lstStyle/>
          <a:p>
            <a:pPr algn="r" eaLnBrk="0" hangingPunct="0">
              <a:defRPr/>
            </a:pPr>
            <a:r>
              <a:rPr lang="en-US" sz="1200" dirty="0" smtClean="0">
                <a:solidFill>
                  <a:srgbClr val="FFFFFF"/>
                </a:solidFill>
                <a:effectLst>
                  <a:outerShdw blurRad="38100" dist="38100" dir="2700000" algn="tl">
                    <a:srgbClr val="C0C0C0"/>
                  </a:outerShdw>
                </a:effectLst>
              </a:rPr>
              <a:t>KVM </a:t>
            </a:r>
            <a:r>
              <a:rPr lang="en-US" sz="1200" dirty="0">
                <a:solidFill>
                  <a:srgbClr val="FFFFFF"/>
                </a:solidFill>
                <a:effectLst>
                  <a:outerShdw blurRad="38100" dist="38100" dir="2700000" algn="tl">
                    <a:srgbClr val="C0C0C0"/>
                  </a:outerShdw>
                </a:effectLst>
              </a:rPr>
              <a:t>Host</a:t>
            </a:r>
          </a:p>
        </p:txBody>
      </p:sp>
      <p:sp>
        <p:nvSpPr>
          <p:cNvPr id="85" name="Rounded Rectangle 84"/>
          <p:cNvSpPr/>
          <p:nvPr/>
        </p:nvSpPr>
        <p:spPr bwMode="auto">
          <a:xfrm>
            <a:off x="1570045" y="1188713"/>
            <a:ext cx="1142661" cy="2209442"/>
          </a:xfrm>
          <a:prstGeom prst="roundRect">
            <a:avLst>
              <a:gd name="adj" fmla="val 6660"/>
            </a:avLst>
          </a:prstGeom>
          <a:solidFill>
            <a:schemeClr val="bg1">
              <a:lumMod val="75000"/>
            </a:schemeClr>
          </a:solidFill>
          <a:ln w="1270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165100" prst="coolSlant"/>
          </a:sp3d>
        </p:spPr>
        <p:txBody>
          <a:bodyPr/>
          <a:lstStyle/>
          <a:p>
            <a:pPr eaLnBrk="0" hangingPunct="0">
              <a:defRPr/>
            </a:pPr>
            <a:r>
              <a:rPr lang="en-US" sz="1200" b="1" i="1" dirty="0" smtClean="0">
                <a:solidFill>
                  <a:schemeClr val="accent1">
                    <a:lumMod val="75000"/>
                  </a:schemeClr>
                </a:solidFill>
                <a:latin typeface="Tahoma" pitchFamily="34" charset="0"/>
                <a:ea typeface="ＭＳ Ｐゴシック" pitchFamily="16" charset="-128"/>
                <a:cs typeface="Tahoma" pitchFamily="34" charset="0"/>
              </a:rPr>
              <a:t>VM1</a:t>
            </a:r>
            <a:endParaRPr lang="en-US" sz="1200" b="1" i="1" dirty="0">
              <a:solidFill>
                <a:schemeClr val="accent1">
                  <a:lumMod val="75000"/>
                </a:schemeClr>
              </a:solidFill>
              <a:latin typeface="Tahoma" pitchFamily="34" charset="0"/>
              <a:ea typeface="ＭＳ Ｐゴシック" pitchFamily="16" charset="-128"/>
              <a:cs typeface="Tahoma" pitchFamily="34" charset="0"/>
            </a:endParaRPr>
          </a:p>
        </p:txBody>
      </p:sp>
      <p:sp>
        <p:nvSpPr>
          <p:cNvPr id="86" name="Rounded Rectangle 85"/>
          <p:cNvSpPr/>
          <p:nvPr/>
        </p:nvSpPr>
        <p:spPr bwMode="auto">
          <a:xfrm>
            <a:off x="1615390" y="2057573"/>
            <a:ext cx="990307" cy="1066627"/>
          </a:xfrm>
          <a:prstGeom prst="roundRect">
            <a:avLst>
              <a:gd name="adj" fmla="val 3575"/>
            </a:avLst>
          </a:prstGeom>
          <a:solidFill>
            <a:schemeClr val="accent1">
              <a:lumMod val="60000"/>
              <a:lumOff val="40000"/>
              <a:alpha val="24000"/>
            </a:schemeClr>
          </a:solidFill>
          <a:ln w="12700" cap="flat" cmpd="sng" algn="ctr">
            <a:solidFill>
              <a:schemeClr val="tx1"/>
            </a:solidFill>
            <a:prstDash val="solid"/>
            <a:round/>
            <a:headEnd type="none" w="med" len="med"/>
            <a:tailEnd type="none" w="med" len="med"/>
          </a:ln>
          <a:effectLst/>
          <a:scene3d>
            <a:camera prst="orthographicFront"/>
            <a:lightRig rig="threePt" dir="t"/>
          </a:scene3d>
          <a:sp3d>
            <a:bevelT w="165100" prst="coolSlant"/>
          </a:sp3d>
        </p:spPr>
        <p:txBody>
          <a:bodyPr/>
          <a:lstStyle/>
          <a:p>
            <a:pPr eaLnBrk="0" hangingPunct="0">
              <a:defRPr/>
            </a:pPr>
            <a:r>
              <a:rPr lang="en-US" sz="1000" b="1" i="1" dirty="0">
                <a:solidFill>
                  <a:srgbClr val="0000CC"/>
                </a:solidFill>
                <a:latin typeface="Tahoma" pitchFamily="34" charset="0"/>
                <a:ea typeface="ＭＳ Ｐゴシック" pitchFamily="16" charset="-128"/>
                <a:cs typeface="Tahoma" pitchFamily="34" charset="0"/>
              </a:rPr>
              <a:t>O/S</a:t>
            </a:r>
          </a:p>
        </p:txBody>
      </p:sp>
      <p:sp>
        <p:nvSpPr>
          <p:cNvPr id="87" name="Rounded Rectangle 86"/>
          <p:cNvSpPr/>
          <p:nvPr/>
        </p:nvSpPr>
        <p:spPr bwMode="auto">
          <a:xfrm>
            <a:off x="1645905" y="1439069"/>
            <a:ext cx="914401" cy="304801"/>
          </a:xfrm>
          <a:prstGeom prst="roundRect">
            <a:avLst>
              <a:gd name="adj" fmla="val 6469"/>
            </a:avLst>
          </a:prstGeom>
          <a:solidFill>
            <a:schemeClr val="bg2">
              <a:lumMod val="40000"/>
              <a:lumOff val="60000"/>
            </a:schemeClr>
          </a:solidFill>
          <a:ln w="127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165100" prst="coolSlant"/>
          </a:sp3d>
        </p:spPr>
        <p:txBody>
          <a:bodyPr/>
          <a:lstStyle/>
          <a:p>
            <a:pPr algn="ctr" eaLnBrk="0" hangingPunct="0">
              <a:defRPr/>
            </a:pPr>
            <a:endParaRPr lang="en-US" dirty="0">
              <a:ln w="12700">
                <a:solidFill>
                  <a:schemeClr val="tx1"/>
                </a:solidFill>
              </a:ln>
              <a:solidFill>
                <a:schemeClr val="bg2">
                  <a:lumMod val="50000"/>
                </a:schemeClr>
              </a:solidFill>
              <a:ea typeface="ＭＳ Ｐゴシック" pitchFamily="16" charset="-128"/>
            </a:endParaRPr>
          </a:p>
        </p:txBody>
      </p:sp>
      <p:sp>
        <p:nvSpPr>
          <p:cNvPr id="88" name="Rectangle 87"/>
          <p:cNvSpPr/>
          <p:nvPr/>
        </p:nvSpPr>
        <p:spPr bwMode="auto">
          <a:xfrm>
            <a:off x="1615744" y="1468438"/>
            <a:ext cx="990600" cy="246062"/>
          </a:xfrm>
          <a:prstGeom prst="rect">
            <a:avLst/>
          </a:prstGeom>
          <a:noFill/>
          <a:effectLst/>
        </p:spPr>
        <p:txBody>
          <a:bodyPr>
            <a:spAutoFit/>
          </a:bodyPr>
          <a:lstStyle/>
          <a:p>
            <a:pPr algn="ctr" eaLnBrk="0" hangingPunct="0">
              <a:defRPr/>
            </a:pPr>
            <a:r>
              <a:rPr lang="en-US" sz="1000" b="1" dirty="0" smtClean="0">
                <a:ln w="12700" cmpd="sng">
                  <a:noFill/>
                  <a:prstDash val="solid"/>
                </a:ln>
                <a:ea typeface="ＭＳ Ｐゴシック" pitchFamily="16" charset="-128"/>
              </a:rPr>
              <a:t>Application</a:t>
            </a:r>
            <a:endParaRPr lang="en-US" sz="1000" b="1" dirty="0">
              <a:ln w="12700" cmpd="sng">
                <a:noFill/>
                <a:prstDash val="solid"/>
              </a:ln>
              <a:ea typeface="ＭＳ Ｐゴシック" pitchFamily="16" charset="-128"/>
            </a:endParaRPr>
          </a:p>
        </p:txBody>
      </p:sp>
      <p:sp>
        <p:nvSpPr>
          <p:cNvPr id="91" name="Rounded Rectangle 90"/>
          <p:cNvSpPr/>
          <p:nvPr/>
        </p:nvSpPr>
        <p:spPr bwMode="auto">
          <a:xfrm rot="16200000">
            <a:off x="1981950" y="2483356"/>
            <a:ext cx="761753" cy="367041"/>
          </a:xfrm>
          <a:prstGeom prst="roundRect">
            <a:avLst>
              <a:gd name="adj" fmla="val 6469"/>
            </a:avLst>
          </a:prstGeom>
          <a:solidFill>
            <a:schemeClr val="accent2">
              <a:lumMod val="75000"/>
            </a:schemeClr>
          </a:solidFill>
          <a:ln w="127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165100" prst="coolSlant"/>
          </a:sp3d>
        </p:spPr>
        <p:txBody>
          <a:bodyPr/>
          <a:lstStyle/>
          <a:p>
            <a:pPr algn="ctr" eaLnBrk="0" hangingPunct="0">
              <a:defRPr/>
            </a:pPr>
            <a:endParaRPr lang="en-US" dirty="0">
              <a:ln w="12700">
                <a:solidFill>
                  <a:schemeClr val="tx1"/>
                </a:solidFill>
              </a:ln>
              <a:solidFill>
                <a:schemeClr val="bg2">
                  <a:lumMod val="50000"/>
                </a:schemeClr>
              </a:solidFill>
              <a:ea typeface="ＭＳ Ｐゴシック" pitchFamily="16" charset="-128"/>
            </a:endParaRPr>
          </a:p>
        </p:txBody>
      </p:sp>
      <p:sp>
        <p:nvSpPr>
          <p:cNvPr id="92" name="Rectangle 91"/>
          <p:cNvSpPr/>
          <p:nvPr/>
        </p:nvSpPr>
        <p:spPr bwMode="auto">
          <a:xfrm rot="16200000">
            <a:off x="1975278" y="2490028"/>
            <a:ext cx="762001" cy="353943"/>
          </a:xfrm>
          <a:prstGeom prst="rect">
            <a:avLst/>
          </a:prstGeom>
          <a:noFill/>
          <a:effectLst/>
        </p:spPr>
        <p:txBody>
          <a:bodyPr wrap="square">
            <a:spAutoFit/>
          </a:bodyPr>
          <a:lstStyle/>
          <a:p>
            <a:pPr algn="ctr" eaLnBrk="0" hangingPunct="0">
              <a:defRPr/>
            </a:pPr>
            <a:r>
              <a:rPr lang="en-US" sz="800" b="1" dirty="0" err="1" smtClean="0">
                <a:ln w="12700" cmpd="sng">
                  <a:noFill/>
                  <a:prstDash val="solid"/>
                </a:ln>
                <a:solidFill>
                  <a:srgbClr val="FFFFFF"/>
                </a:solidFill>
                <a:ea typeface="ＭＳ Ｐゴシック" pitchFamily="16" charset="-128"/>
              </a:rPr>
              <a:t>VMxnet</a:t>
            </a:r>
            <a:endParaRPr lang="en-US" sz="900" b="1" dirty="0">
              <a:ln w="12700" cmpd="sng">
                <a:noFill/>
                <a:prstDash val="solid"/>
              </a:ln>
              <a:solidFill>
                <a:srgbClr val="FFFFFF"/>
              </a:solidFill>
              <a:ea typeface="ＭＳ Ｐゴシック" pitchFamily="16" charset="-128"/>
            </a:endParaRPr>
          </a:p>
          <a:p>
            <a:pPr algn="ctr" eaLnBrk="0" hangingPunct="0">
              <a:defRPr/>
            </a:pPr>
            <a:r>
              <a:rPr lang="en-US" sz="900" b="1" dirty="0">
                <a:ln w="12700" cmpd="sng">
                  <a:noFill/>
                  <a:prstDash val="solid"/>
                </a:ln>
                <a:solidFill>
                  <a:srgbClr val="FFFFFF"/>
                </a:solidFill>
                <a:ea typeface="ＭＳ Ｐゴシック" pitchFamily="16" charset="-128"/>
              </a:rPr>
              <a:t>Driver</a:t>
            </a:r>
          </a:p>
        </p:txBody>
      </p:sp>
      <p:pic>
        <p:nvPicPr>
          <p:cNvPr id="26735" name="Picture 142" descr="Components"/>
          <p:cNvPicPr>
            <a:picLocks noChangeAspect="1" noChangeArrowheads="1"/>
          </p:cNvPicPr>
          <p:nvPr/>
        </p:nvPicPr>
        <p:blipFill>
          <a:blip r:embed="rId4" cstate="print">
            <a:clrChange>
              <a:clrFrom>
                <a:srgbClr val="BABABA"/>
              </a:clrFrom>
              <a:clrTo>
                <a:srgbClr val="BABABA">
                  <a:alpha val="0"/>
                </a:srgbClr>
              </a:clrTo>
            </a:clrChange>
          </a:blip>
          <a:srcRect/>
          <a:stretch>
            <a:fillRect/>
          </a:stretch>
        </p:blipFill>
        <p:spPr bwMode="auto">
          <a:xfrm>
            <a:off x="1767745" y="3093404"/>
            <a:ext cx="626876" cy="252372"/>
          </a:xfrm>
          <a:prstGeom prst="rect">
            <a:avLst/>
          </a:prstGeom>
          <a:noFill/>
          <a:ln w="9525">
            <a:noFill/>
            <a:miter lim="800000"/>
            <a:headEnd/>
            <a:tailEnd/>
          </a:ln>
        </p:spPr>
      </p:pic>
      <p:sp>
        <p:nvSpPr>
          <p:cNvPr id="95" name="Rounded Rectangle 94"/>
          <p:cNvSpPr/>
          <p:nvPr/>
        </p:nvSpPr>
        <p:spPr bwMode="auto">
          <a:xfrm>
            <a:off x="3703306" y="1188713"/>
            <a:ext cx="1249694" cy="2209442"/>
          </a:xfrm>
          <a:prstGeom prst="roundRect">
            <a:avLst>
              <a:gd name="adj" fmla="val 6660"/>
            </a:avLst>
          </a:prstGeom>
          <a:solidFill>
            <a:schemeClr val="bg1">
              <a:lumMod val="75000"/>
            </a:schemeClr>
          </a:solidFill>
          <a:ln w="1270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165100" prst="coolSlant"/>
          </a:sp3d>
        </p:spPr>
        <p:txBody>
          <a:bodyPr/>
          <a:lstStyle/>
          <a:p>
            <a:pPr eaLnBrk="0" hangingPunct="0">
              <a:defRPr/>
            </a:pPr>
            <a:r>
              <a:rPr lang="en-US" sz="1200" b="1" i="1" dirty="0" err="1" smtClean="0">
                <a:solidFill>
                  <a:schemeClr val="accent1">
                    <a:lumMod val="75000"/>
                  </a:schemeClr>
                </a:solidFill>
                <a:latin typeface="Tahoma" pitchFamily="34" charset="0"/>
                <a:ea typeface="ＭＳ Ｐゴシック" pitchFamily="16" charset="-128"/>
                <a:cs typeface="Tahoma" pitchFamily="34" charset="0"/>
              </a:rPr>
              <a:t>VMn</a:t>
            </a:r>
            <a:endParaRPr lang="en-US" sz="1200" b="1" i="1" dirty="0">
              <a:solidFill>
                <a:schemeClr val="accent1">
                  <a:lumMod val="75000"/>
                </a:schemeClr>
              </a:solidFill>
              <a:latin typeface="Tahoma" pitchFamily="34" charset="0"/>
              <a:ea typeface="ＭＳ Ｐゴシック" pitchFamily="16" charset="-128"/>
              <a:cs typeface="Tahoma" pitchFamily="34" charset="0"/>
            </a:endParaRPr>
          </a:p>
        </p:txBody>
      </p:sp>
      <p:sp>
        <p:nvSpPr>
          <p:cNvPr id="96" name="Rounded Rectangle 95"/>
          <p:cNvSpPr/>
          <p:nvPr/>
        </p:nvSpPr>
        <p:spPr bwMode="auto">
          <a:xfrm>
            <a:off x="3825190" y="2057573"/>
            <a:ext cx="990307" cy="1066627"/>
          </a:xfrm>
          <a:prstGeom prst="roundRect">
            <a:avLst>
              <a:gd name="adj" fmla="val 3575"/>
            </a:avLst>
          </a:prstGeom>
          <a:solidFill>
            <a:schemeClr val="accent1">
              <a:lumMod val="60000"/>
              <a:lumOff val="40000"/>
              <a:alpha val="24000"/>
            </a:schemeClr>
          </a:solidFill>
          <a:ln w="12700" cap="flat" cmpd="sng" algn="ctr">
            <a:solidFill>
              <a:schemeClr val="tx1"/>
            </a:solidFill>
            <a:prstDash val="solid"/>
            <a:round/>
            <a:headEnd type="none" w="med" len="med"/>
            <a:tailEnd type="none" w="med" len="med"/>
          </a:ln>
          <a:effectLst/>
          <a:scene3d>
            <a:camera prst="orthographicFront"/>
            <a:lightRig rig="threePt" dir="t"/>
          </a:scene3d>
          <a:sp3d>
            <a:bevelT w="165100" prst="coolSlant"/>
          </a:sp3d>
        </p:spPr>
        <p:txBody>
          <a:bodyPr/>
          <a:lstStyle/>
          <a:p>
            <a:pPr eaLnBrk="0" hangingPunct="0">
              <a:defRPr/>
            </a:pPr>
            <a:r>
              <a:rPr lang="en-US" sz="1000" b="1" i="1" dirty="0">
                <a:solidFill>
                  <a:srgbClr val="0000CC"/>
                </a:solidFill>
                <a:latin typeface="Tahoma" pitchFamily="34" charset="0"/>
                <a:ea typeface="ＭＳ Ｐゴシック" pitchFamily="16" charset="-128"/>
                <a:cs typeface="Tahoma" pitchFamily="34" charset="0"/>
              </a:rPr>
              <a:t>O/S</a:t>
            </a:r>
          </a:p>
        </p:txBody>
      </p:sp>
      <p:sp>
        <p:nvSpPr>
          <p:cNvPr id="97" name="Rounded Rectangle 96"/>
          <p:cNvSpPr/>
          <p:nvPr/>
        </p:nvSpPr>
        <p:spPr bwMode="auto">
          <a:xfrm>
            <a:off x="3855999" y="1439094"/>
            <a:ext cx="990307" cy="304751"/>
          </a:xfrm>
          <a:prstGeom prst="roundRect">
            <a:avLst>
              <a:gd name="adj" fmla="val 6469"/>
            </a:avLst>
          </a:prstGeom>
          <a:solidFill>
            <a:schemeClr val="bg2">
              <a:lumMod val="40000"/>
              <a:lumOff val="60000"/>
            </a:schemeClr>
          </a:solidFill>
          <a:ln w="127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165100" prst="coolSlant"/>
          </a:sp3d>
        </p:spPr>
        <p:txBody>
          <a:bodyPr/>
          <a:lstStyle/>
          <a:p>
            <a:pPr algn="ctr" eaLnBrk="0" hangingPunct="0">
              <a:defRPr/>
            </a:pPr>
            <a:endParaRPr lang="en-US" dirty="0">
              <a:ln w="12700">
                <a:solidFill>
                  <a:schemeClr val="tx1"/>
                </a:solidFill>
              </a:ln>
              <a:solidFill>
                <a:schemeClr val="bg2">
                  <a:lumMod val="50000"/>
                </a:schemeClr>
              </a:solidFill>
              <a:ea typeface="ＭＳ Ｐゴシック" pitchFamily="16" charset="-128"/>
            </a:endParaRPr>
          </a:p>
        </p:txBody>
      </p:sp>
      <p:sp>
        <p:nvSpPr>
          <p:cNvPr id="98" name="Rectangle 97"/>
          <p:cNvSpPr/>
          <p:nvPr/>
        </p:nvSpPr>
        <p:spPr bwMode="auto">
          <a:xfrm>
            <a:off x="3825544" y="1468438"/>
            <a:ext cx="990600" cy="246062"/>
          </a:xfrm>
          <a:prstGeom prst="rect">
            <a:avLst/>
          </a:prstGeom>
          <a:noFill/>
          <a:effectLst/>
        </p:spPr>
        <p:txBody>
          <a:bodyPr>
            <a:spAutoFit/>
          </a:bodyPr>
          <a:lstStyle/>
          <a:p>
            <a:pPr algn="ctr" eaLnBrk="0" hangingPunct="0">
              <a:defRPr/>
            </a:pPr>
            <a:r>
              <a:rPr lang="en-US" sz="1000" b="1" dirty="0">
                <a:ln w="12700" cmpd="sng">
                  <a:noFill/>
                  <a:prstDash val="solid"/>
                </a:ln>
                <a:ea typeface="ＭＳ Ｐゴシック" pitchFamily="16" charset="-128"/>
              </a:rPr>
              <a:t>Application</a:t>
            </a:r>
          </a:p>
        </p:txBody>
      </p:sp>
      <p:pic>
        <p:nvPicPr>
          <p:cNvPr id="26716" name="Picture 142" descr="Components"/>
          <p:cNvPicPr>
            <a:picLocks noChangeAspect="1" noChangeArrowheads="1"/>
          </p:cNvPicPr>
          <p:nvPr/>
        </p:nvPicPr>
        <p:blipFill>
          <a:blip r:embed="rId4" cstate="print">
            <a:clrChange>
              <a:clrFrom>
                <a:srgbClr val="BABABA"/>
              </a:clrFrom>
              <a:clrTo>
                <a:srgbClr val="BABABA">
                  <a:alpha val="0"/>
                </a:srgbClr>
              </a:clrTo>
            </a:clrChange>
          </a:blip>
          <a:srcRect/>
          <a:stretch>
            <a:fillRect/>
          </a:stretch>
        </p:blipFill>
        <p:spPr bwMode="auto">
          <a:xfrm>
            <a:off x="3977545" y="3093404"/>
            <a:ext cx="626876" cy="252372"/>
          </a:xfrm>
          <a:prstGeom prst="rect">
            <a:avLst/>
          </a:prstGeom>
          <a:noFill/>
          <a:ln w="9525">
            <a:noFill/>
            <a:miter lim="800000"/>
            <a:headEnd/>
            <a:tailEnd/>
          </a:ln>
        </p:spPr>
      </p:pic>
      <p:sp>
        <p:nvSpPr>
          <p:cNvPr id="104" name="Oval 103"/>
          <p:cNvSpPr/>
          <p:nvPr/>
        </p:nvSpPr>
        <p:spPr bwMode="auto">
          <a:xfrm>
            <a:off x="2971800" y="2255556"/>
            <a:ext cx="76157" cy="76263"/>
          </a:xfrm>
          <a:prstGeom prst="ellipse">
            <a:avLst/>
          </a:prstGeom>
          <a:solidFill>
            <a:schemeClr val="bg1">
              <a:lumMod val="75000"/>
            </a:schemeClr>
          </a:solidFill>
          <a:ln w="9525" cap="flat" cmpd="sng" algn="ctr">
            <a:solidFill>
              <a:schemeClr val="tx1"/>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lstStyle/>
          <a:p>
            <a:pPr>
              <a:defRPr/>
            </a:pPr>
            <a:endParaRPr lang="en-US" sz="1800" b="1">
              <a:latin typeface="Arial" pitchFamily="34" charset="0"/>
              <a:ea typeface="ＭＳ Ｐゴシック" pitchFamily="16" charset="-128"/>
            </a:endParaRPr>
          </a:p>
        </p:txBody>
      </p:sp>
      <p:sp>
        <p:nvSpPr>
          <p:cNvPr id="105" name="Oval 104"/>
          <p:cNvSpPr/>
          <p:nvPr/>
        </p:nvSpPr>
        <p:spPr bwMode="auto">
          <a:xfrm>
            <a:off x="3138487" y="2255556"/>
            <a:ext cx="76157" cy="76263"/>
          </a:xfrm>
          <a:prstGeom prst="ellipse">
            <a:avLst/>
          </a:prstGeom>
          <a:solidFill>
            <a:schemeClr val="bg1">
              <a:lumMod val="75000"/>
            </a:schemeClr>
          </a:solidFill>
          <a:ln w="9525" cap="flat" cmpd="sng" algn="ctr">
            <a:solidFill>
              <a:schemeClr val="tx1"/>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lstStyle/>
          <a:p>
            <a:pPr>
              <a:defRPr/>
            </a:pPr>
            <a:endParaRPr lang="en-US" sz="1800" b="1">
              <a:latin typeface="Arial" pitchFamily="34" charset="0"/>
              <a:ea typeface="ＭＳ Ｐゴシック" pitchFamily="16" charset="-128"/>
            </a:endParaRPr>
          </a:p>
        </p:txBody>
      </p:sp>
      <p:sp>
        <p:nvSpPr>
          <p:cNvPr id="106" name="Oval 105"/>
          <p:cNvSpPr/>
          <p:nvPr/>
        </p:nvSpPr>
        <p:spPr bwMode="auto">
          <a:xfrm>
            <a:off x="3290887" y="2255556"/>
            <a:ext cx="76157" cy="76263"/>
          </a:xfrm>
          <a:prstGeom prst="ellipse">
            <a:avLst/>
          </a:prstGeom>
          <a:solidFill>
            <a:schemeClr val="bg1">
              <a:lumMod val="75000"/>
            </a:schemeClr>
          </a:solidFill>
          <a:ln w="9525" cap="flat" cmpd="sng" algn="ctr">
            <a:solidFill>
              <a:schemeClr val="tx1"/>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lstStyle/>
          <a:p>
            <a:pPr>
              <a:defRPr/>
            </a:pPr>
            <a:endParaRPr lang="en-US" sz="1800" b="1">
              <a:latin typeface="Arial" pitchFamily="34" charset="0"/>
              <a:ea typeface="ＭＳ Ｐゴシック" pitchFamily="16" charset="-128"/>
            </a:endParaRPr>
          </a:p>
        </p:txBody>
      </p:sp>
      <p:grpSp>
        <p:nvGrpSpPr>
          <p:cNvPr id="5" name="Left-Right Arrow 198"/>
          <p:cNvGrpSpPr>
            <a:grpSpLocks/>
          </p:cNvGrpSpPr>
          <p:nvPr/>
        </p:nvGrpSpPr>
        <p:grpSpPr bwMode="auto">
          <a:xfrm>
            <a:off x="2099931" y="3416300"/>
            <a:ext cx="384175" cy="317500"/>
            <a:chOff x="3391" y="2162"/>
            <a:chExt cx="242" cy="484"/>
          </a:xfrm>
        </p:grpSpPr>
        <p:pic>
          <p:nvPicPr>
            <p:cNvPr id="26696" name="Left-Right Arrow 198"/>
            <p:cNvPicPr>
              <a:picLocks noChangeArrowheads="1"/>
            </p:cNvPicPr>
            <p:nvPr/>
          </p:nvPicPr>
          <p:blipFill>
            <a:blip r:embed="rId3" cstate="print"/>
            <a:srcRect/>
            <a:stretch>
              <a:fillRect/>
            </a:stretch>
          </p:blipFill>
          <p:spPr bwMode="auto">
            <a:xfrm>
              <a:off x="3391" y="2162"/>
              <a:ext cx="242" cy="484"/>
            </a:xfrm>
            <a:prstGeom prst="rect">
              <a:avLst/>
            </a:prstGeom>
            <a:noFill/>
            <a:ln w="9525">
              <a:noFill/>
              <a:miter lim="800000"/>
              <a:headEnd/>
              <a:tailEnd/>
            </a:ln>
          </p:spPr>
        </p:pic>
        <p:sp>
          <p:nvSpPr>
            <p:cNvPr id="26697" name="Text Box 182"/>
            <p:cNvSpPr txBox="1">
              <a:spLocks noChangeArrowheads="1"/>
            </p:cNvSpPr>
            <p:nvPr/>
          </p:nvSpPr>
          <p:spPr bwMode="auto">
            <a:xfrm rot="-5400000">
              <a:off x="3334" y="2356"/>
              <a:ext cx="324" cy="68"/>
            </a:xfrm>
            <a:prstGeom prst="rect">
              <a:avLst/>
            </a:prstGeom>
            <a:noFill/>
            <a:ln w="9525">
              <a:noFill/>
              <a:miter lim="800000"/>
              <a:headEnd/>
              <a:tailEnd/>
            </a:ln>
          </p:spPr>
          <p:txBody>
            <a:bodyPr vert="eaVert" anchor="ctr"/>
            <a:lstStyle/>
            <a:p>
              <a:pPr algn="ctr"/>
              <a:endParaRPr lang="en-US" sz="800" b="1">
                <a:solidFill>
                  <a:schemeClr val="bg1"/>
                </a:solidFill>
              </a:endParaRPr>
            </a:p>
          </p:txBody>
        </p:sp>
      </p:grpSp>
      <p:sp>
        <p:nvSpPr>
          <p:cNvPr id="4" name="Oval 103"/>
          <p:cNvSpPr/>
          <p:nvPr/>
        </p:nvSpPr>
        <p:spPr bwMode="auto">
          <a:xfrm>
            <a:off x="2895643" y="3544606"/>
            <a:ext cx="76157" cy="76263"/>
          </a:xfrm>
          <a:prstGeom prst="ellipse">
            <a:avLst/>
          </a:prstGeom>
          <a:solidFill>
            <a:schemeClr val="bg1">
              <a:lumMod val="75000"/>
            </a:schemeClr>
          </a:solidFill>
          <a:ln w="9525" cap="flat" cmpd="sng" algn="ctr">
            <a:solidFill>
              <a:schemeClr val="tx1"/>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lstStyle/>
          <a:p>
            <a:pPr>
              <a:defRPr/>
            </a:pPr>
            <a:endParaRPr lang="en-US" sz="1800" b="1">
              <a:latin typeface="Arial" pitchFamily="34" charset="0"/>
              <a:ea typeface="ＭＳ Ｐゴシック" pitchFamily="16" charset="-128"/>
            </a:endParaRPr>
          </a:p>
        </p:txBody>
      </p:sp>
      <p:sp>
        <p:nvSpPr>
          <p:cNvPr id="6" name="Oval 104"/>
          <p:cNvSpPr/>
          <p:nvPr/>
        </p:nvSpPr>
        <p:spPr bwMode="auto">
          <a:xfrm>
            <a:off x="3048043" y="3544606"/>
            <a:ext cx="76157" cy="76263"/>
          </a:xfrm>
          <a:prstGeom prst="ellipse">
            <a:avLst/>
          </a:prstGeom>
          <a:solidFill>
            <a:schemeClr val="bg1">
              <a:lumMod val="75000"/>
            </a:schemeClr>
          </a:solidFill>
          <a:ln w="9525" cap="flat" cmpd="sng" algn="ctr">
            <a:solidFill>
              <a:schemeClr val="tx1"/>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lstStyle/>
          <a:p>
            <a:pPr>
              <a:defRPr/>
            </a:pPr>
            <a:endParaRPr lang="en-US" sz="1800" b="1">
              <a:latin typeface="Arial" pitchFamily="34" charset="0"/>
              <a:ea typeface="ＭＳ Ｐゴシック" pitchFamily="16" charset="-128"/>
            </a:endParaRPr>
          </a:p>
        </p:txBody>
      </p:sp>
      <p:sp>
        <p:nvSpPr>
          <p:cNvPr id="7" name="Oval 105"/>
          <p:cNvSpPr/>
          <p:nvPr/>
        </p:nvSpPr>
        <p:spPr bwMode="auto">
          <a:xfrm>
            <a:off x="3200443" y="3544606"/>
            <a:ext cx="76157" cy="76263"/>
          </a:xfrm>
          <a:prstGeom prst="ellipse">
            <a:avLst/>
          </a:prstGeom>
          <a:solidFill>
            <a:schemeClr val="bg1">
              <a:lumMod val="75000"/>
            </a:schemeClr>
          </a:solidFill>
          <a:ln w="9525" cap="flat" cmpd="sng" algn="ctr">
            <a:solidFill>
              <a:schemeClr val="tx1"/>
            </a:solidFill>
            <a:prstDash val="solid"/>
            <a:round/>
            <a:headEnd type="none" w="med" len="med"/>
            <a:tailEnd type="triangle" w="med" len="med"/>
          </a:ln>
          <a:effectLst>
            <a:outerShdw blurRad="50800" dist="38100" dir="2700000" algn="tl" rotWithShape="0">
              <a:prstClr val="black">
                <a:alpha val="40000"/>
              </a:prstClr>
            </a:outerShdw>
          </a:effectLst>
          <a:scene3d>
            <a:camera prst="orthographicFront"/>
            <a:lightRig rig="threePt" dir="t"/>
          </a:scene3d>
          <a:sp3d>
            <a:bevelT/>
          </a:sp3d>
        </p:spPr>
        <p:txBody>
          <a:bodyPr/>
          <a:lstStyle/>
          <a:p>
            <a:pPr>
              <a:defRPr/>
            </a:pPr>
            <a:endParaRPr lang="en-US" sz="1800" b="1">
              <a:latin typeface="Arial" pitchFamily="34" charset="0"/>
              <a:ea typeface="ＭＳ Ｐゴシック" pitchFamily="16" charset="-128"/>
            </a:endParaRPr>
          </a:p>
        </p:txBody>
      </p:sp>
      <p:pic>
        <p:nvPicPr>
          <p:cNvPr id="67" name="Rectangle 113"/>
          <p:cNvPicPr>
            <a:picLocks noChangeArrowheads="1"/>
          </p:cNvPicPr>
          <p:nvPr/>
        </p:nvPicPr>
        <p:blipFill>
          <a:blip r:embed="rId5" cstate="print"/>
          <a:srcRect/>
          <a:stretch>
            <a:fillRect/>
          </a:stretch>
        </p:blipFill>
        <p:spPr bwMode="auto">
          <a:xfrm>
            <a:off x="1857375" y="4724400"/>
            <a:ext cx="3262313" cy="1584325"/>
          </a:xfrm>
          <a:prstGeom prst="rect">
            <a:avLst/>
          </a:prstGeom>
          <a:noFill/>
          <a:ln w="9525">
            <a:noFill/>
            <a:miter lim="800000"/>
            <a:headEnd/>
            <a:tailEnd/>
          </a:ln>
        </p:spPr>
      </p:pic>
      <p:sp>
        <p:nvSpPr>
          <p:cNvPr id="68" name="Text Box 94"/>
          <p:cNvSpPr txBox="1">
            <a:spLocks noChangeArrowheads="1"/>
          </p:cNvSpPr>
          <p:nvPr/>
        </p:nvSpPr>
        <p:spPr bwMode="auto">
          <a:xfrm>
            <a:off x="1828800" y="4781550"/>
            <a:ext cx="3098800" cy="1414462"/>
          </a:xfrm>
          <a:prstGeom prst="rect">
            <a:avLst/>
          </a:prstGeom>
          <a:noFill/>
          <a:ln w="9525">
            <a:noFill/>
            <a:miter lim="800000"/>
            <a:headEnd/>
            <a:tailEnd/>
          </a:ln>
        </p:spPr>
        <p:txBody>
          <a:bodyPr/>
          <a:lstStyle/>
          <a:p>
            <a:pPr algn="ctr" eaLnBrk="0" hangingPunct="0"/>
            <a:endParaRPr lang="en-US"/>
          </a:p>
        </p:txBody>
      </p:sp>
      <p:sp>
        <p:nvSpPr>
          <p:cNvPr id="69" name="Rectangle 68"/>
          <p:cNvSpPr/>
          <p:nvPr/>
        </p:nvSpPr>
        <p:spPr>
          <a:xfrm>
            <a:off x="1828800" y="4781550"/>
            <a:ext cx="825500" cy="457200"/>
          </a:xfrm>
          <a:prstGeom prst="rect">
            <a:avLst/>
          </a:prstGeom>
          <a:noFill/>
          <a:effectLst/>
        </p:spPr>
        <p:txBody>
          <a:bodyPr>
            <a:spAutoFit/>
          </a:bodyPr>
          <a:lstStyle/>
          <a:p>
            <a:pPr eaLnBrk="0" hangingPunct="0">
              <a:defRPr/>
            </a:pPr>
            <a:r>
              <a:rPr lang="en-US" sz="1200" b="1" dirty="0">
                <a:solidFill>
                  <a:srgbClr val="182643"/>
                </a:solidFill>
              </a:rPr>
              <a:t>Neterion</a:t>
            </a:r>
          </a:p>
          <a:p>
            <a:pPr eaLnBrk="0" hangingPunct="0">
              <a:defRPr/>
            </a:pPr>
            <a:r>
              <a:rPr lang="en-US" sz="1200" b="1" dirty="0">
                <a:solidFill>
                  <a:srgbClr val="182643"/>
                </a:solidFill>
              </a:rPr>
              <a:t>X3120</a:t>
            </a:r>
          </a:p>
        </p:txBody>
      </p:sp>
      <p:sp>
        <p:nvSpPr>
          <p:cNvPr id="70" name="Rounded Rectangle 69"/>
          <p:cNvSpPr/>
          <p:nvPr/>
        </p:nvSpPr>
        <p:spPr bwMode="auto">
          <a:xfrm>
            <a:off x="2552945" y="5043261"/>
            <a:ext cx="206619" cy="753950"/>
          </a:xfrm>
          <a:prstGeom prst="roundRect">
            <a:avLst>
              <a:gd name="adj" fmla="val 6469"/>
            </a:avLst>
          </a:prstGeom>
          <a:solidFill>
            <a:schemeClr val="accent6"/>
          </a:solidFill>
          <a:ln w="19050" cap="flat" cmpd="sng" algn="ctr">
            <a:solidFill>
              <a:schemeClr val="bg1">
                <a:lumMod val="75000"/>
              </a:schemeClr>
            </a:solid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165100" prst="coolSlant"/>
          </a:sp3d>
        </p:spPr>
        <p:txBody>
          <a:bodyPr/>
          <a:lstStyle/>
          <a:p>
            <a:pPr algn="ctr" eaLnBrk="0" hangingPunct="0">
              <a:defRPr/>
            </a:pPr>
            <a:endParaRPr lang="en-US" sz="1200" dirty="0">
              <a:ln w="12700">
                <a:solidFill>
                  <a:schemeClr val="tx1"/>
                </a:solidFill>
              </a:ln>
              <a:solidFill>
                <a:schemeClr val="bg2">
                  <a:lumMod val="50000"/>
                </a:schemeClr>
              </a:solidFill>
              <a:ea typeface="ＭＳ Ｐゴシック" pitchFamily="16" charset="-128"/>
            </a:endParaRPr>
          </a:p>
        </p:txBody>
      </p:sp>
      <p:sp>
        <p:nvSpPr>
          <p:cNvPr id="72" name="Rounded Rectangle 71"/>
          <p:cNvSpPr/>
          <p:nvPr/>
        </p:nvSpPr>
        <p:spPr bwMode="auto">
          <a:xfrm>
            <a:off x="2934189" y="5043261"/>
            <a:ext cx="206619" cy="753950"/>
          </a:xfrm>
          <a:prstGeom prst="roundRect">
            <a:avLst>
              <a:gd name="adj" fmla="val 6469"/>
            </a:avLst>
          </a:prstGeom>
          <a:solidFill>
            <a:schemeClr val="accent6"/>
          </a:solidFill>
          <a:ln w="19050" cap="flat" cmpd="sng" algn="ctr">
            <a:solidFill>
              <a:schemeClr val="bg1">
                <a:lumMod val="75000"/>
              </a:schemeClr>
            </a:solid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165100" prst="coolSlant"/>
          </a:sp3d>
        </p:spPr>
        <p:txBody>
          <a:bodyPr/>
          <a:lstStyle/>
          <a:p>
            <a:pPr algn="ctr" eaLnBrk="0" hangingPunct="0">
              <a:defRPr/>
            </a:pPr>
            <a:endParaRPr lang="en-US" sz="1200" dirty="0">
              <a:ln w="12700">
                <a:solidFill>
                  <a:schemeClr val="tx1"/>
                </a:solidFill>
              </a:ln>
              <a:solidFill>
                <a:schemeClr val="bg2">
                  <a:lumMod val="50000"/>
                </a:schemeClr>
              </a:solidFill>
              <a:ea typeface="ＭＳ Ｐゴシック" pitchFamily="16" charset="-128"/>
            </a:endParaRPr>
          </a:p>
        </p:txBody>
      </p:sp>
      <p:sp>
        <p:nvSpPr>
          <p:cNvPr id="73" name="Rectangle 72"/>
          <p:cNvSpPr/>
          <p:nvPr/>
        </p:nvSpPr>
        <p:spPr>
          <a:xfrm rot="16200000">
            <a:off x="2366963" y="5281612"/>
            <a:ext cx="566737" cy="214313"/>
          </a:xfrm>
          <a:prstGeom prst="rect">
            <a:avLst/>
          </a:prstGeom>
          <a:noFill/>
          <a:effectLst/>
        </p:spPr>
        <p:txBody>
          <a:bodyPr>
            <a:spAutoFit/>
          </a:bodyPr>
          <a:lstStyle/>
          <a:p>
            <a:pPr algn="ctr" eaLnBrk="0" hangingPunct="0">
              <a:defRPr/>
            </a:pPr>
            <a:r>
              <a:rPr lang="en-US" sz="800" b="1" dirty="0">
                <a:ln w="12700" cmpd="sng">
                  <a:noFill/>
                  <a:prstDash val="solid"/>
                </a:ln>
                <a:solidFill>
                  <a:srgbClr val="FFFFFF"/>
                </a:solidFill>
                <a:ea typeface="ＭＳ Ｐゴシック" pitchFamily="16" charset="-128"/>
              </a:rPr>
              <a:t>NIC 1</a:t>
            </a:r>
          </a:p>
        </p:txBody>
      </p:sp>
      <p:sp>
        <p:nvSpPr>
          <p:cNvPr id="74" name="Rounded Rectangle 73"/>
          <p:cNvSpPr/>
          <p:nvPr/>
        </p:nvSpPr>
        <p:spPr bwMode="auto">
          <a:xfrm>
            <a:off x="3313845" y="5043261"/>
            <a:ext cx="206619" cy="753950"/>
          </a:xfrm>
          <a:prstGeom prst="roundRect">
            <a:avLst>
              <a:gd name="adj" fmla="val 6469"/>
            </a:avLst>
          </a:prstGeom>
          <a:solidFill>
            <a:schemeClr val="accent6"/>
          </a:solidFill>
          <a:ln w="19050" cap="flat" cmpd="sng" algn="ctr">
            <a:solidFill>
              <a:schemeClr val="bg1">
                <a:lumMod val="75000"/>
              </a:schemeClr>
            </a:solid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165100" prst="coolSlant"/>
          </a:sp3d>
        </p:spPr>
        <p:txBody>
          <a:bodyPr/>
          <a:lstStyle/>
          <a:p>
            <a:pPr algn="ctr" eaLnBrk="0" hangingPunct="0">
              <a:defRPr/>
            </a:pPr>
            <a:endParaRPr lang="en-US" sz="1200" dirty="0">
              <a:ln w="12700">
                <a:solidFill>
                  <a:schemeClr val="tx1"/>
                </a:solidFill>
              </a:ln>
              <a:solidFill>
                <a:schemeClr val="bg2">
                  <a:lumMod val="50000"/>
                </a:schemeClr>
              </a:solidFill>
              <a:ea typeface="ＭＳ Ｐゴシック" pitchFamily="16" charset="-128"/>
            </a:endParaRPr>
          </a:p>
        </p:txBody>
      </p:sp>
      <p:sp>
        <p:nvSpPr>
          <p:cNvPr id="75" name="Rectangle 74"/>
          <p:cNvSpPr/>
          <p:nvPr/>
        </p:nvSpPr>
        <p:spPr>
          <a:xfrm rot="16200000">
            <a:off x="3128962" y="5311775"/>
            <a:ext cx="566738" cy="214312"/>
          </a:xfrm>
          <a:prstGeom prst="rect">
            <a:avLst/>
          </a:prstGeom>
          <a:noFill/>
          <a:effectLst/>
        </p:spPr>
        <p:txBody>
          <a:bodyPr>
            <a:spAutoFit/>
          </a:bodyPr>
          <a:lstStyle/>
          <a:p>
            <a:pPr algn="ctr" eaLnBrk="0" hangingPunct="0">
              <a:defRPr/>
            </a:pPr>
            <a:r>
              <a:rPr lang="en-US" sz="800" b="1" dirty="0" smtClean="0">
                <a:ln w="12700" cmpd="sng">
                  <a:noFill/>
                  <a:prstDash val="solid"/>
                </a:ln>
                <a:solidFill>
                  <a:srgbClr val="FFFFFF"/>
                </a:solidFill>
                <a:ea typeface="ＭＳ Ｐゴシック" pitchFamily="16" charset="-128"/>
              </a:rPr>
              <a:t>NIC 3</a:t>
            </a:r>
            <a:endParaRPr lang="en-US" sz="800" b="1" dirty="0">
              <a:ln w="12700" cmpd="sng">
                <a:noFill/>
                <a:prstDash val="solid"/>
              </a:ln>
              <a:solidFill>
                <a:srgbClr val="FFFFFF"/>
              </a:solidFill>
              <a:ea typeface="ＭＳ Ｐゴシック" pitchFamily="16" charset="-128"/>
            </a:endParaRPr>
          </a:p>
        </p:txBody>
      </p:sp>
      <p:sp>
        <p:nvSpPr>
          <p:cNvPr id="76" name="Rounded Rectangle 75"/>
          <p:cNvSpPr/>
          <p:nvPr/>
        </p:nvSpPr>
        <p:spPr bwMode="auto">
          <a:xfrm>
            <a:off x="2460170" y="5866606"/>
            <a:ext cx="1778996" cy="258650"/>
          </a:xfrm>
          <a:prstGeom prst="roundRect">
            <a:avLst>
              <a:gd name="adj" fmla="val 6469"/>
            </a:avLst>
          </a:prstGeom>
          <a:solidFill>
            <a:schemeClr val="bg2">
              <a:lumMod val="75000"/>
            </a:schemeClr>
          </a:solidFill>
          <a:ln w="19050" cap="flat" cmpd="sng" algn="ctr">
            <a:solidFill>
              <a:schemeClr val="bg1">
                <a:lumMod val="75000"/>
              </a:schemeClr>
            </a:solid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165100" prst="coolSlant"/>
          </a:sp3d>
        </p:spPr>
        <p:txBody>
          <a:bodyPr/>
          <a:lstStyle/>
          <a:p>
            <a:pPr algn="ctr" eaLnBrk="0" hangingPunct="0">
              <a:defRPr/>
            </a:pPr>
            <a:endParaRPr lang="en-US" sz="1200" dirty="0">
              <a:ln w="12700">
                <a:solidFill>
                  <a:schemeClr val="tx1"/>
                </a:solidFill>
              </a:ln>
              <a:solidFill>
                <a:schemeClr val="bg2">
                  <a:lumMod val="50000"/>
                </a:schemeClr>
              </a:solidFill>
              <a:ea typeface="ＭＳ Ｐゴシック" pitchFamily="16" charset="-128"/>
            </a:endParaRPr>
          </a:p>
        </p:txBody>
      </p:sp>
      <p:sp>
        <p:nvSpPr>
          <p:cNvPr id="77" name="Rectangle 76"/>
          <p:cNvSpPr/>
          <p:nvPr/>
        </p:nvSpPr>
        <p:spPr>
          <a:xfrm>
            <a:off x="2466975" y="5867400"/>
            <a:ext cx="1752600" cy="244475"/>
          </a:xfrm>
          <a:prstGeom prst="rect">
            <a:avLst/>
          </a:prstGeom>
          <a:noFill/>
          <a:effectLst/>
        </p:spPr>
        <p:txBody>
          <a:bodyPr>
            <a:spAutoFit/>
          </a:bodyPr>
          <a:lstStyle/>
          <a:p>
            <a:pPr algn="ctr" eaLnBrk="0" hangingPunct="0">
              <a:defRPr/>
            </a:pPr>
            <a:r>
              <a:rPr lang="en-US" sz="1000" b="1" dirty="0">
                <a:ln w="12700" cmpd="sng">
                  <a:noFill/>
                  <a:prstDash val="solid"/>
                </a:ln>
                <a:solidFill>
                  <a:srgbClr val="FFFFFF"/>
                </a:solidFill>
                <a:ea typeface="ＭＳ Ｐゴシック" pitchFamily="16" charset="-128"/>
              </a:rPr>
              <a:t>Integrated L2 Switch</a:t>
            </a:r>
          </a:p>
        </p:txBody>
      </p:sp>
      <p:sp>
        <p:nvSpPr>
          <p:cNvPr id="78" name="Line 329"/>
          <p:cNvSpPr>
            <a:spLocks noChangeShapeType="1"/>
          </p:cNvSpPr>
          <p:nvPr/>
        </p:nvSpPr>
        <p:spPr bwMode="auto">
          <a:xfrm>
            <a:off x="3048000" y="4343400"/>
            <a:ext cx="0" cy="609600"/>
          </a:xfrm>
          <a:prstGeom prst="line">
            <a:avLst/>
          </a:prstGeom>
          <a:noFill/>
          <a:ln w="28575">
            <a:solidFill>
              <a:schemeClr val="bg2"/>
            </a:solidFill>
            <a:round/>
            <a:headEnd type="triangle" w="med" len="med"/>
            <a:tailEnd type="triangle" w="med" len="med"/>
          </a:ln>
        </p:spPr>
        <p:txBody>
          <a:bodyPr/>
          <a:lstStyle/>
          <a:p>
            <a:endParaRPr lang="en-US"/>
          </a:p>
        </p:txBody>
      </p:sp>
      <p:sp>
        <p:nvSpPr>
          <p:cNvPr id="79" name="Line 330"/>
          <p:cNvSpPr>
            <a:spLocks noChangeShapeType="1"/>
          </p:cNvSpPr>
          <p:nvPr/>
        </p:nvSpPr>
        <p:spPr bwMode="auto">
          <a:xfrm>
            <a:off x="2057400" y="3048000"/>
            <a:ext cx="533400" cy="1981200"/>
          </a:xfrm>
          <a:prstGeom prst="line">
            <a:avLst/>
          </a:prstGeom>
          <a:noFill/>
          <a:ln w="28575">
            <a:solidFill>
              <a:schemeClr val="bg2"/>
            </a:solidFill>
            <a:round/>
            <a:headEnd type="triangle" w="med" len="med"/>
            <a:tailEnd type="triangle" w="med" len="med"/>
          </a:ln>
        </p:spPr>
        <p:txBody>
          <a:bodyPr/>
          <a:lstStyle/>
          <a:p>
            <a:endParaRPr lang="en-US"/>
          </a:p>
        </p:txBody>
      </p:sp>
      <p:sp>
        <p:nvSpPr>
          <p:cNvPr id="81" name="Line 332"/>
          <p:cNvSpPr>
            <a:spLocks noChangeShapeType="1"/>
          </p:cNvSpPr>
          <p:nvPr/>
        </p:nvSpPr>
        <p:spPr bwMode="auto">
          <a:xfrm>
            <a:off x="3352800" y="4343400"/>
            <a:ext cx="0" cy="609600"/>
          </a:xfrm>
          <a:prstGeom prst="line">
            <a:avLst/>
          </a:prstGeom>
          <a:noFill/>
          <a:ln w="28575">
            <a:solidFill>
              <a:schemeClr val="bg2"/>
            </a:solidFill>
            <a:round/>
            <a:headEnd type="triangle" w="med" len="med"/>
            <a:tailEnd type="triangle" w="med" len="med"/>
          </a:ln>
        </p:spPr>
        <p:txBody>
          <a:bodyPr/>
          <a:lstStyle/>
          <a:p>
            <a:endParaRPr lang="en-US"/>
          </a:p>
        </p:txBody>
      </p:sp>
      <p:sp>
        <p:nvSpPr>
          <p:cNvPr id="82" name="AutoShape 334"/>
          <p:cNvSpPr>
            <a:spLocks/>
          </p:cNvSpPr>
          <p:nvPr/>
        </p:nvSpPr>
        <p:spPr bwMode="auto">
          <a:xfrm>
            <a:off x="1524000" y="4648200"/>
            <a:ext cx="152400" cy="1524000"/>
          </a:xfrm>
          <a:prstGeom prst="leftBrace">
            <a:avLst>
              <a:gd name="adj1" fmla="val 100000"/>
              <a:gd name="adj2" fmla="val 50000"/>
            </a:avLst>
          </a:prstGeom>
          <a:noFill/>
          <a:ln w="25400">
            <a:solidFill>
              <a:schemeClr val="tx1"/>
            </a:solidFill>
            <a:round/>
            <a:headEnd/>
            <a:tailEnd/>
          </a:ln>
        </p:spPr>
        <p:txBody>
          <a:bodyPr wrap="none" anchor="ctr"/>
          <a:lstStyle/>
          <a:p>
            <a:endParaRPr lang="en-US"/>
          </a:p>
        </p:txBody>
      </p:sp>
      <p:sp>
        <p:nvSpPr>
          <p:cNvPr id="83" name="Text Box 337"/>
          <p:cNvSpPr txBox="1">
            <a:spLocks noChangeArrowheads="1"/>
          </p:cNvSpPr>
          <p:nvPr/>
        </p:nvSpPr>
        <p:spPr bwMode="auto">
          <a:xfrm>
            <a:off x="304800" y="5036403"/>
            <a:ext cx="1295400" cy="830997"/>
          </a:xfrm>
          <a:prstGeom prst="rect">
            <a:avLst/>
          </a:prstGeom>
          <a:noFill/>
          <a:ln w="9525">
            <a:noFill/>
            <a:miter lim="800000"/>
            <a:headEnd/>
            <a:tailEnd/>
          </a:ln>
        </p:spPr>
        <p:txBody>
          <a:bodyPr wrap="square">
            <a:spAutoFit/>
          </a:bodyPr>
          <a:lstStyle/>
          <a:p>
            <a:r>
              <a:rPr lang="en-US" sz="1200" dirty="0"/>
              <a:t>X3120 configured with </a:t>
            </a:r>
            <a:r>
              <a:rPr lang="en-US" sz="1200" dirty="0" smtClean="0"/>
              <a:t>Multiple  PCI </a:t>
            </a:r>
            <a:r>
              <a:rPr lang="en-US" sz="1200" dirty="0"/>
              <a:t>Functions </a:t>
            </a:r>
          </a:p>
        </p:txBody>
      </p:sp>
      <p:sp>
        <p:nvSpPr>
          <p:cNvPr id="84" name="AutoShape 338"/>
          <p:cNvSpPr>
            <a:spLocks/>
          </p:cNvSpPr>
          <p:nvPr/>
        </p:nvSpPr>
        <p:spPr bwMode="auto">
          <a:xfrm>
            <a:off x="5057775" y="4900612"/>
            <a:ext cx="152400" cy="1143000"/>
          </a:xfrm>
          <a:prstGeom prst="rightBrace">
            <a:avLst>
              <a:gd name="adj1" fmla="val 62500"/>
              <a:gd name="adj2" fmla="val 50000"/>
            </a:avLst>
          </a:prstGeom>
          <a:noFill/>
          <a:ln w="25400">
            <a:solidFill>
              <a:schemeClr val="tx1"/>
            </a:solidFill>
            <a:round/>
            <a:headEnd/>
            <a:tailEnd/>
          </a:ln>
        </p:spPr>
        <p:txBody>
          <a:bodyPr wrap="none" anchor="ctr"/>
          <a:lstStyle/>
          <a:p>
            <a:endParaRPr lang="en-US"/>
          </a:p>
        </p:txBody>
      </p:sp>
      <p:sp>
        <p:nvSpPr>
          <p:cNvPr id="93" name="Text Box 339"/>
          <p:cNvSpPr txBox="1">
            <a:spLocks noChangeArrowheads="1"/>
          </p:cNvSpPr>
          <p:nvPr/>
        </p:nvSpPr>
        <p:spPr bwMode="auto">
          <a:xfrm>
            <a:off x="5715000" y="4558605"/>
            <a:ext cx="3429000" cy="1384995"/>
          </a:xfrm>
          <a:prstGeom prst="rect">
            <a:avLst/>
          </a:prstGeom>
          <a:noFill/>
          <a:ln w="9525">
            <a:noFill/>
            <a:miter lim="800000"/>
            <a:headEnd/>
            <a:tailEnd/>
          </a:ln>
        </p:spPr>
        <p:txBody>
          <a:bodyPr wrap="square">
            <a:spAutoFit/>
          </a:bodyPr>
          <a:lstStyle/>
          <a:p>
            <a:r>
              <a:rPr lang="en-US" sz="1200" b="1" u="sng" dirty="0" err="1"/>
              <a:t>IOQoS</a:t>
            </a:r>
            <a:r>
              <a:rPr lang="en-US" sz="1200" b="1" u="sng" dirty="0"/>
              <a:t> Priorities and Bandwidth Allocation</a:t>
            </a:r>
          </a:p>
          <a:p>
            <a:endParaRPr lang="en-US" sz="1200" dirty="0"/>
          </a:p>
          <a:p>
            <a:r>
              <a:rPr lang="en-US" sz="1200" dirty="0"/>
              <a:t>NIC </a:t>
            </a:r>
            <a:r>
              <a:rPr lang="en-US" sz="1200" dirty="0" smtClean="0"/>
              <a:t>0 	Management </a:t>
            </a:r>
            <a:r>
              <a:rPr lang="en-US" sz="1200" dirty="0"/>
              <a:t>- Priority 0 / 1Gbps</a:t>
            </a:r>
          </a:p>
          <a:p>
            <a:r>
              <a:rPr lang="en-US" sz="1200" dirty="0"/>
              <a:t>NIC </a:t>
            </a:r>
            <a:r>
              <a:rPr lang="en-US" sz="1200" dirty="0" smtClean="0"/>
              <a:t>1 	Clustering  </a:t>
            </a:r>
            <a:r>
              <a:rPr lang="en-US" sz="1200" dirty="0"/>
              <a:t>- Priority 1 / </a:t>
            </a:r>
            <a:r>
              <a:rPr lang="en-US" sz="1200" dirty="0" smtClean="0"/>
              <a:t>2Gbps</a:t>
            </a:r>
          </a:p>
          <a:p>
            <a:r>
              <a:rPr lang="en-US" sz="1200" dirty="0" smtClean="0"/>
              <a:t>NIC 2	Clustering  - Priority 1 / 2Gbps</a:t>
            </a:r>
            <a:endParaRPr lang="en-US" sz="1200" dirty="0"/>
          </a:p>
          <a:p>
            <a:r>
              <a:rPr lang="en-US" sz="1200" dirty="0"/>
              <a:t>NIC </a:t>
            </a:r>
            <a:r>
              <a:rPr lang="en-US" sz="1200" dirty="0" smtClean="0"/>
              <a:t>3 	Data Network </a:t>
            </a:r>
            <a:r>
              <a:rPr lang="en-US" sz="1200" dirty="0"/>
              <a:t>- Priority 2 / </a:t>
            </a:r>
            <a:r>
              <a:rPr lang="en-US" sz="1200" dirty="0" smtClean="0"/>
              <a:t>3Gbps</a:t>
            </a:r>
            <a:endParaRPr lang="en-US" sz="1200" dirty="0"/>
          </a:p>
          <a:p>
            <a:r>
              <a:rPr lang="en-US" sz="1200" dirty="0"/>
              <a:t>NIC </a:t>
            </a:r>
            <a:r>
              <a:rPr lang="en-US" sz="1200" dirty="0" smtClean="0"/>
              <a:t>4	IP Storage </a:t>
            </a:r>
            <a:r>
              <a:rPr lang="en-US" sz="1200" dirty="0"/>
              <a:t>- Priority 3 / </a:t>
            </a:r>
            <a:r>
              <a:rPr lang="en-US" sz="1200" dirty="0" smtClean="0"/>
              <a:t>4Gbps</a:t>
            </a:r>
            <a:endParaRPr lang="en-US" sz="1200" dirty="0"/>
          </a:p>
        </p:txBody>
      </p:sp>
      <p:pic>
        <p:nvPicPr>
          <p:cNvPr id="94" name="Picture 3"/>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4103688" y="5129212"/>
            <a:ext cx="877887" cy="484188"/>
          </a:xfrm>
          <a:prstGeom prst="rect">
            <a:avLst/>
          </a:prstGeom>
          <a:noFill/>
          <a:ln w="9525">
            <a:noFill/>
            <a:miter lim="800000"/>
            <a:headEnd/>
            <a:tailEnd/>
          </a:ln>
        </p:spPr>
      </p:pic>
      <p:sp>
        <p:nvSpPr>
          <p:cNvPr id="107" name="Rounded Rectangle 106"/>
          <p:cNvSpPr/>
          <p:nvPr/>
        </p:nvSpPr>
        <p:spPr bwMode="auto">
          <a:xfrm>
            <a:off x="3936756" y="5043261"/>
            <a:ext cx="206619" cy="753950"/>
          </a:xfrm>
          <a:prstGeom prst="roundRect">
            <a:avLst>
              <a:gd name="adj" fmla="val 6469"/>
            </a:avLst>
          </a:prstGeom>
          <a:solidFill>
            <a:schemeClr val="accent6"/>
          </a:solidFill>
          <a:ln w="19050" cap="flat" cmpd="sng" algn="ctr">
            <a:solidFill>
              <a:schemeClr val="bg1">
                <a:lumMod val="75000"/>
              </a:schemeClr>
            </a:solid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165100" prst="coolSlant"/>
          </a:sp3d>
        </p:spPr>
        <p:txBody>
          <a:bodyPr/>
          <a:lstStyle/>
          <a:p>
            <a:pPr algn="ctr" eaLnBrk="0" hangingPunct="0">
              <a:defRPr/>
            </a:pPr>
            <a:endParaRPr lang="en-US" sz="1200" dirty="0">
              <a:ln w="12700">
                <a:solidFill>
                  <a:schemeClr val="tx1"/>
                </a:solidFill>
              </a:ln>
              <a:solidFill>
                <a:schemeClr val="bg2">
                  <a:lumMod val="50000"/>
                </a:schemeClr>
              </a:solidFill>
              <a:ea typeface="ＭＳ Ｐゴシック" pitchFamily="16" charset="-128"/>
            </a:endParaRPr>
          </a:p>
        </p:txBody>
      </p:sp>
      <p:sp>
        <p:nvSpPr>
          <p:cNvPr id="108" name="Rectangle 107"/>
          <p:cNvSpPr/>
          <p:nvPr/>
        </p:nvSpPr>
        <p:spPr>
          <a:xfrm rot="16200000">
            <a:off x="3744913" y="5311774"/>
            <a:ext cx="566738" cy="214313"/>
          </a:xfrm>
          <a:prstGeom prst="rect">
            <a:avLst/>
          </a:prstGeom>
          <a:noFill/>
          <a:effectLst/>
        </p:spPr>
        <p:txBody>
          <a:bodyPr>
            <a:spAutoFit/>
          </a:bodyPr>
          <a:lstStyle/>
          <a:p>
            <a:pPr algn="ctr" eaLnBrk="0" hangingPunct="0">
              <a:defRPr/>
            </a:pPr>
            <a:r>
              <a:rPr lang="en-US" sz="800" b="1" dirty="0">
                <a:solidFill>
                  <a:srgbClr val="FFFFFF"/>
                </a:solidFill>
              </a:rPr>
              <a:t>NIC </a:t>
            </a:r>
            <a:r>
              <a:rPr lang="en-US" sz="800" b="1" dirty="0" smtClean="0">
                <a:solidFill>
                  <a:srgbClr val="FFFFFF"/>
                </a:solidFill>
              </a:rPr>
              <a:t>2</a:t>
            </a:r>
            <a:endParaRPr lang="en-US" sz="800" b="1" dirty="0">
              <a:solidFill>
                <a:srgbClr val="FFFFFF"/>
              </a:solidFill>
            </a:endParaRPr>
          </a:p>
        </p:txBody>
      </p:sp>
      <p:sp>
        <p:nvSpPr>
          <p:cNvPr id="109" name="Rounded Rectangle 200"/>
          <p:cNvSpPr/>
          <p:nvPr/>
        </p:nvSpPr>
        <p:spPr bwMode="auto">
          <a:xfrm>
            <a:off x="3619745" y="5037250"/>
            <a:ext cx="206619" cy="753950"/>
          </a:xfrm>
          <a:prstGeom prst="roundRect">
            <a:avLst>
              <a:gd name="adj" fmla="val 6469"/>
            </a:avLst>
          </a:prstGeom>
          <a:solidFill>
            <a:schemeClr val="accent6"/>
          </a:solidFill>
          <a:ln w="19050" cap="flat" cmpd="sng" algn="ctr">
            <a:solidFill>
              <a:schemeClr val="bg1">
                <a:lumMod val="75000"/>
              </a:schemeClr>
            </a:solid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165100" prst="coolSlant"/>
          </a:sp3d>
        </p:spPr>
        <p:txBody>
          <a:bodyPr/>
          <a:lstStyle/>
          <a:p>
            <a:pPr algn="ctr" eaLnBrk="0" hangingPunct="0">
              <a:defRPr/>
            </a:pPr>
            <a:endParaRPr lang="en-US" sz="1200" dirty="0">
              <a:ln w="12700">
                <a:solidFill>
                  <a:schemeClr val="tx1"/>
                </a:solidFill>
              </a:ln>
              <a:solidFill>
                <a:schemeClr val="bg2">
                  <a:lumMod val="50000"/>
                </a:schemeClr>
              </a:solidFill>
              <a:ea typeface="ＭＳ Ｐゴシック" pitchFamily="16" charset="-128"/>
            </a:endParaRPr>
          </a:p>
        </p:txBody>
      </p:sp>
      <p:sp>
        <p:nvSpPr>
          <p:cNvPr id="110" name="Rectangle 201"/>
          <p:cNvSpPr/>
          <p:nvPr/>
        </p:nvSpPr>
        <p:spPr>
          <a:xfrm rot="16200000">
            <a:off x="3433763" y="5305763"/>
            <a:ext cx="566737" cy="214313"/>
          </a:xfrm>
          <a:prstGeom prst="rect">
            <a:avLst/>
          </a:prstGeom>
          <a:noFill/>
          <a:effectLst/>
        </p:spPr>
        <p:txBody>
          <a:bodyPr>
            <a:spAutoFit/>
          </a:bodyPr>
          <a:lstStyle/>
          <a:p>
            <a:pPr algn="ctr" eaLnBrk="0" hangingPunct="0">
              <a:defRPr/>
            </a:pPr>
            <a:r>
              <a:rPr lang="en-US" sz="800" b="1" dirty="0">
                <a:solidFill>
                  <a:srgbClr val="FFFFFF"/>
                </a:solidFill>
              </a:rPr>
              <a:t>NIC </a:t>
            </a:r>
            <a:r>
              <a:rPr lang="en-US" sz="800" b="1" dirty="0" smtClean="0">
                <a:solidFill>
                  <a:srgbClr val="FFFFFF"/>
                </a:solidFill>
              </a:rPr>
              <a:t>4</a:t>
            </a:r>
            <a:endParaRPr lang="en-US" sz="800" b="1" dirty="0">
              <a:solidFill>
                <a:srgbClr val="FFFFFF"/>
              </a:solidFill>
            </a:endParaRPr>
          </a:p>
        </p:txBody>
      </p:sp>
      <p:sp>
        <p:nvSpPr>
          <p:cNvPr id="111" name="Line 331"/>
          <p:cNvSpPr>
            <a:spLocks noChangeShapeType="1"/>
          </p:cNvSpPr>
          <p:nvPr/>
        </p:nvSpPr>
        <p:spPr bwMode="auto">
          <a:xfrm>
            <a:off x="3721589" y="4343400"/>
            <a:ext cx="0" cy="609600"/>
          </a:xfrm>
          <a:prstGeom prst="line">
            <a:avLst/>
          </a:prstGeom>
          <a:noFill/>
          <a:ln w="28575">
            <a:solidFill>
              <a:schemeClr val="bg2"/>
            </a:solidFill>
            <a:round/>
            <a:headEnd type="triangle" w="med" len="med"/>
            <a:tailEnd type="triangle" w="med" len="med"/>
          </a:ln>
        </p:spPr>
        <p:txBody>
          <a:bodyPr/>
          <a:lstStyle/>
          <a:p>
            <a:endParaRPr lang="en-US"/>
          </a:p>
        </p:txBody>
      </p:sp>
      <p:sp>
        <p:nvSpPr>
          <p:cNvPr id="112" name="Rounded Rectangle 111"/>
          <p:cNvSpPr/>
          <p:nvPr/>
        </p:nvSpPr>
        <p:spPr bwMode="auto">
          <a:xfrm rot="16200000">
            <a:off x="1500458" y="2445349"/>
            <a:ext cx="762000" cy="443301"/>
          </a:xfrm>
          <a:prstGeom prst="roundRect">
            <a:avLst>
              <a:gd name="adj" fmla="val 6469"/>
            </a:avLst>
          </a:prstGeom>
          <a:solidFill>
            <a:schemeClr val="accent6"/>
          </a:solidFill>
          <a:ln w="127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165100" prst="coolSlant"/>
          </a:sp3d>
        </p:spPr>
        <p:txBody>
          <a:bodyPr/>
          <a:lstStyle/>
          <a:p>
            <a:pPr algn="ctr" eaLnBrk="0" hangingPunct="0">
              <a:defRPr/>
            </a:pPr>
            <a:endParaRPr lang="en-US" sz="1000" dirty="0">
              <a:ln w="12700">
                <a:solidFill>
                  <a:schemeClr val="tx1"/>
                </a:solidFill>
              </a:ln>
              <a:solidFill>
                <a:schemeClr val="bg2">
                  <a:lumMod val="50000"/>
                </a:schemeClr>
              </a:solidFill>
              <a:ea typeface="ＭＳ Ｐゴシック" pitchFamily="16" charset="-128"/>
            </a:endParaRPr>
          </a:p>
        </p:txBody>
      </p:sp>
      <p:sp>
        <p:nvSpPr>
          <p:cNvPr id="113" name="Rectangle 159"/>
          <p:cNvSpPr>
            <a:spLocks noChangeArrowheads="1"/>
          </p:cNvSpPr>
          <p:nvPr/>
        </p:nvSpPr>
        <p:spPr bwMode="auto">
          <a:xfrm rot="16200000">
            <a:off x="1476629" y="2514600"/>
            <a:ext cx="762000" cy="338554"/>
          </a:xfrm>
          <a:prstGeom prst="rect">
            <a:avLst/>
          </a:prstGeom>
          <a:noFill/>
          <a:ln w="9525">
            <a:noFill/>
            <a:miter lim="800000"/>
            <a:headEnd/>
            <a:tailEnd/>
          </a:ln>
        </p:spPr>
        <p:txBody>
          <a:bodyPr wrap="square">
            <a:spAutoFit/>
          </a:bodyPr>
          <a:lstStyle/>
          <a:p>
            <a:pPr algn="ctr" eaLnBrk="0" hangingPunct="0"/>
            <a:r>
              <a:rPr lang="en-US" sz="800" b="1" dirty="0">
                <a:solidFill>
                  <a:srgbClr val="FFFFFF"/>
                </a:solidFill>
              </a:rPr>
              <a:t>Exar </a:t>
            </a:r>
            <a:r>
              <a:rPr lang="en-US" sz="800" b="1" dirty="0" smtClean="0">
                <a:solidFill>
                  <a:srgbClr val="FFFFFF"/>
                </a:solidFill>
              </a:rPr>
              <a:t>Guest</a:t>
            </a:r>
          </a:p>
          <a:p>
            <a:pPr algn="ctr" eaLnBrk="0" hangingPunct="0"/>
            <a:r>
              <a:rPr lang="en-US" sz="800" b="1" dirty="0" smtClean="0">
                <a:solidFill>
                  <a:srgbClr val="FFFFFF"/>
                </a:solidFill>
              </a:rPr>
              <a:t>OS Driver</a:t>
            </a:r>
            <a:endParaRPr lang="en-US" sz="800" b="1" dirty="0">
              <a:solidFill>
                <a:srgbClr val="FFFFFF"/>
              </a:solidFill>
            </a:endParaRPr>
          </a:p>
        </p:txBody>
      </p:sp>
      <p:sp>
        <p:nvSpPr>
          <p:cNvPr id="71" name="Rectangle 70"/>
          <p:cNvSpPr/>
          <p:nvPr/>
        </p:nvSpPr>
        <p:spPr>
          <a:xfrm rot="16200000">
            <a:off x="2747963" y="5324475"/>
            <a:ext cx="566737" cy="214313"/>
          </a:xfrm>
          <a:prstGeom prst="rect">
            <a:avLst/>
          </a:prstGeom>
          <a:noFill/>
          <a:effectLst/>
        </p:spPr>
        <p:txBody>
          <a:bodyPr>
            <a:spAutoFit/>
          </a:bodyPr>
          <a:lstStyle/>
          <a:p>
            <a:pPr algn="ctr" eaLnBrk="0" hangingPunct="0">
              <a:defRPr/>
            </a:pPr>
            <a:r>
              <a:rPr lang="en-US" sz="800" b="1" dirty="0">
                <a:ln w="12700" cmpd="sng">
                  <a:noFill/>
                  <a:prstDash val="solid"/>
                </a:ln>
                <a:solidFill>
                  <a:srgbClr val="FFFFFF"/>
                </a:solidFill>
                <a:ea typeface="ＭＳ Ｐゴシック" pitchFamily="16" charset="-128"/>
              </a:rPr>
              <a:t>NIC 0</a:t>
            </a:r>
          </a:p>
        </p:txBody>
      </p:sp>
      <p:sp>
        <p:nvSpPr>
          <p:cNvPr id="119" name="Rounded Rectangle 118"/>
          <p:cNvSpPr/>
          <p:nvPr/>
        </p:nvSpPr>
        <p:spPr bwMode="auto">
          <a:xfrm>
            <a:off x="1645907" y="1752600"/>
            <a:ext cx="914399" cy="304801"/>
          </a:xfrm>
          <a:prstGeom prst="roundRect">
            <a:avLst>
              <a:gd name="adj" fmla="val 6469"/>
            </a:avLst>
          </a:prstGeom>
          <a:solidFill>
            <a:schemeClr val="bg2">
              <a:lumMod val="60000"/>
              <a:lumOff val="40000"/>
            </a:schemeClr>
          </a:solidFill>
          <a:ln w="127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165100" prst="coolSlant"/>
          </a:sp3d>
        </p:spPr>
        <p:txBody>
          <a:bodyPr/>
          <a:lstStyle/>
          <a:p>
            <a:pPr algn="ctr" eaLnBrk="0" hangingPunct="0">
              <a:defRPr/>
            </a:pPr>
            <a:r>
              <a:rPr lang="en-US" sz="1100" dirty="0" smtClean="0">
                <a:ln w="12700">
                  <a:solidFill>
                    <a:schemeClr val="tx1"/>
                  </a:solidFill>
                </a:ln>
                <a:solidFill>
                  <a:schemeClr val="bg1">
                    <a:lumMod val="95000"/>
                  </a:schemeClr>
                </a:solidFill>
                <a:ea typeface="ＭＳ Ｐゴシック" pitchFamily="16" charset="-128"/>
              </a:rPr>
              <a:t>MPI</a:t>
            </a:r>
            <a:endParaRPr lang="en-US" sz="1100" dirty="0">
              <a:ln w="12700">
                <a:solidFill>
                  <a:schemeClr val="tx1"/>
                </a:solidFill>
              </a:ln>
              <a:solidFill>
                <a:schemeClr val="bg1">
                  <a:lumMod val="95000"/>
                </a:schemeClr>
              </a:solidFill>
              <a:ea typeface="ＭＳ Ｐゴシック" pitchFamily="16" charset="-128"/>
            </a:endParaRPr>
          </a:p>
        </p:txBody>
      </p:sp>
      <p:sp>
        <p:nvSpPr>
          <p:cNvPr id="120" name="Rounded Rectangle 119"/>
          <p:cNvSpPr/>
          <p:nvPr/>
        </p:nvSpPr>
        <p:spPr bwMode="auto">
          <a:xfrm>
            <a:off x="3855706" y="1752625"/>
            <a:ext cx="990307" cy="304751"/>
          </a:xfrm>
          <a:prstGeom prst="roundRect">
            <a:avLst>
              <a:gd name="adj" fmla="val 6469"/>
            </a:avLst>
          </a:prstGeom>
          <a:solidFill>
            <a:schemeClr val="bg2">
              <a:lumMod val="60000"/>
              <a:lumOff val="40000"/>
            </a:schemeClr>
          </a:solidFill>
          <a:ln w="127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165100" prst="coolSlant"/>
          </a:sp3d>
        </p:spPr>
        <p:txBody>
          <a:bodyPr/>
          <a:lstStyle/>
          <a:p>
            <a:pPr algn="ctr" eaLnBrk="0" hangingPunct="0">
              <a:defRPr/>
            </a:pPr>
            <a:r>
              <a:rPr lang="en-US" sz="1100" dirty="0" smtClean="0">
                <a:ln w="12700">
                  <a:solidFill>
                    <a:schemeClr val="tx1"/>
                  </a:solidFill>
                </a:ln>
                <a:solidFill>
                  <a:schemeClr val="bg2">
                    <a:lumMod val="50000"/>
                  </a:schemeClr>
                </a:solidFill>
                <a:ea typeface="ＭＳ Ｐゴシック" pitchFamily="16" charset="-128"/>
              </a:rPr>
              <a:t>MPI</a:t>
            </a:r>
            <a:endParaRPr lang="en-US" sz="1100" dirty="0">
              <a:ln w="12700">
                <a:solidFill>
                  <a:schemeClr val="tx1"/>
                </a:solidFill>
              </a:ln>
              <a:solidFill>
                <a:schemeClr val="bg2">
                  <a:lumMod val="50000"/>
                </a:schemeClr>
              </a:solidFill>
              <a:ea typeface="ＭＳ Ｐゴシック" pitchFamily="16" charset="-128"/>
            </a:endParaRPr>
          </a:p>
        </p:txBody>
      </p:sp>
      <p:sp>
        <p:nvSpPr>
          <p:cNvPr id="89" name="Rounded Rectangle 88"/>
          <p:cNvSpPr/>
          <p:nvPr/>
        </p:nvSpPr>
        <p:spPr bwMode="auto">
          <a:xfrm rot="16200000">
            <a:off x="4205709" y="2483358"/>
            <a:ext cx="761753" cy="367041"/>
          </a:xfrm>
          <a:prstGeom prst="roundRect">
            <a:avLst>
              <a:gd name="adj" fmla="val 6469"/>
            </a:avLst>
          </a:prstGeom>
          <a:solidFill>
            <a:schemeClr val="accent2">
              <a:lumMod val="75000"/>
            </a:schemeClr>
          </a:solidFill>
          <a:ln w="127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165100" prst="coolSlant"/>
          </a:sp3d>
        </p:spPr>
        <p:txBody>
          <a:bodyPr/>
          <a:lstStyle/>
          <a:p>
            <a:pPr algn="ctr" eaLnBrk="0" hangingPunct="0">
              <a:defRPr/>
            </a:pPr>
            <a:endParaRPr lang="en-US" dirty="0">
              <a:ln w="12700">
                <a:solidFill>
                  <a:schemeClr val="tx1"/>
                </a:solidFill>
              </a:ln>
              <a:solidFill>
                <a:schemeClr val="bg2">
                  <a:lumMod val="50000"/>
                </a:schemeClr>
              </a:solidFill>
              <a:ea typeface="ＭＳ Ｐゴシック" pitchFamily="16" charset="-128"/>
            </a:endParaRPr>
          </a:p>
        </p:txBody>
      </p:sp>
      <p:sp>
        <p:nvSpPr>
          <p:cNvPr id="90" name="Rectangle 89"/>
          <p:cNvSpPr/>
          <p:nvPr/>
        </p:nvSpPr>
        <p:spPr bwMode="auto">
          <a:xfrm rot="16200000">
            <a:off x="4199037" y="2490030"/>
            <a:ext cx="762001" cy="353943"/>
          </a:xfrm>
          <a:prstGeom prst="rect">
            <a:avLst/>
          </a:prstGeom>
          <a:noFill/>
          <a:effectLst/>
        </p:spPr>
        <p:txBody>
          <a:bodyPr wrap="square">
            <a:spAutoFit/>
          </a:bodyPr>
          <a:lstStyle/>
          <a:p>
            <a:pPr algn="ctr" eaLnBrk="0" hangingPunct="0">
              <a:defRPr/>
            </a:pPr>
            <a:r>
              <a:rPr lang="en-US" sz="800" b="1" dirty="0" err="1" smtClean="0">
                <a:ln w="12700" cmpd="sng">
                  <a:noFill/>
                  <a:prstDash val="solid"/>
                </a:ln>
                <a:solidFill>
                  <a:srgbClr val="FFFFFF"/>
                </a:solidFill>
                <a:ea typeface="ＭＳ Ｐゴシック" pitchFamily="16" charset="-128"/>
              </a:rPr>
              <a:t>VMxnet</a:t>
            </a:r>
            <a:endParaRPr lang="en-US" sz="900" b="1" dirty="0">
              <a:ln w="12700" cmpd="sng">
                <a:noFill/>
                <a:prstDash val="solid"/>
              </a:ln>
              <a:solidFill>
                <a:srgbClr val="FFFFFF"/>
              </a:solidFill>
              <a:ea typeface="ＭＳ Ｐゴシック" pitchFamily="16" charset="-128"/>
            </a:endParaRPr>
          </a:p>
          <a:p>
            <a:pPr algn="ctr" eaLnBrk="0" hangingPunct="0">
              <a:defRPr/>
            </a:pPr>
            <a:r>
              <a:rPr lang="en-US" sz="900" b="1" dirty="0">
                <a:ln w="12700" cmpd="sng">
                  <a:noFill/>
                  <a:prstDash val="solid"/>
                </a:ln>
                <a:solidFill>
                  <a:srgbClr val="FFFFFF"/>
                </a:solidFill>
                <a:ea typeface="ＭＳ Ｐゴシック" pitchFamily="16" charset="-128"/>
              </a:rPr>
              <a:t>Driver</a:t>
            </a:r>
          </a:p>
        </p:txBody>
      </p:sp>
      <p:sp>
        <p:nvSpPr>
          <p:cNvPr id="99" name="Rounded Rectangle 98"/>
          <p:cNvSpPr/>
          <p:nvPr/>
        </p:nvSpPr>
        <p:spPr bwMode="auto">
          <a:xfrm rot="16200000">
            <a:off x="3724217" y="2445351"/>
            <a:ext cx="762000" cy="443301"/>
          </a:xfrm>
          <a:prstGeom prst="roundRect">
            <a:avLst>
              <a:gd name="adj" fmla="val 6469"/>
            </a:avLst>
          </a:prstGeom>
          <a:solidFill>
            <a:schemeClr val="accent6"/>
          </a:solidFill>
          <a:ln w="127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165100" prst="coolSlant"/>
          </a:sp3d>
        </p:spPr>
        <p:txBody>
          <a:bodyPr/>
          <a:lstStyle/>
          <a:p>
            <a:pPr algn="ctr" eaLnBrk="0" hangingPunct="0">
              <a:defRPr/>
            </a:pPr>
            <a:endParaRPr lang="en-US" sz="1000" dirty="0">
              <a:ln w="12700">
                <a:solidFill>
                  <a:schemeClr val="tx1"/>
                </a:solidFill>
              </a:ln>
              <a:solidFill>
                <a:schemeClr val="bg2">
                  <a:lumMod val="50000"/>
                </a:schemeClr>
              </a:solidFill>
              <a:ea typeface="ＭＳ Ｐゴシック" pitchFamily="16" charset="-128"/>
            </a:endParaRPr>
          </a:p>
        </p:txBody>
      </p:sp>
      <p:sp>
        <p:nvSpPr>
          <p:cNvPr id="80" name="Line 331"/>
          <p:cNvSpPr>
            <a:spLocks noChangeShapeType="1"/>
          </p:cNvSpPr>
          <p:nvPr/>
        </p:nvSpPr>
        <p:spPr bwMode="auto">
          <a:xfrm flipH="1">
            <a:off x="4038599" y="3048000"/>
            <a:ext cx="152399" cy="1981200"/>
          </a:xfrm>
          <a:prstGeom prst="line">
            <a:avLst/>
          </a:prstGeom>
          <a:noFill/>
          <a:ln w="28575">
            <a:solidFill>
              <a:schemeClr val="bg2"/>
            </a:solidFill>
            <a:round/>
            <a:headEnd type="triangle" w="med" len="med"/>
            <a:tailEnd type="triangle" w="med" len="med"/>
          </a:ln>
        </p:spPr>
        <p:txBody>
          <a:bodyPr/>
          <a:lstStyle/>
          <a:p>
            <a:endParaRPr lang="en-US"/>
          </a:p>
        </p:txBody>
      </p:sp>
      <p:sp>
        <p:nvSpPr>
          <p:cNvPr id="100" name="Rectangle 159"/>
          <p:cNvSpPr>
            <a:spLocks noChangeArrowheads="1"/>
          </p:cNvSpPr>
          <p:nvPr/>
        </p:nvSpPr>
        <p:spPr bwMode="auto">
          <a:xfrm rot="16200000">
            <a:off x="3700388" y="2514602"/>
            <a:ext cx="762000" cy="338554"/>
          </a:xfrm>
          <a:prstGeom prst="rect">
            <a:avLst/>
          </a:prstGeom>
          <a:noFill/>
          <a:ln w="9525">
            <a:noFill/>
            <a:miter lim="800000"/>
            <a:headEnd/>
            <a:tailEnd/>
          </a:ln>
        </p:spPr>
        <p:txBody>
          <a:bodyPr wrap="square">
            <a:spAutoFit/>
          </a:bodyPr>
          <a:lstStyle/>
          <a:p>
            <a:pPr algn="ctr" eaLnBrk="0" hangingPunct="0"/>
            <a:r>
              <a:rPr lang="en-US" sz="800" b="1" dirty="0">
                <a:solidFill>
                  <a:srgbClr val="FFFFFF"/>
                </a:solidFill>
              </a:rPr>
              <a:t>Exar </a:t>
            </a:r>
            <a:r>
              <a:rPr lang="en-US" sz="800" b="1" dirty="0" smtClean="0">
                <a:solidFill>
                  <a:srgbClr val="FFFFFF"/>
                </a:solidFill>
              </a:rPr>
              <a:t>Guest</a:t>
            </a:r>
          </a:p>
          <a:p>
            <a:pPr algn="ctr" eaLnBrk="0" hangingPunct="0"/>
            <a:r>
              <a:rPr lang="en-US" sz="800" b="1" dirty="0" smtClean="0">
                <a:solidFill>
                  <a:srgbClr val="FFFFFF"/>
                </a:solidFill>
              </a:rPr>
              <a:t>OS Driver</a:t>
            </a:r>
            <a:endParaRPr lang="en-US" sz="800" b="1" dirty="0">
              <a:solidFill>
                <a:srgbClr val="FFFFFF"/>
              </a:solidFill>
            </a:endParaRPr>
          </a:p>
        </p:txBody>
      </p:sp>
      <p:sp>
        <p:nvSpPr>
          <p:cNvPr id="117" name="Rounded Rectangle 116"/>
          <p:cNvSpPr/>
          <p:nvPr/>
        </p:nvSpPr>
        <p:spPr bwMode="auto">
          <a:xfrm>
            <a:off x="2366130" y="3745187"/>
            <a:ext cx="1824870" cy="254225"/>
          </a:xfrm>
          <a:prstGeom prst="roundRect">
            <a:avLst>
              <a:gd name="adj" fmla="val 6469"/>
            </a:avLst>
          </a:prstGeom>
          <a:solidFill>
            <a:schemeClr val="bg2">
              <a:lumMod val="75000"/>
            </a:schemeClr>
          </a:solidFill>
          <a:ln w="19050" cap="flat" cmpd="sng" algn="ctr">
            <a:solidFill>
              <a:schemeClr val="bg1">
                <a:lumMod val="75000"/>
              </a:schemeClr>
            </a:solid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165100" prst="coolSlant"/>
          </a:sp3d>
        </p:spPr>
        <p:txBody>
          <a:bodyPr/>
          <a:lstStyle/>
          <a:p>
            <a:pPr algn="ctr" eaLnBrk="0" hangingPunct="0">
              <a:defRPr/>
            </a:pPr>
            <a:endParaRPr lang="en-US" sz="1200" dirty="0">
              <a:ln w="12700">
                <a:solidFill>
                  <a:schemeClr val="tx1"/>
                </a:solidFill>
              </a:ln>
              <a:solidFill>
                <a:schemeClr val="bg2">
                  <a:lumMod val="50000"/>
                </a:schemeClr>
              </a:solidFill>
              <a:ea typeface="ＭＳ Ｐゴシック" pitchFamily="16" charset="-128"/>
            </a:endParaRPr>
          </a:p>
        </p:txBody>
      </p:sp>
      <p:sp>
        <p:nvSpPr>
          <p:cNvPr id="118" name="Rectangle 117"/>
          <p:cNvSpPr/>
          <p:nvPr/>
        </p:nvSpPr>
        <p:spPr>
          <a:xfrm>
            <a:off x="2325687" y="3733800"/>
            <a:ext cx="1865312" cy="276999"/>
          </a:xfrm>
          <a:prstGeom prst="rect">
            <a:avLst/>
          </a:prstGeom>
          <a:noFill/>
          <a:effectLst/>
        </p:spPr>
        <p:txBody>
          <a:bodyPr wrap="square">
            <a:spAutoFit/>
          </a:bodyPr>
          <a:lstStyle/>
          <a:p>
            <a:pPr algn="ctr" eaLnBrk="0" hangingPunct="0">
              <a:defRPr/>
            </a:pPr>
            <a:r>
              <a:rPr lang="en-US" sz="1200" b="1" dirty="0">
                <a:ln w="12700" cmpd="sng">
                  <a:noFill/>
                  <a:prstDash val="solid"/>
                </a:ln>
                <a:solidFill>
                  <a:srgbClr val="FFFFFF"/>
                </a:solidFill>
                <a:ea typeface="ＭＳ Ｐゴシック" pitchFamily="16" charset="-128"/>
              </a:rPr>
              <a:t>Virtual L2 </a:t>
            </a:r>
            <a:r>
              <a:rPr lang="en-US" sz="1200" b="1" dirty="0" smtClean="0">
                <a:ln w="12700" cmpd="sng">
                  <a:noFill/>
                  <a:prstDash val="solid"/>
                </a:ln>
                <a:solidFill>
                  <a:srgbClr val="FFFFFF"/>
                </a:solidFill>
                <a:ea typeface="ＭＳ Ｐゴシック" pitchFamily="16" charset="-128"/>
              </a:rPr>
              <a:t>Switch</a:t>
            </a:r>
            <a:endParaRPr lang="en-US" sz="1200" b="1" dirty="0">
              <a:ln w="12700" cmpd="sng">
                <a:noFill/>
                <a:prstDash val="solid"/>
              </a:ln>
              <a:solidFill>
                <a:srgbClr val="FFFFFF"/>
              </a:solidFill>
              <a:ea typeface="ＭＳ Ｐゴシック" pitchFamily="16" charset="-128"/>
            </a:endParaRPr>
          </a:p>
        </p:txBody>
      </p:sp>
      <p:sp>
        <p:nvSpPr>
          <p:cNvPr id="121" name="Rounded Rectangle 120"/>
          <p:cNvSpPr/>
          <p:nvPr/>
        </p:nvSpPr>
        <p:spPr bwMode="auto">
          <a:xfrm>
            <a:off x="2366130" y="4038600"/>
            <a:ext cx="1824870" cy="239787"/>
          </a:xfrm>
          <a:prstGeom prst="roundRect">
            <a:avLst>
              <a:gd name="adj" fmla="val 6469"/>
            </a:avLst>
          </a:prstGeom>
          <a:solidFill>
            <a:schemeClr val="accent6"/>
          </a:solidFill>
          <a:ln w="19050" cap="flat" cmpd="sng" algn="ctr">
            <a:solidFill>
              <a:schemeClr val="bg1">
                <a:lumMod val="75000"/>
              </a:schemeClr>
            </a:solid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w="165100" prst="coolSlant"/>
          </a:sp3d>
        </p:spPr>
        <p:txBody>
          <a:bodyPr/>
          <a:lstStyle/>
          <a:p>
            <a:pPr algn="ctr" eaLnBrk="0" hangingPunct="0">
              <a:defRPr/>
            </a:pPr>
            <a:endParaRPr lang="en-US" sz="1200" dirty="0">
              <a:ln w="12700">
                <a:solidFill>
                  <a:schemeClr val="tx1"/>
                </a:solidFill>
              </a:ln>
              <a:solidFill>
                <a:schemeClr val="bg2">
                  <a:lumMod val="50000"/>
                </a:schemeClr>
              </a:solidFill>
              <a:ea typeface="ＭＳ Ｐゴシック" pitchFamily="16" charset="-128"/>
            </a:endParaRPr>
          </a:p>
        </p:txBody>
      </p:sp>
      <p:sp>
        <p:nvSpPr>
          <p:cNvPr id="122" name="Rectangle 121"/>
          <p:cNvSpPr/>
          <p:nvPr/>
        </p:nvSpPr>
        <p:spPr>
          <a:xfrm>
            <a:off x="2286000" y="4040224"/>
            <a:ext cx="1905000" cy="274638"/>
          </a:xfrm>
          <a:prstGeom prst="rect">
            <a:avLst/>
          </a:prstGeom>
          <a:noFill/>
          <a:effectLst/>
        </p:spPr>
        <p:txBody>
          <a:bodyPr wrap="square">
            <a:spAutoFit/>
          </a:bodyPr>
          <a:lstStyle/>
          <a:p>
            <a:pPr algn="ctr" eaLnBrk="0" hangingPunct="0">
              <a:defRPr/>
            </a:pPr>
            <a:r>
              <a:rPr lang="en-US" sz="1200" b="1" dirty="0" smtClean="0">
                <a:ln w="12700" cmpd="sng">
                  <a:noFill/>
                  <a:prstDash val="solid"/>
                </a:ln>
                <a:solidFill>
                  <a:srgbClr val="FFFFFF"/>
                </a:solidFill>
              </a:rPr>
              <a:t>Exar</a:t>
            </a:r>
            <a:r>
              <a:rPr lang="en-US" sz="1200" b="1" dirty="0" smtClean="0">
                <a:ln w="12700" cmpd="sng">
                  <a:noFill/>
                  <a:prstDash val="solid"/>
                </a:ln>
                <a:solidFill>
                  <a:srgbClr val="FFFFFF"/>
                </a:solidFill>
                <a:ea typeface="ＭＳ Ｐゴシック" pitchFamily="16" charset="-128"/>
              </a:rPr>
              <a:t> Host Driver</a:t>
            </a:r>
            <a:endParaRPr lang="en-US" sz="1200" b="1" dirty="0">
              <a:ln w="12700" cmpd="sng">
                <a:noFill/>
                <a:prstDash val="solid"/>
              </a:ln>
              <a:solidFill>
                <a:srgbClr val="FFFFFF"/>
              </a:solidFill>
              <a:ea typeface="ＭＳ Ｐゴシック" pitchFamily="16" charset="-12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dirty="0" smtClean="0"/>
              <a:t>Summary</a:t>
            </a:r>
          </a:p>
        </p:txBody>
      </p:sp>
      <p:sp>
        <p:nvSpPr>
          <p:cNvPr id="22531" name="Rectangle 3"/>
          <p:cNvSpPr>
            <a:spLocks noGrp="1" noChangeArrowheads="1"/>
          </p:cNvSpPr>
          <p:nvPr>
            <p:ph idx="1"/>
          </p:nvPr>
        </p:nvSpPr>
        <p:spPr>
          <a:xfrm>
            <a:off x="152400" y="1295400"/>
            <a:ext cx="8686800" cy="4495800"/>
          </a:xfrm>
        </p:spPr>
        <p:txBody>
          <a:bodyPr>
            <a:normAutofit fontScale="85000" lnSpcReduction="10000"/>
          </a:bodyPr>
          <a:lstStyle/>
          <a:p>
            <a:r>
              <a:rPr lang="en-US" dirty="0" smtClean="0"/>
              <a:t>Exar 10 Gigabit Ethernet Adapter Leadership</a:t>
            </a:r>
          </a:p>
          <a:p>
            <a:pPr lvl="1"/>
            <a:r>
              <a:rPr lang="en-US" dirty="0" smtClean="0">
                <a:solidFill>
                  <a:srgbClr val="0052A1"/>
                </a:solidFill>
              </a:rPr>
              <a:t>Most complete silicon IOV implementation</a:t>
            </a:r>
          </a:p>
          <a:p>
            <a:pPr lvl="2"/>
            <a:r>
              <a:rPr lang="en-US" dirty="0" smtClean="0">
                <a:solidFill>
                  <a:srgbClr val="0052A1"/>
                </a:solidFill>
              </a:rPr>
              <a:t>Each function (SR IOV or traditional pci-e) is a complete NIC</a:t>
            </a:r>
          </a:p>
          <a:p>
            <a:pPr lvl="2"/>
            <a:r>
              <a:rPr lang="en-US" dirty="0" smtClean="0">
                <a:solidFill>
                  <a:srgbClr val="0052A1"/>
                </a:solidFill>
              </a:rPr>
              <a:t>Compliments </a:t>
            </a:r>
            <a:r>
              <a:rPr lang="en-US" dirty="0" err="1" smtClean="0">
                <a:solidFill>
                  <a:srgbClr val="0052A1"/>
                </a:solidFill>
              </a:rPr>
              <a:t>para</a:t>
            </a:r>
            <a:r>
              <a:rPr lang="en-US" dirty="0" smtClean="0">
                <a:solidFill>
                  <a:srgbClr val="0052A1"/>
                </a:solidFill>
              </a:rPr>
              <a:t>-virtual mode with passthru mode – for any OS</a:t>
            </a:r>
          </a:p>
          <a:p>
            <a:pPr lvl="2"/>
            <a:r>
              <a:rPr lang="en-US" dirty="0" smtClean="0">
                <a:solidFill>
                  <a:srgbClr val="0052A1"/>
                </a:solidFill>
              </a:rPr>
              <a:t>Runs “native” driver on each function in passthru mode</a:t>
            </a:r>
          </a:p>
          <a:p>
            <a:pPr lvl="2"/>
            <a:r>
              <a:rPr lang="en-US" dirty="0" smtClean="0">
                <a:solidFill>
                  <a:srgbClr val="0052A1"/>
                </a:solidFill>
              </a:rPr>
              <a:t>Delivers hardware SLA for each interface</a:t>
            </a:r>
          </a:p>
          <a:p>
            <a:pPr lvl="2"/>
            <a:r>
              <a:rPr lang="en-US" dirty="0" smtClean="0">
                <a:solidFill>
                  <a:srgbClr val="0052A1"/>
                </a:solidFill>
              </a:rPr>
              <a:t>Delivers near native throughput, latency and SLA to a Guest </a:t>
            </a:r>
          </a:p>
          <a:p>
            <a:pPr lvl="2"/>
            <a:r>
              <a:rPr lang="en-US" dirty="0" smtClean="0">
                <a:solidFill>
                  <a:srgbClr val="0052A1"/>
                </a:solidFill>
              </a:rPr>
              <a:t>Allows hypervisor to manage privileged operations on passthru interfaces</a:t>
            </a:r>
          </a:p>
          <a:p>
            <a:pPr lvl="1"/>
            <a:r>
              <a:rPr lang="en-US" dirty="0" smtClean="0">
                <a:solidFill>
                  <a:srgbClr val="0052A1"/>
                </a:solidFill>
              </a:rPr>
              <a:t>Qualified at top-tier server OEMs</a:t>
            </a:r>
          </a:p>
          <a:p>
            <a:pPr lvl="1"/>
            <a:r>
              <a:rPr lang="en-US" dirty="0" smtClean="0">
                <a:solidFill>
                  <a:srgbClr val="0052A1"/>
                </a:solidFill>
              </a:rPr>
              <a:t>Enables virtualization for most I/O intensive applications </a:t>
            </a:r>
          </a:p>
          <a:p>
            <a:pPr lvl="1"/>
            <a:endParaRPr lang="en-US" dirty="0" smtClean="0"/>
          </a:p>
          <a:p>
            <a:pPr lvl="1">
              <a:buNone/>
            </a:pPr>
            <a:endParaRPr lang="en-US" dirty="0" smtClean="0"/>
          </a:p>
          <a:p>
            <a:pPr lvl="1"/>
            <a:endParaRPr lang="en-US" dirty="0" smtClean="0"/>
          </a:p>
          <a:p>
            <a:r>
              <a:rPr lang="en-US" dirty="0" smtClean="0"/>
              <a:t>Datacenter and Cloud Solutions for Today and Tomorrow</a:t>
            </a:r>
          </a:p>
        </p:txBody>
      </p:sp>
      <p:pic>
        <p:nvPicPr>
          <p:cNvPr id="8" name="Picture 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6705600" y="4156479"/>
            <a:ext cx="2133600" cy="1177521"/>
          </a:xfrm>
          <a:prstGeom prst="rect">
            <a:avLst/>
          </a:prstGeom>
          <a:noFill/>
          <a:ln w="9525">
            <a:noFill/>
            <a:miter lim="800000"/>
            <a:headEnd/>
            <a:tailEnd/>
          </a:ln>
        </p:spPr>
      </p:pic>
      <p:pic>
        <p:nvPicPr>
          <p:cNvPr id="5" name="Picture 4" descr="http://www.consulting-times.com/images/%5Cibmlogo.jpg"/>
          <p:cNvPicPr>
            <a:picLocks noChangeAspect="1" noChangeArrowheads="1"/>
          </p:cNvPicPr>
          <p:nvPr/>
        </p:nvPicPr>
        <p:blipFill>
          <a:blip r:embed="rId3" cstate="print"/>
          <a:srcRect b="7218"/>
          <a:stretch>
            <a:fillRect/>
          </a:stretch>
        </p:blipFill>
        <p:spPr bwMode="auto">
          <a:xfrm>
            <a:off x="3060700" y="4419600"/>
            <a:ext cx="717602" cy="404348"/>
          </a:xfrm>
          <a:prstGeom prst="rect">
            <a:avLst/>
          </a:prstGeom>
          <a:noFill/>
        </p:spPr>
      </p:pic>
      <p:pic>
        <p:nvPicPr>
          <p:cNvPr id="6" name="Picture 5" descr="http://www.227volts.com/wp-content/uploads/2008/09/hp-logo.png"/>
          <p:cNvPicPr>
            <a:picLocks noChangeAspect="1" noChangeArrowheads="1"/>
          </p:cNvPicPr>
          <p:nvPr/>
        </p:nvPicPr>
        <p:blipFill>
          <a:blip r:embed="rId4" cstate="print"/>
          <a:srcRect/>
          <a:stretch>
            <a:fillRect/>
          </a:stretch>
        </p:blipFill>
        <p:spPr bwMode="auto">
          <a:xfrm>
            <a:off x="4127500" y="4354081"/>
            <a:ext cx="737012" cy="598919"/>
          </a:xfrm>
          <a:prstGeom prst="rect">
            <a:avLst/>
          </a:prstGeom>
          <a:noFill/>
        </p:spPr>
      </p:pic>
      <p:pic>
        <p:nvPicPr>
          <p:cNvPr id="12292" name="Picture 4" descr="http://mradomski.files.wordpress.com/2008/03/dell_logo020307.jpg"/>
          <p:cNvPicPr>
            <a:picLocks noChangeAspect="1" noChangeArrowheads="1"/>
          </p:cNvPicPr>
          <p:nvPr/>
        </p:nvPicPr>
        <p:blipFill>
          <a:blip r:embed="rId5" cstate="print"/>
          <a:srcRect t="21000" b="27000"/>
          <a:stretch>
            <a:fillRect/>
          </a:stretch>
        </p:blipFill>
        <p:spPr bwMode="auto">
          <a:xfrm>
            <a:off x="5194300" y="4419219"/>
            <a:ext cx="977900" cy="381381"/>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Exar Palette">
      <a:dk1>
        <a:srgbClr val="000000"/>
      </a:dk1>
      <a:lt1>
        <a:srgbClr val="FFFFFF"/>
      </a:lt1>
      <a:dk2>
        <a:srgbClr val="323175"/>
      </a:dk2>
      <a:lt2>
        <a:srgbClr val="5A5A5A"/>
      </a:lt2>
      <a:accent1>
        <a:srgbClr val="2566AF"/>
      </a:accent1>
      <a:accent2>
        <a:srgbClr val="2F4D87"/>
      </a:accent2>
      <a:accent3>
        <a:srgbClr val="64963C"/>
      </a:accent3>
      <a:accent4>
        <a:srgbClr val="DCB400"/>
      </a:accent4>
      <a:accent5>
        <a:srgbClr val="C8641E"/>
      </a:accent5>
      <a:accent6>
        <a:srgbClr val="9F2529"/>
      </a:accent6>
      <a:hlink>
        <a:srgbClr val="2F4D87"/>
      </a:hlink>
      <a:folHlink>
        <a:srgbClr val="C0C0C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6"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6"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Datacom &amp; Storage_SCON2010_Hifn_v2</Template>
  <TotalTime>28314</TotalTime>
  <Words>1740</Words>
  <Application>Microsoft Office PowerPoint</Application>
  <PresentationFormat>On-screen Show (4:3)</PresentationFormat>
  <Paragraphs>222</Paragraphs>
  <Slides>10</Slides>
  <Notes>3</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Blank Presentation</vt:lpstr>
      <vt:lpstr>Neterion 10 Gigabit NIC Solutions</vt:lpstr>
      <vt:lpstr>Exar Introduction</vt:lpstr>
      <vt:lpstr>I/O Trends for Data Centers and Cloud</vt:lpstr>
      <vt:lpstr>Evolution of Software IOV</vt:lpstr>
      <vt:lpstr>Evolution of Hardware IOV</vt:lpstr>
      <vt:lpstr>I/O Virtualization and Hardware SLA</vt:lpstr>
      <vt:lpstr>Exar X3100 with IOQoS™</vt:lpstr>
      <vt:lpstr>Virtualization and HPC</vt:lpstr>
      <vt:lpstr>Summary</vt:lpstr>
      <vt:lpstr>Thank You! Visit us at Booth #4654</vt:lpstr>
    </vt:vector>
  </TitlesOfParts>
  <Company>Curran &amp; Connors,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Scott Naness</dc:creator>
  <cp:lastModifiedBy>John Hagerman</cp:lastModifiedBy>
  <cp:revision>419</cp:revision>
  <dcterms:created xsi:type="dcterms:W3CDTF">2010-02-22T17:52:56Z</dcterms:created>
  <dcterms:modified xsi:type="dcterms:W3CDTF">2010-11-15T16:06:28Z</dcterms:modified>
</cp:coreProperties>
</file>