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654" r:id="rId2"/>
    <p:sldId id="376" r:id="rId3"/>
    <p:sldId id="638" r:id="rId4"/>
    <p:sldId id="640" r:id="rId5"/>
    <p:sldId id="314" r:id="rId6"/>
    <p:sldId id="315" r:id="rId7"/>
    <p:sldId id="655" r:id="rId8"/>
    <p:sldId id="631" r:id="rId9"/>
    <p:sldId id="653" r:id="rId10"/>
    <p:sldId id="650" r:id="rId11"/>
    <p:sldId id="642" r:id="rId12"/>
    <p:sldId id="643" r:id="rId13"/>
    <p:sldId id="644" r:id="rId14"/>
    <p:sldId id="645" r:id="rId15"/>
    <p:sldId id="374" r:id="rId16"/>
    <p:sldId id="287" r:id="rId17"/>
    <p:sldId id="651" r:id="rId18"/>
    <p:sldId id="652" r:id="rId19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9F9F9"/>
    <a:srgbClr val="E8F0C8"/>
    <a:srgbClr val="DBF5DD"/>
    <a:srgbClr val="D3E3F2"/>
    <a:srgbClr val="E4FFE7"/>
    <a:srgbClr val="FFF0E3"/>
    <a:srgbClr val="E1CAB1"/>
    <a:srgbClr val="DFF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270" autoAdjust="0"/>
  </p:normalViewPr>
  <p:slideViewPr>
    <p:cSldViewPr snapToGrid="0">
      <p:cViewPr varScale="1">
        <p:scale>
          <a:sx n="61" d="100"/>
          <a:sy n="61" d="100"/>
        </p:scale>
        <p:origin x="-90" y="-61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800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eric:Documents:Bay%20Microsystems:BayMD:PM:Benchmarks:InfiniBand:performance_data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Macintosh%20HD:Users:eric:Documents:Bay%20Microsystems:BayMD:PM:Benchmarks:InfiniBand:performance_data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en-US" sz="1600" dirty="0" smtClean="0"/>
              <a:t>Unreliable Connection (UC)</a:t>
            </a:r>
            <a:endParaRPr lang="en-US" sz="1600" dirty="0"/>
          </a:p>
        </c:rich>
      </c:tx>
      <c:layout>
        <c:manualLayout>
          <c:xMode val="edge"/>
          <c:yMode val="edge"/>
          <c:x val="0.30946681664791909"/>
          <c:y val="2.2575346185175111E-2"/>
        </c:manualLayout>
      </c:layout>
    </c:title>
    <c:plotArea>
      <c:layout>
        <c:manualLayout>
          <c:layoutTarget val="inner"/>
          <c:xMode val="edge"/>
          <c:yMode val="edge"/>
          <c:x val="8.5925925925926225E-2"/>
          <c:y val="0.11982570806100204"/>
          <c:w val="0.61629629629629612"/>
          <c:h val="0.77777777777777801"/>
        </c:manualLayout>
      </c:layout>
      <c:scatterChart>
        <c:scatterStyle val="smoothMarker"/>
        <c:ser>
          <c:idx val="0"/>
          <c:order val="0"/>
          <c:tx>
            <c:v>HCAs Only</c:v>
          </c:tx>
          <c:spPr>
            <a:ln w="12700" cap="rnd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</c:spPr>
          <c:marker>
            <c:spPr>
              <a:solidFill>
                <a:srgbClr val="000090"/>
              </a:solidFill>
              <a:ln w="12700" cap="rnd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none" w="med" len="med"/>
              </a:ln>
            </c:spPr>
          </c:marker>
          <c:dPt>
            <c:idx val="21"/>
            <c:marker>
              <c:spPr>
                <a:solidFill>
                  <a:srgbClr val="FF0000"/>
                </a:solidFill>
                <a:ln w="12700" cap="rnd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</c:spPr>
            </c:marker>
            <c:spPr>
              <a:ln w="12700" cap="rnd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c:spPr>
          </c:dPt>
          <c:dPt>
            <c:idx val="22"/>
            <c:marker>
              <c:spPr>
                <a:solidFill>
                  <a:srgbClr val="FF0000"/>
                </a:solidFill>
                <a:ln w="12700" cap="rnd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</c:spPr>
            </c:marker>
            <c:spPr>
              <a:ln w="12700" cap="rnd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c:spPr>
          </c:dPt>
          <c:xVal>
            <c:numRef>
              <c:f>'[performance_data.xls]Sheet2'!$B$9:$B$31</c:f>
              <c:numCache>
                <c:formatCode>General</c:formatCode>
                <c:ptCount val="23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128</c:v>
                </c:pt>
                <c:pt idx="7">
                  <c:v>256</c:v>
                </c:pt>
                <c:pt idx="8">
                  <c:v>512</c:v>
                </c:pt>
                <c:pt idx="9">
                  <c:v>1024</c:v>
                </c:pt>
                <c:pt idx="10">
                  <c:v>2048</c:v>
                </c:pt>
                <c:pt idx="11">
                  <c:v>4096</c:v>
                </c:pt>
                <c:pt idx="12">
                  <c:v>8192</c:v>
                </c:pt>
                <c:pt idx="13">
                  <c:v>16384</c:v>
                </c:pt>
                <c:pt idx="14">
                  <c:v>32768</c:v>
                </c:pt>
                <c:pt idx="15">
                  <c:v>65536</c:v>
                </c:pt>
                <c:pt idx="16">
                  <c:v>131072</c:v>
                </c:pt>
                <c:pt idx="17">
                  <c:v>262144</c:v>
                </c:pt>
                <c:pt idx="18">
                  <c:v>524288</c:v>
                </c:pt>
                <c:pt idx="19">
                  <c:v>1048576</c:v>
                </c:pt>
                <c:pt idx="20">
                  <c:v>2097152</c:v>
                </c:pt>
                <c:pt idx="21">
                  <c:v>4194303.9999999991</c:v>
                </c:pt>
                <c:pt idx="22">
                  <c:v>8388608</c:v>
                </c:pt>
              </c:numCache>
            </c:numRef>
          </c:xVal>
          <c:yVal>
            <c:numRef>
              <c:f>'[performance_data.xls]Sheet2'!$C$9:$C$31</c:f>
              <c:numCache>
                <c:formatCode>General</c:formatCode>
                <c:ptCount val="23"/>
                <c:pt idx="0">
                  <c:v>2.14</c:v>
                </c:pt>
                <c:pt idx="1">
                  <c:v>5.22</c:v>
                </c:pt>
                <c:pt idx="2">
                  <c:v>10.5</c:v>
                </c:pt>
                <c:pt idx="3">
                  <c:v>20.57</c:v>
                </c:pt>
                <c:pt idx="4">
                  <c:v>40.82</c:v>
                </c:pt>
                <c:pt idx="5">
                  <c:v>80.760000000000005</c:v>
                </c:pt>
                <c:pt idx="6">
                  <c:v>152.51</c:v>
                </c:pt>
                <c:pt idx="7">
                  <c:v>276.7</c:v>
                </c:pt>
                <c:pt idx="8">
                  <c:v>633.15</c:v>
                </c:pt>
                <c:pt idx="9">
                  <c:v>881.81999999999937</c:v>
                </c:pt>
                <c:pt idx="10">
                  <c:v>914.59</c:v>
                </c:pt>
                <c:pt idx="11">
                  <c:v>926.58</c:v>
                </c:pt>
                <c:pt idx="12">
                  <c:v>932.62</c:v>
                </c:pt>
                <c:pt idx="13">
                  <c:v>935.62</c:v>
                </c:pt>
                <c:pt idx="14">
                  <c:v>937.26</c:v>
                </c:pt>
                <c:pt idx="15">
                  <c:v>938.02</c:v>
                </c:pt>
                <c:pt idx="16">
                  <c:v>938.4</c:v>
                </c:pt>
                <c:pt idx="17">
                  <c:v>938.59</c:v>
                </c:pt>
                <c:pt idx="18">
                  <c:v>938.67000000000053</c:v>
                </c:pt>
                <c:pt idx="19">
                  <c:v>938.72</c:v>
                </c:pt>
                <c:pt idx="20">
                  <c:v>938.75</c:v>
                </c:pt>
                <c:pt idx="21">
                  <c:v>938.76</c:v>
                </c:pt>
                <c:pt idx="22">
                  <c:v>938.77000000000055</c:v>
                </c:pt>
              </c:numCache>
            </c:numRef>
          </c:yVal>
          <c:smooth val="1"/>
        </c:ser>
        <c:ser>
          <c:idx val="1"/>
          <c:order val="1"/>
          <c:tx>
            <c:v>HCAs+SW</c:v>
          </c:tx>
          <c:spPr>
            <a:ln w="12700" cap="rnd" cmpd="sng" algn="ctr">
              <a:solidFill>
                <a:srgbClr val="660066"/>
              </a:solidFill>
              <a:prstDash val="solid"/>
              <a:round/>
              <a:headEnd type="none" w="med" len="med"/>
              <a:tailEnd type="none" w="med" len="med"/>
            </a:ln>
          </c:spPr>
          <c:marker>
            <c:spPr>
              <a:solidFill>
                <a:srgbClr val="660066"/>
              </a:solidFill>
              <a:ln w="12700" cap="rnd" cmpd="sng" algn="ctr">
                <a:solidFill>
                  <a:srgbClr val="660066"/>
                </a:solidFill>
                <a:prstDash val="solid"/>
                <a:round/>
                <a:headEnd type="none" w="med" len="med"/>
                <a:tailEnd type="none" w="med" len="med"/>
              </a:ln>
            </c:spPr>
          </c:marker>
          <c:xVal>
            <c:numRef>
              <c:f>'[performance_data.xls]Sheet2'!$B$9:$B$31</c:f>
              <c:numCache>
                <c:formatCode>General</c:formatCode>
                <c:ptCount val="23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128</c:v>
                </c:pt>
                <c:pt idx="7">
                  <c:v>256</c:v>
                </c:pt>
                <c:pt idx="8">
                  <c:v>512</c:v>
                </c:pt>
                <c:pt idx="9">
                  <c:v>1024</c:v>
                </c:pt>
                <c:pt idx="10">
                  <c:v>2048</c:v>
                </c:pt>
                <c:pt idx="11">
                  <c:v>4096</c:v>
                </c:pt>
                <c:pt idx="12">
                  <c:v>8192</c:v>
                </c:pt>
                <c:pt idx="13">
                  <c:v>16384</c:v>
                </c:pt>
                <c:pt idx="14">
                  <c:v>32768</c:v>
                </c:pt>
                <c:pt idx="15">
                  <c:v>65536</c:v>
                </c:pt>
                <c:pt idx="16">
                  <c:v>131072</c:v>
                </c:pt>
                <c:pt idx="17">
                  <c:v>262144</c:v>
                </c:pt>
                <c:pt idx="18">
                  <c:v>524288</c:v>
                </c:pt>
                <c:pt idx="19">
                  <c:v>1048576</c:v>
                </c:pt>
                <c:pt idx="20">
                  <c:v>2097152</c:v>
                </c:pt>
                <c:pt idx="21">
                  <c:v>4194303.9999999991</c:v>
                </c:pt>
                <c:pt idx="22">
                  <c:v>8388608</c:v>
                </c:pt>
              </c:numCache>
            </c:numRef>
          </c:xVal>
          <c:yVal>
            <c:numRef>
              <c:f>'[performance_data.xls]Sheet2'!$D$9:$D$31</c:f>
              <c:numCache>
                <c:formatCode>General</c:formatCode>
                <c:ptCount val="23"/>
                <c:pt idx="0">
                  <c:v>2.09</c:v>
                </c:pt>
                <c:pt idx="1">
                  <c:v>5.24</c:v>
                </c:pt>
                <c:pt idx="2">
                  <c:v>10.49</c:v>
                </c:pt>
                <c:pt idx="3">
                  <c:v>20.58</c:v>
                </c:pt>
                <c:pt idx="4">
                  <c:v>40.83</c:v>
                </c:pt>
                <c:pt idx="5">
                  <c:v>80.75</c:v>
                </c:pt>
                <c:pt idx="6">
                  <c:v>152.5</c:v>
                </c:pt>
                <c:pt idx="7">
                  <c:v>277.63</c:v>
                </c:pt>
                <c:pt idx="8">
                  <c:v>632.45999999999788</c:v>
                </c:pt>
                <c:pt idx="9">
                  <c:v>874.01</c:v>
                </c:pt>
                <c:pt idx="10">
                  <c:v>911.15</c:v>
                </c:pt>
                <c:pt idx="11">
                  <c:v>916.8599999999974</c:v>
                </c:pt>
                <c:pt idx="12">
                  <c:v>929.72</c:v>
                </c:pt>
                <c:pt idx="13">
                  <c:v>932.8599999999974</c:v>
                </c:pt>
                <c:pt idx="14">
                  <c:v>934.57</c:v>
                </c:pt>
                <c:pt idx="15">
                  <c:v>935.39</c:v>
                </c:pt>
                <c:pt idx="16">
                  <c:v>935.78000000000054</c:v>
                </c:pt>
                <c:pt idx="17">
                  <c:v>935.94999999999936</c:v>
                </c:pt>
                <c:pt idx="18">
                  <c:v>936.05999999999938</c:v>
                </c:pt>
                <c:pt idx="19">
                  <c:v>936.11</c:v>
                </c:pt>
                <c:pt idx="20">
                  <c:v>936.14</c:v>
                </c:pt>
                <c:pt idx="21">
                  <c:v>936.16</c:v>
                </c:pt>
                <c:pt idx="22">
                  <c:v>936.16</c:v>
                </c:pt>
              </c:numCache>
            </c:numRef>
          </c:yVal>
          <c:smooth val="1"/>
        </c:ser>
        <c:ser>
          <c:idx val="2"/>
          <c:order val="2"/>
          <c:tx>
            <c:v>HCAs+ABEx</c:v>
          </c:tx>
          <c:spPr>
            <a:ln w="12700" cap="rnd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</c:spPr>
          <c:marker>
            <c:spPr>
              <a:solidFill>
                <a:srgbClr val="3366FF"/>
              </a:solidFill>
              <a:ln w="12700" cap="rnd" cmpd="sng" algn="ctr">
                <a:solidFill>
                  <a:srgbClr val="3366FF"/>
                </a:solidFill>
                <a:prstDash val="solid"/>
                <a:round/>
                <a:headEnd type="none" w="med" len="med"/>
                <a:tailEnd type="none" w="med" len="med"/>
              </a:ln>
            </c:spPr>
          </c:marker>
          <c:xVal>
            <c:numRef>
              <c:f>'[performance_data.xls]Sheet2'!$B$9:$B$31</c:f>
              <c:numCache>
                <c:formatCode>General</c:formatCode>
                <c:ptCount val="23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128</c:v>
                </c:pt>
                <c:pt idx="7">
                  <c:v>256</c:v>
                </c:pt>
                <c:pt idx="8">
                  <c:v>512</c:v>
                </c:pt>
                <c:pt idx="9">
                  <c:v>1024</c:v>
                </c:pt>
                <c:pt idx="10">
                  <c:v>2048</c:v>
                </c:pt>
                <c:pt idx="11">
                  <c:v>4096</c:v>
                </c:pt>
                <c:pt idx="12">
                  <c:v>8192</c:v>
                </c:pt>
                <c:pt idx="13">
                  <c:v>16384</c:v>
                </c:pt>
                <c:pt idx="14">
                  <c:v>32768</c:v>
                </c:pt>
                <c:pt idx="15">
                  <c:v>65536</c:v>
                </c:pt>
                <c:pt idx="16">
                  <c:v>131072</c:v>
                </c:pt>
                <c:pt idx="17">
                  <c:v>262144</c:v>
                </c:pt>
                <c:pt idx="18">
                  <c:v>524288</c:v>
                </c:pt>
                <c:pt idx="19">
                  <c:v>1048576</c:v>
                </c:pt>
                <c:pt idx="20">
                  <c:v>2097152</c:v>
                </c:pt>
                <c:pt idx="21">
                  <c:v>4194303.9999999991</c:v>
                </c:pt>
                <c:pt idx="22">
                  <c:v>8388608</c:v>
                </c:pt>
              </c:numCache>
            </c:numRef>
          </c:xVal>
          <c:yVal>
            <c:numRef>
              <c:f>'[performance_data.xls]Sheet2'!$F$9:$F$31</c:f>
              <c:numCache>
                <c:formatCode>General</c:formatCode>
                <c:ptCount val="23"/>
                <c:pt idx="0">
                  <c:v>2.02</c:v>
                </c:pt>
                <c:pt idx="1">
                  <c:v>5.26</c:v>
                </c:pt>
                <c:pt idx="2">
                  <c:v>10.53</c:v>
                </c:pt>
                <c:pt idx="3">
                  <c:v>20.62</c:v>
                </c:pt>
                <c:pt idx="4">
                  <c:v>40.849999999999994</c:v>
                </c:pt>
                <c:pt idx="5">
                  <c:v>81.010000000000005</c:v>
                </c:pt>
                <c:pt idx="6">
                  <c:v>152.85000000000042</c:v>
                </c:pt>
                <c:pt idx="7">
                  <c:v>277.18</c:v>
                </c:pt>
                <c:pt idx="8">
                  <c:v>630.92999999999938</c:v>
                </c:pt>
                <c:pt idx="9">
                  <c:v>882.3</c:v>
                </c:pt>
                <c:pt idx="10">
                  <c:v>915.17000000000053</c:v>
                </c:pt>
                <c:pt idx="11">
                  <c:v>921.28000000000054</c:v>
                </c:pt>
                <c:pt idx="12">
                  <c:v>933.18000000000052</c:v>
                </c:pt>
                <c:pt idx="13">
                  <c:v>936.16</c:v>
                </c:pt>
                <c:pt idx="14">
                  <c:v>937.78000000000054</c:v>
                </c:pt>
                <c:pt idx="15">
                  <c:v>938.53</c:v>
                </c:pt>
                <c:pt idx="16">
                  <c:v>938.92999999999938</c:v>
                </c:pt>
                <c:pt idx="17">
                  <c:v>939.12</c:v>
                </c:pt>
                <c:pt idx="18">
                  <c:v>939.21</c:v>
                </c:pt>
                <c:pt idx="19">
                  <c:v>939.26</c:v>
                </c:pt>
                <c:pt idx="20">
                  <c:v>939.29000000000053</c:v>
                </c:pt>
                <c:pt idx="21">
                  <c:v>936.4</c:v>
                </c:pt>
                <c:pt idx="22">
                  <c:v>934.97</c:v>
                </c:pt>
              </c:numCache>
            </c:numRef>
          </c:yVal>
          <c:smooth val="1"/>
        </c:ser>
        <c:ser>
          <c:idx val="3"/>
          <c:order val="3"/>
          <c:tx>
            <c:v>HCAs+SW+ABEx @ 0km</c:v>
          </c:tx>
          <c:spPr>
            <a:ln w="12700" cap="rnd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</c:spPr>
          <c:marker>
            <c:spPr>
              <a:solidFill>
                <a:srgbClr val="800000"/>
              </a:solidFill>
              <a:ln w="12700" cap="rnd" cmpd="sng" algn="ctr">
                <a:solidFill>
                  <a:srgbClr val="800000"/>
                </a:solidFill>
                <a:prstDash val="solid"/>
                <a:round/>
                <a:headEnd type="none" w="med" len="med"/>
                <a:tailEnd type="none" w="med" len="med"/>
              </a:ln>
            </c:spPr>
          </c:marker>
          <c:xVal>
            <c:numRef>
              <c:f>'[performance_data.xls]Sheet2'!$B$9:$B$31</c:f>
              <c:numCache>
                <c:formatCode>General</c:formatCode>
                <c:ptCount val="23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128</c:v>
                </c:pt>
                <c:pt idx="7">
                  <c:v>256</c:v>
                </c:pt>
                <c:pt idx="8">
                  <c:v>512</c:v>
                </c:pt>
                <c:pt idx="9">
                  <c:v>1024</c:v>
                </c:pt>
                <c:pt idx="10">
                  <c:v>2048</c:v>
                </c:pt>
                <c:pt idx="11">
                  <c:v>4096</c:v>
                </c:pt>
                <c:pt idx="12">
                  <c:v>8192</c:v>
                </c:pt>
                <c:pt idx="13">
                  <c:v>16384</c:v>
                </c:pt>
                <c:pt idx="14">
                  <c:v>32768</c:v>
                </c:pt>
                <c:pt idx="15">
                  <c:v>65536</c:v>
                </c:pt>
                <c:pt idx="16">
                  <c:v>131072</c:v>
                </c:pt>
                <c:pt idx="17">
                  <c:v>262144</c:v>
                </c:pt>
                <c:pt idx="18">
                  <c:v>524288</c:v>
                </c:pt>
                <c:pt idx="19">
                  <c:v>1048576</c:v>
                </c:pt>
                <c:pt idx="20">
                  <c:v>2097152</c:v>
                </c:pt>
                <c:pt idx="21">
                  <c:v>4194303.9999999991</c:v>
                </c:pt>
                <c:pt idx="22">
                  <c:v>8388608</c:v>
                </c:pt>
              </c:numCache>
            </c:numRef>
          </c:xVal>
          <c:yVal>
            <c:numRef>
              <c:f>'[performance_data.xls]Sheet2'!$H$9:$H$31</c:f>
              <c:numCache>
                <c:formatCode>General</c:formatCode>
                <c:ptCount val="23"/>
                <c:pt idx="0">
                  <c:v>1.7700000000000002</c:v>
                </c:pt>
                <c:pt idx="1">
                  <c:v>5.2700000000000014</c:v>
                </c:pt>
                <c:pt idx="2">
                  <c:v>10.54</c:v>
                </c:pt>
                <c:pt idx="3">
                  <c:v>20.68</c:v>
                </c:pt>
                <c:pt idx="4">
                  <c:v>40.909999999999997</c:v>
                </c:pt>
                <c:pt idx="5">
                  <c:v>81.09</c:v>
                </c:pt>
                <c:pt idx="6">
                  <c:v>153.38000000000054</c:v>
                </c:pt>
                <c:pt idx="7">
                  <c:v>277.57</c:v>
                </c:pt>
                <c:pt idx="8">
                  <c:v>653.18000000000052</c:v>
                </c:pt>
                <c:pt idx="9">
                  <c:v>874.39</c:v>
                </c:pt>
                <c:pt idx="10">
                  <c:v>910.71</c:v>
                </c:pt>
                <c:pt idx="11">
                  <c:v>923.55999999999938</c:v>
                </c:pt>
                <c:pt idx="12">
                  <c:v>929.72</c:v>
                </c:pt>
                <c:pt idx="13">
                  <c:v>932.88</c:v>
                </c:pt>
                <c:pt idx="14">
                  <c:v>934.55999999999938</c:v>
                </c:pt>
                <c:pt idx="15">
                  <c:v>935.39</c:v>
                </c:pt>
                <c:pt idx="16">
                  <c:v>935.78000000000054</c:v>
                </c:pt>
                <c:pt idx="17">
                  <c:v>935.95999999999788</c:v>
                </c:pt>
                <c:pt idx="18">
                  <c:v>936.07</c:v>
                </c:pt>
                <c:pt idx="19">
                  <c:v>936.12</c:v>
                </c:pt>
                <c:pt idx="20">
                  <c:v>933.26</c:v>
                </c:pt>
                <c:pt idx="21">
                  <c:v>931.83999999999787</c:v>
                </c:pt>
                <c:pt idx="22">
                  <c:v>931.13</c:v>
                </c:pt>
              </c:numCache>
            </c:numRef>
          </c:yVal>
          <c:smooth val="1"/>
        </c:ser>
        <c:ser>
          <c:idx val="4"/>
          <c:order val="4"/>
          <c:tx>
            <c:v>HCAs+SW+ABEx @ 10km</c:v>
          </c:tx>
          <c:spPr>
            <a:ln w="12700" cap="rnd" cmpd="sng" algn="ctr">
              <a:solidFill>
                <a:srgbClr val="E1D9CD"/>
              </a:solidFill>
              <a:prstDash val="solid"/>
              <a:round/>
              <a:headEnd type="none" w="med" len="med"/>
              <a:tailEnd type="none" w="med" len="med"/>
            </a:ln>
          </c:spPr>
          <c:marker>
            <c:spPr>
              <a:solidFill>
                <a:srgbClr val="E1D9CD"/>
              </a:solidFill>
              <a:ln w="12700" cap="rnd" cmpd="sng" algn="ctr">
                <a:solidFill>
                  <a:srgbClr val="E1D9CD"/>
                </a:solidFill>
                <a:prstDash val="solid"/>
                <a:round/>
                <a:headEnd type="none" w="med" len="med"/>
                <a:tailEnd type="none" w="med" len="med"/>
              </a:ln>
            </c:spPr>
          </c:marker>
          <c:xVal>
            <c:numRef>
              <c:f>'[performance_data.xls]Sheet2'!$B$9:$B$31</c:f>
              <c:numCache>
                <c:formatCode>General</c:formatCode>
                <c:ptCount val="23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128</c:v>
                </c:pt>
                <c:pt idx="7">
                  <c:v>256</c:v>
                </c:pt>
                <c:pt idx="8">
                  <c:v>512</c:v>
                </c:pt>
                <c:pt idx="9">
                  <c:v>1024</c:v>
                </c:pt>
                <c:pt idx="10">
                  <c:v>2048</c:v>
                </c:pt>
                <c:pt idx="11">
                  <c:v>4096</c:v>
                </c:pt>
                <c:pt idx="12">
                  <c:v>8192</c:v>
                </c:pt>
                <c:pt idx="13">
                  <c:v>16384</c:v>
                </c:pt>
                <c:pt idx="14">
                  <c:v>32768</c:v>
                </c:pt>
                <c:pt idx="15">
                  <c:v>65536</c:v>
                </c:pt>
                <c:pt idx="16">
                  <c:v>131072</c:v>
                </c:pt>
                <c:pt idx="17">
                  <c:v>262144</c:v>
                </c:pt>
                <c:pt idx="18">
                  <c:v>524288</c:v>
                </c:pt>
                <c:pt idx="19">
                  <c:v>1048576</c:v>
                </c:pt>
                <c:pt idx="20">
                  <c:v>2097152</c:v>
                </c:pt>
                <c:pt idx="21">
                  <c:v>4194303.9999999991</c:v>
                </c:pt>
                <c:pt idx="22">
                  <c:v>8388608</c:v>
                </c:pt>
              </c:numCache>
            </c:numRef>
          </c:xVal>
          <c:yVal>
            <c:numRef>
              <c:f>'[performance_data.xls]Sheet2'!$I$9:$I$31</c:f>
              <c:numCache>
                <c:formatCode>General</c:formatCode>
                <c:ptCount val="23"/>
                <c:pt idx="0">
                  <c:v>1.1600000000000001</c:v>
                </c:pt>
                <c:pt idx="1">
                  <c:v>5.2700000000000014</c:v>
                </c:pt>
                <c:pt idx="2">
                  <c:v>10.54</c:v>
                </c:pt>
                <c:pt idx="3">
                  <c:v>20.66</c:v>
                </c:pt>
                <c:pt idx="4">
                  <c:v>40.86</c:v>
                </c:pt>
                <c:pt idx="5">
                  <c:v>81.02</c:v>
                </c:pt>
                <c:pt idx="6">
                  <c:v>153.22999999999999</c:v>
                </c:pt>
                <c:pt idx="7">
                  <c:v>277.66000000000031</c:v>
                </c:pt>
                <c:pt idx="8">
                  <c:v>636</c:v>
                </c:pt>
                <c:pt idx="9">
                  <c:v>873.77000000000055</c:v>
                </c:pt>
                <c:pt idx="10">
                  <c:v>911.13</c:v>
                </c:pt>
                <c:pt idx="11">
                  <c:v>923.53</c:v>
                </c:pt>
                <c:pt idx="12">
                  <c:v>929.71</c:v>
                </c:pt>
                <c:pt idx="13">
                  <c:v>932.87</c:v>
                </c:pt>
                <c:pt idx="14">
                  <c:v>934.57</c:v>
                </c:pt>
                <c:pt idx="15">
                  <c:v>935.4</c:v>
                </c:pt>
                <c:pt idx="16">
                  <c:v>935.78000000000054</c:v>
                </c:pt>
                <c:pt idx="17">
                  <c:v>935.94999999999936</c:v>
                </c:pt>
                <c:pt idx="18">
                  <c:v>936.05999999999938</c:v>
                </c:pt>
                <c:pt idx="19">
                  <c:v>936.12</c:v>
                </c:pt>
                <c:pt idx="20">
                  <c:v>933.25</c:v>
                </c:pt>
                <c:pt idx="21">
                  <c:v>931.82999999999936</c:v>
                </c:pt>
                <c:pt idx="22">
                  <c:v>931.11</c:v>
                </c:pt>
              </c:numCache>
            </c:numRef>
          </c:yVal>
          <c:smooth val="1"/>
        </c:ser>
        <c:ser>
          <c:idx val="5"/>
          <c:order val="5"/>
          <c:tx>
            <c:v>HCAs+SW+ABEx @ 100km</c:v>
          </c:tx>
          <c:spPr>
            <a:ln w="12700" cap="rnd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c:spPr>
          <c:marker>
            <c:spPr>
              <a:solidFill>
                <a:srgbClr val="FFFF00"/>
              </a:solidFill>
              <a:ln w="12700" cap="rnd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</c:spPr>
          </c:marker>
          <c:xVal>
            <c:numRef>
              <c:f>'[performance_data.xls]Sheet2'!$B$9:$B$31</c:f>
              <c:numCache>
                <c:formatCode>General</c:formatCode>
                <c:ptCount val="23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128</c:v>
                </c:pt>
                <c:pt idx="7">
                  <c:v>256</c:v>
                </c:pt>
                <c:pt idx="8">
                  <c:v>512</c:v>
                </c:pt>
                <c:pt idx="9">
                  <c:v>1024</c:v>
                </c:pt>
                <c:pt idx="10">
                  <c:v>2048</c:v>
                </c:pt>
                <c:pt idx="11">
                  <c:v>4096</c:v>
                </c:pt>
                <c:pt idx="12">
                  <c:v>8192</c:v>
                </c:pt>
                <c:pt idx="13">
                  <c:v>16384</c:v>
                </c:pt>
                <c:pt idx="14">
                  <c:v>32768</c:v>
                </c:pt>
                <c:pt idx="15">
                  <c:v>65536</c:v>
                </c:pt>
                <c:pt idx="16">
                  <c:v>131072</c:v>
                </c:pt>
                <c:pt idx="17">
                  <c:v>262144</c:v>
                </c:pt>
                <c:pt idx="18">
                  <c:v>524288</c:v>
                </c:pt>
                <c:pt idx="19">
                  <c:v>1048576</c:v>
                </c:pt>
                <c:pt idx="20">
                  <c:v>2097152</c:v>
                </c:pt>
                <c:pt idx="21">
                  <c:v>4194303.9999999991</c:v>
                </c:pt>
                <c:pt idx="22">
                  <c:v>8388608</c:v>
                </c:pt>
              </c:numCache>
            </c:numRef>
          </c:xVal>
          <c:yVal>
            <c:numRef>
              <c:f>'[performance_data.xls]Sheet2'!$J$9:$J$31</c:f>
              <c:numCache>
                <c:formatCode>General</c:formatCode>
                <c:ptCount val="23"/>
                <c:pt idx="0">
                  <c:v>1.6600000000000001</c:v>
                </c:pt>
                <c:pt idx="1">
                  <c:v>5.25</c:v>
                </c:pt>
                <c:pt idx="2">
                  <c:v>10.49</c:v>
                </c:pt>
                <c:pt idx="3">
                  <c:v>20.55</c:v>
                </c:pt>
                <c:pt idx="4">
                  <c:v>40.83</c:v>
                </c:pt>
                <c:pt idx="5">
                  <c:v>80.7</c:v>
                </c:pt>
                <c:pt idx="6">
                  <c:v>152.19</c:v>
                </c:pt>
                <c:pt idx="7">
                  <c:v>277.22999999999888</c:v>
                </c:pt>
                <c:pt idx="8">
                  <c:v>634.39</c:v>
                </c:pt>
                <c:pt idx="9">
                  <c:v>873.82999999999936</c:v>
                </c:pt>
                <c:pt idx="10">
                  <c:v>911.13</c:v>
                </c:pt>
                <c:pt idx="11">
                  <c:v>923.44999999999936</c:v>
                </c:pt>
                <c:pt idx="12">
                  <c:v>929.73</c:v>
                </c:pt>
                <c:pt idx="13">
                  <c:v>932.84999999999786</c:v>
                </c:pt>
                <c:pt idx="14">
                  <c:v>934.57</c:v>
                </c:pt>
                <c:pt idx="15">
                  <c:v>935.41</c:v>
                </c:pt>
                <c:pt idx="16">
                  <c:v>935.77000000000055</c:v>
                </c:pt>
                <c:pt idx="17">
                  <c:v>935.95999999999788</c:v>
                </c:pt>
                <c:pt idx="18">
                  <c:v>936.07</c:v>
                </c:pt>
                <c:pt idx="19">
                  <c:v>936.12</c:v>
                </c:pt>
                <c:pt idx="20">
                  <c:v>933.18000000000052</c:v>
                </c:pt>
                <c:pt idx="21">
                  <c:v>931.71</c:v>
                </c:pt>
                <c:pt idx="22">
                  <c:v>930.98</c:v>
                </c:pt>
              </c:numCache>
            </c:numRef>
          </c:yVal>
          <c:smooth val="1"/>
        </c:ser>
        <c:ser>
          <c:idx val="6"/>
          <c:order val="6"/>
          <c:tx>
            <c:v>HCAs+SW+ABEx @ 1000km</c:v>
          </c:tx>
          <c:spPr>
            <a:ln w="12700" cap="rnd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c:spPr>
          <c:marker>
            <c:spPr>
              <a:solidFill>
                <a:srgbClr val="0000FF"/>
              </a:solidFill>
              <a:ln w="12700" cap="rnd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c:spPr>
          </c:marker>
          <c:xVal>
            <c:numRef>
              <c:f>'[performance_data.xls]Sheet2'!$B$9:$B$31</c:f>
              <c:numCache>
                <c:formatCode>General</c:formatCode>
                <c:ptCount val="23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128</c:v>
                </c:pt>
                <c:pt idx="7">
                  <c:v>256</c:v>
                </c:pt>
                <c:pt idx="8">
                  <c:v>512</c:v>
                </c:pt>
                <c:pt idx="9">
                  <c:v>1024</c:v>
                </c:pt>
                <c:pt idx="10">
                  <c:v>2048</c:v>
                </c:pt>
                <c:pt idx="11">
                  <c:v>4096</c:v>
                </c:pt>
                <c:pt idx="12">
                  <c:v>8192</c:v>
                </c:pt>
                <c:pt idx="13">
                  <c:v>16384</c:v>
                </c:pt>
                <c:pt idx="14">
                  <c:v>32768</c:v>
                </c:pt>
                <c:pt idx="15">
                  <c:v>65536</c:v>
                </c:pt>
                <c:pt idx="16">
                  <c:v>131072</c:v>
                </c:pt>
                <c:pt idx="17">
                  <c:v>262144</c:v>
                </c:pt>
                <c:pt idx="18">
                  <c:v>524288</c:v>
                </c:pt>
                <c:pt idx="19">
                  <c:v>1048576</c:v>
                </c:pt>
                <c:pt idx="20">
                  <c:v>2097152</c:v>
                </c:pt>
                <c:pt idx="21">
                  <c:v>4194303.9999999991</c:v>
                </c:pt>
                <c:pt idx="22">
                  <c:v>8388608</c:v>
                </c:pt>
              </c:numCache>
            </c:numRef>
          </c:xVal>
          <c:yVal>
            <c:numRef>
              <c:f>'[performance_data.xls]Sheet2'!$K$9:$K$31</c:f>
              <c:numCache>
                <c:formatCode>General</c:formatCode>
                <c:ptCount val="23"/>
                <c:pt idx="0">
                  <c:v>1.81</c:v>
                </c:pt>
                <c:pt idx="1">
                  <c:v>5.24</c:v>
                </c:pt>
                <c:pt idx="2">
                  <c:v>10.48</c:v>
                </c:pt>
                <c:pt idx="3">
                  <c:v>20.55</c:v>
                </c:pt>
                <c:pt idx="4">
                  <c:v>40.82</c:v>
                </c:pt>
                <c:pt idx="5">
                  <c:v>80.53</c:v>
                </c:pt>
                <c:pt idx="6">
                  <c:v>151.82000000000022</c:v>
                </c:pt>
                <c:pt idx="7">
                  <c:v>276.71999999999917</c:v>
                </c:pt>
                <c:pt idx="8">
                  <c:v>628.73</c:v>
                </c:pt>
                <c:pt idx="9">
                  <c:v>874.15</c:v>
                </c:pt>
                <c:pt idx="10">
                  <c:v>911.21</c:v>
                </c:pt>
                <c:pt idx="11">
                  <c:v>923.57</c:v>
                </c:pt>
                <c:pt idx="12">
                  <c:v>929.75</c:v>
                </c:pt>
                <c:pt idx="13">
                  <c:v>932.88</c:v>
                </c:pt>
                <c:pt idx="14">
                  <c:v>934.57</c:v>
                </c:pt>
                <c:pt idx="15">
                  <c:v>935.39</c:v>
                </c:pt>
                <c:pt idx="16">
                  <c:v>935.78000000000054</c:v>
                </c:pt>
                <c:pt idx="17">
                  <c:v>935.94999999999936</c:v>
                </c:pt>
                <c:pt idx="18">
                  <c:v>936.07</c:v>
                </c:pt>
                <c:pt idx="19">
                  <c:v>936.12</c:v>
                </c:pt>
                <c:pt idx="20">
                  <c:v>932.39</c:v>
                </c:pt>
                <c:pt idx="21">
                  <c:v>932.4</c:v>
                </c:pt>
                <c:pt idx="22">
                  <c:v>930.53</c:v>
                </c:pt>
              </c:numCache>
            </c:numRef>
          </c:yVal>
          <c:smooth val="1"/>
        </c:ser>
        <c:ser>
          <c:idx val="7"/>
          <c:order val="7"/>
          <c:tx>
            <c:v>HCAs+SW+ABEx @ 10,000km</c:v>
          </c:tx>
          <c:spPr>
            <a:ln w="12700" cap="rnd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c:spPr>
          <c:marker>
            <c:spPr>
              <a:solidFill>
                <a:schemeClr val="accent1">
                  <a:lumMod val="50000"/>
                </a:schemeClr>
              </a:solidFill>
              <a:ln w="12700" cap="rnd" cmpd="sng" algn="ctr">
                <a:solidFill>
                  <a:schemeClr val="accent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c:spPr>
          </c:marker>
          <c:xVal>
            <c:numRef>
              <c:f>'[performance_data.xls]Sheet2'!$B$9:$B$31</c:f>
              <c:numCache>
                <c:formatCode>General</c:formatCode>
                <c:ptCount val="23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128</c:v>
                </c:pt>
                <c:pt idx="7">
                  <c:v>256</c:v>
                </c:pt>
                <c:pt idx="8">
                  <c:v>512</c:v>
                </c:pt>
                <c:pt idx="9">
                  <c:v>1024</c:v>
                </c:pt>
                <c:pt idx="10">
                  <c:v>2048</c:v>
                </c:pt>
                <c:pt idx="11">
                  <c:v>4096</c:v>
                </c:pt>
                <c:pt idx="12">
                  <c:v>8192</c:v>
                </c:pt>
                <c:pt idx="13">
                  <c:v>16384</c:v>
                </c:pt>
                <c:pt idx="14">
                  <c:v>32768</c:v>
                </c:pt>
                <c:pt idx="15">
                  <c:v>65536</c:v>
                </c:pt>
                <c:pt idx="16">
                  <c:v>131072</c:v>
                </c:pt>
                <c:pt idx="17">
                  <c:v>262144</c:v>
                </c:pt>
                <c:pt idx="18">
                  <c:v>524288</c:v>
                </c:pt>
                <c:pt idx="19">
                  <c:v>1048576</c:v>
                </c:pt>
                <c:pt idx="20">
                  <c:v>2097152</c:v>
                </c:pt>
                <c:pt idx="21">
                  <c:v>4194303.9999999991</c:v>
                </c:pt>
                <c:pt idx="22">
                  <c:v>8388608</c:v>
                </c:pt>
              </c:numCache>
            </c:numRef>
          </c:xVal>
          <c:yVal>
            <c:numRef>
              <c:f>'[performance_data.xls]Sheet2'!$L$9:$L$31</c:f>
              <c:numCache>
                <c:formatCode>General</c:formatCode>
                <c:ptCount val="23"/>
                <c:pt idx="0">
                  <c:v>2.61</c:v>
                </c:pt>
                <c:pt idx="1">
                  <c:v>5.24</c:v>
                </c:pt>
                <c:pt idx="2">
                  <c:v>10.46</c:v>
                </c:pt>
                <c:pt idx="3">
                  <c:v>20.62</c:v>
                </c:pt>
                <c:pt idx="4">
                  <c:v>40.78</c:v>
                </c:pt>
                <c:pt idx="5">
                  <c:v>80.8</c:v>
                </c:pt>
                <c:pt idx="6">
                  <c:v>152.16999999999999</c:v>
                </c:pt>
                <c:pt idx="7">
                  <c:v>276.7</c:v>
                </c:pt>
                <c:pt idx="8">
                  <c:v>633.84999999999786</c:v>
                </c:pt>
                <c:pt idx="9">
                  <c:v>874.68000000000052</c:v>
                </c:pt>
                <c:pt idx="10">
                  <c:v>911.39</c:v>
                </c:pt>
                <c:pt idx="11">
                  <c:v>923.59</c:v>
                </c:pt>
                <c:pt idx="12">
                  <c:v>929.79000000000053</c:v>
                </c:pt>
                <c:pt idx="13">
                  <c:v>932.8599999999974</c:v>
                </c:pt>
                <c:pt idx="14">
                  <c:v>934.59</c:v>
                </c:pt>
                <c:pt idx="15">
                  <c:v>935.4</c:v>
                </c:pt>
                <c:pt idx="16">
                  <c:v>935.78000000000054</c:v>
                </c:pt>
                <c:pt idx="17">
                  <c:v>935.95999999999788</c:v>
                </c:pt>
                <c:pt idx="18">
                  <c:v>936.07</c:v>
                </c:pt>
                <c:pt idx="19">
                  <c:v>936.12</c:v>
                </c:pt>
                <c:pt idx="20">
                  <c:v>924.58</c:v>
                </c:pt>
                <c:pt idx="21">
                  <c:v>924.59</c:v>
                </c:pt>
                <c:pt idx="22">
                  <c:v>924.6</c:v>
                </c:pt>
              </c:numCache>
            </c:numRef>
          </c:yVal>
          <c:smooth val="1"/>
        </c:ser>
        <c:dLbls/>
        <c:axId val="73476352"/>
        <c:axId val="74883456"/>
      </c:scatterChart>
      <c:valAx>
        <c:axId val="73476352"/>
        <c:scaling>
          <c:logBase val="10"/>
          <c:orientation val="minMax"/>
          <c:max val="10000000"/>
        </c:scaling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Message Size (bytes)</a:t>
                </a:r>
              </a:p>
            </c:rich>
          </c:tx>
          <c:layout>
            <c:manualLayout>
              <c:xMode val="edge"/>
              <c:yMode val="edge"/>
              <c:x val="0.31851851851851803"/>
              <c:y val="0.94553376906318098"/>
            </c:manualLayout>
          </c:layout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200" b="1"/>
            </a:pPr>
            <a:endParaRPr lang="en-US"/>
          </a:p>
        </c:txPr>
        <c:crossAx val="74883456"/>
        <c:crosses val="autoZero"/>
        <c:crossBetween val="midCat"/>
        <c:majorUnit val="10"/>
        <c:minorUnit val="10"/>
      </c:valAx>
      <c:valAx>
        <c:axId val="74883456"/>
        <c:scaling>
          <c:orientation val="minMax"/>
        </c:scaling>
        <c:axPos val="l"/>
        <c:majorGridlines>
          <c:spPr>
            <a:ln w="12700" cap="flat" cmpd="sng" algn="ctr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Bandwidth (MB/sec)</a:t>
                </a:r>
              </a:p>
            </c:rich>
          </c:tx>
          <c:layout>
            <c:manualLayout>
              <c:xMode val="edge"/>
              <c:yMode val="edge"/>
              <c:x val="1.0402930402930404E-2"/>
              <c:y val="0.3211066612363111"/>
            </c:manualLayout>
          </c:layout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200" b="1"/>
            </a:pPr>
            <a:endParaRPr lang="en-US"/>
          </a:p>
        </c:txPr>
        <c:crossAx val="73476352"/>
        <c:crosses val="autoZero"/>
        <c:crossBetween val="midCat"/>
        <c:majorUnit val="200"/>
        <c:minorUnit val="1.9725328333333341"/>
      </c:valAx>
      <c:spPr>
        <a:ln w="19050" cap="flat" cmpd="sng" algn="ctr">
          <a:solidFill>
            <a:srgbClr val="262626"/>
          </a:solidFill>
          <a:prstDash val="solid"/>
          <a:round/>
          <a:headEnd type="none" w="med" len="med"/>
          <a:tailEnd type="none" w="med" len="med"/>
        </a:ln>
      </c:spPr>
    </c:plotArea>
    <c:legend>
      <c:legendPos val="r"/>
      <c:layout>
        <c:manualLayout>
          <c:xMode val="edge"/>
          <c:yMode val="edge"/>
          <c:x val="0.73629629629629612"/>
          <c:y val="0.37037037037037013"/>
          <c:w val="0.25185185185185205"/>
          <c:h val="0.26579520697167797"/>
        </c:manualLayout>
      </c:layout>
      <c:spPr>
        <a:ln>
          <a:solidFill>
            <a:schemeClr val="tx1">
              <a:lumMod val="85000"/>
              <a:lumOff val="15000"/>
            </a:schemeClr>
          </a:solidFill>
        </a:ln>
      </c:spPr>
      <c:txPr>
        <a:bodyPr/>
        <a:lstStyle/>
        <a:p>
          <a:pPr>
            <a:defRPr kern="800"/>
          </a:pPr>
          <a:endParaRPr lang="en-US"/>
        </a:p>
      </c:txPr>
    </c:legend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 b="1"/>
            </a:pPr>
            <a:r>
              <a:rPr lang="en-US" sz="1600" b="1"/>
              <a:t>Reliable Connection (RC) vs. Unreliable Connection (UC)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8.2313681868742508E-2"/>
          <c:y val="0.12151067323481102"/>
          <c:w val="0.75417130144605204"/>
          <c:h val="0.77175697865353221"/>
        </c:manualLayout>
      </c:layout>
      <c:scatterChart>
        <c:scatterStyle val="smoothMarker"/>
        <c:ser>
          <c:idx val="0"/>
          <c:order val="0"/>
          <c:tx>
            <c:v>RC 8k byte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Sheet1!$D$2:$R$2</c:f>
              <c:numCache>
                <c:formatCode>General</c:formatCode>
                <c:ptCount val="1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1000</c:v>
                </c:pt>
                <c:pt idx="11">
                  <c:v>2000</c:v>
                </c:pt>
                <c:pt idx="12">
                  <c:v>4000</c:v>
                </c:pt>
                <c:pt idx="13">
                  <c:v>8000</c:v>
                </c:pt>
                <c:pt idx="14">
                  <c:v>10000</c:v>
                </c:pt>
              </c:numCache>
            </c:numRef>
          </c:xVal>
          <c:yVal>
            <c:numRef>
              <c:f>Sheet1!$D$16:$R$16</c:f>
              <c:numCache>
                <c:formatCode>General</c:formatCode>
                <c:ptCount val="15"/>
                <c:pt idx="0">
                  <c:v>927.48</c:v>
                </c:pt>
                <c:pt idx="1">
                  <c:v>924.30999999999938</c:v>
                </c:pt>
                <c:pt idx="2">
                  <c:v>920.94999999999936</c:v>
                </c:pt>
                <c:pt idx="3">
                  <c:v>913.64</c:v>
                </c:pt>
                <c:pt idx="4">
                  <c:v>911.55999999999938</c:v>
                </c:pt>
                <c:pt idx="5">
                  <c:v>902.78000000000054</c:v>
                </c:pt>
                <c:pt idx="6">
                  <c:v>885.79000000000053</c:v>
                </c:pt>
                <c:pt idx="7">
                  <c:v>841.42999999999938</c:v>
                </c:pt>
                <c:pt idx="8">
                  <c:v>772.89</c:v>
                </c:pt>
                <c:pt idx="9">
                  <c:v>705.95999999999788</c:v>
                </c:pt>
                <c:pt idx="10">
                  <c:v>77.36</c:v>
                </c:pt>
                <c:pt idx="11">
                  <c:v>38.869999999999997</c:v>
                </c:pt>
                <c:pt idx="12">
                  <c:v>19.479999999999986</c:v>
                </c:pt>
                <c:pt idx="13">
                  <c:v>9.7299999999999986</c:v>
                </c:pt>
                <c:pt idx="14">
                  <c:v>7.7</c:v>
                </c:pt>
              </c:numCache>
            </c:numRef>
          </c:yVal>
          <c:smooth val="1"/>
        </c:ser>
        <c:ser>
          <c:idx val="1"/>
          <c:order val="1"/>
          <c:tx>
            <c:v>RC 64k byte</c:v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Sheet1!$D$2:$R$2</c:f>
              <c:numCache>
                <c:formatCode>General</c:formatCode>
                <c:ptCount val="1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1000</c:v>
                </c:pt>
                <c:pt idx="11">
                  <c:v>2000</c:v>
                </c:pt>
                <c:pt idx="12">
                  <c:v>4000</c:v>
                </c:pt>
                <c:pt idx="13">
                  <c:v>8000</c:v>
                </c:pt>
                <c:pt idx="14">
                  <c:v>10000</c:v>
                </c:pt>
              </c:numCache>
            </c:numRef>
          </c:xVal>
          <c:yVal>
            <c:numRef>
              <c:f>Sheet1!$D$19:$R$19</c:f>
              <c:numCache>
                <c:formatCode>General</c:formatCode>
                <c:ptCount val="15"/>
                <c:pt idx="0">
                  <c:v>933.7</c:v>
                </c:pt>
                <c:pt idx="1">
                  <c:v>933.42</c:v>
                </c:pt>
                <c:pt idx="2">
                  <c:v>933.14</c:v>
                </c:pt>
                <c:pt idx="3">
                  <c:v>932.84999999999786</c:v>
                </c:pt>
                <c:pt idx="4">
                  <c:v>932.58</c:v>
                </c:pt>
                <c:pt idx="5">
                  <c:v>932.30999999999938</c:v>
                </c:pt>
                <c:pt idx="6">
                  <c:v>932.04</c:v>
                </c:pt>
                <c:pt idx="7">
                  <c:v>931.75</c:v>
                </c:pt>
                <c:pt idx="8">
                  <c:v>931.47</c:v>
                </c:pt>
                <c:pt idx="9">
                  <c:v>931.19</c:v>
                </c:pt>
                <c:pt idx="10">
                  <c:v>608.37</c:v>
                </c:pt>
                <c:pt idx="11">
                  <c:v>308.27</c:v>
                </c:pt>
                <c:pt idx="12">
                  <c:v>155.19</c:v>
                </c:pt>
                <c:pt idx="13">
                  <c:v>77.47</c:v>
                </c:pt>
                <c:pt idx="14">
                  <c:v>62</c:v>
                </c:pt>
              </c:numCache>
            </c:numRef>
          </c:yVal>
          <c:smooth val="1"/>
        </c:ser>
        <c:ser>
          <c:idx val="2"/>
          <c:order val="2"/>
          <c:tx>
            <c:v>RC 4M byte</c:v>
          </c:tx>
          <c:spPr>
            <a:ln w="12700">
              <a:solidFill>
                <a:srgbClr val="FFFF00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Sheet1!$D$2:$R$2</c:f>
              <c:numCache>
                <c:formatCode>General</c:formatCode>
                <c:ptCount val="1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1000</c:v>
                </c:pt>
                <c:pt idx="11">
                  <c:v>2000</c:v>
                </c:pt>
                <c:pt idx="12">
                  <c:v>4000</c:v>
                </c:pt>
                <c:pt idx="13">
                  <c:v>8000</c:v>
                </c:pt>
                <c:pt idx="14">
                  <c:v>10000</c:v>
                </c:pt>
              </c:numCache>
            </c:numRef>
          </c:xVal>
          <c:yVal>
            <c:numRef>
              <c:f>Sheet1!$D$25:$R$25</c:f>
              <c:numCache>
                <c:formatCode>General</c:formatCode>
                <c:ptCount val="15"/>
                <c:pt idx="0">
                  <c:v>934.38</c:v>
                </c:pt>
                <c:pt idx="1">
                  <c:v>934.3599999999974</c:v>
                </c:pt>
                <c:pt idx="2">
                  <c:v>934.37</c:v>
                </c:pt>
                <c:pt idx="3">
                  <c:v>934.3599999999974</c:v>
                </c:pt>
                <c:pt idx="4">
                  <c:v>934.32999999999936</c:v>
                </c:pt>
                <c:pt idx="5">
                  <c:v>934.31999999999937</c:v>
                </c:pt>
                <c:pt idx="6">
                  <c:v>934.30999999999938</c:v>
                </c:pt>
                <c:pt idx="7">
                  <c:v>934.30999999999938</c:v>
                </c:pt>
                <c:pt idx="8">
                  <c:v>934.33999999999787</c:v>
                </c:pt>
                <c:pt idx="9">
                  <c:v>934.29000000000053</c:v>
                </c:pt>
                <c:pt idx="10">
                  <c:v>933.94999999999936</c:v>
                </c:pt>
                <c:pt idx="11">
                  <c:v>933.51</c:v>
                </c:pt>
                <c:pt idx="12">
                  <c:v>931.98</c:v>
                </c:pt>
                <c:pt idx="13">
                  <c:v>928.52</c:v>
                </c:pt>
                <c:pt idx="14">
                  <c:v>922.24</c:v>
                </c:pt>
              </c:numCache>
            </c:numRef>
          </c:yVal>
          <c:smooth val="1"/>
        </c:ser>
        <c:ser>
          <c:idx val="3"/>
          <c:order val="3"/>
          <c:tx>
            <c:v>UC 512 byte</c:v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xVal>
            <c:numRef>
              <c:f>Sheet1!$D$2:$R$2</c:f>
              <c:numCache>
                <c:formatCode>General</c:formatCode>
                <c:ptCount val="1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1000</c:v>
                </c:pt>
                <c:pt idx="11">
                  <c:v>2000</c:v>
                </c:pt>
                <c:pt idx="12">
                  <c:v>4000</c:v>
                </c:pt>
                <c:pt idx="13">
                  <c:v>8000</c:v>
                </c:pt>
                <c:pt idx="14">
                  <c:v>10000</c:v>
                </c:pt>
              </c:numCache>
            </c:numRef>
          </c:xVal>
          <c:yVal>
            <c:numRef>
              <c:f>Sheet1!$D$40:$R$40</c:f>
              <c:numCache>
                <c:formatCode>General</c:formatCode>
                <c:ptCount val="15"/>
                <c:pt idx="0">
                  <c:v>645.54</c:v>
                </c:pt>
                <c:pt idx="1">
                  <c:v>637.91</c:v>
                </c:pt>
                <c:pt idx="2">
                  <c:v>638.3599999999974</c:v>
                </c:pt>
                <c:pt idx="3">
                  <c:v>637.18000000000052</c:v>
                </c:pt>
                <c:pt idx="4">
                  <c:v>630.47</c:v>
                </c:pt>
                <c:pt idx="5">
                  <c:v>634.55999999999938</c:v>
                </c:pt>
                <c:pt idx="6">
                  <c:v>633.24</c:v>
                </c:pt>
                <c:pt idx="7">
                  <c:v>635.51</c:v>
                </c:pt>
                <c:pt idx="8">
                  <c:v>634.18000000000052</c:v>
                </c:pt>
                <c:pt idx="9">
                  <c:v>634.4</c:v>
                </c:pt>
                <c:pt idx="10">
                  <c:v>630.62</c:v>
                </c:pt>
                <c:pt idx="11">
                  <c:v>629.81999999999937</c:v>
                </c:pt>
                <c:pt idx="12">
                  <c:v>632.22</c:v>
                </c:pt>
                <c:pt idx="13">
                  <c:v>632.22</c:v>
                </c:pt>
                <c:pt idx="14">
                  <c:v>636.5</c:v>
                </c:pt>
              </c:numCache>
            </c:numRef>
          </c:yVal>
          <c:smooth val="1"/>
        </c:ser>
        <c:ser>
          <c:idx val="4"/>
          <c:order val="4"/>
          <c:tx>
            <c:v>UC 64K byte</c:v>
          </c:tx>
          <c:spPr>
            <a:ln w="12700">
              <a:solidFill>
                <a:srgbClr val="800080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800080"/>
                </a:solidFill>
                <a:prstDash val="solid"/>
              </a:ln>
            </c:spPr>
          </c:marker>
          <c:xVal>
            <c:numRef>
              <c:f>Sheet1!$D$2:$R$2</c:f>
              <c:numCache>
                <c:formatCode>General</c:formatCode>
                <c:ptCount val="1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1000</c:v>
                </c:pt>
                <c:pt idx="11">
                  <c:v>2000</c:v>
                </c:pt>
                <c:pt idx="12">
                  <c:v>4000</c:v>
                </c:pt>
                <c:pt idx="13">
                  <c:v>8000</c:v>
                </c:pt>
                <c:pt idx="14">
                  <c:v>10000</c:v>
                </c:pt>
              </c:numCache>
            </c:numRef>
          </c:xVal>
          <c:yVal>
            <c:numRef>
              <c:f>Sheet1!$D$47:$R$47</c:f>
              <c:numCache>
                <c:formatCode>General</c:formatCode>
                <c:ptCount val="15"/>
                <c:pt idx="0">
                  <c:v>938.54</c:v>
                </c:pt>
                <c:pt idx="1">
                  <c:v>938.55</c:v>
                </c:pt>
                <c:pt idx="2">
                  <c:v>938.54</c:v>
                </c:pt>
                <c:pt idx="3">
                  <c:v>938.55</c:v>
                </c:pt>
                <c:pt idx="4">
                  <c:v>938.54</c:v>
                </c:pt>
                <c:pt idx="5">
                  <c:v>938.55</c:v>
                </c:pt>
                <c:pt idx="6">
                  <c:v>938.55</c:v>
                </c:pt>
                <c:pt idx="7">
                  <c:v>938.54</c:v>
                </c:pt>
                <c:pt idx="8">
                  <c:v>938.54</c:v>
                </c:pt>
                <c:pt idx="9">
                  <c:v>938.55</c:v>
                </c:pt>
                <c:pt idx="10">
                  <c:v>938.55</c:v>
                </c:pt>
                <c:pt idx="11">
                  <c:v>938.55</c:v>
                </c:pt>
                <c:pt idx="12">
                  <c:v>938.55</c:v>
                </c:pt>
                <c:pt idx="13">
                  <c:v>938.55</c:v>
                </c:pt>
                <c:pt idx="14">
                  <c:v>938.55</c:v>
                </c:pt>
              </c:numCache>
            </c:numRef>
          </c:yVal>
          <c:smooth val="1"/>
        </c:ser>
        <c:ser>
          <c:idx val="5"/>
          <c:order val="5"/>
          <c:tx>
            <c:v>RC 512 byte</c:v>
          </c:tx>
          <c:spPr>
            <a:ln w="12700">
              <a:solidFill>
                <a:srgbClr val="800000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800000"/>
              </a:solidFill>
              <a:ln>
                <a:solidFill>
                  <a:srgbClr val="800000"/>
                </a:solidFill>
                <a:prstDash val="solid"/>
              </a:ln>
            </c:spPr>
          </c:marker>
          <c:xVal>
            <c:numRef>
              <c:f>Sheet1!$D$2:$R$2</c:f>
              <c:numCache>
                <c:formatCode>General</c:formatCode>
                <c:ptCount val="15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1000</c:v>
                </c:pt>
                <c:pt idx="11">
                  <c:v>2000</c:v>
                </c:pt>
                <c:pt idx="12">
                  <c:v>4000</c:v>
                </c:pt>
                <c:pt idx="13">
                  <c:v>8000</c:v>
                </c:pt>
                <c:pt idx="14">
                  <c:v>10000</c:v>
                </c:pt>
              </c:numCache>
            </c:numRef>
          </c:xVal>
          <c:yVal>
            <c:numRef>
              <c:f>Sheet1!$D$12:$R$12</c:f>
              <c:numCache>
                <c:formatCode>General</c:formatCode>
                <c:ptCount val="15"/>
                <c:pt idx="0">
                  <c:v>292.91999999999865</c:v>
                </c:pt>
                <c:pt idx="1">
                  <c:v>182.49</c:v>
                </c:pt>
                <c:pt idx="2">
                  <c:v>133.29</c:v>
                </c:pt>
                <c:pt idx="3">
                  <c:v>102.7</c:v>
                </c:pt>
                <c:pt idx="4">
                  <c:v>86.2</c:v>
                </c:pt>
                <c:pt idx="5">
                  <c:v>73.06</c:v>
                </c:pt>
                <c:pt idx="6">
                  <c:v>63.65</c:v>
                </c:pt>
                <c:pt idx="7">
                  <c:v>56.32</c:v>
                </c:pt>
                <c:pt idx="8">
                  <c:v>50.379999999999995</c:v>
                </c:pt>
                <c:pt idx="9">
                  <c:v>45.63</c:v>
                </c:pt>
                <c:pt idx="10">
                  <c:v>4.8499999999999996</c:v>
                </c:pt>
                <c:pt idx="11">
                  <c:v>2.4299999999999997</c:v>
                </c:pt>
                <c:pt idx="12">
                  <c:v>1.22</c:v>
                </c:pt>
                <c:pt idx="13">
                  <c:v>0.60000000000000109</c:v>
                </c:pt>
                <c:pt idx="14">
                  <c:v>0.47000000000000003</c:v>
                </c:pt>
              </c:numCache>
            </c:numRef>
          </c:yVal>
          <c:smooth val="1"/>
        </c:ser>
        <c:dLbls/>
        <c:axId val="75329920"/>
        <c:axId val="75332608"/>
      </c:scatterChart>
      <c:valAx>
        <c:axId val="75329920"/>
        <c:scaling>
          <c:logBase val="10"/>
          <c:orientation val="minMax"/>
          <c:max val="10000"/>
          <c:min val="10"/>
        </c:scaling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200" dirty="0" smtClean="0"/>
                  <a:t>Distance (kilometers)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0.36292570288872206"/>
              <c:y val="0.94156083347141806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5332608"/>
        <c:crosses val="autoZero"/>
        <c:crossBetween val="midCat"/>
        <c:majorUnit val="10"/>
        <c:minorUnit val="10"/>
      </c:valAx>
      <c:valAx>
        <c:axId val="75332608"/>
        <c:scaling>
          <c:orientation val="minMax"/>
          <c:max val="1000"/>
          <c:min val="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200" dirty="0" smtClean="0"/>
                  <a:t>Bandwidth (MB/sec)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3.3616378427630601E-3"/>
              <c:y val="0.2932116546930119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5329920"/>
        <c:crosses val="autoZero"/>
        <c:crossBetween val="midCat"/>
        <c:majorUnit val="200"/>
        <c:minorUnit val="1.9729115000000002"/>
      </c:valAx>
      <c:spPr>
        <a:noFill/>
        <a:ln w="12700">
          <a:solidFill>
            <a:srgbClr val="262626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6985539488320407"/>
          <c:y val="0.40394088669950806"/>
          <c:w val="0.12569521690767499"/>
          <c:h val="0.20853858784893303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0.16958</cdr:x>
      <cdr:y>0.51294</cdr:y>
    </cdr:from>
    <cdr:to>
      <cdr:x>0.38</cdr:x>
      <cdr:y>0.60727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28423" y="2207144"/>
          <a:ext cx="1772425" cy="4058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1400" b="1" dirty="0" smtClean="0"/>
            <a:t>RC Connections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0.35892</cdr:x>
      <cdr:y>0.56632</cdr:y>
    </cdr:from>
    <cdr:to>
      <cdr:x>0.42121</cdr:x>
      <cdr:y>0.87137</cdr:y>
    </cdr:to>
    <cdr:sp macro="" textlink="">
      <cdr:nvSpPr>
        <cdr:cNvPr id="4" name="Straight Arrow Connector 3"/>
        <cdr:cNvSpPr/>
      </cdr:nvSpPr>
      <cdr:spPr bwMode="auto">
        <a:xfrm xmlns:a="http://schemas.openxmlformats.org/drawingml/2006/main" rot="5400000" flipV="1">
          <a:off x="2455346" y="3903145"/>
          <a:ext cx="1769536" cy="533379"/>
        </a:xfrm>
        <a:prstGeom xmlns:a="http://schemas.openxmlformats.org/drawingml/2006/main" prst="straightConnector1">
          <a:avLst/>
        </a:prstGeom>
        <a:ln xmlns:a="http://schemas.openxmlformats.org/drawingml/2006/main">
          <a:headEnd type="none" w="med" len="med"/>
          <a:tailEnd type="arrow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0.35762</cdr:x>
      <cdr:y>0.4532</cdr:y>
    </cdr:from>
    <cdr:to>
      <cdr:x>0.60363</cdr:x>
      <cdr:y>0.56568</cdr:y>
    </cdr:to>
    <cdr:sp macro="" textlink="">
      <cdr:nvSpPr>
        <cdr:cNvPr id="5" name="Straight Arrow Connector 4"/>
        <cdr:cNvSpPr/>
      </cdr:nvSpPr>
      <cdr:spPr bwMode="auto">
        <a:xfrm xmlns:a="http://schemas.openxmlformats.org/drawingml/2006/main" rot="5400000" flipH="1" flipV="1">
          <a:off x="3806441" y="1155974"/>
          <a:ext cx="483992" cy="2072209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000000"/>
          </a:solidFill>
          <a:prstDash val="solid"/>
          <a:headEnd type="none" w="med" len="med"/>
          <a:tailEnd type="arrow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1pPr>
          <a:lvl2pPr marL="4572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2pPr>
          <a:lvl3pPr marL="9144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3pPr>
          <a:lvl4pPr marL="13716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4pPr>
          <a:lvl5pPr marL="18288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5pPr>
          <a:lvl6pPr marL="22860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6pPr>
          <a:lvl7pPr marL="27432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7pPr>
          <a:lvl8pPr marL="32004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8pPr>
          <a:lvl9pPr marL="36576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0.35762</cdr:x>
      <cdr:y>0.56568</cdr:y>
    </cdr:from>
    <cdr:to>
      <cdr:x>0.46422</cdr:x>
      <cdr:y>0.61522</cdr:y>
    </cdr:to>
    <cdr:sp macro="" textlink="">
      <cdr:nvSpPr>
        <cdr:cNvPr id="6" name="Straight Arrow Connector 5"/>
        <cdr:cNvSpPr/>
      </cdr:nvSpPr>
      <cdr:spPr bwMode="auto">
        <a:xfrm xmlns:a="http://schemas.openxmlformats.org/drawingml/2006/main" rot="5400000" flipV="1">
          <a:off x="3375023" y="2968623"/>
          <a:ext cx="287349" cy="912811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000000"/>
          </a:solidFill>
          <a:prstDash val="solid"/>
          <a:headEnd type="none" w="med" len="med"/>
          <a:tailEnd type="arrow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1pPr>
          <a:lvl2pPr marL="4572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2pPr>
          <a:lvl3pPr marL="9144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3pPr>
          <a:lvl4pPr marL="13716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4pPr>
          <a:lvl5pPr marL="18288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5pPr>
          <a:lvl6pPr marL="22860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6pPr>
          <a:lvl7pPr marL="27432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7pPr>
          <a:lvl8pPr marL="32004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8pPr>
          <a:lvl9pPr marL="36576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0.71802</cdr:x>
      <cdr:y>0.205</cdr:y>
    </cdr:from>
    <cdr:to>
      <cdr:x>0.96719</cdr:x>
      <cdr:y>0.29695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6048080" y="882109"/>
          <a:ext cx="2098827" cy="3956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Arial"/>
              <a:ea typeface="ＭＳ Ｐゴシック"/>
            </a:defRPr>
          </a:lvl1pPr>
          <a:lvl2pPr marL="457200" indent="0">
            <a:defRPr sz="1100">
              <a:latin typeface="Arial"/>
              <a:ea typeface="ＭＳ Ｐゴシック"/>
            </a:defRPr>
          </a:lvl2pPr>
          <a:lvl3pPr marL="914400" indent="0">
            <a:defRPr sz="1100">
              <a:latin typeface="Arial"/>
              <a:ea typeface="ＭＳ Ｐゴシック"/>
            </a:defRPr>
          </a:lvl3pPr>
          <a:lvl4pPr marL="1371600" indent="0">
            <a:defRPr sz="1100">
              <a:latin typeface="Arial"/>
              <a:ea typeface="ＭＳ Ｐゴシック"/>
            </a:defRPr>
          </a:lvl4pPr>
          <a:lvl5pPr marL="1828800" indent="0">
            <a:defRPr sz="1100">
              <a:latin typeface="Arial"/>
              <a:ea typeface="ＭＳ Ｐゴシック"/>
            </a:defRPr>
          </a:lvl5pPr>
          <a:lvl6pPr marL="2286000" indent="0">
            <a:defRPr sz="1100">
              <a:latin typeface="Arial"/>
              <a:ea typeface="ＭＳ Ｐゴシック"/>
            </a:defRPr>
          </a:lvl6pPr>
          <a:lvl7pPr marL="2743200" indent="0">
            <a:defRPr sz="1100">
              <a:latin typeface="Arial"/>
              <a:ea typeface="ＭＳ Ｐゴシック"/>
            </a:defRPr>
          </a:lvl7pPr>
          <a:lvl8pPr marL="3200400" indent="0">
            <a:defRPr sz="1100">
              <a:latin typeface="Arial"/>
              <a:ea typeface="ＭＳ Ｐゴシック"/>
            </a:defRPr>
          </a:lvl8pPr>
          <a:lvl9pPr marL="3657600" indent="0">
            <a:defRPr sz="1100">
              <a:latin typeface="Arial"/>
              <a:ea typeface="ＭＳ Ｐゴシック"/>
            </a:defRPr>
          </a:lvl9pPr>
        </a:lstStyle>
        <a:p xmlns:a="http://schemas.openxmlformats.org/drawingml/2006/main">
          <a:r>
            <a:rPr lang="en-US" sz="1400" b="1" dirty="0" smtClean="0"/>
            <a:t>UC Connections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0.65258</cdr:x>
      <cdr:y>0.17296</cdr:y>
    </cdr:from>
    <cdr:to>
      <cdr:x>0.71487</cdr:x>
      <cdr:y>0.25228</cdr:y>
    </cdr:to>
    <cdr:sp macro="" textlink="">
      <cdr:nvSpPr>
        <cdr:cNvPr id="8" name="Straight Arrow Connector 7"/>
        <cdr:cNvSpPr/>
      </cdr:nvSpPr>
      <cdr:spPr bwMode="auto">
        <a:xfrm xmlns:a="http://schemas.openxmlformats.org/drawingml/2006/main" rot="5400000" flipH="1">
          <a:off x="5624653" y="966646"/>
          <a:ext cx="460107" cy="533414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000000"/>
          </a:solidFill>
          <a:prstDash val="solid"/>
          <a:headEnd type="none" w="med" len="med"/>
          <a:tailEnd type="arrow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1pPr>
          <a:lvl2pPr marL="4572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2pPr>
          <a:lvl3pPr marL="9144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3pPr>
          <a:lvl4pPr marL="13716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4pPr>
          <a:lvl5pPr marL="18288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5pPr>
          <a:lvl6pPr marL="22860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6pPr>
          <a:lvl7pPr marL="27432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7pPr>
          <a:lvl8pPr marL="32004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8pPr>
          <a:lvl9pPr marL="3657600" indent="0">
            <a:defRPr sz="1100">
              <a:solidFill>
                <a:srgbClr val="000000"/>
              </a:solidFill>
              <a:latin typeface="Arial"/>
              <a:ea typeface="ＭＳ Ｐゴシック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0.35793</cdr:x>
      <cdr:y>0.17555</cdr:y>
    </cdr:from>
    <cdr:to>
      <cdr:x>0.52979</cdr:x>
      <cdr:y>0.56632</cdr:y>
    </cdr:to>
    <cdr:sp macro="" textlink="">
      <cdr:nvSpPr>
        <cdr:cNvPr id="9" name="Straight Arrow Connector 8"/>
        <cdr:cNvSpPr/>
      </cdr:nvSpPr>
      <cdr:spPr bwMode="auto">
        <a:xfrm xmlns:a="http://schemas.openxmlformats.org/drawingml/2006/main" rot="5400000" flipH="1" flipV="1">
          <a:off x="2667363" y="1415885"/>
          <a:ext cx="2266755" cy="1471609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000000"/>
          </a:solidFill>
          <a:prstDash val="solid"/>
          <a:headEnd type="none" w="med" len="med"/>
          <a:tailEnd type="arrow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solidFill>
                <a:srgbClr val="000000"/>
              </a:solidFill>
              <a:latin typeface="Arial"/>
              <a:ea typeface="ＭＳ Ｐゴシック"/>
              <a:cs typeface="ＭＳ Ｐゴシック"/>
            </a:defRPr>
          </a:lvl1pPr>
          <a:lvl2pPr marL="457200" indent="0">
            <a:defRPr sz="1100">
              <a:solidFill>
                <a:srgbClr val="000000"/>
              </a:solidFill>
              <a:latin typeface="Arial"/>
              <a:ea typeface="ＭＳ Ｐゴシック"/>
              <a:cs typeface="ＭＳ Ｐゴシック"/>
            </a:defRPr>
          </a:lvl2pPr>
          <a:lvl3pPr marL="914400" indent="0">
            <a:defRPr sz="1100">
              <a:solidFill>
                <a:srgbClr val="000000"/>
              </a:solidFill>
              <a:latin typeface="Arial"/>
              <a:ea typeface="ＭＳ Ｐゴシック"/>
              <a:cs typeface="ＭＳ Ｐゴシック"/>
            </a:defRPr>
          </a:lvl3pPr>
          <a:lvl4pPr marL="1371600" indent="0">
            <a:defRPr sz="1100">
              <a:solidFill>
                <a:srgbClr val="000000"/>
              </a:solidFill>
              <a:latin typeface="Arial"/>
              <a:ea typeface="ＭＳ Ｐゴシック"/>
              <a:cs typeface="ＭＳ Ｐゴシック"/>
            </a:defRPr>
          </a:lvl4pPr>
          <a:lvl5pPr marL="1828800" indent="0">
            <a:defRPr sz="1100">
              <a:solidFill>
                <a:srgbClr val="000000"/>
              </a:solidFill>
              <a:latin typeface="Arial"/>
              <a:ea typeface="ＭＳ Ｐゴシック"/>
              <a:cs typeface="ＭＳ Ｐゴシック"/>
            </a:defRPr>
          </a:lvl5pPr>
          <a:lvl6pPr marL="2286000" indent="0">
            <a:defRPr sz="1100">
              <a:solidFill>
                <a:srgbClr val="000000"/>
              </a:solidFill>
              <a:latin typeface="Arial"/>
              <a:ea typeface="ＭＳ Ｐゴシック"/>
              <a:cs typeface="ＭＳ Ｐゴシック"/>
            </a:defRPr>
          </a:lvl6pPr>
          <a:lvl7pPr marL="2743200" indent="0">
            <a:defRPr sz="1100">
              <a:solidFill>
                <a:srgbClr val="000000"/>
              </a:solidFill>
              <a:latin typeface="Arial"/>
              <a:ea typeface="ＭＳ Ｐゴシック"/>
              <a:cs typeface="ＭＳ Ｐゴシック"/>
            </a:defRPr>
          </a:lvl7pPr>
          <a:lvl8pPr marL="3200400" indent="0">
            <a:defRPr sz="1100">
              <a:solidFill>
                <a:srgbClr val="000000"/>
              </a:solidFill>
              <a:latin typeface="Arial"/>
              <a:ea typeface="ＭＳ Ｐゴシック"/>
              <a:cs typeface="ＭＳ Ｐゴシック"/>
            </a:defRPr>
          </a:lvl8pPr>
          <a:lvl9pPr marL="3657600" indent="0">
            <a:defRPr sz="1100">
              <a:solidFill>
                <a:srgbClr val="000000"/>
              </a:solidFill>
              <a:latin typeface="Arial"/>
              <a:ea typeface="ＭＳ Ｐゴシック"/>
              <a:cs typeface="ＭＳ Ｐゴシック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42AEBA3-F1B0-D445-AE3C-97ED043ACFF3}" type="datetime1">
              <a:rPr lang="en-US"/>
              <a:pPr>
                <a:defRPr/>
              </a:pPr>
              <a:t>11/16/2010</a:t>
            </a:fld>
            <a:endParaRPr lang="en-US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9E5A146-C6CA-284D-ADF3-0421E4209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9089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A7D38B6-8496-0147-8C59-74DEFB5C6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72823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DF9027D-65BA-8941-8146-8B88660F68B1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6000" cy="3429000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EB31A1B-D825-0A4D-9CC0-1D38477F81B4}" type="slidenum">
              <a:rPr lang="en-US" sz="1200"/>
              <a:pPr eaLnBrk="1" hangingPunct="1"/>
              <a:t>16</a:t>
            </a:fld>
            <a:endParaRPr lang="en-US" sz="1200"/>
          </a:p>
        </p:txBody>
      </p:sp>
      <p:sp>
        <p:nvSpPr>
          <p:cNvPr id="30722" name="AutoShap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836F650-F465-BD4E-B4EF-0BB23C983CFF}" type="slidenum">
              <a:rPr lang="en-US" sz="1200"/>
              <a:pPr eaLnBrk="1" hangingPunct="1"/>
              <a:t>4</a:t>
            </a:fld>
            <a:endParaRPr lang="en-US" sz="120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E097653-9FCD-B94C-82EE-3D155E4A3047}" type="slidenum">
              <a:rPr lang="en-US" sz="1200"/>
              <a:pPr eaLnBrk="1" hangingPunct="1"/>
              <a:t>6</a:t>
            </a:fld>
            <a:endParaRPr lang="en-US" sz="120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2825" cy="3427413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2" algn="l">
              <a:spcBef>
                <a:spcPts val="432"/>
              </a:spcBef>
            </a:pPr>
            <a:endParaRPr lang="en-US" dirty="0">
              <a:latin typeface="Arial" charset="0"/>
              <a:ea typeface="ＭＳ Ｐゴシック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latin typeface="Arial" charset="0"/>
              <a:ea typeface="ＭＳ Ｐゴシック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98BE604-57E1-A349-8E85-2D7B33A73CB3}" type="slidenum">
              <a:rPr lang="en-US" sz="1200"/>
              <a:pPr eaLnBrk="1" hangingPunct="1"/>
              <a:t>14</a:t>
            </a:fld>
            <a:endParaRPr lang="en-US" sz="120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181377D-0D6D-AE4F-83C9-0871CCDAE97E}" type="slidenum">
              <a:rPr lang="en-US" sz="1200"/>
              <a:pPr eaLnBrk="1" hangingPunct="1"/>
              <a:t>15</a:t>
            </a:fld>
            <a:endParaRPr lang="en-US" sz="120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ay_Logo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" y="241300"/>
            <a:ext cx="1109663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873250"/>
            <a:ext cx="7772400" cy="571500"/>
          </a:xfrm>
        </p:spPr>
        <p:txBody>
          <a:bodyPr/>
          <a:lstStyle>
            <a:lvl1pPr algn="ctr"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070350"/>
            <a:ext cx="6400800" cy="628650"/>
          </a:xfrm>
        </p:spPr>
        <p:txBody>
          <a:bodyPr/>
          <a:lstStyle>
            <a:lvl1pPr marL="0" indent="0" algn="ctr">
              <a:buFont typeface="Wingdings 3" pitchFamily="-110" charset="2"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41115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57150"/>
            <a:ext cx="7848600" cy="571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00150"/>
            <a:ext cx="7772400" cy="342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1742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57150"/>
            <a:ext cx="7848600" cy="571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00150"/>
            <a:ext cx="3810000" cy="34861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3810000" cy="348615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7172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3055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4"/>
          <p:cNvSpPr txBox="1">
            <a:spLocks noChangeArrowheads="1"/>
          </p:cNvSpPr>
          <p:nvPr userDrawn="1"/>
        </p:nvSpPr>
        <p:spPr bwMode="auto">
          <a:xfrm>
            <a:off x="0" y="4927600"/>
            <a:ext cx="7493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fld id="{9CF4341F-478A-BB4D-B449-0C5CA92D0114}" type="datetime1">
              <a:rPr lang="en-US" sz="900" smtClean="0"/>
              <a:pPr algn="ctr">
                <a:defRPr/>
              </a:pPr>
              <a:t>11/16/2010</a:t>
            </a:fld>
            <a:endParaRPr lang="en-US" sz="900" dirty="0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57150"/>
            <a:ext cx="7848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00150"/>
            <a:ext cx="7772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5"/>
          <p:cNvSpPr txBox="1">
            <a:spLocks noChangeArrowheads="1"/>
          </p:cNvSpPr>
          <p:nvPr userDrawn="1"/>
        </p:nvSpPr>
        <p:spPr bwMode="auto">
          <a:xfrm>
            <a:off x="2582863" y="4930775"/>
            <a:ext cx="3995737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© Bay Microsystems, Inc. – Proprietary Do No Re-distribute</a:t>
            </a:r>
          </a:p>
        </p:txBody>
      </p:sp>
      <p:sp>
        <p:nvSpPr>
          <p:cNvPr id="13" name="Slide Number Placeholder 6"/>
          <p:cNvSpPr txBox="1">
            <a:spLocks/>
          </p:cNvSpPr>
          <p:nvPr userDrawn="1"/>
        </p:nvSpPr>
        <p:spPr>
          <a:xfrm>
            <a:off x="8686800" y="4933950"/>
            <a:ext cx="457200" cy="171450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fld id="{51CACE63-E631-0A4D-93FA-4A17E547B0B9}" type="slidenum">
              <a:rPr lang="en-US" sz="900" smtClean="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900" dirty="0" smtClean="0">
              <a:solidFill>
                <a:srgbClr val="000000"/>
              </a:solidFill>
            </a:endParaRPr>
          </a:p>
        </p:txBody>
      </p:sp>
      <p:pic>
        <p:nvPicPr>
          <p:cNvPr id="1031" name="Picture 7" descr="Bay_Logo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13713" y="127000"/>
            <a:ext cx="908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6" r:id="rId1"/>
    <p:sldLayoutId id="2147484203" r:id="rId2"/>
    <p:sldLayoutId id="2147484204" r:id="rId3"/>
    <p:sldLayoutId id="2147484205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66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66"/>
        </a:buClr>
        <a:buFont typeface="Arial" charset="0"/>
        <a:buChar char="•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66"/>
        </a:buClr>
        <a:buFont typeface="Lucida Grande" charset="0"/>
        <a:buChar char="-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66"/>
        </a:buClr>
        <a:buFont typeface="Wingdings" charset="0"/>
        <a:buChar char="§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6666"/>
        </a:buClr>
        <a:buChar char="»"/>
        <a:defRPr sz="12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huck@baymicrosystems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gerry@baymicrosystems.co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3"/>
          <p:cNvSpPr>
            <a:spLocks noGrp="1"/>
          </p:cNvSpPr>
          <p:nvPr>
            <p:ph type="ctrTitle"/>
          </p:nvPr>
        </p:nvSpPr>
        <p:spPr>
          <a:xfrm>
            <a:off x="762000" y="1860550"/>
            <a:ext cx="7772400" cy="571500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Extending InfiniBand Globally</a:t>
            </a:r>
          </a:p>
        </p:txBody>
      </p:sp>
      <p:sp>
        <p:nvSpPr>
          <p:cNvPr id="5122" name="Subtitle 4"/>
          <p:cNvSpPr>
            <a:spLocks noGrp="1"/>
          </p:cNvSpPr>
          <p:nvPr>
            <p:ph type="subTitle" idx="1"/>
          </p:nvPr>
        </p:nvSpPr>
        <p:spPr>
          <a:xfrm>
            <a:off x="1371600" y="4197350"/>
            <a:ext cx="6400800" cy="628650"/>
          </a:xfrm>
        </p:spPr>
        <p:txBody>
          <a:bodyPr/>
          <a:lstStyle/>
          <a:p>
            <a:pPr>
              <a:buFont typeface="Wingdings 3" charset="0"/>
              <a:buNone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November 2010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 bwMode="auto">
          <a:xfrm>
            <a:off x="1371600" y="3241675"/>
            <a:ext cx="64008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rgbClr val="006666"/>
              </a:buClr>
              <a:buFont typeface="Wingdings 3" charset="2"/>
              <a:buNone/>
              <a:defRPr/>
            </a:pPr>
            <a:r>
              <a:rPr lang="en-US" sz="1800" i="1" kern="0" dirty="0">
                <a:latin typeface="+mn-lt"/>
                <a:ea typeface="+mn-ea"/>
                <a:cs typeface="+mn-cs"/>
              </a:rPr>
              <a:t>Eric Dube (</a:t>
            </a:r>
            <a:r>
              <a:rPr lang="en-US" sz="1800" i="1" kern="0" dirty="0">
                <a:latin typeface="+mn-lt"/>
                <a:ea typeface="+mn-ea"/>
                <a:cs typeface="+mn-cs"/>
                <a:hlinkClick r:id="rId2"/>
              </a:rPr>
              <a:t>eric@baymicrosystems.com</a:t>
            </a:r>
            <a:r>
              <a:rPr lang="en-US" sz="1800" i="1" kern="0" dirty="0">
                <a:latin typeface="+mn-lt"/>
                <a:ea typeface="+mn-ea"/>
                <a:cs typeface="+mn-cs"/>
              </a:rPr>
              <a:t>)</a:t>
            </a:r>
          </a:p>
          <a:p>
            <a:pPr algn="ctr" eaLnBrk="0" hangingPunct="0">
              <a:spcBef>
                <a:spcPct val="20000"/>
              </a:spcBef>
              <a:buClr>
                <a:srgbClr val="006666"/>
              </a:buClr>
              <a:buFont typeface="Wingdings 3" charset="2"/>
              <a:buNone/>
              <a:defRPr/>
            </a:pPr>
            <a:r>
              <a:rPr lang="en-US" sz="1800" i="1" kern="0" dirty="0">
                <a:latin typeface="+mn-lt"/>
                <a:ea typeface="+mn-ea"/>
                <a:cs typeface="+mn-cs"/>
              </a:rPr>
              <a:t>Senior Product Manager of Systems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0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>
                <a:latin typeface="Arial" charset="0"/>
                <a:ea typeface="ＭＳ Ｐゴシック" charset="0"/>
                <a:cs typeface="ＭＳ Ｐゴシック" charset="0"/>
              </a:rPr>
              <a:t>InfiniBand Extension over Packet Switched Networks via L2TPv3</a:t>
            </a:r>
          </a:p>
        </p:txBody>
      </p:sp>
      <p:cxnSp>
        <p:nvCxnSpPr>
          <p:cNvPr id="104" name="Straight Connector 48"/>
          <p:cNvCxnSpPr>
            <a:cxnSpLocks noChangeShapeType="1"/>
          </p:cNvCxnSpPr>
          <p:nvPr/>
        </p:nvCxnSpPr>
        <p:spPr bwMode="auto">
          <a:xfrm>
            <a:off x="558800" y="2686050"/>
            <a:ext cx="817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0483" name="Line 5"/>
          <p:cNvSpPr>
            <a:spLocks noChangeShapeType="1"/>
          </p:cNvSpPr>
          <p:nvPr/>
        </p:nvSpPr>
        <p:spPr bwMode="auto">
          <a:xfrm>
            <a:off x="1574800" y="1762125"/>
            <a:ext cx="1282700" cy="0"/>
          </a:xfrm>
          <a:prstGeom prst="line">
            <a:avLst/>
          </a:prstGeom>
          <a:noFill/>
          <a:ln w="3810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lIns="73025" tIns="36512" rIns="73025" bIns="36512" anchor="ctr"/>
          <a:lstStyle/>
          <a:p>
            <a:endParaRPr lang="en-US"/>
          </a:p>
        </p:txBody>
      </p:sp>
      <p:sp>
        <p:nvSpPr>
          <p:cNvPr id="20484" name="Line 5"/>
          <p:cNvSpPr>
            <a:spLocks noChangeShapeType="1"/>
          </p:cNvSpPr>
          <p:nvPr/>
        </p:nvSpPr>
        <p:spPr bwMode="auto">
          <a:xfrm>
            <a:off x="6426200" y="1771650"/>
            <a:ext cx="1282700" cy="0"/>
          </a:xfrm>
          <a:prstGeom prst="line">
            <a:avLst/>
          </a:prstGeom>
          <a:noFill/>
          <a:ln w="3810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lIns="73025" tIns="36512" rIns="73025" bIns="36512" anchor="ctr"/>
          <a:lstStyle/>
          <a:p>
            <a:endParaRPr lang="en-US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2971800" y="1771650"/>
            <a:ext cx="34925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lIns="73025" tIns="36512" rIns="73025" bIns="36512" anchor="ctr"/>
          <a:lstStyle/>
          <a:p>
            <a:endParaRPr lang="en-US"/>
          </a:p>
        </p:txBody>
      </p:sp>
      <p:grpSp>
        <p:nvGrpSpPr>
          <p:cNvPr id="76890" name="Group 9"/>
          <p:cNvGrpSpPr>
            <a:grpSpLocks/>
          </p:cNvGrpSpPr>
          <p:nvPr/>
        </p:nvGrpSpPr>
        <p:grpSpPr bwMode="auto">
          <a:xfrm>
            <a:off x="152401" y="1261666"/>
            <a:ext cx="1673225" cy="998934"/>
            <a:chOff x="0" y="1093"/>
            <a:chExt cx="1054" cy="663"/>
          </a:xfrm>
          <a:solidFill>
            <a:srgbClr val="D9D9D9"/>
          </a:solidFill>
        </p:grpSpPr>
        <p:grpSp>
          <p:nvGrpSpPr>
            <p:cNvPr id="76891" name="Group 10"/>
            <p:cNvGrpSpPr>
              <a:grpSpLocks/>
            </p:cNvGrpSpPr>
            <p:nvPr/>
          </p:nvGrpSpPr>
          <p:grpSpPr bwMode="auto">
            <a:xfrm>
              <a:off x="0" y="1093"/>
              <a:ext cx="1054" cy="663"/>
              <a:chOff x="1343" y="1435"/>
              <a:chExt cx="2663" cy="1377"/>
            </a:xfrm>
            <a:grpFill/>
          </p:grpSpPr>
          <p:sp>
            <p:nvSpPr>
              <p:cNvPr id="76893" name="Oval 11"/>
              <p:cNvSpPr>
                <a:spLocks noChangeArrowheads="1"/>
              </p:cNvSpPr>
              <p:nvPr/>
            </p:nvSpPr>
            <p:spPr bwMode="auto">
              <a:xfrm>
                <a:off x="2264" y="1435"/>
                <a:ext cx="1141" cy="55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94" name="Oval 12"/>
              <p:cNvSpPr>
                <a:spLocks noChangeArrowheads="1"/>
              </p:cNvSpPr>
              <p:nvPr/>
            </p:nvSpPr>
            <p:spPr bwMode="auto">
              <a:xfrm>
                <a:off x="1623" y="1574"/>
                <a:ext cx="861" cy="5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95" name="Oval 13"/>
              <p:cNvSpPr>
                <a:spLocks noChangeArrowheads="1"/>
              </p:cNvSpPr>
              <p:nvPr/>
            </p:nvSpPr>
            <p:spPr bwMode="auto">
              <a:xfrm>
                <a:off x="1343" y="1923"/>
                <a:ext cx="581" cy="4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96" name="Oval 14"/>
              <p:cNvSpPr>
                <a:spLocks noChangeArrowheads="1"/>
              </p:cNvSpPr>
              <p:nvPr/>
            </p:nvSpPr>
            <p:spPr bwMode="auto">
              <a:xfrm>
                <a:off x="1523" y="2149"/>
                <a:ext cx="881" cy="4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97" name="Oval 15"/>
              <p:cNvSpPr>
                <a:spLocks noChangeArrowheads="1"/>
              </p:cNvSpPr>
              <p:nvPr/>
            </p:nvSpPr>
            <p:spPr bwMode="auto">
              <a:xfrm>
                <a:off x="2164" y="2219"/>
                <a:ext cx="1341" cy="59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98" name="Oval 16"/>
              <p:cNvSpPr>
                <a:spLocks noChangeArrowheads="1"/>
              </p:cNvSpPr>
              <p:nvPr/>
            </p:nvSpPr>
            <p:spPr bwMode="auto">
              <a:xfrm>
                <a:off x="3025" y="1592"/>
                <a:ext cx="841" cy="4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99" name="Oval 17"/>
              <p:cNvSpPr>
                <a:spLocks noChangeArrowheads="1"/>
              </p:cNvSpPr>
              <p:nvPr/>
            </p:nvSpPr>
            <p:spPr bwMode="auto">
              <a:xfrm>
                <a:off x="3165" y="1888"/>
                <a:ext cx="841" cy="4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900" name="Oval 18"/>
              <p:cNvSpPr>
                <a:spLocks noChangeArrowheads="1"/>
              </p:cNvSpPr>
              <p:nvPr/>
            </p:nvSpPr>
            <p:spPr bwMode="auto">
              <a:xfrm>
                <a:off x="3085" y="1993"/>
                <a:ext cx="821" cy="7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901" name="Oval 19"/>
              <p:cNvSpPr>
                <a:spLocks noChangeArrowheads="1"/>
              </p:cNvSpPr>
              <p:nvPr/>
            </p:nvSpPr>
            <p:spPr bwMode="auto">
              <a:xfrm>
                <a:off x="1824" y="1766"/>
                <a:ext cx="1721" cy="7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</p:grpSp>
        <p:sp>
          <p:nvSpPr>
            <p:cNvPr id="76892" name="Rectangle 26"/>
            <p:cNvSpPr>
              <a:spLocks noChangeArrowheads="1"/>
            </p:cNvSpPr>
            <p:nvPr/>
          </p:nvSpPr>
          <p:spPr bwMode="auto">
            <a:xfrm>
              <a:off x="288" y="1324"/>
              <a:ext cx="528" cy="2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  <a:defRPr/>
              </a:pPr>
              <a:r>
                <a:rPr lang="en-US" sz="1200" b="1" dirty="0" err="1">
                  <a:solidFill>
                    <a:srgbClr val="000000"/>
                  </a:solidFill>
                </a:rPr>
                <a:t>InfiniBandSubnet</a:t>
              </a:r>
              <a:endParaRPr lang="en-US" sz="3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76879" name="Group 64"/>
          <p:cNvGrpSpPr>
            <a:grpSpLocks/>
          </p:cNvGrpSpPr>
          <p:nvPr/>
        </p:nvGrpSpPr>
        <p:grpSpPr bwMode="auto">
          <a:xfrm>
            <a:off x="7315201" y="1269604"/>
            <a:ext cx="1673225" cy="1003696"/>
            <a:chOff x="1343" y="1435"/>
            <a:chExt cx="2663" cy="1377"/>
          </a:xfrm>
          <a:solidFill>
            <a:schemeClr val="bg1">
              <a:lumMod val="85000"/>
            </a:schemeClr>
          </a:solidFill>
        </p:grpSpPr>
        <p:sp>
          <p:nvSpPr>
            <p:cNvPr id="76880" name="Oval 65"/>
            <p:cNvSpPr>
              <a:spLocks noChangeArrowheads="1"/>
            </p:cNvSpPr>
            <p:nvPr/>
          </p:nvSpPr>
          <p:spPr bwMode="auto">
            <a:xfrm>
              <a:off x="2264" y="1435"/>
              <a:ext cx="1141" cy="55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76881" name="Oval 66"/>
            <p:cNvSpPr>
              <a:spLocks noChangeArrowheads="1"/>
            </p:cNvSpPr>
            <p:nvPr/>
          </p:nvSpPr>
          <p:spPr bwMode="auto">
            <a:xfrm>
              <a:off x="1623" y="1574"/>
              <a:ext cx="861" cy="5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76882" name="Oval 67"/>
            <p:cNvSpPr>
              <a:spLocks noChangeArrowheads="1"/>
            </p:cNvSpPr>
            <p:nvPr/>
          </p:nvSpPr>
          <p:spPr bwMode="auto">
            <a:xfrm>
              <a:off x="1343" y="1923"/>
              <a:ext cx="581" cy="4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76883" name="Oval 68"/>
            <p:cNvSpPr>
              <a:spLocks noChangeArrowheads="1"/>
            </p:cNvSpPr>
            <p:nvPr/>
          </p:nvSpPr>
          <p:spPr bwMode="auto">
            <a:xfrm>
              <a:off x="1523" y="2149"/>
              <a:ext cx="881" cy="4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76884" name="Oval 69"/>
            <p:cNvSpPr>
              <a:spLocks noChangeArrowheads="1"/>
            </p:cNvSpPr>
            <p:nvPr/>
          </p:nvSpPr>
          <p:spPr bwMode="auto">
            <a:xfrm>
              <a:off x="2164" y="2219"/>
              <a:ext cx="1341" cy="59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76885" name="Oval 70"/>
            <p:cNvSpPr>
              <a:spLocks noChangeArrowheads="1"/>
            </p:cNvSpPr>
            <p:nvPr/>
          </p:nvSpPr>
          <p:spPr bwMode="auto">
            <a:xfrm>
              <a:off x="3025" y="1592"/>
              <a:ext cx="841" cy="43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76886" name="Oval 71"/>
            <p:cNvSpPr>
              <a:spLocks noChangeArrowheads="1"/>
            </p:cNvSpPr>
            <p:nvPr/>
          </p:nvSpPr>
          <p:spPr bwMode="auto">
            <a:xfrm>
              <a:off x="3165" y="1888"/>
              <a:ext cx="841" cy="43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76887" name="Oval 72"/>
            <p:cNvSpPr>
              <a:spLocks noChangeArrowheads="1"/>
            </p:cNvSpPr>
            <p:nvPr/>
          </p:nvSpPr>
          <p:spPr bwMode="auto">
            <a:xfrm>
              <a:off x="3085" y="1993"/>
              <a:ext cx="821" cy="7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76888" name="Oval 73"/>
            <p:cNvSpPr>
              <a:spLocks noChangeArrowheads="1"/>
            </p:cNvSpPr>
            <p:nvPr/>
          </p:nvSpPr>
          <p:spPr bwMode="auto">
            <a:xfrm>
              <a:off x="1824" y="1766"/>
              <a:ext cx="1721" cy="7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/>
            </a:p>
          </p:txBody>
        </p:sp>
      </p:grpSp>
      <p:grpSp>
        <p:nvGrpSpPr>
          <p:cNvPr id="20488" name="Group 115"/>
          <p:cNvGrpSpPr>
            <a:grpSpLocks/>
          </p:cNvGrpSpPr>
          <p:nvPr/>
        </p:nvGrpSpPr>
        <p:grpSpPr bwMode="auto">
          <a:xfrm>
            <a:off x="3900488" y="1304925"/>
            <a:ext cx="1371600" cy="923925"/>
            <a:chOff x="2670" y="2963"/>
            <a:chExt cx="611" cy="536"/>
          </a:xfrm>
        </p:grpSpPr>
        <p:grpSp>
          <p:nvGrpSpPr>
            <p:cNvPr id="20525" name="Group 116"/>
            <p:cNvGrpSpPr>
              <a:grpSpLocks/>
            </p:cNvGrpSpPr>
            <p:nvPr/>
          </p:nvGrpSpPr>
          <p:grpSpPr bwMode="auto">
            <a:xfrm>
              <a:off x="2670" y="2963"/>
              <a:ext cx="611" cy="536"/>
              <a:chOff x="1343" y="1435"/>
              <a:chExt cx="2663" cy="1377"/>
            </a:xfrm>
          </p:grpSpPr>
          <p:sp>
            <p:nvSpPr>
              <p:cNvPr id="20527" name="Oval 117"/>
              <p:cNvSpPr>
                <a:spLocks noChangeArrowheads="1"/>
              </p:cNvSpPr>
              <p:nvPr/>
            </p:nvSpPr>
            <p:spPr bwMode="auto">
              <a:xfrm>
                <a:off x="2264" y="1435"/>
                <a:ext cx="1141" cy="55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0528" name="Oval 118"/>
              <p:cNvSpPr>
                <a:spLocks noChangeArrowheads="1"/>
              </p:cNvSpPr>
              <p:nvPr/>
            </p:nvSpPr>
            <p:spPr bwMode="auto">
              <a:xfrm>
                <a:off x="1623" y="1574"/>
                <a:ext cx="861" cy="57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0529" name="Oval 119"/>
              <p:cNvSpPr>
                <a:spLocks noChangeArrowheads="1"/>
              </p:cNvSpPr>
              <p:nvPr/>
            </p:nvSpPr>
            <p:spPr bwMode="auto">
              <a:xfrm>
                <a:off x="1343" y="1923"/>
                <a:ext cx="581" cy="45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0530" name="Oval 120"/>
              <p:cNvSpPr>
                <a:spLocks noChangeArrowheads="1"/>
              </p:cNvSpPr>
              <p:nvPr/>
            </p:nvSpPr>
            <p:spPr bwMode="auto">
              <a:xfrm>
                <a:off x="1523" y="2149"/>
                <a:ext cx="881" cy="48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0531" name="Oval 121"/>
              <p:cNvSpPr>
                <a:spLocks noChangeArrowheads="1"/>
              </p:cNvSpPr>
              <p:nvPr/>
            </p:nvSpPr>
            <p:spPr bwMode="auto">
              <a:xfrm>
                <a:off x="2164" y="2219"/>
                <a:ext cx="1341" cy="59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0532" name="Oval 122"/>
              <p:cNvSpPr>
                <a:spLocks noChangeArrowheads="1"/>
              </p:cNvSpPr>
              <p:nvPr/>
            </p:nvSpPr>
            <p:spPr bwMode="auto">
              <a:xfrm>
                <a:off x="3025" y="1592"/>
                <a:ext cx="841" cy="43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0533" name="Oval 123"/>
              <p:cNvSpPr>
                <a:spLocks noChangeArrowheads="1"/>
              </p:cNvSpPr>
              <p:nvPr/>
            </p:nvSpPr>
            <p:spPr bwMode="auto">
              <a:xfrm>
                <a:off x="3165" y="1888"/>
                <a:ext cx="841" cy="43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0534" name="Oval 124"/>
              <p:cNvSpPr>
                <a:spLocks noChangeArrowheads="1"/>
              </p:cNvSpPr>
              <p:nvPr/>
            </p:nvSpPr>
            <p:spPr bwMode="auto">
              <a:xfrm>
                <a:off x="3085" y="1993"/>
                <a:ext cx="821" cy="71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  <p:sp>
            <p:nvSpPr>
              <p:cNvPr id="20535" name="Oval 125"/>
              <p:cNvSpPr>
                <a:spLocks noChangeArrowheads="1"/>
              </p:cNvSpPr>
              <p:nvPr/>
            </p:nvSpPr>
            <p:spPr bwMode="auto">
              <a:xfrm>
                <a:off x="1824" y="1766"/>
                <a:ext cx="1721" cy="73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/>
              </a:p>
            </p:txBody>
          </p:sp>
        </p:grpSp>
        <p:sp>
          <p:nvSpPr>
            <p:cNvPr id="20526" name="Text Box 126"/>
            <p:cNvSpPr txBox="1">
              <a:spLocks noChangeArrowheads="1"/>
            </p:cNvSpPr>
            <p:nvPr/>
          </p:nvSpPr>
          <p:spPr bwMode="auto">
            <a:xfrm>
              <a:off x="2788" y="3041"/>
              <a:ext cx="385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73025" tIns="36512" rIns="73025" bIns="36512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GB" sz="1200" b="1" dirty="0">
                  <a:solidFill>
                    <a:schemeClr val="bg1"/>
                  </a:solidFill>
                </a:rPr>
                <a:t>IP</a:t>
              </a:r>
            </a:p>
            <a:p>
              <a:pPr algn="ctr"/>
              <a:r>
                <a:rPr lang="en-GB" sz="1200" b="1" dirty="0">
                  <a:solidFill>
                    <a:schemeClr val="bg1"/>
                  </a:solidFill>
                </a:rPr>
                <a:t>Network</a:t>
              </a:r>
            </a:p>
            <a:p>
              <a:pPr algn="ctr"/>
              <a:r>
                <a:rPr lang="en-GB" sz="1200" b="1" dirty="0">
                  <a:solidFill>
                    <a:schemeClr val="bg1"/>
                  </a:solidFill>
                </a:rPr>
                <a:t>Service</a:t>
              </a:r>
            </a:p>
          </p:txBody>
        </p:sp>
      </p:grpSp>
      <p:sp>
        <p:nvSpPr>
          <p:cNvPr id="20489" name="Line 209"/>
          <p:cNvSpPr>
            <a:spLocks noChangeShapeType="1"/>
          </p:cNvSpPr>
          <p:nvPr/>
        </p:nvSpPr>
        <p:spPr bwMode="auto">
          <a:xfrm flipH="1">
            <a:off x="3556000" y="1095375"/>
            <a:ext cx="0" cy="666750"/>
          </a:xfrm>
          <a:prstGeom prst="line">
            <a:avLst/>
          </a:prstGeom>
          <a:noFill/>
          <a:ln w="9525">
            <a:solidFill>
              <a:srgbClr val="40404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73025" tIns="36512" rIns="73025" bIns="36512"/>
          <a:lstStyle/>
          <a:p>
            <a:endParaRPr lang="en-US"/>
          </a:p>
        </p:txBody>
      </p:sp>
      <p:sp>
        <p:nvSpPr>
          <p:cNvPr id="20490" name="Line 210"/>
          <p:cNvSpPr>
            <a:spLocks noChangeShapeType="1"/>
          </p:cNvSpPr>
          <p:nvPr/>
        </p:nvSpPr>
        <p:spPr bwMode="auto">
          <a:xfrm flipH="1">
            <a:off x="5588000" y="1095375"/>
            <a:ext cx="0" cy="657225"/>
          </a:xfrm>
          <a:prstGeom prst="line">
            <a:avLst/>
          </a:prstGeom>
          <a:noFill/>
          <a:ln w="9525">
            <a:solidFill>
              <a:srgbClr val="40404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73025" tIns="36512" rIns="73025" bIns="36512"/>
          <a:lstStyle/>
          <a:p>
            <a:endParaRPr lang="en-US"/>
          </a:p>
        </p:txBody>
      </p:sp>
      <p:sp>
        <p:nvSpPr>
          <p:cNvPr id="20491" name="Line 211"/>
          <p:cNvSpPr>
            <a:spLocks noChangeShapeType="1"/>
          </p:cNvSpPr>
          <p:nvPr/>
        </p:nvSpPr>
        <p:spPr bwMode="auto">
          <a:xfrm>
            <a:off x="3568700" y="1257300"/>
            <a:ext cx="2019300" cy="0"/>
          </a:xfrm>
          <a:prstGeom prst="line">
            <a:avLst/>
          </a:prstGeom>
          <a:noFill/>
          <a:ln w="28575">
            <a:solidFill>
              <a:schemeClr val="bg2">
                <a:lumMod val="50000"/>
              </a:schemeClr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34925" bIns="0"/>
          <a:lstStyle/>
          <a:p>
            <a:pPr>
              <a:defRPr/>
            </a:pPr>
            <a:endParaRPr lang="en-US"/>
          </a:p>
        </p:txBody>
      </p:sp>
      <p:sp>
        <p:nvSpPr>
          <p:cNvPr id="20492" name="Text Box 212"/>
          <p:cNvSpPr txBox="1">
            <a:spLocks noChangeArrowheads="1"/>
          </p:cNvSpPr>
          <p:nvPr/>
        </p:nvSpPr>
        <p:spPr bwMode="auto">
          <a:xfrm>
            <a:off x="3568700" y="1042988"/>
            <a:ext cx="20320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3025" tIns="36512" rIns="73025" bIns="3651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400" b="1">
                <a:solidFill>
                  <a:schemeClr val="bg2">
                    <a:lumMod val="50000"/>
                  </a:schemeClr>
                </a:solidFill>
              </a:rPr>
              <a:t>Wide Area Network</a:t>
            </a:r>
          </a:p>
        </p:txBody>
      </p:sp>
      <p:sp>
        <p:nvSpPr>
          <p:cNvPr id="20493" name="Rectangle 26"/>
          <p:cNvSpPr>
            <a:spLocks noChangeArrowheads="1"/>
          </p:cNvSpPr>
          <p:nvPr/>
        </p:nvSpPr>
        <p:spPr bwMode="auto">
          <a:xfrm>
            <a:off x="7773988" y="1600200"/>
            <a:ext cx="83820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200" b="1">
                <a:solidFill>
                  <a:srgbClr val="000000"/>
                </a:solidFill>
              </a:rPr>
              <a:t>InfiniBandSubnet</a:t>
            </a:r>
            <a:endParaRPr lang="en-US" sz="3600" b="1">
              <a:solidFill>
                <a:srgbClr val="000000"/>
              </a:solidFill>
            </a:endParaRPr>
          </a:p>
        </p:txBody>
      </p:sp>
      <p:sp>
        <p:nvSpPr>
          <p:cNvPr id="20494" name="Text Box 460"/>
          <p:cNvSpPr txBox="1">
            <a:spLocks noChangeArrowheads="1"/>
          </p:cNvSpPr>
          <p:nvPr/>
        </p:nvSpPr>
        <p:spPr bwMode="auto">
          <a:xfrm>
            <a:off x="2527300" y="1900238"/>
            <a:ext cx="87630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3025" tIns="36512" rIns="73025" bIns="3651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100" b="1" dirty="0"/>
              <a:t>ABEx 2020</a:t>
            </a:r>
          </a:p>
        </p:txBody>
      </p:sp>
      <p:sp>
        <p:nvSpPr>
          <p:cNvPr id="103" name="Text Box 462"/>
          <p:cNvSpPr txBox="1">
            <a:spLocks noChangeArrowheads="1"/>
          </p:cNvSpPr>
          <p:nvPr/>
        </p:nvSpPr>
        <p:spPr bwMode="auto">
          <a:xfrm>
            <a:off x="254000" y="814388"/>
            <a:ext cx="1943100" cy="320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73025" tIns="36512" rIns="73025" bIns="3651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600" b="1" i="1" dirty="0" smtClean="0">
                <a:solidFill>
                  <a:srgbClr val="1E4649"/>
                </a:solidFill>
              </a:rPr>
              <a:t>Physical View</a:t>
            </a:r>
          </a:p>
        </p:txBody>
      </p:sp>
      <p:pic>
        <p:nvPicPr>
          <p:cNvPr id="105" name="Picture 2" descr="C:\Users\pkyamasaki\Documents\BayMicro\Presentations\Pics\ABEX_frnt_3_31_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1574800"/>
            <a:ext cx="1193800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rotWithShape="0">
              <a:srgbClr val="000000">
                <a:alpha val="42998"/>
              </a:srgbClr>
            </a:outerShdw>
          </a:effectLst>
        </p:spPr>
      </p:pic>
      <p:pic>
        <p:nvPicPr>
          <p:cNvPr id="109" name="Picture 2" descr="C:\Users\pkyamasaki\Documents\BayMicro\Presentations\Pics\ABEX_frnt_3_31_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3238" y="1574800"/>
            <a:ext cx="1193800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rotWithShape="0">
              <a:srgbClr val="000000">
                <a:alpha val="42998"/>
              </a:srgbClr>
            </a:outerShdw>
          </a:effectLst>
        </p:spPr>
      </p:pic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362200" y="1571625"/>
            <a:ext cx="4419600" cy="885825"/>
            <a:chOff x="2362200" y="2095500"/>
            <a:chExt cx="4419600" cy="1181100"/>
          </a:xfrm>
        </p:grpSpPr>
        <p:sp>
          <p:nvSpPr>
            <p:cNvPr id="20520" name="Line 141"/>
            <p:cNvSpPr>
              <a:spLocks noChangeShapeType="1"/>
            </p:cNvSpPr>
            <p:nvPr/>
          </p:nvSpPr>
          <p:spPr bwMode="auto">
            <a:xfrm>
              <a:off x="2362200" y="2095500"/>
              <a:ext cx="0" cy="1168400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73025" tIns="36512" rIns="73025" bIns="36512"/>
            <a:lstStyle/>
            <a:p>
              <a:endParaRPr lang="en-US"/>
            </a:p>
          </p:txBody>
        </p:sp>
        <p:sp>
          <p:nvSpPr>
            <p:cNvPr id="20521" name="Line 142"/>
            <p:cNvSpPr>
              <a:spLocks noChangeShapeType="1"/>
            </p:cNvSpPr>
            <p:nvPr/>
          </p:nvSpPr>
          <p:spPr bwMode="auto">
            <a:xfrm>
              <a:off x="6781800" y="2095500"/>
              <a:ext cx="0" cy="1181100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73025" tIns="36512" rIns="73025" bIns="36512"/>
            <a:lstStyle/>
            <a:p>
              <a:endParaRPr lang="en-US"/>
            </a:p>
          </p:txBody>
        </p:sp>
        <p:sp>
          <p:nvSpPr>
            <p:cNvPr id="20522" name="Text Box 143"/>
            <p:cNvSpPr txBox="1">
              <a:spLocks noChangeArrowheads="1"/>
            </p:cNvSpPr>
            <p:nvPr/>
          </p:nvSpPr>
          <p:spPr bwMode="auto">
            <a:xfrm>
              <a:off x="2362200" y="2912533"/>
              <a:ext cx="4406900" cy="324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3025" tIns="36512" rIns="73025" bIns="36512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100" b="1">
                  <a:solidFill>
                    <a:srgbClr val="800000"/>
                  </a:solidFill>
                </a:rPr>
                <a:t>InfiniBand Pseudowire via L2TPv3</a:t>
              </a:r>
            </a:p>
          </p:txBody>
        </p:sp>
        <p:sp>
          <p:nvSpPr>
            <p:cNvPr id="20523" name="Line 144"/>
            <p:cNvSpPr>
              <a:spLocks noChangeShapeType="1"/>
            </p:cNvSpPr>
            <p:nvPr/>
          </p:nvSpPr>
          <p:spPr bwMode="auto">
            <a:xfrm flipV="1">
              <a:off x="2362200" y="3213100"/>
              <a:ext cx="4419600" cy="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0" tIns="0" rIns="34925" bIns="0"/>
            <a:lstStyle/>
            <a:p>
              <a:endParaRPr lang="en-US"/>
            </a:p>
          </p:txBody>
        </p:sp>
        <p:grpSp>
          <p:nvGrpSpPr>
            <p:cNvPr id="76841" name="Group 137"/>
            <p:cNvGrpSpPr>
              <a:grpSpLocks/>
            </p:cNvGrpSpPr>
            <p:nvPr/>
          </p:nvGrpSpPr>
          <p:grpSpPr bwMode="auto">
            <a:xfrm>
              <a:off x="2362200" y="2133600"/>
              <a:ext cx="4419600" cy="393700"/>
              <a:chOff x="1728" y="2211"/>
              <a:chExt cx="1632" cy="61"/>
            </a:xfrm>
            <a:solidFill>
              <a:srgbClr val="F7F78A">
                <a:alpha val="34000"/>
              </a:srgbClr>
            </a:solidFill>
          </p:grpSpPr>
          <p:sp>
            <p:nvSpPr>
              <p:cNvPr id="76842" name="Oval 139"/>
              <p:cNvSpPr>
                <a:spLocks noChangeArrowheads="1"/>
              </p:cNvSpPr>
              <p:nvPr/>
            </p:nvSpPr>
            <p:spPr bwMode="auto">
              <a:xfrm>
                <a:off x="1728" y="2211"/>
                <a:ext cx="91" cy="61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lIns="73025" tIns="36512" rIns="73025" bIns="36512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43" name="Oval 140"/>
              <p:cNvSpPr>
                <a:spLocks noChangeArrowheads="1"/>
              </p:cNvSpPr>
              <p:nvPr/>
            </p:nvSpPr>
            <p:spPr bwMode="auto">
              <a:xfrm>
                <a:off x="3269" y="2211"/>
                <a:ext cx="91" cy="5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lIns="73025" tIns="36512" rIns="73025" bIns="36512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44" name="Rectangle 138"/>
              <p:cNvSpPr>
                <a:spLocks noChangeArrowheads="1"/>
              </p:cNvSpPr>
              <p:nvPr/>
            </p:nvSpPr>
            <p:spPr bwMode="auto">
              <a:xfrm>
                <a:off x="1728" y="2211"/>
                <a:ext cx="1632" cy="6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 extrusionH="38100"/>
            </p:spPr>
            <p:txBody>
              <a:bodyPr wrap="none" lIns="73025" tIns="36512" rIns="73025" bIns="36512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</p:grpSp>
      </p:grpSp>
      <p:sp>
        <p:nvSpPr>
          <p:cNvPr id="20499" name="Text Box 460"/>
          <p:cNvSpPr txBox="1">
            <a:spLocks noChangeArrowheads="1"/>
          </p:cNvSpPr>
          <p:nvPr/>
        </p:nvSpPr>
        <p:spPr bwMode="auto">
          <a:xfrm>
            <a:off x="5753100" y="1925638"/>
            <a:ext cx="87630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3025" tIns="36512" rIns="73025" bIns="3651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100" b="1" dirty="0"/>
              <a:t>ABEx 2020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50813" y="2957513"/>
            <a:ext cx="8836025" cy="1966912"/>
            <a:chOff x="150813" y="2957513"/>
            <a:chExt cx="8836025" cy="1966912"/>
          </a:xfrm>
        </p:grpSpPr>
        <p:sp>
          <p:nvSpPr>
            <p:cNvPr id="20501" name="Text Box 342"/>
            <p:cNvSpPr txBox="1">
              <a:spLocks noChangeArrowheads="1"/>
            </p:cNvSpPr>
            <p:nvPr/>
          </p:nvSpPr>
          <p:spPr bwMode="auto">
            <a:xfrm>
              <a:off x="2971800" y="4454525"/>
              <a:ext cx="3276600" cy="412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3025" tIns="36512" rIns="73025" bIns="36512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100" b="1">
                  <a:solidFill>
                    <a:srgbClr val="800000"/>
                  </a:solidFill>
                </a:rPr>
                <a:t>Bridges the two InfiniBand Subnets into a single seamless network</a:t>
              </a:r>
            </a:p>
          </p:txBody>
        </p:sp>
        <p:sp>
          <p:nvSpPr>
            <p:cNvPr id="20502" name="TextBox 106"/>
            <p:cNvSpPr txBox="1">
              <a:spLocks noChangeArrowheads="1"/>
            </p:cNvSpPr>
            <p:nvPr/>
          </p:nvSpPr>
          <p:spPr bwMode="auto">
            <a:xfrm>
              <a:off x="2679700" y="3251201"/>
              <a:ext cx="37719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b="1" i="1"/>
                <a:t>Core network IP service is transparent to InfiniBand network and applications</a:t>
              </a:r>
            </a:p>
          </p:txBody>
        </p:sp>
        <p:sp>
          <p:nvSpPr>
            <p:cNvPr id="76816" name="Line 213"/>
            <p:cNvSpPr>
              <a:spLocks noChangeShapeType="1"/>
            </p:cNvSpPr>
            <p:nvPr/>
          </p:nvSpPr>
          <p:spPr bwMode="auto">
            <a:xfrm>
              <a:off x="1676400" y="4000500"/>
              <a:ext cx="5943600" cy="0"/>
            </a:xfrm>
            <a:prstGeom prst="lin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73025" tIns="36512" rIns="73025" bIns="36512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76857" name="Group 219"/>
            <p:cNvGrpSpPr>
              <a:grpSpLocks/>
            </p:cNvGrpSpPr>
            <p:nvPr/>
          </p:nvGrpSpPr>
          <p:grpSpPr bwMode="auto">
            <a:xfrm>
              <a:off x="150813" y="3494882"/>
              <a:ext cx="1673225" cy="1000918"/>
              <a:chOff x="1343" y="1435"/>
              <a:chExt cx="2663" cy="1377"/>
            </a:xfrm>
            <a:solidFill>
              <a:srgbClr val="D9D9D9"/>
            </a:solidFill>
          </p:grpSpPr>
          <p:sp>
            <p:nvSpPr>
              <p:cNvPr id="76858" name="Oval 220"/>
              <p:cNvSpPr>
                <a:spLocks noChangeArrowheads="1"/>
              </p:cNvSpPr>
              <p:nvPr/>
            </p:nvSpPr>
            <p:spPr bwMode="auto">
              <a:xfrm>
                <a:off x="2264" y="1435"/>
                <a:ext cx="1141" cy="55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59" name="Oval 221"/>
              <p:cNvSpPr>
                <a:spLocks noChangeArrowheads="1"/>
              </p:cNvSpPr>
              <p:nvPr/>
            </p:nvSpPr>
            <p:spPr bwMode="auto">
              <a:xfrm>
                <a:off x="1623" y="1574"/>
                <a:ext cx="861" cy="5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60" name="Oval 222"/>
              <p:cNvSpPr>
                <a:spLocks noChangeArrowheads="1"/>
              </p:cNvSpPr>
              <p:nvPr/>
            </p:nvSpPr>
            <p:spPr bwMode="auto">
              <a:xfrm>
                <a:off x="1343" y="1923"/>
                <a:ext cx="581" cy="4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61" name="Oval 223"/>
              <p:cNvSpPr>
                <a:spLocks noChangeArrowheads="1"/>
              </p:cNvSpPr>
              <p:nvPr/>
            </p:nvSpPr>
            <p:spPr bwMode="auto">
              <a:xfrm>
                <a:off x="1523" y="2149"/>
                <a:ext cx="881" cy="4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62" name="Oval 224"/>
              <p:cNvSpPr>
                <a:spLocks noChangeArrowheads="1"/>
              </p:cNvSpPr>
              <p:nvPr/>
            </p:nvSpPr>
            <p:spPr bwMode="auto">
              <a:xfrm>
                <a:off x="2164" y="2219"/>
                <a:ext cx="1341" cy="59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63" name="Oval 225"/>
              <p:cNvSpPr>
                <a:spLocks noChangeArrowheads="1"/>
              </p:cNvSpPr>
              <p:nvPr/>
            </p:nvSpPr>
            <p:spPr bwMode="auto">
              <a:xfrm>
                <a:off x="3025" y="1592"/>
                <a:ext cx="841" cy="4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64" name="Oval 226"/>
              <p:cNvSpPr>
                <a:spLocks noChangeArrowheads="1"/>
              </p:cNvSpPr>
              <p:nvPr/>
            </p:nvSpPr>
            <p:spPr bwMode="auto">
              <a:xfrm>
                <a:off x="3165" y="1888"/>
                <a:ext cx="841" cy="4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65" name="Oval 227"/>
              <p:cNvSpPr>
                <a:spLocks noChangeArrowheads="1"/>
              </p:cNvSpPr>
              <p:nvPr/>
            </p:nvSpPr>
            <p:spPr bwMode="auto">
              <a:xfrm>
                <a:off x="3085" y="1993"/>
                <a:ext cx="821" cy="7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66" name="Oval 228"/>
              <p:cNvSpPr>
                <a:spLocks noChangeArrowheads="1"/>
              </p:cNvSpPr>
              <p:nvPr/>
            </p:nvSpPr>
            <p:spPr bwMode="auto">
              <a:xfrm>
                <a:off x="1824" y="1766"/>
                <a:ext cx="1721" cy="7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</p:grpSp>
        <p:grpSp>
          <p:nvGrpSpPr>
            <p:cNvPr id="76846" name="Group 273"/>
            <p:cNvGrpSpPr>
              <a:grpSpLocks/>
            </p:cNvGrpSpPr>
            <p:nvPr/>
          </p:nvGrpSpPr>
          <p:grpSpPr bwMode="auto">
            <a:xfrm>
              <a:off x="7313614" y="3490120"/>
              <a:ext cx="1673224" cy="1018380"/>
              <a:chOff x="1343" y="1435"/>
              <a:chExt cx="2663" cy="1377"/>
            </a:xfrm>
            <a:solidFill>
              <a:schemeClr val="bg1">
                <a:lumMod val="85000"/>
              </a:schemeClr>
            </a:solidFill>
          </p:grpSpPr>
          <p:sp>
            <p:nvSpPr>
              <p:cNvPr id="76847" name="Oval 274"/>
              <p:cNvSpPr>
                <a:spLocks noChangeArrowheads="1"/>
              </p:cNvSpPr>
              <p:nvPr/>
            </p:nvSpPr>
            <p:spPr bwMode="auto">
              <a:xfrm>
                <a:off x="2264" y="1435"/>
                <a:ext cx="1141" cy="55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48" name="Oval 275"/>
              <p:cNvSpPr>
                <a:spLocks noChangeArrowheads="1"/>
              </p:cNvSpPr>
              <p:nvPr/>
            </p:nvSpPr>
            <p:spPr bwMode="auto">
              <a:xfrm>
                <a:off x="1623" y="1574"/>
                <a:ext cx="861" cy="5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49" name="Oval 276"/>
              <p:cNvSpPr>
                <a:spLocks noChangeArrowheads="1"/>
              </p:cNvSpPr>
              <p:nvPr/>
            </p:nvSpPr>
            <p:spPr bwMode="auto">
              <a:xfrm>
                <a:off x="1343" y="1923"/>
                <a:ext cx="581" cy="4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50" name="Oval 277"/>
              <p:cNvSpPr>
                <a:spLocks noChangeArrowheads="1"/>
              </p:cNvSpPr>
              <p:nvPr/>
            </p:nvSpPr>
            <p:spPr bwMode="auto">
              <a:xfrm>
                <a:off x="1523" y="2149"/>
                <a:ext cx="881" cy="48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51" name="Oval 278"/>
              <p:cNvSpPr>
                <a:spLocks noChangeArrowheads="1"/>
              </p:cNvSpPr>
              <p:nvPr/>
            </p:nvSpPr>
            <p:spPr bwMode="auto">
              <a:xfrm>
                <a:off x="2164" y="2219"/>
                <a:ext cx="1341" cy="59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52" name="Oval 279"/>
              <p:cNvSpPr>
                <a:spLocks noChangeArrowheads="1"/>
              </p:cNvSpPr>
              <p:nvPr/>
            </p:nvSpPr>
            <p:spPr bwMode="auto">
              <a:xfrm>
                <a:off x="3025" y="1592"/>
                <a:ext cx="841" cy="43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53" name="Oval 280"/>
              <p:cNvSpPr>
                <a:spLocks noChangeArrowheads="1"/>
              </p:cNvSpPr>
              <p:nvPr/>
            </p:nvSpPr>
            <p:spPr bwMode="auto">
              <a:xfrm>
                <a:off x="3165" y="1888"/>
                <a:ext cx="841" cy="43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54" name="Oval 281"/>
              <p:cNvSpPr>
                <a:spLocks noChangeArrowheads="1"/>
              </p:cNvSpPr>
              <p:nvPr/>
            </p:nvSpPr>
            <p:spPr bwMode="auto">
              <a:xfrm>
                <a:off x="3085" y="1993"/>
                <a:ext cx="821" cy="71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  <p:sp>
            <p:nvSpPr>
              <p:cNvPr id="76855" name="Oval 282"/>
              <p:cNvSpPr>
                <a:spLocks noChangeArrowheads="1"/>
              </p:cNvSpPr>
              <p:nvPr/>
            </p:nvSpPr>
            <p:spPr bwMode="auto">
              <a:xfrm>
                <a:off x="1824" y="1766"/>
                <a:ext cx="1721" cy="7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/>
              </a:p>
            </p:txBody>
          </p:sp>
        </p:grpSp>
        <p:sp>
          <p:nvSpPr>
            <p:cNvPr id="20506" name="Line 341"/>
            <p:cNvSpPr>
              <a:spLocks noChangeShapeType="1"/>
            </p:cNvSpPr>
            <p:nvPr/>
          </p:nvSpPr>
          <p:spPr bwMode="auto">
            <a:xfrm>
              <a:off x="2362200" y="4857750"/>
              <a:ext cx="4419601" cy="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0" tIns="0" rIns="34925" bIns="0"/>
            <a:lstStyle/>
            <a:p>
              <a:endParaRPr lang="en-US"/>
            </a:p>
          </p:txBody>
        </p:sp>
        <p:sp>
          <p:nvSpPr>
            <p:cNvPr id="76822" name="Text Box 462"/>
            <p:cNvSpPr txBox="1">
              <a:spLocks noChangeArrowheads="1"/>
            </p:cNvSpPr>
            <p:nvPr/>
          </p:nvSpPr>
          <p:spPr bwMode="auto">
            <a:xfrm>
              <a:off x="254000" y="2957513"/>
              <a:ext cx="1943100" cy="3206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lIns="73025" tIns="36512" rIns="73025" bIns="36512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600" b="1" i="1" dirty="0" smtClean="0">
                  <a:solidFill>
                    <a:srgbClr val="1E4649"/>
                  </a:solidFill>
                </a:rPr>
                <a:t>InfiniBand View</a:t>
              </a:r>
            </a:p>
          </p:txBody>
        </p:sp>
        <p:sp>
          <p:nvSpPr>
            <p:cNvPr id="20508" name="Rectangle 26"/>
            <p:cNvSpPr>
              <a:spLocks noChangeArrowheads="1"/>
            </p:cNvSpPr>
            <p:nvPr/>
          </p:nvSpPr>
          <p:spPr bwMode="auto">
            <a:xfrm>
              <a:off x="609600" y="3829050"/>
              <a:ext cx="838200" cy="335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1200" b="1" dirty="0" err="1">
                  <a:solidFill>
                    <a:srgbClr val="000000"/>
                  </a:solidFill>
                </a:rPr>
                <a:t>InfiniBandSubnet</a:t>
              </a:r>
              <a:endParaRPr lang="en-US" sz="3600" b="1" dirty="0">
                <a:solidFill>
                  <a:srgbClr val="000000"/>
                </a:solidFill>
              </a:endParaRPr>
            </a:p>
          </p:txBody>
        </p:sp>
        <p:sp>
          <p:nvSpPr>
            <p:cNvPr id="20509" name="Rectangle 26"/>
            <p:cNvSpPr>
              <a:spLocks noChangeArrowheads="1"/>
            </p:cNvSpPr>
            <p:nvPr/>
          </p:nvSpPr>
          <p:spPr bwMode="auto">
            <a:xfrm>
              <a:off x="7772401" y="3829050"/>
              <a:ext cx="838200" cy="335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1200" b="1">
                  <a:solidFill>
                    <a:srgbClr val="000000"/>
                  </a:solidFill>
                </a:rPr>
                <a:t>InfiniBandSubnet</a:t>
              </a:r>
              <a:endParaRPr lang="en-US" sz="3600" b="1">
                <a:solidFill>
                  <a:srgbClr val="000000"/>
                </a:solidFill>
              </a:endParaRPr>
            </a:p>
          </p:txBody>
        </p:sp>
        <p:sp>
          <p:nvSpPr>
            <p:cNvPr id="20510" name="Line 343"/>
            <p:cNvSpPr>
              <a:spLocks noChangeShapeType="1"/>
            </p:cNvSpPr>
            <p:nvPr/>
          </p:nvSpPr>
          <p:spPr bwMode="auto">
            <a:xfrm>
              <a:off x="6781801" y="3790950"/>
              <a:ext cx="0" cy="1133475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73025" tIns="36512" rIns="73025" bIns="36512"/>
            <a:lstStyle/>
            <a:p>
              <a:endParaRPr lang="en-US"/>
            </a:p>
          </p:txBody>
        </p:sp>
        <p:sp>
          <p:nvSpPr>
            <p:cNvPr id="20511" name="Line 340"/>
            <p:cNvSpPr>
              <a:spLocks noChangeShapeType="1"/>
            </p:cNvSpPr>
            <p:nvPr/>
          </p:nvSpPr>
          <p:spPr bwMode="auto">
            <a:xfrm>
              <a:off x="2349500" y="3790950"/>
              <a:ext cx="12700" cy="1095375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73025" tIns="36512" rIns="73025" bIns="36512"/>
            <a:lstStyle/>
            <a:p>
              <a:endParaRPr lang="en-US"/>
            </a:p>
          </p:txBody>
        </p:sp>
        <p:cxnSp>
          <p:nvCxnSpPr>
            <p:cNvPr id="20512" name="Straight Arrow Connector 109"/>
            <p:cNvCxnSpPr>
              <a:cxnSpLocks noChangeShapeType="1"/>
              <a:stCxn id="20502" idx="2"/>
            </p:cNvCxnSpPr>
            <p:nvPr/>
          </p:nvCxnSpPr>
          <p:spPr bwMode="auto">
            <a:xfrm>
              <a:off x="4565650" y="3712866"/>
              <a:ext cx="6350" cy="28763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76836" name="Text Box 460"/>
            <p:cNvSpPr txBox="1">
              <a:spLocks noChangeArrowheads="1"/>
            </p:cNvSpPr>
            <p:nvPr/>
          </p:nvSpPr>
          <p:spPr bwMode="auto">
            <a:xfrm>
              <a:off x="3792538" y="4092575"/>
              <a:ext cx="1541462" cy="396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3025" tIns="36512" rIns="73025" bIns="36512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z="1050" b="1" dirty="0" smtClean="0"/>
                <a:t>Appear as two 2-port InfiniBand Switches</a:t>
              </a:r>
            </a:p>
          </p:txBody>
        </p:sp>
        <p:pic>
          <p:nvPicPr>
            <p:cNvPr id="110" name="Picture 2" descr="C:\Users\pkyamasaki\Documents\BayMicro\Presentations\Pics\ABEX_frnt_3_31_08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83238" y="3810000"/>
              <a:ext cx="1193800" cy="363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63500" dir="2700000" rotWithShape="0">
                <a:srgbClr val="000000">
                  <a:alpha val="42998"/>
                </a:srgbClr>
              </a:outerShdw>
            </a:effectLst>
          </p:spPr>
        </p:pic>
        <p:pic>
          <p:nvPicPr>
            <p:cNvPr id="111" name="Picture 2" descr="C:\Users\pkyamasaki\Documents\BayMicro\Presentations\Pics\ABEX_frnt_3_31_08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57438" y="3810000"/>
              <a:ext cx="1193800" cy="363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63500" dir="2700000" rotWithShape="0">
                <a:srgbClr val="000000">
                  <a:alpha val="42998"/>
                </a:srgbClr>
              </a:outerShdw>
            </a:effectLst>
          </p:spPr>
        </p:pic>
        <p:sp>
          <p:nvSpPr>
            <p:cNvPr id="20516" name="Text Box 460"/>
            <p:cNvSpPr txBox="1">
              <a:spLocks noChangeArrowheads="1"/>
            </p:cNvSpPr>
            <p:nvPr/>
          </p:nvSpPr>
          <p:spPr bwMode="auto">
            <a:xfrm>
              <a:off x="2527300" y="4147741"/>
              <a:ext cx="876300" cy="243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3025" tIns="36512" rIns="73025" bIns="36512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100" b="1" dirty="0"/>
                <a:t>ABEx 2020</a:t>
              </a:r>
            </a:p>
          </p:txBody>
        </p:sp>
        <p:sp>
          <p:nvSpPr>
            <p:cNvPr id="20517" name="Text Box 460"/>
            <p:cNvSpPr txBox="1">
              <a:spLocks noChangeArrowheads="1"/>
            </p:cNvSpPr>
            <p:nvPr/>
          </p:nvSpPr>
          <p:spPr bwMode="auto">
            <a:xfrm>
              <a:off x="5753100" y="4147741"/>
              <a:ext cx="876300" cy="243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3025" tIns="36512" rIns="73025" bIns="36512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100" b="1" dirty="0"/>
                <a:t>ABEx 2020</a:t>
              </a:r>
            </a:p>
          </p:txBody>
        </p:sp>
        <p:cxnSp>
          <p:nvCxnSpPr>
            <p:cNvPr id="20518" name="Straight Connector 203"/>
            <p:cNvCxnSpPr>
              <a:cxnSpLocks noChangeShapeType="1"/>
              <a:endCxn id="76836" idx="3"/>
            </p:cNvCxnSpPr>
            <p:nvPr/>
          </p:nvCxnSpPr>
          <p:spPr bwMode="auto">
            <a:xfrm flipH="1">
              <a:off x="5334000" y="4102100"/>
              <a:ext cx="266700" cy="1889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519" name="Straight Connector 203"/>
            <p:cNvCxnSpPr>
              <a:cxnSpLocks noChangeShapeType="1"/>
              <a:endCxn id="76836" idx="1"/>
            </p:cNvCxnSpPr>
            <p:nvPr/>
          </p:nvCxnSpPr>
          <p:spPr bwMode="auto">
            <a:xfrm>
              <a:off x="3568700" y="4114800"/>
              <a:ext cx="223838" cy="1762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>
                <a:latin typeface="Arial" charset="0"/>
                <a:ea typeface="ＭＳ Ｐゴシック" charset="0"/>
                <a:cs typeface="ＭＳ Ｐゴシック" charset="0"/>
              </a:rPr>
              <a:t>SC09: Univ. of Utah / AMES Lab InfiniBand Pseudowire Demo</a:t>
            </a:r>
          </a:p>
        </p:txBody>
      </p:sp>
      <p:pic>
        <p:nvPicPr>
          <p:cNvPr id="21506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675" y="868363"/>
            <a:ext cx="7961313" cy="413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Oval 15"/>
          <p:cNvSpPr>
            <a:spLocks noChangeArrowheads="1"/>
          </p:cNvSpPr>
          <p:nvPr/>
        </p:nvSpPr>
        <p:spPr bwMode="auto">
          <a:xfrm>
            <a:off x="2476500" y="2419350"/>
            <a:ext cx="101600" cy="66675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cxnSp>
        <p:nvCxnSpPr>
          <p:cNvPr id="21508" name="Straight Connector 39"/>
          <p:cNvCxnSpPr>
            <a:cxnSpLocks noChangeShapeType="1"/>
            <a:stCxn id="21518" idx="3"/>
            <a:endCxn id="21517" idx="7"/>
          </p:cNvCxnSpPr>
          <p:nvPr/>
        </p:nvCxnSpPr>
        <p:spPr bwMode="auto">
          <a:xfrm rot="5400000">
            <a:off x="4877594" y="2443957"/>
            <a:ext cx="381000" cy="385762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09" name="Straight Connector 53"/>
          <p:cNvCxnSpPr>
            <a:cxnSpLocks noChangeShapeType="1"/>
            <a:stCxn id="21515" idx="0"/>
            <a:endCxn id="21516" idx="3"/>
          </p:cNvCxnSpPr>
          <p:nvPr/>
        </p:nvCxnSpPr>
        <p:spPr bwMode="auto">
          <a:xfrm rot="5400000" flipH="1" flipV="1">
            <a:off x="1084263" y="1157288"/>
            <a:ext cx="277812" cy="157162"/>
          </a:xfrm>
          <a:prstGeom prst="line">
            <a:avLst/>
          </a:prstGeom>
          <a:noFill/>
          <a:ln w="38100">
            <a:solidFill>
              <a:srgbClr val="1B365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10" name="Curved Connector 63"/>
          <p:cNvCxnSpPr>
            <a:cxnSpLocks noChangeShapeType="1"/>
            <a:stCxn id="21516" idx="6"/>
            <a:endCxn id="21514" idx="1"/>
          </p:cNvCxnSpPr>
          <p:nvPr/>
        </p:nvCxnSpPr>
        <p:spPr bwMode="auto">
          <a:xfrm>
            <a:off x="1343025" y="1084263"/>
            <a:ext cx="1022350" cy="1316037"/>
          </a:xfrm>
          <a:prstGeom prst="straightConnector1">
            <a:avLst/>
          </a:prstGeom>
          <a:noFill/>
          <a:ln w="38100">
            <a:solidFill>
              <a:srgbClr val="1B365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21511" name="Picture 7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9313" y="1943100"/>
            <a:ext cx="158750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7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" y="1092200"/>
            <a:ext cx="5461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513" name="Curved Connector 63"/>
          <p:cNvCxnSpPr>
            <a:cxnSpLocks noChangeShapeType="1"/>
            <a:stCxn id="21514" idx="5"/>
            <a:endCxn id="21507" idx="1"/>
          </p:cNvCxnSpPr>
          <p:nvPr/>
        </p:nvCxnSpPr>
        <p:spPr bwMode="auto">
          <a:xfrm rot="16200000" flipH="1">
            <a:off x="2443957" y="2382044"/>
            <a:ext cx="1587" cy="92075"/>
          </a:xfrm>
          <a:prstGeom prst="straightConnector1">
            <a:avLst/>
          </a:prstGeom>
          <a:noFill/>
          <a:ln w="38100">
            <a:solidFill>
              <a:srgbClr val="1B365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1514" name="Oval 15"/>
          <p:cNvSpPr>
            <a:spLocks noChangeArrowheads="1"/>
          </p:cNvSpPr>
          <p:nvPr/>
        </p:nvSpPr>
        <p:spPr bwMode="auto">
          <a:xfrm>
            <a:off x="2357438" y="2393950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15" name="Oval 15"/>
          <p:cNvSpPr>
            <a:spLocks noChangeArrowheads="1"/>
          </p:cNvSpPr>
          <p:nvPr/>
        </p:nvSpPr>
        <p:spPr bwMode="auto">
          <a:xfrm>
            <a:off x="1096963" y="1374775"/>
            <a:ext cx="96837" cy="73025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16" name="Oval 15"/>
          <p:cNvSpPr>
            <a:spLocks noChangeArrowheads="1"/>
          </p:cNvSpPr>
          <p:nvPr/>
        </p:nvSpPr>
        <p:spPr bwMode="auto">
          <a:xfrm>
            <a:off x="1295400" y="1063625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17" name="Oval 15"/>
          <p:cNvSpPr>
            <a:spLocks noChangeArrowheads="1"/>
          </p:cNvSpPr>
          <p:nvPr/>
        </p:nvSpPr>
        <p:spPr bwMode="auto">
          <a:xfrm>
            <a:off x="4833938" y="2822575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18" name="Oval 15"/>
          <p:cNvSpPr>
            <a:spLocks noChangeArrowheads="1"/>
          </p:cNvSpPr>
          <p:nvPr/>
        </p:nvSpPr>
        <p:spPr bwMode="auto">
          <a:xfrm>
            <a:off x="5249863" y="2384425"/>
            <a:ext cx="84137" cy="73025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19" name="Oval 15"/>
          <p:cNvSpPr>
            <a:spLocks noChangeArrowheads="1"/>
          </p:cNvSpPr>
          <p:nvPr/>
        </p:nvSpPr>
        <p:spPr bwMode="auto">
          <a:xfrm>
            <a:off x="4665663" y="3238500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20" name="Oval 15"/>
          <p:cNvSpPr>
            <a:spLocks noChangeArrowheads="1"/>
          </p:cNvSpPr>
          <p:nvPr/>
        </p:nvSpPr>
        <p:spPr bwMode="auto">
          <a:xfrm>
            <a:off x="4452938" y="3790950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21" name="Oval 15"/>
          <p:cNvSpPr>
            <a:spLocks noChangeArrowheads="1"/>
          </p:cNvSpPr>
          <p:nvPr/>
        </p:nvSpPr>
        <p:spPr bwMode="auto">
          <a:xfrm>
            <a:off x="4770438" y="4286250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22" name="Oval 15"/>
          <p:cNvSpPr>
            <a:spLocks noChangeArrowheads="1"/>
          </p:cNvSpPr>
          <p:nvPr/>
        </p:nvSpPr>
        <p:spPr bwMode="auto">
          <a:xfrm>
            <a:off x="4271963" y="4308475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23" name="Oval 15"/>
          <p:cNvSpPr>
            <a:spLocks noChangeArrowheads="1"/>
          </p:cNvSpPr>
          <p:nvPr/>
        </p:nvSpPr>
        <p:spPr bwMode="auto">
          <a:xfrm>
            <a:off x="3652838" y="4184650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24" name="Oval 15"/>
          <p:cNvSpPr>
            <a:spLocks noChangeArrowheads="1"/>
          </p:cNvSpPr>
          <p:nvPr/>
        </p:nvSpPr>
        <p:spPr bwMode="auto">
          <a:xfrm>
            <a:off x="3233738" y="4079875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25" name="Oval 15"/>
          <p:cNvSpPr>
            <a:spLocks noChangeArrowheads="1"/>
          </p:cNvSpPr>
          <p:nvPr/>
        </p:nvSpPr>
        <p:spPr bwMode="auto">
          <a:xfrm>
            <a:off x="3017838" y="3895725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26" name="Oval 15"/>
          <p:cNvSpPr>
            <a:spLocks noChangeArrowheads="1"/>
          </p:cNvSpPr>
          <p:nvPr/>
        </p:nvSpPr>
        <p:spPr bwMode="auto">
          <a:xfrm>
            <a:off x="2281238" y="3724275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27" name="Oval 15"/>
          <p:cNvSpPr>
            <a:spLocks noChangeArrowheads="1"/>
          </p:cNvSpPr>
          <p:nvPr/>
        </p:nvSpPr>
        <p:spPr bwMode="auto">
          <a:xfrm>
            <a:off x="2087563" y="3482975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28" name="Oval 15"/>
          <p:cNvSpPr>
            <a:spLocks noChangeArrowheads="1"/>
          </p:cNvSpPr>
          <p:nvPr/>
        </p:nvSpPr>
        <p:spPr bwMode="auto">
          <a:xfrm>
            <a:off x="1231900" y="3467100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29" name="Oval 15"/>
          <p:cNvSpPr>
            <a:spLocks noChangeArrowheads="1"/>
          </p:cNvSpPr>
          <p:nvPr/>
        </p:nvSpPr>
        <p:spPr bwMode="auto">
          <a:xfrm>
            <a:off x="1100138" y="3340100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30" name="Oval 15"/>
          <p:cNvSpPr>
            <a:spLocks noChangeArrowheads="1"/>
          </p:cNvSpPr>
          <p:nvPr/>
        </p:nvSpPr>
        <p:spPr bwMode="auto">
          <a:xfrm>
            <a:off x="822325" y="3098800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31" name="Oval 15"/>
          <p:cNvSpPr>
            <a:spLocks noChangeArrowheads="1"/>
          </p:cNvSpPr>
          <p:nvPr/>
        </p:nvSpPr>
        <p:spPr bwMode="auto">
          <a:xfrm>
            <a:off x="800100" y="2727325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32" name="Oval 15"/>
          <p:cNvSpPr>
            <a:spLocks noChangeArrowheads="1"/>
          </p:cNvSpPr>
          <p:nvPr/>
        </p:nvSpPr>
        <p:spPr bwMode="auto">
          <a:xfrm>
            <a:off x="746125" y="2651125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33" name="Oval 15"/>
          <p:cNvSpPr>
            <a:spLocks noChangeArrowheads="1"/>
          </p:cNvSpPr>
          <p:nvPr/>
        </p:nvSpPr>
        <p:spPr bwMode="auto">
          <a:xfrm>
            <a:off x="873125" y="2435225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534" name="Oval 15"/>
          <p:cNvSpPr>
            <a:spLocks noChangeArrowheads="1"/>
          </p:cNvSpPr>
          <p:nvPr/>
        </p:nvSpPr>
        <p:spPr bwMode="auto">
          <a:xfrm>
            <a:off x="1008063" y="2032000"/>
            <a:ext cx="47625" cy="39688"/>
          </a:xfrm>
          <a:prstGeom prst="ellipse">
            <a:avLst/>
          </a:prstGeom>
          <a:solidFill>
            <a:srgbClr val="BFBFB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cxnSp>
        <p:nvCxnSpPr>
          <p:cNvPr id="21535" name="Straight Connector 39"/>
          <p:cNvCxnSpPr>
            <a:cxnSpLocks noChangeShapeType="1"/>
            <a:stCxn id="21517" idx="3"/>
            <a:endCxn id="21519" idx="0"/>
          </p:cNvCxnSpPr>
          <p:nvPr/>
        </p:nvCxnSpPr>
        <p:spPr bwMode="auto">
          <a:xfrm rot="5400000">
            <a:off x="4574381" y="2971007"/>
            <a:ext cx="382587" cy="152400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36" name="Straight Connector 39"/>
          <p:cNvCxnSpPr>
            <a:cxnSpLocks noChangeShapeType="1"/>
            <a:stCxn id="21519" idx="4"/>
            <a:endCxn id="21520" idx="0"/>
          </p:cNvCxnSpPr>
          <p:nvPr/>
        </p:nvCxnSpPr>
        <p:spPr bwMode="auto">
          <a:xfrm rot="5400000">
            <a:off x="4326732" y="3428206"/>
            <a:ext cx="512762" cy="212725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37" name="Straight Connector 39"/>
          <p:cNvCxnSpPr>
            <a:cxnSpLocks noChangeShapeType="1"/>
            <a:stCxn id="21520" idx="4"/>
            <a:endCxn id="21521" idx="0"/>
          </p:cNvCxnSpPr>
          <p:nvPr/>
        </p:nvCxnSpPr>
        <p:spPr bwMode="auto">
          <a:xfrm rot="16200000" flipH="1">
            <a:off x="4407694" y="3899694"/>
            <a:ext cx="455612" cy="317500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38" name="Straight Connector 39"/>
          <p:cNvCxnSpPr>
            <a:cxnSpLocks noChangeShapeType="1"/>
            <a:stCxn id="21521" idx="2"/>
            <a:endCxn id="21522" idx="6"/>
          </p:cNvCxnSpPr>
          <p:nvPr/>
        </p:nvCxnSpPr>
        <p:spPr bwMode="auto">
          <a:xfrm rot="10800000" flipV="1">
            <a:off x="4319588" y="4305300"/>
            <a:ext cx="450850" cy="22225"/>
          </a:xfrm>
          <a:prstGeom prst="straightConnector1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39" name="Straight Connector 39"/>
          <p:cNvCxnSpPr>
            <a:cxnSpLocks noChangeShapeType="1"/>
            <a:stCxn id="21522" idx="2"/>
            <a:endCxn id="21523" idx="5"/>
          </p:cNvCxnSpPr>
          <p:nvPr/>
        </p:nvCxnSpPr>
        <p:spPr bwMode="auto">
          <a:xfrm rot="10800000">
            <a:off x="3694113" y="4217988"/>
            <a:ext cx="577850" cy="109537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40" name="Straight Connector 39"/>
          <p:cNvCxnSpPr>
            <a:cxnSpLocks noChangeShapeType="1"/>
            <a:stCxn id="21523" idx="1"/>
            <a:endCxn id="21524" idx="6"/>
          </p:cNvCxnSpPr>
          <p:nvPr/>
        </p:nvCxnSpPr>
        <p:spPr bwMode="auto">
          <a:xfrm rot="16200000" flipV="1">
            <a:off x="3425825" y="3954463"/>
            <a:ext cx="90488" cy="379412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41" name="Straight Connector 39"/>
          <p:cNvCxnSpPr>
            <a:cxnSpLocks noChangeShapeType="1"/>
            <a:stCxn id="21524" idx="2"/>
            <a:endCxn id="21525" idx="5"/>
          </p:cNvCxnSpPr>
          <p:nvPr/>
        </p:nvCxnSpPr>
        <p:spPr bwMode="auto">
          <a:xfrm rot="10800000">
            <a:off x="3059113" y="3929063"/>
            <a:ext cx="174625" cy="169862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42" name="Straight Connector 39"/>
          <p:cNvCxnSpPr>
            <a:cxnSpLocks noChangeShapeType="1"/>
            <a:stCxn id="21525" idx="2"/>
            <a:endCxn id="21526" idx="6"/>
          </p:cNvCxnSpPr>
          <p:nvPr/>
        </p:nvCxnSpPr>
        <p:spPr bwMode="auto">
          <a:xfrm rot="10800000">
            <a:off x="2328863" y="3743325"/>
            <a:ext cx="688975" cy="171450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43" name="Straight Connector 39"/>
          <p:cNvCxnSpPr>
            <a:cxnSpLocks noChangeShapeType="1"/>
            <a:stCxn id="21526" idx="1"/>
            <a:endCxn id="21527" idx="5"/>
          </p:cNvCxnSpPr>
          <p:nvPr/>
        </p:nvCxnSpPr>
        <p:spPr bwMode="auto">
          <a:xfrm rot="16200000" flipV="1">
            <a:off x="2101850" y="3543300"/>
            <a:ext cx="212725" cy="161925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44" name="Straight Connector 39"/>
          <p:cNvCxnSpPr>
            <a:cxnSpLocks noChangeShapeType="1"/>
            <a:stCxn id="21527" idx="2"/>
            <a:endCxn id="21528" idx="6"/>
          </p:cNvCxnSpPr>
          <p:nvPr/>
        </p:nvCxnSpPr>
        <p:spPr bwMode="auto">
          <a:xfrm rot="10800000">
            <a:off x="1279525" y="3487738"/>
            <a:ext cx="808038" cy="15875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45" name="Straight Connector 39"/>
          <p:cNvCxnSpPr>
            <a:cxnSpLocks noChangeShapeType="1"/>
            <a:stCxn id="21528" idx="1"/>
            <a:endCxn id="21529" idx="5"/>
          </p:cNvCxnSpPr>
          <p:nvPr/>
        </p:nvCxnSpPr>
        <p:spPr bwMode="auto">
          <a:xfrm rot="16200000" flipV="1">
            <a:off x="1141413" y="3375025"/>
            <a:ext cx="98425" cy="98425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46" name="Straight Connector 39"/>
          <p:cNvCxnSpPr>
            <a:cxnSpLocks noChangeShapeType="1"/>
            <a:stCxn id="21529" idx="0"/>
            <a:endCxn id="21530" idx="5"/>
          </p:cNvCxnSpPr>
          <p:nvPr/>
        </p:nvCxnSpPr>
        <p:spPr bwMode="auto">
          <a:xfrm rot="16200000" flipV="1">
            <a:off x="889001" y="3105150"/>
            <a:ext cx="207962" cy="261937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47" name="Straight Connector 39"/>
          <p:cNvCxnSpPr>
            <a:cxnSpLocks noChangeShapeType="1"/>
            <a:stCxn id="21530" idx="1"/>
            <a:endCxn id="21531" idx="4"/>
          </p:cNvCxnSpPr>
          <p:nvPr/>
        </p:nvCxnSpPr>
        <p:spPr bwMode="auto">
          <a:xfrm rot="16200000" flipV="1">
            <a:off x="657225" y="2933701"/>
            <a:ext cx="338137" cy="4762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48" name="Straight Connector 39"/>
          <p:cNvCxnSpPr>
            <a:cxnSpLocks noChangeShapeType="1"/>
            <a:stCxn id="21531" idx="1"/>
            <a:endCxn id="21532" idx="4"/>
          </p:cNvCxnSpPr>
          <p:nvPr/>
        </p:nvCxnSpPr>
        <p:spPr bwMode="auto">
          <a:xfrm rot="16200000" flipV="1">
            <a:off x="767557" y="2693194"/>
            <a:ext cx="42862" cy="38100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49" name="Straight Connector 39"/>
          <p:cNvCxnSpPr>
            <a:cxnSpLocks noChangeShapeType="1"/>
            <a:stCxn id="21532" idx="7"/>
            <a:endCxn id="21533" idx="4"/>
          </p:cNvCxnSpPr>
          <p:nvPr/>
        </p:nvCxnSpPr>
        <p:spPr bwMode="auto">
          <a:xfrm rot="5400000" flipH="1" flipV="1">
            <a:off x="750095" y="2510631"/>
            <a:ext cx="182562" cy="111125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50" name="Straight Connector 39"/>
          <p:cNvCxnSpPr>
            <a:cxnSpLocks noChangeShapeType="1"/>
            <a:stCxn id="21533" idx="7"/>
            <a:endCxn id="21534" idx="4"/>
          </p:cNvCxnSpPr>
          <p:nvPr/>
        </p:nvCxnSpPr>
        <p:spPr bwMode="auto">
          <a:xfrm rot="5400000" flipH="1" flipV="1">
            <a:off x="787400" y="2197101"/>
            <a:ext cx="369887" cy="119062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51" name="Straight Connector 39"/>
          <p:cNvCxnSpPr>
            <a:cxnSpLocks noChangeShapeType="1"/>
            <a:stCxn id="21534" idx="0"/>
            <a:endCxn id="21515" idx="4"/>
          </p:cNvCxnSpPr>
          <p:nvPr/>
        </p:nvCxnSpPr>
        <p:spPr bwMode="auto">
          <a:xfrm rot="5400000" flipH="1" flipV="1">
            <a:off x="796132" y="1683543"/>
            <a:ext cx="584200" cy="112713"/>
          </a:xfrm>
          <a:prstGeom prst="line">
            <a:avLst/>
          </a:prstGeom>
          <a:noFill/>
          <a:ln w="38100">
            <a:solidFill>
              <a:srgbClr val="3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21552" name="Picture 130" descr="univ_utah_logo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57" t="32782" r="9721" b="22704"/>
          <a:stretch>
            <a:fillRect/>
          </a:stretch>
        </p:blipFill>
        <p:spPr bwMode="auto">
          <a:xfrm>
            <a:off x="1993900" y="2552700"/>
            <a:ext cx="15843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53" name="Picture 13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6800" y="2184400"/>
            <a:ext cx="3683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54" name="Picture 13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0400" y="1562100"/>
            <a:ext cx="46990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55" name="Picture 1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924300"/>
            <a:ext cx="46990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56" name="Picture 135" descr="header_tr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8100" y="2674938"/>
            <a:ext cx="425450" cy="22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557" name="Straight Arrow Connector 63"/>
          <p:cNvCxnSpPr>
            <a:cxnSpLocks noChangeShapeType="1"/>
            <a:stCxn id="21558" idx="2"/>
          </p:cNvCxnSpPr>
          <p:nvPr/>
        </p:nvCxnSpPr>
        <p:spPr bwMode="auto">
          <a:xfrm flipH="1">
            <a:off x="2095500" y="1784350"/>
            <a:ext cx="893763" cy="2540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1558" name="TextBox 59"/>
          <p:cNvSpPr txBox="1">
            <a:spLocks noChangeArrowheads="1"/>
          </p:cNvSpPr>
          <p:nvPr/>
        </p:nvSpPr>
        <p:spPr bwMode="auto">
          <a:xfrm>
            <a:off x="2270125" y="1522413"/>
            <a:ext cx="143986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100" b="1" i="1"/>
              <a:t>~1000 Fiber Miles! </a:t>
            </a:r>
          </a:p>
        </p:txBody>
      </p:sp>
      <p:sp>
        <p:nvSpPr>
          <p:cNvPr id="21559" name="TextBox 59"/>
          <p:cNvSpPr txBox="1">
            <a:spLocks noChangeArrowheads="1"/>
          </p:cNvSpPr>
          <p:nvPr/>
        </p:nvSpPr>
        <p:spPr bwMode="auto">
          <a:xfrm>
            <a:off x="2617788" y="3455988"/>
            <a:ext cx="143986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100" b="1" i="1"/>
              <a:t>~5000 Fiber Miles! </a:t>
            </a:r>
          </a:p>
        </p:txBody>
      </p:sp>
      <p:cxnSp>
        <p:nvCxnSpPr>
          <p:cNvPr id="21560" name="Straight Arrow Connector 63"/>
          <p:cNvCxnSpPr>
            <a:cxnSpLocks noChangeShapeType="1"/>
            <a:stCxn id="21559" idx="2"/>
          </p:cNvCxnSpPr>
          <p:nvPr/>
        </p:nvCxnSpPr>
        <p:spPr bwMode="auto">
          <a:xfrm flipH="1">
            <a:off x="2908300" y="3717925"/>
            <a:ext cx="430213" cy="1587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21561" name="Picture 44" descr="C:\Documents and Settings\peter.BAYMD\My Documents\Documents\BayMicro\Presentations\Pics\ABEX_frnt_3_31_0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72100" y="2371724"/>
            <a:ext cx="508000" cy="193676"/>
          </a:xfrm>
          <a:prstGeom prst="rect">
            <a:avLst/>
          </a:prstGeom>
          <a:noFill/>
          <a:ln>
            <a:noFill/>
          </a:ln>
          <a:effectLst>
            <a:outerShdw dist="635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62" name="Picture 44" descr="C:\Documents and Settings\peter.BAYMD\My Documents\Documents\BayMicro\Presentations\Pics\ABEX_frnt_3_31_0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3500" y="2336800"/>
            <a:ext cx="508000" cy="190500"/>
          </a:xfrm>
          <a:prstGeom prst="rect">
            <a:avLst/>
          </a:prstGeom>
          <a:noFill/>
          <a:ln>
            <a:noFill/>
          </a:ln>
          <a:effectLst>
            <a:outerShdw dist="635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63" name="Picture 44" descr="C:\Documents and Settings\peter.BAYMD\My Documents\Documents\BayMicro\Presentations\Pics\ABEX_frnt_3_31_0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92250"/>
            <a:ext cx="508000" cy="184150"/>
          </a:xfrm>
          <a:prstGeom prst="rect">
            <a:avLst/>
          </a:prstGeom>
          <a:noFill/>
          <a:ln>
            <a:noFill/>
          </a:ln>
          <a:effectLst>
            <a:outerShdw dist="635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64" name="Picture 44" descr="C:\Documents and Settings\peter.BAYMD\My Documents\Documents\BayMicro\Presentations\Pics\ABEX_frnt_3_31_08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71600"/>
            <a:ext cx="508000" cy="184150"/>
          </a:xfrm>
          <a:prstGeom prst="rect">
            <a:avLst/>
          </a:prstGeom>
          <a:noFill/>
          <a:ln>
            <a:noFill/>
          </a:ln>
          <a:effectLst>
            <a:outerShdw dist="635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65" name="TextBox 43"/>
          <p:cNvSpPr txBox="1">
            <a:spLocks noChangeArrowheads="1"/>
          </p:cNvSpPr>
          <p:nvPr/>
        </p:nvSpPr>
        <p:spPr bwMode="auto">
          <a:xfrm>
            <a:off x="2498725" y="738188"/>
            <a:ext cx="55911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b="1">
                <a:solidFill>
                  <a:srgbClr val="800000"/>
                </a:solidFill>
              </a:rPr>
              <a:t>Global high performance storage demonstration using PVFS2 file system to transfer large files over InfiniBand between sites</a:t>
            </a: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92100" y="3619500"/>
            <a:ext cx="2832100" cy="1201738"/>
            <a:chOff x="292100" y="4826000"/>
            <a:chExt cx="2832100" cy="1601793"/>
          </a:xfrm>
        </p:grpSpPr>
        <p:sp>
          <p:nvSpPr>
            <p:cNvPr id="21567" name="TextBox 43"/>
            <p:cNvSpPr txBox="1">
              <a:spLocks noChangeArrowheads="1"/>
            </p:cNvSpPr>
            <p:nvPr/>
          </p:nvSpPr>
          <p:spPr bwMode="auto">
            <a:xfrm>
              <a:off x="292100" y="5627688"/>
              <a:ext cx="2832100" cy="800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100" i="1"/>
                <a:t>Native InfiniBand is extended via L2TPv3 between sites over a shared packet switched network running IP</a:t>
              </a:r>
            </a:p>
          </p:txBody>
        </p:sp>
        <p:cxnSp>
          <p:nvCxnSpPr>
            <p:cNvPr id="21568" name="Straight Arrow Connector 63"/>
            <p:cNvCxnSpPr>
              <a:cxnSpLocks noChangeShapeType="1"/>
              <a:stCxn id="21567" idx="0"/>
            </p:cNvCxnSpPr>
            <p:nvPr/>
          </p:nvCxnSpPr>
          <p:spPr bwMode="auto">
            <a:xfrm flipV="1">
              <a:off x="1708150" y="4826000"/>
              <a:ext cx="488950" cy="801688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InfiniBand to Wide Area Network Data Rates Mapping	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19100" y="819150"/>
          <a:ext cx="8305800" cy="4170369"/>
        </p:xfrm>
        <a:graphic>
          <a:graphicData uri="http://schemas.openxmlformats.org/drawingml/2006/table">
            <a:tbl>
              <a:tblPr/>
              <a:tblGrid>
                <a:gridCol w="2298700"/>
                <a:gridCol w="1943100"/>
                <a:gridCol w="1485900"/>
                <a:gridCol w="2578100"/>
              </a:tblGrid>
              <a:tr h="2785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Connection Type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Actual Data </a:t>
                      </a: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Rate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WAN Speed 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WAN Transport</a:t>
                      </a: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1X InfiniBand SDR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2.5G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OC-48 / OTU1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4X InfiniBand SDR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10G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OC-192 / OTU2 / 10GE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12X InfiniBand SDR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24Gbps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?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1X InfiniBand DDR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?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4X InfiniBand DDR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16Gbps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?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12X InfiniBand DDR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32Gbps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40G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OC-768 / OTU3 / 40GE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1X InfiniBand QDR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10G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OC-192 / OTU2 / 10GE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4X InfiniBand QDR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32Gbps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40G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OC-768 / OTU3 / 40GE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8X InfiniBand QDR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64Gbps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?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12X InfiniBand QDR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96Gbps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100G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OTU4 / 100GE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1X InfiniBand EDR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25Gbps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?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7859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4X InfiniBand EDR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100Gbps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100G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OTU4 / 100GE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FD5"/>
                    </a:solidFill>
                  </a:tcPr>
                </a:tc>
              </a:tr>
              <a:tr h="27431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8X InfiniBand EDR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200Gbps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?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7431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12X InfiniBand EDR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300Gbps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?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</a:txBody>
                  <a:tcPr marT="34292" marB="34292" horzOverflow="overflow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Introducing the InfiniBand Extension (IBEx) Products</a:t>
            </a:r>
          </a:p>
        </p:txBody>
      </p:sp>
      <p:cxnSp>
        <p:nvCxnSpPr>
          <p:cNvPr id="44064" name="Straight Connector 48"/>
          <p:cNvCxnSpPr>
            <a:cxnSpLocks noChangeShapeType="1"/>
          </p:cNvCxnSpPr>
          <p:nvPr/>
        </p:nvCxnSpPr>
        <p:spPr bwMode="auto">
          <a:xfrm>
            <a:off x="558800" y="2647950"/>
            <a:ext cx="817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65138" y="1081088"/>
            <a:ext cx="7840662" cy="1458912"/>
            <a:chOff x="465138" y="1441983"/>
            <a:chExt cx="7840660" cy="1944683"/>
          </a:xfrm>
        </p:grpSpPr>
        <p:pic>
          <p:nvPicPr>
            <p:cNvPr id="23571" name="Picture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5838" y="1795369"/>
              <a:ext cx="1120775" cy="1366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72" name="Picture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6288" y="1795369"/>
              <a:ext cx="1119187" cy="1371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3573" name="Straight Connector 37"/>
            <p:cNvCxnSpPr>
              <a:cxnSpLocks noChangeShapeType="1"/>
            </p:cNvCxnSpPr>
            <p:nvPr/>
          </p:nvCxnSpPr>
          <p:spPr bwMode="auto">
            <a:xfrm flipV="1">
              <a:off x="2165350" y="2473325"/>
              <a:ext cx="1804988" cy="3175"/>
            </a:xfrm>
            <a:prstGeom prst="line">
              <a:avLst/>
            </a:prstGeom>
            <a:noFill/>
            <a:ln w="25400">
              <a:solidFill>
                <a:srgbClr val="F9D76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3574" name="Straight Connector 39"/>
            <p:cNvCxnSpPr>
              <a:cxnSpLocks noChangeShapeType="1"/>
            </p:cNvCxnSpPr>
            <p:nvPr/>
          </p:nvCxnSpPr>
          <p:spPr bwMode="auto">
            <a:xfrm>
              <a:off x="5543550" y="2473325"/>
              <a:ext cx="1549400" cy="7938"/>
            </a:xfrm>
            <a:prstGeom prst="line">
              <a:avLst/>
            </a:prstGeom>
            <a:noFill/>
            <a:ln w="25400">
              <a:solidFill>
                <a:srgbClr val="F9D76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3575" name="TextBox 56"/>
            <p:cNvSpPr txBox="1">
              <a:spLocks noChangeArrowheads="1"/>
            </p:cNvSpPr>
            <p:nvPr/>
          </p:nvSpPr>
          <p:spPr bwMode="auto">
            <a:xfrm>
              <a:off x="465138" y="1441983"/>
              <a:ext cx="3103132" cy="451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 b="1"/>
                <a:t>Metro (/Campus) IB Extension</a:t>
              </a:r>
            </a:p>
          </p:txBody>
        </p:sp>
        <p:sp>
          <p:nvSpPr>
            <p:cNvPr id="23576" name="TextBox 59"/>
            <p:cNvSpPr txBox="1">
              <a:spLocks noChangeArrowheads="1"/>
            </p:cNvSpPr>
            <p:nvPr/>
          </p:nvSpPr>
          <p:spPr bwMode="auto">
            <a:xfrm>
              <a:off x="2473325" y="2716213"/>
              <a:ext cx="772686" cy="34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100"/>
                <a:t>1-350 km </a:t>
              </a:r>
            </a:p>
          </p:txBody>
        </p:sp>
        <p:cxnSp>
          <p:nvCxnSpPr>
            <p:cNvPr id="23577" name="Straight Arrow Connector 63"/>
            <p:cNvCxnSpPr>
              <a:cxnSpLocks noChangeShapeType="1"/>
              <a:stCxn id="23576" idx="0"/>
            </p:cNvCxnSpPr>
            <p:nvPr/>
          </p:nvCxnSpPr>
          <p:spPr bwMode="auto">
            <a:xfrm flipV="1">
              <a:off x="2859668" y="2476501"/>
              <a:ext cx="23232" cy="23971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2" name="Cloud 21"/>
            <p:cNvSpPr/>
            <p:nvPr/>
          </p:nvSpPr>
          <p:spPr bwMode="auto">
            <a:xfrm>
              <a:off x="3581400" y="1557868"/>
              <a:ext cx="2146299" cy="1828798"/>
            </a:xfrm>
            <a:prstGeom prst="cloud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accent3">
                    <a:lumMod val="8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25400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0" rIns="0" anchor="ctr"/>
            <a:lstStyle/>
            <a:p>
              <a:pPr algn="ctr" eaLnBrk="0" hangingPunct="0">
                <a:defRPr/>
              </a:pPr>
              <a:r>
                <a:rPr lang="en-US" sz="1000" b="1" dirty="0">
                  <a:solidFill>
                    <a:srgbClr val="606060"/>
                  </a:solidFill>
                  <a:ea typeface="ＭＳ Ｐゴシック" charset="-128"/>
                  <a:cs typeface="+mn-cs"/>
                </a:rPr>
                <a:t>1/10/40G Ethernet, IPv4/IPv6, </a:t>
              </a:r>
            </a:p>
            <a:p>
              <a:pPr algn="ctr" eaLnBrk="0" hangingPunct="0">
                <a:defRPr/>
              </a:pPr>
              <a:r>
                <a:rPr lang="en-US" sz="1000" b="1" dirty="0">
                  <a:solidFill>
                    <a:srgbClr val="606060"/>
                  </a:solidFill>
                  <a:ea typeface="ＭＳ Ｐゴシック" charset="-128"/>
                  <a:cs typeface="+mn-cs"/>
                </a:rPr>
                <a:t>Dark Fiber</a:t>
              </a:r>
            </a:p>
          </p:txBody>
        </p:sp>
        <p:pic>
          <p:nvPicPr>
            <p:cNvPr id="23581" name="Picture 4" descr="Untitled-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39856"/>
            <a:stretch>
              <a:fillRect/>
            </a:stretch>
          </p:blipFill>
          <p:spPr bwMode="auto">
            <a:xfrm>
              <a:off x="927099" y="2405750"/>
              <a:ext cx="1244599" cy="137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82" name="Picture 4" descr="Untitled-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39856"/>
            <a:stretch>
              <a:fillRect/>
            </a:stretch>
          </p:blipFill>
          <p:spPr bwMode="auto">
            <a:xfrm>
              <a:off x="7061199" y="2405750"/>
              <a:ext cx="1244599" cy="137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69900" y="2987675"/>
            <a:ext cx="7835900" cy="1495425"/>
            <a:chOff x="469900" y="3982510"/>
            <a:chExt cx="7835898" cy="1994949"/>
          </a:xfrm>
        </p:grpSpPr>
        <p:pic>
          <p:nvPicPr>
            <p:cNvPr id="23557" name="Picture 3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2988" y="4357581"/>
              <a:ext cx="1122362" cy="138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8" name="Picture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1863" y="4372989"/>
              <a:ext cx="873125" cy="1079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9" name="Picture 3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7088" y="4391465"/>
              <a:ext cx="1122362" cy="138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0" name="Picture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3263" y="4372989"/>
              <a:ext cx="873125" cy="1079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3561" name="Straight Connector 42"/>
            <p:cNvCxnSpPr>
              <a:cxnSpLocks noChangeShapeType="1"/>
            </p:cNvCxnSpPr>
            <p:nvPr/>
          </p:nvCxnSpPr>
          <p:spPr bwMode="auto">
            <a:xfrm>
              <a:off x="2168525" y="5060950"/>
              <a:ext cx="1806575" cy="4763"/>
            </a:xfrm>
            <a:prstGeom prst="line">
              <a:avLst/>
            </a:prstGeom>
            <a:noFill/>
            <a:ln w="25400">
              <a:solidFill>
                <a:srgbClr val="F9D76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3562" name="Straight Connector 45"/>
            <p:cNvCxnSpPr>
              <a:cxnSpLocks noChangeShapeType="1"/>
            </p:cNvCxnSpPr>
            <p:nvPr/>
          </p:nvCxnSpPr>
          <p:spPr bwMode="auto">
            <a:xfrm>
              <a:off x="5548313" y="5065713"/>
              <a:ext cx="1541462" cy="9525"/>
            </a:xfrm>
            <a:prstGeom prst="line">
              <a:avLst/>
            </a:prstGeom>
            <a:noFill/>
            <a:ln w="25400">
              <a:solidFill>
                <a:srgbClr val="F9D76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3563" name="TextBox 57"/>
            <p:cNvSpPr txBox="1">
              <a:spLocks noChangeArrowheads="1"/>
            </p:cNvSpPr>
            <p:nvPr/>
          </p:nvSpPr>
          <p:spPr bwMode="auto">
            <a:xfrm>
              <a:off x="469900" y="3982510"/>
              <a:ext cx="2122796" cy="451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 b="1"/>
                <a:t>Global IB Extension</a:t>
              </a:r>
            </a:p>
          </p:txBody>
        </p:sp>
        <p:sp>
          <p:nvSpPr>
            <p:cNvPr id="23564" name="TextBox 60"/>
            <p:cNvSpPr txBox="1">
              <a:spLocks noChangeArrowheads="1"/>
            </p:cNvSpPr>
            <p:nvPr/>
          </p:nvSpPr>
          <p:spPr bwMode="auto">
            <a:xfrm>
              <a:off x="2370138" y="5316537"/>
              <a:ext cx="968785" cy="34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100"/>
                <a:t>1-15,000 km </a:t>
              </a:r>
            </a:p>
          </p:txBody>
        </p:sp>
        <p:cxnSp>
          <p:nvCxnSpPr>
            <p:cNvPr id="23565" name="Straight Arrow Connector 65"/>
            <p:cNvCxnSpPr>
              <a:cxnSpLocks noChangeShapeType="1"/>
              <a:stCxn id="23564" idx="0"/>
            </p:cNvCxnSpPr>
            <p:nvPr/>
          </p:nvCxnSpPr>
          <p:spPr bwMode="auto">
            <a:xfrm flipV="1">
              <a:off x="2854530" y="5067301"/>
              <a:ext cx="15670" cy="249236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9" name="Cloud 28"/>
            <p:cNvSpPr/>
            <p:nvPr/>
          </p:nvSpPr>
          <p:spPr bwMode="auto">
            <a:xfrm>
              <a:off x="3581400" y="4148661"/>
              <a:ext cx="2146300" cy="1828798"/>
            </a:xfrm>
            <a:prstGeom prst="cloud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accent3">
                    <a:lumMod val="8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25400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0" rIns="0" anchor="ctr"/>
            <a:lstStyle/>
            <a:p>
              <a:pPr algn="ctr" eaLnBrk="0" hangingPunct="0">
                <a:defRPr/>
              </a:pPr>
              <a:r>
                <a:rPr lang="en-US" sz="1000" b="1" dirty="0">
                  <a:solidFill>
                    <a:srgbClr val="606060"/>
                  </a:solidFill>
                  <a:ea typeface="ＭＳ Ｐゴシック" charset="-128"/>
                  <a:cs typeface="+mn-cs"/>
                </a:rPr>
                <a:t>1/10/40G Ethernet, IPv4/IPv6, </a:t>
              </a:r>
            </a:p>
            <a:p>
              <a:pPr algn="ctr" eaLnBrk="0" hangingPunct="0">
                <a:defRPr/>
              </a:pPr>
              <a:r>
                <a:rPr lang="en-US" sz="1000" b="1" dirty="0">
                  <a:solidFill>
                    <a:srgbClr val="606060"/>
                  </a:solidFill>
                  <a:ea typeface="ＭＳ Ｐゴシック" charset="-128"/>
                  <a:cs typeface="+mn-cs"/>
                </a:rPr>
                <a:t>SONET/SDH OC-48/192/786, </a:t>
              </a:r>
            </a:p>
            <a:p>
              <a:pPr algn="ctr" eaLnBrk="0" hangingPunct="0">
                <a:defRPr/>
              </a:pPr>
              <a:r>
                <a:rPr lang="en-US" sz="1000" b="1" dirty="0">
                  <a:solidFill>
                    <a:srgbClr val="606060"/>
                  </a:solidFill>
                  <a:ea typeface="ＭＳ Ｐゴシック" charset="-128"/>
                  <a:cs typeface="+mn-cs"/>
                </a:rPr>
                <a:t>ITU-T G.709 OTU3, Dark Fiber, WDM</a:t>
              </a:r>
            </a:p>
          </p:txBody>
        </p:sp>
        <p:pic>
          <p:nvPicPr>
            <p:cNvPr id="23569" name="Picture 4" descr="Untitled-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39856"/>
            <a:stretch>
              <a:fillRect/>
            </a:stretch>
          </p:blipFill>
          <p:spPr bwMode="auto">
            <a:xfrm>
              <a:off x="7061199" y="5021950"/>
              <a:ext cx="1244599" cy="137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70" name="Picture 4" descr="Untitled-1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39856"/>
            <a:stretch>
              <a:fillRect/>
            </a:stretch>
          </p:blipFill>
          <p:spPr bwMode="auto">
            <a:xfrm>
              <a:off x="927099" y="4996550"/>
              <a:ext cx="1244599" cy="137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IBEx G40 4X/8X InfiniBand QDR Extension Platform</a:t>
            </a:r>
          </a:p>
        </p:txBody>
      </p:sp>
      <p:sp>
        <p:nvSpPr>
          <p:cNvPr id="25602" name="Content Placeholder 3"/>
          <p:cNvSpPr>
            <a:spLocks noGrp="1"/>
          </p:cNvSpPr>
          <p:nvPr>
            <p:ph idx="1"/>
          </p:nvPr>
        </p:nvSpPr>
        <p:spPr>
          <a:xfrm>
            <a:off x="330200" y="2120900"/>
            <a:ext cx="8496300" cy="3009900"/>
          </a:xfrm>
        </p:spPr>
        <p:txBody>
          <a:bodyPr/>
          <a:lstStyle/>
          <a:p>
            <a:r>
              <a:rPr lang="en-US" sz="1600" b="1" i="1">
                <a:latin typeface="Arial" charset="0"/>
                <a:ea typeface="ＭＳ Ｐゴシック" charset="0"/>
                <a:cs typeface="ＭＳ Ｐゴシック" charset="0"/>
              </a:rPr>
              <a:t>IBEx G40 Main Features</a:t>
            </a:r>
          </a:p>
          <a:p>
            <a:pPr lvl="1"/>
            <a:r>
              <a:rPr lang="en-US" sz="1400">
                <a:latin typeface="Arial" charset="0"/>
                <a:ea typeface="ＭＳ Ｐゴシック" charset="0"/>
              </a:rPr>
              <a:t>40G InfiniBand extension platform providing connectivity for:</a:t>
            </a:r>
          </a:p>
          <a:p>
            <a:pPr lvl="2"/>
            <a:r>
              <a:rPr lang="en-US" sz="1200" b="1">
                <a:latin typeface="Arial" charset="0"/>
                <a:ea typeface="ＭＳ Ｐゴシック" charset="0"/>
              </a:rPr>
              <a:t>4X/8X InfiniBand QDR (up to 40Gbps) [2 x QSFP] and 10G Ethernet [1 x XFP]</a:t>
            </a:r>
          </a:p>
          <a:p>
            <a:pPr lvl="1"/>
            <a:r>
              <a:rPr lang="en-US" sz="1400">
                <a:latin typeface="Arial" charset="0"/>
                <a:ea typeface="ＭＳ Ｐゴシック" charset="0"/>
              </a:rPr>
              <a:t>Utilizes Bay’</a:t>
            </a:r>
            <a:r>
              <a:rPr lang="en-US" altLang="ja-JP" sz="1400">
                <a:latin typeface="Arial" charset="0"/>
                <a:ea typeface="ＭＳ Ｐゴシック" charset="0"/>
              </a:rPr>
              <a:t>s own Newport 40G framer ASIC to supports extension over: </a:t>
            </a:r>
          </a:p>
          <a:p>
            <a:pPr lvl="2"/>
            <a:r>
              <a:rPr lang="en-US" sz="1200" b="1">
                <a:latin typeface="Arial" charset="0"/>
                <a:ea typeface="ＭＳ Ｐゴシック" charset="0"/>
              </a:rPr>
              <a:t>40G Ethernet, IPv4/IPv6, SONET/SDH OC-768, ITU-T G.709 OTU3, dark fiber, WDM</a:t>
            </a:r>
          </a:p>
          <a:p>
            <a:pPr lvl="1"/>
            <a:r>
              <a:rPr lang="en-US" sz="1400">
                <a:latin typeface="Arial" charset="0"/>
                <a:ea typeface="ＭＳ Ｐゴシック" charset="0"/>
              </a:rPr>
              <a:t>Enhanced internal port buffering and flow control capabilities enabling global InfiniBand extension at full line rate from 1-15,000km</a:t>
            </a:r>
          </a:p>
          <a:p>
            <a:pPr lvl="1"/>
            <a:r>
              <a:rPr lang="en-US" sz="1400">
                <a:latin typeface="Arial" charset="0"/>
                <a:ea typeface="ＭＳ Ｐゴシック" charset="0"/>
              </a:rPr>
              <a:t>Strong embedded Advanced Encryption Standard (AES-256)</a:t>
            </a:r>
          </a:p>
          <a:p>
            <a:pPr lvl="2"/>
            <a:r>
              <a:rPr lang="en-US" sz="1200">
                <a:latin typeface="Arial" charset="0"/>
                <a:ea typeface="ＭＳ Ｐゴシック" charset="0"/>
              </a:rPr>
              <a:t>Complete WAN-side encryption for all LAN-side interfaces including InfiniBand and Ethernet</a:t>
            </a:r>
          </a:p>
          <a:p>
            <a:pPr lvl="1"/>
            <a:r>
              <a:rPr lang="en-US" sz="1400">
                <a:latin typeface="Arial" charset="0"/>
                <a:ea typeface="ＭＳ Ｐゴシック" charset="0"/>
              </a:rPr>
              <a:t>Full support for all InfiniBand Virtual Lanes: 8 Operational (VL0-7) + 1 Management (VL15)</a:t>
            </a:r>
          </a:p>
          <a:p>
            <a:pPr lvl="1"/>
            <a:r>
              <a:rPr lang="en-US" sz="1400">
                <a:latin typeface="Arial" charset="0"/>
                <a:ea typeface="ＭＳ Ｐゴシック" charset="0"/>
              </a:rPr>
              <a:t>Compact, low power, 1U 19-inch rack mountable chassis with redundant, hot-swappable power supplies and fans </a:t>
            </a:r>
            <a:endParaRPr lang="en-US" sz="1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54" name="Group 53"/>
          <p:cNvGrpSpPr>
            <a:grpSpLocks/>
          </p:cNvGrpSpPr>
          <p:nvPr/>
        </p:nvGrpSpPr>
        <p:grpSpPr bwMode="auto">
          <a:xfrm>
            <a:off x="1155700" y="800100"/>
            <a:ext cx="5969000" cy="1625600"/>
            <a:chOff x="863600" y="1100138"/>
            <a:chExt cx="6464300" cy="1749929"/>
          </a:xfrm>
        </p:grpSpPr>
        <p:pic>
          <p:nvPicPr>
            <p:cNvPr id="25606" name="Picture 1" descr="IBEx_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0400" y="1100138"/>
              <a:ext cx="5397500" cy="963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7" name="Rectangle 23"/>
            <p:cNvSpPr>
              <a:spLocks noChangeArrowheads="1"/>
            </p:cNvSpPr>
            <p:nvPr/>
          </p:nvSpPr>
          <p:spPr bwMode="auto">
            <a:xfrm>
              <a:off x="1168400" y="1524000"/>
              <a:ext cx="469900" cy="169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900" b="1">
                  <a:solidFill>
                    <a:srgbClr val="000000"/>
                  </a:solidFill>
                </a:rPr>
                <a:t>Serial</a:t>
              </a:r>
              <a:endParaRPr lang="en-US" sz="900" b="1"/>
            </a:p>
          </p:txBody>
        </p:sp>
        <p:sp>
          <p:nvSpPr>
            <p:cNvPr id="25608" name="Rectangle 23"/>
            <p:cNvSpPr>
              <a:spLocks noChangeArrowheads="1"/>
            </p:cNvSpPr>
            <p:nvPr/>
          </p:nvSpPr>
          <p:spPr bwMode="auto">
            <a:xfrm>
              <a:off x="863600" y="1841499"/>
              <a:ext cx="787400" cy="169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900" b="1">
                  <a:solidFill>
                    <a:srgbClr val="000000"/>
                  </a:solidFill>
                </a:rPr>
                <a:t>Management</a:t>
              </a:r>
              <a:endParaRPr lang="en-US" sz="900" b="1"/>
            </a:p>
          </p:txBody>
        </p:sp>
        <p:cxnSp>
          <p:nvCxnSpPr>
            <p:cNvPr id="25609" name="Straight Connector 403"/>
            <p:cNvCxnSpPr>
              <a:cxnSpLocks noChangeShapeType="1"/>
            </p:cNvCxnSpPr>
            <p:nvPr/>
          </p:nvCxnSpPr>
          <p:spPr bwMode="auto">
            <a:xfrm flipH="1">
              <a:off x="1638300" y="1581944"/>
              <a:ext cx="304800" cy="55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5610" name="Straight Connector 403"/>
            <p:cNvCxnSpPr>
              <a:cxnSpLocks noChangeShapeType="1"/>
              <a:endCxn id="25608" idx="3"/>
            </p:cNvCxnSpPr>
            <p:nvPr/>
          </p:nvCxnSpPr>
          <p:spPr bwMode="auto">
            <a:xfrm flipH="1">
              <a:off x="1651000" y="1905000"/>
              <a:ext cx="292100" cy="21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5611" name="Straight Connector 403"/>
            <p:cNvCxnSpPr>
              <a:cxnSpLocks noChangeShapeType="1"/>
              <a:endCxn id="25612" idx="0"/>
            </p:cNvCxnSpPr>
            <p:nvPr/>
          </p:nvCxnSpPr>
          <p:spPr bwMode="auto">
            <a:xfrm>
              <a:off x="4457700" y="2044699"/>
              <a:ext cx="0" cy="2540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5612" name="Rectangle 23"/>
            <p:cNvSpPr>
              <a:spLocks noChangeArrowheads="1"/>
            </p:cNvSpPr>
            <p:nvPr/>
          </p:nvSpPr>
          <p:spPr bwMode="auto">
            <a:xfrm>
              <a:off x="4064000" y="2298701"/>
              <a:ext cx="787400" cy="169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900" b="1">
                  <a:solidFill>
                    <a:srgbClr val="000000"/>
                  </a:solidFill>
                </a:rPr>
                <a:t>40G WAN</a:t>
              </a:r>
              <a:endParaRPr lang="en-US" sz="900" b="1"/>
            </a:p>
          </p:txBody>
        </p:sp>
        <p:cxnSp>
          <p:nvCxnSpPr>
            <p:cNvPr id="25613" name="Straight Connector 403"/>
            <p:cNvCxnSpPr>
              <a:cxnSpLocks noChangeShapeType="1"/>
              <a:endCxn id="25616" idx="0"/>
            </p:cNvCxnSpPr>
            <p:nvPr/>
          </p:nvCxnSpPr>
          <p:spPr bwMode="auto">
            <a:xfrm>
              <a:off x="5283200" y="2044699"/>
              <a:ext cx="0" cy="2286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5614" name="Straight Connector 403"/>
            <p:cNvCxnSpPr>
              <a:cxnSpLocks noChangeShapeType="1"/>
              <a:endCxn id="25617" idx="0"/>
            </p:cNvCxnSpPr>
            <p:nvPr/>
          </p:nvCxnSpPr>
          <p:spPr bwMode="auto">
            <a:xfrm>
              <a:off x="5715000" y="2044701"/>
              <a:ext cx="0" cy="4698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5615" name="Straight Connector 403"/>
            <p:cNvCxnSpPr>
              <a:cxnSpLocks noChangeShapeType="1"/>
              <a:endCxn id="25618" idx="0"/>
            </p:cNvCxnSpPr>
            <p:nvPr/>
          </p:nvCxnSpPr>
          <p:spPr bwMode="auto">
            <a:xfrm>
              <a:off x="6121400" y="2044701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5616" name="Rectangle 23"/>
            <p:cNvSpPr>
              <a:spLocks noChangeArrowheads="1"/>
            </p:cNvSpPr>
            <p:nvPr/>
          </p:nvSpPr>
          <p:spPr bwMode="auto">
            <a:xfrm>
              <a:off x="4889500" y="2273300"/>
              <a:ext cx="787400" cy="169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900" b="1">
                  <a:solidFill>
                    <a:srgbClr val="000000"/>
                  </a:solidFill>
                </a:rPr>
                <a:t>IB Port 1</a:t>
              </a:r>
              <a:endParaRPr lang="en-US" sz="900" b="1"/>
            </a:p>
          </p:txBody>
        </p:sp>
        <p:sp>
          <p:nvSpPr>
            <p:cNvPr id="25617" name="Rectangle 23"/>
            <p:cNvSpPr>
              <a:spLocks noChangeArrowheads="1"/>
            </p:cNvSpPr>
            <p:nvPr/>
          </p:nvSpPr>
          <p:spPr bwMode="auto">
            <a:xfrm>
              <a:off x="5207000" y="2514600"/>
              <a:ext cx="1016000" cy="335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900" b="1">
                  <a:solidFill>
                    <a:srgbClr val="000000"/>
                  </a:solidFill>
                </a:rPr>
                <a:t>IB Port 2 /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US" sz="900" b="1">
                  <a:solidFill>
                    <a:srgbClr val="000000"/>
                  </a:solidFill>
                </a:rPr>
                <a:t>40G Ethernet</a:t>
              </a:r>
              <a:endParaRPr lang="en-US" sz="900" b="1"/>
            </a:p>
          </p:txBody>
        </p:sp>
        <p:sp>
          <p:nvSpPr>
            <p:cNvPr id="25618" name="Rectangle 23"/>
            <p:cNvSpPr>
              <a:spLocks noChangeArrowheads="1"/>
            </p:cNvSpPr>
            <p:nvPr/>
          </p:nvSpPr>
          <p:spPr bwMode="auto">
            <a:xfrm>
              <a:off x="5626100" y="2197101"/>
              <a:ext cx="990600" cy="335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900" b="1">
                  <a:solidFill>
                    <a:srgbClr val="000000"/>
                  </a:solidFill>
                </a:rPr>
                <a:t>10G Ethernet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US" sz="900" b="1">
                  <a:solidFill>
                    <a:srgbClr val="000000"/>
                  </a:solidFill>
                </a:rPr>
                <a:t>LAN</a:t>
              </a:r>
              <a:endParaRPr lang="en-US" sz="900" b="1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277100" y="1270000"/>
            <a:ext cx="165735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i="1" dirty="0">
                <a:solidFill>
                  <a:schemeClr val="accent1">
                    <a:lumMod val="25000"/>
                  </a:schemeClr>
                </a:solidFill>
              </a:rPr>
              <a:t>Availability Q1’2011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1700" y="3860800"/>
            <a:ext cx="2667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Contact and Additional Information</a:t>
            </a:r>
          </a:p>
        </p:txBody>
      </p:sp>
      <p:sp>
        <p:nvSpPr>
          <p:cNvPr id="25602" name="Content Placeholder 5"/>
          <p:cNvSpPr>
            <a:spLocks noGrp="1"/>
          </p:cNvSpPr>
          <p:nvPr>
            <p:ph idx="1"/>
          </p:nvPr>
        </p:nvSpPr>
        <p:spPr>
          <a:xfrm>
            <a:off x="508000" y="1095375"/>
            <a:ext cx="8128000" cy="3600450"/>
          </a:xfrm>
        </p:spPr>
        <p:txBody>
          <a:bodyPr/>
          <a:lstStyle/>
          <a:p>
            <a:pPr>
              <a:defRPr/>
            </a:pPr>
            <a:r>
              <a:rPr lang="en-US" sz="1800" b="1" dirty="0" smtClean="0">
                <a:latin typeface="Arial" charset="0"/>
                <a:ea typeface="ＭＳ Ｐゴシック" charset="0"/>
                <a:cs typeface="ＭＳ Ｐゴシック" charset="0"/>
              </a:rPr>
              <a:t>Contacts</a:t>
            </a:r>
            <a:endParaRPr lang="en-US" sz="1800" b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endParaRPr lang="en-US" sz="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defRPr/>
            </a:pPr>
            <a:r>
              <a:rPr lang="en-US" sz="1600" dirty="0">
                <a:latin typeface="Arial" charset="0"/>
                <a:ea typeface="ＭＳ Ｐゴシック" charset="0"/>
              </a:rPr>
              <a:t>Chuck </a:t>
            </a:r>
            <a:r>
              <a:rPr lang="en-US" sz="1600" dirty="0" err="1">
                <a:latin typeface="Arial" charset="0"/>
                <a:ea typeface="ＭＳ Ｐゴシック" charset="0"/>
              </a:rPr>
              <a:t>Gershman</a:t>
            </a:r>
            <a:r>
              <a:rPr lang="en-US" sz="1600" dirty="0">
                <a:latin typeface="Arial" charset="0"/>
                <a:ea typeface="ＭＳ Ｐゴシック" charset="0"/>
              </a:rPr>
              <a:t>, President &amp; CEO</a:t>
            </a:r>
          </a:p>
          <a:p>
            <a:pPr lvl="2">
              <a:defRPr/>
            </a:pPr>
            <a:r>
              <a:rPr lang="en-US" sz="1400" i="1" dirty="0">
                <a:latin typeface="Arial" charset="0"/>
                <a:ea typeface="ＭＳ Ｐゴシック" charset="0"/>
                <a:hlinkClick r:id="rId3"/>
              </a:rPr>
              <a:t>chuck@baymicrosystems.com</a:t>
            </a:r>
            <a:endParaRPr lang="en-US" sz="1400" dirty="0">
              <a:latin typeface="Arial" charset="0"/>
              <a:ea typeface="ＭＳ Ｐゴシック" charset="0"/>
            </a:endParaRPr>
          </a:p>
          <a:p>
            <a:pPr lvl="2">
              <a:defRPr/>
            </a:pPr>
            <a:r>
              <a:rPr lang="en-US" sz="1400" dirty="0">
                <a:latin typeface="Arial" charset="0"/>
                <a:ea typeface="ＭＳ Ｐゴシック" charset="0"/>
              </a:rPr>
              <a:t>(408) 437-0400 x105</a:t>
            </a:r>
          </a:p>
          <a:p>
            <a:pPr lvl="2">
              <a:defRPr/>
            </a:pPr>
            <a:endParaRPr lang="en-US" sz="800" dirty="0">
              <a:latin typeface="Arial" charset="0"/>
              <a:ea typeface="ＭＳ Ｐゴシック" charset="0"/>
            </a:endParaRPr>
          </a:p>
          <a:p>
            <a:pPr lvl="1">
              <a:defRPr/>
            </a:pPr>
            <a:r>
              <a:rPr lang="en-US" sz="1600" dirty="0">
                <a:latin typeface="Arial" charset="0"/>
                <a:ea typeface="ＭＳ Ｐゴシック" charset="0"/>
              </a:rPr>
              <a:t>Eric Dube, Senior Product Manager </a:t>
            </a:r>
            <a:r>
              <a:rPr lang="en-US" sz="1600" dirty="0" smtClean="0">
                <a:latin typeface="Arial" charset="0"/>
                <a:ea typeface="ＭＳ Ｐゴシック" charset="0"/>
              </a:rPr>
              <a:t>of </a:t>
            </a:r>
            <a:r>
              <a:rPr lang="en-US" sz="1600" dirty="0">
                <a:latin typeface="Arial" charset="0"/>
                <a:ea typeface="ＭＳ Ｐゴシック" charset="0"/>
              </a:rPr>
              <a:t>Systems </a:t>
            </a:r>
          </a:p>
          <a:p>
            <a:pPr lvl="2">
              <a:defRPr/>
            </a:pPr>
            <a:r>
              <a:rPr lang="en-US" sz="1400" i="1" dirty="0">
                <a:latin typeface="Arial" charset="0"/>
                <a:ea typeface="ＭＳ Ｐゴシック" charset="0"/>
                <a:hlinkClick r:id="rId3"/>
              </a:rPr>
              <a:t>eric@baymicrosystems.com</a:t>
            </a:r>
            <a:endParaRPr lang="en-US" sz="1400" dirty="0">
              <a:latin typeface="Arial" charset="0"/>
              <a:ea typeface="ＭＳ Ｐゴシック" charset="0"/>
            </a:endParaRPr>
          </a:p>
          <a:p>
            <a:pPr lvl="2">
              <a:spcAft>
                <a:spcPts val="2400"/>
              </a:spcAft>
              <a:defRPr/>
            </a:pPr>
            <a:r>
              <a:rPr lang="en-US" sz="1400" dirty="0">
                <a:latin typeface="Arial" charset="0"/>
                <a:ea typeface="ＭＳ Ｐゴシック" charset="0"/>
              </a:rPr>
              <a:t>(301) 944-</a:t>
            </a:r>
            <a:r>
              <a:rPr lang="en-US" sz="1400" dirty="0" smtClean="0">
                <a:latin typeface="Arial" charset="0"/>
                <a:ea typeface="ＭＳ Ｐゴシック" charset="0"/>
              </a:rPr>
              <a:t>8149</a:t>
            </a:r>
            <a:endParaRPr lang="en-US" sz="1400" i="1" dirty="0">
              <a:solidFill>
                <a:srgbClr val="800000"/>
              </a:solidFill>
              <a:latin typeface="Arial" charset="0"/>
              <a:ea typeface="ＭＳ Ｐゴシック" charset="0"/>
            </a:endParaRPr>
          </a:p>
          <a:p>
            <a:pPr marL="0" indent="0" algn="ctr">
              <a:buFont typeface="Wingdings" charset="0"/>
              <a:buNone/>
              <a:defRPr/>
            </a:pPr>
            <a:r>
              <a:rPr lang="en-US" sz="1600" i="1" dirty="0">
                <a:solidFill>
                  <a:srgbClr val="800000"/>
                </a:solidFill>
                <a:latin typeface="Arial" charset="0"/>
                <a:ea typeface="ＭＳ Ｐゴシック" charset="0"/>
                <a:cs typeface="ＭＳ Ｐゴシック" charset="0"/>
              </a:rPr>
              <a:t>Please </a:t>
            </a:r>
            <a:r>
              <a:rPr lang="en-US" sz="1600" i="1" dirty="0" smtClean="0">
                <a:solidFill>
                  <a:srgbClr val="800000"/>
                </a:solidFill>
                <a:latin typeface="Arial" charset="0"/>
                <a:ea typeface="ＭＳ Ｐゴシック" charset="0"/>
                <a:cs typeface="ＭＳ Ｐゴシック" charset="0"/>
              </a:rPr>
              <a:t>stop by and see </a:t>
            </a:r>
            <a:r>
              <a:rPr lang="en-US" sz="1600" i="1" dirty="0">
                <a:solidFill>
                  <a:srgbClr val="800000"/>
                </a:solidFill>
                <a:latin typeface="Arial" charset="0"/>
                <a:ea typeface="ＭＳ Ｐゴシック" charset="0"/>
                <a:cs typeface="ＭＳ Ｐゴシック" charset="0"/>
              </a:rPr>
              <a:t>our 4X InfiniBand QDR over 40G </a:t>
            </a:r>
            <a:r>
              <a:rPr lang="en-US" sz="1600" i="1" dirty="0" smtClean="0">
                <a:solidFill>
                  <a:srgbClr val="800000"/>
                </a:solidFill>
                <a:latin typeface="Arial" charset="0"/>
                <a:ea typeface="ＭＳ Ｐゴシック" charset="0"/>
                <a:cs typeface="ＭＳ Ｐゴシック" charset="0"/>
              </a:rPr>
              <a:t>wide area network demonstration in the InfiniBand Trade Association (IBTA) Booth #1161 at SC10!</a:t>
            </a:r>
            <a:endParaRPr lang="en-US" sz="1600" i="1" dirty="0">
              <a:solidFill>
                <a:srgbClr val="8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1" name="Rectangle 3"/>
          <p:cNvSpPr txBox="1">
            <a:spLocks noChangeArrowheads="1"/>
          </p:cNvSpPr>
          <p:nvPr/>
        </p:nvSpPr>
        <p:spPr bwMode="auto">
          <a:xfrm>
            <a:off x="76200" y="57150"/>
            <a:ext cx="7848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0"/>
          <p:cNvSpPr>
            <a:spLocks noChangeArrowheads="1"/>
          </p:cNvSpPr>
          <p:nvPr/>
        </p:nvSpPr>
        <p:spPr bwMode="auto">
          <a:xfrm>
            <a:off x="0" y="0"/>
            <a:ext cx="9144000" cy="4711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2124" tIns="41061" rIns="82124" bIns="41061" anchor="ctr">
            <a:spAutoFit/>
          </a:bodyPr>
          <a:lstStyle/>
          <a:p>
            <a:pPr algn="ctr" defTabSz="814388" eaLnBrk="0" hangingPunct="0">
              <a:lnSpc>
                <a:spcPct val="90000"/>
              </a:lnSpc>
            </a:pPr>
            <a:endParaRPr lang="en-US"/>
          </a:p>
        </p:txBody>
      </p:sp>
      <p:sp>
        <p:nvSpPr>
          <p:cNvPr id="29698" name="Rectangle 20"/>
          <p:cNvSpPr>
            <a:spLocks noChangeArrowheads="1"/>
          </p:cNvSpPr>
          <p:nvPr/>
        </p:nvSpPr>
        <p:spPr bwMode="auto">
          <a:xfrm>
            <a:off x="4489450" y="2189163"/>
            <a:ext cx="165100" cy="422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124" tIns="41061" rIns="82124" bIns="41061" anchor="ctr">
            <a:spAutoFit/>
          </a:bodyPr>
          <a:lstStyle/>
          <a:p>
            <a:pPr algn="ctr" defTabSz="814388" eaLnBrk="0" hangingPunct="0">
              <a:lnSpc>
                <a:spcPct val="90000"/>
              </a:lnSpc>
            </a:pPr>
            <a:endParaRPr lang="en-US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6200" y="1574800"/>
            <a:ext cx="40386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Performance Data: Bandwidth vs. Message Size</a:t>
            </a:r>
          </a:p>
        </p:txBody>
      </p:sp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41300" y="657225"/>
          <a:ext cx="866775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5816600" y="981075"/>
            <a:ext cx="2825750" cy="374650"/>
            <a:chOff x="5816053" y="1308103"/>
            <a:chExt cx="2825528" cy="498052"/>
          </a:xfrm>
        </p:grpSpPr>
        <p:cxnSp>
          <p:nvCxnSpPr>
            <p:cNvPr id="31749" name="Straight Arrow Connector 4"/>
            <p:cNvCxnSpPr>
              <a:cxnSpLocks noChangeShapeType="1"/>
            </p:cNvCxnSpPr>
            <p:nvPr/>
          </p:nvCxnSpPr>
          <p:spPr bwMode="auto">
            <a:xfrm rot="10800000" flipV="1">
              <a:off x="5816053" y="1521245"/>
              <a:ext cx="1499695" cy="28491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1750" name="TextBox 5"/>
            <p:cNvSpPr txBox="1">
              <a:spLocks noChangeArrowheads="1"/>
            </p:cNvSpPr>
            <p:nvPr/>
          </p:nvSpPr>
          <p:spPr bwMode="auto">
            <a:xfrm>
              <a:off x="7284220" y="1308103"/>
              <a:ext cx="1357361" cy="380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/>
                <a:t>7.5 Gbps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498725" y="944563"/>
            <a:ext cx="3660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i="1">
                <a:solidFill>
                  <a:srgbClr val="FF0000"/>
                </a:solidFill>
              </a:rPr>
              <a:t>Sustained bandwidth over any distance!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" presetID="35" presetClass="emph" presetSubtype="0" repeatCount="4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 noGrp="1"/>
          </p:cNvGraphicFramePr>
          <p:nvPr/>
        </p:nvGraphicFramePr>
        <p:xfrm>
          <a:off x="368301" y="714375"/>
          <a:ext cx="8423275" cy="4302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277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Performance Data: Bandwidth vs. Distance</a:t>
            </a:r>
          </a:p>
        </p:txBody>
      </p:sp>
      <p:sp>
        <p:nvSpPr>
          <p:cNvPr id="7" name="Straight Arrow Connector 6"/>
          <p:cNvSpPr/>
          <p:nvPr/>
        </p:nvSpPr>
        <p:spPr bwMode="auto">
          <a:xfrm rot="5400000">
            <a:off x="5823744" y="1874044"/>
            <a:ext cx="650875" cy="509587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headEnd type="none" w="med" len="me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Bay Microsystems Overview</a:t>
            </a:r>
          </a:p>
        </p:txBody>
      </p:sp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812800"/>
            <a:ext cx="6172200" cy="4178300"/>
          </a:xfrm>
        </p:spPr>
        <p:txBody>
          <a:bodyPr/>
          <a:lstStyle/>
          <a:p>
            <a:pPr marL="228600" indent="-228600"/>
            <a:r>
              <a:rPr lang="en-US" sz="1800" b="1" dirty="0">
                <a:latin typeface="Arial" charset="0"/>
                <a:ea typeface="ＭＳ Ｐゴシック" charset="0"/>
                <a:cs typeface="ＭＳ Ｐゴシック" charset="0"/>
              </a:rPr>
              <a:t> About Bay</a:t>
            </a:r>
            <a:endParaRPr lang="en-US" sz="16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577850" lvl="1" indent="-234950">
              <a:spcBef>
                <a:spcPct val="25000"/>
              </a:spcBef>
            </a:pPr>
            <a:r>
              <a:rPr lang="en-US" sz="1600" dirty="0">
                <a:latin typeface="Arial" charset="0"/>
                <a:ea typeface="ＭＳ Ｐゴシック" charset="0"/>
              </a:rPr>
              <a:t>Founded in 2000 to provide high performance networking solutions</a:t>
            </a:r>
          </a:p>
          <a:p>
            <a:pPr marL="577850" lvl="1" indent="-234950">
              <a:spcBef>
                <a:spcPct val="25000"/>
              </a:spcBef>
            </a:pPr>
            <a:r>
              <a:rPr lang="en-US" sz="1600" dirty="0">
                <a:latin typeface="Arial" charset="0"/>
                <a:ea typeface="ＭＳ Ｐゴシック" charset="0"/>
              </a:rPr>
              <a:t>Silicon Engineering &amp; Headquarters: </a:t>
            </a:r>
          </a:p>
          <a:p>
            <a:pPr marL="977900" lvl="2" indent="-234950">
              <a:spcBef>
                <a:spcPct val="25000"/>
              </a:spcBef>
              <a:buFont typeface="Courier New" charset="0"/>
              <a:buChar char="o"/>
            </a:pPr>
            <a:r>
              <a:rPr lang="en-US" i="1" dirty="0">
                <a:latin typeface="Arial" charset="0"/>
                <a:ea typeface="ＭＳ Ｐゴシック" charset="0"/>
              </a:rPr>
              <a:t>San Jose, CA</a:t>
            </a:r>
          </a:p>
          <a:p>
            <a:pPr marL="577850" lvl="1" indent="-234950">
              <a:spcBef>
                <a:spcPct val="25000"/>
              </a:spcBef>
            </a:pPr>
            <a:r>
              <a:rPr lang="en-US" sz="1600" dirty="0">
                <a:latin typeface="Arial" charset="0"/>
                <a:ea typeface="ＭＳ Ｐゴシック" charset="0"/>
              </a:rPr>
              <a:t>Systems Engineering &amp; Business Development: </a:t>
            </a:r>
          </a:p>
          <a:p>
            <a:pPr marL="977900" lvl="2" indent="-234950">
              <a:spcBef>
                <a:spcPct val="25000"/>
              </a:spcBef>
              <a:spcAft>
                <a:spcPts val="500"/>
              </a:spcAft>
              <a:buFont typeface="Courier New" charset="0"/>
              <a:buChar char="o"/>
            </a:pPr>
            <a:r>
              <a:rPr lang="en-US" i="1" dirty="0">
                <a:latin typeface="Arial" charset="0"/>
                <a:ea typeface="ＭＳ Ｐゴシック" charset="0"/>
              </a:rPr>
              <a:t>Germantown, MD; MA</a:t>
            </a:r>
          </a:p>
          <a:p>
            <a:pPr marL="228600" indent="-228600"/>
            <a:r>
              <a:rPr lang="en-US" sz="1800" b="1" dirty="0">
                <a:latin typeface="Arial" charset="0"/>
                <a:ea typeface="ＭＳ Ｐゴシック" charset="0"/>
                <a:cs typeface="ＭＳ Ｐゴシック" charset="0"/>
              </a:rPr>
              <a:t>Corporate Focus</a:t>
            </a:r>
          </a:p>
          <a:p>
            <a:pPr marL="577850" lvl="1" indent="-234950">
              <a:lnSpc>
                <a:spcPct val="95000"/>
              </a:lnSpc>
              <a:spcBef>
                <a:spcPct val="35000"/>
              </a:spcBef>
              <a:spcAft>
                <a:spcPts val="600"/>
              </a:spcAft>
            </a:pPr>
            <a:r>
              <a:rPr lang="en-US" sz="1600" dirty="0">
                <a:latin typeface="Arial" charset="0"/>
                <a:ea typeface="ＭＳ Ｐゴシック" charset="0"/>
                <a:cs typeface="Arial" charset="0"/>
              </a:rPr>
              <a:t>Development of complex integrated circuits for high performance packet processing and optical transport applications</a:t>
            </a:r>
          </a:p>
          <a:p>
            <a:pPr marL="577850" lvl="1" indent="-234950">
              <a:lnSpc>
                <a:spcPct val="95000"/>
              </a:lnSpc>
              <a:spcBef>
                <a:spcPct val="35000"/>
              </a:spcBef>
            </a:pPr>
            <a:r>
              <a:rPr lang="en-US" sz="1600" dirty="0">
                <a:latin typeface="Arial" charset="0"/>
                <a:ea typeface="ＭＳ Ｐゴシック" charset="0"/>
                <a:cs typeface="Arial" charset="0"/>
              </a:rPr>
              <a:t>Systems that deliver high performance protocol agnostic inter-working and Data Center Transport Extension (DCTE) (via InfiniBand)</a:t>
            </a:r>
            <a:endParaRPr lang="en-US" b="1" dirty="0">
              <a:latin typeface="Arial" charset="0"/>
              <a:ea typeface="ＭＳ Ｐゴシック" charset="0"/>
            </a:endParaRPr>
          </a:p>
        </p:txBody>
      </p:sp>
      <p:grpSp>
        <p:nvGrpSpPr>
          <p:cNvPr id="6147" name="Group 13"/>
          <p:cNvGrpSpPr>
            <a:grpSpLocks/>
          </p:cNvGrpSpPr>
          <p:nvPr/>
        </p:nvGrpSpPr>
        <p:grpSpPr bwMode="auto">
          <a:xfrm>
            <a:off x="5676900" y="1384300"/>
            <a:ext cx="3200400" cy="1492250"/>
            <a:chOff x="5791200" y="1828800"/>
            <a:chExt cx="3200400" cy="1600200"/>
          </a:xfrm>
        </p:grpSpPr>
        <p:pic>
          <p:nvPicPr>
            <p:cNvPr id="11274" name="Picture 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24600" y="1828800"/>
              <a:ext cx="2417763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63500" dir="2700000" rotWithShape="0">
                <a:srgbClr val="000000">
                  <a:alpha val="42998"/>
                </a:srgbClr>
              </a:outerShdw>
            </a:effectLst>
          </p:spPr>
        </p:pic>
        <p:pic>
          <p:nvPicPr>
            <p:cNvPr id="11275" name="Picture 6" descr="bay logo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91200" y="2363335"/>
              <a:ext cx="698500" cy="371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63500" dir="2700000" rotWithShape="0">
                <a:srgbClr val="000000">
                  <a:alpha val="42998"/>
                </a:srgbClr>
              </a:outerShdw>
            </a:effectLst>
          </p:spPr>
        </p:pic>
        <p:pic>
          <p:nvPicPr>
            <p:cNvPr id="11276" name="Picture 7" descr="bay logo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642350" y="2089259"/>
              <a:ext cx="349250" cy="183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63500" dir="2700000" rotWithShape="0">
                <a:srgbClr val="000000">
                  <a:alpha val="42998"/>
                </a:srgbClr>
              </a:outerShdw>
            </a:effectLst>
          </p:spPr>
        </p:pic>
        <p:pic>
          <p:nvPicPr>
            <p:cNvPr id="11277" name="Picture 8" descr="bay logo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521700" y="2268004"/>
              <a:ext cx="349250" cy="183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63500" dir="2700000" rotWithShape="0">
                <a:srgbClr val="000000">
                  <a:alpha val="42998"/>
                </a:srgbClr>
              </a:outerShdw>
            </a:effectLst>
          </p:spPr>
        </p:pic>
      </p:grpSp>
      <p:pic>
        <p:nvPicPr>
          <p:cNvPr id="11270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50100" y="3121025"/>
            <a:ext cx="1031875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rotWithShape="0">
              <a:srgbClr val="000000">
                <a:alpha val="42998"/>
              </a:srgbClr>
            </a:outerShdw>
          </a:effectLst>
        </p:spPr>
      </p:pic>
      <p:pic>
        <p:nvPicPr>
          <p:cNvPr id="11271" name="Picture 1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6413" y="4114800"/>
            <a:ext cx="1614487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rotWithShape="0">
              <a:srgbClr val="000000">
                <a:alpha val="42998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0000" y="949325"/>
            <a:ext cx="1435100" cy="1169988"/>
          </a:xfrm>
          <a:prstGeom prst="rect">
            <a:avLst/>
          </a:prstGeom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4600" y="958850"/>
            <a:ext cx="1435100" cy="1169988"/>
          </a:xfrm>
          <a:prstGeom prst="rect">
            <a:avLst/>
          </a:prstGeom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grpSp>
        <p:nvGrpSpPr>
          <p:cNvPr id="8195" name="Group 59"/>
          <p:cNvGrpSpPr>
            <a:grpSpLocks/>
          </p:cNvGrpSpPr>
          <p:nvPr/>
        </p:nvGrpSpPr>
        <p:grpSpPr bwMode="auto">
          <a:xfrm>
            <a:off x="4419600" y="1419225"/>
            <a:ext cx="260350" cy="246063"/>
            <a:chOff x="4330700" y="2184399"/>
            <a:chExt cx="260350" cy="328614"/>
          </a:xfrm>
        </p:grpSpPr>
        <p:cxnSp>
          <p:nvCxnSpPr>
            <p:cNvPr id="8211" name="Straight Connector 25"/>
            <p:cNvCxnSpPr>
              <a:cxnSpLocks noChangeShapeType="1"/>
            </p:cNvCxnSpPr>
            <p:nvPr/>
          </p:nvCxnSpPr>
          <p:spPr bwMode="auto">
            <a:xfrm rot="5400000">
              <a:off x="4322763" y="2220912"/>
              <a:ext cx="193675" cy="120650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212" name="Straight Connector 28"/>
            <p:cNvCxnSpPr>
              <a:cxnSpLocks noChangeShapeType="1"/>
            </p:cNvCxnSpPr>
            <p:nvPr/>
          </p:nvCxnSpPr>
          <p:spPr bwMode="auto">
            <a:xfrm rot="10800000" flipV="1">
              <a:off x="4356100" y="2368549"/>
              <a:ext cx="114302" cy="3176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213" name="Straight Connector 42"/>
            <p:cNvCxnSpPr>
              <a:cxnSpLocks noChangeShapeType="1"/>
            </p:cNvCxnSpPr>
            <p:nvPr/>
          </p:nvCxnSpPr>
          <p:spPr bwMode="auto">
            <a:xfrm rot="5400000">
              <a:off x="4346575" y="2390775"/>
              <a:ext cx="146050" cy="88900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214" name="Straight Connector 48"/>
            <p:cNvCxnSpPr>
              <a:cxnSpLocks noChangeShapeType="1"/>
            </p:cNvCxnSpPr>
            <p:nvPr/>
          </p:nvCxnSpPr>
          <p:spPr bwMode="auto">
            <a:xfrm rot="5400000">
              <a:off x="4435475" y="2212975"/>
              <a:ext cx="146050" cy="88900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215" name="Straight Connector 49"/>
            <p:cNvCxnSpPr>
              <a:cxnSpLocks noChangeShapeType="1"/>
            </p:cNvCxnSpPr>
            <p:nvPr/>
          </p:nvCxnSpPr>
          <p:spPr bwMode="auto">
            <a:xfrm rot="10800000" flipV="1">
              <a:off x="4460875" y="2320924"/>
              <a:ext cx="114302" cy="3176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216" name="Straight Connector 50"/>
            <p:cNvCxnSpPr>
              <a:cxnSpLocks noChangeShapeType="1"/>
            </p:cNvCxnSpPr>
            <p:nvPr/>
          </p:nvCxnSpPr>
          <p:spPr bwMode="auto">
            <a:xfrm rot="5400000">
              <a:off x="4413251" y="2352675"/>
              <a:ext cx="193675" cy="117475"/>
            </a:xfrm>
            <a:prstGeom prst="line">
              <a:avLst/>
            </a:prstGeom>
            <a:noFill/>
            <a:ln w="25400">
              <a:solidFill>
                <a:srgbClr val="800000"/>
              </a:solidFill>
              <a:round/>
              <a:headEnd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217" name="Straight Connector 54"/>
            <p:cNvCxnSpPr>
              <a:cxnSpLocks noChangeShapeType="1"/>
            </p:cNvCxnSpPr>
            <p:nvPr/>
          </p:nvCxnSpPr>
          <p:spPr bwMode="auto">
            <a:xfrm>
              <a:off x="4422775" y="2184400"/>
              <a:ext cx="168275" cy="1588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8218" name="Straight Connector 58"/>
            <p:cNvCxnSpPr>
              <a:cxnSpLocks noChangeShapeType="1"/>
            </p:cNvCxnSpPr>
            <p:nvPr/>
          </p:nvCxnSpPr>
          <p:spPr bwMode="auto">
            <a:xfrm>
              <a:off x="4330700" y="2511425"/>
              <a:ext cx="168275" cy="1588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8196" name="TextBox 68"/>
          <p:cNvSpPr txBox="1">
            <a:spLocks noChangeArrowheads="1"/>
          </p:cNvSpPr>
          <p:nvPr/>
        </p:nvSpPr>
        <p:spPr bwMode="auto">
          <a:xfrm>
            <a:off x="10210800" y="4867275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/>
          </a:p>
        </p:txBody>
      </p:sp>
      <p:cxnSp>
        <p:nvCxnSpPr>
          <p:cNvPr id="8197" name="Curved Connector 74"/>
          <p:cNvCxnSpPr>
            <a:cxnSpLocks noChangeShapeType="1"/>
          </p:cNvCxnSpPr>
          <p:nvPr/>
        </p:nvCxnSpPr>
        <p:spPr bwMode="auto">
          <a:xfrm flipV="1">
            <a:off x="2705100" y="1285875"/>
            <a:ext cx="768350" cy="247650"/>
          </a:xfrm>
          <a:prstGeom prst="curvedConnector4">
            <a:avLst>
              <a:gd name="adj1" fmla="val -2477"/>
              <a:gd name="adj2" fmla="val -2102"/>
            </a:avLst>
          </a:prstGeom>
          <a:noFill/>
          <a:ln w="38100">
            <a:solidFill>
              <a:srgbClr val="305C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198" name="Curved Connector 74"/>
          <p:cNvCxnSpPr>
            <a:cxnSpLocks noChangeShapeType="1"/>
          </p:cNvCxnSpPr>
          <p:nvPr/>
        </p:nvCxnSpPr>
        <p:spPr bwMode="auto">
          <a:xfrm rot="10800000">
            <a:off x="3473450" y="1285875"/>
            <a:ext cx="979488" cy="273050"/>
          </a:xfrm>
          <a:prstGeom prst="curvedConnector4">
            <a:avLst>
              <a:gd name="adj1" fmla="val 28296"/>
              <a:gd name="adj2" fmla="val -1162"/>
            </a:avLst>
          </a:prstGeom>
          <a:noFill/>
          <a:ln w="38100">
            <a:solidFill>
              <a:srgbClr val="305C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199" name="Curved Connector 74"/>
          <p:cNvCxnSpPr>
            <a:cxnSpLocks noChangeShapeType="1"/>
          </p:cNvCxnSpPr>
          <p:nvPr/>
        </p:nvCxnSpPr>
        <p:spPr bwMode="auto">
          <a:xfrm flipV="1">
            <a:off x="4643438" y="1285875"/>
            <a:ext cx="989012" cy="269875"/>
          </a:xfrm>
          <a:prstGeom prst="curvedConnector4">
            <a:avLst>
              <a:gd name="adj1" fmla="val 28481"/>
              <a:gd name="adj2" fmla="val 1171"/>
            </a:avLst>
          </a:prstGeom>
          <a:noFill/>
          <a:ln w="38100">
            <a:solidFill>
              <a:srgbClr val="305C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200" name="Curved Connector 74"/>
          <p:cNvCxnSpPr>
            <a:cxnSpLocks noChangeShapeType="1"/>
          </p:cNvCxnSpPr>
          <p:nvPr/>
        </p:nvCxnSpPr>
        <p:spPr bwMode="auto">
          <a:xfrm rot="10800000">
            <a:off x="5632450" y="1285875"/>
            <a:ext cx="692150" cy="257175"/>
          </a:xfrm>
          <a:prstGeom prst="curvedConnector4">
            <a:avLst>
              <a:gd name="adj1" fmla="val 19264"/>
              <a:gd name="adj2" fmla="val 176"/>
            </a:avLst>
          </a:prstGeom>
          <a:noFill/>
          <a:ln w="38100">
            <a:solidFill>
              <a:srgbClr val="305C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9225" name="Picture 7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1285875"/>
            <a:ext cx="850900" cy="638175"/>
          </a:xfrm>
          <a:prstGeom prst="rect">
            <a:avLst/>
          </a:prstGeom>
          <a:noFill/>
          <a:ln>
            <a:noFill/>
          </a:ln>
          <a:effectLst>
            <a:outerShdw blurRad="76200" dist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85875"/>
            <a:ext cx="850900" cy="638175"/>
          </a:xfrm>
          <a:prstGeom prst="rect">
            <a:avLst/>
          </a:prstGeom>
          <a:noFill/>
          <a:ln>
            <a:noFill/>
          </a:ln>
          <a:effectLst>
            <a:outerShdw blurRad="76200" dist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Explosion 1 46"/>
          <p:cNvSpPr>
            <a:spLocks noChangeArrowheads="1"/>
          </p:cNvSpPr>
          <p:nvPr/>
        </p:nvSpPr>
        <p:spPr bwMode="auto">
          <a:xfrm flipV="1">
            <a:off x="2667000" y="1473200"/>
            <a:ext cx="101600" cy="127000"/>
          </a:xfrm>
          <a:prstGeom prst="irregularSeal1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 algn="ctr" defTabSz="814388" eaLnBrk="0" hangingPunct="0">
              <a:lnSpc>
                <a:spcPct val="90000"/>
              </a:lnSpc>
            </a:pPr>
            <a:endParaRPr lang="en-US"/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 rot="5400000">
            <a:off x="4267200" y="1433513"/>
            <a:ext cx="54768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900" b="1">
                <a:latin typeface="Arial Narrow" charset="0"/>
                <a:cs typeface="Arial Narrow" charset="0"/>
              </a:rPr>
              <a:t>0100110</a:t>
            </a:r>
          </a:p>
        </p:txBody>
      </p:sp>
      <p:sp>
        <p:nvSpPr>
          <p:cNvPr id="53" name="Explosion 1 52"/>
          <p:cNvSpPr>
            <a:spLocks noChangeArrowheads="1"/>
          </p:cNvSpPr>
          <p:nvPr/>
        </p:nvSpPr>
        <p:spPr bwMode="auto">
          <a:xfrm>
            <a:off x="6286500" y="1473200"/>
            <a:ext cx="101600" cy="127000"/>
          </a:xfrm>
          <a:prstGeom prst="irregularSeal1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 lIns="82124" tIns="41061" rIns="82124" bIns="41061" anchor="ctr">
            <a:spAutoFit/>
          </a:bodyPr>
          <a:lstStyle/>
          <a:p>
            <a:pPr algn="ctr" defTabSz="814388" eaLnBrk="0" hangingPunct="0">
              <a:lnSpc>
                <a:spcPct val="90000"/>
              </a:lnSpc>
            </a:pPr>
            <a:endParaRPr lang="en-US"/>
          </a:p>
        </p:txBody>
      </p:sp>
      <p:cxnSp>
        <p:nvCxnSpPr>
          <p:cNvPr id="8206" name="Straight Arrow Connector 22"/>
          <p:cNvCxnSpPr>
            <a:cxnSpLocks noChangeShapeType="1"/>
            <a:stCxn id="8208" idx="1"/>
          </p:cNvCxnSpPr>
          <p:nvPr/>
        </p:nvCxnSpPr>
        <p:spPr bwMode="auto">
          <a:xfrm flipH="1" flipV="1">
            <a:off x="2705100" y="1079500"/>
            <a:ext cx="600075" cy="3175"/>
          </a:xfrm>
          <a:prstGeom prst="straightConnector1">
            <a:avLst/>
          </a:prstGeom>
          <a:noFill/>
          <a:ln w="19050">
            <a:solidFill>
              <a:srgbClr val="8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207" name="Straight Arrow Connector 22"/>
          <p:cNvCxnSpPr>
            <a:cxnSpLocks noChangeShapeType="1"/>
            <a:endCxn id="8208" idx="3"/>
          </p:cNvCxnSpPr>
          <p:nvPr/>
        </p:nvCxnSpPr>
        <p:spPr bwMode="auto">
          <a:xfrm flipH="1">
            <a:off x="5822950" y="1079500"/>
            <a:ext cx="539750" cy="3175"/>
          </a:xfrm>
          <a:prstGeom prst="straightConnector1">
            <a:avLst/>
          </a:prstGeom>
          <a:noFill/>
          <a:ln w="19050">
            <a:solidFill>
              <a:srgbClr val="8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208" name="TextBox 59"/>
          <p:cNvSpPr txBox="1">
            <a:spLocks noChangeArrowheads="1"/>
          </p:cNvSpPr>
          <p:nvPr/>
        </p:nvSpPr>
        <p:spPr bwMode="auto">
          <a:xfrm>
            <a:off x="3305175" y="882650"/>
            <a:ext cx="2517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000" b="1">
                <a:solidFill>
                  <a:srgbClr val="800000"/>
                </a:solidFill>
              </a:rPr>
              <a:t>Campus, Metro, or Wide Area Network</a:t>
            </a:r>
          </a:p>
          <a:p>
            <a:pPr algn="ctr"/>
            <a:r>
              <a:rPr lang="en-US" sz="1000" b="1">
                <a:solidFill>
                  <a:srgbClr val="800000"/>
                </a:solidFill>
              </a:rPr>
              <a:t>(from 1 to 1000</a:t>
            </a:r>
            <a:r>
              <a:rPr lang="ja-JP" altLang="en-US" sz="1000" b="1">
                <a:solidFill>
                  <a:srgbClr val="800000"/>
                </a:solidFill>
              </a:rPr>
              <a:t>’</a:t>
            </a:r>
            <a:r>
              <a:rPr lang="en-US" altLang="ja-JP" sz="1000" b="1">
                <a:solidFill>
                  <a:srgbClr val="800000"/>
                </a:solidFill>
              </a:rPr>
              <a:t>s of miles)</a:t>
            </a:r>
            <a:endParaRPr lang="en-US" sz="1000" b="1">
              <a:solidFill>
                <a:srgbClr val="800000"/>
              </a:solidFill>
            </a:endParaRPr>
          </a:p>
        </p:txBody>
      </p:sp>
      <p:sp>
        <p:nvSpPr>
          <p:cNvPr id="8209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Extending InfiniBand Globally</a:t>
            </a:r>
          </a:p>
        </p:txBody>
      </p:sp>
      <p:sp>
        <p:nvSpPr>
          <p:cNvPr id="8210" name="Content Placeholder 29"/>
          <p:cNvSpPr>
            <a:spLocks noGrp="1"/>
          </p:cNvSpPr>
          <p:nvPr>
            <p:ph idx="1"/>
          </p:nvPr>
        </p:nvSpPr>
        <p:spPr>
          <a:xfrm>
            <a:off x="215900" y="2149475"/>
            <a:ext cx="8724900" cy="27813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1600">
                <a:latin typeface="Arial" charset="0"/>
                <a:ea typeface="ＭＳ Ｐゴシック" charset="0"/>
                <a:cs typeface="ＭＳ Ｐゴシック" charset="0"/>
              </a:rPr>
              <a:t>With InfiniBand’</a:t>
            </a:r>
            <a:r>
              <a:rPr lang="en-US" altLang="ja-JP" sz="1600">
                <a:latin typeface="Arial" charset="0"/>
                <a:ea typeface="ＭＳ Ｐゴシック" charset="0"/>
                <a:cs typeface="ＭＳ Ｐゴシック" charset="0"/>
              </a:rPr>
              <a:t>s adoption rate steadily growing for high performance computing, financial services, and high-speed storage applications, the need to extend InfiniBand between data centers is essential for providing disaster recovery, multi-site backups, and real-time data access solutions.</a:t>
            </a:r>
          </a:p>
          <a:p>
            <a:pPr eaLnBrk="1" hangingPunct="1">
              <a:spcAft>
                <a:spcPts val="300"/>
              </a:spcAft>
            </a:pPr>
            <a:r>
              <a:rPr lang="en-US" sz="1600">
                <a:latin typeface="Arial" charset="0"/>
                <a:ea typeface="ＭＳ Ｐゴシック" charset="0"/>
                <a:cs typeface="ＭＳ Ｐゴシック" charset="0"/>
              </a:rPr>
              <a:t>While InfiniBand’s crediting mechanism is an excellent and reliable way to provide flow control, existing InfiniBand hardware doesn’</a:t>
            </a:r>
            <a:r>
              <a:rPr lang="en-US" altLang="ja-JP" sz="1600">
                <a:latin typeface="Arial" charset="0"/>
                <a:ea typeface="ＭＳ Ｐゴシック" charset="0"/>
                <a:cs typeface="ＭＳ Ｐゴシック" charset="0"/>
              </a:rPr>
              <a:t>t provide enough port buffering for deployment beyond a single site.</a:t>
            </a:r>
          </a:p>
          <a:p>
            <a:pPr lvl="1" eaLnBrk="1" hangingPunct="1">
              <a:spcAft>
                <a:spcPts val="300"/>
              </a:spcAft>
            </a:pPr>
            <a:r>
              <a:rPr lang="en-US" sz="1200" i="1">
                <a:latin typeface="Arial" charset="0"/>
                <a:ea typeface="ＭＳ Ｐゴシック" charset="0"/>
              </a:rPr>
              <a:t>A reduction in sustained bandwidth starts occurring at just a few hundred meters due to inadequate port buffering if the number of virtual lanes aren’</a:t>
            </a:r>
            <a:r>
              <a:rPr lang="en-US" altLang="ja-JP" sz="1200" i="1">
                <a:latin typeface="Arial" charset="0"/>
                <a:ea typeface="ＭＳ Ｐゴシック" charset="0"/>
              </a:rPr>
              <a:t>t reduced.</a:t>
            </a:r>
          </a:p>
          <a:p>
            <a:pPr lvl="1" eaLnBrk="1" hangingPunct="1"/>
            <a:r>
              <a:rPr lang="en-US" sz="1200" i="1">
                <a:latin typeface="Arial" charset="0"/>
                <a:ea typeface="ＭＳ Ｐゴシック" charset="0"/>
              </a:rPr>
              <a:t>Even with the minimum amount of virtual lanes configured, not enough packets can be kept in-flight due to the port buffer credit starvation that starts occurring at around 500-600 meters or less (depending on the data rate.)</a:t>
            </a:r>
          </a:p>
          <a:p>
            <a:endParaRPr lang="en-US" altLang="ja-JP">
              <a:latin typeface="Arial" charset="0"/>
              <a:ea typeface="ＭＳ Ｐゴシック" charset="0"/>
              <a:cs typeface="Arial" charset="0"/>
            </a:endParaRPr>
          </a:p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0695 -0.00023 C 0.01441 0.00347 0.02275 -0.00093 0.03056 0.00162 C 0.04011 0.00115 0.04653 0.00115 0.05504 -0.00209 C 0.05678 -0.00417 0.05886 -0.00394 0.06112 -0.0051 C 0.06216 -0.00695 0.0625 -0.00834 0.06441 -0.0088 C 0.06494 -0.01204 0.06893 -0.01412 0.07136 -0.01505 C 0.07275 -0.01829 0.07483 -0.02176 0.07691 -0.02431 C 0.079 -0.03102 0.08178 -0.03681 0.08386 -0.04352 C 0.08698 -0.03866 0.08386 -0.02616 0.08976 -0.02361 C 0.09063 -0.02292 0.09202 -0.02315 0.09254 -0.02176 C 0.09289 -0.02084 0.09306 -0.01366 0.09393 -0.0132 C 0.09566 -0.01227 0.09914 -0.0088 0.09914 -0.0088 C 0.10018 -0.00579 0.10226 -0.00556 0.10469 -0.00394 C 0.10625 0.00069 0.11059 0.00139 0.11441 0.00278 C 0.11563 0.00555 0.11737 0.00532 0.11997 0.00602 C 0.14393 0.00555 0.16806 0.00532 0.19219 0.00532 " pathEditMode="relative" ptsTypes="fffffffffffffffA">
                                      <p:cBhvr>
                                        <p:cTn id="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3" presetClass="exit" presetSubtype="32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6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25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26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3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0139 -0.00046 C -0.00659 0.00347 -0.01458 -0.00116 -0.02239 0.00162 C -0.03194 0.00116 -0.03837 0.00116 -0.04687 -0.00232 C -0.04844 -0.0044 -0.05069 -0.00417 -0.0526 -0.00532 C -0.05364 -0.00741 -0.05399 -0.0088 -0.05607 -0.00926 C -0.05642 -0.0125 -0.06041 -0.01482 -0.06284 -0.01574 C -0.06441 -0.01898 -0.06632 -0.02292 -0.0684 -0.02523 C -0.07066 -0.03264 -0.07326 -0.0382 -0.07534 -0.04468 C -0.0783 -0.04028 -0.07534 -0.02732 -0.08125 -0.02454 C -0.08194 -0.02384 -0.0835 -0.02407 -0.08403 -0.02292 C -0.0842 -0.02176 -0.08455 -0.01435 -0.08524 -0.01389 C -0.08698 -0.01296 -0.0901 -0.00926 -0.0901 -0.00903 C -0.09149 -0.00602 -0.09357 -0.00579 -0.09618 -0.00417 C -0.09757 0.00069 -0.10173 0.00139 -0.10573 0.00278 C -0.10694 0.00555 -0.1085 0.00532 -0.11094 0.00671 C -0.13472 0.00555 -0.15885 0.00532 -0.18212 0.00532 " pathEditMode="relative" rAng="0" ptsTypes="fffffffffffffffA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0" y="-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0" presetID="23" presetClass="exit" presetSubtype="32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0" presetID="56" presetClass="exit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51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52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5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7" grpId="1" animBg="1"/>
      <p:bldP spid="47" grpId="2" animBg="1"/>
      <p:bldP spid="48" grpId="0"/>
      <p:bldP spid="48" grpId="1"/>
      <p:bldP spid="48" grpId="2"/>
      <p:bldP spid="48" grpId="3"/>
      <p:bldP spid="53" grpId="0" animBg="1"/>
      <p:bldP spid="53" grpId="1" animBg="1"/>
      <p:bldP spid="53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17" name="Straight Connector 57"/>
          <p:cNvCxnSpPr>
            <a:cxnSpLocks noChangeShapeType="1"/>
          </p:cNvCxnSpPr>
          <p:nvPr/>
        </p:nvCxnSpPr>
        <p:spPr bwMode="auto">
          <a:xfrm flipH="1">
            <a:off x="3627438" y="1447800"/>
            <a:ext cx="2074862" cy="30163"/>
          </a:xfrm>
          <a:prstGeom prst="line">
            <a:avLst/>
          </a:prstGeom>
          <a:noFill/>
          <a:ln w="38100">
            <a:solidFill>
              <a:srgbClr val="F9D76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18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ABEx 2020 Global InfiniBand Extension Platform</a:t>
            </a:r>
          </a:p>
        </p:txBody>
      </p:sp>
      <p:sp>
        <p:nvSpPr>
          <p:cNvPr id="9219" name="Content Placeholder 9"/>
          <p:cNvSpPr>
            <a:spLocks noGrp="1"/>
          </p:cNvSpPr>
          <p:nvPr>
            <p:ph idx="1"/>
          </p:nvPr>
        </p:nvSpPr>
        <p:spPr>
          <a:xfrm>
            <a:off x="266700" y="2317750"/>
            <a:ext cx="8610600" cy="271145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1600">
                <a:latin typeface="Arial" charset="0"/>
                <a:ea typeface="ＭＳ Ｐゴシック" charset="0"/>
                <a:cs typeface="ＭＳ Ｐゴシック" charset="0"/>
              </a:rPr>
              <a:t>Specialized devices are needed that provide enhanced buffering and end-to-end flow control to extend native InfiniBand over campus, metro, and wide area networks to any point on the globe.</a:t>
            </a:r>
            <a:endParaRPr lang="en-US" altLang="ja-JP" sz="160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spcAft>
                <a:spcPts val="200"/>
              </a:spcAft>
            </a:pPr>
            <a:r>
              <a:rPr lang="en-US" sz="1200" b="1">
                <a:latin typeface="Arial" charset="0"/>
                <a:ea typeface="ＭＳ Ｐゴシック" charset="0"/>
              </a:rPr>
              <a:t>IB Device Type:</a:t>
            </a:r>
            <a:r>
              <a:rPr lang="en-US" sz="1200">
                <a:latin typeface="Arial" charset="0"/>
                <a:ea typeface="ＭＳ Ｐゴシック" charset="0"/>
              </a:rPr>
              <a:t> 2-Port Switch</a:t>
            </a:r>
          </a:p>
          <a:p>
            <a:pPr lvl="1">
              <a:spcAft>
                <a:spcPts val="200"/>
              </a:spcAft>
            </a:pPr>
            <a:r>
              <a:rPr lang="en-US" sz="1200" b="1">
                <a:latin typeface="Arial" charset="0"/>
                <a:ea typeface="ＭＳ Ｐゴシック" charset="0"/>
              </a:rPr>
              <a:t>IB Data Rate: </a:t>
            </a:r>
            <a:r>
              <a:rPr lang="en-US" sz="1200">
                <a:latin typeface="Arial" charset="0"/>
                <a:ea typeface="ＭＳ Ｐゴシック" charset="0"/>
              </a:rPr>
              <a:t>4X InfiniBand SDR (Full 8 Gbps line-rate performance)</a:t>
            </a:r>
          </a:p>
          <a:p>
            <a:pPr lvl="1">
              <a:spcAft>
                <a:spcPts val="200"/>
              </a:spcAft>
            </a:pPr>
            <a:r>
              <a:rPr lang="en-US" sz="1200" b="1">
                <a:latin typeface="Arial" charset="0"/>
                <a:ea typeface="ＭＳ Ｐゴシック" charset="0"/>
              </a:rPr>
              <a:t>IB Virtual Lanes: </a:t>
            </a:r>
            <a:r>
              <a:rPr lang="en-US" sz="1200">
                <a:latin typeface="Arial" charset="0"/>
                <a:ea typeface="ＭＳ Ｐゴシック" charset="0"/>
              </a:rPr>
              <a:t>4 Operational (VL0-3) + 1 Management (VL15)</a:t>
            </a:r>
          </a:p>
          <a:p>
            <a:pPr lvl="1">
              <a:spcAft>
                <a:spcPts val="200"/>
              </a:spcAft>
            </a:pPr>
            <a:r>
              <a:rPr lang="en-US" sz="1200" b="1">
                <a:latin typeface="Arial" charset="0"/>
                <a:ea typeface="ＭＳ Ｐゴシック" charset="0"/>
              </a:rPr>
              <a:t>Ethernet Encapsulation: </a:t>
            </a:r>
            <a:r>
              <a:rPr lang="en-US" sz="1200">
                <a:latin typeface="Arial" charset="0"/>
                <a:ea typeface="ＭＳ Ｐゴシック" charset="0"/>
              </a:rPr>
              <a:t>Up to two 1G Ethernet links can be encapsulated over the same wide area network connection</a:t>
            </a:r>
          </a:p>
          <a:p>
            <a:pPr lvl="1">
              <a:spcAft>
                <a:spcPts val="200"/>
              </a:spcAft>
            </a:pPr>
            <a:r>
              <a:rPr lang="en-US" sz="1200" b="1">
                <a:latin typeface="Arial" charset="0"/>
                <a:ea typeface="ＭＳ Ｐゴシック" charset="0"/>
              </a:rPr>
              <a:t>Pluggable Optics: </a:t>
            </a:r>
            <a:r>
              <a:rPr lang="en-US" sz="1200">
                <a:latin typeface="Arial" charset="0"/>
                <a:ea typeface="ＭＳ Ｐゴシック" charset="0"/>
              </a:rPr>
              <a:t>SFP (1/2.5G) &amp; XFP (10G) slots provide flexible connectivity options</a:t>
            </a:r>
          </a:p>
          <a:p>
            <a:pPr lvl="1">
              <a:spcAft>
                <a:spcPts val="200"/>
              </a:spcAft>
            </a:pPr>
            <a:r>
              <a:rPr lang="en-US" sz="1200" b="1">
                <a:latin typeface="Arial" charset="0"/>
                <a:ea typeface="ＭＳ Ｐゴシック" charset="0"/>
              </a:rPr>
              <a:t>Range: </a:t>
            </a:r>
            <a:r>
              <a:rPr lang="en-US" sz="1200">
                <a:latin typeface="Arial" charset="0"/>
                <a:ea typeface="ＭＳ Ｐゴシック" charset="0"/>
              </a:rPr>
              <a:t>Production fabrics running at 15,000km today; simulated up to 35,000km</a:t>
            </a:r>
          </a:p>
        </p:txBody>
      </p:sp>
      <p:cxnSp>
        <p:nvCxnSpPr>
          <p:cNvPr id="9220" name="Straight Connector 57"/>
          <p:cNvCxnSpPr>
            <a:cxnSpLocks noChangeShapeType="1"/>
            <a:stCxn id="12" idx="1"/>
          </p:cNvCxnSpPr>
          <p:nvPr/>
        </p:nvCxnSpPr>
        <p:spPr bwMode="auto">
          <a:xfrm>
            <a:off x="1993900" y="1111250"/>
            <a:ext cx="533400" cy="319088"/>
          </a:xfrm>
          <a:prstGeom prst="line">
            <a:avLst/>
          </a:prstGeom>
          <a:noFill/>
          <a:ln w="317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Can 11"/>
          <p:cNvSpPr/>
          <p:nvPr/>
        </p:nvSpPr>
        <p:spPr bwMode="auto">
          <a:xfrm rot="5400000">
            <a:off x="952103" y="273447"/>
            <a:ext cx="407194" cy="1676400"/>
          </a:xfrm>
          <a:prstGeom prst="can">
            <a:avLst/>
          </a:prstGeom>
          <a:solidFill>
            <a:srgbClr val="9ED3D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  <p:txBody>
          <a:bodyPr vert="vert270" anchor="ctr"/>
          <a:lstStyle/>
          <a:p>
            <a:pPr algn="ctr" eaLnBrk="0" hangingPunct="0">
              <a:defRPr/>
            </a:pPr>
            <a:r>
              <a:rPr lang="en-US" sz="1050" b="1" dirty="0">
                <a:ea typeface="+mn-ea"/>
                <a:cs typeface="+mn-cs"/>
              </a:rPr>
              <a:t>InfiniBand </a:t>
            </a:r>
          </a:p>
          <a:p>
            <a:pPr algn="ctr" eaLnBrk="0" hangingPunct="0">
              <a:defRPr/>
            </a:pPr>
            <a:r>
              <a:rPr lang="en-US" sz="1050" b="1" dirty="0">
                <a:ea typeface="+mn-ea"/>
                <a:cs typeface="+mn-cs"/>
              </a:rPr>
              <a:t>(4X SDR)</a:t>
            </a:r>
          </a:p>
        </p:txBody>
      </p:sp>
      <p:sp>
        <p:nvSpPr>
          <p:cNvPr id="13" name="Can 12"/>
          <p:cNvSpPr/>
          <p:nvPr/>
        </p:nvSpPr>
        <p:spPr bwMode="auto">
          <a:xfrm rot="5400000">
            <a:off x="1069975" y="619919"/>
            <a:ext cx="171450" cy="1676400"/>
          </a:xfrm>
          <a:prstGeom prst="can">
            <a:avLst/>
          </a:prstGeom>
          <a:solidFill>
            <a:srgbClr val="C9D9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  <p:txBody>
          <a:bodyPr vert="vert270" anchor="ctr"/>
          <a:lstStyle/>
          <a:p>
            <a:pPr algn="ctr" eaLnBrk="0" hangingPunct="0">
              <a:defRPr/>
            </a:pPr>
            <a:r>
              <a:rPr lang="en-US" sz="1050" b="1" dirty="0">
                <a:ea typeface="+mn-ea"/>
                <a:cs typeface="+mn-cs"/>
              </a:rPr>
              <a:t>Gigabit Ethernet 1</a:t>
            </a:r>
          </a:p>
        </p:txBody>
      </p:sp>
      <p:sp>
        <p:nvSpPr>
          <p:cNvPr id="14" name="Can 13"/>
          <p:cNvSpPr/>
          <p:nvPr/>
        </p:nvSpPr>
        <p:spPr bwMode="auto">
          <a:xfrm rot="5400000">
            <a:off x="1069975" y="848519"/>
            <a:ext cx="171450" cy="1676400"/>
          </a:xfrm>
          <a:prstGeom prst="can">
            <a:avLst/>
          </a:prstGeom>
          <a:solidFill>
            <a:srgbClr val="D9D9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  <p:txBody>
          <a:bodyPr vert="vert270" anchor="ctr"/>
          <a:lstStyle/>
          <a:p>
            <a:pPr algn="ctr" eaLnBrk="0" hangingPunct="0">
              <a:defRPr/>
            </a:pPr>
            <a:r>
              <a:rPr lang="en-US" sz="1050" b="1" dirty="0">
                <a:ea typeface="+mn-ea"/>
                <a:cs typeface="+mn-cs"/>
              </a:rPr>
              <a:t>Gigabit Ethernet 2</a:t>
            </a:r>
          </a:p>
        </p:txBody>
      </p:sp>
      <p:cxnSp>
        <p:nvCxnSpPr>
          <p:cNvPr id="9224" name="Straight Connector 66"/>
          <p:cNvCxnSpPr>
            <a:cxnSpLocks noChangeShapeType="1"/>
            <a:stCxn id="13" idx="1"/>
          </p:cNvCxnSpPr>
          <p:nvPr/>
        </p:nvCxnSpPr>
        <p:spPr bwMode="auto">
          <a:xfrm flipV="1">
            <a:off x="1993900" y="1430338"/>
            <a:ext cx="609600" cy="28575"/>
          </a:xfrm>
          <a:prstGeom prst="line">
            <a:avLst/>
          </a:prstGeom>
          <a:noFill/>
          <a:ln w="317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25" name="Straight Connector 68"/>
          <p:cNvCxnSpPr>
            <a:cxnSpLocks noChangeShapeType="1"/>
            <a:stCxn id="14" idx="1"/>
          </p:cNvCxnSpPr>
          <p:nvPr/>
        </p:nvCxnSpPr>
        <p:spPr bwMode="auto">
          <a:xfrm flipV="1">
            <a:off x="1993900" y="1430338"/>
            <a:ext cx="533400" cy="257175"/>
          </a:xfrm>
          <a:prstGeom prst="line">
            <a:avLst/>
          </a:prstGeom>
          <a:noFill/>
          <a:ln w="317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26" name="Straight Connector 76"/>
          <p:cNvCxnSpPr>
            <a:cxnSpLocks noChangeShapeType="1"/>
            <a:endCxn id="20" idx="3"/>
          </p:cNvCxnSpPr>
          <p:nvPr/>
        </p:nvCxnSpPr>
        <p:spPr bwMode="auto">
          <a:xfrm flipV="1">
            <a:off x="6718300" y="1111250"/>
            <a:ext cx="457200" cy="319088"/>
          </a:xfrm>
          <a:prstGeom prst="line">
            <a:avLst/>
          </a:prstGeom>
          <a:noFill/>
          <a:ln w="317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27" name="Straight Connector 78"/>
          <p:cNvCxnSpPr>
            <a:cxnSpLocks noChangeShapeType="1"/>
            <a:endCxn id="21" idx="3"/>
          </p:cNvCxnSpPr>
          <p:nvPr/>
        </p:nvCxnSpPr>
        <p:spPr bwMode="auto">
          <a:xfrm>
            <a:off x="6718300" y="1430338"/>
            <a:ext cx="457200" cy="28575"/>
          </a:xfrm>
          <a:prstGeom prst="line">
            <a:avLst/>
          </a:prstGeom>
          <a:noFill/>
          <a:ln w="317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28" name="Straight Connector 80"/>
          <p:cNvCxnSpPr>
            <a:cxnSpLocks noChangeShapeType="1"/>
            <a:endCxn id="22" idx="3"/>
          </p:cNvCxnSpPr>
          <p:nvPr/>
        </p:nvCxnSpPr>
        <p:spPr bwMode="auto">
          <a:xfrm>
            <a:off x="6718300" y="1430338"/>
            <a:ext cx="457200" cy="257175"/>
          </a:xfrm>
          <a:prstGeom prst="line">
            <a:avLst/>
          </a:prstGeom>
          <a:noFill/>
          <a:ln w="31750">
            <a:solidFill>
              <a:srgbClr val="A6A6A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0" name="Can 19"/>
          <p:cNvSpPr/>
          <p:nvPr/>
        </p:nvSpPr>
        <p:spPr bwMode="auto">
          <a:xfrm rot="5400000">
            <a:off x="7810103" y="273447"/>
            <a:ext cx="407194" cy="1676400"/>
          </a:xfrm>
          <a:prstGeom prst="can">
            <a:avLst/>
          </a:prstGeom>
          <a:solidFill>
            <a:schemeClr val="accent1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  <p:txBody>
          <a:bodyPr vert="vert270" anchor="ctr"/>
          <a:lstStyle/>
          <a:p>
            <a:pPr algn="ctr" eaLnBrk="0" hangingPunct="0">
              <a:defRPr/>
            </a:pPr>
            <a:r>
              <a:rPr lang="en-US" sz="1050" b="1" dirty="0">
                <a:ea typeface="+mn-ea"/>
                <a:cs typeface="+mn-cs"/>
              </a:rPr>
              <a:t>InfiniBand </a:t>
            </a:r>
          </a:p>
          <a:p>
            <a:pPr algn="ctr" eaLnBrk="0" hangingPunct="0">
              <a:defRPr/>
            </a:pPr>
            <a:r>
              <a:rPr lang="en-US" sz="1050" b="1" dirty="0">
                <a:ea typeface="+mn-ea"/>
                <a:cs typeface="+mn-cs"/>
              </a:rPr>
              <a:t>(4X SDR)</a:t>
            </a:r>
          </a:p>
        </p:txBody>
      </p:sp>
      <p:sp>
        <p:nvSpPr>
          <p:cNvPr id="21" name="Can 20"/>
          <p:cNvSpPr/>
          <p:nvPr/>
        </p:nvSpPr>
        <p:spPr bwMode="auto">
          <a:xfrm rot="5400000">
            <a:off x="7927975" y="619919"/>
            <a:ext cx="171450" cy="1676400"/>
          </a:xfrm>
          <a:prstGeom prst="can">
            <a:avLst/>
          </a:prstGeom>
          <a:solidFill>
            <a:srgbClr val="C9D9D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  <p:txBody>
          <a:bodyPr vert="vert270" anchor="ctr"/>
          <a:lstStyle/>
          <a:p>
            <a:pPr algn="ctr" eaLnBrk="0" hangingPunct="0">
              <a:defRPr/>
            </a:pPr>
            <a:r>
              <a:rPr lang="en-US" sz="1050" b="1" dirty="0">
                <a:ea typeface="+mn-ea"/>
                <a:cs typeface="+mn-cs"/>
              </a:rPr>
              <a:t>Gigabit Ethernet 1</a:t>
            </a:r>
          </a:p>
        </p:txBody>
      </p:sp>
      <p:sp>
        <p:nvSpPr>
          <p:cNvPr id="22" name="Can 21"/>
          <p:cNvSpPr/>
          <p:nvPr/>
        </p:nvSpPr>
        <p:spPr bwMode="auto">
          <a:xfrm rot="5400000">
            <a:off x="7927975" y="848519"/>
            <a:ext cx="171450" cy="1676400"/>
          </a:xfrm>
          <a:prstGeom prst="can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  <p:txBody>
          <a:bodyPr vert="vert270" anchor="ctr"/>
          <a:lstStyle/>
          <a:p>
            <a:pPr algn="ctr" eaLnBrk="0" hangingPunct="0">
              <a:defRPr/>
            </a:pPr>
            <a:r>
              <a:rPr lang="en-US" sz="1050" b="1" dirty="0">
                <a:ea typeface="+mn-ea"/>
                <a:cs typeface="+mn-cs"/>
              </a:rPr>
              <a:t>Gigabit Ethernet 2</a:t>
            </a:r>
          </a:p>
        </p:txBody>
      </p:sp>
      <p:sp>
        <p:nvSpPr>
          <p:cNvPr id="23" name="Cloud 22"/>
          <p:cNvSpPr/>
          <p:nvPr/>
        </p:nvSpPr>
        <p:spPr bwMode="auto">
          <a:xfrm>
            <a:off x="3949700" y="1003300"/>
            <a:ext cx="1308100" cy="825500"/>
          </a:xfrm>
          <a:prstGeom prst="cloud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3">
                  <a:lumMod val="8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1050" b="1" dirty="0">
                <a:solidFill>
                  <a:schemeClr val="bg2">
                    <a:lumMod val="50000"/>
                  </a:schemeClr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Metro / Wide Area Network</a:t>
            </a: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2374900" y="1727200"/>
            <a:ext cx="4495800" cy="600075"/>
            <a:chOff x="2362200" y="2083180"/>
            <a:chExt cx="4495800" cy="800574"/>
          </a:xfrm>
        </p:grpSpPr>
        <p:cxnSp>
          <p:nvCxnSpPr>
            <p:cNvPr id="21523" name="Straight Arrow Connector 22"/>
            <p:cNvCxnSpPr>
              <a:cxnSpLocks noChangeShapeType="1"/>
            </p:cNvCxnSpPr>
            <p:nvPr/>
          </p:nvCxnSpPr>
          <p:spPr bwMode="auto">
            <a:xfrm flipV="1">
              <a:off x="4064000" y="2083180"/>
              <a:ext cx="50800" cy="228735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1">
                  <a:lumMod val="2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9248" name="TextBox 20"/>
            <p:cNvSpPr txBox="1">
              <a:spLocks noChangeArrowheads="1"/>
            </p:cNvSpPr>
            <p:nvPr/>
          </p:nvSpPr>
          <p:spPr bwMode="auto">
            <a:xfrm>
              <a:off x="2362200" y="2308505"/>
              <a:ext cx="4495800" cy="57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100">
                  <a:solidFill>
                    <a:srgbClr val="224B50"/>
                  </a:solidFill>
                </a:rPr>
                <a:t>SONET/SDH/ATM OC-48 to 192, </a:t>
              </a:r>
            </a:p>
            <a:p>
              <a:pPr algn="ctr"/>
              <a:r>
                <a:rPr lang="en-US" sz="1100">
                  <a:solidFill>
                    <a:srgbClr val="224B50"/>
                  </a:solidFill>
                </a:rPr>
                <a:t>10G Ethernet (LAN/WAN), IP, dark fiber</a:t>
              </a:r>
            </a:p>
          </p:txBody>
        </p:sp>
      </p:grpSp>
      <p:pic>
        <p:nvPicPr>
          <p:cNvPr id="3" name="Picture 2" descr="C:\Users\pkyamasaki\Documents\BayMicro\Presentations\Pics\ABEX_frnt_3_31_0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9100" y="1182688"/>
            <a:ext cx="1417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rotWithShape="0">
              <a:srgbClr val="000000">
                <a:alpha val="42998"/>
              </a:srgbClr>
            </a:outerShdw>
          </a:effectLst>
        </p:spPr>
      </p:pic>
      <p:pic>
        <p:nvPicPr>
          <p:cNvPr id="37" name="Picture 2" descr="C:\Users\pkyamasaki\Documents\BayMicro\Presentations\Pics\ABEX_frnt_3_31_0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98700" y="1193800"/>
            <a:ext cx="1417638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rotWithShape="0">
              <a:srgbClr val="000000">
                <a:alpha val="42998"/>
              </a:srgbClr>
            </a:outerShdw>
          </a:effectLst>
        </p:spPr>
      </p:pic>
      <p:pic>
        <p:nvPicPr>
          <p:cNvPr id="10261" name="Picture 10" descr="IBTACertified_Std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32800" y="4289425"/>
            <a:ext cx="481013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239" name="Straight Arrow Connector 22"/>
          <p:cNvCxnSpPr>
            <a:cxnSpLocks noChangeShapeType="1"/>
            <a:stCxn id="9241" idx="2"/>
          </p:cNvCxnSpPr>
          <p:nvPr/>
        </p:nvCxnSpPr>
        <p:spPr bwMode="auto">
          <a:xfrm flipH="1">
            <a:off x="2286000" y="1122363"/>
            <a:ext cx="211138" cy="147637"/>
          </a:xfrm>
          <a:prstGeom prst="straightConnector1">
            <a:avLst/>
          </a:prstGeom>
          <a:noFill/>
          <a:ln w="19050">
            <a:solidFill>
              <a:srgbClr val="8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240" name="Straight Arrow Connector 22"/>
          <p:cNvCxnSpPr>
            <a:cxnSpLocks noChangeShapeType="1"/>
            <a:stCxn id="9242" idx="2"/>
            <a:endCxn id="37" idx="3"/>
          </p:cNvCxnSpPr>
          <p:nvPr/>
        </p:nvCxnSpPr>
        <p:spPr bwMode="auto">
          <a:xfrm>
            <a:off x="3587750" y="1127125"/>
            <a:ext cx="128588" cy="320675"/>
          </a:xfrm>
          <a:prstGeom prst="straightConnector1">
            <a:avLst/>
          </a:prstGeom>
          <a:noFill/>
          <a:ln w="19050">
            <a:solidFill>
              <a:srgbClr val="8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41" name="TextBox 42"/>
          <p:cNvSpPr txBox="1">
            <a:spLocks noChangeArrowheads="1"/>
          </p:cNvSpPr>
          <p:nvPr/>
        </p:nvSpPr>
        <p:spPr bwMode="auto">
          <a:xfrm>
            <a:off x="1984375" y="876300"/>
            <a:ext cx="10255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b="1" dirty="0">
                <a:solidFill>
                  <a:srgbClr val="800000"/>
                </a:solidFill>
              </a:rPr>
              <a:t>Native IB Port</a:t>
            </a:r>
          </a:p>
        </p:txBody>
      </p:sp>
      <p:sp>
        <p:nvSpPr>
          <p:cNvPr id="9242" name="TextBox 43"/>
          <p:cNvSpPr txBox="1">
            <a:spLocks noChangeArrowheads="1"/>
          </p:cNvSpPr>
          <p:nvPr/>
        </p:nvSpPr>
        <p:spPr bwMode="auto">
          <a:xfrm>
            <a:off x="3032125" y="881063"/>
            <a:ext cx="11112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b="1" dirty="0">
                <a:solidFill>
                  <a:srgbClr val="800000"/>
                </a:solidFill>
              </a:rPr>
              <a:t>IB Pseudo-Port</a:t>
            </a:r>
          </a:p>
        </p:txBody>
      </p:sp>
      <p:sp>
        <p:nvSpPr>
          <p:cNvPr id="9243" name="TextBox 45"/>
          <p:cNvSpPr txBox="1">
            <a:spLocks noChangeArrowheads="1"/>
          </p:cNvSpPr>
          <p:nvPr/>
        </p:nvSpPr>
        <p:spPr bwMode="auto">
          <a:xfrm>
            <a:off x="5624513" y="877888"/>
            <a:ext cx="1168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b="1">
                <a:solidFill>
                  <a:srgbClr val="800000"/>
                </a:solidFill>
              </a:rPr>
              <a:t>2-Port IB Switch</a:t>
            </a:r>
          </a:p>
        </p:txBody>
      </p:sp>
      <p:cxnSp>
        <p:nvCxnSpPr>
          <p:cNvPr id="9244" name="Straight Arrow Connector 22"/>
          <p:cNvCxnSpPr>
            <a:cxnSpLocks noChangeShapeType="1"/>
            <a:endCxn id="3" idx="0"/>
          </p:cNvCxnSpPr>
          <p:nvPr/>
        </p:nvCxnSpPr>
        <p:spPr bwMode="auto">
          <a:xfrm flipH="1">
            <a:off x="6207919" y="1084263"/>
            <a:ext cx="3970" cy="98425"/>
          </a:xfrm>
          <a:prstGeom prst="straightConnector1">
            <a:avLst/>
          </a:prstGeom>
          <a:noFill/>
          <a:ln w="19050">
            <a:solidFill>
              <a:srgbClr val="8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269" name="Text Box 460"/>
          <p:cNvSpPr txBox="1">
            <a:spLocks noChangeArrowheads="1"/>
          </p:cNvSpPr>
          <p:nvPr/>
        </p:nvSpPr>
        <p:spPr bwMode="auto">
          <a:xfrm>
            <a:off x="2311400" y="1671638"/>
            <a:ext cx="139700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3025" tIns="36512" rIns="73025" bIns="3651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50" b="1" dirty="0"/>
              <a:t>ABEx 2020</a:t>
            </a:r>
          </a:p>
        </p:txBody>
      </p:sp>
      <p:sp>
        <p:nvSpPr>
          <p:cNvPr id="10270" name="Text Box 460"/>
          <p:cNvSpPr txBox="1">
            <a:spLocks noChangeArrowheads="1"/>
          </p:cNvSpPr>
          <p:nvPr/>
        </p:nvSpPr>
        <p:spPr bwMode="auto">
          <a:xfrm>
            <a:off x="5537200" y="1674813"/>
            <a:ext cx="139700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3025" tIns="36512" rIns="73025" bIns="3651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50" b="1" dirty="0"/>
              <a:t>ABEx 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InfiniBand Applications and Multi-site Deployments</a:t>
            </a:r>
          </a:p>
        </p:txBody>
      </p:sp>
      <p:sp>
        <p:nvSpPr>
          <p:cNvPr id="11266" name="Content Placeholder 5"/>
          <p:cNvSpPr>
            <a:spLocks noGrp="1"/>
          </p:cNvSpPr>
          <p:nvPr>
            <p:ph idx="1"/>
          </p:nvPr>
        </p:nvSpPr>
        <p:spPr>
          <a:xfrm>
            <a:off x="381000" y="889000"/>
            <a:ext cx="5727700" cy="3975100"/>
          </a:xfrm>
        </p:spPr>
        <p:txBody>
          <a:bodyPr/>
          <a:lstStyle/>
          <a:p>
            <a:pPr eaLnBrk="1" hangingPunct="1"/>
            <a:r>
              <a:rPr lang="en-US" sz="1600" b="1">
                <a:latin typeface="Arial" charset="0"/>
                <a:ea typeface="ＭＳ Ｐゴシック" charset="0"/>
                <a:cs typeface="ＭＳ Ｐゴシック" charset="0"/>
              </a:rPr>
              <a:t>Global File Systems &amp; Storage Architectures</a:t>
            </a:r>
          </a:p>
          <a:p>
            <a:pPr lvl="1" eaLnBrk="1" hangingPunct="1">
              <a:spcAft>
                <a:spcPts val="600"/>
              </a:spcAft>
            </a:pPr>
            <a:r>
              <a:rPr lang="en-US" sz="1400">
                <a:latin typeface="Arial" charset="0"/>
                <a:ea typeface="ＭＳ Ｐゴシック" charset="0"/>
              </a:rPr>
              <a:t>High performance/high volume data sharing and storage virtualization between sites</a:t>
            </a:r>
            <a:endParaRPr lang="en-US" sz="1400" b="1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 sz="1600" b="1">
                <a:latin typeface="Arial" charset="0"/>
                <a:ea typeface="ＭＳ Ｐゴシック" charset="0"/>
                <a:cs typeface="ＭＳ Ｐゴシック" charset="0"/>
              </a:rPr>
              <a:t>High Performance Computing (HPC)</a:t>
            </a:r>
          </a:p>
          <a:p>
            <a:pPr lvl="1" eaLnBrk="1" hangingPunct="1"/>
            <a:r>
              <a:rPr lang="en-US" sz="1400">
                <a:latin typeface="Arial" charset="0"/>
                <a:ea typeface="ＭＳ Ｐゴシック" charset="0"/>
              </a:rPr>
              <a:t>Clustered applications and cloud computing</a:t>
            </a:r>
          </a:p>
          <a:p>
            <a:pPr lvl="1" eaLnBrk="1" hangingPunct="1">
              <a:spcAft>
                <a:spcPts val="600"/>
              </a:spcAft>
            </a:pPr>
            <a:r>
              <a:rPr lang="en-US" sz="1400">
                <a:latin typeface="Arial" charset="0"/>
                <a:ea typeface="ＭＳ Ｐゴシック" charset="0"/>
              </a:rPr>
              <a:t>Post-processing and visualization</a:t>
            </a:r>
          </a:p>
          <a:p>
            <a:pPr eaLnBrk="1" hangingPunct="1"/>
            <a:r>
              <a:rPr lang="en-US" sz="1600" b="1">
                <a:latin typeface="Arial" charset="0"/>
                <a:ea typeface="ＭＳ Ｐゴシック" charset="0"/>
                <a:cs typeface="ＭＳ Ｐゴシック" charset="0"/>
              </a:rPr>
              <a:t>Financial Services</a:t>
            </a:r>
          </a:p>
          <a:p>
            <a:pPr lvl="1" eaLnBrk="1" hangingPunct="1">
              <a:spcAft>
                <a:spcPts val="600"/>
              </a:spcAft>
            </a:pPr>
            <a:r>
              <a:rPr lang="en-US" sz="1400">
                <a:latin typeface="Arial" charset="0"/>
                <a:ea typeface="ＭＳ Ｐゴシック" charset="0"/>
              </a:rPr>
              <a:t>Disaster recovery solution for low latency trading and market data feed applications</a:t>
            </a:r>
          </a:p>
          <a:p>
            <a:pPr eaLnBrk="1" hangingPunct="1"/>
            <a:r>
              <a:rPr lang="en-US" sz="1600" b="1">
                <a:latin typeface="Arial" charset="0"/>
                <a:ea typeface="ＭＳ Ｐゴシック" charset="0"/>
                <a:cs typeface="ＭＳ Ｐゴシック" charset="0"/>
              </a:rPr>
              <a:t>Clustered Databases and Warehouses</a:t>
            </a:r>
          </a:p>
          <a:p>
            <a:pPr lvl="1" eaLnBrk="1" hangingPunct="1"/>
            <a:r>
              <a:rPr lang="en-US" sz="1400">
                <a:latin typeface="Arial" charset="0"/>
                <a:ea typeface="ＭＳ Ｐゴシック" charset="0"/>
              </a:rPr>
              <a:t>Multi-site failover and data mirroring</a:t>
            </a:r>
          </a:p>
          <a:p>
            <a:pPr lvl="1" eaLnBrk="1" hangingPunct="1">
              <a:spcAft>
                <a:spcPts val="600"/>
              </a:spcAft>
            </a:pPr>
            <a:r>
              <a:rPr lang="en-US" sz="1400">
                <a:latin typeface="Arial" charset="0"/>
                <a:ea typeface="ＭＳ Ｐゴシック" charset="0"/>
              </a:rPr>
              <a:t>Real-time local access and information sharing</a:t>
            </a:r>
          </a:p>
          <a:p>
            <a:pPr eaLnBrk="1" hangingPunct="1"/>
            <a:r>
              <a:rPr lang="en-US" sz="1600" b="1">
                <a:latin typeface="Arial" charset="0"/>
                <a:ea typeface="ＭＳ Ｐゴシック" charset="0"/>
                <a:cs typeface="ＭＳ Ｐゴシック" charset="0"/>
              </a:rPr>
              <a:t>Distributed Healthcare Applications</a:t>
            </a:r>
          </a:p>
          <a:p>
            <a:pPr lvl="1" eaLnBrk="1" hangingPunct="1"/>
            <a:r>
              <a:rPr lang="en-US" sz="1400">
                <a:latin typeface="Arial" charset="0"/>
                <a:ea typeface="ＭＳ Ｐゴシック" charset="0"/>
              </a:rPr>
              <a:t>High resolution imaging deployments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rcRect t="4313" b="5113"/>
          <a:stretch>
            <a:fillRect/>
          </a:stretch>
        </p:blipFill>
        <p:spPr>
          <a:xfrm>
            <a:off x="6515100" y="3657600"/>
            <a:ext cx="2197100" cy="1225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rcRect l="-667" t="1498" b="5618"/>
          <a:stretch>
            <a:fillRect/>
          </a:stretch>
        </p:blipFill>
        <p:spPr>
          <a:xfrm>
            <a:off x="6515100" y="2298700"/>
            <a:ext cx="2197100" cy="1219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5100" y="939800"/>
            <a:ext cx="2197100" cy="1219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665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70000" contrast="-70000"/>
          </a:blip>
          <a:srcRect l="2325" t="4569"/>
          <a:stretch/>
        </p:blipFill>
        <p:spPr bwMode="auto">
          <a:xfrm>
            <a:off x="2781300" y="771525"/>
            <a:ext cx="5868988" cy="424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rotWithShape="0">
              <a:srgbClr val="000000">
                <a:alpha val="42998"/>
              </a:srgbClr>
            </a:outerShdw>
          </a:effectLst>
        </p:spPr>
      </p:pic>
      <p:pic>
        <p:nvPicPr>
          <p:cNvPr id="42029" name="Picture 1670"/>
          <p:cNvPicPr>
            <a:picLocks noChangeAspect="1" noChangeArrowheads="1"/>
          </p:cNvPicPr>
          <p:nvPr/>
        </p:nvPicPr>
        <p:blipFill>
          <a:blip r:embed="rId4">
            <a:lum bright="42000"/>
            <a:grayscl/>
          </a:blip>
          <a:srcRect/>
          <a:stretch>
            <a:fillRect/>
          </a:stretch>
        </p:blipFill>
        <p:spPr bwMode="auto">
          <a:xfrm>
            <a:off x="223838" y="1157288"/>
            <a:ext cx="2592387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rotWithShape="0">
              <a:srgbClr val="000000">
                <a:alpha val="42998"/>
              </a:srgbClr>
            </a:outerShdw>
          </a:effectLst>
        </p:spPr>
      </p:pic>
      <p:sp>
        <p:nvSpPr>
          <p:cNvPr id="626" name="Oval 256"/>
          <p:cNvSpPr>
            <a:spLocks noChangeArrowheads="1"/>
          </p:cNvSpPr>
          <p:nvPr/>
        </p:nvSpPr>
        <p:spPr bwMode="auto">
          <a:xfrm>
            <a:off x="304800" y="1803400"/>
            <a:ext cx="1143000" cy="514350"/>
          </a:xfrm>
          <a:prstGeom prst="ellipse">
            <a:avLst/>
          </a:prstGeom>
          <a:gradFill rotWithShape="1">
            <a:gsLst>
              <a:gs pos="0">
                <a:schemeClr val="accent1">
                  <a:lumMod val="10000"/>
                  <a:alpha val="6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25" name="Oval 256"/>
          <p:cNvSpPr>
            <a:spLocks noChangeArrowheads="1"/>
          </p:cNvSpPr>
          <p:nvPr/>
        </p:nvSpPr>
        <p:spPr bwMode="auto">
          <a:xfrm>
            <a:off x="3200400" y="2914650"/>
            <a:ext cx="1143000" cy="514350"/>
          </a:xfrm>
          <a:prstGeom prst="ellipse">
            <a:avLst/>
          </a:prstGeom>
          <a:gradFill rotWithShape="1">
            <a:gsLst>
              <a:gs pos="0">
                <a:schemeClr val="accent1">
                  <a:lumMod val="10000"/>
                  <a:alpha val="6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24" name="Oval 256"/>
          <p:cNvSpPr>
            <a:spLocks noChangeArrowheads="1"/>
          </p:cNvSpPr>
          <p:nvPr/>
        </p:nvSpPr>
        <p:spPr bwMode="auto">
          <a:xfrm>
            <a:off x="7670800" y="3856038"/>
            <a:ext cx="1143000" cy="538162"/>
          </a:xfrm>
          <a:prstGeom prst="ellipse">
            <a:avLst/>
          </a:prstGeom>
          <a:gradFill rotWithShape="1">
            <a:gsLst>
              <a:gs pos="0">
                <a:schemeClr val="accent1">
                  <a:lumMod val="10000"/>
                  <a:alpha val="6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15" name="Oval 521"/>
          <p:cNvSpPr>
            <a:spLocks noChangeArrowheads="1"/>
          </p:cNvSpPr>
          <p:nvPr/>
        </p:nvSpPr>
        <p:spPr bwMode="auto">
          <a:xfrm>
            <a:off x="5130800" y="3800475"/>
            <a:ext cx="838200" cy="3429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10000"/>
                  <a:alpha val="6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14" name="Oval 521"/>
          <p:cNvSpPr>
            <a:spLocks noChangeArrowheads="1"/>
          </p:cNvSpPr>
          <p:nvPr/>
        </p:nvSpPr>
        <p:spPr bwMode="auto">
          <a:xfrm>
            <a:off x="6692900" y="4073525"/>
            <a:ext cx="838200" cy="3429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10000"/>
                  <a:alpha val="6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9955" name="Line 1661"/>
          <p:cNvSpPr>
            <a:spLocks noChangeShapeType="1"/>
          </p:cNvSpPr>
          <p:nvPr/>
        </p:nvSpPr>
        <p:spPr bwMode="auto">
          <a:xfrm flipH="1" flipV="1">
            <a:off x="4419600" y="3086100"/>
            <a:ext cx="685800" cy="342900"/>
          </a:xfrm>
          <a:prstGeom prst="line">
            <a:avLst/>
          </a:prstGeom>
          <a:noFill/>
          <a:ln w="6350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55" name="Line 252"/>
          <p:cNvSpPr>
            <a:spLocks noChangeShapeType="1"/>
          </p:cNvSpPr>
          <p:nvPr/>
        </p:nvSpPr>
        <p:spPr bwMode="auto">
          <a:xfrm flipV="1">
            <a:off x="7708900" y="3200400"/>
            <a:ext cx="139700" cy="242888"/>
          </a:xfrm>
          <a:prstGeom prst="line">
            <a:avLst/>
          </a:prstGeom>
          <a:noFill/>
          <a:ln w="6350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356" name="Line 251"/>
          <p:cNvSpPr>
            <a:spLocks noChangeShapeType="1"/>
          </p:cNvSpPr>
          <p:nvPr/>
        </p:nvSpPr>
        <p:spPr bwMode="auto">
          <a:xfrm flipV="1">
            <a:off x="4495800" y="2847975"/>
            <a:ext cx="3359150" cy="238125"/>
          </a:xfrm>
          <a:prstGeom prst="line">
            <a:avLst/>
          </a:prstGeom>
          <a:noFill/>
          <a:ln w="6350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3323" name="Group 380"/>
          <p:cNvGrpSpPr>
            <a:grpSpLocks/>
          </p:cNvGrpSpPr>
          <p:nvPr/>
        </p:nvGrpSpPr>
        <p:grpSpPr bwMode="auto">
          <a:xfrm>
            <a:off x="7904163" y="3811588"/>
            <a:ext cx="731837" cy="498475"/>
            <a:chOff x="672" y="2876"/>
            <a:chExt cx="672" cy="676"/>
          </a:xfrm>
        </p:grpSpPr>
        <p:sp>
          <p:nvSpPr>
            <p:cNvPr id="13789" name="Freeform 383"/>
            <p:cNvSpPr>
              <a:spLocks/>
            </p:cNvSpPr>
            <p:nvPr/>
          </p:nvSpPr>
          <p:spPr bwMode="auto">
            <a:xfrm>
              <a:off x="672" y="2876"/>
              <a:ext cx="653" cy="436"/>
            </a:xfrm>
            <a:custGeom>
              <a:avLst/>
              <a:gdLst>
                <a:gd name="T0" fmla="*/ 0 w 672"/>
                <a:gd name="T1" fmla="*/ 0 h 408"/>
                <a:gd name="T2" fmla="*/ 2 w 672"/>
                <a:gd name="T3" fmla="*/ 497 h 408"/>
                <a:gd name="T4" fmla="*/ 617 w 672"/>
                <a:gd name="T5" fmla="*/ 498 h 408"/>
                <a:gd name="T6" fmla="*/ 0 60000 65536"/>
                <a:gd name="T7" fmla="*/ 0 60000 65536"/>
                <a:gd name="T8" fmla="*/ 0 60000 65536"/>
                <a:gd name="T9" fmla="*/ 0 w 672"/>
                <a:gd name="T10" fmla="*/ 0 h 408"/>
                <a:gd name="T11" fmla="*/ 672 w 672"/>
                <a:gd name="T12" fmla="*/ 408 h 4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72" h="408">
                  <a:moveTo>
                    <a:pt x="0" y="0"/>
                  </a:moveTo>
                  <a:lnTo>
                    <a:pt x="2" y="407"/>
                  </a:lnTo>
                  <a:lnTo>
                    <a:pt x="672" y="40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90" name="Line 384"/>
            <p:cNvSpPr>
              <a:spLocks noChangeShapeType="1"/>
            </p:cNvSpPr>
            <p:nvPr/>
          </p:nvSpPr>
          <p:spPr bwMode="auto">
            <a:xfrm flipV="1">
              <a:off x="678" y="3022"/>
              <a:ext cx="639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91" name="Line 385"/>
            <p:cNvSpPr>
              <a:spLocks noChangeShapeType="1"/>
            </p:cNvSpPr>
            <p:nvPr/>
          </p:nvSpPr>
          <p:spPr bwMode="auto">
            <a:xfrm>
              <a:off x="738" y="302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92" name="Line 386"/>
            <p:cNvSpPr>
              <a:spLocks noChangeShapeType="1"/>
            </p:cNvSpPr>
            <p:nvPr/>
          </p:nvSpPr>
          <p:spPr bwMode="auto">
            <a:xfrm>
              <a:off x="834" y="302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93" name="Line 387"/>
            <p:cNvSpPr>
              <a:spLocks noChangeShapeType="1"/>
            </p:cNvSpPr>
            <p:nvPr/>
          </p:nvSpPr>
          <p:spPr bwMode="auto">
            <a:xfrm>
              <a:off x="930" y="302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94" name="Line 388"/>
            <p:cNvSpPr>
              <a:spLocks noChangeShapeType="1"/>
            </p:cNvSpPr>
            <p:nvPr/>
          </p:nvSpPr>
          <p:spPr bwMode="auto">
            <a:xfrm>
              <a:off x="1026" y="302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95" name="Line 389"/>
            <p:cNvSpPr>
              <a:spLocks noChangeShapeType="1"/>
            </p:cNvSpPr>
            <p:nvPr/>
          </p:nvSpPr>
          <p:spPr bwMode="auto">
            <a:xfrm>
              <a:off x="1122" y="302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96" name="Line 390"/>
            <p:cNvSpPr>
              <a:spLocks noChangeShapeType="1"/>
            </p:cNvSpPr>
            <p:nvPr/>
          </p:nvSpPr>
          <p:spPr bwMode="auto">
            <a:xfrm>
              <a:off x="1218" y="302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97" name="Line 391"/>
            <p:cNvSpPr>
              <a:spLocks noChangeShapeType="1"/>
            </p:cNvSpPr>
            <p:nvPr/>
          </p:nvSpPr>
          <p:spPr bwMode="auto">
            <a:xfrm>
              <a:off x="1314" y="302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798" name="Group 392"/>
            <p:cNvGrpSpPr>
              <a:grpSpLocks/>
            </p:cNvGrpSpPr>
            <p:nvPr/>
          </p:nvGrpSpPr>
          <p:grpSpPr bwMode="auto">
            <a:xfrm>
              <a:off x="720" y="3120"/>
              <a:ext cx="48" cy="144"/>
              <a:chOff x="288" y="3408"/>
              <a:chExt cx="48" cy="144"/>
            </a:xfrm>
          </p:grpSpPr>
          <p:sp>
            <p:nvSpPr>
              <p:cNvPr id="13897" name="Rectangle 393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98" name="Rectangle 394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99" name="Line 395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00" name="Line 396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01" name="Line 397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02" name="Line 398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799" name="Group 399"/>
            <p:cNvGrpSpPr>
              <a:grpSpLocks/>
            </p:cNvGrpSpPr>
            <p:nvPr/>
          </p:nvGrpSpPr>
          <p:grpSpPr bwMode="auto">
            <a:xfrm>
              <a:off x="816" y="3120"/>
              <a:ext cx="48" cy="144"/>
              <a:chOff x="288" y="3408"/>
              <a:chExt cx="48" cy="144"/>
            </a:xfrm>
          </p:grpSpPr>
          <p:sp>
            <p:nvSpPr>
              <p:cNvPr id="13891" name="Rectangle 400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92" name="Rectangle 401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93" name="Line 402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94" name="Line 403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95" name="Line 404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96" name="Line 405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800" name="Group 406"/>
            <p:cNvGrpSpPr>
              <a:grpSpLocks/>
            </p:cNvGrpSpPr>
            <p:nvPr/>
          </p:nvGrpSpPr>
          <p:grpSpPr bwMode="auto">
            <a:xfrm>
              <a:off x="912" y="3120"/>
              <a:ext cx="48" cy="144"/>
              <a:chOff x="288" y="3408"/>
              <a:chExt cx="48" cy="144"/>
            </a:xfrm>
          </p:grpSpPr>
          <p:sp>
            <p:nvSpPr>
              <p:cNvPr id="13885" name="Rectangle 407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86" name="Rectangle 408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87" name="Line 409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88" name="Line 410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89" name="Line 411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90" name="Line 412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801" name="Group 413"/>
            <p:cNvGrpSpPr>
              <a:grpSpLocks/>
            </p:cNvGrpSpPr>
            <p:nvPr/>
          </p:nvGrpSpPr>
          <p:grpSpPr bwMode="auto">
            <a:xfrm>
              <a:off x="1008" y="3120"/>
              <a:ext cx="48" cy="144"/>
              <a:chOff x="288" y="3408"/>
              <a:chExt cx="48" cy="144"/>
            </a:xfrm>
          </p:grpSpPr>
          <p:sp>
            <p:nvSpPr>
              <p:cNvPr id="13879" name="Rectangle 414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80" name="Rectangle 415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81" name="Line 416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82" name="Line 417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83" name="Line 418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84" name="Line 419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802" name="Group 420"/>
            <p:cNvGrpSpPr>
              <a:grpSpLocks/>
            </p:cNvGrpSpPr>
            <p:nvPr/>
          </p:nvGrpSpPr>
          <p:grpSpPr bwMode="auto">
            <a:xfrm>
              <a:off x="1104" y="3120"/>
              <a:ext cx="48" cy="144"/>
              <a:chOff x="288" y="3408"/>
              <a:chExt cx="48" cy="144"/>
            </a:xfrm>
          </p:grpSpPr>
          <p:sp>
            <p:nvSpPr>
              <p:cNvPr id="13873" name="Rectangle 421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74" name="Rectangle 422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75" name="Line 423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76" name="Line 424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77" name="Line 425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78" name="Line 426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803" name="Group 427"/>
            <p:cNvGrpSpPr>
              <a:grpSpLocks/>
            </p:cNvGrpSpPr>
            <p:nvPr/>
          </p:nvGrpSpPr>
          <p:grpSpPr bwMode="auto">
            <a:xfrm>
              <a:off x="1200" y="3120"/>
              <a:ext cx="48" cy="144"/>
              <a:chOff x="288" y="3408"/>
              <a:chExt cx="48" cy="144"/>
            </a:xfrm>
          </p:grpSpPr>
          <p:sp>
            <p:nvSpPr>
              <p:cNvPr id="13867" name="Rectangle 428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68" name="Rectangle 429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69" name="Line 430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70" name="Line 431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71" name="Line 432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72" name="Line 433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804" name="Group 434"/>
            <p:cNvGrpSpPr>
              <a:grpSpLocks/>
            </p:cNvGrpSpPr>
            <p:nvPr/>
          </p:nvGrpSpPr>
          <p:grpSpPr bwMode="auto">
            <a:xfrm>
              <a:off x="1296" y="3120"/>
              <a:ext cx="48" cy="144"/>
              <a:chOff x="288" y="3408"/>
              <a:chExt cx="48" cy="144"/>
            </a:xfrm>
          </p:grpSpPr>
          <p:sp>
            <p:nvSpPr>
              <p:cNvPr id="13861" name="Rectangle 435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62" name="Rectangle 436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63" name="Line 437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64" name="Line 438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65" name="Line 439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66" name="Line 440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805" name="Line 441"/>
            <p:cNvSpPr>
              <a:spLocks noChangeShapeType="1"/>
            </p:cNvSpPr>
            <p:nvPr/>
          </p:nvSpPr>
          <p:spPr bwMode="auto">
            <a:xfrm>
              <a:off x="745" y="331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06" name="Line 442"/>
            <p:cNvSpPr>
              <a:spLocks noChangeShapeType="1"/>
            </p:cNvSpPr>
            <p:nvPr/>
          </p:nvSpPr>
          <p:spPr bwMode="auto">
            <a:xfrm>
              <a:off x="841" y="331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07" name="Line 443"/>
            <p:cNvSpPr>
              <a:spLocks noChangeShapeType="1"/>
            </p:cNvSpPr>
            <p:nvPr/>
          </p:nvSpPr>
          <p:spPr bwMode="auto">
            <a:xfrm>
              <a:off x="937" y="331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08" name="Line 444"/>
            <p:cNvSpPr>
              <a:spLocks noChangeShapeType="1"/>
            </p:cNvSpPr>
            <p:nvPr/>
          </p:nvSpPr>
          <p:spPr bwMode="auto">
            <a:xfrm>
              <a:off x="1033" y="331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09" name="Line 445"/>
            <p:cNvSpPr>
              <a:spLocks noChangeShapeType="1"/>
            </p:cNvSpPr>
            <p:nvPr/>
          </p:nvSpPr>
          <p:spPr bwMode="auto">
            <a:xfrm>
              <a:off x="1129" y="331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10" name="Line 446"/>
            <p:cNvSpPr>
              <a:spLocks noChangeShapeType="1"/>
            </p:cNvSpPr>
            <p:nvPr/>
          </p:nvSpPr>
          <p:spPr bwMode="auto">
            <a:xfrm>
              <a:off x="1225" y="331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11" name="Line 447"/>
            <p:cNvSpPr>
              <a:spLocks noChangeShapeType="1"/>
            </p:cNvSpPr>
            <p:nvPr/>
          </p:nvSpPr>
          <p:spPr bwMode="auto">
            <a:xfrm>
              <a:off x="1321" y="331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812" name="Group 448"/>
            <p:cNvGrpSpPr>
              <a:grpSpLocks/>
            </p:cNvGrpSpPr>
            <p:nvPr/>
          </p:nvGrpSpPr>
          <p:grpSpPr bwMode="auto">
            <a:xfrm>
              <a:off x="720" y="3408"/>
              <a:ext cx="48" cy="144"/>
              <a:chOff x="288" y="3408"/>
              <a:chExt cx="48" cy="144"/>
            </a:xfrm>
          </p:grpSpPr>
          <p:sp>
            <p:nvSpPr>
              <p:cNvPr id="13855" name="Rectangle 449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56" name="Rectangle 450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57" name="Line 451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58" name="Line 452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59" name="Line 453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60" name="Line 454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813" name="Group 455"/>
            <p:cNvGrpSpPr>
              <a:grpSpLocks/>
            </p:cNvGrpSpPr>
            <p:nvPr/>
          </p:nvGrpSpPr>
          <p:grpSpPr bwMode="auto">
            <a:xfrm>
              <a:off x="816" y="3408"/>
              <a:ext cx="48" cy="144"/>
              <a:chOff x="288" y="3408"/>
              <a:chExt cx="48" cy="144"/>
            </a:xfrm>
          </p:grpSpPr>
          <p:sp>
            <p:nvSpPr>
              <p:cNvPr id="13849" name="Rectangle 456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50" name="Rectangle 457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51" name="Line 458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52" name="Line 459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53" name="Line 460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54" name="Line 461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814" name="Group 462"/>
            <p:cNvGrpSpPr>
              <a:grpSpLocks/>
            </p:cNvGrpSpPr>
            <p:nvPr/>
          </p:nvGrpSpPr>
          <p:grpSpPr bwMode="auto">
            <a:xfrm>
              <a:off x="912" y="3408"/>
              <a:ext cx="48" cy="144"/>
              <a:chOff x="288" y="3408"/>
              <a:chExt cx="48" cy="144"/>
            </a:xfrm>
          </p:grpSpPr>
          <p:sp>
            <p:nvSpPr>
              <p:cNvPr id="13843" name="Rectangle 463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44" name="Rectangle 464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45" name="Line 465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46" name="Line 466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47" name="Line 467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48" name="Line 468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815" name="Group 469"/>
            <p:cNvGrpSpPr>
              <a:grpSpLocks/>
            </p:cNvGrpSpPr>
            <p:nvPr/>
          </p:nvGrpSpPr>
          <p:grpSpPr bwMode="auto">
            <a:xfrm>
              <a:off x="1008" y="3408"/>
              <a:ext cx="48" cy="144"/>
              <a:chOff x="288" y="3408"/>
              <a:chExt cx="48" cy="144"/>
            </a:xfrm>
          </p:grpSpPr>
          <p:sp>
            <p:nvSpPr>
              <p:cNvPr id="13837" name="Rectangle 470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38" name="Rectangle 471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39" name="Line 472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40" name="Line 473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41" name="Line 474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42" name="Line 475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816" name="Group 476"/>
            <p:cNvGrpSpPr>
              <a:grpSpLocks/>
            </p:cNvGrpSpPr>
            <p:nvPr/>
          </p:nvGrpSpPr>
          <p:grpSpPr bwMode="auto">
            <a:xfrm>
              <a:off x="1104" y="3408"/>
              <a:ext cx="48" cy="144"/>
              <a:chOff x="288" y="3408"/>
              <a:chExt cx="48" cy="144"/>
            </a:xfrm>
          </p:grpSpPr>
          <p:sp>
            <p:nvSpPr>
              <p:cNvPr id="13831" name="Rectangle 477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32" name="Rectangle 478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33" name="Line 479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34" name="Line 480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35" name="Line 481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36" name="Line 482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817" name="Group 483"/>
            <p:cNvGrpSpPr>
              <a:grpSpLocks/>
            </p:cNvGrpSpPr>
            <p:nvPr/>
          </p:nvGrpSpPr>
          <p:grpSpPr bwMode="auto">
            <a:xfrm>
              <a:off x="1200" y="3408"/>
              <a:ext cx="48" cy="144"/>
              <a:chOff x="288" y="3408"/>
              <a:chExt cx="48" cy="144"/>
            </a:xfrm>
          </p:grpSpPr>
          <p:sp>
            <p:nvSpPr>
              <p:cNvPr id="13825" name="Rectangle 484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26" name="Rectangle 485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27" name="Line 486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8" name="Line 487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9" name="Line 488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30" name="Line 489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818" name="Group 490"/>
            <p:cNvGrpSpPr>
              <a:grpSpLocks/>
            </p:cNvGrpSpPr>
            <p:nvPr/>
          </p:nvGrpSpPr>
          <p:grpSpPr bwMode="auto">
            <a:xfrm>
              <a:off x="1296" y="3408"/>
              <a:ext cx="48" cy="144"/>
              <a:chOff x="288" y="3408"/>
              <a:chExt cx="48" cy="144"/>
            </a:xfrm>
          </p:grpSpPr>
          <p:sp>
            <p:nvSpPr>
              <p:cNvPr id="13819" name="Rectangle 491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20" name="Rectangle 492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821" name="Line 493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2" name="Line 494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3" name="Line 495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4" name="Line 496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3324" name="Text Box 497"/>
          <p:cNvSpPr txBox="1">
            <a:spLocks noChangeArrowheads="1"/>
          </p:cNvSpPr>
          <p:nvPr/>
        </p:nvSpPr>
        <p:spPr bwMode="auto">
          <a:xfrm>
            <a:off x="7824788" y="3602038"/>
            <a:ext cx="681037" cy="2460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000"/>
              <a:t>Site 3</a:t>
            </a:r>
          </a:p>
        </p:txBody>
      </p:sp>
      <p:sp>
        <p:nvSpPr>
          <p:cNvPr id="14360" name="Line 252"/>
          <p:cNvSpPr>
            <a:spLocks noChangeShapeType="1"/>
          </p:cNvSpPr>
          <p:nvPr/>
        </p:nvSpPr>
        <p:spPr bwMode="auto">
          <a:xfrm flipV="1">
            <a:off x="7588250" y="3452813"/>
            <a:ext cx="95250" cy="319087"/>
          </a:xfrm>
          <a:prstGeom prst="line">
            <a:avLst/>
          </a:prstGeom>
          <a:noFill/>
          <a:ln w="6350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999" name="Oval 256"/>
          <p:cNvSpPr>
            <a:spLocks noChangeArrowheads="1"/>
          </p:cNvSpPr>
          <p:nvPr/>
        </p:nvSpPr>
        <p:spPr bwMode="auto">
          <a:xfrm>
            <a:off x="7848600" y="2743200"/>
            <a:ext cx="1143000" cy="514350"/>
          </a:xfrm>
          <a:prstGeom prst="ellipse">
            <a:avLst/>
          </a:prstGeom>
          <a:gradFill rotWithShape="1">
            <a:gsLst>
              <a:gs pos="0">
                <a:schemeClr val="accent1">
                  <a:lumMod val="10000"/>
                  <a:alpha val="6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13327" name="Group 257"/>
          <p:cNvGrpSpPr>
            <a:grpSpLocks/>
          </p:cNvGrpSpPr>
          <p:nvPr/>
        </p:nvGrpSpPr>
        <p:grpSpPr bwMode="auto">
          <a:xfrm>
            <a:off x="8053388" y="2787650"/>
            <a:ext cx="735012" cy="530225"/>
            <a:chOff x="3550" y="504"/>
            <a:chExt cx="674" cy="719"/>
          </a:xfrm>
        </p:grpSpPr>
        <p:sp>
          <p:nvSpPr>
            <p:cNvPr id="13674" name="Freeform 258"/>
            <p:cNvSpPr>
              <a:spLocks/>
            </p:cNvSpPr>
            <p:nvPr/>
          </p:nvSpPr>
          <p:spPr bwMode="auto">
            <a:xfrm>
              <a:off x="3550" y="791"/>
              <a:ext cx="655" cy="432"/>
            </a:xfrm>
            <a:custGeom>
              <a:avLst/>
              <a:gdLst>
                <a:gd name="T0" fmla="*/ 0 w 673"/>
                <a:gd name="T1" fmla="*/ 432 h 432"/>
                <a:gd name="T2" fmla="*/ 3 w 673"/>
                <a:gd name="T3" fmla="*/ 0 h 432"/>
                <a:gd name="T4" fmla="*/ 620 w 673"/>
                <a:gd name="T5" fmla="*/ 1 h 432"/>
                <a:gd name="T6" fmla="*/ 0 60000 65536"/>
                <a:gd name="T7" fmla="*/ 0 60000 65536"/>
                <a:gd name="T8" fmla="*/ 0 60000 65536"/>
                <a:gd name="T9" fmla="*/ 0 w 673"/>
                <a:gd name="T10" fmla="*/ 0 h 432"/>
                <a:gd name="T11" fmla="*/ 673 w 673"/>
                <a:gd name="T12" fmla="*/ 432 h 4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73" h="432">
                  <a:moveTo>
                    <a:pt x="0" y="432"/>
                  </a:moveTo>
                  <a:lnTo>
                    <a:pt x="3" y="0"/>
                  </a:lnTo>
                  <a:lnTo>
                    <a:pt x="673" y="1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75" name="Line 259"/>
            <p:cNvSpPr>
              <a:spLocks noChangeShapeType="1"/>
            </p:cNvSpPr>
            <p:nvPr/>
          </p:nvSpPr>
          <p:spPr bwMode="auto">
            <a:xfrm>
              <a:off x="3558" y="504"/>
              <a:ext cx="63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76" name="Line 260"/>
            <p:cNvSpPr>
              <a:spLocks noChangeShapeType="1"/>
            </p:cNvSpPr>
            <p:nvPr/>
          </p:nvSpPr>
          <p:spPr bwMode="auto">
            <a:xfrm>
              <a:off x="3618" y="50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77" name="Line 261"/>
            <p:cNvSpPr>
              <a:spLocks noChangeShapeType="1"/>
            </p:cNvSpPr>
            <p:nvPr/>
          </p:nvSpPr>
          <p:spPr bwMode="auto">
            <a:xfrm>
              <a:off x="3714" y="50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78" name="Line 262"/>
            <p:cNvSpPr>
              <a:spLocks noChangeShapeType="1"/>
            </p:cNvSpPr>
            <p:nvPr/>
          </p:nvSpPr>
          <p:spPr bwMode="auto">
            <a:xfrm>
              <a:off x="3810" y="50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79" name="Line 263"/>
            <p:cNvSpPr>
              <a:spLocks noChangeShapeType="1"/>
            </p:cNvSpPr>
            <p:nvPr/>
          </p:nvSpPr>
          <p:spPr bwMode="auto">
            <a:xfrm>
              <a:off x="3906" y="50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80" name="Line 264"/>
            <p:cNvSpPr>
              <a:spLocks noChangeShapeType="1"/>
            </p:cNvSpPr>
            <p:nvPr/>
          </p:nvSpPr>
          <p:spPr bwMode="auto">
            <a:xfrm>
              <a:off x="4002" y="50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81" name="Line 265"/>
            <p:cNvSpPr>
              <a:spLocks noChangeShapeType="1"/>
            </p:cNvSpPr>
            <p:nvPr/>
          </p:nvSpPr>
          <p:spPr bwMode="auto">
            <a:xfrm>
              <a:off x="4098" y="50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82" name="Line 266"/>
            <p:cNvSpPr>
              <a:spLocks noChangeShapeType="1"/>
            </p:cNvSpPr>
            <p:nvPr/>
          </p:nvSpPr>
          <p:spPr bwMode="auto">
            <a:xfrm>
              <a:off x="4194" y="504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683" name="Group 267"/>
            <p:cNvGrpSpPr>
              <a:grpSpLocks/>
            </p:cNvGrpSpPr>
            <p:nvPr/>
          </p:nvGrpSpPr>
          <p:grpSpPr bwMode="auto">
            <a:xfrm>
              <a:off x="3600" y="600"/>
              <a:ext cx="48" cy="144"/>
              <a:chOff x="288" y="3408"/>
              <a:chExt cx="48" cy="144"/>
            </a:xfrm>
          </p:grpSpPr>
          <p:sp>
            <p:nvSpPr>
              <p:cNvPr id="13783" name="Rectangle 268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84" name="Rectangle 269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85" name="Line 270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86" name="Line 271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87" name="Line 272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88" name="Line 273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684" name="Group 274"/>
            <p:cNvGrpSpPr>
              <a:grpSpLocks/>
            </p:cNvGrpSpPr>
            <p:nvPr/>
          </p:nvGrpSpPr>
          <p:grpSpPr bwMode="auto">
            <a:xfrm>
              <a:off x="3696" y="600"/>
              <a:ext cx="48" cy="144"/>
              <a:chOff x="288" y="3408"/>
              <a:chExt cx="48" cy="144"/>
            </a:xfrm>
          </p:grpSpPr>
          <p:sp>
            <p:nvSpPr>
              <p:cNvPr id="13777" name="Rectangle 275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78" name="Rectangle 276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79" name="Line 277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80" name="Line 278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81" name="Line 279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82" name="Line 280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685" name="Group 281"/>
            <p:cNvGrpSpPr>
              <a:grpSpLocks/>
            </p:cNvGrpSpPr>
            <p:nvPr/>
          </p:nvGrpSpPr>
          <p:grpSpPr bwMode="auto">
            <a:xfrm>
              <a:off x="3792" y="600"/>
              <a:ext cx="48" cy="144"/>
              <a:chOff x="288" y="3408"/>
              <a:chExt cx="48" cy="144"/>
            </a:xfrm>
          </p:grpSpPr>
          <p:sp>
            <p:nvSpPr>
              <p:cNvPr id="13771" name="Rectangle 282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72" name="Rectangle 283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73" name="Line 284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74" name="Line 285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75" name="Line 286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76" name="Line 287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686" name="Group 288"/>
            <p:cNvGrpSpPr>
              <a:grpSpLocks/>
            </p:cNvGrpSpPr>
            <p:nvPr/>
          </p:nvGrpSpPr>
          <p:grpSpPr bwMode="auto">
            <a:xfrm>
              <a:off x="3888" y="600"/>
              <a:ext cx="48" cy="144"/>
              <a:chOff x="288" y="3408"/>
              <a:chExt cx="48" cy="144"/>
            </a:xfrm>
          </p:grpSpPr>
          <p:sp>
            <p:nvSpPr>
              <p:cNvPr id="13765" name="Rectangle 289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66" name="Rectangle 290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67" name="Line 291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68" name="Line 292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69" name="Line 293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70" name="Line 294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687" name="Group 295"/>
            <p:cNvGrpSpPr>
              <a:grpSpLocks/>
            </p:cNvGrpSpPr>
            <p:nvPr/>
          </p:nvGrpSpPr>
          <p:grpSpPr bwMode="auto">
            <a:xfrm>
              <a:off x="3984" y="600"/>
              <a:ext cx="48" cy="144"/>
              <a:chOff x="288" y="3408"/>
              <a:chExt cx="48" cy="144"/>
            </a:xfrm>
          </p:grpSpPr>
          <p:sp>
            <p:nvSpPr>
              <p:cNvPr id="13759" name="Rectangle 296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60" name="Rectangle 297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61" name="Line 298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62" name="Line 299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63" name="Line 300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64" name="Line 301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688" name="Group 302"/>
            <p:cNvGrpSpPr>
              <a:grpSpLocks/>
            </p:cNvGrpSpPr>
            <p:nvPr/>
          </p:nvGrpSpPr>
          <p:grpSpPr bwMode="auto">
            <a:xfrm>
              <a:off x="4080" y="600"/>
              <a:ext cx="48" cy="144"/>
              <a:chOff x="288" y="3408"/>
              <a:chExt cx="48" cy="144"/>
            </a:xfrm>
          </p:grpSpPr>
          <p:sp>
            <p:nvSpPr>
              <p:cNvPr id="13753" name="Rectangle 303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54" name="Rectangle 304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55" name="Line 305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56" name="Line 306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57" name="Line 307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58" name="Line 308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689" name="Group 309"/>
            <p:cNvGrpSpPr>
              <a:grpSpLocks/>
            </p:cNvGrpSpPr>
            <p:nvPr/>
          </p:nvGrpSpPr>
          <p:grpSpPr bwMode="auto">
            <a:xfrm>
              <a:off x="4176" y="600"/>
              <a:ext cx="48" cy="144"/>
              <a:chOff x="288" y="3408"/>
              <a:chExt cx="48" cy="144"/>
            </a:xfrm>
          </p:grpSpPr>
          <p:sp>
            <p:nvSpPr>
              <p:cNvPr id="13747" name="Rectangle 310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48" name="Rectangle 311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49" name="Line 312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50" name="Line 313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51" name="Line 314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52" name="Line 315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690" name="Line 316"/>
            <p:cNvSpPr>
              <a:spLocks noChangeShapeType="1"/>
            </p:cNvSpPr>
            <p:nvPr/>
          </p:nvSpPr>
          <p:spPr bwMode="auto">
            <a:xfrm>
              <a:off x="3625" y="79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91" name="Line 317"/>
            <p:cNvSpPr>
              <a:spLocks noChangeShapeType="1"/>
            </p:cNvSpPr>
            <p:nvPr/>
          </p:nvSpPr>
          <p:spPr bwMode="auto">
            <a:xfrm>
              <a:off x="3721" y="79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92" name="Line 318"/>
            <p:cNvSpPr>
              <a:spLocks noChangeShapeType="1"/>
            </p:cNvSpPr>
            <p:nvPr/>
          </p:nvSpPr>
          <p:spPr bwMode="auto">
            <a:xfrm>
              <a:off x="3817" y="79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93" name="Line 319"/>
            <p:cNvSpPr>
              <a:spLocks noChangeShapeType="1"/>
            </p:cNvSpPr>
            <p:nvPr/>
          </p:nvSpPr>
          <p:spPr bwMode="auto">
            <a:xfrm>
              <a:off x="3913" y="79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94" name="Line 320"/>
            <p:cNvSpPr>
              <a:spLocks noChangeShapeType="1"/>
            </p:cNvSpPr>
            <p:nvPr/>
          </p:nvSpPr>
          <p:spPr bwMode="auto">
            <a:xfrm>
              <a:off x="4009" y="79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95" name="Line 321"/>
            <p:cNvSpPr>
              <a:spLocks noChangeShapeType="1"/>
            </p:cNvSpPr>
            <p:nvPr/>
          </p:nvSpPr>
          <p:spPr bwMode="auto">
            <a:xfrm>
              <a:off x="4105" y="79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96" name="Line 322"/>
            <p:cNvSpPr>
              <a:spLocks noChangeShapeType="1"/>
            </p:cNvSpPr>
            <p:nvPr/>
          </p:nvSpPr>
          <p:spPr bwMode="auto">
            <a:xfrm>
              <a:off x="4201" y="792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697" name="Group 323"/>
            <p:cNvGrpSpPr>
              <a:grpSpLocks/>
            </p:cNvGrpSpPr>
            <p:nvPr/>
          </p:nvGrpSpPr>
          <p:grpSpPr bwMode="auto">
            <a:xfrm>
              <a:off x="3600" y="888"/>
              <a:ext cx="48" cy="144"/>
              <a:chOff x="288" y="3408"/>
              <a:chExt cx="48" cy="144"/>
            </a:xfrm>
          </p:grpSpPr>
          <p:sp>
            <p:nvSpPr>
              <p:cNvPr id="13741" name="Rectangle 324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42" name="Rectangle 325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43" name="Line 326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44" name="Line 327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45" name="Line 328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46" name="Line 329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698" name="Group 330"/>
            <p:cNvGrpSpPr>
              <a:grpSpLocks/>
            </p:cNvGrpSpPr>
            <p:nvPr/>
          </p:nvGrpSpPr>
          <p:grpSpPr bwMode="auto">
            <a:xfrm>
              <a:off x="3696" y="888"/>
              <a:ext cx="48" cy="144"/>
              <a:chOff x="288" y="3408"/>
              <a:chExt cx="48" cy="144"/>
            </a:xfrm>
          </p:grpSpPr>
          <p:sp>
            <p:nvSpPr>
              <p:cNvPr id="13735" name="Rectangle 331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36" name="Rectangle 332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37" name="Line 333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38" name="Line 334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39" name="Line 335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40" name="Line 336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699" name="Group 337"/>
            <p:cNvGrpSpPr>
              <a:grpSpLocks/>
            </p:cNvGrpSpPr>
            <p:nvPr/>
          </p:nvGrpSpPr>
          <p:grpSpPr bwMode="auto">
            <a:xfrm>
              <a:off x="3792" y="888"/>
              <a:ext cx="48" cy="144"/>
              <a:chOff x="288" y="3408"/>
              <a:chExt cx="48" cy="144"/>
            </a:xfrm>
          </p:grpSpPr>
          <p:sp>
            <p:nvSpPr>
              <p:cNvPr id="13729" name="Rectangle 338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30" name="Rectangle 339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31" name="Line 340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32" name="Line 341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33" name="Line 342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34" name="Line 343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700" name="Group 344"/>
            <p:cNvGrpSpPr>
              <a:grpSpLocks/>
            </p:cNvGrpSpPr>
            <p:nvPr/>
          </p:nvGrpSpPr>
          <p:grpSpPr bwMode="auto">
            <a:xfrm>
              <a:off x="3888" y="888"/>
              <a:ext cx="48" cy="144"/>
              <a:chOff x="288" y="3408"/>
              <a:chExt cx="48" cy="144"/>
            </a:xfrm>
          </p:grpSpPr>
          <p:sp>
            <p:nvSpPr>
              <p:cNvPr id="13723" name="Rectangle 345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24" name="Rectangle 346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25" name="Line 347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6" name="Line 348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7" name="Line 349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8" name="Line 350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701" name="Group 351"/>
            <p:cNvGrpSpPr>
              <a:grpSpLocks/>
            </p:cNvGrpSpPr>
            <p:nvPr/>
          </p:nvGrpSpPr>
          <p:grpSpPr bwMode="auto">
            <a:xfrm>
              <a:off x="3984" y="888"/>
              <a:ext cx="48" cy="144"/>
              <a:chOff x="288" y="3408"/>
              <a:chExt cx="48" cy="144"/>
            </a:xfrm>
          </p:grpSpPr>
          <p:sp>
            <p:nvSpPr>
              <p:cNvPr id="13717" name="Rectangle 352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18" name="Rectangle 353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19" name="Line 354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0" name="Line 355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1" name="Line 356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2" name="Line 357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702" name="Group 358"/>
            <p:cNvGrpSpPr>
              <a:grpSpLocks/>
            </p:cNvGrpSpPr>
            <p:nvPr/>
          </p:nvGrpSpPr>
          <p:grpSpPr bwMode="auto">
            <a:xfrm>
              <a:off x="4080" y="888"/>
              <a:ext cx="48" cy="144"/>
              <a:chOff x="288" y="3408"/>
              <a:chExt cx="48" cy="144"/>
            </a:xfrm>
          </p:grpSpPr>
          <p:sp>
            <p:nvSpPr>
              <p:cNvPr id="13711" name="Rectangle 359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12" name="Rectangle 360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13" name="Line 361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14" name="Line 362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15" name="Line 363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16" name="Line 364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703" name="Group 365"/>
            <p:cNvGrpSpPr>
              <a:grpSpLocks/>
            </p:cNvGrpSpPr>
            <p:nvPr/>
          </p:nvGrpSpPr>
          <p:grpSpPr bwMode="auto">
            <a:xfrm>
              <a:off x="4176" y="888"/>
              <a:ext cx="48" cy="144"/>
              <a:chOff x="288" y="3408"/>
              <a:chExt cx="48" cy="144"/>
            </a:xfrm>
          </p:grpSpPr>
          <p:sp>
            <p:nvSpPr>
              <p:cNvPr id="13705" name="Rectangle 366"/>
              <p:cNvSpPr>
                <a:spLocks noChangeArrowheads="1"/>
              </p:cNvSpPr>
              <p:nvPr/>
            </p:nvSpPr>
            <p:spPr bwMode="auto">
              <a:xfrm>
                <a:off x="288" y="3408"/>
                <a:ext cx="48" cy="144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06" name="Rectangle 367"/>
              <p:cNvSpPr>
                <a:spLocks noChangeAspect="1" noChangeArrowheads="1"/>
              </p:cNvSpPr>
              <p:nvPr/>
            </p:nvSpPr>
            <p:spPr bwMode="auto">
              <a:xfrm flipV="1">
                <a:off x="307" y="3423"/>
                <a:ext cx="23" cy="2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/>
              </a:p>
            </p:txBody>
          </p:sp>
          <p:sp>
            <p:nvSpPr>
              <p:cNvPr id="13707" name="Line 368"/>
              <p:cNvSpPr>
                <a:spLocks noChangeShapeType="1"/>
              </p:cNvSpPr>
              <p:nvPr/>
            </p:nvSpPr>
            <p:spPr bwMode="auto">
              <a:xfrm flipV="1">
                <a:off x="289" y="3469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08" name="Line 369"/>
              <p:cNvSpPr>
                <a:spLocks noChangeShapeType="1"/>
              </p:cNvSpPr>
              <p:nvPr/>
            </p:nvSpPr>
            <p:spPr bwMode="auto">
              <a:xfrm flipV="1">
                <a:off x="289" y="3482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09" name="Line 370"/>
              <p:cNvSpPr>
                <a:spLocks noChangeShapeType="1"/>
              </p:cNvSpPr>
              <p:nvPr/>
            </p:nvSpPr>
            <p:spPr bwMode="auto">
              <a:xfrm flipV="1">
                <a:off x="289" y="3495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10" name="Line 371"/>
              <p:cNvSpPr>
                <a:spLocks noChangeShapeType="1"/>
              </p:cNvSpPr>
              <p:nvPr/>
            </p:nvSpPr>
            <p:spPr bwMode="auto">
              <a:xfrm flipV="1">
                <a:off x="289" y="3508"/>
                <a:ext cx="25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704" name="Line 372"/>
            <p:cNvSpPr>
              <a:spLocks noChangeShapeType="1"/>
            </p:cNvSpPr>
            <p:nvPr/>
          </p:nvSpPr>
          <p:spPr bwMode="auto">
            <a:xfrm flipV="1">
              <a:off x="3553" y="504"/>
              <a:ext cx="2" cy="2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28" name="Text Box 501"/>
          <p:cNvSpPr txBox="1">
            <a:spLocks noChangeArrowheads="1"/>
          </p:cNvSpPr>
          <p:nvPr/>
        </p:nvSpPr>
        <p:spPr bwMode="auto">
          <a:xfrm>
            <a:off x="8024813" y="3249613"/>
            <a:ext cx="687387" cy="2460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000"/>
              <a:t>Site 2</a:t>
            </a:r>
          </a:p>
        </p:txBody>
      </p:sp>
      <p:grpSp>
        <p:nvGrpSpPr>
          <p:cNvPr id="32802" name="Group 506"/>
          <p:cNvGrpSpPr>
            <a:grpSpLocks/>
          </p:cNvGrpSpPr>
          <p:nvPr/>
        </p:nvGrpSpPr>
        <p:grpSpPr bwMode="auto">
          <a:xfrm>
            <a:off x="7508874" y="3723085"/>
            <a:ext cx="165100" cy="104775"/>
            <a:chOff x="1084" y="2544"/>
            <a:chExt cx="151" cy="144"/>
          </a:xfrm>
          <a:solidFill>
            <a:srgbClr val="BBE0E3"/>
          </a:solidFill>
        </p:grpSpPr>
        <p:sp>
          <p:nvSpPr>
            <p:cNvPr id="42361" name="Oval 507"/>
            <p:cNvSpPr>
              <a:spLocks noChangeArrowheads="1"/>
            </p:cNvSpPr>
            <p:nvPr/>
          </p:nvSpPr>
          <p:spPr bwMode="auto">
            <a:xfrm>
              <a:off x="1084" y="2544"/>
              <a:ext cx="151" cy="14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  <p:sp>
          <p:nvSpPr>
            <p:cNvPr id="42362" name="AutoShape 508"/>
            <p:cNvSpPr>
              <a:spLocks noChangeArrowheads="1"/>
            </p:cNvSpPr>
            <p:nvPr/>
          </p:nvSpPr>
          <p:spPr bwMode="auto">
            <a:xfrm>
              <a:off x="1104" y="2570"/>
              <a:ext cx="110" cy="91"/>
            </a:xfrm>
            <a:prstGeom prst="flowChartCollat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</p:grpSp>
      <p:sp>
        <p:nvSpPr>
          <p:cNvPr id="14367" name="Line 252"/>
          <p:cNvSpPr>
            <a:spLocks noChangeShapeType="1"/>
          </p:cNvSpPr>
          <p:nvPr/>
        </p:nvSpPr>
        <p:spPr bwMode="auto">
          <a:xfrm flipV="1">
            <a:off x="7848600" y="2857500"/>
            <a:ext cx="6350" cy="342900"/>
          </a:xfrm>
          <a:prstGeom prst="line">
            <a:avLst/>
          </a:prstGeom>
          <a:noFill/>
          <a:ln w="6350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32803" name="Group 1652"/>
          <p:cNvGrpSpPr>
            <a:grpSpLocks/>
          </p:cNvGrpSpPr>
          <p:nvPr/>
        </p:nvGrpSpPr>
        <p:grpSpPr bwMode="auto">
          <a:xfrm>
            <a:off x="7769224" y="2797969"/>
            <a:ext cx="165100" cy="108347"/>
            <a:chOff x="4455" y="996"/>
            <a:chExt cx="104" cy="91"/>
          </a:xfrm>
          <a:solidFill>
            <a:schemeClr val="accent1"/>
          </a:solidFill>
        </p:grpSpPr>
        <p:sp>
          <p:nvSpPr>
            <p:cNvPr id="42359" name="Oval 518"/>
            <p:cNvSpPr>
              <a:spLocks noChangeArrowheads="1"/>
            </p:cNvSpPr>
            <p:nvPr/>
          </p:nvSpPr>
          <p:spPr bwMode="auto">
            <a:xfrm>
              <a:off x="4455" y="996"/>
              <a:ext cx="104" cy="91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  <p:sp>
          <p:nvSpPr>
            <p:cNvPr id="42360" name="AutoShape 519"/>
            <p:cNvSpPr>
              <a:spLocks noChangeArrowheads="1"/>
            </p:cNvSpPr>
            <p:nvPr/>
          </p:nvSpPr>
          <p:spPr bwMode="auto">
            <a:xfrm>
              <a:off x="4470" y="1012"/>
              <a:ext cx="76" cy="58"/>
            </a:xfrm>
            <a:prstGeom prst="flowChartCollat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</p:grpSp>
      <p:sp>
        <p:nvSpPr>
          <p:cNvPr id="42006" name="Oval 521"/>
          <p:cNvSpPr>
            <a:spLocks noChangeArrowheads="1"/>
          </p:cNvSpPr>
          <p:nvPr/>
        </p:nvSpPr>
        <p:spPr bwMode="auto">
          <a:xfrm>
            <a:off x="7467600" y="2119313"/>
            <a:ext cx="838200" cy="3429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10000"/>
                  <a:alpha val="60000"/>
                </a:scheme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333" name="Line 522"/>
          <p:cNvSpPr>
            <a:spLocks noChangeShapeType="1"/>
          </p:cNvSpPr>
          <p:nvPr/>
        </p:nvSpPr>
        <p:spPr bwMode="auto">
          <a:xfrm>
            <a:off x="7654925" y="2176463"/>
            <a:ext cx="4222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4" name="Line 582"/>
          <p:cNvSpPr>
            <a:spLocks noChangeShapeType="1"/>
          </p:cNvSpPr>
          <p:nvPr/>
        </p:nvSpPr>
        <p:spPr bwMode="auto">
          <a:xfrm>
            <a:off x="8070850" y="2176463"/>
            <a:ext cx="0" cy="85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335" name="Group 583"/>
          <p:cNvGrpSpPr>
            <a:grpSpLocks/>
          </p:cNvGrpSpPr>
          <p:nvPr/>
        </p:nvGrpSpPr>
        <p:grpSpPr bwMode="auto">
          <a:xfrm>
            <a:off x="7718425" y="2251075"/>
            <a:ext cx="52388" cy="106363"/>
            <a:chOff x="3110" y="944"/>
            <a:chExt cx="37" cy="100"/>
          </a:xfrm>
        </p:grpSpPr>
        <p:sp>
          <p:nvSpPr>
            <p:cNvPr id="13668" name="Rectangle 584"/>
            <p:cNvSpPr>
              <a:spLocks noChangeArrowheads="1"/>
            </p:cNvSpPr>
            <p:nvPr/>
          </p:nvSpPr>
          <p:spPr bwMode="auto">
            <a:xfrm>
              <a:off x="3110" y="944"/>
              <a:ext cx="37" cy="1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69" name="Rectangle 585"/>
            <p:cNvSpPr>
              <a:spLocks noChangeAspect="1" noChangeArrowheads="1"/>
            </p:cNvSpPr>
            <p:nvPr/>
          </p:nvSpPr>
          <p:spPr bwMode="auto">
            <a:xfrm flipV="1">
              <a:off x="3125" y="954"/>
              <a:ext cx="17" cy="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670" name="Line 586"/>
            <p:cNvSpPr>
              <a:spLocks noChangeShapeType="1"/>
            </p:cNvSpPr>
            <p:nvPr/>
          </p:nvSpPr>
          <p:spPr bwMode="auto">
            <a:xfrm flipV="1">
              <a:off x="3111" y="986"/>
              <a:ext cx="1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71" name="Line 587"/>
            <p:cNvSpPr>
              <a:spLocks noChangeShapeType="1"/>
            </p:cNvSpPr>
            <p:nvPr/>
          </p:nvSpPr>
          <p:spPr bwMode="auto">
            <a:xfrm flipV="1">
              <a:off x="3111" y="995"/>
              <a:ext cx="1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72" name="Line 588"/>
            <p:cNvSpPr>
              <a:spLocks noChangeShapeType="1"/>
            </p:cNvSpPr>
            <p:nvPr/>
          </p:nvSpPr>
          <p:spPr bwMode="auto">
            <a:xfrm flipV="1">
              <a:off x="3111" y="1004"/>
              <a:ext cx="1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73" name="Line 589"/>
            <p:cNvSpPr>
              <a:spLocks noChangeShapeType="1"/>
            </p:cNvSpPr>
            <p:nvPr/>
          </p:nvSpPr>
          <p:spPr bwMode="auto">
            <a:xfrm flipV="1">
              <a:off x="3111" y="1013"/>
              <a:ext cx="1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36" name="Group 590"/>
          <p:cNvGrpSpPr>
            <a:grpSpLocks/>
          </p:cNvGrpSpPr>
          <p:nvPr/>
        </p:nvGrpSpPr>
        <p:grpSpPr bwMode="auto">
          <a:xfrm>
            <a:off x="7881938" y="2254250"/>
            <a:ext cx="52387" cy="107950"/>
            <a:chOff x="3216" y="948"/>
            <a:chExt cx="36" cy="100"/>
          </a:xfrm>
        </p:grpSpPr>
        <p:sp>
          <p:nvSpPr>
            <p:cNvPr id="13662" name="Rectangle 591"/>
            <p:cNvSpPr>
              <a:spLocks noChangeArrowheads="1"/>
            </p:cNvSpPr>
            <p:nvPr/>
          </p:nvSpPr>
          <p:spPr bwMode="auto">
            <a:xfrm>
              <a:off x="3216" y="948"/>
              <a:ext cx="36" cy="1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63" name="Rectangle 592"/>
            <p:cNvSpPr>
              <a:spLocks noChangeAspect="1" noChangeArrowheads="1"/>
            </p:cNvSpPr>
            <p:nvPr/>
          </p:nvSpPr>
          <p:spPr bwMode="auto">
            <a:xfrm flipV="1">
              <a:off x="3230" y="958"/>
              <a:ext cx="18" cy="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664" name="Line 593"/>
            <p:cNvSpPr>
              <a:spLocks noChangeShapeType="1"/>
            </p:cNvSpPr>
            <p:nvPr/>
          </p:nvSpPr>
          <p:spPr bwMode="auto">
            <a:xfrm flipV="1">
              <a:off x="3217" y="990"/>
              <a:ext cx="1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65" name="Line 594"/>
            <p:cNvSpPr>
              <a:spLocks noChangeShapeType="1"/>
            </p:cNvSpPr>
            <p:nvPr/>
          </p:nvSpPr>
          <p:spPr bwMode="auto">
            <a:xfrm flipV="1">
              <a:off x="3217" y="999"/>
              <a:ext cx="1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66" name="Line 595"/>
            <p:cNvSpPr>
              <a:spLocks noChangeShapeType="1"/>
            </p:cNvSpPr>
            <p:nvPr/>
          </p:nvSpPr>
          <p:spPr bwMode="auto">
            <a:xfrm flipV="1">
              <a:off x="3217" y="1008"/>
              <a:ext cx="1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67" name="Line 596"/>
            <p:cNvSpPr>
              <a:spLocks noChangeShapeType="1"/>
            </p:cNvSpPr>
            <p:nvPr/>
          </p:nvSpPr>
          <p:spPr bwMode="auto">
            <a:xfrm flipV="1">
              <a:off x="3217" y="1017"/>
              <a:ext cx="1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37" name="Group 597"/>
          <p:cNvGrpSpPr>
            <a:grpSpLocks/>
          </p:cNvGrpSpPr>
          <p:nvPr/>
        </p:nvGrpSpPr>
        <p:grpSpPr bwMode="auto">
          <a:xfrm>
            <a:off x="8040688" y="2251075"/>
            <a:ext cx="52387" cy="106363"/>
            <a:chOff x="3335" y="944"/>
            <a:chExt cx="36" cy="100"/>
          </a:xfrm>
        </p:grpSpPr>
        <p:sp>
          <p:nvSpPr>
            <p:cNvPr id="13656" name="Rectangle 598"/>
            <p:cNvSpPr>
              <a:spLocks noChangeArrowheads="1"/>
            </p:cNvSpPr>
            <p:nvPr/>
          </p:nvSpPr>
          <p:spPr bwMode="auto">
            <a:xfrm>
              <a:off x="3335" y="944"/>
              <a:ext cx="36" cy="1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57" name="Rectangle 599"/>
            <p:cNvSpPr>
              <a:spLocks noChangeAspect="1" noChangeArrowheads="1"/>
            </p:cNvSpPr>
            <p:nvPr/>
          </p:nvSpPr>
          <p:spPr bwMode="auto">
            <a:xfrm flipV="1">
              <a:off x="3349" y="954"/>
              <a:ext cx="18" cy="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658" name="Line 600"/>
            <p:cNvSpPr>
              <a:spLocks noChangeShapeType="1"/>
            </p:cNvSpPr>
            <p:nvPr/>
          </p:nvSpPr>
          <p:spPr bwMode="auto">
            <a:xfrm flipV="1">
              <a:off x="3336" y="986"/>
              <a:ext cx="1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59" name="Line 601"/>
            <p:cNvSpPr>
              <a:spLocks noChangeShapeType="1"/>
            </p:cNvSpPr>
            <p:nvPr/>
          </p:nvSpPr>
          <p:spPr bwMode="auto">
            <a:xfrm flipV="1">
              <a:off x="3336" y="995"/>
              <a:ext cx="1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60" name="Line 602"/>
            <p:cNvSpPr>
              <a:spLocks noChangeShapeType="1"/>
            </p:cNvSpPr>
            <p:nvPr/>
          </p:nvSpPr>
          <p:spPr bwMode="auto">
            <a:xfrm flipV="1">
              <a:off x="3336" y="1004"/>
              <a:ext cx="1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61" name="Line 603"/>
            <p:cNvSpPr>
              <a:spLocks noChangeShapeType="1"/>
            </p:cNvSpPr>
            <p:nvPr/>
          </p:nvSpPr>
          <p:spPr bwMode="auto">
            <a:xfrm flipV="1">
              <a:off x="3336" y="1013"/>
              <a:ext cx="1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38" name="Line 604"/>
          <p:cNvSpPr>
            <a:spLocks noChangeShapeType="1"/>
          </p:cNvSpPr>
          <p:nvPr/>
        </p:nvSpPr>
        <p:spPr bwMode="auto">
          <a:xfrm>
            <a:off x="7654925" y="2173288"/>
            <a:ext cx="3175" cy="307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9" name="Line 605"/>
          <p:cNvSpPr>
            <a:spLocks noChangeShapeType="1"/>
          </p:cNvSpPr>
          <p:nvPr/>
        </p:nvSpPr>
        <p:spPr bwMode="auto">
          <a:xfrm>
            <a:off x="7904163" y="2182813"/>
            <a:ext cx="0" cy="63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0" name="Line 530"/>
          <p:cNvSpPr>
            <a:spLocks noChangeShapeType="1"/>
          </p:cNvSpPr>
          <p:nvPr/>
        </p:nvSpPr>
        <p:spPr bwMode="auto">
          <a:xfrm flipV="1">
            <a:off x="6853238" y="4092575"/>
            <a:ext cx="4032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1" name="Line 531"/>
          <p:cNvSpPr>
            <a:spLocks noChangeShapeType="1"/>
          </p:cNvSpPr>
          <p:nvPr/>
        </p:nvSpPr>
        <p:spPr bwMode="auto">
          <a:xfrm>
            <a:off x="6919913" y="4092575"/>
            <a:ext cx="0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2" name="Line 532"/>
          <p:cNvSpPr>
            <a:spLocks noChangeShapeType="1"/>
          </p:cNvSpPr>
          <p:nvPr/>
        </p:nvSpPr>
        <p:spPr bwMode="auto">
          <a:xfrm>
            <a:off x="7081838" y="4089400"/>
            <a:ext cx="0" cy="793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343" name="Group 533"/>
          <p:cNvGrpSpPr>
            <a:grpSpLocks/>
          </p:cNvGrpSpPr>
          <p:nvPr/>
        </p:nvGrpSpPr>
        <p:grpSpPr bwMode="auto">
          <a:xfrm>
            <a:off x="6892925" y="4173538"/>
            <a:ext cx="53975" cy="119062"/>
            <a:chOff x="288" y="3408"/>
            <a:chExt cx="48" cy="144"/>
          </a:xfrm>
        </p:grpSpPr>
        <p:sp>
          <p:nvSpPr>
            <p:cNvPr id="13650" name="Rectangle 534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51" name="Rectangle 535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652" name="Line 536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53" name="Line 537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54" name="Line 538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55" name="Line 539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44" name="Group 540"/>
          <p:cNvGrpSpPr>
            <a:grpSpLocks/>
          </p:cNvGrpSpPr>
          <p:nvPr/>
        </p:nvGrpSpPr>
        <p:grpSpPr bwMode="auto">
          <a:xfrm>
            <a:off x="7053263" y="4176713"/>
            <a:ext cx="50800" cy="119062"/>
            <a:chOff x="288" y="3411"/>
            <a:chExt cx="48" cy="144"/>
          </a:xfrm>
        </p:grpSpPr>
        <p:sp>
          <p:nvSpPr>
            <p:cNvPr id="13644" name="Rectangle 541"/>
            <p:cNvSpPr>
              <a:spLocks noChangeArrowheads="1"/>
            </p:cNvSpPr>
            <p:nvPr/>
          </p:nvSpPr>
          <p:spPr bwMode="auto">
            <a:xfrm>
              <a:off x="288" y="3411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45" name="Rectangle 542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646" name="Line 543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47" name="Line 544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48" name="Line 545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49" name="Line 546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45" name="Line 554"/>
          <p:cNvSpPr>
            <a:spLocks noChangeShapeType="1"/>
          </p:cNvSpPr>
          <p:nvPr/>
        </p:nvSpPr>
        <p:spPr bwMode="auto">
          <a:xfrm flipV="1">
            <a:off x="6851650" y="4024313"/>
            <a:ext cx="0" cy="73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6" name="Text Box 613"/>
          <p:cNvSpPr txBox="1">
            <a:spLocks noChangeArrowheads="1"/>
          </p:cNvSpPr>
          <p:nvPr/>
        </p:nvSpPr>
        <p:spPr bwMode="auto">
          <a:xfrm>
            <a:off x="6756400" y="3784600"/>
            <a:ext cx="635001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000" dirty="0"/>
              <a:t>Site 4</a:t>
            </a:r>
          </a:p>
        </p:txBody>
      </p:sp>
      <p:grpSp>
        <p:nvGrpSpPr>
          <p:cNvPr id="32817" name="Group 614"/>
          <p:cNvGrpSpPr>
            <a:grpSpLocks/>
          </p:cNvGrpSpPr>
          <p:nvPr/>
        </p:nvGrpSpPr>
        <p:grpSpPr bwMode="auto">
          <a:xfrm>
            <a:off x="7610474" y="3392091"/>
            <a:ext cx="165100" cy="108347"/>
            <a:chOff x="1084" y="2544"/>
            <a:chExt cx="151" cy="144"/>
          </a:xfrm>
          <a:solidFill>
            <a:srgbClr val="BBE0E3"/>
          </a:solidFill>
        </p:grpSpPr>
        <p:sp>
          <p:nvSpPr>
            <p:cNvPr id="42314" name="Oval 615"/>
            <p:cNvSpPr>
              <a:spLocks noChangeArrowheads="1"/>
            </p:cNvSpPr>
            <p:nvPr/>
          </p:nvSpPr>
          <p:spPr bwMode="auto">
            <a:xfrm>
              <a:off x="1084" y="2544"/>
              <a:ext cx="151" cy="14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  <p:sp>
          <p:nvSpPr>
            <p:cNvPr id="42315" name="AutoShape 616"/>
            <p:cNvSpPr>
              <a:spLocks noChangeArrowheads="1"/>
            </p:cNvSpPr>
            <p:nvPr/>
          </p:nvSpPr>
          <p:spPr bwMode="auto">
            <a:xfrm>
              <a:off x="1104" y="2570"/>
              <a:ext cx="110" cy="91"/>
            </a:xfrm>
            <a:prstGeom prst="flowChartCollat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</p:grpSp>
      <p:grpSp>
        <p:nvGrpSpPr>
          <p:cNvPr id="32824" name="Group 618"/>
          <p:cNvGrpSpPr>
            <a:grpSpLocks/>
          </p:cNvGrpSpPr>
          <p:nvPr/>
        </p:nvGrpSpPr>
        <p:grpSpPr bwMode="auto">
          <a:xfrm>
            <a:off x="5046662" y="3383756"/>
            <a:ext cx="165100" cy="109538"/>
            <a:chOff x="1084" y="2544"/>
            <a:chExt cx="151" cy="144"/>
          </a:xfrm>
          <a:solidFill>
            <a:srgbClr val="BBE0E3"/>
          </a:solidFill>
        </p:grpSpPr>
        <p:sp>
          <p:nvSpPr>
            <p:cNvPr id="42312" name="Oval 619"/>
            <p:cNvSpPr>
              <a:spLocks noChangeArrowheads="1"/>
            </p:cNvSpPr>
            <p:nvPr/>
          </p:nvSpPr>
          <p:spPr bwMode="auto">
            <a:xfrm>
              <a:off x="1084" y="2544"/>
              <a:ext cx="151" cy="14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  <p:sp>
          <p:nvSpPr>
            <p:cNvPr id="42313" name="AutoShape 620"/>
            <p:cNvSpPr>
              <a:spLocks noChangeArrowheads="1"/>
            </p:cNvSpPr>
            <p:nvPr/>
          </p:nvSpPr>
          <p:spPr bwMode="auto">
            <a:xfrm>
              <a:off x="1104" y="2570"/>
              <a:ext cx="110" cy="91"/>
            </a:xfrm>
            <a:prstGeom prst="flowChartCollat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</p:grpSp>
      <p:sp>
        <p:nvSpPr>
          <p:cNvPr id="13349" name="Line 556"/>
          <p:cNvSpPr>
            <a:spLocks noChangeShapeType="1"/>
          </p:cNvSpPr>
          <p:nvPr/>
        </p:nvSpPr>
        <p:spPr bwMode="auto">
          <a:xfrm flipV="1">
            <a:off x="5318125" y="3856038"/>
            <a:ext cx="404813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0" name="Line 557"/>
          <p:cNvSpPr>
            <a:spLocks noChangeShapeType="1"/>
          </p:cNvSpPr>
          <p:nvPr/>
        </p:nvSpPr>
        <p:spPr bwMode="auto">
          <a:xfrm>
            <a:off x="5383213" y="3857625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1" name="Line 558"/>
          <p:cNvSpPr>
            <a:spLocks noChangeShapeType="1"/>
          </p:cNvSpPr>
          <p:nvPr/>
        </p:nvSpPr>
        <p:spPr bwMode="auto">
          <a:xfrm>
            <a:off x="5549900" y="3856038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352" name="Group 559"/>
          <p:cNvGrpSpPr>
            <a:grpSpLocks/>
          </p:cNvGrpSpPr>
          <p:nvPr/>
        </p:nvGrpSpPr>
        <p:grpSpPr bwMode="auto">
          <a:xfrm>
            <a:off x="5357813" y="3930650"/>
            <a:ext cx="52387" cy="107950"/>
            <a:chOff x="288" y="3408"/>
            <a:chExt cx="48" cy="144"/>
          </a:xfrm>
        </p:grpSpPr>
        <p:sp>
          <p:nvSpPr>
            <p:cNvPr id="13638" name="Rectangle 560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39" name="Rectangle 561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640" name="Line 562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41" name="Line 563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42" name="Line 564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43" name="Line 565"/>
            <p:cNvSpPr>
              <a:spLocks noChangeShapeType="1"/>
            </p:cNvSpPr>
            <p:nvPr/>
          </p:nvSpPr>
          <p:spPr bwMode="auto">
            <a:xfrm flipV="1">
              <a:off x="289" y="350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53" name="Group 566"/>
          <p:cNvGrpSpPr>
            <a:grpSpLocks/>
          </p:cNvGrpSpPr>
          <p:nvPr/>
        </p:nvGrpSpPr>
        <p:grpSpPr bwMode="auto">
          <a:xfrm>
            <a:off x="5522913" y="3933825"/>
            <a:ext cx="50800" cy="109538"/>
            <a:chOff x="288" y="3413"/>
            <a:chExt cx="48" cy="144"/>
          </a:xfrm>
        </p:grpSpPr>
        <p:sp>
          <p:nvSpPr>
            <p:cNvPr id="13632" name="Rectangle 567"/>
            <p:cNvSpPr>
              <a:spLocks noChangeArrowheads="1"/>
            </p:cNvSpPr>
            <p:nvPr/>
          </p:nvSpPr>
          <p:spPr bwMode="auto">
            <a:xfrm>
              <a:off x="288" y="3413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33" name="Rectangle 568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634" name="Line 569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35" name="Line 570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36" name="Line 571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37" name="Line 572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54" name="Group 579"/>
          <p:cNvGrpSpPr>
            <a:grpSpLocks/>
          </p:cNvGrpSpPr>
          <p:nvPr/>
        </p:nvGrpSpPr>
        <p:grpSpPr bwMode="auto">
          <a:xfrm>
            <a:off x="5686425" y="3935413"/>
            <a:ext cx="52388" cy="107950"/>
            <a:chOff x="288" y="3413"/>
            <a:chExt cx="48" cy="144"/>
          </a:xfrm>
        </p:grpSpPr>
        <p:sp>
          <p:nvSpPr>
            <p:cNvPr id="13626" name="Rectangle 574"/>
            <p:cNvSpPr>
              <a:spLocks noChangeArrowheads="1"/>
            </p:cNvSpPr>
            <p:nvPr/>
          </p:nvSpPr>
          <p:spPr bwMode="auto">
            <a:xfrm>
              <a:off x="288" y="3413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27" name="Rectangle 575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628" name="Line 576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29" name="Line 577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30" name="Line 578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31" name="Line 579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55" name="Line 580"/>
          <p:cNvSpPr>
            <a:spLocks noChangeShapeType="1"/>
          </p:cNvSpPr>
          <p:nvPr/>
        </p:nvSpPr>
        <p:spPr bwMode="auto">
          <a:xfrm flipH="1" flipV="1">
            <a:off x="5308600" y="3702050"/>
            <a:ext cx="6350" cy="160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6" name="Line 581"/>
          <p:cNvSpPr>
            <a:spLocks noChangeShapeType="1"/>
          </p:cNvSpPr>
          <p:nvPr/>
        </p:nvSpPr>
        <p:spPr bwMode="auto">
          <a:xfrm>
            <a:off x="5722938" y="385445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7" name="Text Box 617"/>
          <p:cNvSpPr txBox="1">
            <a:spLocks noChangeArrowheads="1"/>
          </p:cNvSpPr>
          <p:nvPr/>
        </p:nvSpPr>
        <p:spPr bwMode="auto">
          <a:xfrm>
            <a:off x="5219700" y="3543300"/>
            <a:ext cx="6731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000" dirty="0" smtClean="0"/>
              <a:t>Site 5</a:t>
            </a:r>
            <a:endParaRPr lang="en-US" sz="1000" dirty="0"/>
          </a:p>
        </p:txBody>
      </p:sp>
      <p:sp>
        <p:nvSpPr>
          <p:cNvPr id="13358" name="TextBox 630"/>
          <p:cNvSpPr txBox="1">
            <a:spLocks noChangeArrowheads="1"/>
          </p:cNvSpPr>
          <p:nvPr/>
        </p:nvSpPr>
        <p:spPr bwMode="auto">
          <a:xfrm rot="-4676473">
            <a:off x="7173119" y="3377407"/>
            <a:ext cx="5778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800000"/>
                </a:solidFill>
              </a:rPr>
              <a:t>15km</a:t>
            </a:r>
          </a:p>
        </p:txBody>
      </p:sp>
      <p:sp>
        <p:nvSpPr>
          <p:cNvPr id="13359" name="TextBox 633"/>
          <p:cNvSpPr txBox="1">
            <a:spLocks noChangeArrowheads="1"/>
          </p:cNvSpPr>
          <p:nvPr/>
        </p:nvSpPr>
        <p:spPr bwMode="auto">
          <a:xfrm rot="-336608">
            <a:off x="5876925" y="2660650"/>
            <a:ext cx="844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800000"/>
                </a:solidFill>
              </a:rPr>
              <a:t>4000km</a:t>
            </a:r>
          </a:p>
        </p:txBody>
      </p:sp>
      <p:sp>
        <p:nvSpPr>
          <p:cNvPr id="13360" name="TextBox 634"/>
          <p:cNvSpPr txBox="1">
            <a:spLocks noChangeArrowheads="1"/>
          </p:cNvSpPr>
          <p:nvPr/>
        </p:nvSpPr>
        <p:spPr bwMode="auto">
          <a:xfrm rot="214562">
            <a:off x="5667375" y="3146425"/>
            <a:ext cx="844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800000"/>
                </a:solidFill>
              </a:rPr>
              <a:t>4000km</a:t>
            </a:r>
          </a:p>
        </p:txBody>
      </p:sp>
      <p:sp>
        <p:nvSpPr>
          <p:cNvPr id="13361" name="Freeform 9"/>
          <p:cNvSpPr>
            <a:spLocks/>
          </p:cNvSpPr>
          <p:nvPr/>
        </p:nvSpPr>
        <p:spPr bwMode="auto">
          <a:xfrm>
            <a:off x="552450" y="1782763"/>
            <a:ext cx="573088" cy="252412"/>
          </a:xfrm>
          <a:custGeom>
            <a:avLst/>
            <a:gdLst>
              <a:gd name="T0" fmla="*/ 0 w 672"/>
              <a:gd name="T1" fmla="*/ 0 h 408"/>
              <a:gd name="T2" fmla="*/ 621100323 w 672"/>
              <a:gd name="T3" fmla="*/ 315758751 h 408"/>
              <a:gd name="T4" fmla="*/ 621100323 w 672"/>
              <a:gd name="T5" fmla="*/ 315758751 h 408"/>
              <a:gd name="T6" fmla="*/ 0 60000 65536"/>
              <a:gd name="T7" fmla="*/ 0 60000 65536"/>
              <a:gd name="T8" fmla="*/ 0 60000 65536"/>
              <a:gd name="T9" fmla="*/ 0 w 672"/>
              <a:gd name="T10" fmla="*/ 0 h 408"/>
              <a:gd name="T11" fmla="*/ 672 w 672"/>
              <a:gd name="T12" fmla="*/ 408 h 4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72" h="408">
                <a:moveTo>
                  <a:pt x="0" y="0"/>
                </a:moveTo>
                <a:lnTo>
                  <a:pt x="2" y="407"/>
                </a:lnTo>
                <a:lnTo>
                  <a:pt x="672" y="40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2" name="Line 10"/>
          <p:cNvSpPr>
            <a:spLocks noChangeShapeType="1"/>
          </p:cNvSpPr>
          <p:nvPr/>
        </p:nvSpPr>
        <p:spPr bwMode="auto">
          <a:xfrm>
            <a:off x="557213" y="1855788"/>
            <a:ext cx="55562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3" name="Line 11"/>
          <p:cNvSpPr>
            <a:spLocks noChangeShapeType="1"/>
          </p:cNvSpPr>
          <p:nvPr/>
        </p:nvSpPr>
        <p:spPr bwMode="auto">
          <a:xfrm>
            <a:off x="611188" y="1855788"/>
            <a:ext cx="0" cy="60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4" name="Line 12"/>
          <p:cNvSpPr>
            <a:spLocks noChangeShapeType="1"/>
          </p:cNvSpPr>
          <p:nvPr/>
        </p:nvSpPr>
        <p:spPr bwMode="auto">
          <a:xfrm>
            <a:off x="695325" y="1855788"/>
            <a:ext cx="0" cy="60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5" name="Line 13"/>
          <p:cNvSpPr>
            <a:spLocks noChangeShapeType="1"/>
          </p:cNvSpPr>
          <p:nvPr/>
        </p:nvSpPr>
        <p:spPr bwMode="auto">
          <a:xfrm>
            <a:off x="779463" y="1855788"/>
            <a:ext cx="0" cy="60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6" name="Line 14"/>
          <p:cNvSpPr>
            <a:spLocks noChangeShapeType="1"/>
          </p:cNvSpPr>
          <p:nvPr/>
        </p:nvSpPr>
        <p:spPr bwMode="auto">
          <a:xfrm>
            <a:off x="863600" y="1855788"/>
            <a:ext cx="0" cy="60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7" name="Line 15"/>
          <p:cNvSpPr>
            <a:spLocks noChangeShapeType="1"/>
          </p:cNvSpPr>
          <p:nvPr/>
        </p:nvSpPr>
        <p:spPr bwMode="auto">
          <a:xfrm>
            <a:off x="947738" y="1855788"/>
            <a:ext cx="0" cy="60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8" name="Line 16"/>
          <p:cNvSpPr>
            <a:spLocks noChangeShapeType="1"/>
          </p:cNvSpPr>
          <p:nvPr/>
        </p:nvSpPr>
        <p:spPr bwMode="auto">
          <a:xfrm>
            <a:off x="1031875" y="1855788"/>
            <a:ext cx="0" cy="60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9" name="Line 17"/>
          <p:cNvSpPr>
            <a:spLocks noChangeShapeType="1"/>
          </p:cNvSpPr>
          <p:nvPr/>
        </p:nvSpPr>
        <p:spPr bwMode="auto">
          <a:xfrm>
            <a:off x="1116013" y="1855788"/>
            <a:ext cx="0" cy="60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370" name="Group 18"/>
          <p:cNvGrpSpPr>
            <a:grpSpLocks/>
          </p:cNvGrpSpPr>
          <p:nvPr/>
        </p:nvGrpSpPr>
        <p:grpSpPr bwMode="auto">
          <a:xfrm>
            <a:off x="595313" y="1916113"/>
            <a:ext cx="41275" cy="88900"/>
            <a:chOff x="288" y="3408"/>
            <a:chExt cx="48" cy="144"/>
          </a:xfrm>
        </p:grpSpPr>
        <p:sp>
          <p:nvSpPr>
            <p:cNvPr id="13620" name="Rectangle 19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21" name="Rectangle 20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622" name="Line 21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23" name="Line 22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24" name="Line 23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25" name="Line 24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71" name="Group 25"/>
          <p:cNvGrpSpPr>
            <a:grpSpLocks/>
          </p:cNvGrpSpPr>
          <p:nvPr/>
        </p:nvGrpSpPr>
        <p:grpSpPr bwMode="auto">
          <a:xfrm>
            <a:off x="679450" y="1916113"/>
            <a:ext cx="41275" cy="88900"/>
            <a:chOff x="288" y="3408"/>
            <a:chExt cx="48" cy="144"/>
          </a:xfrm>
        </p:grpSpPr>
        <p:sp>
          <p:nvSpPr>
            <p:cNvPr id="13614" name="Rectangle 26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15" name="Rectangle 27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616" name="Line 28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17" name="Line 29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18" name="Line 30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19" name="Line 31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72" name="Group 32"/>
          <p:cNvGrpSpPr>
            <a:grpSpLocks/>
          </p:cNvGrpSpPr>
          <p:nvPr/>
        </p:nvGrpSpPr>
        <p:grpSpPr bwMode="auto">
          <a:xfrm>
            <a:off x="763588" y="1916113"/>
            <a:ext cx="41275" cy="88900"/>
            <a:chOff x="288" y="3408"/>
            <a:chExt cx="48" cy="144"/>
          </a:xfrm>
        </p:grpSpPr>
        <p:sp>
          <p:nvSpPr>
            <p:cNvPr id="13608" name="Rectangle 33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09" name="Rectangle 34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610" name="Line 35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11" name="Line 36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12" name="Line 37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13" name="Line 38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73" name="Group 39"/>
          <p:cNvGrpSpPr>
            <a:grpSpLocks/>
          </p:cNvGrpSpPr>
          <p:nvPr/>
        </p:nvGrpSpPr>
        <p:grpSpPr bwMode="auto">
          <a:xfrm>
            <a:off x="847725" y="1916113"/>
            <a:ext cx="41275" cy="88900"/>
            <a:chOff x="288" y="3408"/>
            <a:chExt cx="48" cy="144"/>
          </a:xfrm>
        </p:grpSpPr>
        <p:sp>
          <p:nvSpPr>
            <p:cNvPr id="13602" name="Rectangle 40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03" name="Rectangle 41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604" name="Line 42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05" name="Line 43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06" name="Line 44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07" name="Line 45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74" name="Group 46"/>
          <p:cNvGrpSpPr>
            <a:grpSpLocks/>
          </p:cNvGrpSpPr>
          <p:nvPr/>
        </p:nvGrpSpPr>
        <p:grpSpPr bwMode="auto">
          <a:xfrm>
            <a:off x="931863" y="1916113"/>
            <a:ext cx="41275" cy="88900"/>
            <a:chOff x="288" y="3408"/>
            <a:chExt cx="48" cy="144"/>
          </a:xfrm>
        </p:grpSpPr>
        <p:sp>
          <p:nvSpPr>
            <p:cNvPr id="13596" name="Rectangle 47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97" name="Rectangle 48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98" name="Line 49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99" name="Line 50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00" name="Line 51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01" name="Line 52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75" name="Group 53"/>
          <p:cNvGrpSpPr>
            <a:grpSpLocks/>
          </p:cNvGrpSpPr>
          <p:nvPr/>
        </p:nvGrpSpPr>
        <p:grpSpPr bwMode="auto">
          <a:xfrm>
            <a:off x="1016000" y="1916113"/>
            <a:ext cx="41275" cy="88900"/>
            <a:chOff x="288" y="3408"/>
            <a:chExt cx="48" cy="144"/>
          </a:xfrm>
        </p:grpSpPr>
        <p:sp>
          <p:nvSpPr>
            <p:cNvPr id="13590" name="Rectangle 54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91" name="Rectangle 55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92" name="Line 56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93" name="Line 57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94" name="Line 58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95" name="Line 59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76" name="Group 60"/>
          <p:cNvGrpSpPr>
            <a:grpSpLocks/>
          </p:cNvGrpSpPr>
          <p:nvPr/>
        </p:nvGrpSpPr>
        <p:grpSpPr bwMode="auto">
          <a:xfrm>
            <a:off x="1100138" y="1916113"/>
            <a:ext cx="41275" cy="88900"/>
            <a:chOff x="288" y="3408"/>
            <a:chExt cx="48" cy="144"/>
          </a:xfrm>
        </p:grpSpPr>
        <p:sp>
          <p:nvSpPr>
            <p:cNvPr id="13584" name="Rectangle 61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85" name="Rectangle 62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86" name="Line 63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87" name="Line 64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88" name="Line 65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89" name="Line 66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77" name="Line 67"/>
          <p:cNvSpPr>
            <a:spLocks noChangeShapeType="1"/>
          </p:cNvSpPr>
          <p:nvPr/>
        </p:nvSpPr>
        <p:spPr bwMode="auto">
          <a:xfrm>
            <a:off x="615950" y="2035175"/>
            <a:ext cx="0" cy="58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8" name="Line 68"/>
          <p:cNvSpPr>
            <a:spLocks noChangeShapeType="1"/>
          </p:cNvSpPr>
          <p:nvPr/>
        </p:nvSpPr>
        <p:spPr bwMode="auto">
          <a:xfrm>
            <a:off x="700088" y="2035175"/>
            <a:ext cx="0" cy="58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9" name="Line 69"/>
          <p:cNvSpPr>
            <a:spLocks noChangeShapeType="1"/>
          </p:cNvSpPr>
          <p:nvPr/>
        </p:nvSpPr>
        <p:spPr bwMode="auto">
          <a:xfrm>
            <a:off x="785813" y="2035175"/>
            <a:ext cx="0" cy="58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0" name="Line 70"/>
          <p:cNvSpPr>
            <a:spLocks noChangeShapeType="1"/>
          </p:cNvSpPr>
          <p:nvPr/>
        </p:nvSpPr>
        <p:spPr bwMode="auto">
          <a:xfrm>
            <a:off x="869950" y="2035175"/>
            <a:ext cx="0" cy="58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1" name="Line 71"/>
          <p:cNvSpPr>
            <a:spLocks noChangeShapeType="1"/>
          </p:cNvSpPr>
          <p:nvPr/>
        </p:nvSpPr>
        <p:spPr bwMode="auto">
          <a:xfrm>
            <a:off x="954088" y="2035175"/>
            <a:ext cx="0" cy="58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2" name="Line 72"/>
          <p:cNvSpPr>
            <a:spLocks noChangeShapeType="1"/>
          </p:cNvSpPr>
          <p:nvPr/>
        </p:nvSpPr>
        <p:spPr bwMode="auto">
          <a:xfrm>
            <a:off x="1038225" y="2035175"/>
            <a:ext cx="0" cy="58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3" name="Line 73"/>
          <p:cNvSpPr>
            <a:spLocks noChangeShapeType="1"/>
          </p:cNvSpPr>
          <p:nvPr/>
        </p:nvSpPr>
        <p:spPr bwMode="auto">
          <a:xfrm>
            <a:off x="1122363" y="2035175"/>
            <a:ext cx="0" cy="58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384" name="Group 74"/>
          <p:cNvGrpSpPr>
            <a:grpSpLocks/>
          </p:cNvGrpSpPr>
          <p:nvPr/>
        </p:nvGrpSpPr>
        <p:grpSpPr bwMode="auto">
          <a:xfrm>
            <a:off x="595313" y="2093913"/>
            <a:ext cx="41275" cy="88900"/>
            <a:chOff x="288" y="3408"/>
            <a:chExt cx="48" cy="144"/>
          </a:xfrm>
        </p:grpSpPr>
        <p:sp>
          <p:nvSpPr>
            <p:cNvPr id="13578" name="Rectangle 75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9" name="Rectangle 76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80" name="Line 77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81" name="Line 78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82" name="Line 79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83" name="Line 80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85" name="Group 81"/>
          <p:cNvGrpSpPr>
            <a:grpSpLocks/>
          </p:cNvGrpSpPr>
          <p:nvPr/>
        </p:nvGrpSpPr>
        <p:grpSpPr bwMode="auto">
          <a:xfrm>
            <a:off x="679450" y="2093913"/>
            <a:ext cx="41275" cy="88900"/>
            <a:chOff x="288" y="3408"/>
            <a:chExt cx="48" cy="144"/>
          </a:xfrm>
        </p:grpSpPr>
        <p:sp>
          <p:nvSpPr>
            <p:cNvPr id="13572" name="Rectangle 82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3" name="Rectangle 83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74" name="Line 84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75" name="Line 85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76" name="Line 86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77" name="Line 87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86" name="Group 88"/>
          <p:cNvGrpSpPr>
            <a:grpSpLocks/>
          </p:cNvGrpSpPr>
          <p:nvPr/>
        </p:nvGrpSpPr>
        <p:grpSpPr bwMode="auto">
          <a:xfrm>
            <a:off x="763588" y="2093913"/>
            <a:ext cx="41275" cy="88900"/>
            <a:chOff x="288" y="3408"/>
            <a:chExt cx="48" cy="144"/>
          </a:xfrm>
        </p:grpSpPr>
        <p:sp>
          <p:nvSpPr>
            <p:cNvPr id="13566" name="Rectangle 89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67" name="Rectangle 90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68" name="Line 91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69" name="Line 92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70" name="Line 93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71" name="Line 94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87" name="Group 95"/>
          <p:cNvGrpSpPr>
            <a:grpSpLocks/>
          </p:cNvGrpSpPr>
          <p:nvPr/>
        </p:nvGrpSpPr>
        <p:grpSpPr bwMode="auto">
          <a:xfrm>
            <a:off x="847725" y="2093913"/>
            <a:ext cx="41275" cy="88900"/>
            <a:chOff x="288" y="3408"/>
            <a:chExt cx="48" cy="144"/>
          </a:xfrm>
        </p:grpSpPr>
        <p:sp>
          <p:nvSpPr>
            <p:cNvPr id="13560" name="Rectangle 96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61" name="Rectangle 97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62" name="Line 98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63" name="Line 99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64" name="Line 100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65" name="Line 101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88" name="Group 102"/>
          <p:cNvGrpSpPr>
            <a:grpSpLocks/>
          </p:cNvGrpSpPr>
          <p:nvPr/>
        </p:nvGrpSpPr>
        <p:grpSpPr bwMode="auto">
          <a:xfrm>
            <a:off x="931863" y="2093913"/>
            <a:ext cx="41275" cy="88900"/>
            <a:chOff x="288" y="3408"/>
            <a:chExt cx="48" cy="144"/>
          </a:xfrm>
        </p:grpSpPr>
        <p:sp>
          <p:nvSpPr>
            <p:cNvPr id="13554" name="Rectangle 103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55" name="Rectangle 104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56" name="Line 105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57" name="Line 106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58" name="Line 107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59" name="Line 108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89" name="Group 109"/>
          <p:cNvGrpSpPr>
            <a:grpSpLocks/>
          </p:cNvGrpSpPr>
          <p:nvPr/>
        </p:nvGrpSpPr>
        <p:grpSpPr bwMode="auto">
          <a:xfrm>
            <a:off x="1016000" y="2093913"/>
            <a:ext cx="41275" cy="88900"/>
            <a:chOff x="288" y="3408"/>
            <a:chExt cx="48" cy="144"/>
          </a:xfrm>
        </p:grpSpPr>
        <p:sp>
          <p:nvSpPr>
            <p:cNvPr id="13548" name="Rectangle 110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49" name="Rectangle 111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50" name="Line 112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51" name="Line 113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52" name="Line 114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53" name="Line 115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90" name="Group 116"/>
          <p:cNvGrpSpPr>
            <a:grpSpLocks/>
          </p:cNvGrpSpPr>
          <p:nvPr/>
        </p:nvGrpSpPr>
        <p:grpSpPr bwMode="auto">
          <a:xfrm>
            <a:off x="1100138" y="2093913"/>
            <a:ext cx="41275" cy="88900"/>
            <a:chOff x="288" y="3408"/>
            <a:chExt cx="48" cy="144"/>
          </a:xfrm>
        </p:grpSpPr>
        <p:sp>
          <p:nvSpPr>
            <p:cNvPr id="13542" name="Rectangle 117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43" name="Rectangle 118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44" name="Line 119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45" name="Line 120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46" name="Line 121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47" name="Line 122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91" name="Text Box 124"/>
          <p:cNvSpPr txBox="1">
            <a:spLocks noChangeArrowheads="1"/>
          </p:cNvSpPr>
          <p:nvPr/>
        </p:nvSpPr>
        <p:spPr bwMode="auto">
          <a:xfrm>
            <a:off x="465138" y="1549400"/>
            <a:ext cx="703262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000" dirty="0"/>
              <a:t>Site </a:t>
            </a:r>
            <a:r>
              <a:rPr lang="en-US" sz="1000" dirty="0" smtClean="0"/>
              <a:t>7</a:t>
            </a:r>
            <a:endParaRPr lang="en-US" sz="1000" dirty="0"/>
          </a:p>
        </p:txBody>
      </p:sp>
      <p:sp>
        <p:nvSpPr>
          <p:cNvPr id="13392" name="TextBox 635"/>
          <p:cNvSpPr txBox="1">
            <a:spLocks noChangeArrowheads="1"/>
          </p:cNvSpPr>
          <p:nvPr/>
        </p:nvSpPr>
        <p:spPr bwMode="auto">
          <a:xfrm rot="883784">
            <a:off x="1241425" y="2116138"/>
            <a:ext cx="992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800000"/>
                </a:solidFill>
              </a:rPr>
              <a:t>15,000km</a:t>
            </a:r>
          </a:p>
        </p:txBody>
      </p:sp>
      <p:sp>
        <p:nvSpPr>
          <p:cNvPr id="13393" name="Freeform 137"/>
          <p:cNvSpPr>
            <a:spLocks/>
          </p:cNvSpPr>
          <p:nvPr/>
        </p:nvSpPr>
        <p:spPr bwMode="auto">
          <a:xfrm>
            <a:off x="3403600" y="2868613"/>
            <a:ext cx="698500" cy="301625"/>
          </a:xfrm>
          <a:custGeom>
            <a:avLst/>
            <a:gdLst>
              <a:gd name="T0" fmla="*/ 0 w 672"/>
              <a:gd name="T1" fmla="*/ 0 h 408"/>
              <a:gd name="T2" fmla="*/ 1122560182 w 672"/>
              <a:gd name="T3" fmla="*/ 537079537 h 408"/>
              <a:gd name="T4" fmla="*/ 1122560182 w 672"/>
              <a:gd name="T5" fmla="*/ 537079537 h 408"/>
              <a:gd name="T6" fmla="*/ 0 60000 65536"/>
              <a:gd name="T7" fmla="*/ 0 60000 65536"/>
              <a:gd name="T8" fmla="*/ 0 60000 65536"/>
              <a:gd name="T9" fmla="*/ 0 w 672"/>
              <a:gd name="T10" fmla="*/ 0 h 408"/>
              <a:gd name="T11" fmla="*/ 672 w 672"/>
              <a:gd name="T12" fmla="*/ 408 h 40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72" h="408">
                <a:moveTo>
                  <a:pt x="0" y="0"/>
                </a:moveTo>
                <a:lnTo>
                  <a:pt x="2" y="407"/>
                </a:lnTo>
                <a:lnTo>
                  <a:pt x="672" y="40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4" name="Line 138"/>
          <p:cNvSpPr>
            <a:spLocks noChangeShapeType="1"/>
          </p:cNvSpPr>
          <p:nvPr/>
        </p:nvSpPr>
        <p:spPr bwMode="auto">
          <a:xfrm flipV="1">
            <a:off x="3398838" y="2938463"/>
            <a:ext cx="69691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5" name="Line 139"/>
          <p:cNvSpPr>
            <a:spLocks noChangeShapeType="1"/>
          </p:cNvSpPr>
          <p:nvPr/>
        </p:nvSpPr>
        <p:spPr bwMode="auto">
          <a:xfrm>
            <a:off x="3460750" y="2938463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6" name="Line 140"/>
          <p:cNvSpPr>
            <a:spLocks noChangeShapeType="1"/>
          </p:cNvSpPr>
          <p:nvPr/>
        </p:nvSpPr>
        <p:spPr bwMode="auto">
          <a:xfrm>
            <a:off x="3565525" y="2938463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7" name="Line 141"/>
          <p:cNvSpPr>
            <a:spLocks noChangeShapeType="1"/>
          </p:cNvSpPr>
          <p:nvPr/>
        </p:nvSpPr>
        <p:spPr bwMode="auto">
          <a:xfrm>
            <a:off x="3670300" y="2938463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8" name="Line 142"/>
          <p:cNvSpPr>
            <a:spLocks noChangeShapeType="1"/>
          </p:cNvSpPr>
          <p:nvPr/>
        </p:nvSpPr>
        <p:spPr bwMode="auto">
          <a:xfrm>
            <a:off x="3775075" y="2938463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9" name="Line 143"/>
          <p:cNvSpPr>
            <a:spLocks noChangeShapeType="1"/>
          </p:cNvSpPr>
          <p:nvPr/>
        </p:nvSpPr>
        <p:spPr bwMode="auto">
          <a:xfrm>
            <a:off x="3879850" y="2938463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00" name="Line 144"/>
          <p:cNvSpPr>
            <a:spLocks noChangeShapeType="1"/>
          </p:cNvSpPr>
          <p:nvPr/>
        </p:nvSpPr>
        <p:spPr bwMode="auto">
          <a:xfrm>
            <a:off x="3984625" y="2938463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01" name="Line 145"/>
          <p:cNvSpPr>
            <a:spLocks noChangeShapeType="1"/>
          </p:cNvSpPr>
          <p:nvPr/>
        </p:nvSpPr>
        <p:spPr bwMode="auto">
          <a:xfrm>
            <a:off x="4089400" y="2938463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402" name="Group 146"/>
          <p:cNvGrpSpPr>
            <a:grpSpLocks/>
          </p:cNvGrpSpPr>
          <p:nvPr/>
        </p:nvGrpSpPr>
        <p:grpSpPr bwMode="auto">
          <a:xfrm>
            <a:off x="3441700" y="3009900"/>
            <a:ext cx="52388" cy="106363"/>
            <a:chOff x="288" y="3408"/>
            <a:chExt cx="48" cy="144"/>
          </a:xfrm>
        </p:grpSpPr>
        <p:sp>
          <p:nvSpPr>
            <p:cNvPr id="13536" name="Rectangle 147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37" name="Rectangle 148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38" name="Line 149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39" name="Line 150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40" name="Line 151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41" name="Line 152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403" name="Group 153"/>
          <p:cNvGrpSpPr>
            <a:grpSpLocks/>
          </p:cNvGrpSpPr>
          <p:nvPr/>
        </p:nvGrpSpPr>
        <p:grpSpPr bwMode="auto">
          <a:xfrm>
            <a:off x="3546475" y="3009900"/>
            <a:ext cx="52388" cy="106363"/>
            <a:chOff x="288" y="3408"/>
            <a:chExt cx="48" cy="144"/>
          </a:xfrm>
        </p:grpSpPr>
        <p:sp>
          <p:nvSpPr>
            <p:cNvPr id="13530" name="Rectangle 154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31" name="Rectangle 155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32" name="Line 156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33" name="Line 157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34" name="Line 158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35" name="Line 159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404" name="Group 160"/>
          <p:cNvGrpSpPr>
            <a:grpSpLocks/>
          </p:cNvGrpSpPr>
          <p:nvPr/>
        </p:nvGrpSpPr>
        <p:grpSpPr bwMode="auto">
          <a:xfrm>
            <a:off x="3651250" y="3009900"/>
            <a:ext cx="52388" cy="106363"/>
            <a:chOff x="288" y="3408"/>
            <a:chExt cx="48" cy="144"/>
          </a:xfrm>
        </p:grpSpPr>
        <p:sp>
          <p:nvSpPr>
            <p:cNvPr id="13524" name="Rectangle 161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25" name="Rectangle 162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26" name="Line 163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27" name="Line 164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28" name="Line 165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29" name="Line 166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405" name="Group 167"/>
          <p:cNvGrpSpPr>
            <a:grpSpLocks/>
          </p:cNvGrpSpPr>
          <p:nvPr/>
        </p:nvGrpSpPr>
        <p:grpSpPr bwMode="auto">
          <a:xfrm>
            <a:off x="3756025" y="3009900"/>
            <a:ext cx="52388" cy="106363"/>
            <a:chOff x="288" y="3408"/>
            <a:chExt cx="48" cy="144"/>
          </a:xfrm>
        </p:grpSpPr>
        <p:sp>
          <p:nvSpPr>
            <p:cNvPr id="13518" name="Rectangle 168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9" name="Rectangle 169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20" name="Line 170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21" name="Line 171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22" name="Line 172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23" name="Line 173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406" name="Group 174"/>
          <p:cNvGrpSpPr>
            <a:grpSpLocks/>
          </p:cNvGrpSpPr>
          <p:nvPr/>
        </p:nvGrpSpPr>
        <p:grpSpPr bwMode="auto">
          <a:xfrm>
            <a:off x="3860800" y="3009900"/>
            <a:ext cx="52388" cy="106363"/>
            <a:chOff x="288" y="3408"/>
            <a:chExt cx="48" cy="144"/>
          </a:xfrm>
        </p:grpSpPr>
        <p:sp>
          <p:nvSpPr>
            <p:cNvPr id="13512" name="Rectangle 175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3" name="Rectangle 176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14" name="Line 177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5" name="Line 178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6" name="Line 179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7" name="Line 180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407" name="Group 181"/>
          <p:cNvGrpSpPr>
            <a:grpSpLocks/>
          </p:cNvGrpSpPr>
          <p:nvPr/>
        </p:nvGrpSpPr>
        <p:grpSpPr bwMode="auto">
          <a:xfrm>
            <a:off x="3965575" y="3009900"/>
            <a:ext cx="52388" cy="106363"/>
            <a:chOff x="288" y="3408"/>
            <a:chExt cx="48" cy="144"/>
          </a:xfrm>
        </p:grpSpPr>
        <p:sp>
          <p:nvSpPr>
            <p:cNvPr id="13506" name="Rectangle 182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07" name="Rectangle 183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08" name="Line 184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9" name="Line 185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0" name="Line 186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1" name="Line 187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408" name="Group 188"/>
          <p:cNvGrpSpPr>
            <a:grpSpLocks/>
          </p:cNvGrpSpPr>
          <p:nvPr/>
        </p:nvGrpSpPr>
        <p:grpSpPr bwMode="auto">
          <a:xfrm>
            <a:off x="4070350" y="3009900"/>
            <a:ext cx="52388" cy="106363"/>
            <a:chOff x="288" y="3408"/>
            <a:chExt cx="48" cy="144"/>
          </a:xfrm>
        </p:grpSpPr>
        <p:sp>
          <p:nvSpPr>
            <p:cNvPr id="13500" name="Rectangle 189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01" name="Rectangle 190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502" name="Line 191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3" name="Line 192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4" name="Line 193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5" name="Line 194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409" name="Line 195"/>
          <p:cNvSpPr>
            <a:spLocks noChangeShapeType="1"/>
          </p:cNvSpPr>
          <p:nvPr/>
        </p:nvSpPr>
        <p:spPr bwMode="auto">
          <a:xfrm>
            <a:off x="3468688" y="317500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0" name="Line 196"/>
          <p:cNvSpPr>
            <a:spLocks noChangeShapeType="1"/>
          </p:cNvSpPr>
          <p:nvPr/>
        </p:nvSpPr>
        <p:spPr bwMode="auto">
          <a:xfrm>
            <a:off x="3573463" y="317500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1" name="Line 197"/>
          <p:cNvSpPr>
            <a:spLocks noChangeShapeType="1"/>
          </p:cNvSpPr>
          <p:nvPr/>
        </p:nvSpPr>
        <p:spPr bwMode="auto">
          <a:xfrm>
            <a:off x="3678238" y="317500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2" name="Line 198"/>
          <p:cNvSpPr>
            <a:spLocks noChangeShapeType="1"/>
          </p:cNvSpPr>
          <p:nvPr/>
        </p:nvSpPr>
        <p:spPr bwMode="auto">
          <a:xfrm>
            <a:off x="3783013" y="317500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3" name="Line 199"/>
          <p:cNvSpPr>
            <a:spLocks noChangeShapeType="1"/>
          </p:cNvSpPr>
          <p:nvPr/>
        </p:nvSpPr>
        <p:spPr bwMode="auto">
          <a:xfrm>
            <a:off x="3887788" y="317500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4" name="Line 200"/>
          <p:cNvSpPr>
            <a:spLocks noChangeShapeType="1"/>
          </p:cNvSpPr>
          <p:nvPr/>
        </p:nvSpPr>
        <p:spPr bwMode="auto">
          <a:xfrm>
            <a:off x="3992563" y="317500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5" name="Line 201"/>
          <p:cNvSpPr>
            <a:spLocks noChangeShapeType="1"/>
          </p:cNvSpPr>
          <p:nvPr/>
        </p:nvSpPr>
        <p:spPr bwMode="auto">
          <a:xfrm>
            <a:off x="4097338" y="317500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416" name="Group 202"/>
          <p:cNvGrpSpPr>
            <a:grpSpLocks/>
          </p:cNvGrpSpPr>
          <p:nvPr/>
        </p:nvGrpSpPr>
        <p:grpSpPr bwMode="auto">
          <a:xfrm>
            <a:off x="3441700" y="3246438"/>
            <a:ext cx="52388" cy="104775"/>
            <a:chOff x="288" y="3408"/>
            <a:chExt cx="48" cy="144"/>
          </a:xfrm>
        </p:grpSpPr>
        <p:sp>
          <p:nvSpPr>
            <p:cNvPr id="13494" name="Rectangle 203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95" name="Rectangle 204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496" name="Line 205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7" name="Line 206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8" name="Line 207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9" name="Line 208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417" name="Group 209"/>
          <p:cNvGrpSpPr>
            <a:grpSpLocks/>
          </p:cNvGrpSpPr>
          <p:nvPr/>
        </p:nvGrpSpPr>
        <p:grpSpPr bwMode="auto">
          <a:xfrm>
            <a:off x="3546475" y="3246438"/>
            <a:ext cx="52388" cy="104775"/>
            <a:chOff x="288" y="3408"/>
            <a:chExt cx="48" cy="144"/>
          </a:xfrm>
        </p:grpSpPr>
        <p:sp>
          <p:nvSpPr>
            <p:cNvPr id="13488" name="Rectangle 210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89" name="Rectangle 211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490" name="Line 212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1" name="Line 213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2" name="Line 214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3" name="Line 215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418" name="Group 216"/>
          <p:cNvGrpSpPr>
            <a:grpSpLocks/>
          </p:cNvGrpSpPr>
          <p:nvPr/>
        </p:nvGrpSpPr>
        <p:grpSpPr bwMode="auto">
          <a:xfrm>
            <a:off x="3651250" y="3246438"/>
            <a:ext cx="52388" cy="104775"/>
            <a:chOff x="288" y="3408"/>
            <a:chExt cx="48" cy="144"/>
          </a:xfrm>
        </p:grpSpPr>
        <p:sp>
          <p:nvSpPr>
            <p:cNvPr id="13482" name="Rectangle 217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83" name="Rectangle 218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484" name="Line 219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85" name="Line 220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86" name="Line 221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87" name="Line 222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419" name="Group 223"/>
          <p:cNvGrpSpPr>
            <a:grpSpLocks/>
          </p:cNvGrpSpPr>
          <p:nvPr/>
        </p:nvGrpSpPr>
        <p:grpSpPr bwMode="auto">
          <a:xfrm>
            <a:off x="3756025" y="3246438"/>
            <a:ext cx="52388" cy="104775"/>
            <a:chOff x="288" y="3408"/>
            <a:chExt cx="48" cy="144"/>
          </a:xfrm>
        </p:grpSpPr>
        <p:sp>
          <p:nvSpPr>
            <p:cNvPr id="13476" name="Rectangle 224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77" name="Rectangle 225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478" name="Line 226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79" name="Line 227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80" name="Line 228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81" name="Line 229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420" name="Group 230"/>
          <p:cNvGrpSpPr>
            <a:grpSpLocks/>
          </p:cNvGrpSpPr>
          <p:nvPr/>
        </p:nvGrpSpPr>
        <p:grpSpPr bwMode="auto">
          <a:xfrm>
            <a:off x="3860800" y="3246438"/>
            <a:ext cx="52388" cy="104775"/>
            <a:chOff x="288" y="3408"/>
            <a:chExt cx="48" cy="144"/>
          </a:xfrm>
        </p:grpSpPr>
        <p:sp>
          <p:nvSpPr>
            <p:cNvPr id="13470" name="Rectangle 231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71" name="Rectangle 232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472" name="Line 233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73" name="Line 234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74" name="Line 235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75" name="Line 236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421" name="Group 237"/>
          <p:cNvGrpSpPr>
            <a:grpSpLocks/>
          </p:cNvGrpSpPr>
          <p:nvPr/>
        </p:nvGrpSpPr>
        <p:grpSpPr bwMode="auto">
          <a:xfrm>
            <a:off x="3965575" y="3246438"/>
            <a:ext cx="52388" cy="104775"/>
            <a:chOff x="288" y="3408"/>
            <a:chExt cx="48" cy="144"/>
          </a:xfrm>
        </p:grpSpPr>
        <p:sp>
          <p:nvSpPr>
            <p:cNvPr id="13464" name="Rectangle 238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65" name="Rectangle 239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466" name="Line 240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67" name="Line 241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68" name="Line 242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69" name="Line 243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422" name="Group 244"/>
          <p:cNvGrpSpPr>
            <a:grpSpLocks/>
          </p:cNvGrpSpPr>
          <p:nvPr/>
        </p:nvGrpSpPr>
        <p:grpSpPr bwMode="auto">
          <a:xfrm>
            <a:off x="4070350" y="3246438"/>
            <a:ext cx="52388" cy="104775"/>
            <a:chOff x="288" y="3408"/>
            <a:chExt cx="48" cy="144"/>
          </a:xfrm>
        </p:grpSpPr>
        <p:sp>
          <p:nvSpPr>
            <p:cNvPr id="13458" name="Rectangle 245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59" name="Rectangle 246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460" name="Line 247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61" name="Line 248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62" name="Line 249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63" name="Line 250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423" name="Rectangle 1676"/>
          <p:cNvSpPr>
            <a:spLocks noChangeArrowheads="1"/>
          </p:cNvSpPr>
          <p:nvPr/>
        </p:nvSpPr>
        <p:spPr bwMode="auto">
          <a:xfrm>
            <a:off x="134938" y="3522663"/>
            <a:ext cx="3890962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63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05000"/>
              </a:lnSpc>
              <a:spcBef>
                <a:spcPct val="20000"/>
              </a:spcBef>
              <a:buFont typeface="Wingdings" charset="0"/>
              <a:buChar char="§"/>
            </a:pPr>
            <a:r>
              <a:rPr lang="en-US" sz="1200">
                <a:cs typeface="Arial" charset="0"/>
              </a:rPr>
              <a:t>Large distributed network of compute and storage resources on a single IB infrastructure</a:t>
            </a:r>
          </a:p>
          <a:p>
            <a:pPr marL="342900" indent="-342900">
              <a:lnSpc>
                <a:spcPct val="105000"/>
              </a:lnSpc>
              <a:spcBef>
                <a:spcPct val="20000"/>
              </a:spcBef>
              <a:buFont typeface="Wingdings" charset="0"/>
              <a:buChar char="§"/>
            </a:pPr>
            <a:r>
              <a:rPr lang="en-US" sz="1200">
                <a:cs typeface="Arial" charset="0"/>
              </a:rPr>
              <a:t>10’s of terabytes of traffic transmitted daily</a:t>
            </a:r>
          </a:p>
          <a:p>
            <a:pPr marL="742950" lvl="1" indent="-285750">
              <a:lnSpc>
                <a:spcPct val="105000"/>
              </a:lnSpc>
              <a:spcBef>
                <a:spcPct val="20000"/>
              </a:spcBef>
              <a:buFontTx/>
              <a:buChar char="•"/>
            </a:pPr>
            <a:r>
              <a:rPr lang="en-US" sz="1000">
                <a:cs typeface="Arial" charset="0"/>
              </a:rPr>
              <a:t>Petascale storage and transport</a:t>
            </a:r>
          </a:p>
          <a:p>
            <a:pPr marL="742950" lvl="1" indent="-285750">
              <a:lnSpc>
                <a:spcPct val="105000"/>
              </a:lnSpc>
              <a:spcBef>
                <a:spcPct val="20000"/>
              </a:spcBef>
              <a:buFontTx/>
              <a:buChar char="•"/>
            </a:pPr>
            <a:r>
              <a:rPr lang="en-US" sz="1000">
                <a:cs typeface="Arial" charset="0"/>
              </a:rPr>
              <a:t>Very large data set gathering, archiving, processing, and rendering for the US Government </a:t>
            </a:r>
          </a:p>
          <a:p>
            <a:pPr marL="342900" indent="-342900">
              <a:lnSpc>
                <a:spcPct val="105000"/>
              </a:lnSpc>
              <a:spcBef>
                <a:spcPct val="20000"/>
              </a:spcBef>
              <a:buFont typeface="Wingdings" charset="0"/>
              <a:buChar char="§"/>
            </a:pPr>
            <a:r>
              <a:rPr lang="en-US" sz="1200">
                <a:cs typeface="Arial" charset="0"/>
              </a:rPr>
              <a:t>In production since late 2006</a:t>
            </a:r>
          </a:p>
        </p:txBody>
      </p:sp>
      <p:sp>
        <p:nvSpPr>
          <p:cNvPr id="13424" name="TextBox 610"/>
          <p:cNvSpPr txBox="1">
            <a:spLocks noChangeArrowheads="1"/>
          </p:cNvSpPr>
          <p:nvPr/>
        </p:nvSpPr>
        <p:spPr bwMode="auto">
          <a:xfrm>
            <a:off x="114300" y="773113"/>
            <a:ext cx="3124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>
                <a:solidFill>
                  <a:srgbClr val="224B50"/>
                </a:solidFill>
              </a:rPr>
              <a:t>Global InfiniBand Network</a:t>
            </a:r>
          </a:p>
        </p:txBody>
      </p:sp>
      <p:sp>
        <p:nvSpPr>
          <p:cNvPr id="13425" name="TextBox 611"/>
          <p:cNvSpPr txBox="1">
            <a:spLocks noChangeArrowheads="1"/>
          </p:cNvSpPr>
          <p:nvPr/>
        </p:nvSpPr>
        <p:spPr bwMode="auto">
          <a:xfrm>
            <a:off x="511175" y="2905125"/>
            <a:ext cx="19764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rgbClr val="262626"/>
                </a:solidFill>
              </a:rPr>
              <a:t>Sustains &gt;250MB/sec.</a:t>
            </a:r>
          </a:p>
          <a:p>
            <a:pPr algn="ctr" eaLnBrk="1" hangingPunct="1"/>
            <a:r>
              <a:rPr lang="en-US" sz="1400">
                <a:solidFill>
                  <a:srgbClr val="262626"/>
                </a:solidFill>
              </a:rPr>
              <a:t>across an OC-48 link</a:t>
            </a:r>
          </a:p>
        </p:txBody>
      </p:sp>
      <p:cxnSp>
        <p:nvCxnSpPr>
          <p:cNvPr id="27713" name="Straight Arrow Connector 613"/>
          <p:cNvCxnSpPr>
            <a:cxnSpLocks noChangeShapeType="1"/>
            <a:stCxn id="13425" idx="0"/>
          </p:cNvCxnSpPr>
          <p:nvPr/>
        </p:nvCxnSpPr>
        <p:spPr bwMode="auto">
          <a:xfrm flipV="1">
            <a:off x="1500188" y="2489200"/>
            <a:ext cx="368300" cy="415925"/>
          </a:xfrm>
          <a:prstGeom prst="straightConnector1">
            <a:avLst/>
          </a:prstGeom>
          <a:noFill/>
          <a:ln w="25400">
            <a:solidFill>
              <a:schemeClr val="tx2">
                <a:lumMod val="85000"/>
                <a:lumOff val="15000"/>
              </a:schemeClr>
            </a:solidFill>
            <a:round/>
            <a:headEnd/>
            <a:tailEnd type="triangle" w="med" len="med"/>
          </a:ln>
        </p:spPr>
      </p:cxnSp>
      <p:sp>
        <p:nvSpPr>
          <p:cNvPr id="13427" name="Line 532"/>
          <p:cNvSpPr>
            <a:spLocks noChangeShapeType="1"/>
          </p:cNvSpPr>
          <p:nvPr/>
        </p:nvSpPr>
        <p:spPr bwMode="auto">
          <a:xfrm>
            <a:off x="7251700" y="4094163"/>
            <a:ext cx="0" cy="793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2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>
                <a:latin typeface="Arial" charset="0"/>
                <a:ea typeface="ＭＳ Ｐゴシック" charset="0"/>
                <a:cs typeface="ＭＳ Ｐゴシック" charset="0"/>
              </a:rPr>
              <a:t>Large Data JCTD Petascale Global Storage Architecture</a:t>
            </a:r>
          </a:p>
        </p:txBody>
      </p:sp>
      <p:grpSp>
        <p:nvGrpSpPr>
          <p:cNvPr id="13429" name="Group 547"/>
          <p:cNvGrpSpPr>
            <a:grpSpLocks/>
          </p:cNvGrpSpPr>
          <p:nvPr/>
        </p:nvGrpSpPr>
        <p:grpSpPr bwMode="auto">
          <a:xfrm>
            <a:off x="7223125" y="4173538"/>
            <a:ext cx="52388" cy="119062"/>
            <a:chOff x="288" y="3408"/>
            <a:chExt cx="48" cy="144"/>
          </a:xfrm>
        </p:grpSpPr>
        <p:sp>
          <p:nvSpPr>
            <p:cNvPr id="13452" name="Rectangle 548"/>
            <p:cNvSpPr>
              <a:spLocks noChangeArrowheads="1"/>
            </p:cNvSpPr>
            <p:nvPr/>
          </p:nvSpPr>
          <p:spPr bwMode="auto">
            <a:xfrm>
              <a:off x="288" y="3408"/>
              <a:ext cx="48" cy="14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53" name="Rectangle 549"/>
            <p:cNvSpPr>
              <a:spLocks noChangeAspect="1" noChangeArrowheads="1"/>
            </p:cNvSpPr>
            <p:nvPr/>
          </p:nvSpPr>
          <p:spPr bwMode="auto">
            <a:xfrm flipV="1">
              <a:off x="307" y="3423"/>
              <a:ext cx="23" cy="2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3454" name="Line 550"/>
            <p:cNvSpPr>
              <a:spLocks noChangeShapeType="1"/>
            </p:cNvSpPr>
            <p:nvPr/>
          </p:nvSpPr>
          <p:spPr bwMode="auto">
            <a:xfrm flipV="1">
              <a:off x="289" y="3469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55" name="Line 551"/>
            <p:cNvSpPr>
              <a:spLocks noChangeShapeType="1"/>
            </p:cNvSpPr>
            <p:nvPr/>
          </p:nvSpPr>
          <p:spPr bwMode="auto">
            <a:xfrm flipV="1">
              <a:off x="289" y="3482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56" name="Line 552"/>
            <p:cNvSpPr>
              <a:spLocks noChangeShapeType="1"/>
            </p:cNvSpPr>
            <p:nvPr/>
          </p:nvSpPr>
          <p:spPr bwMode="auto">
            <a:xfrm flipV="1">
              <a:off x="289" y="3495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57" name="Line 553"/>
            <p:cNvSpPr>
              <a:spLocks noChangeShapeType="1"/>
            </p:cNvSpPr>
            <p:nvPr/>
          </p:nvSpPr>
          <p:spPr bwMode="auto">
            <a:xfrm flipV="1">
              <a:off x="289" y="3508"/>
              <a:ext cx="25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430" name="Line 605"/>
          <p:cNvSpPr>
            <a:spLocks noChangeShapeType="1"/>
          </p:cNvSpPr>
          <p:nvPr/>
        </p:nvSpPr>
        <p:spPr bwMode="auto">
          <a:xfrm>
            <a:off x="7739063" y="2182813"/>
            <a:ext cx="0" cy="63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31" name="Text Box 528"/>
          <p:cNvSpPr txBox="1">
            <a:spLocks noChangeArrowheads="1"/>
          </p:cNvSpPr>
          <p:nvPr/>
        </p:nvSpPr>
        <p:spPr bwMode="auto">
          <a:xfrm>
            <a:off x="7572375" y="2454275"/>
            <a:ext cx="681038" cy="2460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000"/>
              <a:t>Site1</a:t>
            </a:r>
          </a:p>
        </p:txBody>
      </p:sp>
      <p:sp>
        <p:nvSpPr>
          <p:cNvPr id="607" name="Line 1661"/>
          <p:cNvSpPr>
            <a:spLocks noChangeShapeType="1"/>
          </p:cNvSpPr>
          <p:nvPr/>
        </p:nvSpPr>
        <p:spPr bwMode="auto">
          <a:xfrm flipH="1" flipV="1">
            <a:off x="4457700" y="3076575"/>
            <a:ext cx="3390900" cy="142875"/>
          </a:xfrm>
          <a:prstGeom prst="line">
            <a:avLst/>
          </a:prstGeom>
          <a:noFill/>
          <a:ln w="6350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42023" name="Group 503"/>
          <p:cNvGrpSpPr>
            <a:grpSpLocks/>
          </p:cNvGrpSpPr>
          <p:nvPr/>
        </p:nvGrpSpPr>
        <p:grpSpPr bwMode="auto">
          <a:xfrm>
            <a:off x="7775574" y="3163492"/>
            <a:ext cx="165100" cy="105965"/>
            <a:chOff x="1084" y="2544"/>
            <a:chExt cx="151" cy="144"/>
          </a:xfrm>
          <a:solidFill>
            <a:srgbClr val="BBE0E3"/>
          </a:solidFill>
        </p:grpSpPr>
        <p:sp>
          <p:nvSpPr>
            <p:cNvPr id="42363" name="Oval 504"/>
            <p:cNvSpPr>
              <a:spLocks noChangeArrowheads="1"/>
            </p:cNvSpPr>
            <p:nvPr/>
          </p:nvSpPr>
          <p:spPr bwMode="auto">
            <a:xfrm>
              <a:off x="1084" y="2544"/>
              <a:ext cx="151" cy="14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  <p:sp>
          <p:nvSpPr>
            <p:cNvPr id="42364" name="AutoShape 505"/>
            <p:cNvSpPr>
              <a:spLocks noChangeArrowheads="1"/>
            </p:cNvSpPr>
            <p:nvPr/>
          </p:nvSpPr>
          <p:spPr bwMode="auto">
            <a:xfrm>
              <a:off x="1104" y="2570"/>
              <a:ext cx="110" cy="91"/>
            </a:xfrm>
            <a:prstGeom prst="flowChartCollat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</p:grpSp>
      <p:sp>
        <p:nvSpPr>
          <p:cNvPr id="610" name="Line 1661"/>
          <p:cNvSpPr>
            <a:spLocks noChangeShapeType="1"/>
          </p:cNvSpPr>
          <p:nvPr/>
        </p:nvSpPr>
        <p:spPr bwMode="auto">
          <a:xfrm flipH="1" flipV="1">
            <a:off x="1066800" y="2286000"/>
            <a:ext cx="3390900" cy="781050"/>
          </a:xfrm>
          <a:prstGeom prst="line">
            <a:avLst/>
          </a:prstGeom>
          <a:noFill/>
          <a:ln w="63500">
            <a:solidFill>
              <a:schemeClr val="bg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42019" name="Group 509"/>
          <p:cNvGrpSpPr>
            <a:grpSpLocks/>
          </p:cNvGrpSpPr>
          <p:nvPr/>
        </p:nvGrpSpPr>
        <p:grpSpPr bwMode="auto">
          <a:xfrm>
            <a:off x="4386262" y="3021807"/>
            <a:ext cx="163512" cy="107156"/>
            <a:chOff x="1084" y="2544"/>
            <a:chExt cx="151" cy="144"/>
          </a:xfrm>
          <a:solidFill>
            <a:srgbClr val="BBE0E3"/>
          </a:solidFill>
        </p:grpSpPr>
        <p:sp>
          <p:nvSpPr>
            <p:cNvPr id="42051" name="Oval 510"/>
            <p:cNvSpPr>
              <a:spLocks noChangeArrowheads="1"/>
            </p:cNvSpPr>
            <p:nvPr/>
          </p:nvSpPr>
          <p:spPr bwMode="auto">
            <a:xfrm>
              <a:off x="1084" y="2544"/>
              <a:ext cx="151" cy="14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  <p:sp>
          <p:nvSpPr>
            <p:cNvPr id="42052" name="AutoShape 511"/>
            <p:cNvSpPr>
              <a:spLocks noChangeArrowheads="1"/>
            </p:cNvSpPr>
            <p:nvPr/>
          </p:nvSpPr>
          <p:spPr bwMode="auto">
            <a:xfrm>
              <a:off x="1104" y="2570"/>
              <a:ext cx="110" cy="91"/>
            </a:xfrm>
            <a:prstGeom prst="flowChartCollat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</p:grpSp>
      <p:sp>
        <p:nvSpPr>
          <p:cNvPr id="13436" name="Text Box 379"/>
          <p:cNvSpPr txBox="1">
            <a:spLocks noChangeArrowheads="1"/>
          </p:cNvSpPr>
          <p:nvPr/>
        </p:nvSpPr>
        <p:spPr bwMode="auto">
          <a:xfrm>
            <a:off x="3327400" y="2628900"/>
            <a:ext cx="7747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000" dirty="0"/>
              <a:t>Site </a:t>
            </a:r>
            <a:r>
              <a:rPr lang="en-US" sz="1000" dirty="0" smtClean="0"/>
              <a:t>6</a:t>
            </a:r>
            <a:endParaRPr lang="en-US" sz="1000" dirty="0"/>
          </a:p>
        </p:txBody>
      </p:sp>
      <p:grpSp>
        <p:nvGrpSpPr>
          <p:cNvPr id="42022" name="Group 125"/>
          <p:cNvGrpSpPr>
            <a:grpSpLocks/>
          </p:cNvGrpSpPr>
          <p:nvPr/>
        </p:nvGrpSpPr>
        <p:grpSpPr bwMode="auto">
          <a:xfrm>
            <a:off x="974726" y="2222501"/>
            <a:ext cx="168275" cy="105965"/>
            <a:chOff x="1084" y="2544"/>
            <a:chExt cx="151" cy="144"/>
          </a:xfrm>
          <a:solidFill>
            <a:srgbClr val="BBE0E3"/>
          </a:solidFill>
        </p:grpSpPr>
        <p:sp>
          <p:nvSpPr>
            <p:cNvPr id="42170" name="Oval 126"/>
            <p:cNvSpPr>
              <a:spLocks noChangeArrowheads="1"/>
            </p:cNvSpPr>
            <p:nvPr/>
          </p:nvSpPr>
          <p:spPr bwMode="auto">
            <a:xfrm>
              <a:off x="1084" y="2544"/>
              <a:ext cx="151" cy="144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  <p:sp>
          <p:nvSpPr>
            <p:cNvPr id="42171" name="AutoShape 127"/>
            <p:cNvSpPr>
              <a:spLocks noChangeArrowheads="1"/>
            </p:cNvSpPr>
            <p:nvPr/>
          </p:nvSpPr>
          <p:spPr bwMode="auto">
            <a:xfrm>
              <a:off x="1104" y="2570"/>
              <a:ext cx="110" cy="91"/>
            </a:xfrm>
            <a:prstGeom prst="flowChartCollate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07" charset="0"/>
                <a:ea typeface="+mn-ea"/>
                <a:cs typeface="+mn-cs"/>
              </a:endParaRP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3998913" y="900113"/>
            <a:ext cx="3087687" cy="1851025"/>
            <a:chOff x="3973803" y="1421293"/>
            <a:chExt cx="3087687" cy="2467550"/>
          </a:xfrm>
        </p:grpSpPr>
        <p:sp>
          <p:nvSpPr>
            <p:cNvPr id="616" name="Right Triangle 615"/>
            <p:cNvSpPr/>
            <p:nvPr/>
          </p:nvSpPr>
          <p:spPr bwMode="auto">
            <a:xfrm rot="20343663">
              <a:off x="4161128" y="2394769"/>
              <a:ext cx="2038350" cy="1494074"/>
            </a:xfrm>
            <a:prstGeom prst="rtTriangl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99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352" name="Oval 373"/>
            <p:cNvSpPr>
              <a:spLocks noChangeArrowheads="1"/>
            </p:cNvSpPr>
            <p:nvPr/>
          </p:nvSpPr>
          <p:spPr bwMode="auto">
            <a:xfrm rot="21160078">
              <a:off x="3973803" y="1421293"/>
              <a:ext cx="3087687" cy="219032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12" charset="0"/>
                <a:ea typeface="Arial" pitchFamily="-112" charset="0"/>
                <a:cs typeface="Arial" pitchFamily="-112" charset="0"/>
              </a:endParaRPr>
            </a:p>
          </p:txBody>
        </p:sp>
        <p:cxnSp>
          <p:nvCxnSpPr>
            <p:cNvPr id="13444" name="Straight Connector 2"/>
            <p:cNvCxnSpPr>
              <a:cxnSpLocks noChangeShapeType="1"/>
            </p:cNvCxnSpPr>
            <p:nvPr/>
          </p:nvCxnSpPr>
          <p:spPr bwMode="auto">
            <a:xfrm>
              <a:off x="4952999" y="2116669"/>
              <a:ext cx="1" cy="491066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13442" name="Group 384"/>
            <p:cNvGrpSpPr>
              <a:grpSpLocks/>
            </p:cNvGrpSpPr>
            <p:nvPr/>
          </p:nvGrpSpPr>
          <p:grpSpPr bwMode="auto">
            <a:xfrm flipV="1">
              <a:off x="4573997" y="2429538"/>
              <a:ext cx="762172" cy="698098"/>
              <a:chOff x="183" y="2474"/>
              <a:chExt cx="192" cy="293"/>
            </a:xfrm>
          </p:grpSpPr>
          <p:sp>
            <p:nvSpPr>
              <p:cNvPr id="13451" name="AutoShape 386"/>
              <p:cNvSpPr>
                <a:spLocks noChangeArrowheads="1"/>
              </p:cNvSpPr>
              <p:nvPr/>
            </p:nvSpPr>
            <p:spPr bwMode="auto">
              <a:xfrm flipH="1" flipV="1">
                <a:off x="183" y="2474"/>
                <a:ext cx="192" cy="284"/>
              </a:xfrm>
              <a:prstGeom prst="rt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73025" tIns="36512" rIns="73025" bIns="36512" anchor="ctr"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1000">
                  <a:solidFill>
                    <a:schemeClr val="bg1"/>
                  </a:solidFill>
                </a:endParaRPr>
              </a:p>
            </p:txBody>
          </p:sp>
          <p:sp>
            <p:nvSpPr>
              <p:cNvPr id="13450" name="AutoShape 385"/>
              <p:cNvSpPr>
                <a:spLocks noChangeArrowheads="1"/>
              </p:cNvSpPr>
              <p:nvPr/>
            </p:nvSpPr>
            <p:spPr bwMode="auto">
              <a:xfrm>
                <a:off x="183" y="2478"/>
                <a:ext cx="192" cy="289"/>
              </a:xfrm>
              <a:prstGeom prst="rtTriangle">
                <a:avLst/>
              </a:prstGeom>
              <a:solidFill>
                <a:srgbClr val="F8061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73025" tIns="36512" rIns="73025" bIns="36512" anchor="ctr"/>
              <a:lstStyle/>
              <a:p>
                <a:pPr algn="ctr" eaLnBrk="0" hangingPunct="0">
                  <a:lnSpc>
                    <a:spcPct val="90000"/>
                  </a:lnSpc>
                </a:pPr>
                <a:endParaRPr lang="en-US" sz="10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443" name="TextBox 618"/>
            <p:cNvSpPr txBox="1">
              <a:spLocks noChangeArrowheads="1"/>
            </p:cNvSpPr>
            <p:nvPr/>
          </p:nvSpPr>
          <p:spPr bwMode="auto">
            <a:xfrm>
              <a:off x="4618857" y="2542587"/>
              <a:ext cx="681028" cy="492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b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900" b="1" dirty="0">
                  <a:solidFill>
                    <a:srgbClr val="FFFFFF"/>
                  </a:solidFill>
                </a:rPr>
                <a:t>Security</a:t>
              </a:r>
            </a:p>
            <a:p>
              <a:pPr algn="ctr"/>
              <a:r>
                <a:rPr lang="en-US" sz="900" b="1" dirty="0">
                  <a:solidFill>
                    <a:srgbClr val="FFFFFF"/>
                  </a:solidFill>
                </a:rPr>
                <a:t>Element</a:t>
              </a:r>
            </a:p>
          </p:txBody>
        </p:sp>
        <p:cxnSp>
          <p:nvCxnSpPr>
            <p:cNvPr id="13445" name="Straight Connector 612"/>
            <p:cNvCxnSpPr>
              <a:cxnSpLocks noChangeShapeType="1"/>
            </p:cNvCxnSpPr>
            <p:nvPr/>
          </p:nvCxnSpPr>
          <p:spPr bwMode="auto">
            <a:xfrm>
              <a:off x="4991100" y="2048934"/>
              <a:ext cx="8128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3446" name="Straight Connector 616"/>
            <p:cNvCxnSpPr>
              <a:cxnSpLocks noChangeShapeType="1"/>
              <a:stCxn id="483" idx="2"/>
              <a:endCxn id="42038" idx="1"/>
            </p:cNvCxnSpPr>
            <p:nvPr/>
          </p:nvCxnSpPr>
          <p:spPr bwMode="auto">
            <a:xfrm>
              <a:off x="5981990" y="2337630"/>
              <a:ext cx="6350" cy="8465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483" name="Text Box 500"/>
            <p:cNvSpPr txBox="1">
              <a:spLocks noChangeArrowheads="1"/>
            </p:cNvSpPr>
            <p:nvPr/>
          </p:nvSpPr>
          <p:spPr bwMode="auto">
            <a:xfrm>
              <a:off x="5575590" y="1662546"/>
              <a:ext cx="812800" cy="675084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900" b="1" dirty="0">
                  <a:latin typeface="Arial" pitchFamily="-112" charset="0"/>
                  <a:ea typeface="Arial" pitchFamily="-112" charset="0"/>
                  <a:cs typeface="Arial" pitchFamily="-112" charset="0"/>
                </a:rPr>
                <a:t>Storage</a:t>
              </a:r>
            </a:p>
            <a:p>
              <a:pPr algn="ctr">
                <a:defRPr/>
              </a:pPr>
              <a:r>
                <a:rPr lang="en-US" sz="900" b="1" dirty="0">
                  <a:latin typeface="Arial" pitchFamily="-112" charset="0"/>
                  <a:ea typeface="Arial" pitchFamily="-112" charset="0"/>
                  <a:cs typeface="Arial" pitchFamily="-112" charset="0"/>
                </a:rPr>
                <a:t>Server</a:t>
              </a:r>
            </a:p>
            <a:p>
              <a:pPr algn="ctr">
                <a:defRPr/>
              </a:pPr>
              <a:r>
                <a:rPr lang="en-US" sz="900" b="1" dirty="0">
                  <a:latin typeface="Arial" pitchFamily="-112" charset="0"/>
                  <a:ea typeface="Arial" pitchFamily="-112" charset="0"/>
                  <a:cs typeface="Arial" pitchFamily="-112" charset="0"/>
                </a:rPr>
                <a:t>Nodes</a:t>
              </a:r>
            </a:p>
          </p:txBody>
        </p:sp>
        <p:sp>
          <p:nvSpPr>
            <p:cNvPr id="42038" name="AutoShape 498"/>
            <p:cNvSpPr>
              <a:spLocks noChangeArrowheads="1"/>
            </p:cNvSpPr>
            <p:nvPr/>
          </p:nvSpPr>
          <p:spPr bwMode="auto">
            <a:xfrm>
              <a:off x="5550190" y="2422280"/>
              <a:ext cx="876300" cy="717569"/>
            </a:xfrm>
            <a:prstGeom prst="can">
              <a:avLst>
                <a:gd name="adj" fmla="val 25000"/>
              </a:avLst>
            </a:prstGeom>
            <a:solidFill>
              <a:schemeClr val="bg2">
                <a:lumMod val="75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800" b="1" dirty="0" smtClean="0">
                  <a:solidFill>
                    <a:srgbClr val="FFFFFF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Storage Array</a:t>
              </a:r>
              <a:endParaRPr lang="en-US" sz="800" b="1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  <a:p>
              <a:pPr algn="ctr">
                <a:defRPr/>
              </a:pPr>
              <a:r>
                <a:rPr lang="en-US" sz="800" b="1" dirty="0">
                  <a:solidFill>
                    <a:srgbClr val="FFFFFF"/>
                  </a:solidFill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(Petabytes)</a:t>
              </a:r>
            </a:p>
          </p:txBody>
        </p:sp>
        <p:pic>
          <p:nvPicPr>
            <p:cNvPr id="13449" name="Picture 11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BFAFB"/>
                </a:clrFrom>
                <a:clrTo>
                  <a:srgbClr val="FBFAF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9215" b="20901"/>
            <a:stretch>
              <a:fillRect/>
            </a:stretch>
          </p:blipFill>
          <p:spPr bwMode="auto">
            <a:xfrm>
              <a:off x="4368328" y="1761086"/>
              <a:ext cx="1189891" cy="542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439" name="Picture 7" descr="Concise Large Data med-res Two Colo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4100" y="123825"/>
            <a:ext cx="571500" cy="484188"/>
          </a:xfrm>
          <a:prstGeom prst="rect">
            <a:avLst/>
          </a:prstGeom>
          <a:noFill/>
          <a:ln w="9525">
            <a:solidFill>
              <a:srgbClr val="A6A6A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93798821"/>
              </p:ext>
            </p:extLst>
          </p:nvPr>
        </p:nvGraphicFramePr>
        <p:xfrm>
          <a:off x="317500" y="927100"/>
          <a:ext cx="8509000" cy="3784601"/>
        </p:xfrm>
        <a:graphic>
          <a:graphicData uri="http://schemas.openxmlformats.org/drawingml/2006/table">
            <a:tbl>
              <a:tblPr/>
              <a:tblGrid>
                <a:gridCol w="1937585"/>
                <a:gridCol w="1585544"/>
                <a:gridCol w="2663497"/>
                <a:gridCol w="2322374"/>
              </a:tblGrid>
              <a:tr h="70633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Distance / Delay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Connection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Line Rate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# of Files Transferred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 of Theoretical Max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/ Bandwidth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33377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~150 fiber miles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(2.5 </a:t>
                      </a:r>
                      <a:r>
                        <a:rPr kumimoji="0" lang="en-US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ms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latency)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SONET OC-192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Single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62.8% 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(590.6 </a:t>
                      </a:r>
                      <a:r>
                        <a:rPr kumimoji="0" lang="en-US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MBps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588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Multiple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3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99.6% 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(935.7 </a:t>
                      </a:r>
                      <a:r>
                        <a:rPr kumimoji="0" lang="en-US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MBps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3F2"/>
                    </a:solidFill>
                  </a:tcPr>
                </a:tc>
              </a:tr>
              <a:tr h="433377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~2000 fiber miles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(34.5 ms latency)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SONET OC-192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Single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59.1% 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(555.2 </a:t>
                      </a:r>
                      <a:r>
                        <a:rPr kumimoji="0" lang="en-US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MBps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588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Multiple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3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91.1% 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(856.4 </a:t>
                      </a:r>
                      <a:r>
                        <a:rPr kumimoji="0" lang="en-US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MBps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3F2"/>
                    </a:solidFill>
                  </a:tcPr>
                </a:tc>
              </a:tr>
              <a:tr h="433377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~13,000 fiber miles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(206 ms latency)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SONET OC-48 (Partial)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Single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86.0% 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(182.3 </a:t>
                      </a:r>
                      <a:r>
                        <a:rPr kumimoji="0" lang="en-US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MBps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588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Multiple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3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94.6% 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(200.7 </a:t>
                      </a:r>
                      <a:r>
                        <a:rPr kumimoji="0" lang="en-US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MBps</a:t>
                      </a:r>
                      <a:r>
                        <a:rPr kumimoji="0" lang="en-US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E3F2"/>
                    </a:solidFill>
                  </a:tcPr>
                </a:tc>
              </a:tr>
              <a:tr h="401671"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Maximum Theoretical Data Transfer Rate for SONET OC-192 = 939.7 </a:t>
                      </a:r>
                      <a:r>
                        <a:rPr kumimoji="0" lang="en-US" sz="9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MBps</a:t>
                      </a:r>
                      <a:r>
                        <a:rPr kumimoji="0" lang="en-US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; for Partial SONET OC-48 = 212.0 </a:t>
                      </a:r>
                      <a:r>
                        <a:rPr kumimoji="0" lang="en-US" sz="9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MBps</a:t>
                      </a:r>
                      <a:r>
                        <a:rPr kumimoji="0" lang="en-US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MB = 1,048,576 bits (2^20)</a:t>
                      </a:r>
                    </a:p>
                  </a:txBody>
                  <a:tcPr marL="45720" marR="45720" marT="13714" marB="1371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3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Large Data JCTD Lustre File Transfer Over Distance</a:t>
            </a:r>
          </a:p>
        </p:txBody>
      </p:sp>
      <p:pic>
        <p:nvPicPr>
          <p:cNvPr id="15400" name="Picture 7" descr="Concise Large Data med-res Two 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4100" y="123825"/>
            <a:ext cx="571500" cy="484188"/>
          </a:xfrm>
          <a:prstGeom prst="rect">
            <a:avLst/>
          </a:prstGeom>
          <a:noFill/>
          <a:ln w="9525">
            <a:solidFill>
              <a:srgbClr val="A6A6A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401" name="TextBox 1"/>
          <p:cNvSpPr txBox="1">
            <a:spLocks noChangeArrowheads="1"/>
          </p:cNvSpPr>
          <p:nvPr/>
        </p:nvSpPr>
        <p:spPr bwMode="auto">
          <a:xfrm>
            <a:off x="2171700" y="4752975"/>
            <a:ext cx="48117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i="1"/>
              <a:t>* Slide content and performance data obtained from Large Data JCTD Public Presentation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3"/>
          <p:cNvGrpSpPr>
            <a:grpSpLocks/>
          </p:cNvGrpSpPr>
          <p:nvPr/>
        </p:nvGrpSpPr>
        <p:grpSpPr bwMode="auto">
          <a:xfrm>
            <a:off x="139700" y="690563"/>
            <a:ext cx="4775200" cy="3910012"/>
            <a:chOff x="152400" y="1301750"/>
            <a:chExt cx="4775200" cy="5212953"/>
          </a:xfrm>
        </p:grpSpPr>
        <p:pic>
          <p:nvPicPr>
            <p:cNvPr id="1844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7443"/>
            <a:stretch>
              <a:fillRect/>
            </a:stretch>
          </p:blipFill>
          <p:spPr bwMode="auto">
            <a:xfrm>
              <a:off x="530225" y="3521964"/>
              <a:ext cx="4208463" cy="2408584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6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8060"/>
            <a:stretch>
              <a:fillRect/>
            </a:stretch>
          </p:blipFill>
          <p:spPr bwMode="auto">
            <a:xfrm>
              <a:off x="306388" y="1511283"/>
              <a:ext cx="4149725" cy="2391651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423" name="TextBox 7"/>
            <p:cNvSpPr txBox="1">
              <a:spLocks noChangeArrowheads="1"/>
            </p:cNvSpPr>
            <p:nvPr/>
          </p:nvSpPr>
          <p:spPr bwMode="auto">
            <a:xfrm>
              <a:off x="152400" y="5899150"/>
              <a:ext cx="4775200" cy="615553"/>
            </a:xfrm>
            <a:prstGeom prst="rect">
              <a:avLst/>
            </a:prstGeom>
            <a:noFill/>
            <a:ln>
              <a:noFill/>
            </a:ln>
            <a:effectLst>
              <a:outerShdw dist="14324" dir="370552" rotWithShape="0">
                <a:srgbClr val="808080">
                  <a:alpha val="42998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b="1" i="1">
                  <a:solidFill>
                    <a:srgbClr val="000000"/>
                  </a:solidFill>
                  <a:cs typeface="Arial" charset="0"/>
                </a:rPr>
                <a:t>TESTS ON 1 Gbps CIRCUIT (~8000 miles)</a:t>
              </a:r>
            </a:p>
            <a:p>
              <a:pPr algn="ctr"/>
              <a:r>
                <a:rPr lang="en-US" sz="1200" b="1" i="1">
                  <a:solidFill>
                    <a:srgbClr val="000000"/>
                  </a:solidFill>
                  <a:cs typeface="Arial" charset="0"/>
                </a:rPr>
                <a:t>[ ~13,000 fiber miles]</a:t>
              </a:r>
            </a:p>
          </p:txBody>
        </p:sp>
        <p:sp>
          <p:nvSpPr>
            <p:cNvPr id="17424" name="Rectangle 28"/>
            <p:cNvSpPr>
              <a:spLocks noChangeArrowheads="1"/>
            </p:cNvSpPr>
            <p:nvPr/>
          </p:nvSpPr>
          <p:spPr bwMode="auto">
            <a:xfrm>
              <a:off x="152400" y="1301750"/>
              <a:ext cx="4772025" cy="508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74" name="TextBox 12"/>
            <p:cNvSpPr txBox="1">
              <a:spLocks noChangeArrowheads="1"/>
            </p:cNvSpPr>
            <p:nvPr/>
          </p:nvSpPr>
          <p:spPr bwMode="auto">
            <a:xfrm>
              <a:off x="1892942" y="2409694"/>
              <a:ext cx="1125503" cy="861775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  <a:headEnd/>
              <a:tailEnd/>
            </a:ln>
            <a:effectLst>
              <a:softEdge rad="63500"/>
            </a:effectLst>
          </p:spPr>
          <p:txBody>
            <a:bodyPr wrap="none" anchor="b">
              <a:spAutoFit/>
            </a:bodyPr>
            <a:lstStyle/>
            <a:p>
              <a:pPr algn="ctr">
                <a:defRPr/>
              </a:pPr>
              <a:r>
                <a:rPr lang="en-US" sz="1200" b="1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Typical</a:t>
              </a:r>
            </a:p>
            <a:p>
              <a:pPr algn="ctr">
                <a:defRPr/>
              </a:pPr>
              <a:r>
                <a:rPr lang="en-US" sz="1200" b="1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RDMA/IB</a:t>
              </a:r>
            </a:p>
            <a:p>
              <a:pPr algn="ctr">
                <a:defRPr/>
              </a:pPr>
              <a:r>
                <a:rPr lang="en-US" sz="1200" b="1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Performance</a:t>
              </a:r>
            </a:p>
          </p:txBody>
        </p:sp>
        <p:sp>
          <p:nvSpPr>
            <p:cNvPr id="17428" name="TextBox 25"/>
            <p:cNvSpPr txBox="1">
              <a:spLocks noChangeArrowheads="1"/>
            </p:cNvSpPr>
            <p:nvPr/>
          </p:nvSpPr>
          <p:spPr bwMode="auto">
            <a:xfrm>
              <a:off x="1863725" y="4157663"/>
              <a:ext cx="1541463" cy="86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b="1">
                  <a:solidFill>
                    <a:srgbClr val="000000"/>
                  </a:solidFill>
                </a:rPr>
                <a:t>Typical</a:t>
              </a:r>
            </a:p>
            <a:p>
              <a:pPr algn="ctr" eaLnBrk="1" hangingPunct="1"/>
              <a:r>
                <a:rPr lang="en-US" sz="1200" b="1">
                  <a:solidFill>
                    <a:srgbClr val="000000"/>
                  </a:solidFill>
                </a:rPr>
                <a:t>TCP/IP/ETHERNET</a:t>
              </a:r>
            </a:p>
            <a:p>
              <a:pPr algn="ctr" eaLnBrk="1" hangingPunct="1"/>
              <a:r>
                <a:rPr lang="en-US" sz="1200" b="1">
                  <a:solidFill>
                    <a:srgbClr val="000000"/>
                  </a:solidFill>
                </a:rPr>
                <a:t>Performance</a:t>
              </a:r>
            </a:p>
          </p:txBody>
        </p:sp>
      </p:grpSp>
      <p:sp>
        <p:nvSpPr>
          <p:cNvPr id="17410" name="TextBox 32"/>
          <p:cNvSpPr txBox="1">
            <a:spLocks noChangeArrowheads="1"/>
          </p:cNvSpPr>
          <p:nvPr/>
        </p:nvSpPr>
        <p:spPr bwMode="auto">
          <a:xfrm>
            <a:off x="4965700" y="2940050"/>
            <a:ext cx="39751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§"/>
            </a:pPr>
            <a:r>
              <a:rPr lang="en-US" sz="1400">
                <a:solidFill>
                  <a:srgbClr val="000000"/>
                </a:solidFill>
              </a:rPr>
              <a:t>RDMA over IB provides very efficient use of available bandwidth with near linear scaling</a:t>
            </a:r>
          </a:p>
          <a:p>
            <a:pPr eaLnBrk="1" hangingPunct="1">
              <a:buFont typeface="Wingdings" charset="0"/>
              <a:buChar char="§"/>
            </a:pPr>
            <a:r>
              <a:rPr lang="en-US" sz="1400">
                <a:solidFill>
                  <a:srgbClr val="000000"/>
                </a:solidFill>
              </a:rPr>
              <a:t>RDMA/IB performance ≥ 80%</a:t>
            </a:r>
          </a:p>
          <a:p>
            <a:pPr eaLnBrk="1" hangingPunct="1">
              <a:buFont typeface="Wingdings" charset="0"/>
              <a:buChar char="§"/>
            </a:pPr>
            <a:r>
              <a:rPr lang="en-US" sz="1400">
                <a:solidFill>
                  <a:srgbClr val="000000"/>
                </a:solidFill>
              </a:rPr>
              <a:t>TCP/IP performance ≤ 40%</a:t>
            </a:r>
          </a:p>
          <a:p>
            <a:pPr eaLnBrk="1" hangingPunct="1">
              <a:buFont typeface="Wingdings" charset="0"/>
              <a:buChar char="§"/>
            </a:pPr>
            <a:r>
              <a:rPr lang="en-US" sz="1400">
                <a:solidFill>
                  <a:srgbClr val="000000"/>
                </a:solidFill>
              </a:rPr>
              <a:t>RDMA/IB CPU usage estimated 4x less</a:t>
            </a:r>
          </a:p>
          <a:p>
            <a:pPr eaLnBrk="1" hangingPunct="1">
              <a:buFont typeface="Wingdings" charset="0"/>
              <a:buChar char="§"/>
            </a:pPr>
            <a:r>
              <a:rPr lang="en-US" sz="1400">
                <a:solidFill>
                  <a:srgbClr val="000000"/>
                </a:solidFill>
              </a:rPr>
              <a:t>InfiniBand connection is lossless with nearly perfect </a:t>
            </a:r>
            <a:r>
              <a:rPr lang="en-US" altLang="ja-JP" sz="1400">
                <a:solidFill>
                  <a:srgbClr val="000000"/>
                </a:solidFill>
              </a:rPr>
              <a:t>fair sharing of bandwidth across multiple, concurrent data flows</a:t>
            </a:r>
            <a:endParaRPr lang="en-US" sz="1400">
              <a:solidFill>
                <a:srgbClr val="000000"/>
              </a:solidFill>
            </a:endParaRPr>
          </a:p>
        </p:txBody>
      </p:sp>
      <p:grpSp>
        <p:nvGrpSpPr>
          <p:cNvPr id="16387" name="Group 2"/>
          <p:cNvGrpSpPr>
            <a:grpSpLocks/>
          </p:cNvGrpSpPr>
          <p:nvPr/>
        </p:nvGrpSpPr>
        <p:grpSpPr bwMode="auto">
          <a:xfrm>
            <a:off x="5075238" y="668338"/>
            <a:ext cx="3938587" cy="2252662"/>
            <a:chOff x="5087938" y="1289050"/>
            <a:chExt cx="3938587" cy="3003155"/>
          </a:xfrm>
        </p:grpSpPr>
        <p:pic>
          <p:nvPicPr>
            <p:cNvPr id="1741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7230"/>
            <a:stretch>
              <a:fillRect/>
            </a:stretch>
          </p:blipFill>
          <p:spPr bwMode="auto">
            <a:xfrm>
              <a:off x="5283200" y="1520825"/>
              <a:ext cx="3571875" cy="218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Rectangle 29"/>
            <p:cNvSpPr>
              <a:spLocks noChangeArrowheads="1"/>
            </p:cNvSpPr>
            <p:nvPr/>
          </p:nvSpPr>
          <p:spPr bwMode="auto">
            <a:xfrm>
              <a:off x="5087938" y="1289050"/>
              <a:ext cx="3938587" cy="2976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381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417" name="TextBox 10"/>
            <p:cNvSpPr txBox="1">
              <a:spLocks noChangeArrowheads="1"/>
            </p:cNvSpPr>
            <p:nvPr/>
          </p:nvSpPr>
          <p:spPr bwMode="auto">
            <a:xfrm>
              <a:off x="5103813" y="3676651"/>
              <a:ext cx="3913187" cy="615554"/>
            </a:xfrm>
            <a:prstGeom prst="rect">
              <a:avLst/>
            </a:prstGeom>
            <a:noFill/>
            <a:ln>
              <a:noFill/>
            </a:ln>
            <a:effectLst>
              <a:outerShdw dist="20140" dir="2700000" rotWithShape="0">
                <a:srgbClr val="808080">
                  <a:alpha val="42998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b="1" i="1">
                  <a:solidFill>
                    <a:srgbClr val="000000"/>
                  </a:solidFill>
                  <a:cs typeface="Arial" charset="0"/>
                </a:rPr>
                <a:t>TESTS ON 8 Gbps CIRCUIT  (~1200 miles)</a:t>
              </a:r>
            </a:p>
            <a:p>
              <a:pPr algn="ctr"/>
              <a:r>
                <a:rPr lang="en-US" sz="1200" b="1" i="1">
                  <a:solidFill>
                    <a:srgbClr val="000000"/>
                  </a:solidFill>
                  <a:cs typeface="Arial" charset="0"/>
                </a:rPr>
                <a:t>[~2000 fiber miles] </a:t>
              </a:r>
            </a:p>
          </p:txBody>
        </p:sp>
        <p:sp>
          <p:nvSpPr>
            <p:cNvPr id="16" name="TextBox 12"/>
            <p:cNvSpPr txBox="1">
              <a:spLocks noChangeArrowheads="1"/>
            </p:cNvSpPr>
            <p:nvPr/>
          </p:nvSpPr>
          <p:spPr bwMode="auto">
            <a:xfrm>
              <a:off x="6714996" y="2260253"/>
              <a:ext cx="1125503" cy="861775"/>
            </a:xfrm>
            <a:prstGeom prst="rect">
              <a:avLst/>
            </a:prstGeom>
            <a:solidFill>
              <a:schemeClr val="bg1"/>
            </a:solidFill>
            <a:ln w="19050">
              <a:noFill/>
              <a:miter lim="800000"/>
              <a:headEnd/>
              <a:tailEnd/>
            </a:ln>
            <a:effectLst>
              <a:softEdge rad="63500"/>
            </a:effectLst>
          </p:spPr>
          <p:txBody>
            <a:bodyPr wrap="none" anchor="b">
              <a:spAutoFit/>
            </a:bodyPr>
            <a:lstStyle/>
            <a:p>
              <a:pPr algn="ctr">
                <a:defRPr/>
              </a:pPr>
              <a:r>
                <a:rPr lang="en-US" sz="1200" b="1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Typical</a:t>
              </a:r>
            </a:p>
            <a:p>
              <a:pPr algn="ctr">
                <a:defRPr/>
              </a:pPr>
              <a:r>
                <a:rPr lang="en-US" sz="1200" b="1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RDMA/IB</a:t>
              </a:r>
            </a:p>
            <a:p>
              <a:pPr algn="ctr">
                <a:defRPr/>
              </a:pPr>
              <a:r>
                <a:rPr lang="en-US" sz="1200" b="1" dirty="0">
                  <a:solidFill>
                    <a:srgbClr val="000000"/>
                  </a:solidFill>
                  <a:latin typeface="Arial"/>
                  <a:ea typeface="Arial"/>
                  <a:cs typeface="Arial"/>
                </a:rPr>
                <a:t>Performance</a:t>
              </a:r>
            </a:p>
          </p:txBody>
        </p:sp>
      </p:grpSp>
      <p:sp>
        <p:nvSpPr>
          <p:cNvPr id="174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Large Data JCTD IB Performance Comparison</a:t>
            </a:r>
          </a:p>
        </p:txBody>
      </p:sp>
      <p:sp>
        <p:nvSpPr>
          <p:cNvPr id="17413" name="TextBox 1"/>
          <p:cNvSpPr txBox="1">
            <a:spLocks noChangeArrowheads="1"/>
          </p:cNvSpPr>
          <p:nvPr/>
        </p:nvSpPr>
        <p:spPr bwMode="auto">
          <a:xfrm>
            <a:off x="2171700" y="4752975"/>
            <a:ext cx="48117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i="1"/>
              <a:t>* Slide content and performance data obtained from Large Data JCTD Public Presentation</a:t>
            </a:r>
          </a:p>
        </p:txBody>
      </p:sp>
      <p:pic>
        <p:nvPicPr>
          <p:cNvPr id="17414" name="Picture 7" descr="Concise Large Data med-res Two Colo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4100" y="123825"/>
            <a:ext cx="571500" cy="484188"/>
          </a:xfrm>
          <a:prstGeom prst="rect">
            <a:avLst/>
          </a:prstGeom>
          <a:noFill/>
          <a:ln w="9525">
            <a:solidFill>
              <a:srgbClr val="A6A6A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>
                <a:latin typeface="Arial" charset="0"/>
                <a:ea typeface="ＭＳ Ｐゴシック" charset="0"/>
                <a:cs typeface="ＭＳ Ｐゴシック" charset="0"/>
              </a:rPr>
              <a:t>InfiniBand Pseudowire Services for Converged Network Cores</a:t>
            </a:r>
          </a:p>
        </p:txBody>
      </p:sp>
      <p:sp>
        <p:nvSpPr>
          <p:cNvPr id="4" name="Cloud 3"/>
          <p:cNvSpPr/>
          <p:nvPr/>
        </p:nvSpPr>
        <p:spPr bwMode="auto">
          <a:xfrm>
            <a:off x="3619500" y="1247775"/>
            <a:ext cx="1917700" cy="1123950"/>
          </a:xfrm>
          <a:prstGeom prst="cloud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endParaRPr lang="en-US" sz="1050" b="1" i="1" dirty="0">
              <a:ln w="12700" cmpd="sng">
                <a:solidFill>
                  <a:schemeClr val="tx1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2438400" y="914400"/>
            <a:ext cx="1244600" cy="466725"/>
          </a:xfrm>
          <a:prstGeom prst="ellipse">
            <a:avLst/>
          </a:prstGeom>
          <a:gradFill flip="none" rotWithShape="1">
            <a:gsLst>
              <a:gs pos="0">
                <a:srgbClr val="D3E3F2"/>
              </a:gs>
              <a:gs pos="100000">
                <a:schemeClr val="bg1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1050" b="1" i="1" dirty="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InfiniBand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5372100" y="914400"/>
            <a:ext cx="1244600" cy="466725"/>
          </a:xfrm>
          <a:prstGeom prst="ellipse">
            <a:avLst/>
          </a:prstGeom>
          <a:gradFill flip="none" rotWithShape="1">
            <a:gsLst>
              <a:gs pos="0">
                <a:srgbClr val="E8F0C8"/>
              </a:gs>
              <a:gs pos="100000">
                <a:schemeClr val="bg1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1050" b="1" i="1" dirty="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Ethernet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5740400" y="1504950"/>
            <a:ext cx="1244600" cy="466725"/>
          </a:xfrm>
          <a:prstGeom prst="ellipse">
            <a:avLst/>
          </a:prstGeom>
          <a:gradFill flip="none" rotWithShape="1">
            <a:gsLst>
              <a:gs pos="0">
                <a:srgbClr val="DBF5DD"/>
              </a:gs>
              <a:gs pos="100000">
                <a:schemeClr val="bg1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1050" b="1" i="1" dirty="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ATM</a:t>
            </a:r>
          </a:p>
        </p:txBody>
      </p:sp>
      <p:sp>
        <p:nvSpPr>
          <p:cNvPr id="19468" name="Content Placeholder 2"/>
          <p:cNvSpPr>
            <a:spLocks noGrp="1"/>
          </p:cNvSpPr>
          <p:nvPr>
            <p:ph idx="1"/>
          </p:nvPr>
        </p:nvSpPr>
        <p:spPr>
          <a:xfrm>
            <a:off x="241300" y="2654300"/>
            <a:ext cx="8686800" cy="2336800"/>
          </a:xfrm>
        </p:spPr>
        <p:txBody>
          <a:bodyPr/>
          <a:lstStyle/>
          <a:p>
            <a:pPr marL="381000" indent="-381000" eaLnBrk="1" hangingPunct="1">
              <a:spcAft>
                <a:spcPts val="600"/>
              </a:spcAft>
            </a:pPr>
            <a:r>
              <a:rPr lang="en-US" sz="1600">
                <a:latin typeface="Arial" charset="0"/>
                <a:ea typeface="ＭＳ Ｐゴシック" charset="0"/>
                <a:cs typeface="ＭＳ Ｐゴシック" charset="0"/>
              </a:rPr>
              <a:t>With more and more Service Provider’s</a:t>
            </a:r>
            <a:r>
              <a:rPr lang="en-US" altLang="ja-JP" sz="1600">
                <a:latin typeface="Arial" charset="0"/>
                <a:ea typeface="ＭＳ Ｐゴシック" charset="0"/>
                <a:cs typeface="ＭＳ Ｐゴシック" charset="0"/>
              </a:rPr>
              <a:t> moving towards converged network cores (such as IP/MPLS), supporting those core network services will be important in order to provide cost-effective global InfiniBand extension</a:t>
            </a:r>
          </a:p>
          <a:p>
            <a:pPr marL="781050" lvl="1" indent="-381000" eaLnBrk="1" hangingPunct="1"/>
            <a:r>
              <a:rPr lang="en-US" sz="1400" b="1" i="1">
                <a:latin typeface="Arial" charset="0"/>
                <a:ea typeface="ＭＳ Ｐゴシック" charset="0"/>
              </a:rPr>
              <a:t>InfiniBand over MPLS Networks</a:t>
            </a:r>
          </a:p>
          <a:p>
            <a:pPr marL="1238250" lvl="2" indent="-381000" eaLnBrk="1" hangingPunct="1">
              <a:spcAft>
                <a:spcPts val="600"/>
              </a:spcAft>
            </a:pPr>
            <a:r>
              <a:rPr lang="en-US" sz="1200">
                <a:latin typeface="Arial" charset="0"/>
                <a:ea typeface="ＭＳ Ｐゴシック" charset="0"/>
              </a:rPr>
              <a:t>Draft specification has been submitted and presented to IETF for review and consideration</a:t>
            </a:r>
            <a:endParaRPr lang="en-US" sz="1200" i="1">
              <a:latin typeface="Arial" charset="0"/>
              <a:ea typeface="ＭＳ Ｐゴシック" charset="0"/>
            </a:endParaRPr>
          </a:p>
          <a:p>
            <a:pPr marL="781050" lvl="1" indent="-381000" eaLnBrk="1" hangingPunct="1"/>
            <a:r>
              <a:rPr lang="en-US" sz="1400" b="1" i="1">
                <a:latin typeface="Arial" charset="0"/>
                <a:ea typeface="ＭＳ Ｐゴシック" charset="0"/>
              </a:rPr>
              <a:t>InfiniBand Tunneling using Layer 2 Tunneling Protocol version 3 (L2TPv3)</a:t>
            </a:r>
          </a:p>
          <a:p>
            <a:pPr marL="1238250" lvl="2" indent="-381000" eaLnBrk="1" hangingPunct="1"/>
            <a:r>
              <a:rPr lang="en-US" sz="1200">
                <a:latin typeface="Arial" charset="0"/>
                <a:ea typeface="ＭＳ Ｐゴシック" charset="0"/>
              </a:rPr>
              <a:t>L2TPv3 is an IETF standard that provides a robust control plane for dynamically establishing and maintaining sessions</a:t>
            </a:r>
          </a:p>
          <a:p>
            <a:pPr marL="1238250" lvl="2" indent="-381000" eaLnBrk="1" hangingPunct="1"/>
            <a:r>
              <a:rPr lang="en-US" sz="1200">
                <a:latin typeface="Arial" charset="0"/>
                <a:ea typeface="ＭＳ Ｐゴシック" charset="0"/>
              </a:rPr>
              <a:t>Draft specification has implemented for InfiniBand tunneling over IP</a:t>
            </a:r>
            <a:endParaRPr lang="en-US" sz="12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108200" y="1504950"/>
            <a:ext cx="1244600" cy="466725"/>
          </a:xfrm>
          <a:prstGeom prst="ellipse">
            <a:avLst/>
          </a:prstGeom>
          <a:gradFill flip="none" rotWithShape="1">
            <a:gsLst>
              <a:gs pos="0">
                <a:srgbClr val="E8F0C8"/>
              </a:gs>
              <a:gs pos="100000">
                <a:schemeClr val="bg1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1050" b="1" i="1" dirty="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Ethernet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5372100" y="2085975"/>
            <a:ext cx="1244600" cy="466725"/>
          </a:xfrm>
          <a:prstGeom prst="ellipse">
            <a:avLst/>
          </a:prstGeom>
          <a:gradFill flip="none" rotWithShape="1">
            <a:gsLst>
              <a:gs pos="0">
                <a:srgbClr val="D3E3F2"/>
              </a:gs>
              <a:gs pos="100000">
                <a:schemeClr val="bg1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1050" b="1" i="1" dirty="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InfiniBand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2438400" y="2085975"/>
            <a:ext cx="1244600" cy="466725"/>
          </a:xfrm>
          <a:prstGeom prst="ellipse">
            <a:avLst/>
          </a:prstGeom>
          <a:gradFill flip="none" rotWithShape="1">
            <a:gsLst>
              <a:gs pos="0">
                <a:srgbClr val="DBF5DD"/>
              </a:gs>
              <a:gs pos="100000">
                <a:schemeClr val="bg1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en-US" sz="1050" b="1" i="1" dirty="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ATM</a:t>
            </a:r>
          </a:p>
        </p:txBody>
      </p:sp>
      <p:cxnSp>
        <p:nvCxnSpPr>
          <p:cNvPr id="16" name="Curved Connector 15"/>
          <p:cNvCxnSpPr>
            <a:cxnSpLocks noChangeShapeType="1"/>
          </p:cNvCxnSpPr>
          <p:nvPr/>
        </p:nvCxnSpPr>
        <p:spPr bwMode="auto">
          <a:xfrm rot="5400000">
            <a:off x="4241007" y="424656"/>
            <a:ext cx="425450" cy="2201863"/>
          </a:xfrm>
          <a:prstGeom prst="curvedConnector2">
            <a:avLst/>
          </a:prstGeom>
          <a:noFill/>
          <a:ln w="31750">
            <a:solidFill>
              <a:srgbClr val="A6A6A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8" name="Curved Connector 17"/>
          <p:cNvCxnSpPr>
            <a:endCxn id="5" idx="6"/>
          </p:cNvCxnSpPr>
          <p:nvPr/>
        </p:nvCxnSpPr>
        <p:spPr bwMode="auto">
          <a:xfrm rot="10800000">
            <a:off x="3683000" y="1147763"/>
            <a:ext cx="1689100" cy="117157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chemeClr val="bg1">
                <a:lumMod val="6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Curved Connector 20"/>
          <p:cNvCxnSpPr>
            <a:cxnSpLocks noChangeShapeType="1"/>
          </p:cNvCxnSpPr>
          <p:nvPr/>
        </p:nvCxnSpPr>
        <p:spPr bwMode="auto">
          <a:xfrm rot="10800000" flipV="1">
            <a:off x="3500438" y="1738313"/>
            <a:ext cx="2239962" cy="415925"/>
          </a:xfrm>
          <a:prstGeom prst="curvedConnector2">
            <a:avLst/>
          </a:prstGeom>
          <a:noFill/>
          <a:ln w="31750">
            <a:solidFill>
              <a:srgbClr val="A6A6A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868738" y="1473200"/>
            <a:ext cx="14366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b="1" i="1"/>
              <a:t>Service Provider</a:t>
            </a:r>
          </a:p>
          <a:p>
            <a:pPr algn="ctr" eaLnBrk="1" hangingPunct="1"/>
            <a:r>
              <a:rPr lang="en-US" sz="1200" b="1" i="1"/>
              <a:t>IP/MPLS</a:t>
            </a:r>
          </a:p>
          <a:p>
            <a:pPr algn="ctr" eaLnBrk="1" hangingPunct="1"/>
            <a:r>
              <a:rPr lang="en-US" sz="1200" b="1" i="1"/>
              <a:t>Core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50013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heme/theme1.xml><?xml version="1.0" encoding="utf-8"?>
<a:theme xmlns:a="http://schemas.openxmlformats.org/drawingml/2006/main" name="Bay_Corp_Design_2007">
  <a:themeElements>
    <a:clrScheme name="Bay_Corp_Design_20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ay_Corp_Design_2007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ＭＳ Ｐゴシック" pitchFamily="-110" charset="-128"/>
            <a:cs typeface="ＭＳ Ｐゴシック" pitchFamily="-11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0" charset="0"/>
            <a:ea typeface="ＭＳ Ｐゴシック" pitchFamily="-110" charset="-128"/>
            <a:cs typeface="ＭＳ Ｐゴシック" pitchFamily="-110" charset="-128"/>
          </a:defRPr>
        </a:defPPr>
      </a:lstStyle>
    </a:lnDef>
  </a:objectDefaults>
  <a:extraClrSchemeLst>
    <a:extraClrScheme>
      <a:clrScheme name="Bay_Corp_Design_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y_Corp_Design_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y_Corp_Design_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y_Corp_Design_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y_Corp_Design_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y_Corp_Design_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y_Corp_Design_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y_Corp_Design_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y_Corp_Design_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y_Corp_Design_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y_Corp_Design_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y_Corp_Design_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ay_Corp_Design_2007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ay_Corp_Design_2007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ay_Corp_Design_2007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ay_Corp_Design_2007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78428</TotalTime>
  <Words>1506</Words>
  <Application>Microsoft Office PowerPoint</Application>
  <PresentationFormat>On-screen Show (16:9)</PresentationFormat>
  <Paragraphs>297</Paragraphs>
  <Slides>18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Bay_Corp_Design_2007</vt:lpstr>
      <vt:lpstr>Extending InfiniBand Globally</vt:lpstr>
      <vt:lpstr>Bay Microsystems Overview</vt:lpstr>
      <vt:lpstr>Extending InfiniBand Globally</vt:lpstr>
      <vt:lpstr>ABEx 2020 Global InfiniBand Extension Platform</vt:lpstr>
      <vt:lpstr>InfiniBand Applications and Multi-site Deployments</vt:lpstr>
      <vt:lpstr>Large Data JCTD Petascale Global Storage Architecture</vt:lpstr>
      <vt:lpstr>Large Data JCTD Lustre File Transfer Over Distance</vt:lpstr>
      <vt:lpstr>Large Data JCTD IB Performance Comparison</vt:lpstr>
      <vt:lpstr>InfiniBand Pseudowire Services for Converged Network Cores</vt:lpstr>
      <vt:lpstr>InfiniBand Extension over Packet Switched Networks via L2TPv3</vt:lpstr>
      <vt:lpstr>SC09: Univ. of Utah / AMES Lab InfiniBand Pseudowire Demo</vt:lpstr>
      <vt:lpstr>InfiniBand to Wide Area Network Data Rates Mapping </vt:lpstr>
      <vt:lpstr>Introducing the InfiniBand Extension (IBEx) Products</vt:lpstr>
      <vt:lpstr>IBEx G40 4X/8X InfiniBand QDR Extension Platform</vt:lpstr>
      <vt:lpstr>Contact and Additional Information</vt:lpstr>
      <vt:lpstr>Slide 16</vt:lpstr>
      <vt:lpstr>Performance Data: Bandwidth vs. Message Size</vt:lpstr>
      <vt:lpstr>Performance Data: Bandwidth vs. Distance</vt:lpstr>
    </vt:vector>
  </TitlesOfParts>
  <Manager/>
  <Company>Bay Microsystems, Inc.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Overview and Roadmap</dc:title>
  <dc:subject>Product Roadmap</dc:subject>
  <dc:creator>Eric Dube</dc:creator>
  <cp:keywords/>
  <dc:description/>
  <cp:lastModifiedBy>Mellanox</cp:lastModifiedBy>
  <cp:revision>566</cp:revision>
  <cp:lastPrinted>2010-03-01T20:27:01Z</cp:lastPrinted>
  <dcterms:created xsi:type="dcterms:W3CDTF">2010-10-27T17:36:45Z</dcterms:created>
  <dcterms:modified xsi:type="dcterms:W3CDTF">2010-11-17T00:10:10Z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