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8" r:id="rId2"/>
  </p:sldMasterIdLst>
  <p:notesMasterIdLst>
    <p:notesMasterId r:id="rId15"/>
  </p:notesMasterIdLst>
  <p:handoutMasterIdLst>
    <p:handoutMasterId r:id="rId16"/>
  </p:handoutMasterIdLst>
  <p:sldIdLst>
    <p:sldId id="271" r:id="rId3"/>
    <p:sldId id="346" r:id="rId4"/>
    <p:sldId id="338" r:id="rId5"/>
    <p:sldId id="342" r:id="rId6"/>
    <p:sldId id="348" r:id="rId7"/>
    <p:sldId id="350" r:id="rId8"/>
    <p:sldId id="344" r:id="rId9"/>
    <p:sldId id="351" r:id="rId10"/>
    <p:sldId id="354" r:id="rId11"/>
    <p:sldId id="331" r:id="rId12"/>
    <p:sldId id="355" r:id="rId13"/>
    <p:sldId id="353" r:id="rId14"/>
  </p:sldIdLst>
  <p:sldSz cx="9144000" cy="6858000" type="screen4x3"/>
  <p:notesSz cx="6858000" cy="9144000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27335D"/>
    <a:srgbClr val="579DB9"/>
    <a:srgbClr val="BBD8E3"/>
    <a:srgbClr val="3E7293"/>
    <a:srgbClr val="3E719D"/>
    <a:srgbClr val="193E5D"/>
    <a:srgbClr val="E2EE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360" autoAdjust="0"/>
  </p:normalViewPr>
  <p:slideViewPr>
    <p:cSldViewPr snapToGrid="0" showGuides="1">
      <p:cViewPr>
        <p:scale>
          <a:sx n="66" d="100"/>
          <a:sy n="66" d="100"/>
        </p:scale>
        <p:origin x="-64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510"/>
    </p:cViewPr>
  </p:sorterViewPr>
  <p:notesViewPr>
    <p:cSldViewPr snapToGrid="0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asafw\Documents\FCA\HP%20benchmarks\ISV\FCA%20Fluent%20HP.xls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Fluent truck_111m 192 cores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Sheet1!$A$4</c:f>
              <c:strCache>
                <c:ptCount val="1"/>
                <c:pt idx="0">
                  <c:v>truck_111m</c:v>
                </c:pt>
              </c:strCache>
            </c:strRef>
          </c:tx>
          <c:invertIfNegative val="0"/>
          <c:dPt>
            <c:idx val="1"/>
            <c:invertIfNegative val="0"/>
            <c:bubble3D val="0"/>
            <c:spPr>
              <a:solidFill>
                <a:srgbClr val="00B050"/>
              </a:solidFill>
            </c:spPr>
          </c:dPt>
          <c:cat>
            <c:strRef>
              <c:f>Sheet1!$B$1:$C$1</c:f>
              <c:strCache>
                <c:ptCount val="2"/>
                <c:pt idx="0">
                  <c:v>PMPI</c:v>
                </c:pt>
                <c:pt idx="1">
                  <c:v>PMPI + FCA</c:v>
                </c:pt>
              </c:strCache>
            </c:strRef>
          </c:cat>
          <c:val>
            <c:numRef>
              <c:f>Sheet1!$B$4:$C$4</c:f>
              <c:numCache>
                <c:formatCode>General</c:formatCode>
                <c:ptCount val="2"/>
                <c:pt idx="0">
                  <c:v>127.2</c:v>
                </c:pt>
                <c:pt idx="1">
                  <c:v>166.3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0022272"/>
        <c:axId val="50023808"/>
      </c:barChart>
      <c:catAx>
        <c:axId val="50022272"/>
        <c:scaling>
          <c:orientation val="minMax"/>
        </c:scaling>
        <c:delete val="0"/>
        <c:axPos val="b"/>
        <c:majorTickMark val="out"/>
        <c:minorTickMark val="none"/>
        <c:tickLblPos val="nextTo"/>
        <c:crossAx val="50023808"/>
        <c:crosses val="autoZero"/>
        <c:auto val="1"/>
        <c:lblAlgn val="ctr"/>
        <c:lblOffset val="100"/>
        <c:noMultiLvlLbl val="0"/>
      </c:catAx>
      <c:valAx>
        <c:axId val="500238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0022272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ln>
      <a:solidFill>
        <a:schemeClr val="tx2"/>
      </a:solidFill>
    </a:ln>
  </c:sp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293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2293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436F851-F3BA-4CAA-A14A-3EB2D6B5AB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6731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AD51C47-F62B-46B4-B4B7-05E6D53B7AE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3207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B2C2AD-04F9-4223-ADED-99F4CC3E974B}" type="slidenum">
              <a:rPr lang="en-US"/>
              <a:pPr/>
              <a:t>3</a:t>
            </a:fld>
            <a:endParaRPr lang="en-US"/>
          </a:p>
        </p:txBody>
      </p:sp>
      <p:sp>
        <p:nvSpPr>
          <p:cNvPr id="488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8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3ABC0-F606-4584-94C0-338C606B4C4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0749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410933CA-3F8D-4F62-9CC4-4CD3165492AF}" type="slidenum">
              <a:rPr lang="en-US" sz="1200" smtClean="0"/>
              <a:pPr/>
              <a:t>8</a:t>
            </a:fld>
            <a:endParaRPr lang="en-US" sz="1200" smtClean="0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F1D16586-AE57-41D3-B8A4-56BE5497FB98}" type="slidenum">
              <a:rPr lang="en-US" sz="1200" smtClean="0"/>
              <a:pPr/>
              <a:t>9</a:t>
            </a:fld>
            <a:endParaRPr lang="en-US" sz="1200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2619" name="Picture 43" descr="TITLE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2592" name="Text Box 16"/>
          <p:cNvSpPr txBox="1">
            <a:spLocks noChangeArrowheads="1"/>
          </p:cNvSpPr>
          <p:nvPr/>
        </p:nvSpPr>
        <p:spPr bwMode="auto">
          <a:xfrm>
            <a:off x="111125" y="6688138"/>
            <a:ext cx="2973388" cy="11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lIns="8231" tIns="0" rIns="8231" bIns="0">
            <a:spAutoFit/>
          </a:bodyPr>
          <a:lstStyle>
            <a:lvl1pPr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11163"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23913"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35075"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646238"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103438" defTabSz="823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560638" defTabSz="823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017838" defTabSz="823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475038" defTabSz="823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800">
                <a:solidFill>
                  <a:schemeClr val="accent1"/>
                </a:solidFill>
              </a:rPr>
              <a:t>© 2010 Voltaire Inc.</a:t>
            </a:r>
            <a:endParaRPr lang="en-US" sz="2200" i="1">
              <a:solidFill>
                <a:schemeClr val="accent1"/>
              </a:solidFill>
            </a:endParaRP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503238" y="4589463"/>
            <a:ext cx="8167687" cy="942975"/>
          </a:xfrm>
        </p:spPr>
        <p:txBody>
          <a:bodyPr anchor="b"/>
          <a:lstStyle>
            <a:lvl1pPr algn="r">
              <a:defRPr sz="2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15258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87363" y="5564188"/>
            <a:ext cx="8183562" cy="688975"/>
          </a:xfrm>
          <a:extLs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/>
          <a:lstStyle>
            <a:lvl1pPr marL="0" indent="0" algn="r">
              <a:buFont typeface="Arial" charset="0"/>
              <a:buNone/>
              <a:defRPr sz="2000">
                <a:solidFill>
                  <a:srgbClr val="3E719D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pic>
        <p:nvPicPr>
          <p:cNvPr id="152616" name="Picture 40" descr="Voltairelogo-horiz_K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4225" y="1108075"/>
            <a:ext cx="2705100" cy="854075"/>
          </a:xfrm>
          <a:prstGeom prst="rect">
            <a:avLst/>
          </a:prstGeom>
          <a:noFill/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37493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252534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00641282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21335151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593260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366461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6563" y="50800"/>
            <a:ext cx="2205037" cy="66119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1450" y="50800"/>
            <a:ext cx="6462713" cy="66119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074932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81672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2413" y="1335088"/>
            <a:ext cx="4237037" cy="5251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335088"/>
            <a:ext cx="4237038" cy="5251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7864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818875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01598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9"/>
          <p:cNvSpPr>
            <a:spLocks noChangeShapeType="1"/>
          </p:cNvSpPr>
          <p:nvPr/>
        </p:nvSpPr>
        <p:spPr bwMode="auto">
          <a:xfrm flipV="1">
            <a:off x="8867775" y="6573838"/>
            <a:ext cx="0" cy="284162"/>
          </a:xfrm>
          <a:prstGeom prst="line">
            <a:avLst/>
          </a:prstGeom>
          <a:noFill/>
          <a:ln w="6350">
            <a:solidFill>
              <a:srgbClr val="3E719D"/>
            </a:solidFill>
            <a:round/>
            <a:headEnd type="none" w="lg" len="lg"/>
            <a:tailEnd type="none" w="lg" len="lg"/>
          </a:ln>
          <a:effectLst/>
        </p:spPr>
        <p:txBody>
          <a:bodyPr/>
          <a:lstStyle/>
          <a:p>
            <a:pPr algn="l" eaLnBrk="1" hangingPunct="1">
              <a:defRPr/>
            </a:pPr>
            <a:endParaRPr lang="en-US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5" descr="Voltairelogo-horiz_K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2525" y="144463"/>
            <a:ext cx="2728913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4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947738"/>
            <a:ext cx="7772400" cy="1470025"/>
          </a:xfrm>
          <a:noFill/>
          <a:ln w="12700">
            <a:noFill/>
            <a:miter lim="800000"/>
            <a:headEnd/>
            <a:tailEnd/>
          </a:ln>
          <a:effectLst>
            <a:outerShdw dist="17961" dir="2700000" algn="ctr" rotWithShape="0">
              <a:schemeClr val="bg2"/>
            </a:outerShdw>
          </a:effectLst>
        </p:spPr>
        <p:txBody>
          <a:bodyPr/>
          <a:lstStyle>
            <a:lvl1pPr algn="ctr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3600" b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421481" y="2449513"/>
            <a:ext cx="8258175" cy="1752600"/>
          </a:xfrm>
        </p:spPr>
        <p:txBody>
          <a:bodyPr/>
          <a:lstStyle>
            <a:lvl1pPr algn="ctr">
              <a:defRPr b="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920208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  <a:lvl2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2pPr>
            <a:lvl3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3pPr>
            <a:lvl4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4pPr>
            <a:lvl5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636675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59425066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2413" y="1411288"/>
            <a:ext cx="4237037" cy="5251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850" y="1411288"/>
            <a:ext cx="4237038" cy="52514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71110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584" name="Picture 32" descr="header-SLIDES5d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0825" cy="1395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1585" name="Picture 33" descr="header-SLIDES5d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6425"/>
            <a:ext cx="9144000" cy="566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1586" name="Rectangle 34"/>
          <p:cNvSpPr>
            <a:spLocks noChangeArrowheads="1"/>
          </p:cNvSpPr>
          <p:nvPr/>
        </p:nvSpPr>
        <p:spPr bwMode="auto">
          <a:xfrm>
            <a:off x="0" y="1169988"/>
            <a:ext cx="9144000" cy="2746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algn="ctr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71450" y="122238"/>
            <a:ext cx="7623175" cy="98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chemeClr val="tx1"/>
                  </a:outerShdw>
                </a:effectLst>
              </a14:hiddenEffects>
            </a:ext>
          </a:extLst>
        </p:spPr>
        <p:txBody>
          <a:bodyPr vert="horz" wrap="square" lIns="90457" tIns="44435" rIns="90457" bIns="444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2413" y="1335088"/>
            <a:ext cx="8626475" cy="5251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FFFF"/>
                  </a:outerShdw>
                </a:effectLst>
              </a14:hiddenEffects>
            </a:ext>
          </a:extLst>
        </p:spPr>
        <p:txBody>
          <a:bodyPr vert="horz" wrap="square" lIns="90457" tIns="44435" rIns="90457" bIns="444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51579" name="Text Box 27"/>
          <p:cNvSpPr txBox="1">
            <a:spLocks noChangeArrowheads="1"/>
          </p:cNvSpPr>
          <p:nvPr/>
        </p:nvSpPr>
        <p:spPr bwMode="auto">
          <a:xfrm>
            <a:off x="111125" y="6667500"/>
            <a:ext cx="2973388" cy="11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lIns="8231" tIns="0" rIns="8231" bIns="0">
            <a:spAutoFit/>
          </a:bodyPr>
          <a:lstStyle>
            <a:lvl1pPr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11163"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23913"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35075"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646238"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103438" defTabSz="823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560638" defTabSz="823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017838" defTabSz="823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475038" defTabSz="823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800">
                <a:solidFill>
                  <a:srgbClr val="3E719D"/>
                </a:solidFill>
              </a:rPr>
              <a:t>© 2010 Voltaire Inc.</a:t>
            </a:r>
            <a:endParaRPr lang="en-US" sz="2200" i="1">
              <a:solidFill>
                <a:srgbClr val="3E719D"/>
              </a:solidFill>
            </a:endParaRPr>
          </a:p>
        </p:txBody>
      </p:sp>
      <p:sp>
        <p:nvSpPr>
          <p:cNvPr id="151581" name="Text Box 29"/>
          <p:cNvSpPr txBox="1">
            <a:spLocks noChangeArrowheads="1"/>
          </p:cNvSpPr>
          <p:nvPr/>
        </p:nvSpPr>
        <p:spPr bwMode="auto">
          <a:xfrm>
            <a:off x="6065838" y="6667500"/>
            <a:ext cx="2973387" cy="11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lIns="8231" tIns="0" rIns="8231" bIns="0">
            <a:spAutoFit/>
          </a:bodyPr>
          <a:lstStyle>
            <a:lvl1pPr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11163"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23913"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35075"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646238"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103438" defTabSz="823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560638" defTabSz="823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017838" defTabSz="823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475038" defTabSz="823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lnSpc>
                <a:spcPct val="90000"/>
              </a:lnSpc>
            </a:pPr>
            <a:fld id="{C8D963CF-A9EB-4FFE-9C6F-FD7AA6A37EFF}" type="slidenum">
              <a:rPr lang="en-US" sz="800">
                <a:solidFill>
                  <a:srgbClr val="3E719D"/>
                </a:solidFill>
              </a:rPr>
              <a:pPr algn="r">
                <a:lnSpc>
                  <a:spcPct val="90000"/>
                </a:lnSpc>
              </a:pPr>
              <a:t>‹#›</a:t>
            </a:fld>
            <a:endParaRPr lang="en-US" sz="2200" i="1">
              <a:solidFill>
                <a:srgbClr val="3E719D"/>
              </a:solidFill>
            </a:endParaRPr>
          </a:p>
        </p:txBody>
      </p:sp>
      <p:sp>
        <p:nvSpPr>
          <p:cNvPr id="151582" name="Line 30"/>
          <p:cNvSpPr>
            <a:spLocks noChangeShapeType="1"/>
          </p:cNvSpPr>
          <p:nvPr/>
        </p:nvSpPr>
        <p:spPr bwMode="auto">
          <a:xfrm flipV="1">
            <a:off x="8867775" y="6573838"/>
            <a:ext cx="0" cy="284162"/>
          </a:xfrm>
          <a:prstGeom prst="line">
            <a:avLst/>
          </a:prstGeom>
          <a:noFill/>
          <a:ln w="6350">
            <a:solidFill>
              <a:srgbClr val="3E719D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51588" name="Text Box 36"/>
          <p:cNvSpPr txBox="1">
            <a:spLocks noChangeArrowheads="1"/>
          </p:cNvSpPr>
          <p:nvPr/>
        </p:nvSpPr>
        <p:spPr bwMode="auto">
          <a:xfrm>
            <a:off x="1830388" y="6669088"/>
            <a:ext cx="5484812" cy="122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bg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  <p:txBody>
          <a:bodyPr lIns="8231" tIns="0" rIns="8231" bIns="0"/>
          <a:lstStyle>
            <a:lvl1pPr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11163"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823913"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235075"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646238" algn="l" defTabSz="823913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103438" defTabSz="823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560638" defTabSz="823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017838" defTabSz="823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475038" defTabSz="8239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900" i="1" dirty="0" smtClean="0">
                <a:solidFill>
                  <a:srgbClr val="800000"/>
                </a:solidFill>
              </a:rPr>
              <a:t>sc10</a:t>
            </a:r>
            <a:endParaRPr lang="en-US" sz="2600" i="1" dirty="0">
              <a:solidFill>
                <a:srgbClr val="8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3" r:id="rId3"/>
    <p:sldLayoutId id="2147483655" r:id="rId4"/>
    <p:sldLayoutId id="2147483656" r:id="rId5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1" fontAlgn="base" hangingPunct="1">
        <a:lnSpc>
          <a:spcPct val="95000"/>
        </a:lnSpc>
        <a:spcBef>
          <a:spcPct val="20000"/>
        </a:spcBef>
        <a:spcAft>
          <a:spcPct val="20000"/>
        </a:spcAft>
        <a:buClr>
          <a:srgbClr val="3E719D"/>
        </a:buClr>
        <a:buSzPct val="75000"/>
        <a:buFont typeface="Arial" charset="0"/>
        <a:buChar char="►"/>
        <a:defRPr sz="2200" b="1">
          <a:solidFill>
            <a:schemeClr val="tx2"/>
          </a:solidFill>
          <a:latin typeface="+mn-lt"/>
          <a:ea typeface="+mn-ea"/>
          <a:cs typeface="+mn-cs"/>
        </a:defRPr>
      </a:lvl1pPr>
      <a:lvl2pPr marL="571500" indent="-171450" algn="l" rtl="0" eaLnBrk="1" fontAlgn="base" hangingPunct="1">
        <a:lnSpc>
          <a:spcPct val="95000"/>
        </a:lnSpc>
        <a:spcBef>
          <a:spcPct val="20000"/>
        </a:spcBef>
        <a:spcAft>
          <a:spcPct val="20000"/>
        </a:spcAft>
        <a:buClr>
          <a:srgbClr val="78D2F5"/>
        </a:buClr>
        <a:buChar char="•"/>
        <a:defRPr>
          <a:solidFill>
            <a:schemeClr val="tx2"/>
          </a:solidFill>
          <a:latin typeface="+mn-lt"/>
        </a:defRPr>
      </a:lvl2pPr>
      <a:lvl3pPr marL="857250" indent="-171450" algn="l" rtl="0" eaLnBrk="1" fontAlgn="base" hangingPunct="1">
        <a:lnSpc>
          <a:spcPct val="95000"/>
        </a:lnSpc>
        <a:spcBef>
          <a:spcPct val="20000"/>
        </a:spcBef>
        <a:spcAft>
          <a:spcPct val="20000"/>
        </a:spcAft>
        <a:buClr>
          <a:schemeClr val="accent2"/>
        </a:buClr>
        <a:buFont typeface="Wingdings" pitchFamily="2" charset="2"/>
        <a:buChar char="§"/>
        <a:defRPr sz="1600">
          <a:solidFill>
            <a:schemeClr val="tx2"/>
          </a:solidFill>
          <a:latin typeface="+mn-lt"/>
        </a:defRPr>
      </a:lvl3pPr>
      <a:lvl4pPr marL="1317625" indent="-168275" algn="l" rtl="0" eaLnBrk="1" fontAlgn="base" hangingPunct="1">
        <a:lnSpc>
          <a:spcPct val="90000"/>
        </a:lnSpc>
        <a:spcBef>
          <a:spcPct val="40000"/>
        </a:spcBef>
        <a:spcAft>
          <a:spcPct val="20000"/>
        </a:spcAft>
        <a:buClr>
          <a:schemeClr val="tx1"/>
        </a:buClr>
        <a:buChar char="-"/>
        <a:defRPr sz="1600">
          <a:solidFill>
            <a:srgbClr val="333333"/>
          </a:solidFill>
          <a:latin typeface="+mn-lt"/>
        </a:defRPr>
      </a:lvl4pPr>
      <a:lvl5pPr marL="1558925" indent="-127000" algn="l" rtl="0" eaLnBrk="1" fontAlgn="base" hangingPunct="1">
        <a:lnSpc>
          <a:spcPct val="90000"/>
        </a:lnSpc>
        <a:spcBef>
          <a:spcPct val="40000"/>
        </a:spcBef>
        <a:spcAft>
          <a:spcPct val="20000"/>
        </a:spcAft>
        <a:buClr>
          <a:schemeClr val="tx2"/>
        </a:buClr>
        <a:buSzPct val="50000"/>
        <a:buFont typeface="Monotype Sorts" pitchFamily="2" charset="2"/>
        <a:buChar char="l"/>
        <a:defRPr sz="1600">
          <a:solidFill>
            <a:srgbClr val="333333"/>
          </a:solidFill>
          <a:latin typeface="+mn-lt"/>
        </a:defRPr>
      </a:lvl5pPr>
      <a:lvl6pPr marL="2016125" indent="-127000" algn="l" rtl="0" eaLnBrk="1" fontAlgn="base" hangingPunct="1">
        <a:lnSpc>
          <a:spcPct val="90000"/>
        </a:lnSpc>
        <a:spcBef>
          <a:spcPct val="40000"/>
        </a:spcBef>
        <a:spcAft>
          <a:spcPct val="20000"/>
        </a:spcAft>
        <a:buClr>
          <a:schemeClr val="tx2"/>
        </a:buClr>
        <a:buSzPct val="50000"/>
        <a:buFont typeface="Monotype Sorts" pitchFamily="2" charset="2"/>
        <a:buChar char="l"/>
        <a:defRPr sz="1600">
          <a:solidFill>
            <a:srgbClr val="333333"/>
          </a:solidFill>
          <a:latin typeface="+mn-lt"/>
        </a:defRPr>
      </a:lvl6pPr>
      <a:lvl7pPr marL="2473325" indent="-127000" algn="l" rtl="0" eaLnBrk="1" fontAlgn="base" hangingPunct="1">
        <a:lnSpc>
          <a:spcPct val="90000"/>
        </a:lnSpc>
        <a:spcBef>
          <a:spcPct val="40000"/>
        </a:spcBef>
        <a:spcAft>
          <a:spcPct val="20000"/>
        </a:spcAft>
        <a:buClr>
          <a:schemeClr val="tx2"/>
        </a:buClr>
        <a:buSzPct val="50000"/>
        <a:buFont typeface="Monotype Sorts" pitchFamily="2" charset="2"/>
        <a:buChar char="l"/>
        <a:defRPr sz="1600">
          <a:solidFill>
            <a:srgbClr val="333333"/>
          </a:solidFill>
          <a:latin typeface="+mn-lt"/>
        </a:defRPr>
      </a:lvl7pPr>
      <a:lvl8pPr marL="2930525" indent="-127000" algn="l" rtl="0" eaLnBrk="1" fontAlgn="base" hangingPunct="1">
        <a:lnSpc>
          <a:spcPct val="90000"/>
        </a:lnSpc>
        <a:spcBef>
          <a:spcPct val="40000"/>
        </a:spcBef>
        <a:spcAft>
          <a:spcPct val="20000"/>
        </a:spcAft>
        <a:buClr>
          <a:schemeClr val="tx2"/>
        </a:buClr>
        <a:buSzPct val="50000"/>
        <a:buFont typeface="Monotype Sorts" pitchFamily="2" charset="2"/>
        <a:buChar char="l"/>
        <a:defRPr sz="1600">
          <a:solidFill>
            <a:srgbClr val="333333"/>
          </a:solidFill>
          <a:latin typeface="+mn-lt"/>
        </a:defRPr>
      </a:lvl8pPr>
      <a:lvl9pPr marL="3387725" indent="-127000" algn="l" rtl="0" eaLnBrk="1" fontAlgn="base" hangingPunct="1">
        <a:lnSpc>
          <a:spcPct val="90000"/>
        </a:lnSpc>
        <a:spcBef>
          <a:spcPct val="40000"/>
        </a:spcBef>
        <a:spcAft>
          <a:spcPct val="20000"/>
        </a:spcAft>
        <a:buClr>
          <a:schemeClr val="tx2"/>
        </a:buClr>
        <a:buSzPct val="50000"/>
        <a:buFont typeface="Monotype Sorts" pitchFamily="2" charset="2"/>
        <a:buChar char="l"/>
        <a:defRPr sz="1600">
          <a:solidFill>
            <a:srgbClr val="333333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71450" y="50800"/>
            <a:ext cx="8820150" cy="982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7961" dir="2700000" algn="ctr" rotWithShape="0">
              <a:srgbClr val="BBD8E3"/>
            </a:outerShdw>
          </a:effectLst>
        </p:spPr>
        <p:txBody>
          <a:bodyPr vert="horz" wrap="square" lIns="90457" tIns="44435" rIns="90457" bIns="4443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2413" y="1411288"/>
            <a:ext cx="8626475" cy="52514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dist="17961" dir="2700000" algn="ctr" rotWithShape="0">
              <a:schemeClr val="bg2">
                <a:alpha val="50000"/>
              </a:schemeClr>
            </a:outerShdw>
          </a:effectLst>
        </p:spPr>
        <p:txBody>
          <a:bodyPr vert="horz" wrap="square" lIns="90457" tIns="44435" rIns="90457" bIns="444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5944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Arial Black" pitchFamily="34" charset="0"/>
          <a:cs typeface="Tahom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Arial Black" pitchFamily="34" charset="0"/>
          <a:cs typeface="Tahom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Arial Black" pitchFamily="34" charset="0"/>
          <a:cs typeface="Tahom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Arial Black" pitchFamily="34" charset="0"/>
          <a:cs typeface="Tahoma" pitchFamily="34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Arial Black" pitchFamily="34" charset="0"/>
          <a:cs typeface="Tahoma" pitchFamily="34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Arial Black" pitchFamily="34" charset="0"/>
          <a:cs typeface="Tahoma" pitchFamily="34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Arial Black" pitchFamily="34" charset="0"/>
          <a:cs typeface="Tahoma" pitchFamily="34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rgbClr val="000000"/>
          </a:solidFill>
          <a:latin typeface="Arial Black" pitchFamily="34" charset="0"/>
          <a:cs typeface="Tahoma" pitchFamily="34" charset="0"/>
        </a:defRPr>
      </a:lvl9pPr>
    </p:titleStyle>
    <p:bodyStyle>
      <a:lvl1pPr marL="342900" indent="-342900" algn="l" rtl="0" eaLnBrk="0" fontAlgn="base" hangingPunct="0">
        <a:lnSpc>
          <a:spcPct val="95000"/>
        </a:lnSpc>
        <a:spcBef>
          <a:spcPct val="20000"/>
        </a:spcBef>
        <a:spcAft>
          <a:spcPct val="20000"/>
        </a:spcAft>
        <a:buClr>
          <a:srgbClr val="88C913"/>
        </a:buClr>
        <a:buSzPct val="75000"/>
        <a:buFont typeface="Arial" charset="0"/>
        <a:defRPr sz="2800" b="1">
          <a:solidFill>
            <a:schemeClr val="bg1"/>
          </a:solidFill>
          <a:latin typeface="+mn-lt"/>
          <a:ea typeface="+mn-ea"/>
          <a:cs typeface="+mn-cs"/>
        </a:defRPr>
      </a:lvl1pPr>
      <a:lvl2pPr marL="342900" indent="-228600" algn="l" rtl="0" eaLnBrk="0" fontAlgn="base" hangingPunct="0">
        <a:lnSpc>
          <a:spcPct val="95000"/>
        </a:lnSpc>
        <a:spcBef>
          <a:spcPct val="20000"/>
        </a:spcBef>
        <a:spcAft>
          <a:spcPct val="20000"/>
        </a:spcAft>
        <a:buClr>
          <a:srgbClr val="ABE543"/>
        </a:buClr>
        <a:buFont typeface="Wingdings" pitchFamily="2" charset="2"/>
        <a:buChar char="§"/>
        <a:defRPr sz="2600">
          <a:solidFill>
            <a:schemeClr val="bg1"/>
          </a:solidFill>
          <a:latin typeface="+mn-lt"/>
        </a:defRPr>
      </a:lvl2pPr>
      <a:lvl3pPr marL="800100" indent="-171450" algn="l" rtl="0" eaLnBrk="0" fontAlgn="base" hangingPunct="0">
        <a:lnSpc>
          <a:spcPct val="95000"/>
        </a:lnSpc>
        <a:spcBef>
          <a:spcPct val="20000"/>
        </a:spcBef>
        <a:spcAft>
          <a:spcPct val="20000"/>
        </a:spcAft>
        <a:buClr>
          <a:srgbClr val="78D2F5"/>
        </a:buClr>
        <a:buChar char="•"/>
        <a:defRPr sz="2400">
          <a:solidFill>
            <a:schemeClr val="bg1"/>
          </a:solidFill>
          <a:latin typeface="+mn-lt"/>
        </a:defRPr>
      </a:lvl3pPr>
      <a:lvl4pPr marL="1317625" indent="-168275" algn="l" rtl="0" eaLnBrk="0" fontAlgn="base" hangingPunct="0">
        <a:lnSpc>
          <a:spcPct val="90000"/>
        </a:lnSpc>
        <a:spcBef>
          <a:spcPct val="40000"/>
        </a:spcBef>
        <a:spcAft>
          <a:spcPct val="20000"/>
        </a:spcAft>
        <a:buClr>
          <a:schemeClr val="tx1"/>
        </a:buClr>
        <a:buChar char="-"/>
        <a:defRPr sz="1600">
          <a:solidFill>
            <a:srgbClr val="333333"/>
          </a:solidFill>
          <a:latin typeface="+mn-lt"/>
        </a:defRPr>
      </a:lvl4pPr>
      <a:lvl5pPr marL="1558925" indent="-127000" algn="l" rtl="0" eaLnBrk="0" fontAlgn="base" hangingPunct="0">
        <a:lnSpc>
          <a:spcPct val="90000"/>
        </a:lnSpc>
        <a:spcBef>
          <a:spcPct val="40000"/>
        </a:spcBef>
        <a:spcAft>
          <a:spcPct val="20000"/>
        </a:spcAft>
        <a:buClr>
          <a:schemeClr val="tx2"/>
        </a:buClr>
        <a:buSzPct val="50000"/>
        <a:buFont typeface="Monotype Sorts" pitchFamily="2" charset="2"/>
        <a:buChar char="l"/>
        <a:defRPr sz="1600">
          <a:solidFill>
            <a:srgbClr val="333333"/>
          </a:solidFill>
          <a:latin typeface="+mn-lt"/>
        </a:defRPr>
      </a:lvl5pPr>
      <a:lvl6pPr marL="2016125" indent="-127000" algn="l" rtl="0" eaLnBrk="1" fontAlgn="base" hangingPunct="1">
        <a:lnSpc>
          <a:spcPct val="90000"/>
        </a:lnSpc>
        <a:spcBef>
          <a:spcPct val="40000"/>
        </a:spcBef>
        <a:spcAft>
          <a:spcPct val="20000"/>
        </a:spcAft>
        <a:buClr>
          <a:schemeClr val="tx2"/>
        </a:buClr>
        <a:buSzPct val="50000"/>
        <a:buFont typeface="Monotype Sorts" pitchFamily="2" charset="2"/>
        <a:buChar char="l"/>
        <a:defRPr sz="1600">
          <a:solidFill>
            <a:srgbClr val="333333"/>
          </a:solidFill>
          <a:latin typeface="+mn-lt"/>
        </a:defRPr>
      </a:lvl6pPr>
      <a:lvl7pPr marL="2473325" indent="-127000" algn="l" rtl="0" eaLnBrk="1" fontAlgn="base" hangingPunct="1">
        <a:lnSpc>
          <a:spcPct val="90000"/>
        </a:lnSpc>
        <a:spcBef>
          <a:spcPct val="40000"/>
        </a:spcBef>
        <a:spcAft>
          <a:spcPct val="20000"/>
        </a:spcAft>
        <a:buClr>
          <a:schemeClr val="tx2"/>
        </a:buClr>
        <a:buSzPct val="50000"/>
        <a:buFont typeface="Monotype Sorts" pitchFamily="2" charset="2"/>
        <a:buChar char="l"/>
        <a:defRPr sz="1600">
          <a:solidFill>
            <a:srgbClr val="333333"/>
          </a:solidFill>
          <a:latin typeface="+mn-lt"/>
        </a:defRPr>
      </a:lvl7pPr>
      <a:lvl8pPr marL="2930525" indent="-127000" algn="l" rtl="0" eaLnBrk="1" fontAlgn="base" hangingPunct="1">
        <a:lnSpc>
          <a:spcPct val="90000"/>
        </a:lnSpc>
        <a:spcBef>
          <a:spcPct val="40000"/>
        </a:spcBef>
        <a:spcAft>
          <a:spcPct val="20000"/>
        </a:spcAft>
        <a:buClr>
          <a:schemeClr val="tx2"/>
        </a:buClr>
        <a:buSzPct val="50000"/>
        <a:buFont typeface="Monotype Sorts" pitchFamily="2" charset="2"/>
        <a:buChar char="l"/>
        <a:defRPr sz="1600">
          <a:solidFill>
            <a:srgbClr val="333333"/>
          </a:solidFill>
          <a:latin typeface="+mn-lt"/>
        </a:defRPr>
      </a:lvl8pPr>
      <a:lvl9pPr marL="3387725" indent="-127000" algn="l" rtl="0" eaLnBrk="1" fontAlgn="base" hangingPunct="1">
        <a:lnSpc>
          <a:spcPct val="90000"/>
        </a:lnSpc>
        <a:spcBef>
          <a:spcPct val="40000"/>
        </a:spcBef>
        <a:spcAft>
          <a:spcPct val="20000"/>
        </a:spcAft>
        <a:buClr>
          <a:schemeClr val="tx2"/>
        </a:buClr>
        <a:buSzPct val="50000"/>
        <a:buFont typeface="Monotype Sorts" pitchFamily="2" charset="2"/>
        <a:buChar char="l"/>
        <a:defRPr sz="1600">
          <a:solidFill>
            <a:srgbClr val="333333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g"/><Relationship Id="rId7" Type="http://schemas.openxmlformats.org/officeDocument/2006/relationships/image" Target="../media/image62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1.xml"/><Relationship Id="rId5" Type="http://schemas.openxmlformats.org/officeDocument/2006/relationships/image" Target="../media/image61.jpeg"/><Relationship Id="rId4" Type="http://schemas.openxmlformats.org/officeDocument/2006/relationships/image" Target="../media/image6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12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jpeg"/><Relationship Id="rId4" Type="http://schemas.openxmlformats.org/officeDocument/2006/relationships/image" Target="../media/image14.png"/><Relationship Id="rId9" Type="http://schemas.openxmlformats.org/officeDocument/2006/relationships/image" Target="../media/image1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png"/><Relationship Id="rId4" Type="http://schemas.openxmlformats.org/officeDocument/2006/relationships/image" Target="../media/image25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11" Type="http://schemas.openxmlformats.org/officeDocument/2006/relationships/image" Target="../media/image36.jpeg"/><Relationship Id="rId5" Type="http://schemas.openxmlformats.org/officeDocument/2006/relationships/image" Target="../media/image30.gif"/><Relationship Id="rId10" Type="http://schemas.openxmlformats.org/officeDocument/2006/relationships/image" Target="../media/image35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gif"/><Relationship Id="rId5" Type="http://schemas.openxmlformats.org/officeDocument/2006/relationships/image" Target="../media/image41.gif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emf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50.jpeg"/><Relationship Id="rId7" Type="http://schemas.openxmlformats.org/officeDocument/2006/relationships/image" Target="../media/image18.png"/><Relationship Id="rId12" Type="http://schemas.openxmlformats.org/officeDocument/2006/relationships/image" Target="../media/image5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11" Type="http://schemas.openxmlformats.org/officeDocument/2006/relationships/image" Target="../media/image56.png"/><Relationship Id="rId5" Type="http://schemas.openxmlformats.org/officeDocument/2006/relationships/image" Target="../media/image51.png"/><Relationship Id="rId10" Type="http://schemas.openxmlformats.org/officeDocument/2006/relationships/image" Target="../media/image55.jpeg"/><Relationship Id="rId4" Type="http://schemas.openxmlformats.org/officeDocument/2006/relationships/image" Target="../media/image25.emf"/><Relationship Id="rId9" Type="http://schemas.openxmlformats.org/officeDocument/2006/relationships/image" Target="../media/image5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60" name="Rectangle 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Boosting Scalability of </a:t>
            </a:r>
            <a:br>
              <a:rPr lang="en-US" dirty="0" smtClean="0"/>
            </a:br>
            <a:r>
              <a:rPr lang="en-US" dirty="0" smtClean="0"/>
              <a:t>InfiniBand-based HPC Clusters</a:t>
            </a:r>
            <a:endParaRPr lang="en-US" dirty="0"/>
          </a:p>
        </p:txBody>
      </p:sp>
      <p:sp>
        <p:nvSpPr>
          <p:cNvPr id="202761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487363" y="5782614"/>
            <a:ext cx="8183562" cy="470549"/>
          </a:xfrm>
        </p:spPr>
        <p:txBody>
          <a:bodyPr/>
          <a:lstStyle/>
          <a:p>
            <a:r>
              <a:rPr lang="en-US" b="0" i="1" dirty="0" smtClean="0"/>
              <a:t>Asaf Wachtel, Senior Product Manager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i="1" dirty="0" smtClean="0"/>
              <a:t>FCA– Fabric Collective Accelerator</a:t>
            </a:r>
            <a:br>
              <a:rPr lang="en-US" sz="2000" i="1" dirty="0" smtClean="0"/>
            </a:br>
            <a:r>
              <a:rPr lang="en-US" dirty="0" smtClean="0"/>
              <a:t>Unmatched Application Scalability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and only system-wide solution for offloading MPI collectives</a:t>
            </a:r>
          </a:p>
          <a:p>
            <a:r>
              <a:rPr lang="en-US" dirty="0" smtClean="0"/>
              <a:t>Accelerates MPI collective computation by as much as 100X</a:t>
            </a:r>
          </a:p>
          <a:p>
            <a:r>
              <a:rPr lang="en-US" dirty="0" smtClean="0"/>
              <a:t>10-40% improvement in application runtime</a:t>
            </a:r>
          </a:p>
          <a:p>
            <a:r>
              <a:rPr lang="en-US" dirty="0" smtClean="0"/>
              <a:t>Integrated with leading MPI implementations</a:t>
            </a:r>
            <a:endParaRPr lang="en-US" dirty="0"/>
          </a:p>
        </p:txBody>
      </p:sp>
      <p:pic>
        <p:nvPicPr>
          <p:cNvPr id="4" name="Picture 8" descr="software-box-FC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0514" y="96383"/>
            <a:ext cx="1003301" cy="1003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6313" y="5914991"/>
            <a:ext cx="577694" cy="5959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4" t="16667" r="21389" b="18000"/>
          <a:stretch/>
        </p:blipFill>
        <p:spPr bwMode="auto">
          <a:xfrm>
            <a:off x="24541" y="3943213"/>
            <a:ext cx="4622414" cy="2502744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" descr="http://www.aspsys.com/userfiles/image/fluent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481" y="2575775"/>
            <a:ext cx="1524040" cy="121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3581814"/>
              </p:ext>
            </p:extLst>
          </p:nvPr>
        </p:nvGraphicFramePr>
        <p:xfrm>
          <a:off x="4700144" y="3870642"/>
          <a:ext cx="4391919" cy="26562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9" name="Right Arrow 14"/>
          <p:cNvSpPr>
            <a:spLocks noChangeArrowheads="1"/>
          </p:cNvSpPr>
          <p:nvPr/>
        </p:nvSpPr>
        <p:spPr bwMode="auto">
          <a:xfrm rot="-1997445">
            <a:off x="6064612" y="4293675"/>
            <a:ext cx="949325" cy="669925"/>
          </a:xfrm>
          <a:prstGeom prst="rightArrow">
            <a:avLst>
              <a:gd name="adj1" fmla="val 50000"/>
              <a:gd name="adj2" fmla="val 50037"/>
            </a:avLst>
          </a:prstGeom>
          <a:solidFill>
            <a:srgbClr val="226EB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round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1200" b="1">
                <a:solidFill>
                  <a:schemeClr val="bg1"/>
                </a:solidFill>
              </a:rPr>
              <a:t>30% Better</a:t>
            </a:r>
          </a:p>
        </p:txBody>
      </p:sp>
      <p:pic>
        <p:nvPicPr>
          <p:cNvPr id="20" name="Picture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1357" y="4204465"/>
            <a:ext cx="882650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544237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/>
              <a:t>Reduced total cost of ownership via scalable topologies (HyperScale)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Increase cluster utilization via Traffic Aware Routing (TARA)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Boost application scalability using Fabric Collective Acceleration (FCA)</a:t>
            </a:r>
          </a:p>
          <a:p>
            <a:pPr>
              <a:lnSpc>
                <a:spcPct val="150000"/>
              </a:lnSpc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1335316" y="5617031"/>
            <a:ext cx="6502400" cy="798285"/>
          </a:xfrm>
          <a:prstGeom prst="roundRect">
            <a:avLst/>
          </a:prstGeom>
          <a:solidFill>
            <a:srgbClr val="226EB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  <a:round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  <a:cs typeface="Arial" charset="0"/>
              </a:rPr>
              <a:t>More Performance for each $ Spent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42554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7363" y="4589463"/>
            <a:ext cx="8167687" cy="942975"/>
          </a:xfrm>
        </p:spPr>
        <p:txBody>
          <a:bodyPr/>
          <a:lstStyle/>
          <a:p>
            <a:pPr algn="l"/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7363" y="5564188"/>
            <a:ext cx="8183562" cy="688975"/>
          </a:xfrm>
        </p:spPr>
        <p:txBody>
          <a:bodyPr/>
          <a:lstStyle/>
          <a:p>
            <a:pPr algn="l"/>
            <a:r>
              <a:rPr lang="en-US" sz="1600" dirty="0" smtClean="0"/>
              <a:t>Asaf Wachtel</a:t>
            </a:r>
          </a:p>
          <a:p>
            <a:pPr algn="l"/>
            <a:r>
              <a:rPr lang="en-US" sz="1600" dirty="0" smtClean="0"/>
              <a:t>Senior Product Manager, InfiniBand Solutions</a:t>
            </a:r>
          </a:p>
          <a:p>
            <a:pPr algn="l"/>
            <a:r>
              <a:rPr lang="en-US" sz="1600" dirty="0" smtClean="0"/>
              <a:t>asafw@voltaire.com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54097941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i="1" dirty="0" smtClean="0"/>
              <a:t>InfiniBand-based HPC Clusters</a:t>
            </a:r>
            <a:br>
              <a:rPr lang="en-US" sz="2000" i="1" dirty="0" smtClean="0"/>
            </a:br>
            <a:r>
              <a:rPr lang="en-US" dirty="0"/>
              <a:t>Scalability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Cluster TCO Scalability</a:t>
            </a:r>
          </a:p>
          <a:p>
            <a:pPr lvl="1"/>
            <a:r>
              <a:rPr lang="en-US" dirty="0" smtClean="0"/>
              <a:t>Hardware costs</a:t>
            </a:r>
          </a:p>
          <a:p>
            <a:pPr lvl="1"/>
            <a:r>
              <a:rPr lang="en-US" dirty="0" smtClean="0"/>
              <a:t>Software License costs</a:t>
            </a:r>
          </a:p>
          <a:p>
            <a:pPr lvl="1"/>
            <a:r>
              <a:rPr lang="en-US" dirty="0" smtClean="0"/>
              <a:t>Space, Power &amp; Cooling</a:t>
            </a:r>
          </a:p>
          <a:p>
            <a:r>
              <a:rPr lang="en-US" dirty="0" smtClean="0"/>
              <a:t>Communication Scalability</a:t>
            </a:r>
          </a:p>
          <a:p>
            <a:pPr lvl="1"/>
            <a:r>
              <a:rPr lang="en-US" dirty="0" smtClean="0"/>
              <a:t>Handle increasing compute power</a:t>
            </a:r>
          </a:p>
          <a:p>
            <a:pPr lvl="1"/>
            <a:r>
              <a:rPr lang="en-US" dirty="0" smtClean="0"/>
              <a:t>Multi-core, GPUs</a:t>
            </a:r>
          </a:p>
          <a:p>
            <a:r>
              <a:rPr lang="en-US" dirty="0" smtClean="0"/>
              <a:t>Utilization Scalability</a:t>
            </a:r>
          </a:p>
          <a:p>
            <a:pPr lvl="1"/>
            <a:r>
              <a:rPr lang="en-US" dirty="0" smtClean="0"/>
              <a:t>Many jobs &amp; users</a:t>
            </a:r>
          </a:p>
          <a:p>
            <a:pPr lvl="1"/>
            <a:r>
              <a:rPr lang="en-US" dirty="0" smtClean="0"/>
              <a:t>Varying sizes, traffic patterns &amp; </a:t>
            </a:r>
            <a:r>
              <a:rPr lang="en-US" dirty="0" err="1" smtClean="0"/>
              <a:t>QoS</a:t>
            </a:r>
            <a:endParaRPr lang="en-US" dirty="0" smtClean="0"/>
          </a:p>
          <a:p>
            <a:r>
              <a:rPr lang="en-US" dirty="0" smtClean="0"/>
              <a:t>Application Scalability</a:t>
            </a:r>
          </a:p>
          <a:p>
            <a:pPr lvl="1"/>
            <a:r>
              <a:rPr lang="en-US" dirty="0" smtClean="0"/>
              <a:t>Home-grown or ISVs</a:t>
            </a:r>
          </a:p>
          <a:p>
            <a:pPr lvl="1"/>
            <a:r>
              <a:rPr lang="en-US" dirty="0" smtClean="0"/>
              <a:t>MPI Collectives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9814" y="1460044"/>
            <a:ext cx="1906849" cy="1428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9" descr="nehale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8491" y="3357612"/>
            <a:ext cx="772233" cy="66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opter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1677" y="3380779"/>
            <a:ext cx="617787" cy="617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0" descr="nvidi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9751" y="3375631"/>
            <a:ext cx="653824" cy="62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017" y="4473122"/>
            <a:ext cx="2426442" cy="2120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3157165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7426" name="Picture 2" descr="abstract waves on a blue background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58875"/>
            <a:ext cx="9144000" cy="5710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7427" name="AutoShape 3"/>
          <p:cNvSpPr>
            <a:spLocks noChangeArrowheads="1"/>
          </p:cNvSpPr>
          <p:nvPr/>
        </p:nvSpPr>
        <p:spPr bwMode="auto">
          <a:xfrm>
            <a:off x="4895850" y="1492250"/>
            <a:ext cx="4064000" cy="23876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accent1"/>
            </a:solidFill>
            <a:round/>
            <a:headEnd type="none" w="lg" len="lg"/>
            <a:tailEnd type="none" w="lg" len="lg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87428" name="AutoShape 4"/>
          <p:cNvSpPr>
            <a:spLocks noChangeArrowheads="1"/>
          </p:cNvSpPr>
          <p:nvPr/>
        </p:nvSpPr>
        <p:spPr bwMode="auto">
          <a:xfrm>
            <a:off x="288924" y="4083050"/>
            <a:ext cx="8670925" cy="250348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accent1"/>
            </a:solidFill>
            <a:round/>
            <a:headEnd type="none" w="lg" len="lg"/>
            <a:tailEnd type="none" w="lg" len="lg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87429" name="AutoShape 5"/>
          <p:cNvSpPr>
            <a:spLocks noChangeArrowheads="1"/>
          </p:cNvSpPr>
          <p:nvPr/>
        </p:nvSpPr>
        <p:spPr bwMode="auto">
          <a:xfrm>
            <a:off x="300038" y="1430338"/>
            <a:ext cx="4271962" cy="248602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 algn="ctr">
            <a:solidFill>
              <a:schemeClr val="accent1"/>
            </a:solidFill>
            <a:round/>
            <a:headEnd type="none" w="lg" len="lg"/>
            <a:tailEnd type="none" w="lg" len="lg"/>
          </a:ln>
          <a:effectLst>
            <a:outerShdw dist="35921" dir="2700000" algn="ctr" rotWithShape="0">
              <a:srgbClr val="808080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48743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Voltaire 40Gb/s InfiniBand Portfolio </a:t>
            </a:r>
          </a:p>
        </p:txBody>
      </p:sp>
      <p:pic>
        <p:nvPicPr>
          <p:cNvPr id="487431" name="Picture 7" descr="software-box-FC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13746" y="2320036"/>
            <a:ext cx="1284287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7433" name="Picture 9" descr="software-box-UFM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0688" y="2372424"/>
            <a:ext cx="1233487" cy="126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7434" name="Text Box 10"/>
          <p:cNvSpPr txBox="1">
            <a:spLocks noChangeArrowheads="1"/>
          </p:cNvSpPr>
          <p:nvPr/>
        </p:nvSpPr>
        <p:spPr bwMode="auto">
          <a:xfrm>
            <a:off x="515938" y="1616075"/>
            <a:ext cx="3492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26EB7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 i="1"/>
              <a:t>Fabric provisioning and performance monitoring</a:t>
            </a:r>
          </a:p>
        </p:txBody>
      </p:sp>
      <p:pic>
        <p:nvPicPr>
          <p:cNvPr id="487435" name="Picture 11" descr="software-box-VMA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8563" y="2320036"/>
            <a:ext cx="1284287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87436" name="Text Box 12"/>
          <p:cNvSpPr txBox="1">
            <a:spLocks noChangeArrowheads="1"/>
          </p:cNvSpPr>
          <p:nvPr/>
        </p:nvSpPr>
        <p:spPr bwMode="auto">
          <a:xfrm>
            <a:off x="4957763" y="1616075"/>
            <a:ext cx="32766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26EB7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 i="1"/>
              <a:t>Application Acceleration</a:t>
            </a:r>
          </a:p>
        </p:txBody>
      </p:sp>
      <p:sp>
        <p:nvSpPr>
          <p:cNvPr id="487437" name="Text Box 13"/>
          <p:cNvSpPr txBox="1">
            <a:spLocks noChangeArrowheads="1"/>
          </p:cNvSpPr>
          <p:nvPr/>
        </p:nvSpPr>
        <p:spPr bwMode="auto">
          <a:xfrm>
            <a:off x="433388" y="4200525"/>
            <a:ext cx="51704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26EB7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n-US" b="1" i="1"/>
              <a:t>40Gb/s InfiniBand Switching Platforms</a:t>
            </a:r>
          </a:p>
        </p:txBody>
      </p:sp>
      <p:pic>
        <p:nvPicPr>
          <p:cNvPr id="487438" name="Picture 14" descr="pers1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5077" y="4248150"/>
            <a:ext cx="1814513" cy="2109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7439" name="Picture 1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190" y="5702865"/>
            <a:ext cx="1943100" cy="38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FF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</p:pic>
      <p:pic>
        <p:nvPicPr>
          <p:cNvPr id="487440" name="Picture 16" descr="4036E_Rear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099" y="5725884"/>
            <a:ext cx="1941512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7441" name="Picture 17" descr="4200 grid director front ver_01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9477" y="5048250"/>
            <a:ext cx="1381125" cy="1147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6857315" y="6129338"/>
            <a:ext cx="15938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 i="1"/>
              <a:t>4700</a:t>
            </a:r>
          </a:p>
          <a:p>
            <a:pPr eaLnBrk="1" hangingPunct="1"/>
            <a:r>
              <a:rPr lang="en-US" sz="1200" b="1" i="1"/>
              <a:t>324/648 x IB ports</a:t>
            </a:r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5109463" y="6134100"/>
            <a:ext cx="11890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 i="1" dirty="0"/>
              <a:t>4200</a:t>
            </a:r>
          </a:p>
          <a:p>
            <a:pPr eaLnBrk="1" hangingPunct="1"/>
            <a:r>
              <a:rPr lang="en-US" sz="1200" b="1" i="1" dirty="0"/>
              <a:t>162 x IB ports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1132347" y="6134100"/>
            <a:ext cx="127476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 i="1" dirty="0"/>
              <a:t>4036</a:t>
            </a:r>
          </a:p>
          <a:p>
            <a:pPr eaLnBrk="1" hangingPunct="1"/>
            <a:r>
              <a:rPr lang="en-US" sz="1200" b="1" i="1" dirty="0"/>
              <a:t>36 x IB ports</a:t>
            </a:r>
          </a:p>
        </p:txBody>
      </p:sp>
      <p:sp>
        <p:nvSpPr>
          <p:cNvPr id="22" name="Text Box 20"/>
          <p:cNvSpPr txBox="1">
            <a:spLocks noChangeArrowheads="1"/>
          </p:cNvSpPr>
          <p:nvPr/>
        </p:nvSpPr>
        <p:spPr bwMode="auto">
          <a:xfrm>
            <a:off x="2842412" y="6134100"/>
            <a:ext cx="21359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 i="1" dirty="0" smtClean="0"/>
              <a:t>4036E</a:t>
            </a:r>
            <a:endParaRPr lang="en-US" sz="1200" b="1" i="1" dirty="0"/>
          </a:p>
          <a:p>
            <a:pPr eaLnBrk="1" hangingPunct="1"/>
            <a:r>
              <a:rPr lang="en-US" sz="1200" b="1" i="1" dirty="0" smtClean="0"/>
              <a:t>34 </a:t>
            </a:r>
            <a:r>
              <a:rPr lang="en-US" sz="1200" b="1" i="1" dirty="0"/>
              <a:t>x IB </a:t>
            </a:r>
            <a:r>
              <a:rPr lang="en-US" sz="1200" b="1" i="1" dirty="0" smtClean="0"/>
              <a:t>ports + 2 x 1/10GbE</a:t>
            </a:r>
            <a:endParaRPr lang="en-US" sz="1200" b="1" i="1" dirty="0"/>
          </a:p>
        </p:txBody>
      </p:sp>
      <p:pic>
        <p:nvPicPr>
          <p:cNvPr id="23" name="Picture 19" descr="software-box-VSA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805" y="2317750"/>
            <a:ext cx="1284987" cy="1316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18" descr="IBM Voltaire QDR Blade Switch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0711" y="5124332"/>
            <a:ext cx="1628775" cy="44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2097193" y="4779732"/>
            <a:ext cx="16355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sz="1200" b="1" i="1" dirty="0" smtClean="0"/>
              <a:t>HSSM</a:t>
            </a:r>
            <a:endParaRPr lang="en-US" sz="1200" b="1" i="1" dirty="0"/>
          </a:p>
          <a:p>
            <a:pPr eaLnBrk="1" hangingPunct="1"/>
            <a:r>
              <a:rPr lang="en-US" sz="1200" b="1" i="1" dirty="0" smtClean="0"/>
              <a:t>SSI Blade Switch</a:t>
            </a:r>
            <a:endParaRPr lang="en-US" sz="1200" b="1" i="1" dirty="0"/>
          </a:p>
        </p:txBody>
      </p:sp>
    </p:spTree>
    <p:extLst>
      <p:ext uri="{BB962C8B-B14F-4D97-AF65-F5344CB8AC3E}">
        <p14:creationId xmlns:p14="http://schemas.microsoft.com/office/powerpoint/2010/main" val="34566796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Scalable Architectures</a:t>
            </a:r>
          </a:p>
        </p:txBody>
      </p:sp>
      <p:sp>
        <p:nvSpPr>
          <p:cNvPr id="533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2412" y="1293584"/>
            <a:ext cx="6000079" cy="5357813"/>
          </a:xfrm>
        </p:spPr>
        <p:txBody>
          <a:bodyPr/>
          <a:lstStyle/>
          <a:p>
            <a:r>
              <a:rPr lang="en-US" sz="2000" dirty="0" smtClean="0"/>
              <a:t>Fat Tree</a:t>
            </a:r>
          </a:p>
          <a:p>
            <a:pPr lvl="1"/>
            <a:r>
              <a:rPr lang="en-US" sz="1600" dirty="0" smtClean="0"/>
              <a:t>Full bi-sectional bandwidth at any node count</a:t>
            </a:r>
          </a:p>
          <a:p>
            <a:pPr lvl="1"/>
            <a:r>
              <a:rPr lang="en-US" sz="1600" dirty="0" smtClean="0"/>
              <a:t>Uniform oversubscription options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HyperScale</a:t>
            </a:r>
          </a:p>
          <a:p>
            <a:pPr lvl="1">
              <a:lnSpc>
                <a:spcPct val="105000"/>
              </a:lnSpc>
            </a:pPr>
            <a:r>
              <a:rPr lang="en-US" sz="1600" dirty="0" smtClean="0"/>
              <a:t>Scale to thousands of nodes with linear performance</a:t>
            </a:r>
          </a:p>
          <a:p>
            <a:pPr lvl="1">
              <a:lnSpc>
                <a:spcPct val="105000"/>
              </a:lnSpc>
            </a:pPr>
            <a:r>
              <a:rPr lang="en-US" sz="1600" dirty="0" smtClean="0"/>
              <a:t>Large non-blocking islands (more than 2,000 cores)</a:t>
            </a:r>
          </a:p>
          <a:p>
            <a:pPr lvl="1">
              <a:lnSpc>
                <a:spcPct val="105000"/>
              </a:lnSpc>
            </a:pPr>
            <a:r>
              <a:rPr lang="en-US" sz="1600" dirty="0" smtClean="0"/>
              <a:t>4-hops maximum latency to any port</a:t>
            </a:r>
          </a:p>
          <a:p>
            <a:pPr lvl="1">
              <a:lnSpc>
                <a:spcPct val="105000"/>
              </a:lnSpc>
            </a:pPr>
            <a:r>
              <a:rPr lang="en-US" sz="1600" dirty="0" smtClean="0"/>
              <a:t>Lowest number of switches and cables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Torus</a:t>
            </a:r>
          </a:p>
          <a:p>
            <a:pPr lvl="1">
              <a:lnSpc>
                <a:spcPct val="105000"/>
              </a:lnSpc>
            </a:pPr>
            <a:r>
              <a:rPr lang="en-US" sz="1600" dirty="0" smtClean="0"/>
              <a:t>Lowest cost solution</a:t>
            </a:r>
          </a:p>
          <a:p>
            <a:pPr lvl="1">
              <a:lnSpc>
                <a:spcPct val="105000"/>
              </a:lnSpc>
            </a:pPr>
            <a:r>
              <a:rPr lang="en-US" sz="1600" dirty="0" smtClean="0"/>
              <a:t>Built entirely with edge switches and copper cables</a:t>
            </a:r>
          </a:p>
          <a:p>
            <a:pPr lvl="1">
              <a:lnSpc>
                <a:spcPct val="105000"/>
              </a:lnSpc>
            </a:pPr>
            <a:r>
              <a:rPr lang="en-US" sz="1600" dirty="0" smtClean="0"/>
              <a:t>Optimized support by Voltaire software, including Torus2QoS routing</a:t>
            </a:r>
          </a:p>
        </p:txBody>
      </p:sp>
      <p:grpSp>
        <p:nvGrpSpPr>
          <p:cNvPr id="533508" name="Group 4"/>
          <p:cNvGrpSpPr>
            <a:grpSpLocks/>
          </p:cNvGrpSpPr>
          <p:nvPr/>
        </p:nvGrpSpPr>
        <p:grpSpPr bwMode="auto">
          <a:xfrm>
            <a:off x="5465763" y="1270000"/>
            <a:ext cx="3543300" cy="1100138"/>
            <a:chOff x="3333" y="880"/>
            <a:chExt cx="2232" cy="693"/>
          </a:xfrm>
        </p:grpSpPr>
        <p:pic>
          <p:nvPicPr>
            <p:cNvPr id="21585" name="Picture 5" descr="4700 front low res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12" y="881"/>
              <a:ext cx="433" cy="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86" name="Picture 6" descr="4700 front low res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04" y="880"/>
              <a:ext cx="433" cy="3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87" name="Picture 7" descr="4036 rear straight low res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33" y="1494"/>
              <a:ext cx="567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88" name="Picture 8" descr="4036 rear straight low res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8" y="1494"/>
              <a:ext cx="567" cy="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89" name="Line 9"/>
            <p:cNvSpPr>
              <a:spLocks noChangeShapeType="1"/>
            </p:cNvSpPr>
            <p:nvPr/>
          </p:nvSpPr>
          <p:spPr bwMode="auto">
            <a:xfrm>
              <a:off x="4031" y="1554"/>
              <a:ext cx="859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1590" name="Line 10"/>
            <p:cNvSpPr>
              <a:spLocks noChangeShapeType="1"/>
            </p:cNvSpPr>
            <p:nvPr/>
          </p:nvSpPr>
          <p:spPr bwMode="auto">
            <a:xfrm flipV="1">
              <a:off x="4250" y="1163"/>
              <a:ext cx="466" cy="0"/>
            </a:xfrm>
            <a:prstGeom prst="line">
              <a:avLst/>
            </a:prstGeom>
            <a:noFill/>
            <a:ln w="19050">
              <a:solidFill>
                <a:schemeClr val="accent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1591" name="Line 11"/>
            <p:cNvSpPr>
              <a:spLocks noChangeShapeType="1"/>
            </p:cNvSpPr>
            <p:nvPr/>
          </p:nvSpPr>
          <p:spPr bwMode="auto">
            <a:xfrm flipV="1">
              <a:off x="3557" y="1213"/>
              <a:ext cx="307" cy="273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21592" name="Line 12"/>
            <p:cNvSpPr>
              <a:spLocks noChangeShapeType="1"/>
            </p:cNvSpPr>
            <p:nvPr/>
          </p:nvSpPr>
          <p:spPr bwMode="auto">
            <a:xfrm flipH="1" flipV="1">
              <a:off x="4998" y="1220"/>
              <a:ext cx="258" cy="26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1593" name="Line 13"/>
            <p:cNvSpPr>
              <a:spLocks noChangeShapeType="1"/>
            </p:cNvSpPr>
            <p:nvPr/>
          </p:nvSpPr>
          <p:spPr bwMode="auto">
            <a:xfrm flipV="1">
              <a:off x="3557" y="1205"/>
              <a:ext cx="1223" cy="283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1594" name="Line 14"/>
            <p:cNvSpPr>
              <a:spLocks noChangeShapeType="1"/>
            </p:cNvSpPr>
            <p:nvPr/>
          </p:nvSpPr>
          <p:spPr bwMode="auto">
            <a:xfrm flipH="1" flipV="1">
              <a:off x="4105" y="1212"/>
              <a:ext cx="1155" cy="27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grpSp>
        <p:nvGrpSpPr>
          <p:cNvPr id="533542" name="Group 38"/>
          <p:cNvGrpSpPr>
            <a:grpSpLocks/>
          </p:cNvGrpSpPr>
          <p:nvPr/>
        </p:nvGrpSpPr>
        <p:grpSpPr bwMode="auto">
          <a:xfrm>
            <a:off x="5777592" y="5300434"/>
            <a:ext cx="3006725" cy="1389063"/>
            <a:chOff x="878" y="929"/>
            <a:chExt cx="3402" cy="1912"/>
          </a:xfrm>
        </p:grpSpPr>
        <p:pic>
          <p:nvPicPr>
            <p:cNvPr id="21511" name="Picture 3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8" y="1587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12" name="Picture 40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9" y="2683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13" name="Picture 41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74" y="1147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14" name="Picture 4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56" y="1784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15" name="Picture 4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7" y="1785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16" name="Picture 4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84" y="1784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17" name="Picture 4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6" y="2383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18" name="Picture 4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7" y="2384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19" name="Picture 4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4" y="2373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sp>
          <p:nvSpPr>
            <p:cNvPr id="21520" name="Line 48"/>
            <p:cNvSpPr>
              <a:spLocks noChangeShapeType="1"/>
            </p:cNvSpPr>
            <p:nvPr/>
          </p:nvSpPr>
          <p:spPr bwMode="auto">
            <a:xfrm>
              <a:off x="1170" y="1699"/>
              <a:ext cx="10" cy="107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521" name="Picture 4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3" y="1346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sp>
          <p:nvSpPr>
            <p:cNvPr id="21522" name="Line 50"/>
            <p:cNvSpPr>
              <a:spLocks noChangeShapeType="1"/>
            </p:cNvSpPr>
            <p:nvPr/>
          </p:nvSpPr>
          <p:spPr bwMode="auto">
            <a:xfrm>
              <a:off x="2139" y="1672"/>
              <a:ext cx="10" cy="107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3" name="Line 51"/>
            <p:cNvSpPr>
              <a:spLocks noChangeShapeType="1"/>
            </p:cNvSpPr>
            <p:nvPr/>
          </p:nvSpPr>
          <p:spPr bwMode="auto">
            <a:xfrm>
              <a:off x="3119" y="1677"/>
              <a:ext cx="10" cy="107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4" name="Line 52"/>
            <p:cNvSpPr>
              <a:spLocks noChangeShapeType="1"/>
            </p:cNvSpPr>
            <p:nvPr/>
          </p:nvSpPr>
          <p:spPr bwMode="auto">
            <a:xfrm flipV="1">
              <a:off x="2170" y="1248"/>
              <a:ext cx="710" cy="33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25" name="Line 53"/>
            <p:cNvSpPr>
              <a:spLocks noChangeShapeType="1"/>
            </p:cNvSpPr>
            <p:nvPr/>
          </p:nvSpPr>
          <p:spPr bwMode="auto">
            <a:xfrm flipV="1">
              <a:off x="3139" y="1268"/>
              <a:ext cx="710" cy="33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526" name="Picture 5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4" y="1347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sp>
          <p:nvSpPr>
            <p:cNvPr id="21527" name="Line 55"/>
            <p:cNvSpPr>
              <a:spLocks noChangeShapeType="1"/>
            </p:cNvSpPr>
            <p:nvPr/>
          </p:nvSpPr>
          <p:spPr bwMode="auto">
            <a:xfrm flipV="1">
              <a:off x="1219" y="1873"/>
              <a:ext cx="672" cy="287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528" name="Picture 5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93" y="1983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sp>
          <p:nvSpPr>
            <p:cNvPr id="21529" name="Line 57"/>
            <p:cNvSpPr>
              <a:spLocks noChangeShapeType="1"/>
            </p:cNvSpPr>
            <p:nvPr/>
          </p:nvSpPr>
          <p:spPr bwMode="auto">
            <a:xfrm flipV="1">
              <a:off x="2208" y="1873"/>
              <a:ext cx="672" cy="287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530" name="Picture 58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4" y="1984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sp>
          <p:nvSpPr>
            <p:cNvPr id="21531" name="Line 59"/>
            <p:cNvSpPr>
              <a:spLocks noChangeShapeType="1"/>
            </p:cNvSpPr>
            <p:nvPr/>
          </p:nvSpPr>
          <p:spPr bwMode="auto">
            <a:xfrm flipV="1">
              <a:off x="3139" y="1873"/>
              <a:ext cx="672" cy="287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532" name="Picture 60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31" y="1983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sp>
          <p:nvSpPr>
            <p:cNvPr id="21533" name="Line 61"/>
            <p:cNvSpPr>
              <a:spLocks noChangeShapeType="1"/>
            </p:cNvSpPr>
            <p:nvPr/>
          </p:nvSpPr>
          <p:spPr bwMode="auto">
            <a:xfrm flipV="1">
              <a:off x="1228" y="2451"/>
              <a:ext cx="672" cy="287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34" name="Line 62"/>
            <p:cNvSpPr>
              <a:spLocks noChangeShapeType="1"/>
            </p:cNvSpPr>
            <p:nvPr/>
          </p:nvSpPr>
          <p:spPr bwMode="auto">
            <a:xfrm flipV="1">
              <a:off x="2217" y="2451"/>
              <a:ext cx="672" cy="287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35" name="Line 63"/>
            <p:cNvSpPr>
              <a:spLocks noChangeShapeType="1"/>
            </p:cNvSpPr>
            <p:nvPr/>
          </p:nvSpPr>
          <p:spPr bwMode="auto">
            <a:xfrm flipV="1">
              <a:off x="3148" y="2451"/>
              <a:ext cx="672" cy="287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536" name="Picture 64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33" y="2542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37" name="Picture 6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4" y="2543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38" name="Picture 66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1" y="2542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sp>
          <p:nvSpPr>
            <p:cNvPr id="21539" name="Line 67"/>
            <p:cNvSpPr>
              <a:spLocks noChangeShapeType="1"/>
            </p:cNvSpPr>
            <p:nvPr/>
          </p:nvSpPr>
          <p:spPr bwMode="auto">
            <a:xfrm>
              <a:off x="1348" y="2250"/>
              <a:ext cx="161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0" name="Line 68"/>
            <p:cNvSpPr>
              <a:spLocks noChangeShapeType="1"/>
            </p:cNvSpPr>
            <p:nvPr/>
          </p:nvSpPr>
          <p:spPr bwMode="auto">
            <a:xfrm>
              <a:off x="1338" y="1672"/>
              <a:ext cx="161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1" name="Line 69"/>
            <p:cNvSpPr>
              <a:spLocks noChangeShapeType="1"/>
            </p:cNvSpPr>
            <p:nvPr/>
          </p:nvSpPr>
          <p:spPr bwMode="auto">
            <a:xfrm>
              <a:off x="2112" y="1229"/>
              <a:ext cx="161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2" name="Line 70"/>
            <p:cNvSpPr>
              <a:spLocks noChangeShapeType="1"/>
            </p:cNvSpPr>
            <p:nvPr/>
          </p:nvSpPr>
          <p:spPr bwMode="auto">
            <a:xfrm>
              <a:off x="1777" y="1431"/>
              <a:ext cx="161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3" name="Line 71"/>
            <p:cNvSpPr>
              <a:spLocks noChangeShapeType="1"/>
            </p:cNvSpPr>
            <p:nvPr/>
          </p:nvSpPr>
          <p:spPr bwMode="auto">
            <a:xfrm>
              <a:off x="3830" y="1267"/>
              <a:ext cx="0" cy="112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4" name="Line 72"/>
            <p:cNvSpPr>
              <a:spLocks noChangeShapeType="1"/>
            </p:cNvSpPr>
            <p:nvPr/>
          </p:nvSpPr>
          <p:spPr bwMode="auto">
            <a:xfrm>
              <a:off x="3513" y="1440"/>
              <a:ext cx="0" cy="112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5" name="Line 73"/>
            <p:cNvSpPr>
              <a:spLocks noChangeShapeType="1"/>
            </p:cNvSpPr>
            <p:nvPr/>
          </p:nvSpPr>
          <p:spPr bwMode="auto">
            <a:xfrm>
              <a:off x="2880" y="1286"/>
              <a:ext cx="0" cy="112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6" name="Line 74"/>
            <p:cNvSpPr>
              <a:spLocks noChangeShapeType="1"/>
            </p:cNvSpPr>
            <p:nvPr/>
          </p:nvSpPr>
          <p:spPr bwMode="auto">
            <a:xfrm>
              <a:off x="2563" y="1459"/>
              <a:ext cx="0" cy="112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7" name="Line 75"/>
            <p:cNvSpPr>
              <a:spLocks noChangeShapeType="1"/>
            </p:cNvSpPr>
            <p:nvPr/>
          </p:nvSpPr>
          <p:spPr bwMode="auto">
            <a:xfrm>
              <a:off x="1900" y="1286"/>
              <a:ext cx="0" cy="112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48" name="Line 76"/>
            <p:cNvSpPr>
              <a:spLocks noChangeShapeType="1"/>
            </p:cNvSpPr>
            <p:nvPr/>
          </p:nvSpPr>
          <p:spPr bwMode="auto">
            <a:xfrm>
              <a:off x="1583" y="1459"/>
              <a:ext cx="0" cy="112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549" name="Picture 7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87" y="1148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50" name="Picture 78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" y="2155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51" name="Picture 79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" y="1587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52" name="Picture 80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9" y="2155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53" name="Picture 81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1" y="1587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54" name="Picture 82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1" y="2156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55" name="Picture 83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6" y="1147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sp>
          <p:nvSpPr>
            <p:cNvPr id="21556" name="Line 84"/>
            <p:cNvSpPr>
              <a:spLocks noChangeShapeType="1"/>
            </p:cNvSpPr>
            <p:nvPr/>
          </p:nvSpPr>
          <p:spPr bwMode="auto">
            <a:xfrm flipV="1">
              <a:off x="1200" y="1268"/>
              <a:ext cx="710" cy="335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557" name="Picture 85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01" y="1346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sp>
          <p:nvSpPr>
            <p:cNvPr id="21558" name="Line 86"/>
            <p:cNvSpPr>
              <a:spLocks noChangeShapeType="1"/>
            </p:cNvSpPr>
            <p:nvPr/>
          </p:nvSpPr>
          <p:spPr bwMode="auto">
            <a:xfrm>
              <a:off x="1546" y="2765"/>
              <a:ext cx="1612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pic>
          <p:nvPicPr>
            <p:cNvPr id="21559" name="Picture 8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1" y="2715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pic>
          <p:nvPicPr>
            <p:cNvPr id="21560" name="Picture 88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9" y="2696"/>
              <a:ext cx="706" cy="12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FFCC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</p:pic>
        <p:sp>
          <p:nvSpPr>
            <p:cNvPr id="21561" name="Freeform 89"/>
            <p:cNvSpPr>
              <a:spLocks/>
            </p:cNvSpPr>
            <p:nvPr/>
          </p:nvSpPr>
          <p:spPr bwMode="auto">
            <a:xfrm>
              <a:off x="1661" y="929"/>
              <a:ext cx="2619" cy="290"/>
            </a:xfrm>
            <a:custGeom>
              <a:avLst/>
              <a:gdLst>
                <a:gd name="T0" fmla="*/ 0 w 2619"/>
                <a:gd name="T1" fmla="*/ 271 h 290"/>
                <a:gd name="T2" fmla="*/ 461 w 2619"/>
                <a:gd name="T3" fmla="*/ 41 h 290"/>
                <a:gd name="T4" fmla="*/ 2285 w 2619"/>
                <a:gd name="T5" fmla="*/ 41 h 290"/>
                <a:gd name="T6" fmla="*/ 2467 w 2619"/>
                <a:gd name="T7" fmla="*/ 290 h 2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19" h="290">
                  <a:moveTo>
                    <a:pt x="0" y="271"/>
                  </a:moveTo>
                  <a:cubicBezTo>
                    <a:pt x="77" y="233"/>
                    <a:pt x="80" y="79"/>
                    <a:pt x="461" y="41"/>
                  </a:cubicBezTo>
                  <a:cubicBezTo>
                    <a:pt x="842" y="3"/>
                    <a:pt x="1951" y="0"/>
                    <a:pt x="2285" y="41"/>
                  </a:cubicBezTo>
                  <a:cubicBezTo>
                    <a:pt x="2619" y="82"/>
                    <a:pt x="2429" y="238"/>
                    <a:pt x="2467" y="290"/>
                  </a:cubicBezTo>
                </a:path>
              </a:pathLst>
            </a:custGeom>
            <a:noFill/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226EB7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62" name="Freeform 90"/>
            <p:cNvSpPr>
              <a:spLocks/>
            </p:cNvSpPr>
            <p:nvPr/>
          </p:nvSpPr>
          <p:spPr bwMode="auto">
            <a:xfrm>
              <a:off x="1258" y="1121"/>
              <a:ext cx="2754" cy="309"/>
            </a:xfrm>
            <a:custGeom>
              <a:avLst/>
              <a:gdLst>
                <a:gd name="T0" fmla="*/ 0 w 2619"/>
                <a:gd name="T1" fmla="*/ 510 h 290"/>
                <a:gd name="T2" fmla="*/ 763 w 2619"/>
                <a:gd name="T3" fmla="*/ 77 h 290"/>
                <a:gd name="T4" fmla="*/ 3776 w 2619"/>
                <a:gd name="T5" fmla="*/ 77 h 290"/>
                <a:gd name="T6" fmla="*/ 4080 w 2619"/>
                <a:gd name="T7" fmla="*/ 549 h 2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19" h="290">
                  <a:moveTo>
                    <a:pt x="0" y="271"/>
                  </a:moveTo>
                  <a:cubicBezTo>
                    <a:pt x="77" y="233"/>
                    <a:pt x="80" y="79"/>
                    <a:pt x="461" y="41"/>
                  </a:cubicBezTo>
                  <a:cubicBezTo>
                    <a:pt x="842" y="3"/>
                    <a:pt x="1951" y="0"/>
                    <a:pt x="2285" y="41"/>
                  </a:cubicBezTo>
                  <a:cubicBezTo>
                    <a:pt x="2619" y="82"/>
                    <a:pt x="2429" y="238"/>
                    <a:pt x="2467" y="290"/>
                  </a:cubicBezTo>
                </a:path>
              </a:pathLst>
            </a:custGeom>
            <a:noFill/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226EB7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1563" name="Freeform 91"/>
            <p:cNvSpPr>
              <a:spLocks/>
            </p:cNvSpPr>
            <p:nvPr/>
          </p:nvSpPr>
          <p:spPr bwMode="auto">
            <a:xfrm>
              <a:off x="902" y="1371"/>
              <a:ext cx="2696" cy="280"/>
            </a:xfrm>
            <a:custGeom>
              <a:avLst/>
              <a:gdLst>
                <a:gd name="T0" fmla="*/ 0 w 2619"/>
                <a:gd name="T1" fmla="*/ 191 h 290"/>
                <a:gd name="T2" fmla="*/ 617 w 2619"/>
                <a:gd name="T3" fmla="*/ 31 h 290"/>
                <a:gd name="T4" fmla="*/ 3052 w 2619"/>
                <a:gd name="T5" fmla="*/ 31 h 290"/>
                <a:gd name="T6" fmla="*/ 3296 w 2619"/>
                <a:gd name="T7" fmla="*/ 204 h 29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619" h="290">
                  <a:moveTo>
                    <a:pt x="0" y="271"/>
                  </a:moveTo>
                  <a:cubicBezTo>
                    <a:pt x="77" y="233"/>
                    <a:pt x="80" y="79"/>
                    <a:pt x="461" y="41"/>
                  </a:cubicBezTo>
                  <a:cubicBezTo>
                    <a:pt x="842" y="3"/>
                    <a:pt x="1951" y="0"/>
                    <a:pt x="2285" y="41"/>
                  </a:cubicBezTo>
                  <a:cubicBezTo>
                    <a:pt x="2619" y="82"/>
                    <a:pt x="2429" y="238"/>
                    <a:pt x="2467" y="290"/>
                  </a:cubicBezTo>
                </a:path>
              </a:pathLst>
            </a:custGeom>
            <a:noFill/>
            <a:ln w="9525" cap="flat" cmpd="sng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226EB7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5508886" y="2781300"/>
            <a:ext cx="3591783" cy="2090738"/>
            <a:chOff x="5508886" y="2781300"/>
            <a:chExt cx="3591783" cy="2090738"/>
          </a:xfrm>
        </p:grpSpPr>
        <p:grpSp>
          <p:nvGrpSpPr>
            <p:cNvPr id="533519" name="Group 15"/>
            <p:cNvGrpSpPr>
              <a:grpSpLocks/>
            </p:cNvGrpSpPr>
            <p:nvPr/>
          </p:nvGrpSpPr>
          <p:grpSpPr bwMode="auto">
            <a:xfrm>
              <a:off x="6941669" y="2781300"/>
              <a:ext cx="2159000" cy="2090738"/>
              <a:chOff x="3832" y="1852"/>
              <a:chExt cx="1360" cy="1317"/>
            </a:xfrm>
          </p:grpSpPr>
          <p:sp>
            <p:nvSpPr>
              <p:cNvPr id="21564" name="Line 16"/>
              <p:cNvSpPr>
                <a:spLocks noChangeShapeType="1"/>
              </p:cNvSpPr>
              <p:nvPr/>
            </p:nvSpPr>
            <p:spPr bwMode="auto">
              <a:xfrm>
                <a:off x="3960" y="2598"/>
                <a:ext cx="867" cy="259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71842" dir="2700000" algn="ctr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65" name="Line 17"/>
              <p:cNvSpPr>
                <a:spLocks noChangeShapeType="1"/>
              </p:cNvSpPr>
              <p:nvPr/>
            </p:nvSpPr>
            <p:spPr bwMode="auto">
              <a:xfrm flipV="1">
                <a:off x="4821" y="2102"/>
                <a:ext cx="110" cy="78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71842" dir="2700000" algn="ctr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66" name="Line 18"/>
              <p:cNvSpPr>
                <a:spLocks noChangeShapeType="1"/>
              </p:cNvSpPr>
              <p:nvPr/>
            </p:nvSpPr>
            <p:spPr bwMode="auto">
              <a:xfrm flipH="1">
                <a:off x="4321" y="2560"/>
                <a:ext cx="664" cy="31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71842" dir="2700000" algn="ctr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67" name="Line 19"/>
              <p:cNvSpPr>
                <a:spLocks noChangeShapeType="1"/>
              </p:cNvSpPr>
              <p:nvPr/>
            </p:nvSpPr>
            <p:spPr bwMode="auto">
              <a:xfrm>
                <a:off x="4167" y="2118"/>
                <a:ext cx="124" cy="70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71842" dir="2700000" algn="ctr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68" name="Line 20"/>
              <p:cNvSpPr>
                <a:spLocks noChangeShapeType="1"/>
              </p:cNvSpPr>
              <p:nvPr/>
            </p:nvSpPr>
            <p:spPr bwMode="auto">
              <a:xfrm flipH="1">
                <a:off x="4205" y="2034"/>
                <a:ext cx="737" cy="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71842" dir="2700000" algn="ctr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69" name="Line 21"/>
              <p:cNvSpPr>
                <a:spLocks noChangeShapeType="1"/>
              </p:cNvSpPr>
              <p:nvPr/>
            </p:nvSpPr>
            <p:spPr bwMode="auto">
              <a:xfrm>
                <a:off x="4136" y="2063"/>
                <a:ext cx="682" cy="835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71842" dir="2700000" algn="ctr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70" name="Line 22"/>
              <p:cNvSpPr>
                <a:spLocks noChangeShapeType="1"/>
              </p:cNvSpPr>
              <p:nvPr/>
            </p:nvSpPr>
            <p:spPr bwMode="auto">
              <a:xfrm flipV="1">
                <a:off x="3951" y="2065"/>
                <a:ext cx="966" cy="457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71842" dir="2700000" algn="ctr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71" name="Line 23"/>
              <p:cNvSpPr>
                <a:spLocks noChangeShapeType="1"/>
              </p:cNvSpPr>
              <p:nvPr/>
            </p:nvSpPr>
            <p:spPr bwMode="auto">
              <a:xfrm>
                <a:off x="3952" y="2520"/>
                <a:ext cx="319" cy="38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71842" dir="2700000" algn="ctr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72" name="Line 24"/>
              <p:cNvSpPr>
                <a:spLocks noChangeShapeType="1"/>
              </p:cNvSpPr>
              <p:nvPr/>
            </p:nvSpPr>
            <p:spPr bwMode="auto">
              <a:xfrm flipV="1">
                <a:off x="4183" y="2876"/>
                <a:ext cx="635" cy="1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71842" dir="2700000" algn="ctr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73" name="Line 25"/>
              <p:cNvSpPr>
                <a:spLocks noChangeShapeType="1"/>
              </p:cNvSpPr>
              <p:nvPr/>
            </p:nvSpPr>
            <p:spPr bwMode="auto">
              <a:xfrm>
                <a:off x="4951" y="2036"/>
                <a:ext cx="109" cy="462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71842" dir="2700000" algn="ctr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74" name="Line 26"/>
              <p:cNvSpPr>
                <a:spLocks noChangeShapeType="1"/>
              </p:cNvSpPr>
              <p:nvPr/>
            </p:nvSpPr>
            <p:spPr bwMode="auto">
              <a:xfrm flipV="1">
                <a:off x="3940" y="2029"/>
                <a:ext cx="248" cy="49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71842" dir="2700000" algn="ctr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75" name="Line 27"/>
              <p:cNvSpPr>
                <a:spLocks noChangeShapeType="1"/>
              </p:cNvSpPr>
              <p:nvPr/>
            </p:nvSpPr>
            <p:spPr bwMode="auto">
              <a:xfrm flipV="1">
                <a:off x="4822" y="2512"/>
                <a:ext cx="240" cy="357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71842" dir="2700000" algn="ctr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76" name="Line 28"/>
              <p:cNvSpPr>
                <a:spLocks noChangeShapeType="1"/>
              </p:cNvSpPr>
              <p:nvPr/>
            </p:nvSpPr>
            <p:spPr bwMode="auto">
              <a:xfrm>
                <a:off x="3929" y="2544"/>
                <a:ext cx="1128" cy="1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71842" dir="2700000" algn="ctr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77" name="Line 29"/>
              <p:cNvSpPr>
                <a:spLocks noChangeShapeType="1"/>
              </p:cNvSpPr>
              <p:nvPr/>
            </p:nvSpPr>
            <p:spPr bwMode="auto">
              <a:xfrm flipV="1">
                <a:off x="4270" y="2053"/>
                <a:ext cx="683" cy="848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71842" dir="2700000" algn="ctr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78" name="Line 30"/>
              <p:cNvSpPr>
                <a:spLocks noChangeShapeType="1"/>
              </p:cNvSpPr>
              <p:nvPr/>
            </p:nvSpPr>
            <p:spPr bwMode="auto">
              <a:xfrm>
                <a:off x="4120" y="2038"/>
                <a:ext cx="921" cy="464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71842" dir="2700000" algn="ctr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 anchor="ctr">
                <a:spAutoFit/>
              </a:bodyPr>
              <a:lstStyle/>
              <a:p>
                <a:endParaRPr lang="en-US"/>
              </a:p>
            </p:txBody>
          </p:sp>
          <p:pic>
            <p:nvPicPr>
              <p:cNvPr id="21579" name="Picture 31" descr="4700 front low res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28" y="2764"/>
                <a:ext cx="242" cy="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80" name="Picture 32" descr="4700 front low res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832" y="2337"/>
                <a:ext cx="241" cy="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81" name="Picture 33" descr="4700 front low res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51" y="2337"/>
                <a:ext cx="241" cy="3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82" name="Picture 34" descr="4700 front low res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66" y="1852"/>
                <a:ext cx="242" cy="3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83" name="Picture 35" descr="4700 front low res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03" y="1852"/>
                <a:ext cx="242" cy="3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84" name="Picture 36" descr="4700 front low res"/>
              <p:cNvPicPr>
                <a:picLocks noChangeAspect="1" noChangeArrowheads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28" y="2776"/>
                <a:ext cx="242" cy="3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94" name="Picture 3" descr="4700_Front_x2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CFAFB"/>
                </a:clrFrom>
                <a:clrTo>
                  <a:srgbClr val="FCFAFB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08886" y="2928825"/>
              <a:ext cx="1487211" cy="1795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8355892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33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33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33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33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533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533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335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5335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335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53350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53350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3350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53350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533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3507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2610643" y="2452910"/>
            <a:ext cx="1406790" cy="1396822"/>
            <a:chOff x="2610643" y="2450181"/>
            <a:chExt cx="1406790" cy="1382673"/>
          </a:xfrm>
        </p:grpSpPr>
        <p:sp>
          <p:nvSpPr>
            <p:cNvPr id="87" name="Line 80"/>
            <p:cNvSpPr>
              <a:spLocks noChangeShapeType="1"/>
            </p:cNvSpPr>
            <p:nvPr/>
          </p:nvSpPr>
          <p:spPr bwMode="auto">
            <a:xfrm flipH="1">
              <a:off x="2932736" y="3579881"/>
              <a:ext cx="806181" cy="182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3600"/>
            </a:p>
          </p:txBody>
        </p:sp>
        <p:sp>
          <p:nvSpPr>
            <p:cNvPr id="88" name="Line 81"/>
            <p:cNvSpPr>
              <a:spLocks noChangeShapeType="1"/>
            </p:cNvSpPr>
            <p:nvPr/>
          </p:nvSpPr>
          <p:spPr bwMode="auto">
            <a:xfrm flipH="1">
              <a:off x="2836108" y="2836489"/>
              <a:ext cx="933123" cy="769876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3600"/>
            </a:p>
          </p:txBody>
        </p:sp>
        <p:sp>
          <p:nvSpPr>
            <p:cNvPr id="89" name="Line 82"/>
            <p:cNvSpPr>
              <a:spLocks noChangeShapeType="1"/>
            </p:cNvSpPr>
            <p:nvPr/>
          </p:nvSpPr>
          <p:spPr bwMode="auto">
            <a:xfrm flipH="1">
              <a:off x="2926105" y="2775301"/>
              <a:ext cx="806181" cy="1827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3600"/>
            </a:p>
          </p:txBody>
        </p:sp>
        <p:sp>
          <p:nvSpPr>
            <p:cNvPr id="90" name="Line 83"/>
            <p:cNvSpPr>
              <a:spLocks noChangeShapeType="1"/>
            </p:cNvSpPr>
            <p:nvPr/>
          </p:nvSpPr>
          <p:spPr bwMode="auto">
            <a:xfrm>
              <a:off x="3773968" y="2754296"/>
              <a:ext cx="7579" cy="694989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3600"/>
            </a:p>
          </p:txBody>
        </p:sp>
        <p:sp>
          <p:nvSpPr>
            <p:cNvPr id="91" name="Line 84"/>
            <p:cNvSpPr>
              <a:spLocks noChangeShapeType="1"/>
            </p:cNvSpPr>
            <p:nvPr/>
          </p:nvSpPr>
          <p:spPr bwMode="auto">
            <a:xfrm flipV="1">
              <a:off x="2815267" y="2773474"/>
              <a:ext cx="7579" cy="705036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3600"/>
            </a:p>
          </p:txBody>
        </p:sp>
        <p:sp>
          <p:nvSpPr>
            <p:cNvPr id="92" name="Line 85"/>
            <p:cNvSpPr>
              <a:spLocks noChangeShapeType="1"/>
            </p:cNvSpPr>
            <p:nvPr/>
          </p:nvSpPr>
          <p:spPr bwMode="auto">
            <a:xfrm>
              <a:off x="2819057" y="2882153"/>
              <a:ext cx="1056277" cy="724214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71842" dir="2700000" algn="ctr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US" sz="3600"/>
            </a:p>
          </p:txBody>
        </p:sp>
        <p:pic>
          <p:nvPicPr>
            <p:cNvPr id="93" name="Picture 86" descr="4700 front low res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1591" y="2462053"/>
              <a:ext cx="423458" cy="594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4" name="Picture 87" descr="4700 front low res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3975" y="2450181"/>
              <a:ext cx="423458" cy="594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5" name="Picture 88" descr="4700 front low res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0643" y="3237409"/>
              <a:ext cx="423458" cy="594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6" name="Picture 89" descr="4700 front low res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93028" y="3238323"/>
              <a:ext cx="423458" cy="5945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HyperScale in the Top500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09" y="4733648"/>
            <a:ext cx="1018309" cy="457200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18869"/>
            <a:ext cx="658813" cy="658813"/>
          </a:xfrm>
          <a:prstGeom prst="rect">
            <a:avLst/>
          </a:prstGeom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252413" y="1277033"/>
            <a:ext cx="6583815" cy="100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FFFFFF"/>
                  </a:outerShdw>
                </a:effectLst>
              </a14:hiddenEffects>
            </a:ext>
          </a:extLst>
        </p:spPr>
        <p:txBody>
          <a:bodyPr vert="horz" wrap="square" lIns="90457" tIns="44435" rIns="90457" bIns="44435" numCol="1" anchor="t" anchorCtr="0" compatLnSpc="1">
            <a:prstTxWarp prst="textNoShape">
              <a:avLst/>
            </a:prstTxWarp>
          </a:bodyPr>
          <a:lstStyle>
            <a:lvl1pPr marL="285750" indent="-28575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rgbClr val="3E719D"/>
              </a:buClr>
              <a:buSzPct val="75000"/>
              <a:buFont typeface="Arial" pitchFamily="34" charset="0"/>
              <a:buChar char="►"/>
              <a:defRPr sz="22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1500" indent="-17145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rgbClr val="78D2F5"/>
              </a:buClr>
              <a:buChar char="•"/>
              <a:defRPr>
                <a:solidFill>
                  <a:schemeClr val="tx2"/>
                </a:solidFill>
                <a:latin typeface="+mn-lt"/>
              </a:defRPr>
            </a:lvl2pPr>
            <a:lvl3pPr marL="857250" indent="-171450" algn="l" rtl="0" eaLnBrk="1" fontAlgn="base" hangingPunct="1">
              <a:lnSpc>
                <a:spcPct val="95000"/>
              </a:lnSpc>
              <a:spcBef>
                <a:spcPct val="20000"/>
              </a:spcBef>
              <a:spcAft>
                <a:spcPct val="20000"/>
              </a:spcAft>
              <a:buClr>
                <a:schemeClr val="accent2"/>
              </a:buClr>
              <a:buFont typeface="Wingdings" pitchFamily="2" charset="2"/>
              <a:buChar char="§"/>
              <a:defRPr sz="1600">
                <a:solidFill>
                  <a:schemeClr val="tx2"/>
                </a:solidFill>
                <a:latin typeface="+mn-lt"/>
              </a:defRPr>
            </a:lvl3pPr>
            <a:lvl4pPr marL="1317625" indent="-168275" algn="l" rtl="0" eaLnBrk="1" fontAlgn="base" hangingPunct="1">
              <a:lnSpc>
                <a:spcPct val="90000"/>
              </a:lnSpc>
              <a:spcBef>
                <a:spcPct val="40000"/>
              </a:spcBef>
              <a:spcAft>
                <a:spcPct val="20000"/>
              </a:spcAft>
              <a:buClr>
                <a:schemeClr val="tx1"/>
              </a:buClr>
              <a:buChar char="-"/>
              <a:defRPr sz="1600">
                <a:solidFill>
                  <a:srgbClr val="333333"/>
                </a:solidFill>
                <a:latin typeface="+mn-lt"/>
              </a:defRPr>
            </a:lvl4pPr>
            <a:lvl5pPr marL="1558925" indent="-127000" algn="l" rtl="0" eaLnBrk="1" fontAlgn="base" hangingPunct="1">
              <a:lnSpc>
                <a:spcPct val="90000"/>
              </a:lnSpc>
              <a:spcBef>
                <a:spcPct val="40000"/>
              </a:spcBef>
              <a:spcAft>
                <a:spcPct val="20000"/>
              </a:spcAft>
              <a:buClr>
                <a:schemeClr val="tx2"/>
              </a:buClr>
              <a:buSzPct val="50000"/>
              <a:buFont typeface="Monotype Sorts" pitchFamily="2" charset="2"/>
              <a:buChar char="l"/>
              <a:defRPr sz="1600">
                <a:solidFill>
                  <a:srgbClr val="333333"/>
                </a:solidFill>
                <a:latin typeface="+mn-lt"/>
              </a:defRPr>
            </a:lvl5pPr>
            <a:lvl6pPr marL="2016125" indent="-127000" algn="l" rtl="0" eaLnBrk="1" fontAlgn="base" hangingPunct="1">
              <a:lnSpc>
                <a:spcPct val="90000"/>
              </a:lnSpc>
              <a:spcBef>
                <a:spcPct val="40000"/>
              </a:spcBef>
              <a:spcAft>
                <a:spcPct val="20000"/>
              </a:spcAft>
              <a:buClr>
                <a:schemeClr val="tx2"/>
              </a:buClr>
              <a:buSzPct val="50000"/>
              <a:buFont typeface="Monotype Sorts" pitchFamily="2" charset="2"/>
              <a:buChar char="l"/>
              <a:defRPr sz="1600">
                <a:solidFill>
                  <a:srgbClr val="333333"/>
                </a:solidFill>
                <a:latin typeface="+mn-lt"/>
              </a:defRPr>
            </a:lvl6pPr>
            <a:lvl7pPr marL="2473325" indent="-127000" algn="l" rtl="0" eaLnBrk="1" fontAlgn="base" hangingPunct="1">
              <a:lnSpc>
                <a:spcPct val="90000"/>
              </a:lnSpc>
              <a:spcBef>
                <a:spcPct val="40000"/>
              </a:spcBef>
              <a:spcAft>
                <a:spcPct val="20000"/>
              </a:spcAft>
              <a:buClr>
                <a:schemeClr val="tx2"/>
              </a:buClr>
              <a:buSzPct val="50000"/>
              <a:buFont typeface="Monotype Sorts" pitchFamily="2" charset="2"/>
              <a:buChar char="l"/>
              <a:defRPr sz="1600">
                <a:solidFill>
                  <a:srgbClr val="333333"/>
                </a:solidFill>
                <a:latin typeface="+mn-lt"/>
              </a:defRPr>
            </a:lvl7pPr>
            <a:lvl8pPr marL="2930525" indent="-127000" algn="l" rtl="0" eaLnBrk="1" fontAlgn="base" hangingPunct="1">
              <a:lnSpc>
                <a:spcPct val="90000"/>
              </a:lnSpc>
              <a:spcBef>
                <a:spcPct val="40000"/>
              </a:spcBef>
              <a:spcAft>
                <a:spcPct val="20000"/>
              </a:spcAft>
              <a:buClr>
                <a:schemeClr val="tx2"/>
              </a:buClr>
              <a:buSzPct val="50000"/>
              <a:buFont typeface="Monotype Sorts" pitchFamily="2" charset="2"/>
              <a:buChar char="l"/>
              <a:defRPr sz="1600">
                <a:solidFill>
                  <a:srgbClr val="333333"/>
                </a:solidFill>
                <a:latin typeface="+mn-lt"/>
              </a:defRPr>
            </a:lvl8pPr>
            <a:lvl9pPr marL="3387725" indent="-127000" algn="l" rtl="0" eaLnBrk="1" fontAlgn="base" hangingPunct="1">
              <a:lnSpc>
                <a:spcPct val="90000"/>
              </a:lnSpc>
              <a:spcBef>
                <a:spcPct val="40000"/>
              </a:spcBef>
              <a:spcAft>
                <a:spcPct val="20000"/>
              </a:spcAft>
              <a:buClr>
                <a:schemeClr val="tx2"/>
              </a:buClr>
              <a:buSzPct val="50000"/>
              <a:buFont typeface="Monotype Sorts" pitchFamily="2" charset="2"/>
              <a:buChar char="l"/>
              <a:defRPr sz="1600">
                <a:solidFill>
                  <a:srgbClr val="333333"/>
                </a:solidFill>
                <a:latin typeface="+mn-lt"/>
              </a:defRPr>
            </a:lvl9pPr>
          </a:lstStyle>
          <a:p>
            <a:r>
              <a:rPr lang="en-US" sz="2000" dirty="0" smtClean="0"/>
              <a:t>Large, low-latency, non-blocking Islands</a:t>
            </a:r>
          </a:p>
          <a:p>
            <a:r>
              <a:rPr lang="en-US" sz="2000" dirty="0" smtClean="0"/>
              <a:t>Lowest number of switches &amp; cables</a:t>
            </a:r>
          </a:p>
          <a:p>
            <a:r>
              <a:rPr lang="en-US" sz="2000" dirty="0" smtClean="0"/>
              <a:t>Scales to thousands of nodes with linear performance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6519" y="4161409"/>
            <a:ext cx="3067782" cy="174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 descr="4700_Front_x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CFAFB"/>
              </a:clrFrom>
              <a:clrTo>
                <a:srgbClr val="FCFA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50" y="5341937"/>
            <a:ext cx="1221438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4700_Front_x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CFAFB"/>
              </a:clrFrom>
              <a:clrTo>
                <a:srgbClr val="FCFA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332" y="5341937"/>
            <a:ext cx="1221438" cy="147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4425733"/>
            <a:ext cx="1001713" cy="21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8543" y="4425733"/>
            <a:ext cx="1001713" cy="218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Connector 14"/>
          <p:cNvCxnSpPr/>
          <p:nvPr/>
        </p:nvCxnSpPr>
        <p:spPr bwMode="auto">
          <a:xfrm>
            <a:off x="1436688" y="5985611"/>
            <a:ext cx="2855912" cy="0"/>
          </a:xfrm>
          <a:prstGeom prst="line">
            <a:avLst/>
          </a:prstGeom>
          <a:solidFill>
            <a:srgbClr val="226EB7"/>
          </a:solidFill>
          <a:ln w="12700" cap="flat" cmpd="sng" algn="ctr">
            <a:solidFill>
              <a:schemeClr val="tx2"/>
            </a:solidFill>
            <a:prstDash val="dash"/>
            <a:round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2610643" y="4534924"/>
            <a:ext cx="843757" cy="0"/>
          </a:xfrm>
          <a:prstGeom prst="line">
            <a:avLst/>
          </a:prstGeom>
          <a:solidFill>
            <a:srgbClr val="226EB7"/>
          </a:solidFill>
          <a:ln w="12700" cap="flat" cmpd="sng" algn="ctr">
            <a:solidFill>
              <a:schemeClr val="tx2"/>
            </a:solidFill>
            <a:prstDash val="dash"/>
            <a:round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 flipV="1">
            <a:off x="635000" y="4711278"/>
            <a:ext cx="1066800" cy="1033034"/>
          </a:xfrm>
          <a:prstGeom prst="line">
            <a:avLst/>
          </a:prstGeom>
          <a:solidFill>
            <a:srgbClr val="226EB7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1219669" y="5631542"/>
            <a:ext cx="32616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 x non-blocking HyperScale Islands</a:t>
            </a:r>
            <a:endParaRPr lang="en-US" dirty="0"/>
          </a:p>
        </p:txBody>
      </p:sp>
      <p:cxnSp>
        <p:nvCxnSpPr>
          <p:cNvPr id="28" name="Straight Connector 27"/>
          <p:cNvCxnSpPr/>
          <p:nvPr/>
        </p:nvCxnSpPr>
        <p:spPr bwMode="auto">
          <a:xfrm flipV="1">
            <a:off x="1016000" y="4711278"/>
            <a:ext cx="2793999" cy="1033036"/>
          </a:xfrm>
          <a:prstGeom prst="line">
            <a:avLst/>
          </a:prstGeom>
          <a:solidFill>
            <a:srgbClr val="226EB7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>
            <a:endCxn id="12" idx="2"/>
          </p:cNvCxnSpPr>
          <p:nvPr/>
        </p:nvCxnSpPr>
        <p:spPr bwMode="auto">
          <a:xfrm flipH="1" flipV="1">
            <a:off x="1986757" y="4644116"/>
            <a:ext cx="2991643" cy="1123981"/>
          </a:xfrm>
          <a:prstGeom prst="line">
            <a:avLst/>
          </a:prstGeom>
          <a:solidFill>
            <a:srgbClr val="226EB7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5" name="Straight Connector 34"/>
          <p:cNvCxnSpPr/>
          <p:nvPr/>
        </p:nvCxnSpPr>
        <p:spPr bwMode="auto">
          <a:xfrm flipH="1" flipV="1">
            <a:off x="4481332" y="4763461"/>
            <a:ext cx="976892" cy="1004638"/>
          </a:xfrm>
          <a:prstGeom prst="line">
            <a:avLst/>
          </a:prstGeom>
          <a:solidFill>
            <a:srgbClr val="226EB7"/>
          </a:solidFill>
          <a:ln w="25400" cap="flat" cmpd="sng" algn="ctr">
            <a:solidFill>
              <a:schemeClr val="tx2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grpSp>
        <p:nvGrpSpPr>
          <p:cNvPr id="46" name="Group 45"/>
          <p:cNvGrpSpPr/>
          <p:nvPr/>
        </p:nvGrpSpPr>
        <p:grpSpPr>
          <a:xfrm>
            <a:off x="1695450" y="4553424"/>
            <a:ext cx="266700" cy="157854"/>
            <a:chOff x="628650" y="4382191"/>
            <a:chExt cx="266700" cy="157854"/>
          </a:xfrm>
        </p:grpSpPr>
        <p:cxnSp>
          <p:nvCxnSpPr>
            <p:cNvPr id="38" name="Straight Connector 37"/>
            <p:cNvCxnSpPr/>
            <p:nvPr/>
          </p:nvCxnSpPr>
          <p:spPr bwMode="auto">
            <a:xfrm flipV="1">
              <a:off x="628650" y="4382192"/>
              <a:ext cx="139700" cy="157853"/>
            </a:xfrm>
            <a:prstGeom prst="line">
              <a:avLst/>
            </a:prstGeom>
            <a:solidFill>
              <a:srgbClr val="226EB7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0" name="Straight Connector 39"/>
            <p:cNvCxnSpPr/>
            <p:nvPr/>
          </p:nvCxnSpPr>
          <p:spPr bwMode="auto">
            <a:xfrm flipV="1">
              <a:off x="628650" y="4479719"/>
              <a:ext cx="266700" cy="60326"/>
            </a:xfrm>
            <a:prstGeom prst="line">
              <a:avLst/>
            </a:prstGeom>
            <a:solidFill>
              <a:srgbClr val="226EB7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43" name="Straight Connector 42"/>
            <p:cNvCxnSpPr/>
            <p:nvPr/>
          </p:nvCxnSpPr>
          <p:spPr bwMode="auto">
            <a:xfrm flipH="1" flipV="1">
              <a:off x="628650" y="4382191"/>
              <a:ext cx="6350" cy="157854"/>
            </a:xfrm>
            <a:prstGeom prst="line">
              <a:avLst/>
            </a:prstGeom>
            <a:solidFill>
              <a:srgbClr val="226EB7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48" name="Group 47"/>
          <p:cNvGrpSpPr/>
          <p:nvPr/>
        </p:nvGrpSpPr>
        <p:grpSpPr>
          <a:xfrm rot="16200000">
            <a:off x="2004807" y="4454103"/>
            <a:ext cx="266701" cy="352015"/>
            <a:chOff x="628650" y="4382191"/>
            <a:chExt cx="266700" cy="157854"/>
          </a:xfrm>
        </p:grpSpPr>
        <p:cxnSp>
          <p:nvCxnSpPr>
            <p:cNvPr id="49" name="Straight Connector 48"/>
            <p:cNvCxnSpPr/>
            <p:nvPr/>
          </p:nvCxnSpPr>
          <p:spPr bwMode="auto">
            <a:xfrm flipV="1">
              <a:off x="628650" y="4382192"/>
              <a:ext cx="139700" cy="157853"/>
            </a:xfrm>
            <a:prstGeom prst="line">
              <a:avLst/>
            </a:prstGeom>
            <a:solidFill>
              <a:srgbClr val="226EB7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0" name="Straight Connector 49"/>
            <p:cNvCxnSpPr/>
            <p:nvPr/>
          </p:nvCxnSpPr>
          <p:spPr bwMode="auto">
            <a:xfrm flipV="1">
              <a:off x="628650" y="4479719"/>
              <a:ext cx="266700" cy="60326"/>
            </a:xfrm>
            <a:prstGeom prst="line">
              <a:avLst/>
            </a:prstGeom>
            <a:solidFill>
              <a:srgbClr val="226EB7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1" name="Straight Connector 50"/>
            <p:cNvCxnSpPr/>
            <p:nvPr/>
          </p:nvCxnSpPr>
          <p:spPr bwMode="auto">
            <a:xfrm flipH="1" flipV="1">
              <a:off x="628650" y="4382191"/>
              <a:ext cx="6350" cy="157854"/>
            </a:xfrm>
            <a:prstGeom prst="line">
              <a:avLst/>
            </a:prstGeom>
            <a:solidFill>
              <a:srgbClr val="226EB7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52" name="Group 51"/>
          <p:cNvGrpSpPr/>
          <p:nvPr/>
        </p:nvGrpSpPr>
        <p:grpSpPr>
          <a:xfrm>
            <a:off x="3809999" y="4553424"/>
            <a:ext cx="266700" cy="157854"/>
            <a:chOff x="628650" y="4382191"/>
            <a:chExt cx="266700" cy="157854"/>
          </a:xfrm>
        </p:grpSpPr>
        <p:cxnSp>
          <p:nvCxnSpPr>
            <p:cNvPr id="53" name="Straight Connector 52"/>
            <p:cNvCxnSpPr/>
            <p:nvPr/>
          </p:nvCxnSpPr>
          <p:spPr bwMode="auto">
            <a:xfrm flipV="1">
              <a:off x="628650" y="4382192"/>
              <a:ext cx="139700" cy="157853"/>
            </a:xfrm>
            <a:prstGeom prst="line">
              <a:avLst/>
            </a:prstGeom>
            <a:solidFill>
              <a:srgbClr val="226EB7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4" name="Straight Connector 53"/>
            <p:cNvCxnSpPr/>
            <p:nvPr/>
          </p:nvCxnSpPr>
          <p:spPr bwMode="auto">
            <a:xfrm flipV="1">
              <a:off x="628650" y="4479719"/>
              <a:ext cx="266700" cy="60326"/>
            </a:xfrm>
            <a:prstGeom prst="line">
              <a:avLst/>
            </a:prstGeom>
            <a:solidFill>
              <a:srgbClr val="226EB7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55" name="Straight Connector 54"/>
            <p:cNvCxnSpPr/>
            <p:nvPr/>
          </p:nvCxnSpPr>
          <p:spPr bwMode="auto">
            <a:xfrm flipH="1" flipV="1">
              <a:off x="628650" y="4382191"/>
              <a:ext cx="6350" cy="157854"/>
            </a:xfrm>
            <a:prstGeom prst="line">
              <a:avLst/>
            </a:prstGeom>
            <a:solidFill>
              <a:srgbClr val="226EB7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61" name="Group 60"/>
          <p:cNvGrpSpPr/>
          <p:nvPr/>
        </p:nvGrpSpPr>
        <p:grpSpPr>
          <a:xfrm rot="16200000">
            <a:off x="4171974" y="4454103"/>
            <a:ext cx="266701" cy="352015"/>
            <a:chOff x="628650" y="4382191"/>
            <a:chExt cx="266700" cy="157854"/>
          </a:xfrm>
        </p:grpSpPr>
        <p:cxnSp>
          <p:nvCxnSpPr>
            <p:cNvPr id="62" name="Straight Connector 61"/>
            <p:cNvCxnSpPr/>
            <p:nvPr/>
          </p:nvCxnSpPr>
          <p:spPr bwMode="auto">
            <a:xfrm flipV="1">
              <a:off x="628650" y="4382192"/>
              <a:ext cx="139700" cy="157853"/>
            </a:xfrm>
            <a:prstGeom prst="line">
              <a:avLst/>
            </a:prstGeom>
            <a:solidFill>
              <a:srgbClr val="226EB7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3" name="Straight Connector 62"/>
            <p:cNvCxnSpPr/>
            <p:nvPr/>
          </p:nvCxnSpPr>
          <p:spPr bwMode="auto">
            <a:xfrm flipV="1">
              <a:off x="628650" y="4479719"/>
              <a:ext cx="266700" cy="60326"/>
            </a:xfrm>
            <a:prstGeom prst="line">
              <a:avLst/>
            </a:prstGeom>
            <a:solidFill>
              <a:srgbClr val="226EB7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64" name="Straight Connector 63"/>
            <p:cNvCxnSpPr/>
            <p:nvPr/>
          </p:nvCxnSpPr>
          <p:spPr bwMode="auto">
            <a:xfrm flipH="1" flipV="1">
              <a:off x="628650" y="4382191"/>
              <a:ext cx="6350" cy="157854"/>
            </a:xfrm>
            <a:prstGeom prst="line">
              <a:avLst/>
            </a:prstGeom>
            <a:solidFill>
              <a:srgbClr val="226EB7"/>
            </a:solidFill>
            <a:ln w="12700" cap="flat" cmpd="sng" algn="ctr">
              <a:solidFill>
                <a:schemeClr val="tx2"/>
              </a:solidFill>
              <a:prstDash val="solid"/>
              <a:round/>
              <a:headEnd type="none" w="lg" len="lg"/>
              <a:tailEnd type="none" w="lg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67" name="TextBox 66"/>
          <p:cNvSpPr txBox="1"/>
          <p:nvPr/>
        </p:nvSpPr>
        <p:spPr>
          <a:xfrm>
            <a:off x="1410169" y="4076423"/>
            <a:ext cx="32616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8:1 Oversubscribed Core</a:t>
            </a:r>
            <a:endParaRPr lang="en-US" sz="1800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5841608" y="5978516"/>
            <a:ext cx="3117605" cy="678555"/>
          </a:xfrm>
          <a:prstGeom prst="roundRect">
            <a:avLst/>
          </a:prstGeom>
          <a:solidFill>
            <a:srgbClr val="226EB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  <a:round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b="1" dirty="0">
                <a:solidFill>
                  <a:schemeClr val="bg1"/>
                </a:solidFill>
              </a:rPr>
              <a:t>1.05PFLOPs</a:t>
            </a:r>
          </a:p>
          <a:p>
            <a:r>
              <a:rPr lang="en-US" b="1" dirty="0">
                <a:solidFill>
                  <a:schemeClr val="bg1"/>
                </a:solidFill>
              </a:rPr>
              <a:t>83.7% Efficiency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 flipV="1">
            <a:off x="0" y="3904338"/>
            <a:ext cx="9144000" cy="1"/>
          </a:xfrm>
          <a:prstGeom prst="line">
            <a:avLst/>
          </a:prstGeom>
          <a:solidFill>
            <a:srgbClr val="226EB7"/>
          </a:solidFill>
          <a:ln w="38100" cap="flat" cmpd="sng" algn="ctr">
            <a:solidFill>
              <a:schemeClr val="tx2"/>
            </a:solidFill>
            <a:prstDash val="solid"/>
            <a:round/>
            <a:headEnd type="none" w="lg" len="lg"/>
            <a:tailEnd type="none" w="lg" len="lg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pic>
        <p:nvPicPr>
          <p:cNvPr id="83" name="Picture 8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91100" y="172099"/>
            <a:ext cx="1681163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4" name="Picture 93" descr="phot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989" y="1276980"/>
            <a:ext cx="1874111" cy="24997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Rounded Rectangle 84"/>
          <p:cNvSpPr/>
          <p:nvPr/>
        </p:nvSpPr>
        <p:spPr bwMode="auto">
          <a:xfrm>
            <a:off x="4590256" y="2760072"/>
            <a:ext cx="2400458" cy="1060217"/>
          </a:xfrm>
          <a:prstGeom prst="roundRect">
            <a:avLst/>
          </a:prstGeom>
          <a:solidFill>
            <a:srgbClr val="226EB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accent1"/>
                </a:solidFill>
                <a:prstDash val="solid"/>
                <a:round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1,200-node Interconnect in only 2 Racks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99" name="Picture 4" descr="nersc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527" y="1250426"/>
            <a:ext cx="1046094" cy="62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0" name="Picture 5" descr="ibm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8374" y="2092207"/>
            <a:ext cx="914400" cy="34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703736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6404637" y="4513946"/>
            <a:ext cx="2551102" cy="1297897"/>
            <a:chOff x="4772025" y="4572000"/>
            <a:chExt cx="3671888" cy="1849438"/>
          </a:xfrm>
        </p:grpSpPr>
        <p:pic>
          <p:nvPicPr>
            <p:cNvPr id="9" name="Picture 4" descr="2005-Touareg-W12-Speedometer-1024x768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3775" y="4605338"/>
              <a:ext cx="3582988" cy="18097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4"/>
            <p:cNvSpPr>
              <a:spLocks noChangeArrowheads="1"/>
            </p:cNvSpPr>
            <p:nvPr/>
          </p:nvSpPr>
          <p:spPr bwMode="auto">
            <a:xfrm>
              <a:off x="4772025" y="4572000"/>
              <a:ext cx="3671888" cy="1849438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90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eaLnBrk="1" hangingPunct="1"/>
              <a:endParaRPr lang="en-US" sz="1800">
                <a:solidFill>
                  <a:schemeClr val="tx1"/>
                </a:solidFill>
              </a:endParaRPr>
            </a:p>
          </p:txBody>
        </p:sp>
      </p:grpSp>
      <p:pic>
        <p:nvPicPr>
          <p:cNvPr id="4" name="Picture 3" descr="brannock_devic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4970" y="1262518"/>
            <a:ext cx="2345033" cy="2285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i="1" dirty="0" smtClean="0"/>
              <a:t>The Challenge: </a:t>
            </a:r>
            <a:br>
              <a:rPr lang="en-US" sz="2000" i="1" dirty="0" smtClean="0"/>
            </a:br>
            <a:r>
              <a:rPr lang="en-US" dirty="0" smtClean="0"/>
              <a:t>Static Routing Inefficiency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2413" y="1335088"/>
            <a:ext cx="7178901" cy="5251450"/>
          </a:xfrm>
        </p:spPr>
        <p:txBody>
          <a:bodyPr/>
          <a:lstStyle/>
          <a:p>
            <a:r>
              <a:rPr lang="en-US" sz="2000" dirty="0" smtClean="0"/>
              <a:t>The Challenge: One Size Routing does not Fit All</a:t>
            </a:r>
          </a:p>
          <a:p>
            <a:pPr lvl="1"/>
            <a:r>
              <a:rPr lang="en-US" sz="1600" dirty="0" smtClean="0"/>
              <a:t>Static routing assumes uniform traffic across entire fabric</a:t>
            </a:r>
          </a:p>
          <a:p>
            <a:pPr lvl="1"/>
            <a:r>
              <a:rPr lang="en-US" sz="1600" dirty="0" smtClean="0"/>
              <a:t> Real life is different</a:t>
            </a:r>
          </a:p>
          <a:p>
            <a:pPr lvl="2"/>
            <a:r>
              <a:rPr lang="en-US" sz="1400" dirty="0" smtClean="0"/>
              <a:t>Most jobs use small portion of the clusters</a:t>
            </a:r>
          </a:p>
          <a:p>
            <a:pPr lvl="2"/>
            <a:r>
              <a:rPr lang="en-US" sz="1400" dirty="0" smtClean="0"/>
              <a:t>Different traffic patterns for different jobs</a:t>
            </a:r>
          </a:p>
          <a:p>
            <a:pPr lvl="2"/>
            <a:r>
              <a:rPr lang="en-US" sz="1400" dirty="0" smtClean="0"/>
              <a:t>Different requirements for different traffic types (e.g. storage)</a:t>
            </a:r>
          </a:p>
          <a:p>
            <a:r>
              <a:rPr lang="en-US" sz="2000" dirty="0" smtClean="0"/>
              <a:t>The Solution: Voltaire TARA™ (Traffic Aware Routing Algorithm)</a:t>
            </a:r>
          </a:p>
          <a:p>
            <a:pPr lvl="1"/>
            <a:r>
              <a:rPr lang="en-US" sz="1600" dirty="0" smtClean="0"/>
              <a:t>A new routing algorithm on top of </a:t>
            </a:r>
            <a:r>
              <a:rPr lang="en-US" sz="1600" dirty="0" err="1" smtClean="0"/>
              <a:t>OpenSM</a:t>
            </a:r>
            <a:endParaRPr lang="en-US" sz="1600" dirty="0" smtClean="0"/>
          </a:p>
          <a:p>
            <a:pPr lvl="1"/>
            <a:r>
              <a:rPr lang="en-US" sz="1600" dirty="0" smtClean="0"/>
              <a:t>Dynamically optimizes routing according to defined traffic patterns:</a:t>
            </a:r>
          </a:p>
          <a:p>
            <a:pPr lvl="2"/>
            <a:r>
              <a:rPr lang="en-US" sz="1400" dirty="0" smtClean="0"/>
              <a:t>Fabric topology</a:t>
            </a:r>
          </a:p>
          <a:p>
            <a:pPr lvl="2"/>
            <a:r>
              <a:rPr lang="en-US" sz="1400" dirty="0" smtClean="0"/>
              <a:t>Job-specific communication patterns</a:t>
            </a:r>
          </a:p>
          <a:p>
            <a:pPr lvl="2"/>
            <a:r>
              <a:rPr lang="en-US" sz="1400" dirty="0" smtClean="0"/>
              <a:t>Symmetric/Asymmetric communication</a:t>
            </a:r>
          </a:p>
          <a:p>
            <a:pPr lvl="2"/>
            <a:r>
              <a:rPr lang="en-US" sz="1400" dirty="0" smtClean="0"/>
              <a:t>Traffic load/</a:t>
            </a:r>
            <a:r>
              <a:rPr lang="en-US" sz="1400" dirty="0" err="1" smtClean="0"/>
              <a:t>QoS</a:t>
            </a:r>
            <a:endParaRPr lang="en-US" sz="1400" dirty="0" smtClean="0"/>
          </a:p>
          <a:p>
            <a:pPr lvl="1"/>
            <a:r>
              <a:rPr lang="en-US" sz="1600" dirty="0" smtClean="0"/>
              <a:t>Fully integrated with leading job schedulers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  <p:grpSp>
        <p:nvGrpSpPr>
          <p:cNvPr id="5" name="Group 4"/>
          <p:cNvGrpSpPr/>
          <p:nvPr/>
        </p:nvGrpSpPr>
        <p:grpSpPr>
          <a:xfrm>
            <a:off x="990086" y="6038600"/>
            <a:ext cx="3573307" cy="393752"/>
            <a:chOff x="990086" y="6038600"/>
            <a:chExt cx="3573307" cy="39375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90086" y="6038600"/>
              <a:ext cx="1135971" cy="30022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4301" b="17289"/>
            <a:stretch/>
          </p:blipFill>
          <p:spPr>
            <a:xfrm>
              <a:off x="3078176" y="6038600"/>
              <a:ext cx="1485217" cy="235193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163788" y="6038600"/>
              <a:ext cx="876656" cy="39375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825664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7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i="1" dirty="0" smtClean="0"/>
              <a:t>TARA – Traffic Aware Routing Algorithm</a:t>
            </a:r>
            <a:br>
              <a:rPr lang="en-US" sz="2000" i="1" dirty="0" smtClean="0"/>
            </a:br>
            <a:r>
              <a:rPr lang="en-US" dirty="0" smtClean="0"/>
              <a:t>Maximizing Cluster Utilization</a:t>
            </a:r>
          </a:p>
        </p:txBody>
      </p:sp>
      <p:pic>
        <p:nvPicPr>
          <p:cNvPr id="6148" name="Picture 4" descr="software-box-UF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36343" y="105818"/>
            <a:ext cx="1020749" cy="1020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145144" y="4244939"/>
            <a:ext cx="8869363" cy="2514600"/>
            <a:chOff x="145144" y="4244939"/>
            <a:chExt cx="8869363" cy="2514600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44" y="4244939"/>
              <a:ext cx="4418013" cy="2495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9182" y="4281452"/>
              <a:ext cx="4349750" cy="23764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 Box 4"/>
            <p:cNvSpPr txBox="1">
              <a:spLocks noChangeArrowheads="1"/>
            </p:cNvSpPr>
            <p:nvPr/>
          </p:nvSpPr>
          <p:spPr bwMode="auto">
            <a:xfrm>
              <a:off x="2847069" y="6422989"/>
              <a:ext cx="3733800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1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kumimoji="1" sz="1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kumimoji="1" sz="1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kumimoji="1" sz="1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kumimoji="1" sz="1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1200">
                  <a:solidFill>
                    <a:schemeClr val="tx1"/>
                  </a:solidFill>
                  <a:latin typeface="Calibri" pitchFamily="34" charset="0"/>
                  <a:ea typeface="ＭＳ Ｐゴシック" pitchFamily="34" charset="-128"/>
                </a:defRPr>
              </a:lvl9pPr>
            </a:lstStyle>
            <a:p>
              <a:pPr algn="l" eaLnBrk="1" hangingPunct="1">
                <a:spcBef>
                  <a:spcPct val="50000"/>
                </a:spcBef>
              </a:pPr>
              <a:r>
                <a:rPr kumimoji="0" lang="en-US" sz="1600" b="1">
                  <a:latin typeface="Arial" pitchFamily="34" charset="0"/>
                  <a:cs typeface="Arial" pitchFamily="34" charset="0"/>
                </a:rPr>
                <a:t>Internal ports on the line cards</a:t>
              </a:r>
            </a:p>
          </p:txBody>
        </p:sp>
        <p:grpSp>
          <p:nvGrpSpPr>
            <p:cNvPr id="20" name="Group 8"/>
            <p:cNvGrpSpPr>
              <a:grpSpLocks/>
            </p:cNvGrpSpPr>
            <p:nvPr/>
          </p:nvGrpSpPr>
          <p:grpSpPr bwMode="auto">
            <a:xfrm>
              <a:off x="489632" y="4764052"/>
              <a:ext cx="8351837" cy="519112"/>
              <a:chOff x="454" y="3051"/>
              <a:chExt cx="4896" cy="327"/>
            </a:xfrm>
          </p:grpSpPr>
          <p:sp>
            <p:nvSpPr>
              <p:cNvPr id="21" name="Line 9"/>
              <p:cNvSpPr>
                <a:spLocks noChangeShapeType="1"/>
              </p:cNvSpPr>
              <p:nvPr/>
            </p:nvSpPr>
            <p:spPr bwMode="auto">
              <a:xfrm>
                <a:off x="454" y="3051"/>
                <a:ext cx="4896" cy="0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10"/>
              <p:cNvSpPr>
                <a:spLocks noChangeShapeType="1"/>
              </p:cNvSpPr>
              <p:nvPr/>
            </p:nvSpPr>
            <p:spPr bwMode="auto">
              <a:xfrm>
                <a:off x="454" y="3378"/>
                <a:ext cx="4896" cy="0"/>
              </a:xfrm>
              <a:prstGeom prst="line">
                <a:avLst/>
              </a:prstGeom>
              <a:noFill/>
              <a:ln w="6350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3" name="AutoShape 12"/>
            <p:cNvSpPr>
              <a:spLocks noChangeArrowheads="1"/>
            </p:cNvSpPr>
            <p:nvPr/>
          </p:nvSpPr>
          <p:spPr bwMode="auto">
            <a:xfrm>
              <a:off x="8709707" y="4840252"/>
              <a:ext cx="304800" cy="392112"/>
            </a:xfrm>
            <a:prstGeom prst="upDownArrow">
              <a:avLst>
                <a:gd name="adj1" fmla="val 50000"/>
                <a:gd name="adj2" fmla="val 25729"/>
              </a:avLst>
            </a:prstGeom>
            <a:solidFill>
              <a:srgbClr val="FF00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miter lim="800000"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ea typeface="HGPSoeiKakugothicUB" pitchFamily="50" charset="-128"/>
              </a:endParaRPr>
            </a:p>
          </p:txBody>
        </p:sp>
      </p:grp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562" y="1866896"/>
            <a:ext cx="4113213" cy="2293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112" y="1885946"/>
            <a:ext cx="4273550" cy="230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112" y="1222371"/>
            <a:ext cx="79375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4712" y="1222371"/>
            <a:ext cx="781050" cy="78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"/>
          <p:cNvSpPr txBox="1">
            <a:spLocks noChangeArrowheads="1"/>
          </p:cNvSpPr>
          <p:nvPr/>
        </p:nvSpPr>
        <p:spPr bwMode="auto">
          <a:xfrm>
            <a:off x="1290862" y="1311271"/>
            <a:ext cx="3109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 b="1"/>
              <a:t>OpenSM without UFM TARA</a:t>
            </a:r>
          </a:p>
        </p:txBody>
      </p:sp>
      <p:sp>
        <p:nvSpPr>
          <p:cNvPr id="29" name="TextBox 9"/>
          <p:cNvSpPr txBox="1">
            <a:spLocks noChangeArrowheads="1"/>
          </p:cNvSpPr>
          <p:nvPr/>
        </p:nvSpPr>
        <p:spPr bwMode="auto">
          <a:xfrm>
            <a:off x="5199287" y="1311271"/>
            <a:ext cx="31099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sz="1800" b="1"/>
              <a:t>UFM TARA is ON</a:t>
            </a:r>
          </a:p>
        </p:txBody>
      </p:sp>
      <p:sp>
        <p:nvSpPr>
          <p:cNvPr id="30" name="Right Arrow 29"/>
          <p:cNvSpPr/>
          <p:nvPr/>
        </p:nvSpPr>
        <p:spPr bwMode="auto">
          <a:xfrm>
            <a:off x="4145187" y="2295521"/>
            <a:ext cx="882650" cy="588963"/>
          </a:xfrm>
          <a:prstGeom prst="rightArrow">
            <a:avLst/>
          </a:prstGeom>
          <a:ln/>
          <a:ex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eaLnBrk="0" hangingPunct="0">
              <a:defRPr/>
            </a:pPr>
            <a:endParaRPr kumimoji="0" lang="en-US" sz="2000">
              <a:solidFill>
                <a:schemeClr val="tx1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8766146"/>
      </p:ext>
    </p:extLst>
  </p:cSld>
  <p:clrMapOvr>
    <a:masterClrMapping/>
  </p:clrMapOvr>
  <p:transition advClick="0" advTm="13172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1450" y="122238"/>
            <a:ext cx="8050213" cy="982662"/>
          </a:xfrm>
        </p:spPr>
        <p:txBody>
          <a:bodyPr/>
          <a:lstStyle/>
          <a:p>
            <a:r>
              <a:rPr lang="en-US" sz="2200" i="1" dirty="0" smtClean="0"/>
              <a:t>The Challenge: </a:t>
            </a:r>
            <a:br>
              <a:rPr lang="en-US" sz="2200" i="1" dirty="0" smtClean="0"/>
            </a:br>
            <a:r>
              <a:rPr lang="en-US" dirty="0" smtClean="0"/>
              <a:t>Collective Operations Scalability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288925" y="1214209"/>
            <a:ext cx="8483600" cy="2481263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1900" dirty="0" smtClean="0"/>
              <a:t>Grouping algorithms are unaware of the topology and inefficient</a:t>
            </a:r>
          </a:p>
          <a:p>
            <a:pPr>
              <a:lnSpc>
                <a:spcPct val="100000"/>
              </a:lnSpc>
            </a:pPr>
            <a:r>
              <a:rPr lang="en-US" sz="1900" dirty="0" smtClean="0"/>
              <a:t>Network congestion due to “all-to-all” communication</a:t>
            </a:r>
          </a:p>
          <a:p>
            <a:pPr>
              <a:lnSpc>
                <a:spcPct val="100000"/>
              </a:lnSpc>
            </a:pPr>
            <a:r>
              <a:rPr lang="en-US" sz="1900" dirty="0" smtClean="0"/>
              <a:t>Slow nodes &amp; OS involvement impair scalability and predictability</a:t>
            </a:r>
          </a:p>
          <a:p>
            <a:pPr>
              <a:lnSpc>
                <a:spcPct val="100000"/>
              </a:lnSpc>
            </a:pPr>
            <a:r>
              <a:rPr lang="en-US" sz="1900" dirty="0" smtClean="0"/>
              <a:t>The more powerful servers get (GPUs, more cores), the more poorly collectives scale in the fabric</a:t>
            </a:r>
          </a:p>
        </p:txBody>
      </p:sp>
      <p:cxnSp>
        <p:nvCxnSpPr>
          <p:cNvPr id="29700" name="Straight Connector 237"/>
          <p:cNvCxnSpPr>
            <a:cxnSpLocks noChangeShapeType="1"/>
          </p:cNvCxnSpPr>
          <p:nvPr/>
        </p:nvCxnSpPr>
        <p:spPr bwMode="auto">
          <a:xfrm>
            <a:off x="573087" y="4061731"/>
            <a:ext cx="0" cy="159385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9701" name="Straight Connector 238"/>
          <p:cNvCxnSpPr>
            <a:cxnSpLocks noChangeShapeType="1"/>
          </p:cNvCxnSpPr>
          <p:nvPr/>
        </p:nvCxnSpPr>
        <p:spPr bwMode="auto">
          <a:xfrm flipH="1">
            <a:off x="573087" y="5655581"/>
            <a:ext cx="2120900" cy="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40" name="Arc 239"/>
          <p:cNvSpPr/>
          <p:nvPr/>
        </p:nvSpPr>
        <p:spPr bwMode="auto">
          <a:xfrm flipV="1">
            <a:off x="-1277938" y="3109231"/>
            <a:ext cx="3700463" cy="2533650"/>
          </a:xfrm>
          <a:prstGeom prst="arc">
            <a:avLst/>
          </a:prstGeom>
          <a:noFill/>
          <a:ln w="38100">
            <a:solidFill>
              <a:schemeClr val="tx2"/>
            </a:solidFill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703" name="Straight Connector 233"/>
          <p:cNvCxnSpPr>
            <a:cxnSpLocks noChangeShapeType="1"/>
          </p:cNvCxnSpPr>
          <p:nvPr/>
        </p:nvCxnSpPr>
        <p:spPr bwMode="auto">
          <a:xfrm>
            <a:off x="6557962" y="4061731"/>
            <a:ext cx="0" cy="159385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9704" name="Straight Connector 234"/>
          <p:cNvCxnSpPr>
            <a:cxnSpLocks noChangeShapeType="1"/>
          </p:cNvCxnSpPr>
          <p:nvPr/>
        </p:nvCxnSpPr>
        <p:spPr bwMode="auto">
          <a:xfrm flipH="1">
            <a:off x="6557962" y="5655581"/>
            <a:ext cx="2120900" cy="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36" name="Arc 235"/>
          <p:cNvSpPr/>
          <p:nvPr/>
        </p:nvSpPr>
        <p:spPr bwMode="auto">
          <a:xfrm flipV="1">
            <a:off x="4706937" y="3121931"/>
            <a:ext cx="3700463" cy="2533650"/>
          </a:xfrm>
          <a:prstGeom prst="arc">
            <a:avLst/>
          </a:prstGeom>
          <a:noFill/>
          <a:ln w="38100">
            <a:solidFill>
              <a:schemeClr val="tx2"/>
            </a:solidFill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9706" name="TextBox 231"/>
          <p:cNvSpPr txBox="1">
            <a:spLocks noChangeArrowheads="1"/>
          </p:cNvSpPr>
          <p:nvPr/>
        </p:nvSpPr>
        <p:spPr bwMode="auto">
          <a:xfrm>
            <a:off x="1636712" y="5655581"/>
            <a:ext cx="1419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600" b="1">
                <a:solidFill>
                  <a:schemeClr val="tx2"/>
                </a:solidFill>
              </a:rPr>
              <a:t># Ranks</a:t>
            </a:r>
          </a:p>
        </p:txBody>
      </p:sp>
      <p:sp>
        <p:nvSpPr>
          <p:cNvPr id="29707" name="TextBox 232"/>
          <p:cNvSpPr txBox="1">
            <a:spLocks noChangeArrowheads="1"/>
          </p:cNvSpPr>
          <p:nvPr/>
        </p:nvSpPr>
        <p:spPr bwMode="auto">
          <a:xfrm>
            <a:off x="7697787" y="5655581"/>
            <a:ext cx="14192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600" b="1">
                <a:solidFill>
                  <a:schemeClr val="tx2"/>
                </a:solidFill>
              </a:rPr>
              <a:t># Ranks</a:t>
            </a:r>
          </a:p>
        </p:txBody>
      </p:sp>
      <p:cxnSp>
        <p:nvCxnSpPr>
          <p:cNvPr id="29708" name="Straight Connector 242"/>
          <p:cNvCxnSpPr>
            <a:cxnSpLocks noChangeShapeType="1"/>
          </p:cNvCxnSpPr>
          <p:nvPr/>
        </p:nvCxnSpPr>
        <p:spPr bwMode="auto">
          <a:xfrm>
            <a:off x="3559175" y="4052206"/>
            <a:ext cx="0" cy="1595438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9709" name="Straight Connector 243"/>
          <p:cNvCxnSpPr>
            <a:cxnSpLocks noChangeShapeType="1"/>
          </p:cNvCxnSpPr>
          <p:nvPr/>
        </p:nvCxnSpPr>
        <p:spPr bwMode="auto">
          <a:xfrm flipH="1">
            <a:off x="3559175" y="5647644"/>
            <a:ext cx="2120900" cy="0"/>
          </a:xfrm>
          <a:prstGeom prst="line">
            <a:avLst/>
          </a:prstGeom>
          <a:noFill/>
          <a:ln w="38100" algn="ctr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45" name="Arc 244"/>
          <p:cNvSpPr/>
          <p:nvPr/>
        </p:nvSpPr>
        <p:spPr bwMode="auto">
          <a:xfrm rot="10800000">
            <a:off x="3559175" y="3952194"/>
            <a:ext cx="3700462" cy="1052512"/>
          </a:xfrm>
          <a:prstGeom prst="arc">
            <a:avLst>
              <a:gd name="adj1" fmla="val 16306563"/>
              <a:gd name="adj2" fmla="val 0"/>
            </a:avLst>
          </a:prstGeom>
          <a:noFill/>
          <a:ln w="38100">
            <a:solidFill>
              <a:schemeClr val="tx2"/>
            </a:solidFill>
          </a:ln>
          <a:effectLst/>
          <a:extLst/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29711" name="TextBox 246"/>
          <p:cNvSpPr txBox="1">
            <a:spLocks noChangeArrowheads="1"/>
          </p:cNvSpPr>
          <p:nvPr/>
        </p:nvSpPr>
        <p:spPr bwMode="auto">
          <a:xfrm>
            <a:off x="4700587" y="5647644"/>
            <a:ext cx="1417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r>
              <a:rPr lang="en-US" sz="1600" b="1">
                <a:solidFill>
                  <a:schemeClr val="tx2"/>
                </a:solidFill>
              </a:rPr>
              <a:t># Ranks</a:t>
            </a:r>
          </a:p>
        </p:txBody>
      </p:sp>
      <p:sp>
        <p:nvSpPr>
          <p:cNvPr id="29712" name="AutoShape 47"/>
          <p:cNvSpPr>
            <a:spLocks noChangeArrowheads="1"/>
          </p:cNvSpPr>
          <p:nvPr/>
        </p:nvSpPr>
        <p:spPr bwMode="auto">
          <a:xfrm>
            <a:off x="0" y="6335713"/>
            <a:ext cx="8942387" cy="457200"/>
          </a:xfrm>
          <a:prstGeom prst="roundRect">
            <a:avLst>
              <a:gd name="adj" fmla="val 16667"/>
            </a:avLst>
          </a:prstGeom>
          <a:solidFill>
            <a:srgbClr val="226EB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round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b="1">
                <a:solidFill>
                  <a:schemeClr val="bg1"/>
                </a:solidFill>
              </a:rPr>
              <a:t>Significant Inhibitor to MPI Application Scalability</a:t>
            </a:r>
            <a:endParaRPr lang="en-US"/>
          </a:p>
        </p:txBody>
      </p:sp>
      <p:sp>
        <p:nvSpPr>
          <p:cNvPr id="29713" name="AutoShape 23"/>
          <p:cNvSpPr>
            <a:spLocks noChangeArrowheads="1"/>
          </p:cNvSpPr>
          <p:nvPr/>
        </p:nvSpPr>
        <p:spPr bwMode="auto">
          <a:xfrm>
            <a:off x="493712" y="3371169"/>
            <a:ext cx="1963738" cy="630237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round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14" name="TextBox 245"/>
          <p:cNvSpPr txBox="1">
            <a:spLocks noChangeArrowheads="1"/>
          </p:cNvSpPr>
          <p:nvPr/>
        </p:nvSpPr>
        <p:spPr bwMode="auto">
          <a:xfrm>
            <a:off x="503237" y="3383869"/>
            <a:ext cx="1914525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sz="1600" b="1">
                <a:solidFill>
                  <a:schemeClr val="bg1"/>
                </a:solidFill>
              </a:rPr>
              <a:t>% collectives out of total run time</a:t>
            </a:r>
          </a:p>
        </p:txBody>
      </p:sp>
      <p:sp>
        <p:nvSpPr>
          <p:cNvPr id="29715" name="AutoShape 25"/>
          <p:cNvSpPr>
            <a:spLocks noChangeArrowheads="1"/>
          </p:cNvSpPr>
          <p:nvPr/>
        </p:nvSpPr>
        <p:spPr bwMode="auto">
          <a:xfrm>
            <a:off x="3500437" y="3326719"/>
            <a:ext cx="1963738" cy="630237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round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16" name="TextBox 245"/>
          <p:cNvSpPr txBox="1">
            <a:spLocks noChangeArrowheads="1"/>
          </p:cNvSpPr>
          <p:nvPr/>
        </p:nvSpPr>
        <p:spPr bwMode="auto">
          <a:xfrm>
            <a:off x="3486150" y="3463244"/>
            <a:ext cx="19145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sz="1600" b="1">
                <a:solidFill>
                  <a:schemeClr val="bg1"/>
                </a:solidFill>
              </a:rPr>
              <a:t>Total run time</a:t>
            </a:r>
          </a:p>
        </p:txBody>
      </p:sp>
      <p:sp>
        <p:nvSpPr>
          <p:cNvPr id="29717" name="AutoShape 27"/>
          <p:cNvSpPr>
            <a:spLocks noChangeArrowheads="1"/>
          </p:cNvSpPr>
          <p:nvPr/>
        </p:nvSpPr>
        <p:spPr bwMode="auto">
          <a:xfrm>
            <a:off x="6419850" y="3318781"/>
            <a:ext cx="1963737" cy="630238"/>
          </a:xfrm>
          <a:prstGeom prst="roundRect">
            <a:avLst>
              <a:gd name="adj" fmla="val 16667"/>
            </a:avLst>
          </a:prstGeom>
          <a:solidFill>
            <a:srgbClr val="80808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round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718" name="TextBox 245"/>
          <p:cNvSpPr txBox="1">
            <a:spLocks noChangeArrowheads="1"/>
          </p:cNvSpPr>
          <p:nvPr/>
        </p:nvSpPr>
        <p:spPr bwMode="auto">
          <a:xfrm>
            <a:off x="6405562" y="3468006"/>
            <a:ext cx="20510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l"/>
            <a:r>
              <a:rPr lang="en-US" sz="1600" b="1">
                <a:solidFill>
                  <a:schemeClr val="bg1"/>
                </a:solidFill>
              </a:rPr>
              <a:t>Run time variance</a:t>
            </a:r>
          </a:p>
        </p:txBody>
      </p:sp>
    </p:spTree>
    <p:extLst>
      <p:ext uri="{BB962C8B-B14F-4D97-AF65-F5344CB8AC3E}">
        <p14:creationId xmlns:p14="http://schemas.microsoft.com/office/powerpoint/2010/main" val="121775873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200" i="1" smtClean="0"/>
              <a:t>Introducing:</a:t>
            </a:r>
            <a:br>
              <a:rPr lang="en-US" sz="2200" i="1" smtClean="0"/>
            </a:br>
            <a:r>
              <a:rPr lang="en-US" smtClean="0"/>
              <a:t>Voltaire Fabric Collective Accelerator</a:t>
            </a:r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 flipV="1">
            <a:off x="3009900" y="4171950"/>
            <a:ext cx="3467100" cy="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0" name="Line 4"/>
          <p:cNvSpPr>
            <a:spLocks noChangeShapeType="1"/>
          </p:cNvSpPr>
          <p:nvPr/>
        </p:nvSpPr>
        <p:spPr bwMode="auto">
          <a:xfrm flipV="1">
            <a:off x="3714750" y="2486025"/>
            <a:ext cx="1485900" cy="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1" name="Line 5"/>
          <p:cNvSpPr>
            <a:spLocks noChangeShapeType="1"/>
          </p:cNvSpPr>
          <p:nvPr/>
        </p:nvSpPr>
        <p:spPr bwMode="auto">
          <a:xfrm flipV="1">
            <a:off x="1638300" y="2762250"/>
            <a:ext cx="1447800" cy="12573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 flipV="1">
            <a:off x="1600200" y="2990850"/>
            <a:ext cx="4095750" cy="1066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3067050" y="2762250"/>
            <a:ext cx="4686300" cy="12763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>
            <a:off x="5753100" y="2762250"/>
            <a:ext cx="2000250" cy="127635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14345" name="Picture 9" descr="4700 19U front view Feb 09_S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0" t="7193" r="15105" b="13229"/>
          <a:stretch>
            <a:fillRect/>
          </a:stretch>
        </p:blipFill>
        <p:spPr bwMode="auto">
          <a:xfrm>
            <a:off x="2427288" y="1276350"/>
            <a:ext cx="1173162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9875" y="3900488"/>
            <a:ext cx="2024063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FF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</p:pic>
      <p:pic>
        <p:nvPicPr>
          <p:cNvPr id="14347" name="Picture 11" descr="4700 19U front view Feb 09_S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0" t="7193" r="15105" b="13229"/>
          <a:stretch>
            <a:fillRect/>
          </a:stretch>
        </p:blipFill>
        <p:spPr bwMode="auto">
          <a:xfrm>
            <a:off x="5360988" y="1276350"/>
            <a:ext cx="1173162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8" name="Picture 26" descr="1U serv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" y="4884738"/>
            <a:ext cx="219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9" name="Picture 26" descr="1U serv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884738"/>
            <a:ext cx="219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0" name="Picture 26" descr="1U serv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338" y="4884738"/>
            <a:ext cx="219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351" name="AutoShape 15"/>
          <p:cNvCxnSpPr>
            <a:cxnSpLocks noChangeShapeType="1"/>
            <a:stCxn id="14348" idx="0"/>
          </p:cNvCxnSpPr>
          <p:nvPr/>
        </p:nvCxnSpPr>
        <p:spPr bwMode="auto">
          <a:xfrm flipV="1">
            <a:off x="630238" y="4233863"/>
            <a:ext cx="1016000" cy="650875"/>
          </a:xfrm>
          <a:prstGeom prst="straightConnector1">
            <a:avLst/>
          </a:prstGeom>
          <a:noFill/>
          <a:ln w="38100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352" name="AutoShape 16"/>
          <p:cNvCxnSpPr>
            <a:cxnSpLocks noChangeShapeType="1"/>
            <a:stCxn id="14349" idx="0"/>
          </p:cNvCxnSpPr>
          <p:nvPr/>
        </p:nvCxnSpPr>
        <p:spPr bwMode="auto">
          <a:xfrm flipV="1">
            <a:off x="947738" y="4233863"/>
            <a:ext cx="698500" cy="650875"/>
          </a:xfrm>
          <a:prstGeom prst="straightConnector1">
            <a:avLst/>
          </a:prstGeom>
          <a:noFill/>
          <a:ln w="38100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353" name="AutoShape 17"/>
          <p:cNvCxnSpPr>
            <a:cxnSpLocks noChangeShapeType="1"/>
            <a:stCxn id="14350" idx="0"/>
          </p:cNvCxnSpPr>
          <p:nvPr/>
        </p:nvCxnSpPr>
        <p:spPr bwMode="auto">
          <a:xfrm flipH="1" flipV="1">
            <a:off x="1646238" y="4233863"/>
            <a:ext cx="782637" cy="650875"/>
          </a:xfrm>
          <a:prstGeom prst="straightConnector1">
            <a:avLst/>
          </a:prstGeom>
          <a:noFill/>
          <a:ln w="38100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354" name="Text Box 18"/>
          <p:cNvSpPr txBox="1">
            <a:spLocks noChangeArrowheads="1"/>
          </p:cNvSpPr>
          <p:nvPr/>
        </p:nvSpPr>
        <p:spPr bwMode="auto">
          <a:xfrm>
            <a:off x="1190625" y="4951413"/>
            <a:ext cx="1065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26EB7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</a:rPr>
              <a:t>……….</a:t>
            </a:r>
          </a:p>
        </p:txBody>
      </p:sp>
      <p:pic>
        <p:nvPicPr>
          <p:cNvPr id="14355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325" y="3900488"/>
            <a:ext cx="2024063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FFC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71842" dir="2700000" algn="ctr" rotWithShape="0">
                    <a:srgbClr val="C0C0C0"/>
                  </a:outerShdw>
                </a:effectLst>
              </a14:hiddenEffects>
            </a:ext>
          </a:extLst>
        </p:spPr>
      </p:pic>
      <p:pic>
        <p:nvPicPr>
          <p:cNvPr id="14356" name="Picture 26" descr="1U serv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0" y="4884738"/>
            <a:ext cx="219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7" name="Picture 26" descr="1U serv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4884738"/>
            <a:ext cx="219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58" name="Picture 26" descr="1U server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138" y="4884738"/>
            <a:ext cx="21907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359" name="AutoShape 23"/>
          <p:cNvCxnSpPr>
            <a:cxnSpLocks noChangeShapeType="1"/>
            <a:stCxn id="14356" idx="0"/>
          </p:cNvCxnSpPr>
          <p:nvPr/>
        </p:nvCxnSpPr>
        <p:spPr bwMode="auto">
          <a:xfrm flipV="1">
            <a:off x="6650038" y="4233863"/>
            <a:ext cx="1016000" cy="650875"/>
          </a:xfrm>
          <a:prstGeom prst="straightConnector1">
            <a:avLst/>
          </a:prstGeom>
          <a:noFill/>
          <a:ln w="38100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360" name="AutoShape 24"/>
          <p:cNvCxnSpPr>
            <a:cxnSpLocks noChangeShapeType="1"/>
            <a:stCxn id="14357" idx="0"/>
          </p:cNvCxnSpPr>
          <p:nvPr/>
        </p:nvCxnSpPr>
        <p:spPr bwMode="auto">
          <a:xfrm flipV="1">
            <a:off x="6967538" y="4233863"/>
            <a:ext cx="698500" cy="650875"/>
          </a:xfrm>
          <a:prstGeom prst="straightConnector1">
            <a:avLst/>
          </a:prstGeom>
          <a:noFill/>
          <a:ln w="38100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361" name="AutoShape 25"/>
          <p:cNvCxnSpPr>
            <a:cxnSpLocks noChangeShapeType="1"/>
            <a:stCxn id="14358" idx="0"/>
          </p:cNvCxnSpPr>
          <p:nvPr/>
        </p:nvCxnSpPr>
        <p:spPr bwMode="auto">
          <a:xfrm flipH="1" flipV="1">
            <a:off x="7666038" y="4233863"/>
            <a:ext cx="782637" cy="650875"/>
          </a:xfrm>
          <a:prstGeom prst="straightConnector1">
            <a:avLst/>
          </a:prstGeom>
          <a:noFill/>
          <a:ln w="38100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4362" name="Text Box 26"/>
          <p:cNvSpPr txBox="1">
            <a:spLocks noChangeArrowheads="1"/>
          </p:cNvSpPr>
          <p:nvPr/>
        </p:nvSpPr>
        <p:spPr bwMode="auto">
          <a:xfrm>
            <a:off x="7210425" y="4951413"/>
            <a:ext cx="1065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226EB7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>
                <a:solidFill>
                  <a:schemeClr val="tx2"/>
                </a:solidFill>
              </a:rPr>
              <a:t>……….</a:t>
            </a:r>
          </a:p>
        </p:txBody>
      </p:sp>
      <p:grpSp>
        <p:nvGrpSpPr>
          <p:cNvPr id="14363" name="Group 27"/>
          <p:cNvGrpSpPr>
            <a:grpSpLocks/>
          </p:cNvGrpSpPr>
          <p:nvPr/>
        </p:nvGrpSpPr>
        <p:grpSpPr bwMode="auto">
          <a:xfrm>
            <a:off x="2225675" y="1865313"/>
            <a:ext cx="6537325" cy="3211512"/>
            <a:chOff x="1402" y="1175"/>
            <a:chExt cx="4118" cy="2023"/>
          </a:xfrm>
        </p:grpSpPr>
        <p:grpSp>
          <p:nvGrpSpPr>
            <p:cNvPr id="14392" name="Group 28"/>
            <p:cNvGrpSpPr>
              <a:grpSpLocks/>
            </p:cNvGrpSpPr>
            <p:nvPr/>
          </p:nvGrpSpPr>
          <p:grpSpPr bwMode="auto">
            <a:xfrm>
              <a:off x="5150" y="2700"/>
              <a:ext cx="370" cy="498"/>
              <a:chOff x="3734" y="1064"/>
              <a:chExt cx="885" cy="1065"/>
            </a:xfrm>
          </p:grpSpPr>
          <p:sp>
            <p:nvSpPr>
              <p:cNvPr id="14402" name="Text Box 29"/>
              <p:cNvSpPr txBox="1">
                <a:spLocks noChangeArrowheads="1"/>
              </p:cNvSpPr>
              <p:nvPr/>
            </p:nvSpPr>
            <p:spPr bwMode="auto">
              <a:xfrm>
                <a:off x="3734" y="1265"/>
                <a:ext cx="383" cy="8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226EB7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accent1"/>
                    </a:solidFill>
                    <a:miter lim="800000"/>
                    <a:headEnd type="none" w="lg" len="lg"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600"/>
                  <a:t>+</a:t>
                </a:r>
                <a:r>
                  <a:rPr lang="en-US"/>
                  <a:t> </a:t>
                </a:r>
              </a:p>
            </p:txBody>
          </p:sp>
          <p:pic>
            <p:nvPicPr>
              <p:cNvPr id="14403" name="Picture 30" descr="MCj04316370000[1]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1" y="1064"/>
                <a:ext cx="638" cy="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4393" name="Group 31"/>
            <p:cNvGrpSpPr>
              <a:grpSpLocks/>
            </p:cNvGrpSpPr>
            <p:nvPr/>
          </p:nvGrpSpPr>
          <p:grpSpPr bwMode="auto">
            <a:xfrm>
              <a:off x="1402" y="2700"/>
              <a:ext cx="370" cy="498"/>
              <a:chOff x="3734" y="1064"/>
              <a:chExt cx="885" cy="1065"/>
            </a:xfrm>
          </p:grpSpPr>
          <p:sp>
            <p:nvSpPr>
              <p:cNvPr id="14400" name="Text Box 32"/>
              <p:cNvSpPr txBox="1">
                <a:spLocks noChangeArrowheads="1"/>
              </p:cNvSpPr>
              <p:nvPr/>
            </p:nvSpPr>
            <p:spPr bwMode="auto">
              <a:xfrm>
                <a:off x="3734" y="1265"/>
                <a:ext cx="383" cy="8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226EB7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accent1"/>
                    </a:solidFill>
                    <a:miter lim="800000"/>
                    <a:headEnd type="none" w="lg" len="lg"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600"/>
                  <a:t>+</a:t>
                </a:r>
                <a:r>
                  <a:rPr lang="en-US"/>
                  <a:t> </a:t>
                </a:r>
              </a:p>
            </p:txBody>
          </p:sp>
          <p:pic>
            <p:nvPicPr>
              <p:cNvPr id="14401" name="Picture 33" descr="MCj04316370000[1]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1" y="1064"/>
                <a:ext cx="638" cy="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4394" name="Group 34"/>
            <p:cNvGrpSpPr>
              <a:grpSpLocks/>
            </p:cNvGrpSpPr>
            <p:nvPr/>
          </p:nvGrpSpPr>
          <p:grpSpPr bwMode="auto">
            <a:xfrm>
              <a:off x="2190" y="1176"/>
              <a:ext cx="370" cy="498"/>
              <a:chOff x="3734" y="1064"/>
              <a:chExt cx="885" cy="1065"/>
            </a:xfrm>
          </p:grpSpPr>
          <p:sp>
            <p:nvSpPr>
              <p:cNvPr id="14398" name="Text Box 35"/>
              <p:cNvSpPr txBox="1">
                <a:spLocks noChangeArrowheads="1"/>
              </p:cNvSpPr>
              <p:nvPr/>
            </p:nvSpPr>
            <p:spPr bwMode="auto">
              <a:xfrm>
                <a:off x="3734" y="1265"/>
                <a:ext cx="383" cy="8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226EB7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accent1"/>
                    </a:solidFill>
                    <a:miter lim="800000"/>
                    <a:headEnd type="none" w="lg" len="lg"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600"/>
                  <a:t>+</a:t>
                </a:r>
                <a:r>
                  <a:rPr lang="en-US"/>
                  <a:t> </a:t>
                </a:r>
              </a:p>
            </p:txBody>
          </p:sp>
          <p:pic>
            <p:nvPicPr>
              <p:cNvPr id="14399" name="Picture 36" descr="MCj04316370000[1]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1" y="1064"/>
                <a:ext cx="638" cy="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grpSp>
          <p:nvGrpSpPr>
            <p:cNvPr id="14395" name="Group 37"/>
            <p:cNvGrpSpPr>
              <a:grpSpLocks/>
            </p:cNvGrpSpPr>
            <p:nvPr/>
          </p:nvGrpSpPr>
          <p:grpSpPr bwMode="auto">
            <a:xfrm>
              <a:off x="4061" y="1175"/>
              <a:ext cx="370" cy="498"/>
              <a:chOff x="3734" y="1064"/>
              <a:chExt cx="885" cy="1065"/>
            </a:xfrm>
          </p:grpSpPr>
          <p:sp>
            <p:nvSpPr>
              <p:cNvPr id="14396" name="Text Box 38"/>
              <p:cNvSpPr txBox="1">
                <a:spLocks noChangeArrowheads="1"/>
              </p:cNvSpPr>
              <p:nvPr/>
            </p:nvSpPr>
            <p:spPr bwMode="auto">
              <a:xfrm>
                <a:off x="3734" y="1265"/>
                <a:ext cx="383" cy="86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226EB7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accent1"/>
                    </a:solidFill>
                    <a:miter lim="800000"/>
                    <a:headEnd type="none" w="lg" len="lg"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1pPr>
                <a:lvl2pPr marL="742950" indent="-285750"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2pPr>
                <a:lvl3pPr marL="1143000" indent="-228600"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3pPr>
                <a:lvl4pPr marL="1600200" indent="-228600"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4pPr>
                <a:lvl5pPr marL="2057400" indent="-228600"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000">
                    <a:solidFill>
                      <a:schemeClr val="tx1"/>
                    </a:solidFill>
                    <a:latin typeface="Arial" pitchFamily="34" charset="0"/>
                    <a:cs typeface="Arial" pitchFamily="34" charset="0"/>
                  </a:defRPr>
                </a:lvl9pPr>
              </a:lstStyle>
              <a:p>
                <a:pPr>
                  <a:spcBef>
                    <a:spcPct val="50000"/>
                  </a:spcBef>
                </a:pPr>
                <a:r>
                  <a:rPr lang="en-US" sz="1600"/>
                  <a:t>+</a:t>
                </a:r>
                <a:r>
                  <a:rPr lang="en-US"/>
                  <a:t> </a:t>
                </a:r>
              </a:p>
            </p:txBody>
          </p:sp>
          <p:pic>
            <p:nvPicPr>
              <p:cNvPr id="14397" name="Picture 39" descr="MCj04316370000[1]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981" y="1064"/>
                <a:ext cx="638" cy="6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4364" name="Group 40"/>
          <p:cNvGrpSpPr>
            <a:grpSpLocks/>
          </p:cNvGrpSpPr>
          <p:nvPr/>
        </p:nvGrpSpPr>
        <p:grpSpPr bwMode="auto">
          <a:xfrm>
            <a:off x="120650" y="1270000"/>
            <a:ext cx="2216150" cy="2578100"/>
            <a:chOff x="76" y="800"/>
            <a:chExt cx="1396" cy="1624"/>
          </a:xfrm>
        </p:grpSpPr>
        <p:grpSp>
          <p:nvGrpSpPr>
            <p:cNvPr id="14386" name="Group 41"/>
            <p:cNvGrpSpPr>
              <a:grpSpLocks/>
            </p:cNvGrpSpPr>
            <p:nvPr/>
          </p:nvGrpSpPr>
          <p:grpSpPr bwMode="auto">
            <a:xfrm>
              <a:off x="76" y="800"/>
              <a:ext cx="1078" cy="1304"/>
              <a:chOff x="36" y="952"/>
              <a:chExt cx="1302" cy="1304"/>
            </a:xfrm>
          </p:grpSpPr>
          <p:sp>
            <p:nvSpPr>
              <p:cNvPr id="14389" name="AutoShape 42"/>
              <p:cNvSpPr>
                <a:spLocks noChangeArrowheads="1"/>
              </p:cNvSpPr>
              <p:nvPr/>
            </p:nvSpPr>
            <p:spPr bwMode="auto">
              <a:xfrm>
                <a:off x="36" y="952"/>
                <a:ext cx="1302" cy="1304"/>
              </a:xfrm>
              <a:prstGeom prst="roundRect">
                <a:avLst>
                  <a:gd name="adj" fmla="val 16667"/>
                </a:avLst>
              </a:prstGeom>
              <a:solidFill>
                <a:srgbClr val="226EB7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accent1"/>
                    </a:solidFill>
                    <a:round/>
                    <a:headEnd type="none" w="lg" len="lg"/>
                    <a:tailEnd type="none" w="lg" len="lg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l"/>
                <a:r>
                  <a:rPr lang="en-US" sz="1600" u="sng">
                    <a:solidFill>
                      <a:schemeClr val="bg1"/>
                    </a:solidFill>
                  </a:rPr>
                  <a:t>Grid Director Switches</a:t>
                </a:r>
                <a:r>
                  <a:rPr lang="en-US" sz="1600">
                    <a:solidFill>
                      <a:schemeClr val="bg1"/>
                    </a:solidFill>
                  </a:rPr>
                  <a:t>: </a:t>
                </a:r>
              </a:p>
              <a:p>
                <a:pPr algn="l"/>
                <a:r>
                  <a:rPr lang="en-US" sz="1600">
                    <a:solidFill>
                      <a:schemeClr val="bg1"/>
                    </a:solidFill>
                  </a:rPr>
                  <a:t>Fabric Processing Power</a:t>
                </a:r>
              </a:p>
            </p:txBody>
          </p:sp>
          <p:pic>
            <p:nvPicPr>
              <p:cNvPr id="14390" name="Picture 43"/>
              <p:cNvPicPr>
                <a:picLocks noChangeAspect="1" noChangeArrowheads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14" y="2080"/>
                <a:ext cx="552" cy="11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9050">
                    <a:solidFill>
                      <a:srgbClr val="CCFFCC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71842" dir="2700000" algn="ctr" rotWithShape="0">
                        <a:srgbClr val="C0C0C0"/>
                      </a:outerShdw>
                    </a:effectLst>
                  </a14:hiddenEffects>
                </a:ext>
              </a:extLst>
            </p:spPr>
          </p:pic>
          <p:pic>
            <p:nvPicPr>
              <p:cNvPr id="14391" name="Picture 44" descr="4200 grid director front ver_01"/>
              <p:cNvPicPr>
                <a:picLocks noChangeAspect="1" noChangeArrowheads="1"/>
              </p:cNvPicPr>
              <p:nvPr/>
            </p:nvPicPr>
            <p:blipFill>
              <a:blip r:embed="rId8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43" y="1883"/>
                <a:ext cx="369" cy="3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4387" name="Line 45"/>
            <p:cNvSpPr>
              <a:spLocks noChangeShapeType="1"/>
            </p:cNvSpPr>
            <p:nvPr/>
          </p:nvSpPr>
          <p:spPr bwMode="auto">
            <a:xfrm>
              <a:off x="792" y="2128"/>
              <a:ext cx="144" cy="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8" name="Line 46"/>
            <p:cNvSpPr>
              <a:spLocks noChangeShapeType="1"/>
            </p:cNvSpPr>
            <p:nvPr/>
          </p:nvSpPr>
          <p:spPr bwMode="auto">
            <a:xfrm>
              <a:off x="1240" y="1416"/>
              <a:ext cx="2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3391" name="AutoShape 47"/>
          <p:cNvSpPr>
            <a:spLocks noChangeArrowheads="1"/>
          </p:cNvSpPr>
          <p:nvPr/>
        </p:nvSpPr>
        <p:spPr bwMode="auto">
          <a:xfrm>
            <a:off x="812800" y="5978525"/>
            <a:ext cx="7461250" cy="522288"/>
          </a:xfrm>
          <a:prstGeom prst="roundRect">
            <a:avLst>
              <a:gd name="adj" fmla="val 16667"/>
            </a:avLst>
          </a:prstGeom>
          <a:solidFill>
            <a:srgbClr val="226EB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round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b="1">
                <a:solidFill>
                  <a:schemeClr val="bg1"/>
                </a:solidFill>
              </a:rPr>
              <a:t>Breakthrough performance with no additional hardware</a:t>
            </a:r>
            <a:endParaRPr lang="en-US"/>
          </a:p>
        </p:txBody>
      </p:sp>
      <p:sp>
        <p:nvSpPr>
          <p:cNvPr id="313392" name="AutoShape 48"/>
          <p:cNvSpPr>
            <a:spLocks noChangeArrowheads="1"/>
          </p:cNvSpPr>
          <p:nvPr/>
        </p:nvSpPr>
        <p:spPr bwMode="auto">
          <a:xfrm>
            <a:off x="28575" y="1284288"/>
            <a:ext cx="1884363" cy="1984375"/>
          </a:xfrm>
          <a:prstGeom prst="roundRect">
            <a:avLst>
              <a:gd name="adj" fmla="val 16667"/>
            </a:avLst>
          </a:prstGeom>
          <a:solidFill>
            <a:srgbClr val="226EB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round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>
              <a:buFont typeface="Wingdings" pitchFamily="2" charset="2"/>
              <a:buNone/>
            </a:pPr>
            <a:r>
              <a:rPr lang="en-US" u="sng">
                <a:solidFill>
                  <a:schemeClr val="bg1"/>
                </a:solidFill>
              </a:rPr>
              <a:t>Grid Director Switches</a:t>
            </a:r>
            <a:r>
              <a:rPr lang="en-US">
                <a:solidFill>
                  <a:schemeClr val="bg1"/>
                </a:solidFill>
              </a:rPr>
              <a:t>:</a:t>
            </a:r>
            <a:endParaRPr lang="en-US" sz="1600">
              <a:solidFill>
                <a:schemeClr val="bg1"/>
              </a:solidFill>
            </a:endParaRPr>
          </a:p>
          <a:p>
            <a:pPr algn="l">
              <a:buFont typeface="Wingdings" pitchFamily="2" charset="2"/>
              <a:buChar char="Ø"/>
            </a:pPr>
            <a:r>
              <a:rPr lang="en-US" sz="1600">
                <a:solidFill>
                  <a:schemeClr val="bg1"/>
                </a:solidFill>
              </a:rPr>
              <a:t>Collective operations offloaded to switch CPUs</a:t>
            </a:r>
          </a:p>
        </p:txBody>
      </p:sp>
      <p:grpSp>
        <p:nvGrpSpPr>
          <p:cNvPr id="313393" name="Group 49"/>
          <p:cNvGrpSpPr>
            <a:grpSpLocks/>
          </p:cNvGrpSpPr>
          <p:nvPr/>
        </p:nvGrpSpPr>
        <p:grpSpPr bwMode="auto">
          <a:xfrm>
            <a:off x="2635250" y="4252913"/>
            <a:ext cx="3816350" cy="920750"/>
            <a:chOff x="1660" y="2679"/>
            <a:chExt cx="2404" cy="580"/>
          </a:xfrm>
        </p:grpSpPr>
        <p:sp>
          <p:nvSpPr>
            <p:cNvPr id="14383" name="AutoShape 50"/>
            <p:cNvSpPr>
              <a:spLocks noChangeArrowheads="1"/>
            </p:cNvSpPr>
            <p:nvPr/>
          </p:nvSpPr>
          <p:spPr bwMode="auto">
            <a:xfrm>
              <a:off x="1997" y="2679"/>
              <a:ext cx="1764" cy="563"/>
            </a:xfrm>
            <a:prstGeom prst="roundRect">
              <a:avLst>
                <a:gd name="adj" fmla="val 16667"/>
              </a:avLst>
            </a:prstGeom>
            <a:solidFill>
              <a:srgbClr val="226EB7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accent1"/>
                  </a:solidFill>
                  <a:round/>
                  <a:headEnd type="none" w="lg" len="lg"/>
                  <a:tailEnd type="none" w="lg" len="lg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342900" indent="-342900" algn="l">
                <a:buFont typeface="Wingdings" pitchFamily="2" charset="2"/>
                <a:buNone/>
              </a:pPr>
              <a:r>
                <a:rPr lang="en-US" u="sng">
                  <a:solidFill>
                    <a:schemeClr val="bg1"/>
                  </a:solidFill>
                </a:rPr>
                <a:t>FCA Agent:</a:t>
              </a:r>
            </a:p>
            <a:p>
              <a:pPr marL="342900" indent="-342900" algn="l">
                <a:buFont typeface="Wingdings" pitchFamily="2" charset="2"/>
                <a:buChar char="Ø"/>
              </a:pPr>
              <a:r>
                <a:rPr lang="en-US" sz="1600">
                  <a:solidFill>
                    <a:schemeClr val="bg1"/>
                  </a:solidFill>
                </a:rPr>
                <a:t>Inter-core processing localized &amp; optimized</a:t>
              </a:r>
            </a:p>
          </p:txBody>
        </p:sp>
        <p:sp>
          <p:nvSpPr>
            <p:cNvPr id="14384" name="Line 51"/>
            <p:cNvSpPr>
              <a:spLocks noChangeShapeType="1"/>
            </p:cNvSpPr>
            <p:nvPr/>
          </p:nvSpPr>
          <p:spPr bwMode="auto">
            <a:xfrm>
              <a:off x="3789" y="3089"/>
              <a:ext cx="275" cy="1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385" name="Line 52"/>
            <p:cNvSpPr>
              <a:spLocks noChangeShapeType="1"/>
            </p:cNvSpPr>
            <p:nvPr/>
          </p:nvSpPr>
          <p:spPr bwMode="auto">
            <a:xfrm flipH="1">
              <a:off x="1660" y="3125"/>
              <a:ext cx="313" cy="1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none" w="lg" len="lg"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3397" name="Group 53"/>
          <p:cNvGrpSpPr>
            <a:grpSpLocks/>
          </p:cNvGrpSpPr>
          <p:nvPr/>
        </p:nvGrpSpPr>
        <p:grpSpPr bwMode="auto">
          <a:xfrm>
            <a:off x="433388" y="5076825"/>
            <a:ext cx="8154987" cy="323850"/>
            <a:chOff x="273" y="3198"/>
            <a:chExt cx="5137" cy="204"/>
          </a:xfrm>
        </p:grpSpPr>
        <p:pic>
          <p:nvPicPr>
            <p:cNvPr id="14377" name="Picture 54" descr="software-box-FCA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3" y="3198"/>
              <a:ext cx="196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8" name="Picture 55" descr="software-box-FCA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" y="3198"/>
              <a:ext cx="196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9" name="Picture 56" descr="software-box-FCA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10" y="3200"/>
              <a:ext cx="196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0" name="Picture 57" descr="software-box-FCA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74" y="3200"/>
              <a:ext cx="196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1" name="Picture 58" descr="software-box-FCA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90" y="3198"/>
              <a:ext cx="196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82" name="Picture 59" descr="software-box-FCA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4" y="3198"/>
              <a:ext cx="196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369" name="Line 60"/>
          <p:cNvSpPr>
            <a:spLocks noChangeShapeType="1"/>
          </p:cNvSpPr>
          <p:nvPr/>
        </p:nvSpPr>
        <p:spPr bwMode="auto">
          <a:xfrm flipV="1">
            <a:off x="2876550" y="5219700"/>
            <a:ext cx="3467100" cy="0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370" name="AutoShape 61"/>
          <p:cNvSpPr>
            <a:spLocks noChangeArrowheads="1"/>
          </p:cNvSpPr>
          <p:nvPr/>
        </p:nvSpPr>
        <p:spPr bwMode="auto">
          <a:xfrm>
            <a:off x="7112000" y="1270000"/>
            <a:ext cx="1851025" cy="1981200"/>
          </a:xfrm>
          <a:prstGeom prst="roundRect">
            <a:avLst>
              <a:gd name="adj" fmla="val 16667"/>
            </a:avLst>
          </a:prstGeom>
          <a:solidFill>
            <a:srgbClr val="226EB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round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sz="1600" u="sng">
                <a:solidFill>
                  <a:schemeClr val="bg1"/>
                </a:solidFill>
              </a:rPr>
              <a:t>Unified Fabric Manager (UFM):</a:t>
            </a:r>
          </a:p>
          <a:p>
            <a:pPr algn="l"/>
            <a:r>
              <a:rPr lang="en-US" sz="1600">
                <a:solidFill>
                  <a:schemeClr val="bg1"/>
                </a:solidFill>
              </a:rPr>
              <a:t>Topology Aware Orchestrator</a:t>
            </a:r>
          </a:p>
        </p:txBody>
      </p:sp>
      <p:sp>
        <p:nvSpPr>
          <p:cNvPr id="313406" name="AutoShape 62"/>
          <p:cNvSpPr>
            <a:spLocks noChangeArrowheads="1"/>
          </p:cNvSpPr>
          <p:nvPr/>
        </p:nvSpPr>
        <p:spPr bwMode="auto">
          <a:xfrm>
            <a:off x="5276850" y="1255713"/>
            <a:ext cx="3638550" cy="1990725"/>
          </a:xfrm>
          <a:prstGeom prst="roundRect">
            <a:avLst>
              <a:gd name="adj" fmla="val 16667"/>
            </a:avLst>
          </a:prstGeom>
          <a:solidFill>
            <a:srgbClr val="226EB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accent1"/>
                </a:solidFill>
                <a:round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algn="l"/>
            <a:r>
              <a:rPr lang="en-US" u="sng">
                <a:solidFill>
                  <a:schemeClr val="bg1"/>
                </a:solidFill>
              </a:rPr>
              <a:t>FCA Manager:</a:t>
            </a:r>
            <a:endParaRPr lang="en-US" sz="1600">
              <a:solidFill>
                <a:schemeClr val="bg1"/>
              </a:solidFill>
            </a:endParaRPr>
          </a:p>
          <a:p>
            <a:pPr algn="l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1600">
                <a:solidFill>
                  <a:schemeClr val="bg1"/>
                </a:solidFill>
              </a:rPr>
              <a:t>Topology-based collective tree</a:t>
            </a:r>
          </a:p>
          <a:p>
            <a:pPr algn="l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1600">
                <a:solidFill>
                  <a:schemeClr val="bg1"/>
                </a:solidFill>
              </a:rPr>
              <a:t>Separate Virtual network</a:t>
            </a:r>
          </a:p>
          <a:p>
            <a:pPr algn="l">
              <a:lnSpc>
                <a:spcPct val="120000"/>
              </a:lnSpc>
              <a:buFont typeface="Wingdings" pitchFamily="2" charset="2"/>
              <a:buChar char="Ø"/>
            </a:pPr>
            <a:r>
              <a:rPr lang="en-US" sz="1600">
                <a:solidFill>
                  <a:schemeClr val="bg1"/>
                </a:solidFill>
              </a:rPr>
              <a:t>IB multicast for result distribution</a:t>
            </a:r>
          </a:p>
        </p:txBody>
      </p:sp>
      <p:grpSp>
        <p:nvGrpSpPr>
          <p:cNvPr id="14372" name="Group 63"/>
          <p:cNvGrpSpPr>
            <a:grpSpLocks/>
          </p:cNvGrpSpPr>
          <p:nvPr/>
        </p:nvGrpSpPr>
        <p:grpSpPr bwMode="auto">
          <a:xfrm>
            <a:off x="7529513" y="2563813"/>
            <a:ext cx="1133475" cy="1133475"/>
            <a:chOff x="4743" y="1647"/>
            <a:chExt cx="714" cy="714"/>
          </a:xfrm>
        </p:grpSpPr>
        <p:pic>
          <p:nvPicPr>
            <p:cNvPr id="14375" name="Picture 64" descr="server3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EFFFF"/>
                </a:clrFrom>
                <a:clrTo>
                  <a:srgbClr val="FE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3" y="1647"/>
              <a:ext cx="714" cy="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376" name="Picture 65" descr="software-box-UFM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65" y="1737"/>
              <a:ext cx="413" cy="4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373" name="Line 66"/>
          <p:cNvSpPr>
            <a:spLocks noChangeShapeType="1"/>
          </p:cNvSpPr>
          <p:nvPr/>
        </p:nvSpPr>
        <p:spPr bwMode="auto">
          <a:xfrm>
            <a:off x="8153400" y="3695700"/>
            <a:ext cx="0" cy="50800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 type="none" w="lg" len="lg"/>
            <a:tailEnd type="none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313411" name="Picture 67" descr="software-box-FCA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188" y="2720975"/>
            <a:ext cx="687387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5768109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oltaire 2010 template NEW">
  <a:themeElements>
    <a:clrScheme name="VOLTAIRE template 6">
      <a:dk1>
        <a:srgbClr val="193E5D"/>
      </a:dk1>
      <a:lt1>
        <a:srgbClr val="FFFFFF"/>
      </a:lt1>
      <a:dk2>
        <a:srgbClr val="000000"/>
      </a:dk2>
      <a:lt2>
        <a:srgbClr val="E7F0F4"/>
      </a:lt2>
      <a:accent1>
        <a:srgbClr val="2E6296"/>
      </a:accent1>
      <a:accent2>
        <a:srgbClr val="82C044"/>
      </a:accent2>
      <a:accent3>
        <a:srgbClr val="FFFFFF"/>
      </a:accent3>
      <a:accent4>
        <a:srgbClr val="14344E"/>
      </a:accent4>
      <a:accent5>
        <a:srgbClr val="ADB7C9"/>
      </a:accent5>
      <a:accent6>
        <a:srgbClr val="75AE3D"/>
      </a:accent6>
      <a:hlink>
        <a:srgbClr val="DE8336"/>
      </a:hlink>
      <a:folHlink>
        <a:srgbClr val="827FA9"/>
      </a:folHlink>
    </a:clrScheme>
    <a:fontScheme name="VOLTAIRE 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226EB7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accent1"/>
              </a:solidFill>
              <a:prstDash val="solid"/>
              <a:round/>
              <a:headEnd type="none" w="lg" len="lg"/>
              <a:tailEnd type="none" w="lg" len="lg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226EB7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accent1"/>
              </a:solidFill>
              <a:prstDash val="solid"/>
              <a:round/>
              <a:headEnd type="none" w="lg" len="lg"/>
              <a:tailEnd type="none" w="lg" len="lg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VOLTAIRE template 1">
        <a:dk1>
          <a:srgbClr val="000000"/>
        </a:dk1>
        <a:lt1>
          <a:srgbClr val="FFFFFF"/>
        </a:lt1>
        <a:dk2>
          <a:srgbClr val="1C3765"/>
        </a:dk2>
        <a:lt2>
          <a:srgbClr val="999999"/>
        </a:lt2>
        <a:accent1>
          <a:srgbClr val="7582AE"/>
        </a:accent1>
        <a:accent2>
          <a:srgbClr val="D2D5E8"/>
        </a:accent2>
        <a:accent3>
          <a:srgbClr val="FFFFFF"/>
        </a:accent3>
        <a:accent4>
          <a:srgbClr val="000000"/>
        </a:accent4>
        <a:accent5>
          <a:srgbClr val="BDC1D3"/>
        </a:accent5>
        <a:accent6>
          <a:srgbClr val="BEC1D2"/>
        </a:accent6>
        <a:hlink>
          <a:srgbClr val="D1040A"/>
        </a:hlink>
        <a:folHlink>
          <a:srgbClr val="4182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LTAIRE template 2">
        <a:dk1>
          <a:srgbClr val="292929"/>
        </a:dk1>
        <a:lt1>
          <a:srgbClr val="FFFFFF"/>
        </a:lt1>
        <a:dk2>
          <a:srgbClr val="FFFFFF"/>
        </a:dk2>
        <a:lt2>
          <a:srgbClr val="D8E1E6"/>
        </a:lt2>
        <a:accent1>
          <a:srgbClr val="4B75A0"/>
        </a:accent1>
        <a:accent2>
          <a:srgbClr val="CF9212"/>
        </a:accent2>
        <a:accent3>
          <a:srgbClr val="FFFFFF"/>
        </a:accent3>
        <a:accent4>
          <a:srgbClr val="212121"/>
        </a:accent4>
        <a:accent5>
          <a:srgbClr val="B1BDCD"/>
        </a:accent5>
        <a:accent6>
          <a:srgbClr val="BB840F"/>
        </a:accent6>
        <a:hlink>
          <a:srgbClr val="990000"/>
        </a:hlink>
        <a:folHlink>
          <a:srgbClr val="3985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LTAIRE template 3">
        <a:dk1>
          <a:srgbClr val="292929"/>
        </a:dk1>
        <a:lt1>
          <a:srgbClr val="FFFFFF"/>
        </a:lt1>
        <a:dk2>
          <a:srgbClr val="FFFFFF"/>
        </a:dk2>
        <a:lt2>
          <a:srgbClr val="D8E1E6"/>
        </a:lt2>
        <a:accent1>
          <a:srgbClr val="4B75A0"/>
        </a:accent1>
        <a:accent2>
          <a:srgbClr val="FDBA30"/>
        </a:accent2>
        <a:accent3>
          <a:srgbClr val="FFFFFF"/>
        </a:accent3>
        <a:accent4>
          <a:srgbClr val="212121"/>
        </a:accent4>
        <a:accent5>
          <a:srgbClr val="B1BDCD"/>
        </a:accent5>
        <a:accent6>
          <a:srgbClr val="E5A82A"/>
        </a:accent6>
        <a:hlink>
          <a:srgbClr val="990000"/>
        </a:hlink>
        <a:folHlink>
          <a:srgbClr val="3985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LTAIRE template 4">
        <a:dk1>
          <a:srgbClr val="193E5D"/>
        </a:dk1>
        <a:lt1>
          <a:srgbClr val="FFFFFF"/>
        </a:lt1>
        <a:dk2>
          <a:srgbClr val="FFFFFF"/>
        </a:dk2>
        <a:lt2>
          <a:srgbClr val="E7F0F4"/>
        </a:lt2>
        <a:accent1>
          <a:srgbClr val="2E6296"/>
        </a:accent1>
        <a:accent2>
          <a:srgbClr val="74BABA"/>
        </a:accent2>
        <a:accent3>
          <a:srgbClr val="FFFFFF"/>
        </a:accent3>
        <a:accent4>
          <a:srgbClr val="14344E"/>
        </a:accent4>
        <a:accent5>
          <a:srgbClr val="ADB7C9"/>
        </a:accent5>
        <a:accent6>
          <a:srgbClr val="68A8A8"/>
        </a:accent6>
        <a:hlink>
          <a:srgbClr val="990000"/>
        </a:hlink>
        <a:folHlink>
          <a:srgbClr val="60BD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LTAIRE template 5">
        <a:dk1>
          <a:srgbClr val="193E5D"/>
        </a:dk1>
        <a:lt1>
          <a:srgbClr val="FFFFFF"/>
        </a:lt1>
        <a:dk2>
          <a:srgbClr val="1F3161"/>
        </a:dk2>
        <a:lt2>
          <a:srgbClr val="E7F0F4"/>
        </a:lt2>
        <a:accent1>
          <a:srgbClr val="2E6296"/>
        </a:accent1>
        <a:accent2>
          <a:srgbClr val="82C044"/>
        </a:accent2>
        <a:accent3>
          <a:srgbClr val="FFFFFF"/>
        </a:accent3>
        <a:accent4>
          <a:srgbClr val="14344E"/>
        </a:accent4>
        <a:accent5>
          <a:srgbClr val="ADB7C9"/>
        </a:accent5>
        <a:accent6>
          <a:srgbClr val="75AE3D"/>
        </a:accent6>
        <a:hlink>
          <a:srgbClr val="DE8336"/>
        </a:hlink>
        <a:folHlink>
          <a:srgbClr val="827F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OLTAIRE template 6">
        <a:dk1>
          <a:srgbClr val="193E5D"/>
        </a:dk1>
        <a:lt1>
          <a:srgbClr val="FFFFFF"/>
        </a:lt1>
        <a:dk2>
          <a:srgbClr val="000000"/>
        </a:dk2>
        <a:lt2>
          <a:srgbClr val="E7F0F4"/>
        </a:lt2>
        <a:accent1>
          <a:srgbClr val="2E6296"/>
        </a:accent1>
        <a:accent2>
          <a:srgbClr val="82C044"/>
        </a:accent2>
        <a:accent3>
          <a:srgbClr val="FFFFFF"/>
        </a:accent3>
        <a:accent4>
          <a:srgbClr val="14344E"/>
        </a:accent4>
        <a:accent5>
          <a:srgbClr val="ADB7C9"/>
        </a:accent5>
        <a:accent6>
          <a:srgbClr val="75AE3D"/>
        </a:accent6>
        <a:hlink>
          <a:srgbClr val="DE8336"/>
        </a:hlink>
        <a:folHlink>
          <a:srgbClr val="827F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VOLTAIRE template">
  <a:themeElements>
    <a:clrScheme name="3_VOLTAIRE template 8">
      <a:dk1>
        <a:srgbClr val="FFFFFF"/>
      </a:dk1>
      <a:lt1>
        <a:srgbClr val="FFFFFF"/>
      </a:lt1>
      <a:dk2>
        <a:srgbClr val="000000"/>
      </a:dk2>
      <a:lt2>
        <a:srgbClr val="000000"/>
      </a:lt2>
      <a:accent1>
        <a:srgbClr val="2E6296"/>
      </a:accent1>
      <a:accent2>
        <a:srgbClr val="74BABA"/>
      </a:accent2>
      <a:accent3>
        <a:srgbClr val="FFFFFF"/>
      </a:accent3>
      <a:accent4>
        <a:srgbClr val="DADADA"/>
      </a:accent4>
      <a:accent5>
        <a:srgbClr val="ADB7C9"/>
      </a:accent5>
      <a:accent6>
        <a:srgbClr val="68A8A8"/>
      </a:accent6>
      <a:hlink>
        <a:srgbClr val="990000"/>
      </a:hlink>
      <a:folHlink>
        <a:srgbClr val="60BD2D"/>
      </a:folHlink>
    </a:clrScheme>
    <a:fontScheme name="3_VOLTAIRE template">
      <a:majorFont>
        <a:latin typeface="Arial Black"/>
        <a:ea typeface=""/>
        <a:cs typeface="Tahoma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VOLTAIRE template 1">
        <a:dk1>
          <a:srgbClr val="000000"/>
        </a:dk1>
        <a:lt1>
          <a:srgbClr val="FFFFFF"/>
        </a:lt1>
        <a:dk2>
          <a:srgbClr val="1C3765"/>
        </a:dk2>
        <a:lt2>
          <a:srgbClr val="999999"/>
        </a:lt2>
        <a:accent1>
          <a:srgbClr val="7582AE"/>
        </a:accent1>
        <a:accent2>
          <a:srgbClr val="D2D5E8"/>
        </a:accent2>
        <a:accent3>
          <a:srgbClr val="FFFFFF"/>
        </a:accent3>
        <a:accent4>
          <a:srgbClr val="000000"/>
        </a:accent4>
        <a:accent5>
          <a:srgbClr val="BDC1D3"/>
        </a:accent5>
        <a:accent6>
          <a:srgbClr val="BEC1D2"/>
        </a:accent6>
        <a:hlink>
          <a:srgbClr val="D1040A"/>
        </a:hlink>
        <a:folHlink>
          <a:srgbClr val="41825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LTAIRE template 2">
        <a:dk1>
          <a:srgbClr val="292929"/>
        </a:dk1>
        <a:lt1>
          <a:srgbClr val="FFFFFF"/>
        </a:lt1>
        <a:dk2>
          <a:srgbClr val="FFFFFF"/>
        </a:dk2>
        <a:lt2>
          <a:srgbClr val="D8E1E6"/>
        </a:lt2>
        <a:accent1>
          <a:srgbClr val="4B75A0"/>
        </a:accent1>
        <a:accent2>
          <a:srgbClr val="CF9212"/>
        </a:accent2>
        <a:accent3>
          <a:srgbClr val="FFFFFF"/>
        </a:accent3>
        <a:accent4>
          <a:srgbClr val="212121"/>
        </a:accent4>
        <a:accent5>
          <a:srgbClr val="B1BDCD"/>
        </a:accent5>
        <a:accent6>
          <a:srgbClr val="BB840F"/>
        </a:accent6>
        <a:hlink>
          <a:srgbClr val="990000"/>
        </a:hlink>
        <a:folHlink>
          <a:srgbClr val="3985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LTAIRE template 3">
        <a:dk1>
          <a:srgbClr val="292929"/>
        </a:dk1>
        <a:lt1>
          <a:srgbClr val="FFFFFF"/>
        </a:lt1>
        <a:dk2>
          <a:srgbClr val="FFFFFF"/>
        </a:dk2>
        <a:lt2>
          <a:srgbClr val="D8E1E6"/>
        </a:lt2>
        <a:accent1>
          <a:srgbClr val="4B75A0"/>
        </a:accent1>
        <a:accent2>
          <a:srgbClr val="FDBA30"/>
        </a:accent2>
        <a:accent3>
          <a:srgbClr val="FFFFFF"/>
        </a:accent3>
        <a:accent4>
          <a:srgbClr val="212121"/>
        </a:accent4>
        <a:accent5>
          <a:srgbClr val="B1BDCD"/>
        </a:accent5>
        <a:accent6>
          <a:srgbClr val="E5A82A"/>
        </a:accent6>
        <a:hlink>
          <a:srgbClr val="990000"/>
        </a:hlink>
        <a:folHlink>
          <a:srgbClr val="39856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LTAIRE template 4">
        <a:dk1>
          <a:srgbClr val="193E5D"/>
        </a:dk1>
        <a:lt1>
          <a:srgbClr val="FFFFFF"/>
        </a:lt1>
        <a:dk2>
          <a:srgbClr val="FFFFFF"/>
        </a:dk2>
        <a:lt2>
          <a:srgbClr val="E7F0F4"/>
        </a:lt2>
        <a:accent1>
          <a:srgbClr val="2E6296"/>
        </a:accent1>
        <a:accent2>
          <a:srgbClr val="74BABA"/>
        </a:accent2>
        <a:accent3>
          <a:srgbClr val="FFFFFF"/>
        </a:accent3>
        <a:accent4>
          <a:srgbClr val="14344E"/>
        </a:accent4>
        <a:accent5>
          <a:srgbClr val="ADB7C9"/>
        </a:accent5>
        <a:accent6>
          <a:srgbClr val="68A8A8"/>
        </a:accent6>
        <a:hlink>
          <a:srgbClr val="990000"/>
        </a:hlink>
        <a:folHlink>
          <a:srgbClr val="60BD2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LTAIRE template 5">
        <a:dk1>
          <a:srgbClr val="193E5D"/>
        </a:dk1>
        <a:lt1>
          <a:srgbClr val="FFFFFF"/>
        </a:lt1>
        <a:dk2>
          <a:srgbClr val="1F3161"/>
        </a:dk2>
        <a:lt2>
          <a:srgbClr val="E7F0F4"/>
        </a:lt2>
        <a:accent1>
          <a:srgbClr val="2E6296"/>
        </a:accent1>
        <a:accent2>
          <a:srgbClr val="82C044"/>
        </a:accent2>
        <a:accent3>
          <a:srgbClr val="FFFFFF"/>
        </a:accent3>
        <a:accent4>
          <a:srgbClr val="14344E"/>
        </a:accent4>
        <a:accent5>
          <a:srgbClr val="ADB7C9"/>
        </a:accent5>
        <a:accent6>
          <a:srgbClr val="75AE3D"/>
        </a:accent6>
        <a:hlink>
          <a:srgbClr val="DE8336"/>
        </a:hlink>
        <a:folHlink>
          <a:srgbClr val="827F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LTAIRE template 6">
        <a:dk1>
          <a:srgbClr val="193E5D"/>
        </a:dk1>
        <a:lt1>
          <a:srgbClr val="FFFFFF"/>
        </a:lt1>
        <a:dk2>
          <a:srgbClr val="000000"/>
        </a:dk2>
        <a:lt2>
          <a:srgbClr val="E7F0F4"/>
        </a:lt2>
        <a:accent1>
          <a:srgbClr val="2E6296"/>
        </a:accent1>
        <a:accent2>
          <a:srgbClr val="82C044"/>
        </a:accent2>
        <a:accent3>
          <a:srgbClr val="FFFFFF"/>
        </a:accent3>
        <a:accent4>
          <a:srgbClr val="14344E"/>
        </a:accent4>
        <a:accent5>
          <a:srgbClr val="ADB7C9"/>
        </a:accent5>
        <a:accent6>
          <a:srgbClr val="75AE3D"/>
        </a:accent6>
        <a:hlink>
          <a:srgbClr val="DE8336"/>
        </a:hlink>
        <a:folHlink>
          <a:srgbClr val="827F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LTAIRE template 7">
        <a:dk1>
          <a:srgbClr val="193E5D"/>
        </a:dk1>
        <a:lt1>
          <a:srgbClr val="FFFFFF"/>
        </a:lt1>
        <a:dk2>
          <a:srgbClr val="000000"/>
        </a:dk2>
        <a:lt2>
          <a:srgbClr val="000000"/>
        </a:lt2>
        <a:accent1>
          <a:srgbClr val="2E6296"/>
        </a:accent1>
        <a:accent2>
          <a:srgbClr val="82C044"/>
        </a:accent2>
        <a:accent3>
          <a:srgbClr val="FFFFFF"/>
        </a:accent3>
        <a:accent4>
          <a:srgbClr val="14344E"/>
        </a:accent4>
        <a:accent5>
          <a:srgbClr val="ADB7C9"/>
        </a:accent5>
        <a:accent6>
          <a:srgbClr val="75AE3D"/>
        </a:accent6>
        <a:hlink>
          <a:srgbClr val="DE8336"/>
        </a:hlink>
        <a:folHlink>
          <a:srgbClr val="827F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VOLTAIRE template 8">
        <a:dk1>
          <a:srgbClr val="FFFFFF"/>
        </a:dk1>
        <a:lt1>
          <a:srgbClr val="FFFFFF"/>
        </a:lt1>
        <a:dk2>
          <a:srgbClr val="000000"/>
        </a:dk2>
        <a:lt2>
          <a:srgbClr val="000000"/>
        </a:lt2>
        <a:accent1>
          <a:srgbClr val="2E6296"/>
        </a:accent1>
        <a:accent2>
          <a:srgbClr val="74BABA"/>
        </a:accent2>
        <a:accent3>
          <a:srgbClr val="FFFFFF"/>
        </a:accent3>
        <a:accent4>
          <a:srgbClr val="DADADA"/>
        </a:accent4>
        <a:accent5>
          <a:srgbClr val="ADB7C9"/>
        </a:accent5>
        <a:accent6>
          <a:srgbClr val="68A8A8"/>
        </a:accent6>
        <a:hlink>
          <a:srgbClr val="990000"/>
        </a:hlink>
        <a:folHlink>
          <a:srgbClr val="60BD2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VOLTAIRE template 6">
    <a:dk1>
      <a:srgbClr val="193E5D"/>
    </a:dk1>
    <a:lt1>
      <a:srgbClr val="FFFFFF"/>
    </a:lt1>
    <a:dk2>
      <a:srgbClr val="000000"/>
    </a:dk2>
    <a:lt2>
      <a:srgbClr val="E7F0F4"/>
    </a:lt2>
    <a:accent1>
      <a:srgbClr val="2E6296"/>
    </a:accent1>
    <a:accent2>
      <a:srgbClr val="82C044"/>
    </a:accent2>
    <a:accent3>
      <a:srgbClr val="FFFFFF"/>
    </a:accent3>
    <a:accent4>
      <a:srgbClr val="14344E"/>
    </a:accent4>
    <a:accent5>
      <a:srgbClr val="ADB7C9"/>
    </a:accent5>
    <a:accent6>
      <a:srgbClr val="75AE3D"/>
    </a:accent6>
    <a:hlink>
      <a:srgbClr val="DE8336"/>
    </a:hlink>
    <a:folHlink>
      <a:srgbClr val="827FA9"/>
    </a:folHlink>
  </a:clrScheme>
  <a:fontScheme name="VOLTAIRE template">
    <a:majorFont>
      <a:latin typeface="Arial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Voltaire 2010 template NEW</Template>
  <TotalTime>746</TotalTime>
  <Words>548</Words>
  <Application>Microsoft Office PowerPoint</Application>
  <PresentationFormat>On-screen Show (4:3)</PresentationFormat>
  <Paragraphs>125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4" baseType="lpstr">
      <vt:lpstr>Voltaire 2010 template NEW</vt:lpstr>
      <vt:lpstr>4_VOLTAIRE template</vt:lpstr>
      <vt:lpstr>Boosting Scalability of  InfiniBand-based HPC Clusters</vt:lpstr>
      <vt:lpstr>InfiniBand-based HPC Clusters Scalability Challenges</vt:lpstr>
      <vt:lpstr>Voltaire 40Gb/s InfiniBand Portfolio </vt:lpstr>
      <vt:lpstr>Scalable Architectures</vt:lpstr>
      <vt:lpstr>HyperScale in the Top500</vt:lpstr>
      <vt:lpstr>The Challenge:  Static Routing Inefficiency</vt:lpstr>
      <vt:lpstr>TARA – Traffic Aware Routing Algorithm Maximizing Cluster Utilization</vt:lpstr>
      <vt:lpstr>The Challenge:  Collective Operations Scalability</vt:lpstr>
      <vt:lpstr>Introducing: Voltaire Fabric Collective Accelerator</vt:lpstr>
      <vt:lpstr>FCA– Fabric Collective Accelerator Unmatched Application Scalability</vt:lpstr>
      <vt:lpstr>Summary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Boosting Scalability of  InfiniBand-based HPC Clusters</dc:title>
  <dc:creator>Asaf Wachtel</dc:creator>
  <cp:lastModifiedBy>Asaf Wachtel</cp:lastModifiedBy>
  <cp:revision>55</cp:revision>
  <dcterms:created xsi:type="dcterms:W3CDTF">2010-10-26T10:34:04Z</dcterms:created>
  <dcterms:modified xsi:type="dcterms:W3CDTF">2010-11-15T17:37:10Z</dcterms:modified>
</cp:coreProperties>
</file>