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theme/themeOverride12.xml" ContentType="application/vnd.openxmlformats-officedocument.themeOverr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Override5.xml" ContentType="application/vnd.openxmlformats-officedocument.themeOverr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charts/chart13.xml" ContentType="application/vnd.openxmlformats-officedocument.drawingml.char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charts/chart7.xml" ContentType="application/vnd.openxmlformats-officedocument.drawingml.chart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theme/themeOverride13.xml" ContentType="application/vnd.openxmlformats-officedocument.themeOverr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8.xml" ContentType="application/vnd.openxmlformats-officedocument.themeOverride+xml"/>
  <Override PartName="/ppt/theme/themeOverride11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charts/chart6.xml" ContentType="application/vnd.openxmlformats-officedocument.drawingml.chart+xml"/>
  <Override PartName="/ppt/notesSlides/notesSlide11.xml" ContentType="application/vnd.openxmlformats-officedocument.presentationml.notesSlide+xml"/>
  <Override PartName="/ppt/charts/chart10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Override10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wmf" ContentType="image/x-wmf"/>
  <Override PartName="/ppt/slideLayouts/slideLayout15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5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2" r:id="rId2"/>
  </p:sldMasterIdLst>
  <p:notesMasterIdLst>
    <p:notesMasterId r:id="rId52"/>
  </p:notesMasterIdLst>
  <p:handoutMasterIdLst>
    <p:handoutMasterId r:id="rId53"/>
  </p:handoutMasterIdLst>
  <p:sldIdLst>
    <p:sldId id="309" r:id="rId3"/>
    <p:sldId id="433" r:id="rId4"/>
    <p:sldId id="315" r:id="rId5"/>
    <p:sldId id="316" r:id="rId6"/>
    <p:sldId id="404" r:id="rId7"/>
    <p:sldId id="400" r:id="rId8"/>
    <p:sldId id="366" r:id="rId9"/>
    <p:sldId id="413" r:id="rId10"/>
    <p:sldId id="414" r:id="rId11"/>
    <p:sldId id="416" r:id="rId12"/>
    <p:sldId id="417" r:id="rId13"/>
    <p:sldId id="367" r:id="rId14"/>
    <p:sldId id="418" r:id="rId15"/>
    <p:sldId id="419" r:id="rId16"/>
    <p:sldId id="420" r:id="rId17"/>
    <p:sldId id="421" r:id="rId18"/>
    <p:sldId id="422" r:id="rId19"/>
    <p:sldId id="373" r:id="rId20"/>
    <p:sldId id="423" r:id="rId21"/>
    <p:sldId id="424" r:id="rId22"/>
    <p:sldId id="425" r:id="rId23"/>
    <p:sldId id="426" r:id="rId24"/>
    <p:sldId id="427" r:id="rId25"/>
    <p:sldId id="380" r:id="rId26"/>
    <p:sldId id="382" r:id="rId27"/>
    <p:sldId id="384" r:id="rId28"/>
    <p:sldId id="385" r:id="rId29"/>
    <p:sldId id="386" r:id="rId30"/>
    <p:sldId id="391" r:id="rId31"/>
    <p:sldId id="392" r:id="rId32"/>
    <p:sldId id="387" r:id="rId33"/>
    <p:sldId id="388" r:id="rId34"/>
    <p:sldId id="406" r:id="rId35"/>
    <p:sldId id="405" r:id="rId36"/>
    <p:sldId id="407" r:id="rId37"/>
    <p:sldId id="408" r:id="rId38"/>
    <p:sldId id="409" r:id="rId39"/>
    <p:sldId id="429" r:id="rId40"/>
    <p:sldId id="390" r:id="rId41"/>
    <p:sldId id="393" r:id="rId42"/>
    <p:sldId id="394" r:id="rId43"/>
    <p:sldId id="395" r:id="rId44"/>
    <p:sldId id="396" r:id="rId45"/>
    <p:sldId id="432" r:id="rId46"/>
    <p:sldId id="430" r:id="rId47"/>
    <p:sldId id="431" r:id="rId48"/>
    <p:sldId id="403" r:id="rId49"/>
    <p:sldId id="428" r:id="rId50"/>
    <p:sldId id="288" r:id="rId51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26AB"/>
    <a:srgbClr val="00CC00"/>
    <a:srgbClr val="FF9933"/>
    <a:srgbClr val="0066FF"/>
    <a:srgbClr val="B40206"/>
    <a:srgbClr val="FF3300"/>
    <a:srgbClr val="FFFF00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89133" autoAdjust="0"/>
  </p:normalViewPr>
  <p:slideViewPr>
    <p:cSldViewPr>
      <p:cViewPr varScale="1">
        <p:scale>
          <a:sx n="65" d="100"/>
          <a:sy n="65" d="100"/>
        </p:scale>
        <p:origin x="-1200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604" y="-108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scrumb\My%20Documents\OFA\Excel\Charts%20for%20OFA%20Readout.xls" TargetMode="External"/><Relationship Id="rId1" Type="http://schemas.openxmlformats.org/officeDocument/2006/relationships/themeOverride" Target="../theme/themeOverride10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scrumb\My%20Documents\OFA\Excel\Charts%20for%20OFA%20Readout.xls" TargetMode="External"/><Relationship Id="rId1" Type="http://schemas.openxmlformats.org/officeDocument/2006/relationships/themeOverride" Target="../theme/themeOverride11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scrumb\My%20Documents\OFA\Excel\Charts%20for%20OFA%20Readout.xls" TargetMode="External"/><Relationship Id="rId1" Type="http://schemas.openxmlformats.org/officeDocument/2006/relationships/themeOverride" Target="../theme/themeOverride12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13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scrumb\My%20Documents\OFA\Excel\Charts%20for%20OFA%20Readout.xls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scrumb\My%20Documents\OFA\Excel\Charts%20for%20OFA%20Readout.xls" TargetMode="External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scrumb\My%20Documents\OFA\Excel\Charts%20for%20OFA%20Readout.xls" TargetMode="External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scrumb\My%20Documents\OFA\Excel\Charts%20for%20OFA%20Readout.xls" TargetMode="External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/>
      <c:bar3DChart>
        <c:barDir val="bar"/>
        <c:grouping val="clustered"/>
        <c:ser>
          <c:idx val="0"/>
          <c:order val="0"/>
          <c:cat>
            <c:strRef>
              <c:f>Sheet1!$A$10:$F$10</c:f>
              <c:strCache>
                <c:ptCount val="6"/>
                <c:pt idx="0">
                  <c:v>Enterprise WG/Linux</c:v>
                </c:pt>
                <c:pt idx="1">
                  <c:v>Windows WG/WinOF</c:v>
                </c:pt>
                <c:pt idx="2">
                  <c:v>Interop WG/Logo Program</c:v>
                </c:pt>
                <c:pt idx="3">
                  <c:v>Marketing WG</c:v>
                </c:pt>
                <c:pt idx="4">
                  <c:v>Sonoma</c:v>
                </c:pt>
                <c:pt idx="5">
                  <c:v>Scinet</c:v>
                </c:pt>
              </c:strCache>
            </c:strRef>
          </c:cat>
          <c:val>
            <c:numRef>
              <c:f>Sheet1!$A$11:$F$11</c:f>
              <c:numCache>
                <c:formatCode>General</c:formatCode>
                <c:ptCount val="6"/>
                <c:pt idx="0">
                  <c:v>14</c:v>
                </c:pt>
                <c:pt idx="1">
                  <c:v>3</c:v>
                </c:pt>
                <c:pt idx="2">
                  <c:v>9</c:v>
                </c:pt>
                <c:pt idx="3">
                  <c:v>5</c:v>
                </c:pt>
                <c:pt idx="4">
                  <c:v>14</c:v>
                </c:pt>
                <c:pt idx="5">
                  <c:v>5</c:v>
                </c:pt>
              </c:numCache>
            </c:numRef>
          </c:val>
        </c:ser>
        <c:shape val="cylinder"/>
        <c:axId val="63568512"/>
        <c:axId val="63685376"/>
        <c:axId val="0"/>
      </c:bar3DChart>
      <c:catAx>
        <c:axId val="63568512"/>
        <c:scaling>
          <c:orientation val="minMax"/>
        </c:scaling>
        <c:axPos val="l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63685376"/>
        <c:crosses val="autoZero"/>
        <c:auto val="1"/>
        <c:lblAlgn val="ctr"/>
        <c:lblOffset val="100"/>
      </c:catAx>
      <c:valAx>
        <c:axId val="63685376"/>
        <c:scaling>
          <c:orientation val="minMax"/>
        </c:scaling>
        <c:axPos val="b"/>
        <c:majorGridlines/>
        <c:numFmt formatCode="General" sourceLinked="1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63568512"/>
        <c:crosses val="autoZero"/>
        <c:crossBetween val="between"/>
      </c:valAx>
    </c:plotArea>
    <c:plotVisOnly val="1"/>
  </c:chart>
  <c:externalData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/>
    <c:plotArea>
      <c:layout/>
      <c:barChart>
        <c:barDir val="col"/>
        <c:grouping val="clustered"/>
        <c:ser>
          <c:idx val="0"/>
          <c:order val="0"/>
          <c:tx>
            <c:strRef>
              <c:f>Sheet1!$I$64</c:f>
              <c:strCache>
                <c:ptCount val="1"/>
                <c:pt idx="0">
                  <c:v>Rework Funding</c:v>
                </c:pt>
              </c:strCache>
            </c:strRef>
          </c:tx>
          <c:spPr>
            <a:solidFill>
              <a:srgbClr val="00B050"/>
            </a:solidFill>
          </c:spPr>
          <c:cat>
            <c:strRef>
              <c:f>Sheet1!$H$65:$H$69</c:f>
              <c:strCache>
                <c:ptCount val="5"/>
                <c:pt idx="0">
                  <c:v>Strongly Disagree</c:v>
                </c:pt>
                <c:pt idx="1">
                  <c:v>Disagree</c:v>
                </c:pt>
                <c:pt idx="2">
                  <c:v>Neutral</c:v>
                </c:pt>
                <c:pt idx="3">
                  <c:v>Agree</c:v>
                </c:pt>
                <c:pt idx="4">
                  <c:v>Strongly Agree</c:v>
                </c:pt>
              </c:strCache>
            </c:strRef>
          </c:cat>
          <c:val>
            <c:numRef>
              <c:f>Sheet1!$I$65:$I$69</c:f>
              <c:numCache>
                <c:formatCode>General</c:formatCode>
                <c:ptCount val="5"/>
                <c:pt idx="0">
                  <c:v>1</c:v>
                </c:pt>
                <c:pt idx="1">
                  <c:v>4</c:v>
                </c:pt>
                <c:pt idx="2">
                  <c:v>12</c:v>
                </c:pt>
                <c:pt idx="3">
                  <c:v>5</c:v>
                </c:pt>
                <c:pt idx="4">
                  <c:v>4</c:v>
                </c:pt>
              </c:numCache>
            </c:numRef>
          </c:val>
        </c:ser>
        <c:axId val="63963520"/>
        <c:axId val="63965056"/>
      </c:barChart>
      <c:catAx>
        <c:axId val="63963520"/>
        <c:scaling>
          <c:orientation val="minMax"/>
        </c:scaling>
        <c:axPos val="b"/>
        <c:tickLblPos val="nextTo"/>
        <c:crossAx val="63965056"/>
        <c:crosses val="autoZero"/>
        <c:auto val="1"/>
        <c:lblAlgn val="ctr"/>
        <c:lblOffset val="100"/>
      </c:catAx>
      <c:valAx>
        <c:axId val="63965056"/>
        <c:scaling>
          <c:orientation val="minMax"/>
        </c:scaling>
        <c:axPos val="l"/>
        <c:majorGridlines/>
        <c:numFmt formatCode="General" sourceLinked="1"/>
        <c:tickLblPos val="nextTo"/>
        <c:crossAx val="63963520"/>
        <c:crosses val="autoZero"/>
        <c:crossBetween val="between"/>
      </c:valAx>
    </c:plotArea>
    <c:plotVisOnly val="1"/>
  </c:chart>
  <c:externalData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/>
    <c:plotArea>
      <c:layout/>
      <c:barChart>
        <c:barDir val="col"/>
        <c:grouping val="clustered"/>
        <c:ser>
          <c:idx val="0"/>
          <c:order val="0"/>
          <c:tx>
            <c:strRef>
              <c:f>Sheet1!$E$71</c:f>
              <c:strCache>
                <c:ptCount val="1"/>
                <c:pt idx="0">
                  <c:v>More Marketing</c:v>
                </c:pt>
              </c:strCache>
            </c:strRef>
          </c:tx>
          <c:spPr>
            <a:solidFill>
              <a:srgbClr val="B40206"/>
            </a:solidFill>
          </c:spPr>
          <c:cat>
            <c:strRef>
              <c:f>Sheet1!$D$72:$D$76</c:f>
              <c:strCache>
                <c:ptCount val="5"/>
                <c:pt idx="0">
                  <c:v>Strongly Disagree</c:v>
                </c:pt>
                <c:pt idx="1">
                  <c:v>Disagree</c:v>
                </c:pt>
                <c:pt idx="2">
                  <c:v>Neutral</c:v>
                </c:pt>
                <c:pt idx="3">
                  <c:v>Agree</c:v>
                </c:pt>
                <c:pt idx="4">
                  <c:v>Strongly Agree</c:v>
                </c:pt>
              </c:strCache>
            </c:strRef>
          </c:cat>
          <c:val>
            <c:numRef>
              <c:f>Sheet1!$E$72:$E$76</c:f>
              <c:numCache>
                <c:formatCode>General</c:formatCode>
                <c:ptCount val="5"/>
                <c:pt idx="0">
                  <c:v>2</c:v>
                </c:pt>
                <c:pt idx="1">
                  <c:v>2</c:v>
                </c:pt>
                <c:pt idx="2">
                  <c:v>11</c:v>
                </c:pt>
                <c:pt idx="3">
                  <c:v>8</c:v>
                </c:pt>
                <c:pt idx="4">
                  <c:v>3</c:v>
                </c:pt>
              </c:numCache>
            </c:numRef>
          </c:val>
        </c:ser>
        <c:axId val="64005248"/>
        <c:axId val="64006784"/>
      </c:barChart>
      <c:catAx>
        <c:axId val="64005248"/>
        <c:scaling>
          <c:orientation val="minMax"/>
        </c:scaling>
        <c:axPos val="b"/>
        <c:tickLblPos val="nextTo"/>
        <c:crossAx val="64006784"/>
        <c:crosses val="autoZero"/>
        <c:auto val="1"/>
        <c:lblAlgn val="ctr"/>
        <c:lblOffset val="100"/>
      </c:catAx>
      <c:valAx>
        <c:axId val="64006784"/>
        <c:scaling>
          <c:orientation val="minMax"/>
        </c:scaling>
        <c:axPos val="l"/>
        <c:majorGridlines/>
        <c:numFmt formatCode="General" sourceLinked="1"/>
        <c:tickLblPos val="nextTo"/>
        <c:crossAx val="64005248"/>
        <c:crosses val="autoZero"/>
        <c:crossBetween val="between"/>
      </c:valAx>
    </c:plotArea>
    <c:plotVisOnly val="1"/>
  </c:chart>
  <c:externalData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8"/>
  <c:clrMapOvr bg1="lt1" tx1="dk1" bg2="lt2" tx2="dk2" accent1="accent1" accent2="accent2" accent3="accent3" accent4="accent4" accent5="accent5" accent6="accent6" hlink="hlink" folHlink="folHlink"/>
  <c:chart>
    <c:title/>
    <c:plotArea>
      <c:layout/>
      <c:barChart>
        <c:barDir val="col"/>
        <c:grouping val="clustered"/>
        <c:ser>
          <c:idx val="0"/>
          <c:order val="0"/>
          <c:tx>
            <c:strRef>
              <c:f>Sheet1!$I$71</c:f>
              <c:strCache>
                <c:ptCount val="1"/>
                <c:pt idx="0">
                  <c:v>Increase $ from OFED Distr.</c:v>
                </c:pt>
              </c:strCache>
            </c:strRef>
          </c:tx>
          <c:spPr>
            <a:solidFill>
              <a:srgbClr val="0B26AB"/>
            </a:solidFill>
          </c:spPr>
          <c:cat>
            <c:strRef>
              <c:f>Sheet1!$H$72:$H$76</c:f>
              <c:strCache>
                <c:ptCount val="5"/>
                <c:pt idx="0">
                  <c:v>Strongly Disagree</c:v>
                </c:pt>
                <c:pt idx="1">
                  <c:v>Disagree</c:v>
                </c:pt>
                <c:pt idx="2">
                  <c:v>Neutral</c:v>
                </c:pt>
                <c:pt idx="3">
                  <c:v>Agree</c:v>
                </c:pt>
                <c:pt idx="4">
                  <c:v>Strongly Agree</c:v>
                </c:pt>
              </c:strCache>
            </c:strRef>
          </c:cat>
          <c:val>
            <c:numRef>
              <c:f>Sheet1!$I$72:$I$76</c:f>
              <c:numCache>
                <c:formatCode>General</c:formatCode>
                <c:ptCount val="5"/>
                <c:pt idx="0">
                  <c:v>5</c:v>
                </c:pt>
                <c:pt idx="1">
                  <c:v>12</c:v>
                </c:pt>
                <c:pt idx="2">
                  <c:v>6</c:v>
                </c:pt>
                <c:pt idx="3">
                  <c:v>1</c:v>
                </c:pt>
                <c:pt idx="4">
                  <c:v>2</c:v>
                </c:pt>
              </c:numCache>
            </c:numRef>
          </c:val>
        </c:ser>
        <c:axId val="64026880"/>
        <c:axId val="65179648"/>
      </c:barChart>
      <c:catAx>
        <c:axId val="64026880"/>
        <c:scaling>
          <c:orientation val="minMax"/>
        </c:scaling>
        <c:axPos val="b"/>
        <c:tickLblPos val="nextTo"/>
        <c:crossAx val="65179648"/>
        <c:crosses val="autoZero"/>
        <c:auto val="1"/>
        <c:lblAlgn val="ctr"/>
        <c:lblOffset val="100"/>
      </c:catAx>
      <c:valAx>
        <c:axId val="65179648"/>
        <c:scaling>
          <c:orientation val="minMax"/>
        </c:scaling>
        <c:axPos val="l"/>
        <c:majorGridlines/>
        <c:numFmt formatCode="General" sourceLinked="1"/>
        <c:tickLblPos val="nextTo"/>
        <c:crossAx val="64026880"/>
        <c:crosses val="autoZero"/>
        <c:crossBetween val="between"/>
      </c:valAx>
    </c:plotArea>
    <c:plotVisOnly val="1"/>
  </c:chart>
  <c:externalData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spPr>
            <a:scene3d>
              <a:camera prst="orthographicFront"/>
              <a:lightRig rig="soft" dir="t">
                <a:rot lat="0" lon="0" rev="0"/>
              </a:lightRig>
            </a:scene3d>
            <a:sp3d prstMaterial="matte">
              <a:bevelT w="63500" h="63500" prst="artDeco"/>
              <a:contourClr>
                <a:srgbClr val="000000"/>
              </a:contourClr>
            </a:sp3d>
          </c:spPr>
          <c:dPt>
            <c:idx val="0"/>
            <c:spPr>
              <a:solidFill>
                <a:srgbClr val="92D050"/>
              </a:solidFill>
              <a:scene3d>
                <a:camera prst="orthographicFront"/>
                <a:lightRig rig="soft" dir="t">
                  <a:rot lat="0" lon="0" rev="0"/>
                </a:lightRig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</c:dPt>
          <c:dPt>
            <c:idx val="1"/>
            <c:spPr>
              <a:solidFill>
                <a:srgbClr val="C00000"/>
              </a:solidFill>
              <a:scene3d>
                <a:camera prst="orthographicFront"/>
                <a:lightRig rig="soft" dir="t">
                  <a:rot lat="0" lon="0" rev="0"/>
                </a:lightRig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</c:dPt>
          <c:dPt>
            <c:idx val="2"/>
            <c:spPr>
              <a:solidFill>
                <a:srgbClr val="7030A0"/>
              </a:solidFill>
              <a:scene3d>
                <a:camera prst="orthographicFront"/>
                <a:lightRig rig="soft" dir="t">
                  <a:rot lat="0" lon="0" rev="0"/>
                </a:lightRig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</c:dPt>
          <c:dPt>
            <c:idx val="3"/>
            <c:spPr>
              <a:solidFill>
                <a:schemeClr val="accent1">
                  <a:lumMod val="60000"/>
                  <a:lumOff val="40000"/>
                </a:schemeClr>
              </a:solidFill>
              <a:scene3d>
                <a:camera prst="orthographicFront"/>
                <a:lightRig rig="soft" dir="t">
                  <a:rot lat="0" lon="0" rev="0"/>
                </a:lightRig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</c:dPt>
          <c:dPt>
            <c:idx val="4"/>
            <c:spPr>
              <a:solidFill>
                <a:srgbClr val="FF9933"/>
              </a:solidFill>
              <a:ln>
                <a:solidFill>
                  <a:srgbClr val="FF9933"/>
                </a:solidFill>
              </a:ln>
              <a:scene3d>
                <a:camera prst="orthographicFront"/>
                <a:lightRig rig="soft" dir="t">
                  <a:rot lat="0" lon="0" rev="0"/>
                </a:lightRig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</c:dPt>
          <c:cat>
            <c:strRef>
              <c:f>Sheet1!$A$4:$E$4</c:f>
              <c:strCache>
                <c:ptCount val="5"/>
                <c:pt idx="0">
                  <c:v>OFA Website</c:v>
                </c:pt>
                <c:pt idx="1">
                  <c:v>Linux Distro</c:v>
                </c:pt>
                <c:pt idx="2">
                  <c:v>Server/Storage Supplier</c:v>
                </c:pt>
                <c:pt idx="3">
                  <c:v>Network/Interconnect Supplier</c:v>
                </c:pt>
                <c:pt idx="4">
                  <c:v>User of WinOF</c:v>
                </c:pt>
              </c:strCache>
            </c:strRef>
          </c:cat>
          <c:val>
            <c:numRef>
              <c:f>Sheet1!$A$5:$E$5</c:f>
              <c:numCache>
                <c:formatCode>General</c:formatCode>
                <c:ptCount val="5"/>
                <c:pt idx="0">
                  <c:v>29</c:v>
                </c:pt>
                <c:pt idx="1">
                  <c:v>18</c:v>
                </c:pt>
                <c:pt idx="2">
                  <c:v>5</c:v>
                </c:pt>
                <c:pt idx="3">
                  <c:v>13</c:v>
                </c:pt>
                <c:pt idx="4">
                  <c:v>6</c:v>
                </c:pt>
              </c:numCache>
            </c:numRef>
          </c:val>
        </c:ser>
        <c:axId val="65358464"/>
        <c:axId val="65364352"/>
      </c:barChart>
      <c:catAx>
        <c:axId val="65358464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65364352"/>
        <c:crosses val="autoZero"/>
        <c:auto val="1"/>
        <c:lblAlgn val="ctr"/>
        <c:lblOffset val="100"/>
      </c:catAx>
      <c:valAx>
        <c:axId val="65364352"/>
        <c:scaling>
          <c:orientation val="minMax"/>
          <c:max val="30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65358464"/>
        <c:crosses val="autoZero"/>
        <c:crossBetween val="between"/>
      </c:valAx>
    </c:plotArea>
    <c:plotVisOnly val="1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spPr>
            <a:solidFill>
              <a:srgbClr val="0070C0"/>
            </a:solidFill>
            <a:scene3d>
              <a:camera prst="orthographicFront"/>
              <a:lightRig rig="threePt" dir="t"/>
            </a:scene3d>
            <a:sp3d>
              <a:bevelT w="190500" h="38100"/>
            </a:sp3d>
          </c:spPr>
          <c:dPt>
            <c:idx val="5"/>
            <c:spPr>
              <a:solidFill>
                <a:srgbClr val="0070C0"/>
              </a:solidFill>
              <a:ln>
                <a:solidFill>
                  <a:srgbClr val="0B26AB"/>
                </a:solidFill>
              </a:ln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</c:dPt>
          <c:cat>
            <c:strRef>
              <c:f>Sheet1!$A$13:$F$13</c:f>
              <c:strCache>
                <c:ptCount val="6"/>
                <c:pt idx="0">
                  <c:v>Dual License</c:v>
                </c:pt>
                <c:pt idx="1">
                  <c:v>Wide Range of upper level protocols</c:v>
                </c:pt>
                <c:pt idx="2">
                  <c:v>Proven adoption in HPC</c:v>
                </c:pt>
                <c:pt idx="3">
                  <c:v>1000's of man years invested</c:v>
                </c:pt>
                <c:pt idx="4">
                  <c:v>Proven Collaboration of competitors</c:v>
                </c:pt>
                <c:pt idx="5">
                  <c:v>Defined interop program</c:v>
                </c:pt>
              </c:strCache>
            </c:strRef>
          </c:cat>
          <c:val>
            <c:numRef>
              <c:f>Sheet1!$A$14:$F$14</c:f>
              <c:numCache>
                <c:formatCode>General</c:formatCode>
                <c:ptCount val="6"/>
                <c:pt idx="0">
                  <c:v>11</c:v>
                </c:pt>
                <c:pt idx="1">
                  <c:v>12</c:v>
                </c:pt>
                <c:pt idx="2">
                  <c:v>18</c:v>
                </c:pt>
                <c:pt idx="3">
                  <c:v>9</c:v>
                </c:pt>
                <c:pt idx="4">
                  <c:v>16</c:v>
                </c:pt>
                <c:pt idx="5">
                  <c:v>15</c:v>
                </c:pt>
              </c:numCache>
            </c:numRef>
          </c:val>
        </c:ser>
        <c:axId val="64738816"/>
        <c:axId val="64740352"/>
      </c:barChart>
      <c:catAx>
        <c:axId val="64738816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64740352"/>
        <c:crosses val="autoZero"/>
        <c:auto val="1"/>
        <c:lblAlgn val="ctr"/>
        <c:lblOffset val="100"/>
      </c:catAx>
      <c:valAx>
        <c:axId val="64740352"/>
        <c:scaling>
          <c:orientation val="minMax"/>
          <c:max val="18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100" b="1"/>
            </a:pPr>
            <a:endParaRPr lang="en-US"/>
          </a:p>
        </c:txPr>
        <c:crossAx val="64738816"/>
        <c:crosses val="autoZero"/>
        <c:crossBetween val="between"/>
      </c:valAx>
    </c:plotArea>
    <c:plotVisOnly val="1"/>
  </c:chart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/>
      <c:pieChart>
        <c:varyColors val="1"/>
        <c:firstSliceAng val="0"/>
      </c:pieChart>
    </c:plotArea>
    <c:legend>
      <c:legendPos val="r"/>
      <c:txPr>
        <a:bodyPr/>
        <a:lstStyle/>
        <a:p>
          <a:pPr>
            <a:defRPr sz="1400" b="1"/>
          </a:pPr>
          <a:endParaRPr lang="en-US"/>
        </a:p>
      </c:txPr>
    </c:legend>
    <c:plotVisOnly val="1"/>
  </c:chart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/>
      <c:pieChart>
        <c:varyColors val="1"/>
        <c:ser>
          <c:idx val="0"/>
          <c:order val="0"/>
          <c:cat>
            <c:strRef>
              <c:f>Sheet1!$A$16:$J$16</c:f>
              <c:strCache>
                <c:ptCount val="10"/>
                <c:pt idx="0">
                  <c:v>Enhancing Documentation</c:v>
                </c:pt>
                <c:pt idx="1">
                  <c:v>Delivering Training</c:v>
                </c:pt>
                <c:pt idx="2">
                  <c:v>User Support Services</c:v>
                </c:pt>
                <c:pt idx="3">
                  <c:v>Dedicated Leadership</c:v>
                </c:pt>
                <c:pt idx="4">
                  <c:v>Employing Resources to ensure delivery</c:v>
                </c:pt>
                <c:pt idx="5">
                  <c:v>Increasing end-user participation</c:v>
                </c:pt>
                <c:pt idx="6">
                  <c:v>Enhancing how contributions are made</c:v>
                </c:pt>
                <c:pt idx="7">
                  <c:v>Enhancing how software is distributed</c:v>
                </c:pt>
                <c:pt idx="8">
                  <c:v>Enhancing awareness of Interop Logo program</c:v>
                </c:pt>
                <c:pt idx="9">
                  <c:v>Increasing industry visibility</c:v>
                </c:pt>
              </c:strCache>
            </c:strRef>
          </c:cat>
          <c:val>
            <c:numRef>
              <c:f>Sheet1!$A$17:$J$17</c:f>
              <c:numCache>
                <c:formatCode>General</c:formatCode>
                <c:ptCount val="10"/>
                <c:pt idx="0">
                  <c:v>17</c:v>
                </c:pt>
                <c:pt idx="1">
                  <c:v>19</c:v>
                </c:pt>
                <c:pt idx="2">
                  <c:v>4</c:v>
                </c:pt>
                <c:pt idx="3">
                  <c:v>3</c:v>
                </c:pt>
                <c:pt idx="4">
                  <c:v>3</c:v>
                </c:pt>
                <c:pt idx="5">
                  <c:v>6</c:v>
                </c:pt>
                <c:pt idx="6">
                  <c:v>4</c:v>
                </c:pt>
                <c:pt idx="7">
                  <c:v>5</c:v>
                </c:pt>
                <c:pt idx="8">
                  <c:v>4</c:v>
                </c:pt>
                <c:pt idx="9">
                  <c:v>10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5308730219402444"/>
          <c:y val="2.7309086364204475E-2"/>
          <c:w val="0.33720395994190161"/>
          <c:h val="0.97269091363580162"/>
        </c:manualLayout>
      </c:layout>
      <c:txPr>
        <a:bodyPr/>
        <a:lstStyle/>
        <a:p>
          <a:pPr>
            <a:defRPr sz="1600" b="1"/>
          </a:pPr>
          <a:endParaRPr lang="en-US"/>
        </a:p>
      </c:txPr>
    </c:legend>
    <c:plotVisOnly val="1"/>
  </c:chart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CC00"/>
            </a:solidFill>
          </c:spPr>
          <c:cat>
            <c:strRef>
              <c:f>Sheet1!$E$46:$P$46</c:f>
              <c:strCache>
                <c:ptCount val="12"/>
                <c:pt idx="0">
                  <c:v>Network Convergence</c:v>
                </c:pt>
                <c:pt idx="1">
                  <c:v>Virtualization in Data Centers</c:v>
                </c:pt>
                <c:pt idx="2">
                  <c:v>Add node count scalability</c:v>
                </c:pt>
                <c:pt idx="3">
                  <c:v>RDMA over Ethernet</c:v>
                </c:pt>
                <c:pt idx="4">
                  <c:v>Enhance IB initiatives</c:v>
                </c:pt>
                <c:pt idx="5">
                  <c:v>Direct Fibre Channel as supported link</c:v>
                </c:pt>
                <c:pt idx="6">
                  <c:v>Fibre Channel over Ethernet</c:v>
                </c:pt>
                <c:pt idx="7">
                  <c:v>Fibre Channel over IB</c:v>
                </c:pt>
                <c:pt idx="8">
                  <c:v>RDMA over range of interconnects</c:v>
                </c:pt>
                <c:pt idx="9">
                  <c:v>Financial ULPs like AMQP</c:v>
                </c:pt>
                <c:pt idx="10">
                  <c:v>Virtual Interfaces over OFED drivers</c:v>
                </c:pt>
                <c:pt idx="11">
                  <c:v>Emphasizing value of RDMA for Apps</c:v>
                </c:pt>
              </c:strCache>
            </c:strRef>
          </c:cat>
          <c:val>
            <c:numRef>
              <c:f>Sheet1!$E$47:$P$47</c:f>
              <c:numCache>
                <c:formatCode>General</c:formatCode>
                <c:ptCount val="12"/>
                <c:pt idx="0">
                  <c:v>15</c:v>
                </c:pt>
                <c:pt idx="1">
                  <c:v>17</c:v>
                </c:pt>
                <c:pt idx="2">
                  <c:v>12</c:v>
                </c:pt>
                <c:pt idx="3">
                  <c:v>15</c:v>
                </c:pt>
                <c:pt idx="4">
                  <c:v>7</c:v>
                </c:pt>
                <c:pt idx="5">
                  <c:v>5</c:v>
                </c:pt>
                <c:pt idx="6">
                  <c:v>4</c:v>
                </c:pt>
                <c:pt idx="7">
                  <c:v>4</c:v>
                </c:pt>
                <c:pt idx="8">
                  <c:v>13</c:v>
                </c:pt>
                <c:pt idx="9">
                  <c:v>4</c:v>
                </c:pt>
                <c:pt idx="10">
                  <c:v>13</c:v>
                </c:pt>
                <c:pt idx="11">
                  <c:v>8</c:v>
                </c:pt>
              </c:numCache>
            </c:numRef>
          </c:val>
        </c:ser>
        <c:shape val="box"/>
        <c:axId val="64898176"/>
        <c:axId val="64899712"/>
        <c:axId val="0"/>
      </c:bar3DChart>
      <c:catAx>
        <c:axId val="64898176"/>
        <c:scaling>
          <c:orientation val="minMax"/>
        </c:scaling>
        <c:axPos val="b"/>
        <c:tickLblPos val="nextTo"/>
        <c:txPr>
          <a:bodyPr/>
          <a:lstStyle/>
          <a:p>
            <a:pPr>
              <a:defRPr sz="1100" b="1"/>
            </a:pPr>
            <a:endParaRPr lang="en-US"/>
          </a:p>
        </c:txPr>
        <c:crossAx val="64899712"/>
        <c:crosses val="autoZero"/>
        <c:auto val="1"/>
        <c:lblAlgn val="ctr"/>
        <c:lblOffset val="100"/>
      </c:catAx>
      <c:valAx>
        <c:axId val="6489971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64898176"/>
        <c:crosses val="autoZero"/>
        <c:crossBetween val="between"/>
      </c:valAx>
    </c:plotArea>
    <c:plotVisOnly val="1"/>
  </c:chart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/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800" b="1"/>
                </a:pPr>
                <a:endParaRPr lang="en-US"/>
              </a:p>
            </c:txPr>
            <c:dLblPos val="ctr"/>
            <c:showPercent val="1"/>
            <c:showLeaderLines val="1"/>
          </c:dLbls>
          <c:cat>
            <c:strRef>
              <c:f>Sheet1!$E$49:$K$49</c:f>
              <c:strCache>
                <c:ptCount val="7"/>
                <c:pt idx="0">
                  <c:v>Deliverables are free</c:v>
                </c:pt>
                <c:pt idx="1">
                  <c:v>Haven't been asked</c:v>
                </c:pt>
                <c:pt idx="2">
                  <c:v>See no ROI in joining</c:v>
                </c:pt>
                <c:pt idx="3">
                  <c:v>Not core to business</c:v>
                </c:pt>
                <c:pt idx="4">
                  <c:v>Org Structure or Funding Constraints</c:v>
                </c:pt>
                <c:pt idx="5">
                  <c:v>Expect Vendor to join</c:v>
                </c:pt>
                <c:pt idx="6">
                  <c:v>Don't have budget</c:v>
                </c:pt>
              </c:strCache>
            </c:strRef>
          </c:cat>
          <c:val>
            <c:numRef>
              <c:f>Sheet1!$E$50:$K$50</c:f>
              <c:numCache>
                <c:formatCode>General</c:formatCode>
                <c:ptCount val="7"/>
                <c:pt idx="0">
                  <c:v>4</c:v>
                </c:pt>
                <c:pt idx="1">
                  <c:v>3</c:v>
                </c:pt>
                <c:pt idx="2">
                  <c:v>10</c:v>
                </c:pt>
                <c:pt idx="3">
                  <c:v>10</c:v>
                </c:pt>
                <c:pt idx="4">
                  <c:v>7</c:v>
                </c:pt>
                <c:pt idx="5">
                  <c:v>7</c:v>
                </c:pt>
                <c:pt idx="6">
                  <c:v>3</c:v>
                </c:pt>
              </c:numCache>
            </c:numRef>
          </c:val>
        </c:ser>
        <c:firstSliceAng val="0"/>
      </c:pieChart>
    </c:plotArea>
    <c:legend>
      <c:legendPos val="r"/>
      <c:txPr>
        <a:bodyPr/>
        <a:lstStyle/>
        <a:p>
          <a:pPr>
            <a:defRPr sz="1600" b="1"/>
          </a:pPr>
          <a:endParaRPr lang="en-US"/>
        </a:p>
      </c:txPr>
    </c:legend>
    <c:plotVisOnly val="1"/>
  </c:chart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/>
      <c:pieChart>
        <c:varyColors val="1"/>
        <c:ser>
          <c:idx val="0"/>
          <c:order val="0"/>
          <c:spPr>
            <a:scene3d>
              <a:camera prst="orthographicFront"/>
              <a:lightRig rig="balanced" dir="t">
                <a:rot lat="0" lon="0" rev="8700000"/>
              </a:lightRig>
            </a:scene3d>
            <a:sp3d>
              <a:bevelT w="190500" h="38100"/>
            </a:sp3d>
          </c:spPr>
          <c:dLbls>
            <c:spPr>
              <a:scene3d>
                <a:camera prst="orthographicFront"/>
                <a:lightRig rig="threePt" dir="t"/>
              </a:scene3d>
              <a:sp3d>
                <a:bevelT/>
              </a:sp3d>
            </c:spPr>
            <c:txPr>
              <a:bodyPr/>
              <a:lstStyle/>
              <a:p>
                <a:pPr>
                  <a:defRPr sz="3200"/>
                </a:pPr>
                <a:endParaRPr lang="en-US"/>
              </a:p>
            </c:txPr>
            <c:showVal val="1"/>
            <c:showLeaderLines val="1"/>
          </c:dLbls>
          <c:cat>
            <c:strRef>
              <c:f>Sheet1!$A$1:$C$1</c:f>
              <c:strCache>
                <c:ptCount val="3"/>
                <c:pt idx="0">
                  <c:v>Active Members</c:v>
                </c:pt>
                <c:pt idx="1">
                  <c:v>Inactive Members</c:v>
                </c:pt>
                <c:pt idx="2">
                  <c:v>Non-members</c:v>
                </c:pt>
              </c:strCache>
            </c:strRef>
          </c:cat>
          <c:val>
            <c:numRef>
              <c:f>Sheet1!$A$2:$C$2</c:f>
              <c:numCache>
                <c:formatCode>General</c:formatCode>
                <c:ptCount val="3"/>
                <c:pt idx="0">
                  <c:v>14</c:v>
                </c:pt>
                <c:pt idx="1">
                  <c:v>5</c:v>
                </c:pt>
                <c:pt idx="2">
                  <c:v>18</c:v>
                </c:pt>
              </c:numCache>
            </c:numRef>
          </c:val>
        </c:ser>
        <c:firstSliceAng val="0"/>
      </c:pieChart>
    </c:plotArea>
    <c:legend>
      <c:legendPos val="r"/>
      <c:txPr>
        <a:bodyPr/>
        <a:lstStyle/>
        <a:p>
          <a:pPr>
            <a:defRPr sz="1800" b="1"/>
          </a:pPr>
          <a:endParaRPr lang="en-US"/>
        </a:p>
      </c:txPr>
    </c:legend>
    <c:plotVisOnly val="1"/>
  </c:chart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>
      <c:txPr>
        <a:bodyPr/>
        <a:lstStyle/>
        <a:p>
          <a:pPr>
            <a:defRPr sz="1600"/>
          </a:pPr>
          <a:endParaRPr lang="en-US"/>
        </a:p>
      </c:txPr>
    </c:title>
    <c:plotArea>
      <c:layout/>
      <c:barChart>
        <c:barDir val="col"/>
        <c:grouping val="clustered"/>
        <c:ser>
          <c:idx val="0"/>
          <c:order val="0"/>
          <c:tx>
            <c:strRef>
              <c:f>Sheet1!$E$57</c:f>
              <c:strCache>
                <c:ptCount val="1"/>
                <c:pt idx="0">
                  <c:v>Provide Training &amp; Support Services</c:v>
                </c:pt>
              </c:strCache>
            </c:strRef>
          </c:tx>
          <c:cat>
            <c:strRef>
              <c:f>Sheet1!$D$58:$D$62</c:f>
              <c:strCache>
                <c:ptCount val="5"/>
                <c:pt idx="0">
                  <c:v>Strongly Disagree</c:v>
                </c:pt>
                <c:pt idx="1">
                  <c:v>Disagree</c:v>
                </c:pt>
                <c:pt idx="2">
                  <c:v>Neutral</c:v>
                </c:pt>
                <c:pt idx="3">
                  <c:v>Agree</c:v>
                </c:pt>
                <c:pt idx="4">
                  <c:v>Strongly Agree</c:v>
                </c:pt>
              </c:strCache>
            </c:strRef>
          </c:cat>
          <c:val>
            <c:numRef>
              <c:f>Sheet1!$E$58:$E$62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9</c:v>
                </c:pt>
                <c:pt idx="4">
                  <c:v>10</c:v>
                </c:pt>
              </c:numCache>
            </c:numRef>
          </c:val>
        </c:ser>
        <c:axId val="64974848"/>
        <c:axId val="64976384"/>
      </c:barChart>
      <c:catAx>
        <c:axId val="64974848"/>
        <c:scaling>
          <c:orientation val="minMax"/>
        </c:scaling>
        <c:axPos val="b"/>
        <c:tickLblPos val="nextTo"/>
        <c:crossAx val="64976384"/>
        <c:crosses val="autoZero"/>
        <c:auto val="1"/>
        <c:lblAlgn val="ctr"/>
        <c:lblOffset val="100"/>
      </c:catAx>
      <c:valAx>
        <c:axId val="64976384"/>
        <c:scaling>
          <c:orientation val="minMax"/>
        </c:scaling>
        <c:axPos val="l"/>
        <c:majorGridlines/>
        <c:numFmt formatCode="General" sourceLinked="1"/>
        <c:tickLblPos val="nextTo"/>
        <c:crossAx val="64974848"/>
        <c:crosses val="autoZero"/>
        <c:crossBetween val="between"/>
      </c:valAx>
    </c:plotArea>
    <c:plotVisOnly val="1"/>
  </c:chart>
  <c:externalData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/>
    <c:plotArea>
      <c:layout/>
      <c:barChart>
        <c:barDir val="col"/>
        <c:grouping val="clustered"/>
        <c:ser>
          <c:idx val="0"/>
          <c:order val="0"/>
          <c:tx>
            <c:strRef>
              <c:f>Sheet1!$E$64</c:f>
              <c:strCache>
                <c:ptCount val="1"/>
                <c:pt idx="0">
                  <c:v>Broaden Target Audience</c:v>
                </c:pt>
              </c:strCache>
            </c:strRef>
          </c:tx>
          <c:spPr>
            <a:solidFill>
              <a:srgbClr val="FFC000"/>
            </a:solidFill>
          </c:spPr>
          <c:cat>
            <c:strRef>
              <c:f>Sheet1!$D$65:$D$69</c:f>
              <c:strCache>
                <c:ptCount val="5"/>
                <c:pt idx="0">
                  <c:v>Strongly Disagree</c:v>
                </c:pt>
                <c:pt idx="1">
                  <c:v>Disagree</c:v>
                </c:pt>
                <c:pt idx="2">
                  <c:v>Neutral</c:v>
                </c:pt>
                <c:pt idx="3">
                  <c:v>Agree</c:v>
                </c:pt>
                <c:pt idx="4">
                  <c:v>Strongly Agree</c:v>
                </c:pt>
              </c:strCache>
            </c:strRef>
          </c:cat>
          <c:val>
            <c:numRef>
              <c:f>Sheet1!$E$65:$E$69</c:f>
              <c:numCache>
                <c:formatCode>General</c:formatCode>
                <c:ptCount val="5"/>
                <c:pt idx="0">
                  <c:v>3</c:v>
                </c:pt>
                <c:pt idx="1">
                  <c:v>0</c:v>
                </c:pt>
                <c:pt idx="2">
                  <c:v>8</c:v>
                </c:pt>
                <c:pt idx="3">
                  <c:v>5</c:v>
                </c:pt>
                <c:pt idx="4">
                  <c:v>10</c:v>
                </c:pt>
              </c:numCache>
            </c:numRef>
          </c:val>
        </c:ser>
        <c:axId val="64990592"/>
        <c:axId val="65000576"/>
      </c:barChart>
      <c:catAx>
        <c:axId val="64990592"/>
        <c:scaling>
          <c:orientation val="minMax"/>
        </c:scaling>
        <c:axPos val="b"/>
        <c:tickLblPos val="nextTo"/>
        <c:crossAx val="65000576"/>
        <c:crosses val="autoZero"/>
        <c:auto val="1"/>
        <c:lblAlgn val="ctr"/>
        <c:lblOffset val="100"/>
      </c:catAx>
      <c:valAx>
        <c:axId val="65000576"/>
        <c:scaling>
          <c:orientation val="minMax"/>
        </c:scaling>
        <c:axPos val="l"/>
        <c:majorGridlines/>
        <c:numFmt formatCode="General" sourceLinked="1"/>
        <c:tickLblPos val="nextTo"/>
        <c:crossAx val="64990592"/>
        <c:crosses val="autoZero"/>
        <c:crossBetween val="between"/>
      </c:valAx>
    </c:plotArea>
    <c:plotVisOnly val="1"/>
  </c:chart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565031-9F77-4272-A4A2-B7F0AF7794F3}" type="doc">
      <dgm:prSet loTypeId="urn:microsoft.com/office/officeart/2005/8/layout/chevron2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5A57DAB-57B5-4F74-84A4-9D13C92D7090}">
      <dgm:prSet/>
      <dgm:spPr/>
      <dgm:t>
        <a:bodyPr/>
        <a:lstStyle/>
        <a:p>
          <a:pPr rtl="0"/>
          <a:r>
            <a:rPr lang="en-US" b="1" dirty="0" smtClean="0"/>
            <a:t>Strategy Survey</a:t>
          </a:r>
          <a:endParaRPr lang="en-US" dirty="0"/>
        </a:p>
      </dgm:t>
    </dgm:pt>
    <dgm:pt modelId="{5B73540E-8EF8-49B0-B1DD-65D5968FB367}" type="parTrans" cxnId="{665F9993-4F1F-44BE-A36F-4B2B3EFB43F9}">
      <dgm:prSet/>
      <dgm:spPr/>
      <dgm:t>
        <a:bodyPr/>
        <a:lstStyle/>
        <a:p>
          <a:endParaRPr lang="en-US"/>
        </a:p>
      </dgm:t>
    </dgm:pt>
    <dgm:pt modelId="{B8BEB372-513F-4112-8A44-56BEB7CAC3E5}" type="sibTrans" cxnId="{665F9993-4F1F-44BE-A36F-4B2B3EFB43F9}">
      <dgm:prSet/>
      <dgm:spPr/>
      <dgm:t>
        <a:bodyPr/>
        <a:lstStyle/>
        <a:p>
          <a:endParaRPr lang="en-US"/>
        </a:p>
      </dgm:t>
    </dgm:pt>
    <dgm:pt modelId="{8EF3F8A8-BFC5-494F-A888-148F0BE08566}">
      <dgm:prSet custT="1"/>
      <dgm:spPr/>
      <dgm:t>
        <a:bodyPr/>
        <a:lstStyle/>
        <a:p>
          <a:pPr rtl="0"/>
          <a:r>
            <a:rPr lang="en-US" sz="2000" dirty="0" smtClean="0"/>
            <a:t>Gathered data for a SWOT Analysis</a:t>
          </a:r>
          <a:endParaRPr lang="en-US" sz="2000" dirty="0"/>
        </a:p>
      </dgm:t>
    </dgm:pt>
    <dgm:pt modelId="{F7B2ED7F-A65B-4764-8407-A4005B67E2B2}" type="parTrans" cxnId="{14946313-0175-465D-BEE7-A89EBAA4E4C3}">
      <dgm:prSet/>
      <dgm:spPr/>
      <dgm:t>
        <a:bodyPr/>
        <a:lstStyle/>
        <a:p>
          <a:endParaRPr lang="en-US"/>
        </a:p>
      </dgm:t>
    </dgm:pt>
    <dgm:pt modelId="{2EBDBDDF-1629-4968-B6ED-13478316FC30}" type="sibTrans" cxnId="{14946313-0175-465D-BEE7-A89EBAA4E4C3}">
      <dgm:prSet/>
      <dgm:spPr/>
      <dgm:t>
        <a:bodyPr/>
        <a:lstStyle/>
        <a:p>
          <a:endParaRPr lang="en-US"/>
        </a:p>
      </dgm:t>
    </dgm:pt>
    <dgm:pt modelId="{C39B4540-1036-42C9-9732-8E85424DBA9F}">
      <dgm:prSet custT="1"/>
      <dgm:spPr/>
      <dgm:t>
        <a:bodyPr/>
        <a:lstStyle/>
        <a:p>
          <a:pPr rtl="0"/>
          <a:r>
            <a:rPr lang="en-US" sz="2000" dirty="0" smtClean="0"/>
            <a:t>Explore future opportunities and technical shifts</a:t>
          </a:r>
          <a:endParaRPr lang="en-US" sz="2000" dirty="0"/>
        </a:p>
      </dgm:t>
    </dgm:pt>
    <dgm:pt modelId="{D59B4C5A-C051-403B-A2A5-8B75D8BDB9B7}" type="parTrans" cxnId="{D4EB6214-80FF-4546-A563-D874865A2692}">
      <dgm:prSet/>
      <dgm:spPr/>
      <dgm:t>
        <a:bodyPr/>
        <a:lstStyle/>
        <a:p>
          <a:endParaRPr lang="en-US"/>
        </a:p>
      </dgm:t>
    </dgm:pt>
    <dgm:pt modelId="{C1445FF6-678F-4CC2-922C-BE6B2463B818}" type="sibTrans" cxnId="{D4EB6214-80FF-4546-A563-D874865A2692}">
      <dgm:prSet/>
      <dgm:spPr/>
      <dgm:t>
        <a:bodyPr/>
        <a:lstStyle/>
        <a:p>
          <a:endParaRPr lang="en-US"/>
        </a:p>
      </dgm:t>
    </dgm:pt>
    <dgm:pt modelId="{3840935D-F06E-4AA5-86FE-88E6DC72B472}">
      <dgm:prSet custT="1"/>
      <dgm:spPr/>
      <dgm:t>
        <a:bodyPr/>
        <a:lstStyle/>
        <a:p>
          <a:pPr rtl="0"/>
          <a:r>
            <a:rPr lang="en-US" sz="2000" dirty="0" smtClean="0"/>
            <a:t>Invitations sent by Jim Ryan</a:t>
          </a:r>
          <a:endParaRPr lang="en-US" sz="2000" dirty="0"/>
        </a:p>
      </dgm:t>
    </dgm:pt>
    <dgm:pt modelId="{C48A4966-6E66-44FE-A04F-36564CAA5303}" type="parTrans" cxnId="{409DD69A-BE1D-46B9-A71F-47624A6E9CD1}">
      <dgm:prSet/>
      <dgm:spPr/>
      <dgm:t>
        <a:bodyPr/>
        <a:lstStyle/>
        <a:p>
          <a:endParaRPr lang="en-US"/>
        </a:p>
      </dgm:t>
    </dgm:pt>
    <dgm:pt modelId="{D29AEB5E-598F-4CD0-BCA7-C9DDF1C9D846}" type="sibTrans" cxnId="{409DD69A-BE1D-46B9-A71F-47624A6E9CD1}">
      <dgm:prSet/>
      <dgm:spPr/>
      <dgm:t>
        <a:bodyPr/>
        <a:lstStyle/>
        <a:p>
          <a:endParaRPr lang="en-US"/>
        </a:p>
      </dgm:t>
    </dgm:pt>
    <dgm:pt modelId="{944FFCD1-FE88-4F9C-99E9-DF3A5A023691}">
      <dgm:prSet custT="1"/>
      <dgm:spPr/>
      <dgm:t>
        <a:bodyPr/>
        <a:lstStyle/>
        <a:p>
          <a:pPr rtl="0"/>
          <a:r>
            <a:rPr lang="en-US" sz="2000" dirty="0" smtClean="0"/>
            <a:t>~100 Invitations sent, 36 surveys completed</a:t>
          </a:r>
          <a:endParaRPr lang="en-US" sz="2000" dirty="0"/>
        </a:p>
      </dgm:t>
    </dgm:pt>
    <dgm:pt modelId="{81436640-313C-4396-923B-69A296CC92D2}" type="parTrans" cxnId="{0B83DF89-2104-4838-811C-B5406B4280FC}">
      <dgm:prSet/>
      <dgm:spPr/>
      <dgm:t>
        <a:bodyPr/>
        <a:lstStyle/>
        <a:p>
          <a:endParaRPr lang="en-US"/>
        </a:p>
      </dgm:t>
    </dgm:pt>
    <dgm:pt modelId="{A47A3967-5240-43E5-B94B-157E67FC7B66}" type="sibTrans" cxnId="{0B83DF89-2104-4838-811C-B5406B4280FC}">
      <dgm:prSet/>
      <dgm:spPr/>
      <dgm:t>
        <a:bodyPr/>
        <a:lstStyle/>
        <a:p>
          <a:endParaRPr lang="en-US"/>
        </a:p>
      </dgm:t>
    </dgm:pt>
    <dgm:pt modelId="{A732A199-BC7F-4336-9146-F532C7845861}">
      <dgm:prSet/>
      <dgm:spPr/>
      <dgm:t>
        <a:bodyPr/>
        <a:lstStyle/>
        <a:p>
          <a:pPr rtl="0"/>
          <a:r>
            <a:rPr lang="en-US" b="1" dirty="0" smtClean="0"/>
            <a:t>Benchmark Analysis</a:t>
          </a:r>
          <a:endParaRPr lang="en-US" dirty="0"/>
        </a:p>
      </dgm:t>
    </dgm:pt>
    <dgm:pt modelId="{F5693969-D1F0-4FF7-947A-6BBDB4434CED}" type="parTrans" cxnId="{230D8DAF-BD59-4D37-B23C-0E9A5468E852}">
      <dgm:prSet/>
      <dgm:spPr/>
      <dgm:t>
        <a:bodyPr/>
        <a:lstStyle/>
        <a:p>
          <a:endParaRPr lang="en-US"/>
        </a:p>
      </dgm:t>
    </dgm:pt>
    <dgm:pt modelId="{A64FB965-2D7C-4CF1-BFFB-0096E05E7FCE}" type="sibTrans" cxnId="{230D8DAF-BD59-4D37-B23C-0E9A5468E852}">
      <dgm:prSet/>
      <dgm:spPr/>
      <dgm:t>
        <a:bodyPr/>
        <a:lstStyle/>
        <a:p>
          <a:endParaRPr lang="en-US"/>
        </a:p>
      </dgm:t>
    </dgm:pt>
    <dgm:pt modelId="{81DF4E45-DC5E-4436-B40D-D41CFB1A5A45}">
      <dgm:prSet custT="1"/>
      <dgm:spPr/>
      <dgm:t>
        <a:bodyPr/>
        <a:lstStyle/>
        <a:p>
          <a:pPr rtl="0"/>
          <a:r>
            <a:rPr lang="en-US" sz="2000" dirty="0" smtClean="0"/>
            <a:t>Best practices of four open alliances (Linux Foundation, Mozilla Foundation, OpenOffice.org, </a:t>
          </a:r>
          <a:r>
            <a:rPr lang="en-US" sz="2000" dirty="0" err="1" smtClean="0"/>
            <a:t>OpenSolaris</a:t>
          </a:r>
          <a:r>
            <a:rPr lang="en-US" sz="2000" dirty="0" smtClean="0"/>
            <a:t>) and their application to OFA</a:t>
          </a:r>
          <a:endParaRPr lang="en-US" sz="2000" dirty="0"/>
        </a:p>
      </dgm:t>
    </dgm:pt>
    <dgm:pt modelId="{6D78A6E4-74C1-4D29-853F-1DB40F48BF53}" type="parTrans" cxnId="{097380FF-0AB7-43B1-803A-789BC50EA59D}">
      <dgm:prSet/>
      <dgm:spPr/>
      <dgm:t>
        <a:bodyPr/>
        <a:lstStyle/>
        <a:p>
          <a:endParaRPr lang="en-US"/>
        </a:p>
      </dgm:t>
    </dgm:pt>
    <dgm:pt modelId="{F33E0751-6240-423C-9F09-4B9E4F195E84}" type="sibTrans" cxnId="{097380FF-0AB7-43B1-803A-789BC50EA59D}">
      <dgm:prSet/>
      <dgm:spPr/>
      <dgm:t>
        <a:bodyPr/>
        <a:lstStyle/>
        <a:p>
          <a:endParaRPr lang="en-US"/>
        </a:p>
      </dgm:t>
    </dgm:pt>
    <dgm:pt modelId="{DEC07B9D-8847-4BBF-9033-FBC40C95B07C}" type="pres">
      <dgm:prSet presAssocID="{26565031-9F77-4272-A4A2-B7F0AF7794F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F2698F1-2DA1-47C5-B163-7FC15080B53E}" type="pres">
      <dgm:prSet presAssocID="{95A57DAB-57B5-4F74-84A4-9D13C92D7090}" presName="composite" presStyleCnt="0"/>
      <dgm:spPr/>
    </dgm:pt>
    <dgm:pt modelId="{7D2723B1-C304-4222-BC71-B94D1D390765}" type="pres">
      <dgm:prSet presAssocID="{95A57DAB-57B5-4F74-84A4-9D13C92D7090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C28467-D4CD-4E84-B1FD-56145C135DF0}" type="pres">
      <dgm:prSet presAssocID="{95A57DAB-57B5-4F74-84A4-9D13C92D7090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DF81D8-2918-4079-96D0-A737A935F5DA}" type="pres">
      <dgm:prSet presAssocID="{B8BEB372-513F-4112-8A44-56BEB7CAC3E5}" presName="sp" presStyleCnt="0"/>
      <dgm:spPr/>
    </dgm:pt>
    <dgm:pt modelId="{7824AE05-B064-4A17-8FED-5858BF592DFF}" type="pres">
      <dgm:prSet presAssocID="{A732A199-BC7F-4336-9146-F532C7845861}" presName="composite" presStyleCnt="0"/>
      <dgm:spPr/>
    </dgm:pt>
    <dgm:pt modelId="{70468E24-CD98-4650-8EF8-F09F32FB2EC6}" type="pres">
      <dgm:prSet presAssocID="{A732A199-BC7F-4336-9146-F532C7845861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A24E43-810C-45DE-BF2C-64540473E138}" type="pres">
      <dgm:prSet presAssocID="{A732A199-BC7F-4336-9146-F532C7845861}" presName="descendantText" presStyleLbl="alignAcc1" presStyleIdx="1" presStyleCnt="2" custLinFactNeighborY="-14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DCE78AE-0592-466F-AE40-81054BF71F98}" type="presOf" srcId="{944FFCD1-FE88-4F9C-99E9-DF3A5A023691}" destId="{F5C28467-D4CD-4E84-B1FD-56145C135DF0}" srcOrd="0" destOrd="3" presId="urn:microsoft.com/office/officeart/2005/8/layout/chevron2"/>
    <dgm:cxn modelId="{287CEC29-2668-4043-8297-F7FE82EF95DD}" type="presOf" srcId="{81DF4E45-DC5E-4436-B40D-D41CFB1A5A45}" destId="{50A24E43-810C-45DE-BF2C-64540473E138}" srcOrd="0" destOrd="0" presId="urn:microsoft.com/office/officeart/2005/8/layout/chevron2"/>
    <dgm:cxn modelId="{58B768DD-1949-481A-A3C0-D88654F2B137}" type="presOf" srcId="{26565031-9F77-4272-A4A2-B7F0AF7794F3}" destId="{DEC07B9D-8847-4BBF-9033-FBC40C95B07C}" srcOrd="0" destOrd="0" presId="urn:microsoft.com/office/officeart/2005/8/layout/chevron2"/>
    <dgm:cxn modelId="{14946313-0175-465D-BEE7-A89EBAA4E4C3}" srcId="{95A57DAB-57B5-4F74-84A4-9D13C92D7090}" destId="{8EF3F8A8-BFC5-494F-A888-148F0BE08566}" srcOrd="0" destOrd="0" parTransId="{F7B2ED7F-A65B-4764-8407-A4005B67E2B2}" sibTransId="{2EBDBDDF-1629-4968-B6ED-13478316FC30}"/>
    <dgm:cxn modelId="{230D8DAF-BD59-4D37-B23C-0E9A5468E852}" srcId="{26565031-9F77-4272-A4A2-B7F0AF7794F3}" destId="{A732A199-BC7F-4336-9146-F532C7845861}" srcOrd="1" destOrd="0" parTransId="{F5693969-D1F0-4FF7-947A-6BBDB4434CED}" sibTransId="{A64FB965-2D7C-4CF1-BFFB-0096E05E7FCE}"/>
    <dgm:cxn modelId="{409DD69A-BE1D-46B9-A71F-47624A6E9CD1}" srcId="{95A57DAB-57B5-4F74-84A4-9D13C92D7090}" destId="{3840935D-F06E-4AA5-86FE-88E6DC72B472}" srcOrd="2" destOrd="0" parTransId="{C48A4966-6E66-44FE-A04F-36564CAA5303}" sibTransId="{D29AEB5E-598F-4CD0-BCA7-C9DDF1C9D846}"/>
    <dgm:cxn modelId="{0B83DF89-2104-4838-811C-B5406B4280FC}" srcId="{95A57DAB-57B5-4F74-84A4-9D13C92D7090}" destId="{944FFCD1-FE88-4F9C-99E9-DF3A5A023691}" srcOrd="3" destOrd="0" parTransId="{81436640-313C-4396-923B-69A296CC92D2}" sibTransId="{A47A3967-5240-43E5-B94B-157E67FC7B66}"/>
    <dgm:cxn modelId="{665F9993-4F1F-44BE-A36F-4B2B3EFB43F9}" srcId="{26565031-9F77-4272-A4A2-B7F0AF7794F3}" destId="{95A57DAB-57B5-4F74-84A4-9D13C92D7090}" srcOrd="0" destOrd="0" parTransId="{5B73540E-8EF8-49B0-B1DD-65D5968FB367}" sibTransId="{B8BEB372-513F-4112-8A44-56BEB7CAC3E5}"/>
    <dgm:cxn modelId="{0A30C546-C7FD-4CCC-9998-E469DD37BFDA}" type="presOf" srcId="{95A57DAB-57B5-4F74-84A4-9D13C92D7090}" destId="{7D2723B1-C304-4222-BC71-B94D1D390765}" srcOrd="0" destOrd="0" presId="urn:microsoft.com/office/officeart/2005/8/layout/chevron2"/>
    <dgm:cxn modelId="{097380FF-0AB7-43B1-803A-789BC50EA59D}" srcId="{A732A199-BC7F-4336-9146-F532C7845861}" destId="{81DF4E45-DC5E-4436-B40D-D41CFB1A5A45}" srcOrd="0" destOrd="0" parTransId="{6D78A6E4-74C1-4D29-853F-1DB40F48BF53}" sibTransId="{F33E0751-6240-423C-9F09-4B9E4F195E84}"/>
    <dgm:cxn modelId="{D4EB6214-80FF-4546-A563-D874865A2692}" srcId="{95A57DAB-57B5-4F74-84A4-9D13C92D7090}" destId="{C39B4540-1036-42C9-9732-8E85424DBA9F}" srcOrd="1" destOrd="0" parTransId="{D59B4C5A-C051-403B-A2A5-8B75D8BDB9B7}" sibTransId="{C1445FF6-678F-4CC2-922C-BE6B2463B818}"/>
    <dgm:cxn modelId="{3329D9D6-0EB3-4C5A-8AE8-73215594486C}" type="presOf" srcId="{C39B4540-1036-42C9-9732-8E85424DBA9F}" destId="{F5C28467-D4CD-4E84-B1FD-56145C135DF0}" srcOrd="0" destOrd="1" presId="urn:microsoft.com/office/officeart/2005/8/layout/chevron2"/>
    <dgm:cxn modelId="{879C869A-0C4B-4690-BDA3-66224FA87B4C}" type="presOf" srcId="{3840935D-F06E-4AA5-86FE-88E6DC72B472}" destId="{F5C28467-D4CD-4E84-B1FD-56145C135DF0}" srcOrd="0" destOrd="2" presId="urn:microsoft.com/office/officeart/2005/8/layout/chevron2"/>
    <dgm:cxn modelId="{2E5AF387-D0FA-4F42-A847-C4D604F3BD87}" type="presOf" srcId="{A732A199-BC7F-4336-9146-F532C7845861}" destId="{70468E24-CD98-4650-8EF8-F09F32FB2EC6}" srcOrd="0" destOrd="0" presId="urn:microsoft.com/office/officeart/2005/8/layout/chevron2"/>
    <dgm:cxn modelId="{ADBF178C-A1FD-45FF-A3CC-C6E839665F1D}" type="presOf" srcId="{8EF3F8A8-BFC5-494F-A888-148F0BE08566}" destId="{F5C28467-D4CD-4E84-B1FD-56145C135DF0}" srcOrd="0" destOrd="0" presId="urn:microsoft.com/office/officeart/2005/8/layout/chevron2"/>
    <dgm:cxn modelId="{1AC04FEC-8B19-4280-8D8E-1B6D2F843AC2}" type="presParOf" srcId="{DEC07B9D-8847-4BBF-9033-FBC40C95B07C}" destId="{7F2698F1-2DA1-47C5-B163-7FC15080B53E}" srcOrd="0" destOrd="0" presId="urn:microsoft.com/office/officeart/2005/8/layout/chevron2"/>
    <dgm:cxn modelId="{A2EA2133-2FD3-41BF-90CB-91C20988DD2C}" type="presParOf" srcId="{7F2698F1-2DA1-47C5-B163-7FC15080B53E}" destId="{7D2723B1-C304-4222-BC71-B94D1D390765}" srcOrd="0" destOrd="0" presId="urn:microsoft.com/office/officeart/2005/8/layout/chevron2"/>
    <dgm:cxn modelId="{546F7DB9-93F0-473D-BD0B-0096FC765291}" type="presParOf" srcId="{7F2698F1-2DA1-47C5-B163-7FC15080B53E}" destId="{F5C28467-D4CD-4E84-B1FD-56145C135DF0}" srcOrd="1" destOrd="0" presId="urn:microsoft.com/office/officeart/2005/8/layout/chevron2"/>
    <dgm:cxn modelId="{B226AB7C-28FD-47FF-8DB5-84E0A689E6CB}" type="presParOf" srcId="{DEC07B9D-8847-4BBF-9033-FBC40C95B07C}" destId="{F5DF81D8-2918-4079-96D0-A737A935F5DA}" srcOrd="1" destOrd="0" presId="urn:microsoft.com/office/officeart/2005/8/layout/chevron2"/>
    <dgm:cxn modelId="{12D8C529-2663-4FE3-9473-E38C6CEC92AE}" type="presParOf" srcId="{DEC07B9D-8847-4BBF-9033-FBC40C95B07C}" destId="{7824AE05-B064-4A17-8FED-5858BF592DFF}" srcOrd="2" destOrd="0" presId="urn:microsoft.com/office/officeart/2005/8/layout/chevron2"/>
    <dgm:cxn modelId="{E8E34D68-F530-4627-A104-B00EB9765162}" type="presParOf" srcId="{7824AE05-B064-4A17-8FED-5858BF592DFF}" destId="{70468E24-CD98-4650-8EF8-F09F32FB2EC6}" srcOrd="0" destOrd="0" presId="urn:microsoft.com/office/officeart/2005/8/layout/chevron2"/>
    <dgm:cxn modelId="{510E44D5-2449-4624-9E06-13D1EEB17214}" type="presParOf" srcId="{7824AE05-B064-4A17-8FED-5858BF592DFF}" destId="{50A24E43-810C-45DE-BF2C-64540473E13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D2723B1-C304-4222-BC71-B94D1D390765}">
      <dsp:nvSpPr>
        <dsp:cNvPr id="0" name=""/>
        <dsp:cNvSpPr/>
      </dsp:nvSpPr>
      <dsp:spPr>
        <a:xfrm rot="5400000">
          <a:off x="-390251" y="392295"/>
          <a:ext cx="2601673" cy="1821171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/>
            <a:t>Strategy Survey</a:t>
          </a:r>
          <a:endParaRPr lang="en-US" sz="2500" kern="1200" dirty="0"/>
        </a:p>
      </dsp:txBody>
      <dsp:txXfrm rot="5400000">
        <a:off x="-390251" y="392295"/>
        <a:ext cx="2601673" cy="1821171"/>
      </dsp:txXfrm>
    </dsp:sp>
    <dsp:sp modelId="{F5C28467-D4CD-4E84-B1FD-56145C135DF0}">
      <dsp:nvSpPr>
        <dsp:cNvPr id="0" name=""/>
        <dsp:cNvSpPr/>
      </dsp:nvSpPr>
      <dsp:spPr>
        <a:xfrm rot="5400000">
          <a:off x="4386216" y="-2563001"/>
          <a:ext cx="1691087" cy="68211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Gathered data for a SWOT Analysis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Explore future opportunities and technical shifts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Invitations sent by Jim Ryan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~100 Invitations sent, 36 surveys completed</a:t>
          </a:r>
          <a:endParaRPr lang="en-US" sz="2000" kern="1200" dirty="0"/>
        </a:p>
      </dsp:txBody>
      <dsp:txXfrm rot="5400000">
        <a:off x="4386216" y="-2563001"/>
        <a:ext cx="1691087" cy="6821178"/>
      </dsp:txXfrm>
    </dsp:sp>
    <dsp:sp modelId="{70468E24-CD98-4650-8EF8-F09F32FB2EC6}">
      <dsp:nvSpPr>
        <dsp:cNvPr id="0" name=""/>
        <dsp:cNvSpPr/>
      </dsp:nvSpPr>
      <dsp:spPr>
        <a:xfrm rot="5400000">
          <a:off x="-390251" y="2710958"/>
          <a:ext cx="2601673" cy="1821171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/>
            <a:t>Benchmark Analysis</a:t>
          </a:r>
          <a:endParaRPr lang="en-US" sz="2500" kern="1200" dirty="0"/>
        </a:p>
      </dsp:txBody>
      <dsp:txXfrm rot="5400000">
        <a:off x="-390251" y="2710958"/>
        <a:ext cx="2601673" cy="1821171"/>
      </dsp:txXfrm>
    </dsp:sp>
    <dsp:sp modelId="{50A24E43-810C-45DE-BF2C-64540473E138}">
      <dsp:nvSpPr>
        <dsp:cNvPr id="0" name=""/>
        <dsp:cNvSpPr/>
      </dsp:nvSpPr>
      <dsp:spPr>
        <a:xfrm rot="5400000">
          <a:off x="4386216" y="-269518"/>
          <a:ext cx="1691087" cy="68211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Best practices of four open alliances (Linux Foundation, Mozilla Foundation, OpenOffice.org, </a:t>
          </a:r>
          <a:r>
            <a:rPr lang="en-US" sz="2000" kern="1200" dirty="0" err="1" smtClean="0"/>
            <a:t>OpenSolaris</a:t>
          </a:r>
          <a:r>
            <a:rPr lang="en-US" sz="2000" kern="1200" dirty="0" smtClean="0"/>
            <a:t>) and their application to OFA</a:t>
          </a:r>
          <a:endParaRPr lang="en-US" sz="2000" kern="1200" dirty="0"/>
        </a:p>
      </dsp:txBody>
      <dsp:txXfrm rot="5400000">
        <a:off x="4386216" y="-269518"/>
        <a:ext cx="1691087" cy="68211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47" tIns="47873" rIns="95747" bIns="47873" numCol="1" anchor="t" anchorCtr="0" compatLnSpc="1">
            <a:prstTxWarp prst="textNoShape">
              <a:avLst/>
            </a:prstTxWarp>
          </a:bodyPr>
          <a:lstStyle>
            <a:lvl1pPr defTabSz="957263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35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47" tIns="47873" rIns="95747" bIns="47873" numCol="1" anchor="t" anchorCtr="0" compatLnSpc="1">
            <a:prstTxWarp prst="textNoShape">
              <a:avLst/>
            </a:prstTxWarp>
          </a:bodyPr>
          <a:lstStyle>
            <a:lvl1pPr algn="r" defTabSz="957263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35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47" tIns="47873" rIns="95747" bIns="47873" numCol="1" anchor="b" anchorCtr="0" compatLnSpc="1">
            <a:prstTxWarp prst="textNoShape">
              <a:avLst/>
            </a:prstTxWarp>
          </a:bodyPr>
          <a:lstStyle>
            <a:lvl1pPr defTabSz="957263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35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47" tIns="47873" rIns="95747" bIns="47873" numCol="1" anchor="b" anchorCtr="0" compatLnSpc="1">
            <a:prstTxWarp prst="textNoShape">
              <a:avLst/>
            </a:prstTxWarp>
          </a:bodyPr>
          <a:lstStyle>
            <a:lvl1pPr algn="r" defTabSz="957263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300">
                <a:latin typeface="Arial" charset="0"/>
              </a:defRPr>
            </a:lvl1pPr>
          </a:lstStyle>
          <a:p>
            <a:pPr>
              <a:defRPr/>
            </a:pPr>
            <a:fld id="{7900798B-E3EF-4B38-AA91-8E98EF127C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47" tIns="47873" rIns="95747" bIns="47873" numCol="1" anchor="t" anchorCtr="0" compatLnSpc="1">
            <a:prstTxWarp prst="textNoShape">
              <a:avLst/>
            </a:prstTxWarp>
          </a:bodyPr>
          <a:lstStyle>
            <a:lvl1pPr defTabSz="957263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47" tIns="47873" rIns="95747" bIns="47873" numCol="1" anchor="t" anchorCtr="0" compatLnSpc="1">
            <a:prstTxWarp prst="textNoShape">
              <a:avLst/>
            </a:prstTxWarp>
          </a:bodyPr>
          <a:lstStyle>
            <a:lvl1pPr algn="r" defTabSz="957263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50875" y="708025"/>
            <a:ext cx="5364163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47" tIns="47873" rIns="95747" bIns="478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47" tIns="47873" rIns="95747" bIns="47873" numCol="1" anchor="b" anchorCtr="0" compatLnSpc="1">
            <a:prstTxWarp prst="textNoShape">
              <a:avLst/>
            </a:prstTxWarp>
          </a:bodyPr>
          <a:lstStyle>
            <a:lvl1pPr defTabSz="957263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0188"/>
            <a:ext cx="3170237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47" tIns="47873" rIns="95747" bIns="47873" numCol="1" anchor="b" anchorCtr="0" compatLnSpc="1">
            <a:prstTxWarp prst="textNoShape">
              <a:avLst/>
            </a:prstTxWarp>
          </a:bodyPr>
          <a:lstStyle>
            <a:lvl1pPr algn="r" defTabSz="957263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300">
                <a:latin typeface="Arial" charset="0"/>
              </a:defRPr>
            </a:lvl1pPr>
          </a:lstStyle>
          <a:p>
            <a:pPr>
              <a:defRPr/>
            </a:pPr>
            <a:fld id="{7F403029-1690-4068-BEB0-AD65393FC4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D066C3-7D43-43C2-BCAD-FF3C142FE060}" type="slidenum">
              <a:rPr lang="en-US" smtClean="0">
                <a:latin typeface="Arial" pitchFamily="34" charset="0"/>
              </a:rPr>
              <a:pPr/>
              <a:t>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4A8F2C-0D12-48DF-9FF2-9FCA02ED9FC7}" type="slidenum">
              <a:rPr lang="en-US" smtClean="0">
                <a:latin typeface="Arial" pitchFamily="34" charset="0"/>
              </a:rPr>
              <a:pPr/>
              <a:t>17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F6147D-A2E5-4C8F-905B-D69B1DEF8852}" type="slidenum">
              <a:rPr lang="en-US" smtClean="0">
                <a:latin typeface="Arial" pitchFamily="34" charset="0"/>
              </a:rPr>
              <a:pPr/>
              <a:t>44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0F0E90-9E9F-4E6A-889D-A7FBFE0FA4AF}" type="slidenum">
              <a:rPr lang="en-US" smtClean="0">
                <a:latin typeface="Arial" pitchFamily="34" charset="0"/>
              </a:rPr>
              <a:pPr/>
              <a:t>47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AFDAD1-F5C7-4D06-80FD-712D78E57A59}" type="slidenum">
              <a:rPr lang="en-US" smtClean="0">
                <a:latin typeface="Arial" pitchFamily="34" charset="0"/>
              </a:rPr>
              <a:pPr/>
              <a:t>49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8888" y="720725"/>
            <a:ext cx="4799012" cy="35988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365750" cy="4321175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5A0AD2-700F-40FE-838A-81FD23ACF8F2}" type="slidenum">
              <a:rPr lang="en-US" smtClean="0">
                <a:latin typeface="Arial" pitchFamily="34" charset="0"/>
              </a:rPr>
              <a:pPr/>
              <a:t>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8888" y="720725"/>
            <a:ext cx="4799012" cy="35988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365750" cy="4321175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26D314-F3BC-4549-9E8D-C960AB45F56A}" type="slidenum">
              <a:rPr lang="en-US" smtClean="0">
                <a:latin typeface="Arial" pitchFamily="34" charset="0"/>
              </a:rPr>
              <a:pPr/>
              <a:t>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8888" y="720725"/>
            <a:ext cx="4799012" cy="35988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365750" cy="4321175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D57C1D-7BBB-43B2-BA86-8B3FB457920F}" type="slidenum">
              <a:rPr lang="en-US" smtClean="0">
                <a:latin typeface="Arial" pitchFamily="34" charset="0"/>
              </a:rPr>
              <a:pPr/>
              <a:t>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8888" y="720725"/>
            <a:ext cx="4799012" cy="35988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365750" cy="4321175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B4C077-9F85-4F4A-8A5C-4560DA19F637}" type="slidenum">
              <a:rPr lang="en-US" smtClean="0">
                <a:latin typeface="Arial" pitchFamily="34" charset="0"/>
              </a:rPr>
              <a:pPr/>
              <a:t>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9A02DB-FF1B-40F3-9494-D6E19F27CCA7}" type="slidenum">
              <a:rPr lang="en-US" smtClean="0">
                <a:latin typeface="Arial" pitchFamily="34" charset="0"/>
              </a:rPr>
              <a:pPr/>
              <a:t>11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E70E76-257B-4199-95F9-5CA3D39555B8}" type="slidenum">
              <a:rPr lang="en-US" smtClean="0">
                <a:latin typeface="Arial" pitchFamily="34" charset="0"/>
              </a:rPr>
              <a:pPr/>
              <a:t>13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C3149C-B8B5-4918-B6DB-DB90E0F3120E}" type="slidenum">
              <a:rPr lang="en-US" smtClean="0">
                <a:latin typeface="Arial" pitchFamily="34" charset="0"/>
              </a:rPr>
              <a:pPr/>
              <a:t>14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390A8D-9F46-484A-BC85-FC66DE0F64F1}" type="slidenum">
              <a:rPr lang="en-US" smtClean="0">
                <a:latin typeface="Arial" pitchFamily="34" charset="0"/>
              </a:rPr>
              <a:pPr/>
              <a:t>15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152400"/>
            <a:ext cx="2190750" cy="622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152400"/>
            <a:ext cx="6419850" cy="6223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64770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066800"/>
            <a:ext cx="8686800" cy="53086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92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41B29-7D1A-48B3-8111-A4B642C932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4ACA59-24AD-418B-96B5-60807A1129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309EF4-9C6D-499E-9CD4-27755E8B36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AEBA3-5C47-4F25-852D-E1CDA3EC57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B1516-7086-44F2-80EE-ED9DEC969A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7D25E2-3A76-497B-B112-1CCF7A7D1A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94507-9948-4527-BC4B-105EB19D7A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E54FDE-7FD9-4AFB-81C5-BBCE222B38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0C0BB-422C-4F64-9334-38544264AA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7D464B-ABD5-43D5-88E2-CF28513621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AEF5AA-0717-461E-B78D-A1FFCCBCEC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0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0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4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1173163"/>
            <a:ext cx="9144000" cy="567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52400"/>
            <a:ext cx="6477000" cy="838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Insert Title Here</a:t>
            </a:r>
          </a:p>
        </p:txBody>
      </p:sp>
      <p:sp>
        <p:nvSpPr>
          <p:cNvPr id="1028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0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Main Bullet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	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</a:p>
        </p:txBody>
      </p:sp>
      <p:sp>
        <p:nvSpPr>
          <p:cNvPr id="237574" name="Rectangle 6"/>
          <p:cNvSpPr>
            <a:spLocks noChangeArrowheads="1"/>
          </p:cNvSpPr>
          <p:nvPr/>
        </p:nvSpPr>
        <p:spPr bwMode="auto">
          <a:xfrm>
            <a:off x="0" y="6489700"/>
            <a:ext cx="91440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lnSpc>
                <a:spcPct val="80000"/>
              </a:lnSpc>
              <a:spcBef>
                <a:spcPct val="35000"/>
              </a:spcBef>
              <a:buClr>
                <a:schemeClr val="tx1"/>
              </a:buClr>
              <a:tabLst>
                <a:tab pos="2743200" algn="ctr"/>
                <a:tab pos="5486400" algn="r"/>
                <a:tab pos="6172200" algn="dec"/>
              </a:tabLst>
              <a:defRPr/>
            </a:pPr>
            <a:r>
              <a:rPr lang="de-DE" sz="1000" b="1" dirty="0" smtClean="0">
                <a:latin typeface="Arial" charset="0"/>
              </a:rPr>
              <a:t>OpenFabrics Alliance Confidential </a:t>
            </a:r>
            <a:r>
              <a:rPr lang="en-US" sz="1000" b="1" dirty="0">
                <a:latin typeface="Arial" charset="0"/>
              </a:rPr>
              <a:t>© copyright 2010 by Global Inventures, Inc. All rights reserved.</a:t>
            </a:r>
            <a:r>
              <a:rPr lang="de-DE" dirty="0">
                <a:latin typeface="Arial" charset="0"/>
              </a:rPr>
              <a:t> </a:t>
            </a:r>
          </a:p>
        </p:txBody>
      </p:sp>
      <p:sp>
        <p:nvSpPr>
          <p:cNvPr id="237576" name="Text Box 8"/>
          <p:cNvSpPr txBox="1">
            <a:spLocks noChangeArrowheads="1"/>
          </p:cNvSpPr>
          <p:nvPr/>
        </p:nvSpPr>
        <p:spPr bwMode="auto">
          <a:xfrm>
            <a:off x="8709025" y="6564313"/>
            <a:ext cx="32702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fld id="{9E798108-48DC-42FD-B07E-E111DD72D6EF}" type="slidenum">
              <a:rPr lang="en-US" sz="800" b="1">
                <a:latin typeface="Arial" charset="0"/>
              </a:rPr>
              <a:pPr>
                <a:spcBef>
                  <a:spcPct val="50000"/>
                </a:spcBef>
                <a:defRPr/>
              </a:pPr>
              <a:t>‹#›</a:t>
            </a:fld>
            <a:endParaRPr lang="en-US" sz="800" b="1">
              <a:latin typeface="Arial" charset="0"/>
            </a:endParaRPr>
          </a:p>
        </p:txBody>
      </p:sp>
      <p:pic>
        <p:nvPicPr>
          <p:cNvPr id="1031" name="Picture 10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804025" y="115888"/>
            <a:ext cx="2170113" cy="86518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35000"/>
        </a:spcBef>
        <a:spcAft>
          <a:spcPct val="0"/>
        </a:spcAft>
        <a:buClr>
          <a:schemeClr val="tx1"/>
        </a:buClr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15000"/>
        </a:spcBef>
        <a:spcAft>
          <a:spcPct val="0"/>
        </a:spcAft>
        <a:buClr>
          <a:schemeClr val="tx1"/>
        </a:buClr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15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15000"/>
        </a:spcBef>
        <a:spcAft>
          <a:spcPct val="0"/>
        </a:spcAft>
        <a:buClr>
          <a:schemeClr val="tx1"/>
        </a:buClr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15000"/>
        </a:spcBef>
        <a:spcAft>
          <a:spcPct val="0"/>
        </a:spcAft>
        <a:buClr>
          <a:schemeClr val="tx1"/>
        </a:buClr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15000"/>
        </a:spcBef>
        <a:spcAft>
          <a:spcPct val="0"/>
        </a:spcAft>
        <a:buClr>
          <a:schemeClr val="tx1"/>
        </a:buClr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15000"/>
        </a:spcBef>
        <a:spcAft>
          <a:spcPct val="0"/>
        </a:spcAft>
        <a:buClr>
          <a:schemeClr val="tx1"/>
        </a:buClr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15000"/>
        </a:spcBef>
        <a:spcAft>
          <a:spcPct val="0"/>
        </a:spcAft>
        <a:buClr>
          <a:schemeClr val="tx1"/>
        </a:buClr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15000"/>
        </a:spcBef>
        <a:spcAft>
          <a:spcPct val="0"/>
        </a:spcAft>
        <a:buClr>
          <a:schemeClr val="tx1"/>
        </a:buClr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382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82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1</a:t>
            </a:r>
          </a:p>
        </p:txBody>
      </p:sp>
      <p:sp>
        <p:nvSpPr>
          <p:cNvPr id="4382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400">
                <a:latin typeface="Arial" charset="0"/>
              </a:defRPr>
            </a:lvl1pPr>
          </a:lstStyle>
          <a:p>
            <a:pPr>
              <a:defRPr/>
            </a:pPr>
            <a:fld id="{5580F71C-7275-4179-A924-6EC55D31F0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nuxfoundation.org/collaborate/vac" TargetMode="External"/><Relationship Id="rId2" Type="http://schemas.openxmlformats.org/officeDocument/2006/relationships/hyperlink" Target="http://www.linuxfoundation.org/collaborate/euc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mailto:scrumb@inventures.com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3600"/>
            <a:ext cx="7848600" cy="2209800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eaLnBrk="1" hangingPunct="1"/>
            <a:r>
              <a:rPr lang="en-US" sz="4000" dirty="0" smtClean="0"/>
              <a:t>Output of OFA Strategy Survey</a:t>
            </a:r>
            <a:br>
              <a:rPr lang="en-US" sz="4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16 March 2010</a:t>
            </a:r>
            <a:br>
              <a:rPr lang="en-US" sz="2000" dirty="0" smtClean="0"/>
            </a:br>
            <a:r>
              <a:rPr lang="en-US" sz="2000" dirty="0" smtClean="0"/>
              <a:t>OFA Sonoma Workshop</a:t>
            </a: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685800" y="4495800"/>
            <a:ext cx="4953000" cy="6096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0" tIns="0" rIns="0" bIns="0"/>
          <a:lstStyle/>
          <a:p>
            <a:r>
              <a:rPr lang="en-US" sz="1800" b="1" dirty="0" smtClean="0">
                <a:solidFill>
                  <a:schemeClr val="bg1"/>
                </a:solidFill>
              </a:rPr>
              <a:t>Steve Crumb, John Ehrig, Deepak Kamlani</a:t>
            </a:r>
          </a:p>
          <a:p>
            <a:r>
              <a:rPr lang="en-US" sz="1800" b="1" dirty="0" smtClean="0">
                <a:solidFill>
                  <a:schemeClr val="bg1"/>
                </a:solidFill>
              </a:rPr>
              <a:t>Inventures</a:t>
            </a:r>
            <a:r>
              <a:rPr lang="en-US" sz="1800" b="1" dirty="0">
                <a:solidFill>
                  <a:schemeClr val="bg1"/>
                </a:solidFill>
              </a:rPr>
              <a:t>,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en-US" smtClean="0"/>
              <a:t>Strongest Internal “Assets”</a:t>
            </a:r>
          </a:p>
        </p:txBody>
      </p:sp>
      <p:graphicFrame>
        <p:nvGraphicFramePr>
          <p:cNvPr id="4" name="Chart 3"/>
          <p:cNvGraphicFramePr/>
          <p:nvPr/>
        </p:nvGraphicFramePr>
        <p:xfrm>
          <a:off x="304800" y="1143000"/>
          <a:ext cx="84582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457200" y="6172200"/>
            <a:ext cx="26527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FF0000"/>
                </a:solidFill>
              </a:rPr>
              <a:t>Note: Multiple answers allowed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 txBox="1">
            <a:spLocks noGrp="1"/>
          </p:cNvSpPr>
          <p:nvPr/>
        </p:nvSpPr>
        <p:spPr bwMode="auto">
          <a:xfrm>
            <a:off x="685800" y="6400800"/>
            <a:ext cx="533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sz="1000">
                <a:solidFill>
                  <a:schemeClr val="bg1"/>
                </a:solidFill>
                <a:latin typeface="Univers 55"/>
                <a:ea typeface="ＭＳ Ｐゴシック"/>
                <a:cs typeface="ＭＳ Ｐゴシック"/>
              </a:rPr>
              <a:t>Copyright </a:t>
            </a:r>
            <a:r>
              <a:rPr lang="en-US" sz="1000">
                <a:solidFill>
                  <a:schemeClr val="bg1"/>
                </a:solidFill>
                <a:ea typeface="ＭＳ Ｐゴシック"/>
                <a:cs typeface="ＭＳ Ｐゴシック"/>
              </a:rPr>
              <a:t>©</a:t>
            </a:r>
            <a:r>
              <a:rPr lang="en-US" sz="1000">
                <a:solidFill>
                  <a:schemeClr val="bg1"/>
                </a:solidFill>
                <a:latin typeface="Univers 55"/>
                <a:ea typeface="ＭＳ Ｐゴシック"/>
                <a:cs typeface="ＭＳ Ｐゴシック"/>
              </a:rPr>
              <a:t> 2009 Global Inventures, Inc. All Rights Reserved.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 idx="4294967295"/>
          </p:nvPr>
        </p:nvSpPr>
        <p:spPr>
          <a:scene3d>
            <a:camera prst="orthographicFront"/>
            <a:lightRig rig="threePt" dir="t"/>
          </a:scene3d>
          <a:sp3d>
            <a:bevelT/>
          </a:sp3d>
        </p:spPr>
        <p:txBody>
          <a:bodyPr tIns="45720" rIns="91440" bIns="45720"/>
          <a:lstStyle/>
          <a:p>
            <a:pPr eaLnBrk="1" hangingPunct="1"/>
            <a:r>
              <a:rPr lang="en-US" smtClean="0"/>
              <a:t>Strength Summary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219200"/>
            <a:ext cx="8534400" cy="3429000"/>
          </a:xfrm>
        </p:spPr>
        <p:txBody>
          <a:bodyPr lIns="0"/>
          <a:lstStyle/>
          <a:p>
            <a:pPr eaLnBrk="1" hangingPunct="1">
              <a:lnSpc>
                <a:spcPct val="80000"/>
              </a:lnSpc>
              <a:buFont typeface="Univers BoldExt"/>
              <a:buAutoNum type="arabicPeriod"/>
            </a:pPr>
            <a:r>
              <a:rPr lang="en-US" sz="2400" smtClean="0"/>
              <a:t>The open source OFED stacks are a valuable and </a:t>
            </a:r>
            <a:r>
              <a:rPr lang="en-US" sz="2400" u="sng" smtClean="0"/>
              <a:t>relevant</a:t>
            </a:r>
            <a:r>
              <a:rPr lang="en-US" sz="2400" smtClean="0"/>
              <a:t> contribution to the industry</a:t>
            </a:r>
          </a:p>
          <a:p>
            <a:pPr eaLnBrk="1" hangingPunct="1">
              <a:lnSpc>
                <a:spcPct val="80000"/>
              </a:lnSpc>
              <a:buFont typeface="Univers BoldExt"/>
              <a:buAutoNum type="arabicPeriod"/>
            </a:pPr>
            <a:r>
              <a:rPr lang="en-US" sz="2400" smtClean="0"/>
              <a:t>The collaborative nature of the alliance (competitors cooperate to build standards-based, interoperable solutions)</a:t>
            </a:r>
          </a:p>
          <a:p>
            <a:pPr eaLnBrk="1" hangingPunct="1">
              <a:lnSpc>
                <a:spcPct val="80000"/>
              </a:lnSpc>
              <a:buFont typeface="Univers BoldExt"/>
              <a:buAutoNum type="arabicPeriod"/>
            </a:pPr>
            <a:r>
              <a:rPr lang="en-US" sz="2400" smtClean="0"/>
              <a:t>OFA’s flexibility to expand and embrace related technologies while advancing adoption of known technologies like IB</a:t>
            </a:r>
          </a:p>
          <a:p>
            <a:pPr eaLnBrk="1" hangingPunct="1">
              <a:lnSpc>
                <a:spcPct val="80000"/>
              </a:lnSpc>
              <a:buFont typeface="Univers BoldExt"/>
              <a:buAutoNum type="arabicPeriod"/>
            </a:pPr>
            <a:r>
              <a:rPr lang="en-US" sz="2400" smtClean="0"/>
              <a:t>Sonoma Workshop, Interop/Logo Program, Linux WG are strongest current programs (Windows WG/WinOF also)</a:t>
            </a:r>
          </a:p>
          <a:p>
            <a:pPr eaLnBrk="1" hangingPunct="1">
              <a:lnSpc>
                <a:spcPct val="80000"/>
              </a:lnSpc>
              <a:buFont typeface="Univers BoldExt"/>
              <a:buAutoNum type="arabicPeriod"/>
            </a:pPr>
            <a:r>
              <a:rPr lang="en-US" sz="2400" smtClean="0"/>
              <a:t>Stronghold in HPC suggests a beachhead from which expansion can be launched</a:t>
            </a:r>
          </a:p>
          <a:p>
            <a:pPr eaLnBrk="1" hangingPunct="1">
              <a:lnSpc>
                <a:spcPct val="80000"/>
              </a:lnSpc>
              <a:buFont typeface="Univers BoldExt"/>
              <a:buAutoNum type="arabicPeriod"/>
            </a:pPr>
            <a:endParaRPr lang="en-US" sz="2400" smtClean="0"/>
          </a:p>
          <a:p>
            <a:pPr eaLnBrk="1" hangingPunct="1">
              <a:lnSpc>
                <a:spcPct val="80000"/>
              </a:lnSpc>
              <a:buFont typeface="Univers BoldExt"/>
              <a:buAutoNum type="arabicPeriod"/>
            </a:pPr>
            <a:endParaRPr lang="en-US" sz="2400" smtClean="0"/>
          </a:p>
          <a:p>
            <a:pPr eaLnBrk="1" hangingPunct="1">
              <a:lnSpc>
                <a:spcPct val="80000"/>
              </a:lnSpc>
              <a:buFont typeface="Univers BoldExt"/>
              <a:buAutoNum type="arabicPeriod"/>
            </a:pPr>
            <a:endParaRPr lang="en-US" sz="2400" smtClean="0"/>
          </a:p>
          <a:p>
            <a:pPr eaLnBrk="1" hangingPunct="1">
              <a:lnSpc>
                <a:spcPct val="80000"/>
              </a:lnSpc>
              <a:buFont typeface="Univers BoldExt"/>
              <a:buAutoNum type="arabicPeriod"/>
            </a:pPr>
            <a:endParaRPr lang="en-US" sz="2400" smtClean="0"/>
          </a:p>
          <a:p>
            <a:pPr eaLnBrk="1" hangingPunct="1">
              <a:lnSpc>
                <a:spcPct val="80000"/>
              </a:lnSpc>
              <a:buFont typeface="Univers BoldExt"/>
              <a:buAutoNum type="arabicPeriod"/>
            </a:pPr>
            <a:endParaRPr lang="en-US" sz="2400" b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9933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algn="ctr">
              <a:defRPr/>
            </a:pPr>
            <a:r>
              <a:rPr lang="en-US" dirty="0" smtClean="0"/>
              <a:t>OFA WEAKNESSES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solidFill>
            <a:srgbClr val="FF9933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tIns="45720" rIns="91440" bIns="45720"/>
          <a:lstStyle/>
          <a:p>
            <a:pPr eaLnBrk="1" hangingPunct="1"/>
            <a:r>
              <a:rPr lang="en-US" sz="3200" dirty="0" smtClean="0"/>
              <a:t>Perceived Weaknesses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371600"/>
            <a:ext cx="8610600" cy="3429000"/>
          </a:xfrm>
        </p:spPr>
        <p:txBody>
          <a:bodyPr lIns="0"/>
          <a:lstStyle/>
          <a:p>
            <a:pPr eaLnBrk="1" hangingPunct="1">
              <a:lnSpc>
                <a:spcPct val="80000"/>
              </a:lnSpc>
            </a:pPr>
            <a:r>
              <a:rPr lang="en-US" sz="2400" smtClean="0"/>
              <a:t>Lack of wide-spread adoption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RDMA not well known; broaden awareness/support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Better collaboration externally (IBTA called out) and cooperation internally (between members; no dispute management)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Additional resources to keep releases and system progressing; more marketing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Allowing technology influences that are not multi-vendor (RoCEE called out)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Greater training/support of OFA development (university)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Get more members/highlight industry adoption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Engage iWARP vendors more -&gt; drivers into the WinOF driver model</a:t>
            </a:r>
          </a:p>
          <a:p>
            <a:pPr eaLnBrk="1" hangingPunct="1">
              <a:lnSpc>
                <a:spcPct val="80000"/>
              </a:lnSpc>
            </a:pPr>
            <a:endParaRPr lang="en-US" smtClean="0"/>
          </a:p>
          <a:p>
            <a:pPr eaLnBrk="1" hangingPunct="1">
              <a:lnSpc>
                <a:spcPct val="80000"/>
              </a:lnSpc>
            </a:pP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371600"/>
            <a:ext cx="8610600" cy="3429000"/>
          </a:xfrm>
        </p:spPr>
        <p:txBody>
          <a:bodyPr lIns="0"/>
          <a:lstStyle/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Better balance between Linux and Windows activities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Wiki pages are outdated and some broken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Not tracking downloads from the site; add registration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No dedicated resource to run the organization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Documentation easier to find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Strive to not be dominated by one company or technology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Too IB-centric language even on the API; let’s talk RDMA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Mailing lists (like </a:t>
            </a:r>
            <a:r>
              <a:rPr lang="en-US" sz="2400" dirty="0" err="1" smtClean="0"/>
              <a:t>ofa</a:t>
            </a:r>
            <a:r>
              <a:rPr lang="en-US" sz="2400" dirty="0" smtClean="0"/>
              <a:t>-general need to be provided)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Backward compatibility of public </a:t>
            </a:r>
            <a:r>
              <a:rPr lang="en-US" sz="2400" dirty="0" err="1" smtClean="0"/>
              <a:t>libs</a:t>
            </a:r>
            <a:endParaRPr lang="en-US" sz="2400" dirty="0" smtClean="0"/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Tie OFED release to release process of </a:t>
            </a:r>
            <a:r>
              <a:rPr lang="en-US" sz="2400" dirty="0" err="1" smtClean="0"/>
              <a:t>distros</a:t>
            </a:r>
            <a:endParaRPr lang="en-US" sz="2000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52400" y="152400"/>
            <a:ext cx="6477000" cy="838200"/>
          </a:xfrm>
          <a:prstGeom prst="rect">
            <a:avLst/>
          </a:prstGeom>
          <a:solidFill>
            <a:srgbClr val="FF9933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Suggestion Box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371600"/>
            <a:ext cx="8610600" cy="3429000"/>
          </a:xfrm>
        </p:spPr>
        <p:txBody>
          <a:bodyPr lIns="0"/>
          <a:lstStyle/>
          <a:p>
            <a:pPr eaLnBrk="1" hangingPunct="1">
              <a:lnSpc>
                <a:spcPct val="80000"/>
              </a:lnSpc>
            </a:pPr>
            <a:r>
              <a:rPr lang="en-US" sz="2200" dirty="0" smtClean="0"/>
              <a:t>Helping programmers better understand the </a:t>
            </a:r>
            <a:r>
              <a:rPr lang="en-US" sz="2200" dirty="0" err="1" smtClean="0"/>
              <a:t>comm</a:t>
            </a:r>
            <a:r>
              <a:rPr lang="en-US" sz="2200" dirty="0" smtClean="0"/>
              <a:t> model; ease </a:t>
            </a:r>
            <a:r>
              <a:rPr lang="en-US" sz="2200" dirty="0" err="1" smtClean="0"/>
              <a:t>rdma</a:t>
            </a:r>
            <a:r>
              <a:rPr lang="en-US" sz="2200" dirty="0" smtClean="0"/>
              <a:t> connection and resource mgmt</a:t>
            </a:r>
          </a:p>
          <a:p>
            <a:pPr eaLnBrk="1" hangingPunct="1">
              <a:lnSpc>
                <a:spcPct val="80000"/>
              </a:lnSpc>
            </a:pPr>
            <a:r>
              <a:rPr lang="en-US" sz="2200" dirty="0" smtClean="0"/>
              <a:t>Broaden scope and have more involvement by end-users</a:t>
            </a:r>
          </a:p>
          <a:p>
            <a:pPr eaLnBrk="1" hangingPunct="1">
              <a:lnSpc>
                <a:spcPct val="80000"/>
              </a:lnSpc>
            </a:pPr>
            <a:r>
              <a:rPr lang="en-US" sz="2200" dirty="0" smtClean="0"/>
              <a:t>Expanding usage into cloud computing; biz applications</a:t>
            </a:r>
          </a:p>
          <a:p>
            <a:pPr eaLnBrk="1" hangingPunct="1">
              <a:lnSpc>
                <a:spcPct val="80000"/>
              </a:lnSpc>
            </a:pPr>
            <a:r>
              <a:rPr lang="en-US" sz="2200" dirty="0" smtClean="0"/>
              <a:t>Strategic, well conceived marketing (esp. in enterprise)</a:t>
            </a:r>
          </a:p>
          <a:p>
            <a:pPr eaLnBrk="1" hangingPunct="1">
              <a:lnSpc>
                <a:spcPct val="80000"/>
              </a:lnSpc>
            </a:pPr>
            <a:r>
              <a:rPr lang="en-US" sz="2200" dirty="0" smtClean="0"/>
              <a:t>Better documentation; best practices; member contributions</a:t>
            </a:r>
          </a:p>
          <a:p>
            <a:pPr eaLnBrk="1" hangingPunct="1">
              <a:lnSpc>
                <a:spcPct val="80000"/>
              </a:lnSpc>
            </a:pPr>
            <a:r>
              <a:rPr lang="en-US" sz="2200" dirty="0" smtClean="0"/>
              <a:t>Verbs model documentation and MPI memory registration issue</a:t>
            </a:r>
          </a:p>
          <a:p>
            <a:pPr eaLnBrk="1" hangingPunct="1">
              <a:lnSpc>
                <a:spcPct val="80000"/>
              </a:lnSpc>
            </a:pPr>
            <a:r>
              <a:rPr lang="en-US" sz="2200" dirty="0" smtClean="0"/>
              <a:t>SA performance/scalability management API</a:t>
            </a:r>
          </a:p>
          <a:p>
            <a:pPr eaLnBrk="1" hangingPunct="1">
              <a:lnSpc>
                <a:spcPct val="80000"/>
              </a:lnSpc>
            </a:pPr>
            <a:r>
              <a:rPr lang="en-US" sz="2200" dirty="0" smtClean="0"/>
              <a:t>Better IB tutorials to develop more programmer mind-share</a:t>
            </a:r>
          </a:p>
          <a:p>
            <a:pPr eaLnBrk="1" hangingPunct="1">
              <a:lnSpc>
                <a:spcPct val="80000"/>
              </a:lnSpc>
            </a:pPr>
            <a:r>
              <a:rPr lang="en-US" sz="2200" dirty="0" smtClean="0"/>
              <a:t>Co-ordinate better with </a:t>
            </a:r>
            <a:r>
              <a:rPr lang="en-US" sz="2200" dirty="0" err="1" smtClean="0"/>
              <a:t>distros</a:t>
            </a:r>
            <a:endParaRPr lang="en-US" sz="2200" dirty="0" smtClean="0"/>
          </a:p>
          <a:p>
            <a:pPr eaLnBrk="1" hangingPunct="1">
              <a:lnSpc>
                <a:spcPct val="80000"/>
              </a:lnSpc>
            </a:pPr>
            <a:r>
              <a:rPr lang="en-US" sz="2200" dirty="0" smtClean="0"/>
              <a:t>Standards/Specs open to non-members (perhaps at cost) like PCI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200" dirty="0" smtClean="0"/>
          </a:p>
          <a:p>
            <a:pPr eaLnBrk="1" hangingPunct="1">
              <a:lnSpc>
                <a:spcPct val="80000"/>
              </a:lnSpc>
            </a:pPr>
            <a:endParaRPr lang="en-US" sz="2400" dirty="0" smtClean="0"/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endParaRPr lang="en-US" sz="2400" dirty="0" smtClean="0"/>
          </a:p>
          <a:p>
            <a:pPr eaLnBrk="1" hangingPunct="1">
              <a:lnSpc>
                <a:spcPct val="80000"/>
              </a:lnSpc>
            </a:pPr>
            <a:endParaRPr lang="en-US" dirty="0" smtClean="0"/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52400" y="152400"/>
            <a:ext cx="6477000" cy="838200"/>
          </a:xfrm>
          <a:prstGeom prst="rect">
            <a:avLst/>
          </a:prstGeom>
          <a:solidFill>
            <a:srgbClr val="FF9933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Unmet Expectations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/>
          <p:nvPr/>
        </p:nvGraphicFramePr>
        <p:xfrm>
          <a:off x="304800" y="1066800"/>
          <a:ext cx="83058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/>
          <p:cNvGraphicFramePr/>
          <p:nvPr/>
        </p:nvGraphicFramePr>
        <p:xfrm>
          <a:off x="381000" y="990600"/>
          <a:ext cx="83820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461" name="TextBox 10"/>
          <p:cNvSpPr txBox="1">
            <a:spLocks noChangeArrowheads="1"/>
          </p:cNvSpPr>
          <p:nvPr/>
        </p:nvSpPr>
        <p:spPr bwMode="auto">
          <a:xfrm>
            <a:off x="304800" y="6019800"/>
            <a:ext cx="8169275" cy="57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35000"/>
              </a:spcBef>
              <a:buClr>
                <a:schemeClr val="tx1"/>
              </a:buClr>
            </a:pPr>
            <a:r>
              <a:rPr lang="en-US" sz="1600"/>
              <a:t>Note: Three respondents provided “other” comments substantiating the need for training</a:t>
            </a:r>
          </a:p>
          <a:p>
            <a:pPr eaLnBrk="0" hangingPunct="0">
              <a:lnSpc>
                <a:spcPct val="80000"/>
              </a:lnSpc>
              <a:spcBef>
                <a:spcPct val="35000"/>
              </a:spcBef>
              <a:buClr>
                <a:schemeClr val="tx1"/>
              </a:buClr>
            </a:pPr>
            <a:r>
              <a:rPr lang="en-US" sz="1600"/>
              <a:t>Multiple answers allowed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52400" y="152400"/>
            <a:ext cx="6477000" cy="838200"/>
          </a:xfrm>
          <a:prstGeom prst="rect">
            <a:avLst/>
          </a:prstGeom>
          <a:solidFill>
            <a:srgbClr val="FF9933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Suggested Improvements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219200"/>
            <a:ext cx="8534400" cy="3429000"/>
          </a:xfrm>
        </p:spPr>
        <p:txBody>
          <a:bodyPr lIns="0"/>
          <a:lstStyle/>
          <a:p>
            <a:pPr eaLnBrk="1" hangingPunct="1">
              <a:lnSpc>
                <a:spcPct val="80000"/>
              </a:lnSpc>
              <a:buFont typeface="Univers BoldExt"/>
              <a:buAutoNum type="arabicPeriod"/>
            </a:pPr>
            <a:r>
              <a:rPr lang="en-US" sz="2400" dirty="0" smtClean="0"/>
              <a:t>Better documentation, training, equipping of programmers</a:t>
            </a:r>
          </a:p>
          <a:p>
            <a:pPr eaLnBrk="1" hangingPunct="1">
              <a:lnSpc>
                <a:spcPct val="80000"/>
              </a:lnSpc>
              <a:buFont typeface="Univers BoldExt"/>
              <a:buAutoNum type="arabicPeriod"/>
            </a:pPr>
            <a:r>
              <a:rPr lang="en-US" sz="2400" dirty="0" smtClean="0"/>
              <a:t>Some operational management (leadership, cooperation and brokering of conflict, single member dominance)</a:t>
            </a:r>
          </a:p>
          <a:p>
            <a:pPr eaLnBrk="1" hangingPunct="1">
              <a:lnSpc>
                <a:spcPct val="80000"/>
              </a:lnSpc>
              <a:buFont typeface="Univers BoldExt"/>
              <a:buAutoNum type="arabicPeriod"/>
            </a:pPr>
            <a:r>
              <a:rPr lang="en-US" sz="2400" dirty="0" smtClean="0"/>
              <a:t>Well conceived awareness, marketing, and industry engagement (increase adoption)</a:t>
            </a:r>
          </a:p>
          <a:p>
            <a:pPr eaLnBrk="1" hangingPunct="1">
              <a:lnSpc>
                <a:spcPct val="80000"/>
              </a:lnSpc>
              <a:buFont typeface="Univers BoldExt"/>
              <a:buAutoNum type="arabicPeriod"/>
            </a:pPr>
            <a:r>
              <a:rPr lang="en-US" sz="2400" dirty="0" smtClean="0"/>
              <a:t>Additional resources for essential alliance deliverables</a:t>
            </a:r>
          </a:p>
          <a:p>
            <a:pPr eaLnBrk="1" hangingPunct="1">
              <a:lnSpc>
                <a:spcPct val="80000"/>
              </a:lnSpc>
              <a:buFont typeface="Univers BoldExt"/>
              <a:buAutoNum type="arabicPeriod"/>
            </a:pPr>
            <a:r>
              <a:rPr lang="en-US" sz="2400" dirty="0" smtClean="0"/>
              <a:t>Simple additions (registration for download; email lists)</a:t>
            </a:r>
          </a:p>
          <a:p>
            <a:pPr eaLnBrk="1" hangingPunct="1">
              <a:lnSpc>
                <a:spcPct val="80000"/>
              </a:lnSpc>
              <a:buFont typeface="Univers BoldExt"/>
              <a:buAutoNum type="arabicPeriod"/>
            </a:pPr>
            <a:r>
              <a:rPr lang="en-US" sz="2400" dirty="0" smtClean="0"/>
              <a:t>External collaborations (IBTA, </a:t>
            </a:r>
            <a:r>
              <a:rPr lang="en-US" sz="2400" dirty="0" err="1" smtClean="0"/>
              <a:t>Distros</a:t>
            </a:r>
            <a:r>
              <a:rPr lang="en-US" sz="2400" dirty="0" smtClean="0"/>
              <a:t>)</a:t>
            </a:r>
          </a:p>
          <a:p>
            <a:pPr eaLnBrk="1" hangingPunct="1">
              <a:lnSpc>
                <a:spcPct val="80000"/>
              </a:lnSpc>
              <a:buFont typeface="Univers BoldExt"/>
              <a:buAutoNum type="arabicPeriod"/>
            </a:pPr>
            <a:r>
              <a:rPr lang="en-US" sz="2400" dirty="0" smtClean="0"/>
              <a:t>Need for expansion (cloud, enterprise)</a:t>
            </a:r>
          </a:p>
          <a:p>
            <a:pPr eaLnBrk="1" hangingPunct="1">
              <a:lnSpc>
                <a:spcPct val="80000"/>
              </a:lnSpc>
              <a:buFont typeface="Univers BoldExt"/>
              <a:buAutoNum type="arabicPeriod"/>
            </a:pPr>
            <a:r>
              <a:rPr lang="en-US" sz="2400" dirty="0" smtClean="0"/>
              <a:t>Limited visibility/access to specs &amp; alliance output</a:t>
            </a:r>
          </a:p>
          <a:p>
            <a:pPr eaLnBrk="1" hangingPunct="1">
              <a:lnSpc>
                <a:spcPct val="80000"/>
              </a:lnSpc>
              <a:buFont typeface="Univers BoldExt"/>
              <a:buAutoNum type="arabicPeriod"/>
            </a:pPr>
            <a:r>
              <a:rPr lang="en-US" sz="2400" dirty="0" smtClean="0"/>
              <a:t>Technical issues</a:t>
            </a:r>
            <a:endParaRPr lang="en-US" sz="2400" b="0" dirty="0" smtClean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52400" y="152400"/>
            <a:ext cx="6477000" cy="838200"/>
          </a:xfrm>
          <a:prstGeom prst="rect">
            <a:avLst/>
          </a:prstGeom>
          <a:solidFill>
            <a:srgbClr val="FF9933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Weaknesses Summary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algn="ctr">
              <a:defRPr/>
            </a:pPr>
            <a:r>
              <a:rPr lang="en-US" dirty="0" smtClean="0"/>
              <a:t>OFA Opportunities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3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en-US" smtClean="0"/>
              <a:t>OFA Opportunities</a:t>
            </a:r>
          </a:p>
        </p:txBody>
      </p:sp>
      <p:sp>
        <p:nvSpPr>
          <p:cNvPr id="22531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smtClean="0"/>
              <a:t>Cloud computing and data center virtualization (Repeated FIVE times)</a:t>
            </a:r>
          </a:p>
          <a:p>
            <a:r>
              <a:rPr lang="en-US" sz="2200" dirty="0" smtClean="0"/>
              <a:t>Ethernet Data Center Bridging clusters (Repeated THREE times)</a:t>
            </a:r>
          </a:p>
          <a:p>
            <a:r>
              <a:rPr lang="en-US" sz="2200" dirty="0" smtClean="0"/>
              <a:t>Continuing/enhancing the dev. and distr. of OFED stack (</a:t>
            </a:r>
            <a:r>
              <a:rPr lang="en-US" sz="2200" dirty="0" err="1" smtClean="0"/>
              <a:t>WinOF</a:t>
            </a:r>
            <a:r>
              <a:rPr lang="en-US" sz="2200" dirty="0" smtClean="0"/>
              <a:t> , RDMA) (Dominate current space)</a:t>
            </a:r>
          </a:p>
          <a:p>
            <a:r>
              <a:rPr lang="en-US" sz="2200" dirty="0" smtClean="0"/>
              <a:t>Adding additional fabric stacks to current offering (higher </a:t>
            </a:r>
            <a:r>
              <a:rPr lang="en-US" sz="2200" dirty="0" err="1" smtClean="0"/>
              <a:t>thruput</a:t>
            </a:r>
            <a:r>
              <a:rPr lang="en-US" sz="2200" dirty="0" smtClean="0"/>
              <a:t>; converging networks; </a:t>
            </a:r>
            <a:r>
              <a:rPr lang="en-US" sz="2200" dirty="0" err="1" smtClean="0"/>
              <a:t>exascale</a:t>
            </a:r>
            <a:r>
              <a:rPr lang="en-US" sz="2200" dirty="0" smtClean="0"/>
              <a:t> computing)</a:t>
            </a:r>
          </a:p>
          <a:p>
            <a:r>
              <a:rPr lang="en-US" sz="2200" dirty="0" smtClean="0"/>
              <a:t>Enhancing usage of RDMA programming model</a:t>
            </a:r>
          </a:p>
          <a:p>
            <a:r>
              <a:rPr lang="en-US" sz="2200" dirty="0" smtClean="0"/>
              <a:t>Training/education programmers</a:t>
            </a:r>
          </a:p>
          <a:p>
            <a:r>
              <a:rPr lang="en-US" sz="2200" dirty="0" smtClean="0"/>
              <a:t>Provider of technologies rather than OFED product releases</a:t>
            </a:r>
          </a:p>
          <a:p>
            <a:r>
              <a:rPr lang="en-US" sz="2200" dirty="0" smtClean="0"/>
              <a:t>Entry into the embedded market</a:t>
            </a:r>
          </a:p>
          <a:p>
            <a:r>
              <a:rPr lang="en-US" sz="2200" dirty="0" smtClean="0"/>
              <a:t>More marketing (beyond research &amp; HPC)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en-US" dirty="0" smtClean="0"/>
              <a:t>Inventures </a:t>
            </a:r>
            <a:r>
              <a:rPr lang="en-US" dirty="0" smtClean="0"/>
              <a:t>Overview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981075"/>
            <a:ext cx="8642350" cy="4924425"/>
          </a:xfrm>
        </p:spPr>
        <p:txBody>
          <a:bodyPr/>
          <a:lstStyle/>
          <a:p>
            <a:r>
              <a:rPr lang="en-US" sz="2400" smtClean="0"/>
              <a:t>Founded 1992 – based in SF Bay Area</a:t>
            </a:r>
          </a:p>
          <a:p>
            <a:pPr lvl="1"/>
            <a:r>
              <a:rPr lang="en-US" sz="2000" smtClean="0"/>
              <a:t>Privately held</a:t>
            </a:r>
          </a:p>
          <a:p>
            <a:pPr lvl="1"/>
            <a:r>
              <a:rPr lang="en-US" sz="2000" smtClean="0"/>
              <a:t>Europe operation in 2010, APAC to follow</a:t>
            </a:r>
          </a:p>
          <a:p>
            <a:r>
              <a:rPr lang="en-US" sz="2400" smtClean="0"/>
              <a:t>We provide a suite of outsourced professional services to business ecosystems (Alliances, Consortia, SIGs)</a:t>
            </a:r>
          </a:p>
          <a:p>
            <a:pPr lvl="1"/>
            <a:r>
              <a:rPr lang="en-US" sz="2000" smtClean="0"/>
              <a:t>25 engagements today represent &gt;10,000 entities globally</a:t>
            </a:r>
          </a:p>
          <a:p>
            <a:pPr lvl="1"/>
            <a:r>
              <a:rPr lang="en-US" sz="2000" smtClean="0"/>
              <a:t>Clean/Green Energy, Healthcare, ICT (Enterprise IT &amp;software, broadband wired/unwired, wireless, mobility, networked consumer electronics, and communications protocols) sectors</a:t>
            </a:r>
          </a:p>
          <a:p>
            <a:r>
              <a:rPr lang="en-US" sz="2400" smtClean="0"/>
              <a:t>Our Services enable:</a:t>
            </a:r>
          </a:p>
          <a:p>
            <a:pPr lvl="1"/>
            <a:r>
              <a:rPr lang="en-US" sz="2000" smtClean="0"/>
              <a:t>Strategic collaboration between stakeholders</a:t>
            </a:r>
          </a:p>
          <a:p>
            <a:pPr lvl="1"/>
            <a:r>
              <a:rPr lang="en-US" sz="2000" smtClean="0"/>
              <a:t>Growth of ecosystems around new standards and initiatives</a:t>
            </a:r>
          </a:p>
          <a:p>
            <a:pPr lvl="1"/>
            <a:r>
              <a:rPr lang="en-US" sz="2000" smtClean="0"/>
              <a:t>Larger markets for products and services based on clients’ solutions</a:t>
            </a:r>
          </a:p>
        </p:txBody>
      </p:sp>
      <p:sp>
        <p:nvSpPr>
          <p:cNvPr id="455684" name="Text Box 4"/>
          <p:cNvSpPr txBox="1">
            <a:spLocks noChangeArrowheads="1"/>
          </p:cNvSpPr>
          <p:nvPr/>
        </p:nvSpPr>
        <p:spPr bwMode="auto">
          <a:xfrm>
            <a:off x="684213" y="6005513"/>
            <a:ext cx="7704137" cy="519112"/>
          </a:xfrm>
          <a:prstGeom prst="rect">
            <a:avLst/>
          </a:prstGeom>
          <a:solidFill>
            <a:schemeClr val="accent2"/>
          </a:solidFill>
          <a:ln w="12700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 algn="ctr">
              <a:lnSpc>
                <a:spcPct val="100000"/>
              </a:lnSpc>
              <a:buFontTx/>
              <a:buNone/>
              <a:defRPr/>
            </a:pPr>
            <a:r>
              <a:rPr lang="en-US" sz="2800" b="1" i="1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We accelerate results through collaboration</a:t>
            </a:r>
            <a:r>
              <a:rPr lang="en-US" sz="2800" b="1" i="1">
                <a:solidFill>
                  <a:srgbClr val="FFFF00"/>
                </a:solidFill>
                <a:latin typeface="Arial" charset="0"/>
              </a:rPr>
              <a:t> </a:t>
            </a:r>
            <a:endParaRPr lang="en-US" sz="2800" i="1">
              <a:solidFill>
                <a:srgbClr val="FFFF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Marketing &amp; expanding scope (repeated THREE times)</a:t>
            </a:r>
          </a:p>
          <a:p>
            <a:r>
              <a:rPr lang="en-US" smtClean="0"/>
              <a:t>Documentation</a:t>
            </a:r>
          </a:p>
          <a:p>
            <a:r>
              <a:rPr lang="en-US" smtClean="0"/>
              <a:t>Interoperability/Logo Program</a:t>
            </a:r>
          </a:p>
          <a:p>
            <a:r>
              <a:rPr lang="en-US" smtClean="0"/>
              <a:t>Sonoma workshop</a:t>
            </a:r>
          </a:p>
          <a:p>
            <a:r>
              <a:rPr lang="en-US" smtClean="0"/>
              <a:t>Support for new messaging layers (e.g., AMQP)</a:t>
            </a:r>
          </a:p>
          <a:p>
            <a:r>
              <a:rPr lang="en-US" smtClean="0"/>
              <a:t>Enabling converged networking</a:t>
            </a:r>
          </a:p>
          <a:p>
            <a:endParaRPr lang="en-US" smtClean="0"/>
          </a:p>
        </p:txBody>
      </p:sp>
      <p:sp>
        <p:nvSpPr>
          <p:cNvPr id="4" name="Title 3"/>
          <p:cNvSpPr txBox="1">
            <a:spLocks/>
          </p:cNvSpPr>
          <p:nvPr/>
        </p:nvSpPr>
        <p:spPr bwMode="auto">
          <a:xfrm>
            <a:off x="228600" y="152400"/>
            <a:ext cx="6477000" cy="838200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 eaLnBrk="0" hangingPunct="0"/>
            <a:r>
              <a:rPr lang="en-US" sz="2800" b="1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Programs with most potential if given additional attention &amp; budget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304800" y="1066800"/>
          <a:ext cx="86106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4580" name="TextBox 4"/>
          <p:cNvSpPr txBox="1">
            <a:spLocks noChangeArrowheads="1"/>
          </p:cNvSpPr>
          <p:nvPr/>
        </p:nvSpPr>
        <p:spPr bwMode="auto">
          <a:xfrm>
            <a:off x="609600" y="6248400"/>
            <a:ext cx="26527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FF0000"/>
                </a:solidFill>
              </a:rPr>
              <a:t>Note: Multiple answers allowed</a:t>
            </a:r>
          </a:p>
        </p:txBody>
      </p:sp>
      <p:sp>
        <p:nvSpPr>
          <p:cNvPr id="7" name="Title 3"/>
          <p:cNvSpPr txBox="1">
            <a:spLocks/>
          </p:cNvSpPr>
          <p:nvPr/>
        </p:nvSpPr>
        <p:spPr bwMode="auto">
          <a:xfrm>
            <a:off x="228600" y="152400"/>
            <a:ext cx="6477000" cy="838200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 eaLnBrk="0" hangingPunct="0"/>
            <a:r>
              <a:rPr lang="en-US" sz="3200" b="1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Trends OFA Should Consider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End-user and developer training</a:t>
            </a:r>
          </a:p>
          <a:p>
            <a:pPr lvl="1"/>
            <a:r>
              <a:rPr lang="en-US" sz="2000" smtClean="0"/>
              <a:t>RDMA, IPC, Storage Variants, Device provider training</a:t>
            </a:r>
          </a:p>
          <a:p>
            <a:r>
              <a:rPr lang="en-US" sz="2400" smtClean="0"/>
              <a:t>Workshops</a:t>
            </a:r>
          </a:p>
          <a:p>
            <a:pPr lvl="1"/>
            <a:r>
              <a:rPr lang="en-US" sz="2000" smtClean="0"/>
              <a:t>Architecture workshop for WinOF</a:t>
            </a:r>
          </a:p>
          <a:p>
            <a:pPr lvl="1"/>
            <a:r>
              <a:rPr lang="en-US" sz="2000" smtClean="0"/>
              <a:t>Architecture workshop for VMWare</a:t>
            </a:r>
          </a:p>
          <a:p>
            <a:pPr lvl="1"/>
            <a:r>
              <a:rPr lang="en-US" sz="2000" smtClean="0"/>
              <a:t>I/O Optimization workshop</a:t>
            </a:r>
          </a:p>
          <a:p>
            <a:r>
              <a:rPr lang="en-US" sz="2400" smtClean="0"/>
              <a:t>Easier to use APIs and API documentation</a:t>
            </a:r>
          </a:p>
          <a:p>
            <a:r>
              <a:rPr lang="en-US" sz="2400" smtClean="0"/>
              <a:t>Cloud Computing/Virtualization</a:t>
            </a:r>
          </a:p>
          <a:p>
            <a:r>
              <a:rPr lang="en-US" sz="2400" smtClean="0"/>
              <a:t>Ethernet focus; Data center focus</a:t>
            </a:r>
          </a:p>
          <a:p>
            <a:r>
              <a:rPr lang="en-US" sz="2400" smtClean="0"/>
              <a:t>OFED for Petascale/Exascale clusters</a:t>
            </a:r>
          </a:p>
          <a:p>
            <a:r>
              <a:rPr lang="en-US" sz="2400" smtClean="0"/>
              <a:t>OFED for financial applications</a:t>
            </a:r>
          </a:p>
          <a:p>
            <a:r>
              <a:rPr lang="en-US" sz="2400" smtClean="0"/>
              <a:t>Many subnet routing; SM at scale</a:t>
            </a:r>
          </a:p>
          <a:p>
            <a:endParaRPr lang="en-US" smtClean="0"/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228600" y="152400"/>
            <a:ext cx="6477000" cy="838200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 eaLnBrk="0" hangingPunct="0"/>
            <a:r>
              <a:rPr lang="en-US" sz="3200" b="1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Programs OFA Should Offer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Greatest opportunity in training (formal curriculum &amp; informal workshops)</a:t>
            </a:r>
          </a:p>
          <a:p>
            <a:r>
              <a:rPr lang="en-US" dirty="0" smtClean="0"/>
              <a:t>High interest in expansion of scope into: enterprise data center, cloud, financial apps, virtualization and </a:t>
            </a:r>
            <a:r>
              <a:rPr lang="en-US" dirty="0" err="1" smtClean="0"/>
              <a:t>ethernet</a:t>
            </a:r>
            <a:endParaRPr lang="en-US" dirty="0" smtClean="0"/>
          </a:p>
          <a:p>
            <a:r>
              <a:rPr lang="en-US" dirty="0" smtClean="0"/>
              <a:t>Interest in </a:t>
            </a:r>
            <a:r>
              <a:rPr lang="en-US" dirty="0" err="1" smtClean="0"/>
              <a:t>Petascale</a:t>
            </a:r>
            <a:r>
              <a:rPr lang="en-US" dirty="0" smtClean="0"/>
              <a:t>/</a:t>
            </a:r>
            <a:r>
              <a:rPr lang="en-US" dirty="0" err="1" smtClean="0"/>
              <a:t>Exascale</a:t>
            </a:r>
            <a:r>
              <a:rPr lang="en-US" dirty="0" smtClean="0"/>
              <a:t> </a:t>
            </a:r>
          </a:p>
          <a:p>
            <a:r>
              <a:rPr lang="en-US" dirty="0" smtClean="0"/>
              <a:t>Marketing/awareness seen as worthy of more attention/funding</a:t>
            </a:r>
          </a:p>
          <a:p>
            <a:r>
              <a:rPr lang="en-US" dirty="0" err="1" smtClean="0"/>
              <a:t>Interop</a:t>
            </a:r>
            <a:r>
              <a:rPr lang="en-US" dirty="0" smtClean="0"/>
              <a:t> WG/Logo Program also valuable</a:t>
            </a:r>
          </a:p>
          <a:p>
            <a:r>
              <a:rPr lang="en-US" dirty="0" smtClean="0"/>
              <a:t>RDMA is the “golden thread” woven throughout</a:t>
            </a:r>
          </a:p>
          <a:p>
            <a:pPr>
              <a:buFontTx/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228600" y="152400"/>
            <a:ext cx="6477000" cy="838200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 eaLnBrk="0" hangingPunct="0"/>
            <a:r>
              <a:rPr lang="en-US" sz="3200" b="1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Opportunities Summary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B40206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algn="ctr">
              <a:defRPr/>
            </a:pPr>
            <a:r>
              <a:rPr lang="en-US" dirty="0" smtClean="0"/>
              <a:t>OFA Threats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3"/>
          <p:cNvSpPr>
            <a:spLocks noGrp="1"/>
          </p:cNvSpPr>
          <p:nvPr>
            <p:ph type="title"/>
          </p:nvPr>
        </p:nvSpPr>
        <p:spPr>
          <a:solidFill>
            <a:srgbClr val="B40206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en-US" smtClean="0"/>
              <a:t>Threats (Organizational)</a:t>
            </a:r>
          </a:p>
        </p:txBody>
      </p:sp>
      <p:sp>
        <p:nvSpPr>
          <p:cNvPr id="2867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Lack of member engagement</a:t>
            </a:r>
          </a:p>
          <a:p>
            <a:r>
              <a:rPr lang="en-US" sz="2400" dirty="0" smtClean="0"/>
              <a:t>Lack of member cooperation &amp; competing interests</a:t>
            </a:r>
          </a:p>
          <a:p>
            <a:r>
              <a:rPr lang="en-US" sz="2400" dirty="0" smtClean="0"/>
              <a:t>Loss of funding (and charging for stack seen as dangerous giving </a:t>
            </a:r>
            <a:r>
              <a:rPr lang="en-US" sz="2400" dirty="0" err="1" smtClean="0"/>
              <a:t>distros</a:t>
            </a:r>
            <a:r>
              <a:rPr lang="en-US" sz="2400" dirty="0" smtClean="0"/>
              <a:t> an open door)</a:t>
            </a:r>
          </a:p>
          <a:p>
            <a:r>
              <a:rPr lang="en-US" sz="2400" dirty="0" smtClean="0"/>
              <a:t>Officer roles not defined; Officers are not cycled so no opportunity for fresh perspectives</a:t>
            </a:r>
          </a:p>
          <a:p>
            <a:r>
              <a:rPr lang="en-US" sz="2400" dirty="0" smtClean="0"/>
              <a:t>Losing focus; losing momentum; </a:t>
            </a:r>
          </a:p>
          <a:p>
            <a:r>
              <a:rPr lang="en-US" sz="2400" dirty="0" smtClean="0"/>
              <a:t>Not effectively marketing OFA and output</a:t>
            </a:r>
          </a:p>
          <a:p>
            <a:r>
              <a:rPr lang="en-US" sz="2400" dirty="0" smtClean="0"/>
              <a:t>Lack of adoption</a:t>
            </a:r>
          </a:p>
          <a:p>
            <a:r>
              <a:rPr lang="en-US" sz="2400" dirty="0" smtClean="0"/>
              <a:t>Lack of vision for Ethernet and Data Center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solidFill>
            <a:srgbClr val="B40206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en-US" sz="2800" dirty="0" smtClean="0"/>
              <a:t>Why members question support &amp; participation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Lack of clear return on investment</a:t>
            </a:r>
          </a:p>
          <a:p>
            <a:pPr lvl="1"/>
            <a:r>
              <a:rPr lang="en-US" sz="2000" dirty="0" smtClean="0"/>
              <a:t>Code is open sourced</a:t>
            </a:r>
          </a:p>
          <a:p>
            <a:pPr lvl="1"/>
            <a:r>
              <a:rPr lang="en-US" sz="2000" dirty="0" smtClean="0"/>
              <a:t>Not a clear linkage to products sold/revenue gained</a:t>
            </a:r>
          </a:p>
          <a:p>
            <a:pPr lvl="1"/>
            <a:r>
              <a:rPr lang="en-US" sz="2000" dirty="0" smtClean="0"/>
              <a:t>No clear linkage to membership fees</a:t>
            </a:r>
          </a:p>
          <a:p>
            <a:r>
              <a:rPr lang="en-US" sz="2400" dirty="0" smtClean="0"/>
              <a:t>OFED showing partiality to one technology/company</a:t>
            </a:r>
          </a:p>
          <a:p>
            <a:r>
              <a:rPr lang="en-US" sz="2400" dirty="0" smtClean="0"/>
              <a:t>Small/niche market share.</a:t>
            </a:r>
          </a:p>
          <a:p>
            <a:r>
              <a:rPr lang="en-US" sz="2400" dirty="0" smtClean="0"/>
              <a:t>Lack of responsiveness to requests from long-standing OFA members</a:t>
            </a:r>
          </a:p>
          <a:p>
            <a:r>
              <a:rPr lang="en-US" sz="2400" dirty="0" smtClean="0"/>
              <a:t>OFED is difficult to integrate in to existing Linux (custom) environments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solidFill>
            <a:srgbClr val="B40206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en-US" smtClean="0"/>
              <a:t>Why non-members don’t join</a:t>
            </a:r>
          </a:p>
        </p:txBody>
      </p:sp>
      <p:graphicFrame>
        <p:nvGraphicFramePr>
          <p:cNvPr id="5" name="Chart 4"/>
          <p:cNvGraphicFramePr/>
          <p:nvPr/>
        </p:nvGraphicFramePr>
        <p:xfrm>
          <a:off x="228600" y="1066800"/>
          <a:ext cx="853440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1748" name="TextBox 3"/>
          <p:cNvSpPr txBox="1">
            <a:spLocks noChangeArrowheads="1"/>
          </p:cNvSpPr>
          <p:nvPr/>
        </p:nvSpPr>
        <p:spPr bwMode="auto">
          <a:xfrm>
            <a:off x="152400" y="6248400"/>
            <a:ext cx="26527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FF0000"/>
                </a:solidFill>
              </a:rPr>
              <a:t>Note: Multiple answers allowed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solidFill>
            <a:srgbClr val="B40206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en-US" sz="2800" dirty="0" smtClean="0"/>
              <a:t>Ecosystem Inhibitors to OFED Adoption (1)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Data Center Server Networks</a:t>
            </a:r>
          </a:p>
          <a:p>
            <a:pPr lvl="1"/>
            <a:r>
              <a:rPr lang="en-US" sz="2000" smtClean="0"/>
              <a:t>Orientation toward ethernet (1GigE OK for most; admin skill set in place)</a:t>
            </a:r>
          </a:p>
          <a:p>
            <a:pPr lvl="1"/>
            <a:r>
              <a:rPr lang="en-US" sz="2000" smtClean="0"/>
              <a:t>Lack of promotion/marketing</a:t>
            </a:r>
          </a:p>
          <a:p>
            <a:pPr lvl="1"/>
            <a:r>
              <a:rPr lang="en-US" sz="2000" smtClean="0"/>
              <a:t>Lack of RDMA HW and Applications</a:t>
            </a:r>
          </a:p>
          <a:p>
            <a:pPr lvl="1"/>
            <a:r>
              <a:rPr lang="en-US" sz="2000" smtClean="0"/>
              <a:t>Routing, Virtualization, Abstractions</a:t>
            </a:r>
          </a:p>
          <a:p>
            <a:pPr lvl="1"/>
            <a:r>
              <a:rPr lang="en-US" sz="2000" smtClean="0"/>
              <a:t>Cost of iWARP</a:t>
            </a:r>
          </a:p>
          <a:p>
            <a:r>
              <a:rPr lang="en-US" sz="2400" smtClean="0"/>
              <a:t>Data Center Storage Networks</a:t>
            </a:r>
          </a:p>
          <a:p>
            <a:pPr lvl="1"/>
            <a:r>
              <a:rPr lang="en-US" sz="2000" smtClean="0"/>
              <a:t>Orientation toward fiber channel (legacy, admin skill set in place) </a:t>
            </a:r>
          </a:p>
          <a:p>
            <a:pPr lvl="1"/>
            <a:r>
              <a:rPr lang="en-US" sz="2000" smtClean="0"/>
              <a:t>Lack of promotion/marketing</a:t>
            </a:r>
          </a:p>
          <a:p>
            <a:pPr lvl="1"/>
            <a:r>
              <a:rPr lang="en-US" sz="2000" smtClean="0"/>
              <a:t>Lack of RDMA HW, Applications, and Benefits</a:t>
            </a:r>
          </a:p>
          <a:p>
            <a:pPr lvl="1"/>
            <a:r>
              <a:rPr lang="en-US" sz="2000" smtClean="0"/>
              <a:t>OFED is not considered to be reliable/stable for storage</a:t>
            </a:r>
          </a:p>
          <a:p>
            <a:pPr lvl="1"/>
            <a:r>
              <a:rPr lang="en-US" sz="2000" smtClean="0"/>
              <a:t>RDMA relevance with storage protocols</a:t>
            </a:r>
          </a:p>
          <a:p>
            <a:pPr lvl="1"/>
            <a:r>
              <a:rPr lang="en-US" sz="2000" smtClean="0"/>
              <a:t>Cost of IB</a:t>
            </a:r>
          </a:p>
          <a:p>
            <a:pPr lvl="1"/>
            <a:endParaRPr lang="en-US" sz="2000" smtClean="0"/>
          </a:p>
          <a:p>
            <a:pPr lvl="1"/>
            <a:endParaRPr lang="en-US" sz="2000" smtClean="0"/>
          </a:p>
          <a:p>
            <a:pPr lvl="1"/>
            <a:endParaRPr lang="en-US" sz="2000" smtClean="0"/>
          </a:p>
          <a:p>
            <a:pPr lvl="1"/>
            <a:endParaRPr lang="en-US" sz="2000" smtClean="0"/>
          </a:p>
          <a:p>
            <a:pPr lvl="1"/>
            <a:endParaRPr lang="en-US" sz="2000" smtClean="0"/>
          </a:p>
          <a:p>
            <a:endParaRPr lang="en-US" sz="2400" smtClean="0"/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Cloud Computing Networks</a:t>
            </a:r>
          </a:p>
          <a:p>
            <a:pPr lvl="1"/>
            <a:r>
              <a:rPr lang="en-US" sz="2000" smtClean="0"/>
              <a:t>Lack of virtualization support (no support from virtualization vendors)</a:t>
            </a:r>
          </a:p>
          <a:p>
            <a:pPr lvl="1"/>
            <a:r>
              <a:rPr lang="en-US" sz="2000" smtClean="0"/>
              <a:t>Lack of promotion/marketing</a:t>
            </a:r>
          </a:p>
          <a:p>
            <a:pPr lvl="1"/>
            <a:r>
              <a:rPr lang="en-US" sz="2000" smtClean="0"/>
              <a:t>Weak management support in OFED</a:t>
            </a:r>
          </a:p>
          <a:p>
            <a:pPr lvl="1"/>
            <a:r>
              <a:rPr lang="en-US" sz="2000" smtClean="0"/>
              <a:t>Lack of RDMA HW; No compelling case for RDMA</a:t>
            </a:r>
          </a:p>
          <a:p>
            <a:pPr lvl="1"/>
            <a:r>
              <a:rPr lang="en-US" sz="2000" smtClean="0"/>
              <a:t>Cloud uses cheap networking. However most cloud problems will begin to require a more high performance network</a:t>
            </a:r>
          </a:p>
          <a:p>
            <a:pPr lvl="1"/>
            <a:r>
              <a:rPr lang="en-US" sz="2000" smtClean="0"/>
              <a:t>Lack of applications and benefits</a:t>
            </a:r>
          </a:p>
          <a:p>
            <a:r>
              <a:rPr lang="en-US" sz="2400" smtClean="0"/>
              <a:t>HPC Computing Interconnects</a:t>
            </a:r>
          </a:p>
          <a:p>
            <a:pPr lvl="1"/>
            <a:r>
              <a:rPr lang="en-US" sz="2000" smtClean="0"/>
              <a:t>Scalability of OFED to several 10s of thousands of nodes </a:t>
            </a:r>
          </a:p>
          <a:p>
            <a:pPr lvl="1"/>
            <a:r>
              <a:rPr lang="en-US" sz="2000" smtClean="0"/>
              <a:t>Cost of IB</a:t>
            </a:r>
          </a:p>
          <a:p>
            <a:pPr lvl="1"/>
            <a:r>
              <a:rPr lang="en-US" sz="2000" smtClean="0"/>
              <a:t>Vendor provided alternative</a:t>
            </a:r>
          </a:p>
          <a:p>
            <a:pPr lvl="1"/>
            <a:r>
              <a:rPr lang="en-US" sz="2000" smtClean="0"/>
              <a:t>Lack of promotion/marketing</a:t>
            </a:r>
          </a:p>
          <a:p>
            <a:pPr lvl="1"/>
            <a:r>
              <a:rPr lang="en-US" sz="2000" smtClean="0"/>
              <a:t>Other standards</a:t>
            </a:r>
          </a:p>
          <a:p>
            <a:pPr lvl="1"/>
            <a:r>
              <a:rPr lang="en-US" sz="2000" smtClean="0"/>
              <a:t>Relevance to financial services</a:t>
            </a:r>
          </a:p>
          <a:p>
            <a:pPr lvl="1"/>
            <a:endParaRPr lang="en-US" sz="2000" smtClean="0"/>
          </a:p>
          <a:p>
            <a:pPr lvl="1"/>
            <a:endParaRPr lang="en-US" sz="2000" smtClean="0"/>
          </a:p>
          <a:p>
            <a:pPr lvl="1"/>
            <a:endParaRPr lang="en-US" sz="2000" smtClean="0"/>
          </a:p>
          <a:p>
            <a:pPr lvl="1"/>
            <a:endParaRPr lang="en-US" sz="2000" smtClean="0"/>
          </a:p>
          <a:p>
            <a:pPr lvl="1"/>
            <a:endParaRPr lang="en-US" sz="2000" smtClean="0"/>
          </a:p>
          <a:p>
            <a:endParaRPr lang="en-US" sz="2400" smtClean="0"/>
          </a:p>
          <a:p>
            <a:endParaRPr lang="en-US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6477000" cy="838200"/>
          </a:xfrm>
          <a:solidFill>
            <a:srgbClr val="B40206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en-US" sz="2800" dirty="0" smtClean="0"/>
              <a:t>Ecosystem Inhibitors to OFED Adoption (2)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en-US" smtClean="0"/>
              <a:t>Agenda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125538"/>
            <a:ext cx="8424863" cy="5246687"/>
          </a:xfrm>
        </p:spPr>
        <p:txBody>
          <a:bodyPr/>
          <a:lstStyle/>
          <a:p>
            <a:r>
              <a:rPr lang="en-US" dirty="0" smtClean="0"/>
              <a:t>Alliance Assessment Overview</a:t>
            </a:r>
          </a:p>
          <a:p>
            <a:r>
              <a:rPr lang="en-US" dirty="0" smtClean="0"/>
              <a:t>At-a-glance Strategy Survey Output</a:t>
            </a:r>
          </a:p>
          <a:p>
            <a:r>
              <a:rPr lang="en-US" dirty="0" smtClean="0"/>
              <a:t>Detail of Survey Findings</a:t>
            </a:r>
          </a:p>
          <a:p>
            <a:r>
              <a:rPr lang="en-US" dirty="0" smtClean="0"/>
              <a:t>Benchmark Findings</a:t>
            </a:r>
          </a:p>
          <a:p>
            <a:r>
              <a:rPr lang="en-US" dirty="0" smtClean="0"/>
              <a:t>Conclusions</a:t>
            </a:r>
          </a:p>
          <a:p>
            <a:r>
              <a:rPr lang="en-US" dirty="0" smtClean="0"/>
              <a:t>Next Steps</a:t>
            </a:r>
          </a:p>
          <a:p>
            <a:pPr lvl="1">
              <a:buFontTx/>
              <a:buNone/>
            </a:pPr>
            <a:endParaRPr lang="en-US" dirty="0" smtClean="0"/>
          </a:p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HPC Storage and File System Interconnects</a:t>
            </a:r>
          </a:p>
          <a:p>
            <a:pPr lvl="1"/>
            <a:r>
              <a:rPr lang="en-US" sz="2000" dirty="0" smtClean="0"/>
              <a:t>OFED </a:t>
            </a:r>
            <a:r>
              <a:rPr lang="en-US" sz="2000" dirty="0" err="1" smtClean="0"/>
              <a:t>sw</a:t>
            </a:r>
            <a:r>
              <a:rPr lang="en-US" sz="2000" dirty="0" smtClean="0"/>
              <a:t> is not considered to be reliable/stable for storage</a:t>
            </a:r>
          </a:p>
          <a:p>
            <a:pPr lvl="1"/>
            <a:r>
              <a:rPr lang="en-US" sz="2000" dirty="0" smtClean="0"/>
              <a:t>Education / documentation</a:t>
            </a:r>
          </a:p>
          <a:p>
            <a:pPr lvl="1"/>
            <a:r>
              <a:rPr lang="en-US" sz="2000" dirty="0" smtClean="0"/>
              <a:t>Lack of promotion/marketing</a:t>
            </a:r>
          </a:p>
          <a:p>
            <a:pPr lvl="1"/>
            <a:r>
              <a:rPr lang="en-US" sz="2000" dirty="0" smtClean="0"/>
              <a:t>Maturity. Availability of multiple low-cost solutions</a:t>
            </a:r>
          </a:p>
          <a:p>
            <a:pPr lvl="1"/>
            <a:r>
              <a:rPr lang="en-US" sz="2000" dirty="0" smtClean="0"/>
              <a:t>IB looks great, but how do I manage a large scale SAN (1,000's of ports) with IB when all I know is Ethernet.</a:t>
            </a:r>
          </a:p>
          <a:p>
            <a:pPr lvl="1"/>
            <a:r>
              <a:rPr lang="en-US" sz="2000" dirty="0" smtClean="0"/>
              <a:t>Unclear value proposition</a:t>
            </a:r>
          </a:p>
          <a:p>
            <a:pPr lvl="1"/>
            <a:r>
              <a:rPr lang="en-US" sz="2000" dirty="0" smtClean="0"/>
              <a:t>Scale</a:t>
            </a:r>
          </a:p>
          <a:p>
            <a:pPr lvl="1"/>
            <a:r>
              <a:rPr lang="en-US" sz="2000" dirty="0" smtClean="0"/>
              <a:t>RDMA relevance with storage protocols</a:t>
            </a:r>
          </a:p>
          <a:p>
            <a:r>
              <a:rPr lang="en-US" sz="2400" dirty="0" smtClean="0"/>
              <a:t>Other</a:t>
            </a:r>
          </a:p>
          <a:p>
            <a:pPr lvl="1"/>
            <a:r>
              <a:rPr lang="en-US" sz="2000" dirty="0" smtClean="0"/>
              <a:t>We need to do 100000 nodes and bring up in seconds</a:t>
            </a:r>
          </a:p>
          <a:p>
            <a:pPr lvl="1"/>
            <a:r>
              <a:rPr lang="en-US" sz="2000" dirty="0" smtClean="0"/>
              <a:t>Value of OFED is negative compared to standard Linux distribution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endParaRPr lang="en-US" sz="2400" dirty="0" smtClean="0"/>
          </a:p>
          <a:p>
            <a:endParaRPr lang="en-US" dirty="0" smtClean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6477000" cy="838200"/>
          </a:xfrm>
          <a:solidFill>
            <a:srgbClr val="B40206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en-US" sz="2800" dirty="0" smtClean="0"/>
              <a:t>Ecosystem Inhibitors to OFED Adoption (3)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solidFill>
            <a:srgbClr val="B40206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en-US" sz="2800" dirty="0" smtClean="0"/>
              <a:t>New programs to enable ecosystem penetration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Improve training/support/documentation</a:t>
            </a:r>
          </a:p>
          <a:p>
            <a:pPr lvl="1"/>
            <a:r>
              <a:rPr lang="en-US" sz="2000" smtClean="0"/>
              <a:t>Simplify programming and sys admin usage</a:t>
            </a:r>
          </a:p>
          <a:p>
            <a:r>
              <a:rPr lang="en-US" sz="2400" smtClean="0"/>
              <a:t>Improve support for virtualization, cloud, financial services messaging, etc.</a:t>
            </a:r>
          </a:p>
          <a:p>
            <a:r>
              <a:rPr lang="en-US" sz="2400" smtClean="0"/>
              <a:t>Enhance marketing efforts</a:t>
            </a:r>
          </a:p>
          <a:p>
            <a:pPr lvl="1"/>
            <a:r>
              <a:rPr lang="en-US" sz="2000" smtClean="0"/>
              <a:t>White papers; proofs of concept; case studies</a:t>
            </a:r>
          </a:p>
          <a:p>
            <a:pPr lvl="1"/>
            <a:r>
              <a:rPr lang="en-US" sz="2000" smtClean="0"/>
              <a:t>Promotion in web sites, trade shows, trade-rags, &amp; other mediums to penetrate the respective ecosystem</a:t>
            </a:r>
          </a:p>
          <a:p>
            <a:r>
              <a:rPr lang="en-US" sz="2400" smtClean="0"/>
              <a:t>Make technology more ethernet-like (tools, etc.)</a:t>
            </a:r>
          </a:p>
          <a:p>
            <a:r>
              <a:rPr lang="en-US" sz="2400" smtClean="0"/>
              <a:t>Improve the diagnostics, management, and scalability of OFED</a:t>
            </a:r>
          </a:p>
          <a:p>
            <a:r>
              <a:rPr lang="en-US" sz="2400" smtClean="0"/>
              <a:t>Allow OFED to embrace additional protocols upper and lower layer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solidFill>
            <a:srgbClr val="B40206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en-US" smtClean="0"/>
              <a:t>Threats Summary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No clear ROI for members &amp; non-members</a:t>
            </a:r>
          </a:p>
          <a:p>
            <a:pPr lvl="1"/>
            <a:r>
              <a:rPr lang="en-US" sz="2000" smtClean="0"/>
              <a:t>End-users expect vendors to participate in alliance</a:t>
            </a:r>
          </a:p>
          <a:p>
            <a:r>
              <a:rPr lang="en-US" sz="2400" smtClean="0"/>
              <a:t>Lack of documentation &amp; training is limiting adoption</a:t>
            </a:r>
          </a:p>
          <a:p>
            <a:r>
              <a:rPr lang="en-US" sz="2400" smtClean="0"/>
              <a:t>Data center technologies (cloud, virtualization, ethernet, messaging) seen as greatest gaps</a:t>
            </a:r>
          </a:p>
          <a:p>
            <a:r>
              <a:rPr lang="en-US" sz="2400" smtClean="0"/>
              <a:t>Marketing seen as key to penetrating new markets</a:t>
            </a:r>
          </a:p>
          <a:p>
            <a:r>
              <a:rPr lang="en-US" sz="2400" smtClean="0"/>
              <a:t>Legacy familiarity (ethernet, fiber channel)</a:t>
            </a:r>
          </a:p>
          <a:p>
            <a:r>
              <a:rPr lang="en-US" sz="2400" smtClean="0"/>
              <a:t>Questions on scaleability</a:t>
            </a:r>
          </a:p>
          <a:p>
            <a:r>
              <a:rPr lang="en-US" sz="2400" smtClean="0"/>
              <a:t>Cost issues with IB and iWARP</a:t>
            </a:r>
          </a:p>
          <a:p>
            <a:r>
              <a:rPr lang="en-US" sz="2400" smtClean="0"/>
              <a:t>Internal issues need exploration and resolution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>
              <a:defRPr/>
            </a:pPr>
            <a:r>
              <a:rPr lang="en-US" dirty="0" smtClean="0"/>
              <a:t>Benchmark Analysis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en-US" dirty="0" smtClean="0"/>
              <a:t>Benchmark Approach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Explored Web presences of all four organizations (and spoke with leadership where possible)</a:t>
            </a:r>
          </a:p>
          <a:p>
            <a:r>
              <a:rPr lang="en-US" dirty="0" smtClean="0"/>
              <a:t>Targets: Linux Foundation; Mozilla Foundation; OpenOffice.org; </a:t>
            </a:r>
            <a:r>
              <a:rPr lang="en-US" dirty="0" err="1" smtClean="0"/>
              <a:t>OpenSolaris</a:t>
            </a:r>
            <a:endParaRPr lang="en-US" dirty="0" smtClean="0"/>
          </a:p>
          <a:p>
            <a:r>
              <a:rPr lang="en-US" dirty="0" smtClean="0"/>
              <a:t>Extracted key programs and reasons for success</a:t>
            </a:r>
          </a:p>
          <a:p>
            <a:r>
              <a:rPr lang="en-US" dirty="0" smtClean="0"/>
              <a:t>Identified practices OFA should consider</a:t>
            </a:r>
          </a:p>
          <a:p>
            <a:r>
              <a:rPr lang="en-US" dirty="0" smtClean="0"/>
              <a:t>Compiled summary recommendations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Identified technical leadership around which other activities (Technical Advisory Board, Training, Speaker Bureau, etc.) are built</a:t>
            </a:r>
          </a:p>
          <a:p>
            <a:pPr lvl="1"/>
            <a:r>
              <a:rPr lang="en-US" sz="2000" dirty="0" smtClean="0">
                <a:solidFill>
                  <a:srgbClr val="0B26AB"/>
                </a:solidFill>
              </a:rPr>
              <a:t>Is there a need for a Technical Body which is the definitive team for technical decisions, representation, and training development?</a:t>
            </a:r>
          </a:p>
          <a:p>
            <a:r>
              <a:rPr lang="en-US" sz="2000" dirty="0" smtClean="0"/>
              <a:t>Neutrality</a:t>
            </a:r>
          </a:p>
          <a:p>
            <a:pPr lvl="1"/>
            <a:r>
              <a:rPr lang="en-US" sz="2000" dirty="0" smtClean="0"/>
              <a:t>Councils/Collectives for End-Users (</a:t>
            </a:r>
            <a:r>
              <a:rPr lang="en-US" sz="2000" dirty="0" smtClean="0">
                <a:hlinkClick r:id="rId2"/>
              </a:rPr>
              <a:t>http://www.linuxfoundation.org/collaborate/euc</a:t>
            </a:r>
            <a:r>
              <a:rPr lang="en-US" sz="2000" dirty="0" smtClean="0"/>
              <a:t>) and Vendors (</a:t>
            </a:r>
            <a:r>
              <a:rPr lang="en-US" sz="2000" dirty="0" smtClean="0">
                <a:hlinkClick r:id="rId3"/>
              </a:rPr>
              <a:t>http://www.linuxfoundation.org/collaborate/vac</a:t>
            </a:r>
            <a:r>
              <a:rPr lang="en-US" sz="2000" dirty="0" smtClean="0"/>
              <a:t>) to voice issues that should be considered/resourced by the alliance</a:t>
            </a:r>
          </a:p>
          <a:p>
            <a:pPr lvl="1"/>
            <a:r>
              <a:rPr lang="en-US" sz="2000" dirty="0" smtClean="0"/>
              <a:t>Training is purposefully vendor-neutral</a:t>
            </a:r>
          </a:p>
          <a:p>
            <a:pPr lvl="1"/>
            <a:r>
              <a:rPr lang="en-US" sz="2000" dirty="0" smtClean="0">
                <a:solidFill>
                  <a:srgbClr val="0B26AB"/>
                </a:solidFill>
              </a:rPr>
              <a:t>Is there anything more that OFA needs to do to improve/maintain a reputation of neutrality?</a:t>
            </a:r>
          </a:p>
          <a:p>
            <a:r>
              <a:rPr lang="en-US" sz="2000" dirty="0" smtClean="0"/>
              <a:t>Diversification of Revenue (not just membership)</a:t>
            </a:r>
          </a:p>
          <a:p>
            <a:pPr lvl="1"/>
            <a:r>
              <a:rPr lang="en-US" sz="1800" dirty="0" smtClean="0">
                <a:solidFill>
                  <a:srgbClr val="0B26AB"/>
                </a:solidFill>
              </a:rPr>
              <a:t>In what ways can OFA diversify its revenue stream?</a:t>
            </a:r>
          </a:p>
          <a:p>
            <a:pPr>
              <a:buNone/>
            </a:pPr>
            <a:endParaRPr lang="en-US" dirty="0" smtClean="0">
              <a:solidFill>
                <a:srgbClr val="0B26AB"/>
              </a:solidFill>
            </a:endParaRPr>
          </a:p>
          <a:p>
            <a:endParaRPr lang="en-US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6477000" cy="838200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en-US" smtClean="0"/>
              <a:t>OFA Considerations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en-US" smtClean="0"/>
              <a:t>OFA Considerations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308600"/>
          </a:xfrm>
        </p:spPr>
        <p:txBody>
          <a:bodyPr/>
          <a:lstStyle/>
          <a:p>
            <a:r>
              <a:rPr lang="en-US" sz="2000" dirty="0" smtClean="0"/>
              <a:t>Extensive Training Program</a:t>
            </a:r>
          </a:p>
          <a:p>
            <a:pPr lvl="1"/>
            <a:r>
              <a:rPr lang="en-US" sz="1800" dirty="0" smtClean="0"/>
              <a:t>Training created by technical leaders from the community</a:t>
            </a:r>
          </a:p>
          <a:p>
            <a:pPr lvl="1"/>
            <a:r>
              <a:rPr lang="en-US" sz="1800" dirty="0" smtClean="0"/>
              <a:t>Self-supporting; revenue generating</a:t>
            </a:r>
          </a:p>
          <a:p>
            <a:pPr lvl="1"/>
            <a:r>
              <a:rPr lang="en-US" sz="1800" dirty="0" smtClean="0">
                <a:solidFill>
                  <a:srgbClr val="0B26AB"/>
                </a:solidFill>
              </a:rPr>
              <a:t>Active project should be defined and launched here</a:t>
            </a:r>
          </a:p>
          <a:p>
            <a:r>
              <a:rPr lang="en-US" sz="2000" dirty="0" smtClean="0"/>
              <a:t>Extensive documentation both for users and developers</a:t>
            </a:r>
          </a:p>
          <a:p>
            <a:pPr lvl="1"/>
            <a:r>
              <a:rPr lang="en-US" sz="1800" dirty="0" smtClean="0">
                <a:solidFill>
                  <a:srgbClr val="0B26AB"/>
                </a:solidFill>
              </a:rPr>
              <a:t>Does OFA have a community-based mechanism to build out its documentation for both users and developers?</a:t>
            </a:r>
          </a:p>
          <a:p>
            <a:pPr lvl="1"/>
            <a:r>
              <a:rPr lang="en-US" sz="1800" dirty="0" smtClean="0">
                <a:solidFill>
                  <a:srgbClr val="0B26AB"/>
                </a:solidFill>
              </a:rPr>
              <a:t>Does OFA’s current documentation take into account multiple levels of awareness? (beginner, intermediate, advanced)</a:t>
            </a:r>
          </a:p>
          <a:p>
            <a:r>
              <a:rPr lang="en-US" sz="2000" dirty="0" smtClean="0"/>
              <a:t>Essential infrastructure for success</a:t>
            </a:r>
          </a:p>
          <a:p>
            <a:pPr lvl="1"/>
            <a:r>
              <a:rPr lang="en-US" sz="2000" dirty="0" smtClean="0"/>
              <a:t>Community is equipped with essential collaboration tools, repositories, bug trackers and communication channels</a:t>
            </a:r>
          </a:p>
          <a:p>
            <a:pPr lvl="1"/>
            <a:r>
              <a:rPr lang="en-US" sz="2000" dirty="0" smtClean="0">
                <a:solidFill>
                  <a:srgbClr val="0B26AB"/>
                </a:solidFill>
              </a:rPr>
              <a:t>Does OFA offer a consistent, easy-to-use, reliable collaboration infrastructure upon which the work is done?</a:t>
            </a:r>
          </a:p>
          <a:p>
            <a:r>
              <a:rPr lang="en-US" sz="2000" dirty="0" smtClean="0"/>
              <a:t>Consistency of contribution method</a:t>
            </a:r>
          </a:p>
          <a:p>
            <a:pPr lvl="1"/>
            <a:r>
              <a:rPr lang="en-US" sz="2000" dirty="0" smtClean="0">
                <a:solidFill>
                  <a:srgbClr val="0B26AB"/>
                </a:solidFill>
              </a:rPr>
              <a:t>Is the OFA contribution model clearly understood and consistent?</a:t>
            </a:r>
          </a:p>
          <a:p>
            <a:endParaRPr lang="en-US" sz="2600" dirty="0" smtClean="0">
              <a:solidFill>
                <a:srgbClr val="0B26A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en-US" dirty="0" smtClean="0"/>
              <a:t>OFA Considerations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Collaboration Events</a:t>
            </a:r>
          </a:p>
          <a:p>
            <a:pPr lvl="1"/>
            <a:r>
              <a:rPr lang="en-US" sz="1800" dirty="0" smtClean="0"/>
              <a:t>Multiple types of events which facilitate networking between developers, end-users, and business leaders</a:t>
            </a:r>
          </a:p>
          <a:p>
            <a:pPr lvl="1"/>
            <a:r>
              <a:rPr lang="en-US" sz="1800" dirty="0" smtClean="0">
                <a:solidFill>
                  <a:srgbClr val="0B26AB"/>
                </a:solidFill>
              </a:rPr>
              <a:t>What events in addition to Sonoma does OFA need to provide?</a:t>
            </a:r>
          </a:p>
          <a:p>
            <a:r>
              <a:rPr lang="en-US" sz="2000" dirty="0" smtClean="0"/>
              <a:t>Separate web “channel” for promotion, distribution, and supporting information</a:t>
            </a:r>
          </a:p>
          <a:p>
            <a:pPr lvl="1"/>
            <a:r>
              <a:rPr lang="en-US" sz="1800" dirty="0" smtClean="0"/>
              <a:t>Linux.com/Mozilla.com/etc. separate from Developers Community (though linked)</a:t>
            </a:r>
          </a:p>
          <a:p>
            <a:pPr lvl="1"/>
            <a:r>
              <a:rPr lang="en-US" sz="1800" dirty="0" smtClean="0">
                <a:solidFill>
                  <a:srgbClr val="0B26AB"/>
                </a:solidFill>
              </a:rPr>
              <a:t>How can OFA enhance its content development &amp; “channels”?</a:t>
            </a:r>
            <a:endParaRPr lang="en-US" sz="2800" dirty="0" smtClean="0"/>
          </a:p>
          <a:p>
            <a:r>
              <a:rPr lang="en-US" sz="2000" dirty="0" smtClean="0"/>
              <a:t>Enabling broad ecosystem of solutions</a:t>
            </a:r>
          </a:p>
          <a:p>
            <a:pPr lvl="1"/>
            <a:r>
              <a:rPr lang="en-US" sz="2000" dirty="0" smtClean="0"/>
              <a:t>APIs and Extensions have produced a robust list of add-ins that extend the core functionality of the suite</a:t>
            </a:r>
          </a:p>
          <a:p>
            <a:pPr lvl="1"/>
            <a:r>
              <a:rPr lang="en-US" sz="2000" dirty="0" smtClean="0">
                <a:solidFill>
                  <a:srgbClr val="0B26AB"/>
                </a:solidFill>
              </a:rPr>
              <a:t>Is there a concerted approach toward producing applications and add-ins that expand the ecosystem around OFED?</a:t>
            </a:r>
          </a:p>
          <a:p>
            <a:pPr lvl="1"/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en-US" dirty="0" smtClean="0"/>
              <a:t>Phase I Conclusions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OFED as a “core product” is a beneficial offering to the industry</a:t>
            </a:r>
          </a:p>
          <a:p>
            <a:pPr lvl="1"/>
            <a:r>
              <a:rPr lang="en-US" sz="1600" dirty="0" smtClean="0"/>
              <a:t>Suggestions for improvement will only make it a stronger “landing pad” for OFA</a:t>
            </a:r>
          </a:p>
          <a:p>
            <a:pPr lvl="1"/>
            <a:r>
              <a:rPr lang="en-US" sz="1600" dirty="0" smtClean="0"/>
              <a:t>Marketing/Awareness programs leveraging success in HPC could result in greater adoption and facilitate viability in expanded markets</a:t>
            </a:r>
          </a:p>
          <a:p>
            <a:r>
              <a:rPr lang="en-US" sz="1800" dirty="0" smtClean="0"/>
              <a:t>OFA seems operationally functional, but would benefit from greater membership engagement, clearer value proposition with ROI, and dedicated resources</a:t>
            </a:r>
          </a:p>
          <a:p>
            <a:r>
              <a:rPr lang="en-US" sz="1800" dirty="0" smtClean="0"/>
              <a:t>Existing programs such as </a:t>
            </a:r>
            <a:r>
              <a:rPr lang="en-US" sz="1800" dirty="0" err="1" smtClean="0"/>
              <a:t>Interop</a:t>
            </a:r>
            <a:r>
              <a:rPr lang="en-US" sz="1800" dirty="0" smtClean="0"/>
              <a:t> WG/Logo Program and Sonoma Workshop are valuable and should be given greater attention/funding</a:t>
            </a:r>
          </a:p>
          <a:p>
            <a:r>
              <a:rPr lang="en-US" sz="1800" dirty="0" smtClean="0"/>
              <a:t>Development of training and better documentation are priority actions and may increase adoption</a:t>
            </a:r>
          </a:p>
          <a:p>
            <a:r>
              <a:rPr lang="en-US" sz="1800" dirty="0" smtClean="0"/>
              <a:t>Opportunities exist in data center technologies (cloud, virtualization, </a:t>
            </a:r>
            <a:r>
              <a:rPr lang="en-US" sz="1800" dirty="0" err="1" smtClean="0"/>
              <a:t>ethernet</a:t>
            </a:r>
            <a:r>
              <a:rPr lang="en-US" sz="1800" dirty="0" smtClean="0"/>
              <a:t>, financial services messaging); but scaling is also desired</a:t>
            </a:r>
          </a:p>
          <a:p>
            <a:r>
              <a:rPr lang="en-US" sz="1800" dirty="0" smtClean="0"/>
              <a:t>Pre-survey notions of dedicated leadership and better financial return on OFED distribution were not substantiated</a:t>
            </a:r>
          </a:p>
          <a:p>
            <a:pPr lvl="1"/>
            <a:r>
              <a:rPr lang="en-US" sz="1600" dirty="0" smtClean="0"/>
              <a:t>However, Inventures’ experience indicates that dedicated leadership is essential to the implementation of the programs supporting the above conclusions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3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en-US" sz="3200" dirty="0" smtClean="0"/>
              <a:t>Recommendations</a:t>
            </a:r>
          </a:p>
        </p:txBody>
      </p:sp>
      <p:sp>
        <p:nvSpPr>
          <p:cNvPr id="4403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i="1" dirty="0" smtClean="0"/>
              <a:t>Enter a Phase II activity to develop “actionable” solutions for OFA in light of the conclusions drawn from the survey &amp; benchmarks</a:t>
            </a:r>
          </a:p>
          <a:p>
            <a:r>
              <a:rPr lang="en-US" sz="2000" dirty="0" smtClean="0"/>
              <a:t>Phase II areas of focus:</a:t>
            </a:r>
          </a:p>
          <a:p>
            <a:pPr lvl="1"/>
            <a:r>
              <a:rPr lang="en-US" sz="1800" dirty="0" smtClean="0"/>
              <a:t>Generate a clear and tangible value proposition and ROI for current and prospective members (at all membership levels) </a:t>
            </a:r>
          </a:p>
          <a:p>
            <a:pPr lvl="1"/>
            <a:r>
              <a:rPr lang="en-US" sz="1800" dirty="0" smtClean="0"/>
              <a:t>Define/enhance programs to spur membership engagement and revenue generation resulting in a sustainable funding base</a:t>
            </a:r>
          </a:p>
          <a:p>
            <a:pPr lvl="1"/>
            <a:r>
              <a:rPr lang="en-US" sz="1800" dirty="0" smtClean="0"/>
              <a:t>Identify enhancements to existing OFA programs (e.g. </a:t>
            </a:r>
            <a:r>
              <a:rPr lang="en-US" sz="1800" dirty="0" err="1" smtClean="0"/>
              <a:t>Interop</a:t>
            </a:r>
            <a:r>
              <a:rPr lang="en-US" sz="1800" dirty="0" smtClean="0"/>
              <a:t> WG) that further strengthen the value delivered to members and to the industry </a:t>
            </a:r>
          </a:p>
          <a:p>
            <a:pPr lvl="1"/>
            <a:r>
              <a:rPr lang="en-US" sz="1800" dirty="0" smtClean="0"/>
              <a:t>Define approaches and necessary resourcing to improving current offerings such as consistent training, documentation, etc.</a:t>
            </a:r>
          </a:p>
          <a:p>
            <a:pPr lvl="1"/>
            <a:r>
              <a:rPr lang="en-US" sz="1800" dirty="0" smtClean="0"/>
              <a:t>Identify market and technical expansion priorities and propose strategic plans</a:t>
            </a:r>
          </a:p>
          <a:p>
            <a:pPr lvl="1"/>
            <a:r>
              <a:rPr lang="en-US" sz="1800" dirty="0" smtClean="0"/>
              <a:t>Develop key metrics to measure the ongoing success of OFA</a:t>
            </a:r>
          </a:p>
          <a:p>
            <a:r>
              <a:rPr lang="en-US" sz="2000" dirty="0" smtClean="0"/>
              <a:t>Phase III – Launch and manage above defined priority solutions and programs</a:t>
            </a:r>
          </a:p>
          <a:p>
            <a:pPr>
              <a:buFontTx/>
              <a:buNone/>
            </a:pPr>
            <a:r>
              <a:rPr lang="en-US" dirty="0" smtClean="0"/>
              <a:t>  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en-US" sz="2800" dirty="0" smtClean="0"/>
              <a:t>Alliance Assessment Project </a:t>
            </a:r>
            <a:br>
              <a:rPr lang="en-US" sz="2800" dirty="0" smtClean="0"/>
            </a:br>
            <a:r>
              <a:rPr lang="en-US" sz="2800" dirty="0" smtClean="0"/>
              <a:t>(Phase 1 of 3)</a:t>
            </a:r>
          </a:p>
        </p:txBody>
      </p:sp>
      <p:graphicFrame>
        <p:nvGraphicFramePr>
          <p:cNvPr id="4" name="Diagram 3"/>
          <p:cNvGraphicFramePr/>
          <p:nvPr/>
        </p:nvGraphicFramePr>
        <p:xfrm>
          <a:off x="179388" y="1323975"/>
          <a:ext cx="8642350" cy="4924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BACKUP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Survey Questions</a:t>
            </a:r>
          </a:p>
        </p:txBody>
      </p:sp>
      <p:sp>
        <p:nvSpPr>
          <p:cNvPr id="46083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Tx/>
              <a:buAutoNum type="arabicPeriod"/>
            </a:pPr>
            <a:r>
              <a:rPr lang="en-US" sz="1800" smtClean="0"/>
              <a:t>To begin, please indicate how your organization fits into the OFA Ecosystem</a:t>
            </a:r>
          </a:p>
          <a:p>
            <a:pPr marL="514350" indent="-514350">
              <a:buFontTx/>
              <a:buAutoNum type="arabicPeriod"/>
            </a:pPr>
            <a:r>
              <a:rPr lang="en-US" sz="1800" smtClean="0"/>
              <a:t>Please indicate how your organization obtains and uses the OFED stack</a:t>
            </a:r>
          </a:p>
          <a:p>
            <a:pPr marL="514350" indent="-514350">
              <a:buFontTx/>
              <a:buAutoNum type="arabicPeriod"/>
            </a:pPr>
            <a:r>
              <a:rPr lang="en-US" sz="1800" smtClean="0"/>
              <a:t>Thinking both long-term (5-10 years) and short-term (2-3 years), what do you consider to be OFA’s strengths?</a:t>
            </a:r>
          </a:p>
          <a:p>
            <a:pPr marL="514350" indent="-514350">
              <a:buFontTx/>
              <a:buAutoNum type="arabicPeriod"/>
            </a:pPr>
            <a:r>
              <a:rPr lang="en-US" sz="1800" smtClean="0"/>
              <a:t>Please select from the following list the three existing OFA Programs or Workgroups you find most beneficial: (skip if not an OFA member)</a:t>
            </a:r>
          </a:p>
          <a:p>
            <a:pPr marL="514350" indent="-514350">
              <a:buFontTx/>
              <a:buAutoNum type="arabicPeriod"/>
            </a:pPr>
            <a:r>
              <a:rPr lang="en-US" sz="1800" smtClean="0"/>
              <a:t>What is OFA’s greatest contribution to the industry? Does it make your products (or the products you buy) more beneficial? Does it help you sell or buy more products?</a:t>
            </a:r>
          </a:p>
          <a:p>
            <a:pPr marL="514350" indent="-514350">
              <a:buFontTx/>
              <a:buAutoNum type="arabicPeriod"/>
            </a:pPr>
            <a:r>
              <a:rPr lang="en-US" sz="1800" smtClean="0"/>
              <a:t>What are OFA’s 2-3 strongest internal “assets” upon which the alliance can grow?</a:t>
            </a:r>
          </a:p>
          <a:p>
            <a:pPr marL="514350" indent="-514350">
              <a:buFontTx/>
              <a:buAutoNum type="arabicPeriod"/>
            </a:pPr>
            <a:r>
              <a:rPr lang="en-US" sz="1800" smtClean="0"/>
              <a:t>Based on your awareness of potential weaknesses in the organization, how would you suggest OFA improve its organization and administration to ensure its long term stability?</a:t>
            </a:r>
          </a:p>
          <a:p>
            <a:pPr marL="514350" indent="-514350">
              <a:buFontTx/>
              <a:buNone/>
            </a:pPr>
            <a:endParaRPr lang="en-US" sz="2000" smtClean="0"/>
          </a:p>
          <a:p>
            <a:pPr marL="514350" indent="-514350">
              <a:buFontTx/>
              <a:buAutoNum type="arabicPeriod"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Survey Questions</a:t>
            </a:r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Tx/>
              <a:buAutoNum type="arabicPeriod" startAt="8"/>
            </a:pPr>
            <a:r>
              <a:rPr lang="en-US" sz="1800" smtClean="0"/>
              <a:t>Please tell us your complaints about the way OFA works, how its web pages are organized, how the OFED software is distributed, or any other areas that could be fixed.</a:t>
            </a:r>
          </a:p>
          <a:p>
            <a:pPr marL="457200" indent="-457200">
              <a:buFontTx/>
              <a:buAutoNum type="arabicPeriod" startAt="8"/>
            </a:pPr>
            <a:r>
              <a:rPr lang="en-US" sz="1800" smtClean="0"/>
              <a:t>What do you expect from OFA that so far, the alliance has been unable to deliver?</a:t>
            </a:r>
          </a:p>
          <a:p>
            <a:pPr marL="457200" indent="-457200">
              <a:buFontTx/>
              <a:buAutoNum type="arabicPeriod" startAt="8"/>
            </a:pPr>
            <a:r>
              <a:rPr lang="en-US" sz="1800" smtClean="0"/>
              <a:t>Select 2-3 areas suggested below where OFA could improve:</a:t>
            </a:r>
          </a:p>
          <a:p>
            <a:pPr marL="457200" indent="-457200">
              <a:buFontTx/>
              <a:buAutoNum type="arabicPeriod" startAt="8"/>
            </a:pPr>
            <a:r>
              <a:rPr lang="en-US" sz="1800" smtClean="0"/>
              <a:t>What do you consider to be OFA’s opportunities?</a:t>
            </a:r>
          </a:p>
          <a:p>
            <a:pPr marL="457200" indent="-457200">
              <a:buFontTx/>
              <a:buAutoNum type="arabicPeriod" startAt="8"/>
            </a:pPr>
            <a:r>
              <a:rPr lang="en-US" sz="1800" smtClean="0"/>
              <a:t>What current programs or activities have the most potential if given additional attention and funding?</a:t>
            </a:r>
          </a:p>
          <a:p>
            <a:pPr marL="457200" indent="-457200">
              <a:buFontTx/>
              <a:buAutoNum type="arabicPeriod" startAt="8"/>
            </a:pPr>
            <a:r>
              <a:rPr lang="en-US" sz="1800" smtClean="0"/>
              <a:t>Which of the following industry trends should OFA consider in future programs and activities?</a:t>
            </a:r>
          </a:p>
          <a:p>
            <a:pPr marL="457200" indent="-457200">
              <a:buFontTx/>
              <a:buAutoNum type="arabicPeriod" startAt="8"/>
            </a:pPr>
            <a:r>
              <a:rPr lang="en-US" sz="1800" smtClean="0"/>
              <a:t>Please list 2-3 new OFA Programs you would like to see offered</a:t>
            </a:r>
          </a:p>
          <a:p>
            <a:pPr marL="457200" indent="-457200">
              <a:buFontTx/>
              <a:buAutoNum type="arabicPeriod" startAt="15"/>
            </a:pPr>
            <a:r>
              <a:rPr lang="en-US" sz="1800" smtClean="0"/>
              <a:t>What do you consider to be OFA’s threats?</a:t>
            </a:r>
          </a:p>
          <a:p>
            <a:pPr marL="457200" indent="-457200">
              <a:buFontTx/>
              <a:buAutoNum type="arabicPeriod" startAt="15"/>
            </a:pPr>
            <a:r>
              <a:rPr lang="en-US" sz="1800" smtClean="0"/>
              <a:t>What are top reasons why current OFA members question their ongoing support for and participation in the alliance?</a:t>
            </a:r>
          </a:p>
          <a:p>
            <a:pPr marL="457200" indent="-457200">
              <a:buFontTx/>
              <a:buAutoNum type="arabicPeriod" startAt="15"/>
            </a:pPr>
            <a:r>
              <a:rPr lang="en-US" sz="1800" smtClean="0"/>
              <a:t>What are the top reasons why current OFA NON-MEMBERS do not join the Alliance?</a:t>
            </a:r>
          </a:p>
          <a:p>
            <a:pPr marL="457200" indent="-457200">
              <a:buFontTx/>
              <a:buAutoNum type="arabicPeriod" startAt="8"/>
            </a:pPr>
            <a:endParaRPr lang="en-US" sz="1800" smtClean="0"/>
          </a:p>
          <a:p>
            <a:pPr marL="457200" indent="-457200">
              <a:buFontTx/>
              <a:buNone/>
            </a:pP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81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Tx/>
              <a:buAutoNum type="arabicPeriod" startAt="18"/>
            </a:pPr>
            <a:r>
              <a:rPr lang="en-US" sz="1800" smtClean="0"/>
              <a:t>What aspects of the ecosystems below prevents more widespread adoption of OFED?</a:t>
            </a:r>
          </a:p>
          <a:p>
            <a:pPr marL="457200" indent="-457200">
              <a:buFontTx/>
              <a:buAutoNum type="arabicPeriod" startAt="18"/>
            </a:pPr>
            <a:r>
              <a:rPr lang="en-US" sz="1800" smtClean="0"/>
              <a:t>What 1-2 programs/activities must OFA initiate to enable its penetration into the ecosystems you have identified above for wider adoption?</a:t>
            </a:r>
          </a:p>
          <a:p>
            <a:pPr marL="457200" indent="-457200">
              <a:buFontTx/>
              <a:buNone/>
            </a:pPr>
            <a:r>
              <a:rPr lang="en-US" sz="1800" smtClean="0"/>
              <a:t>20. Following items ranked on scale from 1-5</a:t>
            </a:r>
          </a:p>
          <a:p>
            <a:pPr marL="457200" indent="-457200"/>
            <a:r>
              <a:rPr lang="en-US" sz="1800" smtClean="0"/>
              <a:t>OFA should supplement its software distribution and interoperability program with technical education and other services to be determined</a:t>
            </a:r>
          </a:p>
          <a:p>
            <a:pPr marL="457200" indent="-457200"/>
            <a:r>
              <a:rPr lang="en-US" sz="1800" smtClean="0"/>
              <a:t>OFA needs to broaden its target audience to include new markets and opportunities</a:t>
            </a:r>
          </a:p>
          <a:p>
            <a:pPr marL="457200" indent="-457200"/>
            <a:r>
              <a:rPr lang="en-US" sz="1800" smtClean="0"/>
              <a:t>OFA should rework its funding model to better fund existing activities and launch new ones</a:t>
            </a:r>
          </a:p>
          <a:p>
            <a:pPr marL="457200" indent="-457200"/>
            <a:r>
              <a:rPr lang="en-US" sz="1800" smtClean="0"/>
              <a:t>OFA should find a way to get greater financial return from its software distribution</a:t>
            </a:r>
          </a:p>
          <a:p>
            <a:pPr marL="457200" indent="-457200"/>
            <a:r>
              <a:rPr lang="en-US" sz="1800" smtClean="0"/>
              <a:t>OFA should bring better balance between technology improvement and marketing/awareness activities</a:t>
            </a:r>
          </a:p>
          <a:p>
            <a:pPr marL="457200" indent="-457200"/>
            <a:endParaRPr lang="en-US" sz="1800" smtClean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 idx="4294967295"/>
          </p:nvPr>
        </p:nvSpPr>
        <p:spPr>
          <a:scene3d>
            <a:camera prst="orthographicFront"/>
            <a:lightRig rig="threePt" dir="t"/>
          </a:scene3d>
          <a:sp3d>
            <a:bevelT/>
          </a:sp3d>
        </p:spPr>
        <p:txBody>
          <a:bodyPr tIns="45720" rIns="91440" bIns="45720"/>
          <a:lstStyle/>
          <a:p>
            <a:r>
              <a:rPr lang="en-US" dirty="0" smtClean="0"/>
              <a:t>Survey Demographics</a:t>
            </a:r>
          </a:p>
        </p:txBody>
      </p:sp>
      <p:graphicFrame>
        <p:nvGraphicFramePr>
          <p:cNvPr id="6" name="Chart 5"/>
          <p:cNvGraphicFramePr/>
          <p:nvPr/>
        </p:nvGraphicFramePr>
        <p:xfrm>
          <a:off x="609600" y="1219200"/>
          <a:ext cx="73914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solidFill>
            <a:srgbClr val="0066FF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en-US" smtClean="0"/>
              <a:t>Other Information Gathered</a:t>
            </a:r>
          </a:p>
        </p:txBody>
      </p:sp>
      <p:graphicFrame>
        <p:nvGraphicFramePr>
          <p:cNvPr id="5" name="Chart 4"/>
          <p:cNvGraphicFramePr/>
          <p:nvPr/>
        </p:nvGraphicFramePr>
        <p:xfrm>
          <a:off x="76200" y="116205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/>
          <p:nvPr/>
        </p:nvGraphicFramePr>
        <p:xfrm>
          <a:off x="4495800" y="11430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/>
          <p:nvPr/>
        </p:nvGraphicFramePr>
        <p:xfrm>
          <a:off x="152400" y="38862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/>
          <p:cNvGraphicFramePr/>
          <p:nvPr/>
        </p:nvGraphicFramePr>
        <p:xfrm>
          <a:off x="4572000" y="38862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solidFill>
            <a:srgbClr val="0066FF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en-US" smtClean="0"/>
              <a:t>Other Information Gathered</a:t>
            </a:r>
          </a:p>
        </p:txBody>
      </p:sp>
      <p:graphicFrame>
        <p:nvGraphicFramePr>
          <p:cNvPr id="4" name="Chart 3"/>
          <p:cNvGraphicFramePr/>
          <p:nvPr/>
        </p:nvGraphicFramePr>
        <p:xfrm>
          <a:off x="1066800" y="1295400"/>
          <a:ext cx="66294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 idx="4294967295"/>
          </p:nvPr>
        </p:nvSpPr>
        <p:spPr>
          <a:scene3d>
            <a:camera prst="orthographicFront"/>
            <a:lightRig rig="threePt" dir="t"/>
          </a:scene3d>
          <a:sp3d>
            <a:bevelT/>
          </a:sp3d>
        </p:spPr>
        <p:txBody>
          <a:bodyPr tIns="45720" rIns="91440" bIns="45720"/>
          <a:lstStyle/>
          <a:p>
            <a:r>
              <a:rPr lang="en-US" sz="3200" smtClean="0"/>
              <a:t>Source &amp; Usage of OFED</a:t>
            </a:r>
          </a:p>
        </p:txBody>
      </p:sp>
      <p:graphicFrame>
        <p:nvGraphicFramePr>
          <p:cNvPr id="5" name="Chart 4"/>
          <p:cNvGraphicFramePr/>
          <p:nvPr/>
        </p:nvGraphicFramePr>
        <p:xfrm>
          <a:off x="304800" y="1066800"/>
          <a:ext cx="8610600" cy="5410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tangular Callout 6"/>
          <p:cNvSpPr/>
          <p:nvPr/>
        </p:nvSpPr>
        <p:spPr bwMode="auto">
          <a:xfrm>
            <a:off x="1905000" y="1371600"/>
            <a:ext cx="1752600" cy="762000"/>
          </a:xfrm>
          <a:prstGeom prst="wedgeRectCallout">
            <a:avLst>
              <a:gd name="adj1" fmla="val -55420"/>
              <a:gd name="adj2" fmla="val 62500"/>
            </a:avLst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marL="342900" indent="-342900" eaLnBrk="0" hangingPunct="0">
              <a:lnSpc>
                <a:spcPct val="80000"/>
              </a:lnSpc>
              <a:spcBef>
                <a:spcPct val="35000"/>
              </a:spcBef>
              <a:buClr>
                <a:schemeClr val="tx1"/>
              </a:buClr>
              <a:defRPr/>
            </a:pPr>
            <a:r>
              <a:rPr lang="en-US" sz="1600" dirty="0">
                <a:latin typeface="Arial" charset="0"/>
              </a:rPr>
              <a:t>94% of Non-members go to website</a:t>
            </a:r>
          </a:p>
        </p:txBody>
      </p:sp>
      <p:sp>
        <p:nvSpPr>
          <p:cNvPr id="7175" name="TextBox 5"/>
          <p:cNvSpPr txBox="1">
            <a:spLocks noChangeArrowheads="1"/>
          </p:cNvSpPr>
          <p:nvPr/>
        </p:nvSpPr>
        <p:spPr bwMode="auto">
          <a:xfrm>
            <a:off x="609600" y="6248400"/>
            <a:ext cx="26527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FF0000"/>
                </a:solidFill>
              </a:rPr>
              <a:t>Note: Multiple answers allowed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solidFill>
            <a:srgbClr val="B40206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en-US" smtClean="0"/>
              <a:t>Threats (Technical)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86800" cy="5308600"/>
          </a:xfrm>
        </p:spPr>
        <p:txBody>
          <a:bodyPr/>
          <a:lstStyle/>
          <a:p>
            <a:r>
              <a:rPr lang="en-US" sz="2000" smtClean="0"/>
              <a:t>Lack of documentation/training</a:t>
            </a:r>
          </a:p>
          <a:p>
            <a:r>
              <a:rPr lang="en-US" sz="2000" smtClean="0"/>
              <a:t>Inability to scale; not keeping up with requirements</a:t>
            </a:r>
          </a:p>
          <a:p>
            <a:r>
              <a:rPr lang="en-US" sz="2000" smtClean="0"/>
              <a:t>Too many RDMA over ethernet options (lack of standardization)</a:t>
            </a:r>
          </a:p>
          <a:p>
            <a:r>
              <a:rPr lang="en-US" sz="2000" smtClean="0"/>
              <a:t>Losing market share to Ethernet DCB; Cisco’s push to standardize on Ethernet</a:t>
            </a:r>
          </a:p>
          <a:p>
            <a:r>
              <a:rPr lang="en-US" sz="2000" smtClean="0"/>
              <a:t>FCoE</a:t>
            </a:r>
          </a:p>
          <a:p>
            <a:r>
              <a:rPr lang="en-US" sz="2000" smtClean="0"/>
              <a:t>Being closed minded to new RDMA technologies</a:t>
            </a:r>
          </a:p>
          <a:p>
            <a:r>
              <a:rPr lang="en-US" sz="2000" smtClean="0"/>
              <a:t>Inability to have RDMA stack as full networking stack in Linux</a:t>
            </a:r>
          </a:p>
          <a:p>
            <a:r>
              <a:rPr lang="en-US" sz="2000" smtClean="0"/>
              <a:t>Sticking to IB for too long</a:t>
            </a:r>
          </a:p>
          <a:p>
            <a:r>
              <a:rPr lang="en-US" sz="2000" smtClean="0"/>
              <a:t>Industry beyond HPC not willing to leverage OFA interfaces</a:t>
            </a:r>
          </a:p>
          <a:p>
            <a:r>
              <a:rPr lang="en-US" sz="2000" smtClean="0"/>
              <a:t>Decrease in emphasis for "offload" techniques such as RNIC/HCAs due to increasing core counts and converged workloads on multicore devices</a:t>
            </a:r>
          </a:p>
          <a:p>
            <a:r>
              <a:rPr lang="en-US" sz="2000" smtClean="0"/>
              <a:t>Propensity to migrate to vendor-specific interfaces to achieve highest throughput</a:t>
            </a:r>
          </a:p>
          <a:p>
            <a:endParaRPr lang="en-US" sz="2400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6477000" cy="798513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en-US" smtClean="0"/>
              <a:t>Thank You</a:t>
            </a:r>
          </a:p>
        </p:txBody>
      </p:sp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0" y="3141663"/>
            <a:ext cx="8856663" cy="26781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/>
            <a:r>
              <a:rPr lang="en-US" b="1"/>
              <a:t>Steve Crumb</a:t>
            </a:r>
          </a:p>
          <a:p>
            <a:pPr algn="ctr"/>
            <a:r>
              <a:rPr lang="en-US" b="1">
                <a:solidFill>
                  <a:srgbClr val="0000FF"/>
                </a:solidFill>
                <a:hlinkClick r:id="rId3"/>
              </a:rPr>
              <a:t>scrumb@inventures.com</a:t>
            </a:r>
            <a:endParaRPr lang="en-US" b="1">
              <a:solidFill>
                <a:srgbClr val="0000FF"/>
              </a:solidFill>
            </a:endParaRPr>
          </a:p>
          <a:p>
            <a:pPr algn="ctr"/>
            <a:endParaRPr lang="en-US" b="1">
              <a:solidFill>
                <a:srgbClr val="0000FF"/>
              </a:solidFill>
            </a:endParaRPr>
          </a:p>
          <a:p>
            <a:pPr algn="ctr"/>
            <a:r>
              <a:rPr lang="en-US" b="1"/>
              <a:t>2400 Camino Ramon, Suite 375, </a:t>
            </a:r>
          </a:p>
          <a:p>
            <a:pPr algn="ctr"/>
            <a:r>
              <a:rPr lang="en-US" b="1"/>
              <a:t>San Ramon, CA 94583, USA</a:t>
            </a:r>
          </a:p>
          <a:p>
            <a:pPr algn="ctr"/>
            <a:r>
              <a:rPr lang="en-US" b="1"/>
              <a:t>T: +1.815.469.5322 F: +1.925.275.6691 </a:t>
            </a:r>
          </a:p>
          <a:p>
            <a:pPr algn="ctr"/>
            <a:r>
              <a:rPr lang="en-US" b="1">
                <a:solidFill>
                  <a:srgbClr val="0000FF"/>
                </a:solidFill>
              </a:rPr>
              <a:t>www.inventures.com</a:t>
            </a:r>
          </a:p>
        </p:txBody>
      </p:sp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6238" y="1585913"/>
            <a:ext cx="2879725" cy="114776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en-US" dirty="0" smtClean="0"/>
              <a:t>The really, really good news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OFA is an effective, collaborative environment where competitors interact to produce vendor neutral deliverables</a:t>
            </a:r>
          </a:p>
          <a:p>
            <a:r>
              <a:rPr lang="en-US" dirty="0" smtClean="0"/>
              <a:t>OFA’s deliverables:</a:t>
            </a:r>
          </a:p>
          <a:p>
            <a:pPr lvl="1"/>
            <a:r>
              <a:rPr lang="en-US" dirty="0" smtClean="0"/>
              <a:t>are </a:t>
            </a:r>
            <a:r>
              <a:rPr lang="en-US" u="sng" dirty="0" smtClean="0"/>
              <a:t>relevant</a:t>
            </a:r>
            <a:r>
              <a:rPr lang="en-US" dirty="0" smtClean="0"/>
              <a:t> to the industry</a:t>
            </a:r>
          </a:p>
          <a:p>
            <a:pPr lvl="1"/>
            <a:r>
              <a:rPr lang="en-US" dirty="0" smtClean="0"/>
              <a:t>enable higher performance solutions</a:t>
            </a:r>
          </a:p>
          <a:p>
            <a:pPr lvl="1"/>
            <a:r>
              <a:rPr lang="en-US" dirty="0" smtClean="0"/>
              <a:t>facilitate interoperable solutions</a:t>
            </a:r>
          </a:p>
          <a:p>
            <a:pPr lvl="1"/>
            <a:r>
              <a:rPr lang="en-US" dirty="0" smtClean="0"/>
              <a:t>reduce vendor lock-in</a:t>
            </a:r>
          </a:p>
          <a:p>
            <a:pPr lvl="1"/>
            <a:r>
              <a:rPr lang="en-US" dirty="0" smtClean="0"/>
              <a:t>help sell more products.</a:t>
            </a:r>
          </a:p>
          <a:p>
            <a:r>
              <a:rPr lang="en-US" dirty="0" smtClean="0"/>
              <a:t>No alliance is perfect, but OFA has many of the components of a successful alliance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en-US" dirty="0" smtClean="0"/>
              <a:t>At-A-Glance Survey Findings</a:t>
            </a:r>
          </a:p>
        </p:txBody>
      </p:sp>
      <p:sp>
        <p:nvSpPr>
          <p:cNvPr id="8195" name="Content Placeholder 3"/>
          <p:cNvSpPr>
            <a:spLocks noGrp="1"/>
          </p:cNvSpPr>
          <p:nvPr>
            <p:ph sz="half" idx="1"/>
          </p:nvPr>
        </p:nvSpPr>
        <p:spPr>
          <a:xfrm>
            <a:off x="228600" y="990600"/>
            <a:ext cx="4267200" cy="27432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1800" u="sng" smtClean="0"/>
              <a:t>Strengths</a:t>
            </a:r>
          </a:p>
          <a:p>
            <a:pPr>
              <a:buFontTx/>
              <a:buAutoNum type="arabicPeriod"/>
            </a:pPr>
            <a:r>
              <a:rPr lang="en-US" sz="1600" smtClean="0"/>
              <a:t>OFED stacks are valuable to industry</a:t>
            </a:r>
          </a:p>
          <a:p>
            <a:pPr eaLnBrk="1" hangingPunct="1">
              <a:lnSpc>
                <a:spcPct val="80000"/>
              </a:lnSpc>
              <a:buFont typeface="Univers BoldExt"/>
              <a:buAutoNum type="arabicPeriod"/>
            </a:pPr>
            <a:r>
              <a:rPr lang="en-US" sz="1600" smtClean="0"/>
              <a:t>Collaborative nature of the alliance</a:t>
            </a:r>
          </a:p>
          <a:p>
            <a:pPr eaLnBrk="1" hangingPunct="1">
              <a:lnSpc>
                <a:spcPct val="80000"/>
              </a:lnSpc>
              <a:buFont typeface="Univers BoldExt"/>
              <a:buAutoNum type="arabicPeriod"/>
            </a:pPr>
            <a:r>
              <a:rPr lang="en-US" sz="1600" smtClean="0">
                <a:solidFill>
                  <a:srgbClr val="0066FF"/>
                </a:solidFill>
              </a:rPr>
              <a:t>OFA’s flexibility to expand and embrace related technologies</a:t>
            </a:r>
          </a:p>
          <a:p>
            <a:pPr eaLnBrk="1" hangingPunct="1">
              <a:lnSpc>
                <a:spcPct val="80000"/>
              </a:lnSpc>
              <a:buFont typeface="Univers BoldExt"/>
              <a:buAutoNum type="arabicPeriod"/>
            </a:pPr>
            <a:r>
              <a:rPr lang="en-US" sz="1600" smtClean="0"/>
              <a:t>Sonoma Workshop, </a:t>
            </a:r>
            <a:r>
              <a:rPr lang="en-US" sz="1600" smtClean="0">
                <a:solidFill>
                  <a:srgbClr val="00B050"/>
                </a:solidFill>
              </a:rPr>
              <a:t>Interop WG/Logo Program</a:t>
            </a:r>
            <a:r>
              <a:rPr lang="en-US" sz="1600" smtClean="0"/>
              <a:t>, Linux WG are strongest current programs</a:t>
            </a:r>
          </a:p>
          <a:p>
            <a:pPr eaLnBrk="1" hangingPunct="1">
              <a:lnSpc>
                <a:spcPct val="80000"/>
              </a:lnSpc>
              <a:buFont typeface="Univers BoldExt"/>
              <a:buAutoNum type="arabicPeriod"/>
            </a:pPr>
            <a:r>
              <a:rPr lang="en-US" sz="1600" smtClean="0"/>
              <a:t>Stronghold in HPC suggests a beachhead from which expansion can be launched</a:t>
            </a:r>
          </a:p>
          <a:p>
            <a:pPr>
              <a:buFontTx/>
              <a:buAutoNum type="arabicPeriod"/>
            </a:pPr>
            <a:endParaRPr lang="en-US" sz="1600" smtClean="0"/>
          </a:p>
          <a:p>
            <a:pPr>
              <a:buFontTx/>
              <a:buAutoNum type="arabicPeriod"/>
            </a:pPr>
            <a:endParaRPr lang="en-US" sz="1600" smtClean="0"/>
          </a:p>
        </p:txBody>
      </p:sp>
      <p:sp>
        <p:nvSpPr>
          <p:cNvPr id="8196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267200" cy="28194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1800" u="sng" smtClean="0"/>
              <a:t>Weaknesses</a:t>
            </a:r>
          </a:p>
          <a:p>
            <a:pPr eaLnBrk="1" hangingPunct="1">
              <a:lnSpc>
                <a:spcPct val="80000"/>
              </a:lnSpc>
              <a:buFont typeface="Univers BoldExt"/>
              <a:buAutoNum type="arabicPeriod"/>
            </a:pPr>
            <a:r>
              <a:rPr lang="en-US" sz="1600" smtClean="0">
                <a:solidFill>
                  <a:srgbClr val="FF9933"/>
                </a:solidFill>
              </a:rPr>
              <a:t>Better documentation, training, equipping of programmers</a:t>
            </a:r>
          </a:p>
          <a:p>
            <a:pPr eaLnBrk="1" hangingPunct="1">
              <a:lnSpc>
                <a:spcPct val="80000"/>
              </a:lnSpc>
              <a:buFont typeface="Univers BoldExt"/>
              <a:buAutoNum type="arabicPeriod"/>
            </a:pPr>
            <a:r>
              <a:rPr lang="en-US" sz="1600" smtClean="0"/>
              <a:t>Operational management</a:t>
            </a:r>
          </a:p>
          <a:p>
            <a:pPr eaLnBrk="1" hangingPunct="1">
              <a:lnSpc>
                <a:spcPct val="80000"/>
              </a:lnSpc>
              <a:buFont typeface="Univers BoldExt"/>
              <a:buAutoNum type="arabicPeriod"/>
            </a:pPr>
            <a:r>
              <a:rPr lang="en-US" sz="1600" smtClean="0">
                <a:solidFill>
                  <a:srgbClr val="FF3300"/>
                </a:solidFill>
              </a:rPr>
              <a:t>Lack of awareness, marketing, and industry engagement</a:t>
            </a:r>
          </a:p>
          <a:p>
            <a:pPr eaLnBrk="1" hangingPunct="1">
              <a:lnSpc>
                <a:spcPct val="80000"/>
              </a:lnSpc>
              <a:buFont typeface="Univers BoldExt"/>
              <a:buAutoNum type="arabicPeriod"/>
            </a:pPr>
            <a:r>
              <a:rPr lang="en-US" sz="1600" smtClean="0"/>
              <a:t>Additional resources for essential alliance deliverables</a:t>
            </a:r>
          </a:p>
          <a:p>
            <a:pPr eaLnBrk="1" hangingPunct="1">
              <a:lnSpc>
                <a:spcPct val="80000"/>
              </a:lnSpc>
              <a:buFont typeface="Univers BoldExt"/>
              <a:buAutoNum type="arabicPeriod"/>
            </a:pPr>
            <a:r>
              <a:rPr lang="en-US" sz="1600" smtClean="0"/>
              <a:t>Weak external collaborations (IBTA, Distros)</a:t>
            </a:r>
          </a:p>
          <a:p>
            <a:pPr eaLnBrk="1" hangingPunct="1">
              <a:lnSpc>
                <a:spcPct val="80000"/>
              </a:lnSpc>
              <a:buFont typeface="Univers BoldExt"/>
              <a:buAutoNum type="arabicPeriod"/>
            </a:pPr>
            <a:r>
              <a:rPr lang="en-US" sz="1600" smtClean="0">
                <a:solidFill>
                  <a:srgbClr val="0066FF"/>
                </a:solidFill>
              </a:rPr>
              <a:t>Need for expansion (cloud, enterprise)</a:t>
            </a:r>
          </a:p>
          <a:p>
            <a:pPr algn="ctr">
              <a:buFontTx/>
              <a:buNone/>
            </a:pPr>
            <a:endParaRPr lang="en-US" sz="1800" smtClean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 bwMode="auto">
          <a:xfrm>
            <a:off x="228600" y="3886200"/>
            <a:ext cx="4267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35000"/>
              </a:spcBef>
              <a:buClr>
                <a:schemeClr val="tx1"/>
              </a:buClr>
              <a:defRPr/>
            </a:pPr>
            <a:r>
              <a:rPr lang="en-US" sz="1800" b="1" u="sng" kern="0" dirty="0">
                <a:latin typeface="+mn-lt"/>
              </a:rPr>
              <a:t>Opportunities</a:t>
            </a:r>
            <a:endParaRPr lang="en-US" sz="1600" b="1" u="sng" kern="0" dirty="0">
              <a:latin typeface="+mn-lt"/>
            </a:endParaRPr>
          </a:p>
          <a:p>
            <a:pPr marL="342900" indent="-342900" eaLnBrk="0" hangingPunct="0">
              <a:spcBef>
                <a:spcPct val="35000"/>
              </a:spcBef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sz="1600" b="1" dirty="0">
                <a:solidFill>
                  <a:srgbClr val="FF9933"/>
                </a:solidFill>
                <a:latin typeface="+mn-lt"/>
              </a:rPr>
              <a:t>Training</a:t>
            </a:r>
          </a:p>
          <a:p>
            <a:pPr marL="342900" indent="-342900" eaLnBrk="0" hangingPunct="0">
              <a:spcBef>
                <a:spcPct val="35000"/>
              </a:spcBef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sz="1600" b="1" dirty="0">
                <a:solidFill>
                  <a:srgbClr val="0066FF"/>
                </a:solidFill>
                <a:latin typeface="+mn-lt"/>
              </a:rPr>
              <a:t>Expansion of scope into: enterprise data center, cloud, financial apps, virtualization and </a:t>
            </a:r>
            <a:r>
              <a:rPr lang="en-US" sz="1600" b="1" dirty="0" err="1">
                <a:solidFill>
                  <a:srgbClr val="0066FF"/>
                </a:solidFill>
                <a:latin typeface="+mn-lt"/>
              </a:rPr>
              <a:t>ethernet</a:t>
            </a:r>
            <a:endParaRPr lang="en-US" sz="1600" b="1" dirty="0">
              <a:solidFill>
                <a:srgbClr val="0066FF"/>
              </a:solidFill>
              <a:latin typeface="+mn-lt"/>
            </a:endParaRPr>
          </a:p>
          <a:p>
            <a:pPr marL="342900" indent="-342900" eaLnBrk="0" hangingPunct="0">
              <a:spcBef>
                <a:spcPct val="35000"/>
              </a:spcBef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sz="1600" b="1" dirty="0">
                <a:solidFill>
                  <a:srgbClr val="FF3300"/>
                </a:solidFill>
                <a:latin typeface="+mn-lt"/>
              </a:rPr>
              <a:t>Marketing/awareness</a:t>
            </a:r>
          </a:p>
          <a:p>
            <a:pPr marL="342900" indent="-342900" eaLnBrk="0" hangingPunct="0">
              <a:spcBef>
                <a:spcPct val="35000"/>
              </a:spcBef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sz="1600" b="1" dirty="0" err="1">
                <a:solidFill>
                  <a:srgbClr val="00B050"/>
                </a:solidFill>
                <a:latin typeface="+mn-lt"/>
              </a:rPr>
              <a:t>Interop</a:t>
            </a:r>
            <a:r>
              <a:rPr lang="en-US" sz="1600" b="1" dirty="0">
                <a:solidFill>
                  <a:srgbClr val="00B050"/>
                </a:solidFill>
                <a:latin typeface="+mn-lt"/>
              </a:rPr>
              <a:t> WG/Logo Program</a:t>
            </a:r>
          </a:p>
          <a:p>
            <a:pPr marL="342900" indent="-342900" eaLnBrk="0" hangingPunct="0">
              <a:spcBef>
                <a:spcPct val="35000"/>
              </a:spcBef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sz="1600" b="1" dirty="0">
                <a:latin typeface="+mn-lt"/>
              </a:rPr>
              <a:t>RDMA is the “golden thread” woven throughout</a:t>
            </a:r>
          </a:p>
        </p:txBody>
      </p:sp>
      <p:sp>
        <p:nvSpPr>
          <p:cNvPr id="7" name="Content Placeholder 3"/>
          <p:cNvSpPr txBox="1">
            <a:spLocks/>
          </p:cNvSpPr>
          <p:nvPr/>
        </p:nvSpPr>
        <p:spPr bwMode="auto">
          <a:xfrm>
            <a:off x="4648200" y="3886200"/>
            <a:ext cx="4267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35000"/>
              </a:spcBef>
              <a:buClr>
                <a:schemeClr val="tx1"/>
              </a:buClr>
              <a:defRPr/>
            </a:pPr>
            <a:r>
              <a:rPr lang="en-US" sz="1800" b="1" u="sng" kern="0" dirty="0">
                <a:latin typeface="+mn-lt"/>
              </a:rPr>
              <a:t>Threats</a:t>
            </a:r>
          </a:p>
          <a:p>
            <a:pPr marL="342900" indent="-342900">
              <a:lnSpc>
                <a:spcPct val="80000"/>
              </a:lnSpc>
              <a:spcBef>
                <a:spcPct val="35000"/>
              </a:spcBef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sz="1600" b="1" dirty="0">
                <a:latin typeface="+mn-lt"/>
              </a:rPr>
              <a:t>No clear ROI for involvement</a:t>
            </a:r>
          </a:p>
          <a:p>
            <a:pPr marL="342900" indent="-342900">
              <a:lnSpc>
                <a:spcPct val="80000"/>
              </a:lnSpc>
              <a:spcBef>
                <a:spcPct val="35000"/>
              </a:spcBef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sz="1600" b="1" dirty="0">
                <a:solidFill>
                  <a:srgbClr val="FF9933"/>
                </a:solidFill>
                <a:latin typeface="+mn-lt"/>
              </a:rPr>
              <a:t>Lack of documentation &amp; training</a:t>
            </a:r>
          </a:p>
          <a:p>
            <a:pPr marL="342900" indent="-342900">
              <a:lnSpc>
                <a:spcPct val="80000"/>
              </a:lnSpc>
              <a:spcBef>
                <a:spcPct val="35000"/>
              </a:spcBef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sz="1600" b="1" dirty="0">
                <a:solidFill>
                  <a:srgbClr val="0066FF"/>
                </a:solidFill>
                <a:latin typeface="+mn-lt"/>
              </a:rPr>
              <a:t>Data center technologies (cloud, virtualization, </a:t>
            </a:r>
            <a:r>
              <a:rPr lang="en-US" sz="1600" b="1" dirty="0" err="1">
                <a:solidFill>
                  <a:srgbClr val="0066FF"/>
                </a:solidFill>
                <a:latin typeface="+mn-lt"/>
              </a:rPr>
              <a:t>ethernet</a:t>
            </a:r>
            <a:r>
              <a:rPr lang="en-US" sz="1600" b="1" dirty="0">
                <a:solidFill>
                  <a:srgbClr val="0066FF"/>
                </a:solidFill>
                <a:latin typeface="+mn-lt"/>
              </a:rPr>
              <a:t>, messaging) seen as greatest gaps</a:t>
            </a:r>
          </a:p>
          <a:p>
            <a:pPr marL="342900" indent="-342900">
              <a:lnSpc>
                <a:spcPct val="80000"/>
              </a:lnSpc>
              <a:spcBef>
                <a:spcPct val="35000"/>
              </a:spcBef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sz="1600" b="1" dirty="0">
                <a:solidFill>
                  <a:srgbClr val="FF3300"/>
                </a:solidFill>
                <a:latin typeface="+mn-lt"/>
              </a:rPr>
              <a:t>Lack of marketing</a:t>
            </a:r>
          </a:p>
          <a:p>
            <a:pPr marL="342900" indent="-342900">
              <a:lnSpc>
                <a:spcPct val="80000"/>
              </a:lnSpc>
              <a:spcBef>
                <a:spcPct val="35000"/>
              </a:spcBef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sz="1600" b="1" dirty="0">
                <a:latin typeface="+mn-lt"/>
              </a:rPr>
              <a:t>Legacy familiarity (</a:t>
            </a:r>
            <a:r>
              <a:rPr lang="en-US" sz="1600" b="1" dirty="0" err="1">
                <a:latin typeface="+mn-lt"/>
              </a:rPr>
              <a:t>enet</a:t>
            </a:r>
            <a:r>
              <a:rPr lang="en-US" sz="1600" b="1" dirty="0">
                <a:latin typeface="+mn-lt"/>
              </a:rPr>
              <a:t>; </a:t>
            </a:r>
            <a:r>
              <a:rPr lang="en-US" sz="1600" b="1" dirty="0" err="1">
                <a:latin typeface="+mn-lt"/>
              </a:rPr>
              <a:t>fc</a:t>
            </a:r>
            <a:r>
              <a:rPr lang="en-US" sz="1600" b="1" dirty="0">
                <a:latin typeface="+mn-lt"/>
              </a:rPr>
              <a:t>)</a:t>
            </a:r>
          </a:p>
          <a:p>
            <a:pPr marL="342900" indent="-342900">
              <a:lnSpc>
                <a:spcPct val="80000"/>
              </a:lnSpc>
              <a:spcBef>
                <a:spcPct val="35000"/>
              </a:spcBef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sz="1600" b="1" dirty="0">
                <a:latin typeface="+mn-lt"/>
              </a:rPr>
              <a:t>Questions on scalability</a:t>
            </a:r>
          </a:p>
          <a:p>
            <a:pPr marL="342900" indent="-342900">
              <a:lnSpc>
                <a:spcPct val="80000"/>
              </a:lnSpc>
              <a:spcBef>
                <a:spcPct val="35000"/>
              </a:spcBef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sz="1600" b="1" dirty="0">
                <a:latin typeface="+mn-lt"/>
              </a:rPr>
              <a:t>Cost issues with IB and </a:t>
            </a:r>
            <a:r>
              <a:rPr lang="en-US" sz="1600" b="1" dirty="0" err="1">
                <a:latin typeface="+mn-lt"/>
              </a:rPr>
              <a:t>iWARP</a:t>
            </a:r>
            <a:endParaRPr lang="en-US" sz="1600" b="1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35000"/>
              </a:spcBef>
              <a:buClr>
                <a:schemeClr val="tx1"/>
              </a:buClr>
              <a:buFont typeface="Univers BoldExt"/>
              <a:buAutoNum type="arabicPeriod"/>
              <a:defRPr/>
            </a:pPr>
            <a:endParaRPr lang="en-US" sz="1600" b="1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35000"/>
              </a:spcBef>
              <a:buClr>
                <a:schemeClr val="tx1"/>
              </a:buClr>
              <a:buFont typeface="Univers BoldExt"/>
              <a:buAutoNum type="arabicPeriod"/>
              <a:defRPr/>
            </a:pPr>
            <a:endParaRPr lang="en-US" sz="16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algn="ctr">
              <a:defRPr/>
            </a:pPr>
            <a:r>
              <a:rPr lang="en-US" dirty="0" smtClean="0"/>
              <a:t>OFA STRENGTHS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en-US" smtClean="0"/>
              <a:t>Strengths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Open Source Distribution (of a SW Stack)</a:t>
            </a:r>
          </a:p>
          <a:p>
            <a:r>
              <a:rPr lang="en-US" dirty="0" smtClean="0"/>
              <a:t>Vendor Neutrality/Standardization</a:t>
            </a:r>
          </a:p>
          <a:p>
            <a:r>
              <a:rPr lang="en-US" dirty="0" smtClean="0"/>
              <a:t>Flexibility (technology application driven; expansion; evolution)</a:t>
            </a:r>
          </a:p>
          <a:p>
            <a:r>
              <a:rPr lang="en-US" dirty="0" smtClean="0"/>
              <a:t>Marketing/Awareness of RDMA</a:t>
            </a:r>
          </a:p>
          <a:p>
            <a:r>
              <a:rPr lang="en-US" dirty="0" smtClean="0"/>
              <a:t>Integration/Validation/Interoperability testing</a:t>
            </a:r>
          </a:p>
          <a:p>
            <a:r>
              <a:rPr lang="en-US" dirty="0" smtClean="0"/>
              <a:t>Relationship with distributions</a:t>
            </a:r>
          </a:p>
          <a:p>
            <a:r>
              <a:rPr lang="en-US" dirty="0" smtClean="0"/>
              <a:t>Members (cooperative industry effort + technical expertise)</a:t>
            </a:r>
          </a:p>
          <a:p>
            <a:r>
              <a:rPr lang="en-US" dirty="0" smtClean="0"/>
              <a:t>Orientation toward “customers”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en-US" dirty="0" smtClean="0"/>
              <a:t>Most Beneficial Programs</a:t>
            </a:r>
          </a:p>
        </p:txBody>
      </p:sp>
      <p:graphicFrame>
        <p:nvGraphicFramePr>
          <p:cNvPr id="4" name="Chart 3"/>
          <p:cNvGraphicFramePr/>
          <p:nvPr/>
        </p:nvGraphicFramePr>
        <p:xfrm>
          <a:off x="457200" y="1219200"/>
          <a:ext cx="82296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ular Callout 4"/>
          <p:cNvSpPr/>
          <p:nvPr/>
        </p:nvSpPr>
        <p:spPr bwMode="auto">
          <a:xfrm>
            <a:off x="6934200" y="1447800"/>
            <a:ext cx="1752600" cy="762000"/>
          </a:xfrm>
          <a:prstGeom prst="wedgeRectCallout">
            <a:avLst>
              <a:gd name="adj1" fmla="val -55420"/>
              <a:gd name="adj2" fmla="val 62500"/>
            </a:avLst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marL="342900" indent="-342900" eaLnBrk="0" hangingPunct="0">
              <a:lnSpc>
                <a:spcPct val="80000"/>
              </a:lnSpc>
              <a:spcBef>
                <a:spcPct val="35000"/>
              </a:spcBef>
              <a:buClr>
                <a:schemeClr val="tx1"/>
              </a:buClr>
              <a:defRPr/>
            </a:pPr>
            <a:r>
              <a:rPr lang="en-US" sz="1400" dirty="0">
                <a:latin typeface="Arial" charset="0"/>
              </a:rPr>
              <a:t>100% of Non-members value Sonoma Workshop</a:t>
            </a:r>
          </a:p>
        </p:txBody>
      </p:sp>
      <p:sp>
        <p:nvSpPr>
          <p:cNvPr id="11271" name="TextBox 5"/>
          <p:cNvSpPr txBox="1">
            <a:spLocks noChangeArrowheads="1"/>
          </p:cNvSpPr>
          <p:nvPr/>
        </p:nvSpPr>
        <p:spPr bwMode="auto">
          <a:xfrm>
            <a:off x="609600" y="6172200"/>
            <a:ext cx="26527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FF0000"/>
                </a:solidFill>
              </a:rPr>
              <a:t>Note: Multiple answers allowed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V_Confidential">
  <a:themeElements>
    <a:clrScheme name="IV_Confidential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05796"/>
      </a:accent1>
      <a:accent2>
        <a:srgbClr val="B2B2B2"/>
      </a:accent2>
      <a:accent3>
        <a:srgbClr val="FFFFFF"/>
      </a:accent3>
      <a:accent4>
        <a:srgbClr val="000000"/>
      </a:accent4>
      <a:accent5>
        <a:srgbClr val="ABB4C9"/>
      </a:accent5>
      <a:accent6>
        <a:srgbClr val="A1A1A1"/>
      </a:accent6>
      <a:hlink>
        <a:srgbClr val="13375F"/>
      </a:hlink>
      <a:folHlink>
        <a:srgbClr val="7FAFE3"/>
      </a:folHlink>
    </a:clrScheme>
    <a:fontScheme name="IV_Confident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0" fontAlgn="base" latinLnBrk="0" hangingPunct="0">
          <a:lnSpc>
            <a:spcPct val="80000"/>
          </a:lnSpc>
          <a:spcBef>
            <a:spcPct val="35000"/>
          </a:spcBef>
          <a:spcAft>
            <a:spcPct val="0"/>
          </a:spcAft>
          <a:buClr>
            <a:schemeClr val="tx1"/>
          </a:buClr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0" fontAlgn="base" latinLnBrk="0" hangingPunct="0">
          <a:lnSpc>
            <a:spcPct val="80000"/>
          </a:lnSpc>
          <a:spcBef>
            <a:spcPct val="35000"/>
          </a:spcBef>
          <a:spcAft>
            <a:spcPct val="0"/>
          </a:spcAft>
          <a:buClr>
            <a:schemeClr val="tx1"/>
          </a:buClr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IV_Confidential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V_Confidential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V_Confidential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V_Confidential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V_Confidential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V_Confidential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V_Confidential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V_Confidential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05796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ABB4C9"/>
        </a:accent5>
        <a:accent6>
          <a:srgbClr val="A1A1A1"/>
        </a:accent6>
        <a:hlink>
          <a:srgbClr val="13375F"/>
        </a:hlink>
        <a:folHlink>
          <a:srgbClr val="7FAFE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0" fontAlgn="base" latinLnBrk="0" hangingPunct="0">
          <a:lnSpc>
            <a:spcPct val="80000"/>
          </a:lnSpc>
          <a:spcBef>
            <a:spcPct val="35000"/>
          </a:spcBef>
          <a:spcAft>
            <a:spcPct val="0"/>
          </a:spcAft>
          <a:buClr>
            <a:schemeClr val="tx1"/>
          </a:buClr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0" fontAlgn="base" latinLnBrk="0" hangingPunct="0">
          <a:lnSpc>
            <a:spcPct val="80000"/>
          </a:lnSpc>
          <a:spcBef>
            <a:spcPct val="35000"/>
          </a:spcBef>
          <a:spcAft>
            <a:spcPct val="0"/>
          </a:spcAft>
          <a:buClr>
            <a:schemeClr val="tx1"/>
          </a:buClr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IV_Confidential 8">
    <a:dk1>
      <a:srgbClr val="000000"/>
    </a:dk1>
    <a:lt1>
      <a:srgbClr val="FFFFFF"/>
    </a:lt1>
    <a:dk2>
      <a:srgbClr val="000000"/>
    </a:dk2>
    <a:lt2>
      <a:srgbClr val="808080"/>
    </a:lt2>
    <a:accent1>
      <a:srgbClr val="205796"/>
    </a:accent1>
    <a:accent2>
      <a:srgbClr val="B2B2B2"/>
    </a:accent2>
    <a:accent3>
      <a:srgbClr val="FFFFFF"/>
    </a:accent3>
    <a:accent4>
      <a:srgbClr val="000000"/>
    </a:accent4>
    <a:accent5>
      <a:srgbClr val="ABB4C9"/>
    </a:accent5>
    <a:accent6>
      <a:srgbClr val="A1A1A1"/>
    </a:accent6>
    <a:hlink>
      <a:srgbClr val="13375F"/>
    </a:hlink>
    <a:folHlink>
      <a:srgbClr val="7FAFE3"/>
    </a:folHlink>
  </a:clrScheme>
  <a:fontScheme name="IV_Confidential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IV_Confidential 8">
    <a:dk1>
      <a:srgbClr val="000000"/>
    </a:dk1>
    <a:lt1>
      <a:srgbClr val="FFFFFF"/>
    </a:lt1>
    <a:dk2>
      <a:srgbClr val="000000"/>
    </a:dk2>
    <a:lt2>
      <a:srgbClr val="808080"/>
    </a:lt2>
    <a:accent1>
      <a:srgbClr val="205796"/>
    </a:accent1>
    <a:accent2>
      <a:srgbClr val="B2B2B2"/>
    </a:accent2>
    <a:accent3>
      <a:srgbClr val="FFFFFF"/>
    </a:accent3>
    <a:accent4>
      <a:srgbClr val="000000"/>
    </a:accent4>
    <a:accent5>
      <a:srgbClr val="ABB4C9"/>
    </a:accent5>
    <a:accent6>
      <a:srgbClr val="A1A1A1"/>
    </a:accent6>
    <a:hlink>
      <a:srgbClr val="13375F"/>
    </a:hlink>
    <a:folHlink>
      <a:srgbClr val="7FAFE3"/>
    </a:folHlink>
  </a:clrScheme>
  <a:fontScheme name="IV_Confidential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IV_Confidential 8">
    <a:dk1>
      <a:srgbClr val="000000"/>
    </a:dk1>
    <a:lt1>
      <a:srgbClr val="FFFFFF"/>
    </a:lt1>
    <a:dk2>
      <a:srgbClr val="000000"/>
    </a:dk2>
    <a:lt2>
      <a:srgbClr val="808080"/>
    </a:lt2>
    <a:accent1>
      <a:srgbClr val="205796"/>
    </a:accent1>
    <a:accent2>
      <a:srgbClr val="B2B2B2"/>
    </a:accent2>
    <a:accent3>
      <a:srgbClr val="FFFFFF"/>
    </a:accent3>
    <a:accent4>
      <a:srgbClr val="000000"/>
    </a:accent4>
    <a:accent5>
      <a:srgbClr val="ABB4C9"/>
    </a:accent5>
    <a:accent6>
      <a:srgbClr val="A1A1A1"/>
    </a:accent6>
    <a:hlink>
      <a:srgbClr val="13375F"/>
    </a:hlink>
    <a:folHlink>
      <a:srgbClr val="7FAFE3"/>
    </a:folHlink>
  </a:clrScheme>
  <a:fontScheme name="IV_Confidential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IV_Confidential 8">
    <a:dk1>
      <a:srgbClr val="000000"/>
    </a:dk1>
    <a:lt1>
      <a:srgbClr val="FFFFFF"/>
    </a:lt1>
    <a:dk2>
      <a:srgbClr val="000000"/>
    </a:dk2>
    <a:lt2>
      <a:srgbClr val="808080"/>
    </a:lt2>
    <a:accent1>
      <a:srgbClr val="205796"/>
    </a:accent1>
    <a:accent2>
      <a:srgbClr val="B2B2B2"/>
    </a:accent2>
    <a:accent3>
      <a:srgbClr val="FFFFFF"/>
    </a:accent3>
    <a:accent4>
      <a:srgbClr val="000000"/>
    </a:accent4>
    <a:accent5>
      <a:srgbClr val="ABB4C9"/>
    </a:accent5>
    <a:accent6>
      <a:srgbClr val="A1A1A1"/>
    </a:accent6>
    <a:hlink>
      <a:srgbClr val="13375F"/>
    </a:hlink>
    <a:folHlink>
      <a:srgbClr val="7FAFE3"/>
    </a:folHlink>
  </a:clrScheme>
  <a:fontScheme name="IV_Confidential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IV_Confidential 8">
    <a:dk1>
      <a:srgbClr val="000000"/>
    </a:dk1>
    <a:lt1>
      <a:srgbClr val="FFFFFF"/>
    </a:lt1>
    <a:dk2>
      <a:srgbClr val="000000"/>
    </a:dk2>
    <a:lt2>
      <a:srgbClr val="808080"/>
    </a:lt2>
    <a:accent1>
      <a:srgbClr val="205796"/>
    </a:accent1>
    <a:accent2>
      <a:srgbClr val="B2B2B2"/>
    </a:accent2>
    <a:accent3>
      <a:srgbClr val="FFFFFF"/>
    </a:accent3>
    <a:accent4>
      <a:srgbClr val="000000"/>
    </a:accent4>
    <a:accent5>
      <a:srgbClr val="ABB4C9"/>
    </a:accent5>
    <a:accent6>
      <a:srgbClr val="A1A1A1"/>
    </a:accent6>
    <a:hlink>
      <a:srgbClr val="13375F"/>
    </a:hlink>
    <a:folHlink>
      <a:srgbClr val="7FAFE3"/>
    </a:folHlink>
  </a:clrScheme>
  <a:fontScheme name="IV_Confidential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IV_Confidential 8">
    <a:dk1>
      <a:srgbClr val="000000"/>
    </a:dk1>
    <a:lt1>
      <a:srgbClr val="FFFFFF"/>
    </a:lt1>
    <a:dk2>
      <a:srgbClr val="000000"/>
    </a:dk2>
    <a:lt2>
      <a:srgbClr val="808080"/>
    </a:lt2>
    <a:accent1>
      <a:srgbClr val="205796"/>
    </a:accent1>
    <a:accent2>
      <a:srgbClr val="B2B2B2"/>
    </a:accent2>
    <a:accent3>
      <a:srgbClr val="FFFFFF"/>
    </a:accent3>
    <a:accent4>
      <a:srgbClr val="000000"/>
    </a:accent4>
    <a:accent5>
      <a:srgbClr val="ABB4C9"/>
    </a:accent5>
    <a:accent6>
      <a:srgbClr val="A1A1A1"/>
    </a:accent6>
    <a:hlink>
      <a:srgbClr val="13375F"/>
    </a:hlink>
    <a:folHlink>
      <a:srgbClr val="7FAFE3"/>
    </a:folHlink>
  </a:clrScheme>
  <a:fontScheme name="IV_Confidential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IV_Confidential 8">
    <a:dk1>
      <a:srgbClr val="000000"/>
    </a:dk1>
    <a:lt1>
      <a:srgbClr val="FFFFFF"/>
    </a:lt1>
    <a:dk2>
      <a:srgbClr val="000000"/>
    </a:dk2>
    <a:lt2>
      <a:srgbClr val="808080"/>
    </a:lt2>
    <a:accent1>
      <a:srgbClr val="205796"/>
    </a:accent1>
    <a:accent2>
      <a:srgbClr val="B2B2B2"/>
    </a:accent2>
    <a:accent3>
      <a:srgbClr val="FFFFFF"/>
    </a:accent3>
    <a:accent4>
      <a:srgbClr val="000000"/>
    </a:accent4>
    <a:accent5>
      <a:srgbClr val="ABB4C9"/>
    </a:accent5>
    <a:accent6>
      <a:srgbClr val="A1A1A1"/>
    </a:accent6>
    <a:hlink>
      <a:srgbClr val="13375F"/>
    </a:hlink>
    <a:folHlink>
      <a:srgbClr val="7FAFE3"/>
    </a:folHlink>
  </a:clrScheme>
  <a:fontScheme name="IV_Confidential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IV_Confidential 8">
    <a:dk1>
      <a:srgbClr val="000000"/>
    </a:dk1>
    <a:lt1>
      <a:srgbClr val="FFFFFF"/>
    </a:lt1>
    <a:dk2>
      <a:srgbClr val="000000"/>
    </a:dk2>
    <a:lt2>
      <a:srgbClr val="808080"/>
    </a:lt2>
    <a:accent1>
      <a:srgbClr val="205796"/>
    </a:accent1>
    <a:accent2>
      <a:srgbClr val="B2B2B2"/>
    </a:accent2>
    <a:accent3>
      <a:srgbClr val="FFFFFF"/>
    </a:accent3>
    <a:accent4>
      <a:srgbClr val="000000"/>
    </a:accent4>
    <a:accent5>
      <a:srgbClr val="ABB4C9"/>
    </a:accent5>
    <a:accent6>
      <a:srgbClr val="A1A1A1"/>
    </a:accent6>
    <a:hlink>
      <a:srgbClr val="13375F"/>
    </a:hlink>
    <a:folHlink>
      <a:srgbClr val="7FAFE3"/>
    </a:folHlink>
  </a:clrScheme>
  <a:fontScheme name="IV_Confidential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IV_Confidential 8">
    <a:dk1>
      <a:srgbClr val="000000"/>
    </a:dk1>
    <a:lt1>
      <a:srgbClr val="FFFFFF"/>
    </a:lt1>
    <a:dk2>
      <a:srgbClr val="000000"/>
    </a:dk2>
    <a:lt2>
      <a:srgbClr val="808080"/>
    </a:lt2>
    <a:accent1>
      <a:srgbClr val="205796"/>
    </a:accent1>
    <a:accent2>
      <a:srgbClr val="B2B2B2"/>
    </a:accent2>
    <a:accent3>
      <a:srgbClr val="FFFFFF"/>
    </a:accent3>
    <a:accent4>
      <a:srgbClr val="000000"/>
    </a:accent4>
    <a:accent5>
      <a:srgbClr val="ABB4C9"/>
    </a:accent5>
    <a:accent6>
      <a:srgbClr val="A1A1A1"/>
    </a:accent6>
    <a:hlink>
      <a:srgbClr val="13375F"/>
    </a:hlink>
    <a:folHlink>
      <a:srgbClr val="7FAFE3"/>
    </a:folHlink>
  </a:clrScheme>
  <a:fontScheme name="IV_Confidential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7054</TotalTime>
  <Words>3045</Words>
  <Application>Microsoft Office PowerPoint</Application>
  <PresentationFormat>On-screen Show (4:3)</PresentationFormat>
  <Paragraphs>424</Paragraphs>
  <Slides>49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49</vt:i4>
      </vt:variant>
    </vt:vector>
  </HeadingPairs>
  <TitlesOfParts>
    <vt:vector size="51" baseType="lpstr">
      <vt:lpstr>IV_Confidential</vt:lpstr>
      <vt:lpstr>Custom Design</vt:lpstr>
      <vt:lpstr>Output of OFA Strategy Survey  16 March 2010 OFA Sonoma Workshop</vt:lpstr>
      <vt:lpstr>Inventures Overview</vt:lpstr>
      <vt:lpstr>Agenda</vt:lpstr>
      <vt:lpstr>Alliance Assessment Project  (Phase 1 of 3)</vt:lpstr>
      <vt:lpstr>The really, really good news</vt:lpstr>
      <vt:lpstr>At-A-Glance Survey Findings</vt:lpstr>
      <vt:lpstr>OFA STRENGTHS</vt:lpstr>
      <vt:lpstr>Strengths</vt:lpstr>
      <vt:lpstr>Most Beneficial Programs</vt:lpstr>
      <vt:lpstr>Strongest Internal “Assets”</vt:lpstr>
      <vt:lpstr>Strength Summary</vt:lpstr>
      <vt:lpstr>OFA WEAKNESSES</vt:lpstr>
      <vt:lpstr>Perceived Weaknesses</vt:lpstr>
      <vt:lpstr>Slide 14</vt:lpstr>
      <vt:lpstr>Slide 15</vt:lpstr>
      <vt:lpstr>Slide 16</vt:lpstr>
      <vt:lpstr>Slide 17</vt:lpstr>
      <vt:lpstr>OFA Opportunities</vt:lpstr>
      <vt:lpstr>OFA Opportunities</vt:lpstr>
      <vt:lpstr>Slide 20</vt:lpstr>
      <vt:lpstr>Slide 21</vt:lpstr>
      <vt:lpstr>Slide 22</vt:lpstr>
      <vt:lpstr>Slide 23</vt:lpstr>
      <vt:lpstr>OFA Threats</vt:lpstr>
      <vt:lpstr>Threats (Organizational)</vt:lpstr>
      <vt:lpstr>Why members question support &amp; participation</vt:lpstr>
      <vt:lpstr>Why non-members don’t join</vt:lpstr>
      <vt:lpstr>Ecosystem Inhibitors to OFED Adoption (1)</vt:lpstr>
      <vt:lpstr>Ecosystem Inhibitors to OFED Adoption (2)</vt:lpstr>
      <vt:lpstr>Ecosystem Inhibitors to OFED Adoption (3)</vt:lpstr>
      <vt:lpstr>New programs to enable ecosystem penetration</vt:lpstr>
      <vt:lpstr>Threats Summary</vt:lpstr>
      <vt:lpstr>Benchmark Analysis</vt:lpstr>
      <vt:lpstr>Benchmark Approach</vt:lpstr>
      <vt:lpstr>OFA Considerations</vt:lpstr>
      <vt:lpstr>OFA Considerations</vt:lpstr>
      <vt:lpstr>OFA Considerations</vt:lpstr>
      <vt:lpstr>Phase I Conclusions</vt:lpstr>
      <vt:lpstr>Recommendations</vt:lpstr>
      <vt:lpstr>BACKUP</vt:lpstr>
      <vt:lpstr>Survey Questions</vt:lpstr>
      <vt:lpstr>Survey Questions</vt:lpstr>
      <vt:lpstr>Slide 43</vt:lpstr>
      <vt:lpstr>Survey Demographics</vt:lpstr>
      <vt:lpstr>Other Information Gathered</vt:lpstr>
      <vt:lpstr>Other Information Gathered</vt:lpstr>
      <vt:lpstr>Source &amp; Usage of OFED</vt:lpstr>
      <vt:lpstr>Threats (Technical)</vt:lpstr>
      <vt:lpstr>Thank You</vt:lpstr>
    </vt:vector>
  </TitlesOfParts>
  <Company>Global Inventures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Inventures Capabilities</dc:title>
  <dc:subject>Ecosystem Services</dc:subject>
  <dc:creator>dkamlani</dc:creator>
  <cp:lastModifiedBy>scrumb</cp:lastModifiedBy>
  <cp:revision>466</cp:revision>
  <dcterms:created xsi:type="dcterms:W3CDTF">2007-01-11T23:53:42Z</dcterms:created>
  <dcterms:modified xsi:type="dcterms:W3CDTF">2010-03-16T20:51:14Z</dcterms:modified>
</cp:coreProperties>
</file>