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9" r:id="rId1"/>
    <p:sldMasterId id="2147483650" r:id="rId2"/>
  </p:sldMasterIdLst>
  <p:notesMasterIdLst>
    <p:notesMasterId r:id="rId21"/>
  </p:notesMasterIdLst>
  <p:handoutMasterIdLst>
    <p:handoutMasterId r:id="rId22"/>
  </p:handoutMasterIdLst>
  <p:sldIdLst>
    <p:sldId id="434" r:id="rId3"/>
    <p:sldId id="489" r:id="rId4"/>
    <p:sldId id="501" r:id="rId5"/>
    <p:sldId id="504" r:id="rId6"/>
    <p:sldId id="505" r:id="rId7"/>
    <p:sldId id="506" r:id="rId8"/>
    <p:sldId id="507" r:id="rId9"/>
    <p:sldId id="508" r:id="rId10"/>
    <p:sldId id="515" r:id="rId11"/>
    <p:sldId id="509" r:id="rId12"/>
    <p:sldId id="514" r:id="rId13"/>
    <p:sldId id="510" r:id="rId14"/>
    <p:sldId id="511" r:id="rId15"/>
    <p:sldId id="512" r:id="rId16"/>
    <p:sldId id="503" r:id="rId17"/>
    <p:sldId id="487" r:id="rId18"/>
    <p:sldId id="483" r:id="rId19"/>
    <p:sldId id="484" r:id="rId20"/>
  </p:sldIdLst>
  <p:sldSz cx="9144000" cy="6858000" type="screen4x3"/>
  <p:notesSz cx="6858000" cy="9144000"/>
  <p:defaultTextStyle>
    <a:defPPr>
      <a:defRPr lang="en-US"/>
    </a:defPPr>
    <a:lvl1pPr algn="l" rtl="0" fontAlgn="base">
      <a:spcBef>
        <a:spcPct val="0"/>
      </a:spcBef>
      <a:spcAft>
        <a:spcPct val="0"/>
      </a:spcAft>
      <a:defRPr sz="2200" kern="1200">
        <a:solidFill>
          <a:srgbClr val="000000"/>
        </a:solidFill>
        <a:latin typeface="Arial" charset="0"/>
        <a:ea typeface="+mn-ea"/>
        <a:cs typeface="Arial" charset="0"/>
      </a:defRPr>
    </a:lvl1pPr>
    <a:lvl2pPr marL="457200" algn="l" rtl="0" fontAlgn="base">
      <a:spcBef>
        <a:spcPct val="0"/>
      </a:spcBef>
      <a:spcAft>
        <a:spcPct val="0"/>
      </a:spcAft>
      <a:defRPr sz="2200" kern="1200">
        <a:solidFill>
          <a:srgbClr val="000000"/>
        </a:solidFill>
        <a:latin typeface="Arial" charset="0"/>
        <a:ea typeface="+mn-ea"/>
        <a:cs typeface="Arial" charset="0"/>
      </a:defRPr>
    </a:lvl2pPr>
    <a:lvl3pPr marL="914400" algn="l" rtl="0" fontAlgn="base">
      <a:spcBef>
        <a:spcPct val="0"/>
      </a:spcBef>
      <a:spcAft>
        <a:spcPct val="0"/>
      </a:spcAft>
      <a:defRPr sz="2200" kern="1200">
        <a:solidFill>
          <a:srgbClr val="000000"/>
        </a:solidFill>
        <a:latin typeface="Arial" charset="0"/>
        <a:ea typeface="+mn-ea"/>
        <a:cs typeface="Arial" charset="0"/>
      </a:defRPr>
    </a:lvl3pPr>
    <a:lvl4pPr marL="1371600" algn="l" rtl="0" fontAlgn="base">
      <a:spcBef>
        <a:spcPct val="0"/>
      </a:spcBef>
      <a:spcAft>
        <a:spcPct val="0"/>
      </a:spcAft>
      <a:defRPr sz="2200" kern="1200">
        <a:solidFill>
          <a:srgbClr val="000000"/>
        </a:solidFill>
        <a:latin typeface="Arial" charset="0"/>
        <a:ea typeface="+mn-ea"/>
        <a:cs typeface="Arial" charset="0"/>
      </a:defRPr>
    </a:lvl4pPr>
    <a:lvl5pPr marL="1828800" algn="l" rtl="0" fontAlgn="base">
      <a:spcBef>
        <a:spcPct val="0"/>
      </a:spcBef>
      <a:spcAft>
        <a:spcPct val="0"/>
      </a:spcAft>
      <a:defRPr sz="2200" kern="1200">
        <a:solidFill>
          <a:srgbClr val="000000"/>
        </a:solidFill>
        <a:latin typeface="Arial" charset="0"/>
        <a:ea typeface="+mn-ea"/>
        <a:cs typeface="Arial" charset="0"/>
      </a:defRPr>
    </a:lvl5pPr>
    <a:lvl6pPr marL="2286000" algn="l" defTabSz="914400" rtl="0" eaLnBrk="1" latinLnBrk="0" hangingPunct="1">
      <a:defRPr sz="2200" kern="1200">
        <a:solidFill>
          <a:srgbClr val="000000"/>
        </a:solidFill>
        <a:latin typeface="Arial" charset="0"/>
        <a:ea typeface="+mn-ea"/>
        <a:cs typeface="Arial" charset="0"/>
      </a:defRPr>
    </a:lvl6pPr>
    <a:lvl7pPr marL="2743200" algn="l" defTabSz="914400" rtl="0" eaLnBrk="1" latinLnBrk="0" hangingPunct="1">
      <a:defRPr sz="2200" kern="1200">
        <a:solidFill>
          <a:srgbClr val="000000"/>
        </a:solidFill>
        <a:latin typeface="Arial" charset="0"/>
        <a:ea typeface="+mn-ea"/>
        <a:cs typeface="Arial" charset="0"/>
      </a:defRPr>
    </a:lvl7pPr>
    <a:lvl8pPr marL="3200400" algn="l" defTabSz="914400" rtl="0" eaLnBrk="1" latinLnBrk="0" hangingPunct="1">
      <a:defRPr sz="2200" kern="1200">
        <a:solidFill>
          <a:srgbClr val="000000"/>
        </a:solidFill>
        <a:latin typeface="Arial" charset="0"/>
        <a:ea typeface="+mn-ea"/>
        <a:cs typeface="Arial" charset="0"/>
      </a:defRPr>
    </a:lvl8pPr>
    <a:lvl9pPr marL="3657600" algn="l" defTabSz="914400" rtl="0" eaLnBrk="1" latinLnBrk="0" hangingPunct="1">
      <a:defRPr sz="2200" kern="1200">
        <a:solidFill>
          <a:srgbClr val="000000"/>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99"/>
    <a:srgbClr val="000000"/>
    <a:srgbClr val="FA0C06"/>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02" autoAdjust="0"/>
    <p:restoredTop sz="83538" autoAdjust="0"/>
  </p:normalViewPr>
  <p:slideViewPr>
    <p:cSldViewPr snapToGrid="0">
      <p:cViewPr>
        <p:scale>
          <a:sx n="89" d="100"/>
          <a:sy n="89" d="100"/>
        </p:scale>
        <p:origin x="-2232" y="-10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2508" y="-1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3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buSzTx/>
              <a:buFontTx/>
              <a:buNone/>
              <a:defRPr sz="1200">
                <a:solidFill>
                  <a:schemeClr val="tx1"/>
                </a:solidFill>
                <a:latin typeface="Arial" charset="0"/>
                <a:cs typeface="Arial" charset="0"/>
              </a:defRPr>
            </a:lvl1pPr>
          </a:lstStyle>
          <a:p>
            <a:pPr>
              <a:defRPr/>
            </a:pPr>
            <a:endParaRPr lang="de-DE"/>
          </a:p>
        </p:txBody>
      </p:sp>
      <p:sp>
        <p:nvSpPr>
          <p:cNvPr id="2938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solidFill>
                  <a:schemeClr val="tx1"/>
                </a:solidFill>
                <a:latin typeface="Arial" charset="0"/>
                <a:cs typeface="Arial" charset="0"/>
              </a:defRPr>
            </a:lvl1pPr>
          </a:lstStyle>
          <a:p>
            <a:pPr>
              <a:defRPr/>
            </a:pPr>
            <a:endParaRPr lang="de-DE"/>
          </a:p>
        </p:txBody>
      </p:sp>
      <p:sp>
        <p:nvSpPr>
          <p:cNvPr id="2938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lnSpc>
                <a:spcPct val="100000"/>
              </a:lnSpc>
              <a:spcBef>
                <a:spcPct val="0"/>
              </a:spcBef>
              <a:buSzTx/>
              <a:buFontTx/>
              <a:buNone/>
              <a:defRPr sz="1200">
                <a:solidFill>
                  <a:schemeClr val="tx1"/>
                </a:solidFill>
                <a:latin typeface="Arial" charset="0"/>
                <a:cs typeface="Arial" charset="0"/>
              </a:defRPr>
            </a:lvl1pPr>
          </a:lstStyle>
          <a:p>
            <a:pPr>
              <a:defRPr/>
            </a:pPr>
            <a:endParaRPr lang="de-DE"/>
          </a:p>
        </p:txBody>
      </p:sp>
      <p:sp>
        <p:nvSpPr>
          <p:cNvPr id="2938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SzTx/>
              <a:buFontTx/>
              <a:buNone/>
              <a:defRPr sz="1200">
                <a:solidFill>
                  <a:schemeClr val="tx1"/>
                </a:solidFill>
                <a:latin typeface="Arial" charset="0"/>
                <a:cs typeface="Arial" charset="0"/>
              </a:defRPr>
            </a:lvl1pPr>
          </a:lstStyle>
          <a:p>
            <a:pPr>
              <a:defRPr/>
            </a:pPr>
            <a:fld id="{9C2C0ABF-8A49-43B9-8EED-CE4DC9909357}"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buSzTx/>
              <a:buFontTx/>
              <a:buNone/>
              <a:defRPr sz="1200">
                <a:solidFill>
                  <a:schemeClr val="tx1"/>
                </a:solidFill>
                <a:latin typeface="Arial" charset="0"/>
                <a:cs typeface="Arial" charset="0"/>
              </a:defRPr>
            </a:lvl1pPr>
          </a:lstStyle>
          <a:p>
            <a:pPr>
              <a:defRPr/>
            </a:pPr>
            <a:endParaRPr lang="de-DE"/>
          </a:p>
        </p:txBody>
      </p:sp>
      <p:sp>
        <p:nvSpPr>
          <p:cNvPr id="163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solidFill>
                  <a:schemeClr val="tx1"/>
                </a:solidFill>
                <a:latin typeface="Arial" charset="0"/>
                <a:cs typeface="Arial" charset="0"/>
              </a:defRPr>
            </a:lvl1pPr>
          </a:lstStyle>
          <a:p>
            <a:pPr>
              <a:defRPr/>
            </a:pPr>
            <a:endParaRPr lang="de-DE"/>
          </a:p>
        </p:txBody>
      </p:sp>
      <p:sp>
        <p:nvSpPr>
          <p:cNvPr id="286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lnSpc>
                <a:spcPct val="100000"/>
              </a:lnSpc>
              <a:spcBef>
                <a:spcPct val="0"/>
              </a:spcBef>
              <a:buSzTx/>
              <a:buFontTx/>
              <a:buNone/>
              <a:defRPr sz="1200">
                <a:solidFill>
                  <a:schemeClr val="tx1"/>
                </a:solidFill>
                <a:latin typeface="Arial" charset="0"/>
                <a:cs typeface="Arial" charset="0"/>
              </a:defRPr>
            </a:lvl1pPr>
          </a:lstStyle>
          <a:p>
            <a:pPr>
              <a:defRPr/>
            </a:pPr>
            <a:endParaRPr lang="de-DE"/>
          </a:p>
        </p:txBody>
      </p:sp>
      <p:sp>
        <p:nvSpPr>
          <p:cNvPr id="163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SzTx/>
              <a:buFontTx/>
              <a:buNone/>
              <a:defRPr sz="1200">
                <a:solidFill>
                  <a:schemeClr val="tx1"/>
                </a:solidFill>
                <a:latin typeface="Arial" charset="0"/>
                <a:cs typeface="Arial" charset="0"/>
              </a:defRPr>
            </a:lvl1pPr>
          </a:lstStyle>
          <a:p>
            <a:pPr>
              <a:defRPr/>
            </a:pPr>
            <a:fld id="{32896E84-9DA3-4DE4-8FE2-F1671DBC83BA}"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08" charset="0"/>
        <a:ea typeface="Arial" pitchFamily="-108" charset="0"/>
        <a:cs typeface="Arial" pitchFamily="-108" charset="0"/>
      </a:defRPr>
    </a:lvl1pPr>
    <a:lvl2pPr marL="457200" algn="l" rtl="0" eaLnBrk="0" fontAlgn="base" hangingPunct="0">
      <a:spcBef>
        <a:spcPct val="30000"/>
      </a:spcBef>
      <a:spcAft>
        <a:spcPct val="0"/>
      </a:spcAft>
      <a:defRPr sz="1200" kern="1200">
        <a:solidFill>
          <a:schemeClr val="tx1"/>
        </a:solidFill>
        <a:latin typeface="Arial" pitchFamily="-108" charset="0"/>
        <a:ea typeface="Arial" pitchFamily="-108" charset="0"/>
        <a:cs typeface="Arial" pitchFamily="-108" charset="0"/>
      </a:defRPr>
    </a:lvl2pPr>
    <a:lvl3pPr marL="914400" algn="l" rtl="0" eaLnBrk="0" fontAlgn="base" hangingPunct="0">
      <a:spcBef>
        <a:spcPct val="30000"/>
      </a:spcBef>
      <a:spcAft>
        <a:spcPct val="0"/>
      </a:spcAft>
      <a:defRPr sz="1200" kern="1200">
        <a:solidFill>
          <a:schemeClr val="tx1"/>
        </a:solidFill>
        <a:latin typeface="Arial" pitchFamily="-108" charset="0"/>
        <a:ea typeface="Arial" pitchFamily="-108" charset="0"/>
        <a:cs typeface="Arial" pitchFamily="-108" charset="0"/>
      </a:defRPr>
    </a:lvl3pPr>
    <a:lvl4pPr marL="1371600" algn="l" rtl="0" eaLnBrk="0" fontAlgn="base" hangingPunct="0">
      <a:spcBef>
        <a:spcPct val="30000"/>
      </a:spcBef>
      <a:spcAft>
        <a:spcPct val="0"/>
      </a:spcAft>
      <a:defRPr sz="1200" kern="1200">
        <a:solidFill>
          <a:schemeClr val="tx1"/>
        </a:solidFill>
        <a:latin typeface="Arial" pitchFamily="-108" charset="0"/>
        <a:ea typeface="Arial" pitchFamily="-108" charset="0"/>
        <a:cs typeface="Arial" pitchFamily="-108" charset="0"/>
      </a:defRPr>
    </a:lvl4pPr>
    <a:lvl5pPr marL="1828800" algn="l" rtl="0" eaLnBrk="0" fontAlgn="base" hangingPunct="0">
      <a:spcBef>
        <a:spcPct val="30000"/>
      </a:spcBef>
      <a:spcAft>
        <a:spcPct val="0"/>
      </a:spcAft>
      <a:defRPr sz="1200" kern="1200">
        <a:solidFill>
          <a:schemeClr val="tx1"/>
        </a:solidFill>
        <a:latin typeface="Arial" pitchFamily="-108" charset="0"/>
        <a:ea typeface="Arial" pitchFamily="-108" charset="0"/>
        <a:cs typeface="Arial" pitchFamily="-108"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endParaRPr lang="ru-RU" smtClean="0">
              <a:latin typeface="Arial" charset="0"/>
              <a:cs typeface="Arial" charset="0"/>
            </a:endParaRPr>
          </a:p>
        </p:txBody>
      </p:sp>
      <p:sp>
        <p:nvSpPr>
          <p:cNvPr id="31747" name="Slide Number Placeholder 3"/>
          <p:cNvSpPr>
            <a:spLocks noGrp="1"/>
          </p:cNvSpPr>
          <p:nvPr>
            <p:ph type="sldNum" sz="quarter" idx="5"/>
          </p:nvPr>
        </p:nvSpPr>
        <p:spPr>
          <a:noFill/>
        </p:spPr>
        <p:txBody>
          <a:bodyPr/>
          <a:lstStyle/>
          <a:p>
            <a:fld id="{F569AFE9-AB16-415A-83B5-FBF194DE0FC4}"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ChangeArrowheads="1" noTextEdit="1"/>
          </p:cNvSpPr>
          <p:nvPr>
            <p:ph type="sldImg"/>
          </p:nvPr>
        </p:nvSpPr>
        <p:spPr>
          <a:ln/>
        </p:spPr>
      </p:sp>
      <p:sp>
        <p:nvSpPr>
          <p:cNvPr id="58370" name="Rectangle 3"/>
          <p:cNvSpPr>
            <a:spLocks noGrp="1" noChangeArrowheads="1"/>
          </p:cNvSpPr>
          <p:nvPr>
            <p:ph type="body" idx="1"/>
          </p:nvPr>
        </p:nvSpPr>
        <p:spPr>
          <a:noFill/>
          <a:ln/>
        </p:spPr>
        <p:txBody>
          <a:bodyPr/>
          <a:lstStyle/>
          <a:p>
            <a:pPr>
              <a:lnSpc>
                <a:spcPct val="90000"/>
              </a:lnSpc>
            </a:pPr>
            <a:endParaRPr lang="en-US" sz="600" smtClean="0">
              <a:latin typeface="Arial" charset="0"/>
              <a:cs typeface="Arial" charset="0"/>
            </a:endParaRPr>
          </a:p>
          <a:p>
            <a:pPr>
              <a:lnSpc>
                <a:spcPct val="90000"/>
              </a:lnSpc>
            </a:pPr>
            <a:r>
              <a:rPr lang="en-US" sz="600" smtClean="0">
                <a:latin typeface="Arial" charset="0"/>
                <a:cs typeface="Arial" charset="0"/>
              </a:rPr>
              <a:t>The CLI for the ICPF is the following:</a:t>
            </a:r>
          </a:p>
          <a:p>
            <a:pPr>
              <a:lnSpc>
                <a:spcPct val="90000"/>
              </a:lnSpc>
            </a:pPr>
            <a:r>
              <a:rPr lang="en-US" sz="600" smtClean="0">
                <a:latin typeface="Arial" charset="0"/>
                <a:cs typeface="Arial" charset="0"/>
              </a:rPr>
              <a:t>    &gt; traceanalyzer --cli --icpf [options] &lt;tracefile&gt; --simulator &lt;simulator libraray&gt;</a:t>
            </a:r>
          </a:p>
          <a:p>
            <a:pPr>
              <a:lnSpc>
                <a:spcPct val="90000"/>
              </a:lnSpc>
            </a:pPr>
            <a:r>
              <a:rPr lang="en-US" sz="600" smtClean="0">
                <a:latin typeface="Arial" charset="0"/>
                <a:cs typeface="Arial" charset="0"/>
              </a:rPr>
              <a:t>        where [options] are:</a:t>
            </a:r>
          </a:p>
          <a:p>
            <a:pPr>
              <a:lnSpc>
                <a:spcPct val="90000"/>
              </a:lnSpc>
            </a:pPr>
            <a:r>
              <a:rPr lang="en-US" sz="900" smtClean="0">
                <a:latin typeface="Arial" charset="0"/>
                <a:cs typeface="Arial" charset="0"/>
              </a:rPr>
              <a:t>            </a:t>
            </a:r>
            <a:r>
              <a:rPr lang="en-US" sz="600" smtClean="0">
                <a:latin typeface="Courier New" pitchFamily="49" charset="0"/>
                <a:cs typeface="Arial" charset="0"/>
              </a:rPr>
              <a:t>-s &lt;NUM&gt; - processes the trace starting at the time (NUM measured in ticks)</a:t>
            </a:r>
          </a:p>
          <a:p>
            <a:pPr>
              <a:lnSpc>
                <a:spcPct val="90000"/>
              </a:lnSpc>
            </a:pPr>
            <a:r>
              <a:rPr lang="en-US" sz="600" smtClean="0">
                <a:latin typeface="Courier New" pitchFamily="49" charset="0"/>
                <a:cs typeface="Arial" charset="0"/>
              </a:rPr>
              <a:t>        -e &lt;NUM&gt; - processes the trace to the end time (NUM measured in ticks)</a:t>
            </a:r>
          </a:p>
          <a:p>
            <a:pPr>
              <a:lnSpc>
                <a:spcPct val="90000"/>
              </a:lnSpc>
            </a:pPr>
            <a:r>
              <a:rPr lang="en-US" sz="600" smtClean="0">
                <a:latin typeface="Courier New" pitchFamily="49" charset="0"/>
                <a:cs typeface="Arial" charset="0"/>
              </a:rPr>
              <a:t>        -w &lt;NUM&gt; - processes the trace based on NUM, 0 for STF, 1 for ASCII, else devnull</a:t>
            </a:r>
          </a:p>
          <a:p>
            <a:pPr>
              <a:lnSpc>
                <a:spcPct val="90000"/>
              </a:lnSpc>
            </a:pPr>
            <a:r>
              <a:rPr lang="en-US" sz="600" smtClean="0">
                <a:latin typeface="Courier New" pitchFamily="49" charset="0"/>
                <a:cs typeface="Arial" charset="0"/>
              </a:rPr>
              <a:t>        -o &lt;new_name&gt; - trace output file name</a:t>
            </a:r>
          </a:p>
          <a:p>
            <a:pPr>
              <a:lnSpc>
                <a:spcPct val="90000"/>
              </a:lnSpc>
            </a:pPr>
            <a:r>
              <a:rPr lang="en-US" sz="600" smtClean="0">
                <a:latin typeface="Courier New" pitchFamily="49" charset="0"/>
                <a:cs typeface="Arial" charset="0"/>
              </a:rPr>
              <a:t>        -u - single file mode. The output file will be a single stf</a:t>
            </a:r>
          </a:p>
          <a:p>
            <a:pPr>
              <a:lnSpc>
                <a:spcPct val="90000"/>
              </a:lnSpc>
            </a:pPr>
            <a:r>
              <a:rPr lang="en-US" sz="600" smtClean="0">
                <a:latin typeface="Courier New" pitchFamily="49" charset="0"/>
                <a:cs typeface="Arial" charset="0"/>
              </a:rPr>
              <a:t>        -h - prints this message and exits</a:t>
            </a:r>
            <a:endParaRPr lang="ru-RU" sz="600" smtClean="0">
              <a:latin typeface="Courier New" pitchFamily="49" charset="0"/>
              <a:cs typeface="Arial" charset="0"/>
            </a:endParaRPr>
          </a:p>
          <a:p>
            <a:endParaRPr lang="en-US"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6"/>
          <p:cNvSpPr>
            <a:spLocks noGrp="1" noChangeArrowheads="1"/>
          </p:cNvSpPr>
          <p:nvPr>
            <p:ph type="dt" sz="quarter" idx="1"/>
          </p:nvPr>
        </p:nvSpPr>
        <p:spPr>
          <a:noFill/>
        </p:spPr>
        <p:txBody>
          <a:bodyPr/>
          <a:lstStyle/>
          <a:p>
            <a:fld id="{86AB6FD1-B6CF-4D6B-A955-C4FEF14EE919}" type="datetime1">
              <a:rPr lang="zh-CN" altLang="de-DE" smtClean="0"/>
              <a:pPr/>
              <a:t>2010-3-9</a:t>
            </a:fld>
            <a:endParaRPr lang="en-US" altLang="zh-CN" smtClean="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de-DE"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6"/>
          <p:cNvSpPr>
            <a:spLocks noGrp="1" noChangeArrowheads="1"/>
          </p:cNvSpPr>
          <p:nvPr>
            <p:ph type="dt" sz="quarter" idx="1"/>
          </p:nvPr>
        </p:nvSpPr>
        <p:spPr>
          <a:noFill/>
        </p:spPr>
        <p:txBody>
          <a:bodyPr/>
          <a:lstStyle/>
          <a:p>
            <a:fld id="{CF8DAB0A-D5E6-481B-BE82-CEA987414A17}" type="datetime1">
              <a:rPr lang="zh-CN" altLang="en-US" smtClean="0"/>
              <a:pPr/>
              <a:t>2010-3-9</a:t>
            </a:fld>
            <a:endParaRPr lang="en-US" altLang="zh-CN" smtClean="0"/>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de-DE"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6"/>
          <p:cNvSpPr>
            <a:spLocks noGrp="1" noChangeArrowheads="1"/>
          </p:cNvSpPr>
          <p:nvPr>
            <p:ph type="dt" sz="quarter" idx="1"/>
          </p:nvPr>
        </p:nvSpPr>
        <p:spPr>
          <a:noFill/>
        </p:spPr>
        <p:txBody>
          <a:bodyPr/>
          <a:lstStyle/>
          <a:p>
            <a:fld id="{96275ACB-90B6-4586-BF1C-DAF8104C1FCE}" type="datetime1">
              <a:rPr lang="zh-CN" altLang="en-US" smtClean="0"/>
              <a:pPr/>
              <a:t>2010-3-9</a:t>
            </a:fld>
            <a:endParaRPr lang="en-US" altLang="zh-CN" smtClean="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endParaRPr lang="de-DE"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6"/>
          <p:cNvSpPr>
            <a:spLocks noGrp="1" noChangeArrowheads="1"/>
          </p:cNvSpPr>
          <p:nvPr>
            <p:ph type="dt" sz="quarter" idx="1"/>
          </p:nvPr>
        </p:nvSpPr>
        <p:spPr>
          <a:noFill/>
        </p:spPr>
        <p:txBody>
          <a:bodyPr/>
          <a:lstStyle/>
          <a:p>
            <a:fld id="{A166A8A0-B0E2-4BD4-85CB-5487ECD2D670}" type="datetime1">
              <a:rPr lang="zh-CN" altLang="en-US" smtClean="0"/>
              <a:pPr/>
              <a:t>2010-3-9</a:t>
            </a:fld>
            <a:endParaRPr lang="en-US" altLang="zh-CN" smtClean="0"/>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eaLnBrk="1" hangingPunct="1"/>
            <a:endParaRPr lang="de-DE"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6"/>
          <p:cNvSpPr>
            <a:spLocks noGrp="1" noChangeArrowheads="1"/>
          </p:cNvSpPr>
          <p:nvPr>
            <p:ph type="dt" sz="quarter" idx="1"/>
          </p:nvPr>
        </p:nvSpPr>
        <p:spPr>
          <a:noFill/>
        </p:spPr>
        <p:txBody>
          <a:bodyPr/>
          <a:lstStyle/>
          <a:p>
            <a:fld id="{99455D89-F099-4388-95DA-14B638BDD13D}" type="datetime1">
              <a:rPr lang="zh-CN" altLang="en-US" smtClean="0"/>
              <a:pPr/>
              <a:t>2010-3-9</a:t>
            </a:fld>
            <a:endParaRPr lang="en-US" altLang="zh-CN" smtClean="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eaLnBrk="1" hangingPunct="1"/>
            <a:endParaRPr lang="de-DE"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6"/>
          <p:cNvSpPr>
            <a:spLocks noGrp="1" noChangeArrowheads="1"/>
          </p:cNvSpPr>
          <p:nvPr>
            <p:ph type="dt" sz="quarter" idx="1"/>
          </p:nvPr>
        </p:nvSpPr>
        <p:spPr>
          <a:noFill/>
        </p:spPr>
        <p:txBody>
          <a:bodyPr/>
          <a:lstStyle/>
          <a:p>
            <a:fld id="{2DEA307F-DD55-4AEF-B67E-4A6A79242E19}" type="datetime1">
              <a:rPr lang="zh-CN" altLang="en-US" smtClean="0"/>
              <a:pPr/>
              <a:t>2010-3-9</a:t>
            </a:fld>
            <a:endParaRPr lang="en-US" altLang="zh-CN" smtClean="0"/>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de-DE"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a:ln/>
        </p:spPr>
      </p:sp>
      <p:sp>
        <p:nvSpPr>
          <p:cNvPr id="54274" name="Rectangle 3"/>
          <p:cNvSpPr>
            <a:spLocks noGrp="1" noChangeArrowheads="1"/>
          </p:cNvSpPr>
          <p:nvPr>
            <p:ph type="body" idx="1"/>
          </p:nvPr>
        </p:nvSpPr>
        <p:spPr>
          <a:noFill/>
          <a:ln/>
        </p:spPr>
        <p:txBody>
          <a:bodyPr/>
          <a:lstStyle/>
          <a:p>
            <a:r>
              <a:rPr lang="en-US" smtClean="0">
                <a:latin typeface="Arial" charset="0"/>
                <a:cs typeface="Arial" charset="0"/>
              </a:rPr>
              <a:t>It is possible to use CLI to extract information and generate *.bdi files:</a:t>
            </a:r>
            <a:endParaRPr lang="ru-RU" smtClean="0">
              <a:latin typeface="Arial" charset="0"/>
              <a:cs typeface="Arial" charset="0"/>
            </a:endParaRPr>
          </a:p>
          <a:p>
            <a:r>
              <a:rPr lang="en-US" smtClean="0">
                <a:latin typeface="Arial" charset="0"/>
                <a:cs typeface="Arial" charset="0"/>
              </a:rPr>
              <a:t>*.bdi files are internal cache files which are created to improve performance.</a:t>
            </a:r>
          </a:p>
          <a:p>
            <a:r>
              <a:rPr lang="en-US" smtClean="0">
                <a:latin typeface="Arial" charset="0"/>
                <a:cs typeface="Arial" charset="0"/>
              </a:rPr>
              <a:t>*.bdi files have text format and can be analyzed in any datasheet program.</a:t>
            </a:r>
          </a:p>
          <a:p>
            <a:endParaRPr lang="en-US" smtClean="0">
              <a:latin typeface="Arial" charset="0"/>
              <a:cs typeface="Arial" charset="0"/>
            </a:endParaRPr>
          </a:p>
          <a:p>
            <a:endParaRPr lang="en-US" smtClean="0">
              <a:latin typeface="Arial" charset="0"/>
              <a:cs typeface="Arial" charset="0"/>
            </a:endParaRPr>
          </a:p>
          <a:p>
            <a:r>
              <a:rPr lang="en-US" smtClean="0">
                <a:latin typeface="Arial" charset="0"/>
                <a:cs typeface="Arial" charset="0"/>
              </a:rPr>
              <a:t>CLI:</a:t>
            </a:r>
          </a:p>
          <a:p>
            <a:r>
              <a:rPr lang="en-US" sz="900" smtClean="0">
                <a:latin typeface="Arial" charset="0"/>
                <a:cs typeface="Arial" charset="0"/>
              </a:rPr>
              <a:t>    &gt; traceanalyzer --cli --breakdowns &lt;real trace&gt; &lt;ideal trace&gt;</a:t>
            </a:r>
          </a:p>
          <a:p>
            <a:endParaRPr lang="en-US" sz="900" smtClean="0">
              <a:latin typeface="Arial" charset="0"/>
              <a:cs typeface="Arial" charset="0"/>
            </a:endParaRPr>
          </a:p>
          <a:p>
            <a:r>
              <a:rPr lang="en-US" sz="900" smtClean="0">
                <a:latin typeface="Arial" charset="0"/>
                <a:cs typeface="Arial" charset="0"/>
              </a:rPr>
              <a:t>Dark colour on the diagram shows imbalance of the application which can be avoided by changing the application’s logic.</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a:ln/>
        </p:spPr>
      </p:sp>
      <p:sp>
        <p:nvSpPr>
          <p:cNvPr id="56322" name="Rectangle 3"/>
          <p:cNvSpPr>
            <a:spLocks noGrp="1" noChangeArrowheads="1"/>
          </p:cNvSpPr>
          <p:nvPr>
            <p:ph type="body" idx="1"/>
          </p:nvPr>
        </p:nvSpPr>
        <p:spPr>
          <a:noFill/>
          <a:ln/>
        </p:spPr>
        <p:txBody>
          <a:bodyPr/>
          <a:lstStyle/>
          <a:p>
            <a:r>
              <a:rPr lang="en-US" smtClean="0">
                <a:latin typeface="Arial" charset="0"/>
                <a:cs typeface="Arial" charset="0"/>
              </a:rPr>
              <a:t>“ideal communication environment" is:</a:t>
            </a:r>
          </a:p>
          <a:p>
            <a:pPr lvl="1"/>
            <a:r>
              <a:rPr lang="en-US" sz="900" smtClean="0">
                <a:latin typeface="Arial" charset="0"/>
                <a:cs typeface="Arial" charset="0"/>
              </a:rPr>
              <a:t>latency = 0</a:t>
            </a:r>
          </a:p>
          <a:p>
            <a:pPr lvl="1"/>
            <a:r>
              <a:rPr lang="en-US" sz="900" smtClean="0">
                <a:latin typeface="Arial" charset="0"/>
                <a:cs typeface="Arial" charset="0"/>
              </a:rPr>
              <a:t>bandwidth = ∞</a:t>
            </a:r>
          </a:p>
          <a:p>
            <a:r>
              <a:rPr lang="en-US" smtClean="0">
                <a:latin typeface="Arial" charset="0"/>
                <a:cs typeface="Arial" charset="0"/>
              </a:rPr>
              <a:t> Both CLI and GUI interfaces are available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273050"/>
            <a:ext cx="2058987" cy="5451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2438" y="273050"/>
            <a:ext cx="6026150" cy="5451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2438" y="273050"/>
            <a:ext cx="8237537" cy="5451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7008812" cy="889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2438" y="1381125"/>
            <a:ext cx="8237537" cy="4343400"/>
          </a:xfrm>
        </p:spPr>
        <p:txBody>
          <a:bodyPr/>
          <a:lstStyle/>
          <a:p>
            <a:pPr lvl="0"/>
            <a:endParaRPr lang="en-US" noProof="0" smtClean="0"/>
          </a:p>
        </p:txBody>
      </p:sp>
      <p:sp>
        <p:nvSpPr>
          <p:cNvPr id="4"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7008812"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2438" y="1381125"/>
            <a:ext cx="4041775"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381125"/>
            <a:ext cx="4043362"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de-DE"/>
          </a:p>
        </p:txBody>
      </p:sp>
      <p:sp>
        <p:nvSpPr>
          <p:cNvPr id="5" name="Rectangle 7"/>
          <p:cNvSpPr>
            <a:spLocks noGrp="1" noChangeArrowheads="1"/>
          </p:cNvSpPr>
          <p:nvPr>
            <p:ph type="ftr" sz="quarter" idx="11"/>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de-DE"/>
          </a:p>
        </p:txBody>
      </p:sp>
      <p:sp>
        <p:nvSpPr>
          <p:cNvPr id="5" name="Rectangle 7"/>
          <p:cNvSpPr>
            <a:spLocks noGrp="1" noChangeArrowheads="1"/>
          </p:cNvSpPr>
          <p:nvPr>
            <p:ph type="ftr" sz="quarter" idx="11"/>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de-DE"/>
          </a:p>
        </p:txBody>
      </p:sp>
      <p:sp>
        <p:nvSpPr>
          <p:cNvPr id="5" name="Rectangle 7"/>
          <p:cNvSpPr>
            <a:spLocks noGrp="1" noChangeArrowheads="1"/>
          </p:cNvSpPr>
          <p:nvPr>
            <p:ph type="ftr" sz="quarter" idx="11"/>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2438" y="1381125"/>
            <a:ext cx="404177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381125"/>
            <a:ext cx="4043362"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de-DE"/>
          </a:p>
        </p:txBody>
      </p:sp>
      <p:sp>
        <p:nvSpPr>
          <p:cNvPr id="6" name="Rectangle 7"/>
          <p:cNvSpPr>
            <a:spLocks noGrp="1" noChangeArrowheads="1"/>
          </p:cNvSpPr>
          <p:nvPr>
            <p:ph type="ftr" sz="quarter" idx="11"/>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de-DE"/>
          </a:p>
        </p:txBody>
      </p:sp>
      <p:sp>
        <p:nvSpPr>
          <p:cNvPr id="8" name="Rectangle 7"/>
          <p:cNvSpPr>
            <a:spLocks noGrp="1" noChangeArrowheads="1"/>
          </p:cNvSpPr>
          <p:nvPr>
            <p:ph type="ftr" sz="quarter" idx="11"/>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de-DE"/>
          </a:p>
        </p:txBody>
      </p:sp>
      <p:sp>
        <p:nvSpPr>
          <p:cNvPr id="4" name="Rectangle 7"/>
          <p:cNvSpPr>
            <a:spLocks noGrp="1" noChangeArrowheads="1"/>
          </p:cNvSpPr>
          <p:nvPr>
            <p:ph type="ftr" sz="quarter" idx="11"/>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de-DE"/>
          </a:p>
        </p:txBody>
      </p:sp>
      <p:sp>
        <p:nvSpPr>
          <p:cNvPr id="3" name="Rectangle 7"/>
          <p:cNvSpPr>
            <a:spLocks noGrp="1" noChangeArrowheads="1"/>
          </p:cNvSpPr>
          <p:nvPr>
            <p:ph type="ftr" sz="quarter" idx="11"/>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de-DE"/>
          </a:p>
        </p:txBody>
      </p:sp>
      <p:sp>
        <p:nvSpPr>
          <p:cNvPr id="6" name="Rectangle 7"/>
          <p:cNvSpPr>
            <a:spLocks noGrp="1" noChangeArrowheads="1"/>
          </p:cNvSpPr>
          <p:nvPr>
            <p:ph type="ftr" sz="quarter" idx="11"/>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de-DE"/>
          </a:p>
        </p:txBody>
      </p:sp>
      <p:sp>
        <p:nvSpPr>
          <p:cNvPr id="6" name="Rectangle 7"/>
          <p:cNvSpPr>
            <a:spLocks noGrp="1" noChangeArrowheads="1"/>
          </p:cNvSpPr>
          <p:nvPr>
            <p:ph type="ftr" sz="quarter" idx="11"/>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de-DE"/>
          </a:p>
        </p:txBody>
      </p:sp>
      <p:sp>
        <p:nvSpPr>
          <p:cNvPr id="5" name="Rectangle 7"/>
          <p:cNvSpPr>
            <a:spLocks noGrp="1" noChangeArrowheads="1"/>
          </p:cNvSpPr>
          <p:nvPr>
            <p:ph type="ftr" sz="quarter" idx="11"/>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273050"/>
            <a:ext cx="2058987" cy="5451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2438" y="273050"/>
            <a:ext cx="6026150" cy="5451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de-DE"/>
          </a:p>
        </p:txBody>
      </p:sp>
      <p:sp>
        <p:nvSpPr>
          <p:cNvPr id="5" name="Rectangle 7"/>
          <p:cNvSpPr>
            <a:spLocks noGrp="1" noChangeArrowheads="1"/>
          </p:cNvSpPr>
          <p:nvPr>
            <p:ph type="ftr" sz="quarter" idx="11"/>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2438" y="1381125"/>
            <a:ext cx="404177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381125"/>
            <a:ext cx="4043362"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r>
              <a:rPr lang="en-US"/>
              <a:t>New Product Announcements Embargoed until November 11, 2008</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1026" name="Picture 13" descr="int_grad_organic_gry_rgb.png"/>
          <p:cNvPicPr>
            <a:picLocks noChangeAspect="1"/>
          </p:cNvPicPr>
          <p:nvPr/>
        </p:nvPicPr>
        <p:blipFill>
          <a:blip r:embed="rId16"/>
          <a:srcRect/>
          <a:stretch>
            <a:fillRect/>
          </a:stretch>
        </p:blipFill>
        <p:spPr bwMode="auto">
          <a:xfrm>
            <a:off x="0" y="0"/>
            <a:ext cx="9144000" cy="60579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455613" y="273050"/>
            <a:ext cx="7008812" cy="889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2438" y="1381125"/>
            <a:ext cx="8237537"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Rectangle 17"/>
          <p:cNvSpPr>
            <a:spLocks noChangeArrowheads="1"/>
          </p:cNvSpPr>
          <p:nvPr/>
        </p:nvSpPr>
        <p:spPr bwMode="white">
          <a:xfrm>
            <a:off x="0" y="6029325"/>
            <a:ext cx="9140825" cy="828675"/>
          </a:xfrm>
          <a:prstGeom prst="rect">
            <a:avLst/>
          </a:prstGeom>
          <a:solidFill>
            <a:srgbClr val="0860A8"/>
          </a:solidFill>
          <a:ln w="9525">
            <a:noFill/>
            <a:miter lim="800000"/>
            <a:headEnd/>
            <a:tailEnd/>
          </a:ln>
          <a:effectLst/>
        </p:spPr>
        <p:txBody>
          <a:bodyPr wrap="none" anchor="ctr"/>
          <a:lstStyle/>
          <a:p>
            <a:pPr>
              <a:defRPr/>
            </a:pPr>
            <a:endParaRPr lang="de-DE" sz="2000">
              <a:solidFill>
                <a:schemeClr val="tx1"/>
              </a:solidFill>
              <a:latin typeface="Verdana" pitchFamily="-65" charset="0"/>
            </a:endParaRPr>
          </a:p>
        </p:txBody>
      </p:sp>
      <p:pic>
        <p:nvPicPr>
          <p:cNvPr id="1030" name="Picture 42"/>
          <p:cNvPicPr>
            <a:picLocks noChangeAspect="1" noChangeArrowheads="1"/>
          </p:cNvPicPr>
          <p:nvPr/>
        </p:nvPicPr>
        <p:blipFill>
          <a:blip r:embed="rId17"/>
          <a:srcRect/>
          <a:stretch>
            <a:fillRect/>
          </a:stretch>
        </p:blipFill>
        <p:spPr bwMode="auto">
          <a:xfrm>
            <a:off x="7827963" y="279400"/>
            <a:ext cx="914400" cy="600075"/>
          </a:xfrm>
          <a:prstGeom prst="rect">
            <a:avLst/>
          </a:prstGeom>
          <a:noFill/>
          <a:ln w="9525">
            <a:noFill/>
            <a:miter lim="800000"/>
            <a:headEnd/>
            <a:tailEnd/>
          </a:ln>
        </p:spPr>
      </p:pic>
      <p:sp>
        <p:nvSpPr>
          <p:cNvPr id="4104" name="Rectangle 8"/>
          <p:cNvSpPr>
            <a:spLocks noGrp="1" noChangeArrowheads="1"/>
          </p:cNvSpPr>
          <p:nvPr>
            <p:ph type="ftr" sz="quarter" idx="3"/>
          </p:nvPr>
        </p:nvSpPr>
        <p:spPr bwMode="auto">
          <a:xfrm>
            <a:off x="1371600" y="6030913"/>
            <a:ext cx="6086475"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lnSpc>
                <a:spcPct val="100000"/>
              </a:lnSpc>
              <a:spcBef>
                <a:spcPct val="0"/>
              </a:spcBef>
              <a:buSzTx/>
              <a:buFontTx/>
              <a:buNone/>
              <a:defRPr sz="1200" b="1">
                <a:solidFill>
                  <a:schemeClr val="tx1"/>
                </a:solidFill>
                <a:latin typeface="Verdana" pitchFamily="-65" charset="0"/>
                <a:cs typeface="Arial" charset="0"/>
              </a:defRPr>
            </a:lvl1pPr>
          </a:lstStyle>
          <a:p>
            <a:pPr>
              <a:defRPr/>
            </a:pPr>
            <a:r>
              <a:rPr lang="en-US"/>
              <a:t>New Product Announcements Embargoed until November 11, 2008</a:t>
            </a:r>
          </a:p>
        </p:txBody>
      </p:sp>
      <p:pic>
        <p:nvPicPr>
          <p:cNvPr id="1032" name="Picture 29" descr="intel_software_badge"/>
          <p:cNvPicPr>
            <a:picLocks noChangeAspect="1" noChangeArrowheads="1"/>
          </p:cNvPicPr>
          <p:nvPr/>
        </p:nvPicPr>
        <p:blipFill>
          <a:blip r:embed="rId18"/>
          <a:srcRect/>
          <a:stretch>
            <a:fillRect/>
          </a:stretch>
        </p:blipFill>
        <p:spPr bwMode="auto">
          <a:xfrm>
            <a:off x="228600" y="6096000"/>
            <a:ext cx="511175" cy="633413"/>
          </a:xfrm>
          <a:prstGeom prst="rect">
            <a:avLst/>
          </a:prstGeom>
          <a:noFill/>
          <a:ln w="9525">
            <a:noFill/>
            <a:miter lim="800000"/>
            <a:headEnd/>
            <a:tailEnd/>
          </a:ln>
        </p:spPr>
      </p:pic>
      <p:sp>
        <p:nvSpPr>
          <p:cNvPr id="2" name="Rectangle 7"/>
          <p:cNvSpPr>
            <a:spLocks noChangeArrowheads="1"/>
          </p:cNvSpPr>
          <p:nvPr/>
        </p:nvSpPr>
        <p:spPr bwMode="white">
          <a:xfrm>
            <a:off x="2552700" y="6519863"/>
            <a:ext cx="3797300" cy="338137"/>
          </a:xfrm>
          <a:prstGeom prst="rect">
            <a:avLst/>
          </a:prstGeom>
          <a:noFill/>
          <a:ln w="50800">
            <a:noFill/>
            <a:miter lim="800000"/>
            <a:headEnd/>
            <a:tailEnd/>
          </a:ln>
          <a:effectLst/>
        </p:spPr>
        <p:txBody>
          <a:bodyPr anchor="b">
            <a:spAutoFit/>
          </a:bodyPr>
          <a:lstStyle/>
          <a:p>
            <a:pPr>
              <a:defRPr/>
            </a:pPr>
            <a:r>
              <a:rPr lang="en-US" altLang="zh-CN" sz="800" dirty="0">
                <a:solidFill>
                  <a:srgbClr val="799BF3"/>
                </a:solidFill>
                <a:latin typeface="Verdana" pitchFamily="34" charset="0"/>
                <a:ea typeface="SimSun" pitchFamily="2" charset="-122"/>
              </a:rPr>
              <a:t>Copyright © 2010, Intel Corporation. All rights reserved. </a:t>
            </a:r>
          </a:p>
          <a:p>
            <a:pPr>
              <a:defRPr/>
            </a:pPr>
            <a:r>
              <a:rPr lang="en-US" altLang="zh-CN" sz="800" dirty="0">
                <a:solidFill>
                  <a:srgbClr val="799BF3"/>
                </a:solidFill>
                <a:latin typeface="Verdana" pitchFamily="34" charset="0"/>
                <a:ea typeface="SimSun" pitchFamily="2" charset="-122"/>
              </a:rPr>
              <a:t>*Other brands and names are the property of their respective owners</a:t>
            </a:r>
          </a:p>
        </p:txBody>
      </p:sp>
      <p:sp>
        <p:nvSpPr>
          <p:cNvPr id="4109" name="Rectangle 13"/>
          <p:cNvSpPr>
            <a:spLocks noChangeArrowheads="1"/>
          </p:cNvSpPr>
          <p:nvPr/>
        </p:nvSpPr>
        <p:spPr bwMode="auto">
          <a:xfrm>
            <a:off x="8077200" y="6019800"/>
            <a:ext cx="914400" cy="685800"/>
          </a:xfrm>
          <a:prstGeom prst="rect">
            <a:avLst/>
          </a:prstGeom>
          <a:noFill/>
          <a:ln w="9525">
            <a:noFill/>
            <a:miter lim="800000"/>
            <a:headEnd/>
            <a:tailEnd/>
          </a:ln>
          <a:effectLst/>
        </p:spPr>
        <p:txBody>
          <a:bodyPr anchor="b"/>
          <a:lstStyle/>
          <a:p>
            <a:pPr algn="r">
              <a:defRPr/>
            </a:pPr>
            <a:fld id="{10206982-F824-4133-BE4E-D93FF936D124}" type="slidenum">
              <a:rPr lang="en-US" sz="2400">
                <a:solidFill>
                  <a:schemeClr val="tx1"/>
                </a:solidFill>
              </a:rPr>
              <a:pPr algn="r">
                <a:defRPr/>
              </a:pPr>
              <a:t>‹#›</a:t>
            </a:fld>
            <a:endParaRPr lang="en-US" sz="2400">
              <a:solidFill>
                <a:schemeClr val="tx1"/>
              </a:solidFill>
            </a:endParaRPr>
          </a:p>
        </p:txBody>
      </p:sp>
    </p:spTree>
  </p:cSld>
  <p:clrMap bg1="dk2" tx1="lt1" bg2="dk1" tx2="lt2" accent1="accent1" accent2="accent2" accent3="accent3" accent4="accent4" accent5="accent5" accent6="accent6" hlink="hlink" folHlink="folHlink"/>
  <p:sldLayoutIdLst>
    <p:sldLayoutId id="2147483664" r:id="rId1"/>
    <p:sldLayoutId id="2147483663" r:id="rId2"/>
    <p:sldLayoutId id="2147483662" r:id="rId3"/>
    <p:sldLayoutId id="2147483661" r:id="rId4"/>
    <p:sldLayoutId id="2147483660" r:id="rId5"/>
    <p:sldLayoutId id="2147483659" r:id="rId6"/>
    <p:sldLayoutId id="2147483658" r:id="rId7"/>
    <p:sldLayoutId id="2147483657" r:id="rId8"/>
    <p:sldLayoutId id="2147483656" r:id="rId9"/>
    <p:sldLayoutId id="2147483655" r:id="rId10"/>
    <p:sldLayoutId id="2147483654" r:id="rId11"/>
    <p:sldLayoutId id="2147483653" r:id="rId12"/>
    <p:sldLayoutId id="2147483652" r:id="rId13"/>
    <p:sldLayoutId id="2147483651" r:id="rId14"/>
  </p:sldLayoutIdLst>
  <p:transition>
    <p:fade/>
  </p:transition>
  <p:timing>
    <p:tnLst>
      <p:par>
        <p:cTn id="1" dur="indefinite" restart="never" nodeType="tmRoot"/>
      </p:par>
    </p:tnLst>
  </p:timing>
  <p:hf sldNum="0" hdr="0" dt="0"/>
  <p:txStyles>
    <p:titleStyle>
      <a:lvl1pPr algn="l" rtl="0" eaLnBrk="0" fontAlgn="base" hangingPunct="0">
        <a:spcBef>
          <a:spcPct val="0"/>
        </a:spcBef>
        <a:spcAft>
          <a:spcPct val="0"/>
        </a:spcAft>
        <a:defRPr sz="2600" b="1">
          <a:solidFill>
            <a:schemeClr val="hlink"/>
          </a:solidFill>
          <a:latin typeface="+mj-lt"/>
          <a:ea typeface="MS PGothic" pitchFamily="34" charset="-128"/>
          <a:cs typeface="ＭＳ Ｐゴシック" pitchFamily="-65" charset="-128"/>
        </a:defRPr>
      </a:lvl1pPr>
      <a:lvl2pPr algn="l" rtl="0" eaLnBrk="0" fontAlgn="base" hangingPunct="0">
        <a:spcBef>
          <a:spcPct val="0"/>
        </a:spcBef>
        <a:spcAft>
          <a:spcPct val="0"/>
        </a:spcAft>
        <a:defRPr sz="2600" b="1">
          <a:solidFill>
            <a:schemeClr val="hlink"/>
          </a:solidFill>
          <a:latin typeface="Arial" pitchFamily="-108" charset="0"/>
          <a:ea typeface="MS PGothic" pitchFamily="34" charset="-128"/>
          <a:cs typeface="ＭＳ Ｐゴシック" pitchFamily="-65" charset="-128"/>
        </a:defRPr>
      </a:lvl2pPr>
      <a:lvl3pPr algn="l" rtl="0" eaLnBrk="0" fontAlgn="base" hangingPunct="0">
        <a:spcBef>
          <a:spcPct val="0"/>
        </a:spcBef>
        <a:spcAft>
          <a:spcPct val="0"/>
        </a:spcAft>
        <a:defRPr sz="2600" b="1">
          <a:solidFill>
            <a:schemeClr val="hlink"/>
          </a:solidFill>
          <a:latin typeface="Arial" pitchFamily="-108" charset="0"/>
          <a:ea typeface="MS PGothic" pitchFamily="34" charset="-128"/>
          <a:cs typeface="ＭＳ Ｐゴシック" pitchFamily="-65" charset="-128"/>
        </a:defRPr>
      </a:lvl3pPr>
      <a:lvl4pPr algn="l" rtl="0" eaLnBrk="0" fontAlgn="base" hangingPunct="0">
        <a:spcBef>
          <a:spcPct val="0"/>
        </a:spcBef>
        <a:spcAft>
          <a:spcPct val="0"/>
        </a:spcAft>
        <a:defRPr sz="2600" b="1">
          <a:solidFill>
            <a:schemeClr val="hlink"/>
          </a:solidFill>
          <a:latin typeface="Arial" pitchFamily="-108" charset="0"/>
          <a:ea typeface="MS PGothic" pitchFamily="34" charset="-128"/>
          <a:cs typeface="ＭＳ Ｐゴシック" pitchFamily="-65" charset="-128"/>
        </a:defRPr>
      </a:lvl4pPr>
      <a:lvl5pPr algn="l" rtl="0" eaLnBrk="0" fontAlgn="base" hangingPunct="0">
        <a:spcBef>
          <a:spcPct val="0"/>
        </a:spcBef>
        <a:spcAft>
          <a:spcPct val="0"/>
        </a:spcAft>
        <a:defRPr sz="2600" b="1">
          <a:solidFill>
            <a:schemeClr val="hlink"/>
          </a:solidFill>
          <a:latin typeface="Arial" pitchFamily="-108" charset="0"/>
          <a:ea typeface="MS PGothic" pitchFamily="34" charset="-128"/>
          <a:cs typeface="ＭＳ Ｐゴシック" pitchFamily="-65" charset="-128"/>
        </a:defRPr>
      </a:lvl5pPr>
      <a:lvl6pPr marL="457200" algn="l" rtl="0" fontAlgn="base">
        <a:spcBef>
          <a:spcPct val="0"/>
        </a:spcBef>
        <a:spcAft>
          <a:spcPct val="0"/>
        </a:spcAft>
        <a:defRPr sz="2600" b="1">
          <a:solidFill>
            <a:schemeClr val="hlink"/>
          </a:solidFill>
          <a:latin typeface="Arial" pitchFamily="-108" charset="0"/>
        </a:defRPr>
      </a:lvl6pPr>
      <a:lvl7pPr marL="914400" algn="l" rtl="0" fontAlgn="base">
        <a:spcBef>
          <a:spcPct val="0"/>
        </a:spcBef>
        <a:spcAft>
          <a:spcPct val="0"/>
        </a:spcAft>
        <a:defRPr sz="2600" b="1">
          <a:solidFill>
            <a:schemeClr val="hlink"/>
          </a:solidFill>
          <a:latin typeface="Arial" pitchFamily="-108" charset="0"/>
        </a:defRPr>
      </a:lvl7pPr>
      <a:lvl8pPr marL="1371600" algn="l" rtl="0" fontAlgn="base">
        <a:spcBef>
          <a:spcPct val="0"/>
        </a:spcBef>
        <a:spcAft>
          <a:spcPct val="0"/>
        </a:spcAft>
        <a:defRPr sz="2600" b="1">
          <a:solidFill>
            <a:schemeClr val="hlink"/>
          </a:solidFill>
          <a:latin typeface="Arial" pitchFamily="-108" charset="0"/>
        </a:defRPr>
      </a:lvl8pPr>
      <a:lvl9pPr marL="1828800" algn="l" rtl="0" fontAlgn="base">
        <a:spcBef>
          <a:spcPct val="0"/>
        </a:spcBef>
        <a:spcAft>
          <a:spcPct val="0"/>
        </a:spcAft>
        <a:defRPr sz="2600" b="1">
          <a:solidFill>
            <a:schemeClr val="hlink"/>
          </a:solidFill>
          <a:latin typeface="Arial" pitchFamily="-108" charset="0"/>
        </a:defRPr>
      </a:lvl9pPr>
    </p:titleStyle>
    <p:bodyStyle>
      <a:lvl1pPr marL="342900" indent="-342900" algn="l" rtl="0" eaLnBrk="0" fontAlgn="base" hangingPunct="0">
        <a:spcBef>
          <a:spcPct val="60000"/>
        </a:spcBef>
        <a:spcAft>
          <a:spcPct val="0"/>
        </a:spcAft>
        <a:buChar char="•"/>
        <a:defRPr sz="2400">
          <a:solidFill>
            <a:srgbClr val="000000"/>
          </a:solidFill>
          <a:latin typeface="+mn-lt"/>
          <a:ea typeface="MS PGothic" pitchFamily="34" charset="-128"/>
          <a:cs typeface="ＭＳ Ｐゴシック" pitchFamily="-65" charset="-128"/>
        </a:defRPr>
      </a:lvl1pPr>
      <a:lvl2pPr marL="246063" indent="-244475" algn="l" rtl="0" eaLnBrk="0" fontAlgn="base" hangingPunct="0">
        <a:spcBef>
          <a:spcPct val="40000"/>
        </a:spcBef>
        <a:spcAft>
          <a:spcPct val="0"/>
        </a:spcAft>
        <a:buSzPct val="125000"/>
        <a:buChar char="•"/>
        <a:defRPr sz="2400">
          <a:solidFill>
            <a:srgbClr val="000000"/>
          </a:solidFill>
          <a:latin typeface="+mn-lt"/>
          <a:ea typeface="MS PGothic" pitchFamily="34" charset="-128"/>
        </a:defRPr>
      </a:lvl2pPr>
      <a:lvl3pPr marL="571500" indent="-323850" algn="l" rtl="0" eaLnBrk="0" fontAlgn="base" hangingPunct="0">
        <a:spcBef>
          <a:spcPct val="20000"/>
        </a:spcBef>
        <a:spcAft>
          <a:spcPct val="0"/>
        </a:spcAft>
        <a:buChar char="–"/>
        <a:defRPr sz="1600">
          <a:solidFill>
            <a:srgbClr val="000000"/>
          </a:solidFill>
          <a:latin typeface="+mn-lt"/>
          <a:ea typeface="MS PGothic" pitchFamily="34" charset="-128"/>
        </a:defRPr>
      </a:lvl3pPr>
      <a:lvl4pPr marL="725488" indent="-152400" algn="l" rtl="0" eaLnBrk="0" fontAlgn="base" hangingPunct="0">
        <a:spcBef>
          <a:spcPct val="20000"/>
        </a:spcBef>
        <a:spcAft>
          <a:spcPct val="0"/>
        </a:spcAft>
        <a:buFont typeface="Times" pitchFamily="18" charset="0"/>
        <a:buChar char="•"/>
        <a:defRPr sz="1600">
          <a:solidFill>
            <a:srgbClr val="000000"/>
          </a:solidFill>
          <a:latin typeface="+mn-lt"/>
          <a:ea typeface="MS PGothic" pitchFamily="34" charset="-128"/>
        </a:defRPr>
      </a:lvl4pPr>
      <a:lvl5pPr marL="1136650" indent="-409575" algn="l" rtl="0" eaLnBrk="0" fontAlgn="base" hangingPunct="0">
        <a:spcBef>
          <a:spcPct val="20000"/>
        </a:spcBef>
        <a:spcAft>
          <a:spcPct val="0"/>
        </a:spcAft>
        <a:buChar char="–"/>
        <a:defRPr sz="1600">
          <a:solidFill>
            <a:srgbClr val="000000"/>
          </a:solidFill>
          <a:latin typeface="+mn-lt"/>
          <a:ea typeface="MS PGothic" pitchFamily="34" charset="-128"/>
        </a:defRPr>
      </a:lvl5pPr>
      <a:lvl6pPr marL="1593850" indent="-409575" algn="l" rtl="0" fontAlgn="base">
        <a:spcBef>
          <a:spcPct val="20000"/>
        </a:spcBef>
        <a:spcAft>
          <a:spcPct val="0"/>
        </a:spcAft>
        <a:buChar char="–"/>
        <a:defRPr sz="1600">
          <a:solidFill>
            <a:srgbClr val="000000"/>
          </a:solidFill>
          <a:latin typeface="+mn-lt"/>
          <a:ea typeface="ＭＳ Ｐゴシック" pitchFamily="-108" charset="-128"/>
        </a:defRPr>
      </a:lvl6pPr>
      <a:lvl7pPr marL="2051050" indent="-409575" algn="l" rtl="0" fontAlgn="base">
        <a:spcBef>
          <a:spcPct val="20000"/>
        </a:spcBef>
        <a:spcAft>
          <a:spcPct val="0"/>
        </a:spcAft>
        <a:buChar char="–"/>
        <a:defRPr sz="1600">
          <a:solidFill>
            <a:srgbClr val="000000"/>
          </a:solidFill>
          <a:latin typeface="+mn-lt"/>
          <a:ea typeface="ＭＳ Ｐゴシック" pitchFamily="-108" charset="-128"/>
        </a:defRPr>
      </a:lvl7pPr>
      <a:lvl8pPr marL="2508250" indent="-409575" algn="l" rtl="0" fontAlgn="base">
        <a:spcBef>
          <a:spcPct val="20000"/>
        </a:spcBef>
        <a:spcAft>
          <a:spcPct val="0"/>
        </a:spcAft>
        <a:buChar char="–"/>
        <a:defRPr sz="1600">
          <a:solidFill>
            <a:srgbClr val="000000"/>
          </a:solidFill>
          <a:latin typeface="+mn-lt"/>
          <a:ea typeface="ＭＳ Ｐゴシック" pitchFamily="-108" charset="-128"/>
        </a:defRPr>
      </a:lvl8pPr>
      <a:lvl9pPr marL="2965450" indent="-409575" algn="l" rtl="0" fontAlgn="base">
        <a:spcBef>
          <a:spcPct val="20000"/>
        </a:spcBef>
        <a:spcAft>
          <a:spcPct val="0"/>
        </a:spcAft>
        <a:buChar char="–"/>
        <a:defRPr sz="1600">
          <a:solidFill>
            <a:srgbClr val="000000"/>
          </a:solidFill>
          <a:latin typeface="+mn-lt"/>
          <a:ea typeface="ＭＳ Ｐゴシック"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16386" name="Picture 13" descr="int_grad_organic_gry_rgb.png"/>
          <p:cNvPicPr>
            <a:picLocks noChangeAspect="1"/>
          </p:cNvPicPr>
          <p:nvPr/>
        </p:nvPicPr>
        <p:blipFill>
          <a:blip r:embed="rId13"/>
          <a:srcRect/>
          <a:stretch>
            <a:fillRect/>
          </a:stretch>
        </p:blipFill>
        <p:spPr bwMode="auto">
          <a:xfrm>
            <a:off x="0" y="0"/>
            <a:ext cx="9144000" cy="6057900"/>
          </a:xfrm>
          <a:prstGeom prst="rect">
            <a:avLst/>
          </a:prstGeom>
          <a:noFill/>
          <a:ln w="9525">
            <a:noFill/>
            <a:miter lim="800000"/>
            <a:headEnd/>
            <a:tailEnd/>
          </a:ln>
        </p:spPr>
      </p:pic>
      <p:sp>
        <p:nvSpPr>
          <p:cNvPr id="16387" name="Rectangle 3"/>
          <p:cNvSpPr>
            <a:spLocks noGrp="1" noChangeArrowheads="1"/>
          </p:cNvSpPr>
          <p:nvPr>
            <p:ph type="body" idx="1"/>
          </p:nvPr>
        </p:nvSpPr>
        <p:spPr bwMode="auto">
          <a:xfrm>
            <a:off x="452438" y="1381125"/>
            <a:ext cx="8237537"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First Level</a:t>
            </a:r>
          </a:p>
          <a:p>
            <a:pPr lvl="1"/>
            <a:r>
              <a:rPr lang="en-US" smtClean="0"/>
              <a:t> Second level</a:t>
            </a:r>
          </a:p>
          <a:p>
            <a:pPr lvl="2"/>
            <a:r>
              <a:rPr lang="en-US" smtClean="0"/>
              <a:t>Third level</a:t>
            </a:r>
          </a:p>
          <a:p>
            <a:pPr lvl="3"/>
            <a:r>
              <a:rPr lang="en-US" smtClean="0"/>
              <a:t>Fourth level</a:t>
            </a:r>
          </a:p>
          <a:p>
            <a:pPr lvl="4"/>
            <a:r>
              <a:rPr lang="en-US" smtClean="0"/>
              <a:t>Fifth level</a:t>
            </a:r>
          </a:p>
        </p:txBody>
      </p:sp>
      <p:sp>
        <p:nvSpPr>
          <p:cNvPr id="8" name="Rectangle 17"/>
          <p:cNvSpPr>
            <a:spLocks noChangeArrowheads="1"/>
          </p:cNvSpPr>
          <p:nvPr/>
        </p:nvSpPr>
        <p:spPr bwMode="white">
          <a:xfrm>
            <a:off x="0" y="6029325"/>
            <a:ext cx="9140825" cy="828675"/>
          </a:xfrm>
          <a:prstGeom prst="rect">
            <a:avLst/>
          </a:prstGeom>
          <a:solidFill>
            <a:srgbClr val="0860A8"/>
          </a:solidFill>
          <a:ln w="9525">
            <a:noFill/>
            <a:miter lim="800000"/>
            <a:headEnd/>
            <a:tailEnd/>
          </a:ln>
          <a:effectLst/>
        </p:spPr>
        <p:txBody>
          <a:bodyPr wrap="none" anchor="ctr"/>
          <a:lstStyle/>
          <a:p>
            <a:pPr>
              <a:defRPr/>
            </a:pPr>
            <a:endParaRPr lang="de-DE" sz="2400">
              <a:solidFill>
                <a:schemeClr val="tx1"/>
              </a:solidFill>
              <a:latin typeface="Verdana" pitchFamily="-65" charset="0"/>
            </a:endParaRPr>
          </a:p>
        </p:txBody>
      </p:sp>
      <p:pic>
        <p:nvPicPr>
          <p:cNvPr id="16389" name="Picture 42"/>
          <p:cNvPicPr>
            <a:picLocks noChangeAspect="1" noChangeArrowheads="1"/>
          </p:cNvPicPr>
          <p:nvPr/>
        </p:nvPicPr>
        <p:blipFill>
          <a:blip r:embed="rId14"/>
          <a:srcRect/>
          <a:stretch>
            <a:fillRect/>
          </a:stretch>
        </p:blipFill>
        <p:spPr bwMode="auto">
          <a:xfrm>
            <a:off x="7827963" y="279400"/>
            <a:ext cx="914400" cy="600075"/>
          </a:xfrm>
          <a:prstGeom prst="rect">
            <a:avLst/>
          </a:prstGeom>
          <a:noFill/>
          <a:ln w="9525">
            <a:noFill/>
            <a:miter lim="800000"/>
            <a:headEnd/>
            <a:tailEnd/>
          </a:ln>
        </p:spPr>
      </p:pic>
      <p:sp>
        <p:nvSpPr>
          <p:cNvPr id="6150" name="Rectangle 6"/>
          <p:cNvSpPr>
            <a:spLocks noGrp="1" noChangeArrowheads="1"/>
          </p:cNvSpPr>
          <p:nvPr>
            <p:ph type="dt" sz="half" idx="2"/>
          </p:nvPr>
        </p:nvSpPr>
        <p:spPr bwMode="auto">
          <a:xfrm>
            <a:off x="385763" y="6548438"/>
            <a:ext cx="1752600" cy="3095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lnSpc>
                <a:spcPct val="100000"/>
              </a:lnSpc>
              <a:spcBef>
                <a:spcPct val="0"/>
              </a:spcBef>
              <a:buSzTx/>
              <a:buFontTx/>
              <a:buNone/>
              <a:defRPr sz="1000">
                <a:solidFill>
                  <a:schemeClr val="tx1"/>
                </a:solidFill>
                <a:latin typeface="Verdana" pitchFamily="-65" charset="0"/>
                <a:cs typeface="Arial" charset="0"/>
              </a:defRPr>
            </a:lvl1pPr>
          </a:lstStyle>
          <a:p>
            <a:pPr>
              <a:defRPr/>
            </a:pPr>
            <a:endParaRPr lang="de-DE"/>
          </a:p>
        </p:txBody>
      </p:sp>
      <p:sp>
        <p:nvSpPr>
          <p:cNvPr id="6151" name="Rectangle 7"/>
          <p:cNvSpPr>
            <a:spLocks noGrp="1" noChangeArrowheads="1"/>
          </p:cNvSpPr>
          <p:nvPr>
            <p:ph type="ftr" sz="quarter" idx="3"/>
          </p:nvPr>
        </p:nvSpPr>
        <p:spPr bwMode="auto">
          <a:xfrm>
            <a:off x="1219200" y="6030913"/>
            <a:ext cx="670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lnSpc>
                <a:spcPct val="100000"/>
              </a:lnSpc>
              <a:spcBef>
                <a:spcPct val="0"/>
              </a:spcBef>
              <a:buSzTx/>
              <a:buFontTx/>
              <a:buNone/>
              <a:defRPr sz="1200" b="1">
                <a:solidFill>
                  <a:schemeClr val="tx1"/>
                </a:solidFill>
                <a:latin typeface="Verdana" pitchFamily="-65" charset="0"/>
                <a:cs typeface="Arial" charset="0"/>
              </a:defRPr>
            </a:lvl1pPr>
          </a:lstStyle>
          <a:p>
            <a:pPr>
              <a:defRPr/>
            </a:pPr>
            <a:r>
              <a:rPr lang="en-US"/>
              <a:t>New Product Announcements Embargoed until November 11, 2008</a:t>
            </a:r>
          </a:p>
        </p:txBody>
      </p:sp>
      <p:pic>
        <p:nvPicPr>
          <p:cNvPr id="16392" name="Picture 29" descr="intel_software_badge"/>
          <p:cNvPicPr>
            <a:picLocks noChangeAspect="1" noChangeArrowheads="1"/>
          </p:cNvPicPr>
          <p:nvPr/>
        </p:nvPicPr>
        <p:blipFill>
          <a:blip r:embed="rId15"/>
          <a:srcRect/>
          <a:stretch>
            <a:fillRect/>
          </a:stretch>
        </p:blipFill>
        <p:spPr bwMode="auto">
          <a:xfrm>
            <a:off x="239713" y="6151563"/>
            <a:ext cx="511175" cy="633412"/>
          </a:xfrm>
          <a:prstGeom prst="rect">
            <a:avLst/>
          </a:prstGeom>
          <a:noFill/>
          <a:ln w="9525">
            <a:noFill/>
            <a:miter lim="800000"/>
            <a:headEnd/>
            <a:tailEnd/>
          </a:ln>
        </p:spPr>
      </p:pic>
      <p:sp>
        <p:nvSpPr>
          <p:cNvPr id="2" name="Rectangle 7"/>
          <p:cNvSpPr>
            <a:spLocks noChangeArrowheads="1"/>
          </p:cNvSpPr>
          <p:nvPr/>
        </p:nvSpPr>
        <p:spPr bwMode="white">
          <a:xfrm>
            <a:off x="2552700" y="6519863"/>
            <a:ext cx="3797300" cy="338137"/>
          </a:xfrm>
          <a:prstGeom prst="rect">
            <a:avLst/>
          </a:prstGeom>
          <a:noFill/>
          <a:ln w="50800">
            <a:noFill/>
            <a:miter lim="800000"/>
            <a:headEnd/>
            <a:tailEnd/>
          </a:ln>
          <a:effectLst/>
        </p:spPr>
        <p:txBody>
          <a:bodyPr anchor="b">
            <a:spAutoFit/>
          </a:bodyPr>
          <a:lstStyle/>
          <a:p>
            <a:pPr>
              <a:defRPr/>
            </a:pPr>
            <a:r>
              <a:rPr lang="en-US" altLang="zh-CN" sz="800">
                <a:solidFill>
                  <a:srgbClr val="3769ED"/>
                </a:solidFill>
                <a:latin typeface="Verdana" pitchFamily="-65" charset="0"/>
                <a:ea typeface="SimSun" pitchFamily="2" charset="-122"/>
              </a:rPr>
              <a:t>Copyright © 2008, Intel Corporation. All rights reserved. </a:t>
            </a:r>
          </a:p>
          <a:p>
            <a:pPr>
              <a:defRPr/>
            </a:pPr>
            <a:r>
              <a:rPr lang="en-US" altLang="zh-CN" sz="800">
                <a:solidFill>
                  <a:srgbClr val="3769ED"/>
                </a:solidFill>
                <a:latin typeface="Verdana" pitchFamily="-65" charset="0"/>
                <a:ea typeface="SimSun" pitchFamily="2" charset="-122"/>
              </a:rPr>
              <a:t>*Other brands and names are the property of their respective owners</a:t>
            </a:r>
          </a:p>
        </p:txBody>
      </p:sp>
      <p:sp>
        <p:nvSpPr>
          <p:cNvPr id="16394" name="Rectangle 2"/>
          <p:cNvSpPr>
            <a:spLocks noGrp="1" noChangeArrowheads="1"/>
          </p:cNvSpPr>
          <p:nvPr>
            <p:ph type="title"/>
          </p:nvPr>
        </p:nvSpPr>
        <p:spPr bwMode="auto">
          <a:xfrm>
            <a:off x="455613" y="273050"/>
            <a:ext cx="7008812" cy="889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title </a:t>
            </a:r>
          </a:p>
        </p:txBody>
      </p:sp>
      <p:sp>
        <p:nvSpPr>
          <p:cNvPr id="6156" name="Rectangle 12"/>
          <p:cNvSpPr>
            <a:spLocks noChangeArrowheads="1"/>
          </p:cNvSpPr>
          <p:nvPr/>
        </p:nvSpPr>
        <p:spPr bwMode="auto">
          <a:xfrm>
            <a:off x="8153400" y="6096000"/>
            <a:ext cx="838200" cy="609600"/>
          </a:xfrm>
          <a:prstGeom prst="rect">
            <a:avLst/>
          </a:prstGeom>
          <a:noFill/>
          <a:ln w="9525">
            <a:noFill/>
            <a:miter lim="800000"/>
            <a:headEnd/>
            <a:tailEnd/>
          </a:ln>
          <a:effectLst/>
        </p:spPr>
        <p:txBody>
          <a:bodyPr anchor="b"/>
          <a:lstStyle/>
          <a:p>
            <a:pPr algn="r">
              <a:defRPr/>
            </a:pPr>
            <a:fld id="{1438FB9C-E0E0-40EA-9EDF-4E4CC086779B}" type="slidenum">
              <a:rPr lang="en-US" sz="2400">
                <a:solidFill>
                  <a:schemeClr val="tx1"/>
                </a:solidFill>
              </a:rPr>
              <a:pPr algn="r">
                <a:defRPr/>
              </a:pPr>
              <a:t>‹#›</a:t>
            </a:fld>
            <a:endParaRPr lang="en-US" sz="2400">
              <a:solidFill>
                <a:schemeClr val="tx1"/>
              </a:solidFill>
            </a:endParaRPr>
          </a:p>
        </p:txBody>
      </p:sp>
    </p:spTree>
  </p:cSld>
  <p:clrMap bg1="dk2" tx1="lt1" bg2="dk1" tx2="lt2" accent1="accent1" accent2="accent2" accent3="accent3" accent4="accent4" accent5="accent5" accent6="accent6" hlink="hlink" folHlink="folHlink"/>
  <p:sldLayoutIdLst>
    <p:sldLayoutId id="2147483675" r:id="rId1"/>
    <p:sldLayoutId id="2147483674" r:id="rId2"/>
    <p:sldLayoutId id="2147483673" r:id="rId3"/>
    <p:sldLayoutId id="2147483672" r:id="rId4"/>
    <p:sldLayoutId id="2147483671" r:id="rId5"/>
    <p:sldLayoutId id="2147483670" r:id="rId6"/>
    <p:sldLayoutId id="2147483669" r:id="rId7"/>
    <p:sldLayoutId id="2147483668" r:id="rId8"/>
    <p:sldLayoutId id="2147483667" r:id="rId9"/>
    <p:sldLayoutId id="2147483666" r:id="rId10"/>
    <p:sldLayoutId id="2147483665" r:id="rId11"/>
  </p:sldLayoutIdLst>
  <p:transition>
    <p:fade/>
  </p:transition>
  <p:timing>
    <p:tnLst>
      <p:par>
        <p:cTn id="1" dur="indefinite" restart="never" nodeType="tmRoot"/>
      </p:par>
    </p:tnLst>
  </p:timing>
  <p:hf sldNum="0" hdr="0" dt="0"/>
  <p:txStyles>
    <p:titleStyle>
      <a:lvl1pPr algn="l" rtl="0" eaLnBrk="0" fontAlgn="base" hangingPunct="0">
        <a:spcBef>
          <a:spcPct val="0"/>
        </a:spcBef>
        <a:spcAft>
          <a:spcPct val="0"/>
        </a:spcAft>
        <a:defRPr sz="2600" b="1">
          <a:solidFill>
            <a:schemeClr val="hlink"/>
          </a:solidFill>
          <a:latin typeface="+mj-lt"/>
          <a:ea typeface="+mj-ea"/>
          <a:cs typeface="+mj-cs"/>
        </a:defRPr>
      </a:lvl1pPr>
      <a:lvl2pPr algn="l" rtl="0" eaLnBrk="0" fontAlgn="base" hangingPunct="0">
        <a:spcBef>
          <a:spcPct val="0"/>
        </a:spcBef>
        <a:spcAft>
          <a:spcPct val="0"/>
        </a:spcAft>
        <a:defRPr sz="2600" b="1">
          <a:solidFill>
            <a:schemeClr val="hlink"/>
          </a:solidFill>
          <a:latin typeface="Arial" pitchFamily="-108" charset="0"/>
          <a:ea typeface="Arial" pitchFamily="-108" charset="0"/>
          <a:cs typeface="Arial" pitchFamily="-108" charset="0"/>
        </a:defRPr>
      </a:lvl2pPr>
      <a:lvl3pPr algn="l" rtl="0" eaLnBrk="0" fontAlgn="base" hangingPunct="0">
        <a:spcBef>
          <a:spcPct val="0"/>
        </a:spcBef>
        <a:spcAft>
          <a:spcPct val="0"/>
        </a:spcAft>
        <a:defRPr sz="2600" b="1">
          <a:solidFill>
            <a:schemeClr val="hlink"/>
          </a:solidFill>
          <a:latin typeface="Arial" pitchFamily="-108" charset="0"/>
          <a:ea typeface="Arial" pitchFamily="-108" charset="0"/>
          <a:cs typeface="Arial" pitchFamily="-108" charset="0"/>
        </a:defRPr>
      </a:lvl3pPr>
      <a:lvl4pPr algn="l" rtl="0" eaLnBrk="0" fontAlgn="base" hangingPunct="0">
        <a:spcBef>
          <a:spcPct val="0"/>
        </a:spcBef>
        <a:spcAft>
          <a:spcPct val="0"/>
        </a:spcAft>
        <a:defRPr sz="2600" b="1">
          <a:solidFill>
            <a:schemeClr val="hlink"/>
          </a:solidFill>
          <a:latin typeface="Arial" pitchFamily="-108" charset="0"/>
          <a:ea typeface="Arial" pitchFamily="-108" charset="0"/>
          <a:cs typeface="Arial" pitchFamily="-108" charset="0"/>
        </a:defRPr>
      </a:lvl4pPr>
      <a:lvl5pPr algn="l" rtl="0" eaLnBrk="0" fontAlgn="base" hangingPunct="0">
        <a:spcBef>
          <a:spcPct val="0"/>
        </a:spcBef>
        <a:spcAft>
          <a:spcPct val="0"/>
        </a:spcAft>
        <a:defRPr sz="2600" b="1">
          <a:solidFill>
            <a:schemeClr val="hlink"/>
          </a:solidFill>
          <a:latin typeface="Arial" pitchFamily="-108" charset="0"/>
          <a:ea typeface="Arial" pitchFamily="-108" charset="0"/>
          <a:cs typeface="Arial" pitchFamily="-108" charset="0"/>
        </a:defRPr>
      </a:lvl5pPr>
      <a:lvl6pPr marL="457200" algn="l" rtl="0" fontAlgn="base">
        <a:spcBef>
          <a:spcPct val="0"/>
        </a:spcBef>
        <a:spcAft>
          <a:spcPct val="0"/>
        </a:spcAft>
        <a:defRPr sz="2600" b="1">
          <a:solidFill>
            <a:schemeClr val="hlink"/>
          </a:solidFill>
          <a:latin typeface="Arial" pitchFamily="-108" charset="0"/>
          <a:ea typeface="Arial" pitchFamily="-108" charset="0"/>
          <a:cs typeface="Arial" pitchFamily="-108" charset="0"/>
        </a:defRPr>
      </a:lvl6pPr>
      <a:lvl7pPr marL="914400" algn="l" rtl="0" fontAlgn="base">
        <a:spcBef>
          <a:spcPct val="0"/>
        </a:spcBef>
        <a:spcAft>
          <a:spcPct val="0"/>
        </a:spcAft>
        <a:defRPr sz="2600" b="1">
          <a:solidFill>
            <a:schemeClr val="hlink"/>
          </a:solidFill>
          <a:latin typeface="Arial" pitchFamily="-108" charset="0"/>
          <a:ea typeface="Arial" pitchFamily="-108" charset="0"/>
          <a:cs typeface="Arial" pitchFamily="-108" charset="0"/>
        </a:defRPr>
      </a:lvl7pPr>
      <a:lvl8pPr marL="1371600" algn="l" rtl="0" fontAlgn="base">
        <a:spcBef>
          <a:spcPct val="0"/>
        </a:spcBef>
        <a:spcAft>
          <a:spcPct val="0"/>
        </a:spcAft>
        <a:defRPr sz="2600" b="1">
          <a:solidFill>
            <a:schemeClr val="hlink"/>
          </a:solidFill>
          <a:latin typeface="Arial" pitchFamily="-108" charset="0"/>
          <a:ea typeface="Arial" pitchFamily="-108" charset="0"/>
          <a:cs typeface="Arial" pitchFamily="-108" charset="0"/>
        </a:defRPr>
      </a:lvl8pPr>
      <a:lvl9pPr marL="1828800" algn="l" rtl="0" fontAlgn="base">
        <a:spcBef>
          <a:spcPct val="0"/>
        </a:spcBef>
        <a:spcAft>
          <a:spcPct val="0"/>
        </a:spcAft>
        <a:defRPr sz="2600" b="1">
          <a:solidFill>
            <a:schemeClr val="hlink"/>
          </a:solidFill>
          <a:latin typeface="Arial" pitchFamily="-108" charset="0"/>
          <a:ea typeface="Arial" pitchFamily="-108" charset="0"/>
          <a:cs typeface="Arial" pitchFamily="-108" charset="0"/>
        </a:defRPr>
      </a:lvl9pPr>
    </p:titleStyle>
    <p:bodyStyle>
      <a:lvl1pPr marL="342900" indent="-342900" algn="l" rtl="0" eaLnBrk="0" fontAlgn="base" hangingPunct="0">
        <a:spcBef>
          <a:spcPct val="60000"/>
        </a:spcBef>
        <a:spcAft>
          <a:spcPct val="0"/>
        </a:spcAft>
        <a:buChar char="•"/>
        <a:defRPr sz="2800">
          <a:solidFill>
            <a:srgbClr val="000000"/>
          </a:solidFill>
          <a:latin typeface="+mn-lt"/>
          <a:ea typeface="+mn-ea"/>
          <a:cs typeface="+mn-cs"/>
        </a:defRPr>
      </a:lvl1pPr>
      <a:lvl2pPr marL="246063" indent="-244475" algn="l" rtl="0" eaLnBrk="0" fontAlgn="base" hangingPunct="0">
        <a:spcBef>
          <a:spcPct val="40000"/>
        </a:spcBef>
        <a:spcAft>
          <a:spcPct val="0"/>
        </a:spcAft>
        <a:buSzPct val="125000"/>
        <a:buChar char="•"/>
        <a:defRPr sz="2400">
          <a:solidFill>
            <a:srgbClr val="000000"/>
          </a:solidFill>
          <a:latin typeface="+mn-lt"/>
          <a:ea typeface="+mn-ea"/>
          <a:cs typeface="+mn-cs"/>
        </a:defRPr>
      </a:lvl2pPr>
      <a:lvl3pPr marL="571500" indent="-323850" algn="l" rtl="0" eaLnBrk="0" fontAlgn="base" hangingPunct="0">
        <a:spcBef>
          <a:spcPct val="20000"/>
        </a:spcBef>
        <a:spcAft>
          <a:spcPct val="0"/>
        </a:spcAft>
        <a:buChar char="–"/>
        <a:defRPr sz="1600">
          <a:solidFill>
            <a:srgbClr val="000000"/>
          </a:solidFill>
          <a:latin typeface="+mn-lt"/>
          <a:ea typeface="+mn-ea"/>
          <a:cs typeface="+mn-cs"/>
        </a:defRPr>
      </a:lvl3pPr>
      <a:lvl4pPr marL="725488" indent="-152400" algn="l" rtl="0" eaLnBrk="0" fontAlgn="base" hangingPunct="0">
        <a:spcBef>
          <a:spcPct val="20000"/>
        </a:spcBef>
        <a:spcAft>
          <a:spcPct val="0"/>
        </a:spcAft>
        <a:buFont typeface="Times" pitchFamily="18" charset="0"/>
        <a:buChar char="•"/>
        <a:defRPr sz="1600">
          <a:solidFill>
            <a:srgbClr val="000000"/>
          </a:solidFill>
          <a:latin typeface="+mn-lt"/>
          <a:ea typeface="+mn-ea"/>
          <a:cs typeface="+mn-cs"/>
        </a:defRPr>
      </a:lvl4pPr>
      <a:lvl5pPr marL="1136650" indent="-409575" algn="l" rtl="0" eaLnBrk="0" fontAlgn="base" hangingPunct="0">
        <a:spcBef>
          <a:spcPct val="20000"/>
        </a:spcBef>
        <a:spcAft>
          <a:spcPct val="0"/>
        </a:spcAft>
        <a:buChar char="–"/>
        <a:defRPr sz="1600">
          <a:solidFill>
            <a:srgbClr val="000000"/>
          </a:solidFill>
          <a:latin typeface="+mn-lt"/>
          <a:ea typeface="+mn-ea"/>
          <a:cs typeface="+mn-cs"/>
        </a:defRPr>
      </a:lvl5pPr>
      <a:lvl6pPr marL="1593850" indent="-409575" algn="l" rtl="0" fontAlgn="base">
        <a:spcBef>
          <a:spcPct val="20000"/>
        </a:spcBef>
        <a:spcAft>
          <a:spcPct val="0"/>
        </a:spcAft>
        <a:buChar char="–"/>
        <a:defRPr sz="1600">
          <a:solidFill>
            <a:srgbClr val="000000"/>
          </a:solidFill>
          <a:latin typeface="+mn-lt"/>
          <a:ea typeface="+mn-ea"/>
          <a:cs typeface="+mn-cs"/>
        </a:defRPr>
      </a:lvl6pPr>
      <a:lvl7pPr marL="2051050" indent="-409575" algn="l" rtl="0" fontAlgn="base">
        <a:spcBef>
          <a:spcPct val="20000"/>
        </a:spcBef>
        <a:spcAft>
          <a:spcPct val="0"/>
        </a:spcAft>
        <a:buChar char="–"/>
        <a:defRPr sz="1600">
          <a:solidFill>
            <a:srgbClr val="000000"/>
          </a:solidFill>
          <a:latin typeface="+mn-lt"/>
          <a:ea typeface="+mn-ea"/>
          <a:cs typeface="+mn-cs"/>
        </a:defRPr>
      </a:lvl7pPr>
      <a:lvl8pPr marL="2508250" indent="-409575" algn="l" rtl="0" fontAlgn="base">
        <a:spcBef>
          <a:spcPct val="20000"/>
        </a:spcBef>
        <a:spcAft>
          <a:spcPct val="0"/>
        </a:spcAft>
        <a:buChar char="–"/>
        <a:defRPr sz="1600">
          <a:solidFill>
            <a:srgbClr val="000000"/>
          </a:solidFill>
          <a:latin typeface="+mn-lt"/>
          <a:ea typeface="+mn-ea"/>
          <a:cs typeface="+mn-cs"/>
        </a:defRPr>
      </a:lvl8pPr>
      <a:lvl9pPr marL="2965450" indent="-409575" algn="l" rtl="0" fontAlgn="base">
        <a:spcBef>
          <a:spcPct val="20000"/>
        </a:spcBef>
        <a:spcAft>
          <a:spcPct val="0"/>
        </a:spcAft>
        <a:buChar char="–"/>
        <a:defRPr sz="16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7.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intel.com/software/product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5"/>
          <p:cNvSpPr txBox="1">
            <a:spLocks noChangeArrowheads="1"/>
          </p:cNvSpPr>
          <p:nvPr/>
        </p:nvSpPr>
        <p:spPr bwMode="auto">
          <a:xfrm>
            <a:off x="0" y="1955800"/>
            <a:ext cx="8728075" cy="519113"/>
          </a:xfrm>
          <a:prstGeom prst="rect">
            <a:avLst/>
          </a:prstGeom>
          <a:noFill/>
          <a:ln w="9525">
            <a:noFill/>
            <a:miter lim="800000"/>
            <a:headEnd/>
            <a:tailEnd/>
          </a:ln>
        </p:spPr>
        <p:txBody>
          <a:bodyPr lIns="0" tIns="0" rIns="0" bIns="0"/>
          <a:lstStyle/>
          <a:p>
            <a:pPr algn="r"/>
            <a:r>
              <a:rPr lang="en-US" sz="3600" b="1">
                <a:solidFill>
                  <a:schemeClr val="hlink"/>
                </a:solidFill>
                <a:ea typeface="MS PGothic" pitchFamily="34" charset="-128"/>
              </a:rPr>
              <a:t>Intel</a:t>
            </a:r>
            <a:r>
              <a:rPr lang="en-US" sz="3600" b="1" baseline="30000">
                <a:solidFill>
                  <a:schemeClr val="hlink"/>
                </a:solidFill>
                <a:ea typeface="MS PGothic" pitchFamily="34" charset="-128"/>
              </a:rPr>
              <a:t>®</a:t>
            </a:r>
            <a:r>
              <a:rPr lang="en-US" sz="3600" b="1">
                <a:solidFill>
                  <a:schemeClr val="hlink"/>
                </a:solidFill>
                <a:ea typeface="MS PGothic" pitchFamily="34" charset="-128"/>
              </a:rPr>
              <a:t> Cluster Tools 4.0</a:t>
            </a:r>
            <a:endParaRPr lang="de-DE" sz="3600" b="1">
              <a:solidFill>
                <a:schemeClr val="hlink"/>
              </a:solidFill>
              <a:ea typeface="MS PGothic" pitchFamily="34" charset="-128"/>
            </a:endParaRPr>
          </a:p>
          <a:p>
            <a:pPr algn="r"/>
            <a:r>
              <a:rPr lang="en-US" sz="2400" b="1">
                <a:solidFill>
                  <a:schemeClr val="hlink"/>
                </a:solidFill>
                <a:ea typeface="MS PGothic" pitchFamily="34" charset="-128"/>
              </a:rPr>
              <a:t>Intel</a:t>
            </a:r>
            <a:r>
              <a:rPr lang="en-US" sz="2400" b="1" baseline="30000">
                <a:solidFill>
                  <a:schemeClr val="hlink"/>
                </a:solidFill>
                <a:ea typeface="MS PGothic" pitchFamily="34" charset="-128"/>
              </a:rPr>
              <a:t>® </a:t>
            </a:r>
            <a:r>
              <a:rPr lang="en-US" sz="2400" b="1">
                <a:solidFill>
                  <a:schemeClr val="hlink"/>
                </a:solidFill>
                <a:ea typeface="MS PGothic" pitchFamily="34" charset="-128"/>
              </a:rPr>
              <a:t>MPI Library 4.0</a:t>
            </a:r>
          </a:p>
          <a:p>
            <a:pPr algn="r"/>
            <a:r>
              <a:rPr lang="en-US" sz="2400" b="1">
                <a:solidFill>
                  <a:schemeClr val="hlink"/>
                </a:solidFill>
                <a:ea typeface="MS PGothic" pitchFamily="34" charset="-128"/>
              </a:rPr>
              <a:t>Intel</a:t>
            </a:r>
            <a:r>
              <a:rPr lang="en-US" sz="2400" b="1" baseline="30000">
                <a:solidFill>
                  <a:schemeClr val="hlink"/>
                </a:solidFill>
                <a:ea typeface="MS PGothic" pitchFamily="34" charset="-128"/>
              </a:rPr>
              <a:t>® </a:t>
            </a:r>
            <a:r>
              <a:rPr lang="en-US" sz="2400" b="1">
                <a:solidFill>
                  <a:schemeClr val="hlink"/>
                </a:solidFill>
                <a:ea typeface="MS PGothic" pitchFamily="34" charset="-128"/>
              </a:rPr>
              <a:t>Trace Analyzer and Collector 8.0</a:t>
            </a:r>
          </a:p>
          <a:p>
            <a:pPr algn="r"/>
            <a:endParaRPr lang="en-US" sz="3600" b="1">
              <a:solidFill>
                <a:schemeClr val="hlink"/>
              </a:solidFill>
              <a:ea typeface="MS PGothic" pitchFamily="34" charset="-128"/>
            </a:endParaRPr>
          </a:p>
        </p:txBody>
      </p:sp>
      <p:sp>
        <p:nvSpPr>
          <p:cNvPr id="30722" name="Rectangle 3"/>
          <p:cNvSpPr>
            <a:spLocks noChangeArrowheads="1"/>
          </p:cNvSpPr>
          <p:nvPr/>
        </p:nvSpPr>
        <p:spPr bwMode="auto">
          <a:xfrm>
            <a:off x="4289425" y="3697288"/>
            <a:ext cx="4572000" cy="369887"/>
          </a:xfrm>
          <a:prstGeom prst="rect">
            <a:avLst/>
          </a:prstGeom>
          <a:noFill/>
          <a:ln w="9525">
            <a:noFill/>
            <a:miter lim="800000"/>
            <a:headEnd/>
            <a:tailEnd/>
          </a:ln>
        </p:spPr>
        <p:txBody>
          <a:bodyPr>
            <a:spAutoFit/>
          </a:bodyPr>
          <a:lstStyle/>
          <a:p>
            <a:pPr algn="r">
              <a:lnSpc>
                <a:spcPct val="90000"/>
              </a:lnSpc>
            </a:pPr>
            <a:r>
              <a:rPr lang="en-US" sz="2000">
                <a:solidFill>
                  <a:schemeClr val="hlink"/>
                </a:solidFill>
                <a:ea typeface="MS PGothic" pitchFamily="34" charset="-128"/>
              </a:rPr>
              <a:t>March, 2010</a:t>
            </a:r>
            <a:endParaRPr lang="de-DE" sz="2000">
              <a:solidFill>
                <a:schemeClr val="hlink"/>
              </a:solidFill>
              <a:ea typeface="MS PGothic" pitchFamily="34" charset="-128"/>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2" name="Rectangle 2"/>
          <p:cNvSpPr>
            <a:spLocks noGrp="1" noChangeArrowheads="1"/>
          </p:cNvSpPr>
          <p:nvPr>
            <p:ph type="title"/>
          </p:nvPr>
        </p:nvSpPr>
        <p:spPr>
          <a:xfrm>
            <a:off x="293688" y="177800"/>
            <a:ext cx="8583612" cy="460375"/>
          </a:xfrm>
        </p:spPr>
        <p:txBody>
          <a:bodyPr/>
          <a:lstStyle/>
          <a:p>
            <a:pPr eaLnBrk="1" hangingPunct="1"/>
            <a:r>
              <a:rPr lang="de-DE" sz="2400" smtClean="0">
                <a:solidFill>
                  <a:schemeClr val="bg1"/>
                </a:solidFill>
              </a:rPr>
              <a:t>MPI Latency Benchmarks – Linux*</a:t>
            </a:r>
            <a:r>
              <a:rPr lang="de-DE" sz="2000" smtClean="0">
                <a:solidFill>
                  <a:schemeClr val="bg1"/>
                </a:solidFill>
              </a:rPr>
              <a:t/>
            </a:r>
            <a:br>
              <a:rPr lang="de-DE" sz="2000" smtClean="0">
                <a:solidFill>
                  <a:schemeClr val="bg1"/>
                </a:solidFill>
              </a:rPr>
            </a:br>
            <a:r>
              <a:rPr lang="de-DE" sz="2000" smtClean="0">
                <a:solidFill>
                  <a:schemeClr val="bg2"/>
                </a:solidFill>
              </a:rPr>
              <a:t>256 processes on 32 nodes (InfiniBand + shared memory) </a:t>
            </a:r>
            <a:r>
              <a:rPr lang="de-DE" sz="2000" smtClean="0">
                <a:solidFill>
                  <a:schemeClr val="bg1"/>
                </a:solidFill>
              </a:rPr>
              <a:t/>
            </a:r>
            <a:br>
              <a:rPr lang="de-DE" sz="2000" smtClean="0">
                <a:solidFill>
                  <a:schemeClr val="bg1"/>
                </a:solidFill>
              </a:rPr>
            </a:br>
            <a:endParaRPr lang="de-DE" sz="2000" smtClean="0">
              <a:solidFill>
                <a:schemeClr val="bg1"/>
              </a:solidFill>
            </a:endParaRPr>
          </a:p>
        </p:txBody>
      </p:sp>
      <p:sp>
        <p:nvSpPr>
          <p:cNvPr id="44043" name="Text Box 3"/>
          <p:cNvSpPr txBox="1">
            <a:spLocks noChangeArrowheads="1"/>
          </p:cNvSpPr>
          <p:nvPr/>
        </p:nvSpPr>
        <p:spPr bwMode="auto">
          <a:xfrm>
            <a:off x="379413" y="5605463"/>
            <a:ext cx="8461375" cy="249237"/>
          </a:xfrm>
          <a:prstGeom prst="rect">
            <a:avLst/>
          </a:prstGeom>
          <a:noFill/>
          <a:ln w="9525">
            <a:noFill/>
            <a:miter lim="800000"/>
            <a:headEnd/>
            <a:tailEnd/>
          </a:ln>
        </p:spPr>
        <p:txBody>
          <a:bodyPr lIns="0" tIns="0" rIns="0" bIns="0">
            <a:spAutoFit/>
          </a:bodyPr>
          <a:lstStyle/>
          <a:p>
            <a:pPr>
              <a:lnSpc>
                <a:spcPct val="90000"/>
              </a:lnSpc>
              <a:spcBef>
                <a:spcPct val="40000"/>
              </a:spcBef>
              <a:buSzPct val="125000"/>
            </a:pPr>
            <a:r>
              <a:rPr lang="en-US" sz="600" i="1"/>
              <a:t>Source: Intel Corporation.   Performance tests and ratings are measured using specific computer systems and/or components and reflect the approximate performance of Intel products as measured by those tests.  Any difference in system hardware or software design or configuration may affect actual performance.  Buyers should consult other sources of information to evaluate the performance of systems or components they are considering purchasing. </a:t>
            </a:r>
            <a:r>
              <a:rPr lang="en-US" sz="600" i="1" noProof="1"/>
              <a:t>For more information on performance tests and on the performance of Intel products, refer to www.intel.com/performance/resources/benchmark_limitations.htm.</a:t>
            </a:r>
            <a:endParaRPr lang="en-US" sz="600" noProof="1">
              <a:ea typeface="MS PGothic" pitchFamily="34" charset="-128"/>
            </a:endParaRPr>
          </a:p>
        </p:txBody>
      </p:sp>
      <p:sp>
        <p:nvSpPr>
          <p:cNvPr id="44044" name="AutoShape 3"/>
          <p:cNvSpPr>
            <a:spLocks noChangeArrowheads="1"/>
          </p:cNvSpPr>
          <p:nvPr/>
        </p:nvSpPr>
        <p:spPr bwMode="auto">
          <a:xfrm>
            <a:off x="492125" y="5140325"/>
            <a:ext cx="8166100" cy="355600"/>
          </a:xfrm>
          <a:prstGeom prst="roundRect">
            <a:avLst>
              <a:gd name="adj" fmla="val 16667"/>
            </a:avLst>
          </a:prstGeom>
          <a:solidFill>
            <a:schemeClr val="bg2"/>
          </a:solidFill>
          <a:ln w="19050">
            <a:noFill/>
            <a:round/>
            <a:headEnd/>
            <a:tailEnd/>
          </a:ln>
        </p:spPr>
        <p:txBody>
          <a:bodyPr wrap="none" anchor="ctr"/>
          <a:lstStyle/>
          <a:p>
            <a:pPr algn="ctr">
              <a:lnSpc>
                <a:spcPct val="90000"/>
              </a:lnSpc>
              <a:spcBef>
                <a:spcPct val="40000"/>
              </a:spcBef>
              <a:buSzPct val="125000"/>
            </a:pPr>
            <a:r>
              <a:rPr lang="en-US" sz="1700"/>
              <a:t>Intel® MPI Library 4.0 continues with industry leading performance </a:t>
            </a:r>
          </a:p>
        </p:txBody>
      </p:sp>
      <p:sp>
        <p:nvSpPr>
          <p:cNvPr id="31" name="Rectangle 30"/>
          <p:cNvSpPr/>
          <p:nvPr/>
        </p:nvSpPr>
        <p:spPr>
          <a:xfrm>
            <a:off x="638175" y="3987800"/>
            <a:ext cx="3524250" cy="1163638"/>
          </a:xfrm>
          <a:prstGeom prst="rect">
            <a:avLst/>
          </a:prstGeom>
        </p:spPr>
        <p:txBody>
          <a:bodyPr>
            <a:spAutoFit/>
          </a:bodyPr>
          <a:lstStyle/>
          <a:p>
            <a:pPr eaLnBrk="0" hangingPunct="0">
              <a:lnSpc>
                <a:spcPct val="90000"/>
              </a:lnSpc>
              <a:spcBef>
                <a:spcPct val="40000"/>
              </a:spcBef>
              <a:buSzPct val="125000"/>
              <a:defRPr/>
            </a:pPr>
            <a:r>
              <a:rPr lang="en-US" sz="800" b="1" dirty="0">
                <a:solidFill>
                  <a:schemeClr val="accent4">
                    <a:lumMod val="10000"/>
                  </a:schemeClr>
                </a:solidFill>
              </a:rPr>
              <a:t>Hardware</a:t>
            </a:r>
            <a:r>
              <a:rPr lang="ru-RU" sz="800" b="1" dirty="0">
                <a:solidFill>
                  <a:schemeClr val="accent4">
                    <a:lumMod val="10000"/>
                  </a:schemeClr>
                </a:solidFill>
              </a:rPr>
              <a:t> Configuration:</a:t>
            </a:r>
            <a:endParaRPr lang="en-US" sz="800" b="1" dirty="0">
              <a:solidFill>
                <a:schemeClr val="accent4">
                  <a:lumMod val="10000"/>
                </a:schemeClr>
              </a:solidFill>
            </a:endParaRPr>
          </a:p>
          <a:p>
            <a:pPr>
              <a:lnSpc>
                <a:spcPct val="90000"/>
              </a:lnSpc>
              <a:spcBef>
                <a:spcPct val="40000"/>
              </a:spcBef>
              <a:buSzPct val="125000"/>
              <a:buFontTx/>
              <a:buChar char="•"/>
              <a:defRPr/>
            </a:pPr>
            <a:r>
              <a:rPr lang="en-US" sz="800" dirty="0">
                <a:solidFill>
                  <a:schemeClr val="accent4">
                    <a:lumMod val="10000"/>
                  </a:schemeClr>
                </a:solidFill>
              </a:rPr>
              <a:t>Interconnect: </a:t>
            </a:r>
            <a:r>
              <a:rPr lang="en-US" sz="800" dirty="0" err="1">
                <a:solidFill>
                  <a:schemeClr val="accent4">
                    <a:lumMod val="10000"/>
                  </a:schemeClr>
                </a:solidFill>
              </a:rPr>
              <a:t>InfiniBand</a:t>
            </a:r>
            <a:r>
              <a:rPr lang="en-US" sz="800" dirty="0">
                <a:solidFill>
                  <a:schemeClr val="accent4">
                    <a:lumMod val="10000"/>
                  </a:schemeClr>
                </a:solidFill>
              </a:rPr>
              <a:t>, </a:t>
            </a:r>
            <a:r>
              <a:rPr lang="en-US" sz="800" dirty="0" err="1">
                <a:solidFill>
                  <a:schemeClr val="accent4">
                    <a:lumMod val="10000"/>
                  </a:schemeClr>
                </a:solidFill>
              </a:rPr>
              <a:t>ConnectX</a:t>
            </a:r>
            <a:r>
              <a:rPr lang="en-US" sz="800" dirty="0">
                <a:solidFill>
                  <a:schemeClr val="accent4">
                    <a:lumMod val="10000"/>
                  </a:schemeClr>
                </a:solidFill>
              </a:rPr>
              <a:t> VPI </a:t>
            </a:r>
            <a:r>
              <a:rPr lang="en-US" sz="800" dirty="0" err="1">
                <a:solidFill>
                  <a:schemeClr val="accent4">
                    <a:lumMod val="10000"/>
                  </a:schemeClr>
                </a:solidFill>
              </a:rPr>
              <a:t>PCIe</a:t>
            </a:r>
            <a:r>
              <a:rPr lang="en-US" sz="800" dirty="0">
                <a:solidFill>
                  <a:schemeClr val="accent4">
                    <a:lumMod val="10000"/>
                  </a:schemeClr>
                </a:solidFill>
              </a:rPr>
              <a:t> 2.0 adapters; QDR</a:t>
            </a:r>
            <a:endParaRPr lang="it-IT" sz="800" dirty="0">
              <a:solidFill>
                <a:schemeClr val="accent4">
                  <a:lumMod val="10000"/>
                </a:schemeClr>
              </a:solidFill>
            </a:endParaRPr>
          </a:p>
          <a:p>
            <a:pPr>
              <a:lnSpc>
                <a:spcPct val="90000"/>
              </a:lnSpc>
              <a:spcBef>
                <a:spcPct val="40000"/>
              </a:spcBef>
              <a:buSzPct val="125000"/>
              <a:buFontTx/>
              <a:buChar char="•"/>
              <a:defRPr/>
            </a:pPr>
            <a:r>
              <a:rPr lang="it-IT" sz="800" dirty="0">
                <a:solidFill>
                  <a:schemeClr val="accent4">
                    <a:lumMod val="10000"/>
                  </a:schemeClr>
                </a:solidFill>
              </a:rPr>
              <a:t>CPU: </a:t>
            </a:r>
            <a:r>
              <a:rPr lang="en-US" sz="800" dirty="0">
                <a:solidFill>
                  <a:schemeClr val="accent4">
                    <a:lumMod val="10000"/>
                  </a:schemeClr>
                </a:solidFill>
              </a:rPr>
              <a:t>Xeon DP Nehalem  X5560, 2.80Ghz </a:t>
            </a:r>
          </a:p>
          <a:p>
            <a:pPr>
              <a:lnSpc>
                <a:spcPct val="90000"/>
              </a:lnSpc>
              <a:spcBef>
                <a:spcPct val="40000"/>
              </a:spcBef>
              <a:buSzPct val="125000"/>
              <a:buFontTx/>
              <a:buChar char="•"/>
              <a:defRPr/>
            </a:pPr>
            <a:r>
              <a:rPr lang="en-US" sz="800" dirty="0">
                <a:solidFill>
                  <a:schemeClr val="accent4">
                    <a:lumMod val="10000"/>
                  </a:schemeClr>
                </a:solidFill>
              </a:rPr>
              <a:t>RAM: 24Gb per system</a:t>
            </a:r>
          </a:p>
          <a:p>
            <a:pPr>
              <a:lnSpc>
                <a:spcPct val="90000"/>
              </a:lnSpc>
              <a:spcBef>
                <a:spcPct val="40000"/>
              </a:spcBef>
              <a:buSzPct val="125000"/>
              <a:buFontTx/>
              <a:buChar char="•"/>
              <a:defRPr/>
            </a:pPr>
            <a:r>
              <a:rPr lang="en-US" sz="800" b="1" dirty="0">
                <a:solidFill>
                  <a:schemeClr val="accent4">
                    <a:lumMod val="10000"/>
                  </a:schemeClr>
                </a:solidFill>
              </a:rPr>
              <a:t>Software Configuration:</a:t>
            </a:r>
          </a:p>
          <a:p>
            <a:pPr>
              <a:lnSpc>
                <a:spcPct val="90000"/>
              </a:lnSpc>
              <a:spcBef>
                <a:spcPct val="40000"/>
              </a:spcBef>
              <a:buSzPct val="125000"/>
              <a:buFontTx/>
              <a:buChar char="•"/>
              <a:defRPr/>
            </a:pPr>
            <a:r>
              <a:rPr lang="en-US" sz="800" dirty="0">
                <a:solidFill>
                  <a:schemeClr val="accent4">
                    <a:lumMod val="10000"/>
                  </a:schemeClr>
                </a:solidFill>
              </a:rPr>
              <a:t>Intel® C/C++ Compiler 11.1 U4</a:t>
            </a:r>
          </a:p>
          <a:p>
            <a:pPr>
              <a:lnSpc>
                <a:spcPct val="90000"/>
              </a:lnSpc>
              <a:spcBef>
                <a:spcPct val="40000"/>
              </a:spcBef>
              <a:buSzPct val="125000"/>
              <a:buFontTx/>
              <a:buChar char="•"/>
              <a:defRPr/>
            </a:pPr>
            <a:r>
              <a:rPr lang="en-US" sz="800" dirty="0">
                <a:solidFill>
                  <a:schemeClr val="accent4">
                    <a:lumMod val="10000"/>
                  </a:schemeClr>
                </a:solidFill>
              </a:rPr>
              <a:t>Intel® MPI Benchmarks 3.2</a:t>
            </a:r>
          </a:p>
        </p:txBody>
      </p:sp>
      <p:sp>
        <p:nvSpPr>
          <p:cNvPr id="52" name="Rectangle 51"/>
          <p:cNvSpPr/>
          <p:nvPr/>
        </p:nvSpPr>
        <p:spPr>
          <a:xfrm>
            <a:off x="630238" y="3705225"/>
            <a:ext cx="4799012" cy="238125"/>
          </a:xfrm>
          <a:prstGeom prst="rect">
            <a:avLst/>
          </a:prstGeom>
        </p:spPr>
        <p:txBody>
          <a:bodyPr>
            <a:spAutoFit/>
          </a:bodyPr>
          <a:lstStyle/>
          <a:p>
            <a:pPr>
              <a:lnSpc>
                <a:spcPct val="90000"/>
              </a:lnSpc>
              <a:spcBef>
                <a:spcPct val="40000"/>
              </a:spcBef>
              <a:buSzPct val="125000"/>
              <a:defRPr/>
            </a:pPr>
            <a:r>
              <a:rPr lang="de-DE" sz="1050" b="1" dirty="0">
                <a:solidFill>
                  <a:schemeClr val="accent2">
                    <a:lumMod val="75000"/>
                  </a:schemeClr>
                </a:solidFill>
              </a:rPr>
              <a:t>Performance relative (Geomean) to Open MPI 1.4.1</a:t>
            </a:r>
            <a:r>
              <a:rPr lang="de-DE" sz="1050" dirty="0">
                <a:solidFill>
                  <a:schemeClr val="bg1"/>
                </a:solidFill>
              </a:rPr>
              <a:t>	</a:t>
            </a:r>
            <a:endParaRPr lang="en-US" sz="1050" dirty="0"/>
          </a:p>
        </p:txBody>
      </p:sp>
      <p:sp>
        <p:nvSpPr>
          <p:cNvPr id="44047" name="Rectangle 38"/>
          <p:cNvSpPr>
            <a:spLocks noChangeArrowheads="1"/>
          </p:cNvSpPr>
          <p:nvPr/>
        </p:nvSpPr>
        <p:spPr bwMode="auto">
          <a:xfrm>
            <a:off x="5840413" y="1211263"/>
            <a:ext cx="3389312" cy="2530475"/>
          </a:xfrm>
          <a:prstGeom prst="rect">
            <a:avLst/>
          </a:prstGeom>
          <a:noFill/>
          <a:ln w="12700">
            <a:noFill/>
            <a:miter lim="800000"/>
            <a:headEnd/>
            <a:tailEnd/>
          </a:ln>
        </p:spPr>
        <p:txBody>
          <a:bodyPr>
            <a:spAutoFit/>
          </a:bodyPr>
          <a:lstStyle/>
          <a:p>
            <a:pPr>
              <a:lnSpc>
                <a:spcPct val="90000"/>
              </a:lnSpc>
              <a:spcBef>
                <a:spcPct val="40000"/>
              </a:spcBef>
              <a:buSzPct val="125000"/>
            </a:pPr>
            <a:r>
              <a:rPr lang="de-DE" sz="1100" b="1">
                <a:solidFill>
                  <a:schemeClr val="hlink"/>
                </a:solidFill>
              </a:rPr>
              <a:t>Benchmark overview</a:t>
            </a:r>
          </a:p>
          <a:p>
            <a:pPr>
              <a:lnSpc>
                <a:spcPct val="90000"/>
              </a:lnSpc>
              <a:spcBef>
                <a:spcPct val="40000"/>
              </a:spcBef>
              <a:buSzPct val="125000"/>
              <a:buFont typeface="Arial" charset="0"/>
              <a:buChar char="•"/>
            </a:pPr>
            <a:r>
              <a:rPr lang="de-DE" sz="1100" b="1">
                <a:solidFill>
                  <a:schemeClr val="hlink"/>
                </a:solidFill>
              </a:rPr>
              <a:t> </a:t>
            </a:r>
            <a:r>
              <a:rPr lang="de-DE" sz="1100">
                <a:solidFill>
                  <a:schemeClr val="hlink"/>
                </a:solidFill>
              </a:rPr>
              <a:t>Out-of-the-box performance</a:t>
            </a:r>
          </a:p>
          <a:p>
            <a:pPr>
              <a:lnSpc>
                <a:spcPct val="90000"/>
              </a:lnSpc>
              <a:spcBef>
                <a:spcPct val="40000"/>
              </a:spcBef>
              <a:buSzPct val="125000"/>
              <a:buFont typeface="Arial" charset="0"/>
              <a:buChar char="•"/>
            </a:pPr>
            <a:r>
              <a:rPr lang="de-DE" sz="1100" noProof="1">
                <a:solidFill>
                  <a:schemeClr val="hlink"/>
                </a:solidFill>
              </a:rPr>
              <a:t> </a:t>
            </a:r>
            <a:r>
              <a:rPr lang="en-US" sz="1100">
                <a:solidFill>
                  <a:schemeClr val="hlink"/>
                </a:solidFill>
              </a:rPr>
              <a:t>All listed MPI libraries were built with the </a:t>
            </a:r>
            <a:br>
              <a:rPr lang="en-US" sz="1100">
                <a:solidFill>
                  <a:schemeClr val="hlink"/>
                </a:solidFill>
              </a:rPr>
            </a:br>
            <a:r>
              <a:rPr lang="en-US" sz="1100">
                <a:solidFill>
                  <a:schemeClr val="hlink"/>
                </a:solidFill>
              </a:rPr>
              <a:t>  Intel® C++ Compiler 11.1 U4 for Linux*</a:t>
            </a:r>
            <a:endParaRPr lang="en-US" sz="1100" noProof="1">
              <a:solidFill>
                <a:schemeClr val="hlink"/>
              </a:solidFill>
            </a:endParaRPr>
          </a:p>
          <a:p>
            <a:pPr>
              <a:lnSpc>
                <a:spcPct val="90000"/>
              </a:lnSpc>
              <a:spcBef>
                <a:spcPct val="40000"/>
              </a:spcBef>
              <a:buSzPct val="125000"/>
              <a:buFont typeface="Arial" charset="0"/>
              <a:buChar char="•"/>
            </a:pPr>
            <a:r>
              <a:rPr lang="en-US" sz="1100" noProof="1">
                <a:solidFill>
                  <a:schemeClr val="hlink"/>
                </a:solidFill>
              </a:rPr>
              <a:t> Intel® MPI Library 4.0 </a:t>
            </a:r>
            <a:r>
              <a:rPr lang="en-US" sz="1100" i="1" noProof="1">
                <a:solidFill>
                  <a:schemeClr val="hlink"/>
                </a:solidFill>
              </a:rPr>
              <a:t>VS.</a:t>
            </a:r>
          </a:p>
          <a:p>
            <a:pPr lvl="1">
              <a:lnSpc>
                <a:spcPct val="90000"/>
              </a:lnSpc>
              <a:spcBef>
                <a:spcPct val="40000"/>
              </a:spcBef>
              <a:buSzPct val="125000"/>
              <a:buFont typeface="Arial" charset="0"/>
              <a:buChar char="•"/>
            </a:pPr>
            <a:r>
              <a:rPr lang="en-US" sz="1100" noProof="1">
                <a:solidFill>
                  <a:schemeClr val="hlink"/>
                </a:solidFill>
              </a:rPr>
              <a:t> Open MPI 1.4</a:t>
            </a:r>
          </a:p>
          <a:p>
            <a:pPr lvl="1">
              <a:lnSpc>
                <a:spcPct val="90000"/>
              </a:lnSpc>
              <a:spcBef>
                <a:spcPct val="40000"/>
              </a:spcBef>
              <a:buSzPct val="125000"/>
              <a:buFont typeface="Arial" charset="0"/>
              <a:buChar char="•"/>
            </a:pPr>
            <a:r>
              <a:rPr lang="en-US" sz="1100" noProof="1">
                <a:solidFill>
                  <a:schemeClr val="hlink"/>
                </a:solidFill>
              </a:rPr>
              <a:t> Open MPI 1.4.1</a:t>
            </a:r>
          </a:p>
          <a:p>
            <a:pPr lvl="1">
              <a:lnSpc>
                <a:spcPct val="90000"/>
              </a:lnSpc>
              <a:spcBef>
                <a:spcPct val="40000"/>
              </a:spcBef>
              <a:buSzPct val="125000"/>
              <a:buFont typeface="Arial" charset="0"/>
              <a:buChar char="•"/>
            </a:pPr>
            <a:r>
              <a:rPr lang="en-US" sz="1100" noProof="1">
                <a:solidFill>
                  <a:schemeClr val="hlink"/>
                </a:solidFill>
              </a:rPr>
              <a:t>  MVAPICH 1.2 RC1</a:t>
            </a:r>
          </a:p>
          <a:p>
            <a:pPr lvl="1">
              <a:lnSpc>
                <a:spcPct val="90000"/>
              </a:lnSpc>
              <a:spcBef>
                <a:spcPct val="40000"/>
              </a:spcBef>
              <a:buSzPct val="125000"/>
              <a:buFont typeface="Arial" charset="0"/>
              <a:buChar char="•"/>
            </a:pPr>
            <a:r>
              <a:rPr lang="en-US" sz="1100" noProof="1">
                <a:solidFill>
                  <a:schemeClr val="hlink"/>
                </a:solidFill>
              </a:rPr>
              <a:t> MVAPICH2 1.4</a:t>
            </a:r>
          </a:p>
          <a:p>
            <a:pPr>
              <a:lnSpc>
                <a:spcPct val="90000"/>
              </a:lnSpc>
              <a:spcBef>
                <a:spcPct val="40000"/>
              </a:spcBef>
              <a:buSzPct val="125000"/>
              <a:buFont typeface="Arial" charset="0"/>
              <a:buChar char="•"/>
            </a:pPr>
            <a:r>
              <a:rPr lang="en-US" sz="1100" noProof="1">
                <a:solidFill>
                  <a:schemeClr val="hlink"/>
                </a:solidFill>
              </a:rPr>
              <a:t> Intel® C/C++ Compiler 11.1 U4</a:t>
            </a:r>
          </a:p>
          <a:p>
            <a:pPr>
              <a:lnSpc>
                <a:spcPct val="90000"/>
              </a:lnSpc>
              <a:spcBef>
                <a:spcPct val="40000"/>
              </a:spcBef>
              <a:buSzPct val="125000"/>
              <a:buFont typeface="Arial" charset="0"/>
              <a:buChar char="•"/>
            </a:pPr>
            <a:r>
              <a:rPr lang="en-US" sz="1100" noProof="1">
                <a:solidFill>
                  <a:schemeClr val="hlink"/>
                </a:solidFill>
              </a:rPr>
              <a:t> Intel® MPI Benchmarks 3.2</a:t>
            </a:r>
            <a:br>
              <a:rPr lang="en-US" sz="1100" noProof="1">
                <a:solidFill>
                  <a:schemeClr val="hlink"/>
                </a:solidFill>
              </a:rPr>
            </a:br>
            <a:r>
              <a:rPr lang="en-US" sz="1100" noProof="1">
                <a:solidFill>
                  <a:schemeClr val="hlink"/>
                </a:solidFill>
              </a:rPr>
              <a:t>  (used with default parameters – out-of-the-box)</a:t>
            </a:r>
          </a:p>
        </p:txBody>
      </p:sp>
      <p:sp>
        <p:nvSpPr>
          <p:cNvPr id="19" name="Rounded Rectangle 18"/>
          <p:cNvSpPr/>
          <p:nvPr/>
        </p:nvSpPr>
        <p:spPr bwMode="auto">
          <a:xfrm>
            <a:off x="5910263" y="3792538"/>
            <a:ext cx="2974975" cy="1262062"/>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wrap="none" anchor="ctr"/>
          <a:lstStyle/>
          <a:p>
            <a:pPr>
              <a:defRPr/>
            </a:pPr>
            <a:endParaRPr lang="de-DE" sz="2000">
              <a:solidFill>
                <a:schemeClr val="tx1"/>
              </a:solidFill>
              <a:latin typeface="Verdana" pitchFamily="34" charset="0"/>
              <a:cs typeface="Arial" charset="0"/>
            </a:endParaRPr>
          </a:p>
        </p:txBody>
      </p:sp>
      <p:sp>
        <p:nvSpPr>
          <p:cNvPr id="44049" name="Rectangle 38"/>
          <p:cNvSpPr>
            <a:spLocks noChangeArrowheads="1"/>
          </p:cNvSpPr>
          <p:nvPr/>
        </p:nvSpPr>
        <p:spPr bwMode="auto">
          <a:xfrm>
            <a:off x="5935663" y="3787775"/>
            <a:ext cx="3025775" cy="1335088"/>
          </a:xfrm>
          <a:prstGeom prst="rect">
            <a:avLst/>
          </a:prstGeom>
          <a:noFill/>
          <a:ln w="12700">
            <a:noFill/>
            <a:miter lim="800000"/>
            <a:headEnd/>
            <a:tailEnd/>
          </a:ln>
        </p:spPr>
        <p:txBody>
          <a:bodyPr>
            <a:spAutoFit/>
          </a:bodyPr>
          <a:lstStyle/>
          <a:p>
            <a:pPr>
              <a:lnSpc>
                <a:spcPct val="90000"/>
              </a:lnSpc>
              <a:spcBef>
                <a:spcPct val="40000"/>
              </a:spcBef>
              <a:buSzPct val="125000"/>
            </a:pPr>
            <a:r>
              <a:rPr lang="de-DE" sz="1400" b="1">
                <a:solidFill>
                  <a:schemeClr val="hlink"/>
                </a:solidFill>
              </a:rPr>
              <a:t>Intel </a:t>
            </a:r>
            <a:r>
              <a:rPr lang="de-DE" sz="1400" b="1" noProof="1">
                <a:solidFill>
                  <a:schemeClr val="hlink"/>
                </a:solidFill>
              </a:rPr>
              <a:t>MPI Library 4.0 provides industry leading out-of-the-box performance due to: </a:t>
            </a:r>
          </a:p>
          <a:p>
            <a:pPr>
              <a:lnSpc>
                <a:spcPct val="90000"/>
              </a:lnSpc>
              <a:spcBef>
                <a:spcPct val="40000"/>
              </a:spcBef>
              <a:buSzPct val="125000"/>
              <a:buFontTx/>
              <a:buChar char="•"/>
            </a:pPr>
            <a:r>
              <a:rPr lang="de-DE" sz="1100" b="1" noProof="1">
                <a:solidFill>
                  <a:srgbClr val="0860A8"/>
                </a:solidFill>
              </a:rPr>
              <a:t>Incremental optimizations</a:t>
            </a:r>
          </a:p>
          <a:p>
            <a:pPr>
              <a:lnSpc>
                <a:spcPct val="90000"/>
              </a:lnSpc>
              <a:spcBef>
                <a:spcPct val="40000"/>
              </a:spcBef>
              <a:buSzPct val="125000"/>
              <a:buFontTx/>
              <a:buChar char="•"/>
            </a:pPr>
            <a:r>
              <a:rPr lang="de-DE" sz="1100" b="1" noProof="1">
                <a:solidFill>
                  <a:srgbClr val="0860A8"/>
                </a:solidFill>
              </a:rPr>
              <a:t>Best default parameters</a:t>
            </a:r>
          </a:p>
          <a:p>
            <a:pPr>
              <a:lnSpc>
                <a:spcPct val="90000"/>
              </a:lnSpc>
              <a:spcBef>
                <a:spcPct val="40000"/>
              </a:spcBef>
              <a:buSzPct val="125000"/>
              <a:buFontTx/>
              <a:buChar char="•"/>
            </a:pPr>
            <a:r>
              <a:rPr lang="de-DE" sz="1100" b="1" noProof="1">
                <a:solidFill>
                  <a:srgbClr val="0860A8"/>
                </a:solidFill>
              </a:rPr>
              <a:t>Best collective algorithms</a:t>
            </a:r>
          </a:p>
        </p:txBody>
      </p:sp>
      <p:graphicFrame>
        <p:nvGraphicFramePr>
          <p:cNvPr id="44041" name="Chart 21"/>
          <p:cNvGraphicFramePr>
            <a:graphicFrameLocks/>
          </p:cNvGraphicFramePr>
          <p:nvPr/>
        </p:nvGraphicFramePr>
        <p:xfrm>
          <a:off x="736600" y="889000"/>
          <a:ext cx="5072063" cy="2852738"/>
        </p:xfrm>
        <a:graphic>
          <a:graphicData uri="http://schemas.openxmlformats.org/presentationml/2006/ole">
            <p:oleObj spid="_x0000_s44041" r:id="rId4" imgW="5072312" imgH="2853175" progId="Excel.Chart.8">
              <p:embed/>
            </p:oleObj>
          </a:graphicData>
        </a:graphic>
      </p:graphicFrame>
      <p:sp>
        <p:nvSpPr>
          <p:cNvPr id="44050" name="Rectangle 13"/>
          <p:cNvSpPr>
            <a:spLocks noChangeArrowheads="1"/>
          </p:cNvSpPr>
          <p:nvPr/>
        </p:nvSpPr>
        <p:spPr bwMode="auto">
          <a:xfrm rot="-5400000">
            <a:off x="134938" y="2166937"/>
            <a:ext cx="1500188" cy="246063"/>
          </a:xfrm>
          <a:prstGeom prst="rect">
            <a:avLst/>
          </a:prstGeom>
          <a:noFill/>
          <a:ln w="9525">
            <a:noFill/>
            <a:miter lim="800000"/>
            <a:headEnd/>
            <a:tailEnd/>
          </a:ln>
        </p:spPr>
        <p:txBody>
          <a:bodyPr>
            <a:spAutoFit/>
          </a:bodyPr>
          <a:lstStyle/>
          <a:p>
            <a:pPr algn="ctr">
              <a:lnSpc>
                <a:spcPct val="90000"/>
              </a:lnSpc>
              <a:spcBef>
                <a:spcPct val="40000"/>
              </a:spcBef>
              <a:buSzPct val="125000"/>
              <a:buFontTx/>
              <a:buChar char="•"/>
            </a:pPr>
            <a:r>
              <a:rPr lang="en-US" sz="1000" b="1">
                <a:solidFill>
                  <a:schemeClr val="bg1"/>
                </a:solidFill>
              </a:rPr>
              <a:t>Higher is better</a:t>
            </a:r>
          </a:p>
        </p:txBody>
      </p:sp>
      <p:cxnSp>
        <p:nvCxnSpPr>
          <p:cNvPr id="38" name="Straight Connector 37"/>
          <p:cNvCxnSpPr/>
          <p:nvPr/>
        </p:nvCxnSpPr>
        <p:spPr bwMode="auto">
          <a:xfrm rot="10800000" flipV="1">
            <a:off x="1258888" y="3040063"/>
            <a:ext cx="3273425" cy="12700"/>
          </a:xfrm>
          <a:prstGeom prst="line">
            <a:avLst/>
          </a:prstGeom>
          <a:ln>
            <a:headEnd type="none" w="sm" len="sm"/>
            <a:tailEnd type="none" w="sm" len="sm"/>
          </a:ln>
        </p:spPr>
        <p:style>
          <a:lnRef idx="1">
            <a:schemeClr val="dk1"/>
          </a:lnRef>
          <a:fillRef idx="0">
            <a:schemeClr val="dk1"/>
          </a:fillRef>
          <a:effectRef idx="0">
            <a:schemeClr val="dk1"/>
          </a:effectRef>
          <a:fontRef idx="minor">
            <a:schemeClr val="tx1"/>
          </a:fontRef>
        </p:style>
      </p:cxnSp>
      <p:sp>
        <p:nvSpPr>
          <p:cNvPr id="51" name="Rounded Rectangle 50"/>
          <p:cNvSpPr/>
          <p:nvPr/>
        </p:nvSpPr>
        <p:spPr bwMode="auto">
          <a:xfrm>
            <a:off x="2635250" y="2979738"/>
            <a:ext cx="785813" cy="139700"/>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lnSpc>
                <a:spcPct val="90000"/>
              </a:lnSpc>
              <a:spcBef>
                <a:spcPct val="40000"/>
              </a:spcBef>
              <a:buSzPct val="125000"/>
              <a:buFontTx/>
              <a:buChar char="•"/>
              <a:defRPr/>
            </a:pPr>
            <a:r>
              <a:rPr lang="de-DE" sz="600" b="1" dirty="0">
                <a:solidFill>
                  <a:schemeClr val="bg2"/>
                </a:solidFill>
                <a:latin typeface="Verdana" pitchFamily="34" charset="0"/>
              </a:rPr>
              <a:t>Open MPI 1.4.1</a:t>
            </a:r>
          </a:p>
        </p:txBody>
      </p:sp>
      <p:sp>
        <p:nvSpPr>
          <p:cNvPr id="10256" name="Rectangle 23"/>
          <p:cNvSpPr>
            <a:spLocks noChangeArrowheads="1"/>
          </p:cNvSpPr>
          <p:nvPr/>
        </p:nvSpPr>
        <p:spPr bwMode="auto">
          <a:xfrm>
            <a:off x="1939925" y="900113"/>
            <a:ext cx="2373313" cy="258762"/>
          </a:xfrm>
          <a:prstGeom prst="rect">
            <a:avLst/>
          </a:prstGeom>
          <a:noFill/>
          <a:ln w="9525">
            <a:noFill/>
            <a:miter lim="800000"/>
            <a:headEnd/>
            <a:tailEnd/>
          </a:ln>
        </p:spPr>
        <p:txBody>
          <a:bodyPr wrap="none">
            <a:spAutoFit/>
          </a:bodyPr>
          <a:lstStyle/>
          <a:p>
            <a:pPr>
              <a:lnSpc>
                <a:spcPct val="90000"/>
              </a:lnSpc>
              <a:spcBef>
                <a:spcPct val="40000"/>
              </a:spcBef>
              <a:buSzPct val="125000"/>
              <a:defRPr/>
            </a:pPr>
            <a:r>
              <a:rPr lang="en-US" sz="1200" dirty="0">
                <a:solidFill>
                  <a:schemeClr val="bg1">
                    <a:lumMod val="75000"/>
                  </a:schemeClr>
                </a:solidFill>
              </a:rPr>
              <a:t>Intel Xeon DP X5560 (</a:t>
            </a:r>
            <a:r>
              <a:rPr lang="de-DE" sz="1200" dirty="0">
                <a:solidFill>
                  <a:schemeClr val="bg1"/>
                </a:solidFill>
              </a:rPr>
              <a:t>Nehalem)</a:t>
            </a:r>
            <a:endParaRPr lang="ru-RU" sz="1200" dirty="0"/>
          </a:p>
        </p:txBody>
      </p:sp>
      <p:sp>
        <p:nvSpPr>
          <p:cNvPr id="44054" name="TextBox 33"/>
          <p:cNvSpPr txBox="1">
            <a:spLocks noChangeArrowheads="1"/>
          </p:cNvSpPr>
          <p:nvPr/>
        </p:nvSpPr>
        <p:spPr bwMode="auto">
          <a:xfrm>
            <a:off x="3541713" y="1157288"/>
            <a:ext cx="1525587" cy="230187"/>
          </a:xfrm>
          <a:prstGeom prst="rect">
            <a:avLst/>
          </a:prstGeom>
          <a:noFill/>
          <a:ln w="9525">
            <a:noFill/>
            <a:miter lim="800000"/>
            <a:headEnd/>
            <a:tailEnd/>
          </a:ln>
        </p:spPr>
        <p:txBody>
          <a:bodyPr>
            <a:spAutoFit/>
          </a:bodyPr>
          <a:lstStyle/>
          <a:p>
            <a:pPr>
              <a:lnSpc>
                <a:spcPct val="90000"/>
              </a:lnSpc>
              <a:spcBef>
                <a:spcPct val="40000"/>
              </a:spcBef>
              <a:buSzPct val="125000"/>
            </a:pPr>
            <a:r>
              <a:rPr lang="de-DE" sz="1000" b="1">
                <a:solidFill>
                  <a:srgbClr val="0860A8"/>
                </a:solidFill>
              </a:rPr>
              <a:t>Intel</a:t>
            </a:r>
            <a:r>
              <a:rPr lang="en-US" sz="1000" b="1">
                <a:solidFill>
                  <a:srgbClr val="0860A8"/>
                </a:solidFill>
              </a:rPr>
              <a:t>®</a:t>
            </a:r>
            <a:r>
              <a:rPr lang="de-DE" sz="1000" b="1">
                <a:solidFill>
                  <a:srgbClr val="0860A8"/>
                </a:solidFill>
              </a:rPr>
              <a:t> MPI Library 4.0 </a:t>
            </a:r>
          </a:p>
        </p:txBody>
      </p:sp>
      <p:cxnSp>
        <p:nvCxnSpPr>
          <p:cNvPr id="46" name="Straight Arrow Connector 45"/>
          <p:cNvCxnSpPr/>
          <p:nvPr/>
        </p:nvCxnSpPr>
        <p:spPr bwMode="auto">
          <a:xfrm rot="10800000" flipV="1">
            <a:off x="1549400" y="1354138"/>
            <a:ext cx="2065338" cy="1366837"/>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47" name="Straight Arrow Connector 46"/>
          <p:cNvCxnSpPr/>
          <p:nvPr/>
        </p:nvCxnSpPr>
        <p:spPr bwMode="auto">
          <a:xfrm rot="10800000" flipV="1">
            <a:off x="2378075" y="1354138"/>
            <a:ext cx="1228725" cy="184150"/>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48" name="Straight Arrow Connector 47"/>
          <p:cNvCxnSpPr/>
          <p:nvPr/>
        </p:nvCxnSpPr>
        <p:spPr bwMode="auto">
          <a:xfrm rot="5400000">
            <a:off x="2901951" y="1560512"/>
            <a:ext cx="893762" cy="481013"/>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49" name="Straight Arrow Connector 48"/>
          <p:cNvCxnSpPr/>
          <p:nvPr/>
        </p:nvCxnSpPr>
        <p:spPr bwMode="auto">
          <a:xfrm rot="16200000" flipH="1">
            <a:off x="3315494" y="1627982"/>
            <a:ext cx="787400" cy="239712"/>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0" name="Rectangle 2"/>
          <p:cNvSpPr>
            <a:spLocks noGrp="1" noChangeArrowheads="1"/>
          </p:cNvSpPr>
          <p:nvPr>
            <p:ph type="title"/>
          </p:nvPr>
        </p:nvSpPr>
        <p:spPr>
          <a:xfrm>
            <a:off x="293688" y="177800"/>
            <a:ext cx="8583612" cy="460375"/>
          </a:xfrm>
        </p:spPr>
        <p:txBody>
          <a:bodyPr/>
          <a:lstStyle/>
          <a:p>
            <a:pPr eaLnBrk="1" hangingPunct="1"/>
            <a:r>
              <a:rPr lang="de-DE" sz="2400" smtClean="0">
                <a:solidFill>
                  <a:schemeClr val="bg1"/>
                </a:solidFill>
              </a:rPr>
              <a:t>MPI Latency Benchmarks – Linux*</a:t>
            </a:r>
            <a:r>
              <a:rPr lang="de-DE" sz="2000" smtClean="0">
                <a:solidFill>
                  <a:schemeClr val="bg1"/>
                </a:solidFill>
              </a:rPr>
              <a:t/>
            </a:r>
            <a:br>
              <a:rPr lang="de-DE" sz="2000" smtClean="0">
                <a:solidFill>
                  <a:schemeClr val="bg1"/>
                </a:solidFill>
              </a:rPr>
            </a:br>
            <a:r>
              <a:rPr lang="de-DE" sz="2000" smtClean="0">
                <a:solidFill>
                  <a:schemeClr val="bg2"/>
                </a:solidFill>
              </a:rPr>
              <a:t>384 processes on 32 nodes (InfiniBand + shared memory) </a:t>
            </a:r>
            <a:r>
              <a:rPr lang="de-DE" sz="2000" smtClean="0">
                <a:solidFill>
                  <a:schemeClr val="bg1"/>
                </a:solidFill>
              </a:rPr>
              <a:t/>
            </a:r>
            <a:br>
              <a:rPr lang="de-DE" sz="2000" smtClean="0">
                <a:solidFill>
                  <a:schemeClr val="bg1"/>
                </a:solidFill>
              </a:rPr>
            </a:br>
            <a:endParaRPr lang="de-DE" sz="2000" smtClean="0">
              <a:solidFill>
                <a:schemeClr val="bg1"/>
              </a:solidFill>
            </a:endParaRPr>
          </a:p>
        </p:txBody>
      </p:sp>
      <p:sp>
        <p:nvSpPr>
          <p:cNvPr id="46091" name="Text Box 3"/>
          <p:cNvSpPr txBox="1">
            <a:spLocks noChangeArrowheads="1"/>
          </p:cNvSpPr>
          <p:nvPr/>
        </p:nvSpPr>
        <p:spPr bwMode="auto">
          <a:xfrm>
            <a:off x="379413" y="5605463"/>
            <a:ext cx="8461375" cy="249237"/>
          </a:xfrm>
          <a:prstGeom prst="rect">
            <a:avLst/>
          </a:prstGeom>
          <a:noFill/>
          <a:ln w="9525">
            <a:noFill/>
            <a:miter lim="800000"/>
            <a:headEnd/>
            <a:tailEnd/>
          </a:ln>
        </p:spPr>
        <p:txBody>
          <a:bodyPr lIns="0" tIns="0" rIns="0" bIns="0">
            <a:spAutoFit/>
          </a:bodyPr>
          <a:lstStyle/>
          <a:p>
            <a:pPr>
              <a:lnSpc>
                <a:spcPct val="90000"/>
              </a:lnSpc>
              <a:spcBef>
                <a:spcPct val="40000"/>
              </a:spcBef>
              <a:buSzPct val="125000"/>
            </a:pPr>
            <a:r>
              <a:rPr lang="en-US" sz="600" i="1"/>
              <a:t>Source: Intel Corporation.   Performance tests and ratings are measured using specific computer systems and/or components and reflect the approximate performance of Intel products as measured by those tests.  Any difference in system hardware or software design or configuration may affect actual performance.  Buyers should consult other sources of information to evaluate the performance of systems or components they are considering purchasing. </a:t>
            </a:r>
            <a:r>
              <a:rPr lang="en-US" sz="600" i="1" noProof="1"/>
              <a:t>For more information on performance tests and on the performance of Intel products, refer to www.intel.com/performance/resources/benchmark_limitations.htm.</a:t>
            </a:r>
            <a:endParaRPr lang="en-US" sz="600" noProof="1">
              <a:ea typeface="MS PGothic" pitchFamily="34" charset="-128"/>
            </a:endParaRPr>
          </a:p>
        </p:txBody>
      </p:sp>
      <p:sp>
        <p:nvSpPr>
          <p:cNvPr id="46092" name="AutoShape 3"/>
          <p:cNvSpPr>
            <a:spLocks noChangeArrowheads="1"/>
          </p:cNvSpPr>
          <p:nvPr/>
        </p:nvSpPr>
        <p:spPr bwMode="auto">
          <a:xfrm>
            <a:off x="492125" y="5140325"/>
            <a:ext cx="8166100" cy="355600"/>
          </a:xfrm>
          <a:prstGeom prst="roundRect">
            <a:avLst>
              <a:gd name="adj" fmla="val 16667"/>
            </a:avLst>
          </a:prstGeom>
          <a:solidFill>
            <a:schemeClr val="bg2"/>
          </a:solidFill>
          <a:ln w="19050">
            <a:noFill/>
            <a:round/>
            <a:headEnd/>
            <a:tailEnd/>
          </a:ln>
        </p:spPr>
        <p:txBody>
          <a:bodyPr wrap="none" anchor="ctr"/>
          <a:lstStyle/>
          <a:p>
            <a:pPr algn="ctr">
              <a:lnSpc>
                <a:spcPct val="90000"/>
              </a:lnSpc>
              <a:spcBef>
                <a:spcPct val="40000"/>
              </a:spcBef>
              <a:buSzPct val="125000"/>
            </a:pPr>
            <a:r>
              <a:rPr lang="en-US" sz="1700"/>
              <a:t>Intel® MPI Library 4.0 continues with industry leading performance </a:t>
            </a:r>
          </a:p>
        </p:txBody>
      </p:sp>
      <p:sp>
        <p:nvSpPr>
          <p:cNvPr id="31" name="Rectangle 30"/>
          <p:cNvSpPr/>
          <p:nvPr/>
        </p:nvSpPr>
        <p:spPr>
          <a:xfrm>
            <a:off x="638175" y="3987800"/>
            <a:ext cx="3524250" cy="1163638"/>
          </a:xfrm>
          <a:prstGeom prst="rect">
            <a:avLst/>
          </a:prstGeom>
        </p:spPr>
        <p:txBody>
          <a:bodyPr>
            <a:spAutoFit/>
          </a:bodyPr>
          <a:lstStyle/>
          <a:p>
            <a:pPr eaLnBrk="0" hangingPunct="0">
              <a:lnSpc>
                <a:spcPct val="90000"/>
              </a:lnSpc>
              <a:spcBef>
                <a:spcPct val="40000"/>
              </a:spcBef>
              <a:buSzPct val="125000"/>
              <a:defRPr/>
            </a:pPr>
            <a:r>
              <a:rPr lang="en-US" sz="800" b="1" dirty="0">
                <a:solidFill>
                  <a:schemeClr val="accent4">
                    <a:lumMod val="10000"/>
                  </a:schemeClr>
                </a:solidFill>
              </a:rPr>
              <a:t>Hardware</a:t>
            </a:r>
            <a:r>
              <a:rPr lang="ru-RU" sz="800" b="1" dirty="0">
                <a:solidFill>
                  <a:schemeClr val="accent4">
                    <a:lumMod val="10000"/>
                  </a:schemeClr>
                </a:solidFill>
              </a:rPr>
              <a:t> Configuration:</a:t>
            </a:r>
            <a:endParaRPr lang="en-US" sz="800" b="1" dirty="0">
              <a:solidFill>
                <a:schemeClr val="accent4">
                  <a:lumMod val="10000"/>
                </a:schemeClr>
              </a:solidFill>
            </a:endParaRPr>
          </a:p>
          <a:p>
            <a:pPr>
              <a:lnSpc>
                <a:spcPct val="90000"/>
              </a:lnSpc>
              <a:spcBef>
                <a:spcPct val="40000"/>
              </a:spcBef>
              <a:buSzPct val="125000"/>
              <a:buFontTx/>
              <a:buChar char="•"/>
              <a:defRPr/>
            </a:pPr>
            <a:r>
              <a:rPr lang="en-US" sz="800" dirty="0">
                <a:solidFill>
                  <a:schemeClr val="accent4">
                    <a:lumMod val="10000"/>
                  </a:schemeClr>
                </a:solidFill>
              </a:rPr>
              <a:t>Interconnect: </a:t>
            </a:r>
            <a:r>
              <a:rPr lang="en-US" sz="800" dirty="0" err="1">
                <a:solidFill>
                  <a:schemeClr val="accent4">
                    <a:lumMod val="10000"/>
                  </a:schemeClr>
                </a:solidFill>
              </a:rPr>
              <a:t>InfiniBand</a:t>
            </a:r>
            <a:r>
              <a:rPr lang="en-US" sz="800" dirty="0">
                <a:solidFill>
                  <a:schemeClr val="accent4">
                    <a:lumMod val="10000"/>
                  </a:schemeClr>
                </a:solidFill>
              </a:rPr>
              <a:t>, </a:t>
            </a:r>
            <a:r>
              <a:rPr lang="en-US" sz="800" dirty="0" err="1">
                <a:solidFill>
                  <a:schemeClr val="accent4">
                    <a:lumMod val="10000"/>
                  </a:schemeClr>
                </a:solidFill>
              </a:rPr>
              <a:t>ConnectX</a:t>
            </a:r>
            <a:r>
              <a:rPr lang="en-US" sz="800" dirty="0">
                <a:solidFill>
                  <a:schemeClr val="accent4">
                    <a:lumMod val="10000"/>
                  </a:schemeClr>
                </a:solidFill>
              </a:rPr>
              <a:t> VPI </a:t>
            </a:r>
            <a:r>
              <a:rPr lang="en-US" sz="800" dirty="0" err="1">
                <a:solidFill>
                  <a:schemeClr val="accent4">
                    <a:lumMod val="10000"/>
                  </a:schemeClr>
                </a:solidFill>
              </a:rPr>
              <a:t>PCIe</a:t>
            </a:r>
            <a:r>
              <a:rPr lang="en-US" sz="800" dirty="0">
                <a:solidFill>
                  <a:schemeClr val="accent4">
                    <a:lumMod val="10000"/>
                  </a:schemeClr>
                </a:solidFill>
              </a:rPr>
              <a:t> 2.0 adapters; QDR</a:t>
            </a:r>
            <a:endParaRPr lang="it-IT" sz="800" dirty="0">
              <a:solidFill>
                <a:schemeClr val="accent4">
                  <a:lumMod val="10000"/>
                </a:schemeClr>
              </a:solidFill>
            </a:endParaRPr>
          </a:p>
          <a:p>
            <a:pPr>
              <a:lnSpc>
                <a:spcPct val="90000"/>
              </a:lnSpc>
              <a:spcBef>
                <a:spcPct val="40000"/>
              </a:spcBef>
              <a:buSzPct val="125000"/>
              <a:buFontTx/>
              <a:buChar char="•"/>
              <a:defRPr/>
            </a:pPr>
            <a:r>
              <a:rPr lang="it-IT" sz="800" dirty="0">
                <a:solidFill>
                  <a:schemeClr val="accent4">
                    <a:lumMod val="10000"/>
                  </a:schemeClr>
                </a:solidFill>
              </a:rPr>
              <a:t>CPU: </a:t>
            </a:r>
            <a:r>
              <a:rPr lang="en-US" sz="800" dirty="0">
                <a:solidFill>
                  <a:schemeClr val="accent4">
                    <a:lumMod val="10000"/>
                  </a:schemeClr>
                </a:solidFill>
              </a:rPr>
              <a:t>Xeon </a:t>
            </a:r>
            <a:r>
              <a:rPr lang="en-US" sz="800" dirty="0" err="1">
                <a:solidFill>
                  <a:schemeClr val="accent4">
                    <a:lumMod val="10000"/>
                  </a:schemeClr>
                </a:solidFill>
              </a:rPr>
              <a:t>Westmere</a:t>
            </a:r>
            <a:r>
              <a:rPr lang="en-US" sz="800" dirty="0">
                <a:solidFill>
                  <a:schemeClr val="accent4">
                    <a:lumMod val="10000"/>
                  </a:schemeClr>
                </a:solidFill>
              </a:rPr>
              <a:t> X5670, 2.93Ghz </a:t>
            </a:r>
          </a:p>
          <a:p>
            <a:pPr>
              <a:lnSpc>
                <a:spcPct val="90000"/>
              </a:lnSpc>
              <a:spcBef>
                <a:spcPct val="40000"/>
              </a:spcBef>
              <a:buSzPct val="125000"/>
              <a:buFontTx/>
              <a:buChar char="•"/>
              <a:defRPr/>
            </a:pPr>
            <a:r>
              <a:rPr lang="en-US" sz="800" dirty="0">
                <a:solidFill>
                  <a:schemeClr val="accent4">
                    <a:lumMod val="10000"/>
                  </a:schemeClr>
                </a:solidFill>
              </a:rPr>
              <a:t>RAM: 24Gb per system</a:t>
            </a:r>
          </a:p>
          <a:p>
            <a:pPr>
              <a:lnSpc>
                <a:spcPct val="90000"/>
              </a:lnSpc>
              <a:spcBef>
                <a:spcPct val="40000"/>
              </a:spcBef>
              <a:buSzPct val="125000"/>
              <a:buFontTx/>
              <a:buChar char="•"/>
              <a:defRPr/>
            </a:pPr>
            <a:r>
              <a:rPr lang="en-US" sz="800" b="1" dirty="0">
                <a:solidFill>
                  <a:schemeClr val="accent4">
                    <a:lumMod val="10000"/>
                  </a:schemeClr>
                </a:solidFill>
              </a:rPr>
              <a:t>Software Configuration:</a:t>
            </a:r>
          </a:p>
          <a:p>
            <a:pPr>
              <a:lnSpc>
                <a:spcPct val="90000"/>
              </a:lnSpc>
              <a:spcBef>
                <a:spcPct val="40000"/>
              </a:spcBef>
              <a:buSzPct val="125000"/>
              <a:buFontTx/>
              <a:buChar char="•"/>
              <a:defRPr/>
            </a:pPr>
            <a:r>
              <a:rPr lang="en-US" sz="800" dirty="0">
                <a:solidFill>
                  <a:schemeClr val="accent4">
                    <a:lumMod val="10000"/>
                  </a:schemeClr>
                </a:solidFill>
              </a:rPr>
              <a:t>Intel® C/C++ Compiler 11.1 U4</a:t>
            </a:r>
          </a:p>
          <a:p>
            <a:pPr>
              <a:lnSpc>
                <a:spcPct val="90000"/>
              </a:lnSpc>
              <a:spcBef>
                <a:spcPct val="40000"/>
              </a:spcBef>
              <a:buSzPct val="125000"/>
              <a:buFontTx/>
              <a:buChar char="•"/>
              <a:defRPr/>
            </a:pPr>
            <a:r>
              <a:rPr lang="en-US" sz="800" dirty="0">
                <a:solidFill>
                  <a:schemeClr val="accent4">
                    <a:lumMod val="10000"/>
                  </a:schemeClr>
                </a:solidFill>
              </a:rPr>
              <a:t>Intel® MPI Benchmarks 3.2</a:t>
            </a:r>
          </a:p>
        </p:txBody>
      </p:sp>
      <p:sp>
        <p:nvSpPr>
          <p:cNvPr id="52" name="Rectangle 51"/>
          <p:cNvSpPr/>
          <p:nvPr/>
        </p:nvSpPr>
        <p:spPr>
          <a:xfrm>
            <a:off x="630238" y="3705225"/>
            <a:ext cx="4799012" cy="238125"/>
          </a:xfrm>
          <a:prstGeom prst="rect">
            <a:avLst/>
          </a:prstGeom>
        </p:spPr>
        <p:txBody>
          <a:bodyPr>
            <a:spAutoFit/>
          </a:bodyPr>
          <a:lstStyle/>
          <a:p>
            <a:pPr>
              <a:lnSpc>
                <a:spcPct val="90000"/>
              </a:lnSpc>
              <a:spcBef>
                <a:spcPct val="40000"/>
              </a:spcBef>
              <a:buSzPct val="125000"/>
              <a:defRPr/>
            </a:pPr>
            <a:r>
              <a:rPr lang="de-DE" sz="1050" b="1" dirty="0">
                <a:solidFill>
                  <a:schemeClr val="accent2">
                    <a:lumMod val="75000"/>
                  </a:schemeClr>
                </a:solidFill>
              </a:rPr>
              <a:t>Performance relative (Geomean) to Open MPI 1.4.1</a:t>
            </a:r>
            <a:r>
              <a:rPr lang="de-DE" sz="1050" dirty="0">
                <a:solidFill>
                  <a:schemeClr val="bg1"/>
                </a:solidFill>
              </a:rPr>
              <a:t>	</a:t>
            </a:r>
            <a:endParaRPr lang="en-US" sz="1050" dirty="0"/>
          </a:p>
        </p:txBody>
      </p:sp>
      <p:sp>
        <p:nvSpPr>
          <p:cNvPr id="46095" name="Rectangle 38"/>
          <p:cNvSpPr>
            <a:spLocks noChangeArrowheads="1"/>
          </p:cNvSpPr>
          <p:nvPr/>
        </p:nvSpPr>
        <p:spPr bwMode="auto">
          <a:xfrm>
            <a:off x="5840413" y="1211263"/>
            <a:ext cx="3389312" cy="2530475"/>
          </a:xfrm>
          <a:prstGeom prst="rect">
            <a:avLst/>
          </a:prstGeom>
          <a:noFill/>
          <a:ln w="12700">
            <a:noFill/>
            <a:miter lim="800000"/>
            <a:headEnd/>
            <a:tailEnd/>
          </a:ln>
        </p:spPr>
        <p:txBody>
          <a:bodyPr>
            <a:spAutoFit/>
          </a:bodyPr>
          <a:lstStyle/>
          <a:p>
            <a:pPr>
              <a:lnSpc>
                <a:spcPct val="90000"/>
              </a:lnSpc>
              <a:spcBef>
                <a:spcPct val="40000"/>
              </a:spcBef>
              <a:buSzPct val="125000"/>
            </a:pPr>
            <a:r>
              <a:rPr lang="de-DE" sz="1100" b="1">
                <a:solidFill>
                  <a:schemeClr val="hlink"/>
                </a:solidFill>
              </a:rPr>
              <a:t>Benchmark overview</a:t>
            </a:r>
          </a:p>
          <a:p>
            <a:pPr>
              <a:lnSpc>
                <a:spcPct val="90000"/>
              </a:lnSpc>
              <a:spcBef>
                <a:spcPct val="40000"/>
              </a:spcBef>
              <a:buSzPct val="125000"/>
              <a:buFont typeface="Arial" charset="0"/>
              <a:buChar char="•"/>
            </a:pPr>
            <a:r>
              <a:rPr lang="de-DE" sz="1100" b="1">
                <a:solidFill>
                  <a:schemeClr val="hlink"/>
                </a:solidFill>
              </a:rPr>
              <a:t> </a:t>
            </a:r>
            <a:r>
              <a:rPr lang="de-DE" sz="1100">
                <a:solidFill>
                  <a:schemeClr val="hlink"/>
                </a:solidFill>
              </a:rPr>
              <a:t>Out-of-the-box performance</a:t>
            </a:r>
          </a:p>
          <a:p>
            <a:pPr>
              <a:lnSpc>
                <a:spcPct val="90000"/>
              </a:lnSpc>
              <a:spcBef>
                <a:spcPct val="40000"/>
              </a:spcBef>
              <a:buSzPct val="125000"/>
              <a:buFont typeface="Arial" charset="0"/>
              <a:buChar char="•"/>
            </a:pPr>
            <a:r>
              <a:rPr lang="de-DE" sz="1100" noProof="1">
                <a:solidFill>
                  <a:schemeClr val="hlink"/>
                </a:solidFill>
              </a:rPr>
              <a:t> </a:t>
            </a:r>
            <a:r>
              <a:rPr lang="en-US" sz="1100">
                <a:solidFill>
                  <a:schemeClr val="hlink"/>
                </a:solidFill>
              </a:rPr>
              <a:t>All listed MPI libraries were built with the </a:t>
            </a:r>
            <a:br>
              <a:rPr lang="en-US" sz="1100">
                <a:solidFill>
                  <a:schemeClr val="hlink"/>
                </a:solidFill>
              </a:rPr>
            </a:br>
            <a:r>
              <a:rPr lang="en-US" sz="1100">
                <a:solidFill>
                  <a:schemeClr val="hlink"/>
                </a:solidFill>
              </a:rPr>
              <a:t>  Intel® C++ Compiler 11.1 U4 for Linux*</a:t>
            </a:r>
            <a:endParaRPr lang="en-US" sz="1100" noProof="1">
              <a:solidFill>
                <a:schemeClr val="hlink"/>
              </a:solidFill>
            </a:endParaRPr>
          </a:p>
          <a:p>
            <a:pPr>
              <a:lnSpc>
                <a:spcPct val="90000"/>
              </a:lnSpc>
              <a:spcBef>
                <a:spcPct val="40000"/>
              </a:spcBef>
              <a:buSzPct val="125000"/>
              <a:buFont typeface="Arial" charset="0"/>
              <a:buChar char="•"/>
            </a:pPr>
            <a:r>
              <a:rPr lang="en-US" sz="1100" noProof="1">
                <a:solidFill>
                  <a:schemeClr val="hlink"/>
                </a:solidFill>
              </a:rPr>
              <a:t> Intel® MPI Library 4.0 </a:t>
            </a:r>
            <a:r>
              <a:rPr lang="en-US" sz="1100" i="1" noProof="1">
                <a:solidFill>
                  <a:schemeClr val="hlink"/>
                </a:solidFill>
              </a:rPr>
              <a:t>VS.</a:t>
            </a:r>
          </a:p>
          <a:p>
            <a:pPr lvl="1">
              <a:lnSpc>
                <a:spcPct val="90000"/>
              </a:lnSpc>
              <a:spcBef>
                <a:spcPct val="40000"/>
              </a:spcBef>
              <a:buSzPct val="125000"/>
              <a:buFont typeface="Arial" charset="0"/>
              <a:buChar char="•"/>
            </a:pPr>
            <a:r>
              <a:rPr lang="en-US" sz="1100" noProof="1">
                <a:solidFill>
                  <a:schemeClr val="hlink"/>
                </a:solidFill>
              </a:rPr>
              <a:t> Open MPI 1.4</a:t>
            </a:r>
          </a:p>
          <a:p>
            <a:pPr lvl="1">
              <a:lnSpc>
                <a:spcPct val="90000"/>
              </a:lnSpc>
              <a:spcBef>
                <a:spcPct val="40000"/>
              </a:spcBef>
              <a:buSzPct val="125000"/>
              <a:buFont typeface="Arial" charset="0"/>
              <a:buChar char="•"/>
            </a:pPr>
            <a:r>
              <a:rPr lang="en-US" sz="1100" noProof="1">
                <a:solidFill>
                  <a:schemeClr val="hlink"/>
                </a:solidFill>
              </a:rPr>
              <a:t> Open MPI 1.4.1</a:t>
            </a:r>
          </a:p>
          <a:p>
            <a:pPr lvl="1">
              <a:lnSpc>
                <a:spcPct val="90000"/>
              </a:lnSpc>
              <a:spcBef>
                <a:spcPct val="40000"/>
              </a:spcBef>
              <a:buSzPct val="125000"/>
              <a:buFont typeface="Arial" charset="0"/>
              <a:buChar char="•"/>
            </a:pPr>
            <a:r>
              <a:rPr lang="en-US" sz="1100" noProof="1">
                <a:solidFill>
                  <a:schemeClr val="hlink"/>
                </a:solidFill>
              </a:rPr>
              <a:t>  MVAPICH 1.</a:t>
            </a:r>
          </a:p>
          <a:p>
            <a:pPr lvl="1">
              <a:lnSpc>
                <a:spcPct val="90000"/>
              </a:lnSpc>
              <a:spcBef>
                <a:spcPct val="40000"/>
              </a:spcBef>
              <a:buSzPct val="125000"/>
              <a:buFont typeface="Arial" charset="0"/>
              <a:buChar char="•"/>
            </a:pPr>
            <a:r>
              <a:rPr lang="en-US" sz="1100" noProof="1">
                <a:solidFill>
                  <a:schemeClr val="hlink"/>
                </a:solidFill>
              </a:rPr>
              <a:t> MVAPICH2 1.4</a:t>
            </a:r>
          </a:p>
          <a:p>
            <a:pPr>
              <a:lnSpc>
                <a:spcPct val="90000"/>
              </a:lnSpc>
              <a:spcBef>
                <a:spcPct val="40000"/>
              </a:spcBef>
              <a:buSzPct val="125000"/>
              <a:buFont typeface="Arial" charset="0"/>
              <a:buChar char="•"/>
            </a:pPr>
            <a:r>
              <a:rPr lang="en-US" sz="1100" noProof="1">
                <a:solidFill>
                  <a:schemeClr val="hlink"/>
                </a:solidFill>
              </a:rPr>
              <a:t> Intel® C/C++ Compiler 11.1 U4</a:t>
            </a:r>
          </a:p>
          <a:p>
            <a:pPr>
              <a:lnSpc>
                <a:spcPct val="90000"/>
              </a:lnSpc>
              <a:spcBef>
                <a:spcPct val="40000"/>
              </a:spcBef>
              <a:buSzPct val="125000"/>
              <a:buFont typeface="Arial" charset="0"/>
              <a:buChar char="•"/>
            </a:pPr>
            <a:r>
              <a:rPr lang="en-US" sz="1100" noProof="1">
                <a:solidFill>
                  <a:schemeClr val="hlink"/>
                </a:solidFill>
              </a:rPr>
              <a:t> Intel® MPI Benchmarks 3.2</a:t>
            </a:r>
            <a:br>
              <a:rPr lang="en-US" sz="1100" noProof="1">
                <a:solidFill>
                  <a:schemeClr val="hlink"/>
                </a:solidFill>
              </a:rPr>
            </a:br>
            <a:r>
              <a:rPr lang="en-US" sz="1100" noProof="1">
                <a:solidFill>
                  <a:schemeClr val="hlink"/>
                </a:solidFill>
              </a:rPr>
              <a:t>  (used with default parameters – out-of-the-box)</a:t>
            </a:r>
          </a:p>
        </p:txBody>
      </p:sp>
      <p:sp>
        <p:nvSpPr>
          <p:cNvPr id="19" name="Rounded Rectangle 18"/>
          <p:cNvSpPr/>
          <p:nvPr/>
        </p:nvSpPr>
        <p:spPr bwMode="auto">
          <a:xfrm>
            <a:off x="5910263" y="3792538"/>
            <a:ext cx="2974975" cy="1262062"/>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wrap="none" anchor="ctr"/>
          <a:lstStyle/>
          <a:p>
            <a:pPr>
              <a:defRPr/>
            </a:pPr>
            <a:endParaRPr lang="de-DE" sz="2000">
              <a:solidFill>
                <a:schemeClr val="tx1"/>
              </a:solidFill>
              <a:latin typeface="Verdana" pitchFamily="34" charset="0"/>
              <a:cs typeface="Arial" charset="0"/>
            </a:endParaRPr>
          </a:p>
        </p:txBody>
      </p:sp>
      <p:sp>
        <p:nvSpPr>
          <p:cNvPr id="46097" name="Rectangle 38"/>
          <p:cNvSpPr>
            <a:spLocks noChangeArrowheads="1"/>
          </p:cNvSpPr>
          <p:nvPr/>
        </p:nvSpPr>
        <p:spPr bwMode="auto">
          <a:xfrm>
            <a:off x="5935663" y="3787775"/>
            <a:ext cx="3025775" cy="1335088"/>
          </a:xfrm>
          <a:prstGeom prst="rect">
            <a:avLst/>
          </a:prstGeom>
          <a:noFill/>
          <a:ln w="12700">
            <a:noFill/>
            <a:miter lim="800000"/>
            <a:headEnd/>
            <a:tailEnd/>
          </a:ln>
        </p:spPr>
        <p:txBody>
          <a:bodyPr>
            <a:spAutoFit/>
          </a:bodyPr>
          <a:lstStyle/>
          <a:p>
            <a:pPr>
              <a:lnSpc>
                <a:spcPct val="90000"/>
              </a:lnSpc>
              <a:spcBef>
                <a:spcPct val="40000"/>
              </a:spcBef>
              <a:buSzPct val="125000"/>
            </a:pPr>
            <a:r>
              <a:rPr lang="de-DE" sz="1400" b="1">
                <a:solidFill>
                  <a:schemeClr val="hlink"/>
                </a:solidFill>
              </a:rPr>
              <a:t>Intel </a:t>
            </a:r>
            <a:r>
              <a:rPr lang="de-DE" sz="1400" b="1" noProof="1">
                <a:solidFill>
                  <a:schemeClr val="hlink"/>
                </a:solidFill>
              </a:rPr>
              <a:t>MPI Library 4.0 provides industry leading out-of-the-box performance due to: </a:t>
            </a:r>
          </a:p>
          <a:p>
            <a:pPr>
              <a:lnSpc>
                <a:spcPct val="90000"/>
              </a:lnSpc>
              <a:spcBef>
                <a:spcPct val="40000"/>
              </a:spcBef>
              <a:buSzPct val="125000"/>
              <a:buFontTx/>
              <a:buChar char="•"/>
            </a:pPr>
            <a:r>
              <a:rPr lang="de-DE" sz="1100" b="1" noProof="1">
                <a:solidFill>
                  <a:srgbClr val="0860A8"/>
                </a:solidFill>
              </a:rPr>
              <a:t>Incremental optimizations</a:t>
            </a:r>
          </a:p>
          <a:p>
            <a:pPr>
              <a:lnSpc>
                <a:spcPct val="90000"/>
              </a:lnSpc>
              <a:spcBef>
                <a:spcPct val="40000"/>
              </a:spcBef>
              <a:buSzPct val="125000"/>
              <a:buFontTx/>
              <a:buChar char="•"/>
            </a:pPr>
            <a:r>
              <a:rPr lang="de-DE" sz="1100" b="1" noProof="1">
                <a:solidFill>
                  <a:srgbClr val="0860A8"/>
                </a:solidFill>
              </a:rPr>
              <a:t>Best default parameters</a:t>
            </a:r>
          </a:p>
          <a:p>
            <a:pPr>
              <a:lnSpc>
                <a:spcPct val="90000"/>
              </a:lnSpc>
              <a:spcBef>
                <a:spcPct val="40000"/>
              </a:spcBef>
              <a:buSzPct val="125000"/>
              <a:buFontTx/>
              <a:buChar char="•"/>
            </a:pPr>
            <a:r>
              <a:rPr lang="de-DE" sz="1100" b="1" noProof="1">
                <a:solidFill>
                  <a:srgbClr val="0860A8"/>
                </a:solidFill>
              </a:rPr>
              <a:t>Best collective algorithms</a:t>
            </a:r>
          </a:p>
        </p:txBody>
      </p:sp>
      <p:graphicFrame>
        <p:nvGraphicFramePr>
          <p:cNvPr id="46089" name="Chart 21"/>
          <p:cNvGraphicFramePr>
            <a:graphicFrameLocks/>
          </p:cNvGraphicFramePr>
          <p:nvPr/>
        </p:nvGraphicFramePr>
        <p:xfrm>
          <a:off x="725488" y="823913"/>
          <a:ext cx="5072062" cy="2852737"/>
        </p:xfrm>
        <a:graphic>
          <a:graphicData uri="http://schemas.openxmlformats.org/presentationml/2006/ole">
            <p:oleObj spid="_x0000_s46089" r:id="rId4" imgW="5072312" imgH="2853175" progId="Excel.Chart.8">
              <p:embed/>
            </p:oleObj>
          </a:graphicData>
        </a:graphic>
      </p:graphicFrame>
      <p:sp>
        <p:nvSpPr>
          <p:cNvPr id="46098" name="Rectangle 13"/>
          <p:cNvSpPr>
            <a:spLocks noChangeArrowheads="1"/>
          </p:cNvSpPr>
          <p:nvPr/>
        </p:nvSpPr>
        <p:spPr bwMode="auto">
          <a:xfrm rot="-5400000">
            <a:off x="134938" y="2166937"/>
            <a:ext cx="1500188" cy="246063"/>
          </a:xfrm>
          <a:prstGeom prst="rect">
            <a:avLst/>
          </a:prstGeom>
          <a:noFill/>
          <a:ln w="9525">
            <a:noFill/>
            <a:miter lim="800000"/>
            <a:headEnd/>
            <a:tailEnd/>
          </a:ln>
        </p:spPr>
        <p:txBody>
          <a:bodyPr>
            <a:spAutoFit/>
          </a:bodyPr>
          <a:lstStyle/>
          <a:p>
            <a:pPr algn="ctr">
              <a:lnSpc>
                <a:spcPct val="90000"/>
              </a:lnSpc>
              <a:spcBef>
                <a:spcPct val="40000"/>
              </a:spcBef>
              <a:buSzPct val="125000"/>
              <a:buFontTx/>
              <a:buChar char="•"/>
            </a:pPr>
            <a:r>
              <a:rPr lang="en-US" sz="1000" b="1">
                <a:solidFill>
                  <a:schemeClr val="bg1"/>
                </a:solidFill>
              </a:rPr>
              <a:t>Higher is better</a:t>
            </a:r>
          </a:p>
        </p:txBody>
      </p:sp>
      <p:cxnSp>
        <p:nvCxnSpPr>
          <p:cNvPr id="38" name="Straight Connector 37"/>
          <p:cNvCxnSpPr/>
          <p:nvPr/>
        </p:nvCxnSpPr>
        <p:spPr bwMode="auto">
          <a:xfrm rot="10800000" flipV="1">
            <a:off x="1249363" y="2921000"/>
            <a:ext cx="3273425" cy="12700"/>
          </a:xfrm>
          <a:prstGeom prst="line">
            <a:avLst/>
          </a:prstGeom>
          <a:ln>
            <a:headEnd type="none" w="sm" len="sm"/>
            <a:tailEnd type="none" w="sm" len="sm"/>
          </a:ln>
        </p:spPr>
        <p:style>
          <a:lnRef idx="1">
            <a:schemeClr val="dk1"/>
          </a:lnRef>
          <a:fillRef idx="0">
            <a:schemeClr val="dk1"/>
          </a:fillRef>
          <a:effectRef idx="0">
            <a:schemeClr val="dk1"/>
          </a:effectRef>
          <a:fontRef idx="minor">
            <a:schemeClr val="tx1"/>
          </a:fontRef>
        </p:style>
      </p:cxnSp>
      <p:sp>
        <p:nvSpPr>
          <p:cNvPr id="51" name="Rounded Rectangle 50"/>
          <p:cNvSpPr/>
          <p:nvPr/>
        </p:nvSpPr>
        <p:spPr bwMode="auto">
          <a:xfrm>
            <a:off x="2592388" y="2855913"/>
            <a:ext cx="785812" cy="134937"/>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lnSpc>
                <a:spcPct val="90000"/>
              </a:lnSpc>
              <a:spcBef>
                <a:spcPct val="40000"/>
              </a:spcBef>
              <a:buSzPct val="125000"/>
              <a:buFontTx/>
              <a:buChar char="•"/>
              <a:defRPr/>
            </a:pPr>
            <a:r>
              <a:rPr lang="de-DE" sz="600" b="1" dirty="0">
                <a:solidFill>
                  <a:schemeClr val="bg2"/>
                </a:solidFill>
                <a:latin typeface="Verdana" pitchFamily="34" charset="0"/>
              </a:rPr>
              <a:t>Open MPI 1.4.1</a:t>
            </a:r>
          </a:p>
        </p:txBody>
      </p:sp>
      <p:sp>
        <p:nvSpPr>
          <p:cNvPr id="10256" name="Rectangle 23"/>
          <p:cNvSpPr>
            <a:spLocks noChangeArrowheads="1"/>
          </p:cNvSpPr>
          <p:nvPr/>
        </p:nvSpPr>
        <p:spPr bwMode="auto">
          <a:xfrm>
            <a:off x="1939925" y="900113"/>
            <a:ext cx="2205038" cy="258762"/>
          </a:xfrm>
          <a:prstGeom prst="rect">
            <a:avLst/>
          </a:prstGeom>
          <a:noFill/>
          <a:ln w="9525">
            <a:noFill/>
            <a:miter lim="800000"/>
            <a:headEnd/>
            <a:tailEnd/>
          </a:ln>
        </p:spPr>
        <p:txBody>
          <a:bodyPr wrap="none">
            <a:spAutoFit/>
          </a:bodyPr>
          <a:lstStyle/>
          <a:p>
            <a:pPr>
              <a:lnSpc>
                <a:spcPct val="90000"/>
              </a:lnSpc>
              <a:spcBef>
                <a:spcPct val="40000"/>
              </a:spcBef>
              <a:buSzPct val="125000"/>
              <a:defRPr/>
            </a:pPr>
            <a:r>
              <a:rPr lang="en-US" sz="1200" dirty="0">
                <a:solidFill>
                  <a:schemeClr val="bg1">
                    <a:lumMod val="75000"/>
                  </a:schemeClr>
                </a:solidFill>
              </a:rPr>
              <a:t>Intel Xeon X5670 (</a:t>
            </a:r>
            <a:r>
              <a:rPr lang="en-US" sz="1200" dirty="0" err="1">
                <a:solidFill>
                  <a:schemeClr val="bg1">
                    <a:lumMod val="75000"/>
                  </a:schemeClr>
                </a:solidFill>
              </a:rPr>
              <a:t>Westmere</a:t>
            </a:r>
            <a:r>
              <a:rPr lang="de-DE" sz="1200" dirty="0">
                <a:solidFill>
                  <a:schemeClr val="bg1"/>
                </a:solidFill>
              </a:rPr>
              <a:t>)</a:t>
            </a:r>
            <a:endParaRPr lang="ru-RU" sz="1200" dirty="0"/>
          </a:p>
        </p:txBody>
      </p:sp>
      <p:sp>
        <p:nvSpPr>
          <p:cNvPr id="46102" name="TextBox 33"/>
          <p:cNvSpPr txBox="1">
            <a:spLocks noChangeArrowheads="1"/>
          </p:cNvSpPr>
          <p:nvPr/>
        </p:nvSpPr>
        <p:spPr bwMode="auto">
          <a:xfrm>
            <a:off x="3551238" y="1200150"/>
            <a:ext cx="1493837" cy="231775"/>
          </a:xfrm>
          <a:prstGeom prst="rect">
            <a:avLst/>
          </a:prstGeom>
          <a:noFill/>
          <a:ln w="9525">
            <a:noFill/>
            <a:miter lim="800000"/>
            <a:headEnd/>
            <a:tailEnd/>
          </a:ln>
        </p:spPr>
        <p:txBody>
          <a:bodyPr>
            <a:spAutoFit/>
          </a:bodyPr>
          <a:lstStyle/>
          <a:p>
            <a:pPr>
              <a:lnSpc>
                <a:spcPct val="90000"/>
              </a:lnSpc>
              <a:spcBef>
                <a:spcPct val="40000"/>
              </a:spcBef>
              <a:buSzPct val="125000"/>
            </a:pPr>
            <a:r>
              <a:rPr lang="de-DE" sz="1000" b="1">
                <a:solidFill>
                  <a:srgbClr val="0860A8"/>
                </a:solidFill>
              </a:rPr>
              <a:t>Intel</a:t>
            </a:r>
            <a:r>
              <a:rPr lang="en-US" sz="1000" b="1">
                <a:solidFill>
                  <a:srgbClr val="0860A8"/>
                </a:solidFill>
              </a:rPr>
              <a:t>®</a:t>
            </a:r>
            <a:r>
              <a:rPr lang="de-DE" sz="1000" b="1">
                <a:solidFill>
                  <a:srgbClr val="0860A8"/>
                </a:solidFill>
              </a:rPr>
              <a:t> MPI Library 4.0 </a:t>
            </a:r>
          </a:p>
        </p:txBody>
      </p:sp>
      <p:cxnSp>
        <p:nvCxnSpPr>
          <p:cNvPr id="46" name="Straight Arrow Connector 45"/>
          <p:cNvCxnSpPr/>
          <p:nvPr/>
        </p:nvCxnSpPr>
        <p:spPr bwMode="auto">
          <a:xfrm rot="10800000" flipV="1">
            <a:off x="1560513" y="1354138"/>
            <a:ext cx="2054225" cy="990600"/>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47" name="Straight Arrow Connector 46"/>
          <p:cNvCxnSpPr/>
          <p:nvPr/>
        </p:nvCxnSpPr>
        <p:spPr bwMode="auto">
          <a:xfrm rot="10800000" flipV="1">
            <a:off x="2355850" y="1354138"/>
            <a:ext cx="1250950" cy="141287"/>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48" name="Straight Arrow Connector 47"/>
          <p:cNvCxnSpPr/>
          <p:nvPr/>
        </p:nvCxnSpPr>
        <p:spPr bwMode="auto">
          <a:xfrm rot="5400000">
            <a:off x="2901951" y="1593850"/>
            <a:ext cx="927100" cy="447675"/>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49" name="Straight Arrow Connector 48"/>
          <p:cNvCxnSpPr/>
          <p:nvPr/>
        </p:nvCxnSpPr>
        <p:spPr bwMode="auto">
          <a:xfrm rot="16200000" flipH="1">
            <a:off x="3198019" y="1745457"/>
            <a:ext cx="1055687" cy="273050"/>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6"/>
          <p:cNvSpPr>
            <a:spLocks noChangeArrowheads="1"/>
          </p:cNvSpPr>
          <p:nvPr/>
        </p:nvSpPr>
        <p:spPr bwMode="auto">
          <a:xfrm>
            <a:off x="590550" y="4083050"/>
            <a:ext cx="3181350" cy="1163638"/>
          </a:xfrm>
          <a:prstGeom prst="rect">
            <a:avLst/>
          </a:prstGeom>
          <a:noFill/>
          <a:ln w="9525" algn="ctr">
            <a:noFill/>
            <a:miter lim="800000"/>
            <a:headEnd/>
            <a:tailEnd/>
          </a:ln>
        </p:spPr>
        <p:txBody>
          <a:bodyPr>
            <a:spAutoFit/>
          </a:bodyPr>
          <a:lstStyle/>
          <a:p>
            <a:pPr eaLnBrk="0" hangingPunct="0">
              <a:lnSpc>
                <a:spcPct val="90000"/>
              </a:lnSpc>
              <a:spcBef>
                <a:spcPct val="40000"/>
              </a:spcBef>
              <a:buSzPct val="125000"/>
              <a:defRPr/>
            </a:pPr>
            <a:r>
              <a:rPr lang="en-US" sz="800" b="1" dirty="0">
                <a:solidFill>
                  <a:schemeClr val="accent4">
                    <a:lumMod val="10000"/>
                  </a:schemeClr>
                </a:solidFill>
              </a:rPr>
              <a:t>Hardware</a:t>
            </a:r>
            <a:r>
              <a:rPr lang="ru-RU" sz="800" b="1" dirty="0">
                <a:solidFill>
                  <a:schemeClr val="accent4">
                    <a:lumMod val="10000"/>
                  </a:schemeClr>
                </a:solidFill>
              </a:rPr>
              <a:t> Configuration:</a:t>
            </a:r>
            <a:endParaRPr lang="en-US" sz="800" b="1" dirty="0">
              <a:solidFill>
                <a:schemeClr val="accent4">
                  <a:lumMod val="10000"/>
                </a:schemeClr>
              </a:solidFill>
            </a:endParaRPr>
          </a:p>
          <a:p>
            <a:pPr>
              <a:lnSpc>
                <a:spcPct val="90000"/>
              </a:lnSpc>
              <a:spcBef>
                <a:spcPct val="40000"/>
              </a:spcBef>
              <a:buSzPct val="125000"/>
              <a:buFontTx/>
              <a:buChar char="•"/>
              <a:defRPr/>
            </a:pPr>
            <a:r>
              <a:rPr lang="en-US" sz="800" dirty="0">
                <a:solidFill>
                  <a:schemeClr val="accent4">
                    <a:lumMod val="10000"/>
                  </a:schemeClr>
                </a:solidFill>
              </a:rPr>
              <a:t>Interconnect: </a:t>
            </a:r>
            <a:r>
              <a:rPr lang="en-US" sz="800" dirty="0" err="1">
                <a:solidFill>
                  <a:schemeClr val="accent4">
                    <a:lumMod val="10000"/>
                  </a:schemeClr>
                </a:solidFill>
              </a:rPr>
              <a:t>InfiniBand</a:t>
            </a:r>
            <a:r>
              <a:rPr lang="en-US" sz="800" dirty="0">
                <a:solidFill>
                  <a:schemeClr val="accent4">
                    <a:lumMod val="10000"/>
                  </a:schemeClr>
                </a:solidFill>
              </a:rPr>
              <a:t>, </a:t>
            </a:r>
            <a:r>
              <a:rPr lang="en-US" sz="800" dirty="0" err="1">
                <a:solidFill>
                  <a:schemeClr val="accent4">
                    <a:lumMod val="10000"/>
                  </a:schemeClr>
                </a:solidFill>
              </a:rPr>
              <a:t>ConnectX</a:t>
            </a:r>
            <a:r>
              <a:rPr lang="en-US" sz="800" dirty="0">
                <a:solidFill>
                  <a:schemeClr val="accent4">
                    <a:lumMod val="10000"/>
                  </a:schemeClr>
                </a:solidFill>
              </a:rPr>
              <a:t> adapters; QDR</a:t>
            </a:r>
            <a:endParaRPr lang="it-IT" sz="800" dirty="0">
              <a:solidFill>
                <a:schemeClr val="accent4">
                  <a:lumMod val="10000"/>
                </a:schemeClr>
              </a:solidFill>
            </a:endParaRPr>
          </a:p>
          <a:p>
            <a:pPr>
              <a:lnSpc>
                <a:spcPct val="90000"/>
              </a:lnSpc>
              <a:spcBef>
                <a:spcPct val="40000"/>
              </a:spcBef>
              <a:buSzPct val="125000"/>
              <a:buFontTx/>
              <a:buChar char="•"/>
              <a:defRPr/>
            </a:pPr>
            <a:r>
              <a:rPr lang="it-IT" sz="800" dirty="0">
                <a:solidFill>
                  <a:schemeClr val="accent4">
                    <a:lumMod val="10000"/>
                  </a:schemeClr>
                </a:solidFill>
              </a:rPr>
              <a:t>CPU: </a:t>
            </a:r>
            <a:r>
              <a:rPr lang="en-US" sz="800" dirty="0">
                <a:solidFill>
                  <a:schemeClr val="accent4">
                    <a:lumMod val="10000"/>
                  </a:schemeClr>
                </a:solidFill>
              </a:rPr>
              <a:t>Xeon DP Nehalem X5570; 2.93Ghz</a:t>
            </a:r>
          </a:p>
          <a:p>
            <a:pPr>
              <a:lnSpc>
                <a:spcPct val="90000"/>
              </a:lnSpc>
              <a:spcBef>
                <a:spcPct val="40000"/>
              </a:spcBef>
              <a:buSzPct val="125000"/>
              <a:buFontTx/>
              <a:buChar char="•"/>
              <a:defRPr/>
            </a:pPr>
            <a:r>
              <a:rPr lang="en-US" sz="800" dirty="0">
                <a:solidFill>
                  <a:schemeClr val="accent4">
                    <a:lumMod val="10000"/>
                  </a:schemeClr>
                </a:solidFill>
              </a:rPr>
              <a:t>RAM: 24Gb per system</a:t>
            </a:r>
          </a:p>
          <a:p>
            <a:pPr>
              <a:lnSpc>
                <a:spcPct val="90000"/>
              </a:lnSpc>
              <a:spcBef>
                <a:spcPct val="40000"/>
              </a:spcBef>
              <a:buSzPct val="125000"/>
              <a:buFontTx/>
              <a:buChar char="•"/>
              <a:defRPr/>
            </a:pPr>
            <a:r>
              <a:rPr lang="en-US" sz="800" b="1" dirty="0">
                <a:solidFill>
                  <a:schemeClr val="accent4">
                    <a:lumMod val="10000"/>
                  </a:schemeClr>
                </a:solidFill>
              </a:rPr>
              <a:t>Software Configuration:</a:t>
            </a:r>
          </a:p>
          <a:p>
            <a:pPr>
              <a:lnSpc>
                <a:spcPct val="90000"/>
              </a:lnSpc>
              <a:spcBef>
                <a:spcPct val="40000"/>
              </a:spcBef>
              <a:buSzPct val="125000"/>
              <a:buFontTx/>
              <a:buChar char="•"/>
              <a:defRPr/>
            </a:pPr>
            <a:r>
              <a:rPr lang="en-US" sz="800" dirty="0">
                <a:solidFill>
                  <a:schemeClr val="accent4">
                    <a:lumMod val="10000"/>
                  </a:schemeClr>
                </a:solidFill>
              </a:rPr>
              <a:t>Intel® C/C++ Compiler 11.1 U4</a:t>
            </a:r>
          </a:p>
          <a:p>
            <a:pPr>
              <a:lnSpc>
                <a:spcPct val="90000"/>
              </a:lnSpc>
              <a:spcBef>
                <a:spcPct val="40000"/>
              </a:spcBef>
              <a:buSzPct val="125000"/>
              <a:buFontTx/>
              <a:buChar char="•"/>
              <a:defRPr/>
            </a:pPr>
            <a:r>
              <a:rPr lang="en-US" sz="800" dirty="0">
                <a:solidFill>
                  <a:schemeClr val="accent4">
                    <a:lumMod val="10000"/>
                  </a:schemeClr>
                </a:solidFill>
              </a:rPr>
              <a:t>Intel® MPI Benchmarks 3.2</a:t>
            </a:r>
          </a:p>
        </p:txBody>
      </p:sp>
      <p:sp>
        <p:nvSpPr>
          <p:cNvPr id="10" name="Rectangle 9"/>
          <p:cNvSpPr/>
          <p:nvPr/>
        </p:nvSpPr>
        <p:spPr>
          <a:xfrm>
            <a:off x="542925" y="3886200"/>
            <a:ext cx="4867275" cy="238125"/>
          </a:xfrm>
          <a:prstGeom prst="rect">
            <a:avLst/>
          </a:prstGeom>
        </p:spPr>
        <p:txBody>
          <a:bodyPr>
            <a:spAutoFit/>
          </a:bodyPr>
          <a:lstStyle/>
          <a:p>
            <a:pPr>
              <a:lnSpc>
                <a:spcPct val="90000"/>
              </a:lnSpc>
              <a:spcBef>
                <a:spcPct val="40000"/>
              </a:spcBef>
              <a:buSzPct val="125000"/>
              <a:defRPr/>
            </a:pPr>
            <a:r>
              <a:rPr lang="de-DE" sz="1050" b="1" dirty="0">
                <a:solidFill>
                  <a:schemeClr val="accent2">
                    <a:lumMod val="75000"/>
                  </a:schemeClr>
                </a:solidFill>
              </a:rPr>
              <a:t>Performance relative (Geomean) to Open MPI 1.4.1</a:t>
            </a:r>
            <a:r>
              <a:rPr lang="de-DE" sz="1050" dirty="0">
                <a:solidFill>
                  <a:schemeClr val="bg1"/>
                </a:solidFill>
              </a:rPr>
              <a:t>	</a:t>
            </a:r>
            <a:endParaRPr lang="en-US" sz="1050" dirty="0"/>
          </a:p>
        </p:txBody>
      </p:sp>
      <p:sp>
        <p:nvSpPr>
          <p:cNvPr id="48140" name="Title 11"/>
          <p:cNvSpPr>
            <a:spLocks noGrp="1"/>
          </p:cNvSpPr>
          <p:nvPr>
            <p:ph type="title"/>
          </p:nvPr>
        </p:nvSpPr>
        <p:spPr>
          <a:xfrm>
            <a:off x="282575" y="147638"/>
            <a:ext cx="7008813" cy="889000"/>
          </a:xfrm>
        </p:spPr>
        <p:txBody>
          <a:bodyPr/>
          <a:lstStyle/>
          <a:p>
            <a:r>
              <a:rPr lang="de-DE" sz="2400" smtClean="0">
                <a:solidFill>
                  <a:schemeClr val="bg1"/>
                </a:solidFill>
              </a:rPr>
              <a:t>MPI Latency Benchmarks – Linux* </a:t>
            </a:r>
            <a:br>
              <a:rPr lang="de-DE" sz="2400" smtClean="0">
                <a:solidFill>
                  <a:schemeClr val="bg1"/>
                </a:solidFill>
              </a:rPr>
            </a:br>
            <a:r>
              <a:rPr lang="de-DE" sz="2000" smtClean="0">
                <a:solidFill>
                  <a:schemeClr val="bg2"/>
                </a:solidFill>
              </a:rPr>
              <a:t>8 processes on SMP node (shared memory)</a:t>
            </a:r>
            <a:r>
              <a:rPr lang="de-DE" sz="2000" smtClean="0">
                <a:solidFill>
                  <a:schemeClr val="bg1"/>
                </a:solidFill>
              </a:rPr>
              <a:t/>
            </a:r>
            <a:br>
              <a:rPr lang="de-DE" sz="2000" smtClean="0">
                <a:solidFill>
                  <a:schemeClr val="bg1"/>
                </a:solidFill>
              </a:rPr>
            </a:br>
            <a:r>
              <a:rPr lang="de-DE" sz="2000" smtClean="0">
                <a:solidFill>
                  <a:schemeClr val="bg1"/>
                </a:solidFill>
              </a:rPr>
              <a:t/>
            </a:r>
            <a:br>
              <a:rPr lang="de-DE" sz="2000" smtClean="0">
                <a:solidFill>
                  <a:schemeClr val="bg1"/>
                </a:solidFill>
              </a:rPr>
            </a:br>
            <a:endParaRPr lang="de-DE" sz="2000" smtClean="0"/>
          </a:p>
        </p:txBody>
      </p:sp>
      <p:sp>
        <p:nvSpPr>
          <p:cNvPr id="48141" name="Text Box 3"/>
          <p:cNvSpPr txBox="1">
            <a:spLocks noChangeArrowheads="1"/>
          </p:cNvSpPr>
          <p:nvPr/>
        </p:nvSpPr>
        <p:spPr bwMode="auto">
          <a:xfrm>
            <a:off x="312738" y="5662613"/>
            <a:ext cx="8461375" cy="249237"/>
          </a:xfrm>
          <a:prstGeom prst="rect">
            <a:avLst/>
          </a:prstGeom>
          <a:noFill/>
          <a:ln w="9525">
            <a:noFill/>
            <a:miter lim="800000"/>
            <a:headEnd/>
            <a:tailEnd/>
          </a:ln>
        </p:spPr>
        <p:txBody>
          <a:bodyPr lIns="0" tIns="0" rIns="0" bIns="0">
            <a:spAutoFit/>
          </a:bodyPr>
          <a:lstStyle/>
          <a:p>
            <a:pPr>
              <a:lnSpc>
                <a:spcPct val="90000"/>
              </a:lnSpc>
              <a:spcBef>
                <a:spcPct val="40000"/>
              </a:spcBef>
              <a:buSzPct val="125000"/>
            </a:pPr>
            <a:r>
              <a:rPr lang="en-US" sz="600" i="1"/>
              <a:t>Source: Intel Corporation.   Performance tests and ratings are measured using specific computer systems and/or components and reflect the approximate performance of Intel products as measured by those tests.  Any difference in system hardware or software design or configuration may affect actual performance.  Buyers should consult other sources of information to evaluate the performance of systems or components they are considering purchasing. </a:t>
            </a:r>
            <a:r>
              <a:rPr lang="en-US" sz="600" i="1" noProof="1"/>
              <a:t>For more information on performance tests and on the performance of Intel products, refer to www.intel.com/performance/resources/benchmark_limitations.htm.</a:t>
            </a:r>
            <a:endParaRPr lang="en-US" sz="600" noProof="1">
              <a:ea typeface="MS PGothic" pitchFamily="34" charset="-128"/>
            </a:endParaRPr>
          </a:p>
        </p:txBody>
      </p:sp>
      <p:sp>
        <p:nvSpPr>
          <p:cNvPr id="48142" name="AutoShape 3"/>
          <p:cNvSpPr>
            <a:spLocks noChangeArrowheads="1"/>
          </p:cNvSpPr>
          <p:nvPr/>
        </p:nvSpPr>
        <p:spPr bwMode="auto">
          <a:xfrm>
            <a:off x="168275" y="5216525"/>
            <a:ext cx="8728075" cy="355600"/>
          </a:xfrm>
          <a:prstGeom prst="roundRect">
            <a:avLst>
              <a:gd name="adj" fmla="val 16667"/>
            </a:avLst>
          </a:prstGeom>
          <a:solidFill>
            <a:schemeClr val="bg2"/>
          </a:solidFill>
          <a:ln w="19050">
            <a:noFill/>
            <a:round/>
            <a:headEnd/>
            <a:tailEnd/>
          </a:ln>
        </p:spPr>
        <p:txBody>
          <a:bodyPr wrap="none" anchor="ctr"/>
          <a:lstStyle/>
          <a:p>
            <a:pPr algn="ctr">
              <a:lnSpc>
                <a:spcPct val="90000"/>
              </a:lnSpc>
              <a:spcBef>
                <a:spcPct val="40000"/>
              </a:spcBef>
              <a:buSzPct val="125000"/>
            </a:pPr>
            <a:r>
              <a:rPr lang="en-US" sz="1700"/>
              <a:t>Great Intel® MPI Library 4.0 performance on SMP nodes with larger data blocks</a:t>
            </a:r>
          </a:p>
        </p:txBody>
      </p:sp>
      <p:sp>
        <p:nvSpPr>
          <p:cNvPr id="11281" name="Rectangle 38"/>
          <p:cNvSpPr>
            <a:spLocks noChangeArrowheads="1"/>
          </p:cNvSpPr>
          <p:nvPr/>
        </p:nvSpPr>
        <p:spPr bwMode="auto">
          <a:xfrm>
            <a:off x="5840413" y="1076325"/>
            <a:ext cx="3141662" cy="2838450"/>
          </a:xfrm>
          <a:prstGeom prst="rect">
            <a:avLst/>
          </a:prstGeom>
          <a:noFill/>
          <a:ln w="12700">
            <a:noFill/>
            <a:miter lim="800000"/>
            <a:headEnd/>
            <a:tailEnd/>
          </a:ln>
        </p:spPr>
        <p:txBody>
          <a:bodyPr>
            <a:spAutoFit/>
          </a:bodyPr>
          <a:lstStyle/>
          <a:p>
            <a:pPr>
              <a:lnSpc>
                <a:spcPct val="90000"/>
              </a:lnSpc>
              <a:spcBef>
                <a:spcPct val="40000"/>
              </a:spcBef>
              <a:buSzPct val="125000"/>
              <a:defRPr/>
            </a:pPr>
            <a:r>
              <a:rPr lang="de-DE" sz="1050" b="1" dirty="0">
                <a:solidFill>
                  <a:schemeClr val="hlink"/>
                </a:solidFill>
                <a:latin typeface="Arial" pitchFamily="34" charset="0"/>
              </a:rPr>
              <a:t>Benchmark overview</a:t>
            </a:r>
          </a:p>
          <a:p>
            <a:pPr>
              <a:lnSpc>
                <a:spcPct val="90000"/>
              </a:lnSpc>
              <a:spcBef>
                <a:spcPct val="40000"/>
              </a:spcBef>
              <a:buSzPct val="125000"/>
              <a:buFont typeface="Arial" pitchFamily="34" charset="0"/>
              <a:buChar char="•"/>
              <a:defRPr/>
            </a:pPr>
            <a:r>
              <a:rPr lang="de-DE" sz="1050" b="1" dirty="0">
                <a:solidFill>
                  <a:schemeClr val="hlink"/>
                </a:solidFill>
                <a:latin typeface="Arial" pitchFamily="34" charset="0"/>
              </a:rPr>
              <a:t> </a:t>
            </a:r>
            <a:r>
              <a:rPr lang="de-DE" sz="1050" dirty="0">
                <a:solidFill>
                  <a:schemeClr val="hlink"/>
                </a:solidFill>
                <a:latin typeface="Arial" pitchFamily="34" charset="0"/>
              </a:rPr>
              <a:t>Out-of-the-box performance</a:t>
            </a:r>
          </a:p>
          <a:p>
            <a:pPr>
              <a:lnSpc>
                <a:spcPct val="90000"/>
              </a:lnSpc>
              <a:spcBef>
                <a:spcPct val="40000"/>
              </a:spcBef>
              <a:buSzPct val="125000"/>
              <a:buFont typeface="Arial" pitchFamily="34" charset="0"/>
              <a:buChar char="•"/>
              <a:defRPr/>
            </a:pPr>
            <a:r>
              <a:rPr lang="de-DE" sz="1050" noProof="1">
                <a:solidFill>
                  <a:schemeClr val="hlink"/>
                </a:solidFill>
                <a:latin typeface="Arial" pitchFamily="34" charset="0"/>
              </a:rPr>
              <a:t> </a:t>
            </a:r>
            <a:r>
              <a:rPr lang="en-US" sz="1050" dirty="0">
                <a:solidFill>
                  <a:schemeClr val="hlink"/>
                </a:solidFill>
                <a:latin typeface="Arial" pitchFamily="34" charset="0"/>
              </a:rPr>
              <a:t>All listed MPI libraries were built with the </a:t>
            </a:r>
            <a:br>
              <a:rPr lang="en-US" sz="1050" dirty="0">
                <a:solidFill>
                  <a:schemeClr val="hlink"/>
                </a:solidFill>
                <a:latin typeface="Arial" pitchFamily="34" charset="0"/>
              </a:rPr>
            </a:br>
            <a:r>
              <a:rPr lang="en-US" sz="1050" dirty="0">
                <a:solidFill>
                  <a:schemeClr val="hlink"/>
                </a:solidFill>
                <a:latin typeface="Arial" pitchFamily="34" charset="0"/>
              </a:rPr>
              <a:t>  Intel® C++ Compiler 11.1 U4 for Linux*</a:t>
            </a:r>
            <a:endParaRPr lang="de-DE" sz="1050" noProof="1">
              <a:solidFill>
                <a:schemeClr val="hlink"/>
              </a:solidFill>
              <a:latin typeface="Arial" pitchFamily="34" charset="0"/>
            </a:endParaRPr>
          </a:p>
          <a:p>
            <a:pPr>
              <a:lnSpc>
                <a:spcPct val="90000"/>
              </a:lnSpc>
              <a:spcBef>
                <a:spcPct val="40000"/>
              </a:spcBef>
              <a:buSzPct val="125000"/>
              <a:buFont typeface="Arial" pitchFamily="34" charset="0"/>
              <a:buChar char="•"/>
              <a:defRPr/>
            </a:pPr>
            <a:r>
              <a:rPr lang="de-DE" sz="1050" noProof="1">
                <a:solidFill>
                  <a:schemeClr val="hlink"/>
                </a:solidFill>
                <a:latin typeface="Arial" pitchFamily="34" charset="0"/>
              </a:rPr>
              <a:t> Intel® MPI Library 4.0 </a:t>
            </a:r>
            <a:r>
              <a:rPr lang="de-DE" sz="1050" i="1" noProof="1">
                <a:solidFill>
                  <a:schemeClr val="hlink"/>
                </a:solidFill>
                <a:latin typeface="Arial" pitchFamily="34" charset="0"/>
              </a:rPr>
              <a:t>VS.</a:t>
            </a:r>
          </a:p>
          <a:p>
            <a:pPr lvl="1">
              <a:lnSpc>
                <a:spcPct val="90000"/>
              </a:lnSpc>
              <a:spcBef>
                <a:spcPct val="40000"/>
              </a:spcBef>
              <a:buSzPct val="125000"/>
              <a:buFont typeface="Arial" pitchFamily="34" charset="0"/>
              <a:buChar char="•"/>
              <a:defRPr/>
            </a:pPr>
            <a:r>
              <a:rPr lang="de-DE" sz="1050" noProof="1">
                <a:solidFill>
                  <a:schemeClr val="hlink"/>
                </a:solidFill>
                <a:latin typeface="Arial" pitchFamily="34" charset="0"/>
              </a:rPr>
              <a:t> Open MPI 1.4</a:t>
            </a:r>
          </a:p>
          <a:p>
            <a:pPr lvl="1">
              <a:lnSpc>
                <a:spcPct val="90000"/>
              </a:lnSpc>
              <a:spcBef>
                <a:spcPct val="40000"/>
              </a:spcBef>
              <a:buSzPct val="125000"/>
              <a:buFont typeface="Arial" pitchFamily="34" charset="0"/>
              <a:buChar char="•"/>
              <a:defRPr/>
            </a:pPr>
            <a:r>
              <a:rPr lang="de-DE" sz="1050" noProof="1">
                <a:solidFill>
                  <a:schemeClr val="hlink"/>
                </a:solidFill>
                <a:latin typeface="Arial" pitchFamily="34" charset="0"/>
              </a:rPr>
              <a:t> Open MPI 1.4.1</a:t>
            </a:r>
          </a:p>
          <a:p>
            <a:pPr lvl="1">
              <a:lnSpc>
                <a:spcPct val="90000"/>
              </a:lnSpc>
              <a:spcBef>
                <a:spcPct val="40000"/>
              </a:spcBef>
              <a:buSzPct val="125000"/>
              <a:buFont typeface="Arial" pitchFamily="34" charset="0"/>
              <a:buChar char="•"/>
              <a:defRPr/>
            </a:pPr>
            <a:r>
              <a:rPr lang="de-DE" sz="1050" noProof="1">
                <a:solidFill>
                  <a:schemeClr val="hlink"/>
                </a:solidFill>
                <a:latin typeface="Arial" pitchFamily="34" charset="0"/>
              </a:rPr>
              <a:t>Platform MPI 7.01</a:t>
            </a:r>
          </a:p>
          <a:p>
            <a:pPr lvl="1">
              <a:lnSpc>
                <a:spcPct val="90000"/>
              </a:lnSpc>
              <a:spcBef>
                <a:spcPct val="40000"/>
              </a:spcBef>
              <a:buSzPct val="125000"/>
              <a:buFont typeface="Arial" pitchFamily="34" charset="0"/>
              <a:buChar char="•"/>
              <a:defRPr/>
            </a:pPr>
            <a:r>
              <a:rPr lang="de-DE" sz="1050" noProof="1">
                <a:solidFill>
                  <a:schemeClr val="hlink"/>
                </a:solidFill>
                <a:latin typeface="Arial" pitchFamily="34" charset="0"/>
              </a:rPr>
              <a:t> MVAPICH2 1.4</a:t>
            </a:r>
          </a:p>
          <a:p>
            <a:pPr lvl="1">
              <a:lnSpc>
                <a:spcPct val="90000"/>
              </a:lnSpc>
              <a:spcBef>
                <a:spcPct val="40000"/>
              </a:spcBef>
              <a:buSzPct val="125000"/>
              <a:buFont typeface="Arial" pitchFamily="34" charset="0"/>
              <a:buChar char="•"/>
              <a:defRPr/>
            </a:pPr>
            <a:r>
              <a:rPr lang="de-DE" sz="1050" noProof="1">
                <a:solidFill>
                  <a:schemeClr val="hlink"/>
                </a:solidFill>
                <a:latin typeface="Arial" pitchFamily="34" charset="0"/>
              </a:rPr>
              <a:t> MVAPICH 1.2 RC1</a:t>
            </a:r>
          </a:p>
          <a:p>
            <a:pPr lvl="1">
              <a:lnSpc>
                <a:spcPct val="90000"/>
              </a:lnSpc>
              <a:spcBef>
                <a:spcPct val="40000"/>
              </a:spcBef>
              <a:buSzPct val="125000"/>
              <a:buFont typeface="Arial" pitchFamily="34" charset="0"/>
              <a:buChar char="•"/>
              <a:defRPr/>
            </a:pPr>
            <a:r>
              <a:rPr lang="de-DE" sz="1050" noProof="1">
                <a:solidFill>
                  <a:schemeClr val="hlink"/>
                </a:solidFill>
                <a:latin typeface="Arial" pitchFamily="34" charset="0"/>
              </a:rPr>
              <a:t>MPICH2 1.2.1</a:t>
            </a:r>
          </a:p>
          <a:p>
            <a:pPr>
              <a:lnSpc>
                <a:spcPct val="90000"/>
              </a:lnSpc>
              <a:spcBef>
                <a:spcPct val="40000"/>
              </a:spcBef>
              <a:buSzPct val="125000"/>
              <a:buFont typeface="Arial" pitchFamily="34" charset="0"/>
              <a:buChar char="•"/>
              <a:defRPr/>
            </a:pPr>
            <a:r>
              <a:rPr lang="de-DE" sz="1050" noProof="1">
                <a:solidFill>
                  <a:schemeClr val="hlink"/>
                </a:solidFill>
                <a:latin typeface="Arial" pitchFamily="34" charset="0"/>
              </a:rPr>
              <a:t> </a:t>
            </a:r>
            <a:r>
              <a:rPr lang="en-US" sz="1050" noProof="1">
                <a:solidFill>
                  <a:schemeClr val="hlink"/>
                </a:solidFill>
                <a:latin typeface="Arial" pitchFamily="34" charset="0"/>
              </a:rPr>
              <a:t>Intel® C/C++ Compiler 11.1 U4</a:t>
            </a:r>
          </a:p>
          <a:p>
            <a:pPr>
              <a:lnSpc>
                <a:spcPct val="90000"/>
              </a:lnSpc>
              <a:spcBef>
                <a:spcPct val="40000"/>
              </a:spcBef>
              <a:buSzPct val="125000"/>
              <a:buFont typeface="Arial" pitchFamily="34" charset="0"/>
              <a:buChar char="•"/>
              <a:defRPr/>
            </a:pPr>
            <a:r>
              <a:rPr lang="de-DE" sz="1050" noProof="1">
                <a:solidFill>
                  <a:schemeClr val="hlink"/>
                </a:solidFill>
                <a:latin typeface="Arial" pitchFamily="34" charset="0"/>
              </a:rPr>
              <a:t> Intel® MPI Benchmarks 3.2</a:t>
            </a:r>
            <a:br>
              <a:rPr lang="de-DE" sz="1050" noProof="1">
                <a:solidFill>
                  <a:schemeClr val="hlink"/>
                </a:solidFill>
                <a:latin typeface="Arial" pitchFamily="34" charset="0"/>
              </a:rPr>
            </a:br>
            <a:r>
              <a:rPr lang="de-DE" sz="1050" noProof="1">
                <a:solidFill>
                  <a:schemeClr val="hlink"/>
                </a:solidFill>
                <a:latin typeface="Arial" pitchFamily="34" charset="0"/>
              </a:rPr>
              <a:t>  </a:t>
            </a:r>
            <a:r>
              <a:rPr lang="de-DE" sz="900" noProof="1">
                <a:solidFill>
                  <a:schemeClr val="hlink"/>
                </a:solidFill>
                <a:latin typeface="Arial" pitchFamily="34" charset="0"/>
              </a:rPr>
              <a:t>(used with default parameters – out-of-the-box)</a:t>
            </a:r>
            <a:endParaRPr lang="de-DE" sz="1050" noProof="1">
              <a:solidFill>
                <a:schemeClr val="hlink"/>
              </a:solidFill>
              <a:latin typeface="Arial" pitchFamily="34" charset="0"/>
            </a:endParaRPr>
          </a:p>
        </p:txBody>
      </p:sp>
      <p:sp>
        <p:nvSpPr>
          <p:cNvPr id="22" name="Rounded Rectangle 21"/>
          <p:cNvSpPr/>
          <p:nvPr/>
        </p:nvSpPr>
        <p:spPr bwMode="auto">
          <a:xfrm>
            <a:off x="5918200" y="3878263"/>
            <a:ext cx="2795588" cy="1260475"/>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wrap="none" anchor="ctr"/>
          <a:lstStyle/>
          <a:p>
            <a:pPr>
              <a:defRPr/>
            </a:pPr>
            <a:endParaRPr lang="de-DE" sz="2000">
              <a:solidFill>
                <a:schemeClr val="tx1"/>
              </a:solidFill>
              <a:latin typeface="Verdana" pitchFamily="34" charset="0"/>
              <a:cs typeface="Arial" charset="0"/>
            </a:endParaRPr>
          </a:p>
        </p:txBody>
      </p:sp>
      <p:sp>
        <p:nvSpPr>
          <p:cNvPr id="48145" name="Rectangle 38"/>
          <p:cNvSpPr>
            <a:spLocks noChangeArrowheads="1"/>
          </p:cNvSpPr>
          <p:nvPr/>
        </p:nvSpPr>
        <p:spPr bwMode="auto">
          <a:xfrm>
            <a:off x="5924550" y="3863975"/>
            <a:ext cx="2925763" cy="1333500"/>
          </a:xfrm>
          <a:prstGeom prst="rect">
            <a:avLst/>
          </a:prstGeom>
          <a:noFill/>
          <a:ln w="12700">
            <a:noFill/>
            <a:miter lim="800000"/>
            <a:headEnd/>
            <a:tailEnd/>
          </a:ln>
        </p:spPr>
        <p:txBody>
          <a:bodyPr>
            <a:spAutoFit/>
          </a:bodyPr>
          <a:lstStyle/>
          <a:p>
            <a:pPr>
              <a:lnSpc>
                <a:spcPct val="90000"/>
              </a:lnSpc>
              <a:spcBef>
                <a:spcPct val="40000"/>
              </a:spcBef>
              <a:buSzPct val="125000"/>
            </a:pPr>
            <a:r>
              <a:rPr lang="de-DE" sz="1400" b="1">
                <a:solidFill>
                  <a:schemeClr val="hlink"/>
                </a:solidFill>
              </a:rPr>
              <a:t>Intel </a:t>
            </a:r>
            <a:r>
              <a:rPr lang="de-DE" sz="1400" b="1" noProof="1">
                <a:solidFill>
                  <a:schemeClr val="hlink"/>
                </a:solidFill>
              </a:rPr>
              <a:t>MPI </a:t>
            </a:r>
            <a:r>
              <a:rPr lang="en-US" sz="1400" b="1">
                <a:solidFill>
                  <a:schemeClr val="hlink"/>
                </a:solidFill>
              </a:rPr>
              <a:t>Library </a:t>
            </a:r>
            <a:r>
              <a:rPr lang="en-US" sz="1400" b="1" noProof="1">
                <a:solidFill>
                  <a:schemeClr val="hlink"/>
                </a:solidFill>
              </a:rPr>
              <a:t>4.0 provides industry leading out-of-the-box performance due to: </a:t>
            </a:r>
          </a:p>
          <a:p>
            <a:pPr>
              <a:lnSpc>
                <a:spcPct val="90000"/>
              </a:lnSpc>
              <a:spcBef>
                <a:spcPct val="40000"/>
              </a:spcBef>
              <a:buSzPct val="125000"/>
              <a:buFontTx/>
              <a:buChar char="•"/>
            </a:pPr>
            <a:r>
              <a:rPr lang="en-US" sz="1100" b="1" noProof="1">
                <a:solidFill>
                  <a:srgbClr val="0860A8"/>
                </a:solidFill>
              </a:rPr>
              <a:t>Incremental optimizations</a:t>
            </a:r>
          </a:p>
          <a:p>
            <a:pPr>
              <a:lnSpc>
                <a:spcPct val="90000"/>
              </a:lnSpc>
              <a:spcBef>
                <a:spcPct val="40000"/>
              </a:spcBef>
              <a:buSzPct val="125000"/>
              <a:buFontTx/>
              <a:buChar char="•"/>
            </a:pPr>
            <a:r>
              <a:rPr lang="en-US" sz="1100" b="1" noProof="1">
                <a:solidFill>
                  <a:srgbClr val="0860A8"/>
                </a:solidFill>
              </a:rPr>
              <a:t>Best default parameters</a:t>
            </a:r>
          </a:p>
          <a:p>
            <a:pPr>
              <a:lnSpc>
                <a:spcPct val="90000"/>
              </a:lnSpc>
              <a:spcBef>
                <a:spcPct val="40000"/>
              </a:spcBef>
              <a:buSzPct val="125000"/>
              <a:buFontTx/>
              <a:buChar char="•"/>
            </a:pPr>
            <a:r>
              <a:rPr lang="en-US" sz="1100" b="1" noProof="1">
                <a:solidFill>
                  <a:srgbClr val="0860A8"/>
                </a:solidFill>
              </a:rPr>
              <a:t>Best collective algorithms</a:t>
            </a:r>
          </a:p>
        </p:txBody>
      </p:sp>
      <p:graphicFrame>
        <p:nvGraphicFramePr>
          <p:cNvPr id="48137" name="Chart 24"/>
          <p:cNvGraphicFramePr>
            <a:graphicFrameLocks/>
          </p:cNvGraphicFramePr>
          <p:nvPr/>
        </p:nvGraphicFramePr>
        <p:xfrm>
          <a:off x="628650" y="892175"/>
          <a:ext cx="5133975" cy="3013075"/>
        </p:xfrm>
        <a:graphic>
          <a:graphicData uri="http://schemas.openxmlformats.org/presentationml/2006/ole">
            <p:oleObj spid="_x0000_s48137" r:id="rId4" imgW="5133277" imgH="3017782" progId="Excel.Chart.8">
              <p:embed/>
            </p:oleObj>
          </a:graphicData>
        </a:graphic>
      </p:graphicFrame>
      <p:sp>
        <p:nvSpPr>
          <p:cNvPr id="48146" name="TextBox 16"/>
          <p:cNvSpPr txBox="1">
            <a:spLocks noChangeArrowheads="1"/>
          </p:cNvSpPr>
          <p:nvPr/>
        </p:nvSpPr>
        <p:spPr bwMode="auto">
          <a:xfrm>
            <a:off x="3313113" y="1133475"/>
            <a:ext cx="1484312" cy="230188"/>
          </a:xfrm>
          <a:prstGeom prst="rect">
            <a:avLst/>
          </a:prstGeom>
          <a:noFill/>
          <a:ln w="9525">
            <a:noFill/>
            <a:miter lim="800000"/>
            <a:headEnd/>
            <a:tailEnd/>
          </a:ln>
        </p:spPr>
        <p:txBody>
          <a:bodyPr wrap="none">
            <a:spAutoFit/>
          </a:bodyPr>
          <a:lstStyle/>
          <a:p>
            <a:pPr>
              <a:lnSpc>
                <a:spcPct val="90000"/>
              </a:lnSpc>
              <a:spcBef>
                <a:spcPct val="40000"/>
              </a:spcBef>
              <a:buSzPct val="125000"/>
            </a:pPr>
            <a:r>
              <a:rPr lang="de-DE" sz="1000" b="1">
                <a:solidFill>
                  <a:srgbClr val="0860A8"/>
                </a:solidFill>
              </a:rPr>
              <a:t>Intel</a:t>
            </a:r>
            <a:r>
              <a:rPr lang="en-US" sz="1000" b="1">
                <a:solidFill>
                  <a:srgbClr val="0860A8"/>
                </a:solidFill>
              </a:rPr>
              <a:t>®</a:t>
            </a:r>
            <a:r>
              <a:rPr lang="de-DE" sz="1000" b="1">
                <a:solidFill>
                  <a:srgbClr val="0860A8"/>
                </a:solidFill>
              </a:rPr>
              <a:t> MPI Library 4.0</a:t>
            </a:r>
          </a:p>
        </p:txBody>
      </p:sp>
      <p:sp>
        <p:nvSpPr>
          <p:cNvPr id="11282" name="Rectangle 23"/>
          <p:cNvSpPr>
            <a:spLocks noChangeArrowheads="1"/>
          </p:cNvSpPr>
          <p:nvPr/>
        </p:nvSpPr>
        <p:spPr bwMode="auto">
          <a:xfrm>
            <a:off x="2154238" y="903288"/>
            <a:ext cx="2119312" cy="258762"/>
          </a:xfrm>
          <a:prstGeom prst="rect">
            <a:avLst/>
          </a:prstGeom>
          <a:noFill/>
          <a:ln w="9525">
            <a:noFill/>
            <a:miter lim="800000"/>
            <a:headEnd/>
            <a:tailEnd/>
          </a:ln>
        </p:spPr>
        <p:txBody>
          <a:bodyPr wrap="none">
            <a:spAutoFit/>
          </a:bodyPr>
          <a:lstStyle/>
          <a:p>
            <a:pPr>
              <a:lnSpc>
                <a:spcPct val="90000"/>
              </a:lnSpc>
              <a:spcBef>
                <a:spcPct val="40000"/>
              </a:spcBef>
              <a:buSzPct val="125000"/>
              <a:defRPr/>
            </a:pPr>
            <a:r>
              <a:rPr lang="en-US" sz="1200" dirty="0">
                <a:solidFill>
                  <a:schemeClr val="bg1">
                    <a:lumMod val="75000"/>
                  </a:schemeClr>
                </a:solidFill>
              </a:rPr>
              <a:t>Intel Xeon X5570 (Nehalem</a:t>
            </a:r>
            <a:r>
              <a:rPr lang="de-DE" sz="1200" dirty="0">
                <a:solidFill>
                  <a:schemeClr val="bg1">
                    <a:lumMod val="75000"/>
                  </a:schemeClr>
                </a:solidFill>
              </a:rPr>
              <a:t>)</a:t>
            </a:r>
            <a:endParaRPr lang="ru-RU" sz="1200" dirty="0">
              <a:solidFill>
                <a:schemeClr val="bg1">
                  <a:lumMod val="75000"/>
                </a:schemeClr>
              </a:solidFill>
            </a:endParaRPr>
          </a:p>
        </p:txBody>
      </p:sp>
      <p:cxnSp>
        <p:nvCxnSpPr>
          <p:cNvPr id="18" name="Straight Arrow Connector 17"/>
          <p:cNvCxnSpPr/>
          <p:nvPr/>
        </p:nvCxnSpPr>
        <p:spPr bwMode="auto">
          <a:xfrm rot="10800000" flipV="1">
            <a:off x="1381125" y="1266825"/>
            <a:ext cx="1971675" cy="390525"/>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19" name="Straight Arrow Connector 18"/>
          <p:cNvCxnSpPr/>
          <p:nvPr/>
        </p:nvCxnSpPr>
        <p:spPr bwMode="auto">
          <a:xfrm rot="10800000" flipV="1">
            <a:off x="2171700" y="1276350"/>
            <a:ext cx="1133475" cy="361950"/>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20" name="Straight Arrow Connector 19"/>
          <p:cNvCxnSpPr/>
          <p:nvPr/>
        </p:nvCxnSpPr>
        <p:spPr bwMode="auto">
          <a:xfrm rot="5400000">
            <a:off x="2707482" y="1451768"/>
            <a:ext cx="793750" cy="398463"/>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21" name="Straight Arrow Connector 20"/>
          <p:cNvCxnSpPr/>
          <p:nvPr/>
        </p:nvCxnSpPr>
        <p:spPr bwMode="auto">
          <a:xfrm rot="16200000" flipH="1">
            <a:off x="3081337" y="1490663"/>
            <a:ext cx="771525" cy="342900"/>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sp>
        <p:nvSpPr>
          <p:cNvPr id="48152" name="Rectangle 13"/>
          <p:cNvSpPr>
            <a:spLocks noChangeArrowheads="1"/>
          </p:cNvSpPr>
          <p:nvPr/>
        </p:nvSpPr>
        <p:spPr bwMode="auto">
          <a:xfrm rot="-5400000">
            <a:off x="14288" y="2101850"/>
            <a:ext cx="1500187" cy="246063"/>
          </a:xfrm>
          <a:prstGeom prst="rect">
            <a:avLst/>
          </a:prstGeom>
          <a:noFill/>
          <a:ln w="9525">
            <a:noFill/>
            <a:miter lim="800000"/>
            <a:headEnd/>
            <a:tailEnd/>
          </a:ln>
        </p:spPr>
        <p:txBody>
          <a:bodyPr>
            <a:spAutoFit/>
          </a:bodyPr>
          <a:lstStyle/>
          <a:p>
            <a:pPr algn="ctr">
              <a:lnSpc>
                <a:spcPct val="90000"/>
              </a:lnSpc>
              <a:spcBef>
                <a:spcPct val="40000"/>
              </a:spcBef>
              <a:buSzPct val="125000"/>
              <a:buFontTx/>
              <a:buChar char="•"/>
            </a:pPr>
            <a:r>
              <a:rPr lang="en-US" sz="1000" b="1">
                <a:solidFill>
                  <a:schemeClr val="bg1"/>
                </a:solidFill>
              </a:rPr>
              <a:t>Higher is better</a:t>
            </a:r>
          </a:p>
        </p:txBody>
      </p:sp>
      <p:cxnSp>
        <p:nvCxnSpPr>
          <p:cNvPr id="8" name="Straight Connector 7"/>
          <p:cNvCxnSpPr/>
          <p:nvPr/>
        </p:nvCxnSpPr>
        <p:spPr bwMode="auto">
          <a:xfrm rot="10800000" flipV="1">
            <a:off x="1133475" y="2579688"/>
            <a:ext cx="3157538" cy="1587"/>
          </a:xfrm>
          <a:prstGeom prst="line">
            <a:avLst/>
          </a:prstGeom>
          <a:ln>
            <a:headEnd type="none" w="sm" len="sm"/>
            <a:tailEnd type="none" w="sm" len="sm"/>
          </a:ln>
        </p:spPr>
        <p:style>
          <a:lnRef idx="1">
            <a:schemeClr val="dk1"/>
          </a:lnRef>
          <a:fillRef idx="0">
            <a:schemeClr val="dk1"/>
          </a:fillRef>
          <a:effectRef idx="0">
            <a:schemeClr val="dk1"/>
          </a:effectRef>
          <a:fontRef idx="minor">
            <a:schemeClr val="tx1"/>
          </a:fontRef>
        </p:style>
      </p:cxnSp>
      <p:sp>
        <p:nvSpPr>
          <p:cNvPr id="26" name="Rounded Rectangle 25"/>
          <p:cNvSpPr/>
          <p:nvPr/>
        </p:nvSpPr>
        <p:spPr bwMode="auto">
          <a:xfrm>
            <a:off x="2433638" y="2508250"/>
            <a:ext cx="793750" cy="138113"/>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lnSpc>
                <a:spcPct val="90000"/>
              </a:lnSpc>
              <a:spcBef>
                <a:spcPct val="40000"/>
              </a:spcBef>
              <a:buSzPct val="125000"/>
              <a:buFontTx/>
              <a:buChar char="•"/>
              <a:defRPr/>
            </a:pPr>
            <a:r>
              <a:rPr lang="de-DE" sz="600" b="1" dirty="0">
                <a:solidFill>
                  <a:schemeClr val="bg2"/>
                </a:solidFill>
                <a:latin typeface="Verdana" pitchFamily="34" charset="0"/>
              </a:rPr>
              <a:t>Open MPI 1.4.1</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1150938" y="2616200"/>
            <a:ext cx="7573962" cy="889000"/>
          </a:xfrm>
        </p:spPr>
        <p:txBody>
          <a:bodyPr/>
          <a:lstStyle/>
          <a:p>
            <a:pPr algn="ctr"/>
            <a:r>
              <a:rPr lang="de-DE" sz="4400" smtClean="0"/>
              <a:t>Intel® MPI Library 4.0 </a:t>
            </a:r>
            <a:br>
              <a:rPr lang="de-DE" sz="4400" smtClean="0"/>
            </a:br>
            <a:r>
              <a:rPr lang="de-DE" sz="4400" smtClean="0"/>
              <a:t>for Windows* </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01" name="Chart 22"/>
          <p:cNvGraphicFramePr>
            <a:graphicFrameLocks/>
          </p:cNvGraphicFramePr>
          <p:nvPr/>
        </p:nvGraphicFramePr>
        <p:xfrm>
          <a:off x="400050" y="758825"/>
          <a:ext cx="4962525" cy="2041525"/>
        </p:xfrm>
        <a:graphic>
          <a:graphicData uri="http://schemas.openxmlformats.org/presentationml/2006/ole">
            <p:oleObj spid="_x0000_s51201" r:id="rId3" imgW="4962574" imgH="2042337" progId="Excel.Chart.8">
              <p:embed/>
            </p:oleObj>
          </a:graphicData>
        </a:graphic>
      </p:graphicFrame>
      <p:graphicFrame>
        <p:nvGraphicFramePr>
          <p:cNvPr id="51202" name="Chart 21"/>
          <p:cNvGraphicFramePr>
            <a:graphicFrameLocks/>
          </p:cNvGraphicFramePr>
          <p:nvPr/>
        </p:nvGraphicFramePr>
        <p:xfrm>
          <a:off x="390525" y="2867025"/>
          <a:ext cx="4972050" cy="2133600"/>
        </p:xfrm>
        <a:graphic>
          <a:graphicData uri="http://schemas.openxmlformats.org/presentationml/2006/ole">
            <p:oleObj spid="_x0000_s51202" r:id="rId4" imgW="4974767" imgH="2133785" progId="Excel.Chart.8">
              <p:embed/>
            </p:oleObj>
          </a:graphicData>
        </a:graphic>
      </p:graphicFrame>
      <p:sp>
        <p:nvSpPr>
          <p:cNvPr id="18" name="Rounded Rectangle 17"/>
          <p:cNvSpPr/>
          <p:nvPr/>
        </p:nvSpPr>
        <p:spPr bwMode="auto">
          <a:xfrm>
            <a:off x="5519738" y="2522538"/>
            <a:ext cx="3362325" cy="1406525"/>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wrap="none" anchor="ctr"/>
          <a:lstStyle/>
          <a:p>
            <a:pPr>
              <a:defRPr/>
            </a:pPr>
            <a:endParaRPr lang="de-DE" sz="2000">
              <a:solidFill>
                <a:schemeClr val="tx1"/>
              </a:solidFill>
              <a:latin typeface="Verdana" pitchFamily="34" charset="0"/>
              <a:cs typeface="Arial" charset="0"/>
            </a:endParaRPr>
          </a:p>
        </p:txBody>
      </p:sp>
      <p:sp>
        <p:nvSpPr>
          <p:cNvPr id="51204" name="Title 1"/>
          <p:cNvSpPr>
            <a:spLocks noGrp="1"/>
          </p:cNvSpPr>
          <p:nvPr>
            <p:ph type="title"/>
          </p:nvPr>
        </p:nvSpPr>
        <p:spPr>
          <a:xfrm>
            <a:off x="190500" y="73025"/>
            <a:ext cx="8829675" cy="1012825"/>
          </a:xfrm>
        </p:spPr>
        <p:txBody>
          <a:bodyPr/>
          <a:lstStyle/>
          <a:p>
            <a:r>
              <a:rPr lang="de-DE" sz="2400" smtClean="0">
                <a:solidFill>
                  <a:schemeClr val="bg1"/>
                </a:solidFill>
              </a:rPr>
              <a:t>MPI Bandwidth and Latency Benchmarks – Windows*</a:t>
            </a:r>
            <a:r>
              <a:rPr lang="en-US" sz="2400" smtClean="0">
                <a:solidFill>
                  <a:schemeClr val="bg1"/>
                </a:solidFill>
              </a:rPr>
              <a:t/>
            </a:r>
            <a:br>
              <a:rPr lang="en-US" sz="2400" smtClean="0">
                <a:solidFill>
                  <a:schemeClr val="bg1"/>
                </a:solidFill>
              </a:rPr>
            </a:br>
            <a:r>
              <a:rPr lang="de-DE" sz="2000" smtClean="0">
                <a:solidFill>
                  <a:schemeClr val="bg2"/>
                </a:solidFill>
              </a:rPr>
              <a:t>8 processes on 1 node (shared memory)</a:t>
            </a:r>
            <a:endParaRPr lang="en-US" sz="2000" smtClean="0">
              <a:solidFill>
                <a:schemeClr val="bg1"/>
              </a:solidFill>
            </a:endParaRPr>
          </a:p>
        </p:txBody>
      </p:sp>
      <p:sp>
        <p:nvSpPr>
          <p:cNvPr id="51205" name="Text Box 3"/>
          <p:cNvSpPr txBox="1">
            <a:spLocks noChangeArrowheads="1"/>
          </p:cNvSpPr>
          <p:nvPr/>
        </p:nvSpPr>
        <p:spPr bwMode="auto">
          <a:xfrm>
            <a:off x="379413" y="5691188"/>
            <a:ext cx="8461375" cy="249237"/>
          </a:xfrm>
          <a:prstGeom prst="rect">
            <a:avLst/>
          </a:prstGeom>
          <a:noFill/>
          <a:ln w="9525">
            <a:noFill/>
            <a:miter lim="800000"/>
            <a:headEnd/>
            <a:tailEnd/>
          </a:ln>
        </p:spPr>
        <p:txBody>
          <a:bodyPr lIns="0" tIns="0" rIns="0" bIns="0">
            <a:spAutoFit/>
          </a:bodyPr>
          <a:lstStyle/>
          <a:p>
            <a:pPr>
              <a:lnSpc>
                <a:spcPct val="90000"/>
              </a:lnSpc>
              <a:spcBef>
                <a:spcPct val="40000"/>
              </a:spcBef>
              <a:buSzPct val="125000"/>
            </a:pPr>
            <a:r>
              <a:rPr lang="en-US" sz="600" i="1"/>
              <a:t>Source: Intel Corporation.   Performance tests and ratings are measured using specific computer systems and/or components and reflect the approximate performance of Intel products as measured by those tests.  Any difference in system hardware or software design or configuration may affect actual performance.  Buyers should consult other sources of information to evaluate the performance of systems or components they are considering purchasing. </a:t>
            </a:r>
            <a:r>
              <a:rPr lang="en-US" sz="600" i="1" noProof="1"/>
              <a:t>For more information on performance tests and on the performance of Intel products, refer to www.intel.com/performance/resources/benchmark_limitations.htm.</a:t>
            </a:r>
            <a:endParaRPr lang="en-US" sz="600" noProof="1">
              <a:ea typeface="MS PGothic" pitchFamily="34" charset="-128"/>
            </a:endParaRPr>
          </a:p>
        </p:txBody>
      </p:sp>
      <p:sp>
        <p:nvSpPr>
          <p:cNvPr id="51206" name="AutoShape 3"/>
          <p:cNvSpPr>
            <a:spLocks noChangeArrowheads="1"/>
          </p:cNvSpPr>
          <p:nvPr/>
        </p:nvSpPr>
        <p:spPr bwMode="auto">
          <a:xfrm>
            <a:off x="419100" y="5173663"/>
            <a:ext cx="8356600" cy="504825"/>
          </a:xfrm>
          <a:prstGeom prst="roundRect">
            <a:avLst>
              <a:gd name="adj" fmla="val 16667"/>
            </a:avLst>
          </a:prstGeom>
          <a:solidFill>
            <a:schemeClr val="bg2"/>
          </a:solidFill>
          <a:ln w="19050">
            <a:noFill/>
            <a:round/>
            <a:headEnd/>
            <a:tailEnd/>
          </a:ln>
        </p:spPr>
        <p:txBody>
          <a:bodyPr wrap="none" anchor="ctr"/>
          <a:lstStyle/>
          <a:p>
            <a:pPr algn="ctr">
              <a:lnSpc>
                <a:spcPct val="90000"/>
              </a:lnSpc>
              <a:spcBef>
                <a:spcPct val="40000"/>
              </a:spcBef>
              <a:buSzPct val="125000"/>
            </a:pPr>
            <a:r>
              <a:rPr lang="en-US" sz="1400"/>
              <a:t>Intel® MPI Library 4.0 for </a:t>
            </a:r>
            <a:r>
              <a:rPr lang="en-US" sz="1400" b="1"/>
              <a:t>Windows*</a:t>
            </a:r>
            <a:r>
              <a:rPr lang="en-US" sz="1400"/>
              <a:t> provides industry leading performance</a:t>
            </a:r>
          </a:p>
          <a:p>
            <a:pPr algn="ctr">
              <a:lnSpc>
                <a:spcPct val="90000"/>
              </a:lnSpc>
              <a:spcBef>
                <a:spcPct val="40000"/>
              </a:spcBef>
              <a:buSzPct val="125000"/>
            </a:pPr>
            <a:r>
              <a:rPr lang="en-US" sz="1400"/>
              <a:t>for shared memory based clusters </a:t>
            </a:r>
          </a:p>
        </p:txBody>
      </p:sp>
      <p:sp>
        <p:nvSpPr>
          <p:cNvPr id="51207" name="Rectangle 14"/>
          <p:cNvSpPr>
            <a:spLocks noChangeArrowheads="1"/>
          </p:cNvSpPr>
          <p:nvPr/>
        </p:nvSpPr>
        <p:spPr bwMode="auto">
          <a:xfrm>
            <a:off x="5499100" y="4016375"/>
            <a:ext cx="3490913" cy="1163638"/>
          </a:xfrm>
          <a:prstGeom prst="rect">
            <a:avLst/>
          </a:prstGeom>
          <a:noFill/>
          <a:ln w="9525">
            <a:noFill/>
            <a:miter lim="800000"/>
            <a:headEnd/>
            <a:tailEnd/>
          </a:ln>
        </p:spPr>
        <p:txBody>
          <a:bodyPr>
            <a:spAutoFit/>
          </a:bodyPr>
          <a:lstStyle/>
          <a:p>
            <a:pPr eaLnBrk="0" hangingPunct="0">
              <a:lnSpc>
                <a:spcPct val="90000"/>
              </a:lnSpc>
              <a:spcBef>
                <a:spcPct val="40000"/>
              </a:spcBef>
              <a:buSzPct val="125000"/>
            </a:pPr>
            <a:r>
              <a:rPr lang="en-US" sz="800" b="1"/>
              <a:t>Hardware</a:t>
            </a:r>
            <a:r>
              <a:rPr lang="ru-RU" sz="800" b="1"/>
              <a:t> Configuration:</a:t>
            </a:r>
            <a:endParaRPr lang="en-US" sz="800" b="1"/>
          </a:p>
          <a:p>
            <a:pPr>
              <a:lnSpc>
                <a:spcPct val="90000"/>
              </a:lnSpc>
              <a:spcBef>
                <a:spcPct val="40000"/>
              </a:spcBef>
              <a:buSzPct val="125000"/>
              <a:buFontTx/>
              <a:buChar char="•"/>
            </a:pPr>
            <a:r>
              <a:rPr lang="en-US" sz="800"/>
              <a:t>Interconnect: InfiniBand, ConnectX adapters; QDR</a:t>
            </a:r>
            <a:endParaRPr lang="it-IT" sz="800"/>
          </a:p>
          <a:p>
            <a:pPr>
              <a:lnSpc>
                <a:spcPct val="90000"/>
              </a:lnSpc>
              <a:spcBef>
                <a:spcPct val="40000"/>
              </a:spcBef>
              <a:buSzPct val="125000"/>
              <a:buFontTx/>
              <a:buChar char="•"/>
            </a:pPr>
            <a:r>
              <a:rPr lang="it-IT" sz="800"/>
              <a:t>CPU: </a:t>
            </a:r>
            <a:r>
              <a:rPr lang="en-US" sz="800"/>
              <a:t>Xeon Nehalem EP</a:t>
            </a:r>
            <a:r>
              <a:rPr lang="en-US" sz="800">
                <a:solidFill>
                  <a:srgbClr val="FF0000"/>
                </a:solidFill>
              </a:rPr>
              <a:t> </a:t>
            </a:r>
            <a:r>
              <a:rPr lang="en-US" sz="800"/>
              <a:t>X5570; 2.93Ghz</a:t>
            </a:r>
          </a:p>
          <a:p>
            <a:pPr>
              <a:lnSpc>
                <a:spcPct val="90000"/>
              </a:lnSpc>
              <a:spcBef>
                <a:spcPct val="40000"/>
              </a:spcBef>
              <a:buSzPct val="125000"/>
              <a:buFontTx/>
              <a:buChar char="•"/>
            </a:pPr>
            <a:r>
              <a:rPr lang="en-US" sz="800"/>
              <a:t>RAM: 24Gb per system</a:t>
            </a:r>
          </a:p>
          <a:p>
            <a:pPr>
              <a:lnSpc>
                <a:spcPct val="90000"/>
              </a:lnSpc>
              <a:spcBef>
                <a:spcPct val="40000"/>
              </a:spcBef>
              <a:buSzPct val="125000"/>
              <a:buFontTx/>
              <a:buChar char="•"/>
            </a:pPr>
            <a:r>
              <a:rPr lang="en-US" sz="800" b="1"/>
              <a:t>Software Configuration:</a:t>
            </a:r>
          </a:p>
          <a:p>
            <a:pPr>
              <a:lnSpc>
                <a:spcPct val="90000"/>
              </a:lnSpc>
              <a:spcBef>
                <a:spcPct val="40000"/>
              </a:spcBef>
              <a:buSzPct val="125000"/>
              <a:buFontTx/>
              <a:buChar char="•"/>
            </a:pPr>
            <a:r>
              <a:rPr lang="en-US" sz="800"/>
              <a:t>Intel® C/C++ Compiler 11.1 U4</a:t>
            </a:r>
          </a:p>
          <a:p>
            <a:pPr>
              <a:lnSpc>
                <a:spcPct val="90000"/>
              </a:lnSpc>
              <a:spcBef>
                <a:spcPct val="40000"/>
              </a:spcBef>
              <a:buSzPct val="125000"/>
              <a:buFontTx/>
              <a:buChar char="•"/>
            </a:pPr>
            <a:r>
              <a:rPr lang="en-US" sz="800"/>
              <a:t>Intel® MPI Benchmarks 3.2</a:t>
            </a:r>
          </a:p>
        </p:txBody>
      </p:sp>
      <p:sp>
        <p:nvSpPr>
          <p:cNvPr id="51208" name="Rectangle 13"/>
          <p:cNvSpPr>
            <a:spLocks noChangeArrowheads="1"/>
          </p:cNvSpPr>
          <p:nvPr/>
        </p:nvSpPr>
        <p:spPr bwMode="auto">
          <a:xfrm rot="-5400000">
            <a:off x="-266700" y="1579563"/>
            <a:ext cx="1495425" cy="231775"/>
          </a:xfrm>
          <a:prstGeom prst="rect">
            <a:avLst/>
          </a:prstGeom>
          <a:noFill/>
          <a:ln w="9525">
            <a:noFill/>
            <a:miter lim="800000"/>
            <a:headEnd/>
            <a:tailEnd/>
          </a:ln>
        </p:spPr>
        <p:txBody>
          <a:bodyPr>
            <a:spAutoFit/>
          </a:bodyPr>
          <a:lstStyle/>
          <a:p>
            <a:pPr algn="ctr">
              <a:lnSpc>
                <a:spcPct val="90000"/>
              </a:lnSpc>
              <a:spcBef>
                <a:spcPct val="40000"/>
              </a:spcBef>
              <a:buSzPct val="125000"/>
            </a:pPr>
            <a:r>
              <a:rPr lang="en-US" sz="1000" b="1">
                <a:solidFill>
                  <a:schemeClr val="bg1"/>
                </a:solidFill>
              </a:rPr>
              <a:t>Higher is better</a:t>
            </a:r>
          </a:p>
        </p:txBody>
      </p:sp>
      <p:sp>
        <p:nvSpPr>
          <p:cNvPr id="51209" name="Rectangle 13"/>
          <p:cNvSpPr>
            <a:spLocks noChangeArrowheads="1"/>
          </p:cNvSpPr>
          <p:nvPr/>
        </p:nvSpPr>
        <p:spPr bwMode="auto">
          <a:xfrm>
            <a:off x="4413250" y="2501900"/>
            <a:ext cx="862013" cy="215900"/>
          </a:xfrm>
          <a:prstGeom prst="rect">
            <a:avLst/>
          </a:prstGeom>
          <a:noFill/>
          <a:ln w="9525">
            <a:noFill/>
            <a:miter lim="800000"/>
            <a:headEnd/>
            <a:tailEnd/>
          </a:ln>
        </p:spPr>
        <p:txBody>
          <a:bodyPr>
            <a:spAutoFit/>
          </a:bodyPr>
          <a:lstStyle/>
          <a:p>
            <a:pPr algn="ctr">
              <a:lnSpc>
                <a:spcPct val="90000"/>
              </a:lnSpc>
              <a:spcBef>
                <a:spcPct val="40000"/>
              </a:spcBef>
              <a:buSzPct val="125000"/>
              <a:buFontTx/>
              <a:buChar char="•"/>
            </a:pPr>
            <a:r>
              <a:rPr lang="en-US" sz="1000">
                <a:solidFill>
                  <a:schemeClr val="bg1"/>
                </a:solidFill>
              </a:rPr>
              <a:t>Block size</a:t>
            </a:r>
          </a:p>
        </p:txBody>
      </p:sp>
      <p:sp>
        <p:nvSpPr>
          <p:cNvPr id="51210" name="Rectangle 13"/>
          <p:cNvSpPr>
            <a:spLocks noChangeArrowheads="1"/>
          </p:cNvSpPr>
          <p:nvPr/>
        </p:nvSpPr>
        <p:spPr bwMode="auto">
          <a:xfrm>
            <a:off x="403225" y="865188"/>
            <a:ext cx="862013" cy="215900"/>
          </a:xfrm>
          <a:prstGeom prst="rect">
            <a:avLst/>
          </a:prstGeom>
          <a:noFill/>
          <a:ln w="9525">
            <a:noFill/>
            <a:miter lim="800000"/>
            <a:headEnd/>
            <a:tailEnd/>
          </a:ln>
        </p:spPr>
        <p:txBody>
          <a:bodyPr>
            <a:spAutoFit/>
          </a:bodyPr>
          <a:lstStyle/>
          <a:p>
            <a:pPr algn="ctr">
              <a:lnSpc>
                <a:spcPct val="90000"/>
              </a:lnSpc>
              <a:spcBef>
                <a:spcPct val="40000"/>
              </a:spcBef>
              <a:buSzPct val="125000"/>
              <a:buFontTx/>
              <a:buChar char="•"/>
            </a:pPr>
            <a:r>
              <a:rPr lang="en-US" sz="1000">
                <a:solidFill>
                  <a:schemeClr val="bg1"/>
                </a:solidFill>
              </a:rPr>
              <a:t>Mbyte/sec</a:t>
            </a:r>
          </a:p>
        </p:txBody>
      </p:sp>
      <p:sp>
        <p:nvSpPr>
          <p:cNvPr id="14351" name="Rectangle 38"/>
          <p:cNvSpPr>
            <a:spLocks noChangeArrowheads="1"/>
          </p:cNvSpPr>
          <p:nvPr/>
        </p:nvSpPr>
        <p:spPr bwMode="auto">
          <a:xfrm>
            <a:off x="5400675" y="695325"/>
            <a:ext cx="3913188" cy="1790700"/>
          </a:xfrm>
          <a:prstGeom prst="rect">
            <a:avLst/>
          </a:prstGeom>
          <a:noFill/>
          <a:ln w="12700">
            <a:noFill/>
            <a:miter lim="800000"/>
            <a:headEnd/>
            <a:tailEnd/>
          </a:ln>
        </p:spPr>
        <p:txBody>
          <a:bodyPr>
            <a:spAutoFit/>
          </a:bodyPr>
          <a:lstStyle/>
          <a:p>
            <a:pPr>
              <a:lnSpc>
                <a:spcPct val="90000"/>
              </a:lnSpc>
              <a:spcBef>
                <a:spcPct val="40000"/>
              </a:spcBef>
              <a:buSzPct val="125000"/>
              <a:defRPr/>
            </a:pPr>
            <a:r>
              <a:rPr lang="de-DE" sz="1200" b="1" dirty="0">
                <a:solidFill>
                  <a:schemeClr val="hlink"/>
                </a:solidFill>
                <a:latin typeface="Arial" pitchFamily="34" charset="0"/>
              </a:rPr>
              <a:t>Benchmark overview</a:t>
            </a:r>
          </a:p>
          <a:p>
            <a:pPr>
              <a:lnSpc>
                <a:spcPct val="90000"/>
              </a:lnSpc>
              <a:spcBef>
                <a:spcPct val="40000"/>
              </a:spcBef>
              <a:buSzPct val="125000"/>
              <a:buFont typeface="Arial" pitchFamily="34" charset="0"/>
              <a:buChar char="•"/>
              <a:defRPr/>
            </a:pPr>
            <a:r>
              <a:rPr lang="de-DE" sz="1200" b="1" dirty="0">
                <a:solidFill>
                  <a:schemeClr val="hlink"/>
                </a:solidFill>
                <a:latin typeface="Arial" pitchFamily="34" charset="0"/>
              </a:rPr>
              <a:t> </a:t>
            </a:r>
            <a:r>
              <a:rPr lang="de-DE" sz="1200" dirty="0">
                <a:solidFill>
                  <a:schemeClr val="hlink"/>
                </a:solidFill>
                <a:latin typeface="Arial" pitchFamily="34" charset="0"/>
              </a:rPr>
              <a:t>Out-of-the-box performance</a:t>
            </a:r>
          </a:p>
          <a:p>
            <a:pPr>
              <a:lnSpc>
                <a:spcPct val="90000"/>
              </a:lnSpc>
              <a:spcBef>
                <a:spcPct val="40000"/>
              </a:spcBef>
              <a:buSzPct val="125000"/>
              <a:buFont typeface="Arial" pitchFamily="34" charset="0"/>
              <a:buChar char="•"/>
              <a:defRPr/>
            </a:pPr>
            <a:r>
              <a:rPr lang="de-DE" sz="1200" noProof="1">
                <a:solidFill>
                  <a:schemeClr val="hlink"/>
                </a:solidFill>
                <a:latin typeface="Arial" pitchFamily="34" charset="0"/>
              </a:rPr>
              <a:t> Intel® MPI Library 4.0 for Windows*</a:t>
            </a:r>
            <a:r>
              <a:rPr lang="de-DE" sz="1200" i="1" noProof="1">
                <a:solidFill>
                  <a:schemeClr val="hlink"/>
                </a:solidFill>
                <a:latin typeface="Arial" pitchFamily="34" charset="0"/>
              </a:rPr>
              <a:t>VS.</a:t>
            </a:r>
          </a:p>
          <a:p>
            <a:pPr lvl="1">
              <a:lnSpc>
                <a:spcPct val="90000"/>
              </a:lnSpc>
              <a:spcBef>
                <a:spcPct val="40000"/>
              </a:spcBef>
              <a:buSzPct val="125000"/>
              <a:buFont typeface="Arial" pitchFamily="34" charset="0"/>
              <a:buChar char="•"/>
              <a:defRPr/>
            </a:pPr>
            <a:r>
              <a:rPr lang="de-DE" sz="1200" noProof="1">
                <a:solidFill>
                  <a:schemeClr val="hlink"/>
                </a:solidFill>
                <a:latin typeface="Arial" pitchFamily="34" charset="0"/>
              </a:rPr>
              <a:t> Microsoft* MPI 3.0</a:t>
            </a:r>
            <a:br>
              <a:rPr lang="de-DE" sz="1200" noProof="1">
                <a:solidFill>
                  <a:schemeClr val="hlink"/>
                </a:solidFill>
                <a:latin typeface="Arial" pitchFamily="34" charset="0"/>
              </a:rPr>
            </a:br>
            <a:r>
              <a:rPr lang="de-DE" sz="1200" noProof="1">
                <a:solidFill>
                  <a:schemeClr val="hlink"/>
                </a:solidFill>
                <a:latin typeface="Arial" pitchFamily="34" charset="0"/>
              </a:rPr>
              <a:t>  (Windows* Server 2008 RC2 HPC Edition)</a:t>
            </a:r>
          </a:p>
          <a:p>
            <a:pPr>
              <a:lnSpc>
                <a:spcPct val="90000"/>
              </a:lnSpc>
              <a:spcBef>
                <a:spcPct val="40000"/>
              </a:spcBef>
              <a:buSzPct val="125000"/>
              <a:buFont typeface="Arial" pitchFamily="34" charset="0"/>
              <a:buChar char="•"/>
              <a:defRPr/>
            </a:pPr>
            <a:r>
              <a:rPr lang="de-DE" sz="1200" noProof="1">
                <a:solidFill>
                  <a:schemeClr val="hlink"/>
                </a:solidFill>
                <a:latin typeface="Arial" pitchFamily="34" charset="0"/>
              </a:rPr>
              <a:t> </a:t>
            </a:r>
            <a:r>
              <a:rPr lang="en-US" sz="1200" noProof="1">
                <a:solidFill>
                  <a:schemeClr val="hlink"/>
                </a:solidFill>
                <a:latin typeface="Arial" pitchFamily="34" charset="0"/>
              </a:rPr>
              <a:t>Intel® C/C++ Compiler 11.1 U4</a:t>
            </a:r>
          </a:p>
          <a:p>
            <a:pPr>
              <a:lnSpc>
                <a:spcPct val="90000"/>
              </a:lnSpc>
              <a:spcBef>
                <a:spcPct val="40000"/>
              </a:spcBef>
              <a:buSzPct val="125000"/>
              <a:buFont typeface="Arial" pitchFamily="34" charset="0"/>
              <a:buChar char="•"/>
              <a:defRPr/>
            </a:pPr>
            <a:r>
              <a:rPr lang="de-DE" sz="1200" noProof="1">
                <a:solidFill>
                  <a:schemeClr val="hlink"/>
                </a:solidFill>
                <a:latin typeface="Arial" pitchFamily="34" charset="0"/>
              </a:rPr>
              <a:t> Intel® MPI Benchmarks 3.2</a:t>
            </a:r>
            <a:br>
              <a:rPr lang="de-DE" sz="1200" noProof="1">
                <a:solidFill>
                  <a:schemeClr val="hlink"/>
                </a:solidFill>
                <a:latin typeface="Arial" pitchFamily="34" charset="0"/>
              </a:rPr>
            </a:br>
            <a:r>
              <a:rPr lang="de-DE" sz="1200" noProof="1">
                <a:solidFill>
                  <a:schemeClr val="hlink"/>
                </a:solidFill>
                <a:latin typeface="Arial" pitchFamily="34" charset="0"/>
              </a:rPr>
              <a:t>  </a:t>
            </a:r>
            <a:r>
              <a:rPr lang="de-DE" sz="1050" noProof="1">
                <a:solidFill>
                  <a:schemeClr val="hlink"/>
                </a:solidFill>
                <a:latin typeface="Arial" pitchFamily="34" charset="0"/>
              </a:rPr>
              <a:t>(used with default parameters – out-of-the-box)</a:t>
            </a:r>
            <a:endParaRPr lang="de-DE" sz="1200" noProof="1">
              <a:solidFill>
                <a:schemeClr val="hlink"/>
              </a:solidFill>
              <a:latin typeface="Arial" pitchFamily="34" charset="0"/>
            </a:endParaRPr>
          </a:p>
        </p:txBody>
      </p:sp>
      <p:sp>
        <p:nvSpPr>
          <p:cNvPr id="51212" name="Rectangle 38"/>
          <p:cNvSpPr>
            <a:spLocks noChangeArrowheads="1"/>
          </p:cNvSpPr>
          <p:nvPr/>
        </p:nvSpPr>
        <p:spPr bwMode="auto">
          <a:xfrm>
            <a:off x="5553075" y="2527300"/>
            <a:ext cx="3389313" cy="1474788"/>
          </a:xfrm>
          <a:prstGeom prst="rect">
            <a:avLst/>
          </a:prstGeom>
          <a:noFill/>
          <a:ln w="12700">
            <a:noFill/>
            <a:miter lim="800000"/>
            <a:headEnd/>
            <a:tailEnd/>
          </a:ln>
        </p:spPr>
        <p:txBody>
          <a:bodyPr>
            <a:spAutoFit/>
          </a:bodyPr>
          <a:lstStyle/>
          <a:p>
            <a:pPr>
              <a:lnSpc>
                <a:spcPct val="90000"/>
              </a:lnSpc>
              <a:spcBef>
                <a:spcPct val="40000"/>
              </a:spcBef>
              <a:buSzPct val="125000"/>
            </a:pPr>
            <a:r>
              <a:rPr lang="de-DE" sz="1100" b="1">
                <a:solidFill>
                  <a:schemeClr val="hlink"/>
                </a:solidFill>
              </a:rPr>
              <a:t>Intel </a:t>
            </a:r>
            <a:r>
              <a:rPr lang="de-DE" sz="1100" b="1" noProof="1">
                <a:solidFill>
                  <a:schemeClr val="hlink"/>
                </a:solidFill>
              </a:rPr>
              <a:t>MPI 4.0 Library provides industry leading out-of-box performance due to: </a:t>
            </a:r>
          </a:p>
          <a:p>
            <a:pPr>
              <a:lnSpc>
                <a:spcPct val="90000"/>
              </a:lnSpc>
              <a:spcBef>
                <a:spcPct val="40000"/>
              </a:spcBef>
              <a:buSzPct val="125000"/>
              <a:buFontTx/>
              <a:buChar char="•"/>
            </a:pPr>
            <a:r>
              <a:rPr lang="de-DE" sz="1000" b="1" noProof="1">
                <a:solidFill>
                  <a:srgbClr val="0860A8"/>
                </a:solidFill>
              </a:rPr>
              <a:t> Direct shared memory copying</a:t>
            </a:r>
          </a:p>
          <a:p>
            <a:pPr>
              <a:lnSpc>
                <a:spcPct val="90000"/>
              </a:lnSpc>
              <a:spcBef>
                <a:spcPct val="40000"/>
              </a:spcBef>
              <a:buSzPct val="125000"/>
              <a:buFontTx/>
              <a:buChar char="•"/>
            </a:pPr>
            <a:r>
              <a:rPr lang="de-DE" sz="1000" b="1" noProof="1">
                <a:solidFill>
                  <a:srgbClr val="0860A8"/>
                </a:solidFill>
              </a:rPr>
              <a:t> Results in:</a:t>
            </a:r>
          </a:p>
          <a:p>
            <a:pPr lvl="1">
              <a:lnSpc>
                <a:spcPct val="90000"/>
              </a:lnSpc>
              <a:spcBef>
                <a:spcPct val="40000"/>
              </a:spcBef>
              <a:buSzPct val="125000"/>
              <a:buFontTx/>
              <a:buChar char="•"/>
            </a:pPr>
            <a:r>
              <a:rPr lang="de-DE" sz="1000" b="1" noProof="1">
                <a:solidFill>
                  <a:srgbClr val="0860A8"/>
                </a:solidFill>
              </a:rPr>
              <a:t> High Bandwidth</a:t>
            </a:r>
          </a:p>
          <a:p>
            <a:pPr lvl="1">
              <a:lnSpc>
                <a:spcPct val="90000"/>
              </a:lnSpc>
              <a:spcBef>
                <a:spcPct val="40000"/>
              </a:spcBef>
              <a:buSzPct val="125000"/>
              <a:buFontTx/>
              <a:buChar char="•"/>
            </a:pPr>
            <a:r>
              <a:rPr lang="de-DE" sz="1000" b="1" noProof="1">
                <a:solidFill>
                  <a:srgbClr val="0860A8"/>
                </a:solidFill>
              </a:rPr>
              <a:t> Same bandwidth for cores </a:t>
            </a:r>
            <a:br>
              <a:rPr lang="de-DE" sz="1000" b="1" noProof="1">
                <a:solidFill>
                  <a:srgbClr val="0860A8"/>
                </a:solidFill>
              </a:rPr>
            </a:br>
            <a:r>
              <a:rPr lang="de-DE" sz="1000" b="1" noProof="1">
                <a:solidFill>
                  <a:srgbClr val="0860A8"/>
                </a:solidFill>
              </a:rPr>
              <a:t>   with L3-sharing and for </a:t>
            </a:r>
            <a:br>
              <a:rPr lang="de-DE" sz="1000" b="1" noProof="1">
                <a:solidFill>
                  <a:srgbClr val="0860A8"/>
                </a:solidFill>
              </a:rPr>
            </a:br>
            <a:r>
              <a:rPr lang="de-DE" sz="1000" b="1" noProof="1">
                <a:solidFill>
                  <a:srgbClr val="0860A8"/>
                </a:solidFill>
              </a:rPr>
              <a:t>   different sockets </a:t>
            </a:r>
          </a:p>
        </p:txBody>
      </p:sp>
      <p:sp>
        <p:nvSpPr>
          <p:cNvPr id="27" name="Rectangle 26"/>
          <p:cNvSpPr/>
          <p:nvPr/>
        </p:nvSpPr>
        <p:spPr>
          <a:xfrm>
            <a:off x="388938" y="4954588"/>
            <a:ext cx="4867275" cy="238125"/>
          </a:xfrm>
          <a:prstGeom prst="rect">
            <a:avLst/>
          </a:prstGeom>
        </p:spPr>
        <p:txBody>
          <a:bodyPr>
            <a:spAutoFit/>
          </a:bodyPr>
          <a:lstStyle/>
          <a:p>
            <a:pPr>
              <a:lnSpc>
                <a:spcPct val="90000"/>
              </a:lnSpc>
              <a:spcBef>
                <a:spcPct val="40000"/>
              </a:spcBef>
              <a:buSzPct val="125000"/>
              <a:defRPr/>
            </a:pPr>
            <a:r>
              <a:rPr lang="de-DE" sz="1050" b="1" dirty="0">
                <a:solidFill>
                  <a:schemeClr val="accent2">
                    <a:lumMod val="75000"/>
                  </a:schemeClr>
                </a:solidFill>
              </a:rPr>
              <a:t>Performance relative (Geomean) to Microsoft* MPI</a:t>
            </a:r>
          </a:p>
        </p:txBody>
      </p:sp>
      <p:sp>
        <p:nvSpPr>
          <p:cNvPr id="13" name="Rectangle 12"/>
          <p:cNvSpPr/>
          <p:nvPr/>
        </p:nvSpPr>
        <p:spPr>
          <a:xfrm>
            <a:off x="1301750" y="2797175"/>
            <a:ext cx="2516188" cy="460375"/>
          </a:xfrm>
          <a:prstGeom prst="rect">
            <a:avLst/>
          </a:prstGeom>
        </p:spPr>
        <p:txBody>
          <a:bodyPr wrap="none">
            <a:spAutoFit/>
          </a:bodyPr>
          <a:lstStyle/>
          <a:p>
            <a:pPr algn="ctr">
              <a:lnSpc>
                <a:spcPct val="90000"/>
              </a:lnSpc>
              <a:spcBef>
                <a:spcPct val="40000"/>
              </a:spcBef>
              <a:buSzPct val="125000"/>
              <a:buFontTx/>
              <a:buChar char="•"/>
              <a:defRPr sz="1200" b="1" i="0" u="none" strike="noStrike" kern="1200" baseline="0">
                <a:solidFill>
                  <a:srgbClr val="DADADA">
                    <a:lumMod val="10000"/>
                  </a:srgbClr>
                </a:solidFill>
                <a:latin typeface="+mn-lt"/>
                <a:ea typeface="+mn-ea"/>
                <a:cs typeface="+mn-cs"/>
              </a:defRPr>
            </a:pPr>
            <a:r>
              <a:rPr lang="de-DE" sz="1200" b="1" dirty="0">
                <a:solidFill>
                  <a:srgbClr val="002060"/>
                </a:solidFill>
                <a:latin typeface="+mn-lt"/>
                <a:cs typeface="+mn-cs"/>
              </a:rPr>
              <a:t>Latency Benchmarks to MS-MPI</a:t>
            </a:r>
          </a:p>
          <a:p>
            <a:pPr algn="ctr">
              <a:lnSpc>
                <a:spcPct val="90000"/>
              </a:lnSpc>
              <a:spcBef>
                <a:spcPct val="40000"/>
              </a:spcBef>
              <a:buSzPct val="125000"/>
              <a:buFontTx/>
              <a:buChar char="•"/>
              <a:defRPr sz="1200" b="1" i="0" u="none" strike="noStrike" kern="1200" baseline="0">
                <a:solidFill>
                  <a:srgbClr val="DADADA">
                    <a:lumMod val="10000"/>
                  </a:srgbClr>
                </a:solidFill>
                <a:latin typeface="+mn-lt"/>
                <a:ea typeface="+mn-ea"/>
                <a:cs typeface="+mn-cs"/>
              </a:defRPr>
            </a:pPr>
            <a:r>
              <a:rPr lang="de-DE" sz="1200" b="1" dirty="0">
                <a:solidFill>
                  <a:srgbClr val="002060"/>
                </a:solidFill>
                <a:latin typeface="+mn-lt"/>
                <a:cs typeface="+mn-cs"/>
              </a:rPr>
              <a:t>(n1p8 – shared memory)</a:t>
            </a:r>
            <a:endParaRPr lang="ru-RU" sz="1200" b="1" dirty="0">
              <a:solidFill>
                <a:srgbClr val="002060"/>
              </a:solidFill>
              <a:latin typeface="+mn-lt"/>
              <a:cs typeface="+mn-cs"/>
            </a:endParaRPr>
          </a:p>
        </p:txBody>
      </p:sp>
      <p:cxnSp>
        <p:nvCxnSpPr>
          <p:cNvPr id="19" name="Straight Connector 18"/>
          <p:cNvCxnSpPr/>
          <p:nvPr/>
        </p:nvCxnSpPr>
        <p:spPr bwMode="auto">
          <a:xfrm rot="10800000" flipV="1">
            <a:off x="1101725" y="3895725"/>
            <a:ext cx="2946400" cy="3175"/>
          </a:xfrm>
          <a:prstGeom prst="line">
            <a:avLst/>
          </a:prstGeom>
          <a:ln>
            <a:headEnd type="none" w="sm" len="sm"/>
            <a:tailEnd type="none" w="sm" len="sm"/>
          </a:ln>
        </p:spPr>
        <p:style>
          <a:lnRef idx="1">
            <a:schemeClr val="dk1"/>
          </a:lnRef>
          <a:fillRef idx="0">
            <a:schemeClr val="dk1"/>
          </a:fillRef>
          <a:effectRef idx="0">
            <a:schemeClr val="dk1"/>
          </a:effectRef>
          <a:fontRef idx="minor">
            <a:schemeClr val="tx1"/>
          </a:fontRef>
        </p:style>
      </p:cxnSp>
      <p:sp>
        <p:nvSpPr>
          <p:cNvPr id="20" name="Rounded Rectangle 19"/>
          <p:cNvSpPr/>
          <p:nvPr/>
        </p:nvSpPr>
        <p:spPr bwMode="auto">
          <a:xfrm>
            <a:off x="2203450" y="3816350"/>
            <a:ext cx="725488" cy="155575"/>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lnSpc>
                <a:spcPct val="90000"/>
              </a:lnSpc>
              <a:spcBef>
                <a:spcPct val="40000"/>
              </a:spcBef>
              <a:buSzPct val="125000"/>
              <a:buFontTx/>
              <a:buChar char="•"/>
              <a:defRPr/>
            </a:pPr>
            <a:r>
              <a:rPr lang="de-DE" sz="600" b="1" dirty="0">
                <a:solidFill>
                  <a:schemeClr val="bg2"/>
                </a:solidFill>
                <a:latin typeface="Verdana" pitchFamily="34" charset="0"/>
              </a:rPr>
              <a:t>Microsoft* MPI</a:t>
            </a:r>
          </a:p>
        </p:txBody>
      </p:sp>
      <p:sp>
        <p:nvSpPr>
          <p:cNvPr id="51217" name="Rectangle 13"/>
          <p:cNvSpPr>
            <a:spLocks noChangeArrowheads="1"/>
          </p:cNvSpPr>
          <p:nvPr/>
        </p:nvSpPr>
        <p:spPr bwMode="auto">
          <a:xfrm rot="-5400000">
            <a:off x="-168275" y="3756025"/>
            <a:ext cx="1500188" cy="230188"/>
          </a:xfrm>
          <a:prstGeom prst="rect">
            <a:avLst/>
          </a:prstGeom>
          <a:noFill/>
          <a:ln w="9525">
            <a:noFill/>
            <a:miter lim="800000"/>
            <a:headEnd/>
            <a:tailEnd/>
          </a:ln>
        </p:spPr>
        <p:txBody>
          <a:bodyPr>
            <a:spAutoFit/>
          </a:bodyPr>
          <a:lstStyle/>
          <a:p>
            <a:pPr algn="ctr">
              <a:lnSpc>
                <a:spcPct val="90000"/>
              </a:lnSpc>
              <a:spcBef>
                <a:spcPct val="40000"/>
              </a:spcBef>
              <a:buSzPct val="125000"/>
            </a:pPr>
            <a:r>
              <a:rPr lang="en-US" sz="1000" b="1">
                <a:solidFill>
                  <a:schemeClr val="bg1"/>
                </a:solidFill>
              </a:rPr>
              <a:t>Higher is better</a:t>
            </a:r>
          </a:p>
        </p:txBody>
      </p:sp>
      <p:sp>
        <p:nvSpPr>
          <p:cNvPr id="23" name="Rectangle 22"/>
          <p:cNvSpPr/>
          <p:nvPr/>
        </p:nvSpPr>
        <p:spPr>
          <a:xfrm>
            <a:off x="1547813" y="774700"/>
            <a:ext cx="2476500" cy="498475"/>
          </a:xfrm>
          <a:prstGeom prst="rect">
            <a:avLst/>
          </a:prstGeom>
        </p:spPr>
        <p:txBody>
          <a:bodyPr wrap="none">
            <a:spAutoFit/>
          </a:bodyPr>
          <a:lstStyle/>
          <a:p>
            <a:pPr algn="ctr">
              <a:lnSpc>
                <a:spcPct val="90000"/>
              </a:lnSpc>
              <a:spcBef>
                <a:spcPct val="40000"/>
              </a:spcBef>
              <a:buSzPct val="125000"/>
              <a:defRPr sz="1200" b="1" i="0" u="none" strike="noStrike" kern="1200" baseline="0">
                <a:solidFill>
                  <a:srgbClr val="DADADA">
                    <a:lumMod val="10000"/>
                  </a:srgbClr>
                </a:solidFill>
                <a:latin typeface="+mn-lt"/>
                <a:ea typeface="+mn-ea"/>
                <a:cs typeface="+mn-cs"/>
              </a:defRPr>
            </a:pPr>
            <a:r>
              <a:rPr lang="de-DE" sz="1200" b="1" dirty="0">
                <a:solidFill>
                  <a:srgbClr val="002060"/>
                </a:solidFill>
                <a:latin typeface="+mn-lt"/>
                <a:cs typeface="+mn-cs"/>
              </a:rPr>
              <a:t>Sendrecv</a:t>
            </a:r>
          </a:p>
          <a:p>
            <a:pPr algn="ctr">
              <a:lnSpc>
                <a:spcPct val="90000"/>
              </a:lnSpc>
              <a:spcBef>
                <a:spcPct val="40000"/>
              </a:spcBef>
              <a:buSzPct val="125000"/>
              <a:defRPr sz="1200" b="1" i="0" u="none" strike="noStrike" kern="1200" baseline="0">
                <a:solidFill>
                  <a:srgbClr val="DADADA">
                    <a:lumMod val="10000"/>
                  </a:srgbClr>
                </a:solidFill>
                <a:latin typeface="+mn-lt"/>
                <a:ea typeface="+mn-ea"/>
                <a:cs typeface="+mn-cs"/>
              </a:defRPr>
            </a:pPr>
            <a:r>
              <a:rPr lang="de-DE" sz="1200" b="1" dirty="0">
                <a:solidFill>
                  <a:srgbClr val="002060"/>
                </a:solidFill>
                <a:latin typeface="+mn-lt"/>
                <a:cs typeface="+mn-cs"/>
              </a:rPr>
              <a:t>Bandwidth [Mbytes/sec] – n1p8</a:t>
            </a:r>
            <a:endParaRPr lang="ru-RU" sz="1200" b="1" dirty="0">
              <a:solidFill>
                <a:srgbClr val="002060"/>
              </a:solidFill>
              <a:latin typeface="+mn-lt"/>
              <a:cs typeface="+mn-cs"/>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550863" y="2568575"/>
            <a:ext cx="7554912" cy="889000"/>
          </a:xfrm>
        </p:spPr>
        <p:txBody>
          <a:bodyPr/>
          <a:lstStyle/>
          <a:p>
            <a:r>
              <a:rPr lang="de-DE" smtClean="0"/>
              <a:t>Intel® Trace Analyzer and Collector 8.0</a:t>
            </a:r>
            <a:br>
              <a:rPr lang="de-DE" smtClean="0"/>
            </a:br>
            <a:r>
              <a:rPr lang="en-US" sz="2000" i="1" smtClean="0"/>
              <a:t>New Features</a:t>
            </a:r>
            <a:endParaRPr lang="en-US" i="1" smtClean="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5"/>
          <p:cNvSpPr>
            <a:spLocks noGrp="1" noChangeArrowheads="1"/>
          </p:cNvSpPr>
          <p:nvPr>
            <p:ph type="title"/>
          </p:nvPr>
        </p:nvSpPr>
        <p:spPr>
          <a:xfrm>
            <a:off x="455613" y="417513"/>
            <a:ext cx="7858125" cy="508000"/>
          </a:xfrm>
        </p:spPr>
        <p:txBody>
          <a:bodyPr/>
          <a:lstStyle/>
          <a:p>
            <a:r>
              <a:rPr lang="en-US" smtClean="0"/>
              <a:t>Application Imbalance diagram</a:t>
            </a:r>
          </a:p>
        </p:txBody>
      </p:sp>
      <p:sp>
        <p:nvSpPr>
          <p:cNvPr id="53250" name="Content Placeholder 2"/>
          <p:cNvSpPr>
            <a:spLocks noGrp="1"/>
          </p:cNvSpPr>
          <p:nvPr>
            <p:ph type="body" idx="1"/>
          </p:nvPr>
        </p:nvSpPr>
        <p:spPr>
          <a:xfrm>
            <a:off x="217488" y="1381125"/>
            <a:ext cx="4676775" cy="2378075"/>
          </a:xfrm>
        </p:spPr>
        <p:txBody>
          <a:bodyPr/>
          <a:lstStyle/>
          <a:p>
            <a:r>
              <a:rPr lang="en-US" sz="2000" smtClean="0"/>
              <a:t>Intuitive diagram for simplified application analysis</a:t>
            </a:r>
          </a:p>
          <a:p>
            <a:r>
              <a:rPr lang="en-US" sz="2000" smtClean="0"/>
              <a:t>Combined information in one</a:t>
            </a:r>
            <a:br>
              <a:rPr lang="en-US" sz="2000" smtClean="0"/>
            </a:br>
            <a:r>
              <a:rPr lang="en-US" sz="2000" smtClean="0"/>
              <a:t>location:</a:t>
            </a:r>
            <a:endParaRPr lang="ru-RU" sz="2000" smtClean="0"/>
          </a:p>
          <a:p>
            <a:pPr lvl="2"/>
            <a:r>
              <a:rPr lang="en-US" sz="1400" smtClean="0"/>
              <a:t>Load Imbalance</a:t>
            </a:r>
            <a:endParaRPr lang="ru-RU" sz="1400" smtClean="0"/>
          </a:p>
          <a:p>
            <a:pPr lvl="2"/>
            <a:r>
              <a:rPr lang="en-US" sz="1400" smtClean="0"/>
              <a:t>MPI overall time</a:t>
            </a:r>
            <a:endParaRPr lang="ru-RU" sz="1400" smtClean="0"/>
          </a:p>
          <a:p>
            <a:pPr lvl="2"/>
            <a:r>
              <a:rPr lang="en-US" sz="1400" smtClean="0"/>
              <a:t>MPI Interconnect time</a:t>
            </a:r>
            <a:endParaRPr lang="ru-RU" sz="1400" smtClean="0"/>
          </a:p>
          <a:p>
            <a:pPr lvl="2"/>
            <a:r>
              <a:rPr lang="en-US" sz="1400" smtClean="0"/>
              <a:t>Different Breakdowns etc</a:t>
            </a:r>
          </a:p>
        </p:txBody>
      </p:sp>
      <p:sp>
        <p:nvSpPr>
          <p:cNvPr id="53251" name="AutoShape 3"/>
          <p:cNvSpPr>
            <a:spLocks noChangeArrowheads="1"/>
          </p:cNvSpPr>
          <p:nvPr/>
        </p:nvSpPr>
        <p:spPr bwMode="auto">
          <a:xfrm>
            <a:off x="538163" y="5680075"/>
            <a:ext cx="8229600" cy="355600"/>
          </a:xfrm>
          <a:prstGeom prst="roundRect">
            <a:avLst>
              <a:gd name="adj" fmla="val 16667"/>
            </a:avLst>
          </a:prstGeom>
          <a:solidFill>
            <a:schemeClr val="bg2"/>
          </a:solidFill>
          <a:ln w="19050">
            <a:noFill/>
            <a:round/>
            <a:headEnd/>
            <a:tailEnd/>
          </a:ln>
        </p:spPr>
        <p:txBody>
          <a:bodyPr wrap="none" anchor="ctr"/>
          <a:lstStyle/>
          <a:p>
            <a:pPr algn="ctr"/>
            <a:r>
              <a:rPr lang="en-US" sz="1800">
                <a:solidFill>
                  <a:schemeClr val="tx1"/>
                </a:solidFill>
                <a:latin typeface="Verdana" pitchFamily="34" charset="0"/>
              </a:rPr>
              <a:t>Simplified application analysis helps to identify performance issues</a:t>
            </a:r>
          </a:p>
        </p:txBody>
      </p:sp>
      <p:pic>
        <p:nvPicPr>
          <p:cNvPr id="53252" name="Picture 8" descr="Imbalance datagram"/>
          <p:cNvPicPr>
            <a:picLocks noChangeAspect="1" noChangeArrowheads="1"/>
          </p:cNvPicPr>
          <p:nvPr/>
        </p:nvPicPr>
        <p:blipFill>
          <a:blip r:embed="rId3"/>
          <a:srcRect r="42670"/>
          <a:stretch>
            <a:fillRect/>
          </a:stretch>
        </p:blipFill>
        <p:spPr bwMode="auto">
          <a:xfrm>
            <a:off x="4057650" y="1247775"/>
            <a:ext cx="4795838" cy="4370388"/>
          </a:xfrm>
          <a:prstGeom prst="rect">
            <a:avLst/>
          </a:prstGeom>
          <a:noFill/>
          <a:ln w="9525">
            <a:noFill/>
            <a:miter lim="800000"/>
            <a:headEnd/>
            <a:tailEnd/>
          </a:ln>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4"/>
          <p:cNvSpPr>
            <a:spLocks noGrp="1" noChangeArrowheads="1"/>
          </p:cNvSpPr>
          <p:nvPr>
            <p:ph type="title"/>
          </p:nvPr>
        </p:nvSpPr>
        <p:spPr>
          <a:xfrm>
            <a:off x="455613" y="520700"/>
            <a:ext cx="7008812" cy="603250"/>
          </a:xfrm>
        </p:spPr>
        <p:txBody>
          <a:bodyPr/>
          <a:lstStyle/>
          <a:p>
            <a:r>
              <a:rPr lang="en-US" smtClean="0"/>
              <a:t>Ideal Interconnect Simulator (IIS)</a:t>
            </a:r>
          </a:p>
        </p:txBody>
      </p:sp>
      <p:sp>
        <p:nvSpPr>
          <p:cNvPr id="55298" name="Content Placeholder 2"/>
          <p:cNvSpPr>
            <a:spLocks noGrp="1"/>
          </p:cNvSpPr>
          <p:nvPr>
            <p:ph type="body" idx="1"/>
          </p:nvPr>
        </p:nvSpPr>
        <p:spPr>
          <a:xfrm>
            <a:off x="452438" y="1381125"/>
            <a:ext cx="8237537" cy="865188"/>
          </a:xfrm>
        </p:spPr>
        <p:txBody>
          <a:bodyPr/>
          <a:lstStyle/>
          <a:p>
            <a:pPr marL="0" indent="0">
              <a:buFontTx/>
              <a:buNone/>
            </a:pPr>
            <a:r>
              <a:rPr lang="en-US" smtClean="0"/>
              <a:t>Helps to figure out application's imbalance simulating it's behavior in the "ideal communication environment"</a:t>
            </a:r>
            <a:endParaRPr lang="ru-RU" smtClean="0"/>
          </a:p>
        </p:txBody>
      </p:sp>
      <p:pic>
        <p:nvPicPr>
          <p:cNvPr id="55299" name="Picture 3"/>
          <p:cNvPicPr>
            <a:picLocks noChangeAspect="1" noChangeArrowheads="1"/>
          </p:cNvPicPr>
          <p:nvPr/>
        </p:nvPicPr>
        <p:blipFill>
          <a:blip r:embed="rId3"/>
          <a:srcRect l="1053" r="42111" b="54436"/>
          <a:stretch>
            <a:fillRect/>
          </a:stretch>
        </p:blipFill>
        <p:spPr bwMode="auto">
          <a:xfrm>
            <a:off x="382588" y="2587625"/>
            <a:ext cx="3870325" cy="2906713"/>
          </a:xfrm>
          <a:prstGeom prst="rect">
            <a:avLst/>
          </a:prstGeom>
          <a:noFill/>
          <a:ln w="9525">
            <a:noFill/>
            <a:miter lim="800000"/>
            <a:headEnd/>
            <a:tailEnd/>
          </a:ln>
        </p:spPr>
      </p:pic>
      <p:pic>
        <p:nvPicPr>
          <p:cNvPr id="55300" name="Picture 3"/>
          <p:cNvPicPr>
            <a:picLocks noChangeAspect="1" noChangeArrowheads="1"/>
          </p:cNvPicPr>
          <p:nvPr/>
        </p:nvPicPr>
        <p:blipFill>
          <a:blip r:embed="rId4"/>
          <a:srcRect l="528" t="615" r="42229" b="47321"/>
          <a:stretch>
            <a:fillRect/>
          </a:stretch>
        </p:blipFill>
        <p:spPr bwMode="auto">
          <a:xfrm>
            <a:off x="4433888" y="2573338"/>
            <a:ext cx="4275137" cy="2957512"/>
          </a:xfrm>
          <a:prstGeom prst="rect">
            <a:avLst/>
          </a:prstGeom>
          <a:noFill/>
          <a:ln w="9525">
            <a:noFill/>
            <a:miter lim="800000"/>
            <a:headEnd/>
            <a:tailEnd/>
          </a:ln>
        </p:spPr>
      </p:pic>
      <p:sp>
        <p:nvSpPr>
          <p:cNvPr id="18439" name="Text Box 7"/>
          <p:cNvSpPr txBox="1">
            <a:spLocks noChangeArrowheads="1"/>
          </p:cNvSpPr>
          <p:nvPr/>
        </p:nvSpPr>
        <p:spPr bwMode="auto">
          <a:xfrm>
            <a:off x="1695450" y="2322513"/>
            <a:ext cx="1049338" cy="27463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en-US" sz="1200" b="1">
                <a:latin typeface="Verdana" pitchFamily="34" charset="0"/>
              </a:rPr>
              <a:t>Real trace</a:t>
            </a:r>
          </a:p>
        </p:txBody>
      </p:sp>
      <p:sp>
        <p:nvSpPr>
          <p:cNvPr id="18440" name="Text Box 8"/>
          <p:cNvSpPr txBox="1">
            <a:spLocks noChangeArrowheads="1"/>
          </p:cNvSpPr>
          <p:nvPr/>
        </p:nvSpPr>
        <p:spPr bwMode="auto">
          <a:xfrm>
            <a:off x="5942013" y="2324100"/>
            <a:ext cx="1119187" cy="274638"/>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en-US" sz="1200" b="1">
                <a:latin typeface="Verdana" pitchFamily="34" charset="0"/>
              </a:rPr>
              <a:t>Ideal trace</a:t>
            </a:r>
          </a:p>
        </p:txBody>
      </p:sp>
      <p:sp>
        <p:nvSpPr>
          <p:cNvPr id="55303" name="AutoShape 3"/>
          <p:cNvSpPr>
            <a:spLocks noChangeArrowheads="1"/>
          </p:cNvSpPr>
          <p:nvPr/>
        </p:nvSpPr>
        <p:spPr bwMode="auto">
          <a:xfrm>
            <a:off x="366713" y="5637213"/>
            <a:ext cx="8229600" cy="355600"/>
          </a:xfrm>
          <a:prstGeom prst="roundRect">
            <a:avLst>
              <a:gd name="adj" fmla="val 16667"/>
            </a:avLst>
          </a:prstGeom>
          <a:solidFill>
            <a:schemeClr val="bg2"/>
          </a:solidFill>
          <a:ln w="19050">
            <a:noFill/>
            <a:round/>
            <a:headEnd/>
            <a:tailEnd/>
          </a:ln>
        </p:spPr>
        <p:txBody>
          <a:bodyPr wrap="none" anchor="ctr"/>
          <a:lstStyle/>
          <a:p>
            <a:pPr algn="ctr"/>
            <a:r>
              <a:rPr lang="en-US" sz="1800">
                <a:solidFill>
                  <a:schemeClr val="tx1"/>
                </a:solidFill>
                <a:latin typeface="Verdana" pitchFamily="34" charset="0"/>
              </a:rPr>
              <a:t>Easy way to identify application bottlenecks</a:t>
            </a:r>
          </a:p>
        </p:txBody>
      </p:sp>
      <p:sp>
        <p:nvSpPr>
          <p:cNvPr id="55304" name="Line 10"/>
          <p:cNvSpPr>
            <a:spLocks noChangeShapeType="1"/>
          </p:cNvSpPr>
          <p:nvPr/>
        </p:nvSpPr>
        <p:spPr bwMode="auto">
          <a:xfrm>
            <a:off x="4637088" y="3935413"/>
            <a:ext cx="3902075" cy="0"/>
          </a:xfrm>
          <a:prstGeom prst="line">
            <a:avLst/>
          </a:prstGeom>
          <a:noFill/>
          <a:ln w="12700">
            <a:solidFill>
              <a:srgbClr val="FF0000"/>
            </a:solidFill>
            <a:round/>
            <a:headEnd/>
            <a:tailEnd/>
          </a:ln>
          <a:effectLst>
            <a:prstShdw prst="shdw17" dist="17961" dir="2700000">
              <a:srgbClr val="990000"/>
            </a:prstShdw>
          </a:effectLst>
        </p:spPr>
        <p:txBody>
          <a:bodyPr/>
          <a:lstStyle/>
          <a:p>
            <a:endParaRPr lang="en-US"/>
          </a:p>
        </p:txBody>
      </p:sp>
      <p:sp>
        <p:nvSpPr>
          <p:cNvPr id="55305" name="Line 11"/>
          <p:cNvSpPr>
            <a:spLocks noChangeShapeType="1"/>
          </p:cNvSpPr>
          <p:nvPr/>
        </p:nvSpPr>
        <p:spPr bwMode="auto">
          <a:xfrm>
            <a:off x="4649788" y="4183063"/>
            <a:ext cx="3902075" cy="0"/>
          </a:xfrm>
          <a:prstGeom prst="line">
            <a:avLst/>
          </a:prstGeom>
          <a:noFill/>
          <a:ln w="12700">
            <a:solidFill>
              <a:srgbClr val="FF0000"/>
            </a:solidFill>
            <a:round/>
            <a:headEnd/>
            <a:tailEnd/>
          </a:ln>
          <a:effectLst>
            <a:prstShdw prst="shdw17" dist="17961" dir="2700000">
              <a:srgbClr val="990000"/>
            </a:prstShdw>
          </a:effectLst>
        </p:spPr>
        <p:txBody>
          <a:bodyPr/>
          <a:lstStyle/>
          <a:p>
            <a:endParaRPr lang="en-US"/>
          </a:p>
        </p:txBody>
      </p:sp>
      <p:sp>
        <p:nvSpPr>
          <p:cNvPr id="55306" name="Line 12"/>
          <p:cNvSpPr>
            <a:spLocks noChangeShapeType="1"/>
          </p:cNvSpPr>
          <p:nvPr/>
        </p:nvSpPr>
        <p:spPr bwMode="auto">
          <a:xfrm flipV="1">
            <a:off x="6500813" y="3362325"/>
            <a:ext cx="508000" cy="555625"/>
          </a:xfrm>
          <a:prstGeom prst="line">
            <a:avLst/>
          </a:prstGeom>
          <a:noFill/>
          <a:ln w="12700">
            <a:solidFill>
              <a:srgbClr val="FF0000"/>
            </a:solidFill>
            <a:round/>
            <a:headEnd type="triangle" w="med" len="med"/>
            <a:tailEnd/>
          </a:ln>
          <a:effectLst>
            <a:prstShdw prst="shdw17" dist="17961" dir="2700000">
              <a:srgbClr val="990000"/>
            </a:prstShdw>
          </a:effectLst>
        </p:spPr>
        <p:txBody>
          <a:bodyPr/>
          <a:lstStyle/>
          <a:p>
            <a:endParaRPr lang="en-US"/>
          </a:p>
        </p:txBody>
      </p:sp>
      <p:sp>
        <p:nvSpPr>
          <p:cNvPr id="55307" name="Line 13"/>
          <p:cNvSpPr>
            <a:spLocks noChangeShapeType="1"/>
          </p:cNvSpPr>
          <p:nvPr/>
        </p:nvSpPr>
        <p:spPr bwMode="auto">
          <a:xfrm flipV="1">
            <a:off x="6943725" y="3376613"/>
            <a:ext cx="88900" cy="781050"/>
          </a:xfrm>
          <a:prstGeom prst="line">
            <a:avLst/>
          </a:prstGeom>
          <a:noFill/>
          <a:ln w="12700">
            <a:solidFill>
              <a:srgbClr val="FF0000"/>
            </a:solidFill>
            <a:round/>
            <a:headEnd type="triangle" w="med" len="med"/>
            <a:tailEnd/>
          </a:ln>
          <a:effectLst>
            <a:prstShdw prst="shdw17" dist="17961" dir="2700000">
              <a:srgbClr val="990000"/>
            </a:prstShdw>
          </a:effectLst>
        </p:spPr>
        <p:txBody>
          <a:bodyPr/>
          <a:lstStyle/>
          <a:p>
            <a:endParaRPr lang="en-US"/>
          </a:p>
        </p:txBody>
      </p:sp>
      <p:sp>
        <p:nvSpPr>
          <p:cNvPr id="55308" name="Oval 14"/>
          <p:cNvSpPr>
            <a:spLocks noChangeArrowheads="1"/>
          </p:cNvSpPr>
          <p:nvPr/>
        </p:nvSpPr>
        <p:spPr bwMode="auto">
          <a:xfrm>
            <a:off x="6964363" y="2794000"/>
            <a:ext cx="2179637" cy="819150"/>
          </a:xfrm>
          <a:prstGeom prst="ellipse">
            <a:avLst/>
          </a:prstGeom>
          <a:solidFill>
            <a:schemeClr val="tx1"/>
          </a:solidFill>
          <a:ln w="12700">
            <a:solidFill>
              <a:srgbClr val="FF0000"/>
            </a:solidFill>
            <a:round/>
            <a:headEnd/>
            <a:tailEnd/>
          </a:ln>
          <a:effectLst>
            <a:prstShdw prst="shdw17" dist="17961" dir="2700000">
              <a:srgbClr val="990000"/>
            </a:prstShdw>
          </a:effectLst>
        </p:spPr>
        <p:txBody>
          <a:bodyPr wrap="none" anchor="ctr"/>
          <a:lstStyle/>
          <a:p>
            <a:pPr algn="ctr"/>
            <a:r>
              <a:rPr lang="en-US" sz="2000">
                <a:latin typeface="Verdana" pitchFamily="34" charset="0"/>
              </a:rPr>
              <a:t>Hot Spot</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3"/>
          <p:cNvSpPr>
            <a:spLocks noGrp="1" noChangeArrowheads="1"/>
          </p:cNvSpPr>
          <p:nvPr>
            <p:ph type="body" idx="1"/>
          </p:nvPr>
        </p:nvSpPr>
        <p:spPr>
          <a:xfrm>
            <a:off x="452438" y="1533525"/>
            <a:ext cx="8370887" cy="1327150"/>
          </a:xfrm>
        </p:spPr>
        <p:txBody>
          <a:bodyPr/>
          <a:lstStyle/>
          <a:p>
            <a:r>
              <a:rPr lang="en-US" sz="2200" smtClean="0"/>
              <a:t>Allows to simulate application behavior over different interconnects</a:t>
            </a:r>
          </a:p>
          <a:p>
            <a:r>
              <a:rPr lang="en-US" sz="2200" smtClean="0"/>
              <a:t>Provides library template and necessary interfaces</a:t>
            </a:r>
          </a:p>
        </p:txBody>
      </p:sp>
      <p:sp>
        <p:nvSpPr>
          <p:cNvPr id="57346" name="Rectangle 4"/>
          <p:cNvSpPr>
            <a:spLocks noGrp="1" noChangeArrowheads="1"/>
          </p:cNvSpPr>
          <p:nvPr>
            <p:ph type="title"/>
          </p:nvPr>
        </p:nvSpPr>
        <p:spPr>
          <a:xfrm>
            <a:off x="455613" y="482600"/>
            <a:ext cx="7008812" cy="584200"/>
          </a:xfrm>
        </p:spPr>
        <p:txBody>
          <a:bodyPr/>
          <a:lstStyle/>
          <a:p>
            <a:r>
              <a:rPr lang="en-US" smtClean="0"/>
              <a:t>Custom Plug-in Framework (CPF)</a:t>
            </a:r>
          </a:p>
        </p:txBody>
      </p:sp>
      <p:sp>
        <p:nvSpPr>
          <p:cNvPr id="57347" name="Content Placeholder 2"/>
          <p:cNvSpPr>
            <a:spLocks/>
          </p:cNvSpPr>
          <p:nvPr/>
        </p:nvSpPr>
        <p:spPr bwMode="auto">
          <a:xfrm>
            <a:off x="346075" y="2965450"/>
            <a:ext cx="8237538" cy="2695575"/>
          </a:xfrm>
          <a:prstGeom prst="rect">
            <a:avLst/>
          </a:prstGeom>
          <a:noFill/>
          <a:ln w="9525">
            <a:noFill/>
            <a:miter lim="800000"/>
            <a:headEnd/>
            <a:tailEnd/>
          </a:ln>
        </p:spPr>
        <p:txBody>
          <a:bodyPr lIns="0" tIns="0" rIns="0" bIns="0"/>
          <a:lstStyle/>
          <a:p>
            <a:pPr marL="342900" indent="-342900" eaLnBrk="0" hangingPunct="0">
              <a:lnSpc>
                <a:spcPct val="90000"/>
              </a:lnSpc>
              <a:spcBef>
                <a:spcPct val="60000"/>
              </a:spcBef>
            </a:pPr>
            <a:endParaRPr lang="ru-RU" sz="1200">
              <a:latin typeface="Courier New" pitchFamily="49" charset="0"/>
              <a:ea typeface="MS PGothic" pitchFamily="34" charset="-128"/>
            </a:endParaRPr>
          </a:p>
        </p:txBody>
      </p:sp>
      <p:sp>
        <p:nvSpPr>
          <p:cNvPr id="57348" name="AutoShape 3"/>
          <p:cNvSpPr>
            <a:spLocks noChangeArrowheads="1"/>
          </p:cNvSpPr>
          <p:nvPr/>
        </p:nvSpPr>
        <p:spPr bwMode="auto">
          <a:xfrm>
            <a:off x="366713" y="5637213"/>
            <a:ext cx="8229600" cy="355600"/>
          </a:xfrm>
          <a:prstGeom prst="roundRect">
            <a:avLst>
              <a:gd name="adj" fmla="val 16667"/>
            </a:avLst>
          </a:prstGeom>
          <a:solidFill>
            <a:schemeClr val="bg2"/>
          </a:solidFill>
          <a:ln w="19050">
            <a:noFill/>
            <a:round/>
            <a:headEnd/>
            <a:tailEnd/>
          </a:ln>
        </p:spPr>
        <p:txBody>
          <a:bodyPr wrap="none" anchor="ctr"/>
          <a:lstStyle/>
          <a:p>
            <a:pPr algn="ctr"/>
            <a:r>
              <a:rPr lang="en-US" sz="1800">
                <a:solidFill>
                  <a:schemeClr val="tx1"/>
                </a:solidFill>
                <a:latin typeface="Verdana" pitchFamily="34" charset="0"/>
              </a:rPr>
              <a:t>Simulate application behavior over different interconnects</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455613" y="139700"/>
            <a:ext cx="7008812" cy="889000"/>
          </a:xfrm>
        </p:spPr>
        <p:txBody>
          <a:bodyPr/>
          <a:lstStyle/>
          <a:p>
            <a:r>
              <a:rPr lang="de-DE" smtClean="0"/>
              <a:t>Intel</a:t>
            </a:r>
            <a:r>
              <a:rPr lang="en-US" baseline="30000" smtClean="0"/>
              <a:t>®</a:t>
            </a:r>
            <a:r>
              <a:rPr lang="de-DE" smtClean="0"/>
              <a:t> MPI Library 4.0</a:t>
            </a:r>
            <a:br>
              <a:rPr lang="de-DE" smtClean="0"/>
            </a:br>
            <a:r>
              <a:rPr lang="de-DE" sz="2000" i="1" smtClean="0"/>
              <a:t>What‘s New</a:t>
            </a:r>
            <a:endParaRPr lang="en-US" i="1" smtClean="0"/>
          </a:p>
        </p:txBody>
      </p:sp>
      <p:sp>
        <p:nvSpPr>
          <p:cNvPr id="69635" name="Rectangle 3"/>
          <p:cNvSpPr>
            <a:spLocks noGrp="1" noChangeArrowheads="1"/>
          </p:cNvSpPr>
          <p:nvPr>
            <p:ph type="body" idx="1"/>
          </p:nvPr>
        </p:nvSpPr>
        <p:spPr>
          <a:xfrm>
            <a:off x="442913" y="1019175"/>
            <a:ext cx="8529637" cy="4391025"/>
          </a:xfrm>
        </p:spPr>
        <p:txBody>
          <a:bodyPr/>
          <a:lstStyle/>
          <a:p>
            <a:pPr lvl="1">
              <a:lnSpc>
                <a:spcPct val="90000"/>
              </a:lnSpc>
              <a:buFontTx/>
              <a:buNone/>
              <a:defRPr/>
            </a:pPr>
            <a:r>
              <a:rPr lang="en-US" sz="1200" b="1" dirty="0" smtClean="0"/>
              <a:t>Intel® MPI Library 4.0 provides new levels of performance and flexibility for applications that execute on clusters of Intel platforms.  The library achieves these advantages by improved interconnect support, faster on-node messaging  and an application tuning capability that adjusts to the cluster architecture and application structure.  In addition, the library maintains compatibility with previous Intel MPI 3.x versions while providing an enhanced architecture that will enable interconnect vendors and Intel processors to better expose their future maximum performance and functionality.</a:t>
            </a:r>
          </a:p>
          <a:p>
            <a:pPr lvl="1">
              <a:lnSpc>
                <a:spcPct val="90000"/>
              </a:lnSpc>
              <a:buFontTx/>
              <a:buNone/>
              <a:defRPr/>
            </a:pPr>
            <a:endParaRPr lang="en-US" sz="1200" b="1" dirty="0" smtClean="0"/>
          </a:p>
          <a:p>
            <a:pPr lvl="1">
              <a:lnSpc>
                <a:spcPct val="90000"/>
              </a:lnSpc>
              <a:buFontTx/>
              <a:buNone/>
              <a:defRPr/>
            </a:pPr>
            <a:r>
              <a:rPr lang="de-DE" sz="1200" b="1" dirty="0" smtClean="0"/>
              <a:t>Better Performance</a:t>
            </a:r>
            <a:endParaRPr lang="en-US" sz="1200" b="1" dirty="0" smtClean="0"/>
          </a:p>
          <a:p>
            <a:pPr lvl="1">
              <a:lnSpc>
                <a:spcPct val="90000"/>
              </a:lnSpc>
              <a:defRPr/>
            </a:pPr>
            <a:r>
              <a:rPr lang="en-US" sz="1200" dirty="0" smtClean="0"/>
              <a:t>Optimized shared memory path for </a:t>
            </a:r>
            <a:r>
              <a:rPr lang="en-US" sz="1200" dirty="0" err="1" smtClean="0"/>
              <a:t>multicore</a:t>
            </a:r>
            <a:r>
              <a:rPr lang="en-US" sz="1200" dirty="0" smtClean="0"/>
              <a:t> platforms </a:t>
            </a:r>
            <a:r>
              <a:rPr lang="en-US" sz="1200" dirty="0" smtClean="0">
                <a:solidFill>
                  <a:schemeClr val="accent6"/>
                </a:solidFill>
              </a:rPr>
              <a:t>allows more communication throughput and lower latencies</a:t>
            </a:r>
          </a:p>
          <a:p>
            <a:pPr lvl="1">
              <a:lnSpc>
                <a:spcPct val="90000"/>
              </a:lnSpc>
              <a:defRPr/>
            </a:pPr>
            <a:r>
              <a:rPr lang="en-US" sz="1200" dirty="0" smtClean="0"/>
              <a:t>Native </a:t>
            </a:r>
            <a:r>
              <a:rPr lang="en-US" sz="1200" dirty="0" err="1" smtClean="0"/>
              <a:t>InfiniBand</a:t>
            </a:r>
            <a:r>
              <a:rPr lang="en-US" sz="1200" dirty="0" smtClean="0"/>
              <a:t> interface (OFED verbs) support </a:t>
            </a:r>
            <a:r>
              <a:rPr lang="en-US" sz="1200" dirty="0" smtClean="0">
                <a:solidFill>
                  <a:schemeClr val="accent6"/>
                </a:solidFill>
              </a:rPr>
              <a:t>for lower latencies</a:t>
            </a:r>
          </a:p>
          <a:p>
            <a:pPr lvl="1">
              <a:lnSpc>
                <a:spcPct val="90000"/>
              </a:lnSpc>
              <a:defRPr/>
            </a:pPr>
            <a:r>
              <a:rPr lang="en-US" sz="1200" dirty="0" smtClean="0"/>
              <a:t>Multi-rail capability </a:t>
            </a:r>
            <a:r>
              <a:rPr lang="en-US" sz="1200" dirty="0" smtClean="0">
                <a:solidFill>
                  <a:schemeClr val="accent6"/>
                </a:solidFill>
              </a:rPr>
              <a:t>for higher bandwidth and increased inter-process communication</a:t>
            </a:r>
          </a:p>
          <a:p>
            <a:pPr lvl="1">
              <a:lnSpc>
                <a:spcPct val="90000"/>
              </a:lnSpc>
              <a:defRPr/>
            </a:pPr>
            <a:r>
              <a:rPr lang="en-US" sz="1200" dirty="0" smtClean="0"/>
              <a:t>Tag Matching Interface (TMI) support </a:t>
            </a:r>
            <a:r>
              <a:rPr lang="en-US" sz="1200" dirty="0" smtClean="0">
                <a:solidFill>
                  <a:schemeClr val="accent6"/>
                </a:solidFill>
              </a:rPr>
              <a:t>for higher performance on </a:t>
            </a:r>
            <a:r>
              <a:rPr lang="en-US" sz="1200" dirty="0" err="1" smtClean="0">
                <a:solidFill>
                  <a:schemeClr val="accent6"/>
                </a:solidFill>
              </a:rPr>
              <a:t>Qlogic</a:t>
            </a:r>
            <a:r>
              <a:rPr lang="en-US" sz="1200" dirty="0" smtClean="0">
                <a:solidFill>
                  <a:schemeClr val="accent6"/>
                </a:solidFill>
              </a:rPr>
              <a:t>* PSM  and </a:t>
            </a:r>
            <a:r>
              <a:rPr lang="en-US" sz="1200" dirty="0" err="1" smtClean="0">
                <a:solidFill>
                  <a:schemeClr val="accent6"/>
                </a:solidFill>
              </a:rPr>
              <a:t>Myricom</a:t>
            </a:r>
            <a:r>
              <a:rPr lang="en-US" sz="1200" dirty="0" smtClean="0">
                <a:solidFill>
                  <a:schemeClr val="accent6"/>
                </a:solidFill>
              </a:rPr>
              <a:t>* MX interconnects</a:t>
            </a:r>
            <a:endParaRPr lang="en-US" sz="1200" dirty="0" smtClean="0"/>
          </a:p>
          <a:p>
            <a:pPr lvl="1">
              <a:lnSpc>
                <a:spcPct val="90000"/>
              </a:lnSpc>
              <a:buFontTx/>
              <a:buNone/>
              <a:defRPr/>
            </a:pPr>
            <a:r>
              <a:rPr lang="de-DE" sz="1200" b="1" dirty="0" smtClean="0"/>
              <a:t>Improved Usability</a:t>
            </a:r>
            <a:endParaRPr lang="en-US" sz="1200" b="1" dirty="0" smtClean="0"/>
          </a:p>
          <a:p>
            <a:pPr lvl="1">
              <a:lnSpc>
                <a:spcPct val="90000"/>
              </a:lnSpc>
              <a:defRPr/>
            </a:pPr>
            <a:r>
              <a:rPr lang="en-US" sz="1200" dirty="0" smtClean="0"/>
              <a:t>Updated MPI tuner </a:t>
            </a:r>
            <a:r>
              <a:rPr lang="en-US" sz="1200" dirty="0" smtClean="0">
                <a:solidFill>
                  <a:schemeClr val="accent6"/>
                </a:solidFill>
              </a:rPr>
              <a:t>to optimize Intel MPI library options for faster applications</a:t>
            </a:r>
          </a:p>
          <a:p>
            <a:pPr lvl="1">
              <a:lnSpc>
                <a:spcPct val="90000"/>
              </a:lnSpc>
              <a:defRPr/>
            </a:pPr>
            <a:r>
              <a:rPr lang="en-US" sz="1200" dirty="0" smtClean="0"/>
              <a:t>MPI 2.1 standard conformance </a:t>
            </a:r>
            <a:r>
              <a:rPr lang="en-US" sz="1200" dirty="0" smtClean="0">
                <a:solidFill>
                  <a:schemeClr val="accent6"/>
                </a:solidFill>
              </a:rPr>
              <a:t>for compatibility</a:t>
            </a:r>
          </a:p>
          <a:p>
            <a:pPr lvl="2">
              <a:lnSpc>
                <a:spcPct val="90000"/>
              </a:lnSpc>
              <a:defRPr/>
            </a:pPr>
            <a:r>
              <a:rPr lang="en-US" sz="1100" dirty="0" smtClean="0"/>
              <a:t>Dynamic process management support</a:t>
            </a:r>
            <a:endParaRPr lang="en-US" sz="1100" dirty="0" smtClean="0">
              <a:solidFill>
                <a:schemeClr val="accent6"/>
              </a:solidFill>
            </a:endParaRPr>
          </a:p>
          <a:p>
            <a:pPr lvl="1">
              <a:lnSpc>
                <a:spcPct val="90000"/>
              </a:lnSpc>
              <a:defRPr/>
            </a:pPr>
            <a:r>
              <a:rPr lang="en-US" sz="1200" dirty="0" smtClean="0"/>
              <a:t>Backward compatibility with Intel MPI 3.x based applications </a:t>
            </a:r>
            <a:r>
              <a:rPr lang="en-US" sz="1200" dirty="0" smtClean="0">
                <a:solidFill>
                  <a:schemeClr val="accent6"/>
                </a:solidFill>
              </a:rPr>
              <a:t>to re-use existing implementations</a:t>
            </a:r>
          </a:p>
          <a:p>
            <a:pPr lvl="1">
              <a:lnSpc>
                <a:spcPct val="90000"/>
              </a:lnSpc>
              <a:defRPr/>
            </a:pPr>
            <a:r>
              <a:rPr lang="en-US" sz="1200" dirty="0" smtClean="0"/>
              <a:t>Experimental fault tolerance support </a:t>
            </a:r>
            <a:r>
              <a:rPr lang="en-US" sz="1200" dirty="0" smtClean="0">
                <a:solidFill>
                  <a:schemeClr val="accent6"/>
                </a:solidFill>
              </a:rPr>
              <a:t>for more robust cluster applications</a:t>
            </a:r>
          </a:p>
          <a:p>
            <a:pPr lvl="1">
              <a:lnSpc>
                <a:spcPct val="90000"/>
              </a:lnSpc>
              <a:defRPr/>
            </a:pPr>
            <a:r>
              <a:rPr lang="en-US" sz="1200" dirty="0" smtClean="0"/>
              <a:t>Experimental scalable process startup </a:t>
            </a:r>
            <a:r>
              <a:rPr lang="en-US" sz="1200" dirty="0" smtClean="0">
                <a:solidFill>
                  <a:schemeClr val="accent6"/>
                </a:solidFill>
              </a:rPr>
              <a:t>to shorten the startup phase </a:t>
            </a:r>
          </a:p>
          <a:p>
            <a:pPr lvl="1">
              <a:lnSpc>
                <a:spcPct val="90000"/>
              </a:lnSpc>
              <a:buFontTx/>
              <a:buNone/>
              <a:defRPr/>
            </a:pPr>
            <a:r>
              <a:rPr lang="de-DE" sz="1200" b="1" dirty="0" smtClean="0"/>
              <a:t>Higher Scalability</a:t>
            </a:r>
            <a:endParaRPr lang="en-US" sz="1200" b="1" dirty="0" smtClean="0"/>
          </a:p>
          <a:p>
            <a:pPr lvl="1">
              <a:lnSpc>
                <a:spcPct val="90000"/>
              </a:lnSpc>
              <a:defRPr/>
            </a:pPr>
            <a:r>
              <a:rPr lang="en-US" sz="1200" dirty="0" smtClean="0"/>
              <a:t>Connectionless DAPL UD support </a:t>
            </a:r>
            <a:r>
              <a:rPr lang="en-US" sz="1200" dirty="0" smtClean="0">
                <a:solidFill>
                  <a:schemeClr val="accent6"/>
                </a:solidFill>
              </a:rPr>
              <a:t>for an improved scalability</a:t>
            </a:r>
          </a:p>
          <a:p>
            <a:pPr lvl="1">
              <a:lnSpc>
                <a:spcPct val="90000"/>
              </a:lnSpc>
              <a:defRPr/>
            </a:pPr>
            <a:endParaRPr lang="en-US" sz="1200" dirty="0" smtClean="0"/>
          </a:p>
        </p:txBody>
      </p:sp>
      <p:sp>
        <p:nvSpPr>
          <p:cNvPr id="32771" name="AutoShape 3"/>
          <p:cNvSpPr>
            <a:spLocks noChangeArrowheads="1"/>
          </p:cNvSpPr>
          <p:nvPr/>
        </p:nvSpPr>
        <p:spPr bwMode="auto">
          <a:xfrm>
            <a:off x="366713" y="5610225"/>
            <a:ext cx="8229600" cy="828675"/>
          </a:xfrm>
          <a:prstGeom prst="roundRect">
            <a:avLst>
              <a:gd name="adj" fmla="val 16667"/>
            </a:avLst>
          </a:prstGeom>
          <a:solidFill>
            <a:schemeClr val="bg2"/>
          </a:solidFill>
          <a:ln w="19050">
            <a:noFill/>
            <a:round/>
            <a:headEnd/>
            <a:tailEnd/>
          </a:ln>
        </p:spPr>
        <p:txBody>
          <a:bodyPr wrap="none" anchor="ctr"/>
          <a:lstStyle/>
          <a:p>
            <a:pPr algn="ctr"/>
            <a:r>
              <a:rPr lang="en-US" sz="1800">
                <a:solidFill>
                  <a:schemeClr val="tx1"/>
                </a:solidFill>
                <a:latin typeface="Verdana" pitchFamily="34" charset="0"/>
              </a:rPr>
              <a:t>Intel® MPI Library 4.0 contains leading edged technology to</a:t>
            </a:r>
            <a:br>
              <a:rPr lang="en-US" sz="1800">
                <a:solidFill>
                  <a:schemeClr val="tx1"/>
                </a:solidFill>
                <a:latin typeface="Verdana" pitchFamily="34" charset="0"/>
              </a:rPr>
            </a:br>
            <a:r>
              <a:rPr lang="en-US" sz="1800">
                <a:solidFill>
                  <a:schemeClr val="tx1"/>
                </a:solidFill>
                <a:latin typeface="Verdana" pitchFamily="34" charset="0"/>
              </a:rPr>
              <a:t>further improve performance, scalability and usability</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455613" y="139700"/>
            <a:ext cx="7764462" cy="889000"/>
          </a:xfrm>
        </p:spPr>
        <p:txBody>
          <a:bodyPr/>
          <a:lstStyle/>
          <a:p>
            <a:r>
              <a:rPr lang="de-DE" smtClean="0"/>
              <a:t>Intel</a:t>
            </a:r>
            <a:r>
              <a:rPr lang="en-US" baseline="30000" smtClean="0"/>
              <a:t>®</a:t>
            </a:r>
            <a:r>
              <a:rPr lang="de-DE" smtClean="0"/>
              <a:t> Trace Analyzer and Collector 8.0</a:t>
            </a:r>
            <a:br>
              <a:rPr lang="de-DE" smtClean="0"/>
            </a:br>
            <a:r>
              <a:rPr lang="de-DE" sz="2000" i="1" smtClean="0"/>
              <a:t>What‘s New</a:t>
            </a:r>
            <a:endParaRPr lang="en-US" i="1" smtClean="0"/>
          </a:p>
        </p:txBody>
      </p:sp>
      <p:sp>
        <p:nvSpPr>
          <p:cNvPr id="33794" name="Rectangle 3"/>
          <p:cNvSpPr>
            <a:spLocks noGrp="1" noChangeArrowheads="1"/>
          </p:cNvSpPr>
          <p:nvPr>
            <p:ph type="body" idx="1"/>
          </p:nvPr>
        </p:nvSpPr>
        <p:spPr>
          <a:xfrm>
            <a:off x="452438" y="1019175"/>
            <a:ext cx="8237537" cy="4391025"/>
          </a:xfrm>
        </p:spPr>
        <p:txBody>
          <a:bodyPr/>
          <a:lstStyle/>
          <a:p>
            <a:pPr lvl="1">
              <a:lnSpc>
                <a:spcPct val="90000"/>
              </a:lnSpc>
              <a:buFontTx/>
              <a:buNone/>
            </a:pPr>
            <a:r>
              <a:rPr lang="de-DE" sz="1200" b="1" smtClean="0"/>
              <a:t>The Intel(R) Trace Analyzer and Collector 8.0 is enhanced with new features that accelerate the analysis and tuning cycle of MPI based HPC cluster applications. New graphical features, such as the Imbalance diagram, or  the interconnect simulator help even advanced MPI programmers to identify further optimization opportunities.</a:t>
            </a:r>
          </a:p>
          <a:p>
            <a:pPr lvl="1">
              <a:lnSpc>
                <a:spcPct val="90000"/>
              </a:lnSpc>
              <a:buFontTx/>
              <a:buNone/>
            </a:pPr>
            <a:endParaRPr lang="de-DE" sz="1200" b="1" smtClean="0"/>
          </a:p>
          <a:p>
            <a:pPr lvl="1">
              <a:lnSpc>
                <a:spcPct val="90000"/>
              </a:lnSpc>
              <a:buFontTx/>
              <a:buNone/>
            </a:pPr>
            <a:r>
              <a:rPr lang="de-DE" sz="1200" b="1" smtClean="0"/>
              <a:t>Identify optimization opportunities</a:t>
            </a:r>
            <a:endParaRPr lang="en-US" sz="1200" b="1" smtClean="0"/>
          </a:p>
          <a:p>
            <a:pPr lvl="1">
              <a:lnSpc>
                <a:spcPct val="90000"/>
              </a:lnSpc>
            </a:pPr>
            <a:r>
              <a:rPr lang="en-US" sz="1200" smtClean="0"/>
              <a:t>Application Imbalance diagram for simplified MPI based application analysis </a:t>
            </a:r>
          </a:p>
          <a:p>
            <a:pPr lvl="1">
              <a:lnSpc>
                <a:spcPct val="90000"/>
              </a:lnSpc>
            </a:pPr>
            <a:r>
              <a:rPr lang="en-US" sz="1200" smtClean="0"/>
              <a:t>Ideal Interconnect Simulator (IIS) to understand application balance</a:t>
            </a:r>
          </a:p>
          <a:p>
            <a:pPr lvl="1">
              <a:lnSpc>
                <a:spcPct val="90000"/>
              </a:lnSpc>
            </a:pPr>
            <a:r>
              <a:rPr lang="en-US" sz="1200" smtClean="0"/>
              <a:t>Custom Plug-in Framework (CPF) to simulate application behavior over different interconnects</a:t>
            </a:r>
          </a:p>
          <a:p>
            <a:pPr lvl="1">
              <a:lnSpc>
                <a:spcPct val="90000"/>
              </a:lnSpc>
              <a:buFontTx/>
              <a:buNone/>
            </a:pPr>
            <a:r>
              <a:rPr lang="en-US" sz="1200" smtClean="0">
                <a:solidFill>
                  <a:srgbClr val="4D72A7"/>
                </a:solidFill>
              </a:rPr>
              <a:t> </a:t>
            </a:r>
          </a:p>
          <a:p>
            <a:pPr lvl="1">
              <a:lnSpc>
                <a:spcPct val="90000"/>
              </a:lnSpc>
            </a:pPr>
            <a:endParaRPr lang="en-US" sz="1200" smtClean="0"/>
          </a:p>
        </p:txBody>
      </p:sp>
      <p:sp>
        <p:nvSpPr>
          <p:cNvPr id="33795" name="AutoShape 3"/>
          <p:cNvSpPr>
            <a:spLocks noChangeArrowheads="1"/>
          </p:cNvSpPr>
          <p:nvPr/>
        </p:nvSpPr>
        <p:spPr bwMode="auto">
          <a:xfrm>
            <a:off x="366713" y="5610225"/>
            <a:ext cx="8229600" cy="828675"/>
          </a:xfrm>
          <a:prstGeom prst="roundRect">
            <a:avLst>
              <a:gd name="adj" fmla="val 16667"/>
            </a:avLst>
          </a:prstGeom>
          <a:solidFill>
            <a:schemeClr val="bg2"/>
          </a:solidFill>
          <a:ln w="19050">
            <a:noFill/>
            <a:round/>
            <a:headEnd/>
            <a:tailEnd/>
          </a:ln>
        </p:spPr>
        <p:txBody>
          <a:bodyPr wrap="none" anchor="ctr"/>
          <a:lstStyle/>
          <a:p>
            <a:pPr algn="ctr"/>
            <a:r>
              <a:rPr lang="en-US" sz="1800">
                <a:solidFill>
                  <a:schemeClr val="tx1"/>
                </a:solidFill>
                <a:latin typeface="Verdana" pitchFamily="34" charset="0"/>
              </a:rPr>
              <a:t>Intel® Trace Analyzer and Collector 8.0 provides powerful</a:t>
            </a:r>
          </a:p>
          <a:p>
            <a:pPr algn="ctr"/>
            <a:r>
              <a:rPr lang="en-US" sz="1800">
                <a:solidFill>
                  <a:schemeClr val="tx1"/>
                </a:solidFill>
                <a:latin typeface="Verdana" pitchFamily="34" charset="0"/>
              </a:rPr>
              <a:t>tools to further improve performance, scalability and usability of MPI</a:t>
            </a:r>
          </a:p>
          <a:p>
            <a:pPr algn="ctr"/>
            <a:r>
              <a:rPr lang="de-DE" sz="1800">
                <a:solidFill>
                  <a:schemeClr val="tx1"/>
                </a:solidFill>
                <a:latin typeface="Verdana" pitchFamily="34" charset="0"/>
              </a:rPr>
              <a:t>based Cluster applications</a:t>
            </a:r>
            <a:endParaRPr lang="en-US" sz="2000">
              <a:solidFill>
                <a:schemeClr val="tx1"/>
              </a:solidFill>
              <a:latin typeface="Verdana" pitchFamily="34" charset="0"/>
            </a:endParaRPr>
          </a:p>
        </p:txBody>
      </p:sp>
      <p:pic>
        <p:nvPicPr>
          <p:cNvPr id="33796" name="Picture 6" descr="itac"/>
          <p:cNvPicPr>
            <a:picLocks noChangeAspect="1" noChangeArrowheads="1"/>
          </p:cNvPicPr>
          <p:nvPr/>
        </p:nvPicPr>
        <p:blipFill>
          <a:blip r:embed="rId2"/>
          <a:srcRect/>
          <a:stretch>
            <a:fillRect/>
          </a:stretch>
        </p:blipFill>
        <p:spPr bwMode="auto">
          <a:xfrm>
            <a:off x="2519363" y="2898775"/>
            <a:ext cx="3633787" cy="266541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741363" y="2778125"/>
            <a:ext cx="7008812" cy="889000"/>
          </a:xfrm>
        </p:spPr>
        <p:txBody>
          <a:bodyPr/>
          <a:lstStyle/>
          <a:p>
            <a:r>
              <a:rPr lang="de-DE" smtClean="0"/>
              <a:t>Details</a:t>
            </a:r>
            <a:endParaRPr lang="en-US" smtClean="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ctrTitle"/>
          </p:nvPr>
        </p:nvSpPr>
        <p:spPr>
          <a:xfrm>
            <a:off x="441325" y="1543050"/>
            <a:ext cx="7710488" cy="1763713"/>
          </a:xfrm>
        </p:spPr>
        <p:txBody>
          <a:bodyPr/>
          <a:lstStyle/>
          <a:p>
            <a:pPr algn="r" eaLnBrk="1" hangingPunct="1"/>
            <a:r>
              <a:rPr lang="de-DE" sz="3800" smtClean="0"/>
              <a:t>Intel</a:t>
            </a:r>
            <a:r>
              <a:rPr lang="en-US" sz="3800" smtClean="0"/>
              <a:t>®</a:t>
            </a:r>
            <a:r>
              <a:rPr lang="de-DE" sz="3800" smtClean="0"/>
              <a:t> MPI Library 4.0 </a:t>
            </a:r>
            <a:br>
              <a:rPr lang="de-DE" sz="3800" smtClean="0"/>
            </a:br>
            <a:r>
              <a:rPr lang="de-DE" sz="3800" smtClean="0"/>
              <a:t>Benchmarks</a:t>
            </a:r>
          </a:p>
        </p:txBody>
      </p:sp>
      <p:sp>
        <p:nvSpPr>
          <p:cNvPr id="35842" name="Rectangle 3"/>
          <p:cNvSpPr>
            <a:spLocks noGrp="1" noChangeArrowheads="1"/>
          </p:cNvSpPr>
          <p:nvPr>
            <p:ph type="subTitle" idx="1"/>
          </p:nvPr>
        </p:nvSpPr>
        <p:spPr>
          <a:xfrm>
            <a:off x="422275" y="3635375"/>
            <a:ext cx="7708900" cy="1806575"/>
          </a:xfrm>
        </p:spPr>
        <p:txBody>
          <a:bodyPr/>
          <a:lstStyle/>
          <a:p>
            <a:pPr algn="r" eaLnBrk="1" hangingPunct="1"/>
            <a:r>
              <a:rPr lang="de-DE" smtClean="0"/>
              <a:t>March 2010</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de-DE" smtClean="0"/>
              <a:t>Legal Disclaimer</a:t>
            </a:r>
          </a:p>
        </p:txBody>
      </p:sp>
      <p:sp>
        <p:nvSpPr>
          <p:cNvPr id="37890" name="Content Placeholder 2"/>
          <p:cNvSpPr>
            <a:spLocks noGrp="1"/>
          </p:cNvSpPr>
          <p:nvPr>
            <p:ph idx="1"/>
          </p:nvPr>
        </p:nvSpPr>
        <p:spPr/>
        <p:txBody>
          <a:bodyPr/>
          <a:lstStyle/>
          <a:p>
            <a:pPr>
              <a:buFontTx/>
              <a:buNone/>
            </a:pPr>
            <a:r>
              <a:rPr lang="en-US" sz="1400" b="1" smtClean="0"/>
              <a:t>INFORMATION IN THIS DOCUMENT IS PROVIDED “AS IS”. NO LICENSE, EXPRESS OR IMPLIED, BY ESTOPPEL OR OTHERWISE, TO ANY INTELLECTUAL PROPERTY RIGHTS IS GRANTED BY THIS DOCUMENT.  INTEL ASSUMES NO LIABILITY WHATSOEVER AND INTEL DISCLAIMS ANY EXPRESS OR IMPLIED WARRANTY, RELATING TO THIS INFORMATION INCLUDING LIABILITY OR WARRANTIES RELATING TO FITNESS FOR A PARTICULAR PURPOSE, MERCHANTABILITY, OR INFRINGEMENT OF ANY PATENT, COPYRIGHT OR OTHER INTELLECTUAL PROPERTY RIGHT.</a:t>
            </a:r>
            <a:endParaRPr lang="de-DE" sz="1400" smtClean="0"/>
          </a:p>
          <a:p>
            <a:pPr>
              <a:buFontTx/>
              <a:buNone/>
            </a:pPr>
            <a:r>
              <a:rPr lang="en-US" sz="1400" b="1" smtClean="0"/>
              <a:t> Performance tests and ratings are measured using specific computer systems and/or components and reflect the approximate performance of Intel products as measured by those tests. Any difference in system hardware or software design or configuration may affect actual performance. Buyers should consult other sources of information to evaluate the performance of systems or components they are considering purchasing. For more information on performance tests and on the performance of Intel products, reference </a:t>
            </a:r>
            <a:r>
              <a:rPr lang="en-US" sz="1400" b="1" u="sng" smtClean="0">
                <a:hlinkClick r:id="rId2"/>
              </a:rPr>
              <a:t>www.intel.com/software/products</a:t>
            </a:r>
            <a:r>
              <a:rPr lang="en-US" sz="1400" b="1" smtClean="0"/>
              <a:t>.</a:t>
            </a:r>
            <a:endParaRPr lang="de-DE" sz="1400" smtClean="0"/>
          </a:p>
          <a:p>
            <a:pPr>
              <a:buFontTx/>
              <a:buNone/>
            </a:pPr>
            <a:r>
              <a:rPr lang="en-US" sz="1400" b="1" smtClean="0"/>
              <a:t> Intel and the Intel logo are trademarks of Intel Corporation in the U.S. and other countries. </a:t>
            </a:r>
            <a:endParaRPr lang="de-DE" sz="1400" smtClean="0"/>
          </a:p>
          <a:p>
            <a:pPr>
              <a:buFontTx/>
              <a:buNone/>
            </a:pPr>
            <a:r>
              <a:rPr lang="en-US" sz="1400" b="1" smtClean="0"/>
              <a:t> *Other names and brands may be claimed as the property of others. </a:t>
            </a:r>
            <a:endParaRPr lang="de-DE" sz="1400" smtClean="0"/>
          </a:p>
          <a:p>
            <a:pPr>
              <a:buFontTx/>
              <a:buNone/>
            </a:pPr>
            <a:r>
              <a:rPr lang="en-US" sz="1400" b="1" smtClean="0"/>
              <a:t> Copyright © 2010.  Intel Corporation.</a:t>
            </a:r>
            <a:endParaRPr lang="de-DE" sz="1400" smtClean="0"/>
          </a:p>
          <a:p>
            <a:pPr>
              <a:buFontTx/>
              <a:buNone/>
            </a:pPr>
            <a:endParaRPr lang="de-DE" sz="1400"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312738" y="2616200"/>
            <a:ext cx="8551862" cy="889000"/>
          </a:xfrm>
        </p:spPr>
        <p:txBody>
          <a:bodyPr/>
          <a:lstStyle/>
          <a:p>
            <a:pPr algn="ctr"/>
            <a:r>
              <a:rPr lang="de-DE" sz="4400" smtClean="0"/>
              <a:t>Intel® MPI Library 4.0</a:t>
            </a:r>
            <a:br>
              <a:rPr lang="de-DE" sz="4400" smtClean="0"/>
            </a:br>
            <a:r>
              <a:rPr lang="de-DE" sz="4400" smtClean="0"/>
              <a:t>for Linux* </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bwMode="auto">
          <a:xfrm>
            <a:off x="5918200" y="3802063"/>
            <a:ext cx="3021013" cy="1260475"/>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wrap="none" anchor="ctr"/>
          <a:lstStyle/>
          <a:p>
            <a:pPr>
              <a:defRPr/>
            </a:pPr>
            <a:endParaRPr lang="de-DE" sz="2000">
              <a:solidFill>
                <a:schemeClr val="tx1"/>
              </a:solidFill>
              <a:latin typeface="Verdana" pitchFamily="34" charset="0"/>
              <a:cs typeface="Arial" charset="0"/>
            </a:endParaRPr>
          </a:p>
        </p:txBody>
      </p:sp>
      <p:sp>
        <p:nvSpPr>
          <p:cNvPr id="39947" name="Rectangle 2"/>
          <p:cNvSpPr>
            <a:spLocks noGrp="1" noChangeArrowheads="1"/>
          </p:cNvSpPr>
          <p:nvPr>
            <p:ph type="title"/>
          </p:nvPr>
        </p:nvSpPr>
        <p:spPr>
          <a:xfrm>
            <a:off x="293688" y="177800"/>
            <a:ext cx="8583612" cy="1060450"/>
          </a:xfrm>
        </p:spPr>
        <p:txBody>
          <a:bodyPr/>
          <a:lstStyle/>
          <a:p>
            <a:pPr eaLnBrk="1" hangingPunct="1"/>
            <a:r>
              <a:rPr lang="de-DE" sz="2400" smtClean="0">
                <a:solidFill>
                  <a:schemeClr val="bg1"/>
                </a:solidFill>
              </a:rPr>
              <a:t>MPI Latency Benchmarks – Linux* </a:t>
            </a:r>
            <a:r>
              <a:rPr lang="de-DE" sz="2000" smtClean="0">
                <a:solidFill>
                  <a:schemeClr val="bg1"/>
                </a:solidFill>
              </a:rPr>
              <a:t/>
            </a:r>
            <a:br>
              <a:rPr lang="de-DE" sz="2000" smtClean="0">
                <a:solidFill>
                  <a:schemeClr val="bg1"/>
                </a:solidFill>
              </a:rPr>
            </a:br>
            <a:r>
              <a:rPr lang="de-DE" sz="2000" smtClean="0">
                <a:solidFill>
                  <a:schemeClr val="bg2"/>
                </a:solidFill>
              </a:rPr>
              <a:t>64 processes on 8 nodes (InfiniBand + shared memory)</a:t>
            </a:r>
            <a:r>
              <a:rPr lang="de-DE" sz="2000" smtClean="0">
                <a:solidFill>
                  <a:schemeClr val="bg1"/>
                </a:solidFill>
              </a:rPr>
              <a:t/>
            </a:r>
            <a:br>
              <a:rPr lang="de-DE" sz="2000" smtClean="0">
                <a:solidFill>
                  <a:schemeClr val="bg1"/>
                </a:solidFill>
              </a:rPr>
            </a:br>
            <a:endParaRPr lang="de-DE" sz="2000" smtClean="0">
              <a:solidFill>
                <a:schemeClr val="bg1"/>
              </a:solidFill>
            </a:endParaRPr>
          </a:p>
        </p:txBody>
      </p:sp>
      <p:sp>
        <p:nvSpPr>
          <p:cNvPr id="38" name="Rectangle 37"/>
          <p:cNvSpPr/>
          <p:nvPr/>
        </p:nvSpPr>
        <p:spPr>
          <a:xfrm>
            <a:off x="622300" y="3916363"/>
            <a:ext cx="4799013" cy="236537"/>
          </a:xfrm>
          <a:prstGeom prst="rect">
            <a:avLst/>
          </a:prstGeom>
        </p:spPr>
        <p:txBody>
          <a:bodyPr>
            <a:spAutoFit/>
          </a:bodyPr>
          <a:lstStyle/>
          <a:p>
            <a:pPr>
              <a:lnSpc>
                <a:spcPct val="90000"/>
              </a:lnSpc>
              <a:spcBef>
                <a:spcPct val="40000"/>
              </a:spcBef>
              <a:buSzPct val="125000"/>
              <a:defRPr/>
            </a:pPr>
            <a:r>
              <a:rPr lang="de-DE" sz="1050" b="1" dirty="0">
                <a:solidFill>
                  <a:schemeClr val="accent2">
                    <a:lumMod val="75000"/>
                  </a:schemeClr>
                </a:solidFill>
              </a:rPr>
              <a:t>Performance relative (Geomean) to Open MPI 1.4.1</a:t>
            </a:r>
            <a:r>
              <a:rPr lang="de-DE" sz="1050" dirty="0">
                <a:solidFill>
                  <a:schemeClr val="bg1"/>
                </a:solidFill>
              </a:rPr>
              <a:t>	</a:t>
            </a:r>
            <a:endParaRPr lang="en-US" sz="1050" dirty="0"/>
          </a:p>
        </p:txBody>
      </p:sp>
      <p:sp>
        <p:nvSpPr>
          <p:cNvPr id="6157" name="Rectangle 26"/>
          <p:cNvSpPr>
            <a:spLocks noChangeArrowheads="1"/>
          </p:cNvSpPr>
          <p:nvPr/>
        </p:nvSpPr>
        <p:spPr bwMode="auto">
          <a:xfrm>
            <a:off x="620713" y="4073525"/>
            <a:ext cx="3543300" cy="1163638"/>
          </a:xfrm>
          <a:prstGeom prst="rect">
            <a:avLst/>
          </a:prstGeom>
          <a:noFill/>
          <a:ln w="9525" algn="ctr">
            <a:noFill/>
            <a:miter lim="800000"/>
            <a:headEnd/>
            <a:tailEnd/>
          </a:ln>
        </p:spPr>
        <p:txBody>
          <a:bodyPr>
            <a:spAutoFit/>
          </a:bodyPr>
          <a:lstStyle/>
          <a:p>
            <a:pPr eaLnBrk="0" hangingPunct="0">
              <a:lnSpc>
                <a:spcPct val="90000"/>
              </a:lnSpc>
              <a:spcBef>
                <a:spcPct val="40000"/>
              </a:spcBef>
              <a:buSzPct val="125000"/>
              <a:defRPr/>
            </a:pPr>
            <a:r>
              <a:rPr lang="en-US" sz="800" b="1" dirty="0">
                <a:solidFill>
                  <a:schemeClr val="accent4">
                    <a:lumMod val="10000"/>
                  </a:schemeClr>
                </a:solidFill>
              </a:rPr>
              <a:t>Hardware</a:t>
            </a:r>
            <a:r>
              <a:rPr lang="ru-RU" sz="800" b="1" dirty="0">
                <a:solidFill>
                  <a:schemeClr val="accent4">
                    <a:lumMod val="10000"/>
                  </a:schemeClr>
                </a:solidFill>
              </a:rPr>
              <a:t> Configuration:</a:t>
            </a:r>
            <a:endParaRPr lang="en-US" sz="800" b="1" dirty="0">
              <a:solidFill>
                <a:schemeClr val="accent4">
                  <a:lumMod val="10000"/>
                </a:schemeClr>
              </a:solidFill>
            </a:endParaRPr>
          </a:p>
          <a:p>
            <a:pPr>
              <a:lnSpc>
                <a:spcPct val="90000"/>
              </a:lnSpc>
              <a:spcBef>
                <a:spcPct val="40000"/>
              </a:spcBef>
              <a:buSzPct val="125000"/>
              <a:buFontTx/>
              <a:buChar char="•"/>
              <a:defRPr/>
            </a:pPr>
            <a:r>
              <a:rPr lang="en-US" sz="800" dirty="0">
                <a:solidFill>
                  <a:schemeClr val="accent4">
                    <a:lumMod val="10000"/>
                  </a:schemeClr>
                </a:solidFill>
              </a:rPr>
              <a:t>Interconnect: </a:t>
            </a:r>
            <a:r>
              <a:rPr lang="en-US" sz="800" dirty="0" err="1">
                <a:solidFill>
                  <a:schemeClr val="accent4">
                    <a:lumMod val="10000"/>
                  </a:schemeClr>
                </a:solidFill>
              </a:rPr>
              <a:t>InfiniBand</a:t>
            </a:r>
            <a:r>
              <a:rPr lang="en-US" sz="800" dirty="0">
                <a:solidFill>
                  <a:schemeClr val="accent4">
                    <a:lumMod val="10000"/>
                  </a:schemeClr>
                </a:solidFill>
              </a:rPr>
              <a:t>, </a:t>
            </a:r>
            <a:r>
              <a:rPr lang="en-US" sz="800" dirty="0" err="1">
                <a:solidFill>
                  <a:schemeClr val="accent4">
                    <a:lumMod val="10000"/>
                  </a:schemeClr>
                </a:solidFill>
              </a:rPr>
              <a:t>ConnectX</a:t>
            </a:r>
            <a:r>
              <a:rPr lang="en-US" sz="800" dirty="0">
                <a:solidFill>
                  <a:schemeClr val="accent4">
                    <a:lumMod val="10000"/>
                  </a:schemeClr>
                </a:solidFill>
              </a:rPr>
              <a:t> adapters; QDR</a:t>
            </a:r>
            <a:endParaRPr lang="it-IT" sz="800" dirty="0">
              <a:solidFill>
                <a:schemeClr val="accent4">
                  <a:lumMod val="10000"/>
                </a:schemeClr>
              </a:solidFill>
            </a:endParaRPr>
          </a:p>
          <a:p>
            <a:pPr>
              <a:lnSpc>
                <a:spcPct val="90000"/>
              </a:lnSpc>
              <a:spcBef>
                <a:spcPct val="40000"/>
              </a:spcBef>
              <a:buSzPct val="125000"/>
              <a:buFontTx/>
              <a:buChar char="•"/>
              <a:defRPr/>
            </a:pPr>
            <a:r>
              <a:rPr lang="it-IT" sz="800" dirty="0">
                <a:solidFill>
                  <a:schemeClr val="accent4">
                    <a:lumMod val="10000"/>
                  </a:schemeClr>
                </a:solidFill>
              </a:rPr>
              <a:t>CPU: </a:t>
            </a:r>
            <a:r>
              <a:rPr lang="en-US" sz="800" dirty="0">
                <a:solidFill>
                  <a:schemeClr val="accent4">
                    <a:lumMod val="10000"/>
                  </a:schemeClr>
                </a:solidFill>
              </a:rPr>
              <a:t>Xeon DP Nehalem X5570; 2.93Ghz</a:t>
            </a:r>
          </a:p>
          <a:p>
            <a:pPr>
              <a:lnSpc>
                <a:spcPct val="90000"/>
              </a:lnSpc>
              <a:spcBef>
                <a:spcPct val="40000"/>
              </a:spcBef>
              <a:buSzPct val="125000"/>
              <a:buFontTx/>
              <a:buChar char="•"/>
              <a:defRPr/>
            </a:pPr>
            <a:r>
              <a:rPr lang="en-US" sz="800" dirty="0">
                <a:solidFill>
                  <a:schemeClr val="accent4">
                    <a:lumMod val="10000"/>
                  </a:schemeClr>
                </a:solidFill>
              </a:rPr>
              <a:t>RAM: 24Gb per system</a:t>
            </a:r>
          </a:p>
          <a:p>
            <a:pPr>
              <a:lnSpc>
                <a:spcPct val="90000"/>
              </a:lnSpc>
              <a:spcBef>
                <a:spcPct val="40000"/>
              </a:spcBef>
              <a:buSzPct val="125000"/>
              <a:buFontTx/>
              <a:buChar char="•"/>
              <a:defRPr/>
            </a:pPr>
            <a:r>
              <a:rPr lang="en-US" sz="800" b="1" dirty="0">
                <a:solidFill>
                  <a:schemeClr val="accent4">
                    <a:lumMod val="10000"/>
                  </a:schemeClr>
                </a:solidFill>
              </a:rPr>
              <a:t>Software Configuration:</a:t>
            </a:r>
          </a:p>
          <a:p>
            <a:pPr>
              <a:lnSpc>
                <a:spcPct val="90000"/>
              </a:lnSpc>
              <a:spcBef>
                <a:spcPct val="40000"/>
              </a:spcBef>
              <a:buSzPct val="125000"/>
              <a:buFontTx/>
              <a:buChar char="•"/>
              <a:defRPr/>
            </a:pPr>
            <a:r>
              <a:rPr lang="en-US" sz="800" dirty="0">
                <a:solidFill>
                  <a:schemeClr val="accent4">
                    <a:lumMod val="10000"/>
                  </a:schemeClr>
                </a:solidFill>
              </a:rPr>
              <a:t>Intel® C/C++ Compiler 11.1 U4</a:t>
            </a:r>
          </a:p>
          <a:p>
            <a:pPr>
              <a:lnSpc>
                <a:spcPct val="90000"/>
              </a:lnSpc>
              <a:spcBef>
                <a:spcPct val="40000"/>
              </a:spcBef>
              <a:buSzPct val="125000"/>
              <a:buFontTx/>
              <a:buChar char="•"/>
              <a:defRPr/>
            </a:pPr>
            <a:r>
              <a:rPr lang="en-US" sz="800" dirty="0">
                <a:solidFill>
                  <a:schemeClr val="accent4">
                    <a:lumMod val="10000"/>
                  </a:schemeClr>
                </a:solidFill>
              </a:rPr>
              <a:t>Intel® MPI Benchmarks 3.2</a:t>
            </a:r>
          </a:p>
        </p:txBody>
      </p:sp>
      <p:sp>
        <p:nvSpPr>
          <p:cNvPr id="39950" name="Text Box 3"/>
          <p:cNvSpPr txBox="1">
            <a:spLocks noChangeArrowheads="1"/>
          </p:cNvSpPr>
          <p:nvPr/>
        </p:nvSpPr>
        <p:spPr bwMode="auto">
          <a:xfrm>
            <a:off x="379413" y="5605463"/>
            <a:ext cx="8461375" cy="249237"/>
          </a:xfrm>
          <a:prstGeom prst="rect">
            <a:avLst/>
          </a:prstGeom>
          <a:noFill/>
          <a:ln w="9525">
            <a:noFill/>
            <a:miter lim="800000"/>
            <a:headEnd/>
            <a:tailEnd/>
          </a:ln>
        </p:spPr>
        <p:txBody>
          <a:bodyPr lIns="0" tIns="0" rIns="0" bIns="0">
            <a:spAutoFit/>
          </a:bodyPr>
          <a:lstStyle/>
          <a:p>
            <a:pPr>
              <a:lnSpc>
                <a:spcPct val="90000"/>
              </a:lnSpc>
              <a:spcBef>
                <a:spcPct val="40000"/>
              </a:spcBef>
              <a:buSzPct val="125000"/>
            </a:pPr>
            <a:r>
              <a:rPr lang="en-US" sz="600" i="1"/>
              <a:t>Source: Intel Corporation.   Performance tests and ratings are measured using specific computer systems and/or components and reflect the approximate performance of Intel products as measured by those tests.  Any difference in system hardware or software design or configuration may affect actual performance.  Buyers should consult other sources of information to evaluate the performance of systems or components they are considering purchasing. </a:t>
            </a:r>
            <a:r>
              <a:rPr lang="en-US" sz="600" i="1" noProof="1"/>
              <a:t>For more information on performance tests and on the performance of Intel products, refer to www.intel.com/performance/resources/benchmark_limitations.htm.</a:t>
            </a:r>
            <a:endParaRPr lang="en-US" sz="600" noProof="1">
              <a:ea typeface="MS PGothic" pitchFamily="34" charset="-128"/>
            </a:endParaRPr>
          </a:p>
        </p:txBody>
      </p:sp>
      <p:sp>
        <p:nvSpPr>
          <p:cNvPr id="39951" name="AutoShape 3"/>
          <p:cNvSpPr>
            <a:spLocks noChangeArrowheads="1"/>
          </p:cNvSpPr>
          <p:nvPr/>
        </p:nvSpPr>
        <p:spPr bwMode="auto">
          <a:xfrm>
            <a:off x="474663" y="5203825"/>
            <a:ext cx="8229600" cy="355600"/>
          </a:xfrm>
          <a:prstGeom prst="roundRect">
            <a:avLst>
              <a:gd name="adj" fmla="val 16667"/>
            </a:avLst>
          </a:prstGeom>
          <a:solidFill>
            <a:schemeClr val="bg2"/>
          </a:solidFill>
          <a:ln w="19050">
            <a:noFill/>
            <a:round/>
            <a:headEnd/>
            <a:tailEnd/>
          </a:ln>
        </p:spPr>
        <p:txBody>
          <a:bodyPr wrap="none" anchor="ctr"/>
          <a:lstStyle/>
          <a:p>
            <a:pPr algn="ctr">
              <a:lnSpc>
                <a:spcPct val="90000"/>
              </a:lnSpc>
              <a:spcBef>
                <a:spcPct val="40000"/>
              </a:spcBef>
              <a:buSzPct val="125000"/>
            </a:pPr>
            <a:r>
              <a:rPr lang="en-US" sz="1700"/>
              <a:t>Intel® MPI Library 4.0 continues with industry leading performance </a:t>
            </a:r>
          </a:p>
        </p:txBody>
      </p:sp>
      <p:sp>
        <p:nvSpPr>
          <p:cNvPr id="39952" name="Rectangle 38"/>
          <p:cNvSpPr>
            <a:spLocks noChangeArrowheads="1"/>
          </p:cNvSpPr>
          <p:nvPr/>
        </p:nvSpPr>
        <p:spPr bwMode="auto">
          <a:xfrm>
            <a:off x="5927725" y="3797300"/>
            <a:ext cx="3044825" cy="1333500"/>
          </a:xfrm>
          <a:prstGeom prst="rect">
            <a:avLst/>
          </a:prstGeom>
          <a:noFill/>
          <a:ln w="12700">
            <a:noFill/>
            <a:miter lim="800000"/>
            <a:headEnd/>
            <a:tailEnd/>
          </a:ln>
        </p:spPr>
        <p:txBody>
          <a:bodyPr>
            <a:spAutoFit/>
          </a:bodyPr>
          <a:lstStyle/>
          <a:p>
            <a:pPr>
              <a:lnSpc>
                <a:spcPct val="90000"/>
              </a:lnSpc>
              <a:spcBef>
                <a:spcPct val="40000"/>
              </a:spcBef>
              <a:buSzPct val="125000"/>
            </a:pPr>
            <a:r>
              <a:rPr lang="de-DE" sz="1400" b="1">
                <a:solidFill>
                  <a:schemeClr val="hlink"/>
                </a:solidFill>
              </a:rPr>
              <a:t>Intel </a:t>
            </a:r>
            <a:r>
              <a:rPr lang="de-DE" sz="1400" b="1" noProof="1">
                <a:solidFill>
                  <a:schemeClr val="hlink"/>
                </a:solidFill>
              </a:rPr>
              <a:t>MPI Library 4.0 provides  industry leading out-of-the-box performance due to: </a:t>
            </a:r>
          </a:p>
          <a:p>
            <a:pPr>
              <a:lnSpc>
                <a:spcPct val="90000"/>
              </a:lnSpc>
              <a:spcBef>
                <a:spcPct val="40000"/>
              </a:spcBef>
              <a:buSzPct val="125000"/>
              <a:buFontTx/>
              <a:buChar char="•"/>
            </a:pPr>
            <a:r>
              <a:rPr lang="de-DE" sz="1100" b="1" noProof="1">
                <a:solidFill>
                  <a:srgbClr val="0860A8"/>
                </a:solidFill>
              </a:rPr>
              <a:t>Incremental optimizations</a:t>
            </a:r>
          </a:p>
          <a:p>
            <a:pPr>
              <a:lnSpc>
                <a:spcPct val="90000"/>
              </a:lnSpc>
              <a:spcBef>
                <a:spcPct val="40000"/>
              </a:spcBef>
              <a:buSzPct val="125000"/>
              <a:buFontTx/>
              <a:buChar char="•"/>
            </a:pPr>
            <a:r>
              <a:rPr lang="de-DE" sz="1100" b="1" noProof="1">
                <a:solidFill>
                  <a:srgbClr val="0860A8"/>
                </a:solidFill>
              </a:rPr>
              <a:t>Best default parameters</a:t>
            </a:r>
          </a:p>
          <a:p>
            <a:pPr>
              <a:lnSpc>
                <a:spcPct val="90000"/>
              </a:lnSpc>
              <a:spcBef>
                <a:spcPct val="40000"/>
              </a:spcBef>
              <a:buSzPct val="125000"/>
              <a:buFontTx/>
              <a:buChar char="•"/>
            </a:pPr>
            <a:r>
              <a:rPr lang="de-DE" sz="1100" b="1" noProof="1">
                <a:solidFill>
                  <a:srgbClr val="0860A8"/>
                </a:solidFill>
              </a:rPr>
              <a:t>Best collective algorithms</a:t>
            </a:r>
          </a:p>
        </p:txBody>
      </p:sp>
      <p:sp>
        <p:nvSpPr>
          <p:cNvPr id="39953" name="Rectangle 38"/>
          <p:cNvSpPr>
            <a:spLocks noChangeArrowheads="1"/>
          </p:cNvSpPr>
          <p:nvPr/>
        </p:nvSpPr>
        <p:spPr bwMode="auto">
          <a:xfrm>
            <a:off x="5840413" y="1084263"/>
            <a:ext cx="3389312" cy="2508250"/>
          </a:xfrm>
          <a:prstGeom prst="rect">
            <a:avLst/>
          </a:prstGeom>
          <a:noFill/>
          <a:ln w="12700">
            <a:noFill/>
            <a:miter lim="800000"/>
            <a:headEnd/>
            <a:tailEnd/>
          </a:ln>
        </p:spPr>
        <p:txBody>
          <a:bodyPr>
            <a:spAutoFit/>
          </a:bodyPr>
          <a:lstStyle/>
          <a:p>
            <a:pPr>
              <a:lnSpc>
                <a:spcPct val="90000"/>
              </a:lnSpc>
              <a:spcBef>
                <a:spcPct val="40000"/>
              </a:spcBef>
              <a:buSzPct val="125000"/>
            </a:pPr>
            <a:r>
              <a:rPr lang="de-DE" sz="1000" b="1">
                <a:solidFill>
                  <a:schemeClr val="hlink"/>
                </a:solidFill>
              </a:rPr>
              <a:t>Benchmark overview</a:t>
            </a:r>
          </a:p>
          <a:p>
            <a:pPr>
              <a:lnSpc>
                <a:spcPct val="90000"/>
              </a:lnSpc>
              <a:spcBef>
                <a:spcPct val="40000"/>
              </a:spcBef>
              <a:buSzPct val="125000"/>
              <a:buFont typeface="Arial" charset="0"/>
              <a:buChar char="•"/>
            </a:pPr>
            <a:r>
              <a:rPr lang="de-DE" sz="1000" b="1">
                <a:solidFill>
                  <a:schemeClr val="hlink"/>
                </a:solidFill>
              </a:rPr>
              <a:t> </a:t>
            </a:r>
            <a:r>
              <a:rPr lang="de-DE" sz="1000">
                <a:solidFill>
                  <a:schemeClr val="hlink"/>
                </a:solidFill>
              </a:rPr>
              <a:t>Out-of-the-box performance</a:t>
            </a:r>
          </a:p>
          <a:p>
            <a:pPr>
              <a:lnSpc>
                <a:spcPct val="90000"/>
              </a:lnSpc>
              <a:spcBef>
                <a:spcPct val="40000"/>
              </a:spcBef>
              <a:buSzPct val="125000"/>
              <a:buFont typeface="Arial" charset="0"/>
              <a:buChar char="•"/>
            </a:pPr>
            <a:r>
              <a:rPr lang="en-US" sz="1000">
                <a:solidFill>
                  <a:schemeClr val="hlink"/>
                </a:solidFill>
              </a:rPr>
              <a:t> All listed MPI libraries were built with the </a:t>
            </a:r>
            <a:br>
              <a:rPr lang="en-US" sz="1000">
                <a:solidFill>
                  <a:schemeClr val="hlink"/>
                </a:solidFill>
              </a:rPr>
            </a:br>
            <a:r>
              <a:rPr lang="en-US" sz="1000">
                <a:solidFill>
                  <a:schemeClr val="hlink"/>
                </a:solidFill>
              </a:rPr>
              <a:t>  Intel® C++ Compiler 11.1 U4 for Linux*</a:t>
            </a:r>
            <a:endParaRPr lang="de-DE" sz="1000">
              <a:solidFill>
                <a:schemeClr val="hlink"/>
              </a:solidFill>
            </a:endParaRPr>
          </a:p>
          <a:p>
            <a:pPr>
              <a:lnSpc>
                <a:spcPct val="90000"/>
              </a:lnSpc>
              <a:spcBef>
                <a:spcPct val="40000"/>
              </a:spcBef>
              <a:buSzPct val="125000"/>
              <a:buFont typeface="Arial" charset="0"/>
              <a:buChar char="•"/>
            </a:pPr>
            <a:r>
              <a:rPr lang="de-DE" sz="1000" noProof="1">
                <a:solidFill>
                  <a:schemeClr val="hlink"/>
                </a:solidFill>
              </a:rPr>
              <a:t> Intel® MPI Library 4.0  </a:t>
            </a:r>
            <a:r>
              <a:rPr lang="de-DE" sz="1000" i="1" noProof="1">
                <a:solidFill>
                  <a:schemeClr val="hlink"/>
                </a:solidFill>
              </a:rPr>
              <a:t>VS.</a:t>
            </a:r>
          </a:p>
          <a:p>
            <a:pPr lvl="1">
              <a:lnSpc>
                <a:spcPct val="90000"/>
              </a:lnSpc>
              <a:spcBef>
                <a:spcPct val="40000"/>
              </a:spcBef>
              <a:buSzPct val="125000"/>
              <a:buFont typeface="Arial" charset="0"/>
              <a:buChar char="•"/>
            </a:pPr>
            <a:r>
              <a:rPr lang="de-DE" sz="1000" noProof="1">
                <a:solidFill>
                  <a:schemeClr val="hlink"/>
                </a:solidFill>
              </a:rPr>
              <a:t> Open MPI 1.4</a:t>
            </a:r>
          </a:p>
          <a:p>
            <a:pPr lvl="1">
              <a:lnSpc>
                <a:spcPct val="90000"/>
              </a:lnSpc>
              <a:spcBef>
                <a:spcPct val="40000"/>
              </a:spcBef>
              <a:buSzPct val="125000"/>
              <a:buFont typeface="Arial" charset="0"/>
              <a:buChar char="•"/>
            </a:pPr>
            <a:r>
              <a:rPr lang="de-DE" sz="1000" noProof="1">
                <a:solidFill>
                  <a:schemeClr val="hlink"/>
                </a:solidFill>
              </a:rPr>
              <a:t> Open MPI 1.4.1</a:t>
            </a:r>
          </a:p>
          <a:p>
            <a:pPr lvl="1">
              <a:lnSpc>
                <a:spcPct val="90000"/>
              </a:lnSpc>
              <a:spcBef>
                <a:spcPct val="40000"/>
              </a:spcBef>
              <a:buSzPct val="125000"/>
              <a:buFont typeface="Arial" charset="0"/>
              <a:buChar char="•"/>
            </a:pPr>
            <a:r>
              <a:rPr lang="de-DE" sz="1000" noProof="1">
                <a:solidFill>
                  <a:schemeClr val="hlink"/>
                </a:solidFill>
              </a:rPr>
              <a:t> Platform MPI 7.01</a:t>
            </a:r>
          </a:p>
          <a:p>
            <a:pPr lvl="1">
              <a:lnSpc>
                <a:spcPct val="90000"/>
              </a:lnSpc>
              <a:spcBef>
                <a:spcPct val="40000"/>
              </a:spcBef>
              <a:buSzPct val="125000"/>
              <a:buFont typeface="Arial" charset="0"/>
              <a:buChar char="•"/>
            </a:pPr>
            <a:r>
              <a:rPr lang="de-DE" sz="1000" noProof="1">
                <a:solidFill>
                  <a:schemeClr val="hlink"/>
                </a:solidFill>
              </a:rPr>
              <a:t>MVAPICH2 1.4</a:t>
            </a:r>
          </a:p>
          <a:p>
            <a:pPr lvl="1">
              <a:lnSpc>
                <a:spcPct val="90000"/>
              </a:lnSpc>
              <a:spcBef>
                <a:spcPct val="40000"/>
              </a:spcBef>
              <a:buSzPct val="125000"/>
              <a:buFont typeface="Arial" charset="0"/>
              <a:buChar char="•"/>
            </a:pPr>
            <a:r>
              <a:rPr lang="de-DE" sz="1000" noProof="1">
                <a:solidFill>
                  <a:schemeClr val="hlink"/>
                </a:solidFill>
              </a:rPr>
              <a:t>MVAPICH 1.2 RC1</a:t>
            </a:r>
          </a:p>
          <a:p>
            <a:pPr>
              <a:lnSpc>
                <a:spcPct val="90000"/>
              </a:lnSpc>
              <a:spcBef>
                <a:spcPct val="40000"/>
              </a:spcBef>
              <a:buSzPct val="125000"/>
              <a:buFont typeface="Arial" charset="0"/>
              <a:buChar char="•"/>
            </a:pPr>
            <a:r>
              <a:rPr lang="de-DE" sz="1000" noProof="1">
                <a:solidFill>
                  <a:schemeClr val="hlink"/>
                </a:solidFill>
              </a:rPr>
              <a:t> Intel® C/C++ Compiler 11.1 U4</a:t>
            </a:r>
          </a:p>
          <a:p>
            <a:pPr>
              <a:lnSpc>
                <a:spcPct val="90000"/>
              </a:lnSpc>
              <a:spcBef>
                <a:spcPct val="40000"/>
              </a:spcBef>
              <a:buSzPct val="125000"/>
              <a:buFont typeface="Arial" charset="0"/>
              <a:buChar char="•"/>
            </a:pPr>
            <a:r>
              <a:rPr lang="de-DE" sz="1000" noProof="1">
                <a:solidFill>
                  <a:schemeClr val="hlink"/>
                </a:solidFill>
              </a:rPr>
              <a:t> Intel® MPI Benchmarks 3.2</a:t>
            </a:r>
            <a:br>
              <a:rPr lang="de-DE" sz="1000" noProof="1">
                <a:solidFill>
                  <a:schemeClr val="hlink"/>
                </a:solidFill>
              </a:rPr>
            </a:br>
            <a:r>
              <a:rPr lang="de-DE" sz="1000" noProof="1">
                <a:solidFill>
                  <a:schemeClr val="hlink"/>
                </a:solidFill>
              </a:rPr>
              <a:t>  </a:t>
            </a:r>
            <a:r>
              <a:rPr lang="de-DE" sz="800" noProof="1">
                <a:solidFill>
                  <a:schemeClr val="hlink"/>
                </a:solidFill>
              </a:rPr>
              <a:t>(used with default parameters – out-of-the-box)</a:t>
            </a:r>
            <a:endParaRPr lang="de-DE" sz="1000" noProof="1">
              <a:solidFill>
                <a:schemeClr val="hlink"/>
              </a:solidFill>
            </a:endParaRPr>
          </a:p>
        </p:txBody>
      </p:sp>
      <p:graphicFrame>
        <p:nvGraphicFramePr>
          <p:cNvPr id="39945" name="Chart 20"/>
          <p:cNvGraphicFramePr>
            <a:graphicFrameLocks/>
          </p:cNvGraphicFramePr>
          <p:nvPr/>
        </p:nvGraphicFramePr>
        <p:xfrm>
          <a:off x="685800" y="957263"/>
          <a:ext cx="5181600" cy="2962275"/>
        </p:xfrm>
        <a:graphic>
          <a:graphicData uri="http://schemas.openxmlformats.org/presentationml/2006/ole">
            <p:oleObj spid="_x0000_s39945" r:id="rId4" imgW="5182049" imgH="2962913" progId="Excel.Chart.8">
              <p:embed/>
            </p:oleObj>
          </a:graphicData>
        </a:graphic>
      </p:graphicFrame>
      <p:sp>
        <p:nvSpPr>
          <p:cNvPr id="9234" name="Rectangle 23"/>
          <p:cNvSpPr>
            <a:spLocks noChangeArrowheads="1"/>
          </p:cNvSpPr>
          <p:nvPr/>
        </p:nvSpPr>
        <p:spPr bwMode="auto">
          <a:xfrm>
            <a:off x="2071688" y="1004888"/>
            <a:ext cx="2397125" cy="258762"/>
          </a:xfrm>
          <a:prstGeom prst="rect">
            <a:avLst/>
          </a:prstGeom>
          <a:noFill/>
          <a:ln w="9525">
            <a:noFill/>
            <a:miter lim="800000"/>
            <a:headEnd/>
            <a:tailEnd/>
          </a:ln>
        </p:spPr>
        <p:txBody>
          <a:bodyPr wrap="none">
            <a:spAutoFit/>
          </a:bodyPr>
          <a:lstStyle/>
          <a:p>
            <a:pPr>
              <a:lnSpc>
                <a:spcPct val="90000"/>
              </a:lnSpc>
              <a:spcBef>
                <a:spcPct val="40000"/>
              </a:spcBef>
              <a:buSzPct val="125000"/>
              <a:defRPr/>
            </a:pPr>
            <a:r>
              <a:rPr lang="en-US" sz="1200" dirty="0">
                <a:solidFill>
                  <a:schemeClr val="bg1">
                    <a:lumMod val="75000"/>
                  </a:schemeClr>
                </a:solidFill>
              </a:rPr>
              <a:t>Intel Xeon DP X5570 (Nehalem)</a:t>
            </a:r>
            <a:endParaRPr lang="ru-RU" sz="1200" dirty="0">
              <a:solidFill>
                <a:schemeClr val="bg1">
                  <a:lumMod val="75000"/>
                </a:schemeClr>
              </a:solidFill>
            </a:endParaRPr>
          </a:p>
        </p:txBody>
      </p:sp>
      <p:cxnSp>
        <p:nvCxnSpPr>
          <p:cNvPr id="12" name="Straight Connector 11"/>
          <p:cNvCxnSpPr/>
          <p:nvPr/>
        </p:nvCxnSpPr>
        <p:spPr bwMode="auto">
          <a:xfrm rot="10800000" flipV="1">
            <a:off x="1220788" y="2857500"/>
            <a:ext cx="3176587" cy="17463"/>
          </a:xfrm>
          <a:prstGeom prst="line">
            <a:avLst/>
          </a:prstGeom>
          <a:ln>
            <a:headEnd type="none" w="sm" len="sm"/>
            <a:tailEnd type="none" w="sm" len="sm"/>
          </a:ln>
        </p:spPr>
        <p:style>
          <a:lnRef idx="1">
            <a:schemeClr val="dk1"/>
          </a:lnRef>
          <a:fillRef idx="0">
            <a:schemeClr val="dk1"/>
          </a:fillRef>
          <a:effectRef idx="0">
            <a:schemeClr val="dk1"/>
          </a:effectRef>
          <a:fontRef idx="minor">
            <a:schemeClr val="tx1"/>
          </a:fontRef>
        </p:style>
      </p:cxnSp>
      <p:sp>
        <p:nvSpPr>
          <p:cNvPr id="71" name="Rounded Rectangle 70"/>
          <p:cNvSpPr/>
          <p:nvPr/>
        </p:nvSpPr>
        <p:spPr bwMode="auto">
          <a:xfrm>
            <a:off x="2517775" y="2794000"/>
            <a:ext cx="727075" cy="155575"/>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lnSpc>
                <a:spcPct val="90000"/>
              </a:lnSpc>
              <a:spcBef>
                <a:spcPct val="40000"/>
              </a:spcBef>
              <a:buSzPct val="125000"/>
              <a:buFontTx/>
              <a:buChar char="•"/>
              <a:defRPr/>
            </a:pPr>
            <a:r>
              <a:rPr lang="de-DE" sz="600" b="1" dirty="0">
                <a:solidFill>
                  <a:schemeClr val="bg2"/>
                </a:solidFill>
                <a:latin typeface="Verdana" pitchFamily="34" charset="0"/>
              </a:rPr>
              <a:t>Open MPI 1.4.1</a:t>
            </a:r>
          </a:p>
        </p:txBody>
      </p:sp>
      <p:sp>
        <p:nvSpPr>
          <p:cNvPr id="39957" name="TextBox 18"/>
          <p:cNvSpPr txBox="1">
            <a:spLocks noChangeArrowheads="1"/>
          </p:cNvSpPr>
          <p:nvPr/>
        </p:nvSpPr>
        <p:spPr bwMode="auto">
          <a:xfrm>
            <a:off x="3490913" y="1252538"/>
            <a:ext cx="1639887" cy="231775"/>
          </a:xfrm>
          <a:prstGeom prst="rect">
            <a:avLst/>
          </a:prstGeom>
          <a:noFill/>
          <a:ln w="9525">
            <a:noFill/>
            <a:miter lim="800000"/>
            <a:headEnd/>
            <a:tailEnd/>
          </a:ln>
        </p:spPr>
        <p:txBody>
          <a:bodyPr>
            <a:spAutoFit/>
          </a:bodyPr>
          <a:lstStyle/>
          <a:p>
            <a:pPr>
              <a:lnSpc>
                <a:spcPct val="90000"/>
              </a:lnSpc>
              <a:spcBef>
                <a:spcPct val="40000"/>
              </a:spcBef>
              <a:buSzPct val="125000"/>
            </a:pPr>
            <a:r>
              <a:rPr lang="de-DE" sz="1000" b="1">
                <a:solidFill>
                  <a:srgbClr val="0860A8"/>
                </a:solidFill>
              </a:rPr>
              <a:t>Intel</a:t>
            </a:r>
            <a:r>
              <a:rPr lang="en-US" sz="1000" b="1">
                <a:solidFill>
                  <a:srgbClr val="0860A8"/>
                </a:solidFill>
              </a:rPr>
              <a:t>®</a:t>
            </a:r>
            <a:r>
              <a:rPr lang="de-DE" sz="1000" b="1">
                <a:solidFill>
                  <a:srgbClr val="0860A8"/>
                </a:solidFill>
              </a:rPr>
              <a:t> MPI Library 4.0 </a:t>
            </a:r>
          </a:p>
        </p:txBody>
      </p:sp>
      <p:cxnSp>
        <p:nvCxnSpPr>
          <p:cNvPr id="24" name="Straight Arrow Connector 23"/>
          <p:cNvCxnSpPr/>
          <p:nvPr/>
        </p:nvCxnSpPr>
        <p:spPr bwMode="auto">
          <a:xfrm rot="10800000" flipV="1">
            <a:off x="1527175" y="1389063"/>
            <a:ext cx="1970088" cy="752475"/>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25" name="Straight Arrow Connector 24"/>
          <p:cNvCxnSpPr/>
          <p:nvPr/>
        </p:nvCxnSpPr>
        <p:spPr bwMode="auto">
          <a:xfrm rot="10800000" flipV="1">
            <a:off x="2281238" y="1397000"/>
            <a:ext cx="1198562" cy="238125"/>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28" name="Straight Arrow Connector 27"/>
          <p:cNvCxnSpPr/>
          <p:nvPr/>
        </p:nvCxnSpPr>
        <p:spPr bwMode="auto">
          <a:xfrm rot="5400000">
            <a:off x="3009900" y="1425576"/>
            <a:ext cx="523875" cy="431800"/>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31" name="Straight Arrow Connector 30"/>
          <p:cNvCxnSpPr/>
          <p:nvPr/>
        </p:nvCxnSpPr>
        <p:spPr bwMode="auto">
          <a:xfrm rot="16200000" flipH="1">
            <a:off x="3098800" y="1765300"/>
            <a:ext cx="977900" cy="203200"/>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sp>
        <p:nvSpPr>
          <p:cNvPr id="39962" name="Rectangle 13"/>
          <p:cNvSpPr>
            <a:spLocks noChangeArrowheads="1"/>
          </p:cNvSpPr>
          <p:nvPr/>
        </p:nvSpPr>
        <p:spPr bwMode="auto">
          <a:xfrm rot="-5400000">
            <a:off x="101600" y="2252663"/>
            <a:ext cx="1500188" cy="246062"/>
          </a:xfrm>
          <a:prstGeom prst="rect">
            <a:avLst/>
          </a:prstGeom>
          <a:noFill/>
          <a:ln w="9525">
            <a:noFill/>
            <a:miter lim="800000"/>
            <a:headEnd/>
            <a:tailEnd/>
          </a:ln>
        </p:spPr>
        <p:txBody>
          <a:bodyPr>
            <a:spAutoFit/>
          </a:bodyPr>
          <a:lstStyle/>
          <a:p>
            <a:pPr algn="ctr">
              <a:lnSpc>
                <a:spcPct val="90000"/>
              </a:lnSpc>
              <a:spcBef>
                <a:spcPct val="40000"/>
              </a:spcBef>
              <a:buSzPct val="125000"/>
              <a:buFontTx/>
              <a:buChar char="•"/>
            </a:pPr>
            <a:r>
              <a:rPr lang="en-US" sz="1000" b="1">
                <a:solidFill>
                  <a:schemeClr val="bg1"/>
                </a:solidFill>
              </a:rPr>
              <a:t>Higher is better</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bwMode="auto">
          <a:xfrm>
            <a:off x="5918200" y="3802063"/>
            <a:ext cx="3021013" cy="1260475"/>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wrap="none" anchor="ctr"/>
          <a:lstStyle/>
          <a:p>
            <a:pPr>
              <a:defRPr/>
            </a:pPr>
            <a:endParaRPr lang="de-DE" sz="2000">
              <a:solidFill>
                <a:schemeClr val="tx1"/>
              </a:solidFill>
              <a:latin typeface="Verdana" pitchFamily="34" charset="0"/>
              <a:cs typeface="Arial" charset="0"/>
            </a:endParaRPr>
          </a:p>
        </p:txBody>
      </p:sp>
      <p:sp>
        <p:nvSpPr>
          <p:cNvPr id="41995" name="Rectangle 2"/>
          <p:cNvSpPr>
            <a:spLocks noGrp="1" noChangeArrowheads="1"/>
          </p:cNvSpPr>
          <p:nvPr>
            <p:ph type="title"/>
          </p:nvPr>
        </p:nvSpPr>
        <p:spPr>
          <a:xfrm>
            <a:off x="293688" y="177800"/>
            <a:ext cx="8583612" cy="1060450"/>
          </a:xfrm>
        </p:spPr>
        <p:txBody>
          <a:bodyPr/>
          <a:lstStyle/>
          <a:p>
            <a:pPr eaLnBrk="1" hangingPunct="1"/>
            <a:r>
              <a:rPr lang="de-DE" sz="2400" smtClean="0">
                <a:solidFill>
                  <a:schemeClr val="bg1"/>
                </a:solidFill>
              </a:rPr>
              <a:t>MPI Latency Benchmarks – Linux* </a:t>
            </a:r>
            <a:r>
              <a:rPr lang="de-DE" sz="2000" smtClean="0">
                <a:solidFill>
                  <a:schemeClr val="bg1"/>
                </a:solidFill>
              </a:rPr>
              <a:t/>
            </a:r>
            <a:br>
              <a:rPr lang="de-DE" sz="2000" smtClean="0">
                <a:solidFill>
                  <a:schemeClr val="bg1"/>
                </a:solidFill>
              </a:rPr>
            </a:br>
            <a:r>
              <a:rPr lang="de-DE" sz="2000" smtClean="0">
                <a:solidFill>
                  <a:schemeClr val="bg2"/>
                </a:solidFill>
              </a:rPr>
              <a:t>64 processes on 8 nodes (InfiniBand + shared memory)</a:t>
            </a:r>
            <a:r>
              <a:rPr lang="de-DE" sz="2000" smtClean="0">
                <a:solidFill>
                  <a:schemeClr val="bg1"/>
                </a:solidFill>
              </a:rPr>
              <a:t/>
            </a:r>
            <a:br>
              <a:rPr lang="de-DE" sz="2000" smtClean="0">
                <a:solidFill>
                  <a:schemeClr val="bg1"/>
                </a:solidFill>
              </a:rPr>
            </a:br>
            <a:endParaRPr lang="de-DE" sz="2000" smtClean="0">
              <a:solidFill>
                <a:schemeClr val="bg1"/>
              </a:solidFill>
            </a:endParaRPr>
          </a:p>
        </p:txBody>
      </p:sp>
      <p:sp>
        <p:nvSpPr>
          <p:cNvPr id="38" name="Rectangle 37"/>
          <p:cNvSpPr/>
          <p:nvPr/>
        </p:nvSpPr>
        <p:spPr>
          <a:xfrm>
            <a:off x="622300" y="3916363"/>
            <a:ext cx="4799013" cy="236537"/>
          </a:xfrm>
          <a:prstGeom prst="rect">
            <a:avLst/>
          </a:prstGeom>
        </p:spPr>
        <p:txBody>
          <a:bodyPr>
            <a:spAutoFit/>
          </a:bodyPr>
          <a:lstStyle/>
          <a:p>
            <a:pPr>
              <a:lnSpc>
                <a:spcPct val="90000"/>
              </a:lnSpc>
              <a:spcBef>
                <a:spcPct val="40000"/>
              </a:spcBef>
              <a:buSzPct val="125000"/>
              <a:defRPr/>
            </a:pPr>
            <a:r>
              <a:rPr lang="de-DE" sz="1050" b="1" dirty="0">
                <a:solidFill>
                  <a:schemeClr val="accent2">
                    <a:lumMod val="75000"/>
                  </a:schemeClr>
                </a:solidFill>
              </a:rPr>
              <a:t>Performance relative (Geomean) to Open MPI 1.4.1 Single-Rail</a:t>
            </a:r>
            <a:r>
              <a:rPr lang="de-DE" sz="1050" dirty="0">
                <a:solidFill>
                  <a:schemeClr val="bg1"/>
                </a:solidFill>
              </a:rPr>
              <a:t>	</a:t>
            </a:r>
            <a:endParaRPr lang="en-US" sz="1050" dirty="0"/>
          </a:p>
        </p:txBody>
      </p:sp>
      <p:sp>
        <p:nvSpPr>
          <p:cNvPr id="6157" name="Rectangle 26"/>
          <p:cNvSpPr>
            <a:spLocks noChangeArrowheads="1"/>
          </p:cNvSpPr>
          <p:nvPr/>
        </p:nvSpPr>
        <p:spPr bwMode="auto">
          <a:xfrm>
            <a:off x="609600" y="4073525"/>
            <a:ext cx="3543300" cy="1163638"/>
          </a:xfrm>
          <a:prstGeom prst="rect">
            <a:avLst/>
          </a:prstGeom>
          <a:noFill/>
          <a:ln w="9525" algn="ctr">
            <a:noFill/>
            <a:miter lim="800000"/>
            <a:headEnd/>
            <a:tailEnd/>
          </a:ln>
        </p:spPr>
        <p:txBody>
          <a:bodyPr>
            <a:spAutoFit/>
          </a:bodyPr>
          <a:lstStyle/>
          <a:p>
            <a:pPr eaLnBrk="0" hangingPunct="0">
              <a:lnSpc>
                <a:spcPct val="90000"/>
              </a:lnSpc>
              <a:spcBef>
                <a:spcPct val="40000"/>
              </a:spcBef>
              <a:buSzPct val="125000"/>
              <a:defRPr/>
            </a:pPr>
            <a:r>
              <a:rPr lang="en-US" sz="800" b="1" dirty="0">
                <a:solidFill>
                  <a:schemeClr val="accent4">
                    <a:lumMod val="10000"/>
                  </a:schemeClr>
                </a:solidFill>
              </a:rPr>
              <a:t>Hardware</a:t>
            </a:r>
            <a:r>
              <a:rPr lang="ru-RU" sz="800" b="1" dirty="0">
                <a:solidFill>
                  <a:schemeClr val="accent4">
                    <a:lumMod val="10000"/>
                  </a:schemeClr>
                </a:solidFill>
              </a:rPr>
              <a:t> Configuration:</a:t>
            </a:r>
            <a:endParaRPr lang="en-US" sz="800" b="1" dirty="0">
              <a:solidFill>
                <a:schemeClr val="accent4">
                  <a:lumMod val="10000"/>
                </a:schemeClr>
              </a:solidFill>
            </a:endParaRPr>
          </a:p>
          <a:p>
            <a:pPr>
              <a:lnSpc>
                <a:spcPct val="90000"/>
              </a:lnSpc>
              <a:spcBef>
                <a:spcPct val="40000"/>
              </a:spcBef>
              <a:buSzPct val="125000"/>
              <a:buFontTx/>
              <a:buChar char="•"/>
              <a:defRPr/>
            </a:pPr>
            <a:r>
              <a:rPr lang="en-US" sz="800" dirty="0">
                <a:solidFill>
                  <a:schemeClr val="accent4">
                    <a:lumMod val="10000"/>
                  </a:schemeClr>
                </a:solidFill>
              </a:rPr>
              <a:t>Interconnect: </a:t>
            </a:r>
            <a:r>
              <a:rPr lang="en-US" sz="800" dirty="0" err="1">
                <a:solidFill>
                  <a:schemeClr val="accent4">
                    <a:lumMod val="10000"/>
                  </a:schemeClr>
                </a:solidFill>
              </a:rPr>
              <a:t>InfiniBand</a:t>
            </a:r>
            <a:r>
              <a:rPr lang="en-US" sz="800" dirty="0">
                <a:solidFill>
                  <a:schemeClr val="accent4">
                    <a:lumMod val="10000"/>
                  </a:schemeClr>
                </a:solidFill>
              </a:rPr>
              <a:t>, </a:t>
            </a:r>
            <a:r>
              <a:rPr lang="en-US" sz="800" dirty="0" err="1">
                <a:solidFill>
                  <a:schemeClr val="accent4">
                    <a:lumMod val="10000"/>
                  </a:schemeClr>
                </a:solidFill>
              </a:rPr>
              <a:t>ConnectX</a:t>
            </a:r>
            <a:r>
              <a:rPr lang="en-US" sz="800" dirty="0">
                <a:solidFill>
                  <a:schemeClr val="accent4">
                    <a:lumMod val="10000"/>
                  </a:schemeClr>
                </a:solidFill>
              </a:rPr>
              <a:t> adapters; QDR</a:t>
            </a:r>
            <a:endParaRPr lang="it-IT" sz="800" dirty="0">
              <a:solidFill>
                <a:schemeClr val="accent4">
                  <a:lumMod val="10000"/>
                </a:schemeClr>
              </a:solidFill>
            </a:endParaRPr>
          </a:p>
          <a:p>
            <a:pPr>
              <a:lnSpc>
                <a:spcPct val="90000"/>
              </a:lnSpc>
              <a:spcBef>
                <a:spcPct val="40000"/>
              </a:spcBef>
              <a:buSzPct val="125000"/>
              <a:buFontTx/>
              <a:buChar char="•"/>
              <a:defRPr/>
            </a:pPr>
            <a:r>
              <a:rPr lang="it-IT" sz="800" dirty="0">
                <a:solidFill>
                  <a:schemeClr val="accent4">
                    <a:lumMod val="10000"/>
                  </a:schemeClr>
                </a:solidFill>
              </a:rPr>
              <a:t>CPU: </a:t>
            </a:r>
            <a:r>
              <a:rPr lang="en-US" sz="800" dirty="0">
                <a:solidFill>
                  <a:schemeClr val="accent4">
                    <a:lumMod val="10000"/>
                  </a:schemeClr>
                </a:solidFill>
              </a:rPr>
              <a:t>Xeon DP Nehalem X5570; 2.93Ghz</a:t>
            </a:r>
          </a:p>
          <a:p>
            <a:pPr>
              <a:lnSpc>
                <a:spcPct val="90000"/>
              </a:lnSpc>
              <a:spcBef>
                <a:spcPct val="40000"/>
              </a:spcBef>
              <a:buSzPct val="125000"/>
              <a:buFontTx/>
              <a:buChar char="•"/>
              <a:defRPr/>
            </a:pPr>
            <a:r>
              <a:rPr lang="en-US" sz="800" dirty="0">
                <a:solidFill>
                  <a:schemeClr val="accent4">
                    <a:lumMod val="10000"/>
                  </a:schemeClr>
                </a:solidFill>
              </a:rPr>
              <a:t>RAM: 24Gb per system</a:t>
            </a:r>
          </a:p>
          <a:p>
            <a:pPr>
              <a:lnSpc>
                <a:spcPct val="90000"/>
              </a:lnSpc>
              <a:spcBef>
                <a:spcPct val="40000"/>
              </a:spcBef>
              <a:buSzPct val="125000"/>
              <a:buFontTx/>
              <a:buChar char="•"/>
              <a:defRPr/>
            </a:pPr>
            <a:r>
              <a:rPr lang="en-US" sz="800" b="1" dirty="0">
                <a:solidFill>
                  <a:schemeClr val="accent4">
                    <a:lumMod val="10000"/>
                  </a:schemeClr>
                </a:solidFill>
              </a:rPr>
              <a:t>Software Configuration:</a:t>
            </a:r>
          </a:p>
          <a:p>
            <a:pPr>
              <a:lnSpc>
                <a:spcPct val="90000"/>
              </a:lnSpc>
              <a:spcBef>
                <a:spcPct val="40000"/>
              </a:spcBef>
              <a:buSzPct val="125000"/>
              <a:buFontTx/>
              <a:buChar char="•"/>
              <a:defRPr/>
            </a:pPr>
            <a:r>
              <a:rPr lang="en-US" sz="800" dirty="0">
                <a:solidFill>
                  <a:schemeClr val="accent4">
                    <a:lumMod val="10000"/>
                  </a:schemeClr>
                </a:solidFill>
              </a:rPr>
              <a:t>Intel® C/C++ Compiler 11.1 U4</a:t>
            </a:r>
          </a:p>
          <a:p>
            <a:pPr>
              <a:lnSpc>
                <a:spcPct val="90000"/>
              </a:lnSpc>
              <a:spcBef>
                <a:spcPct val="40000"/>
              </a:spcBef>
              <a:buSzPct val="125000"/>
              <a:buFontTx/>
              <a:buChar char="•"/>
              <a:defRPr/>
            </a:pPr>
            <a:r>
              <a:rPr lang="en-US" sz="800" dirty="0">
                <a:solidFill>
                  <a:schemeClr val="accent4">
                    <a:lumMod val="10000"/>
                  </a:schemeClr>
                </a:solidFill>
              </a:rPr>
              <a:t>Intel® MPI Benchmarks 3.2</a:t>
            </a:r>
          </a:p>
        </p:txBody>
      </p:sp>
      <p:sp>
        <p:nvSpPr>
          <p:cNvPr id="41998" name="Text Box 3"/>
          <p:cNvSpPr txBox="1">
            <a:spLocks noChangeArrowheads="1"/>
          </p:cNvSpPr>
          <p:nvPr/>
        </p:nvSpPr>
        <p:spPr bwMode="auto">
          <a:xfrm>
            <a:off x="379413" y="5605463"/>
            <a:ext cx="8461375" cy="249237"/>
          </a:xfrm>
          <a:prstGeom prst="rect">
            <a:avLst/>
          </a:prstGeom>
          <a:noFill/>
          <a:ln w="9525">
            <a:noFill/>
            <a:miter lim="800000"/>
            <a:headEnd/>
            <a:tailEnd/>
          </a:ln>
        </p:spPr>
        <p:txBody>
          <a:bodyPr lIns="0" tIns="0" rIns="0" bIns="0">
            <a:spAutoFit/>
          </a:bodyPr>
          <a:lstStyle/>
          <a:p>
            <a:pPr>
              <a:lnSpc>
                <a:spcPct val="90000"/>
              </a:lnSpc>
              <a:spcBef>
                <a:spcPct val="40000"/>
              </a:spcBef>
              <a:buSzPct val="125000"/>
            </a:pPr>
            <a:r>
              <a:rPr lang="en-US" sz="600" i="1"/>
              <a:t>Source: Intel Corporation.   Performance tests and ratings are measured using specific computer systems and/or components and reflect the approximate performance of Intel products as measured by those tests.  Any difference in system hardware or software design or configuration may affect actual performance.  Buyers should consult other sources of information to evaluate the performance of systems or components they are considering purchasing. </a:t>
            </a:r>
            <a:r>
              <a:rPr lang="en-US" sz="600" i="1" noProof="1"/>
              <a:t>For more information on performance tests and on the performance of Intel products, refer to www.intel.com/performance/resources/benchmark_limitations.htm.</a:t>
            </a:r>
            <a:endParaRPr lang="en-US" sz="600" noProof="1">
              <a:ea typeface="MS PGothic" pitchFamily="34" charset="-128"/>
            </a:endParaRPr>
          </a:p>
        </p:txBody>
      </p:sp>
      <p:sp>
        <p:nvSpPr>
          <p:cNvPr id="41999" name="AutoShape 3"/>
          <p:cNvSpPr>
            <a:spLocks noChangeArrowheads="1"/>
          </p:cNvSpPr>
          <p:nvPr/>
        </p:nvSpPr>
        <p:spPr bwMode="auto">
          <a:xfrm>
            <a:off x="463550" y="5203825"/>
            <a:ext cx="8229600" cy="355600"/>
          </a:xfrm>
          <a:prstGeom prst="roundRect">
            <a:avLst>
              <a:gd name="adj" fmla="val 16667"/>
            </a:avLst>
          </a:prstGeom>
          <a:solidFill>
            <a:schemeClr val="bg2"/>
          </a:solidFill>
          <a:ln w="19050">
            <a:noFill/>
            <a:round/>
            <a:headEnd/>
            <a:tailEnd/>
          </a:ln>
        </p:spPr>
        <p:txBody>
          <a:bodyPr wrap="none" anchor="ctr"/>
          <a:lstStyle/>
          <a:p>
            <a:pPr algn="ctr">
              <a:lnSpc>
                <a:spcPct val="90000"/>
              </a:lnSpc>
              <a:spcBef>
                <a:spcPct val="40000"/>
              </a:spcBef>
              <a:buSzPct val="125000"/>
            </a:pPr>
            <a:r>
              <a:rPr lang="en-US" sz="1700"/>
              <a:t>Intel® MPI Library 4.0 continues with industry leading performance </a:t>
            </a:r>
          </a:p>
        </p:txBody>
      </p:sp>
      <p:sp>
        <p:nvSpPr>
          <p:cNvPr id="42000" name="Rectangle 38"/>
          <p:cNvSpPr>
            <a:spLocks noChangeArrowheads="1"/>
          </p:cNvSpPr>
          <p:nvPr/>
        </p:nvSpPr>
        <p:spPr bwMode="auto">
          <a:xfrm>
            <a:off x="5927725" y="3797300"/>
            <a:ext cx="3044825" cy="1333500"/>
          </a:xfrm>
          <a:prstGeom prst="rect">
            <a:avLst/>
          </a:prstGeom>
          <a:noFill/>
          <a:ln w="12700">
            <a:noFill/>
            <a:miter lim="800000"/>
            <a:headEnd/>
            <a:tailEnd/>
          </a:ln>
        </p:spPr>
        <p:txBody>
          <a:bodyPr>
            <a:spAutoFit/>
          </a:bodyPr>
          <a:lstStyle/>
          <a:p>
            <a:pPr>
              <a:lnSpc>
                <a:spcPct val="90000"/>
              </a:lnSpc>
              <a:spcBef>
                <a:spcPct val="40000"/>
              </a:spcBef>
              <a:buSzPct val="125000"/>
            </a:pPr>
            <a:r>
              <a:rPr lang="de-DE" sz="1400" b="1">
                <a:solidFill>
                  <a:schemeClr val="hlink"/>
                </a:solidFill>
              </a:rPr>
              <a:t>Intel </a:t>
            </a:r>
            <a:r>
              <a:rPr lang="de-DE" sz="1400" b="1" noProof="1">
                <a:solidFill>
                  <a:schemeClr val="hlink"/>
                </a:solidFill>
              </a:rPr>
              <a:t>MPI Library 4.0 provides  industry leading out-of-the-box performance due to: </a:t>
            </a:r>
          </a:p>
          <a:p>
            <a:pPr>
              <a:lnSpc>
                <a:spcPct val="90000"/>
              </a:lnSpc>
              <a:spcBef>
                <a:spcPct val="40000"/>
              </a:spcBef>
              <a:buSzPct val="125000"/>
              <a:buFontTx/>
              <a:buChar char="•"/>
            </a:pPr>
            <a:r>
              <a:rPr lang="de-DE" sz="1100" b="1" noProof="1">
                <a:solidFill>
                  <a:srgbClr val="0860A8"/>
                </a:solidFill>
              </a:rPr>
              <a:t>Incremental optimizations</a:t>
            </a:r>
          </a:p>
          <a:p>
            <a:pPr>
              <a:lnSpc>
                <a:spcPct val="90000"/>
              </a:lnSpc>
              <a:spcBef>
                <a:spcPct val="40000"/>
              </a:spcBef>
              <a:buSzPct val="125000"/>
              <a:buFontTx/>
              <a:buChar char="•"/>
            </a:pPr>
            <a:r>
              <a:rPr lang="de-DE" sz="1100" b="1" noProof="1">
                <a:solidFill>
                  <a:srgbClr val="0860A8"/>
                </a:solidFill>
              </a:rPr>
              <a:t>Best default parameters</a:t>
            </a:r>
          </a:p>
          <a:p>
            <a:pPr>
              <a:lnSpc>
                <a:spcPct val="90000"/>
              </a:lnSpc>
              <a:spcBef>
                <a:spcPct val="40000"/>
              </a:spcBef>
              <a:buSzPct val="125000"/>
              <a:buFontTx/>
              <a:buChar char="•"/>
            </a:pPr>
            <a:r>
              <a:rPr lang="de-DE" sz="1100" b="1" noProof="1">
                <a:solidFill>
                  <a:srgbClr val="0860A8"/>
                </a:solidFill>
              </a:rPr>
              <a:t>Best collective algorithms</a:t>
            </a:r>
          </a:p>
        </p:txBody>
      </p:sp>
      <p:sp>
        <p:nvSpPr>
          <p:cNvPr id="42001" name="Rectangle 38"/>
          <p:cNvSpPr>
            <a:spLocks noChangeArrowheads="1"/>
          </p:cNvSpPr>
          <p:nvPr/>
        </p:nvSpPr>
        <p:spPr bwMode="auto">
          <a:xfrm>
            <a:off x="5840413" y="1095375"/>
            <a:ext cx="3389312" cy="2308225"/>
          </a:xfrm>
          <a:prstGeom prst="rect">
            <a:avLst/>
          </a:prstGeom>
          <a:noFill/>
          <a:ln w="12700">
            <a:noFill/>
            <a:miter lim="800000"/>
            <a:headEnd/>
            <a:tailEnd/>
          </a:ln>
        </p:spPr>
        <p:txBody>
          <a:bodyPr>
            <a:spAutoFit/>
          </a:bodyPr>
          <a:lstStyle/>
          <a:p>
            <a:pPr>
              <a:lnSpc>
                <a:spcPct val="90000"/>
              </a:lnSpc>
              <a:spcBef>
                <a:spcPct val="40000"/>
              </a:spcBef>
              <a:buSzPct val="125000"/>
            </a:pPr>
            <a:r>
              <a:rPr lang="de-DE" sz="1000" b="1">
                <a:solidFill>
                  <a:schemeClr val="hlink"/>
                </a:solidFill>
              </a:rPr>
              <a:t>Benchmark overview</a:t>
            </a:r>
          </a:p>
          <a:p>
            <a:pPr>
              <a:lnSpc>
                <a:spcPct val="90000"/>
              </a:lnSpc>
              <a:spcBef>
                <a:spcPct val="40000"/>
              </a:spcBef>
              <a:buSzPct val="125000"/>
              <a:buFont typeface="Arial" charset="0"/>
              <a:buChar char="•"/>
            </a:pPr>
            <a:r>
              <a:rPr lang="de-DE" sz="1000" b="1">
                <a:solidFill>
                  <a:schemeClr val="hlink"/>
                </a:solidFill>
              </a:rPr>
              <a:t> </a:t>
            </a:r>
            <a:r>
              <a:rPr lang="de-DE" sz="1000">
                <a:solidFill>
                  <a:schemeClr val="hlink"/>
                </a:solidFill>
              </a:rPr>
              <a:t>Multi-rail and Single-rail performance</a:t>
            </a:r>
          </a:p>
          <a:p>
            <a:pPr>
              <a:lnSpc>
                <a:spcPct val="90000"/>
              </a:lnSpc>
              <a:spcBef>
                <a:spcPct val="40000"/>
              </a:spcBef>
              <a:buSzPct val="125000"/>
              <a:buFont typeface="Arial" charset="0"/>
              <a:buChar char="•"/>
            </a:pPr>
            <a:r>
              <a:rPr lang="en-US" sz="1000">
                <a:solidFill>
                  <a:schemeClr val="hlink"/>
                </a:solidFill>
              </a:rPr>
              <a:t> All listed MPI libraries were built with the </a:t>
            </a:r>
            <a:br>
              <a:rPr lang="en-US" sz="1000">
                <a:solidFill>
                  <a:schemeClr val="hlink"/>
                </a:solidFill>
              </a:rPr>
            </a:br>
            <a:r>
              <a:rPr lang="en-US" sz="1000">
                <a:solidFill>
                  <a:schemeClr val="hlink"/>
                </a:solidFill>
              </a:rPr>
              <a:t>  Intel® C++ Compiler 11.1 U4 for Linux*</a:t>
            </a:r>
            <a:endParaRPr lang="de-DE" sz="1000">
              <a:solidFill>
                <a:schemeClr val="hlink"/>
              </a:solidFill>
            </a:endParaRPr>
          </a:p>
          <a:p>
            <a:pPr>
              <a:lnSpc>
                <a:spcPct val="90000"/>
              </a:lnSpc>
              <a:spcBef>
                <a:spcPct val="40000"/>
              </a:spcBef>
              <a:buSzPct val="125000"/>
              <a:buFont typeface="Arial" charset="0"/>
              <a:buChar char="•"/>
            </a:pPr>
            <a:r>
              <a:rPr lang="de-DE" sz="1000" noProof="1">
                <a:solidFill>
                  <a:schemeClr val="hlink"/>
                </a:solidFill>
              </a:rPr>
              <a:t> Intel® MPI Library 4.0  </a:t>
            </a:r>
            <a:r>
              <a:rPr lang="de-DE" sz="1000" i="1" noProof="1">
                <a:solidFill>
                  <a:schemeClr val="hlink"/>
                </a:solidFill>
              </a:rPr>
              <a:t>VS.</a:t>
            </a:r>
          </a:p>
          <a:p>
            <a:pPr lvl="1">
              <a:lnSpc>
                <a:spcPct val="90000"/>
              </a:lnSpc>
              <a:spcBef>
                <a:spcPct val="40000"/>
              </a:spcBef>
              <a:buSzPct val="125000"/>
              <a:buFont typeface="Arial" charset="0"/>
              <a:buChar char="•"/>
            </a:pPr>
            <a:r>
              <a:rPr lang="de-DE" sz="1000" noProof="1">
                <a:solidFill>
                  <a:schemeClr val="hlink"/>
                </a:solidFill>
              </a:rPr>
              <a:t> Open MPI 1.4</a:t>
            </a:r>
          </a:p>
          <a:p>
            <a:pPr lvl="1">
              <a:lnSpc>
                <a:spcPct val="90000"/>
              </a:lnSpc>
              <a:spcBef>
                <a:spcPct val="40000"/>
              </a:spcBef>
              <a:buSzPct val="125000"/>
              <a:buFont typeface="Arial" charset="0"/>
              <a:buChar char="•"/>
            </a:pPr>
            <a:r>
              <a:rPr lang="de-DE" sz="1000" noProof="1">
                <a:solidFill>
                  <a:schemeClr val="hlink"/>
                </a:solidFill>
              </a:rPr>
              <a:t> Open MPI 1.4.1</a:t>
            </a:r>
          </a:p>
          <a:p>
            <a:pPr lvl="1">
              <a:lnSpc>
                <a:spcPct val="90000"/>
              </a:lnSpc>
              <a:spcBef>
                <a:spcPct val="40000"/>
              </a:spcBef>
              <a:buSzPct val="125000"/>
              <a:buFont typeface="Arial" charset="0"/>
              <a:buChar char="•"/>
            </a:pPr>
            <a:r>
              <a:rPr lang="de-DE" sz="1000" noProof="1">
                <a:solidFill>
                  <a:schemeClr val="hlink"/>
                </a:solidFill>
              </a:rPr>
              <a:t> Platform MPI 7.01</a:t>
            </a:r>
          </a:p>
          <a:p>
            <a:pPr lvl="1">
              <a:lnSpc>
                <a:spcPct val="90000"/>
              </a:lnSpc>
              <a:spcBef>
                <a:spcPct val="40000"/>
              </a:spcBef>
              <a:buSzPct val="125000"/>
              <a:buFont typeface="Arial" charset="0"/>
              <a:buChar char="•"/>
            </a:pPr>
            <a:r>
              <a:rPr lang="de-DE" sz="1000" noProof="1">
                <a:solidFill>
                  <a:schemeClr val="hlink"/>
                </a:solidFill>
              </a:rPr>
              <a:t>MVAPICH2 1.4</a:t>
            </a:r>
          </a:p>
          <a:p>
            <a:pPr>
              <a:lnSpc>
                <a:spcPct val="90000"/>
              </a:lnSpc>
              <a:spcBef>
                <a:spcPct val="40000"/>
              </a:spcBef>
              <a:buSzPct val="125000"/>
              <a:buFont typeface="Arial" charset="0"/>
              <a:buChar char="•"/>
            </a:pPr>
            <a:r>
              <a:rPr lang="de-DE" sz="1000" noProof="1">
                <a:solidFill>
                  <a:schemeClr val="hlink"/>
                </a:solidFill>
              </a:rPr>
              <a:t>Intel® C/C++ Compiler 11.1 U4</a:t>
            </a:r>
          </a:p>
          <a:p>
            <a:pPr>
              <a:lnSpc>
                <a:spcPct val="90000"/>
              </a:lnSpc>
              <a:spcBef>
                <a:spcPct val="40000"/>
              </a:spcBef>
              <a:buSzPct val="125000"/>
              <a:buFont typeface="Arial" charset="0"/>
              <a:buChar char="•"/>
            </a:pPr>
            <a:r>
              <a:rPr lang="de-DE" sz="1000" noProof="1">
                <a:solidFill>
                  <a:schemeClr val="hlink"/>
                </a:solidFill>
              </a:rPr>
              <a:t> Intel® MPI Benchmarks 3.2</a:t>
            </a:r>
            <a:br>
              <a:rPr lang="de-DE" sz="1000" noProof="1">
                <a:solidFill>
                  <a:schemeClr val="hlink"/>
                </a:solidFill>
              </a:rPr>
            </a:br>
            <a:r>
              <a:rPr lang="de-DE" sz="1000" noProof="1">
                <a:solidFill>
                  <a:schemeClr val="hlink"/>
                </a:solidFill>
              </a:rPr>
              <a:t>  </a:t>
            </a:r>
            <a:r>
              <a:rPr lang="de-DE" sz="800" noProof="1">
                <a:solidFill>
                  <a:schemeClr val="hlink"/>
                </a:solidFill>
              </a:rPr>
              <a:t>(used with default parameters – out-of-the-box)</a:t>
            </a:r>
            <a:endParaRPr lang="de-DE" sz="1000" noProof="1">
              <a:solidFill>
                <a:schemeClr val="hlink"/>
              </a:solidFill>
            </a:endParaRPr>
          </a:p>
        </p:txBody>
      </p:sp>
      <p:graphicFrame>
        <p:nvGraphicFramePr>
          <p:cNvPr id="41993" name="Chart 20"/>
          <p:cNvGraphicFramePr>
            <a:graphicFrameLocks/>
          </p:cNvGraphicFramePr>
          <p:nvPr/>
        </p:nvGraphicFramePr>
        <p:xfrm>
          <a:off x="685800" y="957263"/>
          <a:ext cx="5181600" cy="2962275"/>
        </p:xfrm>
        <a:graphic>
          <a:graphicData uri="http://schemas.openxmlformats.org/presentationml/2006/ole">
            <p:oleObj spid="_x0000_s41993" r:id="rId4" imgW="5182049" imgH="2962913" progId="Excel.Chart.8">
              <p:embed/>
            </p:oleObj>
          </a:graphicData>
        </a:graphic>
      </p:graphicFrame>
      <p:sp>
        <p:nvSpPr>
          <p:cNvPr id="9234" name="Rectangle 23"/>
          <p:cNvSpPr>
            <a:spLocks noChangeArrowheads="1"/>
          </p:cNvSpPr>
          <p:nvPr/>
        </p:nvSpPr>
        <p:spPr bwMode="auto">
          <a:xfrm>
            <a:off x="1770063" y="982663"/>
            <a:ext cx="2397125" cy="258762"/>
          </a:xfrm>
          <a:prstGeom prst="rect">
            <a:avLst/>
          </a:prstGeom>
          <a:noFill/>
          <a:ln w="9525">
            <a:noFill/>
            <a:miter lim="800000"/>
            <a:headEnd/>
            <a:tailEnd/>
          </a:ln>
        </p:spPr>
        <p:txBody>
          <a:bodyPr wrap="none">
            <a:spAutoFit/>
          </a:bodyPr>
          <a:lstStyle/>
          <a:p>
            <a:pPr>
              <a:lnSpc>
                <a:spcPct val="90000"/>
              </a:lnSpc>
              <a:spcBef>
                <a:spcPct val="40000"/>
              </a:spcBef>
              <a:buSzPct val="125000"/>
              <a:defRPr/>
            </a:pPr>
            <a:r>
              <a:rPr lang="en-US" sz="1200" dirty="0">
                <a:solidFill>
                  <a:schemeClr val="bg1">
                    <a:lumMod val="75000"/>
                  </a:schemeClr>
                </a:solidFill>
              </a:rPr>
              <a:t>Intel Xeon DP X5570 (Nehalem)</a:t>
            </a:r>
            <a:endParaRPr lang="ru-RU" sz="1200" dirty="0">
              <a:solidFill>
                <a:schemeClr val="bg1">
                  <a:lumMod val="75000"/>
                </a:schemeClr>
              </a:solidFill>
            </a:endParaRPr>
          </a:p>
        </p:txBody>
      </p:sp>
      <p:cxnSp>
        <p:nvCxnSpPr>
          <p:cNvPr id="12" name="Straight Connector 11"/>
          <p:cNvCxnSpPr/>
          <p:nvPr/>
        </p:nvCxnSpPr>
        <p:spPr bwMode="auto">
          <a:xfrm rot="10800000" flipV="1">
            <a:off x="1243013" y="2857500"/>
            <a:ext cx="3176587" cy="17463"/>
          </a:xfrm>
          <a:prstGeom prst="line">
            <a:avLst/>
          </a:prstGeom>
          <a:ln>
            <a:headEnd type="none" w="sm" len="sm"/>
            <a:tailEnd type="none" w="sm" len="sm"/>
          </a:ln>
        </p:spPr>
        <p:style>
          <a:lnRef idx="1">
            <a:schemeClr val="dk1"/>
          </a:lnRef>
          <a:fillRef idx="0">
            <a:schemeClr val="dk1"/>
          </a:fillRef>
          <a:effectRef idx="0">
            <a:schemeClr val="dk1"/>
          </a:effectRef>
          <a:fontRef idx="minor">
            <a:schemeClr val="tx1"/>
          </a:fontRef>
        </p:style>
      </p:cxnSp>
      <p:sp>
        <p:nvSpPr>
          <p:cNvPr id="71" name="Rounded Rectangle 70"/>
          <p:cNvSpPr/>
          <p:nvPr/>
        </p:nvSpPr>
        <p:spPr bwMode="auto">
          <a:xfrm>
            <a:off x="2474913" y="2794000"/>
            <a:ext cx="727075" cy="155575"/>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lnSpc>
                <a:spcPct val="90000"/>
              </a:lnSpc>
              <a:spcBef>
                <a:spcPct val="40000"/>
              </a:spcBef>
              <a:buSzPct val="125000"/>
              <a:buFontTx/>
              <a:buChar char="•"/>
              <a:defRPr/>
            </a:pPr>
            <a:r>
              <a:rPr lang="de-DE" sz="600" b="1" dirty="0">
                <a:solidFill>
                  <a:schemeClr val="bg2"/>
                </a:solidFill>
                <a:latin typeface="Verdana" pitchFamily="34" charset="0"/>
              </a:rPr>
              <a:t>Open MPI 1.4.1</a:t>
            </a:r>
          </a:p>
        </p:txBody>
      </p:sp>
      <p:sp>
        <p:nvSpPr>
          <p:cNvPr id="42005" name="TextBox 18"/>
          <p:cNvSpPr txBox="1">
            <a:spLocks noChangeArrowheads="1"/>
          </p:cNvSpPr>
          <p:nvPr/>
        </p:nvSpPr>
        <p:spPr bwMode="auto">
          <a:xfrm>
            <a:off x="3556000" y="1295400"/>
            <a:ext cx="1768475" cy="231775"/>
          </a:xfrm>
          <a:prstGeom prst="rect">
            <a:avLst/>
          </a:prstGeom>
          <a:noFill/>
          <a:ln w="9525">
            <a:noFill/>
            <a:miter lim="800000"/>
            <a:headEnd/>
            <a:tailEnd/>
          </a:ln>
        </p:spPr>
        <p:txBody>
          <a:bodyPr>
            <a:spAutoFit/>
          </a:bodyPr>
          <a:lstStyle/>
          <a:p>
            <a:pPr>
              <a:lnSpc>
                <a:spcPct val="90000"/>
              </a:lnSpc>
              <a:spcBef>
                <a:spcPct val="40000"/>
              </a:spcBef>
              <a:buSzPct val="125000"/>
            </a:pPr>
            <a:r>
              <a:rPr lang="de-DE" sz="1000" b="1">
                <a:solidFill>
                  <a:srgbClr val="0860A8"/>
                </a:solidFill>
              </a:rPr>
              <a:t>Intel</a:t>
            </a:r>
            <a:r>
              <a:rPr lang="en-US" sz="1000" b="1">
                <a:solidFill>
                  <a:srgbClr val="0860A8"/>
                </a:solidFill>
              </a:rPr>
              <a:t>®</a:t>
            </a:r>
            <a:r>
              <a:rPr lang="de-DE" sz="1000" b="1">
                <a:solidFill>
                  <a:srgbClr val="0860A8"/>
                </a:solidFill>
              </a:rPr>
              <a:t> MPI Library 4.0 MR </a:t>
            </a:r>
          </a:p>
        </p:txBody>
      </p:sp>
      <p:cxnSp>
        <p:nvCxnSpPr>
          <p:cNvPr id="24" name="Straight Arrow Connector 23"/>
          <p:cNvCxnSpPr/>
          <p:nvPr/>
        </p:nvCxnSpPr>
        <p:spPr bwMode="auto">
          <a:xfrm rot="10800000" flipV="1">
            <a:off x="1581150" y="1389063"/>
            <a:ext cx="1916113" cy="741362"/>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25" name="Straight Arrow Connector 24"/>
          <p:cNvCxnSpPr/>
          <p:nvPr/>
        </p:nvCxnSpPr>
        <p:spPr bwMode="auto">
          <a:xfrm rot="10800000" flipV="1">
            <a:off x="2398713" y="1397000"/>
            <a:ext cx="1081087" cy="238125"/>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28" name="Straight Arrow Connector 27"/>
          <p:cNvCxnSpPr/>
          <p:nvPr/>
        </p:nvCxnSpPr>
        <p:spPr bwMode="auto">
          <a:xfrm rot="10800000" flipV="1">
            <a:off x="3087688" y="1379538"/>
            <a:ext cx="400050" cy="384175"/>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cxnSp>
        <p:nvCxnSpPr>
          <p:cNvPr id="31" name="Straight Arrow Connector 30"/>
          <p:cNvCxnSpPr/>
          <p:nvPr/>
        </p:nvCxnSpPr>
        <p:spPr bwMode="auto">
          <a:xfrm rot="16200000" flipH="1">
            <a:off x="3212306" y="1651794"/>
            <a:ext cx="923925" cy="376238"/>
          </a:xfrm>
          <a:prstGeom prst="straightConnector1">
            <a:avLst/>
          </a:prstGeom>
          <a:solidFill>
            <a:schemeClr val="accent1"/>
          </a:solidFill>
          <a:ln w="12700" cap="flat" cmpd="sng" algn="ctr">
            <a:solidFill>
              <a:schemeClr val="bg1">
                <a:lumMod val="60000"/>
                <a:lumOff val="40000"/>
              </a:schemeClr>
            </a:solidFill>
            <a:prstDash val="solid"/>
            <a:round/>
            <a:headEnd type="none" w="med" len="med"/>
            <a:tailEnd type="arrow"/>
          </a:ln>
          <a:effectLst>
            <a:prstShdw prst="shdw17" dist="17961" dir="2700000">
              <a:schemeClr val="tx1">
                <a:gamma/>
                <a:shade val="60000"/>
                <a:invGamma/>
              </a:schemeClr>
            </a:prstShdw>
          </a:effectLst>
        </p:spPr>
      </p:cxnSp>
      <p:sp>
        <p:nvSpPr>
          <p:cNvPr id="42010" name="Rectangle 13"/>
          <p:cNvSpPr>
            <a:spLocks noChangeArrowheads="1"/>
          </p:cNvSpPr>
          <p:nvPr/>
        </p:nvSpPr>
        <p:spPr bwMode="auto">
          <a:xfrm rot="-5400000">
            <a:off x="101600" y="2252663"/>
            <a:ext cx="1500188" cy="246062"/>
          </a:xfrm>
          <a:prstGeom prst="rect">
            <a:avLst/>
          </a:prstGeom>
          <a:noFill/>
          <a:ln w="9525">
            <a:noFill/>
            <a:miter lim="800000"/>
            <a:headEnd/>
            <a:tailEnd/>
          </a:ln>
        </p:spPr>
        <p:txBody>
          <a:bodyPr>
            <a:spAutoFit/>
          </a:bodyPr>
          <a:lstStyle/>
          <a:p>
            <a:pPr algn="ctr">
              <a:lnSpc>
                <a:spcPct val="90000"/>
              </a:lnSpc>
              <a:spcBef>
                <a:spcPct val="40000"/>
              </a:spcBef>
              <a:buSzPct val="125000"/>
              <a:buFontTx/>
              <a:buChar char="•"/>
            </a:pPr>
            <a:r>
              <a:rPr lang="en-US" sz="1000" b="1">
                <a:solidFill>
                  <a:schemeClr val="bg1"/>
                </a:solidFill>
              </a:rPr>
              <a:t>Higher is better</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lank">
  <a:themeElements>
    <a:clrScheme name="blank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Verdana" pitchFamily="-108" charset="0"/>
            <a:ea typeface="Arial" pitchFamily="-108" charset="0"/>
            <a:cs typeface="Arial" pitchFamily="-10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Verdana" pitchFamily="-108" charset="0"/>
            <a:ea typeface="Arial" pitchFamily="-108" charset="0"/>
            <a:cs typeface="Arial" pitchFamily="-108" charset="0"/>
          </a:defRPr>
        </a:defPPr>
      </a:lstStyle>
    </a:lnDef>
  </a:objectDefaults>
  <a:extraClrSchemeLst>
    <a:extraClrScheme>
      <a:clrScheme name="blank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clrMap bg1="dk2" tx1="lt1" bg2="dk1" tx2="lt2" accent1="accent1" accent2="accent2" accent3="accent3" accent4="accent4" accent5="accent5" accent6="accent6" hlink="hlink" folHlink="folHlink"/>
    </a:extraClrScheme>
    <a:extraClrScheme>
      <a:clrScheme name="blank 2">
        <a:dk1>
          <a:srgbClr val="0860A8"/>
        </a:dk1>
        <a:lt1>
          <a:srgbClr val="FFFFFF"/>
        </a:lt1>
        <a:dk2>
          <a:srgbClr val="F5E647"/>
        </a:dk2>
        <a:lt2>
          <a:srgbClr val="FF5C47"/>
        </a:lt2>
        <a:accent1>
          <a:srgbClr val="A6CAE1"/>
        </a:accent1>
        <a:accent2>
          <a:srgbClr val="567EB9"/>
        </a:accent2>
        <a:accent3>
          <a:srgbClr val="FFFFFF"/>
        </a:accent3>
        <a:accent4>
          <a:srgbClr val="06518F"/>
        </a:accent4>
        <a:accent5>
          <a:srgbClr val="D0E1EE"/>
        </a:accent5>
        <a:accent6>
          <a:srgbClr val="4D72A7"/>
        </a:accent6>
        <a:hlink>
          <a:srgbClr val="0C2E86"/>
        </a:hlink>
        <a:folHlink>
          <a:srgbClr val="AA014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el_template_1_111605_BLUE">
  <a:themeElements>
    <a:clrScheme name="1_intel_template_1_111605_BLUE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fontScheme name="1_intel_template_1_111605_BLUE">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Verdana" pitchFamily="-108" charset="0"/>
            <a:ea typeface="Arial" pitchFamily="-108" charset="0"/>
            <a:cs typeface="Arial" pitchFamily="-10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Verdana" pitchFamily="-108" charset="0"/>
            <a:ea typeface="Arial" pitchFamily="-108" charset="0"/>
            <a:cs typeface="Arial" pitchFamily="-108" charset="0"/>
          </a:defRPr>
        </a:defPPr>
      </a:lstStyle>
    </a:lnDef>
  </a:objectDefaults>
  <a:extraClrSchemeLst>
    <a:extraClrScheme>
      <a:clrScheme name="1_intel_template_1_111605_BLUE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clrMap bg1="dk2" tx1="lt1" bg2="dk1" tx2="lt2" accent1="accent1" accent2="accent2" accent3="accent3" accent4="accent4" accent5="accent5" accent6="accent6" hlink="hlink" folHlink="folHlink"/>
    </a:extraClrScheme>
    <a:extraClrScheme>
      <a:clrScheme name="1_intel_template_1_111605_BLUE 2">
        <a:dk1>
          <a:srgbClr val="0860A8"/>
        </a:dk1>
        <a:lt1>
          <a:srgbClr val="FFFFFF"/>
        </a:lt1>
        <a:dk2>
          <a:srgbClr val="F5E647"/>
        </a:dk2>
        <a:lt2>
          <a:srgbClr val="FF5C47"/>
        </a:lt2>
        <a:accent1>
          <a:srgbClr val="A6CAE1"/>
        </a:accent1>
        <a:accent2>
          <a:srgbClr val="567EB9"/>
        </a:accent2>
        <a:accent3>
          <a:srgbClr val="FFFFFF"/>
        </a:accent3>
        <a:accent4>
          <a:srgbClr val="06518F"/>
        </a:accent4>
        <a:accent5>
          <a:srgbClr val="D0E1EE"/>
        </a:accent5>
        <a:accent6>
          <a:srgbClr val="4D72A7"/>
        </a:accent6>
        <a:hlink>
          <a:srgbClr val="0C2E86"/>
        </a:hlink>
        <a:folHlink>
          <a:srgbClr val="AA014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2134</TotalTime>
  <Words>2117</Words>
  <Application>Microsoft Office PowerPoint</Application>
  <PresentationFormat>On-screen Show (4:3)</PresentationFormat>
  <Paragraphs>273</Paragraphs>
  <Slides>18</Slides>
  <Notes>10</Notes>
  <HiddenSlides>0</HiddenSlides>
  <MMClips>0</MMClips>
  <ScaleCrop>false</ScaleCrop>
  <HeadingPairs>
    <vt:vector size="8" baseType="variant">
      <vt:variant>
        <vt:lpstr>Fonts Used</vt:lpstr>
      </vt:variant>
      <vt:variant>
        <vt:i4>6</vt:i4>
      </vt:variant>
      <vt:variant>
        <vt:lpstr>Design Template</vt:lpstr>
      </vt:variant>
      <vt:variant>
        <vt:i4>2</vt:i4>
      </vt:variant>
      <vt:variant>
        <vt:lpstr>Embedded OLE Servers</vt:lpstr>
      </vt:variant>
      <vt:variant>
        <vt:i4>1</vt:i4>
      </vt:variant>
      <vt:variant>
        <vt:lpstr>Slide Titles</vt:lpstr>
      </vt:variant>
      <vt:variant>
        <vt:i4>18</vt:i4>
      </vt:variant>
    </vt:vector>
  </HeadingPairs>
  <TitlesOfParts>
    <vt:vector size="27" baseType="lpstr">
      <vt:lpstr>Arial</vt:lpstr>
      <vt:lpstr>MS PGothic</vt:lpstr>
      <vt:lpstr>Times</vt:lpstr>
      <vt:lpstr>Verdana</vt:lpstr>
      <vt:lpstr>SimSun</vt:lpstr>
      <vt:lpstr>Courier New</vt:lpstr>
      <vt:lpstr>blank</vt:lpstr>
      <vt:lpstr>1_intel_template_1_111605_BLUE</vt:lpstr>
      <vt:lpstr>Microsoft Excel Chart</vt:lpstr>
      <vt:lpstr>Slide 1</vt:lpstr>
      <vt:lpstr>Intel® MPI Library 4.0 What‘s New</vt:lpstr>
      <vt:lpstr>Intel® Trace Analyzer and Collector 8.0 What‘s New</vt:lpstr>
      <vt:lpstr>Details</vt:lpstr>
      <vt:lpstr>Intel® MPI Library 4.0  Benchmarks</vt:lpstr>
      <vt:lpstr>Legal Disclaimer</vt:lpstr>
      <vt:lpstr>Intel® MPI Library 4.0 for Linux* </vt:lpstr>
      <vt:lpstr>MPI Latency Benchmarks – Linux*  64 processes on 8 nodes (InfiniBand + shared memory) </vt:lpstr>
      <vt:lpstr>MPI Latency Benchmarks – Linux*  64 processes on 8 nodes (InfiniBand + shared memory) </vt:lpstr>
      <vt:lpstr>MPI Latency Benchmarks – Linux* 256 processes on 32 nodes (InfiniBand + shared memory)  </vt:lpstr>
      <vt:lpstr>MPI Latency Benchmarks – Linux* 384 processes on 32 nodes (InfiniBand + shared memory)  </vt:lpstr>
      <vt:lpstr>MPI Latency Benchmarks – Linux*  8 processes on SMP node (shared memory)  </vt:lpstr>
      <vt:lpstr>Intel® MPI Library 4.0  for Windows* </vt:lpstr>
      <vt:lpstr>MPI Bandwidth and Latency Benchmarks – Windows* 8 processes on 1 node (shared memory)</vt:lpstr>
      <vt:lpstr>Intel® Trace Analyzer and Collector 8.0 New Features</vt:lpstr>
      <vt:lpstr>Application Imbalance diagram</vt:lpstr>
      <vt:lpstr>Ideal Interconnect Simulator (IIS)</vt:lpstr>
      <vt:lpstr>Custom Plug-in Framework (CPF)</vt:lpstr>
    </vt:vector>
  </TitlesOfParts>
  <Manager/>
  <Company>Intel Corporation</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Intel(R) Cluster Tools 4.0 - new features</dc:title>
  <dc:subject>Intel Cluster Toolkit</dc:subject>
  <dc:creator/>
  <cp:keywords/>
  <dc:description/>
  <cp:lastModifiedBy>woody</cp:lastModifiedBy>
  <cp:revision>302</cp:revision>
  <dcterms:created xsi:type="dcterms:W3CDTF">2008-11-04T16:44:56Z</dcterms:created>
  <dcterms:modified xsi:type="dcterms:W3CDTF">2010-03-09T20:55:35Z</dcterms:modified>
  <cp:category/>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OrderID">
    <vt:lpwstr>0</vt:lpwstr>
  </property>
  <property fmtid="{D5CDD505-2E9C-101B-9397-08002B2CF9AE}" pid="4" name="DocumentCategory">
    <vt:lpwstr>Presentations</vt:lpwstr>
  </property>
  <property fmtid="{D5CDD505-2E9C-101B-9397-08002B2CF9AE}" pid="5" name="ContentTypeId">
    <vt:lpwstr>0x010100F8FA44A6E304D74297CF53D5C04AA0FC</vt:lpwstr>
  </property>
</Properties>
</file>