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8" r:id="rId5"/>
    <p:sldId id="269" r:id="rId6"/>
    <p:sldId id="270" r:id="rId7"/>
    <p:sldId id="275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55302"/>
    <a:srgbClr val="6D6E71"/>
    <a:srgbClr val="0051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89065" autoAdjust="0"/>
  </p:normalViewPr>
  <p:slideViewPr>
    <p:cSldViewPr snapToObjects="1">
      <p:cViewPr>
        <p:scale>
          <a:sx n="80" d="100"/>
          <a:sy n="80" d="100"/>
        </p:scale>
        <p:origin x="-1272" y="-120"/>
      </p:cViewPr>
      <p:guideLst>
        <p:guide orient="horz" pos="2112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ishai\Local%20Settings\Temporary%20Internet%20Files\Content.Outlook\YJZVMD9N\simulation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Sheet1!$C$2</c:f>
              <c:strCache>
                <c:ptCount val="1"/>
                <c:pt idx="0">
                  <c:v>Real nodes = 2</c:v>
                </c:pt>
              </c:strCache>
            </c:strRef>
          </c:tx>
          <c:xVal>
            <c:numRef>
              <c:f>Sheet1!$B$5:$B$22</c:f>
              <c:numCache>
                <c:formatCode>General</c:formatCode>
                <c:ptCount val="1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</c:numCache>
            </c:numRef>
          </c:xVal>
          <c:yVal>
            <c:numRef>
              <c:f>Sheet1!$C$5:$C$22</c:f>
              <c:numCache>
                <c:formatCode>0.00</c:formatCode>
                <c:ptCount val="18"/>
                <c:pt idx="0">
                  <c:v>2.69</c:v>
                </c:pt>
                <c:pt idx="1">
                  <c:v>3.96</c:v>
                </c:pt>
                <c:pt idx="2">
                  <c:v>5.3</c:v>
                </c:pt>
                <c:pt idx="3">
                  <c:v>6.71</c:v>
                </c:pt>
                <c:pt idx="4">
                  <c:v>8.19</c:v>
                </c:pt>
                <c:pt idx="5">
                  <c:v>9.7199999999999989</c:v>
                </c:pt>
                <c:pt idx="6">
                  <c:v>11.27</c:v>
                </c:pt>
                <c:pt idx="7">
                  <c:v>12.69</c:v>
                </c:pt>
                <c:pt idx="8">
                  <c:v>14.25</c:v>
                </c:pt>
                <c:pt idx="9">
                  <c:v>15.5</c:v>
                </c:pt>
                <c:pt idx="10">
                  <c:v>17.260000000000002</c:v>
                </c:pt>
                <c:pt idx="11">
                  <c:v>18.690000000000001</c:v>
                </c:pt>
                <c:pt idx="12">
                  <c:v>20.38</c:v>
                </c:pt>
                <c:pt idx="13">
                  <c:v>21.759999999999987</c:v>
                </c:pt>
                <c:pt idx="14">
                  <c:v>23.56</c:v>
                </c:pt>
                <c:pt idx="15">
                  <c:v>24.9</c:v>
                </c:pt>
                <c:pt idx="16">
                  <c:v>26.54</c:v>
                </c:pt>
                <c:pt idx="17">
                  <c:v>28.05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Real nodes = 4</c:v>
                </c:pt>
              </c:strCache>
            </c:strRef>
          </c:tx>
          <c:xVal>
            <c:numRef>
              <c:f>Sheet1!$D$5:$D$13</c:f>
              <c:numCache>
                <c:formatCode>General</c:formatCode>
                <c:ptCount val="9"/>
                <c:pt idx="0">
                  <c:v>4</c:v>
                </c:pt>
                <c:pt idx="1">
                  <c:v>16</c:v>
                </c:pt>
                <c:pt idx="2">
                  <c:v>64</c:v>
                </c:pt>
                <c:pt idx="3">
                  <c:v>256</c:v>
                </c:pt>
                <c:pt idx="4">
                  <c:v>1024</c:v>
                </c:pt>
                <c:pt idx="5">
                  <c:v>4096</c:v>
                </c:pt>
                <c:pt idx="6">
                  <c:v>16384</c:v>
                </c:pt>
                <c:pt idx="7">
                  <c:v>65536</c:v>
                </c:pt>
                <c:pt idx="8">
                  <c:v>262144</c:v>
                </c:pt>
              </c:numCache>
            </c:numRef>
          </c:xVal>
          <c:yVal>
            <c:numRef>
              <c:f>Sheet1!$E$5:$E$13</c:f>
              <c:numCache>
                <c:formatCode>0.00</c:formatCode>
                <c:ptCount val="9"/>
                <c:pt idx="0">
                  <c:v>4.13</c:v>
                </c:pt>
                <c:pt idx="1">
                  <c:v>7.01</c:v>
                </c:pt>
                <c:pt idx="2">
                  <c:v>10.15</c:v>
                </c:pt>
                <c:pt idx="3">
                  <c:v>13.21</c:v>
                </c:pt>
                <c:pt idx="4">
                  <c:v>16.309999999999999</c:v>
                </c:pt>
                <c:pt idx="5">
                  <c:v>19.610000000000014</c:v>
                </c:pt>
                <c:pt idx="6">
                  <c:v>22.99</c:v>
                </c:pt>
                <c:pt idx="7">
                  <c:v>25.85</c:v>
                </c:pt>
                <c:pt idx="8">
                  <c:v>29.330000000000005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Sheet1!$G$2</c:f>
              <c:strCache>
                <c:ptCount val="1"/>
                <c:pt idx="0">
                  <c:v>Real nodes = 8</c:v>
                </c:pt>
              </c:strCache>
            </c:strRef>
          </c:tx>
          <c:xVal>
            <c:numRef>
              <c:f>Sheet1!$F$5:$F$10</c:f>
              <c:numCache>
                <c:formatCode>General</c:formatCode>
                <c:ptCount val="6"/>
                <c:pt idx="0">
                  <c:v>8</c:v>
                </c:pt>
                <c:pt idx="1">
                  <c:v>64</c:v>
                </c:pt>
                <c:pt idx="2">
                  <c:v>512</c:v>
                </c:pt>
                <c:pt idx="3">
                  <c:v>4096</c:v>
                </c:pt>
                <c:pt idx="4">
                  <c:v>32768</c:v>
                </c:pt>
                <c:pt idx="5">
                  <c:v>262144</c:v>
                </c:pt>
              </c:numCache>
            </c:numRef>
          </c:xVal>
          <c:yVal>
            <c:numRef>
              <c:f>Sheet1!$G$5:$G$10</c:f>
              <c:numCache>
                <c:formatCode>0.00</c:formatCode>
                <c:ptCount val="6"/>
                <c:pt idx="0">
                  <c:v>5.6499999999999995</c:v>
                </c:pt>
                <c:pt idx="1">
                  <c:v>10.39</c:v>
                </c:pt>
                <c:pt idx="2">
                  <c:v>14.98</c:v>
                </c:pt>
                <c:pt idx="3">
                  <c:v>19.79</c:v>
                </c:pt>
                <c:pt idx="4">
                  <c:v>24.93</c:v>
                </c:pt>
                <c:pt idx="5">
                  <c:v>29.8</c:v>
                </c:pt>
              </c:numCache>
            </c:numRef>
          </c:yVal>
          <c:smooth val="1"/>
        </c:ser>
        <c:axId val="162176000"/>
        <c:axId val="162189312"/>
      </c:scatterChart>
      <c:valAx>
        <c:axId val="162176000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baseline="0"/>
                  <a:t>emulated cluster size (nodes)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2189312"/>
        <c:crosses val="autoZero"/>
        <c:crossBetween val="midCat"/>
      </c:valAx>
      <c:valAx>
        <c:axId val="1621893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/>
                  <a:t>Time (usec)</a:t>
                </a:r>
                <a:endParaRPr lang="en-US" sz="1000"/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rich>
          </c:tx>
          <c:layout/>
        </c:title>
        <c:numFmt formatCode="0.00" sourceLinked="1"/>
        <c:majorTickMark val="none"/>
        <c:tickLblPos val="nextTo"/>
        <c:crossAx val="162176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2457602339181291"/>
          <c:y val="0.41127380501300231"/>
          <c:w val="0.16665204678362572"/>
          <c:h val="0.23005600568880769"/>
        </c:manualLayout>
      </c:layout>
    </c:legend>
    <c:plotVisOnly val="1"/>
    <c:dispBlanksAs val="gap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E0D06174-2BC6-4EC7-B990-FC7714BD26CB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E7466B84-DA97-46B7-977C-A0353BC80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DE719A5F-E775-4F96-A97D-315F315D8AF7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B8A303E1-4388-40BA-BABF-BA7B053FC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A303E1-4388-40BA-BABF-BA7B053FCF4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10" descr="ribbon_ppt_title.jpg"/>
          <p:cNvPicPr>
            <a:picLocks noChangeAspect="1"/>
          </p:cNvPicPr>
          <p:nvPr userDrawn="1"/>
        </p:nvPicPr>
        <p:blipFill>
          <a:blip r:embed="rId2"/>
          <a:srcRect t="5788"/>
          <a:stretch>
            <a:fillRect/>
          </a:stretch>
        </p:blipFill>
        <p:spPr bwMode="auto">
          <a:xfrm>
            <a:off x="0" y="0"/>
            <a:ext cx="91440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OpenFabric_Alliance_Logo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241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1546225"/>
          </a:xfrm>
        </p:spPr>
        <p:txBody>
          <a:bodyPr/>
          <a:lstStyle>
            <a:lvl1pPr algn="l">
              <a:defRPr>
                <a:solidFill>
                  <a:srgbClr val="005195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>
            <a:lvl1pPr marL="0" indent="0" algn="l">
              <a:buNone/>
              <a:defRPr>
                <a:solidFill>
                  <a:srgbClr val="6D6E7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C8241-70C9-4892-A26C-F5E8AF2D9F5E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2D58-80B5-4BAE-AE44-B8F396195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B1FD-012A-4C66-9AAB-1A69471791E4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1293E-B64B-416C-9C8D-AA4CF5C58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94B7-D038-4932-8519-279115A546A1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60034-F2E9-4F16-B314-1FA003158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7E385-D984-4F05-95E9-342E113BE59C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5AD3C-BE32-4147-BBD1-AA74294C6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FC5E2-202C-4FBA-B98E-0CD65E9D1111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1B21F-FC6A-4585-873E-9674D7575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ED4EC-E641-4D90-B67E-E21BE3D5F65B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861F1-1A03-4A92-ABEE-FF45C500C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F8473-979D-4E6B-96E9-9EDC58872663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5CF5-0463-43BC-A1E8-9839AC698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F2E4A-130B-4B3E-9102-DB03862CC76D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7CD6-4757-4B0C-8B5A-5C44E55B7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ribbon_small_rgb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1371600"/>
            <a:ext cx="91440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3E11ADB-1080-41F5-9ADE-4B64917B4514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E05D16A-EC3C-4D96-BDA5-FBC67D79F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6" descr="OpenFabric_Alliance_Logo_ppt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8001000" y="228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 userDrawn="1"/>
        </p:nvCxnSpPr>
        <p:spPr>
          <a:xfrm>
            <a:off x="0" y="1447800"/>
            <a:ext cx="9144000" cy="1588"/>
          </a:xfrm>
          <a:prstGeom prst="line">
            <a:avLst/>
          </a:prstGeom>
          <a:ln w="12700" cap="flat" cmpd="sng" algn="ctr">
            <a:solidFill>
              <a:srgbClr val="E5530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195"/>
          </a:solidFill>
          <a:latin typeface="Arial"/>
          <a:ea typeface="ＭＳ Ｐゴシック" pitchFamily="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2630488"/>
          </a:xfrm>
        </p:spPr>
        <p:txBody>
          <a:bodyPr/>
          <a:lstStyle/>
          <a:p>
            <a:pPr algn="ctr" eaLnBrk="1" hangingPunct="1"/>
            <a:r>
              <a:rPr lang="en-US" sz="3200" dirty="0" smtClean="0"/>
              <a:t>Connectivity Solutions for Scalable HPC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www.openfabrics.org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11862B-4B3A-4B1A-9A3A-E27994FBA611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2057400" y="5297488"/>
            <a:ext cx="6629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6D6E71"/>
                </a:solidFill>
                <a:latin typeface="Calibri" pitchFamily="34" charset="0"/>
              </a:rPr>
              <a:t>Ishai Rabinovitz</a:t>
            </a:r>
          </a:p>
          <a:p>
            <a:pPr algn="ctr"/>
            <a:r>
              <a:rPr lang="en-US" dirty="0" smtClean="0">
                <a:solidFill>
                  <a:srgbClr val="6D6E71"/>
                </a:solidFill>
                <a:latin typeface="Calibri" pitchFamily="34" charset="0"/>
              </a:rPr>
              <a:t>Mellanox</a:t>
            </a:r>
            <a:endParaRPr lang="en-US" dirty="0">
              <a:solidFill>
                <a:srgbClr val="6D6E71"/>
              </a:solidFill>
              <a:latin typeface="Calibri" pitchFamily="34" charset="0"/>
            </a:endParaRPr>
          </a:p>
          <a:p>
            <a:pPr algn="ctr"/>
            <a:r>
              <a:rPr lang="en-US" dirty="0" smtClean="0">
                <a:solidFill>
                  <a:srgbClr val="6D6E71"/>
                </a:solidFill>
                <a:latin typeface="Calibri" pitchFamily="34" charset="0"/>
              </a:rPr>
              <a:t>16-March-2010</a:t>
            </a:r>
            <a:endParaRPr lang="en-US" dirty="0">
              <a:solidFill>
                <a:srgbClr val="6D6E7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rtl="1" eaLnBrk="1" hangingPunct="1"/>
            <a:r>
              <a:rPr lang="en-US" sz="4400" b="0" smtClean="0"/>
              <a:t>Thank You</a:t>
            </a:r>
          </a:p>
        </p:txBody>
      </p:sp>
      <p:sp>
        <p:nvSpPr>
          <p:cNvPr id="6861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572000"/>
            <a:ext cx="6400800" cy="1447800"/>
          </a:xfrm>
        </p:spPr>
        <p:txBody>
          <a:bodyPr/>
          <a:lstStyle/>
          <a:p>
            <a:pPr eaLnBrk="1" hangingPunct="1"/>
            <a:r>
              <a:rPr lang="en-US" smtClean="0"/>
              <a:t>HPC@mellanox.com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/>
          <p:cNvSpPr/>
          <p:nvPr/>
        </p:nvSpPr>
        <p:spPr>
          <a:xfrm>
            <a:off x="76200" y="990600"/>
            <a:ext cx="8991600" cy="5562600"/>
          </a:xfrm>
          <a:prstGeom prst="roundRect">
            <a:avLst>
              <a:gd name="adj" fmla="val 812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Cluster Software Management</a:t>
            </a: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81000" y="1828800"/>
            <a:ext cx="8382000" cy="4724400"/>
          </a:xfrm>
          <a:prstGeom prst="roundRect">
            <a:avLst>
              <a:gd name="adj" fmla="val 8236"/>
            </a:avLst>
          </a:prstGeom>
          <a:solidFill>
            <a:srgbClr val="C1C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</a:rPr>
              <a:t>HPC Application Accelerations</a:t>
            </a:r>
          </a:p>
          <a:p>
            <a:pPr>
              <a:defRPr/>
            </a:pPr>
            <a:endParaRPr lang="en-US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685800" y="2667000"/>
            <a:ext cx="7772400" cy="3886200"/>
          </a:xfrm>
          <a:prstGeom prst="roundRect">
            <a:avLst>
              <a:gd name="adj" fmla="val 10942"/>
            </a:avLst>
          </a:prstGeom>
          <a:solidFill>
            <a:srgbClr val="E6FF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</a:rPr>
              <a:t>Networking Efficiency/Scalability</a:t>
            </a: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019175" y="3505200"/>
            <a:ext cx="7086600" cy="3048000"/>
          </a:xfrm>
          <a:prstGeom prst="roundRect">
            <a:avLst>
              <a:gd name="adj" fmla="val 10942"/>
            </a:avLst>
          </a:prstGeom>
          <a:solidFill>
            <a:srgbClr val="F5FF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1"/>
                </a:solidFill>
              </a:rPr>
              <a:t>Servers and Storage High Speed Connectivity</a:t>
            </a: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43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Mellanox</a:t>
            </a:r>
            <a:r>
              <a:rPr lang="en-US" sz="2400" dirty="0" smtClean="0">
                <a:ea typeface="ＭＳ Ｐゴシック"/>
                <a:cs typeface="ＭＳ Ｐゴシック"/>
              </a:rPr>
              <a:t> </a:t>
            </a:r>
            <a:r>
              <a:rPr lang="en-US" dirty="0" smtClean="0"/>
              <a:t>Solutions</a:t>
            </a:r>
          </a:p>
        </p:txBody>
      </p:sp>
      <p:sp>
        <p:nvSpPr>
          <p:cNvPr id="1843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</p:spPr>
        <p:txBody>
          <a:bodyPr/>
          <a:lstStyle/>
          <a:p>
            <a:fld id="{5DD3C369-0554-460F-93E1-619558E441BB}" type="slidenum">
              <a:rPr lang="en-US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0" name="Picture 37" descr="ServerClust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4114800"/>
            <a:ext cx="77311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1" name="Picture 10" descr="storag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975" y="4114800"/>
            <a:ext cx="13430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3" name="Picture 12" descr="serve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1575" y="4343400"/>
            <a:ext cx="53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5" name="Picture 14" descr="MHEH28_XTC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9775" y="4495800"/>
            <a:ext cx="9636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000000">
                <a:alpha val="42998"/>
              </a:srgbClr>
            </a:outerShdw>
          </a:effectLst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924175" y="4619625"/>
            <a:ext cx="1089025" cy="368300"/>
            <a:chOff x="2054045" y="5203737"/>
            <a:chExt cx="2663276" cy="603241"/>
          </a:xfrm>
        </p:grpSpPr>
        <p:pic>
          <p:nvPicPr>
            <p:cNvPr id="18476" name="Picture 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1" y="5366614"/>
              <a:ext cx="1296456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7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33539">
              <a:off x="2054045" y="5350153"/>
              <a:ext cx="677800" cy="45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8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000461" flipH="1">
              <a:off x="4039521" y="5203737"/>
              <a:ext cx="677800" cy="45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Picture 19" descr="MHEH28_XTC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72175" y="4383088"/>
            <a:ext cx="9636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 flipH="1">
            <a:off x="4775200" y="4611688"/>
            <a:ext cx="1273175" cy="366712"/>
            <a:chOff x="2054045" y="5203737"/>
            <a:chExt cx="2663276" cy="601723"/>
          </a:xfrm>
        </p:grpSpPr>
        <p:pic>
          <p:nvPicPr>
            <p:cNvPr id="18473" name="Picture 7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1" y="5366614"/>
              <a:ext cx="1296456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4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33539">
              <a:off x="2054045" y="5348635"/>
              <a:ext cx="677799" cy="45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5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000461" flipH="1">
              <a:off x="4039521" y="5203737"/>
              <a:ext cx="677800" cy="45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46" name="Picture 3" descr="I:\Presentations\Mellanox\pics\is5600_por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08438" y="4065588"/>
            <a:ext cx="7905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Rectangle 46"/>
          <p:cNvSpPr>
            <a:spLocks noChangeArrowheads="1"/>
          </p:cNvSpPr>
          <p:nvPr/>
        </p:nvSpPr>
        <p:spPr bwMode="auto">
          <a:xfrm>
            <a:off x="4524375" y="5257800"/>
            <a:ext cx="1828800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48" name="Rectangle 46"/>
          <p:cNvSpPr>
            <a:spLocks noChangeArrowheads="1"/>
          </p:cNvSpPr>
          <p:nvPr/>
        </p:nvSpPr>
        <p:spPr bwMode="auto">
          <a:xfrm>
            <a:off x="6353175" y="5257800"/>
            <a:ext cx="1666875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49" name="Rectangle 46"/>
          <p:cNvSpPr>
            <a:spLocks noChangeArrowheads="1"/>
          </p:cNvSpPr>
          <p:nvPr/>
        </p:nvSpPr>
        <p:spPr bwMode="auto">
          <a:xfrm>
            <a:off x="2806700" y="5257800"/>
            <a:ext cx="1717675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50" name="Rectangle 46"/>
          <p:cNvSpPr>
            <a:spLocks noChangeArrowheads="1"/>
          </p:cNvSpPr>
          <p:nvPr/>
        </p:nvSpPr>
        <p:spPr bwMode="auto">
          <a:xfrm>
            <a:off x="1095375" y="5257800"/>
            <a:ext cx="1701800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095375" y="5638800"/>
            <a:ext cx="69342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2" name="TextBox 57"/>
          <p:cNvSpPr txBox="1">
            <a:spLocks noChangeArrowheads="1"/>
          </p:cNvSpPr>
          <p:nvPr/>
        </p:nvSpPr>
        <p:spPr bwMode="auto">
          <a:xfrm>
            <a:off x="1909763" y="5305425"/>
            <a:ext cx="490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ICs</a:t>
            </a:r>
          </a:p>
        </p:txBody>
      </p:sp>
      <p:sp>
        <p:nvSpPr>
          <p:cNvPr id="18453" name="TextBox 58"/>
          <p:cNvSpPr txBox="1">
            <a:spLocks noChangeArrowheads="1"/>
          </p:cNvSpPr>
          <p:nvPr/>
        </p:nvSpPr>
        <p:spPr bwMode="auto">
          <a:xfrm>
            <a:off x="4524375" y="5300663"/>
            <a:ext cx="177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Switches/Gateway</a:t>
            </a:r>
          </a:p>
        </p:txBody>
      </p:sp>
      <p:sp>
        <p:nvSpPr>
          <p:cNvPr id="18454" name="TextBox 59"/>
          <p:cNvSpPr txBox="1">
            <a:spLocks noChangeArrowheads="1"/>
          </p:cNvSpPr>
          <p:nvPr/>
        </p:nvSpPr>
        <p:spPr bwMode="auto">
          <a:xfrm>
            <a:off x="3000375" y="530066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Adapters</a:t>
            </a:r>
          </a:p>
        </p:txBody>
      </p:sp>
      <p:sp>
        <p:nvSpPr>
          <p:cNvPr id="18455" name="TextBox 60"/>
          <p:cNvSpPr txBox="1">
            <a:spLocks noChangeArrowheads="1"/>
          </p:cNvSpPr>
          <p:nvPr/>
        </p:nvSpPr>
        <p:spPr bwMode="auto">
          <a:xfrm>
            <a:off x="6626225" y="530066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Cables</a:t>
            </a:r>
          </a:p>
        </p:txBody>
      </p:sp>
      <p:pic>
        <p:nvPicPr>
          <p:cNvPr id="46" name="Picture 45" descr="VN1A9451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71575" y="5715000"/>
            <a:ext cx="5016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47" name="Picture 46" descr="VN1A0230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04975" y="6019800"/>
            <a:ext cx="414338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8458" name="Picture 57" descr="falcon_transparen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46400" y="5605463"/>
            <a:ext cx="8969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58" descr="connectx_dell_mezz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14775" y="5791200"/>
            <a:ext cx="49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59" descr="Untitled-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23075" y="5681663"/>
            <a:ext cx="80010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61" descr="6175_ConnectX_Silicon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38375" y="5791200"/>
            <a:ext cx="4397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4"/>
          <p:cNvPicPr>
            <a:picLocks noChangeAspect="1" noChangeArrowheads="1"/>
          </p:cNvPicPr>
          <p:nvPr/>
        </p:nvPicPr>
        <p:blipFill>
          <a:blip r:embed="rId18" cstate="print"/>
          <a:srcRect t="14815"/>
          <a:stretch>
            <a:fillRect/>
          </a:stretch>
        </p:blipFill>
        <p:spPr bwMode="auto">
          <a:xfrm>
            <a:off x="3708400" y="4598988"/>
            <a:ext cx="152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83150" y="5758424"/>
            <a:ext cx="1241425" cy="381000"/>
            <a:chOff x="3228" y="2817"/>
            <a:chExt cx="2460" cy="730"/>
          </a:xfrm>
          <a:noFill/>
        </p:grpSpPr>
        <p:pic>
          <p:nvPicPr>
            <p:cNvPr id="57" name="Picture 5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228" y="2817"/>
              <a:ext cx="2460" cy="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50" descr="DOBERMAN FULL ASSY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269" y="3271"/>
              <a:ext cx="2363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64" name="Picture 4"/>
          <p:cNvPicPr>
            <a:picLocks noChangeAspect="1" noChangeArrowheads="1"/>
          </p:cNvPicPr>
          <p:nvPr/>
        </p:nvPicPr>
        <p:blipFill>
          <a:blip r:embed="rId21" cstate="print"/>
          <a:srcRect t="14815"/>
          <a:stretch>
            <a:fillRect/>
          </a:stretch>
        </p:blipFill>
        <p:spPr bwMode="auto">
          <a:xfrm>
            <a:off x="4578350" y="5681663"/>
            <a:ext cx="12414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5" name="Picture 5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821238" y="1090613"/>
            <a:ext cx="3794125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6" name="TextBox 48"/>
          <p:cNvSpPr txBox="1">
            <a:spLocks noChangeArrowheads="1"/>
          </p:cNvSpPr>
          <p:nvPr/>
        </p:nvSpPr>
        <p:spPr bwMode="auto">
          <a:xfrm>
            <a:off x="5410200" y="1905000"/>
            <a:ext cx="1530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CORE-</a:t>
            </a:r>
            <a:r>
              <a:rPr lang="en-US" i="1" dirty="0">
                <a:solidFill>
                  <a:srgbClr val="002060"/>
                </a:solidFill>
              </a:rPr>
              <a:t>Direct</a:t>
            </a:r>
          </a:p>
        </p:txBody>
      </p:sp>
      <p:sp>
        <p:nvSpPr>
          <p:cNvPr id="18467" name="TextBox 58"/>
          <p:cNvSpPr txBox="1">
            <a:spLocks noChangeArrowheads="1"/>
          </p:cNvSpPr>
          <p:nvPr/>
        </p:nvSpPr>
        <p:spPr bwMode="auto">
          <a:xfrm>
            <a:off x="7010400" y="2133600"/>
            <a:ext cx="595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MPI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8469" name="TextBox 60"/>
          <p:cNvSpPr txBox="1">
            <a:spLocks noChangeArrowheads="1"/>
          </p:cNvSpPr>
          <p:nvPr/>
        </p:nvSpPr>
        <p:spPr bwMode="auto">
          <a:xfrm>
            <a:off x="7696200" y="1905000"/>
            <a:ext cx="684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GPU</a:t>
            </a:r>
            <a:endParaRPr lang="en-US" i="1">
              <a:solidFill>
                <a:srgbClr val="002060"/>
              </a:solidFill>
            </a:endParaRPr>
          </a:p>
        </p:txBody>
      </p:sp>
      <p:sp>
        <p:nvSpPr>
          <p:cNvPr id="18470" name="TextBox 68"/>
          <p:cNvSpPr txBox="1">
            <a:spLocks noChangeArrowheads="1"/>
          </p:cNvSpPr>
          <p:nvPr/>
        </p:nvSpPr>
        <p:spPr bwMode="auto">
          <a:xfrm>
            <a:off x="7735887" y="2830512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9900"/>
                </a:solidFill>
              </a:rPr>
              <a:t>QoS</a:t>
            </a:r>
            <a:endParaRPr lang="en-US" i="1" dirty="0">
              <a:solidFill>
                <a:srgbClr val="009900"/>
              </a:solidFill>
            </a:endParaRPr>
          </a:p>
        </p:txBody>
      </p:sp>
      <p:sp>
        <p:nvSpPr>
          <p:cNvPr id="18471" name="TextBox 69"/>
          <p:cNvSpPr txBox="1">
            <a:spLocks noChangeArrowheads="1"/>
          </p:cNvSpPr>
          <p:nvPr/>
        </p:nvSpPr>
        <p:spPr bwMode="auto">
          <a:xfrm>
            <a:off x="6019800" y="3124200"/>
            <a:ext cx="2159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Congestion Control</a:t>
            </a:r>
            <a:endParaRPr lang="en-US" i="1" dirty="0">
              <a:solidFill>
                <a:srgbClr val="009900"/>
              </a:solidFill>
            </a:endParaRPr>
          </a:p>
        </p:txBody>
      </p:sp>
      <p:sp>
        <p:nvSpPr>
          <p:cNvPr id="18472" name="TextBox 71"/>
          <p:cNvSpPr txBox="1">
            <a:spLocks noChangeArrowheads="1"/>
          </p:cNvSpPr>
          <p:nvPr/>
        </p:nvSpPr>
        <p:spPr bwMode="auto">
          <a:xfrm>
            <a:off x="5638800" y="2743200"/>
            <a:ext cx="1941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9900"/>
                </a:solidFill>
              </a:rPr>
              <a:t>Adaptive Routing</a:t>
            </a:r>
            <a:endParaRPr lang="en-US" i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772400" cy="762000"/>
          </a:xfrm>
        </p:spPr>
        <p:txBody>
          <a:bodyPr/>
          <a:lstStyle/>
          <a:p>
            <a:r>
              <a:rPr lang="en-US" dirty="0" smtClean="0"/>
              <a:t>Performance/Scalability 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28600" y="1601788"/>
            <a:ext cx="8229600" cy="4646612"/>
          </a:xfrm>
        </p:spPr>
        <p:txBody>
          <a:bodyPr/>
          <a:lstStyle/>
          <a:p>
            <a:r>
              <a:rPr lang="en-US" dirty="0" smtClean="0"/>
              <a:t>Weather simulations at scale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E6EFB81-B8FD-4234-A011-828662C337C1}" type="slidenum">
              <a:rPr lang="en-US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0" y="1981200"/>
            <a:ext cx="623411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9" descr="Logo_FZ_Juelich_280x91_rg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5540375"/>
            <a:ext cx="2311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http://www.ucar.edu/wag/logos/NCAR/ncar-logo-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5486400"/>
            <a:ext cx="280035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HPC</a:t>
            </a:r>
          </a:p>
        </p:txBody>
      </p:sp>
      <p:sp>
        <p:nvSpPr>
          <p:cNvPr id="37" name="Content Placeholder 3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100" dirty="0" smtClean="0"/>
              <a:t>Collectives </a:t>
            </a:r>
            <a:r>
              <a:rPr lang="en-US" sz="2100" dirty="0" smtClean="0"/>
              <a:t>Offloads (CORE-Direct)</a:t>
            </a:r>
            <a:endParaRPr lang="en-US" sz="2100" dirty="0" smtClean="0"/>
          </a:p>
          <a:p>
            <a:pPr lvl="1"/>
            <a:r>
              <a:rPr lang="en-US" sz="1900" dirty="0" smtClean="0"/>
              <a:t>Collectives communication are communications used for system synchronizations, data broadcast or data </a:t>
            </a:r>
            <a:r>
              <a:rPr lang="en-US" sz="1900" dirty="0" smtClean="0"/>
              <a:t>gathering</a:t>
            </a:r>
          </a:p>
          <a:p>
            <a:pPr lvl="1"/>
            <a:r>
              <a:rPr lang="en-US" sz="1900" dirty="0" smtClean="0"/>
              <a:t>Collective are main scalability bottleneck</a:t>
            </a:r>
            <a:endParaRPr lang="en-US" sz="1900" dirty="0" smtClean="0"/>
          </a:p>
          <a:p>
            <a:pPr lvl="1"/>
            <a:r>
              <a:rPr lang="en-US" sz="1900" dirty="0" smtClean="0"/>
              <a:t>Eliminates system noise and jitter issue </a:t>
            </a:r>
          </a:p>
          <a:p>
            <a:pPr lvl="1"/>
            <a:r>
              <a:rPr lang="en-US" sz="1900" dirty="0" smtClean="0"/>
              <a:t>Increases the CPU cycles available for applications</a:t>
            </a:r>
          </a:p>
          <a:p>
            <a:pPr lvl="1"/>
            <a:r>
              <a:rPr lang="en-US" sz="1900" dirty="0" smtClean="0"/>
              <a:t>Allows the processes communications to progress asynchronously</a:t>
            </a:r>
          </a:p>
          <a:p>
            <a:endParaRPr lang="en-US" sz="2000" dirty="0" smtClean="0"/>
          </a:p>
          <a:p>
            <a:r>
              <a:rPr lang="en-US" sz="2100" dirty="0" smtClean="0"/>
              <a:t>GPU-GPU communications</a:t>
            </a:r>
          </a:p>
          <a:p>
            <a:pPr lvl="1"/>
            <a:r>
              <a:rPr lang="en-US" sz="1900" dirty="0" smtClean="0"/>
              <a:t>Enables faster GPU-to-GPU communications</a:t>
            </a:r>
          </a:p>
          <a:p>
            <a:endParaRPr lang="en-US" sz="2000" dirty="0" smtClean="0"/>
          </a:p>
          <a:p>
            <a:r>
              <a:rPr lang="en-US" sz="2100" dirty="0" smtClean="0"/>
              <a:t>Congestion control</a:t>
            </a:r>
          </a:p>
          <a:p>
            <a:pPr lvl="1"/>
            <a:r>
              <a:rPr lang="en-US" sz="1900" dirty="0" smtClean="0"/>
              <a:t>Eliminates network congestions (hot-spots) </a:t>
            </a:r>
          </a:p>
          <a:p>
            <a:pPr lvl="1"/>
            <a:r>
              <a:rPr lang="en-US" sz="1900" dirty="0" smtClean="0"/>
              <a:t>Related to many senders and a single receiver</a:t>
            </a:r>
          </a:p>
          <a:p>
            <a:endParaRPr lang="en-US" sz="2000" dirty="0" smtClean="0"/>
          </a:p>
          <a:p>
            <a:r>
              <a:rPr lang="en-US" sz="2100" dirty="0" smtClean="0"/>
              <a:t>Adaptive routing</a:t>
            </a:r>
          </a:p>
          <a:p>
            <a:pPr lvl="1"/>
            <a:r>
              <a:rPr lang="en-US" sz="1900" dirty="0" smtClean="0"/>
              <a:t>Eliminated networks congestions </a:t>
            </a:r>
          </a:p>
          <a:p>
            <a:pPr lvl="1"/>
            <a:r>
              <a:rPr lang="en-US" sz="1900" dirty="0" smtClean="0"/>
              <a:t>Related to point to point communications sharing the same network path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9D8A-1FAA-4FE9-B486-215D1621B7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762000"/>
          </a:xfrm>
        </p:spPr>
        <p:txBody>
          <a:bodyPr/>
          <a:lstStyle/>
          <a:p>
            <a:r>
              <a:rPr lang="en-US" dirty="0" smtClean="0"/>
              <a:t>CORE-Direct Performance - Application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>
          <a:xfrm>
            <a:off x="114300" y="1524000"/>
            <a:ext cx="8610600" cy="5486400"/>
          </a:xfrm>
        </p:spPr>
        <p:txBody>
          <a:bodyPr/>
          <a:lstStyle/>
          <a:p>
            <a:r>
              <a:rPr lang="en-US" sz="2000" dirty="0" smtClean="0"/>
              <a:t>Presents the overlapping benefit of collectives offloads</a:t>
            </a:r>
          </a:p>
          <a:p>
            <a:r>
              <a:rPr lang="en-US" sz="2000" dirty="0" smtClean="0"/>
              <a:t>Non-blocking collective implementation</a:t>
            </a:r>
          </a:p>
          <a:p>
            <a:pPr lvl="1"/>
            <a:r>
              <a:rPr lang="en-US" sz="1800" dirty="0" smtClean="0"/>
              <a:t>Non-blocking barrier</a:t>
            </a:r>
          </a:p>
          <a:p>
            <a:pPr lvl="2"/>
            <a:r>
              <a:rPr lang="en-US" sz="1600" dirty="0" smtClean="0"/>
              <a:t>Initiate non-blocking MPI barrier</a:t>
            </a:r>
          </a:p>
          <a:p>
            <a:pPr lvl="2"/>
            <a:r>
              <a:rPr lang="en-US" sz="1600" dirty="0" smtClean="0"/>
              <a:t>CPU to performance application calculations</a:t>
            </a:r>
          </a:p>
          <a:p>
            <a:pPr lvl="2"/>
            <a:r>
              <a:rPr lang="en-US" sz="1600" dirty="0" smtClean="0"/>
              <a:t>Wait for non-blocking barrier to complete</a:t>
            </a:r>
          </a:p>
          <a:p>
            <a:r>
              <a:rPr lang="en-US" sz="2000" dirty="0" smtClean="0"/>
              <a:t>CORE-</a:t>
            </a:r>
            <a:r>
              <a:rPr lang="en-US" sz="2000" i="1" dirty="0" smtClean="0"/>
              <a:t>Direct</a:t>
            </a:r>
            <a:r>
              <a:rPr lang="en-US" sz="2000" dirty="0" smtClean="0"/>
              <a:t> enables highest performance and nearly flat latency with system size</a:t>
            </a:r>
            <a:endParaRPr lang="en-US" sz="1800" dirty="0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ED29196-BFC5-46D0-93DD-CB2EB37E5DAB}" type="slidenum">
              <a:rPr lang="en-US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2228" name="Slide Number Placeholder 4"/>
          <p:cNvSpPr txBox="1">
            <a:spLocks/>
          </p:cNvSpPr>
          <p:nvPr/>
        </p:nvSpPr>
        <p:spPr bwMode="white">
          <a:xfrm>
            <a:off x="7924800" y="6629400"/>
            <a:ext cx="1066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8BCA4A-A8C6-453A-8925-89C0346AD65B}" type="slidenum">
              <a:rPr lang="en-US" sz="1000">
                <a:solidFill>
                  <a:schemeClr val="bg1"/>
                </a:solidFill>
              </a:rPr>
              <a:pPr algn="r"/>
              <a:t>5</a:t>
            </a:fld>
            <a:endParaRPr lang="en-US" sz="1000">
              <a:solidFill>
                <a:schemeClr val="bg1"/>
              </a:solidFill>
            </a:endParaRPr>
          </a:p>
        </p:txBody>
      </p:sp>
      <p:pic>
        <p:nvPicPr>
          <p:cNvPr id="52229" name="Picture 5" descr="connectx2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7" y="5546725"/>
            <a:ext cx="2466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8" descr="8_node_nb_barrier_work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30428"/>
            <a:ext cx="3848100" cy="269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6019800" y="47244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7543800" y="54102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96200" y="5057001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CORE-direct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4419600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Software Collectives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7924800" cy="762000"/>
          </a:xfrm>
        </p:spPr>
        <p:txBody>
          <a:bodyPr/>
          <a:lstStyle/>
          <a:p>
            <a:r>
              <a:rPr lang="en-US" dirty="0" smtClean="0">
                <a:ea typeface="ＭＳ Ｐゴシック"/>
                <a:cs typeface="ＭＳ Ｐゴシック"/>
              </a:rPr>
              <a:t>Mellanox Collectives Offload Performance</a:t>
            </a:r>
          </a:p>
        </p:txBody>
      </p:sp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152400" y="1442770"/>
            <a:ext cx="8229600" cy="4533900"/>
          </a:xfrm>
        </p:spPr>
        <p:txBody>
          <a:bodyPr/>
          <a:lstStyle/>
          <a:p>
            <a:r>
              <a:rPr lang="en-US" sz="2000" dirty="0" smtClean="0">
                <a:ea typeface="ＭＳ Ｐゴシック"/>
                <a:cs typeface="ＭＳ Ｐゴシック"/>
              </a:rPr>
              <a:t>Presents the overlapping benefit of collective offloads</a:t>
            </a:r>
          </a:p>
          <a:p>
            <a:pPr lvl="1"/>
            <a:r>
              <a:rPr lang="en-US" sz="1800" dirty="0" smtClean="0">
                <a:ea typeface="ＭＳ Ｐゴシック"/>
              </a:rPr>
              <a:t>Non-blocking collective implementation - non-blocking barrier</a:t>
            </a:r>
          </a:p>
          <a:p>
            <a:r>
              <a:rPr lang="en-US" sz="2000" dirty="0" smtClean="0">
                <a:ea typeface="ＭＳ Ｐゴシック"/>
                <a:cs typeface="ＭＳ Ｐゴシック"/>
              </a:rPr>
              <a:t>Initiate non-blocking MPI barrier</a:t>
            </a:r>
          </a:p>
          <a:p>
            <a:r>
              <a:rPr lang="en-US" sz="2000" dirty="0" smtClean="0">
                <a:ea typeface="ＭＳ Ｐゴシック"/>
                <a:cs typeface="ＭＳ Ｐゴシック"/>
              </a:rPr>
              <a:t>CPU to performance application calculations</a:t>
            </a:r>
          </a:p>
          <a:p>
            <a:r>
              <a:rPr lang="en-US" sz="2000" dirty="0" smtClean="0">
                <a:ea typeface="ＭＳ Ｐゴシック"/>
                <a:cs typeface="ＭＳ Ｐゴシック"/>
              </a:rPr>
              <a:t>Wait for non-blocking barrier to complete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73402"/>
            <a:ext cx="4204043" cy="293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200400"/>
            <a:ext cx="2057400" cy="1323439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Software MPI: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Losing performance beyond 20% CPU computation availability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0400" y="3365718"/>
            <a:ext cx="2057400" cy="1815882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Collectives Offload based MPI: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Beyond 80% CPU computation availability without any performance loss!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5" idx="3"/>
          </p:cNvCxnSpPr>
          <p:nvPr/>
        </p:nvCxnSpPr>
        <p:spPr>
          <a:xfrm>
            <a:off x="2819400" y="3862120"/>
            <a:ext cx="1676400" cy="13194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6680091" y="4432191"/>
            <a:ext cx="546318" cy="2171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45B745-F241-44C9-A16F-17CA3F1EE5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 emulation (logarithmic </a:t>
            </a:r>
            <a:r>
              <a:rPr lang="en-US" dirty="0" smtClean="0"/>
              <a:t>scale)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05D5AD-7E6D-4837-8851-60D9D85132BD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04800" y="1600199"/>
          <a:ext cx="8686800" cy="481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/>
                <a:cs typeface="ＭＳ Ｐゴシック"/>
              </a:rPr>
              <a:t>Congestion Control Benefits</a:t>
            </a:r>
          </a:p>
        </p:txBody>
      </p:sp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3581400" y="5943600"/>
            <a:ext cx="5207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“First Experiences with Congestion Control in InfiniBand Hardware”; </a:t>
            </a:r>
            <a:r>
              <a:rPr lang="nn-NO" sz="1100" b="1"/>
              <a:t>Ernst Gunnar Gran, Magne Eimot, Sven-Arne Reinemo, Tor Skeie, Olav </a:t>
            </a:r>
            <a:r>
              <a:rPr lang="en-US" sz="1100" b="1"/>
              <a:t>Lysne, Lars Paul Huse, Gilad Shainer; IPDPS 2010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4577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3225800"/>
            <a:ext cx="48006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2425" y="2852738"/>
            <a:ext cx="3159125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Content Placeholder 19"/>
          <p:cNvSpPr>
            <a:spLocks noGrp="1"/>
          </p:cNvSpPr>
          <p:nvPr>
            <p:ph idx="1"/>
          </p:nvPr>
        </p:nvSpPr>
        <p:spPr>
          <a:xfrm>
            <a:off x="0" y="1371600"/>
            <a:ext cx="4724400" cy="16002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No a priori network assumptions needed</a:t>
            </a:r>
          </a:p>
          <a:p>
            <a:pPr eaLnBrk="1" hangingPunct="1"/>
            <a:r>
              <a:rPr lang="en-US" sz="1800" dirty="0" smtClean="0"/>
              <a:t>Automatic hot spots discovery</a:t>
            </a:r>
          </a:p>
          <a:p>
            <a:pPr eaLnBrk="1" hangingPunct="1"/>
            <a:r>
              <a:rPr lang="en-US" sz="1800" dirty="0" smtClean="0"/>
              <a:t>Data traffics adjustments</a:t>
            </a:r>
          </a:p>
          <a:p>
            <a:pPr eaLnBrk="1" hangingPunct="1"/>
            <a:r>
              <a:rPr lang="en-US" sz="1800" dirty="0" smtClean="0"/>
              <a:t>Minimize bandwidth oscillation</a:t>
            </a:r>
          </a:p>
          <a:p>
            <a:pPr eaLnBrk="1" hangingPunct="1"/>
            <a:r>
              <a:rPr lang="en-US" sz="1800" dirty="0" smtClean="0"/>
              <a:t>Real-time response</a:t>
            </a:r>
          </a:p>
          <a:p>
            <a:endParaRPr lang="en-US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85800" y="2971800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Performance loss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2971800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No Performance loss</a:t>
            </a:r>
            <a:endParaRPr lang="en-US" sz="1400" b="1" dirty="0"/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 rot="16200000" flipH="1">
            <a:off x="1490360" y="3319159"/>
            <a:ext cx="301823" cy="2226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rot="16200000" flipH="1">
            <a:off x="3924695" y="3315094"/>
            <a:ext cx="225623" cy="154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Keys for Scalable HPC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Offloading</a:t>
            </a:r>
          </a:p>
          <a:p>
            <a:pPr lvl="1"/>
            <a:r>
              <a:rPr lang="en-US" sz="2000" dirty="0" smtClean="0"/>
              <a:t>Eliminate jitter/noise effects</a:t>
            </a:r>
          </a:p>
          <a:p>
            <a:pPr lvl="1"/>
            <a:r>
              <a:rPr lang="en-US" sz="2000" dirty="0" smtClean="0"/>
              <a:t>Balance computing</a:t>
            </a:r>
          </a:p>
          <a:p>
            <a:pPr lvl="1"/>
            <a:r>
              <a:rPr lang="en-US" sz="2000" dirty="0" smtClean="0"/>
              <a:t>Better integration of applications and system resources</a:t>
            </a:r>
          </a:p>
          <a:p>
            <a:r>
              <a:rPr lang="en-US" sz="2400" dirty="0" smtClean="0"/>
              <a:t>Consolidation and power management</a:t>
            </a:r>
          </a:p>
          <a:p>
            <a:pPr lvl="1"/>
            <a:r>
              <a:rPr lang="en-US" sz="2000" dirty="0" smtClean="0"/>
              <a:t>Key for building feasible systems</a:t>
            </a:r>
          </a:p>
          <a:p>
            <a:r>
              <a:rPr lang="en-US" sz="2400" dirty="0" smtClean="0"/>
              <a:t>Serviceability and reliability</a:t>
            </a:r>
          </a:p>
          <a:p>
            <a:pPr lvl="1"/>
            <a:r>
              <a:rPr lang="en-US" sz="2000" dirty="0" smtClean="0"/>
              <a:t>Automatic issues overcome</a:t>
            </a:r>
          </a:p>
          <a:p>
            <a:pPr lvl="1"/>
            <a:r>
              <a:rPr lang="en-US" sz="2000" dirty="0" smtClean="0"/>
              <a:t>Advanced </a:t>
            </a:r>
            <a:r>
              <a:rPr lang="en-US" sz="2000" dirty="0" err="1" smtClean="0"/>
              <a:t>checkpointing</a:t>
            </a:r>
            <a:endParaRPr lang="en-US" sz="2000" dirty="0" smtClean="0"/>
          </a:p>
          <a:p>
            <a:r>
              <a:rPr lang="en-US" sz="2400" dirty="0" smtClean="0"/>
              <a:t>Network performance</a:t>
            </a:r>
          </a:p>
          <a:p>
            <a:pPr lvl="1"/>
            <a:r>
              <a:rPr lang="en-US" sz="2000" dirty="0" smtClean="0"/>
              <a:t>Latency, bandwidth etc.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FD1B80-CA07-4D89-A7C6-382DB5DF94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195"/>
      </a:dk2>
      <a:lt2>
        <a:srgbClr val="EEECE1"/>
      </a:lt2>
      <a:accent1>
        <a:srgbClr val="3C6FBD"/>
      </a:accent1>
      <a:accent2>
        <a:srgbClr val="E55302"/>
      </a:accent2>
      <a:accent3>
        <a:srgbClr val="78B9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6D6E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1976</TotalTime>
  <Words>364</Words>
  <Application>Microsoft Office PowerPoint</Application>
  <PresentationFormat>On-screen Show (4:3)</PresentationFormat>
  <Paragraphs>135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ＭＳ Ｐゴシック</vt:lpstr>
      <vt:lpstr>Calibri</vt:lpstr>
      <vt:lpstr>Wingdings</vt:lpstr>
      <vt:lpstr>Segoe</vt:lpstr>
      <vt:lpstr>Office Theme</vt:lpstr>
      <vt:lpstr>Connectivity Solutions for Scalable HPC</vt:lpstr>
      <vt:lpstr>Mellanox Solutions</vt:lpstr>
      <vt:lpstr>Performance/Scalability Today</vt:lpstr>
      <vt:lpstr>Scalable HPC</vt:lpstr>
      <vt:lpstr>CORE-Direct Performance - Application</vt:lpstr>
      <vt:lpstr>Mellanox Collectives Offload Performance</vt:lpstr>
      <vt:lpstr>Barrier emulation (logarithmic scale)</vt:lpstr>
      <vt:lpstr>Congestion Control Benefits</vt:lpstr>
      <vt:lpstr>Future Keys for Scalable HPC</vt:lpstr>
      <vt:lpstr>Thank You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 admin</dc:creator>
  <cp:lastModifiedBy>Ishai Rabinovitz</cp:lastModifiedBy>
  <cp:revision>46</cp:revision>
  <dcterms:created xsi:type="dcterms:W3CDTF">2009-09-15T00:09:16Z</dcterms:created>
  <dcterms:modified xsi:type="dcterms:W3CDTF">2010-03-16T17:05:25Z</dcterms:modified>
</cp:coreProperties>
</file>