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256" r:id="rId2"/>
    <p:sldId id="266" r:id="rId3"/>
    <p:sldId id="276" r:id="rId4"/>
    <p:sldId id="287" r:id="rId5"/>
    <p:sldId id="288" r:id="rId6"/>
    <p:sldId id="289" r:id="rId7"/>
    <p:sldId id="290" r:id="rId8"/>
    <p:sldId id="291" r:id="rId9"/>
    <p:sldId id="292" r:id="rId10"/>
    <p:sldId id="332" r:id="rId11"/>
    <p:sldId id="333" r:id="rId12"/>
    <p:sldId id="334" r:id="rId13"/>
    <p:sldId id="335" r:id="rId14"/>
    <p:sldId id="336" r:id="rId15"/>
    <p:sldId id="337" r:id="rId16"/>
    <p:sldId id="338" r:id="rId17"/>
    <p:sldId id="339" r:id="rId18"/>
    <p:sldId id="281" r:id="rId19"/>
    <p:sldId id="307" r:id="rId20"/>
    <p:sldId id="308" r:id="rId21"/>
    <p:sldId id="309" r:id="rId22"/>
    <p:sldId id="310" r:id="rId23"/>
    <p:sldId id="311" r:id="rId24"/>
    <p:sldId id="312" r:id="rId25"/>
    <p:sldId id="313" r:id="rId26"/>
    <p:sldId id="314" r:id="rId27"/>
    <p:sldId id="315" r:id="rId28"/>
    <p:sldId id="280" r:id="rId29"/>
    <p:sldId id="316" r:id="rId30"/>
    <p:sldId id="317" r:id="rId31"/>
    <p:sldId id="318" r:id="rId32"/>
    <p:sldId id="319" r:id="rId33"/>
    <p:sldId id="320" r:id="rId34"/>
    <p:sldId id="321" r:id="rId35"/>
    <p:sldId id="322" r:id="rId36"/>
    <p:sldId id="323" r:id="rId37"/>
    <p:sldId id="324" r:id="rId38"/>
    <p:sldId id="325" r:id="rId39"/>
    <p:sldId id="326" r:id="rId40"/>
    <p:sldId id="327" r:id="rId41"/>
    <p:sldId id="328" r:id="rId42"/>
    <p:sldId id="329" r:id="rId43"/>
    <p:sldId id="330" r:id="rId44"/>
    <p:sldId id="331" r:id="rId45"/>
    <p:sldId id="271" r:id="rId46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195"/>
    <a:srgbClr val="FFFF99"/>
    <a:srgbClr val="C64802"/>
    <a:srgbClr val="E55302"/>
    <a:srgbClr val="6D6E7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80" d="100"/>
          <a:sy n="80" d="100"/>
        </p:scale>
        <p:origin x="-1188" y="-78"/>
      </p:cViewPr>
      <p:guideLst>
        <p:guide orient="horz" pos="2112"/>
        <p:guide pos="12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2A936D-3C02-4398-9EE6-656C9C1AA07E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925DDDB-E17F-496A-A935-F42A71FE8164}">
      <dgm:prSet custT="1"/>
      <dgm:spPr/>
      <dgm:t>
        <a:bodyPr/>
        <a:lstStyle/>
        <a:p>
          <a:pPr rtl="0"/>
          <a:r>
            <a:rPr lang="en-US" sz="3200" dirty="0" smtClean="0"/>
            <a:t>Multi-tenancy</a:t>
          </a:r>
          <a:endParaRPr lang="en-US" sz="3200" dirty="0"/>
        </a:p>
      </dgm:t>
    </dgm:pt>
    <dgm:pt modelId="{4F77437A-25A2-4B00-9427-77912C4DE773}" type="parTrans" cxnId="{37611367-18F2-49FD-973E-BDD5336C78BE}">
      <dgm:prSet/>
      <dgm:spPr/>
      <dgm:t>
        <a:bodyPr/>
        <a:lstStyle/>
        <a:p>
          <a:endParaRPr lang="en-US" sz="3200"/>
        </a:p>
      </dgm:t>
    </dgm:pt>
    <dgm:pt modelId="{1452676A-56C8-4AD1-8A4D-A5E8F1C88CF0}" type="sibTrans" cxnId="{37611367-18F2-49FD-973E-BDD5336C78BE}">
      <dgm:prSet/>
      <dgm:spPr/>
      <dgm:t>
        <a:bodyPr/>
        <a:lstStyle/>
        <a:p>
          <a:endParaRPr lang="en-US" sz="3200"/>
        </a:p>
      </dgm:t>
    </dgm:pt>
    <dgm:pt modelId="{6D578B31-AC91-48F2-BE0D-ABAD72B4A4B4}">
      <dgm:prSet custT="1"/>
      <dgm:spPr/>
      <dgm:t>
        <a:bodyPr/>
        <a:lstStyle/>
        <a:p>
          <a:pPr rtl="0"/>
          <a:r>
            <a:rPr lang="en-US" sz="3200" dirty="0" smtClean="0"/>
            <a:t>Dynamically changing connectivity </a:t>
          </a:r>
          <a:endParaRPr lang="en-US" sz="3200" dirty="0"/>
        </a:p>
      </dgm:t>
    </dgm:pt>
    <dgm:pt modelId="{87DA55A9-1B14-4294-8309-722EA4801D9E}" type="parTrans" cxnId="{15DAEBD6-95F4-418B-8A15-107965BDFE64}">
      <dgm:prSet/>
      <dgm:spPr/>
      <dgm:t>
        <a:bodyPr/>
        <a:lstStyle/>
        <a:p>
          <a:endParaRPr lang="en-US" sz="3200"/>
        </a:p>
      </dgm:t>
    </dgm:pt>
    <dgm:pt modelId="{29C4E930-72CE-430B-A911-DAC6400ACAEE}" type="sibTrans" cxnId="{15DAEBD6-95F4-418B-8A15-107965BDFE64}">
      <dgm:prSet/>
      <dgm:spPr/>
      <dgm:t>
        <a:bodyPr/>
        <a:lstStyle/>
        <a:p>
          <a:endParaRPr lang="en-US" sz="3200"/>
        </a:p>
      </dgm:t>
    </dgm:pt>
    <dgm:pt modelId="{90B2B872-C4CA-4537-BAB1-68D154F2CCD0}">
      <dgm:prSet custT="1"/>
      <dgm:spPr/>
      <dgm:t>
        <a:bodyPr/>
        <a:lstStyle/>
        <a:p>
          <a:pPr rtl="0"/>
          <a:r>
            <a:rPr lang="en-US" sz="3200" dirty="0" smtClean="0"/>
            <a:t>Resources may reside outside the cloud</a:t>
          </a:r>
          <a:endParaRPr lang="en-US" sz="3200" dirty="0"/>
        </a:p>
      </dgm:t>
    </dgm:pt>
    <dgm:pt modelId="{9BA1B361-ED44-45A0-9851-C1B7843A3FFE}" type="parTrans" cxnId="{9EDCEE6D-F7E5-48A2-B4FB-DCD44B25AFD6}">
      <dgm:prSet/>
      <dgm:spPr/>
      <dgm:t>
        <a:bodyPr/>
        <a:lstStyle/>
        <a:p>
          <a:endParaRPr lang="en-US" sz="3200"/>
        </a:p>
      </dgm:t>
    </dgm:pt>
    <dgm:pt modelId="{FE0AA791-05DF-490F-B8D9-B548038CA33A}" type="sibTrans" cxnId="{9EDCEE6D-F7E5-48A2-B4FB-DCD44B25AFD6}">
      <dgm:prSet/>
      <dgm:spPr/>
      <dgm:t>
        <a:bodyPr/>
        <a:lstStyle/>
        <a:p>
          <a:endParaRPr lang="en-US" sz="3200"/>
        </a:p>
      </dgm:t>
    </dgm:pt>
    <dgm:pt modelId="{08F14299-D0B2-4B38-983B-52B2779CCBBA}" type="pres">
      <dgm:prSet presAssocID="{902A936D-3C02-4398-9EE6-656C9C1AA07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025335F-C159-4972-95C1-5716B070E24B}" type="pres">
      <dgm:prSet presAssocID="{C925DDDB-E17F-496A-A935-F42A71FE816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B5CC32-37E3-4AE9-9BF5-83C9C18D6104}" type="pres">
      <dgm:prSet presAssocID="{1452676A-56C8-4AD1-8A4D-A5E8F1C88CF0}" presName="spacer" presStyleCnt="0"/>
      <dgm:spPr/>
      <dgm:t>
        <a:bodyPr/>
        <a:lstStyle/>
        <a:p>
          <a:endParaRPr lang="en-US"/>
        </a:p>
      </dgm:t>
    </dgm:pt>
    <dgm:pt modelId="{840D0B4C-C62E-4EDF-9662-459C0EDA5E84}" type="pres">
      <dgm:prSet presAssocID="{6D578B31-AC91-48F2-BE0D-ABAD72B4A4B4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F4204C-A73E-4E1D-9C68-918EDD55C4F8}" type="pres">
      <dgm:prSet presAssocID="{29C4E930-72CE-430B-A911-DAC6400ACAEE}" presName="spacer" presStyleCnt="0"/>
      <dgm:spPr/>
      <dgm:t>
        <a:bodyPr/>
        <a:lstStyle/>
        <a:p>
          <a:endParaRPr lang="en-US"/>
        </a:p>
      </dgm:t>
    </dgm:pt>
    <dgm:pt modelId="{4E1FD0F8-9367-4E12-854E-0A7353DBB392}" type="pres">
      <dgm:prSet presAssocID="{90B2B872-C4CA-4537-BAB1-68D154F2CCD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D67E086-20E1-44C6-BC17-7AEA79D8A198}" type="presOf" srcId="{90B2B872-C4CA-4537-BAB1-68D154F2CCD0}" destId="{4E1FD0F8-9367-4E12-854E-0A7353DBB392}" srcOrd="0" destOrd="0" presId="urn:microsoft.com/office/officeart/2005/8/layout/vList2"/>
    <dgm:cxn modelId="{54C12661-3C36-4173-B4FC-D4C0C0DA2066}" type="presOf" srcId="{902A936D-3C02-4398-9EE6-656C9C1AA07E}" destId="{08F14299-D0B2-4B38-983B-52B2779CCBBA}" srcOrd="0" destOrd="0" presId="urn:microsoft.com/office/officeart/2005/8/layout/vList2"/>
    <dgm:cxn modelId="{9EDCEE6D-F7E5-48A2-B4FB-DCD44B25AFD6}" srcId="{902A936D-3C02-4398-9EE6-656C9C1AA07E}" destId="{90B2B872-C4CA-4537-BAB1-68D154F2CCD0}" srcOrd="2" destOrd="0" parTransId="{9BA1B361-ED44-45A0-9851-C1B7843A3FFE}" sibTransId="{FE0AA791-05DF-490F-B8D9-B548038CA33A}"/>
    <dgm:cxn modelId="{37611367-18F2-49FD-973E-BDD5336C78BE}" srcId="{902A936D-3C02-4398-9EE6-656C9C1AA07E}" destId="{C925DDDB-E17F-496A-A935-F42A71FE8164}" srcOrd="0" destOrd="0" parTransId="{4F77437A-25A2-4B00-9427-77912C4DE773}" sibTransId="{1452676A-56C8-4AD1-8A4D-A5E8F1C88CF0}"/>
    <dgm:cxn modelId="{64517C1E-1049-4D9D-BF96-694888612D17}" type="presOf" srcId="{C925DDDB-E17F-496A-A935-F42A71FE8164}" destId="{1025335F-C159-4972-95C1-5716B070E24B}" srcOrd="0" destOrd="0" presId="urn:microsoft.com/office/officeart/2005/8/layout/vList2"/>
    <dgm:cxn modelId="{790D024D-66E5-4843-9484-98E9710BEC0B}" type="presOf" srcId="{6D578B31-AC91-48F2-BE0D-ABAD72B4A4B4}" destId="{840D0B4C-C62E-4EDF-9662-459C0EDA5E84}" srcOrd="0" destOrd="0" presId="urn:microsoft.com/office/officeart/2005/8/layout/vList2"/>
    <dgm:cxn modelId="{15DAEBD6-95F4-418B-8A15-107965BDFE64}" srcId="{902A936D-3C02-4398-9EE6-656C9C1AA07E}" destId="{6D578B31-AC91-48F2-BE0D-ABAD72B4A4B4}" srcOrd="1" destOrd="0" parTransId="{87DA55A9-1B14-4294-8309-722EA4801D9E}" sibTransId="{29C4E930-72CE-430B-A911-DAC6400ACAEE}"/>
    <dgm:cxn modelId="{AE20303F-8D80-44D4-AD48-7CAF04E60900}" type="presParOf" srcId="{08F14299-D0B2-4B38-983B-52B2779CCBBA}" destId="{1025335F-C159-4972-95C1-5716B070E24B}" srcOrd="0" destOrd="0" presId="urn:microsoft.com/office/officeart/2005/8/layout/vList2"/>
    <dgm:cxn modelId="{5A6A93FD-77FA-4043-8D56-7D7FDF0CE783}" type="presParOf" srcId="{08F14299-D0B2-4B38-983B-52B2779CCBBA}" destId="{90B5CC32-37E3-4AE9-9BF5-83C9C18D6104}" srcOrd="1" destOrd="0" presId="urn:microsoft.com/office/officeart/2005/8/layout/vList2"/>
    <dgm:cxn modelId="{B29B717A-B942-48D6-B3EE-E3C5A17D7A72}" type="presParOf" srcId="{08F14299-D0B2-4B38-983B-52B2779CCBBA}" destId="{840D0B4C-C62E-4EDF-9662-459C0EDA5E84}" srcOrd="2" destOrd="0" presId="urn:microsoft.com/office/officeart/2005/8/layout/vList2"/>
    <dgm:cxn modelId="{F018091B-6047-4644-8E27-8BC6F5AD2270}" type="presParOf" srcId="{08F14299-D0B2-4B38-983B-52B2779CCBBA}" destId="{41F4204C-A73E-4E1D-9C68-918EDD55C4F8}" srcOrd="3" destOrd="0" presId="urn:microsoft.com/office/officeart/2005/8/layout/vList2"/>
    <dgm:cxn modelId="{BB34B87C-25B1-4910-B768-93D2E93E6A2E}" type="presParOf" srcId="{08F14299-D0B2-4B38-983B-52B2779CCBBA}" destId="{4E1FD0F8-9367-4E12-854E-0A7353DBB39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02A936D-3C02-4398-9EE6-656C9C1AA07E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D578B31-AC91-48F2-BE0D-ABAD72B4A4B4}">
      <dgm:prSet custT="1"/>
      <dgm:spPr/>
      <dgm:t>
        <a:bodyPr/>
        <a:lstStyle/>
        <a:p>
          <a:pPr rtl="0"/>
          <a:r>
            <a:rPr lang="en-US" sz="3200" dirty="0" smtClean="0"/>
            <a:t>Isolate tenants from each other, securely</a:t>
          </a:r>
          <a:endParaRPr lang="en-US" sz="3200" dirty="0"/>
        </a:p>
      </dgm:t>
    </dgm:pt>
    <dgm:pt modelId="{87DA55A9-1B14-4294-8309-722EA4801D9E}" type="parTrans" cxnId="{15DAEBD6-95F4-418B-8A15-107965BDFE64}">
      <dgm:prSet/>
      <dgm:spPr/>
      <dgm:t>
        <a:bodyPr/>
        <a:lstStyle/>
        <a:p>
          <a:endParaRPr lang="en-US" sz="3200"/>
        </a:p>
      </dgm:t>
    </dgm:pt>
    <dgm:pt modelId="{29C4E930-72CE-430B-A911-DAC6400ACAEE}" type="sibTrans" cxnId="{15DAEBD6-95F4-418B-8A15-107965BDFE64}">
      <dgm:prSet/>
      <dgm:spPr/>
      <dgm:t>
        <a:bodyPr/>
        <a:lstStyle/>
        <a:p>
          <a:endParaRPr lang="en-US" sz="3200"/>
        </a:p>
      </dgm:t>
    </dgm:pt>
    <dgm:pt modelId="{90B2B872-C4CA-4537-BAB1-68D154F2CCD0}">
      <dgm:prSet custT="1"/>
      <dgm:spPr/>
      <dgm:t>
        <a:bodyPr/>
        <a:lstStyle/>
        <a:p>
          <a:pPr rtl="0"/>
          <a:r>
            <a:rPr lang="en-US" sz="3200" dirty="0" smtClean="0"/>
            <a:t>Connect cloud and enterprise resources seamlessly</a:t>
          </a:r>
          <a:endParaRPr lang="en-US" sz="3200" dirty="0"/>
        </a:p>
      </dgm:t>
    </dgm:pt>
    <dgm:pt modelId="{9BA1B361-ED44-45A0-9851-C1B7843A3FFE}" type="parTrans" cxnId="{9EDCEE6D-F7E5-48A2-B4FB-DCD44B25AFD6}">
      <dgm:prSet/>
      <dgm:spPr/>
      <dgm:t>
        <a:bodyPr/>
        <a:lstStyle/>
        <a:p>
          <a:endParaRPr lang="en-US" sz="3200"/>
        </a:p>
      </dgm:t>
    </dgm:pt>
    <dgm:pt modelId="{FE0AA791-05DF-490F-B8D9-B548038CA33A}" type="sibTrans" cxnId="{9EDCEE6D-F7E5-48A2-B4FB-DCD44B25AFD6}">
      <dgm:prSet/>
      <dgm:spPr/>
      <dgm:t>
        <a:bodyPr/>
        <a:lstStyle/>
        <a:p>
          <a:endParaRPr lang="en-US" sz="3200"/>
        </a:p>
      </dgm:t>
    </dgm:pt>
    <dgm:pt modelId="{B26BF171-25BC-43A2-A9D7-127ECBDECF1E}">
      <dgm:prSet custT="1"/>
      <dgm:spPr/>
      <dgm:t>
        <a:bodyPr/>
        <a:lstStyle/>
        <a:p>
          <a:pPr rtl="0"/>
          <a:r>
            <a:rPr lang="en-US" sz="3200" dirty="0" smtClean="0"/>
            <a:t>Extend enterprise network into the cloud</a:t>
          </a:r>
          <a:endParaRPr lang="en-US" sz="3200" dirty="0"/>
        </a:p>
      </dgm:t>
    </dgm:pt>
    <dgm:pt modelId="{8D4BBEF6-C324-4CA6-A001-5410326D0852}" type="parTrans" cxnId="{662266BB-5DFC-42CC-93B4-9D4F0509DBCF}">
      <dgm:prSet/>
      <dgm:spPr/>
      <dgm:t>
        <a:bodyPr/>
        <a:lstStyle/>
        <a:p>
          <a:endParaRPr lang="en-US" sz="3200"/>
        </a:p>
      </dgm:t>
    </dgm:pt>
    <dgm:pt modelId="{DC4514E8-35A8-46CA-B2AD-661C283E218E}" type="sibTrans" cxnId="{662266BB-5DFC-42CC-93B4-9D4F0509DBCF}">
      <dgm:prSet/>
      <dgm:spPr/>
      <dgm:t>
        <a:bodyPr/>
        <a:lstStyle/>
        <a:p>
          <a:endParaRPr lang="en-US" sz="3200"/>
        </a:p>
      </dgm:t>
    </dgm:pt>
    <dgm:pt modelId="{6D72918A-BA47-4BD3-9CA4-C9E269BA0B25}">
      <dgm:prSet custT="1"/>
      <dgm:spPr/>
      <dgm:t>
        <a:bodyPr/>
        <a:lstStyle/>
        <a:p>
          <a:pPr rtl="0"/>
          <a:r>
            <a:rPr lang="en-US" sz="3200" dirty="0" smtClean="0"/>
            <a:t>Provide direct connectivity to cloud resources</a:t>
          </a:r>
          <a:endParaRPr lang="en-US" sz="3200" dirty="0"/>
        </a:p>
      </dgm:t>
    </dgm:pt>
    <dgm:pt modelId="{0864D14C-8D67-4BF6-8C22-A82084C6185D}" type="parTrans" cxnId="{0E3343FC-8939-4AFA-B84F-F0A85396AE10}">
      <dgm:prSet/>
      <dgm:spPr/>
      <dgm:t>
        <a:bodyPr/>
        <a:lstStyle/>
        <a:p>
          <a:endParaRPr lang="en-US" sz="3200"/>
        </a:p>
      </dgm:t>
    </dgm:pt>
    <dgm:pt modelId="{131D16CF-EB9D-4B5D-AB51-6C2EB6AC730A}" type="sibTrans" cxnId="{0E3343FC-8939-4AFA-B84F-F0A85396AE10}">
      <dgm:prSet/>
      <dgm:spPr/>
      <dgm:t>
        <a:bodyPr/>
        <a:lstStyle/>
        <a:p>
          <a:endParaRPr lang="en-US" sz="3200"/>
        </a:p>
      </dgm:t>
    </dgm:pt>
    <dgm:pt modelId="{08F14299-D0B2-4B38-983B-52B2779CCBBA}" type="pres">
      <dgm:prSet presAssocID="{902A936D-3C02-4398-9EE6-656C9C1AA07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40D0B4C-C62E-4EDF-9662-459C0EDA5E84}" type="pres">
      <dgm:prSet presAssocID="{6D578B31-AC91-48F2-BE0D-ABAD72B4A4B4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F4204C-A73E-4E1D-9C68-918EDD55C4F8}" type="pres">
      <dgm:prSet presAssocID="{29C4E930-72CE-430B-A911-DAC6400ACAEE}" presName="spacer" presStyleCnt="0"/>
      <dgm:spPr/>
      <dgm:t>
        <a:bodyPr/>
        <a:lstStyle/>
        <a:p>
          <a:endParaRPr lang="en-US"/>
        </a:p>
      </dgm:t>
    </dgm:pt>
    <dgm:pt modelId="{4E1FD0F8-9367-4E12-854E-0A7353DBB392}" type="pres">
      <dgm:prSet presAssocID="{90B2B872-C4CA-4537-BAB1-68D154F2CCD0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1AF69D-7D8E-44F9-A15A-A6F9F8F1135E}" type="pres">
      <dgm:prSet presAssocID="{FE0AA791-05DF-490F-B8D9-B548038CA33A}" presName="spacer" presStyleCnt="0"/>
      <dgm:spPr/>
      <dgm:t>
        <a:bodyPr/>
        <a:lstStyle/>
        <a:p>
          <a:endParaRPr lang="en-US"/>
        </a:p>
      </dgm:t>
    </dgm:pt>
    <dgm:pt modelId="{E768F126-A55D-410F-B59B-190B5A8D4D15}" type="pres">
      <dgm:prSet presAssocID="{6D72918A-BA47-4BD3-9CA4-C9E269BA0B25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3DAE4B-2387-4237-AABC-A1AAA104F820}" type="pres">
      <dgm:prSet presAssocID="{131D16CF-EB9D-4B5D-AB51-6C2EB6AC730A}" presName="spacer" presStyleCnt="0"/>
      <dgm:spPr/>
      <dgm:t>
        <a:bodyPr/>
        <a:lstStyle/>
        <a:p>
          <a:endParaRPr lang="en-US"/>
        </a:p>
      </dgm:t>
    </dgm:pt>
    <dgm:pt modelId="{6F8C6C63-D06A-49A9-9D42-177993DE0793}" type="pres">
      <dgm:prSet presAssocID="{B26BF171-25BC-43A2-A9D7-127ECBDECF1E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5E3614-272E-4505-A63E-FEAAABDA3A9C}" type="presOf" srcId="{90B2B872-C4CA-4537-BAB1-68D154F2CCD0}" destId="{4E1FD0F8-9367-4E12-854E-0A7353DBB392}" srcOrd="0" destOrd="0" presId="urn:microsoft.com/office/officeart/2005/8/layout/vList2"/>
    <dgm:cxn modelId="{0E3343FC-8939-4AFA-B84F-F0A85396AE10}" srcId="{902A936D-3C02-4398-9EE6-656C9C1AA07E}" destId="{6D72918A-BA47-4BD3-9CA4-C9E269BA0B25}" srcOrd="2" destOrd="0" parTransId="{0864D14C-8D67-4BF6-8C22-A82084C6185D}" sibTransId="{131D16CF-EB9D-4B5D-AB51-6C2EB6AC730A}"/>
    <dgm:cxn modelId="{9EDCEE6D-F7E5-48A2-B4FB-DCD44B25AFD6}" srcId="{902A936D-3C02-4398-9EE6-656C9C1AA07E}" destId="{90B2B872-C4CA-4537-BAB1-68D154F2CCD0}" srcOrd="1" destOrd="0" parTransId="{9BA1B361-ED44-45A0-9851-C1B7843A3FFE}" sibTransId="{FE0AA791-05DF-490F-B8D9-B548038CA33A}"/>
    <dgm:cxn modelId="{662266BB-5DFC-42CC-93B4-9D4F0509DBCF}" srcId="{902A936D-3C02-4398-9EE6-656C9C1AA07E}" destId="{B26BF171-25BC-43A2-A9D7-127ECBDECF1E}" srcOrd="3" destOrd="0" parTransId="{8D4BBEF6-C324-4CA6-A001-5410326D0852}" sibTransId="{DC4514E8-35A8-46CA-B2AD-661C283E218E}"/>
    <dgm:cxn modelId="{BF618FB2-505E-44F7-AD8A-26767D70921F}" type="presOf" srcId="{6D72918A-BA47-4BD3-9CA4-C9E269BA0B25}" destId="{E768F126-A55D-410F-B59B-190B5A8D4D15}" srcOrd="0" destOrd="0" presId="urn:microsoft.com/office/officeart/2005/8/layout/vList2"/>
    <dgm:cxn modelId="{2141F356-8EF9-4752-B853-C2030365D97E}" type="presOf" srcId="{902A936D-3C02-4398-9EE6-656C9C1AA07E}" destId="{08F14299-D0B2-4B38-983B-52B2779CCBBA}" srcOrd="0" destOrd="0" presId="urn:microsoft.com/office/officeart/2005/8/layout/vList2"/>
    <dgm:cxn modelId="{53408C88-19B4-4C7A-BDFA-1E812761E6FB}" type="presOf" srcId="{B26BF171-25BC-43A2-A9D7-127ECBDECF1E}" destId="{6F8C6C63-D06A-49A9-9D42-177993DE0793}" srcOrd="0" destOrd="0" presId="urn:microsoft.com/office/officeart/2005/8/layout/vList2"/>
    <dgm:cxn modelId="{91EFF714-3FD3-4F12-B52F-2C0D76C0164F}" type="presOf" srcId="{6D578B31-AC91-48F2-BE0D-ABAD72B4A4B4}" destId="{840D0B4C-C62E-4EDF-9662-459C0EDA5E84}" srcOrd="0" destOrd="0" presId="urn:microsoft.com/office/officeart/2005/8/layout/vList2"/>
    <dgm:cxn modelId="{15DAEBD6-95F4-418B-8A15-107965BDFE64}" srcId="{902A936D-3C02-4398-9EE6-656C9C1AA07E}" destId="{6D578B31-AC91-48F2-BE0D-ABAD72B4A4B4}" srcOrd="0" destOrd="0" parTransId="{87DA55A9-1B14-4294-8309-722EA4801D9E}" sibTransId="{29C4E930-72CE-430B-A911-DAC6400ACAEE}"/>
    <dgm:cxn modelId="{BDA11671-431A-4BDD-BDAC-F8A42FB6BC15}" type="presParOf" srcId="{08F14299-D0B2-4B38-983B-52B2779CCBBA}" destId="{840D0B4C-C62E-4EDF-9662-459C0EDA5E84}" srcOrd="0" destOrd="0" presId="urn:microsoft.com/office/officeart/2005/8/layout/vList2"/>
    <dgm:cxn modelId="{5DD4F41C-C366-473F-A91D-69AFD5BABF24}" type="presParOf" srcId="{08F14299-D0B2-4B38-983B-52B2779CCBBA}" destId="{41F4204C-A73E-4E1D-9C68-918EDD55C4F8}" srcOrd="1" destOrd="0" presId="urn:microsoft.com/office/officeart/2005/8/layout/vList2"/>
    <dgm:cxn modelId="{02830B87-2230-44D9-BC02-2C8A93273B7C}" type="presParOf" srcId="{08F14299-D0B2-4B38-983B-52B2779CCBBA}" destId="{4E1FD0F8-9367-4E12-854E-0A7353DBB392}" srcOrd="2" destOrd="0" presId="urn:microsoft.com/office/officeart/2005/8/layout/vList2"/>
    <dgm:cxn modelId="{32B6DCE4-7A86-4E7E-9D5F-723079707A88}" type="presParOf" srcId="{08F14299-D0B2-4B38-983B-52B2779CCBBA}" destId="{CD1AF69D-7D8E-44F9-A15A-A6F9F8F1135E}" srcOrd="3" destOrd="0" presId="urn:microsoft.com/office/officeart/2005/8/layout/vList2"/>
    <dgm:cxn modelId="{AF3BB966-5853-41AE-8576-252C70F0FD79}" type="presParOf" srcId="{08F14299-D0B2-4B38-983B-52B2779CCBBA}" destId="{E768F126-A55D-410F-B59B-190B5A8D4D15}" srcOrd="4" destOrd="0" presId="urn:microsoft.com/office/officeart/2005/8/layout/vList2"/>
    <dgm:cxn modelId="{032FCF2D-F308-4034-B5BA-4985C0E596C9}" type="presParOf" srcId="{08F14299-D0B2-4B38-983B-52B2779CCBBA}" destId="{B83DAE4B-2387-4237-AABC-A1AAA104F820}" srcOrd="5" destOrd="0" presId="urn:microsoft.com/office/officeart/2005/8/layout/vList2"/>
    <dgm:cxn modelId="{CF349778-8955-4226-A011-495764C2A165}" type="presParOf" srcId="{08F14299-D0B2-4B38-983B-52B2779CCBBA}" destId="{6F8C6C63-D06A-49A9-9D42-177993DE0793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025335F-C159-4972-95C1-5716B070E24B}">
      <dsp:nvSpPr>
        <dsp:cNvPr id="0" name=""/>
        <dsp:cNvSpPr/>
      </dsp:nvSpPr>
      <dsp:spPr>
        <a:xfrm>
          <a:off x="0" y="136281"/>
          <a:ext cx="8229600" cy="1216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Multi-tenancy</a:t>
          </a:r>
          <a:endParaRPr lang="en-US" sz="3200" kern="1200" dirty="0"/>
        </a:p>
      </dsp:txBody>
      <dsp:txXfrm>
        <a:off x="0" y="136281"/>
        <a:ext cx="8229600" cy="1216800"/>
      </dsp:txXfrm>
    </dsp:sp>
    <dsp:sp modelId="{840D0B4C-C62E-4EDF-9662-459C0EDA5E84}">
      <dsp:nvSpPr>
        <dsp:cNvPr id="0" name=""/>
        <dsp:cNvSpPr/>
      </dsp:nvSpPr>
      <dsp:spPr>
        <a:xfrm>
          <a:off x="0" y="1540281"/>
          <a:ext cx="8229600" cy="1216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Dynamically changing connectivity </a:t>
          </a:r>
          <a:endParaRPr lang="en-US" sz="3200" kern="1200" dirty="0"/>
        </a:p>
      </dsp:txBody>
      <dsp:txXfrm>
        <a:off x="0" y="1540281"/>
        <a:ext cx="8229600" cy="1216800"/>
      </dsp:txXfrm>
    </dsp:sp>
    <dsp:sp modelId="{4E1FD0F8-9367-4E12-854E-0A7353DBB392}">
      <dsp:nvSpPr>
        <dsp:cNvPr id="0" name=""/>
        <dsp:cNvSpPr/>
      </dsp:nvSpPr>
      <dsp:spPr>
        <a:xfrm>
          <a:off x="0" y="2944281"/>
          <a:ext cx="8229600" cy="1216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Resources may reside outside the cloud</a:t>
          </a:r>
          <a:endParaRPr lang="en-US" sz="3200" kern="1200" dirty="0"/>
        </a:p>
      </dsp:txBody>
      <dsp:txXfrm>
        <a:off x="0" y="2944281"/>
        <a:ext cx="8229600" cy="12168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40D0B4C-C62E-4EDF-9662-459C0EDA5E84}">
      <dsp:nvSpPr>
        <dsp:cNvPr id="0" name=""/>
        <dsp:cNvSpPr/>
      </dsp:nvSpPr>
      <dsp:spPr>
        <a:xfrm>
          <a:off x="0" y="2446"/>
          <a:ext cx="8229600" cy="106413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Isolate tenants from each other, securely</a:t>
          </a:r>
          <a:endParaRPr lang="en-US" sz="3200" kern="1200" dirty="0"/>
        </a:p>
      </dsp:txBody>
      <dsp:txXfrm>
        <a:off x="0" y="2446"/>
        <a:ext cx="8229600" cy="1064131"/>
      </dsp:txXfrm>
    </dsp:sp>
    <dsp:sp modelId="{4E1FD0F8-9367-4E12-854E-0A7353DBB392}">
      <dsp:nvSpPr>
        <dsp:cNvPr id="0" name=""/>
        <dsp:cNvSpPr/>
      </dsp:nvSpPr>
      <dsp:spPr>
        <a:xfrm>
          <a:off x="0" y="1078559"/>
          <a:ext cx="8229600" cy="106413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Connect cloud and enterprise resources seamlessly</a:t>
          </a:r>
          <a:endParaRPr lang="en-US" sz="3200" kern="1200" dirty="0"/>
        </a:p>
      </dsp:txBody>
      <dsp:txXfrm>
        <a:off x="0" y="1078559"/>
        <a:ext cx="8229600" cy="1064131"/>
      </dsp:txXfrm>
    </dsp:sp>
    <dsp:sp modelId="{E768F126-A55D-410F-B59B-190B5A8D4D15}">
      <dsp:nvSpPr>
        <dsp:cNvPr id="0" name=""/>
        <dsp:cNvSpPr/>
      </dsp:nvSpPr>
      <dsp:spPr>
        <a:xfrm>
          <a:off x="0" y="2154672"/>
          <a:ext cx="8229600" cy="106413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Provide direct connectivity to cloud resources</a:t>
          </a:r>
          <a:endParaRPr lang="en-US" sz="3200" kern="1200" dirty="0"/>
        </a:p>
      </dsp:txBody>
      <dsp:txXfrm>
        <a:off x="0" y="2154672"/>
        <a:ext cx="8229600" cy="1064131"/>
      </dsp:txXfrm>
    </dsp:sp>
    <dsp:sp modelId="{6F8C6C63-D06A-49A9-9D42-177993DE0793}">
      <dsp:nvSpPr>
        <dsp:cNvPr id="0" name=""/>
        <dsp:cNvSpPr/>
      </dsp:nvSpPr>
      <dsp:spPr>
        <a:xfrm>
          <a:off x="0" y="3230784"/>
          <a:ext cx="8229600" cy="106413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Extend enterprise network into the cloud</a:t>
          </a:r>
          <a:endParaRPr lang="en-US" sz="3200" kern="1200" dirty="0"/>
        </a:p>
      </dsp:txBody>
      <dsp:txXfrm>
        <a:off x="0" y="3230784"/>
        <a:ext cx="8229600" cy="10641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4" charset="0"/>
              </a:defRPr>
            </a:lvl1pPr>
          </a:lstStyle>
          <a:p>
            <a:pPr>
              <a:defRPr/>
            </a:pPr>
            <a:fld id="{9D17AD76-8D4D-422E-A812-4A70F9FB04CA}" type="datetime1">
              <a:rPr lang="en-US"/>
              <a:pPr>
                <a:defRPr/>
              </a:pPr>
              <a:t>3/15/2010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4" charset="0"/>
              </a:defRPr>
            </a:lvl1pPr>
          </a:lstStyle>
          <a:p>
            <a:pPr>
              <a:defRPr/>
            </a:pPr>
            <a:fld id="{1010A301-45D0-41CC-B946-0F8B44BFC8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4" charset="0"/>
              </a:defRPr>
            </a:lvl1pPr>
          </a:lstStyle>
          <a:p>
            <a:pPr>
              <a:defRPr/>
            </a:pPr>
            <a:fld id="{4FB3DF1D-A091-4CB4-B36D-7A8FB7AC28F7}" type="datetime1">
              <a:rPr lang="en-US"/>
              <a:pPr>
                <a:defRPr/>
              </a:pPr>
              <a:t>3/15/2010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4" charset="0"/>
              </a:defRPr>
            </a:lvl1pPr>
          </a:lstStyle>
          <a:p>
            <a:pPr>
              <a:defRPr/>
            </a:pPr>
            <a:fld id="{41994CF4-8C5F-4110-A283-4D01F6BED7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4" charset="-128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994CF4-8C5F-4110-A283-4D01F6BED78B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lIns="91435" tIns="45718" rIns="91435" bIns="45718"/>
          <a:lstStyle/>
          <a:p>
            <a:pPr defTabSz="914400"/>
            <a:endParaRPr lang="en-US" smtClean="0">
              <a:ea typeface="ＭＳ Ｐゴシック" charset="-128"/>
            </a:endParaRPr>
          </a:p>
        </p:txBody>
      </p:sp>
      <p:sp>
        <p:nvSpPr>
          <p:cNvPr id="3277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 anchor="b"/>
          <a:lstStyle/>
          <a:p>
            <a:pPr algn="r" defTabSz="914400"/>
            <a:fld id="{D169C34C-896C-4C9F-BD7B-C36CFE5A800C}" type="slidenum">
              <a:rPr lang="en-US" sz="1200">
                <a:cs typeface="Arial" charset="0"/>
              </a:rPr>
              <a:pPr algn="r" defTabSz="914400"/>
              <a:t>43</a:t>
            </a:fld>
            <a:endParaRPr lang="en-US" sz="120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994CF4-8C5F-4110-A283-4D01F6BED78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6492875"/>
            <a:ext cx="9144000" cy="212725"/>
          </a:xfrm>
          <a:prstGeom prst="rect">
            <a:avLst/>
          </a:prstGeom>
          <a:solidFill>
            <a:srgbClr val="E55302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alibri" pitchFamily="4" charset="0"/>
            </a:endParaRPr>
          </a:p>
        </p:txBody>
      </p:sp>
      <p:pic>
        <p:nvPicPr>
          <p:cNvPr id="5" name="Picture 10" descr="ribbon_ppt_title.jpg"/>
          <p:cNvPicPr>
            <a:picLocks noChangeAspect="1"/>
          </p:cNvPicPr>
          <p:nvPr userDrawn="1"/>
        </p:nvPicPr>
        <p:blipFill>
          <a:blip r:embed="rId2"/>
          <a:srcRect t="5788"/>
          <a:stretch>
            <a:fillRect/>
          </a:stretch>
        </p:blipFill>
        <p:spPr bwMode="auto">
          <a:xfrm>
            <a:off x="0" y="0"/>
            <a:ext cx="9144000" cy="248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OpenFabric_Alliance_Logo_ppt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3241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2667000"/>
            <a:ext cx="6629400" cy="1546225"/>
          </a:xfrm>
        </p:spPr>
        <p:txBody>
          <a:bodyPr/>
          <a:lstStyle>
            <a:lvl1pPr algn="l">
              <a:defRPr>
                <a:solidFill>
                  <a:srgbClr val="005195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4267200"/>
            <a:ext cx="6629400" cy="1066800"/>
          </a:xfrm>
        </p:spPr>
        <p:txBody>
          <a:bodyPr/>
          <a:lstStyle>
            <a:lvl1pPr marL="0" indent="0" algn="l">
              <a:buNone/>
              <a:defRPr>
                <a:solidFill>
                  <a:srgbClr val="6D6E7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58C8B02-EE62-4F3E-98D2-007AF3286A24}" type="datetime1">
              <a:rPr lang="en-US"/>
              <a:pPr>
                <a:defRPr/>
              </a:pPr>
              <a:t>3/15/2010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2895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C033734-AB7D-49F0-A7F7-6168DCF24F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A10DD-5BDB-4A95-B73D-C3F61455C205}" type="datetime1">
              <a:rPr lang="en-US"/>
              <a:pPr>
                <a:defRPr/>
              </a:pPr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0A3EA-0077-4394-9218-57033905C0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867EC-9BCF-4BB0-81FC-F6B2DAAB056F}" type="datetime1">
              <a:rPr lang="en-US"/>
              <a:pPr>
                <a:defRPr/>
              </a:pPr>
              <a:t>3/15/2010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DDCD5-0A83-4500-96C2-1FFE64A393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3B8073-C0CB-4355-B4AC-AFC6FCCB6BFB}" type="datetime1">
              <a:rPr lang="en-US"/>
              <a:pPr>
                <a:defRPr/>
              </a:pPr>
              <a:t>3/15/2010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75BA2B-A5DE-45F9-A3E2-19FC6C3AA0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C7181-D472-46A3-ACB0-9C6E32E91448}" type="datetime1">
              <a:rPr lang="en-US"/>
              <a:pPr>
                <a:defRPr/>
              </a:pPr>
              <a:t>3/15/2010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9EC15-FB29-4A9D-9DAE-20287173FE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4AC38-FCFE-4FD2-9F3B-99992BE02E86}" type="datetime1">
              <a:rPr lang="en-US"/>
              <a:pPr>
                <a:defRPr/>
              </a:pPr>
              <a:t>3/15/2010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B1034-CADF-4741-811D-F4A1F7652D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6A12E-2090-4E7B-B39B-F91D5CBECEE9}" type="datetime1">
              <a:rPr lang="en-US"/>
              <a:pPr>
                <a:defRPr/>
              </a:pPr>
              <a:t>3/15/2010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74075-2CBA-403B-AFF0-6EE60C7BC8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273BD-8CC1-41F6-9E60-0BC9B1E01159}" type="datetime1">
              <a:rPr lang="en-US"/>
              <a:pPr>
                <a:defRPr/>
              </a:pPr>
              <a:t>3/15/2010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DBB62-34D0-4554-A1BD-68042D2BD0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ribbon_small_rgb.jpg"/>
          <p:cNvPicPr>
            <a:picLocks noChangeAspect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0" y="1371600"/>
            <a:ext cx="9144000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>
            <a:spLocks noChangeArrowheads="1"/>
          </p:cNvSpPr>
          <p:nvPr userDrawn="1"/>
        </p:nvSpPr>
        <p:spPr bwMode="auto">
          <a:xfrm>
            <a:off x="0" y="6492875"/>
            <a:ext cx="9144000" cy="212725"/>
          </a:xfrm>
          <a:prstGeom prst="rect">
            <a:avLst/>
          </a:prstGeom>
          <a:solidFill>
            <a:srgbClr val="E55302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alibri" pitchFamily="4" charset="0"/>
            </a:endParaRPr>
          </a:p>
        </p:txBody>
      </p: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28600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1788"/>
            <a:ext cx="8229600" cy="464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91200" y="64166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rgbClr val="FFFFFF"/>
                </a:solidFill>
                <a:cs typeface="Arial" charset="0"/>
              </a:defRPr>
            </a:lvl1pPr>
          </a:lstStyle>
          <a:p>
            <a:pPr>
              <a:defRPr/>
            </a:pPr>
            <a:fld id="{0B772424-67F2-489D-8944-92D25B05CD8B}" type="datetime1">
              <a:rPr lang="en-US"/>
              <a:pPr>
                <a:defRPr/>
              </a:pPr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16675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 smtClean="0">
                <a:solidFill>
                  <a:schemeClr val="bg1"/>
                </a:solidFill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166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FFFFFF"/>
                </a:solidFill>
                <a:cs typeface="Arial" charset="0"/>
              </a:defRPr>
            </a:lvl1pPr>
          </a:lstStyle>
          <a:p>
            <a:pPr>
              <a:defRPr/>
            </a:pPr>
            <a:fld id="{261CA550-C501-46FD-9ABB-D836D45EF9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3" name="Picture 6" descr="OpenFabric_Alliance_Logo_ppt.jpg"/>
          <p:cNvPicPr>
            <a:picLocks noChangeAspect="1"/>
          </p:cNvPicPr>
          <p:nvPr userDrawn="1"/>
        </p:nvPicPr>
        <p:blipFill>
          <a:blip r:embed="rId11"/>
          <a:srcRect/>
          <a:stretch>
            <a:fillRect/>
          </a:stretch>
        </p:blipFill>
        <p:spPr bwMode="auto">
          <a:xfrm>
            <a:off x="8001000" y="228600"/>
            <a:ext cx="11049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" name="Straight Connector 20"/>
          <p:cNvCxnSpPr/>
          <p:nvPr userDrawn="1"/>
        </p:nvCxnSpPr>
        <p:spPr>
          <a:xfrm>
            <a:off x="0" y="1447800"/>
            <a:ext cx="9144000" cy="1588"/>
          </a:xfrm>
          <a:prstGeom prst="line">
            <a:avLst/>
          </a:prstGeom>
          <a:ln w="12700" cap="flat" cmpd="sng" algn="ctr">
            <a:solidFill>
              <a:srgbClr val="E5530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</p:sldLayoutIdLst>
  <p:hf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005195"/>
          </a:solidFill>
          <a:latin typeface="Arial"/>
          <a:ea typeface="ＭＳ Ｐゴシック" pitchFamily="4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5195"/>
          </a:solidFill>
          <a:latin typeface="Arial" charset="0"/>
          <a:ea typeface="ＭＳ Ｐゴシック" pitchFamily="4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5195"/>
          </a:solidFill>
          <a:latin typeface="Arial" charset="0"/>
          <a:ea typeface="ＭＳ Ｐゴシック" pitchFamily="4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5195"/>
          </a:solidFill>
          <a:latin typeface="Arial" charset="0"/>
          <a:ea typeface="ＭＳ Ｐゴシック" pitchFamily="4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5195"/>
          </a:solidFill>
          <a:latin typeface="Arial" charset="0"/>
          <a:ea typeface="ＭＳ Ｐゴシック" pitchFamily="4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000">
          <a:solidFill>
            <a:srgbClr val="005195"/>
          </a:solidFill>
          <a:latin typeface="Arial" charset="0"/>
          <a:ea typeface="ＭＳ Ｐゴシック" pitchFamily="4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000">
          <a:solidFill>
            <a:srgbClr val="005195"/>
          </a:solidFill>
          <a:latin typeface="Arial" charset="0"/>
          <a:ea typeface="ＭＳ Ｐゴシック" pitchFamily="4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000">
          <a:solidFill>
            <a:srgbClr val="005195"/>
          </a:solidFill>
          <a:latin typeface="Arial" charset="0"/>
          <a:ea typeface="ＭＳ Ｐゴシック" pitchFamily="4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000">
          <a:solidFill>
            <a:srgbClr val="005195"/>
          </a:solidFill>
          <a:latin typeface="Arial" charset="0"/>
          <a:ea typeface="ＭＳ Ｐゴシック" pitchFamily="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Arial"/>
          <a:ea typeface="ＭＳ Ｐゴシック" pitchFamily="4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/>
          <a:ea typeface="ＭＳ Ｐゴシック" pitchFamily="4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/>
          <a:ea typeface="ＭＳ Ｐゴシック" pitchFamily="4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Arial"/>
          <a:ea typeface="ＭＳ Ｐゴシック" pitchFamily="4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Arial"/>
          <a:ea typeface="ＭＳ Ｐゴシック" pitchFamily="4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8.jpeg"/><Relationship Id="rId11" Type="http://schemas.openxmlformats.org/officeDocument/2006/relationships/image" Target="../media/image43.png"/><Relationship Id="rId5" Type="http://schemas.openxmlformats.org/officeDocument/2006/relationships/image" Target="../media/image37.jpeg"/><Relationship Id="rId10" Type="http://schemas.openxmlformats.org/officeDocument/2006/relationships/image" Target="../media/image42.png"/><Relationship Id="rId4" Type="http://schemas.openxmlformats.org/officeDocument/2006/relationships/image" Target="../media/image36.jpeg"/><Relationship Id="rId9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6.jpeg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11" Type="http://schemas.openxmlformats.org/officeDocument/2006/relationships/image" Target="../media/image61.png"/><Relationship Id="rId5" Type="http://schemas.openxmlformats.org/officeDocument/2006/relationships/image" Target="../media/image55.png"/><Relationship Id="rId10" Type="http://schemas.openxmlformats.org/officeDocument/2006/relationships/image" Target="../media/image60.png"/><Relationship Id="rId4" Type="http://schemas.openxmlformats.org/officeDocument/2006/relationships/image" Target="../media/image54.png"/><Relationship Id="rId9" Type="http://schemas.openxmlformats.org/officeDocument/2006/relationships/image" Target="../media/image5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8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0.png"/><Relationship Id="rId7" Type="http://schemas.openxmlformats.org/officeDocument/2006/relationships/image" Target="../media/image1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3.png"/><Relationship Id="rId10" Type="http://schemas.openxmlformats.org/officeDocument/2006/relationships/image" Target="../media/image21.png"/><Relationship Id="rId4" Type="http://schemas.openxmlformats.org/officeDocument/2006/relationships/image" Target="../media/image11.png"/><Relationship Id="rId9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2057400" y="2133600"/>
            <a:ext cx="6858000" cy="1546225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Cloud and EDC Unified Computing Networking Panel</a:t>
            </a: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>
          <a:xfrm>
            <a:off x="2057400" y="3733800"/>
            <a:ext cx="6629400" cy="1066800"/>
          </a:xfrm>
        </p:spPr>
        <p:txBody>
          <a:bodyPr/>
          <a:lstStyle/>
          <a:p>
            <a:pPr eaLnBrk="1" hangingPunct="1">
              <a:spcBef>
                <a:spcPts val="0"/>
              </a:spcBef>
            </a:pPr>
            <a:r>
              <a:rPr lang="en-US" sz="2000" dirty="0" smtClean="0">
                <a:latin typeface="Arial" charset="0"/>
                <a:cs typeface="Arial" charset="0"/>
              </a:rPr>
              <a:t>Tom Stachura, Intel Corporation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 smtClean="0">
                <a:latin typeface="Arial" charset="0"/>
                <a:cs typeface="Arial" charset="0"/>
              </a:rPr>
              <a:t>Hasan Alkhatib, Microsoft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 smtClean="0">
                <a:latin typeface="Arial" charset="0"/>
                <a:cs typeface="Arial" charset="0"/>
              </a:rPr>
              <a:t>Ariel Cohen, </a:t>
            </a:r>
            <a:r>
              <a:rPr lang="en-US" sz="2000" dirty="0" err="1" smtClean="0">
                <a:latin typeface="Arial" charset="0"/>
                <a:cs typeface="Arial" charset="0"/>
              </a:rPr>
              <a:t>Xsigo</a:t>
            </a:r>
            <a:endParaRPr lang="en-US" sz="2000" dirty="0" smtClean="0">
              <a:latin typeface="Arial" charset="0"/>
              <a:cs typeface="Arial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n-US" sz="2000" dirty="0" smtClean="0">
                <a:latin typeface="Arial" charset="0"/>
                <a:cs typeface="Arial" charset="0"/>
              </a:rPr>
              <a:t>Jeff Squyres, Cisco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 smtClean="0">
                <a:latin typeface="Arial" charset="0"/>
                <a:cs typeface="Arial" charset="0"/>
              </a:rPr>
              <a:t>Marina Lipshteyn, Voltaire</a:t>
            </a:r>
          </a:p>
          <a:p>
            <a:pPr eaLnBrk="1" hangingPunct="1">
              <a:spcBef>
                <a:spcPts val="0"/>
              </a:spcBef>
            </a:pPr>
            <a:endParaRPr lang="en-US" sz="2000" dirty="0" smtClean="0">
              <a:latin typeface="Arial" charset="0"/>
              <a:cs typeface="Arial" charset="0"/>
            </a:endParaRP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www.openfabrics.org</a:t>
            </a:r>
          </a:p>
        </p:txBody>
      </p:sp>
      <p:sp>
        <p:nvSpPr>
          <p:cNvPr id="3077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1306BF4-F525-4AED-9708-7A022B29379B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078" name="TextBox 5"/>
          <p:cNvSpPr txBox="1">
            <a:spLocks noChangeArrowheads="1"/>
          </p:cNvSpPr>
          <p:nvPr/>
        </p:nvSpPr>
        <p:spPr bwMode="auto">
          <a:xfrm>
            <a:off x="2057400" y="5486400"/>
            <a:ext cx="6629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6D6E71"/>
                </a:solidFill>
                <a:latin typeface="Calibri" pitchFamily="4" charset="0"/>
              </a:rPr>
              <a:t>Sonoma OFA Workshop</a:t>
            </a:r>
          </a:p>
          <a:p>
            <a:r>
              <a:rPr lang="en-US" dirty="0" smtClean="0">
                <a:solidFill>
                  <a:srgbClr val="6D6E71"/>
                </a:solidFill>
                <a:latin typeface="Calibri" pitchFamily="4" charset="0"/>
              </a:rPr>
              <a:t>March 15, 2010</a:t>
            </a:r>
            <a:endParaRPr lang="en-US" dirty="0">
              <a:solidFill>
                <a:srgbClr val="6D6E71"/>
              </a:solidFill>
              <a:latin typeface="Calibri" pitchFamily="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2057400" y="2133600"/>
            <a:ext cx="6858000" cy="1546225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RDMA-based </a:t>
            </a:r>
            <a:br>
              <a:rPr lang="en-US" dirty="0" smtClean="0">
                <a:latin typeface="Arial" charset="0"/>
                <a:cs typeface="Arial" charset="0"/>
              </a:rPr>
            </a:br>
            <a:r>
              <a:rPr lang="en-US" dirty="0" smtClean="0">
                <a:latin typeface="Arial" charset="0"/>
                <a:cs typeface="Arial" charset="0"/>
              </a:rPr>
              <a:t>I/O Virtualization </a:t>
            </a:r>
            <a:br>
              <a:rPr lang="en-US" dirty="0" smtClean="0">
                <a:latin typeface="Arial" charset="0"/>
                <a:cs typeface="Arial" charset="0"/>
              </a:rPr>
            </a:br>
            <a:r>
              <a:rPr lang="en-US" dirty="0" smtClean="0">
                <a:latin typeface="Arial" charset="0"/>
                <a:cs typeface="Arial" charset="0"/>
              </a:rPr>
              <a:t>for the EDC and Cloud</a:t>
            </a: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>
          <a:xfrm>
            <a:off x="2057400" y="4267200"/>
            <a:ext cx="6629400" cy="1066800"/>
          </a:xfrm>
        </p:spPr>
        <p:txBody>
          <a:bodyPr/>
          <a:lstStyle/>
          <a:p>
            <a:pPr eaLnBrk="1" hangingPunct="1">
              <a:spcBef>
                <a:spcPts val="0"/>
              </a:spcBef>
            </a:pPr>
            <a:r>
              <a:rPr lang="en-US" dirty="0" smtClean="0">
                <a:latin typeface="Arial" charset="0"/>
                <a:cs typeface="Arial" charset="0"/>
              </a:rPr>
              <a:t>Ariel Cohen, </a:t>
            </a:r>
            <a:r>
              <a:rPr lang="en-US" dirty="0" err="1" smtClean="0">
                <a:latin typeface="Arial" charset="0"/>
                <a:cs typeface="Arial" charset="0"/>
              </a:rPr>
              <a:t>Xsigo</a:t>
            </a:r>
            <a:endParaRPr lang="en-US" dirty="0" smtClean="0">
              <a:latin typeface="Arial" charset="0"/>
              <a:cs typeface="Arial" charset="0"/>
            </a:endParaRP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www.openfabrics.org</a:t>
            </a:r>
          </a:p>
        </p:txBody>
      </p:sp>
      <p:sp>
        <p:nvSpPr>
          <p:cNvPr id="3077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1306BF4-F525-4AED-9708-7A022B29379B}" type="slidenum">
              <a:rPr lang="en-US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Center Evolution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www.openfabrics.org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30A3EA-0077-4394-9218-57033905C07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6" name="TextBox 12"/>
          <p:cNvSpPr txBox="1">
            <a:spLocks noChangeArrowheads="1"/>
          </p:cNvSpPr>
          <p:nvPr/>
        </p:nvSpPr>
        <p:spPr bwMode="auto">
          <a:xfrm>
            <a:off x="1009650" y="5657850"/>
            <a:ext cx="68199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dirty="0" smtClean="0"/>
              <a:t>Fundamental changes on the path to the modern EDC and Cloud</a:t>
            </a:r>
            <a:endParaRPr lang="en-US" sz="2400" dirty="0"/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2057400" y="3505200"/>
            <a:ext cx="2514600" cy="708025"/>
            <a:chOff x="2057400" y="3301663"/>
            <a:chExt cx="2514600" cy="708362"/>
          </a:xfrm>
        </p:grpSpPr>
        <p:sp>
          <p:nvSpPr>
            <p:cNvPr id="8" name="Rectangle 7"/>
            <p:cNvSpPr/>
            <p:nvPr/>
          </p:nvSpPr>
          <p:spPr>
            <a:xfrm>
              <a:off x="2057400" y="3301663"/>
              <a:ext cx="2514600" cy="691515"/>
            </a:xfrm>
            <a:prstGeom prst="rect">
              <a:avLst/>
            </a:prstGeom>
            <a:gradFill flip="none" rotWithShape="1">
              <a:gsLst>
                <a:gs pos="0">
                  <a:srgbClr val="026AC8">
                    <a:shade val="30000"/>
                    <a:satMod val="115000"/>
                  </a:srgbClr>
                </a:gs>
                <a:gs pos="50000">
                  <a:srgbClr val="026AC8">
                    <a:shade val="67500"/>
                    <a:satMod val="115000"/>
                  </a:srgbClr>
                </a:gs>
                <a:gs pos="100000">
                  <a:srgbClr val="026AC8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27"/>
            <p:cNvSpPr txBox="1">
              <a:spLocks noChangeArrowheads="1"/>
            </p:cNvSpPr>
            <p:nvPr/>
          </p:nvSpPr>
          <p:spPr bwMode="auto">
            <a:xfrm>
              <a:off x="2133600" y="3302000"/>
              <a:ext cx="2286000" cy="708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Storage Virtualization</a:t>
              </a:r>
            </a:p>
          </p:txBody>
        </p:sp>
      </p:grpSp>
      <p:grpSp>
        <p:nvGrpSpPr>
          <p:cNvPr id="7" name="Group 17"/>
          <p:cNvGrpSpPr>
            <a:grpSpLocks/>
          </p:cNvGrpSpPr>
          <p:nvPr/>
        </p:nvGrpSpPr>
        <p:grpSpPr bwMode="auto">
          <a:xfrm>
            <a:off x="609600" y="4419600"/>
            <a:ext cx="2514600" cy="838200"/>
            <a:chOff x="609600" y="4267200"/>
            <a:chExt cx="2514600" cy="838200"/>
          </a:xfrm>
        </p:grpSpPr>
        <p:sp>
          <p:nvSpPr>
            <p:cNvPr id="11" name="Rectangle 10"/>
            <p:cNvSpPr/>
            <p:nvPr/>
          </p:nvSpPr>
          <p:spPr>
            <a:xfrm>
              <a:off x="609600" y="4267200"/>
              <a:ext cx="2514600" cy="691515"/>
            </a:xfrm>
            <a:prstGeom prst="rect">
              <a:avLst/>
            </a:prstGeom>
            <a:gradFill flip="none" rotWithShape="1">
              <a:gsLst>
                <a:gs pos="0">
                  <a:srgbClr val="026AC8">
                    <a:shade val="30000"/>
                    <a:satMod val="115000"/>
                  </a:srgbClr>
                </a:gs>
                <a:gs pos="50000">
                  <a:srgbClr val="026AC8">
                    <a:shade val="67500"/>
                    <a:satMod val="115000"/>
                  </a:srgbClr>
                </a:gs>
                <a:gs pos="100000">
                  <a:srgbClr val="026AC8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2" name="TextBox 28"/>
            <p:cNvSpPr txBox="1">
              <a:spLocks noChangeArrowheads="1"/>
            </p:cNvSpPr>
            <p:nvPr/>
          </p:nvSpPr>
          <p:spPr bwMode="auto">
            <a:xfrm>
              <a:off x="685800" y="4397375"/>
              <a:ext cx="2286000" cy="708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LAN Consolidation</a:t>
              </a:r>
            </a:p>
          </p:txBody>
        </p:sp>
      </p:grpSp>
      <p:grpSp>
        <p:nvGrpSpPr>
          <p:cNvPr id="10" name="Group 12"/>
          <p:cNvGrpSpPr/>
          <p:nvPr/>
        </p:nvGrpSpPr>
        <p:grpSpPr>
          <a:xfrm>
            <a:off x="3581400" y="2497753"/>
            <a:ext cx="2514600" cy="1016000"/>
            <a:chOff x="3581400" y="2286000"/>
            <a:chExt cx="2514600" cy="1016000"/>
          </a:xfrm>
        </p:grpSpPr>
        <p:sp>
          <p:nvSpPr>
            <p:cNvPr id="14" name="Rectangle 13"/>
            <p:cNvSpPr/>
            <p:nvPr/>
          </p:nvSpPr>
          <p:spPr>
            <a:xfrm>
              <a:off x="3581400" y="2311063"/>
              <a:ext cx="2514600" cy="691515"/>
            </a:xfrm>
            <a:prstGeom prst="rect">
              <a:avLst/>
            </a:prstGeom>
            <a:gradFill flip="none" rotWithShape="1">
              <a:gsLst>
                <a:gs pos="0">
                  <a:srgbClr val="026AC8">
                    <a:shade val="30000"/>
                    <a:satMod val="115000"/>
                  </a:srgbClr>
                </a:gs>
                <a:gs pos="50000">
                  <a:srgbClr val="026AC8">
                    <a:shade val="67500"/>
                    <a:satMod val="115000"/>
                  </a:srgbClr>
                </a:gs>
                <a:gs pos="100000">
                  <a:srgbClr val="026AC8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5" name="TextBox 29"/>
            <p:cNvSpPr txBox="1">
              <a:spLocks noChangeArrowheads="1"/>
            </p:cNvSpPr>
            <p:nvPr/>
          </p:nvSpPr>
          <p:spPr bwMode="auto">
            <a:xfrm>
              <a:off x="3886200" y="2286000"/>
              <a:ext cx="1828800" cy="101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Server Virtualization</a:t>
              </a:r>
            </a:p>
            <a:p>
              <a:pPr algn="ctr"/>
              <a:endParaRPr lang="en-US" dirty="0"/>
            </a:p>
          </p:txBody>
        </p:sp>
      </p:grpSp>
      <p:grpSp>
        <p:nvGrpSpPr>
          <p:cNvPr id="13" name="Group 15"/>
          <p:cNvGrpSpPr/>
          <p:nvPr/>
        </p:nvGrpSpPr>
        <p:grpSpPr>
          <a:xfrm>
            <a:off x="5302250" y="1659553"/>
            <a:ext cx="2667000" cy="838200"/>
            <a:chOff x="5486400" y="1219200"/>
            <a:chExt cx="2667000" cy="838200"/>
          </a:xfrm>
        </p:grpSpPr>
        <p:sp>
          <p:nvSpPr>
            <p:cNvPr id="17" name="Rectangle 16"/>
            <p:cNvSpPr/>
            <p:nvPr/>
          </p:nvSpPr>
          <p:spPr>
            <a:xfrm>
              <a:off x="5486400" y="1219200"/>
              <a:ext cx="2514600" cy="691515"/>
            </a:xfrm>
            <a:prstGeom prst="rect">
              <a:avLst/>
            </a:prstGeom>
            <a:gradFill flip="none" rotWithShape="1">
              <a:gsLst>
                <a:gs pos="0">
                  <a:srgbClr val="026AC8">
                    <a:shade val="30000"/>
                    <a:satMod val="115000"/>
                  </a:srgbClr>
                </a:gs>
                <a:gs pos="50000">
                  <a:srgbClr val="026AC8">
                    <a:shade val="67500"/>
                    <a:satMod val="115000"/>
                  </a:srgbClr>
                </a:gs>
                <a:gs pos="100000">
                  <a:srgbClr val="026AC8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8" name="TextBox 31"/>
            <p:cNvSpPr txBox="1">
              <a:spLocks noChangeArrowheads="1"/>
            </p:cNvSpPr>
            <p:nvPr/>
          </p:nvSpPr>
          <p:spPr bwMode="auto">
            <a:xfrm>
              <a:off x="5715000" y="1349375"/>
              <a:ext cx="2438400" cy="708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I/O Virtualization</a:t>
              </a:r>
            </a:p>
            <a:p>
              <a:endParaRPr lang="en-US" dirty="0"/>
            </a:p>
          </p:txBody>
        </p:sp>
      </p:grpSp>
      <p:cxnSp>
        <p:nvCxnSpPr>
          <p:cNvPr id="19" name="Straight Connector 18"/>
          <p:cNvCxnSpPr/>
          <p:nvPr/>
        </p:nvCxnSpPr>
        <p:spPr>
          <a:xfrm>
            <a:off x="609600" y="5257800"/>
            <a:ext cx="7543800" cy="0"/>
          </a:xfrm>
          <a:prstGeom prst="line">
            <a:avLst/>
          </a:prstGeom>
          <a:ln w="28575">
            <a:solidFill>
              <a:srgbClr val="026A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34"/>
          <p:cNvSpPr txBox="1">
            <a:spLocks noChangeArrowheads="1"/>
          </p:cNvSpPr>
          <p:nvPr/>
        </p:nvSpPr>
        <p:spPr bwMode="auto">
          <a:xfrm>
            <a:off x="1295400" y="5257800"/>
            <a:ext cx="7556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1985</a:t>
            </a:r>
          </a:p>
        </p:txBody>
      </p:sp>
      <p:sp>
        <p:nvSpPr>
          <p:cNvPr id="21" name="TextBox 35"/>
          <p:cNvSpPr txBox="1">
            <a:spLocks noChangeArrowheads="1"/>
          </p:cNvSpPr>
          <p:nvPr/>
        </p:nvSpPr>
        <p:spPr bwMode="auto">
          <a:xfrm>
            <a:off x="2978150" y="5257800"/>
            <a:ext cx="7556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1990</a:t>
            </a:r>
          </a:p>
        </p:txBody>
      </p:sp>
      <p:sp>
        <p:nvSpPr>
          <p:cNvPr id="22" name="TextBox 36"/>
          <p:cNvSpPr txBox="1">
            <a:spLocks noChangeArrowheads="1"/>
          </p:cNvSpPr>
          <p:nvPr/>
        </p:nvSpPr>
        <p:spPr bwMode="auto">
          <a:xfrm>
            <a:off x="4502150" y="5257800"/>
            <a:ext cx="7556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1995</a:t>
            </a:r>
          </a:p>
        </p:txBody>
      </p:sp>
      <p:sp>
        <p:nvSpPr>
          <p:cNvPr id="23" name="TextBox 37"/>
          <p:cNvSpPr txBox="1">
            <a:spLocks noChangeArrowheads="1"/>
          </p:cNvSpPr>
          <p:nvPr/>
        </p:nvSpPr>
        <p:spPr bwMode="auto">
          <a:xfrm>
            <a:off x="6635750" y="5257800"/>
            <a:ext cx="7556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2005</a:t>
            </a:r>
          </a:p>
        </p:txBody>
      </p:sp>
      <p:sp>
        <p:nvSpPr>
          <p:cNvPr id="24" name="Arc 23"/>
          <p:cNvSpPr/>
          <p:nvPr/>
        </p:nvSpPr>
        <p:spPr>
          <a:xfrm rot="6938241">
            <a:off x="-1314656" y="-3940968"/>
            <a:ext cx="7850188" cy="9712326"/>
          </a:xfrm>
          <a:prstGeom prst="arc">
            <a:avLst>
              <a:gd name="adj1" fmla="val 15883458"/>
              <a:gd name="adj2" fmla="val 18586243"/>
            </a:avLst>
          </a:prstGeom>
          <a:ln w="190500">
            <a:solidFill>
              <a:srgbClr val="026AC8"/>
            </a:solidFill>
            <a:headEnd type="triangle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I/O Problem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www.openfabrics.org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99EC15-FB29-4A9D-9DAE-20287173FED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grpSp>
        <p:nvGrpSpPr>
          <p:cNvPr id="5" name="Group 55"/>
          <p:cNvGrpSpPr>
            <a:grpSpLocks/>
          </p:cNvGrpSpPr>
          <p:nvPr/>
        </p:nvGrpSpPr>
        <p:grpSpPr bwMode="auto">
          <a:xfrm>
            <a:off x="4576763" y="3124200"/>
            <a:ext cx="1990725" cy="76200"/>
            <a:chOff x="4183063" y="2928194"/>
            <a:chExt cx="1990458" cy="76200"/>
          </a:xfrm>
          <a:solidFill>
            <a:srgbClr val="026AC8"/>
          </a:solidFill>
        </p:grpSpPr>
        <p:cxnSp>
          <p:nvCxnSpPr>
            <p:cNvPr id="6" name="Straight Connector 5"/>
            <p:cNvCxnSpPr/>
            <p:nvPr/>
          </p:nvCxnSpPr>
          <p:spPr>
            <a:xfrm>
              <a:off x="4183063" y="2959944"/>
              <a:ext cx="1958712" cy="3175"/>
            </a:xfrm>
            <a:prstGeom prst="line">
              <a:avLst/>
            </a:prstGeom>
            <a:grpFill/>
            <a:ln w="28575">
              <a:solidFill>
                <a:srgbClr val="026AC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Oval 6"/>
            <p:cNvSpPr/>
            <p:nvPr/>
          </p:nvSpPr>
          <p:spPr>
            <a:xfrm>
              <a:off x="6097331" y="2928194"/>
              <a:ext cx="76190" cy="76200"/>
            </a:xfrm>
            <a:prstGeom prst="ellipse">
              <a:avLst/>
            </a:prstGeom>
            <a:grpFill/>
            <a:ln>
              <a:solidFill>
                <a:srgbClr val="026A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atin typeface="+mj-lt"/>
              </a:endParaRPr>
            </a:p>
          </p:txBody>
        </p:sp>
      </p:grpSp>
      <p:grpSp>
        <p:nvGrpSpPr>
          <p:cNvPr id="8" name="Group 62"/>
          <p:cNvGrpSpPr>
            <a:grpSpLocks/>
          </p:cNvGrpSpPr>
          <p:nvPr/>
        </p:nvGrpSpPr>
        <p:grpSpPr bwMode="auto">
          <a:xfrm>
            <a:off x="4576763" y="3352800"/>
            <a:ext cx="1990725" cy="76200"/>
            <a:chOff x="4183063" y="2928194"/>
            <a:chExt cx="1990458" cy="76200"/>
          </a:xfrm>
          <a:solidFill>
            <a:srgbClr val="026AC8"/>
          </a:solidFill>
        </p:grpSpPr>
        <p:cxnSp>
          <p:nvCxnSpPr>
            <p:cNvPr id="9" name="Straight Connector 8"/>
            <p:cNvCxnSpPr/>
            <p:nvPr/>
          </p:nvCxnSpPr>
          <p:spPr>
            <a:xfrm>
              <a:off x="4183063" y="2959944"/>
              <a:ext cx="1958712" cy="3175"/>
            </a:xfrm>
            <a:prstGeom prst="line">
              <a:avLst/>
            </a:prstGeom>
            <a:grpFill/>
            <a:ln w="28575">
              <a:solidFill>
                <a:srgbClr val="026AC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6097331" y="2928194"/>
              <a:ext cx="76190" cy="76200"/>
            </a:xfrm>
            <a:prstGeom prst="ellipse">
              <a:avLst/>
            </a:prstGeom>
            <a:grpFill/>
            <a:ln>
              <a:solidFill>
                <a:srgbClr val="026A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atin typeface="+mj-lt"/>
              </a:endParaRPr>
            </a:p>
          </p:txBody>
        </p:sp>
      </p:grpSp>
      <p:grpSp>
        <p:nvGrpSpPr>
          <p:cNvPr id="11" name="Group 65"/>
          <p:cNvGrpSpPr>
            <a:grpSpLocks/>
          </p:cNvGrpSpPr>
          <p:nvPr/>
        </p:nvGrpSpPr>
        <p:grpSpPr bwMode="auto">
          <a:xfrm>
            <a:off x="4576763" y="3581400"/>
            <a:ext cx="1990725" cy="76200"/>
            <a:chOff x="4183063" y="2928194"/>
            <a:chExt cx="1990458" cy="76200"/>
          </a:xfrm>
          <a:solidFill>
            <a:srgbClr val="026AC8"/>
          </a:solidFill>
        </p:grpSpPr>
        <p:cxnSp>
          <p:nvCxnSpPr>
            <p:cNvPr id="12" name="Straight Connector 11"/>
            <p:cNvCxnSpPr/>
            <p:nvPr/>
          </p:nvCxnSpPr>
          <p:spPr>
            <a:xfrm>
              <a:off x="4183063" y="2959944"/>
              <a:ext cx="1958712" cy="3175"/>
            </a:xfrm>
            <a:prstGeom prst="line">
              <a:avLst/>
            </a:prstGeom>
            <a:grpFill/>
            <a:ln w="28575">
              <a:solidFill>
                <a:srgbClr val="026AC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/>
            <p:cNvSpPr/>
            <p:nvPr/>
          </p:nvSpPr>
          <p:spPr>
            <a:xfrm>
              <a:off x="6097331" y="2928194"/>
              <a:ext cx="76190" cy="76200"/>
            </a:xfrm>
            <a:prstGeom prst="ellipse">
              <a:avLst/>
            </a:prstGeom>
            <a:grpFill/>
            <a:ln>
              <a:solidFill>
                <a:srgbClr val="026A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atin typeface="+mj-lt"/>
              </a:endParaRPr>
            </a:p>
          </p:txBody>
        </p:sp>
      </p:grpSp>
      <p:grpSp>
        <p:nvGrpSpPr>
          <p:cNvPr id="14" name="Group 68"/>
          <p:cNvGrpSpPr>
            <a:grpSpLocks/>
          </p:cNvGrpSpPr>
          <p:nvPr/>
        </p:nvGrpSpPr>
        <p:grpSpPr bwMode="auto">
          <a:xfrm>
            <a:off x="4576763" y="3695700"/>
            <a:ext cx="1990725" cy="76200"/>
            <a:chOff x="4183063" y="2928194"/>
            <a:chExt cx="1990458" cy="76200"/>
          </a:xfrm>
          <a:solidFill>
            <a:srgbClr val="026AC8"/>
          </a:solidFill>
        </p:grpSpPr>
        <p:cxnSp>
          <p:nvCxnSpPr>
            <p:cNvPr id="15" name="Straight Connector 14"/>
            <p:cNvCxnSpPr/>
            <p:nvPr/>
          </p:nvCxnSpPr>
          <p:spPr>
            <a:xfrm>
              <a:off x="4183063" y="2959944"/>
              <a:ext cx="1958712" cy="3175"/>
            </a:xfrm>
            <a:prstGeom prst="line">
              <a:avLst/>
            </a:prstGeom>
            <a:grpFill/>
            <a:ln w="28575">
              <a:solidFill>
                <a:srgbClr val="026AC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Oval 15"/>
            <p:cNvSpPr/>
            <p:nvPr/>
          </p:nvSpPr>
          <p:spPr>
            <a:xfrm>
              <a:off x="6097331" y="2928194"/>
              <a:ext cx="76190" cy="76200"/>
            </a:xfrm>
            <a:prstGeom prst="ellipse">
              <a:avLst/>
            </a:prstGeom>
            <a:grpFill/>
            <a:ln>
              <a:solidFill>
                <a:srgbClr val="026A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atin typeface="+mj-lt"/>
              </a:endParaRPr>
            </a:p>
          </p:txBody>
        </p:sp>
      </p:grpSp>
      <p:grpSp>
        <p:nvGrpSpPr>
          <p:cNvPr id="17" name="Group 71"/>
          <p:cNvGrpSpPr>
            <a:grpSpLocks/>
          </p:cNvGrpSpPr>
          <p:nvPr/>
        </p:nvGrpSpPr>
        <p:grpSpPr bwMode="auto">
          <a:xfrm>
            <a:off x="4576763" y="3810000"/>
            <a:ext cx="1990725" cy="76200"/>
            <a:chOff x="4183063" y="2928194"/>
            <a:chExt cx="1990458" cy="76200"/>
          </a:xfrm>
          <a:solidFill>
            <a:srgbClr val="026AC8"/>
          </a:solidFill>
        </p:grpSpPr>
        <p:cxnSp>
          <p:nvCxnSpPr>
            <p:cNvPr id="18" name="Straight Connector 17"/>
            <p:cNvCxnSpPr/>
            <p:nvPr/>
          </p:nvCxnSpPr>
          <p:spPr>
            <a:xfrm>
              <a:off x="4183063" y="2959944"/>
              <a:ext cx="1958712" cy="3175"/>
            </a:xfrm>
            <a:prstGeom prst="line">
              <a:avLst/>
            </a:prstGeom>
            <a:grpFill/>
            <a:ln w="28575">
              <a:solidFill>
                <a:srgbClr val="026AC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/>
            <p:cNvSpPr/>
            <p:nvPr/>
          </p:nvSpPr>
          <p:spPr>
            <a:xfrm>
              <a:off x="6097331" y="2928194"/>
              <a:ext cx="76190" cy="76200"/>
            </a:xfrm>
            <a:prstGeom prst="ellipse">
              <a:avLst/>
            </a:prstGeom>
            <a:grpFill/>
            <a:ln>
              <a:solidFill>
                <a:srgbClr val="026A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atin typeface="+mj-lt"/>
              </a:endParaRPr>
            </a:p>
          </p:txBody>
        </p:sp>
      </p:grpSp>
      <p:grpSp>
        <p:nvGrpSpPr>
          <p:cNvPr id="20" name="Group 74"/>
          <p:cNvGrpSpPr>
            <a:grpSpLocks/>
          </p:cNvGrpSpPr>
          <p:nvPr/>
        </p:nvGrpSpPr>
        <p:grpSpPr bwMode="auto">
          <a:xfrm>
            <a:off x="4576763" y="3924300"/>
            <a:ext cx="1990725" cy="76200"/>
            <a:chOff x="4183063" y="2928194"/>
            <a:chExt cx="1990458" cy="76200"/>
          </a:xfrm>
          <a:solidFill>
            <a:srgbClr val="026AC8"/>
          </a:solidFill>
        </p:grpSpPr>
        <p:cxnSp>
          <p:nvCxnSpPr>
            <p:cNvPr id="21" name="Straight Connector 20"/>
            <p:cNvCxnSpPr/>
            <p:nvPr/>
          </p:nvCxnSpPr>
          <p:spPr>
            <a:xfrm>
              <a:off x="4183063" y="2959944"/>
              <a:ext cx="1958712" cy="3175"/>
            </a:xfrm>
            <a:prstGeom prst="line">
              <a:avLst/>
            </a:prstGeom>
            <a:grpFill/>
            <a:ln w="28575">
              <a:solidFill>
                <a:srgbClr val="026AC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Oval 21"/>
            <p:cNvSpPr/>
            <p:nvPr/>
          </p:nvSpPr>
          <p:spPr>
            <a:xfrm>
              <a:off x="6097331" y="2928194"/>
              <a:ext cx="76190" cy="76200"/>
            </a:xfrm>
            <a:prstGeom prst="ellipse">
              <a:avLst/>
            </a:prstGeom>
            <a:grpFill/>
            <a:ln>
              <a:solidFill>
                <a:srgbClr val="026A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atin typeface="+mj-lt"/>
              </a:endParaRPr>
            </a:p>
          </p:txBody>
        </p:sp>
      </p:grpSp>
      <p:grpSp>
        <p:nvGrpSpPr>
          <p:cNvPr id="23" name="Group 77"/>
          <p:cNvGrpSpPr>
            <a:grpSpLocks/>
          </p:cNvGrpSpPr>
          <p:nvPr/>
        </p:nvGrpSpPr>
        <p:grpSpPr bwMode="auto">
          <a:xfrm>
            <a:off x="4576763" y="4038600"/>
            <a:ext cx="1990725" cy="76200"/>
            <a:chOff x="4183063" y="2928194"/>
            <a:chExt cx="1990458" cy="76200"/>
          </a:xfrm>
          <a:solidFill>
            <a:srgbClr val="026AC8"/>
          </a:solidFill>
        </p:grpSpPr>
        <p:cxnSp>
          <p:nvCxnSpPr>
            <p:cNvPr id="24" name="Straight Connector 23"/>
            <p:cNvCxnSpPr/>
            <p:nvPr/>
          </p:nvCxnSpPr>
          <p:spPr>
            <a:xfrm>
              <a:off x="4183063" y="2959944"/>
              <a:ext cx="1958712" cy="3175"/>
            </a:xfrm>
            <a:prstGeom prst="line">
              <a:avLst/>
            </a:prstGeom>
            <a:grpFill/>
            <a:ln w="28575">
              <a:solidFill>
                <a:srgbClr val="026AC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Oval 24"/>
            <p:cNvSpPr/>
            <p:nvPr/>
          </p:nvSpPr>
          <p:spPr>
            <a:xfrm>
              <a:off x="6097331" y="2928194"/>
              <a:ext cx="76190" cy="76200"/>
            </a:xfrm>
            <a:prstGeom prst="ellipse">
              <a:avLst/>
            </a:prstGeom>
            <a:grpFill/>
            <a:ln>
              <a:solidFill>
                <a:srgbClr val="026A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atin typeface="+mj-lt"/>
              </a:endParaRPr>
            </a:p>
          </p:txBody>
        </p:sp>
      </p:grpSp>
      <p:grpSp>
        <p:nvGrpSpPr>
          <p:cNvPr id="26" name="Group 56"/>
          <p:cNvGrpSpPr>
            <a:grpSpLocks/>
          </p:cNvGrpSpPr>
          <p:nvPr/>
        </p:nvGrpSpPr>
        <p:grpSpPr bwMode="auto">
          <a:xfrm>
            <a:off x="4576763" y="3238500"/>
            <a:ext cx="1990725" cy="76200"/>
            <a:chOff x="4183063" y="2928194"/>
            <a:chExt cx="1990458" cy="76200"/>
          </a:xfrm>
          <a:solidFill>
            <a:srgbClr val="026AC8"/>
          </a:solidFill>
        </p:grpSpPr>
        <p:cxnSp>
          <p:nvCxnSpPr>
            <p:cNvPr id="27" name="Straight Connector 26"/>
            <p:cNvCxnSpPr/>
            <p:nvPr/>
          </p:nvCxnSpPr>
          <p:spPr>
            <a:xfrm>
              <a:off x="4183063" y="2959944"/>
              <a:ext cx="1958712" cy="3175"/>
            </a:xfrm>
            <a:prstGeom prst="line">
              <a:avLst/>
            </a:prstGeom>
            <a:grpFill/>
            <a:ln w="28575">
              <a:solidFill>
                <a:srgbClr val="026AC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7"/>
            <p:cNvSpPr/>
            <p:nvPr/>
          </p:nvSpPr>
          <p:spPr>
            <a:xfrm>
              <a:off x="6097331" y="2928194"/>
              <a:ext cx="76190" cy="76200"/>
            </a:xfrm>
            <a:prstGeom prst="ellipse">
              <a:avLst/>
            </a:prstGeom>
            <a:grpFill/>
            <a:ln>
              <a:solidFill>
                <a:srgbClr val="026A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atin typeface="+mj-lt"/>
              </a:endParaRPr>
            </a:p>
          </p:txBody>
        </p:sp>
      </p:grpSp>
      <p:grpSp>
        <p:nvGrpSpPr>
          <p:cNvPr id="29" name="Group 59"/>
          <p:cNvGrpSpPr>
            <a:grpSpLocks/>
          </p:cNvGrpSpPr>
          <p:nvPr/>
        </p:nvGrpSpPr>
        <p:grpSpPr bwMode="auto">
          <a:xfrm>
            <a:off x="4576763" y="3467100"/>
            <a:ext cx="1990725" cy="76200"/>
            <a:chOff x="4183063" y="2928194"/>
            <a:chExt cx="1990458" cy="76200"/>
          </a:xfrm>
          <a:solidFill>
            <a:srgbClr val="026AC8"/>
          </a:solidFill>
        </p:grpSpPr>
        <p:cxnSp>
          <p:nvCxnSpPr>
            <p:cNvPr id="30" name="Straight Connector 29"/>
            <p:cNvCxnSpPr/>
            <p:nvPr/>
          </p:nvCxnSpPr>
          <p:spPr>
            <a:xfrm>
              <a:off x="4183063" y="2959944"/>
              <a:ext cx="1958712" cy="3175"/>
            </a:xfrm>
            <a:prstGeom prst="line">
              <a:avLst/>
            </a:prstGeom>
            <a:grpFill/>
            <a:ln w="28575">
              <a:solidFill>
                <a:srgbClr val="026AC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Oval 30"/>
            <p:cNvSpPr/>
            <p:nvPr/>
          </p:nvSpPr>
          <p:spPr>
            <a:xfrm>
              <a:off x="6097331" y="2928194"/>
              <a:ext cx="76190" cy="76200"/>
            </a:xfrm>
            <a:prstGeom prst="ellipse">
              <a:avLst/>
            </a:prstGeom>
            <a:grpFill/>
            <a:ln>
              <a:solidFill>
                <a:srgbClr val="026A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atin typeface="+mj-lt"/>
              </a:endParaRPr>
            </a:p>
          </p:txBody>
        </p:sp>
      </p:grpSp>
      <p:grpSp>
        <p:nvGrpSpPr>
          <p:cNvPr id="32" name="Group 92"/>
          <p:cNvGrpSpPr>
            <a:grpSpLocks/>
          </p:cNvGrpSpPr>
          <p:nvPr/>
        </p:nvGrpSpPr>
        <p:grpSpPr bwMode="auto">
          <a:xfrm>
            <a:off x="4586288" y="4152900"/>
            <a:ext cx="1990725" cy="76200"/>
            <a:chOff x="4183063" y="2928194"/>
            <a:chExt cx="1990458" cy="76200"/>
          </a:xfrm>
          <a:solidFill>
            <a:srgbClr val="026AC8"/>
          </a:solidFill>
        </p:grpSpPr>
        <p:cxnSp>
          <p:nvCxnSpPr>
            <p:cNvPr id="33" name="Straight Connector 32"/>
            <p:cNvCxnSpPr/>
            <p:nvPr/>
          </p:nvCxnSpPr>
          <p:spPr>
            <a:xfrm>
              <a:off x="4183063" y="2959944"/>
              <a:ext cx="1958712" cy="3175"/>
            </a:xfrm>
            <a:prstGeom prst="line">
              <a:avLst/>
            </a:prstGeom>
            <a:grpFill/>
            <a:ln w="28575">
              <a:solidFill>
                <a:srgbClr val="026AC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Oval 33"/>
            <p:cNvSpPr/>
            <p:nvPr/>
          </p:nvSpPr>
          <p:spPr>
            <a:xfrm>
              <a:off x="6097331" y="2928194"/>
              <a:ext cx="76190" cy="76200"/>
            </a:xfrm>
            <a:prstGeom prst="ellipse">
              <a:avLst/>
            </a:prstGeom>
            <a:grpFill/>
            <a:ln>
              <a:solidFill>
                <a:srgbClr val="026A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atin typeface="+mj-lt"/>
              </a:endParaRPr>
            </a:p>
          </p:txBody>
        </p:sp>
      </p:grpSp>
      <p:grpSp>
        <p:nvGrpSpPr>
          <p:cNvPr id="35" name="Group 95"/>
          <p:cNvGrpSpPr>
            <a:grpSpLocks/>
          </p:cNvGrpSpPr>
          <p:nvPr/>
        </p:nvGrpSpPr>
        <p:grpSpPr bwMode="auto">
          <a:xfrm>
            <a:off x="4586288" y="4267200"/>
            <a:ext cx="1990725" cy="76200"/>
            <a:chOff x="4183063" y="2928194"/>
            <a:chExt cx="1990458" cy="76200"/>
          </a:xfrm>
          <a:solidFill>
            <a:srgbClr val="026AC8"/>
          </a:solidFill>
        </p:grpSpPr>
        <p:cxnSp>
          <p:nvCxnSpPr>
            <p:cNvPr id="36" name="Straight Connector 35"/>
            <p:cNvCxnSpPr/>
            <p:nvPr/>
          </p:nvCxnSpPr>
          <p:spPr>
            <a:xfrm>
              <a:off x="4183063" y="2959944"/>
              <a:ext cx="1958712" cy="3175"/>
            </a:xfrm>
            <a:prstGeom prst="line">
              <a:avLst/>
            </a:prstGeom>
            <a:grpFill/>
            <a:ln w="28575">
              <a:solidFill>
                <a:srgbClr val="026AC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/>
            <p:cNvSpPr/>
            <p:nvPr/>
          </p:nvSpPr>
          <p:spPr>
            <a:xfrm>
              <a:off x="6097331" y="2928194"/>
              <a:ext cx="76190" cy="76200"/>
            </a:xfrm>
            <a:prstGeom prst="ellipse">
              <a:avLst/>
            </a:prstGeom>
            <a:grpFill/>
            <a:ln>
              <a:solidFill>
                <a:srgbClr val="026A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atin typeface="+mj-lt"/>
              </a:endParaRPr>
            </a:p>
          </p:txBody>
        </p:sp>
      </p:grpSp>
      <p:grpSp>
        <p:nvGrpSpPr>
          <p:cNvPr id="38" name="Group 80"/>
          <p:cNvGrpSpPr>
            <a:grpSpLocks/>
          </p:cNvGrpSpPr>
          <p:nvPr/>
        </p:nvGrpSpPr>
        <p:grpSpPr bwMode="auto">
          <a:xfrm>
            <a:off x="4576763" y="4533900"/>
            <a:ext cx="1990725" cy="76200"/>
            <a:chOff x="4183063" y="2928194"/>
            <a:chExt cx="1990458" cy="76200"/>
          </a:xfrm>
          <a:solidFill>
            <a:srgbClr val="026AC8"/>
          </a:solidFill>
        </p:grpSpPr>
        <p:cxnSp>
          <p:nvCxnSpPr>
            <p:cNvPr id="39" name="Straight Connector 38"/>
            <p:cNvCxnSpPr/>
            <p:nvPr/>
          </p:nvCxnSpPr>
          <p:spPr>
            <a:xfrm>
              <a:off x="4183063" y="2959944"/>
              <a:ext cx="1958712" cy="3175"/>
            </a:xfrm>
            <a:prstGeom prst="line">
              <a:avLst/>
            </a:prstGeom>
            <a:grpFill/>
            <a:ln w="28575">
              <a:solidFill>
                <a:srgbClr val="026AC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/>
            <p:cNvSpPr/>
            <p:nvPr/>
          </p:nvSpPr>
          <p:spPr>
            <a:xfrm>
              <a:off x="6097331" y="2928194"/>
              <a:ext cx="76190" cy="76200"/>
            </a:xfrm>
            <a:prstGeom prst="ellipse">
              <a:avLst/>
            </a:prstGeom>
            <a:grpFill/>
            <a:ln>
              <a:solidFill>
                <a:srgbClr val="026A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atin typeface="+mj-lt"/>
              </a:endParaRPr>
            </a:p>
          </p:txBody>
        </p:sp>
      </p:grpSp>
      <p:grpSp>
        <p:nvGrpSpPr>
          <p:cNvPr id="41" name="Group 83"/>
          <p:cNvGrpSpPr>
            <a:grpSpLocks/>
          </p:cNvGrpSpPr>
          <p:nvPr/>
        </p:nvGrpSpPr>
        <p:grpSpPr bwMode="auto">
          <a:xfrm>
            <a:off x="4576763" y="4648200"/>
            <a:ext cx="1990725" cy="76200"/>
            <a:chOff x="4183063" y="2928194"/>
            <a:chExt cx="1990458" cy="76200"/>
          </a:xfrm>
          <a:solidFill>
            <a:srgbClr val="026AC8"/>
          </a:solidFill>
        </p:grpSpPr>
        <p:cxnSp>
          <p:nvCxnSpPr>
            <p:cNvPr id="42" name="Straight Connector 41"/>
            <p:cNvCxnSpPr/>
            <p:nvPr/>
          </p:nvCxnSpPr>
          <p:spPr>
            <a:xfrm>
              <a:off x="4183063" y="2959944"/>
              <a:ext cx="1958712" cy="3175"/>
            </a:xfrm>
            <a:prstGeom prst="line">
              <a:avLst/>
            </a:prstGeom>
            <a:grpFill/>
            <a:ln w="28575">
              <a:solidFill>
                <a:srgbClr val="026AC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/>
            <p:cNvSpPr/>
            <p:nvPr/>
          </p:nvSpPr>
          <p:spPr>
            <a:xfrm>
              <a:off x="6097331" y="2928194"/>
              <a:ext cx="76190" cy="76200"/>
            </a:xfrm>
            <a:prstGeom prst="ellipse">
              <a:avLst/>
            </a:prstGeom>
            <a:grpFill/>
            <a:ln>
              <a:solidFill>
                <a:srgbClr val="026A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atin typeface="+mj-lt"/>
              </a:endParaRPr>
            </a:p>
          </p:txBody>
        </p:sp>
      </p:grpSp>
      <p:grpSp>
        <p:nvGrpSpPr>
          <p:cNvPr id="44" name="Group 86"/>
          <p:cNvGrpSpPr>
            <a:grpSpLocks/>
          </p:cNvGrpSpPr>
          <p:nvPr/>
        </p:nvGrpSpPr>
        <p:grpSpPr bwMode="auto">
          <a:xfrm>
            <a:off x="4576763" y="4762500"/>
            <a:ext cx="1990725" cy="76200"/>
            <a:chOff x="4183063" y="2928194"/>
            <a:chExt cx="1990458" cy="76200"/>
          </a:xfrm>
          <a:solidFill>
            <a:srgbClr val="026AC8"/>
          </a:solidFill>
        </p:grpSpPr>
        <p:cxnSp>
          <p:nvCxnSpPr>
            <p:cNvPr id="45" name="Straight Connector 44"/>
            <p:cNvCxnSpPr/>
            <p:nvPr/>
          </p:nvCxnSpPr>
          <p:spPr>
            <a:xfrm>
              <a:off x="4183063" y="2959944"/>
              <a:ext cx="1958712" cy="3175"/>
            </a:xfrm>
            <a:prstGeom prst="line">
              <a:avLst/>
            </a:prstGeom>
            <a:grpFill/>
            <a:ln w="28575">
              <a:solidFill>
                <a:srgbClr val="026AC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Oval 45"/>
            <p:cNvSpPr/>
            <p:nvPr/>
          </p:nvSpPr>
          <p:spPr>
            <a:xfrm>
              <a:off x="6097331" y="2928194"/>
              <a:ext cx="76190" cy="76200"/>
            </a:xfrm>
            <a:prstGeom prst="ellipse">
              <a:avLst/>
            </a:prstGeom>
            <a:grpFill/>
            <a:ln>
              <a:solidFill>
                <a:srgbClr val="026A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atin typeface="+mj-lt"/>
              </a:endParaRPr>
            </a:p>
          </p:txBody>
        </p:sp>
      </p:grpSp>
      <p:grpSp>
        <p:nvGrpSpPr>
          <p:cNvPr id="47" name="Group 89"/>
          <p:cNvGrpSpPr>
            <a:grpSpLocks/>
          </p:cNvGrpSpPr>
          <p:nvPr/>
        </p:nvGrpSpPr>
        <p:grpSpPr bwMode="auto">
          <a:xfrm>
            <a:off x="4576763" y="4876800"/>
            <a:ext cx="1990725" cy="76200"/>
            <a:chOff x="4183063" y="2928194"/>
            <a:chExt cx="1990458" cy="76200"/>
          </a:xfrm>
          <a:solidFill>
            <a:srgbClr val="026AC8"/>
          </a:solidFill>
        </p:grpSpPr>
        <p:cxnSp>
          <p:nvCxnSpPr>
            <p:cNvPr id="48" name="Straight Connector 47"/>
            <p:cNvCxnSpPr/>
            <p:nvPr/>
          </p:nvCxnSpPr>
          <p:spPr>
            <a:xfrm>
              <a:off x="4183063" y="2959944"/>
              <a:ext cx="1958712" cy="3175"/>
            </a:xfrm>
            <a:prstGeom prst="line">
              <a:avLst/>
            </a:prstGeom>
            <a:grpFill/>
            <a:ln w="28575">
              <a:solidFill>
                <a:srgbClr val="026AC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Oval 48"/>
            <p:cNvSpPr/>
            <p:nvPr/>
          </p:nvSpPr>
          <p:spPr>
            <a:xfrm>
              <a:off x="6097331" y="2928194"/>
              <a:ext cx="76190" cy="76200"/>
            </a:xfrm>
            <a:prstGeom prst="ellipse">
              <a:avLst/>
            </a:prstGeom>
            <a:grpFill/>
            <a:ln>
              <a:solidFill>
                <a:srgbClr val="026A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atin typeface="+mj-lt"/>
              </a:endParaRPr>
            </a:p>
          </p:txBody>
        </p:sp>
      </p:grpSp>
      <p:sp>
        <p:nvSpPr>
          <p:cNvPr id="50" name="TextBox 20"/>
          <p:cNvSpPr txBox="1">
            <a:spLocks noChangeArrowheads="1"/>
          </p:cNvSpPr>
          <p:nvPr/>
        </p:nvSpPr>
        <p:spPr bwMode="auto">
          <a:xfrm>
            <a:off x="6643688" y="2873375"/>
            <a:ext cx="14668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+mj-lt"/>
              </a:rPr>
              <a:t>Network I/O</a:t>
            </a:r>
          </a:p>
          <a:p>
            <a:pPr>
              <a:defRPr/>
            </a:pPr>
            <a:r>
              <a:rPr lang="en-US">
                <a:latin typeface="+mj-lt"/>
              </a:rPr>
              <a:t>Connections</a:t>
            </a:r>
          </a:p>
        </p:txBody>
      </p:sp>
      <p:sp>
        <p:nvSpPr>
          <p:cNvPr id="51" name="TextBox 23"/>
          <p:cNvSpPr txBox="1">
            <a:spLocks noChangeArrowheads="1"/>
          </p:cNvSpPr>
          <p:nvPr/>
        </p:nvSpPr>
        <p:spPr bwMode="auto">
          <a:xfrm>
            <a:off x="6643688" y="4321175"/>
            <a:ext cx="14668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+mj-lt"/>
              </a:rPr>
              <a:t>Storage I/O</a:t>
            </a:r>
          </a:p>
          <a:p>
            <a:pPr>
              <a:defRPr/>
            </a:pPr>
            <a:r>
              <a:rPr lang="en-US">
                <a:latin typeface="+mj-lt"/>
              </a:rPr>
              <a:t>Connections</a:t>
            </a:r>
          </a:p>
        </p:txBody>
      </p:sp>
      <p:sp>
        <p:nvSpPr>
          <p:cNvPr id="52" name="Rectangle 51"/>
          <p:cNvSpPr/>
          <p:nvPr/>
        </p:nvSpPr>
        <p:spPr>
          <a:xfrm>
            <a:off x="1309688" y="2971800"/>
            <a:ext cx="4267200" cy="2286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TopRight"/>
            <a:lightRig rig="threePt" dir="t">
              <a:rot lat="0" lon="0" rev="3600000"/>
            </a:lightRig>
          </a:scene3d>
          <a:sp3d extrusionH="127000" contourW="6350">
            <a:bevelB w="12700" h="431800"/>
            <a:extrusionClr>
              <a:schemeClr val="bg1">
                <a:lumMod val="85000"/>
              </a:schemeClr>
            </a:extrusionClr>
            <a:contourClr>
              <a:schemeClr val="bg1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+mj-lt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1639888" y="3200400"/>
            <a:ext cx="544512" cy="476250"/>
          </a:xfrm>
          <a:prstGeom prst="rect">
            <a:avLst/>
          </a:prstGeom>
          <a:solidFill>
            <a:srgbClr val="026AC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 dirty="0">
                <a:latin typeface="+mj-lt"/>
              </a:rPr>
              <a:t>VM</a:t>
            </a:r>
          </a:p>
        </p:txBody>
      </p:sp>
      <p:sp>
        <p:nvSpPr>
          <p:cNvPr id="54" name="Rectangle 53"/>
          <p:cNvSpPr/>
          <p:nvPr/>
        </p:nvSpPr>
        <p:spPr>
          <a:xfrm>
            <a:off x="1639888" y="3802062"/>
            <a:ext cx="544512" cy="476250"/>
          </a:xfrm>
          <a:prstGeom prst="rect">
            <a:avLst/>
          </a:prstGeom>
          <a:solidFill>
            <a:srgbClr val="026AC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 dirty="0">
                <a:solidFill>
                  <a:srgbClr val="FFFFFF"/>
                </a:solidFill>
                <a:latin typeface="+mj-lt"/>
              </a:rPr>
              <a:t>VM</a:t>
            </a:r>
          </a:p>
        </p:txBody>
      </p:sp>
      <p:sp>
        <p:nvSpPr>
          <p:cNvPr id="55" name="Rectangle 54"/>
          <p:cNvSpPr/>
          <p:nvPr/>
        </p:nvSpPr>
        <p:spPr>
          <a:xfrm>
            <a:off x="1639888" y="4454525"/>
            <a:ext cx="544512" cy="476250"/>
          </a:xfrm>
          <a:prstGeom prst="rect">
            <a:avLst/>
          </a:prstGeom>
          <a:solidFill>
            <a:srgbClr val="026AC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 dirty="0">
                <a:latin typeface="+mj-lt"/>
              </a:rPr>
              <a:t>VM</a:t>
            </a:r>
          </a:p>
        </p:txBody>
      </p:sp>
      <p:sp>
        <p:nvSpPr>
          <p:cNvPr id="56" name="Rectangle 55"/>
          <p:cNvSpPr/>
          <p:nvPr/>
        </p:nvSpPr>
        <p:spPr>
          <a:xfrm>
            <a:off x="2292350" y="3200400"/>
            <a:ext cx="544513" cy="476250"/>
          </a:xfrm>
          <a:prstGeom prst="rect">
            <a:avLst/>
          </a:prstGeom>
          <a:solidFill>
            <a:srgbClr val="026AC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 dirty="0">
                <a:latin typeface="+mj-lt"/>
              </a:rPr>
              <a:t>VM</a:t>
            </a:r>
          </a:p>
        </p:txBody>
      </p:sp>
      <p:sp>
        <p:nvSpPr>
          <p:cNvPr id="57" name="Rectangle 56"/>
          <p:cNvSpPr/>
          <p:nvPr/>
        </p:nvSpPr>
        <p:spPr>
          <a:xfrm>
            <a:off x="2292350" y="3802062"/>
            <a:ext cx="544513" cy="476250"/>
          </a:xfrm>
          <a:prstGeom prst="rect">
            <a:avLst/>
          </a:prstGeom>
          <a:solidFill>
            <a:srgbClr val="026AC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 dirty="0">
                <a:latin typeface="+mj-lt"/>
              </a:rPr>
              <a:t>VM</a:t>
            </a:r>
          </a:p>
        </p:txBody>
      </p:sp>
      <p:sp>
        <p:nvSpPr>
          <p:cNvPr id="58" name="Rectangle 57"/>
          <p:cNvSpPr/>
          <p:nvPr/>
        </p:nvSpPr>
        <p:spPr>
          <a:xfrm>
            <a:off x="2292350" y="4454525"/>
            <a:ext cx="544513" cy="476250"/>
          </a:xfrm>
          <a:prstGeom prst="rect">
            <a:avLst/>
          </a:prstGeom>
          <a:solidFill>
            <a:srgbClr val="026AC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 dirty="0">
                <a:latin typeface="+mj-lt"/>
              </a:rPr>
              <a:t>VM</a:t>
            </a:r>
          </a:p>
        </p:txBody>
      </p:sp>
      <p:sp>
        <p:nvSpPr>
          <p:cNvPr id="59" name="Rectangle 58"/>
          <p:cNvSpPr/>
          <p:nvPr/>
        </p:nvSpPr>
        <p:spPr>
          <a:xfrm>
            <a:off x="2946400" y="3200400"/>
            <a:ext cx="542925" cy="476250"/>
          </a:xfrm>
          <a:prstGeom prst="rect">
            <a:avLst/>
          </a:prstGeom>
          <a:solidFill>
            <a:srgbClr val="026AC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 dirty="0">
                <a:latin typeface="+mj-lt"/>
              </a:rPr>
              <a:t>VM</a:t>
            </a:r>
          </a:p>
        </p:txBody>
      </p:sp>
      <p:sp>
        <p:nvSpPr>
          <p:cNvPr id="60" name="Rectangle 59"/>
          <p:cNvSpPr/>
          <p:nvPr/>
        </p:nvSpPr>
        <p:spPr>
          <a:xfrm>
            <a:off x="2946400" y="3802062"/>
            <a:ext cx="542925" cy="476250"/>
          </a:xfrm>
          <a:prstGeom prst="rect">
            <a:avLst/>
          </a:prstGeom>
          <a:solidFill>
            <a:srgbClr val="026AC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 dirty="0">
                <a:latin typeface="+mj-lt"/>
              </a:rPr>
              <a:t>VM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46400" y="4454525"/>
            <a:ext cx="542925" cy="476250"/>
          </a:xfrm>
          <a:prstGeom prst="rect">
            <a:avLst/>
          </a:prstGeom>
          <a:solidFill>
            <a:srgbClr val="026AC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 dirty="0">
                <a:latin typeface="+mj-lt"/>
              </a:rPr>
              <a:t>VM</a:t>
            </a:r>
          </a:p>
        </p:txBody>
      </p:sp>
      <p:sp>
        <p:nvSpPr>
          <p:cNvPr id="62" name="Rectangle 61"/>
          <p:cNvSpPr/>
          <p:nvPr/>
        </p:nvSpPr>
        <p:spPr>
          <a:xfrm>
            <a:off x="3598863" y="3200400"/>
            <a:ext cx="544512" cy="476250"/>
          </a:xfrm>
          <a:prstGeom prst="rect">
            <a:avLst/>
          </a:prstGeom>
          <a:solidFill>
            <a:srgbClr val="026AC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 dirty="0">
                <a:latin typeface="+mj-lt"/>
              </a:rPr>
              <a:t>VM</a:t>
            </a:r>
          </a:p>
        </p:txBody>
      </p:sp>
      <p:sp>
        <p:nvSpPr>
          <p:cNvPr id="63" name="Rectangle 62"/>
          <p:cNvSpPr/>
          <p:nvPr/>
        </p:nvSpPr>
        <p:spPr>
          <a:xfrm>
            <a:off x="3598863" y="3802062"/>
            <a:ext cx="544512" cy="476250"/>
          </a:xfrm>
          <a:prstGeom prst="rect">
            <a:avLst/>
          </a:prstGeom>
          <a:solidFill>
            <a:srgbClr val="026AC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 dirty="0">
                <a:latin typeface="+mj-lt"/>
              </a:rPr>
              <a:t>VM</a:t>
            </a:r>
          </a:p>
        </p:txBody>
      </p:sp>
      <p:sp>
        <p:nvSpPr>
          <p:cNvPr id="64" name="Rectangle 63"/>
          <p:cNvSpPr/>
          <p:nvPr/>
        </p:nvSpPr>
        <p:spPr>
          <a:xfrm>
            <a:off x="3598863" y="4454525"/>
            <a:ext cx="544512" cy="476250"/>
          </a:xfrm>
          <a:prstGeom prst="rect">
            <a:avLst/>
          </a:prstGeom>
          <a:solidFill>
            <a:srgbClr val="026AC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 dirty="0">
                <a:latin typeface="+mj-lt"/>
              </a:rPr>
              <a:t>VM</a:t>
            </a:r>
          </a:p>
        </p:txBody>
      </p:sp>
      <p:sp>
        <p:nvSpPr>
          <p:cNvPr id="65" name="TextBox 64"/>
          <p:cNvSpPr txBox="1">
            <a:spLocks noChangeArrowheads="1"/>
          </p:cNvSpPr>
          <p:nvPr/>
        </p:nvSpPr>
        <p:spPr bwMode="auto">
          <a:xfrm>
            <a:off x="1319213" y="2349500"/>
            <a:ext cx="13922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dirty="0">
                <a:latin typeface="+mj-lt"/>
              </a:rPr>
              <a:t>Server</a:t>
            </a:r>
          </a:p>
        </p:txBody>
      </p:sp>
      <p:sp>
        <p:nvSpPr>
          <p:cNvPr id="66" name="TextBox 65"/>
          <p:cNvSpPr txBox="1">
            <a:spLocks noChangeArrowheads="1"/>
          </p:cNvSpPr>
          <p:nvPr/>
        </p:nvSpPr>
        <p:spPr bwMode="auto">
          <a:xfrm>
            <a:off x="1462088" y="5715000"/>
            <a:ext cx="58086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dirty="0">
                <a:latin typeface="+mj-lt"/>
              </a:rPr>
              <a:t>7 to 16 connections per server!</a:t>
            </a:r>
          </a:p>
        </p:txBody>
      </p:sp>
      <p:pic>
        <p:nvPicPr>
          <p:cNvPr id="67" name="nic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32350" y="3040062"/>
            <a:ext cx="7461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" name="hba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02200" y="4411662"/>
            <a:ext cx="666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" name="nic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41875" y="3573462"/>
            <a:ext cx="7461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" name="nic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6550" y="3040062"/>
            <a:ext cx="7461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" name="nic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56075" y="3573462"/>
            <a:ext cx="7461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" name="hba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6400" y="4411662"/>
            <a:ext cx="666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" name="AutoShape 20"/>
          <p:cNvSpPr>
            <a:spLocks noChangeArrowheads="1"/>
          </p:cNvSpPr>
          <p:nvPr/>
        </p:nvSpPr>
        <p:spPr bwMode="auto">
          <a:xfrm flipH="1">
            <a:off x="4876798" y="1668462"/>
            <a:ext cx="2209801" cy="846138"/>
          </a:xfrm>
          <a:prstGeom prst="wedgeRectCallout">
            <a:avLst>
              <a:gd name="adj1" fmla="val -10449"/>
              <a:gd name="adj2" fmla="val 124819"/>
            </a:avLst>
          </a:prstGeom>
          <a:solidFill>
            <a:schemeClr val="bg1">
              <a:lumMod val="95000"/>
            </a:schemeClr>
          </a:solidFill>
          <a:ln w="19050">
            <a:solidFill>
              <a:srgbClr val="026AC8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2400" b="1" dirty="0" smtClean="0">
                <a:latin typeface="+mj-lt"/>
              </a:rPr>
              <a:t>Suboptimal use of resources</a:t>
            </a:r>
            <a:endParaRPr lang="en-US" sz="2800" b="1" dirty="0">
              <a:latin typeface="+mj-lt"/>
            </a:endParaRPr>
          </a:p>
          <a:p>
            <a:pPr>
              <a:defRPr/>
            </a:pPr>
            <a:endParaRPr lang="en-US" sz="1400" b="1" dirty="0">
              <a:latin typeface="+mj-lt"/>
            </a:endParaRPr>
          </a:p>
          <a:p>
            <a:pPr>
              <a:defRPr/>
            </a:pPr>
            <a:endParaRPr lang="en-US" sz="1400" b="1" dirty="0">
              <a:latin typeface="+mj-lt"/>
            </a:endParaRPr>
          </a:p>
        </p:txBody>
      </p:sp>
      <p:sp>
        <p:nvSpPr>
          <p:cNvPr id="74" name="AutoShape 20"/>
          <p:cNvSpPr>
            <a:spLocks noChangeArrowheads="1"/>
          </p:cNvSpPr>
          <p:nvPr/>
        </p:nvSpPr>
        <p:spPr bwMode="auto">
          <a:xfrm flipH="1">
            <a:off x="852488" y="1676400"/>
            <a:ext cx="2286000" cy="838200"/>
          </a:xfrm>
          <a:prstGeom prst="wedgeRectCallout">
            <a:avLst>
              <a:gd name="adj1" fmla="val 5986"/>
              <a:gd name="adj2" fmla="val 121639"/>
            </a:avLst>
          </a:prstGeom>
          <a:solidFill>
            <a:schemeClr val="bg1">
              <a:lumMod val="95000"/>
            </a:schemeClr>
          </a:solidFill>
          <a:ln w="19050">
            <a:solidFill>
              <a:srgbClr val="026AC8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2400" b="1" dirty="0">
                <a:latin typeface="+mj-lt"/>
              </a:rPr>
              <a:t>Unpredictable Performance</a:t>
            </a:r>
            <a:endParaRPr lang="en-US" sz="2800" b="1" dirty="0">
              <a:latin typeface="+mj-lt"/>
            </a:endParaRPr>
          </a:p>
          <a:p>
            <a:pPr>
              <a:defRPr/>
            </a:pPr>
            <a:endParaRPr lang="en-US" sz="1400" b="1" dirty="0">
              <a:latin typeface="+mj-lt"/>
            </a:endParaRPr>
          </a:p>
          <a:p>
            <a:pPr>
              <a:defRPr/>
            </a:pPr>
            <a:endParaRPr lang="en-US" sz="1400" b="1" dirty="0">
              <a:latin typeface="+mj-lt"/>
            </a:endParaRPr>
          </a:p>
        </p:txBody>
      </p:sp>
      <p:sp>
        <p:nvSpPr>
          <p:cNvPr id="75" name="AutoShape 20"/>
          <p:cNvSpPr>
            <a:spLocks noChangeArrowheads="1"/>
          </p:cNvSpPr>
          <p:nvPr/>
        </p:nvSpPr>
        <p:spPr bwMode="auto">
          <a:xfrm flipH="1">
            <a:off x="5805488" y="5715000"/>
            <a:ext cx="2286000" cy="533400"/>
          </a:xfrm>
          <a:prstGeom prst="wedgeRectCallout">
            <a:avLst>
              <a:gd name="adj1" fmla="val 38824"/>
              <a:gd name="adj2" fmla="val -195398"/>
            </a:avLst>
          </a:prstGeom>
          <a:solidFill>
            <a:schemeClr val="bg1">
              <a:lumMod val="95000"/>
            </a:schemeClr>
          </a:solidFill>
          <a:ln w="19050">
            <a:solidFill>
              <a:srgbClr val="026AC8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2400" b="1">
                <a:latin typeface="+mj-lt"/>
              </a:rPr>
              <a:t>Cabling Mess</a:t>
            </a:r>
            <a:endParaRPr lang="en-US" sz="2800" b="1">
              <a:latin typeface="+mj-lt"/>
            </a:endParaRPr>
          </a:p>
          <a:p>
            <a:pPr>
              <a:defRPr/>
            </a:pPr>
            <a:endParaRPr lang="en-US" sz="1400" b="1">
              <a:latin typeface="+mj-lt"/>
            </a:endParaRPr>
          </a:p>
          <a:p>
            <a:pPr>
              <a:defRPr/>
            </a:pPr>
            <a:endParaRPr lang="en-US" sz="1400" b="1">
              <a:latin typeface="+mj-lt"/>
            </a:endParaRPr>
          </a:p>
        </p:txBody>
      </p:sp>
      <p:sp>
        <p:nvSpPr>
          <p:cNvPr id="76" name="AutoShape 20"/>
          <p:cNvSpPr>
            <a:spLocks noChangeArrowheads="1"/>
          </p:cNvSpPr>
          <p:nvPr/>
        </p:nvSpPr>
        <p:spPr bwMode="auto">
          <a:xfrm flipH="1">
            <a:off x="3367088" y="1676400"/>
            <a:ext cx="1219200" cy="858837"/>
          </a:xfrm>
          <a:prstGeom prst="wedgeRectCallout">
            <a:avLst>
              <a:gd name="adj1" fmla="val -40505"/>
              <a:gd name="adj2" fmla="val 121523"/>
            </a:avLst>
          </a:prstGeom>
          <a:solidFill>
            <a:schemeClr val="bg1">
              <a:lumMod val="95000"/>
            </a:schemeClr>
          </a:solidFill>
          <a:ln w="19050">
            <a:solidFill>
              <a:srgbClr val="026AC8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2400" b="1">
                <a:latin typeface="+mj-lt"/>
              </a:rPr>
              <a:t>Costly</a:t>
            </a:r>
            <a:endParaRPr lang="en-US" sz="2800" b="1">
              <a:latin typeface="+mj-lt"/>
            </a:endParaRPr>
          </a:p>
          <a:p>
            <a:pPr>
              <a:defRPr/>
            </a:pPr>
            <a:endParaRPr lang="en-US" sz="1400" b="1">
              <a:latin typeface="+mj-lt"/>
            </a:endParaRPr>
          </a:p>
          <a:p>
            <a:pPr>
              <a:defRPr/>
            </a:pPr>
            <a:endParaRPr lang="en-US" sz="1400" b="1">
              <a:latin typeface="+mj-lt"/>
            </a:endParaRPr>
          </a:p>
        </p:txBody>
      </p:sp>
      <p:sp>
        <p:nvSpPr>
          <p:cNvPr id="77" name="AutoShape 20"/>
          <p:cNvSpPr>
            <a:spLocks noChangeArrowheads="1"/>
          </p:cNvSpPr>
          <p:nvPr/>
        </p:nvSpPr>
        <p:spPr bwMode="auto">
          <a:xfrm flipH="1">
            <a:off x="2997200" y="5449887"/>
            <a:ext cx="2046288" cy="790575"/>
          </a:xfrm>
          <a:prstGeom prst="wedgeRectCallout">
            <a:avLst>
              <a:gd name="adj1" fmla="val -27324"/>
              <a:gd name="adj2" fmla="val -116329"/>
            </a:avLst>
          </a:prstGeom>
          <a:solidFill>
            <a:schemeClr val="bg1">
              <a:lumMod val="95000"/>
            </a:schemeClr>
          </a:solidFill>
          <a:ln w="19050">
            <a:solidFill>
              <a:srgbClr val="026AC8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2400" b="1">
                <a:latin typeface="+mj-lt"/>
              </a:rPr>
              <a:t>The I/O you need??</a:t>
            </a:r>
            <a:endParaRPr lang="en-US" sz="2800" b="1">
              <a:latin typeface="+mj-lt"/>
            </a:endParaRPr>
          </a:p>
          <a:p>
            <a:pPr>
              <a:defRPr/>
            </a:pPr>
            <a:endParaRPr lang="en-US" sz="1400" b="1">
              <a:latin typeface="+mj-lt"/>
            </a:endParaRPr>
          </a:p>
          <a:p>
            <a:pPr>
              <a:defRPr/>
            </a:pPr>
            <a:endParaRPr lang="en-US" sz="1400" b="1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"/>
                            </p:stCondLst>
                            <p:childTnLst>
                              <p:par>
                                <p:cTn id="5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"/>
                            </p:stCondLst>
                            <p:childTnLst>
                              <p:par>
                                <p:cTn id="5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"/>
                            </p:stCondLst>
                            <p:childTnLst>
                              <p:par>
                                <p:cTn id="6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2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"/>
                            </p:stCondLst>
                            <p:childTnLst>
                              <p:par>
                                <p:cTn id="6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2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2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2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2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00"/>
                            </p:stCondLst>
                            <p:childTnLst>
                              <p:par>
                                <p:cTn id="7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700"/>
                            </p:stCondLst>
                            <p:childTnLst>
                              <p:par>
                                <p:cTn id="8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200"/>
                            </p:stCondLst>
                            <p:childTnLst>
                              <p:par>
                                <p:cTn id="9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400"/>
                            </p:stCondLst>
                            <p:childTnLst>
                              <p:par>
                                <p:cTn id="9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600"/>
                            </p:stCondLst>
                            <p:childTnLst>
                              <p:par>
                                <p:cTn id="10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800"/>
                            </p:stCondLst>
                            <p:childTnLst>
                              <p:par>
                                <p:cTn id="10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2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2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3200"/>
                            </p:stCondLst>
                            <p:childTnLst>
                              <p:par>
                                <p:cTn id="1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400"/>
                            </p:stCondLst>
                            <p:childTnLst>
                              <p:par>
                                <p:cTn id="1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2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2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3600"/>
                            </p:stCondLst>
                            <p:childTnLst>
                              <p:par>
                                <p:cTn id="1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2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2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3800"/>
                            </p:stCondLst>
                            <p:childTnLst>
                              <p:par>
                                <p:cTn id="1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2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2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4000"/>
                            </p:stCondLst>
                            <p:childTnLst>
                              <p:par>
                                <p:cTn id="136" presetID="55" presetClass="entr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/>
      <p:bldP spid="66" grpId="0"/>
      <p:bldP spid="66" grpId="1"/>
      <p:bldP spid="73" grpId="0" animBg="1"/>
      <p:bldP spid="74" grpId="0" animBg="1"/>
      <p:bldP spid="75" grpId="0" animBg="1"/>
      <p:bldP spid="76" grpId="0" animBg="1"/>
      <p:bldP spid="7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Virtual I/O Close-up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www.openfabrics.org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99EC15-FB29-4A9D-9DAE-20287173FED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cxnSp>
        <p:nvCxnSpPr>
          <p:cNvPr id="131" name="Straight Connector 130"/>
          <p:cNvCxnSpPr/>
          <p:nvPr/>
        </p:nvCxnSpPr>
        <p:spPr>
          <a:xfrm rot="10800000" flipV="1">
            <a:off x="5031189" y="3698263"/>
            <a:ext cx="2451305" cy="567853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2" name="IO Director" descr="chassis transp back copy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9708" y="4038207"/>
            <a:ext cx="1478448" cy="102336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3" name="Straight Connector 132"/>
          <p:cNvCxnSpPr>
            <a:endCxn id="150" idx="0"/>
          </p:cNvCxnSpPr>
          <p:nvPr/>
        </p:nvCxnSpPr>
        <p:spPr>
          <a:xfrm>
            <a:off x="4853514" y="4878735"/>
            <a:ext cx="1138473" cy="39895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>
            <a:endCxn id="151" idx="0"/>
          </p:cNvCxnSpPr>
          <p:nvPr/>
        </p:nvCxnSpPr>
        <p:spPr>
          <a:xfrm>
            <a:off x="4744872" y="4951163"/>
            <a:ext cx="637515" cy="326522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16200000" flipH="1">
            <a:off x="4584931" y="5093002"/>
            <a:ext cx="234632" cy="141081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flipV="1">
            <a:off x="3325978" y="4951163"/>
            <a:ext cx="499967" cy="332462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rot="10800000" flipV="1">
            <a:off x="2715388" y="4865154"/>
            <a:ext cx="952123" cy="415705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1607312" y="3731460"/>
            <a:ext cx="2023984" cy="509006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 rot="10800000" flipV="1">
            <a:off x="5066271" y="3731459"/>
            <a:ext cx="2451305" cy="567853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 Box 74"/>
          <p:cNvSpPr txBox="1">
            <a:spLocks noChangeArrowheads="1"/>
          </p:cNvSpPr>
          <p:nvPr/>
        </p:nvSpPr>
        <p:spPr bwMode="auto">
          <a:xfrm>
            <a:off x="2286000" y="6208714"/>
            <a:ext cx="186456" cy="33655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ja-JP" altLang="en-US" sz="1600">
              <a:ea typeface="HGSｺﾞｼｯｸE"/>
              <a:cs typeface="HGSｺﾞｼｯｸE"/>
            </a:endParaRPr>
          </a:p>
        </p:txBody>
      </p:sp>
      <p:sp>
        <p:nvSpPr>
          <p:cNvPr id="143" name="TextBox 107"/>
          <p:cNvSpPr txBox="1">
            <a:spLocks noChangeArrowheads="1"/>
          </p:cNvSpPr>
          <p:nvPr/>
        </p:nvSpPr>
        <p:spPr bwMode="auto">
          <a:xfrm>
            <a:off x="3045587" y="5887285"/>
            <a:ext cx="5222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10G</a:t>
            </a:r>
          </a:p>
        </p:txBody>
      </p:sp>
      <p:sp>
        <p:nvSpPr>
          <p:cNvPr id="144" name="TextBox 109"/>
          <p:cNvSpPr txBox="1">
            <a:spLocks noChangeArrowheads="1"/>
          </p:cNvSpPr>
          <p:nvPr/>
        </p:nvSpPr>
        <p:spPr bwMode="auto">
          <a:xfrm>
            <a:off x="2515362" y="5887285"/>
            <a:ext cx="423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1G</a:t>
            </a:r>
          </a:p>
        </p:txBody>
      </p:sp>
      <p:sp>
        <p:nvSpPr>
          <p:cNvPr id="145" name="TextBox 112"/>
          <p:cNvSpPr txBox="1">
            <a:spLocks noChangeArrowheads="1"/>
          </p:cNvSpPr>
          <p:nvPr/>
        </p:nvSpPr>
        <p:spPr bwMode="auto">
          <a:xfrm>
            <a:off x="3967925" y="5887285"/>
            <a:ext cx="4238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FC</a:t>
            </a:r>
          </a:p>
        </p:txBody>
      </p:sp>
      <p:sp>
        <p:nvSpPr>
          <p:cNvPr id="146" name="TextBox 114"/>
          <p:cNvSpPr txBox="1">
            <a:spLocks noChangeArrowheads="1"/>
          </p:cNvSpPr>
          <p:nvPr/>
        </p:nvSpPr>
        <p:spPr bwMode="auto">
          <a:xfrm>
            <a:off x="4496562" y="5887285"/>
            <a:ext cx="6445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iSCSI</a:t>
            </a:r>
          </a:p>
        </p:txBody>
      </p:sp>
      <p:sp>
        <p:nvSpPr>
          <p:cNvPr id="147" name="TextBox 116"/>
          <p:cNvSpPr txBox="1">
            <a:spLocks noChangeArrowheads="1"/>
          </p:cNvSpPr>
          <p:nvPr/>
        </p:nvSpPr>
        <p:spPr bwMode="auto">
          <a:xfrm>
            <a:off x="5131562" y="5887285"/>
            <a:ext cx="555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NAS</a:t>
            </a:r>
          </a:p>
        </p:txBody>
      </p:sp>
      <p:sp>
        <p:nvSpPr>
          <p:cNvPr id="148" name="TextBox 118"/>
          <p:cNvSpPr txBox="1">
            <a:spLocks noChangeArrowheads="1"/>
          </p:cNvSpPr>
          <p:nvPr/>
        </p:nvSpPr>
        <p:spPr bwMode="auto">
          <a:xfrm>
            <a:off x="5687187" y="5887285"/>
            <a:ext cx="6429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FCoE</a:t>
            </a:r>
          </a:p>
        </p:txBody>
      </p:sp>
      <p:pic>
        <p:nvPicPr>
          <p:cNvPr id="149" name="Picture 167" descr="network icon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0587" y="5277685"/>
            <a:ext cx="609600" cy="58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0" name="Picture 168" descr="storage icon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87187" y="5277685"/>
            <a:ext cx="609600" cy="58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1" name="Picture 169" descr="storage icon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7587" y="5277685"/>
            <a:ext cx="609600" cy="58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2" name="Picture 170" descr="storage icon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7987" y="5277685"/>
            <a:ext cx="609600" cy="58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" name="Picture 171" descr="storage icon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8387" y="5277685"/>
            <a:ext cx="609600" cy="58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" name="Picture 172" descr="network icon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20187" y="5277685"/>
            <a:ext cx="609600" cy="58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hbas 1"/>
          <p:cNvGrpSpPr>
            <a:grpSpLocks/>
          </p:cNvGrpSpPr>
          <p:nvPr/>
        </p:nvGrpSpPr>
        <p:grpSpPr bwMode="auto">
          <a:xfrm>
            <a:off x="1597787" y="3147260"/>
            <a:ext cx="700088" cy="762000"/>
            <a:chOff x="1777452" y="2514600"/>
            <a:chExt cx="701040" cy="762000"/>
          </a:xfrm>
        </p:grpSpPr>
        <p:pic>
          <p:nvPicPr>
            <p:cNvPr id="156" name="Picture 148" descr="FC Card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23613"/>
            <a:stretch>
              <a:fillRect/>
            </a:stretch>
          </p:blipFill>
          <p:spPr bwMode="auto">
            <a:xfrm>
              <a:off x="1777452" y="2514600"/>
              <a:ext cx="54864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7" name="Picture 175" descr="FC Card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23613"/>
            <a:stretch>
              <a:fillRect/>
            </a:stretch>
          </p:blipFill>
          <p:spPr bwMode="auto">
            <a:xfrm>
              <a:off x="1929852" y="2590800"/>
              <a:ext cx="54864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" name="nics 1"/>
          <p:cNvGrpSpPr>
            <a:grpSpLocks/>
          </p:cNvGrpSpPr>
          <p:nvPr/>
        </p:nvGrpSpPr>
        <p:grpSpPr bwMode="auto">
          <a:xfrm>
            <a:off x="886587" y="3299660"/>
            <a:ext cx="482600" cy="609600"/>
            <a:chOff x="1066800" y="2667000"/>
            <a:chExt cx="482052" cy="609600"/>
          </a:xfrm>
        </p:grpSpPr>
        <p:pic>
          <p:nvPicPr>
            <p:cNvPr id="159" name="Picture 149" descr="ethernet card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066800" y="2667000"/>
              <a:ext cx="354832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0" name="Picture 176" descr="ethernet card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194020" y="2743200"/>
              <a:ext cx="354832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7" name="hbas 2"/>
          <p:cNvGrpSpPr>
            <a:grpSpLocks/>
          </p:cNvGrpSpPr>
          <p:nvPr/>
        </p:nvGrpSpPr>
        <p:grpSpPr bwMode="auto">
          <a:xfrm>
            <a:off x="4569587" y="3147260"/>
            <a:ext cx="700088" cy="762000"/>
            <a:chOff x="4749252" y="2514600"/>
            <a:chExt cx="701040" cy="762000"/>
          </a:xfrm>
        </p:grpSpPr>
        <p:pic>
          <p:nvPicPr>
            <p:cNvPr id="162" name="Picture 180" descr="FC Card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23613"/>
            <a:stretch>
              <a:fillRect/>
            </a:stretch>
          </p:blipFill>
          <p:spPr bwMode="auto">
            <a:xfrm>
              <a:off x="4749252" y="2514600"/>
              <a:ext cx="54864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" name="Picture 182" descr="FC Card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23613"/>
            <a:stretch>
              <a:fillRect/>
            </a:stretch>
          </p:blipFill>
          <p:spPr bwMode="auto">
            <a:xfrm>
              <a:off x="4901652" y="2590800"/>
              <a:ext cx="54864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" name="nics 2"/>
          <p:cNvGrpSpPr>
            <a:grpSpLocks/>
          </p:cNvGrpSpPr>
          <p:nvPr/>
        </p:nvGrpSpPr>
        <p:grpSpPr bwMode="auto">
          <a:xfrm>
            <a:off x="3858387" y="3299660"/>
            <a:ext cx="482600" cy="609600"/>
            <a:chOff x="4038600" y="2667000"/>
            <a:chExt cx="482052" cy="609600"/>
          </a:xfrm>
        </p:grpSpPr>
        <p:pic>
          <p:nvPicPr>
            <p:cNvPr id="165" name="Picture 181" descr="ethernet card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038600" y="2667000"/>
              <a:ext cx="354832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6" name="Picture 183" descr="ethernet card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165820" y="2743200"/>
              <a:ext cx="354832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hbas 3"/>
          <p:cNvGrpSpPr>
            <a:grpSpLocks/>
          </p:cNvGrpSpPr>
          <p:nvPr/>
        </p:nvGrpSpPr>
        <p:grpSpPr bwMode="auto">
          <a:xfrm>
            <a:off x="7576312" y="3147260"/>
            <a:ext cx="701675" cy="762000"/>
            <a:chOff x="7757160" y="2514600"/>
            <a:chExt cx="701040" cy="762000"/>
          </a:xfrm>
        </p:grpSpPr>
        <p:pic>
          <p:nvPicPr>
            <p:cNvPr id="168" name="Picture 184" descr="FC Card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23613"/>
            <a:stretch>
              <a:fillRect/>
            </a:stretch>
          </p:blipFill>
          <p:spPr bwMode="auto">
            <a:xfrm>
              <a:off x="7757160" y="2514600"/>
              <a:ext cx="54864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9" name="Picture 186" descr="FC Card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23613"/>
            <a:stretch>
              <a:fillRect/>
            </a:stretch>
          </p:blipFill>
          <p:spPr bwMode="auto">
            <a:xfrm>
              <a:off x="7909560" y="2590800"/>
              <a:ext cx="54864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" name="nics 3"/>
          <p:cNvGrpSpPr>
            <a:grpSpLocks/>
          </p:cNvGrpSpPr>
          <p:nvPr/>
        </p:nvGrpSpPr>
        <p:grpSpPr bwMode="auto">
          <a:xfrm>
            <a:off x="6866700" y="3299660"/>
            <a:ext cx="481012" cy="609600"/>
            <a:chOff x="7046508" y="2667000"/>
            <a:chExt cx="482052" cy="609600"/>
          </a:xfrm>
        </p:grpSpPr>
        <p:pic>
          <p:nvPicPr>
            <p:cNvPr id="171" name="Picture 185" descr="ethernet card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046508" y="2667000"/>
              <a:ext cx="354832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2" name="Picture 187" descr="ethernet card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173728" y="2743200"/>
              <a:ext cx="354832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73" name="Straight Connector 172"/>
          <p:cNvCxnSpPr>
            <a:endCxn id="154" idx="0"/>
          </p:cNvCxnSpPr>
          <p:nvPr/>
        </p:nvCxnSpPr>
        <p:spPr>
          <a:xfrm>
            <a:off x="1222072" y="3790102"/>
            <a:ext cx="2102915" cy="1487583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>
            <a:endCxn id="149" idx="0"/>
          </p:cNvCxnSpPr>
          <p:nvPr/>
        </p:nvCxnSpPr>
        <p:spPr>
          <a:xfrm>
            <a:off x="1228208" y="3793170"/>
            <a:ext cx="1487179" cy="1484515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 rot="5400000">
            <a:off x="2945574" y="4212473"/>
            <a:ext cx="1444625" cy="6858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rot="5400000">
            <a:off x="2640774" y="3907673"/>
            <a:ext cx="1444625" cy="12954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 rot="10800000" flipV="1">
            <a:off x="3324987" y="3833060"/>
            <a:ext cx="3733800" cy="1444625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/>
          <p:cNvCxnSpPr/>
          <p:nvPr/>
        </p:nvCxnSpPr>
        <p:spPr>
          <a:xfrm rot="10800000" flipV="1">
            <a:off x="2715387" y="3833060"/>
            <a:ext cx="4343400" cy="1444625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2141725" y="3782374"/>
            <a:ext cx="3886200" cy="1520825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>
            <a:off x="2105787" y="3760035"/>
            <a:ext cx="2057400" cy="1520825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/>
          <p:cNvCxnSpPr/>
          <p:nvPr/>
        </p:nvCxnSpPr>
        <p:spPr>
          <a:xfrm>
            <a:off x="2105787" y="3760035"/>
            <a:ext cx="2667000" cy="1520825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/>
          <p:cNvCxnSpPr/>
          <p:nvPr/>
        </p:nvCxnSpPr>
        <p:spPr>
          <a:xfrm>
            <a:off x="2105787" y="3760035"/>
            <a:ext cx="3276600" cy="1520825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/>
          <p:nvPr/>
        </p:nvCxnSpPr>
        <p:spPr>
          <a:xfrm rot="16200000" flipH="1">
            <a:off x="4734687" y="4023560"/>
            <a:ext cx="1524000" cy="9906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Connector 183"/>
          <p:cNvCxnSpPr/>
          <p:nvPr/>
        </p:nvCxnSpPr>
        <p:spPr>
          <a:xfrm rot="10800000" flipV="1">
            <a:off x="5991987" y="3756860"/>
            <a:ext cx="1981200" cy="1524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/>
          <p:cNvCxnSpPr/>
          <p:nvPr/>
        </p:nvCxnSpPr>
        <p:spPr>
          <a:xfrm rot="16200000" flipH="1">
            <a:off x="4431474" y="4326773"/>
            <a:ext cx="1520825" cy="381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/>
          <p:cNvCxnSpPr/>
          <p:nvPr/>
        </p:nvCxnSpPr>
        <p:spPr>
          <a:xfrm rot="5400000">
            <a:off x="4126674" y="4402973"/>
            <a:ext cx="1520825" cy="2286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/>
          <p:cNvCxnSpPr/>
          <p:nvPr/>
        </p:nvCxnSpPr>
        <p:spPr>
          <a:xfrm rot="5400000">
            <a:off x="3821874" y="4098173"/>
            <a:ext cx="1520825" cy="8382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/>
        </p:nvCxnSpPr>
        <p:spPr>
          <a:xfrm rot="10800000" flipV="1">
            <a:off x="5382387" y="3756860"/>
            <a:ext cx="2590800" cy="1524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/>
        </p:nvCxnSpPr>
        <p:spPr>
          <a:xfrm rot="10800000" flipV="1">
            <a:off x="4772787" y="3756860"/>
            <a:ext cx="3200400" cy="1520825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 rot="10800000" flipV="1">
            <a:off x="4163187" y="3756860"/>
            <a:ext cx="3810000" cy="1520825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1" name="HCA1" descr="HCA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67587" y="3147260"/>
            <a:ext cx="61118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2" name="HCA2" descr="HCA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63187" y="3147260"/>
            <a:ext cx="61118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3" name="HCA3" descr="HCA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1187" y="3147260"/>
            <a:ext cx="61118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1U Servers"/>
          <p:cNvGrpSpPr>
            <a:grpSpLocks/>
          </p:cNvGrpSpPr>
          <p:nvPr/>
        </p:nvGrpSpPr>
        <p:grpSpPr bwMode="auto">
          <a:xfrm>
            <a:off x="810387" y="2766260"/>
            <a:ext cx="7696200" cy="322263"/>
            <a:chOff x="990600" y="2133600"/>
            <a:chExt cx="7696200" cy="322272"/>
          </a:xfrm>
        </p:grpSpPr>
        <p:pic>
          <p:nvPicPr>
            <p:cNvPr id="195" name="Picture 194" descr="dell 1U server.jpg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90600" y="2133600"/>
              <a:ext cx="1828800" cy="32227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96" name="Picture 195" descr="dell 1U server.jpg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810000" y="2133600"/>
              <a:ext cx="1828800" cy="32227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97" name="Picture 196" descr="dell 1U server.jpg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858000" y="2133600"/>
              <a:ext cx="1828800" cy="32227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12" name="4U Servers"/>
          <p:cNvGrpSpPr>
            <a:grpSpLocks/>
          </p:cNvGrpSpPr>
          <p:nvPr/>
        </p:nvGrpSpPr>
        <p:grpSpPr bwMode="auto">
          <a:xfrm>
            <a:off x="734187" y="2385260"/>
            <a:ext cx="7854950" cy="717550"/>
            <a:chOff x="914400" y="1752600"/>
            <a:chExt cx="7854318" cy="716929"/>
          </a:xfrm>
        </p:grpSpPr>
        <p:pic>
          <p:nvPicPr>
            <p:cNvPr id="199" name="Picture 198" descr="dell 4U server.jpg"/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781328" y="1752600"/>
              <a:ext cx="1987390" cy="71692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00" name="Picture 199" descr="dell 4U server.jpg"/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33573" y="1752600"/>
              <a:ext cx="1987390" cy="71692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01" name="Picture 200" descr="dell 4U server.jpg"/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14400" y="1752600"/>
              <a:ext cx="1987390" cy="71692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cxnSp>
        <p:nvCxnSpPr>
          <p:cNvPr id="202" name="Straight Connector 201"/>
          <p:cNvCxnSpPr>
            <a:endCxn id="153" idx="0"/>
          </p:cNvCxnSpPr>
          <p:nvPr/>
        </p:nvCxnSpPr>
        <p:spPr>
          <a:xfrm rot="5400000">
            <a:off x="4066698" y="5097450"/>
            <a:ext cx="276725" cy="83745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/>
          <p:cNvCxnSpPr/>
          <p:nvPr/>
        </p:nvCxnSpPr>
        <p:spPr>
          <a:xfrm rot="16200000" flipH="1">
            <a:off x="4329081" y="3902117"/>
            <a:ext cx="371475" cy="14287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Extra 10G"/>
          <p:cNvGrpSpPr>
            <a:grpSpLocks/>
          </p:cNvGrpSpPr>
          <p:nvPr/>
        </p:nvGrpSpPr>
        <p:grpSpPr bwMode="auto">
          <a:xfrm>
            <a:off x="1796225" y="4823660"/>
            <a:ext cx="1878012" cy="1374775"/>
            <a:chOff x="1976747" y="4191000"/>
            <a:chExt cx="1877703" cy="1374637"/>
          </a:xfrm>
        </p:grpSpPr>
        <p:cxnSp>
          <p:nvCxnSpPr>
            <p:cNvPr id="205" name="Straight Connector 204"/>
            <p:cNvCxnSpPr/>
            <p:nvPr/>
          </p:nvCxnSpPr>
          <p:spPr>
            <a:xfrm rot="10800000" flipV="1">
              <a:off x="2362446" y="4191000"/>
              <a:ext cx="1492004" cy="457154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06" name="Picture 314" descr="network icon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81200" y="4648200"/>
              <a:ext cx="609600" cy="588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7" name="TextBox 107"/>
            <p:cNvSpPr txBox="1">
              <a:spLocks noChangeArrowheads="1"/>
            </p:cNvSpPr>
            <p:nvPr/>
          </p:nvSpPr>
          <p:spPr bwMode="auto">
            <a:xfrm>
              <a:off x="1976747" y="5257800"/>
              <a:ext cx="522833" cy="307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10G</a:t>
              </a:r>
            </a:p>
          </p:txBody>
        </p:sp>
      </p:grpSp>
      <p:grpSp>
        <p:nvGrpSpPr>
          <p:cNvPr id="14" name="Extra 1G"/>
          <p:cNvGrpSpPr>
            <a:grpSpLocks/>
          </p:cNvGrpSpPr>
          <p:nvPr/>
        </p:nvGrpSpPr>
        <p:grpSpPr bwMode="auto">
          <a:xfrm>
            <a:off x="1191387" y="4792728"/>
            <a:ext cx="2467070" cy="1405706"/>
            <a:chOff x="1371600" y="4160072"/>
            <a:chExt cx="2467070" cy="1405565"/>
          </a:xfrm>
        </p:grpSpPr>
        <p:cxnSp>
          <p:nvCxnSpPr>
            <p:cNvPr id="209" name="Straight Connector 208"/>
            <p:cNvCxnSpPr/>
            <p:nvPr/>
          </p:nvCxnSpPr>
          <p:spPr>
            <a:xfrm rot="10800000" flipV="1">
              <a:off x="1676401" y="4160072"/>
              <a:ext cx="2162269" cy="488083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10" name="Picture 315" descr="network icon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71600" y="4648200"/>
              <a:ext cx="609600" cy="588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1" name="TextBox 109"/>
            <p:cNvSpPr txBox="1">
              <a:spLocks noChangeArrowheads="1"/>
            </p:cNvSpPr>
            <p:nvPr/>
          </p:nvSpPr>
          <p:spPr bwMode="auto">
            <a:xfrm>
              <a:off x="1447800" y="5257800"/>
              <a:ext cx="423460" cy="307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1G</a:t>
              </a:r>
            </a:p>
          </p:txBody>
        </p:sp>
      </p:grpSp>
      <p:sp>
        <p:nvSpPr>
          <p:cNvPr id="212" name="isolated nets"/>
          <p:cNvSpPr>
            <a:spLocks noChangeArrowheads="1"/>
          </p:cNvSpPr>
          <p:nvPr/>
        </p:nvSpPr>
        <p:spPr bwMode="auto">
          <a:xfrm flipH="1">
            <a:off x="505587" y="4061660"/>
            <a:ext cx="1895475" cy="914400"/>
          </a:xfrm>
          <a:prstGeom prst="wedgeRectCallout">
            <a:avLst>
              <a:gd name="adj1" fmla="val 10657"/>
              <a:gd name="adj2" fmla="val 83153"/>
            </a:avLst>
          </a:prstGeom>
          <a:solidFill>
            <a:schemeClr val="bg1">
              <a:lumMod val="95000"/>
            </a:schemeClr>
          </a:solidFill>
          <a:ln w="19050">
            <a:solidFill>
              <a:srgbClr val="026AC8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1800" b="1" dirty="0">
                <a:latin typeface="+mj-lt"/>
              </a:rPr>
              <a:t>Add isolated networks on demand</a:t>
            </a:r>
            <a:endParaRPr lang="en-US" b="1" dirty="0">
              <a:latin typeface="+mj-lt"/>
            </a:endParaRPr>
          </a:p>
          <a:p>
            <a:pPr>
              <a:defRPr/>
            </a:pPr>
            <a:endParaRPr lang="en-US" sz="1400" b="1" dirty="0">
              <a:latin typeface="+mj-lt"/>
            </a:endParaRPr>
          </a:p>
          <a:p>
            <a:pPr>
              <a:defRPr/>
            </a:pPr>
            <a:endParaRPr lang="en-US" sz="1400" b="1" dirty="0">
              <a:latin typeface="+mj-lt"/>
            </a:endParaRPr>
          </a:p>
        </p:txBody>
      </p:sp>
      <p:grpSp>
        <p:nvGrpSpPr>
          <p:cNvPr id="15" name="Group 212"/>
          <p:cNvGrpSpPr/>
          <p:nvPr/>
        </p:nvGrpSpPr>
        <p:grpSpPr>
          <a:xfrm>
            <a:off x="902445" y="1903309"/>
            <a:ext cx="1592238" cy="693049"/>
            <a:chOff x="1082658" y="1148451"/>
            <a:chExt cx="1592238" cy="693049"/>
          </a:xfrm>
        </p:grpSpPr>
        <p:grpSp>
          <p:nvGrpSpPr>
            <p:cNvPr id="16" name="Group 180"/>
            <p:cNvGrpSpPr/>
            <p:nvPr/>
          </p:nvGrpSpPr>
          <p:grpSpPr>
            <a:xfrm>
              <a:off x="1082658" y="1148451"/>
              <a:ext cx="749927" cy="693049"/>
              <a:chOff x="996398" y="1148451"/>
              <a:chExt cx="749927" cy="693049"/>
            </a:xfrm>
          </p:grpSpPr>
          <p:grpSp>
            <p:nvGrpSpPr>
              <p:cNvPr id="17" name="Group 166"/>
              <p:cNvGrpSpPr/>
              <p:nvPr/>
            </p:nvGrpSpPr>
            <p:grpSpPr>
              <a:xfrm>
                <a:off x="996398" y="1148451"/>
                <a:ext cx="567576" cy="587375"/>
                <a:chOff x="3830452" y="3113212"/>
                <a:chExt cx="739383" cy="765175"/>
              </a:xfrm>
            </p:grpSpPr>
            <p:pic>
              <p:nvPicPr>
                <p:cNvPr id="229" name="Picture 8"/>
                <p:cNvPicPr>
                  <a:picLocks noChangeAspect="1" noChangeArrowheads="1"/>
                </p:cNvPicPr>
                <p:nvPr/>
              </p:nvPicPr>
              <p:blipFill>
                <a:blip r:embed="rId10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3830452" y="3113212"/>
                  <a:ext cx="705161" cy="7651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30" name="TextBox 229"/>
                <p:cNvSpPr txBox="1"/>
                <p:nvPr/>
              </p:nvSpPr>
              <p:spPr>
                <a:xfrm>
                  <a:off x="3919975" y="3316516"/>
                  <a:ext cx="649860" cy="34080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>
                      <a:solidFill>
                        <a:schemeClr val="bg1"/>
                      </a:solidFill>
                    </a:rPr>
                    <a:t>vNIC</a:t>
                  </a:r>
                  <a:endParaRPr lang="en-US" sz="11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8" name="Group 167"/>
              <p:cNvGrpSpPr/>
              <p:nvPr/>
            </p:nvGrpSpPr>
            <p:grpSpPr>
              <a:xfrm>
                <a:off x="1089849" y="1196975"/>
                <a:ext cx="550323" cy="587375"/>
                <a:chOff x="3852927" y="3101975"/>
                <a:chExt cx="716908" cy="765175"/>
              </a:xfrm>
            </p:grpSpPr>
            <p:pic>
              <p:nvPicPr>
                <p:cNvPr id="227" name="Picture 8"/>
                <p:cNvPicPr>
                  <a:picLocks noChangeAspect="1" noChangeArrowheads="1"/>
                </p:cNvPicPr>
                <p:nvPr/>
              </p:nvPicPr>
              <p:blipFill>
                <a:blip r:embed="rId10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3852927" y="3101975"/>
                  <a:ext cx="705162" cy="7651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28" name="TextBox 227"/>
                <p:cNvSpPr txBox="1"/>
                <p:nvPr/>
              </p:nvSpPr>
              <p:spPr>
                <a:xfrm>
                  <a:off x="3919975" y="3316516"/>
                  <a:ext cx="649860" cy="34080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>
                      <a:solidFill>
                        <a:schemeClr val="bg1"/>
                      </a:solidFill>
                    </a:rPr>
                    <a:t>vNIC</a:t>
                  </a:r>
                  <a:endParaRPr lang="en-US" sz="11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9" name="Group 170"/>
              <p:cNvGrpSpPr/>
              <p:nvPr/>
            </p:nvGrpSpPr>
            <p:grpSpPr>
              <a:xfrm>
                <a:off x="1178748" y="1254125"/>
                <a:ext cx="567577" cy="587375"/>
                <a:chOff x="3852928" y="3101975"/>
                <a:chExt cx="739385" cy="765175"/>
              </a:xfrm>
            </p:grpSpPr>
            <p:pic>
              <p:nvPicPr>
                <p:cNvPr id="225" name="Picture 8"/>
                <p:cNvPicPr>
                  <a:picLocks noChangeAspect="1" noChangeArrowheads="1"/>
                </p:cNvPicPr>
                <p:nvPr/>
              </p:nvPicPr>
              <p:blipFill>
                <a:blip r:embed="rId10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3852928" y="3101975"/>
                  <a:ext cx="705162" cy="7651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26" name="TextBox 225"/>
                <p:cNvSpPr txBox="1"/>
                <p:nvPr/>
              </p:nvSpPr>
              <p:spPr>
                <a:xfrm>
                  <a:off x="3942452" y="3316516"/>
                  <a:ext cx="649861" cy="34080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>
                      <a:solidFill>
                        <a:schemeClr val="bg1"/>
                      </a:solidFill>
                    </a:rPr>
                    <a:t>vNIC</a:t>
                  </a:r>
                  <a:endParaRPr lang="en-US" sz="1100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grpSp>
          <p:nvGrpSpPr>
            <p:cNvPr id="20" name="Group 179"/>
            <p:cNvGrpSpPr/>
            <p:nvPr/>
          </p:nvGrpSpPr>
          <p:grpSpPr>
            <a:xfrm>
              <a:off x="2000684" y="1158875"/>
              <a:ext cx="674212" cy="631825"/>
              <a:chOff x="2000684" y="1158875"/>
              <a:chExt cx="674212" cy="631825"/>
            </a:xfrm>
          </p:grpSpPr>
          <p:grpSp>
            <p:nvGrpSpPr>
              <p:cNvPr id="21" name="Group 165"/>
              <p:cNvGrpSpPr/>
              <p:nvPr/>
            </p:nvGrpSpPr>
            <p:grpSpPr>
              <a:xfrm>
                <a:off x="2000684" y="1158875"/>
                <a:ext cx="598012" cy="587375"/>
                <a:chOff x="3025463" y="2740025"/>
                <a:chExt cx="779032" cy="765175"/>
              </a:xfrm>
            </p:grpSpPr>
            <p:pic>
              <p:nvPicPr>
                <p:cNvPr id="220" name="Picture 7"/>
                <p:cNvPicPr>
                  <a:picLocks noChangeAspect="1" noChangeArrowheads="1"/>
                </p:cNvPicPr>
                <p:nvPr/>
              </p:nvPicPr>
              <p:blipFill>
                <a:blip r:embed="rId11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3025463" y="2740025"/>
                  <a:ext cx="705161" cy="7651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21" name="TextBox 220"/>
                <p:cNvSpPr txBox="1"/>
                <p:nvPr/>
              </p:nvSpPr>
              <p:spPr>
                <a:xfrm>
                  <a:off x="3091988" y="2935826"/>
                  <a:ext cx="712507" cy="34080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err="1" smtClean="0">
                      <a:solidFill>
                        <a:schemeClr val="bg1"/>
                      </a:solidFill>
                    </a:rPr>
                    <a:t>vHBA</a:t>
                  </a:r>
                  <a:endParaRPr lang="en-US" sz="11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22" name="Group 173"/>
              <p:cNvGrpSpPr/>
              <p:nvPr/>
            </p:nvGrpSpPr>
            <p:grpSpPr>
              <a:xfrm>
                <a:off x="2085510" y="1203325"/>
                <a:ext cx="589386" cy="587375"/>
                <a:chOff x="3036700" y="2740025"/>
                <a:chExt cx="767795" cy="765175"/>
              </a:xfrm>
            </p:grpSpPr>
            <p:pic>
              <p:nvPicPr>
                <p:cNvPr id="218" name="Picture 7"/>
                <p:cNvPicPr>
                  <a:picLocks noChangeAspect="1" noChangeArrowheads="1"/>
                </p:cNvPicPr>
                <p:nvPr/>
              </p:nvPicPr>
              <p:blipFill>
                <a:blip r:embed="rId11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3036700" y="2740025"/>
                  <a:ext cx="705161" cy="7651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19" name="TextBox 218"/>
                <p:cNvSpPr txBox="1"/>
                <p:nvPr/>
              </p:nvSpPr>
              <p:spPr>
                <a:xfrm>
                  <a:off x="3091988" y="2935826"/>
                  <a:ext cx="712507" cy="34080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err="1" smtClean="0">
                      <a:solidFill>
                        <a:schemeClr val="bg1"/>
                      </a:solidFill>
                    </a:rPr>
                    <a:t>vHBA</a:t>
                  </a:r>
                  <a:endParaRPr lang="en-US" sz="1100" dirty="0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  <p:grpSp>
        <p:nvGrpSpPr>
          <p:cNvPr id="23" name="Group 230"/>
          <p:cNvGrpSpPr/>
          <p:nvPr/>
        </p:nvGrpSpPr>
        <p:grpSpPr>
          <a:xfrm>
            <a:off x="6817297" y="1857297"/>
            <a:ext cx="1531846" cy="693049"/>
            <a:chOff x="6997510" y="1102439"/>
            <a:chExt cx="1531846" cy="693049"/>
          </a:xfrm>
        </p:grpSpPr>
        <p:grpSp>
          <p:nvGrpSpPr>
            <p:cNvPr id="24" name="Group 193"/>
            <p:cNvGrpSpPr/>
            <p:nvPr/>
          </p:nvGrpSpPr>
          <p:grpSpPr>
            <a:xfrm>
              <a:off x="7855144" y="1112869"/>
              <a:ext cx="674212" cy="631825"/>
              <a:chOff x="2000684" y="1158875"/>
              <a:chExt cx="674212" cy="631825"/>
            </a:xfrm>
          </p:grpSpPr>
          <p:grpSp>
            <p:nvGrpSpPr>
              <p:cNvPr id="25" name="Group 165"/>
              <p:cNvGrpSpPr/>
              <p:nvPr/>
            </p:nvGrpSpPr>
            <p:grpSpPr>
              <a:xfrm>
                <a:off x="2000684" y="1158875"/>
                <a:ext cx="598012" cy="587375"/>
                <a:chOff x="3025463" y="2740025"/>
                <a:chExt cx="779032" cy="765175"/>
              </a:xfrm>
            </p:grpSpPr>
            <p:pic>
              <p:nvPicPr>
                <p:cNvPr id="247" name="Picture 7"/>
                <p:cNvPicPr>
                  <a:picLocks noChangeAspect="1" noChangeArrowheads="1"/>
                </p:cNvPicPr>
                <p:nvPr/>
              </p:nvPicPr>
              <p:blipFill>
                <a:blip r:embed="rId11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3025463" y="2740025"/>
                  <a:ext cx="705161" cy="7651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48" name="TextBox 247"/>
                <p:cNvSpPr txBox="1"/>
                <p:nvPr/>
              </p:nvSpPr>
              <p:spPr>
                <a:xfrm>
                  <a:off x="3091988" y="2935826"/>
                  <a:ext cx="712507" cy="34080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err="1" smtClean="0">
                      <a:solidFill>
                        <a:schemeClr val="bg1"/>
                      </a:solidFill>
                    </a:rPr>
                    <a:t>vHBA</a:t>
                  </a:r>
                  <a:endParaRPr lang="en-US" sz="11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26" name="Group 173"/>
              <p:cNvGrpSpPr/>
              <p:nvPr/>
            </p:nvGrpSpPr>
            <p:grpSpPr>
              <a:xfrm>
                <a:off x="2085510" y="1203325"/>
                <a:ext cx="589386" cy="587375"/>
                <a:chOff x="3036700" y="2740025"/>
                <a:chExt cx="767795" cy="765175"/>
              </a:xfrm>
            </p:grpSpPr>
            <p:pic>
              <p:nvPicPr>
                <p:cNvPr id="245" name="Picture 7"/>
                <p:cNvPicPr>
                  <a:picLocks noChangeAspect="1" noChangeArrowheads="1"/>
                </p:cNvPicPr>
                <p:nvPr/>
              </p:nvPicPr>
              <p:blipFill>
                <a:blip r:embed="rId11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3036700" y="2740025"/>
                  <a:ext cx="705161" cy="7651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46" name="TextBox 245"/>
                <p:cNvSpPr txBox="1"/>
                <p:nvPr/>
              </p:nvSpPr>
              <p:spPr>
                <a:xfrm>
                  <a:off x="3091988" y="2935826"/>
                  <a:ext cx="712507" cy="34080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err="1" smtClean="0">
                      <a:solidFill>
                        <a:schemeClr val="bg1"/>
                      </a:solidFill>
                    </a:rPr>
                    <a:t>vHBA</a:t>
                  </a:r>
                  <a:endParaRPr lang="en-US" sz="1100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grpSp>
          <p:nvGrpSpPr>
            <p:cNvPr id="27" name="Group 204"/>
            <p:cNvGrpSpPr/>
            <p:nvPr/>
          </p:nvGrpSpPr>
          <p:grpSpPr>
            <a:xfrm>
              <a:off x="6997510" y="1102439"/>
              <a:ext cx="749927" cy="693049"/>
              <a:chOff x="996398" y="1148451"/>
              <a:chExt cx="749927" cy="693049"/>
            </a:xfrm>
          </p:grpSpPr>
          <p:grpSp>
            <p:nvGrpSpPr>
              <p:cNvPr id="28" name="Group 166"/>
              <p:cNvGrpSpPr/>
              <p:nvPr/>
            </p:nvGrpSpPr>
            <p:grpSpPr>
              <a:xfrm>
                <a:off x="996398" y="1148451"/>
                <a:ext cx="567576" cy="587375"/>
                <a:chOff x="3830452" y="3113212"/>
                <a:chExt cx="739383" cy="765175"/>
              </a:xfrm>
            </p:grpSpPr>
            <p:pic>
              <p:nvPicPr>
                <p:cNvPr id="241" name="Picture 8"/>
                <p:cNvPicPr>
                  <a:picLocks noChangeAspect="1" noChangeArrowheads="1"/>
                </p:cNvPicPr>
                <p:nvPr/>
              </p:nvPicPr>
              <p:blipFill>
                <a:blip r:embed="rId10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3830452" y="3113212"/>
                  <a:ext cx="705161" cy="7651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42" name="TextBox 241"/>
                <p:cNvSpPr txBox="1"/>
                <p:nvPr/>
              </p:nvSpPr>
              <p:spPr>
                <a:xfrm>
                  <a:off x="3919975" y="3316516"/>
                  <a:ext cx="649860" cy="34080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>
                      <a:solidFill>
                        <a:schemeClr val="bg1"/>
                      </a:solidFill>
                    </a:rPr>
                    <a:t>vNIC</a:t>
                  </a:r>
                  <a:endParaRPr lang="en-US" sz="11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29" name="Group 167"/>
              <p:cNvGrpSpPr/>
              <p:nvPr/>
            </p:nvGrpSpPr>
            <p:grpSpPr>
              <a:xfrm>
                <a:off x="1089849" y="1196975"/>
                <a:ext cx="550323" cy="587375"/>
                <a:chOff x="3852927" y="3101975"/>
                <a:chExt cx="716908" cy="765175"/>
              </a:xfrm>
            </p:grpSpPr>
            <p:pic>
              <p:nvPicPr>
                <p:cNvPr id="239" name="Picture 8"/>
                <p:cNvPicPr>
                  <a:picLocks noChangeAspect="1" noChangeArrowheads="1"/>
                </p:cNvPicPr>
                <p:nvPr/>
              </p:nvPicPr>
              <p:blipFill>
                <a:blip r:embed="rId10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3852927" y="3101975"/>
                  <a:ext cx="705162" cy="7651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40" name="TextBox 239"/>
                <p:cNvSpPr txBox="1"/>
                <p:nvPr/>
              </p:nvSpPr>
              <p:spPr>
                <a:xfrm>
                  <a:off x="3919975" y="3316516"/>
                  <a:ext cx="649860" cy="34080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>
                      <a:solidFill>
                        <a:schemeClr val="bg1"/>
                      </a:solidFill>
                    </a:rPr>
                    <a:t>vNIC</a:t>
                  </a:r>
                  <a:endParaRPr lang="en-US" sz="11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30" name="Group 170"/>
              <p:cNvGrpSpPr/>
              <p:nvPr/>
            </p:nvGrpSpPr>
            <p:grpSpPr>
              <a:xfrm>
                <a:off x="1178748" y="1254125"/>
                <a:ext cx="567577" cy="587375"/>
                <a:chOff x="3852928" y="3101975"/>
                <a:chExt cx="739385" cy="765175"/>
              </a:xfrm>
            </p:grpSpPr>
            <p:pic>
              <p:nvPicPr>
                <p:cNvPr id="237" name="Picture 8"/>
                <p:cNvPicPr>
                  <a:picLocks noChangeAspect="1" noChangeArrowheads="1"/>
                </p:cNvPicPr>
                <p:nvPr/>
              </p:nvPicPr>
              <p:blipFill>
                <a:blip r:embed="rId10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3852928" y="3101975"/>
                  <a:ext cx="705162" cy="7651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38" name="TextBox 237"/>
                <p:cNvSpPr txBox="1"/>
                <p:nvPr/>
              </p:nvSpPr>
              <p:spPr>
                <a:xfrm>
                  <a:off x="3942452" y="3316516"/>
                  <a:ext cx="649861" cy="34080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>
                      <a:solidFill>
                        <a:schemeClr val="bg1"/>
                      </a:solidFill>
                    </a:rPr>
                    <a:t>vNIC</a:t>
                  </a:r>
                  <a:endParaRPr lang="en-US" sz="1100" dirty="0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  <p:sp>
        <p:nvSpPr>
          <p:cNvPr id="249" name="add io text"/>
          <p:cNvSpPr>
            <a:spLocks noChangeArrowheads="1"/>
          </p:cNvSpPr>
          <p:nvPr/>
        </p:nvSpPr>
        <p:spPr bwMode="auto">
          <a:xfrm flipH="1">
            <a:off x="4553712" y="1699460"/>
            <a:ext cx="1895475" cy="685800"/>
          </a:xfrm>
          <a:prstGeom prst="wedgeRectCallout">
            <a:avLst>
              <a:gd name="adj1" fmla="val -65725"/>
              <a:gd name="adj2" fmla="val -4347"/>
            </a:avLst>
          </a:prstGeom>
          <a:solidFill>
            <a:schemeClr val="bg1">
              <a:lumMod val="95000"/>
            </a:schemeClr>
          </a:solidFill>
          <a:ln w="19050">
            <a:solidFill>
              <a:srgbClr val="026AC8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1800" b="1" dirty="0">
                <a:latin typeface="+mj-lt"/>
              </a:rPr>
              <a:t>Add resources to live servers</a:t>
            </a:r>
            <a:endParaRPr lang="en-US" b="1" dirty="0">
              <a:latin typeface="+mj-lt"/>
            </a:endParaRPr>
          </a:p>
          <a:p>
            <a:pPr>
              <a:defRPr/>
            </a:pPr>
            <a:endParaRPr lang="en-US" sz="1400" b="1" dirty="0">
              <a:latin typeface="+mj-lt"/>
            </a:endParaRPr>
          </a:p>
          <a:p>
            <a:pPr>
              <a:defRPr/>
            </a:pPr>
            <a:endParaRPr lang="en-US" sz="1400" b="1" dirty="0">
              <a:latin typeface="+mj-lt"/>
            </a:endParaRPr>
          </a:p>
        </p:txBody>
      </p:sp>
      <p:sp>
        <p:nvSpPr>
          <p:cNvPr id="250" name="migrate io"/>
          <p:cNvSpPr>
            <a:spLocks noChangeArrowheads="1"/>
          </p:cNvSpPr>
          <p:nvPr/>
        </p:nvSpPr>
        <p:spPr bwMode="auto">
          <a:xfrm flipH="1">
            <a:off x="1356724" y="1746905"/>
            <a:ext cx="1895475" cy="636917"/>
          </a:xfrm>
          <a:prstGeom prst="wedgeRectCallout">
            <a:avLst>
              <a:gd name="adj1" fmla="val -65801"/>
              <a:gd name="adj2" fmla="val -7592"/>
            </a:avLst>
          </a:prstGeom>
          <a:solidFill>
            <a:schemeClr val="bg1">
              <a:lumMod val="95000"/>
            </a:schemeClr>
          </a:solidFill>
          <a:ln w="19050">
            <a:solidFill>
              <a:srgbClr val="026AC8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1800" b="1" dirty="0" smtClean="0">
                <a:latin typeface="+mj-lt"/>
              </a:rPr>
              <a:t>Migrate virtual I/O on demand</a:t>
            </a:r>
            <a:endParaRPr lang="en-US" b="1" dirty="0">
              <a:latin typeface="+mj-lt"/>
            </a:endParaRPr>
          </a:p>
          <a:p>
            <a:pPr>
              <a:defRPr/>
            </a:pPr>
            <a:endParaRPr lang="en-US" sz="1400" b="1" dirty="0">
              <a:latin typeface="+mj-lt"/>
            </a:endParaRPr>
          </a:p>
          <a:p>
            <a:pPr>
              <a:defRPr/>
            </a:pPr>
            <a:endParaRPr lang="en-US" sz="1400" b="1" dirty="0">
              <a:latin typeface="+mj-lt"/>
            </a:endParaRPr>
          </a:p>
        </p:txBody>
      </p:sp>
      <p:cxnSp>
        <p:nvCxnSpPr>
          <p:cNvPr id="251" name="Straight Connector 250"/>
          <p:cNvCxnSpPr/>
          <p:nvPr/>
        </p:nvCxnSpPr>
        <p:spPr>
          <a:xfrm>
            <a:off x="1610321" y="3698253"/>
            <a:ext cx="2023984" cy="509006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/>
          <p:cNvCxnSpPr/>
          <p:nvPr/>
        </p:nvCxnSpPr>
        <p:spPr>
          <a:xfrm rot="16200000" flipH="1">
            <a:off x="4363786" y="3900608"/>
            <a:ext cx="371475" cy="14287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OS"/>
          <p:cNvGrpSpPr/>
          <p:nvPr/>
        </p:nvGrpSpPr>
        <p:grpSpPr>
          <a:xfrm>
            <a:off x="1229487" y="2518610"/>
            <a:ext cx="7351931" cy="370790"/>
            <a:chOff x="1409700" y="1866900"/>
            <a:chExt cx="7351931" cy="370790"/>
          </a:xfrm>
        </p:grpSpPr>
        <p:sp>
          <p:nvSpPr>
            <p:cNvPr id="254" name="TextBox 253"/>
            <p:cNvSpPr txBox="1"/>
            <p:nvPr/>
          </p:nvSpPr>
          <p:spPr>
            <a:xfrm>
              <a:off x="1409700" y="1885950"/>
              <a:ext cx="891591" cy="323165"/>
            </a:xfrm>
            <a:prstGeom prst="rect">
              <a:avLst/>
            </a:prstGeom>
            <a:noFill/>
            <a:scene3d>
              <a:camera prst="orthographicFront">
                <a:rot lat="2400000" lon="300000" rev="0"/>
              </a:camera>
              <a:lightRig rig="threePt" dir="t"/>
            </a:scene3d>
            <a:sp3d extrusionH="50800"/>
          </p:spPr>
          <p:txBody>
            <a:bodyPr wrap="none" rtlCol="0">
              <a:spAutoFit/>
            </a:bodyPr>
            <a:lstStyle/>
            <a:p>
              <a:r>
                <a:rPr lang="en-US" sz="1500" dirty="0" smtClean="0"/>
                <a:t>VMware</a:t>
              </a:r>
              <a:endParaRPr lang="en-US" sz="1500" dirty="0"/>
            </a:p>
          </p:txBody>
        </p:sp>
        <p:sp>
          <p:nvSpPr>
            <p:cNvPr id="255" name="TextBox 254"/>
            <p:cNvSpPr txBox="1"/>
            <p:nvPr/>
          </p:nvSpPr>
          <p:spPr>
            <a:xfrm>
              <a:off x="4143375" y="1866900"/>
              <a:ext cx="966931" cy="323165"/>
            </a:xfrm>
            <a:prstGeom prst="rect">
              <a:avLst/>
            </a:prstGeom>
            <a:noFill/>
            <a:scene3d>
              <a:camera prst="orthographicFront">
                <a:rot lat="2400000" lon="300000" rev="0"/>
              </a:camera>
              <a:lightRig rig="threePt" dir="t"/>
            </a:scene3d>
            <a:sp3d extrusionH="50800"/>
          </p:spPr>
          <p:txBody>
            <a:bodyPr wrap="none" rtlCol="0">
              <a:spAutoFit/>
            </a:bodyPr>
            <a:lstStyle/>
            <a:p>
              <a:r>
                <a:rPr lang="en-US" sz="1500" dirty="0" smtClean="0"/>
                <a:t>Windows</a:t>
              </a:r>
              <a:endParaRPr lang="en-US" sz="1500" dirty="0"/>
            </a:p>
          </p:txBody>
        </p:sp>
        <p:sp>
          <p:nvSpPr>
            <p:cNvPr id="256" name="TextBox 255"/>
            <p:cNvSpPr txBox="1"/>
            <p:nvPr/>
          </p:nvSpPr>
          <p:spPr>
            <a:xfrm>
              <a:off x="2362200" y="1914525"/>
              <a:ext cx="527709" cy="323165"/>
            </a:xfrm>
            <a:prstGeom prst="rect">
              <a:avLst/>
            </a:prstGeom>
            <a:noFill/>
            <a:scene3d>
              <a:camera prst="orthographicFront">
                <a:rot lat="2400000" lon="300000" rev="0"/>
              </a:camera>
              <a:lightRig rig="threePt" dir="t"/>
            </a:scene3d>
            <a:sp3d extrusionH="50800"/>
          </p:spPr>
          <p:txBody>
            <a:bodyPr wrap="none" rtlCol="0">
              <a:spAutoFit/>
            </a:bodyPr>
            <a:lstStyle/>
            <a:p>
              <a:r>
                <a:rPr lang="en-US" sz="1500" dirty="0" err="1" smtClean="0"/>
                <a:t>Xen</a:t>
              </a:r>
              <a:endParaRPr lang="en-US" sz="1500" dirty="0"/>
            </a:p>
          </p:txBody>
        </p:sp>
        <p:sp>
          <p:nvSpPr>
            <p:cNvPr id="257" name="TextBox 256"/>
            <p:cNvSpPr txBox="1"/>
            <p:nvPr/>
          </p:nvSpPr>
          <p:spPr>
            <a:xfrm>
              <a:off x="5076825" y="1905000"/>
              <a:ext cx="859531" cy="323165"/>
            </a:xfrm>
            <a:prstGeom prst="rect">
              <a:avLst/>
            </a:prstGeom>
            <a:noFill/>
            <a:scene3d>
              <a:camera prst="orthographicFront">
                <a:rot lat="2400000" lon="300000" rev="0"/>
              </a:camera>
              <a:lightRig rig="threePt" dir="t"/>
            </a:scene3d>
            <a:sp3d extrusionH="50800"/>
          </p:spPr>
          <p:txBody>
            <a:bodyPr wrap="none" rtlCol="0">
              <a:spAutoFit/>
            </a:bodyPr>
            <a:lstStyle/>
            <a:p>
              <a:r>
                <a:rPr lang="en-US" sz="1500" dirty="0" smtClean="0"/>
                <a:t>Hyper-v</a:t>
              </a:r>
              <a:endParaRPr lang="en-US" sz="1500" dirty="0"/>
            </a:p>
          </p:txBody>
        </p:sp>
        <p:sp>
          <p:nvSpPr>
            <p:cNvPr id="258" name="TextBox 257"/>
            <p:cNvSpPr txBox="1"/>
            <p:nvPr/>
          </p:nvSpPr>
          <p:spPr>
            <a:xfrm>
              <a:off x="7277100" y="1885950"/>
              <a:ext cx="774571" cy="323165"/>
            </a:xfrm>
            <a:prstGeom prst="rect">
              <a:avLst/>
            </a:prstGeom>
            <a:noFill/>
            <a:scene3d>
              <a:camera prst="orthographicFront">
                <a:rot lat="2400000" lon="300000" rev="0"/>
              </a:camera>
              <a:lightRig rig="threePt" dir="t"/>
            </a:scene3d>
            <a:sp3d extrusionH="50800"/>
          </p:spPr>
          <p:txBody>
            <a:bodyPr wrap="none" rtlCol="0">
              <a:spAutoFit/>
            </a:bodyPr>
            <a:lstStyle/>
            <a:p>
              <a:r>
                <a:rPr lang="en-US" sz="1500" dirty="0" smtClean="0"/>
                <a:t>Solaris</a:t>
              </a:r>
              <a:endParaRPr lang="en-US" sz="1500" dirty="0"/>
            </a:p>
          </p:txBody>
        </p:sp>
        <p:sp>
          <p:nvSpPr>
            <p:cNvPr id="259" name="TextBox 258"/>
            <p:cNvSpPr txBox="1"/>
            <p:nvPr/>
          </p:nvSpPr>
          <p:spPr>
            <a:xfrm>
              <a:off x="8115300" y="1914525"/>
              <a:ext cx="646331" cy="323165"/>
            </a:xfrm>
            <a:prstGeom prst="rect">
              <a:avLst/>
            </a:prstGeom>
            <a:noFill/>
            <a:scene3d>
              <a:camera prst="orthographicFront">
                <a:rot lat="2400000" lon="300000" rev="0"/>
              </a:camera>
              <a:lightRig rig="threePt" dir="t"/>
            </a:scene3d>
            <a:sp3d extrusionH="50800"/>
          </p:spPr>
          <p:txBody>
            <a:bodyPr wrap="none" rtlCol="0">
              <a:spAutoFit/>
            </a:bodyPr>
            <a:lstStyle/>
            <a:p>
              <a:r>
                <a:rPr lang="en-US" sz="1500" dirty="0" smtClean="0"/>
                <a:t>Linux</a:t>
              </a:r>
              <a:endParaRPr lang="en-US" sz="1500" dirty="0"/>
            </a:p>
          </p:txBody>
        </p:sp>
      </p:grpSp>
      <p:sp>
        <p:nvSpPr>
          <p:cNvPr id="260" name="Text Box 73"/>
          <p:cNvSpPr txBox="1">
            <a:spLocks noChangeArrowheads="1"/>
          </p:cNvSpPr>
          <p:nvPr/>
        </p:nvSpPr>
        <p:spPr bwMode="auto">
          <a:xfrm>
            <a:off x="6449187" y="4038207"/>
            <a:ext cx="1468671" cy="707886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2000" dirty="0" smtClean="0">
                <a:ea typeface="ＭＳ Ｐゴシック" pitchFamily="34" charset="-128"/>
              </a:rPr>
              <a:t>Enabled by</a:t>
            </a:r>
            <a:br>
              <a:rPr lang="en-US" altLang="ja-JP" sz="2000" dirty="0" smtClean="0">
                <a:ea typeface="ＭＳ Ｐゴシック" pitchFamily="34" charset="-128"/>
              </a:rPr>
            </a:br>
            <a:r>
              <a:rPr lang="en-US" altLang="ja-JP" sz="2000" dirty="0" smtClean="0">
                <a:ea typeface="ＭＳ Ｐゴシック" pitchFamily="34" charset="-128"/>
              </a:rPr>
              <a:t>RDMA</a:t>
            </a:r>
            <a:endParaRPr lang="en-US" altLang="ja-JP" sz="2000" dirty="0">
              <a:ea typeface="ＭＳ Ｐゴシック" pitchFamily="34" charset="-128"/>
            </a:endParaRPr>
          </a:p>
        </p:txBody>
      </p:sp>
      <p:sp>
        <p:nvSpPr>
          <p:cNvPr id="261" name="Text Box 73"/>
          <p:cNvSpPr txBox="1">
            <a:spLocks noChangeArrowheads="1"/>
          </p:cNvSpPr>
          <p:nvPr/>
        </p:nvSpPr>
        <p:spPr bwMode="auto">
          <a:xfrm>
            <a:off x="6601587" y="5061567"/>
            <a:ext cx="2160044" cy="830263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2400" dirty="0" smtClean="0">
                <a:ea typeface="ＭＳ Ｐゴシック" pitchFamily="34" charset="-128"/>
              </a:rPr>
              <a:t>Inflexible,</a:t>
            </a:r>
            <a:endParaRPr lang="en-US" altLang="ja-JP" sz="2400" dirty="0">
              <a:ea typeface="ＭＳ Ｐゴシック" pitchFamily="34" charset="-128"/>
            </a:endParaRPr>
          </a:p>
          <a:p>
            <a:pPr algn="ctr"/>
            <a:r>
              <a:rPr lang="en-US" altLang="ja-JP" sz="2400" dirty="0" smtClean="0">
                <a:ea typeface="ＭＳ Ｐゴシック" pitchFamily="34" charset="-128"/>
              </a:rPr>
              <a:t>Low utilization</a:t>
            </a:r>
            <a:endParaRPr lang="en-US" altLang="ja-JP" sz="2400" dirty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"/>
                            </p:stCondLst>
                            <p:childTnLst>
                              <p:par>
                                <p:cTn id="19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"/>
                            </p:stCondLst>
                            <p:childTnLst>
                              <p:par>
                                <p:cTn id="22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"/>
                            </p:stCondLst>
                            <p:childTnLst>
                              <p:par>
                                <p:cTn id="25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"/>
                            </p:stCondLst>
                            <p:childTnLst>
                              <p:par>
                                <p:cTn id="31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"/>
                            </p:stCondLst>
                            <p:childTnLst>
                              <p:par>
                                <p:cTn id="34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"/>
                            </p:stCondLst>
                            <p:childTnLst>
                              <p:par>
                                <p:cTn id="37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00"/>
                            </p:stCondLst>
                            <p:childTnLst>
                              <p:par>
                                <p:cTn id="40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100"/>
                            </p:stCondLst>
                            <p:childTnLst>
                              <p:par>
                                <p:cTn id="46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00"/>
                            </p:stCondLst>
                            <p:childTnLst>
                              <p:par>
                                <p:cTn id="49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300"/>
                            </p:stCondLst>
                            <p:childTnLst>
                              <p:par>
                                <p:cTn id="52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"/>
                            </p:stCondLst>
                            <p:childTnLst>
                              <p:par>
                                <p:cTn id="58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600"/>
                            </p:stCondLst>
                            <p:childTnLst>
                              <p:par>
                                <p:cTn id="61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700"/>
                            </p:stCondLst>
                            <p:childTnLst>
                              <p:par>
                                <p:cTn id="64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800"/>
                            </p:stCondLst>
                            <p:childTnLst>
                              <p:par>
                                <p:cTn id="67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900"/>
                            </p:stCondLst>
                            <p:childTnLst>
                              <p:par>
                                <p:cTn id="70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100"/>
                            </p:stCondLst>
                            <p:childTnLst>
                              <p:par>
                                <p:cTn id="76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200"/>
                            </p:stCondLst>
                            <p:childTnLst>
                              <p:par>
                                <p:cTn id="79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300"/>
                            </p:stCondLst>
                            <p:childTnLst>
                              <p:par>
                                <p:cTn id="82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800"/>
                            </p:stCondLst>
                            <p:childTnLst>
                              <p:par>
                                <p:cTn id="8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300"/>
                            </p:stCondLst>
                            <p:childTnLst>
                              <p:par>
                                <p:cTn id="9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800"/>
                            </p:stCondLst>
                            <p:childTnLst>
                              <p:par>
                                <p:cTn id="9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900"/>
                            </p:stCondLst>
                            <p:childTnLst>
                              <p:par>
                                <p:cTn id="9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000"/>
                            </p:stCondLst>
                            <p:childTnLst>
                              <p:par>
                                <p:cTn id="10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100"/>
                            </p:stCondLst>
                            <p:childTnLst>
                              <p:par>
                                <p:cTn id="10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4200"/>
                            </p:stCondLst>
                            <p:childTnLst>
                              <p:par>
                                <p:cTn id="10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300"/>
                            </p:stCondLst>
                            <p:childTnLst>
                              <p:par>
                                <p:cTn id="10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400"/>
                            </p:stCondLst>
                            <p:childTnLst>
                              <p:par>
                                <p:cTn id="11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500"/>
                            </p:stCondLst>
                            <p:childTnLst>
                              <p:par>
                                <p:cTn id="11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4600"/>
                            </p:stCondLst>
                            <p:childTnLst>
                              <p:par>
                                <p:cTn id="11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4700"/>
                            </p:stCondLst>
                            <p:childTnLst>
                              <p:par>
                                <p:cTn id="12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4800"/>
                            </p:stCondLst>
                            <p:childTnLst>
                              <p:par>
                                <p:cTn id="1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4800"/>
                            </p:stCondLst>
                            <p:childTnLst>
                              <p:par>
                                <p:cTn id="12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4900"/>
                            </p:stCondLst>
                            <p:childTnLst>
                              <p:par>
                                <p:cTn id="1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4900"/>
                            </p:stCondLst>
                            <p:childTnLst>
                              <p:par>
                                <p:cTn id="13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5000"/>
                            </p:stCondLst>
                            <p:childTnLst>
                              <p:par>
                                <p:cTn id="1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5500"/>
                            </p:stCondLst>
                            <p:childTnLst>
                              <p:par>
                                <p:cTn id="14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6000"/>
                            </p:stCondLst>
                            <p:childTnLst>
                              <p:par>
                                <p:cTn id="14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07407E-6 L 0.32535 -4.07407E-6 " pathEditMode="relative" rAng="0" ptsTypes="AA">
                                      <p:cBhvr>
                                        <p:cTn id="15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7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500"/>
                            </p:stCondLst>
                            <p:childTnLst>
                              <p:par>
                                <p:cTn id="16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1000"/>
                            </p:stCondLst>
                            <p:childTnLst>
                              <p:par>
                                <p:cTn id="16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0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500"/>
                            </p:stCondLst>
                            <p:childTnLst>
                              <p:par>
                                <p:cTn id="1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9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2" grpId="0" animBg="1"/>
      <p:bldP spid="249" grpId="0" animBg="1"/>
      <p:bldP spid="250" grpId="0" animBg="1"/>
      <p:bldP spid="260" grpId="0"/>
      <p:bldP spid="26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I/O Director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www.openfabrics.org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99EC15-FB29-4A9D-9DAE-20287173FED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896" y="1936749"/>
            <a:ext cx="8056563" cy="427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1030080" y="3572958"/>
            <a:ext cx="1500834" cy="1275660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530914" y="3448049"/>
            <a:ext cx="1784989" cy="1400569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315903" y="3357690"/>
            <a:ext cx="2157127" cy="1490928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Oval 8"/>
          <p:cNvSpPr/>
          <p:nvPr/>
        </p:nvSpPr>
        <p:spPr>
          <a:xfrm rot="21425973">
            <a:off x="1347981" y="2443719"/>
            <a:ext cx="5205110" cy="574047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389612" y="1678541"/>
            <a:ext cx="392629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IB ports for server connectivity</a:t>
            </a:r>
            <a:endParaRPr lang="en-US" dirty="0"/>
          </a:p>
        </p:txBody>
      </p:sp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838283" y="5382018"/>
            <a:ext cx="16437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1GE Ports</a:t>
            </a:r>
            <a:endParaRPr lang="en-US" dirty="0"/>
          </a:p>
        </p:txBody>
      </p:sp>
      <p:sp>
        <p:nvSpPr>
          <p:cNvPr id="12" name="TextBox 9"/>
          <p:cNvSpPr txBox="1">
            <a:spLocks noChangeArrowheads="1"/>
          </p:cNvSpPr>
          <p:nvPr/>
        </p:nvSpPr>
        <p:spPr bwMode="auto">
          <a:xfrm>
            <a:off x="4757790" y="5422125"/>
            <a:ext cx="17152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10GE ports</a:t>
            </a:r>
            <a:endParaRPr lang="en-US" dirty="0"/>
          </a:p>
        </p:txBody>
      </p:sp>
      <p:sp>
        <p:nvSpPr>
          <p:cNvPr id="13" name="TextBox 10"/>
          <p:cNvSpPr txBox="1">
            <a:spLocks noChangeArrowheads="1"/>
          </p:cNvSpPr>
          <p:nvPr/>
        </p:nvSpPr>
        <p:spPr bwMode="auto">
          <a:xfrm>
            <a:off x="2547062" y="5382018"/>
            <a:ext cx="176884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err="1" smtClean="0"/>
              <a:t>Fibre</a:t>
            </a:r>
            <a:r>
              <a:rPr lang="en-US" dirty="0" smtClean="0"/>
              <a:t> </a:t>
            </a:r>
            <a:r>
              <a:rPr lang="en-US" dirty="0"/>
              <a:t>Channel </a:t>
            </a:r>
            <a:r>
              <a:rPr lang="en-US" dirty="0" smtClean="0"/>
              <a:t>Ports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rot="5400000" flipH="1" flipV="1">
            <a:off x="1262855" y="5028509"/>
            <a:ext cx="533400" cy="7620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 flipH="1" flipV="1">
            <a:off x="2720180" y="5028509"/>
            <a:ext cx="533400" cy="7620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 flipH="1" flipV="1">
            <a:off x="4910930" y="5077218"/>
            <a:ext cx="533400" cy="7620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6200000" flipH="1">
            <a:off x="1748630" y="2181224"/>
            <a:ext cx="476250" cy="20955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Enables the Private Cloud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www.openfabrics.org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99EC15-FB29-4A9D-9DAE-20287173FED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 bwMode="auto">
          <a:xfrm rot="16200000" flipH="1">
            <a:off x="5671479" y="3621739"/>
            <a:ext cx="710712" cy="506779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 bwMode="auto">
          <a:xfrm rot="5400000">
            <a:off x="6354169" y="3773650"/>
            <a:ext cx="506778" cy="203932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 bwMode="auto">
          <a:xfrm>
            <a:off x="5182822" y="3627111"/>
            <a:ext cx="1066067" cy="659423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 bwMode="auto">
          <a:xfrm rot="5400000">
            <a:off x="6788029" y="3556894"/>
            <a:ext cx="545855" cy="813288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 bwMode="auto">
          <a:xfrm rot="16200000" flipH="1">
            <a:off x="5649368" y="3627112"/>
            <a:ext cx="710712" cy="506779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 bwMode="auto">
          <a:xfrm rot="5400000">
            <a:off x="6309402" y="3829213"/>
            <a:ext cx="506778" cy="203932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>
            <a:off x="5192162" y="3661667"/>
            <a:ext cx="1015884" cy="624258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auto">
          <a:xfrm rot="5400000">
            <a:off x="6747186" y="3556285"/>
            <a:ext cx="545855" cy="813288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2450012"/>
            <a:ext cx="2590800" cy="3048000"/>
          </a:xfrm>
          <a:prstGeom prst="rect">
            <a:avLst/>
          </a:prstGeom>
          <a:solidFill>
            <a:srgbClr val="026AC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 bwMode="auto">
          <a:xfrm rot="16200000" flipV="1">
            <a:off x="6852751" y="4303112"/>
            <a:ext cx="490903" cy="1090491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auto">
          <a:xfrm rot="16200000" flipV="1">
            <a:off x="6592643" y="4511930"/>
            <a:ext cx="490904" cy="672855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 bwMode="auto">
          <a:xfrm rot="16200000" flipV="1">
            <a:off x="6354009" y="4799865"/>
            <a:ext cx="439615" cy="203932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 bwMode="auto">
          <a:xfrm rot="5400000" flipH="1" flipV="1">
            <a:off x="5870896" y="4513105"/>
            <a:ext cx="946486" cy="214922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 bwMode="auto">
          <a:xfrm rot="5400000" flipH="1" flipV="1">
            <a:off x="5721350" y="4633434"/>
            <a:ext cx="405423" cy="547077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 bwMode="auto">
          <a:xfrm rot="5400000" flipH="1" flipV="1">
            <a:off x="5421803" y="4419611"/>
            <a:ext cx="433997" cy="914401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loud 20"/>
          <p:cNvSpPr/>
          <p:nvPr/>
        </p:nvSpPr>
        <p:spPr>
          <a:xfrm>
            <a:off x="3810000" y="2069012"/>
            <a:ext cx="5029200" cy="1905000"/>
          </a:xfrm>
          <a:prstGeom prst="cloud">
            <a:avLst/>
          </a:prstGeom>
          <a:noFill/>
          <a:ln>
            <a:solidFill>
              <a:srgbClr val="026AC8">
                <a:alpha val="2902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/>
          </a:p>
        </p:txBody>
      </p:sp>
      <p:grpSp>
        <p:nvGrpSpPr>
          <p:cNvPr id="14" name="Group 21"/>
          <p:cNvGrpSpPr/>
          <p:nvPr/>
        </p:nvGrpSpPr>
        <p:grpSpPr>
          <a:xfrm>
            <a:off x="4947139" y="3237562"/>
            <a:ext cx="2754923" cy="453048"/>
            <a:chOff x="4947139" y="2463950"/>
            <a:chExt cx="2754923" cy="453048"/>
          </a:xfrm>
        </p:grpSpPr>
        <p:pic>
          <p:nvPicPr>
            <p:cNvPr id="23" name="Picture 68" descr="servers icon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47139" y="2463950"/>
              <a:ext cx="468923" cy="453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69" descr="servers icon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650523" y="2463950"/>
              <a:ext cx="468923" cy="453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70" descr="servers icon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71139" y="2463950"/>
              <a:ext cx="468923" cy="453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71" descr="servers icon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233139" y="2463950"/>
              <a:ext cx="468923" cy="453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7" name="Cloud 26"/>
          <p:cNvSpPr/>
          <p:nvPr/>
        </p:nvSpPr>
        <p:spPr>
          <a:xfrm rot="172322">
            <a:off x="3383129" y="4794011"/>
            <a:ext cx="5487145" cy="1348154"/>
          </a:xfrm>
          <a:prstGeom prst="cloud">
            <a:avLst/>
          </a:prstGeom>
          <a:noFill/>
          <a:ln>
            <a:solidFill>
              <a:srgbClr val="026AC8">
                <a:alpha val="2902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/>
          </a:p>
        </p:txBody>
      </p:sp>
      <p:sp>
        <p:nvSpPr>
          <p:cNvPr id="28" name="Rectangle 39"/>
          <p:cNvSpPr>
            <a:spLocks noChangeArrowheads="1"/>
          </p:cNvSpPr>
          <p:nvPr/>
        </p:nvSpPr>
        <p:spPr bwMode="auto">
          <a:xfrm>
            <a:off x="6675072" y="3931178"/>
            <a:ext cx="175935" cy="2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1000"/>
          </a:p>
        </p:txBody>
      </p:sp>
      <p:sp>
        <p:nvSpPr>
          <p:cNvPr id="29" name="Rectangle 31"/>
          <p:cNvSpPr>
            <a:spLocks noChangeArrowheads="1"/>
          </p:cNvSpPr>
          <p:nvPr/>
        </p:nvSpPr>
        <p:spPr bwMode="auto">
          <a:xfrm>
            <a:off x="4371976" y="5414973"/>
            <a:ext cx="175935" cy="2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1000"/>
          </a:p>
        </p:txBody>
      </p:sp>
      <p:sp>
        <p:nvSpPr>
          <p:cNvPr id="30" name="Rectangle 47"/>
          <p:cNvSpPr>
            <a:spLocks noChangeArrowheads="1"/>
          </p:cNvSpPr>
          <p:nvPr/>
        </p:nvSpPr>
        <p:spPr bwMode="auto">
          <a:xfrm>
            <a:off x="6753226" y="5414973"/>
            <a:ext cx="175935" cy="2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1000"/>
          </a:p>
        </p:txBody>
      </p:sp>
      <p:grpSp>
        <p:nvGrpSpPr>
          <p:cNvPr id="22" name="Group 30"/>
          <p:cNvGrpSpPr/>
          <p:nvPr/>
        </p:nvGrpSpPr>
        <p:grpSpPr>
          <a:xfrm>
            <a:off x="4947139" y="5093809"/>
            <a:ext cx="2957101" cy="657017"/>
            <a:chOff x="4947139" y="4320197"/>
            <a:chExt cx="2957101" cy="657017"/>
          </a:xfrm>
        </p:grpSpPr>
        <p:sp>
          <p:nvSpPr>
            <p:cNvPr id="32" name="TextBox 107"/>
            <p:cNvSpPr txBox="1">
              <a:spLocks noChangeArrowheads="1"/>
            </p:cNvSpPr>
            <p:nvPr/>
          </p:nvSpPr>
          <p:spPr bwMode="auto">
            <a:xfrm>
              <a:off x="5416062" y="4728062"/>
              <a:ext cx="429299" cy="249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/>
                <a:t>10G</a:t>
              </a:r>
            </a:p>
          </p:txBody>
        </p:sp>
        <p:sp>
          <p:nvSpPr>
            <p:cNvPr id="33" name="TextBox 109"/>
            <p:cNvSpPr txBox="1">
              <a:spLocks noChangeArrowheads="1"/>
            </p:cNvSpPr>
            <p:nvPr/>
          </p:nvSpPr>
          <p:spPr bwMode="auto">
            <a:xfrm>
              <a:off x="5031399" y="4728062"/>
              <a:ext cx="354493" cy="249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dirty="0"/>
                <a:t>1G</a:t>
              </a:r>
            </a:p>
          </p:txBody>
        </p:sp>
        <p:sp>
          <p:nvSpPr>
            <p:cNvPr id="34" name="TextBox 112"/>
            <p:cNvSpPr txBox="1">
              <a:spLocks noChangeArrowheads="1"/>
            </p:cNvSpPr>
            <p:nvPr/>
          </p:nvSpPr>
          <p:spPr bwMode="auto">
            <a:xfrm>
              <a:off x="6060831" y="4728062"/>
              <a:ext cx="356019" cy="249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/>
                <a:t>FC</a:t>
              </a:r>
            </a:p>
          </p:txBody>
        </p:sp>
        <p:sp>
          <p:nvSpPr>
            <p:cNvPr id="35" name="TextBox 114"/>
            <p:cNvSpPr txBox="1">
              <a:spLocks noChangeArrowheads="1"/>
            </p:cNvSpPr>
            <p:nvPr/>
          </p:nvSpPr>
          <p:spPr bwMode="auto">
            <a:xfrm>
              <a:off x="6451601" y="4728062"/>
              <a:ext cx="520900" cy="249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/>
                <a:t>iSCSI</a:t>
              </a:r>
            </a:p>
          </p:txBody>
        </p:sp>
        <p:sp>
          <p:nvSpPr>
            <p:cNvPr id="36" name="TextBox 116"/>
            <p:cNvSpPr txBox="1">
              <a:spLocks noChangeArrowheads="1"/>
            </p:cNvSpPr>
            <p:nvPr/>
          </p:nvSpPr>
          <p:spPr bwMode="auto">
            <a:xfrm>
              <a:off x="6981580" y="4728062"/>
              <a:ext cx="453725" cy="249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/>
                <a:t>NAS</a:t>
              </a:r>
            </a:p>
          </p:txBody>
        </p:sp>
        <p:sp>
          <p:nvSpPr>
            <p:cNvPr id="37" name="TextBox 118"/>
            <p:cNvSpPr txBox="1">
              <a:spLocks noChangeArrowheads="1"/>
            </p:cNvSpPr>
            <p:nvPr/>
          </p:nvSpPr>
          <p:spPr bwMode="auto">
            <a:xfrm>
              <a:off x="7383340" y="4728062"/>
              <a:ext cx="520900" cy="24915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dirty="0" err="1"/>
                <a:t>FCoE</a:t>
              </a:r>
              <a:endParaRPr lang="en-US" sz="1100" dirty="0"/>
            </a:p>
          </p:txBody>
        </p:sp>
        <p:pic>
          <p:nvPicPr>
            <p:cNvPr id="38" name="Picture 62" descr="network icon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47139" y="4320197"/>
              <a:ext cx="468923" cy="453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" name="Picture 63" descr="storage icon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02216" y="4320197"/>
              <a:ext cx="468923" cy="453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" name="Picture 64" descr="storage icon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471139" y="4320197"/>
              <a:ext cx="468923" cy="453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" name="Picture 65" descr="storage icon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940062" y="4320197"/>
              <a:ext cx="468923" cy="453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" name="Picture 66" descr="storage icon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408985" y="4320197"/>
              <a:ext cx="468923" cy="453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" name="Picture 67" descr="network icon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416062" y="4336072"/>
              <a:ext cx="468923" cy="453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4" name="Rectangle 43"/>
          <p:cNvSpPr/>
          <p:nvPr/>
        </p:nvSpPr>
        <p:spPr bwMode="auto">
          <a:xfrm>
            <a:off x="5029200" y="2373812"/>
            <a:ext cx="533400" cy="609600"/>
          </a:xfrm>
          <a:prstGeom prst="rect">
            <a:avLst/>
          </a:prstGeom>
          <a:solidFill>
            <a:srgbClr val="E05516"/>
          </a:solidFill>
          <a:ln>
            <a:noFill/>
          </a:ln>
          <a:effectLst/>
          <a:scene3d>
            <a:camera prst="perspectiveLeft" fov="4500000">
              <a:rot lat="0" lon="180000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dirty="0" smtClean="0"/>
              <a:t>Exch.</a:t>
            </a:r>
            <a:endParaRPr lang="en-US" sz="1050" dirty="0"/>
          </a:p>
        </p:txBody>
      </p:sp>
      <p:sp>
        <p:nvSpPr>
          <p:cNvPr id="45" name="DB"/>
          <p:cNvSpPr/>
          <p:nvPr/>
        </p:nvSpPr>
        <p:spPr bwMode="auto">
          <a:xfrm>
            <a:off x="4953000" y="2450012"/>
            <a:ext cx="533400" cy="609600"/>
          </a:xfrm>
          <a:prstGeom prst="rect">
            <a:avLst/>
          </a:prstGeom>
          <a:solidFill>
            <a:srgbClr val="E05516"/>
          </a:solidFill>
          <a:ln>
            <a:noFill/>
          </a:ln>
          <a:effectLst/>
          <a:scene3d>
            <a:camera prst="perspectiveLeft" fov="4500000">
              <a:rot lat="0" lon="180000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dirty="0" smtClean="0"/>
              <a:t>DB</a:t>
            </a:r>
            <a:endParaRPr lang="en-US" sz="1050" dirty="0"/>
          </a:p>
        </p:txBody>
      </p:sp>
      <p:sp>
        <p:nvSpPr>
          <p:cNvPr id="46" name="CRM"/>
          <p:cNvSpPr/>
          <p:nvPr/>
        </p:nvSpPr>
        <p:spPr bwMode="auto">
          <a:xfrm>
            <a:off x="4876800" y="2526212"/>
            <a:ext cx="533400" cy="609600"/>
          </a:xfrm>
          <a:prstGeom prst="rect">
            <a:avLst/>
          </a:prstGeom>
          <a:solidFill>
            <a:srgbClr val="E05516"/>
          </a:solidFill>
          <a:ln>
            <a:noFill/>
          </a:ln>
          <a:effectLst/>
          <a:scene3d>
            <a:camera prst="perspectiveLeft" fov="4500000">
              <a:rot lat="0" lon="180000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dirty="0" smtClean="0"/>
              <a:t>CRM</a:t>
            </a:r>
            <a:endParaRPr lang="en-US" sz="1050" dirty="0"/>
          </a:p>
        </p:txBody>
      </p:sp>
      <p:sp>
        <p:nvSpPr>
          <p:cNvPr id="47" name="Web"/>
          <p:cNvSpPr/>
          <p:nvPr/>
        </p:nvSpPr>
        <p:spPr bwMode="auto">
          <a:xfrm>
            <a:off x="4800600" y="2602412"/>
            <a:ext cx="533400" cy="609600"/>
          </a:xfrm>
          <a:prstGeom prst="rect">
            <a:avLst/>
          </a:prstGeom>
          <a:solidFill>
            <a:srgbClr val="E05516"/>
          </a:solidFill>
          <a:ln>
            <a:noFill/>
          </a:ln>
          <a:effectLst/>
          <a:scene3d>
            <a:camera prst="perspectiveLeft" fov="4500000">
              <a:rot lat="0" lon="180000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dirty="0" smtClean="0"/>
              <a:t>Web</a:t>
            </a:r>
            <a:endParaRPr lang="en-US" sz="1050" dirty="0"/>
          </a:p>
        </p:txBody>
      </p:sp>
      <p:sp>
        <p:nvSpPr>
          <p:cNvPr id="48" name="Availability"/>
          <p:cNvSpPr txBox="1">
            <a:spLocks noChangeArrowheads="1"/>
          </p:cNvSpPr>
          <p:nvPr/>
        </p:nvSpPr>
        <p:spPr bwMode="auto">
          <a:xfrm>
            <a:off x="228600" y="2602412"/>
            <a:ext cx="2209800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bg1"/>
                </a:solidFill>
                <a:latin typeface="+mn-lt"/>
              </a:rPr>
              <a:t>Availability:</a:t>
            </a:r>
          </a:p>
          <a:p>
            <a:pPr>
              <a:defRPr/>
            </a:pPr>
            <a:endParaRPr lang="en-US" dirty="0" smtClean="0">
              <a:solidFill>
                <a:schemeClr val="bg1"/>
              </a:solidFill>
              <a:latin typeface="+mn-lt"/>
            </a:endParaRPr>
          </a:p>
          <a:p>
            <a:pPr>
              <a:defRPr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Fully redundant infrastructure</a:t>
            </a:r>
          </a:p>
          <a:p>
            <a:pPr>
              <a:defRPr/>
            </a:pPr>
            <a:endParaRPr lang="en-US" dirty="0" smtClean="0">
              <a:solidFill>
                <a:schemeClr val="bg1"/>
              </a:solidFill>
              <a:latin typeface="+mn-lt"/>
            </a:endParaRPr>
          </a:p>
          <a:p>
            <a:pPr>
              <a:defRPr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No single points of failure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9" name="Performance"/>
          <p:cNvSpPr txBox="1">
            <a:spLocks noChangeArrowheads="1"/>
          </p:cNvSpPr>
          <p:nvPr/>
        </p:nvSpPr>
        <p:spPr bwMode="auto">
          <a:xfrm>
            <a:off x="152400" y="2602412"/>
            <a:ext cx="23622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bg1"/>
                </a:solidFill>
                <a:latin typeface="+mn-lt"/>
              </a:rPr>
              <a:t>Performance:</a:t>
            </a:r>
          </a:p>
          <a:p>
            <a:pPr>
              <a:defRPr/>
            </a:pPr>
            <a:endParaRPr lang="en-US" dirty="0" smtClean="0">
              <a:solidFill>
                <a:schemeClr val="bg1"/>
              </a:solidFill>
              <a:latin typeface="+mn-lt"/>
            </a:endParaRPr>
          </a:p>
          <a:p>
            <a:pPr>
              <a:defRPr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Up to 80Gb to each server</a:t>
            </a:r>
          </a:p>
          <a:p>
            <a:pPr>
              <a:defRPr/>
            </a:pPr>
            <a:endParaRPr lang="en-US" dirty="0" smtClean="0">
              <a:solidFill>
                <a:schemeClr val="bg1"/>
              </a:solidFill>
              <a:latin typeface="+mn-lt"/>
            </a:endParaRPr>
          </a:p>
          <a:p>
            <a:pPr>
              <a:defRPr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Predictable application performance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0" name="Agility"/>
          <p:cNvSpPr txBox="1">
            <a:spLocks noChangeArrowheads="1"/>
          </p:cNvSpPr>
          <p:nvPr/>
        </p:nvSpPr>
        <p:spPr bwMode="auto">
          <a:xfrm>
            <a:off x="228600" y="2602412"/>
            <a:ext cx="2209800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bg1"/>
                </a:solidFill>
                <a:latin typeface="+mn-lt"/>
              </a:rPr>
              <a:t>Agility:</a:t>
            </a:r>
          </a:p>
          <a:p>
            <a:pPr>
              <a:defRPr/>
            </a:pPr>
            <a:endParaRPr lang="en-US" sz="2800" dirty="0" smtClean="0">
              <a:solidFill>
                <a:schemeClr val="bg1"/>
              </a:solidFill>
              <a:latin typeface="+mn-lt"/>
            </a:endParaRPr>
          </a:p>
          <a:p>
            <a:pPr>
              <a:defRPr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Run any application on any server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51" name="Straight Connector 50"/>
          <p:cNvCxnSpPr/>
          <p:nvPr/>
        </p:nvCxnSpPr>
        <p:spPr bwMode="auto">
          <a:xfrm rot="16200000" flipV="1">
            <a:off x="6786490" y="4301825"/>
            <a:ext cx="490903" cy="1090491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 bwMode="auto">
          <a:xfrm rot="16200000" flipV="1">
            <a:off x="6521744" y="4493415"/>
            <a:ext cx="490904" cy="672855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 bwMode="auto">
          <a:xfrm rot="16200000" flipV="1">
            <a:off x="6317565" y="4770748"/>
            <a:ext cx="439615" cy="203932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 bwMode="auto">
          <a:xfrm rot="5400000" flipH="1" flipV="1">
            <a:off x="5837765" y="4512481"/>
            <a:ext cx="946486" cy="214922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 bwMode="auto">
          <a:xfrm rot="5400000" flipH="1" flipV="1">
            <a:off x="5635211" y="4659977"/>
            <a:ext cx="405423" cy="547077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 bwMode="auto">
          <a:xfrm rot="5400000" flipH="1" flipV="1">
            <a:off x="5355542" y="4418324"/>
            <a:ext cx="433997" cy="914401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56"/>
          <p:cNvGrpSpPr/>
          <p:nvPr/>
        </p:nvGrpSpPr>
        <p:grpSpPr>
          <a:xfrm>
            <a:off x="6563139" y="4582325"/>
            <a:ext cx="1818861" cy="1178120"/>
            <a:chOff x="6563139" y="3808713"/>
            <a:chExt cx="1818861" cy="1178120"/>
          </a:xfrm>
        </p:grpSpPr>
        <p:sp>
          <p:nvSpPr>
            <p:cNvPr id="58" name="TextBox 118"/>
            <p:cNvSpPr txBox="1">
              <a:spLocks noChangeArrowheads="1"/>
            </p:cNvSpPr>
            <p:nvPr/>
          </p:nvSpPr>
          <p:spPr bwMode="auto">
            <a:xfrm>
              <a:off x="7861100" y="4737681"/>
              <a:ext cx="520900" cy="24915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/>
                <a:t>FCoE</a:t>
              </a:r>
            </a:p>
          </p:txBody>
        </p:sp>
        <p:pic>
          <p:nvPicPr>
            <p:cNvPr id="59" name="Picture 66" descr="storage icon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886745" y="4329816"/>
              <a:ext cx="468923" cy="453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60" name="Straight Connector 59"/>
            <p:cNvCxnSpPr>
              <a:stCxn id="59" idx="0"/>
            </p:cNvCxnSpPr>
            <p:nvPr/>
          </p:nvCxnSpPr>
          <p:spPr bwMode="auto">
            <a:xfrm rot="16200000" flipV="1">
              <a:off x="7115396" y="3324004"/>
              <a:ext cx="519816" cy="1491807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 bwMode="auto">
            <a:xfrm rot="16200000" flipV="1">
              <a:off x="7049135" y="3322717"/>
              <a:ext cx="519816" cy="1491807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61"/>
          <p:cNvGrpSpPr/>
          <p:nvPr/>
        </p:nvGrpSpPr>
        <p:grpSpPr>
          <a:xfrm>
            <a:off x="4440848" y="4645824"/>
            <a:ext cx="1509836" cy="1108237"/>
            <a:chOff x="4440848" y="3872212"/>
            <a:chExt cx="1509836" cy="1108237"/>
          </a:xfrm>
        </p:grpSpPr>
        <p:sp>
          <p:nvSpPr>
            <p:cNvPr id="63" name="TextBox 107"/>
            <p:cNvSpPr txBox="1">
              <a:spLocks noChangeArrowheads="1"/>
            </p:cNvSpPr>
            <p:nvPr/>
          </p:nvSpPr>
          <p:spPr bwMode="auto">
            <a:xfrm>
              <a:off x="4504582" y="4718839"/>
              <a:ext cx="372218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dirty="0" smtClean="0"/>
                <a:t>1G</a:t>
              </a:r>
              <a:endParaRPr lang="en-US" sz="1100" dirty="0"/>
            </a:p>
          </p:txBody>
        </p:sp>
        <p:pic>
          <p:nvPicPr>
            <p:cNvPr id="64" name="Picture 67" descr="network icon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40848" y="4326849"/>
              <a:ext cx="468923" cy="453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65" name="Straight Connector 64"/>
            <p:cNvCxnSpPr/>
            <p:nvPr/>
          </p:nvCxnSpPr>
          <p:spPr bwMode="auto">
            <a:xfrm flipV="1">
              <a:off x="4692653" y="3873499"/>
              <a:ext cx="1258031" cy="449967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 bwMode="auto">
            <a:xfrm flipV="1">
              <a:off x="4626392" y="3872212"/>
              <a:ext cx="1258031" cy="449967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6"/>
          <p:cNvGrpSpPr/>
          <p:nvPr/>
        </p:nvGrpSpPr>
        <p:grpSpPr>
          <a:xfrm>
            <a:off x="3971925" y="4582325"/>
            <a:ext cx="1991459" cy="1159278"/>
            <a:chOff x="3971925" y="3808713"/>
            <a:chExt cx="1991459" cy="1159278"/>
          </a:xfrm>
        </p:grpSpPr>
        <p:sp>
          <p:nvSpPr>
            <p:cNvPr id="68" name="TextBox 109"/>
            <p:cNvSpPr txBox="1">
              <a:spLocks noChangeArrowheads="1"/>
            </p:cNvSpPr>
            <p:nvPr/>
          </p:nvSpPr>
          <p:spPr bwMode="auto">
            <a:xfrm>
              <a:off x="4056185" y="4718839"/>
              <a:ext cx="354493" cy="249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dirty="0"/>
                <a:t>1G</a:t>
              </a:r>
            </a:p>
          </p:txBody>
        </p:sp>
        <p:pic>
          <p:nvPicPr>
            <p:cNvPr id="69" name="Picture 62" descr="network icon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71925" y="4310974"/>
              <a:ext cx="468923" cy="453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0" name="Straight Connector 69"/>
            <p:cNvCxnSpPr/>
            <p:nvPr/>
          </p:nvCxnSpPr>
          <p:spPr bwMode="auto">
            <a:xfrm flipV="1">
              <a:off x="4229100" y="3810000"/>
              <a:ext cx="1734284" cy="507116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 bwMode="auto">
            <a:xfrm flipV="1">
              <a:off x="4162839" y="3808713"/>
              <a:ext cx="1734284" cy="507116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2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0103" y="4050212"/>
            <a:ext cx="991697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73" name="Server 2 Grey" descr="servers icon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646876" y="3237544"/>
            <a:ext cx="468923" cy="453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7" name="Web pos 1"/>
          <p:cNvGrpSpPr/>
          <p:nvPr/>
        </p:nvGrpSpPr>
        <p:grpSpPr>
          <a:xfrm>
            <a:off x="5105400" y="3288212"/>
            <a:ext cx="1981200" cy="1752600"/>
            <a:chOff x="5105400" y="2514600"/>
            <a:chExt cx="1981200" cy="1752600"/>
          </a:xfrm>
        </p:grpSpPr>
        <p:sp>
          <p:nvSpPr>
            <p:cNvPr id="75" name="Freeform 74"/>
            <p:cNvSpPr/>
            <p:nvPr/>
          </p:nvSpPr>
          <p:spPr>
            <a:xfrm>
              <a:off x="5105400" y="2514600"/>
              <a:ext cx="1066800" cy="1752600"/>
            </a:xfrm>
            <a:custGeom>
              <a:avLst/>
              <a:gdLst>
                <a:gd name="connsiteX0" fmla="*/ 95098 w 453543"/>
                <a:gd name="connsiteY0" fmla="*/ 0 h 1009498"/>
                <a:gd name="connsiteX1" fmla="*/ 453543 w 453543"/>
                <a:gd name="connsiteY1" fmla="*/ 577901 h 1009498"/>
                <a:gd name="connsiteX2" fmla="*/ 0 w 453543"/>
                <a:gd name="connsiteY2" fmla="*/ 1009498 h 1009498"/>
                <a:gd name="connsiteX0" fmla="*/ 609600 w 609600"/>
                <a:gd name="connsiteY0" fmla="*/ 0 h 1085698"/>
                <a:gd name="connsiteX1" fmla="*/ 453543 w 609600"/>
                <a:gd name="connsiteY1" fmla="*/ 654101 h 1085698"/>
                <a:gd name="connsiteX2" fmla="*/ 0 w 609600"/>
                <a:gd name="connsiteY2" fmla="*/ 1085698 h 1085698"/>
                <a:gd name="connsiteX0" fmla="*/ 0 w 529744"/>
                <a:gd name="connsiteY0" fmla="*/ 0 h 1542898"/>
                <a:gd name="connsiteX1" fmla="*/ 529744 w 529744"/>
                <a:gd name="connsiteY1" fmla="*/ 1111301 h 1542898"/>
                <a:gd name="connsiteX2" fmla="*/ 76201 w 529744"/>
                <a:gd name="connsiteY2" fmla="*/ 1542898 h 1542898"/>
                <a:gd name="connsiteX0" fmla="*/ 1600200 w 1600200"/>
                <a:gd name="connsiteY0" fmla="*/ 0 h 857098"/>
                <a:gd name="connsiteX1" fmla="*/ 453543 w 1600200"/>
                <a:gd name="connsiteY1" fmla="*/ 425501 h 857098"/>
                <a:gd name="connsiteX2" fmla="*/ 0 w 1600200"/>
                <a:gd name="connsiteY2" fmla="*/ 857098 h 857098"/>
                <a:gd name="connsiteX0" fmla="*/ 1600200 w 2743199"/>
                <a:gd name="connsiteY0" fmla="*/ 0 h 990600"/>
                <a:gd name="connsiteX1" fmla="*/ 2743199 w 2743199"/>
                <a:gd name="connsiteY1" fmla="*/ 990600 h 990600"/>
                <a:gd name="connsiteX2" fmla="*/ 0 w 2743199"/>
                <a:gd name="connsiteY2" fmla="*/ 857098 h 990600"/>
                <a:gd name="connsiteX0" fmla="*/ 1676399 w 2743199"/>
                <a:gd name="connsiteY0" fmla="*/ 0 h 1066800"/>
                <a:gd name="connsiteX1" fmla="*/ 2743199 w 2743199"/>
                <a:gd name="connsiteY1" fmla="*/ 1066800 h 1066800"/>
                <a:gd name="connsiteX2" fmla="*/ 0 w 2743199"/>
                <a:gd name="connsiteY2" fmla="*/ 933298 h 1066800"/>
                <a:gd name="connsiteX0" fmla="*/ 0 w 1066800"/>
                <a:gd name="connsiteY0" fmla="*/ 0 h 1600200"/>
                <a:gd name="connsiteX1" fmla="*/ 1066800 w 1066800"/>
                <a:gd name="connsiteY1" fmla="*/ 1066800 h 1600200"/>
                <a:gd name="connsiteX2" fmla="*/ 152400 w 1066800"/>
                <a:gd name="connsiteY2" fmla="*/ 1600200 h 1600200"/>
                <a:gd name="connsiteX0" fmla="*/ 0 w 1066801"/>
                <a:gd name="connsiteY0" fmla="*/ 0 h 1524000"/>
                <a:gd name="connsiteX1" fmla="*/ 1066801 w 1066801"/>
                <a:gd name="connsiteY1" fmla="*/ 990600 h 1524000"/>
                <a:gd name="connsiteX2" fmla="*/ 152401 w 1066801"/>
                <a:gd name="connsiteY2" fmla="*/ 1524000 h 1524000"/>
                <a:gd name="connsiteX0" fmla="*/ 0 w 1066801"/>
                <a:gd name="connsiteY0" fmla="*/ 0 h 1524000"/>
                <a:gd name="connsiteX1" fmla="*/ 1066801 w 1066801"/>
                <a:gd name="connsiteY1" fmla="*/ 1066800 h 1524000"/>
                <a:gd name="connsiteX2" fmla="*/ 152401 w 1066801"/>
                <a:gd name="connsiteY2" fmla="*/ 1524000 h 1524000"/>
                <a:gd name="connsiteX0" fmla="*/ 0 w 1219200"/>
                <a:gd name="connsiteY0" fmla="*/ 0 h 1524000"/>
                <a:gd name="connsiteX1" fmla="*/ 1219200 w 1219200"/>
                <a:gd name="connsiteY1" fmla="*/ 1066800 h 1524000"/>
                <a:gd name="connsiteX2" fmla="*/ 304800 w 1219200"/>
                <a:gd name="connsiteY2" fmla="*/ 1524000 h 1524000"/>
                <a:gd name="connsiteX0" fmla="*/ 0 w 1066800"/>
                <a:gd name="connsiteY0" fmla="*/ 0 h 1524000"/>
                <a:gd name="connsiteX1" fmla="*/ 1066800 w 1066800"/>
                <a:gd name="connsiteY1" fmla="*/ 1066800 h 1524000"/>
                <a:gd name="connsiteX2" fmla="*/ 304800 w 1066800"/>
                <a:gd name="connsiteY2" fmla="*/ 1524000 h 1524000"/>
                <a:gd name="connsiteX0" fmla="*/ 0 w 990600"/>
                <a:gd name="connsiteY0" fmla="*/ 0 h 1524000"/>
                <a:gd name="connsiteX1" fmla="*/ 990600 w 990600"/>
                <a:gd name="connsiteY1" fmla="*/ 1066800 h 1524000"/>
                <a:gd name="connsiteX2" fmla="*/ 228600 w 990600"/>
                <a:gd name="connsiteY2" fmla="*/ 1524000 h 1524000"/>
                <a:gd name="connsiteX0" fmla="*/ 0 w 1066800"/>
                <a:gd name="connsiteY0" fmla="*/ 0 h 1524000"/>
                <a:gd name="connsiteX1" fmla="*/ 1066800 w 1066800"/>
                <a:gd name="connsiteY1" fmla="*/ 1143000 h 1524000"/>
                <a:gd name="connsiteX2" fmla="*/ 228600 w 1066800"/>
                <a:gd name="connsiteY2" fmla="*/ 1524000 h 1524000"/>
                <a:gd name="connsiteX0" fmla="*/ 0 w 1066800"/>
                <a:gd name="connsiteY0" fmla="*/ 0 h 1752600"/>
                <a:gd name="connsiteX1" fmla="*/ 1066800 w 1066800"/>
                <a:gd name="connsiteY1" fmla="*/ 1143000 h 1752600"/>
                <a:gd name="connsiteX2" fmla="*/ 152400 w 1066800"/>
                <a:gd name="connsiteY2" fmla="*/ 1752600 h 175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66800" h="1752600">
                  <a:moveTo>
                    <a:pt x="0" y="0"/>
                  </a:moveTo>
                  <a:lnTo>
                    <a:pt x="1066800" y="1143000"/>
                  </a:lnTo>
                  <a:lnTo>
                    <a:pt x="152400" y="1752600"/>
                  </a:lnTo>
                </a:path>
              </a:pathLst>
            </a:custGeom>
            <a:ln w="38100" cap="rnd">
              <a:solidFill>
                <a:srgbClr val="E05516">
                  <a:alpha val="74118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Freeform 75"/>
            <p:cNvSpPr/>
            <p:nvPr/>
          </p:nvSpPr>
          <p:spPr>
            <a:xfrm>
              <a:off x="5334000" y="2514600"/>
              <a:ext cx="1752600" cy="1752600"/>
            </a:xfrm>
            <a:custGeom>
              <a:avLst/>
              <a:gdLst>
                <a:gd name="connsiteX0" fmla="*/ 95098 w 453543"/>
                <a:gd name="connsiteY0" fmla="*/ 0 h 1009498"/>
                <a:gd name="connsiteX1" fmla="*/ 453543 w 453543"/>
                <a:gd name="connsiteY1" fmla="*/ 577901 h 1009498"/>
                <a:gd name="connsiteX2" fmla="*/ 0 w 453543"/>
                <a:gd name="connsiteY2" fmla="*/ 1009498 h 1009498"/>
                <a:gd name="connsiteX0" fmla="*/ 609600 w 609600"/>
                <a:gd name="connsiteY0" fmla="*/ 0 h 1085698"/>
                <a:gd name="connsiteX1" fmla="*/ 453543 w 609600"/>
                <a:gd name="connsiteY1" fmla="*/ 654101 h 1085698"/>
                <a:gd name="connsiteX2" fmla="*/ 0 w 609600"/>
                <a:gd name="connsiteY2" fmla="*/ 1085698 h 1085698"/>
                <a:gd name="connsiteX0" fmla="*/ 0 w 529744"/>
                <a:gd name="connsiteY0" fmla="*/ 0 h 1542898"/>
                <a:gd name="connsiteX1" fmla="*/ 529744 w 529744"/>
                <a:gd name="connsiteY1" fmla="*/ 1111301 h 1542898"/>
                <a:gd name="connsiteX2" fmla="*/ 76201 w 529744"/>
                <a:gd name="connsiteY2" fmla="*/ 1542898 h 1542898"/>
                <a:gd name="connsiteX0" fmla="*/ 1600200 w 1600200"/>
                <a:gd name="connsiteY0" fmla="*/ 0 h 857098"/>
                <a:gd name="connsiteX1" fmla="*/ 453543 w 1600200"/>
                <a:gd name="connsiteY1" fmla="*/ 425501 h 857098"/>
                <a:gd name="connsiteX2" fmla="*/ 0 w 1600200"/>
                <a:gd name="connsiteY2" fmla="*/ 857098 h 857098"/>
                <a:gd name="connsiteX0" fmla="*/ 1600200 w 2743199"/>
                <a:gd name="connsiteY0" fmla="*/ 0 h 990600"/>
                <a:gd name="connsiteX1" fmla="*/ 2743199 w 2743199"/>
                <a:gd name="connsiteY1" fmla="*/ 990600 h 990600"/>
                <a:gd name="connsiteX2" fmla="*/ 0 w 2743199"/>
                <a:gd name="connsiteY2" fmla="*/ 857098 h 990600"/>
                <a:gd name="connsiteX0" fmla="*/ 1676399 w 2743199"/>
                <a:gd name="connsiteY0" fmla="*/ 0 h 1066800"/>
                <a:gd name="connsiteX1" fmla="*/ 2743199 w 2743199"/>
                <a:gd name="connsiteY1" fmla="*/ 1066800 h 1066800"/>
                <a:gd name="connsiteX2" fmla="*/ 0 w 2743199"/>
                <a:gd name="connsiteY2" fmla="*/ 933298 h 1066800"/>
                <a:gd name="connsiteX0" fmla="*/ 0 w 1066800"/>
                <a:gd name="connsiteY0" fmla="*/ 0 h 1600200"/>
                <a:gd name="connsiteX1" fmla="*/ 1066800 w 1066800"/>
                <a:gd name="connsiteY1" fmla="*/ 1066800 h 1600200"/>
                <a:gd name="connsiteX2" fmla="*/ 152400 w 1066800"/>
                <a:gd name="connsiteY2" fmla="*/ 1600200 h 1600200"/>
                <a:gd name="connsiteX0" fmla="*/ 0 w 1066801"/>
                <a:gd name="connsiteY0" fmla="*/ 0 h 1524000"/>
                <a:gd name="connsiteX1" fmla="*/ 1066801 w 1066801"/>
                <a:gd name="connsiteY1" fmla="*/ 990600 h 1524000"/>
                <a:gd name="connsiteX2" fmla="*/ 152401 w 1066801"/>
                <a:gd name="connsiteY2" fmla="*/ 1524000 h 1524000"/>
                <a:gd name="connsiteX0" fmla="*/ 0 w 1066801"/>
                <a:gd name="connsiteY0" fmla="*/ 0 h 1524000"/>
                <a:gd name="connsiteX1" fmla="*/ 1066801 w 1066801"/>
                <a:gd name="connsiteY1" fmla="*/ 1066800 h 1524000"/>
                <a:gd name="connsiteX2" fmla="*/ 152401 w 1066801"/>
                <a:gd name="connsiteY2" fmla="*/ 1524000 h 1524000"/>
                <a:gd name="connsiteX0" fmla="*/ 0 w 1219200"/>
                <a:gd name="connsiteY0" fmla="*/ 0 h 1524000"/>
                <a:gd name="connsiteX1" fmla="*/ 1219200 w 1219200"/>
                <a:gd name="connsiteY1" fmla="*/ 1066800 h 1524000"/>
                <a:gd name="connsiteX2" fmla="*/ 304800 w 1219200"/>
                <a:gd name="connsiteY2" fmla="*/ 1524000 h 1524000"/>
                <a:gd name="connsiteX0" fmla="*/ 0 w 1066800"/>
                <a:gd name="connsiteY0" fmla="*/ 0 h 1524000"/>
                <a:gd name="connsiteX1" fmla="*/ 1066800 w 1066800"/>
                <a:gd name="connsiteY1" fmla="*/ 1066800 h 1524000"/>
                <a:gd name="connsiteX2" fmla="*/ 304800 w 1066800"/>
                <a:gd name="connsiteY2" fmla="*/ 1524000 h 1524000"/>
                <a:gd name="connsiteX0" fmla="*/ 0 w 990600"/>
                <a:gd name="connsiteY0" fmla="*/ 0 h 1524000"/>
                <a:gd name="connsiteX1" fmla="*/ 990600 w 990600"/>
                <a:gd name="connsiteY1" fmla="*/ 1066800 h 1524000"/>
                <a:gd name="connsiteX2" fmla="*/ 228600 w 990600"/>
                <a:gd name="connsiteY2" fmla="*/ 1524000 h 1524000"/>
                <a:gd name="connsiteX0" fmla="*/ 0 w 1752600"/>
                <a:gd name="connsiteY0" fmla="*/ 0 h 1524000"/>
                <a:gd name="connsiteX1" fmla="*/ 990600 w 1752600"/>
                <a:gd name="connsiteY1" fmla="*/ 1066800 h 1524000"/>
                <a:gd name="connsiteX2" fmla="*/ 1752600 w 1752600"/>
                <a:gd name="connsiteY2" fmla="*/ 1524000 h 1524000"/>
                <a:gd name="connsiteX0" fmla="*/ 0 w 1752600"/>
                <a:gd name="connsiteY0" fmla="*/ 0 h 1752600"/>
                <a:gd name="connsiteX1" fmla="*/ 990600 w 1752600"/>
                <a:gd name="connsiteY1" fmla="*/ 1066800 h 1752600"/>
                <a:gd name="connsiteX2" fmla="*/ 1752600 w 1752600"/>
                <a:gd name="connsiteY2" fmla="*/ 1752600 h 175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52600" h="1752600">
                  <a:moveTo>
                    <a:pt x="0" y="0"/>
                  </a:moveTo>
                  <a:lnTo>
                    <a:pt x="990600" y="1066800"/>
                  </a:lnTo>
                  <a:lnTo>
                    <a:pt x="1752600" y="1752600"/>
                  </a:lnTo>
                </a:path>
              </a:pathLst>
            </a:custGeom>
            <a:ln w="38100" cap="rnd">
              <a:solidFill>
                <a:srgbClr val="026AC8">
                  <a:alpha val="7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4" name="CRM Pos 2"/>
          <p:cNvGrpSpPr/>
          <p:nvPr/>
        </p:nvGrpSpPr>
        <p:grpSpPr>
          <a:xfrm>
            <a:off x="5715000" y="3364412"/>
            <a:ext cx="1828800" cy="1676401"/>
            <a:chOff x="5715000" y="2590799"/>
            <a:chExt cx="1828800" cy="1676401"/>
          </a:xfrm>
        </p:grpSpPr>
        <p:sp>
          <p:nvSpPr>
            <p:cNvPr id="78" name="Freeform 77"/>
            <p:cNvSpPr/>
            <p:nvPr/>
          </p:nvSpPr>
          <p:spPr>
            <a:xfrm>
              <a:off x="5715000" y="2590799"/>
              <a:ext cx="1524000" cy="1676401"/>
            </a:xfrm>
            <a:custGeom>
              <a:avLst/>
              <a:gdLst>
                <a:gd name="connsiteX0" fmla="*/ 95098 w 453543"/>
                <a:gd name="connsiteY0" fmla="*/ 0 h 1009498"/>
                <a:gd name="connsiteX1" fmla="*/ 453543 w 453543"/>
                <a:gd name="connsiteY1" fmla="*/ 577901 h 1009498"/>
                <a:gd name="connsiteX2" fmla="*/ 0 w 453543"/>
                <a:gd name="connsiteY2" fmla="*/ 1009498 h 1009498"/>
                <a:gd name="connsiteX0" fmla="*/ 609600 w 609600"/>
                <a:gd name="connsiteY0" fmla="*/ 0 h 1085698"/>
                <a:gd name="connsiteX1" fmla="*/ 453543 w 609600"/>
                <a:gd name="connsiteY1" fmla="*/ 654101 h 1085698"/>
                <a:gd name="connsiteX2" fmla="*/ 0 w 609600"/>
                <a:gd name="connsiteY2" fmla="*/ 1085698 h 1085698"/>
                <a:gd name="connsiteX0" fmla="*/ 0 w 529744"/>
                <a:gd name="connsiteY0" fmla="*/ 0 h 1542898"/>
                <a:gd name="connsiteX1" fmla="*/ 529744 w 529744"/>
                <a:gd name="connsiteY1" fmla="*/ 1111301 h 1542898"/>
                <a:gd name="connsiteX2" fmla="*/ 76201 w 529744"/>
                <a:gd name="connsiteY2" fmla="*/ 1542898 h 1542898"/>
                <a:gd name="connsiteX0" fmla="*/ 1600200 w 1600200"/>
                <a:gd name="connsiteY0" fmla="*/ 0 h 857098"/>
                <a:gd name="connsiteX1" fmla="*/ 453543 w 1600200"/>
                <a:gd name="connsiteY1" fmla="*/ 425501 h 857098"/>
                <a:gd name="connsiteX2" fmla="*/ 0 w 1600200"/>
                <a:gd name="connsiteY2" fmla="*/ 857098 h 857098"/>
                <a:gd name="connsiteX0" fmla="*/ 1600200 w 2743199"/>
                <a:gd name="connsiteY0" fmla="*/ 0 h 990600"/>
                <a:gd name="connsiteX1" fmla="*/ 2743199 w 2743199"/>
                <a:gd name="connsiteY1" fmla="*/ 990600 h 990600"/>
                <a:gd name="connsiteX2" fmla="*/ 0 w 2743199"/>
                <a:gd name="connsiteY2" fmla="*/ 857098 h 990600"/>
                <a:gd name="connsiteX0" fmla="*/ 1676399 w 2743199"/>
                <a:gd name="connsiteY0" fmla="*/ 0 h 1066800"/>
                <a:gd name="connsiteX1" fmla="*/ 2743199 w 2743199"/>
                <a:gd name="connsiteY1" fmla="*/ 1066800 h 1066800"/>
                <a:gd name="connsiteX2" fmla="*/ 0 w 2743199"/>
                <a:gd name="connsiteY2" fmla="*/ 933298 h 1066800"/>
                <a:gd name="connsiteX0" fmla="*/ 0 w 1066800"/>
                <a:gd name="connsiteY0" fmla="*/ 0 h 1600200"/>
                <a:gd name="connsiteX1" fmla="*/ 1066800 w 1066800"/>
                <a:gd name="connsiteY1" fmla="*/ 1066800 h 1600200"/>
                <a:gd name="connsiteX2" fmla="*/ 152400 w 1066800"/>
                <a:gd name="connsiteY2" fmla="*/ 1600200 h 1600200"/>
                <a:gd name="connsiteX0" fmla="*/ 0 w 1066801"/>
                <a:gd name="connsiteY0" fmla="*/ 0 h 1524000"/>
                <a:gd name="connsiteX1" fmla="*/ 1066801 w 1066801"/>
                <a:gd name="connsiteY1" fmla="*/ 990600 h 1524000"/>
                <a:gd name="connsiteX2" fmla="*/ 152401 w 1066801"/>
                <a:gd name="connsiteY2" fmla="*/ 1524000 h 1524000"/>
                <a:gd name="connsiteX0" fmla="*/ 0 w 1066801"/>
                <a:gd name="connsiteY0" fmla="*/ 0 h 1524000"/>
                <a:gd name="connsiteX1" fmla="*/ 1066801 w 1066801"/>
                <a:gd name="connsiteY1" fmla="*/ 1066800 h 1524000"/>
                <a:gd name="connsiteX2" fmla="*/ 152401 w 1066801"/>
                <a:gd name="connsiteY2" fmla="*/ 1524000 h 1524000"/>
                <a:gd name="connsiteX0" fmla="*/ 0 w 1219200"/>
                <a:gd name="connsiteY0" fmla="*/ 0 h 1524000"/>
                <a:gd name="connsiteX1" fmla="*/ 1219200 w 1219200"/>
                <a:gd name="connsiteY1" fmla="*/ 1066800 h 1524000"/>
                <a:gd name="connsiteX2" fmla="*/ 304800 w 1219200"/>
                <a:gd name="connsiteY2" fmla="*/ 1524000 h 1524000"/>
                <a:gd name="connsiteX0" fmla="*/ 0 w 1066800"/>
                <a:gd name="connsiteY0" fmla="*/ 0 h 1524000"/>
                <a:gd name="connsiteX1" fmla="*/ 1066800 w 1066800"/>
                <a:gd name="connsiteY1" fmla="*/ 1066800 h 1524000"/>
                <a:gd name="connsiteX2" fmla="*/ 304800 w 1066800"/>
                <a:gd name="connsiteY2" fmla="*/ 1524000 h 1524000"/>
                <a:gd name="connsiteX0" fmla="*/ 0 w 990600"/>
                <a:gd name="connsiteY0" fmla="*/ 0 h 1524000"/>
                <a:gd name="connsiteX1" fmla="*/ 990600 w 990600"/>
                <a:gd name="connsiteY1" fmla="*/ 1066800 h 1524000"/>
                <a:gd name="connsiteX2" fmla="*/ 228600 w 990600"/>
                <a:gd name="connsiteY2" fmla="*/ 1524000 h 1524000"/>
                <a:gd name="connsiteX0" fmla="*/ 0 w 990600"/>
                <a:gd name="connsiteY0" fmla="*/ 0 h 1524000"/>
                <a:gd name="connsiteX1" fmla="*/ 990600 w 990600"/>
                <a:gd name="connsiteY1" fmla="*/ 1066800 h 1524000"/>
                <a:gd name="connsiteX2" fmla="*/ 609600 w 990600"/>
                <a:gd name="connsiteY2" fmla="*/ 1524000 h 1524000"/>
                <a:gd name="connsiteX0" fmla="*/ 1600200 w 1600200"/>
                <a:gd name="connsiteY0" fmla="*/ 0 h 1524001"/>
                <a:gd name="connsiteX1" fmla="*/ 381000 w 1600200"/>
                <a:gd name="connsiteY1" fmla="*/ 1066801 h 1524001"/>
                <a:gd name="connsiteX2" fmla="*/ 0 w 1600200"/>
                <a:gd name="connsiteY2" fmla="*/ 1524001 h 1524001"/>
                <a:gd name="connsiteX0" fmla="*/ 1600200 w 1600200"/>
                <a:gd name="connsiteY0" fmla="*/ 0 h 1752601"/>
                <a:gd name="connsiteX1" fmla="*/ 381000 w 1600200"/>
                <a:gd name="connsiteY1" fmla="*/ 1066801 h 1752601"/>
                <a:gd name="connsiteX2" fmla="*/ 0 w 1600200"/>
                <a:gd name="connsiteY2" fmla="*/ 1752601 h 1752601"/>
                <a:gd name="connsiteX0" fmla="*/ 1600200 w 1600200"/>
                <a:gd name="connsiteY0" fmla="*/ 0 h 1752600"/>
                <a:gd name="connsiteX1" fmla="*/ 381000 w 1600200"/>
                <a:gd name="connsiteY1" fmla="*/ 1066800 h 1752600"/>
                <a:gd name="connsiteX2" fmla="*/ 0 w 1600200"/>
                <a:gd name="connsiteY2" fmla="*/ 1752600 h 1752600"/>
                <a:gd name="connsiteX0" fmla="*/ 1524000 w 1524000"/>
                <a:gd name="connsiteY0" fmla="*/ 0 h 1676401"/>
                <a:gd name="connsiteX1" fmla="*/ 381000 w 1524000"/>
                <a:gd name="connsiteY1" fmla="*/ 990601 h 1676401"/>
                <a:gd name="connsiteX2" fmla="*/ 0 w 1524000"/>
                <a:gd name="connsiteY2" fmla="*/ 1676401 h 1676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4000" h="1676401">
                  <a:moveTo>
                    <a:pt x="1524000" y="0"/>
                  </a:moveTo>
                  <a:lnTo>
                    <a:pt x="381000" y="990601"/>
                  </a:lnTo>
                  <a:lnTo>
                    <a:pt x="0" y="1676401"/>
                  </a:lnTo>
                </a:path>
              </a:pathLst>
            </a:custGeom>
            <a:ln w="38100" cap="rnd">
              <a:solidFill>
                <a:srgbClr val="E05516">
                  <a:alpha val="74118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Freeform 78"/>
            <p:cNvSpPr/>
            <p:nvPr/>
          </p:nvSpPr>
          <p:spPr>
            <a:xfrm>
              <a:off x="6248400" y="2590800"/>
              <a:ext cx="1295400" cy="1676400"/>
            </a:xfrm>
            <a:custGeom>
              <a:avLst/>
              <a:gdLst>
                <a:gd name="connsiteX0" fmla="*/ 95098 w 453543"/>
                <a:gd name="connsiteY0" fmla="*/ 0 h 1009498"/>
                <a:gd name="connsiteX1" fmla="*/ 453543 w 453543"/>
                <a:gd name="connsiteY1" fmla="*/ 577901 h 1009498"/>
                <a:gd name="connsiteX2" fmla="*/ 0 w 453543"/>
                <a:gd name="connsiteY2" fmla="*/ 1009498 h 1009498"/>
                <a:gd name="connsiteX0" fmla="*/ 609600 w 609600"/>
                <a:gd name="connsiteY0" fmla="*/ 0 h 1085698"/>
                <a:gd name="connsiteX1" fmla="*/ 453543 w 609600"/>
                <a:gd name="connsiteY1" fmla="*/ 654101 h 1085698"/>
                <a:gd name="connsiteX2" fmla="*/ 0 w 609600"/>
                <a:gd name="connsiteY2" fmla="*/ 1085698 h 1085698"/>
                <a:gd name="connsiteX0" fmla="*/ 0 w 529744"/>
                <a:gd name="connsiteY0" fmla="*/ 0 h 1542898"/>
                <a:gd name="connsiteX1" fmla="*/ 529744 w 529744"/>
                <a:gd name="connsiteY1" fmla="*/ 1111301 h 1542898"/>
                <a:gd name="connsiteX2" fmla="*/ 76201 w 529744"/>
                <a:gd name="connsiteY2" fmla="*/ 1542898 h 1542898"/>
                <a:gd name="connsiteX0" fmla="*/ 1600200 w 1600200"/>
                <a:gd name="connsiteY0" fmla="*/ 0 h 857098"/>
                <a:gd name="connsiteX1" fmla="*/ 453543 w 1600200"/>
                <a:gd name="connsiteY1" fmla="*/ 425501 h 857098"/>
                <a:gd name="connsiteX2" fmla="*/ 0 w 1600200"/>
                <a:gd name="connsiteY2" fmla="*/ 857098 h 857098"/>
                <a:gd name="connsiteX0" fmla="*/ 1600200 w 2743199"/>
                <a:gd name="connsiteY0" fmla="*/ 0 h 990600"/>
                <a:gd name="connsiteX1" fmla="*/ 2743199 w 2743199"/>
                <a:gd name="connsiteY1" fmla="*/ 990600 h 990600"/>
                <a:gd name="connsiteX2" fmla="*/ 0 w 2743199"/>
                <a:gd name="connsiteY2" fmla="*/ 857098 h 990600"/>
                <a:gd name="connsiteX0" fmla="*/ 1676399 w 2743199"/>
                <a:gd name="connsiteY0" fmla="*/ 0 h 1066800"/>
                <a:gd name="connsiteX1" fmla="*/ 2743199 w 2743199"/>
                <a:gd name="connsiteY1" fmla="*/ 1066800 h 1066800"/>
                <a:gd name="connsiteX2" fmla="*/ 0 w 2743199"/>
                <a:gd name="connsiteY2" fmla="*/ 933298 h 1066800"/>
                <a:gd name="connsiteX0" fmla="*/ 0 w 1066800"/>
                <a:gd name="connsiteY0" fmla="*/ 0 h 1600200"/>
                <a:gd name="connsiteX1" fmla="*/ 1066800 w 1066800"/>
                <a:gd name="connsiteY1" fmla="*/ 1066800 h 1600200"/>
                <a:gd name="connsiteX2" fmla="*/ 152400 w 1066800"/>
                <a:gd name="connsiteY2" fmla="*/ 1600200 h 1600200"/>
                <a:gd name="connsiteX0" fmla="*/ 0 w 1066801"/>
                <a:gd name="connsiteY0" fmla="*/ 0 h 1524000"/>
                <a:gd name="connsiteX1" fmla="*/ 1066801 w 1066801"/>
                <a:gd name="connsiteY1" fmla="*/ 990600 h 1524000"/>
                <a:gd name="connsiteX2" fmla="*/ 152401 w 1066801"/>
                <a:gd name="connsiteY2" fmla="*/ 1524000 h 1524000"/>
                <a:gd name="connsiteX0" fmla="*/ 0 w 1066801"/>
                <a:gd name="connsiteY0" fmla="*/ 0 h 1524000"/>
                <a:gd name="connsiteX1" fmla="*/ 1066801 w 1066801"/>
                <a:gd name="connsiteY1" fmla="*/ 1066800 h 1524000"/>
                <a:gd name="connsiteX2" fmla="*/ 152401 w 1066801"/>
                <a:gd name="connsiteY2" fmla="*/ 1524000 h 1524000"/>
                <a:gd name="connsiteX0" fmla="*/ 0 w 1219200"/>
                <a:gd name="connsiteY0" fmla="*/ 0 h 1524000"/>
                <a:gd name="connsiteX1" fmla="*/ 1219200 w 1219200"/>
                <a:gd name="connsiteY1" fmla="*/ 1066800 h 1524000"/>
                <a:gd name="connsiteX2" fmla="*/ 304800 w 1219200"/>
                <a:gd name="connsiteY2" fmla="*/ 1524000 h 1524000"/>
                <a:gd name="connsiteX0" fmla="*/ 0 w 1066800"/>
                <a:gd name="connsiteY0" fmla="*/ 0 h 1524000"/>
                <a:gd name="connsiteX1" fmla="*/ 1066800 w 1066800"/>
                <a:gd name="connsiteY1" fmla="*/ 1066800 h 1524000"/>
                <a:gd name="connsiteX2" fmla="*/ 304800 w 1066800"/>
                <a:gd name="connsiteY2" fmla="*/ 1524000 h 1524000"/>
                <a:gd name="connsiteX0" fmla="*/ 0 w 990600"/>
                <a:gd name="connsiteY0" fmla="*/ 0 h 1524000"/>
                <a:gd name="connsiteX1" fmla="*/ 990600 w 990600"/>
                <a:gd name="connsiteY1" fmla="*/ 1066800 h 1524000"/>
                <a:gd name="connsiteX2" fmla="*/ 228600 w 990600"/>
                <a:gd name="connsiteY2" fmla="*/ 1524000 h 1524000"/>
                <a:gd name="connsiteX0" fmla="*/ 0 w 1752600"/>
                <a:gd name="connsiteY0" fmla="*/ 0 h 1524000"/>
                <a:gd name="connsiteX1" fmla="*/ 990600 w 1752600"/>
                <a:gd name="connsiteY1" fmla="*/ 1066800 h 1524000"/>
                <a:gd name="connsiteX2" fmla="*/ 1752600 w 1752600"/>
                <a:gd name="connsiteY2" fmla="*/ 1524000 h 1524000"/>
                <a:gd name="connsiteX0" fmla="*/ 0 w 990600"/>
                <a:gd name="connsiteY0" fmla="*/ 0 h 1501445"/>
                <a:gd name="connsiteX1" fmla="*/ 990600 w 990600"/>
                <a:gd name="connsiteY1" fmla="*/ 1066800 h 1501445"/>
                <a:gd name="connsiteX2" fmla="*/ 935126 w 990600"/>
                <a:gd name="connsiteY2" fmla="*/ 1501445 h 1501445"/>
                <a:gd name="connsiteX0" fmla="*/ 1274674 w 1274674"/>
                <a:gd name="connsiteY0" fmla="*/ 0 h 1425245"/>
                <a:gd name="connsiteX1" fmla="*/ 55474 w 1274674"/>
                <a:gd name="connsiteY1" fmla="*/ 990600 h 1425245"/>
                <a:gd name="connsiteX2" fmla="*/ 0 w 1274674"/>
                <a:gd name="connsiteY2" fmla="*/ 1425245 h 1425245"/>
                <a:gd name="connsiteX0" fmla="*/ 1274674 w 1274674"/>
                <a:gd name="connsiteY0" fmla="*/ 0 h 1425245"/>
                <a:gd name="connsiteX1" fmla="*/ 55474 w 1274674"/>
                <a:gd name="connsiteY1" fmla="*/ 990600 h 1425245"/>
                <a:gd name="connsiteX2" fmla="*/ 0 w 1274674"/>
                <a:gd name="connsiteY2" fmla="*/ 1425245 h 1425245"/>
                <a:gd name="connsiteX0" fmla="*/ 1274674 w 1274674"/>
                <a:gd name="connsiteY0" fmla="*/ 0 h 1425245"/>
                <a:gd name="connsiteX1" fmla="*/ 131674 w 1274674"/>
                <a:gd name="connsiteY1" fmla="*/ 990600 h 1425245"/>
                <a:gd name="connsiteX2" fmla="*/ 0 w 1274674"/>
                <a:gd name="connsiteY2" fmla="*/ 1425245 h 1425245"/>
                <a:gd name="connsiteX0" fmla="*/ 1295400 w 1295400"/>
                <a:gd name="connsiteY0" fmla="*/ 0 h 1676400"/>
                <a:gd name="connsiteX1" fmla="*/ 152400 w 1295400"/>
                <a:gd name="connsiteY1" fmla="*/ 990600 h 1676400"/>
                <a:gd name="connsiteX2" fmla="*/ 0 w 1295400"/>
                <a:gd name="connsiteY2" fmla="*/ 167640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95400" h="1676400">
                  <a:moveTo>
                    <a:pt x="1295400" y="0"/>
                  </a:moveTo>
                  <a:lnTo>
                    <a:pt x="152400" y="990600"/>
                  </a:lnTo>
                  <a:lnTo>
                    <a:pt x="0" y="1676400"/>
                  </a:lnTo>
                </a:path>
              </a:pathLst>
            </a:custGeom>
            <a:ln w="38100" cap="rnd">
              <a:solidFill>
                <a:srgbClr val="026AC8">
                  <a:alpha val="7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7" name="CRM Pos 1"/>
          <p:cNvGrpSpPr/>
          <p:nvPr/>
        </p:nvGrpSpPr>
        <p:grpSpPr>
          <a:xfrm>
            <a:off x="5105400" y="3288211"/>
            <a:ext cx="1219200" cy="1752601"/>
            <a:chOff x="5105400" y="2514599"/>
            <a:chExt cx="1219200" cy="1752601"/>
          </a:xfrm>
        </p:grpSpPr>
        <p:sp>
          <p:nvSpPr>
            <p:cNvPr id="81" name="Freeform 80"/>
            <p:cNvSpPr/>
            <p:nvPr/>
          </p:nvSpPr>
          <p:spPr>
            <a:xfrm>
              <a:off x="5105400" y="2514600"/>
              <a:ext cx="990600" cy="1752600"/>
            </a:xfrm>
            <a:custGeom>
              <a:avLst/>
              <a:gdLst>
                <a:gd name="connsiteX0" fmla="*/ 95098 w 453543"/>
                <a:gd name="connsiteY0" fmla="*/ 0 h 1009498"/>
                <a:gd name="connsiteX1" fmla="*/ 453543 w 453543"/>
                <a:gd name="connsiteY1" fmla="*/ 577901 h 1009498"/>
                <a:gd name="connsiteX2" fmla="*/ 0 w 453543"/>
                <a:gd name="connsiteY2" fmla="*/ 1009498 h 1009498"/>
                <a:gd name="connsiteX0" fmla="*/ 609600 w 609600"/>
                <a:gd name="connsiteY0" fmla="*/ 0 h 1085698"/>
                <a:gd name="connsiteX1" fmla="*/ 453543 w 609600"/>
                <a:gd name="connsiteY1" fmla="*/ 654101 h 1085698"/>
                <a:gd name="connsiteX2" fmla="*/ 0 w 609600"/>
                <a:gd name="connsiteY2" fmla="*/ 1085698 h 1085698"/>
                <a:gd name="connsiteX0" fmla="*/ 0 w 529744"/>
                <a:gd name="connsiteY0" fmla="*/ 0 h 1542898"/>
                <a:gd name="connsiteX1" fmla="*/ 529744 w 529744"/>
                <a:gd name="connsiteY1" fmla="*/ 1111301 h 1542898"/>
                <a:gd name="connsiteX2" fmla="*/ 76201 w 529744"/>
                <a:gd name="connsiteY2" fmla="*/ 1542898 h 1542898"/>
                <a:gd name="connsiteX0" fmla="*/ 1600200 w 1600200"/>
                <a:gd name="connsiteY0" fmla="*/ 0 h 857098"/>
                <a:gd name="connsiteX1" fmla="*/ 453543 w 1600200"/>
                <a:gd name="connsiteY1" fmla="*/ 425501 h 857098"/>
                <a:gd name="connsiteX2" fmla="*/ 0 w 1600200"/>
                <a:gd name="connsiteY2" fmla="*/ 857098 h 857098"/>
                <a:gd name="connsiteX0" fmla="*/ 1600200 w 2743199"/>
                <a:gd name="connsiteY0" fmla="*/ 0 h 990600"/>
                <a:gd name="connsiteX1" fmla="*/ 2743199 w 2743199"/>
                <a:gd name="connsiteY1" fmla="*/ 990600 h 990600"/>
                <a:gd name="connsiteX2" fmla="*/ 0 w 2743199"/>
                <a:gd name="connsiteY2" fmla="*/ 857098 h 990600"/>
                <a:gd name="connsiteX0" fmla="*/ 1676399 w 2743199"/>
                <a:gd name="connsiteY0" fmla="*/ 0 h 1066800"/>
                <a:gd name="connsiteX1" fmla="*/ 2743199 w 2743199"/>
                <a:gd name="connsiteY1" fmla="*/ 1066800 h 1066800"/>
                <a:gd name="connsiteX2" fmla="*/ 0 w 2743199"/>
                <a:gd name="connsiteY2" fmla="*/ 933298 h 1066800"/>
                <a:gd name="connsiteX0" fmla="*/ 0 w 1066800"/>
                <a:gd name="connsiteY0" fmla="*/ 0 h 1600200"/>
                <a:gd name="connsiteX1" fmla="*/ 1066800 w 1066800"/>
                <a:gd name="connsiteY1" fmla="*/ 1066800 h 1600200"/>
                <a:gd name="connsiteX2" fmla="*/ 152400 w 1066800"/>
                <a:gd name="connsiteY2" fmla="*/ 1600200 h 1600200"/>
                <a:gd name="connsiteX0" fmla="*/ 0 w 1066801"/>
                <a:gd name="connsiteY0" fmla="*/ 0 h 1524000"/>
                <a:gd name="connsiteX1" fmla="*/ 1066801 w 1066801"/>
                <a:gd name="connsiteY1" fmla="*/ 990600 h 1524000"/>
                <a:gd name="connsiteX2" fmla="*/ 152401 w 1066801"/>
                <a:gd name="connsiteY2" fmla="*/ 1524000 h 1524000"/>
                <a:gd name="connsiteX0" fmla="*/ 0 w 1066801"/>
                <a:gd name="connsiteY0" fmla="*/ 0 h 1524000"/>
                <a:gd name="connsiteX1" fmla="*/ 1066801 w 1066801"/>
                <a:gd name="connsiteY1" fmla="*/ 1066800 h 1524000"/>
                <a:gd name="connsiteX2" fmla="*/ 152401 w 1066801"/>
                <a:gd name="connsiteY2" fmla="*/ 1524000 h 1524000"/>
                <a:gd name="connsiteX0" fmla="*/ 0 w 1219200"/>
                <a:gd name="connsiteY0" fmla="*/ 0 h 1524000"/>
                <a:gd name="connsiteX1" fmla="*/ 1219200 w 1219200"/>
                <a:gd name="connsiteY1" fmla="*/ 1066800 h 1524000"/>
                <a:gd name="connsiteX2" fmla="*/ 304800 w 1219200"/>
                <a:gd name="connsiteY2" fmla="*/ 1524000 h 1524000"/>
                <a:gd name="connsiteX0" fmla="*/ 0 w 1066800"/>
                <a:gd name="connsiteY0" fmla="*/ 0 h 1524000"/>
                <a:gd name="connsiteX1" fmla="*/ 1066800 w 1066800"/>
                <a:gd name="connsiteY1" fmla="*/ 1066800 h 1524000"/>
                <a:gd name="connsiteX2" fmla="*/ 304800 w 1066800"/>
                <a:gd name="connsiteY2" fmla="*/ 1524000 h 1524000"/>
                <a:gd name="connsiteX0" fmla="*/ 0 w 990600"/>
                <a:gd name="connsiteY0" fmla="*/ 0 h 1524000"/>
                <a:gd name="connsiteX1" fmla="*/ 990600 w 990600"/>
                <a:gd name="connsiteY1" fmla="*/ 1066800 h 1524000"/>
                <a:gd name="connsiteX2" fmla="*/ 228600 w 990600"/>
                <a:gd name="connsiteY2" fmla="*/ 1524000 h 1524000"/>
                <a:gd name="connsiteX0" fmla="*/ 0 w 990600"/>
                <a:gd name="connsiteY0" fmla="*/ 0 h 1524000"/>
                <a:gd name="connsiteX1" fmla="*/ 990600 w 990600"/>
                <a:gd name="connsiteY1" fmla="*/ 1066800 h 1524000"/>
                <a:gd name="connsiteX2" fmla="*/ 609600 w 990600"/>
                <a:gd name="connsiteY2" fmla="*/ 1524000 h 1524000"/>
                <a:gd name="connsiteX0" fmla="*/ 0 w 990600"/>
                <a:gd name="connsiteY0" fmla="*/ 0 h 1752600"/>
                <a:gd name="connsiteX1" fmla="*/ 990600 w 990600"/>
                <a:gd name="connsiteY1" fmla="*/ 1066800 h 1752600"/>
                <a:gd name="connsiteX2" fmla="*/ 609600 w 990600"/>
                <a:gd name="connsiteY2" fmla="*/ 1752600 h 175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90600" h="1752600">
                  <a:moveTo>
                    <a:pt x="0" y="0"/>
                  </a:moveTo>
                  <a:lnTo>
                    <a:pt x="990600" y="1066800"/>
                  </a:lnTo>
                  <a:lnTo>
                    <a:pt x="609600" y="1752600"/>
                  </a:lnTo>
                </a:path>
              </a:pathLst>
            </a:custGeom>
            <a:ln w="38100" cap="rnd">
              <a:solidFill>
                <a:srgbClr val="E05516">
                  <a:alpha val="74118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Freeform 81"/>
            <p:cNvSpPr/>
            <p:nvPr/>
          </p:nvSpPr>
          <p:spPr>
            <a:xfrm>
              <a:off x="5334000" y="2514599"/>
              <a:ext cx="990600" cy="1752601"/>
            </a:xfrm>
            <a:custGeom>
              <a:avLst/>
              <a:gdLst>
                <a:gd name="connsiteX0" fmla="*/ 95098 w 453543"/>
                <a:gd name="connsiteY0" fmla="*/ 0 h 1009498"/>
                <a:gd name="connsiteX1" fmla="*/ 453543 w 453543"/>
                <a:gd name="connsiteY1" fmla="*/ 577901 h 1009498"/>
                <a:gd name="connsiteX2" fmla="*/ 0 w 453543"/>
                <a:gd name="connsiteY2" fmla="*/ 1009498 h 1009498"/>
                <a:gd name="connsiteX0" fmla="*/ 609600 w 609600"/>
                <a:gd name="connsiteY0" fmla="*/ 0 h 1085698"/>
                <a:gd name="connsiteX1" fmla="*/ 453543 w 609600"/>
                <a:gd name="connsiteY1" fmla="*/ 654101 h 1085698"/>
                <a:gd name="connsiteX2" fmla="*/ 0 w 609600"/>
                <a:gd name="connsiteY2" fmla="*/ 1085698 h 1085698"/>
                <a:gd name="connsiteX0" fmla="*/ 0 w 529744"/>
                <a:gd name="connsiteY0" fmla="*/ 0 h 1542898"/>
                <a:gd name="connsiteX1" fmla="*/ 529744 w 529744"/>
                <a:gd name="connsiteY1" fmla="*/ 1111301 h 1542898"/>
                <a:gd name="connsiteX2" fmla="*/ 76201 w 529744"/>
                <a:gd name="connsiteY2" fmla="*/ 1542898 h 1542898"/>
                <a:gd name="connsiteX0" fmla="*/ 1600200 w 1600200"/>
                <a:gd name="connsiteY0" fmla="*/ 0 h 857098"/>
                <a:gd name="connsiteX1" fmla="*/ 453543 w 1600200"/>
                <a:gd name="connsiteY1" fmla="*/ 425501 h 857098"/>
                <a:gd name="connsiteX2" fmla="*/ 0 w 1600200"/>
                <a:gd name="connsiteY2" fmla="*/ 857098 h 857098"/>
                <a:gd name="connsiteX0" fmla="*/ 1600200 w 2743199"/>
                <a:gd name="connsiteY0" fmla="*/ 0 h 990600"/>
                <a:gd name="connsiteX1" fmla="*/ 2743199 w 2743199"/>
                <a:gd name="connsiteY1" fmla="*/ 990600 h 990600"/>
                <a:gd name="connsiteX2" fmla="*/ 0 w 2743199"/>
                <a:gd name="connsiteY2" fmla="*/ 857098 h 990600"/>
                <a:gd name="connsiteX0" fmla="*/ 1676399 w 2743199"/>
                <a:gd name="connsiteY0" fmla="*/ 0 h 1066800"/>
                <a:gd name="connsiteX1" fmla="*/ 2743199 w 2743199"/>
                <a:gd name="connsiteY1" fmla="*/ 1066800 h 1066800"/>
                <a:gd name="connsiteX2" fmla="*/ 0 w 2743199"/>
                <a:gd name="connsiteY2" fmla="*/ 933298 h 1066800"/>
                <a:gd name="connsiteX0" fmla="*/ 0 w 1066800"/>
                <a:gd name="connsiteY0" fmla="*/ 0 h 1600200"/>
                <a:gd name="connsiteX1" fmla="*/ 1066800 w 1066800"/>
                <a:gd name="connsiteY1" fmla="*/ 1066800 h 1600200"/>
                <a:gd name="connsiteX2" fmla="*/ 152400 w 1066800"/>
                <a:gd name="connsiteY2" fmla="*/ 1600200 h 1600200"/>
                <a:gd name="connsiteX0" fmla="*/ 0 w 1066801"/>
                <a:gd name="connsiteY0" fmla="*/ 0 h 1524000"/>
                <a:gd name="connsiteX1" fmla="*/ 1066801 w 1066801"/>
                <a:gd name="connsiteY1" fmla="*/ 990600 h 1524000"/>
                <a:gd name="connsiteX2" fmla="*/ 152401 w 1066801"/>
                <a:gd name="connsiteY2" fmla="*/ 1524000 h 1524000"/>
                <a:gd name="connsiteX0" fmla="*/ 0 w 1066801"/>
                <a:gd name="connsiteY0" fmla="*/ 0 h 1524000"/>
                <a:gd name="connsiteX1" fmla="*/ 1066801 w 1066801"/>
                <a:gd name="connsiteY1" fmla="*/ 1066800 h 1524000"/>
                <a:gd name="connsiteX2" fmla="*/ 152401 w 1066801"/>
                <a:gd name="connsiteY2" fmla="*/ 1524000 h 1524000"/>
                <a:gd name="connsiteX0" fmla="*/ 0 w 1219200"/>
                <a:gd name="connsiteY0" fmla="*/ 0 h 1524000"/>
                <a:gd name="connsiteX1" fmla="*/ 1219200 w 1219200"/>
                <a:gd name="connsiteY1" fmla="*/ 1066800 h 1524000"/>
                <a:gd name="connsiteX2" fmla="*/ 304800 w 1219200"/>
                <a:gd name="connsiteY2" fmla="*/ 1524000 h 1524000"/>
                <a:gd name="connsiteX0" fmla="*/ 0 w 1066800"/>
                <a:gd name="connsiteY0" fmla="*/ 0 h 1524000"/>
                <a:gd name="connsiteX1" fmla="*/ 1066800 w 1066800"/>
                <a:gd name="connsiteY1" fmla="*/ 1066800 h 1524000"/>
                <a:gd name="connsiteX2" fmla="*/ 304800 w 1066800"/>
                <a:gd name="connsiteY2" fmla="*/ 1524000 h 1524000"/>
                <a:gd name="connsiteX0" fmla="*/ 0 w 990600"/>
                <a:gd name="connsiteY0" fmla="*/ 0 h 1524000"/>
                <a:gd name="connsiteX1" fmla="*/ 990600 w 990600"/>
                <a:gd name="connsiteY1" fmla="*/ 1066800 h 1524000"/>
                <a:gd name="connsiteX2" fmla="*/ 228600 w 990600"/>
                <a:gd name="connsiteY2" fmla="*/ 1524000 h 1524000"/>
                <a:gd name="connsiteX0" fmla="*/ 0 w 1752600"/>
                <a:gd name="connsiteY0" fmla="*/ 0 h 1524000"/>
                <a:gd name="connsiteX1" fmla="*/ 990600 w 1752600"/>
                <a:gd name="connsiteY1" fmla="*/ 1066800 h 1524000"/>
                <a:gd name="connsiteX2" fmla="*/ 1752600 w 1752600"/>
                <a:gd name="connsiteY2" fmla="*/ 1524000 h 1524000"/>
                <a:gd name="connsiteX0" fmla="*/ 0 w 990600"/>
                <a:gd name="connsiteY0" fmla="*/ 0 h 1501445"/>
                <a:gd name="connsiteX1" fmla="*/ 990600 w 990600"/>
                <a:gd name="connsiteY1" fmla="*/ 1066800 h 1501445"/>
                <a:gd name="connsiteX2" fmla="*/ 935126 w 990600"/>
                <a:gd name="connsiteY2" fmla="*/ 1501445 h 1501445"/>
                <a:gd name="connsiteX0" fmla="*/ 0 w 990600"/>
                <a:gd name="connsiteY0" fmla="*/ 0 h 1676401"/>
                <a:gd name="connsiteX1" fmla="*/ 990600 w 990600"/>
                <a:gd name="connsiteY1" fmla="*/ 1066800 h 1676401"/>
                <a:gd name="connsiteX2" fmla="*/ 914400 w 990600"/>
                <a:gd name="connsiteY2" fmla="*/ 1676401 h 1676401"/>
                <a:gd name="connsiteX0" fmla="*/ 0 w 990600"/>
                <a:gd name="connsiteY0" fmla="*/ 0 h 1752601"/>
                <a:gd name="connsiteX1" fmla="*/ 990600 w 990600"/>
                <a:gd name="connsiteY1" fmla="*/ 1066800 h 1752601"/>
                <a:gd name="connsiteX2" fmla="*/ 914400 w 990600"/>
                <a:gd name="connsiteY2" fmla="*/ 1752601 h 1752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90600" h="1752601">
                  <a:moveTo>
                    <a:pt x="0" y="0"/>
                  </a:moveTo>
                  <a:lnTo>
                    <a:pt x="990600" y="1066800"/>
                  </a:lnTo>
                  <a:lnTo>
                    <a:pt x="914400" y="1752601"/>
                  </a:lnTo>
                </a:path>
              </a:pathLst>
            </a:custGeom>
            <a:ln w="38100" cap="rnd">
              <a:solidFill>
                <a:srgbClr val="026AC8">
                  <a:alpha val="7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0" name="Web pos 2"/>
          <p:cNvGrpSpPr/>
          <p:nvPr/>
        </p:nvGrpSpPr>
        <p:grpSpPr>
          <a:xfrm>
            <a:off x="5257800" y="3288212"/>
            <a:ext cx="1822450" cy="1765300"/>
            <a:chOff x="5257800" y="2514600"/>
            <a:chExt cx="1822450" cy="1765300"/>
          </a:xfrm>
        </p:grpSpPr>
        <p:sp>
          <p:nvSpPr>
            <p:cNvPr id="84" name="Freeform 83"/>
            <p:cNvSpPr/>
            <p:nvPr/>
          </p:nvSpPr>
          <p:spPr>
            <a:xfrm>
              <a:off x="5257800" y="2514600"/>
              <a:ext cx="1371600" cy="1752600"/>
            </a:xfrm>
            <a:custGeom>
              <a:avLst/>
              <a:gdLst>
                <a:gd name="connsiteX0" fmla="*/ 95098 w 453543"/>
                <a:gd name="connsiteY0" fmla="*/ 0 h 1009498"/>
                <a:gd name="connsiteX1" fmla="*/ 453543 w 453543"/>
                <a:gd name="connsiteY1" fmla="*/ 577901 h 1009498"/>
                <a:gd name="connsiteX2" fmla="*/ 0 w 453543"/>
                <a:gd name="connsiteY2" fmla="*/ 1009498 h 1009498"/>
                <a:gd name="connsiteX0" fmla="*/ 609600 w 609600"/>
                <a:gd name="connsiteY0" fmla="*/ 0 h 1085698"/>
                <a:gd name="connsiteX1" fmla="*/ 453543 w 609600"/>
                <a:gd name="connsiteY1" fmla="*/ 654101 h 1085698"/>
                <a:gd name="connsiteX2" fmla="*/ 0 w 609600"/>
                <a:gd name="connsiteY2" fmla="*/ 1085698 h 1085698"/>
                <a:gd name="connsiteX0" fmla="*/ 0 w 529744"/>
                <a:gd name="connsiteY0" fmla="*/ 0 h 1542898"/>
                <a:gd name="connsiteX1" fmla="*/ 529744 w 529744"/>
                <a:gd name="connsiteY1" fmla="*/ 1111301 h 1542898"/>
                <a:gd name="connsiteX2" fmla="*/ 76201 w 529744"/>
                <a:gd name="connsiteY2" fmla="*/ 1542898 h 1542898"/>
                <a:gd name="connsiteX0" fmla="*/ 1600200 w 1600200"/>
                <a:gd name="connsiteY0" fmla="*/ 0 h 857098"/>
                <a:gd name="connsiteX1" fmla="*/ 453543 w 1600200"/>
                <a:gd name="connsiteY1" fmla="*/ 425501 h 857098"/>
                <a:gd name="connsiteX2" fmla="*/ 0 w 1600200"/>
                <a:gd name="connsiteY2" fmla="*/ 857098 h 857098"/>
                <a:gd name="connsiteX0" fmla="*/ 1600200 w 2743199"/>
                <a:gd name="connsiteY0" fmla="*/ 0 h 990600"/>
                <a:gd name="connsiteX1" fmla="*/ 2743199 w 2743199"/>
                <a:gd name="connsiteY1" fmla="*/ 990600 h 990600"/>
                <a:gd name="connsiteX2" fmla="*/ 0 w 2743199"/>
                <a:gd name="connsiteY2" fmla="*/ 857098 h 990600"/>
                <a:gd name="connsiteX0" fmla="*/ 1676399 w 2743199"/>
                <a:gd name="connsiteY0" fmla="*/ 0 h 1066800"/>
                <a:gd name="connsiteX1" fmla="*/ 2743199 w 2743199"/>
                <a:gd name="connsiteY1" fmla="*/ 1066800 h 1066800"/>
                <a:gd name="connsiteX2" fmla="*/ 0 w 2743199"/>
                <a:gd name="connsiteY2" fmla="*/ 933298 h 1066800"/>
                <a:gd name="connsiteX0" fmla="*/ 0 w 1066800"/>
                <a:gd name="connsiteY0" fmla="*/ 0 h 1600200"/>
                <a:gd name="connsiteX1" fmla="*/ 1066800 w 1066800"/>
                <a:gd name="connsiteY1" fmla="*/ 1066800 h 1600200"/>
                <a:gd name="connsiteX2" fmla="*/ 152400 w 1066800"/>
                <a:gd name="connsiteY2" fmla="*/ 1600200 h 1600200"/>
                <a:gd name="connsiteX0" fmla="*/ 0 w 1066801"/>
                <a:gd name="connsiteY0" fmla="*/ 0 h 1524000"/>
                <a:gd name="connsiteX1" fmla="*/ 1066801 w 1066801"/>
                <a:gd name="connsiteY1" fmla="*/ 990600 h 1524000"/>
                <a:gd name="connsiteX2" fmla="*/ 152401 w 1066801"/>
                <a:gd name="connsiteY2" fmla="*/ 1524000 h 1524000"/>
                <a:gd name="connsiteX0" fmla="*/ 0 w 1066801"/>
                <a:gd name="connsiteY0" fmla="*/ 0 h 1524000"/>
                <a:gd name="connsiteX1" fmla="*/ 1066801 w 1066801"/>
                <a:gd name="connsiteY1" fmla="*/ 1066800 h 1524000"/>
                <a:gd name="connsiteX2" fmla="*/ 152401 w 1066801"/>
                <a:gd name="connsiteY2" fmla="*/ 1524000 h 1524000"/>
                <a:gd name="connsiteX0" fmla="*/ 0 w 1219200"/>
                <a:gd name="connsiteY0" fmla="*/ 0 h 1524000"/>
                <a:gd name="connsiteX1" fmla="*/ 1219200 w 1219200"/>
                <a:gd name="connsiteY1" fmla="*/ 1066800 h 1524000"/>
                <a:gd name="connsiteX2" fmla="*/ 304800 w 1219200"/>
                <a:gd name="connsiteY2" fmla="*/ 1524000 h 1524000"/>
                <a:gd name="connsiteX0" fmla="*/ 0 w 1066800"/>
                <a:gd name="connsiteY0" fmla="*/ 0 h 1524000"/>
                <a:gd name="connsiteX1" fmla="*/ 1066800 w 1066800"/>
                <a:gd name="connsiteY1" fmla="*/ 1066800 h 1524000"/>
                <a:gd name="connsiteX2" fmla="*/ 304800 w 1066800"/>
                <a:gd name="connsiteY2" fmla="*/ 1524000 h 1524000"/>
                <a:gd name="connsiteX0" fmla="*/ 0 w 990600"/>
                <a:gd name="connsiteY0" fmla="*/ 0 h 1524000"/>
                <a:gd name="connsiteX1" fmla="*/ 990600 w 990600"/>
                <a:gd name="connsiteY1" fmla="*/ 1066800 h 1524000"/>
                <a:gd name="connsiteX2" fmla="*/ 228600 w 990600"/>
                <a:gd name="connsiteY2" fmla="*/ 1524000 h 1524000"/>
                <a:gd name="connsiteX0" fmla="*/ 1295400 w 1295400"/>
                <a:gd name="connsiteY0" fmla="*/ 0 h 1524000"/>
                <a:gd name="connsiteX1" fmla="*/ 762000 w 1295400"/>
                <a:gd name="connsiteY1" fmla="*/ 1066800 h 1524000"/>
                <a:gd name="connsiteX2" fmla="*/ 0 w 1295400"/>
                <a:gd name="connsiteY2" fmla="*/ 1524000 h 1524000"/>
                <a:gd name="connsiteX0" fmla="*/ 1295400 w 1295400"/>
                <a:gd name="connsiteY0" fmla="*/ 0 h 1524000"/>
                <a:gd name="connsiteX1" fmla="*/ 838200 w 1295400"/>
                <a:gd name="connsiteY1" fmla="*/ 1066800 h 1524000"/>
                <a:gd name="connsiteX2" fmla="*/ 0 w 1295400"/>
                <a:gd name="connsiteY2" fmla="*/ 1524000 h 1524000"/>
                <a:gd name="connsiteX0" fmla="*/ 1295400 w 1295400"/>
                <a:gd name="connsiteY0" fmla="*/ 0 h 1524000"/>
                <a:gd name="connsiteX1" fmla="*/ 762000 w 1295400"/>
                <a:gd name="connsiteY1" fmla="*/ 1066800 h 1524000"/>
                <a:gd name="connsiteX2" fmla="*/ 0 w 1295400"/>
                <a:gd name="connsiteY2" fmla="*/ 1524000 h 1524000"/>
                <a:gd name="connsiteX0" fmla="*/ 1295400 w 1295400"/>
                <a:gd name="connsiteY0" fmla="*/ 0 h 1524000"/>
                <a:gd name="connsiteX1" fmla="*/ 1295400 w 1295400"/>
                <a:gd name="connsiteY1" fmla="*/ 0 h 1524000"/>
                <a:gd name="connsiteX2" fmla="*/ 762000 w 1295400"/>
                <a:gd name="connsiteY2" fmla="*/ 1066800 h 1524000"/>
                <a:gd name="connsiteX3" fmla="*/ 0 w 1295400"/>
                <a:gd name="connsiteY3" fmla="*/ 1524000 h 1524000"/>
                <a:gd name="connsiteX0" fmla="*/ 1295400 w 1295400"/>
                <a:gd name="connsiteY0" fmla="*/ 0 h 1524000"/>
                <a:gd name="connsiteX1" fmla="*/ 1295400 w 1295400"/>
                <a:gd name="connsiteY1" fmla="*/ 0 h 1524000"/>
                <a:gd name="connsiteX2" fmla="*/ 838200 w 1295400"/>
                <a:gd name="connsiteY2" fmla="*/ 1143000 h 1524000"/>
                <a:gd name="connsiteX3" fmla="*/ 0 w 1295400"/>
                <a:gd name="connsiteY3" fmla="*/ 1524000 h 1524000"/>
                <a:gd name="connsiteX0" fmla="*/ 1371600 w 1371600"/>
                <a:gd name="connsiteY0" fmla="*/ 0 h 1752600"/>
                <a:gd name="connsiteX1" fmla="*/ 1371600 w 1371600"/>
                <a:gd name="connsiteY1" fmla="*/ 0 h 1752600"/>
                <a:gd name="connsiteX2" fmla="*/ 914400 w 1371600"/>
                <a:gd name="connsiteY2" fmla="*/ 1143000 h 1752600"/>
                <a:gd name="connsiteX3" fmla="*/ 0 w 1371600"/>
                <a:gd name="connsiteY3" fmla="*/ 1752600 h 175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1600" h="1752600">
                  <a:moveTo>
                    <a:pt x="1371600" y="0"/>
                  </a:moveTo>
                  <a:lnTo>
                    <a:pt x="1371600" y="0"/>
                  </a:lnTo>
                  <a:lnTo>
                    <a:pt x="914400" y="1143000"/>
                  </a:lnTo>
                  <a:lnTo>
                    <a:pt x="0" y="1752600"/>
                  </a:lnTo>
                </a:path>
              </a:pathLst>
            </a:custGeom>
            <a:ln w="38100" cap="rnd">
              <a:solidFill>
                <a:srgbClr val="E05516">
                  <a:alpha val="74118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Freeform 84"/>
            <p:cNvSpPr/>
            <p:nvPr/>
          </p:nvSpPr>
          <p:spPr>
            <a:xfrm>
              <a:off x="6330950" y="2538374"/>
              <a:ext cx="749300" cy="1741526"/>
            </a:xfrm>
            <a:custGeom>
              <a:avLst/>
              <a:gdLst>
                <a:gd name="connsiteX0" fmla="*/ 95098 w 453543"/>
                <a:gd name="connsiteY0" fmla="*/ 0 h 1009498"/>
                <a:gd name="connsiteX1" fmla="*/ 453543 w 453543"/>
                <a:gd name="connsiteY1" fmla="*/ 577901 h 1009498"/>
                <a:gd name="connsiteX2" fmla="*/ 0 w 453543"/>
                <a:gd name="connsiteY2" fmla="*/ 1009498 h 1009498"/>
                <a:gd name="connsiteX0" fmla="*/ 609600 w 609600"/>
                <a:gd name="connsiteY0" fmla="*/ 0 h 1085698"/>
                <a:gd name="connsiteX1" fmla="*/ 453543 w 609600"/>
                <a:gd name="connsiteY1" fmla="*/ 654101 h 1085698"/>
                <a:gd name="connsiteX2" fmla="*/ 0 w 609600"/>
                <a:gd name="connsiteY2" fmla="*/ 1085698 h 1085698"/>
                <a:gd name="connsiteX0" fmla="*/ 0 w 529744"/>
                <a:gd name="connsiteY0" fmla="*/ 0 h 1542898"/>
                <a:gd name="connsiteX1" fmla="*/ 529744 w 529744"/>
                <a:gd name="connsiteY1" fmla="*/ 1111301 h 1542898"/>
                <a:gd name="connsiteX2" fmla="*/ 76201 w 529744"/>
                <a:gd name="connsiteY2" fmla="*/ 1542898 h 1542898"/>
                <a:gd name="connsiteX0" fmla="*/ 1600200 w 1600200"/>
                <a:gd name="connsiteY0" fmla="*/ 0 h 857098"/>
                <a:gd name="connsiteX1" fmla="*/ 453543 w 1600200"/>
                <a:gd name="connsiteY1" fmla="*/ 425501 h 857098"/>
                <a:gd name="connsiteX2" fmla="*/ 0 w 1600200"/>
                <a:gd name="connsiteY2" fmla="*/ 857098 h 857098"/>
                <a:gd name="connsiteX0" fmla="*/ 1600200 w 2743199"/>
                <a:gd name="connsiteY0" fmla="*/ 0 h 990600"/>
                <a:gd name="connsiteX1" fmla="*/ 2743199 w 2743199"/>
                <a:gd name="connsiteY1" fmla="*/ 990600 h 990600"/>
                <a:gd name="connsiteX2" fmla="*/ 0 w 2743199"/>
                <a:gd name="connsiteY2" fmla="*/ 857098 h 990600"/>
                <a:gd name="connsiteX0" fmla="*/ 1676399 w 2743199"/>
                <a:gd name="connsiteY0" fmla="*/ 0 h 1066800"/>
                <a:gd name="connsiteX1" fmla="*/ 2743199 w 2743199"/>
                <a:gd name="connsiteY1" fmla="*/ 1066800 h 1066800"/>
                <a:gd name="connsiteX2" fmla="*/ 0 w 2743199"/>
                <a:gd name="connsiteY2" fmla="*/ 933298 h 1066800"/>
                <a:gd name="connsiteX0" fmla="*/ 0 w 1066800"/>
                <a:gd name="connsiteY0" fmla="*/ 0 h 1600200"/>
                <a:gd name="connsiteX1" fmla="*/ 1066800 w 1066800"/>
                <a:gd name="connsiteY1" fmla="*/ 1066800 h 1600200"/>
                <a:gd name="connsiteX2" fmla="*/ 152400 w 1066800"/>
                <a:gd name="connsiteY2" fmla="*/ 1600200 h 1600200"/>
                <a:gd name="connsiteX0" fmla="*/ 0 w 1066801"/>
                <a:gd name="connsiteY0" fmla="*/ 0 h 1524000"/>
                <a:gd name="connsiteX1" fmla="*/ 1066801 w 1066801"/>
                <a:gd name="connsiteY1" fmla="*/ 990600 h 1524000"/>
                <a:gd name="connsiteX2" fmla="*/ 152401 w 1066801"/>
                <a:gd name="connsiteY2" fmla="*/ 1524000 h 1524000"/>
                <a:gd name="connsiteX0" fmla="*/ 0 w 1066801"/>
                <a:gd name="connsiteY0" fmla="*/ 0 h 1524000"/>
                <a:gd name="connsiteX1" fmla="*/ 1066801 w 1066801"/>
                <a:gd name="connsiteY1" fmla="*/ 1066800 h 1524000"/>
                <a:gd name="connsiteX2" fmla="*/ 152401 w 1066801"/>
                <a:gd name="connsiteY2" fmla="*/ 1524000 h 1524000"/>
                <a:gd name="connsiteX0" fmla="*/ 0 w 1219200"/>
                <a:gd name="connsiteY0" fmla="*/ 0 h 1524000"/>
                <a:gd name="connsiteX1" fmla="*/ 1219200 w 1219200"/>
                <a:gd name="connsiteY1" fmla="*/ 1066800 h 1524000"/>
                <a:gd name="connsiteX2" fmla="*/ 304800 w 1219200"/>
                <a:gd name="connsiteY2" fmla="*/ 1524000 h 1524000"/>
                <a:gd name="connsiteX0" fmla="*/ 0 w 1066800"/>
                <a:gd name="connsiteY0" fmla="*/ 0 h 1524000"/>
                <a:gd name="connsiteX1" fmla="*/ 1066800 w 1066800"/>
                <a:gd name="connsiteY1" fmla="*/ 1066800 h 1524000"/>
                <a:gd name="connsiteX2" fmla="*/ 304800 w 1066800"/>
                <a:gd name="connsiteY2" fmla="*/ 1524000 h 1524000"/>
                <a:gd name="connsiteX0" fmla="*/ 0 w 990600"/>
                <a:gd name="connsiteY0" fmla="*/ 0 h 1524000"/>
                <a:gd name="connsiteX1" fmla="*/ 990600 w 990600"/>
                <a:gd name="connsiteY1" fmla="*/ 1066800 h 1524000"/>
                <a:gd name="connsiteX2" fmla="*/ 228600 w 990600"/>
                <a:gd name="connsiteY2" fmla="*/ 1524000 h 1524000"/>
                <a:gd name="connsiteX0" fmla="*/ 0 w 1752600"/>
                <a:gd name="connsiteY0" fmla="*/ 0 h 1524000"/>
                <a:gd name="connsiteX1" fmla="*/ 990600 w 1752600"/>
                <a:gd name="connsiteY1" fmla="*/ 1066800 h 1524000"/>
                <a:gd name="connsiteX2" fmla="*/ 1752600 w 1752600"/>
                <a:gd name="connsiteY2" fmla="*/ 1524000 h 1524000"/>
                <a:gd name="connsiteX0" fmla="*/ 533400 w 762000"/>
                <a:gd name="connsiteY0" fmla="*/ 0 h 1447800"/>
                <a:gd name="connsiteX1" fmla="*/ 0 w 762000"/>
                <a:gd name="connsiteY1" fmla="*/ 990600 h 1447800"/>
                <a:gd name="connsiteX2" fmla="*/ 762000 w 762000"/>
                <a:gd name="connsiteY2" fmla="*/ 1447800 h 1447800"/>
                <a:gd name="connsiteX0" fmla="*/ 537058 w 762000"/>
                <a:gd name="connsiteY0" fmla="*/ 0 h 1500226"/>
                <a:gd name="connsiteX1" fmla="*/ 0 w 762000"/>
                <a:gd name="connsiteY1" fmla="*/ 1043026 h 1500226"/>
                <a:gd name="connsiteX2" fmla="*/ 762000 w 762000"/>
                <a:gd name="connsiteY2" fmla="*/ 1500226 h 1500226"/>
                <a:gd name="connsiteX0" fmla="*/ 530708 w 755650"/>
                <a:gd name="connsiteY0" fmla="*/ 0 h 1500226"/>
                <a:gd name="connsiteX1" fmla="*/ 0 w 755650"/>
                <a:gd name="connsiteY1" fmla="*/ 1106526 h 1500226"/>
                <a:gd name="connsiteX2" fmla="*/ 755650 w 755650"/>
                <a:gd name="connsiteY2" fmla="*/ 1500226 h 1500226"/>
                <a:gd name="connsiteX0" fmla="*/ 530708 w 749300"/>
                <a:gd name="connsiteY0" fmla="*/ 0 h 1741526"/>
                <a:gd name="connsiteX1" fmla="*/ 0 w 749300"/>
                <a:gd name="connsiteY1" fmla="*/ 1106526 h 1741526"/>
                <a:gd name="connsiteX2" fmla="*/ 749300 w 749300"/>
                <a:gd name="connsiteY2" fmla="*/ 1741526 h 1741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49300" h="1741526">
                  <a:moveTo>
                    <a:pt x="530708" y="0"/>
                  </a:moveTo>
                  <a:lnTo>
                    <a:pt x="0" y="1106526"/>
                  </a:lnTo>
                  <a:lnTo>
                    <a:pt x="749300" y="1741526"/>
                  </a:lnTo>
                </a:path>
              </a:pathLst>
            </a:custGeom>
            <a:ln w="38100" cap="rnd">
              <a:solidFill>
                <a:srgbClr val="026AC8">
                  <a:alpha val="7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3" name="Instance 1"/>
          <p:cNvGrpSpPr/>
          <p:nvPr/>
        </p:nvGrpSpPr>
        <p:grpSpPr>
          <a:xfrm>
            <a:off x="5227319" y="3284402"/>
            <a:ext cx="1859281" cy="1809750"/>
            <a:chOff x="5227319" y="2510790"/>
            <a:chExt cx="1859281" cy="1809750"/>
          </a:xfrm>
        </p:grpSpPr>
        <p:sp>
          <p:nvSpPr>
            <p:cNvPr id="87" name="Freeform 86"/>
            <p:cNvSpPr/>
            <p:nvPr/>
          </p:nvSpPr>
          <p:spPr>
            <a:xfrm>
              <a:off x="5946933" y="2513171"/>
              <a:ext cx="303847" cy="1780699"/>
            </a:xfrm>
            <a:custGeom>
              <a:avLst/>
              <a:gdLst>
                <a:gd name="connsiteX0" fmla="*/ 95098 w 453543"/>
                <a:gd name="connsiteY0" fmla="*/ 0 h 1009498"/>
                <a:gd name="connsiteX1" fmla="*/ 453543 w 453543"/>
                <a:gd name="connsiteY1" fmla="*/ 577901 h 1009498"/>
                <a:gd name="connsiteX2" fmla="*/ 0 w 453543"/>
                <a:gd name="connsiteY2" fmla="*/ 1009498 h 1009498"/>
                <a:gd name="connsiteX0" fmla="*/ 609600 w 609600"/>
                <a:gd name="connsiteY0" fmla="*/ 0 h 1085698"/>
                <a:gd name="connsiteX1" fmla="*/ 453543 w 609600"/>
                <a:gd name="connsiteY1" fmla="*/ 654101 h 1085698"/>
                <a:gd name="connsiteX2" fmla="*/ 0 w 609600"/>
                <a:gd name="connsiteY2" fmla="*/ 1085698 h 1085698"/>
                <a:gd name="connsiteX0" fmla="*/ 0 w 529744"/>
                <a:gd name="connsiteY0" fmla="*/ 0 h 1542898"/>
                <a:gd name="connsiteX1" fmla="*/ 529744 w 529744"/>
                <a:gd name="connsiteY1" fmla="*/ 1111301 h 1542898"/>
                <a:gd name="connsiteX2" fmla="*/ 76201 w 529744"/>
                <a:gd name="connsiteY2" fmla="*/ 1542898 h 1542898"/>
                <a:gd name="connsiteX0" fmla="*/ 1600200 w 1600200"/>
                <a:gd name="connsiteY0" fmla="*/ 0 h 857098"/>
                <a:gd name="connsiteX1" fmla="*/ 453543 w 1600200"/>
                <a:gd name="connsiteY1" fmla="*/ 425501 h 857098"/>
                <a:gd name="connsiteX2" fmla="*/ 0 w 1600200"/>
                <a:gd name="connsiteY2" fmla="*/ 857098 h 857098"/>
                <a:gd name="connsiteX0" fmla="*/ 1600200 w 2743199"/>
                <a:gd name="connsiteY0" fmla="*/ 0 h 990600"/>
                <a:gd name="connsiteX1" fmla="*/ 2743199 w 2743199"/>
                <a:gd name="connsiteY1" fmla="*/ 990600 h 990600"/>
                <a:gd name="connsiteX2" fmla="*/ 0 w 2743199"/>
                <a:gd name="connsiteY2" fmla="*/ 857098 h 990600"/>
                <a:gd name="connsiteX0" fmla="*/ 1676399 w 2743199"/>
                <a:gd name="connsiteY0" fmla="*/ 0 h 1066800"/>
                <a:gd name="connsiteX1" fmla="*/ 2743199 w 2743199"/>
                <a:gd name="connsiteY1" fmla="*/ 1066800 h 1066800"/>
                <a:gd name="connsiteX2" fmla="*/ 0 w 2743199"/>
                <a:gd name="connsiteY2" fmla="*/ 933298 h 1066800"/>
                <a:gd name="connsiteX0" fmla="*/ 0 w 1066800"/>
                <a:gd name="connsiteY0" fmla="*/ 0 h 1600200"/>
                <a:gd name="connsiteX1" fmla="*/ 1066800 w 1066800"/>
                <a:gd name="connsiteY1" fmla="*/ 1066800 h 1600200"/>
                <a:gd name="connsiteX2" fmla="*/ 152400 w 1066800"/>
                <a:gd name="connsiteY2" fmla="*/ 1600200 h 1600200"/>
                <a:gd name="connsiteX0" fmla="*/ 0 w 1066801"/>
                <a:gd name="connsiteY0" fmla="*/ 0 h 1524000"/>
                <a:gd name="connsiteX1" fmla="*/ 1066801 w 1066801"/>
                <a:gd name="connsiteY1" fmla="*/ 990600 h 1524000"/>
                <a:gd name="connsiteX2" fmla="*/ 152401 w 1066801"/>
                <a:gd name="connsiteY2" fmla="*/ 1524000 h 1524000"/>
                <a:gd name="connsiteX0" fmla="*/ 0 w 1066801"/>
                <a:gd name="connsiteY0" fmla="*/ 0 h 1524000"/>
                <a:gd name="connsiteX1" fmla="*/ 1066801 w 1066801"/>
                <a:gd name="connsiteY1" fmla="*/ 1066800 h 1524000"/>
                <a:gd name="connsiteX2" fmla="*/ 152401 w 1066801"/>
                <a:gd name="connsiteY2" fmla="*/ 1524000 h 1524000"/>
                <a:gd name="connsiteX0" fmla="*/ 0 w 1219200"/>
                <a:gd name="connsiteY0" fmla="*/ 0 h 1524000"/>
                <a:gd name="connsiteX1" fmla="*/ 1219200 w 1219200"/>
                <a:gd name="connsiteY1" fmla="*/ 1066800 h 1524000"/>
                <a:gd name="connsiteX2" fmla="*/ 304800 w 1219200"/>
                <a:gd name="connsiteY2" fmla="*/ 1524000 h 1524000"/>
                <a:gd name="connsiteX0" fmla="*/ 0 w 1066800"/>
                <a:gd name="connsiteY0" fmla="*/ 0 h 1524000"/>
                <a:gd name="connsiteX1" fmla="*/ 1066800 w 1066800"/>
                <a:gd name="connsiteY1" fmla="*/ 1066800 h 1524000"/>
                <a:gd name="connsiteX2" fmla="*/ 304800 w 1066800"/>
                <a:gd name="connsiteY2" fmla="*/ 1524000 h 1524000"/>
                <a:gd name="connsiteX0" fmla="*/ 0 w 990600"/>
                <a:gd name="connsiteY0" fmla="*/ 0 h 1524000"/>
                <a:gd name="connsiteX1" fmla="*/ 990600 w 990600"/>
                <a:gd name="connsiteY1" fmla="*/ 1066800 h 1524000"/>
                <a:gd name="connsiteX2" fmla="*/ 228600 w 990600"/>
                <a:gd name="connsiteY2" fmla="*/ 1524000 h 1524000"/>
                <a:gd name="connsiteX0" fmla="*/ 0 w 1752600"/>
                <a:gd name="connsiteY0" fmla="*/ 0 h 1524000"/>
                <a:gd name="connsiteX1" fmla="*/ 990600 w 1752600"/>
                <a:gd name="connsiteY1" fmla="*/ 1066800 h 1524000"/>
                <a:gd name="connsiteX2" fmla="*/ 1752600 w 1752600"/>
                <a:gd name="connsiteY2" fmla="*/ 1524000 h 1524000"/>
                <a:gd name="connsiteX0" fmla="*/ 533400 w 762000"/>
                <a:gd name="connsiteY0" fmla="*/ 0 h 1447800"/>
                <a:gd name="connsiteX1" fmla="*/ 0 w 762000"/>
                <a:gd name="connsiteY1" fmla="*/ 990600 h 1447800"/>
                <a:gd name="connsiteX2" fmla="*/ 762000 w 762000"/>
                <a:gd name="connsiteY2" fmla="*/ 1447800 h 1447800"/>
                <a:gd name="connsiteX0" fmla="*/ 537058 w 762000"/>
                <a:gd name="connsiteY0" fmla="*/ 0 h 1500226"/>
                <a:gd name="connsiteX1" fmla="*/ 0 w 762000"/>
                <a:gd name="connsiteY1" fmla="*/ 1043026 h 1500226"/>
                <a:gd name="connsiteX2" fmla="*/ 762000 w 762000"/>
                <a:gd name="connsiteY2" fmla="*/ 1500226 h 1500226"/>
                <a:gd name="connsiteX0" fmla="*/ 530708 w 755650"/>
                <a:gd name="connsiteY0" fmla="*/ 0 h 1500226"/>
                <a:gd name="connsiteX1" fmla="*/ 0 w 755650"/>
                <a:gd name="connsiteY1" fmla="*/ 1106526 h 1500226"/>
                <a:gd name="connsiteX2" fmla="*/ 755650 w 755650"/>
                <a:gd name="connsiteY2" fmla="*/ 1500226 h 1500226"/>
                <a:gd name="connsiteX0" fmla="*/ 530708 w 749300"/>
                <a:gd name="connsiteY0" fmla="*/ 0 h 1741526"/>
                <a:gd name="connsiteX1" fmla="*/ 0 w 749300"/>
                <a:gd name="connsiteY1" fmla="*/ 1106526 h 1741526"/>
                <a:gd name="connsiteX2" fmla="*/ 749300 w 749300"/>
                <a:gd name="connsiteY2" fmla="*/ 1741526 h 1741526"/>
                <a:gd name="connsiteX0" fmla="*/ 543408 w 762000"/>
                <a:gd name="connsiteY0" fmla="*/ 0 h 1741526"/>
                <a:gd name="connsiteX1" fmla="*/ 0 w 762000"/>
                <a:gd name="connsiteY1" fmla="*/ 1131926 h 1741526"/>
                <a:gd name="connsiteX2" fmla="*/ 762000 w 762000"/>
                <a:gd name="connsiteY2" fmla="*/ 1741526 h 1741526"/>
                <a:gd name="connsiteX0" fmla="*/ 543408 w 762000"/>
                <a:gd name="connsiteY0" fmla="*/ 0 h 1741526"/>
                <a:gd name="connsiteX1" fmla="*/ 0 w 762000"/>
                <a:gd name="connsiteY1" fmla="*/ 1131926 h 1741526"/>
                <a:gd name="connsiteX2" fmla="*/ 762000 w 762000"/>
                <a:gd name="connsiteY2" fmla="*/ 1741526 h 1741526"/>
                <a:gd name="connsiteX0" fmla="*/ 543408 w 769620"/>
                <a:gd name="connsiteY0" fmla="*/ 0 h 1775816"/>
                <a:gd name="connsiteX1" fmla="*/ 0 w 769620"/>
                <a:gd name="connsiteY1" fmla="*/ 1131926 h 1775816"/>
                <a:gd name="connsiteX2" fmla="*/ 769620 w 769620"/>
                <a:gd name="connsiteY2" fmla="*/ 1775816 h 1775816"/>
                <a:gd name="connsiteX0" fmla="*/ 0 w 1074420"/>
                <a:gd name="connsiteY0" fmla="*/ 0 h 1786890"/>
                <a:gd name="connsiteX1" fmla="*/ 304800 w 1074420"/>
                <a:gd name="connsiteY1" fmla="*/ 1143000 h 1786890"/>
                <a:gd name="connsiteX2" fmla="*/ 1074420 w 1074420"/>
                <a:gd name="connsiteY2" fmla="*/ 1786890 h 1786890"/>
                <a:gd name="connsiteX0" fmla="*/ 0 w 1074420"/>
                <a:gd name="connsiteY0" fmla="*/ 0 h 1786890"/>
                <a:gd name="connsiteX1" fmla="*/ 331470 w 1074420"/>
                <a:gd name="connsiteY1" fmla="*/ 1146810 h 1786890"/>
                <a:gd name="connsiteX2" fmla="*/ 1074420 w 1074420"/>
                <a:gd name="connsiteY2" fmla="*/ 1786890 h 1786890"/>
                <a:gd name="connsiteX0" fmla="*/ 0 w 1074420"/>
                <a:gd name="connsiteY0" fmla="*/ 0 h 1786890"/>
                <a:gd name="connsiteX1" fmla="*/ 312420 w 1074420"/>
                <a:gd name="connsiteY1" fmla="*/ 1146810 h 1786890"/>
                <a:gd name="connsiteX2" fmla="*/ 1074420 w 1074420"/>
                <a:gd name="connsiteY2" fmla="*/ 1786890 h 1786890"/>
                <a:gd name="connsiteX0" fmla="*/ 0 w 1059180"/>
                <a:gd name="connsiteY0" fmla="*/ 0 h 1790700"/>
                <a:gd name="connsiteX1" fmla="*/ 297180 w 1059180"/>
                <a:gd name="connsiteY1" fmla="*/ 1150620 h 1790700"/>
                <a:gd name="connsiteX2" fmla="*/ 1059180 w 1059180"/>
                <a:gd name="connsiteY2" fmla="*/ 1790700 h 1790700"/>
                <a:gd name="connsiteX0" fmla="*/ 0 w 297180"/>
                <a:gd name="connsiteY0" fmla="*/ 0 h 1783080"/>
                <a:gd name="connsiteX1" fmla="*/ 297180 w 297180"/>
                <a:gd name="connsiteY1" fmla="*/ 1150620 h 1783080"/>
                <a:gd name="connsiteX2" fmla="*/ 274320 w 297180"/>
                <a:gd name="connsiteY2" fmla="*/ 1783080 h 1783080"/>
                <a:gd name="connsiteX0" fmla="*/ 0 w 308610"/>
                <a:gd name="connsiteY0" fmla="*/ 0 h 1783080"/>
                <a:gd name="connsiteX1" fmla="*/ 308610 w 308610"/>
                <a:gd name="connsiteY1" fmla="*/ 1150620 h 1783080"/>
                <a:gd name="connsiteX2" fmla="*/ 274320 w 308610"/>
                <a:gd name="connsiteY2" fmla="*/ 1783080 h 1783080"/>
                <a:gd name="connsiteX0" fmla="*/ 0 w 313372"/>
                <a:gd name="connsiteY0" fmla="*/ 0 h 1783080"/>
                <a:gd name="connsiteX1" fmla="*/ 313372 w 313372"/>
                <a:gd name="connsiteY1" fmla="*/ 1150620 h 1783080"/>
                <a:gd name="connsiteX2" fmla="*/ 279082 w 313372"/>
                <a:gd name="connsiteY2" fmla="*/ 1783080 h 1783080"/>
                <a:gd name="connsiteX0" fmla="*/ 0 w 320516"/>
                <a:gd name="connsiteY0" fmla="*/ 0 h 1780699"/>
                <a:gd name="connsiteX1" fmla="*/ 320516 w 320516"/>
                <a:gd name="connsiteY1" fmla="*/ 1148239 h 1780699"/>
                <a:gd name="connsiteX2" fmla="*/ 286226 w 320516"/>
                <a:gd name="connsiteY2" fmla="*/ 1780699 h 1780699"/>
                <a:gd name="connsiteX0" fmla="*/ 0 w 303847"/>
                <a:gd name="connsiteY0" fmla="*/ 0 h 1780699"/>
                <a:gd name="connsiteX1" fmla="*/ 303847 w 303847"/>
                <a:gd name="connsiteY1" fmla="*/ 1141095 h 1780699"/>
                <a:gd name="connsiteX2" fmla="*/ 286226 w 303847"/>
                <a:gd name="connsiteY2" fmla="*/ 1780699 h 1780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3847" h="1780699">
                  <a:moveTo>
                    <a:pt x="0" y="0"/>
                  </a:moveTo>
                  <a:lnTo>
                    <a:pt x="303847" y="1141095"/>
                  </a:lnTo>
                  <a:lnTo>
                    <a:pt x="286226" y="1780699"/>
                  </a:lnTo>
                </a:path>
              </a:pathLst>
            </a:custGeom>
            <a:ln w="38100" cap="rnd">
              <a:solidFill>
                <a:srgbClr val="026AC8">
                  <a:alpha val="7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Freeform 87"/>
            <p:cNvSpPr/>
            <p:nvPr/>
          </p:nvSpPr>
          <p:spPr>
            <a:xfrm>
              <a:off x="5227319" y="2518410"/>
              <a:ext cx="896303" cy="1783080"/>
            </a:xfrm>
            <a:custGeom>
              <a:avLst/>
              <a:gdLst>
                <a:gd name="connsiteX0" fmla="*/ 95098 w 453543"/>
                <a:gd name="connsiteY0" fmla="*/ 0 h 1009498"/>
                <a:gd name="connsiteX1" fmla="*/ 453543 w 453543"/>
                <a:gd name="connsiteY1" fmla="*/ 577901 h 1009498"/>
                <a:gd name="connsiteX2" fmla="*/ 0 w 453543"/>
                <a:gd name="connsiteY2" fmla="*/ 1009498 h 1009498"/>
                <a:gd name="connsiteX0" fmla="*/ 609600 w 609600"/>
                <a:gd name="connsiteY0" fmla="*/ 0 h 1085698"/>
                <a:gd name="connsiteX1" fmla="*/ 453543 w 609600"/>
                <a:gd name="connsiteY1" fmla="*/ 654101 h 1085698"/>
                <a:gd name="connsiteX2" fmla="*/ 0 w 609600"/>
                <a:gd name="connsiteY2" fmla="*/ 1085698 h 1085698"/>
                <a:gd name="connsiteX0" fmla="*/ 0 w 529744"/>
                <a:gd name="connsiteY0" fmla="*/ 0 h 1542898"/>
                <a:gd name="connsiteX1" fmla="*/ 529744 w 529744"/>
                <a:gd name="connsiteY1" fmla="*/ 1111301 h 1542898"/>
                <a:gd name="connsiteX2" fmla="*/ 76201 w 529744"/>
                <a:gd name="connsiteY2" fmla="*/ 1542898 h 1542898"/>
                <a:gd name="connsiteX0" fmla="*/ 1600200 w 1600200"/>
                <a:gd name="connsiteY0" fmla="*/ 0 h 857098"/>
                <a:gd name="connsiteX1" fmla="*/ 453543 w 1600200"/>
                <a:gd name="connsiteY1" fmla="*/ 425501 h 857098"/>
                <a:gd name="connsiteX2" fmla="*/ 0 w 1600200"/>
                <a:gd name="connsiteY2" fmla="*/ 857098 h 857098"/>
                <a:gd name="connsiteX0" fmla="*/ 1600200 w 2743199"/>
                <a:gd name="connsiteY0" fmla="*/ 0 h 990600"/>
                <a:gd name="connsiteX1" fmla="*/ 2743199 w 2743199"/>
                <a:gd name="connsiteY1" fmla="*/ 990600 h 990600"/>
                <a:gd name="connsiteX2" fmla="*/ 0 w 2743199"/>
                <a:gd name="connsiteY2" fmla="*/ 857098 h 990600"/>
                <a:gd name="connsiteX0" fmla="*/ 1676399 w 2743199"/>
                <a:gd name="connsiteY0" fmla="*/ 0 h 1066800"/>
                <a:gd name="connsiteX1" fmla="*/ 2743199 w 2743199"/>
                <a:gd name="connsiteY1" fmla="*/ 1066800 h 1066800"/>
                <a:gd name="connsiteX2" fmla="*/ 0 w 2743199"/>
                <a:gd name="connsiteY2" fmla="*/ 933298 h 1066800"/>
                <a:gd name="connsiteX0" fmla="*/ 0 w 1066800"/>
                <a:gd name="connsiteY0" fmla="*/ 0 h 1600200"/>
                <a:gd name="connsiteX1" fmla="*/ 1066800 w 1066800"/>
                <a:gd name="connsiteY1" fmla="*/ 1066800 h 1600200"/>
                <a:gd name="connsiteX2" fmla="*/ 152400 w 1066800"/>
                <a:gd name="connsiteY2" fmla="*/ 1600200 h 1600200"/>
                <a:gd name="connsiteX0" fmla="*/ 0 w 1066801"/>
                <a:gd name="connsiteY0" fmla="*/ 0 h 1524000"/>
                <a:gd name="connsiteX1" fmla="*/ 1066801 w 1066801"/>
                <a:gd name="connsiteY1" fmla="*/ 990600 h 1524000"/>
                <a:gd name="connsiteX2" fmla="*/ 152401 w 1066801"/>
                <a:gd name="connsiteY2" fmla="*/ 1524000 h 1524000"/>
                <a:gd name="connsiteX0" fmla="*/ 0 w 1066801"/>
                <a:gd name="connsiteY0" fmla="*/ 0 h 1524000"/>
                <a:gd name="connsiteX1" fmla="*/ 1066801 w 1066801"/>
                <a:gd name="connsiteY1" fmla="*/ 1066800 h 1524000"/>
                <a:gd name="connsiteX2" fmla="*/ 152401 w 1066801"/>
                <a:gd name="connsiteY2" fmla="*/ 1524000 h 1524000"/>
                <a:gd name="connsiteX0" fmla="*/ 0 w 1219200"/>
                <a:gd name="connsiteY0" fmla="*/ 0 h 1524000"/>
                <a:gd name="connsiteX1" fmla="*/ 1219200 w 1219200"/>
                <a:gd name="connsiteY1" fmla="*/ 1066800 h 1524000"/>
                <a:gd name="connsiteX2" fmla="*/ 304800 w 1219200"/>
                <a:gd name="connsiteY2" fmla="*/ 1524000 h 1524000"/>
                <a:gd name="connsiteX0" fmla="*/ 0 w 1066800"/>
                <a:gd name="connsiteY0" fmla="*/ 0 h 1524000"/>
                <a:gd name="connsiteX1" fmla="*/ 1066800 w 1066800"/>
                <a:gd name="connsiteY1" fmla="*/ 1066800 h 1524000"/>
                <a:gd name="connsiteX2" fmla="*/ 304800 w 1066800"/>
                <a:gd name="connsiteY2" fmla="*/ 1524000 h 1524000"/>
                <a:gd name="connsiteX0" fmla="*/ 0 w 990600"/>
                <a:gd name="connsiteY0" fmla="*/ 0 h 1524000"/>
                <a:gd name="connsiteX1" fmla="*/ 990600 w 990600"/>
                <a:gd name="connsiteY1" fmla="*/ 1066800 h 1524000"/>
                <a:gd name="connsiteX2" fmla="*/ 228600 w 990600"/>
                <a:gd name="connsiteY2" fmla="*/ 1524000 h 1524000"/>
                <a:gd name="connsiteX0" fmla="*/ 1295400 w 1295400"/>
                <a:gd name="connsiteY0" fmla="*/ 0 h 1524000"/>
                <a:gd name="connsiteX1" fmla="*/ 762000 w 1295400"/>
                <a:gd name="connsiteY1" fmla="*/ 1066800 h 1524000"/>
                <a:gd name="connsiteX2" fmla="*/ 0 w 1295400"/>
                <a:gd name="connsiteY2" fmla="*/ 1524000 h 1524000"/>
                <a:gd name="connsiteX0" fmla="*/ 1295400 w 1295400"/>
                <a:gd name="connsiteY0" fmla="*/ 0 h 1524000"/>
                <a:gd name="connsiteX1" fmla="*/ 838200 w 1295400"/>
                <a:gd name="connsiteY1" fmla="*/ 1066800 h 1524000"/>
                <a:gd name="connsiteX2" fmla="*/ 0 w 1295400"/>
                <a:gd name="connsiteY2" fmla="*/ 1524000 h 1524000"/>
                <a:gd name="connsiteX0" fmla="*/ 1295400 w 1295400"/>
                <a:gd name="connsiteY0" fmla="*/ 0 h 1524000"/>
                <a:gd name="connsiteX1" fmla="*/ 762000 w 1295400"/>
                <a:gd name="connsiteY1" fmla="*/ 1066800 h 1524000"/>
                <a:gd name="connsiteX2" fmla="*/ 0 w 1295400"/>
                <a:gd name="connsiteY2" fmla="*/ 1524000 h 1524000"/>
                <a:gd name="connsiteX0" fmla="*/ 1295400 w 1295400"/>
                <a:gd name="connsiteY0" fmla="*/ 0 h 1524000"/>
                <a:gd name="connsiteX1" fmla="*/ 1295400 w 1295400"/>
                <a:gd name="connsiteY1" fmla="*/ 0 h 1524000"/>
                <a:gd name="connsiteX2" fmla="*/ 762000 w 1295400"/>
                <a:gd name="connsiteY2" fmla="*/ 1066800 h 1524000"/>
                <a:gd name="connsiteX3" fmla="*/ 0 w 1295400"/>
                <a:gd name="connsiteY3" fmla="*/ 1524000 h 1524000"/>
                <a:gd name="connsiteX0" fmla="*/ 1295400 w 1295400"/>
                <a:gd name="connsiteY0" fmla="*/ 0 h 1524000"/>
                <a:gd name="connsiteX1" fmla="*/ 1295400 w 1295400"/>
                <a:gd name="connsiteY1" fmla="*/ 0 h 1524000"/>
                <a:gd name="connsiteX2" fmla="*/ 838200 w 1295400"/>
                <a:gd name="connsiteY2" fmla="*/ 1143000 h 1524000"/>
                <a:gd name="connsiteX3" fmla="*/ 0 w 1295400"/>
                <a:gd name="connsiteY3" fmla="*/ 1524000 h 1524000"/>
                <a:gd name="connsiteX0" fmla="*/ 1371600 w 1371600"/>
                <a:gd name="connsiteY0" fmla="*/ 0 h 1752600"/>
                <a:gd name="connsiteX1" fmla="*/ 1371600 w 1371600"/>
                <a:gd name="connsiteY1" fmla="*/ 0 h 1752600"/>
                <a:gd name="connsiteX2" fmla="*/ 914400 w 1371600"/>
                <a:gd name="connsiteY2" fmla="*/ 1143000 h 1752600"/>
                <a:gd name="connsiteX3" fmla="*/ 0 w 1371600"/>
                <a:gd name="connsiteY3" fmla="*/ 1752600 h 1752600"/>
                <a:gd name="connsiteX0" fmla="*/ 1371600 w 1371600"/>
                <a:gd name="connsiteY0" fmla="*/ 0 h 1752600"/>
                <a:gd name="connsiteX1" fmla="*/ 533400 w 1371600"/>
                <a:gd name="connsiteY1" fmla="*/ 0 h 1752600"/>
                <a:gd name="connsiteX2" fmla="*/ 914400 w 1371600"/>
                <a:gd name="connsiteY2" fmla="*/ 1143000 h 1752600"/>
                <a:gd name="connsiteX3" fmla="*/ 0 w 1371600"/>
                <a:gd name="connsiteY3" fmla="*/ 1752600 h 1752600"/>
                <a:gd name="connsiteX0" fmla="*/ 533400 w 914400"/>
                <a:gd name="connsiteY0" fmla="*/ 0 h 1752600"/>
                <a:gd name="connsiteX1" fmla="*/ 533400 w 914400"/>
                <a:gd name="connsiteY1" fmla="*/ 0 h 1752600"/>
                <a:gd name="connsiteX2" fmla="*/ 914400 w 914400"/>
                <a:gd name="connsiteY2" fmla="*/ 1143000 h 1752600"/>
                <a:gd name="connsiteX3" fmla="*/ 0 w 914400"/>
                <a:gd name="connsiteY3" fmla="*/ 1752600 h 1752600"/>
                <a:gd name="connsiteX0" fmla="*/ 533400 w 914400"/>
                <a:gd name="connsiteY0" fmla="*/ 0 h 1752600"/>
                <a:gd name="connsiteX1" fmla="*/ 609600 w 914400"/>
                <a:gd name="connsiteY1" fmla="*/ 0 h 1752600"/>
                <a:gd name="connsiteX2" fmla="*/ 914400 w 914400"/>
                <a:gd name="connsiteY2" fmla="*/ 1143000 h 1752600"/>
                <a:gd name="connsiteX3" fmla="*/ 0 w 914400"/>
                <a:gd name="connsiteY3" fmla="*/ 1752600 h 1752600"/>
                <a:gd name="connsiteX0" fmla="*/ 609600 w 914400"/>
                <a:gd name="connsiteY0" fmla="*/ 0 h 1752600"/>
                <a:gd name="connsiteX1" fmla="*/ 914400 w 914400"/>
                <a:gd name="connsiteY1" fmla="*/ 1143000 h 1752600"/>
                <a:gd name="connsiteX2" fmla="*/ 0 w 914400"/>
                <a:gd name="connsiteY2" fmla="*/ 1752600 h 1752600"/>
                <a:gd name="connsiteX0" fmla="*/ 609600 w 941070"/>
                <a:gd name="connsiteY0" fmla="*/ 0 h 1752600"/>
                <a:gd name="connsiteX1" fmla="*/ 941070 w 941070"/>
                <a:gd name="connsiteY1" fmla="*/ 1158240 h 1752600"/>
                <a:gd name="connsiteX2" fmla="*/ 0 w 941070"/>
                <a:gd name="connsiteY2" fmla="*/ 1752600 h 1752600"/>
                <a:gd name="connsiteX0" fmla="*/ 632460 w 941070"/>
                <a:gd name="connsiteY0" fmla="*/ 0 h 1741170"/>
                <a:gd name="connsiteX1" fmla="*/ 941070 w 941070"/>
                <a:gd name="connsiteY1" fmla="*/ 1146810 h 1741170"/>
                <a:gd name="connsiteX2" fmla="*/ 0 w 941070"/>
                <a:gd name="connsiteY2" fmla="*/ 1741170 h 1741170"/>
                <a:gd name="connsiteX0" fmla="*/ 632460 w 941070"/>
                <a:gd name="connsiteY0" fmla="*/ 0 h 1756410"/>
                <a:gd name="connsiteX1" fmla="*/ 941070 w 941070"/>
                <a:gd name="connsiteY1" fmla="*/ 1162050 h 1756410"/>
                <a:gd name="connsiteX2" fmla="*/ 0 w 941070"/>
                <a:gd name="connsiteY2" fmla="*/ 1756410 h 1756410"/>
                <a:gd name="connsiteX0" fmla="*/ 651510 w 941070"/>
                <a:gd name="connsiteY0" fmla="*/ 0 h 1752600"/>
                <a:gd name="connsiteX1" fmla="*/ 941070 w 941070"/>
                <a:gd name="connsiteY1" fmla="*/ 1158240 h 1752600"/>
                <a:gd name="connsiteX2" fmla="*/ 0 w 941070"/>
                <a:gd name="connsiteY2" fmla="*/ 1752600 h 1752600"/>
                <a:gd name="connsiteX0" fmla="*/ 651510 w 956310"/>
                <a:gd name="connsiteY0" fmla="*/ 0 h 1752600"/>
                <a:gd name="connsiteX1" fmla="*/ 956310 w 956310"/>
                <a:gd name="connsiteY1" fmla="*/ 1139190 h 1752600"/>
                <a:gd name="connsiteX2" fmla="*/ 0 w 956310"/>
                <a:gd name="connsiteY2" fmla="*/ 1752600 h 1752600"/>
                <a:gd name="connsiteX0" fmla="*/ 605790 w 910590"/>
                <a:gd name="connsiteY0" fmla="*/ 0 h 1775460"/>
                <a:gd name="connsiteX1" fmla="*/ 910590 w 910590"/>
                <a:gd name="connsiteY1" fmla="*/ 1139190 h 1775460"/>
                <a:gd name="connsiteX2" fmla="*/ 0 w 910590"/>
                <a:gd name="connsiteY2" fmla="*/ 1775460 h 1775460"/>
                <a:gd name="connsiteX0" fmla="*/ 605790 w 910590"/>
                <a:gd name="connsiteY0" fmla="*/ 0 h 1783080"/>
                <a:gd name="connsiteX1" fmla="*/ 910590 w 910590"/>
                <a:gd name="connsiteY1" fmla="*/ 1139190 h 1783080"/>
                <a:gd name="connsiteX2" fmla="*/ 0 w 910590"/>
                <a:gd name="connsiteY2" fmla="*/ 1783080 h 1783080"/>
                <a:gd name="connsiteX0" fmla="*/ 605790 w 882015"/>
                <a:gd name="connsiteY0" fmla="*/ 0 h 1783080"/>
                <a:gd name="connsiteX1" fmla="*/ 882015 w 882015"/>
                <a:gd name="connsiteY1" fmla="*/ 1124903 h 1783080"/>
                <a:gd name="connsiteX2" fmla="*/ 0 w 882015"/>
                <a:gd name="connsiteY2" fmla="*/ 1783080 h 1783080"/>
                <a:gd name="connsiteX0" fmla="*/ 605790 w 896303"/>
                <a:gd name="connsiteY0" fmla="*/ 0 h 1783080"/>
                <a:gd name="connsiteX1" fmla="*/ 896303 w 896303"/>
                <a:gd name="connsiteY1" fmla="*/ 1124903 h 1783080"/>
                <a:gd name="connsiteX2" fmla="*/ 0 w 896303"/>
                <a:gd name="connsiteY2" fmla="*/ 1783080 h 1783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96303" h="1783080">
                  <a:moveTo>
                    <a:pt x="605790" y="0"/>
                  </a:moveTo>
                  <a:lnTo>
                    <a:pt x="896303" y="1124903"/>
                  </a:lnTo>
                  <a:lnTo>
                    <a:pt x="0" y="1783080"/>
                  </a:lnTo>
                </a:path>
              </a:pathLst>
            </a:custGeom>
            <a:ln w="38100" cap="rnd">
              <a:solidFill>
                <a:srgbClr val="E05516">
                  <a:alpha val="74118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Freeform 88"/>
            <p:cNvSpPr/>
            <p:nvPr/>
          </p:nvSpPr>
          <p:spPr>
            <a:xfrm>
              <a:off x="6003290" y="2518410"/>
              <a:ext cx="1083310" cy="1788160"/>
            </a:xfrm>
            <a:custGeom>
              <a:avLst/>
              <a:gdLst>
                <a:gd name="connsiteX0" fmla="*/ 95098 w 453543"/>
                <a:gd name="connsiteY0" fmla="*/ 0 h 1009498"/>
                <a:gd name="connsiteX1" fmla="*/ 453543 w 453543"/>
                <a:gd name="connsiteY1" fmla="*/ 577901 h 1009498"/>
                <a:gd name="connsiteX2" fmla="*/ 0 w 453543"/>
                <a:gd name="connsiteY2" fmla="*/ 1009498 h 1009498"/>
                <a:gd name="connsiteX0" fmla="*/ 609600 w 609600"/>
                <a:gd name="connsiteY0" fmla="*/ 0 h 1085698"/>
                <a:gd name="connsiteX1" fmla="*/ 453543 w 609600"/>
                <a:gd name="connsiteY1" fmla="*/ 654101 h 1085698"/>
                <a:gd name="connsiteX2" fmla="*/ 0 w 609600"/>
                <a:gd name="connsiteY2" fmla="*/ 1085698 h 1085698"/>
                <a:gd name="connsiteX0" fmla="*/ 0 w 529744"/>
                <a:gd name="connsiteY0" fmla="*/ 0 h 1542898"/>
                <a:gd name="connsiteX1" fmla="*/ 529744 w 529744"/>
                <a:gd name="connsiteY1" fmla="*/ 1111301 h 1542898"/>
                <a:gd name="connsiteX2" fmla="*/ 76201 w 529744"/>
                <a:gd name="connsiteY2" fmla="*/ 1542898 h 1542898"/>
                <a:gd name="connsiteX0" fmla="*/ 1600200 w 1600200"/>
                <a:gd name="connsiteY0" fmla="*/ 0 h 857098"/>
                <a:gd name="connsiteX1" fmla="*/ 453543 w 1600200"/>
                <a:gd name="connsiteY1" fmla="*/ 425501 h 857098"/>
                <a:gd name="connsiteX2" fmla="*/ 0 w 1600200"/>
                <a:gd name="connsiteY2" fmla="*/ 857098 h 857098"/>
                <a:gd name="connsiteX0" fmla="*/ 1600200 w 2743199"/>
                <a:gd name="connsiteY0" fmla="*/ 0 h 990600"/>
                <a:gd name="connsiteX1" fmla="*/ 2743199 w 2743199"/>
                <a:gd name="connsiteY1" fmla="*/ 990600 h 990600"/>
                <a:gd name="connsiteX2" fmla="*/ 0 w 2743199"/>
                <a:gd name="connsiteY2" fmla="*/ 857098 h 990600"/>
                <a:gd name="connsiteX0" fmla="*/ 1676399 w 2743199"/>
                <a:gd name="connsiteY0" fmla="*/ 0 h 1066800"/>
                <a:gd name="connsiteX1" fmla="*/ 2743199 w 2743199"/>
                <a:gd name="connsiteY1" fmla="*/ 1066800 h 1066800"/>
                <a:gd name="connsiteX2" fmla="*/ 0 w 2743199"/>
                <a:gd name="connsiteY2" fmla="*/ 933298 h 1066800"/>
                <a:gd name="connsiteX0" fmla="*/ 0 w 1066800"/>
                <a:gd name="connsiteY0" fmla="*/ 0 h 1600200"/>
                <a:gd name="connsiteX1" fmla="*/ 1066800 w 1066800"/>
                <a:gd name="connsiteY1" fmla="*/ 1066800 h 1600200"/>
                <a:gd name="connsiteX2" fmla="*/ 152400 w 1066800"/>
                <a:gd name="connsiteY2" fmla="*/ 1600200 h 1600200"/>
                <a:gd name="connsiteX0" fmla="*/ 0 w 1066801"/>
                <a:gd name="connsiteY0" fmla="*/ 0 h 1524000"/>
                <a:gd name="connsiteX1" fmla="*/ 1066801 w 1066801"/>
                <a:gd name="connsiteY1" fmla="*/ 990600 h 1524000"/>
                <a:gd name="connsiteX2" fmla="*/ 152401 w 1066801"/>
                <a:gd name="connsiteY2" fmla="*/ 1524000 h 1524000"/>
                <a:gd name="connsiteX0" fmla="*/ 0 w 1066801"/>
                <a:gd name="connsiteY0" fmla="*/ 0 h 1524000"/>
                <a:gd name="connsiteX1" fmla="*/ 1066801 w 1066801"/>
                <a:gd name="connsiteY1" fmla="*/ 1066800 h 1524000"/>
                <a:gd name="connsiteX2" fmla="*/ 152401 w 1066801"/>
                <a:gd name="connsiteY2" fmla="*/ 1524000 h 1524000"/>
                <a:gd name="connsiteX0" fmla="*/ 0 w 1219200"/>
                <a:gd name="connsiteY0" fmla="*/ 0 h 1524000"/>
                <a:gd name="connsiteX1" fmla="*/ 1219200 w 1219200"/>
                <a:gd name="connsiteY1" fmla="*/ 1066800 h 1524000"/>
                <a:gd name="connsiteX2" fmla="*/ 304800 w 1219200"/>
                <a:gd name="connsiteY2" fmla="*/ 1524000 h 1524000"/>
                <a:gd name="connsiteX0" fmla="*/ 0 w 1066800"/>
                <a:gd name="connsiteY0" fmla="*/ 0 h 1524000"/>
                <a:gd name="connsiteX1" fmla="*/ 1066800 w 1066800"/>
                <a:gd name="connsiteY1" fmla="*/ 1066800 h 1524000"/>
                <a:gd name="connsiteX2" fmla="*/ 304800 w 1066800"/>
                <a:gd name="connsiteY2" fmla="*/ 1524000 h 1524000"/>
                <a:gd name="connsiteX0" fmla="*/ 0 w 990600"/>
                <a:gd name="connsiteY0" fmla="*/ 0 h 1524000"/>
                <a:gd name="connsiteX1" fmla="*/ 990600 w 990600"/>
                <a:gd name="connsiteY1" fmla="*/ 1066800 h 1524000"/>
                <a:gd name="connsiteX2" fmla="*/ 228600 w 990600"/>
                <a:gd name="connsiteY2" fmla="*/ 1524000 h 1524000"/>
                <a:gd name="connsiteX0" fmla="*/ 0 w 1752600"/>
                <a:gd name="connsiteY0" fmla="*/ 0 h 1524000"/>
                <a:gd name="connsiteX1" fmla="*/ 990600 w 1752600"/>
                <a:gd name="connsiteY1" fmla="*/ 1066800 h 1524000"/>
                <a:gd name="connsiteX2" fmla="*/ 1752600 w 1752600"/>
                <a:gd name="connsiteY2" fmla="*/ 1524000 h 1524000"/>
                <a:gd name="connsiteX0" fmla="*/ 533400 w 762000"/>
                <a:gd name="connsiteY0" fmla="*/ 0 h 1447800"/>
                <a:gd name="connsiteX1" fmla="*/ 0 w 762000"/>
                <a:gd name="connsiteY1" fmla="*/ 990600 h 1447800"/>
                <a:gd name="connsiteX2" fmla="*/ 762000 w 762000"/>
                <a:gd name="connsiteY2" fmla="*/ 1447800 h 1447800"/>
                <a:gd name="connsiteX0" fmla="*/ 537058 w 762000"/>
                <a:gd name="connsiteY0" fmla="*/ 0 h 1500226"/>
                <a:gd name="connsiteX1" fmla="*/ 0 w 762000"/>
                <a:gd name="connsiteY1" fmla="*/ 1043026 h 1500226"/>
                <a:gd name="connsiteX2" fmla="*/ 762000 w 762000"/>
                <a:gd name="connsiteY2" fmla="*/ 1500226 h 1500226"/>
                <a:gd name="connsiteX0" fmla="*/ 530708 w 755650"/>
                <a:gd name="connsiteY0" fmla="*/ 0 h 1500226"/>
                <a:gd name="connsiteX1" fmla="*/ 0 w 755650"/>
                <a:gd name="connsiteY1" fmla="*/ 1106526 h 1500226"/>
                <a:gd name="connsiteX2" fmla="*/ 755650 w 755650"/>
                <a:gd name="connsiteY2" fmla="*/ 1500226 h 1500226"/>
                <a:gd name="connsiteX0" fmla="*/ 530708 w 749300"/>
                <a:gd name="connsiteY0" fmla="*/ 0 h 1741526"/>
                <a:gd name="connsiteX1" fmla="*/ 0 w 749300"/>
                <a:gd name="connsiteY1" fmla="*/ 1106526 h 1741526"/>
                <a:gd name="connsiteX2" fmla="*/ 749300 w 749300"/>
                <a:gd name="connsiteY2" fmla="*/ 1741526 h 1741526"/>
                <a:gd name="connsiteX0" fmla="*/ 0 w 1060450"/>
                <a:gd name="connsiteY0" fmla="*/ 0 h 1765300"/>
                <a:gd name="connsiteX1" fmla="*/ 311150 w 1060450"/>
                <a:gd name="connsiteY1" fmla="*/ 1130300 h 1765300"/>
                <a:gd name="connsiteX2" fmla="*/ 1060450 w 1060450"/>
                <a:gd name="connsiteY2" fmla="*/ 1765300 h 1765300"/>
                <a:gd name="connsiteX0" fmla="*/ 0 w 1083310"/>
                <a:gd name="connsiteY0" fmla="*/ 0 h 1788160"/>
                <a:gd name="connsiteX1" fmla="*/ 311150 w 1083310"/>
                <a:gd name="connsiteY1" fmla="*/ 1130300 h 1788160"/>
                <a:gd name="connsiteX2" fmla="*/ 1083310 w 1083310"/>
                <a:gd name="connsiteY2" fmla="*/ 1788160 h 178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83310" h="1788160">
                  <a:moveTo>
                    <a:pt x="0" y="0"/>
                  </a:moveTo>
                  <a:lnTo>
                    <a:pt x="311150" y="1130300"/>
                  </a:lnTo>
                  <a:lnTo>
                    <a:pt x="1083310" y="1788160"/>
                  </a:lnTo>
                </a:path>
              </a:pathLst>
            </a:custGeom>
            <a:ln w="38100" cap="rnd">
              <a:solidFill>
                <a:srgbClr val="026AC8">
                  <a:alpha val="7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Freeform 89"/>
            <p:cNvSpPr/>
            <p:nvPr/>
          </p:nvSpPr>
          <p:spPr>
            <a:xfrm>
              <a:off x="5657850" y="2510790"/>
              <a:ext cx="537210" cy="1809750"/>
            </a:xfrm>
            <a:custGeom>
              <a:avLst/>
              <a:gdLst>
                <a:gd name="connsiteX0" fmla="*/ 95098 w 453543"/>
                <a:gd name="connsiteY0" fmla="*/ 0 h 1009498"/>
                <a:gd name="connsiteX1" fmla="*/ 453543 w 453543"/>
                <a:gd name="connsiteY1" fmla="*/ 577901 h 1009498"/>
                <a:gd name="connsiteX2" fmla="*/ 0 w 453543"/>
                <a:gd name="connsiteY2" fmla="*/ 1009498 h 1009498"/>
                <a:gd name="connsiteX0" fmla="*/ 609600 w 609600"/>
                <a:gd name="connsiteY0" fmla="*/ 0 h 1085698"/>
                <a:gd name="connsiteX1" fmla="*/ 453543 w 609600"/>
                <a:gd name="connsiteY1" fmla="*/ 654101 h 1085698"/>
                <a:gd name="connsiteX2" fmla="*/ 0 w 609600"/>
                <a:gd name="connsiteY2" fmla="*/ 1085698 h 1085698"/>
                <a:gd name="connsiteX0" fmla="*/ 0 w 529744"/>
                <a:gd name="connsiteY0" fmla="*/ 0 h 1542898"/>
                <a:gd name="connsiteX1" fmla="*/ 529744 w 529744"/>
                <a:gd name="connsiteY1" fmla="*/ 1111301 h 1542898"/>
                <a:gd name="connsiteX2" fmla="*/ 76201 w 529744"/>
                <a:gd name="connsiteY2" fmla="*/ 1542898 h 1542898"/>
                <a:gd name="connsiteX0" fmla="*/ 1600200 w 1600200"/>
                <a:gd name="connsiteY0" fmla="*/ 0 h 857098"/>
                <a:gd name="connsiteX1" fmla="*/ 453543 w 1600200"/>
                <a:gd name="connsiteY1" fmla="*/ 425501 h 857098"/>
                <a:gd name="connsiteX2" fmla="*/ 0 w 1600200"/>
                <a:gd name="connsiteY2" fmla="*/ 857098 h 857098"/>
                <a:gd name="connsiteX0" fmla="*/ 1600200 w 2743199"/>
                <a:gd name="connsiteY0" fmla="*/ 0 h 990600"/>
                <a:gd name="connsiteX1" fmla="*/ 2743199 w 2743199"/>
                <a:gd name="connsiteY1" fmla="*/ 990600 h 990600"/>
                <a:gd name="connsiteX2" fmla="*/ 0 w 2743199"/>
                <a:gd name="connsiteY2" fmla="*/ 857098 h 990600"/>
                <a:gd name="connsiteX0" fmla="*/ 1676399 w 2743199"/>
                <a:gd name="connsiteY0" fmla="*/ 0 h 1066800"/>
                <a:gd name="connsiteX1" fmla="*/ 2743199 w 2743199"/>
                <a:gd name="connsiteY1" fmla="*/ 1066800 h 1066800"/>
                <a:gd name="connsiteX2" fmla="*/ 0 w 2743199"/>
                <a:gd name="connsiteY2" fmla="*/ 933298 h 1066800"/>
                <a:gd name="connsiteX0" fmla="*/ 0 w 1066800"/>
                <a:gd name="connsiteY0" fmla="*/ 0 h 1600200"/>
                <a:gd name="connsiteX1" fmla="*/ 1066800 w 1066800"/>
                <a:gd name="connsiteY1" fmla="*/ 1066800 h 1600200"/>
                <a:gd name="connsiteX2" fmla="*/ 152400 w 1066800"/>
                <a:gd name="connsiteY2" fmla="*/ 1600200 h 1600200"/>
                <a:gd name="connsiteX0" fmla="*/ 0 w 1066801"/>
                <a:gd name="connsiteY0" fmla="*/ 0 h 1524000"/>
                <a:gd name="connsiteX1" fmla="*/ 1066801 w 1066801"/>
                <a:gd name="connsiteY1" fmla="*/ 990600 h 1524000"/>
                <a:gd name="connsiteX2" fmla="*/ 152401 w 1066801"/>
                <a:gd name="connsiteY2" fmla="*/ 1524000 h 1524000"/>
                <a:gd name="connsiteX0" fmla="*/ 0 w 1066801"/>
                <a:gd name="connsiteY0" fmla="*/ 0 h 1524000"/>
                <a:gd name="connsiteX1" fmla="*/ 1066801 w 1066801"/>
                <a:gd name="connsiteY1" fmla="*/ 1066800 h 1524000"/>
                <a:gd name="connsiteX2" fmla="*/ 152401 w 1066801"/>
                <a:gd name="connsiteY2" fmla="*/ 1524000 h 1524000"/>
                <a:gd name="connsiteX0" fmla="*/ 0 w 1219200"/>
                <a:gd name="connsiteY0" fmla="*/ 0 h 1524000"/>
                <a:gd name="connsiteX1" fmla="*/ 1219200 w 1219200"/>
                <a:gd name="connsiteY1" fmla="*/ 1066800 h 1524000"/>
                <a:gd name="connsiteX2" fmla="*/ 304800 w 1219200"/>
                <a:gd name="connsiteY2" fmla="*/ 1524000 h 1524000"/>
                <a:gd name="connsiteX0" fmla="*/ 0 w 1066800"/>
                <a:gd name="connsiteY0" fmla="*/ 0 h 1524000"/>
                <a:gd name="connsiteX1" fmla="*/ 1066800 w 1066800"/>
                <a:gd name="connsiteY1" fmla="*/ 1066800 h 1524000"/>
                <a:gd name="connsiteX2" fmla="*/ 304800 w 1066800"/>
                <a:gd name="connsiteY2" fmla="*/ 1524000 h 1524000"/>
                <a:gd name="connsiteX0" fmla="*/ 0 w 990600"/>
                <a:gd name="connsiteY0" fmla="*/ 0 h 1524000"/>
                <a:gd name="connsiteX1" fmla="*/ 990600 w 990600"/>
                <a:gd name="connsiteY1" fmla="*/ 1066800 h 1524000"/>
                <a:gd name="connsiteX2" fmla="*/ 228600 w 990600"/>
                <a:gd name="connsiteY2" fmla="*/ 1524000 h 1524000"/>
                <a:gd name="connsiteX0" fmla="*/ 1295400 w 1295400"/>
                <a:gd name="connsiteY0" fmla="*/ 0 h 1524000"/>
                <a:gd name="connsiteX1" fmla="*/ 762000 w 1295400"/>
                <a:gd name="connsiteY1" fmla="*/ 1066800 h 1524000"/>
                <a:gd name="connsiteX2" fmla="*/ 0 w 1295400"/>
                <a:gd name="connsiteY2" fmla="*/ 1524000 h 1524000"/>
                <a:gd name="connsiteX0" fmla="*/ 1295400 w 1295400"/>
                <a:gd name="connsiteY0" fmla="*/ 0 h 1524000"/>
                <a:gd name="connsiteX1" fmla="*/ 838200 w 1295400"/>
                <a:gd name="connsiteY1" fmla="*/ 1066800 h 1524000"/>
                <a:gd name="connsiteX2" fmla="*/ 0 w 1295400"/>
                <a:gd name="connsiteY2" fmla="*/ 1524000 h 1524000"/>
                <a:gd name="connsiteX0" fmla="*/ 1295400 w 1295400"/>
                <a:gd name="connsiteY0" fmla="*/ 0 h 1524000"/>
                <a:gd name="connsiteX1" fmla="*/ 762000 w 1295400"/>
                <a:gd name="connsiteY1" fmla="*/ 1066800 h 1524000"/>
                <a:gd name="connsiteX2" fmla="*/ 0 w 1295400"/>
                <a:gd name="connsiteY2" fmla="*/ 1524000 h 1524000"/>
                <a:gd name="connsiteX0" fmla="*/ 1295400 w 1295400"/>
                <a:gd name="connsiteY0" fmla="*/ 0 h 1524000"/>
                <a:gd name="connsiteX1" fmla="*/ 1295400 w 1295400"/>
                <a:gd name="connsiteY1" fmla="*/ 0 h 1524000"/>
                <a:gd name="connsiteX2" fmla="*/ 762000 w 1295400"/>
                <a:gd name="connsiteY2" fmla="*/ 1066800 h 1524000"/>
                <a:gd name="connsiteX3" fmla="*/ 0 w 1295400"/>
                <a:gd name="connsiteY3" fmla="*/ 1524000 h 1524000"/>
                <a:gd name="connsiteX0" fmla="*/ 1295400 w 1295400"/>
                <a:gd name="connsiteY0" fmla="*/ 0 h 1524000"/>
                <a:gd name="connsiteX1" fmla="*/ 1295400 w 1295400"/>
                <a:gd name="connsiteY1" fmla="*/ 0 h 1524000"/>
                <a:gd name="connsiteX2" fmla="*/ 838200 w 1295400"/>
                <a:gd name="connsiteY2" fmla="*/ 1143000 h 1524000"/>
                <a:gd name="connsiteX3" fmla="*/ 0 w 1295400"/>
                <a:gd name="connsiteY3" fmla="*/ 1524000 h 1524000"/>
                <a:gd name="connsiteX0" fmla="*/ 1371600 w 1371600"/>
                <a:gd name="connsiteY0" fmla="*/ 0 h 1752600"/>
                <a:gd name="connsiteX1" fmla="*/ 1371600 w 1371600"/>
                <a:gd name="connsiteY1" fmla="*/ 0 h 1752600"/>
                <a:gd name="connsiteX2" fmla="*/ 914400 w 1371600"/>
                <a:gd name="connsiteY2" fmla="*/ 1143000 h 1752600"/>
                <a:gd name="connsiteX3" fmla="*/ 0 w 1371600"/>
                <a:gd name="connsiteY3" fmla="*/ 1752600 h 1752600"/>
                <a:gd name="connsiteX0" fmla="*/ 1371600 w 1371600"/>
                <a:gd name="connsiteY0" fmla="*/ 0 h 1752600"/>
                <a:gd name="connsiteX1" fmla="*/ 533400 w 1371600"/>
                <a:gd name="connsiteY1" fmla="*/ 0 h 1752600"/>
                <a:gd name="connsiteX2" fmla="*/ 914400 w 1371600"/>
                <a:gd name="connsiteY2" fmla="*/ 1143000 h 1752600"/>
                <a:gd name="connsiteX3" fmla="*/ 0 w 1371600"/>
                <a:gd name="connsiteY3" fmla="*/ 1752600 h 1752600"/>
                <a:gd name="connsiteX0" fmla="*/ 533400 w 914400"/>
                <a:gd name="connsiteY0" fmla="*/ 0 h 1752600"/>
                <a:gd name="connsiteX1" fmla="*/ 533400 w 914400"/>
                <a:gd name="connsiteY1" fmla="*/ 0 h 1752600"/>
                <a:gd name="connsiteX2" fmla="*/ 914400 w 914400"/>
                <a:gd name="connsiteY2" fmla="*/ 1143000 h 1752600"/>
                <a:gd name="connsiteX3" fmla="*/ 0 w 914400"/>
                <a:gd name="connsiteY3" fmla="*/ 1752600 h 1752600"/>
                <a:gd name="connsiteX0" fmla="*/ 533400 w 914400"/>
                <a:gd name="connsiteY0" fmla="*/ 0 h 1752600"/>
                <a:gd name="connsiteX1" fmla="*/ 609600 w 914400"/>
                <a:gd name="connsiteY1" fmla="*/ 0 h 1752600"/>
                <a:gd name="connsiteX2" fmla="*/ 914400 w 914400"/>
                <a:gd name="connsiteY2" fmla="*/ 1143000 h 1752600"/>
                <a:gd name="connsiteX3" fmla="*/ 0 w 914400"/>
                <a:gd name="connsiteY3" fmla="*/ 1752600 h 1752600"/>
                <a:gd name="connsiteX0" fmla="*/ 609600 w 914400"/>
                <a:gd name="connsiteY0" fmla="*/ 0 h 1752600"/>
                <a:gd name="connsiteX1" fmla="*/ 914400 w 914400"/>
                <a:gd name="connsiteY1" fmla="*/ 1143000 h 1752600"/>
                <a:gd name="connsiteX2" fmla="*/ 0 w 914400"/>
                <a:gd name="connsiteY2" fmla="*/ 1752600 h 1752600"/>
                <a:gd name="connsiteX0" fmla="*/ 609600 w 941070"/>
                <a:gd name="connsiteY0" fmla="*/ 0 h 1752600"/>
                <a:gd name="connsiteX1" fmla="*/ 941070 w 941070"/>
                <a:gd name="connsiteY1" fmla="*/ 1158240 h 1752600"/>
                <a:gd name="connsiteX2" fmla="*/ 0 w 941070"/>
                <a:gd name="connsiteY2" fmla="*/ 1752600 h 1752600"/>
                <a:gd name="connsiteX0" fmla="*/ 632460 w 941070"/>
                <a:gd name="connsiteY0" fmla="*/ 0 h 1741170"/>
                <a:gd name="connsiteX1" fmla="*/ 941070 w 941070"/>
                <a:gd name="connsiteY1" fmla="*/ 1146810 h 1741170"/>
                <a:gd name="connsiteX2" fmla="*/ 0 w 941070"/>
                <a:gd name="connsiteY2" fmla="*/ 1741170 h 1741170"/>
                <a:gd name="connsiteX0" fmla="*/ 632460 w 941070"/>
                <a:gd name="connsiteY0" fmla="*/ 0 h 1756410"/>
                <a:gd name="connsiteX1" fmla="*/ 941070 w 941070"/>
                <a:gd name="connsiteY1" fmla="*/ 1162050 h 1756410"/>
                <a:gd name="connsiteX2" fmla="*/ 0 w 941070"/>
                <a:gd name="connsiteY2" fmla="*/ 1756410 h 1756410"/>
                <a:gd name="connsiteX0" fmla="*/ 651510 w 941070"/>
                <a:gd name="connsiteY0" fmla="*/ 0 h 1752600"/>
                <a:gd name="connsiteX1" fmla="*/ 941070 w 941070"/>
                <a:gd name="connsiteY1" fmla="*/ 1158240 h 1752600"/>
                <a:gd name="connsiteX2" fmla="*/ 0 w 941070"/>
                <a:gd name="connsiteY2" fmla="*/ 1752600 h 1752600"/>
                <a:gd name="connsiteX0" fmla="*/ 651510 w 956310"/>
                <a:gd name="connsiteY0" fmla="*/ 0 h 1752600"/>
                <a:gd name="connsiteX1" fmla="*/ 956310 w 956310"/>
                <a:gd name="connsiteY1" fmla="*/ 1139190 h 1752600"/>
                <a:gd name="connsiteX2" fmla="*/ 0 w 956310"/>
                <a:gd name="connsiteY2" fmla="*/ 1752600 h 1752600"/>
                <a:gd name="connsiteX0" fmla="*/ 605790 w 910590"/>
                <a:gd name="connsiteY0" fmla="*/ 0 h 1775460"/>
                <a:gd name="connsiteX1" fmla="*/ 910590 w 910590"/>
                <a:gd name="connsiteY1" fmla="*/ 1139190 h 1775460"/>
                <a:gd name="connsiteX2" fmla="*/ 0 w 910590"/>
                <a:gd name="connsiteY2" fmla="*/ 1775460 h 1775460"/>
                <a:gd name="connsiteX0" fmla="*/ 605790 w 910590"/>
                <a:gd name="connsiteY0" fmla="*/ 0 h 1783080"/>
                <a:gd name="connsiteX1" fmla="*/ 910590 w 910590"/>
                <a:gd name="connsiteY1" fmla="*/ 1139190 h 1783080"/>
                <a:gd name="connsiteX2" fmla="*/ 0 w 910590"/>
                <a:gd name="connsiteY2" fmla="*/ 1783080 h 1783080"/>
                <a:gd name="connsiteX0" fmla="*/ 232410 w 537210"/>
                <a:gd name="connsiteY0" fmla="*/ 0 h 1809750"/>
                <a:gd name="connsiteX1" fmla="*/ 537210 w 537210"/>
                <a:gd name="connsiteY1" fmla="*/ 1139190 h 1809750"/>
                <a:gd name="connsiteX2" fmla="*/ 0 w 537210"/>
                <a:gd name="connsiteY2" fmla="*/ 1809750 h 1809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7210" h="1809750">
                  <a:moveTo>
                    <a:pt x="232410" y="0"/>
                  </a:moveTo>
                  <a:lnTo>
                    <a:pt x="537210" y="1139190"/>
                  </a:lnTo>
                  <a:lnTo>
                    <a:pt x="0" y="1809750"/>
                  </a:lnTo>
                </a:path>
              </a:pathLst>
            </a:custGeom>
            <a:ln w="38100" cap="rnd">
              <a:solidFill>
                <a:srgbClr val="E05516">
                  <a:alpha val="74118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6" name="Instance 2"/>
          <p:cNvGrpSpPr/>
          <p:nvPr/>
        </p:nvGrpSpPr>
        <p:grpSpPr>
          <a:xfrm>
            <a:off x="5105400" y="3266682"/>
            <a:ext cx="1981200" cy="1831279"/>
            <a:chOff x="5105400" y="2489260"/>
            <a:chExt cx="1981200" cy="1831279"/>
          </a:xfrm>
        </p:grpSpPr>
        <p:sp>
          <p:nvSpPr>
            <p:cNvPr id="92" name="Freeform 91"/>
            <p:cNvSpPr/>
            <p:nvPr/>
          </p:nvSpPr>
          <p:spPr>
            <a:xfrm>
              <a:off x="5222777" y="2493226"/>
              <a:ext cx="1028003" cy="1800644"/>
            </a:xfrm>
            <a:custGeom>
              <a:avLst/>
              <a:gdLst>
                <a:gd name="connsiteX0" fmla="*/ 95098 w 453543"/>
                <a:gd name="connsiteY0" fmla="*/ 0 h 1009498"/>
                <a:gd name="connsiteX1" fmla="*/ 453543 w 453543"/>
                <a:gd name="connsiteY1" fmla="*/ 577901 h 1009498"/>
                <a:gd name="connsiteX2" fmla="*/ 0 w 453543"/>
                <a:gd name="connsiteY2" fmla="*/ 1009498 h 1009498"/>
                <a:gd name="connsiteX0" fmla="*/ 609600 w 609600"/>
                <a:gd name="connsiteY0" fmla="*/ 0 h 1085698"/>
                <a:gd name="connsiteX1" fmla="*/ 453543 w 609600"/>
                <a:gd name="connsiteY1" fmla="*/ 654101 h 1085698"/>
                <a:gd name="connsiteX2" fmla="*/ 0 w 609600"/>
                <a:gd name="connsiteY2" fmla="*/ 1085698 h 1085698"/>
                <a:gd name="connsiteX0" fmla="*/ 0 w 529744"/>
                <a:gd name="connsiteY0" fmla="*/ 0 h 1542898"/>
                <a:gd name="connsiteX1" fmla="*/ 529744 w 529744"/>
                <a:gd name="connsiteY1" fmla="*/ 1111301 h 1542898"/>
                <a:gd name="connsiteX2" fmla="*/ 76201 w 529744"/>
                <a:gd name="connsiteY2" fmla="*/ 1542898 h 1542898"/>
                <a:gd name="connsiteX0" fmla="*/ 1600200 w 1600200"/>
                <a:gd name="connsiteY0" fmla="*/ 0 h 857098"/>
                <a:gd name="connsiteX1" fmla="*/ 453543 w 1600200"/>
                <a:gd name="connsiteY1" fmla="*/ 425501 h 857098"/>
                <a:gd name="connsiteX2" fmla="*/ 0 w 1600200"/>
                <a:gd name="connsiteY2" fmla="*/ 857098 h 857098"/>
                <a:gd name="connsiteX0" fmla="*/ 1600200 w 2743199"/>
                <a:gd name="connsiteY0" fmla="*/ 0 h 990600"/>
                <a:gd name="connsiteX1" fmla="*/ 2743199 w 2743199"/>
                <a:gd name="connsiteY1" fmla="*/ 990600 h 990600"/>
                <a:gd name="connsiteX2" fmla="*/ 0 w 2743199"/>
                <a:gd name="connsiteY2" fmla="*/ 857098 h 990600"/>
                <a:gd name="connsiteX0" fmla="*/ 1676399 w 2743199"/>
                <a:gd name="connsiteY0" fmla="*/ 0 h 1066800"/>
                <a:gd name="connsiteX1" fmla="*/ 2743199 w 2743199"/>
                <a:gd name="connsiteY1" fmla="*/ 1066800 h 1066800"/>
                <a:gd name="connsiteX2" fmla="*/ 0 w 2743199"/>
                <a:gd name="connsiteY2" fmla="*/ 933298 h 1066800"/>
                <a:gd name="connsiteX0" fmla="*/ 0 w 1066800"/>
                <a:gd name="connsiteY0" fmla="*/ 0 h 1600200"/>
                <a:gd name="connsiteX1" fmla="*/ 1066800 w 1066800"/>
                <a:gd name="connsiteY1" fmla="*/ 1066800 h 1600200"/>
                <a:gd name="connsiteX2" fmla="*/ 152400 w 1066800"/>
                <a:gd name="connsiteY2" fmla="*/ 1600200 h 1600200"/>
                <a:gd name="connsiteX0" fmla="*/ 0 w 1066801"/>
                <a:gd name="connsiteY0" fmla="*/ 0 h 1524000"/>
                <a:gd name="connsiteX1" fmla="*/ 1066801 w 1066801"/>
                <a:gd name="connsiteY1" fmla="*/ 990600 h 1524000"/>
                <a:gd name="connsiteX2" fmla="*/ 152401 w 1066801"/>
                <a:gd name="connsiteY2" fmla="*/ 1524000 h 1524000"/>
                <a:gd name="connsiteX0" fmla="*/ 0 w 1066801"/>
                <a:gd name="connsiteY0" fmla="*/ 0 h 1524000"/>
                <a:gd name="connsiteX1" fmla="*/ 1066801 w 1066801"/>
                <a:gd name="connsiteY1" fmla="*/ 1066800 h 1524000"/>
                <a:gd name="connsiteX2" fmla="*/ 152401 w 1066801"/>
                <a:gd name="connsiteY2" fmla="*/ 1524000 h 1524000"/>
                <a:gd name="connsiteX0" fmla="*/ 0 w 1219200"/>
                <a:gd name="connsiteY0" fmla="*/ 0 h 1524000"/>
                <a:gd name="connsiteX1" fmla="*/ 1219200 w 1219200"/>
                <a:gd name="connsiteY1" fmla="*/ 1066800 h 1524000"/>
                <a:gd name="connsiteX2" fmla="*/ 304800 w 1219200"/>
                <a:gd name="connsiteY2" fmla="*/ 1524000 h 1524000"/>
                <a:gd name="connsiteX0" fmla="*/ 0 w 1066800"/>
                <a:gd name="connsiteY0" fmla="*/ 0 h 1524000"/>
                <a:gd name="connsiteX1" fmla="*/ 1066800 w 1066800"/>
                <a:gd name="connsiteY1" fmla="*/ 1066800 h 1524000"/>
                <a:gd name="connsiteX2" fmla="*/ 304800 w 1066800"/>
                <a:gd name="connsiteY2" fmla="*/ 1524000 h 1524000"/>
                <a:gd name="connsiteX0" fmla="*/ 0 w 990600"/>
                <a:gd name="connsiteY0" fmla="*/ 0 h 1524000"/>
                <a:gd name="connsiteX1" fmla="*/ 990600 w 990600"/>
                <a:gd name="connsiteY1" fmla="*/ 1066800 h 1524000"/>
                <a:gd name="connsiteX2" fmla="*/ 228600 w 990600"/>
                <a:gd name="connsiteY2" fmla="*/ 1524000 h 1524000"/>
                <a:gd name="connsiteX0" fmla="*/ 0 w 1752600"/>
                <a:gd name="connsiteY0" fmla="*/ 0 h 1524000"/>
                <a:gd name="connsiteX1" fmla="*/ 990600 w 1752600"/>
                <a:gd name="connsiteY1" fmla="*/ 1066800 h 1524000"/>
                <a:gd name="connsiteX2" fmla="*/ 1752600 w 1752600"/>
                <a:gd name="connsiteY2" fmla="*/ 1524000 h 1524000"/>
                <a:gd name="connsiteX0" fmla="*/ 533400 w 762000"/>
                <a:gd name="connsiteY0" fmla="*/ 0 h 1447800"/>
                <a:gd name="connsiteX1" fmla="*/ 0 w 762000"/>
                <a:gd name="connsiteY1" fmla="*/ 990600 h 1447800"/>
                <a:gd name="connsiteX2" fmla="*/ 762000 w 762000"/>
                <a:gd name="connsiteY2" fmla="*/ 1447800 h 1447800"/>
                <a:gd name="connsiteX0" fmla="*/ 537058 w 762000"/>
                <a:gd name="connsiteY0" fmla="*/ 0 h 1500226"/>
                <a:gd name="connsiteX1" fmla="*/ 0 w 762000"/>
                <a:gd name="connsiteY1" fmla="*/ 1043026 h 1500226"/>
                <a:gd name="connsiteX2" fmla="*/ 762000 w 762000"/>
                <a:gd name="connsiteY2" fmla="*/ 1500226 h 1500226"/>
                <a:gd name="connsiteX0" fmla="*/ 530708 w 755650"/>
                <a:gd name="connsiteY0" fmla="*/ 0 h 1500226"/>
                <a:gd name="connsiteX1" fmla="*/ 0 w 755650"/>
                <a:gd name="connsiteY1" fmla="*/ 1106526 h 1500226"/>
                <a:gd name="connsiteX2" fmla="*/ 755650 w 755650"/>
                <a:gd name="connsiteY2" fmla="*/ 1500226 h 1500226"/>
                <a:gd name="connsiteX0" fmla="*/ 530708 w 749300"/>
                <a:gd name="connsiteY0" fmla="*/ 0 h 1741526"/>
                <a:gd name="connsiteX1" fmla="*/ 0 w 749300"/>
                <a:gd name="connsiteY1" fmla="*/ 1106526 h 1741526"/>
                <a:gd name="connsiteX2" fmla="*/ 749300 w 749300"/>
                <a:gd name="connsiteY2" fmla="*/ 1741526 h 1741526"/>
                <a:gd name="connsiteX0" fmla="*/ 543408 w 762000"/>
                <a:gd name="connsiteY0" fmla="*/ 0 h 1741526"/>
                <a:gd name="connsiteX1" fmla="*/ 0 w 762000"/>
                <a:gd name="connsiteY1" fmla="*/ 1131926 h 1741526"/>
                <a:gd name="connsiteX2" fmla="*/ 762000 w 762000"/>
                <a:gd name="connsiteY2" fmla="*/ 1741526 h 1741526"/>
                <a:gd name="connsiteX0" fmla="*/ 543408 w 762000"/>
                <a:gd name="connsiteY0" fmla="*/ 0 h 1741526"/>
                <a:gd name="connsiteX1" fmla="*/ 0 w 762000"/>
                <a:gd name="connsiteY1" fmla="*/ 1131926 h 1741526"/>
                <a:gd name="connsiteX2" fmla="*/ 762000 w 762000"/>
                <a:gd name="connsiteY2" fmla="*/ 1741526 h 1741526"/>
                <a:gd name="connsiteX0" fmla="*/ 543408 w 769620"/>
                <a:gd name="connsiteY0" fmla="*/ 0 h 1775816"/>
                <a:gd name="connsiteX1" fmla="*/ 0 w 769620"/>
                <a:gd name="connsiteY1" fmla="*/ 1131926 h 1775816"/>
                <a:gd name="connsiteX2" fmla="*/ 769620 w 769620"/>
                <a:gd name="connsiteY2" fmla="*/ 1775816 h 1775816"/>
                <a:gd name="connsiteX0" fmla="*/ 0 w 1074420"/>
                <a:gd name="connsiteY0" fmla="*/ 0 h 1786890"/>
                <a:gd name="connsiteX1" fmla="*/ 304800 w 1074420"/>
                <a:gd name="connsiteY1" fmla="*/ 1143000 h 1786890"/>
                <a:gd name="connsiteX2" fmla="*/ 1074420 w 1074420"/>
                <a:gd name="connsiteY2" fmla="*/ 1786890 h 1786890"/>
                <a:gd name="connsiteX0" fmla="*/ 0 w 1074420"/>
                <a:gd name="connsiteY0" fmla="*/ 0 h 1786890"/>
                <a:gd name="connsiteX1" fmla="*/ 331470 w 1074420"/>
                <a:gd name="connsiteY1" fmla="*/ 1146810 h 1786890"/>
                <a:gd name="connsiteX2" fmla="*/ 1074420 w 1074420"/>
                <a:gd name="connsiteY2" fmla="*/ 1786890 h 1786890"/>
                <a:gd name="connsiteX0" fmla="*/ 0 w 1074420"/>
                <a:gd name="connsiteY0" fmla="*/ 0 h 1786890"/>
                <a:gd name="connsiteX1" fmla="*/ 312420 w 1074420"/>
                <a:gd name="connsiteY1" fmla="*/ 1146810 h 1786890"/>
                <a:gd name="connsiteX2" fmla="*/ 1074420 w 1074420"/>
                <a:gd name="connsiteY2" fmla="*/ 1786890 h 1786890"/>
                <a:gd name="connsiteX0" fmla="*/ 0 w 1059180"/>
                <a:gd name="connsiteY0" fmla="*/ 0 h 1790700"/>
                <a:gd name="connsiteX1" fmla="*/ 297180 w 1059180"/>
                <a:gd name="connsiteY1" fmla="*/ 1150620 h 1790700"/>
                <a:gd name="connsiteX2" fmla="*/ 1059180 w 1059180"/>
                <a:gd name="connsiteY2" fmla="*/ 1790700 h 1790700"/>
                <a:gd name="connsiteX0" fmla="*/ 0 w 297180"/>
                <a:gd name="connsiteY0" fmla="*/ 0 h 1783080"/>
                <a:gd name="connsiteX1" fmla="*/ 297180 w 297180"/>
                <a:gd name="connsiteY1" fmla="*/ 1150620 h 1783080"/>
                <a:gd name="connsiteX2" fmla="*/ 274320 w 297180"/>
                <a:gd name="connsiteY2" fmla="*/ 1783080 h 1783080"/>
                <a:gd name="connsiteX0" fmla="*/ 0 w 308610"/>
                <a:gd name="connsiteY0" fmla="*/ 0 h 1783080"/>
                <a:gd name="connsiteX1" fmla="*/ 308610 w 308610"/>
                <a:gd name="connsiteY1" fmla="*/ 1150620 h 1783080"/>
                <a:gd name="connsiteX2" fmla="*/ 274320 w 308610"/>
                <a:gd name="connsiteY2" fmla="*/ 1783080 h 1783080"/>
                <a:gd name="connsiteX0" fmla="*/ 0 w 313372"/>
                <a:gd name="connsiteY0" fmla="*/ 0 h 1783080"/>
                <a:gd name="connsiteX1" fmla="*/ 313372 w 313372"/>
                <a:gd name="connsiteY1" fmla="*/ 1150620 h 1783080"/>
                <a:gd name="connsiteX2" fmla="*/ 279082 w 313372"/>
                <a:gd name="connsiteY2" fmla="*/ 1783080 h 1783080"/>
                <a:gd name="connsiteX0" fmla="*/ 0 w 320516"/>
                <a:gd name="connsiteY0" fmla="*/ 0 h 1780699"/>
                <a:gd name="connsiteX1" fmla="*/ 320516 w 320516"/>
                <a:gd name="connsiteY1" fmla="*/ 1148239 h 1780699"/>
                <a:gd name="connsiteX2" fmla="*/ 286226 w 320516"/>
                <a:gd name="connsiteY2" fmla="*/ 1780699 h 1780699"/>
                <a:gd name="connsiteX0" fmla="*/ 0 w 303847"/>
                <a:gd name="connsiteY0" fmla="*/ 0 h 1780699"/>
                <a:gd name="connsiteX1" fmla="*/ 303847 w 303847"/>
                <a:gd name="connsiteY1" fmla="*/ 1141095 h 1780699"/>
                <a:gd name="connsiteX2" fmla="*/ 286226 w 303847"/>
                <a:gd name="connsiteY2" fmla="*/ 1780699 h 1780699"/>
                <a:gd name="connsiteX0" fmla="*/ 0 w 1028003"/>
                <a:gd name="connsiteY0" fmla="*/ 0 h 1800644"/>
                <a:gd name="connsiteX1" fmla="*/ 1028003 w 1028003"/>
                <a:gd name="connsiteY1" fmla="*/ 1161040 h 1800644"/>
                <a:gd name="connsiteX2" fmla="*/ 1010382 w 1028003"/>
                <a:gd name="connsiteY2" fmla="*/ 1800644 h 180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28003" h="1800644">
                  <a:moveTo>
                    <a:pt x="0" y="0"/>
                  </a:moveTo>
                  <a:lnTo>
                    <a:pt x="1028003" y="1161040"/>
                  </a:lnTo>
                  <a:lnTo>
                    <a:pt x="1010382" y="1800644"/>
                  </a:lnTo>
                </a:path>
              </a:pathLst>
            </a:custGeom>
            <a:ln w="38100" cap="rnd">
              <a:solidFill>
                <a:srgbClr val="026AC8">
                  <a:alpha val="7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Freeform 92"/>
            <p:cNvSpPr/>
            <p:nvPr/>
          </p:nvSpPr>
          <p:spPr>
            <a:xfrm>
              <a:off x="5105400" y="2510790"/>
              <a:ext cx="1018222" cy="1790700"/>
            </a:xfrm>
            <a:custGeom>
              <a:avLst/>
              <a:gdLst>
                <a:gd name="connsiteX0" fmla="*/ 95098 w 453543"/>
                <a:gd name="connsiteY0" fmla="*/ 0 h 1009498"/>
                <a:gd name="connsiteX1" fmla="*/ 453543 w 453543"/>
                <a:gd name="connsiteY1" fmla="*/ 577901 h 1009498"/>
                <a:gd name="connsiteX2" fmla="*/ 0 w 453543"/>
                <a:gd name="connsiteY2" fmla="*/ 1009498 h 1009498"/>
                <a:gd name="connsiteX0" fmla="*/ 609600 w 609600"/>
                <a:gd name="connsiteY0" fmla="*/ 0 h 1085698"/>
                <a:gd name="connsiteX1" fmla="*/ 453543 w 609600"/>
                <a:gd name="connsiteY1" fmla="*/ 654101 h 1085698"/>
                <a:gd name="connsiteX2" fmla="*/ 0 w 609600"/>
                <a:gd name="connsiteY2" fmla="*/ 1085698 h 1085698"/>
                <a:gd name="connsiteX0" fmla="*/ 0 w 529744"/>
                <a:gd name="connsiteY0" fmla="*/ 0 h 1542898"/>
                <a:gd name="connsiteX1" fmla="*/ 529744 w 529744"/>
                <a:gd name="connsiteY1" fmla="*/ 1111301 h 1542898"/>
                <a:gd name="connsiteX2" fmla="*/ 76201 w 529744"/>
                <a:gd name="connsiteY2" fmla="*/ 1542898 h 1542898"/>
                <a:gd name="connsiteX0" fmla="*/ 1600200 w 1600200"/>
                <a:gd name="connsiteY0" fmla="*/ 0 h 857098"/>
                <a:gd name="connsiteX1" fmla="*/ 453543 w 1600200"/>
                <a:gd name="connsiteY1" fmla="*/ 425501 h 857098"/>
                <a:gd name="connsiteX2" fmla="*/ 0 w 1600200"/>
                <a:gd name="connsiteY2" fmla="*/ 857098 h 857098"/>
                <a:gd name="connsiteX0" fmla="*/ 1600200 w 2743199"/>
                <a:gd name="connsiteY0" fmla="*/ 0 h 990600"/>
                <a:gd name="connsiteX1" fmla="*/ 2743199 w 2743199"/>
                <a:gd name="connsiteY1" fmla="*/ 990600 h 990600"/>
                <a:gd name="connsiteX2" fmla="*/ 0 w 2743199"/>
                <a:gd name="connsiteY2" fmla="*/ 857098 h 990600"/>
                <a:gd name="connsiteX0" fmla="*/ 1676399 w 2743199"/>
                <a:gd name="connsiteY0" fmla="*/ 0 h 1066800"/>
                <a:gd name="connsiteX1" fmla="*/ 2743199 w 2743199"/>
                <a:gd name="connsiteY1" fmla="*/ 1066800 h 1066800"/>
                <a:gd name="connsiteX2" fmla="*/ 0 w 2743199"/>
                <a:gd name="connsiteY2" fmla="*/ 933298 h 1066800"/>
                <a:gd name="connsiteX0" fmla="*/ 0 w 1066800"/>
                <a:gd name="connsiteY0" fmla="*/ 0 h 1600200"/>
                <a:gd name="connsiteX1" fmla="*/ 1066800 w 1066800"/>
                <a:gd name="connsiteY1" fmla="*/ 1066800 h 1600200"/>
                <a:gd name="connsiteX2" fmla="*/ 152400 w 1066800"/>
                <a:gd name="connsiteY2" fmla="*/ 1600200 h 1600200"/>
                <a:gd name="connsiteX0" fmla="*/ 0 w 1066801"/>
                <a:gd name="connsiteY0" fmla="*/ 0 h 1524000"/>
                <a:gd name="connsiteX1" fmla="*/ 1066801 w 1066801"/>
                <a:gd name="connsiteY1" fmla="*/ 990600 h 1524000"/>
                <a:gd name="connsiteX2" fmla="*/ 152401 w 1066801"/>
                <a:gd name="connsiteY2" fmla="*/ 1524000 h 1524000"/>
                <a:gd name="connsiteX0" fmla="*/ 0 w 1066801"/>
                <a:gd name="connsiteY0" fmla="*/ 0 h 1524000"/>
                <a:gd name="connsiteX1" fmla="*/ 1066801 w 1066801"/>
                <a:gd name="connsiteY1" fmla="*/ 1066800 h 1524000"/>
                <a:gd name="connsiteX2" fmla="*/ 152401 w 1066801"/>
                <a:gd name="connsiteY2" fmla="*/ 1524000 h 1524000"/>
                <a:gd name="connsiteX0" fmla="*/ 0 w 1219200"/>
                <a:gd name="connsiteY0" fmla="*/ 0 h 1524000"/>
                <a:gd name="connsiteX1" fmla="*/ 1219200 w 1219200"/>
                <a:gd name="connsiteY1" fmla="*/ 1066800 h 1524000"/>
                <a:gd name="connsiteX2" fmla="*/ 304800 w 1219200"/>
                <a:gd name="connsiteY2" fmla="*/ 1524000 h 1524000"/>
                <a:gd name="connsiteX0" fmla="*/ 0 w 1066800"/>
                <a:gd name="connsiteY0" fmla="*/ 0 h 1524000"/>
                <a:gd name="connsiteX1" fmla="*/ 1066800 w 1066800"/>
                <a:gd name="connsiteY1" fmla="*/ 1066800 h 1524000"/>
                <a:gd name="connsiteX2" fmla="*/ 304800 w 1066800"/>
                <a:gd name="connsiteY2" fmla="*/ 1524000 h 1524000"/>
                <a:gd name="connsiteX0" fmla="*/ 0 w 990600"/>
                <a:gd name="connsiteY0" fmla="*/ 0 h 1524000"/>
                <a:gd name="connsiteX1" fmla="*/ 990600 w 990600"/>
                <a:gd name="connsiteY1" fmla="*/ 1066800 h 1524000"/>
                <a:gd name="connsiteX2" fmla="*/ 228600 w 990600"/>
                <a:gd name="connsiteY2" fmla="*/ 1524000 h 1524000"/>
                <a:gd name="connsiteX0" fmla="*/ 1295400 w 1295400"/>
                <a:gd name="connsiteY0" fmla="*/ 0 h 1524000"/>
                <a:gd name="connsiteX1" fmla="*/ 762000 w 1295400"/>
                <a:gd name="connsiteY1" fmla="*/ 1066800 h 1524000"/>
                <a:gd name="connsiteX2" fmla="*/ 0 w 1295400"/>
                <a:gd name="connsiteY2" fmla="*/ 1524000 h 1524000"/>
                <a:gd name="connsiteX0" fmla="*/ 1295400 w 1295400"/>
                <a:gd name="connsiteY0" fmla="*/ 0 h 1524000"/>
                <a:gd name="connsiteX1" fmla="*/ 838200 w 1295400"/>
                <a:gd name="connsiteY1" fmla="*/ 1066800 h 1524000"/>
                <a:gd name="connsiteX2" fmla="*/ 0 w 1295400"/>
                <a:gd name="connsiteY2" fmla="*/ 1524000 h 1524000"/>
                <a:gd name="connsiteX0" fmla="*/ 1295400 w 1295400"/>
                <a:gd name="connsiteY0" fmla="*/ 0 h 1524000"/>
                <a:gd name="connsiteX1" fmla="*/ 762000 w 1295400"/>
                <a:gd name="connsiteY1" fmla="*/ 1066800 h 1524000"/>
                <a:gd name="connsiteX2" fmla="*/ 0 w 1295400"/>
                <a:gd name="connsiteY2" fmla="*/ 1524000 h 1524000"/>
                <a:gd name="connsiteX0" fmla="*/ 1295400 w 1295400"/>
                <a:gd name="connsiteY0" fmla="*/ 0 h 1524000"/>
                <a:gd name="connsiteX1" fmla="*/ 1295400 w 1295400"/>
                <a:gd name="connsiteY1" fmla="*/ 0 h 1524000"/>
                <a:gd name="connsiteX2" fmla="*/ 762000 w 1295400"/>
                <a:gd name="connsiteY2" fmla="*/ 1066800 h 1524000"/>
                <a:gd name="connsiteX3" fmla="*/ 0 w 1295400"/>
                <a:gd name="connsiteY3" fmla="*/ 1524000 h 1524000"/>
                <a:gd name="connsiteX0" fmla="*/ 1295400 w 1295400"/>
                <a:gd name="connsiteY0" fmla="*/ 0 h 1524000"/>
                <a:gd name="connsiteX1" fmla="*/ 1295400 w 1295400"/>
                <a:gd name="connsiteY1" fmla="*/ 0 h 1524000"/>
                <a:gd name="connsiteX2" fmla="*/ 838200 w 1295400"/>
                <a:gd name="connsiteY2" fmla="*/ 1143000 h 1524000"/>
                <a:gd name="connsiteX3" fmla="*/ 0 w 1295400"/>
                <a:gd name="connsiteY3" fmla="*/ 1524000 h 1524000"/>
                <a:gd name="connsiteX0" fmla="*/ 1371600 w 1371600"/>
                <a:gd name="connsiteY0" fmla="*/ 0 h 1752600"/>
                <a:gd name="connsiteX1" fmla="*/ 1371600 w 1371600"/>
                <a:gd name="connsiteY1" fmla="*/ 0 h 1752600"/>
                <a:gd name="connsiteX2" fmla="*/ 914400 w 1371600"/>
                <a:gd name="connsiteY2" fmla="*/ 1143000 h 1752600"/>
                <a:gd name="connsiteX3" fmla="*/ 0 w 1371600"/>
                <a:gd name="connsiteY3" fmla="*/ 1752600 h 1752600"/>
                <a:gd name="connsiteX0" fmla="*/ 1371600 w 1371600"/>
                <a:gd name="connsiteY0" fmla="*/ 0 h 1752600"/>
                <a:gd name="connsiteX1" fmla="*/ 533400 w 1371600"/>
                <a:gd name="connsiteY1" fmla="*/ 0 h 1752600"/>
                <a:gd name="connsiteX2" fmla="*/ 914400 w 1371600"/>
                <a:gd name="connsiteY2" fmla="*/ 1143000 h 1752600"/>
                <a:gd name="connsiteX3" fmla="*/ 0 w 1371600"/>
                <a:gd name="connsiteY3" fmla="*/ 1752600 h 1752600"/>
                <a:gd name="connsiteX0" fmla="*/ 533400 w 914400"/>
                <a:gd name="connsiteY0" fmla="*/ 0 h 1752600"/>
                <a:gd name="connsiteX1" fmla="*/ 533400 w 914400"/>
                <a:gd name="connsiteY1" fmla="*/ 0 h 1752600"/>
                <a:gd name="connsiteX2" fmla="*/ 914400 w 914400"/>
                <a:gd name="connsiteY2" fmla="*/ 1143000 h 1752600"/>
                <a:gd name="connsiteX3" fmla="*/ 0 w 914400"/>
                <a:gd name="connsiteY3" fmla="*/ 1752600 h 1752600"/>
                <a:gd name="connsiteX0" fmla="*/ 533400 w 914400"/>
                <a:gd name="connsiteY0" fmla="*/ 0 h 1752600"/>
                <a:gd name="connsiteX1" fmla="*/ 609600 w 914400"/>
                <a:gd name="connsiteY1" fmla="*/ 0 h 1752600"/>
                <a:gd name="connsiteX2" fmla="*/ 914400 w 914400"/>
                <a:gd name="connsiteY2" fmla="*/ 1143000 h 1752600"/>
                <a:gd name="connsiteX3" fmla="*/ 0 w 914400"/>
                <a:gd name="connsiteY3" fmla="*/ 1752600 h 1752600"/>
                <a:gd name="connsiteX0" fmla="*/ 609600 w 914400"/>
                <a:gd name="connsiteY0" fmla="*/ 0 h 1752600"/>
                <a:gd name="connsiteX1" fmla="*/ 914400 w 914400"/>
                <a:gd name="connsiteY1" fmla="*/ 1143000 h 1752600"/>
                <a:gd name="connsiteX2" fmla="*/ 0 w 914400"/>
                <a:gd name="connsiteY2" fmla="*/ 1752600 h 1752600"/>
                <a:gd name="connsiteX0" fmla="*/ 609600 w 941070"/>
                <a:gd name="connsiteY0" fmla="*/ 0 h 1752600"/>
                <a:gd name="connsiteX1" fmla="*/ 941070 w 941070"/>
                <a:gd name="connsiteY1" fmla="*/ 1158240 h 1752600"/>
                <a:gd name="connsiteX2" fmla="*/ 0 w 941070"/>
                <a:gd name="connsiteY2" fmla="*/ 1752600 h 1752600"/>
                <a:gd name="connsiteX0" fmla="*/ 632460 w 941070"/>
                <a:gd name="connsiteY0" fmla="*/ 0 h 1741170"/>
                <a:gd name="connsiteX1" fmla="*/ 941070 w 941070"/>
                <a:gd name="connsiteY1" fmla="*/ 1146810 h 1741170"/>
                <a:gd name="connsiteX2" fmla="*/ 0 w 941070"/>
                <a:gd name="connsiteY2" fmla="*/ 1741170 h 1741170"/>
                <a:gd name="connsiteX0" fmla="*/ 632460 w 941070"/>
                <a:gd name="connsiteY0" fmla="*/ 0 h 1756410"/>
                <a:gd name="connsiteX1" fmla="*/ 941070 w 941070"/>
                <a:gd name="connsiteY1" fmla="*/ 1162050 h 1756410"/>
                <a:gd name="connsiteX2" fmla="*/ 0 w 941070"/>
                <a:gd name="connsiteY2" fmla="*/ 1756410 h 1756410"/>
                <a:gd name="connsiteX0" fmla="*/ 651510 w 941070"/>
                <a:gd name="connsiteY0" fmla="*/ 0 h 1752600"/>
                <a:gd name="connsiteX1" fmla="*/ 941070 w 941070"/>
                <a:gd name="connsiteY1" fmla="*/ 1158240 h 1752600"/>
                <a:gd name="connsiteX2" fmla="*/ 0 w 941070"/>
                <a:gd name="connsiteY2" fmla="*/ 1752600 h 1752600"/>
                <a:gd name="connsiteX0" fmla="*/ 651510 w 956310"/>
                <a:gd name="connsiteY0" fmla="*/ 0 h 1752600"/>
                <a:gd name="connsiteX1" fmla="*/ 956310 w 956310"/>
                <a:gd name="connsiteY1" fmla="*/ 1139190 h 1752600"/>
                <a:gd name="connsiteX2" fmla="*/ 0 w 956310"/>
                <a:gd name="connsiteY2" fmla="*/ 1752600 h 1752600"/>
                <a:gd name="connsiteX0" fmla="*/ 605790 w 910590"/>
                <a:gd name="connsiteY0" fmla="*/ 0 h 1775460"/>
                <a:gd name="connsiteX1" fmla="*/ 910590 w 910590"/>
                <a:gd name="connsiteY1" fmla="*/ 1139190 h 1775460"/>
                <a:gd name="connsiteX2" fmla="*/ 0 w 910590"/>
                <a:gd name="connsiteY2" fmla="*/ 1775460 h 1775460"/>
                <a:gd name="connsiteX0" fmla="*/ 605790 w 910590"/>
                <a:gd name="connsiteY0" fmla="*/ 0 h 1783080"/>
                <a:gd name="connsiteX1" fmla="*/ 910590 w 910590"/>
                <a:gd name="connsiteY1" fmla="*/ 1139190 h 1783080"/>
                <a:gd name="connsiteX2" fmla="*/ 0 w 910590"/>
                <a:gd name="connsiteY2" fmla="*/ 1783080 h 1783080"/>
                <a:gd name="connsiteX0" fmla="*/ 605790 w 882015"/>
                <a:gd name="connsiteY0" fmla="*/ 0 h 1783080"/>
                <a:gd name="connsiteX1" fmla="*/ 882015 w 882015"/>
                <a:gd name="connsiteY1" fmla="*/ 1124903 h 1783080"/>
                <a:gd name="connsiteX2" fmla="*/ 0 w 882015"/>
                <a:gd name="connsiteY2" fmla="*/ 1783080 h 1783080"/>
                <a:gd name="connsiteX0" fmla="*/ 605790 w 896303"/>
                <a:gd name="connsiteY0" fmla="*/ 0 h 1783080"/>
                <a:gd name="connsiteX1" fmla="*/ 896303 w 896303"/>
                <a:gd name="connsiteY1" fmla="*/ 1124903 h 1783080"/>
                <a:gd name="connsiteX2" fmla="*/ 0 w 896303"/>
                <a:gd name="connsiteY2" fmla="*/ 1783080 h 1783080"/>
                <a:gd name="connsiteX0" fmla="*/ 0 w 1018222"/>
                <a:gd name="connsiteY0" fmla="*/ 0 h 1790700"/>
                <a:gd name="connsiteX1" fmla="*/ 1018222 w 1018222"/>
                <a:gd name="connsiteY1" fmla="*/ 1132523 h 1790700"/>
                <a:gd name="connsiteX2" fmla="*/ 121919 w 1018222"/>
                <a:gd name="connsiteY2" fmla="*/ 1790700 h 179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8222" h="1790700">
                  <a:moveTo>
                    <a:pt x="0" y="0"/>
                  </a:moveTo>
                  <a:lnTo>
                    <a:pt x="1018222" y="1132523"/>
                  </a:lnTo>
                  <a:lnTo>
                    <a:pt x="121919" y="1790700"/>
                  </a:lnTo>
                </a:path>
              </a:pathLst>
            </a:custGeom>
            <a:ln w="38100" cap="rnd">
              <a:solidFill>
                <a:srgbClr val="E05516">
                  <a:alpha val="74118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Freeform 93"/>
            <p:cNvSpPr/>
            <p:nvPr/>
          </p:nvSpPr>
          <p:spPr>
            <a:xfrm>
              <a:off x="5291920" y="2489260"/>
              <a:ext cx="1794680" cy="1817310"/>
            </a:xfrm>
            <a:custGeom>
              <a:avLst/>
              <a:gdLst>
                <a:gd name="connsiteX0" fmla="*/ 95098 w 453543"/>
                <a:gd name="connsiteY0" fmla="*/ 0 h 1009498"/>
                <a:gd name="connsiteX1" fmla="*/ 453543 w 453543"/>
                <a:gd name="connsiteY1" fmla="*/ 577901 h 1009498"/>
                <a:gd name="connsiteX2" fmla="*/ 0 w 453543"/>
                <a:gd name="connsiteY2" fmla="*/ 1009498 h 1009498"/>
                <a:gd name="connsiteX0" fmla="*/ 609600 w 609600"/>
                <a:gd name="connsiteY0" fmla="*/ 0 h 1085698"/>
                <a:gd name="connsiteX1" fmla="*/ 453543 w 609600"/>
                <a:gd name="connsiteY1" fmla="*/ 654101 h 1085698"/>
                <a:gd name="connsiteX2" fmla="*/ 0 w 609600"/>
                <a:gd name="connsiteY2" fmla="*/ 1085698 h 1085698"/>
                <a:gd name="connsiteX0" fmla="*/ 0 w 529744"/>
                <a:gd name="connsiteY0" fmla="*/ 0 h 1542898"/>
                <a:gd name="connsiteX1" fmla="*/ 529744 w 529744"/>
                <a:gd name="connsiteY1" fmla="*/ 1111301 h 1542898"/>
                <a:gd name="connsiteX2" fmla="*/ 76201 w 529744"/>
                <a:gd name="connsiteY2" fmla="*/ 1542898 h 1542898"/>
                <a:gd name="connsiteX0" fmla="*/ 1600200 w 1600200"/>
                <a:gd name="connsiteY0" fmla="*/ 0 h 857098"/>
                <a:gd name="connsiteX1" fmla="*/ 453543 w 1600200"/>
                <a:gd name="connsiteY1" fmla="*/ 425501 h 857098"/>
                <a:gd name="connsiteX2" fmla="*/ 0 w 1600200"/>
                <a:gd name="connsiteY2" fmla="*/ 857098 h 857098"/>
                <a:gd name="connsiteX0" fmla="*/ 1600200 w 2743199"/>
                <a:gd name="connsiteY0" fmla="*/ 0 h 990600"/>
                <a:gd name="connsiteX1" fmla="*/ 2743199 w 2743199"/>
                <a:gd name="connsiteY1" fmla="*/ 990600 h 990600"/>
                <a:gd name="connsiteX2" fmla="*/ 0 w 2743199"/>
                <a:gd name="connsiteY2" fmla="*/ 857098 h 990600"/>
                <a:gd name="connsiteX0" fmla="*/ 1676399 w 2743199"/>
                <a:gd name="connsiteY0" fmla="*/ 0 h 1066800"/>
                <a:gd name="connsiteX1" fmla="*/ 2743199 w 2743199"/>
                <a:gd name="connsiteY1" fmla="*/ 1066800 h 1066800"/>
                <a:gd name="connsiteX2" fmla="*/ 0 w 2743199"/>
                <a:gd name="connsiteY2" fmla="*/ 933298 h 1066800"/>
                <a:gd name="connsiteX0" fmla="*/ 0 w 1066800"/>
                <a:gd name="connsiteY0" fmla="*/ 0 h 1600200"/>
                <a:gd name="connsiteX1" fmla="*/ 1066800 w 1066800"/>
                <a:gd name="connsiteY1" fmla="*/ 1066800 h 1600200"/>
                <a:gd name="connsiteX2" fmla="*/ 152400 w 1066800"/>
                <a:gd name="connsiteY2" fmla="*/ 1600200 h 1600200"/>
                <a:gd name="connsiteX0" fmla="*/ 0 w 1066801"/>
                <a:gd name="connsiteY0" fmla="*/ 0 h 1524000"/>
                <a:gd name="connsiteX1" fmla="*/ 1066801 w 1066801"/>
                <a:gd name="connsiteY1" fmla="*/ 990600 h 1524000"/>
                <a:gd name="connsiteX2" fmla="*/ 152401 w 1066801"/>
                <a:gd name="connsiteY2" fmla="*/ 1524000 h 1524000"/>
                <a:gd name="connsiteX0" fmla="*/ 0 w 1066801"/>
                <a:gd name="connsiteY0" fmla="*/ 0 h 1524000"/>
                <a:gd name="connsiteX1" fmla="*/ 1066801 w 1066801"/>
                <a:gd name="connsiteY1" fmla="*/ 1066800 h 1524000"/>
                <a:gd name="connsiteX2" fmla="*/ 152401 w 1066801"/>
                <a:gd name="connsiteY2" fmla="*/ 1524000 h 1524000"/>
                <a:gd name="connsiteX0" fmla="*/ 0 w 1219200"/>
                <a:gd name="connsiteY0" fmla="*/ 0 h 1524000"/>
                <a:gd name="connsiteX1" fmla="*/ 1219200 w 1219200"/>
                <a:gd name="connsiteY1" fmla="*/ 1066800 h 1524000"/>
                <a:gd name="connsiteX2" fmla="*/ 304800 w 1219200"/>
                <a:gd name="connsiteY2" fmla="*/ 1524000 h 1524000"/>
                <a:gd name="connsiteX0" fmla="*/ 0 w 1066800"/>
                <a:gd name="connsiteY0" fmla="*/ 0 h 1524000"/>
                <a:gd name="connsiteX1" fmla="*/ 1066800 w 1066800"/>
                <a:gd name="connsiteY1" fmla="*/ 1066800 h 1524000"/>
                <a:gd name="connsiteX2" fmla="*/ 304800 w 1066800"/>
                <a:gd name="connsiteY2" fmla="*/ 1524000 h 1524000"/>
                <a:gd name="connsiteX0" fmla="*/ 0 w 990600"/>
                <a:gd name="connsiteY0" fmla="*/ 0 h 1524000"/>
                <a:gd name="connsiteX1" fmla="*/ 990600 w 990600"/>
                <a:gd name="connsiteY1" fmla="*/ 1066800 h 1524000"/>
                <a:gd name="connsiteX2" fmla="*/ 228600 w 990600"/>
                <a:gd name="connsiteY2" fmla="*/ 1524000 h 1524000"/>
                <a:gd name="connsiteX0" fmla="*/ 0 w 1752600"/>
                <a:gd name="connsiteY0" fmla="*/ 0 h 1524000"/>
                <a:gd name="connsiteX1" fmla="*/ 990600 w 1752600"/>
                <a:gd name="connsiteY1" fmla="*/ 1066800 h 1524000"/>
                <a:gd name="connsiteX2" fmla="*/ 1752600 w 1752600"/>
                <a:gd name="connsiteY2" fmla="*/ 1524000 h 1524000"/>
                <a:gd name="connsiteX0" fmla="*/ 533400 w 762000"/>
                <a:gd name="connsiteY0" fmla="*/ 0 h 1447800"/>
                <a:gd name="connsiteX1" fmla="*/ 0 w 762000"/>
                <a:gd name="connsiteY1" fmla="*/ 990600 h 1447800"/>
                <a:gd name="connsiteX2" fmla="*/ 762000 w 762000"/>
                <a:gd name="connsiteY2" fmla="*/ 1447800 h 1447800"/>
                <a:gd name="connsiteX0" fmla="*/ 537058 w 762000"/>
                <a:gd name="connsiteY0" fmla="*/ 0 h 1500226"/>
                <a:gd name="connsiteX1" fmla="*/ 0 w 762000"/>
                <a:gd name="connsiteY1" fmla="*/ 1043026 h 1500226"/>
                <a:gd name="connsiteX2" fmla="*/ 762000 w 762000"/>
                <a:gd name="connsiteY2" fmla="*/ 1500226 h 1500226"/>
                <a:gd name="connsiteX0" fmla="*/ 530708 w 755650"/>
                <a:gd name="connsiteY0" fmla="*/ 0 h 1500226"/>
                <a:gd name="connsiteX1" fmla="*/ 0 w 755650"/>
                <a:gd name="connsiteY1" fmla="*/ 1106526 h 1500226"/>
                <a:gd name="connsiteX2" fmla="*/ 755650 w 755650"/>
                <a:gd name="connsiteY2" fmla="*/ 1500226 h 1500226"/>
                <a:gd name="connsiteX0" fmla="*/ 530708 w 749300"/>
                <a:gd name="connsiteY0" fmla="*/ 0 h 1741526"/>
                <a:gd name="connsiteX1" fmla="*/ 0 w 749300"/>
                <a:gd name="connsiteY1" fmla="*/ 1106526 h 1741526"/>
                <a:gd name="connsiteX2" fmla="*/ 749300 w 749300"/>
                <a:gd name="connsiteY2" fmla="*/ 1741526 h 1741526"/>
                <a:gd name="connsiteX0" fmla="*/ 0 w 1060450"/>
                <a:gd name="connsiteY0" fmla="*/ 0 h 1765300"/>
                <a:gd name="connsiteX1" fmla="*/ 311150 w 1060450"/>
                <a:gd name="connsiteY1" fmla="*/ 1130300 h 1765300"/>
                <a:gd name="connsiteX2" fmla="*/ 1060450 w 1060450"/>
                <a:gd name="connsiteY2" fmla="*/ 1765300 h 1765300"/>
                <a:gd name="connsiteX0" fmla="*/ 0 w 1083310"/>
                <a:gd name="connsiteY0" fmla="*/ 0 h 1788160"/>
                <a:gd name="connsiteX1" fmla="*/ 311150 w 1083310"/>
                <a:gd name="connsiteY1" fmla="*/ 1130300 h 1788160"/>
                <a:gd name="connsiteX2" fmla="*/ 1083310 w 1083310"/>
                <a:gd name="connsiteY2" fmla="*/ 1788160 h 1788160"/>
                <a:gd name="connsiteX0" fmla="*/ 0 w 1794680"/>
                <a:gd name="connsiteY0" fmla="*/ 0 h 1817310"/>
                <a:gd name="connsiteX1" fmla="*/ 1022520 w 1794680"/>
                <a:gd name="connsiteY1" fmla="*/ 1159450 h 1817310"/>
                <a:gd name="connsiteX2" fmla="*/ 1794680 w 1794680"/>
                <a:gd name="connsiteY2" fmla="*/ 1817310 h 1817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94680" h="1817310">
                  <a:moveTo>
                    <a:pt x="0" y="0"/>
                  </a:moveTo>
                  <a:lnTo>
                    <a:pt x="1022520" y="1159450"/>
                  </a:lnTo>
                  <a:lnTo>
                    <a:pt x="1794680" y="1817310"/>
                  </a:lnTo>
                </a:path>
              </a:pathLst>
            </a:custGeom>
            <a:ln w="38100" cap="rnd">
              <a:solidFill>
                <a:srgbClr val="026AC8">
                  <a:alpha val="7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Freeform 94"/>
            <p:cNvSpPr/>
            <p:nvPr/>
          </p:nvSpPr>
          <p:spPr>
            <a:xfrm>
              <a:off x="5161144" y="2503118"/>
              <a:ext cx="1033916" cy="1817421"/>
            </a:xfrm>
            <a:custGeom>
              <a:avLst/>
              <a:gdLst>
                <a:gd name="connsiteX0" fmla="*/ 95098 w 453543"/>
                <a:gd name="connsiteY0" fmla="*/ 0 h 1009498"/>
                <a:gd name="connsiteX1" fmla="*/ 453543 w 453543"/>
                <a:gd name="connsiteY1" fmla="*/ 577901 h 1009498"/>
                <a:gd name="connsiteX2" fmla="*/ 0 w 453543"/>
                <a:gd name="connsiteY2" fmla="*/ 1009498 h 1009498"/>
                <a:gd name="connsiteX0" fmla="*/ 609600 w 609600"/>
                <a:gd name="connsiteY0" fmla="*/ 0 h 1085698"/>
                <a:gd name="connsiteX1" fmla="*/ 453543 w 609600"/>
                <a:gd name="connsiteY1" fmla="*/ 654101 h 1085698"/>
                <a:gd name="connsiteX2" fmla="*/ 0 w 609600"/>
                <a:gd name="connsiteY2" fmla="*/ 1085698 h 1085698"/>
                <a:gd name="connsiteX0" fmla="*/ 0 w 529744"/>
                <a:gd name="connsiteY0" fmla="*/ 0 h 1542898"/>
                <a:gd name="connsiteX1" fmla="*/ 529744 w 529744"/>
                <a:gd name="connsiteY1" fmla="*/ 1111301 h 1542898"/>
                <a:gd name="connsiteX2" fmla="*/ 76201 w 529744"/>
                <a:gd name="connsiteY2" fmla="*/ 1542898 h 1542898"/>
                <a:gd name="connsiteX0" fmla="*/ 1600200 w 1600200"/>
                <a:gd name="connsiteY0" fmla="*/ 0 h 857098"/>
                <a:gd name="connsiteX1" fmla="*/ 453543 w 1600200"/>
                <a:gd name="connsiteY1" fmla="*/ 425501 h 857098"/>
                <a:gd name="connsiteX2" fmla="*/ 0 w 1600200"/>
                <a:gd name="connsiteY2" fmla="*/ 857098 h 857098"/>
                <a:gd name="connsiteX0" fmla="*/ 1600200 w 2743199"/>
                <a:gd name="connsiteY0" fmla="*/ 0 h 990600"/>
                <a:gd name="connsiteX1" fmla="*/ 2743199 w 2743199"/>
                <a:gd name="connsiteY1" fmla="*/ 990600 h 990600"/>
                <a:gd name="connsiteX2" fmla="*/ 0 w 2743199"/>
                <a:gd name="connsiteY2" fmla="*/ 857098 h 990600"/>
                <a:gd name="connsiteX0" fmla="*/ 1676399 w 2743199"/>
                <a:gd name="connsiteY0" fmla="*/ 0 h 1066800"/>
                <a:gd name="connsiteX1" fmla="*/ 2743199 w 2743199"/>
                <a:gd name="connsiteY1" fmla="*/ 1066800 h 1066800"/>
                <a:gd name="connsiteX2" fmla="*/ 0 w 2743199"/>
                <a:gd name="connsiteY2" fmla="*/ 933298 h 1066800"/>
                <a:gd name="connsiteX0" fmla="*/ 0 w 1066800"/>
                <a:gd name="connsiteY0" fmla="*/ 0 h 1600200"/>
                <a:gd name="connsiteX1" fmla="*/ 1066800 w 1066800"/>
                <a:gd name="connsiteY1" fmla="*/ 1066800 h 1600200"/>
                <a:gd name="connsiteX2" fmla="*/ 152400 w 1066800"/>
                <a:gd name="connsiteY2" fmla="*/ 1600200 h 1600200"/>
                <a:gd name="connsiteX0" fmla="*/ 0 w 1066801"/>
                <a:gd name="connsiteY0" fmla="*/ 0 h 1524000"/>
                <a:gd name="connsiteX1" fmla="*/ 1066801 w 1066801"/>
                <a:gd name="connsiteY1" fmla="*/ 990600 h 1524000"/>
                <a:gd name="connsiteX2" fmla="*/ 152401 w 1066801"/>
                <a:gd name="connsiteY2" fmla="*/ 1524000 h 1524000"/>
                <a:gd name="connsiteX0" fmla="*/ 0 w 1066801"/>
                <a:gd name="connsiteY0" fmla="*/ 0 h 1524000"/>
                <a:gd name="connsiteX1" fmla="*/ 1066801 w 1066801"/>
                <a:gd name="connsiteY1" fmla="*/ 1066800 h 1524000"/>
                <a:gd name="connsiteX2" fmla="*/ 152401 w 1066801"/>
                <a:gd name="connsiteY2" fmla="*/ 1524000 h 1524000"/>
                <a:gd name="connsiteX0" fmla="*/ 0 w 1219200"/>
                <a:gd name="connsiteY0" fmla="*/ 0 h 1524000"/>
                <a:gd name="connsiteX1" fmla="*/ 1219200 w 1219200"/>
                <a:gd name="connsiteY1" fmla="*/ 1066800 h 1524000"/>
                <a:gd name="connsiteX2" fmla="*/ 304800 w 1219200"/>
                <a:gd name="connsiteY2" fmla="*/ 1524000 h 1524000"/>
                <a:gd name="connsiteX0" fmla="*/ 0 w 1066800"/>
                <a:gd name="connsiteY0" fmla="*/ 0 h 1524000"/>
                <a:gd name="connsiteX1" fmla="*/ 1066800 w 1066800"/>
                <a:gd name="connsiteY1" fmla="*/ 1066800 h 1524000"/>
                <a:gd name="connsiteX2" fmla="*/ 304800 w 1066800"/>
                <a:gd name="connsiteY2" fmla="*/ 1524000 h 1524000"/>
                <a:gd name="connsiteX0" fmla="*/ 0 w 990600"/>
                <a:gd name="connsiteY0" fmla="*/ 0 h 1524000"/>
                <a:gd name="connsiteX1" fmla="*/ 990600 w 990600"/>
                <a:gd name="connsiteY1" fmla="*/ 1066800 h 1524000"/>
                <a:gd name="connsiteX2" fmla="*/ 228600 w 990600"/>
                <a:gd name="connsiteY2" fmla="*/ 1524000 h 1524000"/>
                <a:gd name="connsiteX0" fmla="*/ 1295400 w 1295400"/>
                <a:gd name="connsiteY0" fmla="*/ 0 h 1524000"/>
                <a:gd name="connsiteX1" fmla="*/ 762000 w 1295400"/>
                <a:gd name="connsiteY1" fmla="*/ 1066800 h 1524000"/>
                <a:gd name="connsiteX2" fmla="*/ 0 w 1295400"/>
                <a:gd name="connsiteY2" fmla="*/ 1524000 h 1524000"/>
                <a:gd name="connsiteX0" fmla="*/ 1295400 w 1295400"/>
                <a:gd name="connsiteY0" fmla="*/ 0 h 1524000"/>
                <a:gd name="connsiteX1" fmla="*/ 838200 w 1295400"/>
                <a:gd name="connsiteY1" fmla="*/ 1066800 h 1524000"/>
                <a:gd name="connsiteX2" fmla="*/ 0 w 1295400"/>
                <a:gd name="connsiteY2" fmla="*/ 1524000 h 1524000"/>
                <a:gd name="connsiteX0" fmla="*/ 1295400 w 1295400"/>
                <a:gd name="connsiteY0" fmla="*/ 0 h 1524000"/>
                <a:gd name="connsiteX1" fmla="*/ 762000 w 1295400"/>
                <a:gd name="connsiteY1" fmla="*/ 1066800 h 1524000"/>
                <a:gd name="connsiteX2" fmla="*/ 0 w 1295400"/>
                <a:gd name="connsiteY2" fmla="*/ 1524000 h 1524000"/>
                <a:gd name="connsiteX0" fmla="*/ 1295400 w 1295400"/>
                <a:gd name="connsiteY0" fmla="*/ 0 h 1524000"/>
                <a:gd name="connsiteX1" fmla="*/ 1295400 w 1295400"/>
                <a:gd name="connsiteY1" fmla="*/ 0 h 1524000"/>
                <a:gd name="connsiteX2" fmla="*/ 762000 w 1295400"/>
                <a:gd name="connsiteY2" fmla="*/ 1066800 h 1524000"/>
                <a:gd name="connsiteX3" fmla="*/ 0 w 1295400"/>
                <a:gd name="connsiteY3" fmla="*/ 1524000 h 1524000"/>
                <a:gd name="connsiteX0" fmla="*/ 1295400 w 1295400"/>
                <a:gd name="connsiteY0" fmla="*/ 0 h 1524000"/>
                <a:gd name="connsiteX1" fmla="*/ 1295400 w 1295400"/>
                <a:gd name="connsiteY1" fmla="*/ 0 h 1524000"/>
                <a:gd name="connsiteX2" fmla="*/ 838200 w 1295400"/>
                <a:gd name="connsiteY2" fmla="*/ 1143000 h 1524000"/>
                <a:gd name="connsiteX3" fmla="*/ 0 w 1295400"/>
                <a:gd name="connsiteY3" fmla="*/ 1524000 h 1524000"/>
                <a:gd name="connsiteX0" fmla="*/ 1371600 w 1371600"/>
                <a:gd name="connsiteY0" fmla="*/ 0 h 1752600"/>
                <a:gd name="connsiteX1" fmla="*/ 1371600 w 1371600"/>
                <a:gd name="connsiteY1" fmla="*/ 0 h 1752600"/>
                <a:gd name="connsiteX2" fmla="*/ 914400 w 1371600"/>
                <a:gd name="connsiteY2" fmla="*/ 1143000 h 1752600"/>
                <a:gd name="connsiteX3" fmla="*/ 0 w 1371600"/>
                <a:gd name="connsiteY3" fmla="*/ 1752600 h 1752600"/>
                <a:gd name="connsiteX0" fmla="*/ 1371600 w 1371600"/>
                <a:gd name="connsiteY0" fmla="*/ 0 h 1752600"/>
                <a:gd name="connsiteX1" fmla="*/ 533400 w 1371600"/>
                <a:gd name="connsiteY1" fmla="*/ 0 h 1752600"/>
                <a:gd name="connsiteX2" fmla="*/ 914400 w 1371600"/>
                <a:gd name="connsiteY2" fmla="*/ 1143000 h 1752600"/>
                <a:gd name="connsiteX3" fmla="*/ 0 w 1371600"/>
                <a:gd name="connsiteY3" fmla="*/ 1752600 h 1752600"/>
                <a:gd name="connsiteX0" fmla="*/ 533400 w 914400"/>
                <a:gd name="connsiteY0" fmla="*/ 0 h 1752600"/>
                <a:gd name="connsiteX1" fmla="*/ 533400 w 914400"/>
                <a:gd name="connsiteY1" fmla="*/ 0 h 1752600"/>
                <a:gd name="connsiteX2" fmla="*/ 914400 w 914400"/>
                <a:gd name="connsiteY2" fmla="*/ 1143000 h 1752600"/>
                <a:gd name="connsiteX3" fmla="*/ 0 w 914400"/>
                <a:gd name="connsiteY3" fmla="*/ 1752600 h 1752600"/>
                <a:gd name="connsiteX0" fmla="*/ 533400 w 914400"/>
                <a:gd name="connsiteY0" fmla="*/ 0 h 1752600"/>
                <a:gd name="connsiteX1" fmla="*/ 609600 w 914400"/>
                <a:gd name="connsiteY1" fmla="*/ 0 h 1752600"/>
                <a:gd name="connsiteX2" fmla="*/ 914400 w 914400"/>
                <a:gd name="connsiteY2" fmla="*/ 1143000 h 1752600"/>
                <a:gd name="connsiteX3" fmla="*/ 0 w 914400"/>
                <a:gd name="connsiteY3" fmla="*/ 1752600 h 1752600"/>
                <a:gd name="connsiteX0" fmla="*/ 609600 w 914400"/>
                <a:gd name="connsiteY0" fmla="*/ 0 h 1752600"/>
                <a:gd name="connsiteX1" fmla="*/ 914400 w 914400"/>
                <a:gd name="connsiteY1" fmla="*/ 1143000 h 1752600"/>
                <a:gd name="connsiteX2" fmla="*/ 0 w 914400"/>
                <a:gd name="connsiteY2" fmla="*/ 1752600 h 1752600"/>
                <a:gd name="connsiteX0" fmla="*/ 609600 w 941070"/>
                <a:gd name="connsiteY0" fmla="*/ 0 h 1752600"/>
                <a:gd name="connsiteX1" fmla="*/ 941070 w 941070"/>
                <a:gd name="connsiteY1" fmla="*/ 1158240 h 1752600"/>
                <a:gd name="connsiteX2" fmla="*/ 0 w 941070"/>
                <a:gd name="connsiteY2" fmla="*/ 1752600 h 1752600"/>
                <a:gd name="connsiteX0" fmla="*/ 632460 w 941070"/>
                <a:gd name="connsiteY0" fmla="*/ 0 h 1741170"/>
                <a:gd name="connsiteX1" fmla="*/ 941070 w 941070"/>
                <a:gd name="connsiteY1" fmla="*/ 1146810 h 1741170"/>
                <a:gd name="connsiteX2" fmla="*/ 0 w 941070"/>
                <a:gd name="connsiteY2" fmla="*/ 1741170 h 1741170"/>
                <a:gd name="connsiteX0" fmla="*/ 632460 w 941070"/>
                <a:gd name="connsiteY0" fmla="*/ 0 h 1756410"/>
                <a:gd name="connsiteX1" fmla="*/ 941070 w 941070"/>
                <a:gd name="connsiteY1" fmla="*/ 1162050 h 1756410"/>
                <a:gd name="connsiteX2" fmla="*/ 0 w 941070"/>
                <a:gd name="connsiteY2" fmla="*/ 1756410 h 1756410"/>
                <a:gd name="connsiteX0" fmla="*/ 651510 w 941070"/>
                <a:gd name="connsiteY0" fmla="*/ 0 h 1752600"/>
                <a:gd name="connsiteX1" fmla="*/ 941070 w 941070"/>
                <a:gd name="connsiteY1" fmla="*/ 1158240 h 1752600"/>
                <a:gd name="connsiteX2" fmla="*/ 0 w 941070"/>
                <a:gd name="connsiteY2" fmla="*/ 1752600 h 1752600"/>
                <a:gd name="connsiteX0" fmla="*/ 651510 w 956310"/>
                <a:gd name="connsiteY0" fmla="*/ 0 h 1752600"/>
                <a:gd name="connsiteX1" fmla="*/ 956310 w 956310"/>
                <a:gd name="connsiteY1" fmla="*/ 1139190 h 1752600"/>
                <a:gd name="connsiteX2" fmla="*/ 0 w 956310"/>
                <a:gd name="connsiteY2" fmla="*/ 1752600 h 1752600"/>
                <a:gd name="connsiteX0" fmla="*/ 605790 w 910590"/>
                <a:gd name="connsiteY0" fmla="*/ 0 h 1775460"/>
                <a:gd name="connsiteX1" fmla="*/ 910590 w 910590"/>
                <a:gd name="connsiteY1" fmla="*/ 1139190 h 1775460"/>
                <a:gd name="connsiteX2" fmla="*/ 0 w 910590"/>
                <a:gd name="connsiteY2" fmla="*/ 1775460 h 1775460"/>
                <a:gd name="connsiteX0" fmla="*/ 605790 w 910590"/>
                <a:gd name="connsiteY0" fmla="*/ 0 h 1783080"/>
                <a:gd name="connsiteX1" fmla="*/ 910590 w 910590"/>
                <a:gd name="connsiteY1" fmla="*/ 1139190 h 1783080"/>
                <a:gd name="connsiteX2" fmla="*/ 0 w 910590"/>
                <a:gd name="connsiteY2" fmla="*/ 1783080 h 1783080"/>
                <a:gd name="connsiteX0" fmla="*/ 232410 w 537210"/>
                <a:gd name="connsiteY0" fmla="*/ 0 h 1809750"/>
                <a:gd name="connsiteX1" fmla="*/ 537210 w 537210"/>
                <a:gd name="connsiteY1" fmla="*/ 1139190 h 1809750"/>
                <a:gd name="connsiteX2" fmla="*/ 0 w 537210"/>
                <a:gd name="connsiteY2" fmla="*/ 1809750 h 1809750"/>
                <a:gd name="connsiteX0" fmla="*/ 0 w 1013460"/>
                <a:gd name="connsiteY0" fmla="*/ 0 h 1809750"/>
                <a:gd name="connsiteX1" fmla="*/ 1013460 w 1013460"/>
                <a:gd name="connsiteY1" fmla="*/ 1139190 h 1809750"/>
                <a:gd name="connsiteX2" fmla="*/ 476250 w 1013460"/>
                <a:gd name="connsiteY2" fmla="*/ 1809750 h 1809750"/>
                <a:gd name="connsiteX0" fmla="*/ 0 w 1033916"/>
                <a:gd name="connsiteY0" fmla="*/ 0 h 1817421"/>
                <a:gd name="connsiteX1" fmla="*/ 1033916 w 1033916"/>
                <a:gd name="connsiteY1" fmla="*/ 1146861 h 1817421"/>
                <a:gd name="connsiteX2" fmla="*/ 496706 w 1033916"/>
                <a:gd name="connsiteY2" fmla="*/ 1817421 h 1817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33916" h="1817421">
                  <a:moveTo>
                    <a:pt x="0" y="0"/>
                  </a:moveTo>
                  <a:lnTo>
                    <a:pt x="1033916" y="1146861"/>
                  </a:lnTo>
                  <a:lnTo>
                    <a:pt x="496706" y="1817421"/>
                  </a:lnTo>
                </a:path>
              </a:pathLst>
            </a:custGeom>
            <a:ln w="38100" cap="rnd">
              <a:solidFill>
                <a:srgbClr val="E05516">
                  <a:alpha val="74118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1" name="Instance 1 Apps"/>
          <p:cNvGrpSpPr/>
          <p:nvPr/>
        </p:nvGrpSpPr>
        <p:grpSpPr>
          <a:xfrm>
            <a:off x="5562600" y="2373812"/>
            <a:ext cx="762000" cy="838200"/>
            <a:chOff x="5562600" y="1600200"/>
            <a:chExt cx="762000" cy="838200"/>
          </a:xfrm>
        </p:grpSpPr>
        <p:sp>
          <p:nvSpPr>
            <p:cNvPr id="97" name="Rectangle 96"/>
            <p:cNvSpPr/>
            <p:nvPr/>
          </p:nvSpPr>
          <p:spPr bwMode="auto">
            <a:xfrm>
              <a:off x="5791200" y="1600200"/>
              <a:ext cx="533400" cy="609600"/>
            </a:xfrm>
            <a:prstGeom prst="rect">
              <a:avLst/>
            </a:prstGeom>
            <a:solidFill>
              <a:srgbClr val="E05516"/>
            </a:solidFill>
            <a:ln>
              <a:noFill/>
            </a:ln>
            <a:effectLst/>
            <a:scene3d>
              <a:camera prst="perspectiveLeft" fov="4500000">
                <a:rot lat="0" lon="180000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050" dirty="0" smtClean="0"/>
                <a:t>Exch.</a:t>
              </a:r>
              <a:endParaRPr lang="en-US" sz="1050" dirty="0"/>
            </a:p>
          </p:txBody>
        </p:sp>
        <p:sp>
          <p:nvSpPr>
            <p:cNvPr id="98" name="DB"/>
            <p:cNvSpPr/>
            <p:nvPr/>
          </p:nvSpPr>
          <p:spPr bwMode="auto">
            <a:xfrm>
              <a:off x="5715000" y="1676400"/>
              <a:ext cx="533400" cy="609600"/>
            </a:xfrm>
            <a:prstGeom prst="rect">
              <a:avLst/>
            </a:prstGeom>
            <a:solidFill>
              <a:srgbClr val="E05516"/>
            </a:solidFill>
            <a:ln>
              <a:noFill/>
            </a:ln>
            <a:effectLst/>
            <a:scene3d>
              <a:camera prst="perspectiveLeft" fov="4500000">
                <a:rot lat="0" lon="180000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050" dirty="0" smtClean="0"/>
                <a:t>DB</a:t>
              </a:r>
              <a:endParaRPr lang="en-US" sz="1050" dirty="0"/>
            </a:p>
          </p:txBody>
        </p:sp>
        <p:sp>
          <p:nvSpPr>
            <p:cNvPr id="99" name="CRM"/>
            <p:cNvSpPr/>
            <p:nvPr/>
          </p:nvSpPr>
          <p:spPr bwMode="auto">
            <a:xfrm>
              <a:off x="5638800" y="1752600"/>
              <a:ext cx="533400" cy="609600"/>
            </a:xfrm>
            <a:prstGeom prst="rect">
              <a:avLst/>
            </a:prstGeom>
            <a:solidFill>
              <a:srgbClr val="E05516"/>
            </a:solidFill>
            <a:ln>
              <a:noFill/>
            </a:ln>
            <a:effectLst/>
            <a:scene3d>
              <a:camera prst="perspectiveLeft" fov="4500000">
                <a:rot lat="0" lon="180000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050" dirty="0" smtClean="0"/>
                <a:t>CRM</a:t>
              </a:r>
              <a:endParaRPr lang="en-US" sz="1050" dirty="0"/>
            </a:p>
          </p:txBody>
        </p:sp>
        <p:sp>
          <p:nvSpPr>
            <p:cNvPr id="100" name="Web"/>
            <p:cNvSpPr/>
            <p:nvPr/>
          </p:nvSpPr>
          <p:spPr bwMode="auto">
            <a:xfrm>
              <a:off x="5562600" y="1828800"/>
              <a:ext cx="533400" cy="609600"/>
            </a:xfrm>
            <a:prstGeom prst="rect">
              <a:avLst/>
            </a:prstGeom>
            <a:solidFill>
              <a:srgbClr val="E05516"/>
            </a:solidFill>
            <a:ln>
              <a:noFill/>
            </a:ln>
            <a:effectLst/>
            <a:scene3d>
              <a:camera prst="perspectiveLeft" fov="4500000">
                <a:rot lat="0" lon="180000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050" dirty="0" smtClean="0"/>
                <a:t>Web</a:t>
              </a:r>
              <a:endParaRPr lang="en-US" sz="1050" dirty="0"/>
            </a:p>
          </p:txBody>
        </p:sp>
      </p:grpSp>
      <p:sp>
        <p:nvSpPr>
          <p:cNvPr id="101" name="migration"/>
          <p:cNvSpPr>
            <a:spLocks noChangeArrowheads="1"/>
          </p:cNvSpPr>
          <p:nvPr/>
        </p:nvSpPr>
        <p:spPr bwMode="auto">
          <a:xfrm flipH="1">
            <a:off x="3468748" y="1821362"/>
            <a:ext cx="1895475" cy="685800"/>
          </a:xfrm>
          <a:prstGeom prst="wedgeRectCallout">
            <a:avLst>
              <a:gd name="adj1" fmla="val -65725"/>
              <a:gd name="adj2" fmla="val 45653"/>
            </a:avLst>
          </a:prstGeom>
          <a:solidFill>
            <a:schemeClr val="bg1">
              <a:lumMod val="95000"/>
            </a:schemeClr>
          </a:solidFill>
          <a:ln w="19050">
            <a:solidFill>
              <a:srgbClr val="026AC8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1800" b="1" dirty="0" smtClean="0">
                <a:latin typeface="+mj-lt"/>
              </a:rPr>
              <a:t>Migrate entire instance</a:t>
            </a:r>
            <a:endParaRPr lang="en-US" b="1" dirty="0">
              <a:latin typeface="+mj-lt"/>
            </a:endParaRPr>
          </a:p>
          <a:p>
            <a:pPr>
              <a:defRPr/>
            </a:pPr>
            <a:endParaRPr lang="en-US" sz="1400" b="1" dirty="0">
              <a:latin typeface="+mj-lt"/>
            </a:endParaRPr>
          </a:p>
          <a:p>
            <a:pPr>
              <a:defRPr/>
            </a:pPr>
            <a:endParaRPr lang="en-US" sz="1400" b="1" dirty="0">
              <a:latin typeface="+mj-lt"/>
            </a:endParaRPr>
          </a:p>
        </p:txBody>
      </p:sp>
      <p:sp>
        <p:nvSpPr>
          <p:cNvPr id="102" name="Re-distribute"/>
          <p:cNvSpPr>
            <a:spLocks noChangeArrowheads="1"/>
          </p:cNvSpPr>
          <p:nvPr/>
        </p:nvSpPr>
        <p:spPr bwMode="auto">
          <a:xfrm flipH="1">
            <a:off x="2705100" y="1830887"/>
            <a:ext cx="1895475" cy="685800"/>
          </a:xfrm>
          <a:prstGeom prst="wedgeRectCallout">
            <a:avLst>
              <a:gd name="adj1" fmla="val -65725"/>
              <a:gd name="adj2" fmla="val 45653"/>
            </a:avLst>
          </a:prstGeom>
          <a:solidFill>
            <a:schemeClr val="bg1">
              <a:lumMod val="95000"/>
            </a:schemeClr>
          </a:solidFill>
          <a:ln w="19050">
            <a:solidFill>
              <a:srgbClr val="026AC8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1800" b="1" dirty="0" smtClean="0">
                <a:latin typeface="+mj-lt"/>
              </a:rPr>
              <a:t>Re-distribute applications</a:t>
            </a:r>
            <a:endParaRPr lang="en-US" b="1" dirty="0">
              <a:latin typeface="+mj-lt"/>
            </a:endParaRPr>
          </a:p>
          <a:p>
            <a:pPr>
              <a:defRPr/>
            </a:pPr>
            <a:endParaRPr lang="en-US" sz="1400" b="1" dirty="0">
              <a:latin typeface="+mj-lt"/>
            </a:endParaRPr>
          </a:p>
          <a:p>
            <a:pPr>
              <a:defRPr/>
            </a:pPr>
            <a:endParaRPr lang="en-US" sz="1400" b="1" dirty="0">
              <a:latin typeface="+mj-lt"/>
            </a:endParaRPr>
          </a:p>
        </p:txBody>
      </p:sp>
      <p:sp>
        <p:nvSpPr>
          <p:cNvPr id="103" name="Oval 102"/>
          <p:cNvSpPr/>
          <p:nvPr/>
        </p:nvSpPr>
        <p:spPr>
          <a:xfrm>
            <a:off x="5782322" y="4087942"/>
            <a:ext cx="988381" cy="654555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80Gb to each server"/>
          <p:cNvSpPr>
            <a:spLocks noChangeArrowheads="1"/>
          </p:cNvSpPr>
          <p:nvPr/>
        </p:nvSpPr>
        <p:spPr bwMode="auto">
          <a:xfrm flipH="1">
            <a:off x="2981325" y="4002587"/>
            <a:ext cx="1895475" cy="685800"/>
          </a:xfrm>
          <a:prstGeom prst="wedgeRectCallout">
            <a:avLst>
              <a:gd name="adj1" fmla="val -82810"/>
              <a:gd name="adj2" fmla="val -58514"/>
            </a:avLst>
          </a:prstGeom>
          <a:solidFill>
            <a:schemeClr val="bg1">
              <a:lumMod val="95000"/>
            </a:schemeClr>
          </a:solidFill>
          <a:ln w="19050">
            <a:solidFill>
              <a:srgbClr val="026AC8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1800" b="1" dirty="0" smtClean="0">
                <a:latin typeface="+mj-lt"/>
              </a:rPr>
              <a:t>Up to 80Gb to each server</a:t>
            </a:r>
            <a:endParaRPr lang="en-US" b="1" dirty="0">
              <a:latin typeface="+mj-lt"/>
            </a:endParaRPr>
          </a:p>
          <a:p>
            <a:pPr>
              <a:defRPr/>
            </a:pPr>
            <a:endParaRPr lang="en-US" sz="1400" b="1" dirty="0">
              <a:latin typeface="+mj-lt"/>
            </a:endParaRPr>
          </a:p>
          <a:p>
            <a:pPr>
              <a:defRPr/>
            </a:pPr>
            <a:endParaRPr lang="en-US" sz="1400" b="1" dirty="0">
              <a:latin typeface="+mj-lt"/>
            </a:endParaRPr>
          </a:p>
        </p:txBody>
      </p:sp>
      <p:sp>
        <p:nvSpPr>
          <p:cNvPr id="105" name="Scalability"/>
          <p:cNvSpPr txBox="1">
            <a:spLocks noChangeArrowheads="1"/>
          </p:cNvSpPr>
          <p:nvPr/>
        </p:nvSpPr>
        <p:spPr bwMode="auto">
          <a:xfrm>
            <a:off x="219075" y="2611937"/>
            <a:ext cx="2209800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bg1"/>
                </a:solidFill>
                <a:latin typeface="+mn-lt"/>
              </a:rPr>
              <a:t>Scalability:</a:t>
            </a:r>
          </a:p>
          <a:p>
            <a:pPr>
              <a:defRPr/>
            </a:pPr>
            <a:endParaRPr lang="en-US" sz="2800" dirty="0" smtClean="0">
              <a:solidFill>
                <a:schemeClr val="bg1"/>
              </a:solidFill>
              <a:latin typeface="+mn-lt"/>
            </a:endParaRPr>
          </a:p>
          <a:p>
            <a:pPr>
              <a:defRPr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Add resources on-demand without disruption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grpSp>
        <p:nvGrpSpPr>
          <p:cNvPr id="96" name="Group 105"/>
          <p:cNvGrpSpPr/>
          <p:nvPr/>
        </p:nvGrpSpPr>
        <p:grpSpPr>
          <a:xfrm>
            <a:off x="4930204" y="2791645"/>
            <a:ext cx="2754923" cy="453048"/>
            <a:chOff x="4947139" y="2463950"/>
            <a:chExt cx="2754923" cy="453048"/>
          </a:xfrm>
        </p:grpSpPr>
        <p:pic>
          <p:nvPicPr>
            <p:cNvPr id="107" name="Picture 68" descr="servers icon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47139" y="2463950"/>
              <a:ext cx="468923" cy="453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8" name="Picture 69" descr="servers icon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650523" y="2463950"/>
              <a:ext cx="468923" cy="453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9" name="Picture 70" descr="servers icon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71139" y="2463950"/>
              <a:ext cx="468923" cy="453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0" name="Picture 71" descr="servers icon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233139" y="2463950"/>
              <a:ext cx="468923" cy="453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6" name="Group 110"/>
          <p:cNvGrpSpPr/>
          <p:nvPr/>
        </p:nvGrpSpPr>
        <p:grpSpPr>
          <a:xfrm>
            <a:off x="4924559" y="2357023"/>
            <a:ext cx="2754923" cy="453048"/>
            <a:chOff x="4947139" y="2463950"/>
            <a:chExt cx="2754923" cy="453048"/>
          </a:xfrm>
        </p:grpSpPr>
        <p:pic>
          <p:nvPicPr>
            <p:cNvPr id="112" name="Picture 68" descr="servers icon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47139" y="2463950"/>
              <a:ext cx="468923" cy="453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3" name="Picture 69" descr="servers icon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650523" y="2463950"/>
              <a:ext cx="468923" cy="453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4" name="Picture 70" descr="servers icon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71139" y="2463950"/>
              <a:ext cx="468923" cy="453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5" name="Picture 71" descr="servers icon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233139" y="2463950"/>
              <a:ext cx="468923" cy="453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6" name="Red 1"/>
          <p:cNvSpPr/>
          <p:nvPr/>
        </p:nvSpPr>
        <p:spPr>
          <a:xfrm rot="1643497">
            <a:off x="4992924" y="3695951"/>
            <a:ext cx="1195347" cy="397287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d 2"/>
          <p:cNvSpPr/>
          <p:nvPr/>
        </p:nvSpPr>
        <p:spPr>
          <a:xfrm rot="3305939">
            <a:off x="5496242" y="3589570"/>
            <a:ext cx="896391" cy="397287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d 3"/>
          <p:cNvSpPr/>
          <p:nvPr/>
        </p:nvSpPr>
        <p:spPr>
          <a:xfrm rot="6610891">
            <a:off x="6175968" y="3597647"/>
            <a:ext cx="830809" cy="397287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d 4"/>
          <p:cNvSpPr/>
          <p:nvPr/>
        </p:nvSpPr>
        <p:spPr>
          <a:xfrm rot="8850475">
            <a:off x="6521084" y="3720751"/>
            <a:ext cx="1102864" cy="397287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QoS"/>
          <p:cNvSpPr>
            <a:spLocks noChangeArrowheads="1"/>
          </p:cNvSpPr>
          <p:nvPr/>
        </p:nvSpPr>
        <p:spPr bwMode="auto">
          <a:xfrm flipH="1">
            <a:off x="2726731" y="2801886"/>
            <a:ext cx="1895475" cy="685800"/>
          </a:xfrm>
          <a:prstGeom prst="wedgeRectCallout">
            <a:avLst>
              <a:gd name="adj1" fmla="val -61060"/>
              <a:gd name="adj2" fmla="val -40017"/>
            </a:avLst>
          </a:prstGeom>
          <a:solidFill>
            <a:schemeClr val="bg1">
              <a:lumMod val="95000"/>
            </a:schemeClr>
          </a:solidFill>
          <a:ln w="19050">
            <a:solidFill>
              <a:srgbClr val="026AC8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1800" b="1" dirty="0" smtClean="0">
                <a:latin typeface="+mj-lt"/>
              </a:rPr>
              <a:t>Storage &amp; Network QoS</a:t>
            </a:r>
            <a:endParaRPr lang="en-US" b="1" dirty="0">
              <a:latin typeface="+mj-lt"/>
            </a:endParaRPr>
          </a:p>
          <a:p>
            <a:pPr>
              <a:defRPr/>
            </a:pPr>
            <a:endParaRPr lang="en-US" sz="1400" b="1" dirty="0">
              <a:latin typeface="+mj-lt"/>
            </a:endParaRPr>
          </a:p>
          <a:p>
            <a:pPr>
              <a:defRPr/>
            </a:pPr>
            <a:endParaRPr lang="en-US" sz="1400" b="1" dirty="0">
              <a:latin typeface="+mj-lt"/>
            </a:endParaRPr>
          </a:p>
        </p:txBody>
      </p:sp>
      <p:sp>
        <p:nvSpPr>
          <p:cNvPr id="121" name="Add networks"/>
          <p:cNvSpPr>
            <a:spLocks noChangeArrowheads="1"/>
          </p:cNvSpPr>
          <p:nvPr/>
        </p:nvSpPr>
        <p:spPr bwMode="auto">
          <a:xfrm flipH="1">
            <a:off x="2753163" y="3610574"/>
            <a:ext cx="2051399" cy="1180055"/>
          </a:xfrm>
          <a:prstGeom prst="wedgeRectCallout">
            <a:avLst>
              <a:gd name="adj1" fmla="val -33598"/>
              <a:gd name="adj2" fmla="val 65108"/>
            </a:avLst>
          </a:prstGeom>
          <a:solidFill>
            <a:schemeClr val="bg1">
              <a:lumMod val="95000"/>
            </a:schemeClr>
          </a:solidFill>
          <a:ln w="19050">
            <a:solidFill>
              <a:srgbClr val="026AC8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1800" b="1" dirty="0" smtClean="0">
                <a:latin typeface="+mj-lt"/>
              </a:rPr>
              <a:t>Add storage and networks </a:t>
            </a:r>
            <a:r>
              <a:rPr lang="en-US" sz="1800" b="1" dirty="0" smtClean="0">
                <a:solidFill>
                  <a:srgbClr val="E05516"/>
                </a:solidFill>
                <a:latin typeface="+mj-lt"/>
              </a:rPr>
              <a:t>without</a:t>
            </a:r>
            <a:r>
              <a:rPr lang="en-US" sz="1800" b="1" dirty="0" smtClean="0">
                <a:latin typeface="+mj-lt"/>
              </a:rPr>
              <a:t> touching servers</a:t>
            </a:r>
            <a:endParaRPr lang="en-US" b="1" dirty="0">
              <a:latin typeface="+mj-lt"/>
            </a:endParaRPr>
          </a:p>
          <a:p>
            <a:pPr>
              <a:defRPr/>
            </a:pPr>
            <a:endParaRPr lang="en-US" sz="1400" b="1" dirty="0">
              <a:latin typeface="+mj-lt"/>
            </a:endParaRPr>
          </a:p>
          <a:p>
            <a:pPr>
              <a:defRPr/>
            </a:pPr>
            <a:endParaRPr lang="en-US" sz="1400" b="1" dirty="0">
              <a:latin typeface="+mj-lt"/>
            </a:endParaRPr>
          </a:p>
        </p:txBody>
      </p:sp>
      <p:sp>
        <p:nvSpPr>
          <p:cNvPr id="122" name="Add servers"/>
          <p:cNvSpPr>
            <a:spLocks noChangeArrowheads="1"/>
          </p:cNvSpPr>
          <p:nvPr/>
        </p:nvSpPr>
        <p:spPr bwMode="auto">
          <a:xfrm flipH="1">
            <a:off x="2746997" y="1992315"/>
            <a:ext cx="2051399" cy="1180055"/>
          </a:xfrm>
          <a:prstGeom prst="wedgeRectCallout">
            <a:avLst>
              <a:gd name="adj1" fmla="val -56529"/>
              <a:gd name="adj2" fmla="val 32411"/>
            </a:avLst>
          </a:prstGeom>
          <a:solidFill>
            <a:schemeClr val="bg1">
              <a:lumMod val="95000"/>
            </a:schemeClr>
          </a:solidFill>
          <a:ln w="19050">
            <a:solidFill>
              <a:srgbClr val="026AC8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1800" b="1" dirty="0" smtClean="0">
                <a:latin typeface="+mj-lt"/>
              </a:rPr>
              <a:t>Add servers </a:t>
            </a:r>
            <a:r>
              <a:rPr lang="en-US" sz="1800" b="1" dirty="0" smtClean="0">
                <a:solidFill>
                  <a:srgbClr val="E05516"/>
                </a:solidFill>
                <a:latin typeface="+mj-lt"/>
              </a:rPr>
              <a:t>without</a:t>
            </a:r>
            <a:r>
              <a:rPr lang="en-US" sz="1800" b="1" dirty="0" smtClean="0">
                <a:latin typeface="+mj-lt"/>
              </a:rPr>
              <a:t> touching storage and networks</a:t>
            </a:r>
            <a:endParaRPr lang="en-US" b="1" dirty="0">
              <a:latin typeface="+mj-lt"/>
            </a:endParaRPr>
          </a:p>
          <a:p>
            <a:pPr>
              <a:defRPr/>
            </a:pPr>
            <a:endParaRPr lang="en-US" sz="1400" b="1" dirty="0">
              <a:latin typeface="+mj-lt"/>
            </a:endParaRPr>
          </a:p>
          <a:p>
            <a:pPr>
              <a:defRPr/>
            </a:pPr>
            <a:endParaRPr lang="en-US" sz="14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35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94262E-6 L -0.08004 -3.94262E-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0.00047 L -0.08021 0.00047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3" dur="2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4" dur="2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5" dur="2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2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500"/>
                            </p:stCondLst>
                            <p:childTnLst>
                              <p:par>
                                <p:cTn id="78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85516E-6 L 0.17083 2.85516E-6 " pathEditMode="relative" rAng="0" ptsTypes="AA">
                                      <p:cBhvr>
                                        <p:cTn id="79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500"/>
                            </p:stCondLst>
                            <p:childTnLst>
                              <p:par>
                                <p:cTn id="87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5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500"/>
                            </p:stCondLst>
                            <p:childTnLst>
                              <p:par>
                                <p:cTn id="94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5" dur="2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96" dur="2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7" dur="2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8" dur="2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000"/>
                            </p:stCondLst>
                            <p:childTnLst>
                              <p:par>
                                <p:cTn id="100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17538E-6 L 0.24583 0.01111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" y="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"/>
                            </p:stCondLst>
                            <p:childTnLst>
                              <p:par>
                                <p:cTn id="117" presetID="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500"/>
                            </p:stCondLst>
                            <p:childTnLst>
                              <p:par>
                                <p:cTn id="127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3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4500"/>
                            </p:stCondLst>
                            <p:childTnLst>
                              <p:par>
                                <p:cTn id="136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5500"/>
                            </p:stCondLst>
                            <p:childTnLst>
                              <p:par>
                                <p:cTn id="139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4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500"/>
                            </p:stCondLst>
                            <p:childTnLst>
                              <p:par>
                                <p:cTn id="14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000"/>
                            </p:stCondLst>
                            <p:childTnLst>
                              <p:par>
                                <p:cTn id="1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500"/>
                            </p:stCondLst>
                            <p:childTnLst>
                              <p:par>
                                <p:cTn id="1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3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500"/>
                            </p:stCondLst>
                            <p:childTnLst>
                              <p:par>
                                <p:cTn id="167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000"/>
                            </p:stCondLst>
                            <p:childTnLst>
                              <p:par>
                                <p:cTn id="171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2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500"/>
                            </p:stCondLst>
                            <p:childTnLst>
                              <p:par>
                                <p:cTn id="17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2000"/>
                            </p:stCondLst>
                            <p:childTnLst>
                              <p:par>
                                <p:cTn id="180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2500"/>
                            </p:stCondLst>
                            <p:childTnLst>
                              <p:par>
                                <p:cTn id="1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3000"/>
                            </p:stCondLst>
                            <p:childTnLst>
                              <p:par>
                                <p:cTn id="19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3500"/>
                            </p:stCondLst>
                            <p:childTnLst>
                              <p:par>
                                <p:cTn id="20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4000"/>
                            </p:stCondLst>
                            <p:childTnLst>
                              <p:par>
                                <p:cTn id="2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500"/>
                            </p:stCondLst>
                            <p:childTnLst>
                              <p:par>
                                <p:cTn id="2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1000"/>
                            </p:stCondLst>
                            <p:childTnLst>
                              <p:par>
                                <p:cTn id="2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4" grpId="1" animBg="1"/>
      <p:bldP spid="45" grpId="0" animBg="1"/>
      <p:bldP spid="46" grpId="0" animBg="1"/>
      <p:bldP spid="46" grpId="1" animBg="1"/>
      <p:bldP spid="47" grpId="0" animBg="1"/>
      <p:bldP spid="47" grpId="1" animBg="1"/>
      <p:bldP spid="48" grpId="0"/>
      <p:bldP spid="48" grpId="1"/>
      <p:bldP spid="49" grpId="0"/>
      <p:bldP spid="49" grpId="1"/>
      <p:bldP spid="50" grpId="0"/>
      <p:bldP spid="50" grpId="1"/>
      <p:bldP spid="101" grpId="0" animBg="1"/>
      <p:bldP spid="101" grpId="1" animBg="1"/>
      <p:bldP spid="101" grpId="2" animBg="1"/>
      <p:bldP spid="102" grpId="0" animBg="1"/>
      <p:bldP spid="102" grpId="1" animBg="1"/>
      <p:bldP spid="103" grpId="0" animBg="1"/>
      <p:bldP spid="104" grpId="0" animBg="1"/>
      <p:bldP spid="104" grpId="1" animBg="1"/>
      <p:bldP spid="105" grpId="0"/>
      <p:bldP spid="116" grpId="0" animBg="1"/>
      <p:bldP spid="117" grpId="0" animBg="1"/>
      <p:bldP spid="118" grpId="0" animBg="1"/>
      <p:bldP spid="119" grpId="0" animBg="1"/>
      <p:bldP spid="120" grpId="0" animBg="1"/>
      <p:bldP spid="120" grpId="1" animBg="1"/>
      <p:bldP spid="121" grpId="0" animBg="1"/>
      <p:bldP spid="12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Provider Example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www.openfabrics.org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99EC15-FB29-4A9D-9DAE-20287173FED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103" name="Rectangle 102"/>
          <p:cNvSpPr/>
          <p:nvPr/>
        </p:nvSpPr>
        <p:spPr>
          <a:xfrm>
            <a:off x="304800" y="1552575"/>
            <a:ext cx="2663825" cy="4419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04" name="Rectangle 103"/>
          <p:cNvSpPr/>
          <p:nvPr/>
        </p:nvSpPr>
        <p:spPr>
          <a:xfrm>
            <a:off x="3352800" y="1552575"/>
            <a:ext cx="2098675" cy="4419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05" name="Rectangle 104"/>
          <p:cNvSpPr/>
          <p:nvPr/>
        </p:nvSpPr>
        <p:spPr>
          <a:xfrm>
            <a:off x="5679375" y="1552575"/>
            <a:ext cx="3200400" cy="4419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pic>
        <p:nvPicPr>
          <p:cNvPr id="10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027238"/>
            <a:ext cx="2508250" cy="257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65513" y="2046288"/>
            <a:ext cx="1868487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8" name="TextBox 73"/>
          <p:cNvSpPr txBox="1">
            <a:spLocks noChangeArrowheads="1"/>
          </p:cNvSpPr>
          <p:nvPr/>
        </p:nvSpPr>
        <p:spPr bwMode="auto">
          <a:xfrm>
            <a:off x="685800" y="1628775"/>
            <a:ext cx="10810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Server Pod</a:t>
            </a:r>
          </a:p>
        </p:txBody>
      </p:sp>
      <p:sp>
        <p:nvSpPr>
          <p:cNvPr id="109" name="TextBox 73"/>
          <p:cNvSpPr txBox="1">
            <a:spLocks noChangeArrowheads="1"/>
          </p:cNvSpPr>
          <p:nvPr/>
        </p:nvSpPr>
        <p:spPr bwMode="auto">
          <a:xfrm>
            <a:off x="3643313" y="1628775"/>
            <a:ext cx="10810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Server Pod</a:t>
            </a:r>
          </a:p>
        </p:txBody>
      </p:sp>
      <p:sp>
        <p:nvSpPr>
          <p:cNvPr id="110" name="TextBox 111"/>
          <p:cNvSpPr txBox="1">
            <a:spLocks noChangeArrowheads="1"/>
          </p:cNvSpPr>
          <p:nvPr/>
        </p:nvSpPr>
        <p:spPr bwMode="auto">
          <a:xfrm>
            <a:off x="304800" y="4829175"/>
            <a:ext cx="2667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117475" algn="l"/>
              </a:tabLst>
              <a:defRPr/>
            </a:pPr>
            <a:r>
              <a:rPr lang="en-US" sz="1200" b="1" dirty="0"/>
              <a:t>Server Ports:</a:t>
            </a:r>
          </a:p>
          <a:p>
            <a:pPr marL="119063" indent="-119063">
              <a:buFont typeface="Arial" pitchFamily="34" charset="0"/>
              <a:buChar char="•"/>
              <a:tabLst>
                <a:tab pos="117475" algn="l"/>
              </a:tabLst>
              <a:defRPr/>
            </a:pPr>
            <a:r>
              <a:rPr lang="en-US" sz="1200" dirty="0"/>
              <a:t>8 Ethernet + 2 FC ports per server</a:t>
            </a:r>
          </a:p>
          <a:p>
            <a:pPr marL="119063" indent="-119063">
              <a:buFont typeface="Arial" pitchFamily="34" charset="0"/>
              <a:buChar char="•"/>
              <a:tabLst>
                <a:tab pos="117475" algn="l"/>
              </a:tabLst>
              <a:defRPr/>
            </a:pPr>
            <a:endParaRPr lang="en-US" sz="1200" dirty="0"/>
          </a:p>
          <a:p>
            <a:pPr marL="119063" indent="-119063">
              <a:tabLst>
                <a:tab pos="117475" algn="l"/>
              </a:tabLst>
              <a:defRPr/>
            </a:pPr>
            <a:r>
              <a:rPr lang="en-US" sz="1200" b="1" dirty="0"/>
              <a:t>Agility:</a:t>
            </a:r>
          </a:p>
          <a:p>
            <a:pPr marL="119063" indent="-119063">
              <a:buFont typeface="Arial" pitchFamily="34" charset="0"/>
              <a:buChar char="•"/>
              <a:tabLst>
                <a:tab pos="117475" algn="l"/>
              </a:tabLst>
              <a:defRPr/>
            </a:pPr>
            <a:r>
              <a:rPr lang="en-US" sz="1200" dirty="0" smtClean="0"/>
              <a:t>9 days </a:t>
            </a:r>
            <a:r>
              <a:rPr lang="en-US" sz="1200" dirty="0"/>
              <a:t>to provision new customer app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5843650" y="3272275"/>
            <a:ext cx="2587831" cy="601679"/>
          </a:xfrm>
          <a:prstGeom prst="rect">
            <a:avLst/>
          </a:prstGeom>
          <a:solidFill>
            <a:srgbClr val="026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12" name="TextBox 202"/>
          <p:cNvSpPr txBox="1">
            <a:spLocks noChangeArrowheads="1"/>
          </p:cNvSpPr>
          <p:nvPr/>
        </p:nvSpPr>
        <p:spPr bwMode="auto">
          <a:xfrm>
            <a:off x="3429000" y="4818063"/>
            <a:ext cx="1905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/>
            <a:r>
              <a:rPr lang="en-US" sz="1200" b="1" dirty="0"/>
              <a:t>Server Ports:</a:t>
            </a:r>
          </a:p>
          <a:p>
            <a:pPr marL="117475" indent="-117475">
              <a:buFont typeface="Arial" pitchFamily="34" charset="0"/>
              <a:buChar char="•"/>
            </a:pPr>
            <a:r>
              <a:rPr lang="en-US" sz="1200" dirty="0"/>
              <a:t> 2 IB ports per server</a:t>
            </a:r>
          </a:p>
          <a:p>
            <a:pPr marL="117475" indent="-117475"/>
            <a:endParaRPr lang="en-US" sz="1200" dirty="0"/>
          </a:p>
          <a:p>
            <a:pPr marL="117475" indent="-117475"/>
            <a:r>
              <a:rPr lang="en-US" sz="1200" b="1" dirty="0"/>
              <a:t>Agility:</a:t>
            </a:r>
          </a:p>
          <a:p>
            <a:pPr marL="117475" indent="-117475">
              <a:buFont typeface="Arial" pitchFamily="34" charset="0"/>
              <a:buChar char="•"/>
            </a:pPr>
            <a:r>
              <a:rPr lang="en-US" sz="1200" dirty="0" smtClean="0"/>
              <a:t>2 </a:t>
            </a:r>
            <a:r>
              <a:rPr lang="en-US" sz="1200" dirty="0"/>
              <a:t>hours to provision new customer app</a:t>
            </a:r>
          </a:p>
        </p:txBody>
      </p:sp>
      <p:sp>
        <p:nvSpPr>
          <p:cNvPr id="113" name="TextBox 13"/>
          <p:cNvSpPr txBox="1">
            <a:spLocks noChangeArrowheads="1"/>
          </p:cNvSpPr>
          <p:nvPr/>
        </p:nvSpPr>
        <p:spPr bwMode="auto">
          <a:xfrm>
            <a:off x="5791200" y="1628775"/>
            <a:ext cx="3124200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1435100" algn="l"/>
              </a:tabLst>
            </a:pPr>
            <a:r>
              <a:rPr lang="en-US" sz="1800" b="1" dirty="0"/>
              <a:t>Cap Ex:	</a:t>
            </a:r>
            <a:r>
              <a:rPr lang="en-US" sz="1400" dirty="0"/>
              <a:t>$1.1M</a:t>
            </a:r>
            <a:endParaRPr lang="en-US" sz="1800" dirty="0"/>
          </a:p>
          <a:p>
            <a:pPr>
              <a:tabLst>
                <a:tab pos="1435100" algn="l"/>
              </a:tabLst>
            </a:pPr>
            <a:r>
              <a:rPr lang="en-US" sz="1800" b="1" dirty="0"/>
              <a:t>	</a:t>
            </a:r>
          </a:p>
          <a:p>
            <a:pPr>
              <a:tabLst>
                <a:tab pos="1435100" algn="l"/>
              </a:tabLst>
            </a:pPr>
            <a:r>
              <a:rPr lang="en-US" sz="1800" b="1" dirty="0"/>
              <a:t>Op Ex </a:t>
            </a:r>
            <a:r>
              <a:rPr lang="en-US" sz="1200" dirty="0"/>
              <a:t>(3 yrs)</a:t>
            </a:r>
            <a:r>
              <a:rPr lang="en-US" sz="1400" b="1" dirty="0"/>
              <a:t>:</a:t>
            </a:r>
            <a:endParaRPr lang="en-US" sz="1800" b="1" dirty="0"/>
          </a:p>
          <a:p>
            <a:pPr>
              <a:tabLst>
                <a:tab pos="1435100" algn="l"/>
              </a:tabLst>
            </a:pPr>
            <a:r>
              <a:rPr lang="en-US" sz="1800" dirty="0"/>
              <a:t>Power: 	</a:t>
            </a:r>
            <a:r>
              <a:rPr lang="en-US" sz="1400" dirty="0"/>
              <a:t>$100K</a:t>
            </a:r>
            <a:endParaRPr lang="en-US" sz="2400" dirty="0"/>
          </a:p>
          <a:p>
            <a:pPr>
              <a:tabLst>
                <a:tab pos="1435100" algn="l"/>
              </a:tabLst>
            </a:pPr>
            <a:r>
              <a:rPr lang="en-US" sz="1800" dirty="0" smtClean="0"/>
              <a:t>MAC: </a:t>
            </a:r>
            <a:r>
              <a:rPr lang="en-US" sz="1800" dirty="0"/>
              <a:t>	</a:t>
            </a:r>
            <a:r>
              <a:rPr lang="en-US" sz="1400" dirty="0"/>
              <a:t>$389K</a:t>
            </a:r>
          </a:p>
          <a:p>
            <a:pPr>
              <a:tabLst>
                <a:tab pos="1435100" algn="l"/>
              </a:tabLst>
            </a:pPr>
            <a:r>
              <a:rPr lang="en-US" sz="1800" dirty="0"/>
              <a:t>	</a:t>
            </a:r>
            <a:endParaRPr lang="en-US" sz="1800" b="1" dirty="0"/>
          </a:p>
          <a:p>
            <a:pPr>
              <a:tabLst>
                <a:tab pos="1435100" algn="l"/>
              </a:tabLst>
            </a:pPr>
            <a:r>
              <a:rPr lang="en-US" sz="1600" b="1" dirty="0">
                <a:solidFill>
                  <a:schemeClr val="bg1"/>
                </a:solidFill>
              </a:rPr>
              <a:t>TOTAL	$1.6M</a:t>
            </a:r>
            <a:endParaRPr lang="en-US" sz="1600" dirty="0">
              <a:solidFill>
                <a:schemeClr val="bg1"/>
              </a:solidFill>
            </a:endParaRPr>
          </a:p>
          <a:p>
            <a:pPr>
              <a:tabLst>
                <a:tab pos="1435100" algn="l"/>
              </a:tabLst>
            </a:pPr>
            <a:r>
              <a:rPr lang="en-US" sz="1600" b="1" dirty="0">
                <a:solidFill>
                  <a:schemeClr val="bg1"/>
                </a:solidFill>
              </a:rPr>
              <a:t>SAVINGS</a:t>
            </a:r>
          </a:p>
          <a:p>
            <a:pPr>
              <a:tabLst>
                <a:tab pos="1435100" algn="l"/>
              </a:tabLst>
            </a:pPr>
            <a:endParaRPr lang="en-US" sz="1800" b="1" dirty="0"/>
          </a:p>
        </p:txBody>
      </p:sp>
      <p:sp>
        <p:nvSpPr>
          <p:cNvPr id="114" name="TextBox 22"/>
          <p:cNvSpPr txBox="1">
            <a:spLocks noChangeArrowheads="1"/>
          </p:cNvSpPr>
          <p:nvPr/>
        </p:nvSpPr>
        <p:spPr bwMode="auto">
          <a:xfrm>
            <a:off x="2719388" y="6029325"/>
            <a:ext cx="33004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/>
              <a:t>69% TCO </a:t>
            </a:r>
            <a:r>
              <a:rPr lang="en-US" sz="2800" b="1" dirty="0" smtClean="0"/>
              <a:t>savings</a:t>
            </a:r>
            <a:endParaRPr lang="en-US" sz="2800" b="1" dirty="0"/>
          </a:p>
        </p:txBody>
      </p:sp>
      <p:cxnSp>
        <p:nvCxnSpPr>
          <p:cNvPr id="115" name="Straight Connector 114"/>
          <p:cNvCxnSpPr/>
          <p:nvPr/>
        </p:nvCxnSpPr>
        <p:spPr>
          <a:xfrm>
            <a:off x="5867400" y="3200650"/>
            <a:ext cx="234315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6804554" y="3588949"/>
            <a:ext cx="1733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(120 servers, over 3 years)</a:t>
            </a:r>
          </a:p>
          <a:p>
            <a:endParaRPr lang="en-US" sz="9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www.openfabrics.org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99EC15-FB29-4A9D-9DAE-20287173FED4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88624" y="1524000"/>
            <a:ext cx="3255376" cy="489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889125"/>
            <a:ext cx="2565400" cy="4140200"/>
          </a:xfrm>
          <a:prstGeom prst="rect">
            <a:avLst/>
          </a:prstGeom>
          <a:noFill/>
          <a:ln w="38100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8149" y="1889125"/>
            <a:ext cx="2530475" cy="4144962"/>
          </a:xfrm>
          <a:prstGeom prst="rect">
            <a:avLst/>
          </a:prstGeom>
          <a:noFill/>
          <a:ln w="38100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Right Arrow 11"/>
          <p:cNvSpPr/>
          <p:nvPr/>
        </p:nvSpPr>
        <p:spPr>
          <a:xfrm>
            <a:off x="2717800" y="3124200"/>
            <a:ext cx="635000" cy="5334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2057400" y="2133600"/>
            <a:ext cx="6858000" cy="1546225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Unified Everything</a:t>
            </a: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>
          <a:xfrm>
            <a:off x="2057400" y="4267200"/>
            <a:ext cx="6629400" cy="1066800"/>
          </a:xfrm>
        </p:spPr>
        <p:txBody>
          <a:bodyPr/>
          <a:lstStyle/>
          <a:p>
            <a:pPr eaLnBrk="1" hangingPunct="1">
              <a:spcBef>
                <a:spcPts val="0"/>
              </a:spcBef>
            </a:pPr>
            <a:r>
              <a:rPr lang="en-US" dirty="0" smtClean="0">
                <a:latin typeface="Arial" charset="0"/>
                <a:cs typeface="Arial" charset="0"/>
              </a:rPr>
              <a:t>Jeff Squyres, Cisco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www.openfabrics.org</a:t>
            </a:r>
          </a:p>
        </p:txBody>
      </p:sp>
      <p:sp>
        <p:nvSpPr>
          <p:cNvPr id="3077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1306BF4-F525-4AED-9708-7A022B29379B}" type="slidenum">
              <a:rPr lang="en-US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" charset="0"/>
                <a:ea typeface="ＭＳ Ｐゴシック" charset="-128"/>
              </a:rPr>
              <a:t>Disclaimer</a:t>
            </a:r>
          </a:p>
        </p:txBody>
      </p:sp>
      <p:sp>
        <p:nvSpPr>
          <p:cNvPr id="13315" name="Content Placeholder 2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" charset="0"/>
                <a:ea typeface="ＭＳ Ｐゴシック" charset="-128"/>
                <a:sym typeface="Wingdings" charset="2"/>
              </a:rPr>
              <a:t>I’m in the Unified Computing division at Cisco</a:t>
            </a:r>
          </a:p>
          <a:p>
            <a:pPr lvl="1" eaLnBrk="1" hangingPunct="1"/>
            <a:r>
              <a:rPr lang="en-US" smtClean="0">
                <a:latin typeface="Arial" charset="0"/>
                <a:ea typeface="ＭＳ Ｐゴシック" charset="-128"/>
                <a:sym typeface="Wingdings" charset="2"/>
              </a:rPr>
              <a:t>But I’m a software engineer, not UCS marketing</a:t>
            </a:r>
          </a:p>
          <a:p>
            <a:pPr eaLnBrk="1" hangingPunct="1"/>
            <a:r>
              <a:rPr lang="en-US" smtClean="0">
                <a:latin typeface="Arial" charset="0"/>
                <a:ea typeface="ＭＳ Ｐゴシック" charset="-128"/>
              </a:rPr>
              <a:t>I’m the MPI guy </a:t>
            </a:r>
            <a:r>
              <a:rPr lang="en-US" smtClean="0">
                <a:latin typeface="Arial" charset="0"/>
                <a:ea typeface="ＭＳ Ｐゴシック" charset="-128"/>
                <a:sym typeface="Wingdings" charset="2"/>
              </a:rPr>
              <a:t></a:t>
            </a:r>
          </a:p>
          <a:p>
            <a:pPr lvl="1" eaLnBrk="1" hangingPunct="1"/>
            <a:r>
              <a:rPr lang="en-US" smtClean="0">
                <a:latin typeface="Arial" charset="0"/>
                <a:ea typeface="ＭＳ Ｐゴシック" charset="-128"/>
                <a:sym typeface="Wingdings" charset="2"/>
              </a:rPr>
              <a:t>My schtick is HPC and network middleware</a:t>
            </a:r>
          </a:p>
          <a:p>
            <a:pPr eaLnBrk="1" hangingPunct="1"/>
            <a:endParaRPr lang="en-US" smtClean="0">
              <a:latin typeface="Arial" charset="0"/>
              <a:ea typeface="ＭＳ Ｐゴシック" charset="-128"/>
              <a:sym typeface="Wingdings" charset="2"/>
            </a:endParaRPr>
          </a:p>
          <a:p>
            <a:pPr eaLnBrk="1" hangingPunct="1"/>
            <a:r>
              <a:rPr lang="en-US" smtClean="0">
                <a:latin typeface="Arial" charset="0"/>
                <a:ea typeface="ＭＳ Ｐゴシック" charset="-128"/>
                <a:sym typeface="Wingdings" charset="2"/>
              </a:rPr>
              <a:t>Forgive any inaccuracies in terminology, etc.</a:t>
            </a:r>
            <a:endParaRPr lang="en-US" smtClean="0">
              <a:latin typeface="Arial" charset="0"/>
              <a:ea typeface="ＭＳ Ｐゴシック" charset="-128"/>
            </a:endParaRPr>
          </a:p>
        </p:txBody>
      </p:sp>
      <p:sp>
        <p:nvSpPr>
          <p:cNvPr id="13316" name="Slide Number Placeholder 2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7B0C8A9-C94D-423D-A9B3-F7E580C5B9C8}" type="slidenum">
              <a:rPr lang="en-US"/>
              <a:pPr/>
              <a:t>19</a:t>
            </a:fld>
            <a:endParaRPr lang="en-US"/>
          </a:p>
        </p:txBody>
      </p:sp>
      <p:sp>
        <p:nvSpPr>
          <p:cNvPr id="13317" name="Footer Placeholder 29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charset="-128"/>
              </a:rPr>
              <a:t>www.openfabrics.org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Unified Computing</a:t>
            </a:r>
          </a:p>
        </p:txBody>
      </p:sp>
      <p:sp>
        <p:nvSpPr>
          <p:cNvPr id="4100" name="Slide Number Placeholder 2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63B11B6-C854-4FFC-9F12-CADC2E308BD4}" type="slidenum">
              <a:rPr lang="en-US"/>
              <a:pPr/>
              <a:t>2</a:t>
            </a:fld>
            <a:endParaRPr lang="en-US"/>
          </a:p>
        </p:txBody>
      </p:sp>
      <p:sp>
        <p:nvSpPr>
          <p:cNvPr id="4101" name="Footer Placeholder 29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www.openfabrics.org</a:t>
            </a:r>
          </a:p>
        </p:txBody>
      </p:sp>
      <p:sp>
        <p:nvSpPr>
          <p:cNvPr id="12" name="AutoShape 22"/>
          <p:cNvSpPr>
            <a:spLocks noChangeArrowheads="1"/>
          </p:cNvSpPr>
          <p:nvPr/>
        </p:nvSpPr>
        <p:spPr bwMode="auto">
          <a:xfrm rot="-5400000">
            <a:off x="2476499" y="3360225"/>
            <a:ext cx="152400" cy="1143000"/>
          </a:xfrm>
          <a:prstGeom prst="can">
            <a:avLst>
              <a:gd name="adj" fmla="val 90486"/>
            </a:avLst>
          </a:prstGeom>
          <a:solidFill>
            <a:srgbClr val="CC6600"/>
          </a:solidFill>
          <a:ln w="9525">
            <a:solidFill>
              <a:srgbClr val="0033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80000"/>
              </a:lnSpc>
              <a:spcBef>
                <a:spcPct val="50000"/>
              </a:spcBef>
            </a:pPr>
            <a:endParaRPr lang="en-US"/>
          </a:p>
        </p:txBody>
      </p:sp>
      <p:sp>
        <p:nvSpPr>
          <p:cNvPr id="13" name="Cloud"/>
          <p:cNvSpPr>
            <a:spLocks noChangeAspect="1" noEditPoints="1" noChangeArrowheads="1"/>
          </p:cNvSpPr>
          <p:nvPr/>
        </p:nvSpPr>
        <p:spPr bwMode="auto">
          <a:xfrm>
            <a:off x="2641599" y="3631688"/>
            <a:ext cx="1240703" cy="452437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CC66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63500" dir="2212194" algn="ctr" rotWithShape="0">
              <a:srgbClr val="808080"/>
            </a:outerShdw>
          </a:effectLst>
        </p:spPr>
        <p:txBody>
          <a:bodyPr wrap="none" anchor="ctr"/>
          <a:lstStyle/>
          <a:p>
            <a:pPr algn="ctr" eaLnBrk="0" hangingPunct="0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sz="1200" b="1" dirty="0" smtClean="0">
                <a:solidFill>
                  <a:schemeClr val="bg1"/>
                </a:solidFill>
              </a:rPr>
              <a:t>RDMA</a:t>
            </a:r>
            <a:endParaRPr lang="en-US" sz="12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4" name="Can 13"/>
          <p:cNvSpPr/>
          <p:nvPr/>
        </p:nvSpPr>
        <p:spPr>
          <a:xfrm rot="5400000">
            <a:off x="2967037" y="3698363"/>
            <a:ext cx="153987" cy="1379537"/>
          </a:xfrm>
          <a:prstGeom prst="can">
            <a:avLst/>
          </a:prstGeom>
          <a:solidFill>
            <a:srgbClr val="00B05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80000"/>
              </a:lnSpc>
              <a:spcBef>
                <a:spcPct val="50000"/>
              </a:spcBef>
              <a:defRPr/>
            </a:pPr>
            <a:endParaRPr lang="en-US" dirty="0"/>
          </a:p>
        </p:txBody>
      </p:sp>
      <p:sp>
        <p:nvSpPr>
          <p:cNvPr id="15" name="Can 14"/>
          <p:cNvSpPr/>
          <p:nvPr/>
        </p:nvSpPr>
        <p:spPr>
          <a:xfrm rot="5400000">
            <a:off x="2848037" y="4311774"/>
            <a:ext cx="155448" cy="1143000"/>
          </a:xfrm>
          <a:prstGeom prst="can">
            <a:avLst/>
          </a:prstGeom>
          <a:solidFill>
            <a:srgbClr val="FFC0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80000"/>
              </a:lnSpc>
              <a:spcBef>
                <a:spcPct val="50000"/>
              </a:spcBef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668462" y="4249225"/>
            <a:ext cx="685800" cy="3048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sz="1600" b="1" dirty="0"/>
              <a:t>NIC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668462" y="4729350"/>
            <a:ext cx="685800" cy="3048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sz="1600" b="1" dirty="0">
                <a:solidFill>
                  <a:schemeClr val="tx1"/>
                </a:solidFill>
              </a:rPr>
              <a:t>HBA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662112" y="3779325"/>
            <a:ext cx="685800" cy="304800"/>
          </a:xfrm>
          <a:prstGeom prst="rect">
            <a:avLst/>
          </a:prstGeom>
          <a:solidFill>
            <a:srgbClr val="CC6600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HCA</a:t>
            </a:r>
          </a:p>
        </p:txBody>
      </p:sp>
      <p:sp>
        <p:nvSpPr>
          <p:cNvPr id="19" name="AutoShape 24"/>
          <p:cNvSpPr>
            <a:spLocks noChangeArrowheads="1"/>
          </p:cNvSpPr>
          <p:nvPr/>
        </p:nvSpPr>
        <p:spPr bwMode="auto">
          <a:xfrm>
            <a:off x="2963862" y="4653150"/>
            <a:ext cx="749300" cy="725488"/>
          </a:xfrm>
          <a:prstGeom prst="can">
            <a:avLst>
              <a:gd name="adj" fmla="val 25000"/>
            </a:avLst>
          </a:prstGeom>
          <a:solidFill>
            <a:srgbClr val="FFC000">
              <a:alpha val="98038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 sz="1400" b="1"/>
              <a:t>Storage</a:t>
            </a:r>
          </a:p>
        </p:txBody>
      </p:sp>
      <p:sp>
        <p:nvSpPr>
          <p:cNvPr id="20" name="Cloud"/>
          <p:cNvSpPr>
            <a:spLocks noChangeAspect="1" noEditPoints="1" noChangeArrowheads="1"/>
          </p:cNvSpPr>
          <p:nvPr/>
        </p:nvSpPr>
        <p:spPr bwMode="auto">
          <a:xfrm>
            <a:off x="2661158" y="4119749"/>
            <a:ext cx="1225041" cy="469901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00B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63500" dir="2212194" algn="ctr" rotWithShape="0">
              <a:srgbClr val="808080"/>
            </a:outerShdw>
          </a:effectLst>
        </p:spPr>
        <p:txBody>
          <a:bodyPr wrap="none" anchor="ctr"/>
          <a:lstStyle/>
          <a:p>
            <a:pPr algn="ctr" eaLnBrk="0" hangingPunct="0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Ethernet</a:t>
            </a:r>
          </a:p>
        </p:txBody>
      </p:sp>
      <p:grpSp>
        <p:nvGrpSpPr>
          <p:cNvPr id="21" name="Group 75"/>
          <p:cNvGrpSpPr>
            <a:grpSpLocks/>
          </p:cNvGrpSpPr>
          <p:nvPr/>
        </p:nvGrpSpPr>
        <p:grpSpPr bwMode="auto">
          <a:xfrm>
            <a:off x="228600" y="2133600"/>
            <a:ext cx="2590800" cy="1524000"/>
            <a:chOff x="2362200" y="2362200"/>
            <a:chExt cx="4267200" cy="2130425"/>
          </a:xfrm>
        </p:grpSpPr>
        <p:pic>
          <p:nvPicPr>
            <p:cNvPr id="22" name="Picture 4" descr="ICON_VirtTriangle_flat_Q408.pn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362200" y="3657600"/>
              <a:ext cx="4267200" cy="835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9" descr="ICON_VM_detail_flat_R2_Q408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276600" y="2362200"/>
              <a:ext cx="76200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4" name="Group 19"/>
            <p:cNvGrpSpPr>
              <a:grpSpLocks/>
            </p:cNvGrpSpPr>
            <p:nvPr/>
          </p:nvGrpSpPr>
          <p:grpSpPr bwMode="auto">
            <a:xfrm>
              <a:off x="2362200" y="2895600"/>
              <a:ext cx="4267200" cy="800100"/>
              <a:chOff x="7086600" y="685800"/>
              <a:chExt cx="1600200" cy="800100"/>
            </a:xfrm>
          </p:grpSpPr>
          <p:sp>
            <p:nvSpPr>
              <p:cNvPr id="29" name="Rounded Rectangle 28"/>
              <p:cNvSpPr/>
              <p:nvPr/>
            </p:nvSpPr>
            <p:spPr bwMode="auto">
              <a:xfrm>
                <a:off x="7086600" y="914400"/>
                <a:ext cx="1600200" cy="571500"/>
              </a:xfrm>
              <a:prstGeom prst="roundRect">
                <a:avLst/>
              </a:prstGeom>
              <a:gradFill>
                <a:gsLst>
                  <a:gs pos="0">
                    <a:srgbClr val="2F97D9"/>
                  </a:gs>
                  <a:gs pos="100000">
                    <a:srgbClr val="8FD1F0"/>
                  </a:gs>
                </a:gsLst>
              </a:gradFill>
              <a:ln w="12700">
                <a:solidFill>
                  <a:srgbClr val="39A5E5"/>
                </a:solidFill>
                <a:headEnd type="none" w="med" len="med"/>
                <a:tailEnd type="none" w="med" len="med"/>
              </a:ln>
              <a:effectLst/>
              <a:scene3d>
                <a:camera prst="orthographicFront"/>
                <a:lightRig rig="threePt" dir="t"/>
              </a:scene3d>
              <a:sp3d>
                <a:bevelT w="25400" h="635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lnSpc>
                    <a:spcPct val="80000"/>
                  </a:lnSpc>
                  <a:spcBef>
                    <a:spcPct val="50000"/>
                  </a:spcBef>
                  <a:defRPr/>
                </a:pPr>
                <a:r>
                  <a:rPr lang="en-US" b="1" dirty="0">
                    <a:solidFill>
                      <a:srgbClr val="FFFFFF"/>
                    </a:solidFill>
                  </a:rPr>
                  <a:t>VMM</a:t>
                </a:r>
              </a:p>
            </p:txBody>
          </p:sp>
          <p:sp>
            <p:nvSpPr>
              <p:cNvPr id="30" name="Freeform 29"/>
              <p:cNvSpPr/>
              <p:nvPr/>
            </p:nvSpPr>
            <p:spPr bwMode="auto">
              <a:xfrm>
                <a:off x="7086600" y="685800"/>
                <a:ext cx="1583448" cy="387586"/>
              </a:xfrm>
              <a:custGeom>
                <a:avLst/>
                <a:gdLst>
                  <a:gd name="connsiteX0" fmla="*/ 1583448 w 1583448"/>
                  <a:gd name="connsiteY0" fmla="*/ 387586 h 387586"/>
                  <a:gd name="connsiteX1" fmla="*/ 1583448 w 1583448"/>
                  <a:gd name="connsiteY1" fmla="*/ 140191 h 387586"/>
                  <a:gd name="connsiteX2" fmla="*/ 1575200 w 1583448"/>
                  <a:gd name="connsiteY2" fmla="*/ 82465 h 387586"/>
                  <a:gd name="connsiteX3" fmla="*/ 1575200 w 1583448"/>
                  <a:gd name="connsiteY3" fmla="*/ 82465 h 387586"/>
                  <a:gd name="connsiteX4" fmla="*/ 1525718 w 1583448"/>
                  <a:gd name="connsiteY4" fmla="*/ 8246 h 387586"/>
                  <a:gd name="connsiteX5" fmla="*/ 1467988 w 1583448"/>
                  <a:gd name="connsiteY5" fmla="*/ 0 h 387586"/>
                  <a:gd name="connsiteX6" fmla="*/ 115459 w 1583448"/>
                  <a:gd name="connsiteY6" fmla="*/ 0 h 387586"/>
                  <a:gd name="connsiteX7" fmla="*/ 57729 w 1583448"/>
                  <a:gd name="connsiteY7" fmla="*/ 16493 h 387586"/>
                  <a:gd name="connsiteX8" fmla="*/ 57729 w 1583448"/>
                  <a:gd name="connsiteY8" fmla="*/ 16493 h 387586"/>
                  <a:gd name="connsiteX9" fmla="*/ 8247 w 1583448"/>
                  <a:gd name="connsiteY9" fmla="*/ 74218 h 387586"/>
                  <a:gd name="connsiteX10" fmla="*/ 8247 w 1583448"/>
                  <a:gd name="connsiteY10" fmla="*/ 74218 h 387586"/>
                  <a:gd name="connsiteX11" fmla="*/ 0 w 1583448"/>
                  <a:gd name="connsiteY11" fmla="*/ 156684 h 387586"/>
                  <a:gd name="connsiteX12" fmla="*/ 0 w 1583448"/>
                  <a:gd name="connsiteY12" fmla="*/ 156684 h 38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83448" h="387586">
                    <a:moveTo>
                      <a:pt x="1583448" y="387586"/>
                    </a:moveTo>
                    <a:lnTo>
                      <a:pt x="1583448" y="140191"/>
                    </a:lnTo>
                    <a:lnTo>
                      <a:pt x="1575200" y="82465"/>
                    </a:lnTo>
                    <a:lnTo>
                      <a:pt x="1575200" y="82465"/>
                    </a:lnTo>
                    <a:lnTo>
                      <a:pt x="1525718" y="8246"/>
                    </a:lnTo>
                    <a:lnTo>
                      <a:pt x="1467988" y="0"/>
                    </a:lnTo>
                    <a:lnTo>
                      <a:pt x="115459" y="0"/>
                    </a:lnTo>
                    <a:lnTo>
                      <a:pt x="57729" y="16493"/>
                    </a:lnTo>
                    <a:lnTo>
                      <a:pt x="57729" y="16493"/>
                    </a:lnTo>
                    <a:lnTo>
                      <a:pt x="8247" y="74218"/>
                    </a:lnTo>
                    <a:lnTo>
                      <a:pt x="8247" y="74218"/>
                    </a:lnTo>
                    <a:lnTo>
                      <a:pt x="0" y="156684"/>
                    </a:lnTo>
                    <a:lnTo>
                      <a:pt x="0" y="156684"/>
                    </a:lnTo>
                  </a:path>
                </a:pathLst>
              </a:custGeom>
              <a:gradFill flip="none" rotWithShape="1">
                <a:gsLst>
                  <a:gs pos="1000">
                    <a:schemeClr val="bg1">
                      <a:alpha val="19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18000000" scaled="0"/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0" hangingPunct="0">
                  <a:lnSpc>
                    <a:spcPct val="80000"/>
                  </a:lnSpc>
                  <a:spcBef>
                    <a:spcPct val="50000"/>
                  </a:spcBef>
                  <a:defRPr/>
                </a:pPr>
                <a:endParaRPr lang="en-US" sz="1400" b="1" dirty="0">
                  <a:latin typeface="Arial" charset="0"/>
                </a:endParaRPr>
              </a:p>
            </p:txBody>
          </p:sp>
        </p:grpSp>
        <p:pic>
          <p:nvPicPr>
            <p:cNvPr id="25" name="Picture 9" descr="ICON_VM_detail_flat_R2_Q408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438400" y="2362200"/>
              <a:ext cx="76200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9" descr="ICON_VM_detail_flat_R2_Q408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953000" y="2362200"/>
              <a:ext cx="76200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9" descr="ICON_VM_detail_flat_R2_Q408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14800" y="2362200"/>
              <a:ext cx="76200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9" descr="ICON_VM_detail_flat_R2_Q408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791200" y="2362200"/>
              <a:ext cx="76200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1" name="Picture 3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3276600"/>
            <a:ext cx="1371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Can 34"/>
          <p:cNvSpPr/>
          <p:nvPr/>
        </p:nvSpPr>
        <p:spPr>
          <a:xfrm rot="5400000">
            <a:off x="7996237" y="3698363"/>
            <a:ext cx="153987" cy="1379537"/>
          </a:xfrm>
          <a:prstGeom prst="can">
            <a:avLst/>
          </a:prstGeom>
          <a:gradFill flip="none" rotWithShape="1">
            <a:gsLst>
              <a:gs pos="20000">
                <a:schemeClr val="accent2"/>
              </a:gs>
              <a:gs pos="50000">
                <a:srgbClr val="00B050"/>
              </a:gs>
              <a:gs pos="70000">
                <a:srgbClr val="FFC000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80000"/>
              </a:lnSpc>
              <a:spcBef>
                <a:spcPct val="50000"/>
              </a:spcBef>
              <a:defRPr/>
            </a:pPr>
            <a:endParaRPr lang="en-US" sz="1600" b="1" dirty="0"/>
          </a:p>
        </p:txBody>
      </p:sp>
      <p:sp>
        <p:nvSpPr>
          <p:cNvPr id="37" name="Rectangle 36"/>
          <p:cNvSpPr/>
          <p:nvPr/>
        </p:nvSpPr>
        <p:spPr>
          <a:xfrm>
            <a:off x="6697662" y="4249225"/>
            <a:ext cx="685800" cy="304800"/>
          </a:xfrm>
          <a:prstGeom prst="rect">
            <a:avLst/>
          </a:prstGeom>
          <a:gradFill flip="none" rotWithShape="1">
            <a:gsLst>
              <a:gs pos="20000">
                <a:schemeClr val="accent2"/>
              </a:gs>
              <a:gs pos="50000">
                <a:srgbClr val="00B050"/>
              </a:gs>
              <a:gs pos="70000">
                <a:srgbClr val="FFC000"/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80000"/>
              </a:lnSpc>
              <a:spcBef>
                <a:spcPct val="50000"/>
              </a:spcBef>
              <a:defRPr/>
            </a:pPr>
            <a:endParaRPr lang="en-US" sz="1600" b="1" dirty="0"/>
          </a:p>
        </p:txBody>
      </p:sp>
      <p:grpSp>
        <p:nvGrpSpPr>
          <p:cNvPr id="42" name="Group 75"/>
          <p:cNvGrpSpPr>
            <a:grpSpLocks/>
          </p:cNvGrpSpPr>
          <p:nvPr/>
        </p:nvGrpSpPr>
        <p:grpSpPr bwMode="auto">
          <a:xfrm>
            <a:off x="5257800" y="2133600"/>
            <a:ext cx="2590800" cy="1524000"/>
            <a:chOff x="2362200" y="2362200"/>
            <a:chExt cx="4267200" cy="2130425"/>
          </a:xfrm>
        </p:grpSpPr>
        <p:pic>
          <p:nvPicPr>
            <p:cNvPr id="43" name="Picture 4" descr="ICON_VirtTriangle_flat_Q408.pn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362200" y="3657600"/>
              <a:ext cx="4267200" cy="835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9" descr="ICON_VM_detail_flat_R2_Q408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276600" y="2362200"/>
              <a:ext cx="76200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5" name="Group 19"/>
            <p:cNvGrpSpPr>
              <a:grpSpLocks/>
            </p:cNvGrpSpPr>
            <p:nvPr/>
          </p:nvGrpSpPr>
          <p:grpSpPr bwMode="auto">
            <a:xfrm>
              <a:off x="2362200" y="2895600"/>
              <a:ext cx="4267200" cy="800100"/>
              <a:chOff x="7086600" y="685800"/>
              <a:chExt cx="1600200" cy="800100"/>
            </a:xfrm>
          </p:grpSpPr>
          <p:sp>
            <p:nvSpPr>
              <p:cNvPr id="50" name="Rounded Rectangle 49"/>
              <p:cNvSpPr/>
              <p:nvPr/>
            </p:nvSpPr>
            <p:spPr bwMode="auto">
              <a:xfrm>
                <a:off x="7086600" y="914400"/>
                <a:ext cx="1600200" cy="571500"/>
              </a:xfrm>
              <a:prstGeom prst="roundRect">
                <a:avLst/>
              </a:prstGeom>
              <a:gradFill>
                <a:gsLst>
                  <a:gs pos="0">
                    <a:srgbClr val="2F97D9"/>
                  </a:gs>
                  <a:gs pos="100000">
                    <a:srgbClr val="8FD1F0"/>
                  </a:gs>
                </a:gsLst>
              </a:gradFill>
              <a:ln w="12700">
                <a:solidFill>
                  <a:srgbClr val="39A5E5"/>
                </a:solidFill>
                <a:headEnd type="none" w="med" len="med"/>
                <a:tailEnd type="none" w="med" len="med"/>
              </a:ln>
              <a:effectLst/>
              <a:scene3d>
                <a:camera prst="orthographicFront"/>
                <a:lightRig rig="threePt" dir="t"/>
              </a:scene3d>
              <a:sp3d>
                <a:bevelT w="25400" h="635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lnSpc>
                    <a:spcPct val="80000"/>
                  </a:lnSpc>
                  <a:spcBef>
                    <a:spcPct val="50000"/>
                  </a:spcBef>
                  <a:defRPr/>
                </a:pPr>
                <a:r>
                  <a:rPr lang="en-US" b="1" dirty="0">
                    <a:solidFill>
                      <a:srgbClr val="FFFFFF"/>
                    </a:solidFill>
                  </a:rPr>
                  <a:t>VMM</a:t>
                </a:r>
              </a:p>
            </p:txBody>
          </p:sp>
          <p:sp>
            <p:nvSpPr>
              <p:cNvPr id="51" name="Freeform 50"/>
              <p:cNvSpPr/>
              <p:nvPr/>
            </p:nvSpPr>
            <p:spPr bwMode="auto">
              <a:xfrm>
                <a:off x="7086600" y="685800"/>
                <a:ext cx="1583448" cy="387586"/>
              </a:xfrm>
              <a:custGeom>
                <a:avLst/>
                <a:gdLst>
                  <a:gd name="connsiteX0" fmla="*/ 1583448 w 1583448"/>
                  <a:gd name="connsiteY0" fmla="*/ 387586 h 387586"/>
                  <a:gd name="connsiteX1" fmla="*/ 1583448 w 1583448"/>
                  <a:gd name="connsiteY1" fmla="*/ 140191 h 387586"/>
                  <a:gd name="connsiteX2" fmla="*/ 1575200 w 1583448"/>
                  <a:gd name="connsiteY2" fmla="*/ 82465 h 387586"/>
                  <a:gd name="connsiteX3" fmla="*/ 1575200 w 1583448"/>
                  <a:gd name="connsiteY3" fmla="*/ 82465 h 387586"/>
                  <a:gd name="connsiteX4" fmla="*/ 1525718 w 1583448"/>
                  <a:gd name="connsiteY4" fmla="*/ 8246 h 387586"/>
                  <a:gd name="connsiteX5" fmla="*/ 1467988 w 1583448"/>
                  <a:gd name="connsiteY5" fmla="*/ 0 h 387586"/>
                  <a:gd name="connsiteX6" fmla="*/ 115459 w 1583448"/>
                  <a:gd name="connsiteY6" fmla="*/ 0 h 387586"/>
                  <a:gd name="connsiteX7" fmla="*/ 57729 w 1583448"/>
                  <a:gd name="connsiteY7" fmla="*/ 16493 h 387586"/>
                  <a:gd name="connsiteX8" fmla="*/ 57729 w 1583448"/>
                  <a:gd name="connsiteY8" fmla="*/ 16493 h 387586"/>
                  <a:gd name="connsiteX9" fmla="*/ 8247 w 1583448"/>
                  <a:gd name="connsiteY9" fmla="*/ 74218 h 387586"/>
                  <a:gd name="connsiteX10" fmla="*/ 8247 w 1583448"/>
                  <a:gd name="connsiteY10" fmla="*/ 74218 h 387586"/>
                  <a:gd name="connsiteX11" fmla="*/ 0 w 1583448"/>
                  <a:gd name="connsiteY11" fmla="*/ 156684 h 387586"/>
                  <a:gd name="connsiteX12" fmla="*/ 0 w 1583448"/>
                  <a:gd name="connsiteY12" fmla="*/ 156684 h 38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83448" h="387586">
                    <a:moveTo>
                      <a:pt x="1583448" y="387586"/>
                    </a:moveTo>
                    <a:lnTo>
                      <a:pt x="1583448" y="140191"/>
                    </a:lnTo>
                    <a:lnTo>
                      <a:pt x="1575200" y="82465"/>
                    </a:lnTo>
                    <a:lnTo>
                      <a:pt x="1575200" y="82465"/>
                    </a:lnTo>
                    <a:lnTo>
                      <a:pt x="1525718" y="8246"/>
                    </a:lnTo>
                    <a:lnTo>
                      <a:pt x="1467988" y="0"/>
                    </a:lnTo>
                    <a:lnTo>
                      <a:pt x="115459" y="0"/>
                    </a:lnTo>
                    <a:lnTo>
                      <a:pt x="57729" y="16493"/>
                    </a:lnTo>
                    <a:lnTo>
                      <a:pt x="57729" y="16493"/>
                    </a:lnTo>
                    <a:lnTo>
                      <a:pt x="8247" y="74218"/>
                    </a:lnTo>
                    <a:lnTo>
                      <a:pt x="8247" y="74218"/>
                    </a:lnTo>
                    <a:lnTo>
                      <a:pt x="0" y="156684"/>
                    </a:lnTo>
                    <a:lnTo>
                      <a:pt x="0" y="156684"/>
                    </a:lnTo>
                  </a:path>
                </a:pathLst>
              </a:custGeom>
              <a:gradFill flip="none" rotWithShape="1">
                <a:gsLst>
                  <a:gs pos="1000">
                    <a:schemeClr val="bg1">
                      <a:alpha val="19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18000000" scaled="0"/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0" hangingPunct="0">
                  <a:lnSpc>
                    <a:spcPct val="80000"/>
                  </a:lnSpc>
                  <a:spcBef>
                    <a:spcPct val="50000"/>
                  </a:spcBef>
                  <a:defRPr/>
                </a:pPr>
                <a:endParaRPr lang="en-US" sz="1400" b="1" dirty="0">
                  <a:latin typeface="Arial" charset="0"/>
                </a:endParaRPr>
              </a:p>
            </p:txBody>
          </p:sp>
        </p:grpSp>
        <p:pic>
          <p:nvPicPr>
            <p:cNvPr id="46" name="Picture 9" descr="ICON_VM_detail_flat_R2_Q408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438400" y="2362200"/>
              <a:ext cx="76200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" name="Picture 9" descr="ICON_VM_detail_flat_R2_Q408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953000" y="2362200"/>
              <a:ext cx="76200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" name="Picture 9" descr="ICON_VM_detail_flat_R2_Q408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14800" y="2362200"/>
              <a:ext cx="76200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" name="Picture 9" descr="ICON_VM_detail_flat_R2_Q408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791200" y="2362200"/>
              <a:ext cx="76200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2" name="Picture 3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0" y="3276600"/>
            <a:ext cx="1371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" name="Cloud"/>
          <p:cNvSpPr>
            <a:spLocks noChangeAspect="1" noEditPoints="1" noChangeArrowheads="1"/>
          </p:cNvSpPr>
          <p:nvPr/>
        </p:nvSpPr>
        <p:spPr bwMode="auto">
          <a:xfrm>
            <a:off x="7696199" y="3962400"/>
            <a:ext cx="1225041" cy="946724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gradFill flip="none" rotWithShape="1">
            <a:gsLst>
              <a:gs pos="20000">
                <a:schemeClr val="accent2"/>
              </a:gs>
              <a:gs pos="50000">
                <a:srgbClr val="00B050"/>
              </a:gs>
              <a:gs pos="70000">
                <a:srgbClr val="FFC000"/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0" hangingPunct="0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sz="1600" b="1" dirty="0" smtClean="0">
                <a:solidFill>
                  <a:schemeClr val="lt1"/>
                </a:solidFill>
                <a:latin typeface="+mn-lt"/>
                <a:ea typeface="+mn-ea"/>
              </a:rPr>
              <a:t>Unified</a:t>
            </a:r>
            <a:br>
              <a:rPr lang="en-US" sz="1600" b="1" dirty="0" smtClean="0">
                <a:solidFill>
                  <a:schemeClr val="lt1"/>
                </a:solidFill>
                <a:latin typeface="+mn-lt"/>
                <a:ea typeface="+mn-ea"/>
              </a:rPr>
            </a:br>
            <a:r>
              <a:rPr lang="en-US" sz="1600" b="1" dirty="0" smtClean="0">
                <a:solidFill>
                  <a:schemeClr val="lt1"/>
                </a:solidFill>
                <a:latin typeface="+mn-lt"/>
                <a:ea typeface="+mn-ea"/>
              </a:rPr>
              <a:t>Fabric</a:t>
            </a:r>
            <a:endParaRPr lang="en-US" sz="1600" b="1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4" name="Right Arrow 53"/>
          <p:cNvSpPr/>
          <p:nvPr/>
        </p:nvSpPr>
        <p:spPr>
          <a:xfrm>
            <a:off x="4038600" y="2133600"/>
            <a:ext cx="990600" cy="3950703"/>
          </a:xfrm>
          <a:prstGeom prst="rightArrow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  <a:effectLst>
            <a:glow rad="101600">
              <a:schemeClr val="tx1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990600" y="1597967"/>
            <a:ext cx="12280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TODAY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5562600" y="1600200"/>
            <a:ext cx="20754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TOMORROW</a:t>
            </a:r>
          </a:p>
        </p:txBody>
      </p:sp>
      <p:sp>
        <p:nvSpPr>
          <p:cNvPr id="57" name="Rounded Rectangle 56"/>
          <p:cNvSpPr/>
          <p:nvPr/>
        </p:nvSpPr>
        <p:spPr>
          <a:xfrm>
            <a:off x="5766707" y="5018275"/>
            <a:ext cx="3300398" cy="1382525"/>
          </a:xfrm>
          <a:prstGeom prst="round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Unified Networking brings OFED to </a:t>
            </a:r>
            <a:r>
              <a:rPr lang="en-US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EVERY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server</a:t>
            </a:r>
          </a:p>
          <a:p>
            <a:pPr algn="ctr"/>
            <a:endParaRPr lang="en-US" sz="11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How does this change Cloud &amp; EDC environments?</a:t>
            </a:r>
            <a:endParaRPr lang="en-U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 charset="-128"/>
              </a:rPr>
              <a:t>Cisco Unified Compute Servers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mtClean="0">
                <a:latin typeface="Arial" charset="0"/>
                <a:ea typeface="ＭＳ Ｐゴシック" charset="-128"/>
              </a:rPr>
              <a:t>Top-of-class blade and rack-mount servers</a:t>
            </a:r>
          </a:p>
          <a:p>
            <a:pPr>
              <a:lnSpc>
                <a:spcPct val="90000"/>
              </a:lnSpc>
            </a:pPr>
            <a:r>
              <a:rPr lang="en-US" smtClean="0">
                <a:latin typeface="Arial" charset="0"/>
                <a:ea typeface="ＭＳ Ｐゴシック" charset="-128"/>
              </a:rPr>
              <a:t>Extended memory technology (384 GB!)</a:t>
            </a:r>
          </a:p>
          <a:p>
            <a:pPr>
              <a:lnSpc>
                <a:spcPct val="90000"/>
              </a:lnSpc>
            </a:pPr>
            <a:r>
              <a:rPr lang="en-US" smtClean="0">
                <a:latin typeface="Arial" charset="0"/>
                <a:ea typeface="ＭＳ Ｐゴシック" charset="-128"/>
              </a:rPr>
              <a:t>Embedded system management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latin typeface="Arial" charset="0"/>
                <a:ea typeface="ＭＳ Ｐゴシック" charset="-128"/>
              </a:rPr>
              <a:t>Manage 320 machines as one</a:t>
            </a:r>
          </a:p>
          <a:p>
            <a:pPr>
              <a:lnSpc>
                <a:spcPct val="90000"/>
              </a:lnSpc>
            </a:pPr>
            <a:r>
              <a:rPr lang="en-US" smtClean="0">
                <a:latin typeface="Arial" charset="0"/>
                <a:ea typeface="ＭＳ Ｐゴシック" charset="-128"/>
              </a:rPr>
              <a:t>Just-in-time provisioning and service profiles</a:t>
            </a:r>
          </a:p>
          <a:p>
            <a:pPr>
              <a:lnSpc>
                <a:spcPct val="90000"/>
              </a:lnSpc>
            </a:pPr>
            <a:r>
              <a:rPr lang="en-US" smtClean="0">
                <a:latin typeface="Arial" charset="0"/>
                <a:ea typeface="ＭＳ Ｐゴシック" charset="-128"/>
              </a:rPr>
              <a:t>Unified fabric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latin typeface="Arial" charset="0"/>
                <a:ea typeface="ＭＳ Ｐゴシック" charset="-128"/>
              </a:rPr>
              <a:t>10Gbe fabric extenders for data and I/O</a:t>
            </a:r>
          </a:p>
          <a:p>
            <a:pPr>
              <a:lnSpc>
                <a:spcPct val="90000"/>
              </a:lnSpc>
            </a:pPr>
            <a:r>
              <a:rPr lang="en-US" smtClean="0">
                <a:latin typeface="Arial" charset="0"/>
                <a:ea typeface="ＭＳ Ｐゴシック" charset="-128"/>
              </a:rPr>
              <a:t>Extend network to virtual machines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latin typeface="Arial" charset="0"/>
                <a:ea typeface="ＭＳ Ｐゴシック" charset="-128"/>
              </a:rPr>
              <a:t>Manage physical and virtual networks as one</a:t>
            </a:r>
          </a:p>
          <a:p>
            <a:pPr>
              <a:lnSpc>
                <a:spcPct val="90000"/>
              </a:lnSpc>
            </a:pPr>
            <a:r>
              <a:rPr lang="en-US" smtClean="0">
                <a:latin typeface="Arial" charset="0"/>
                <a:ea typeface="ＭＳ Ｐゴシック" charset="-128"/>
              </a:rPr>
              <a:t>…but wait, there’s more!</a:t>
            </a:r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charset="-128"/>
              </a:rPr>
              <a:t>www.openfabrics.org</a:t>
            </a:r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071F460-EF7C-40E8-AB44-3816DF483CFC}" type="slidenum">
              <a:rPr lang="en-US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 charset="-128"/>
              </a:rPr>
              <a:t>Cisco UCS Partners</a:t>
            </a:r>
          </a:p>
        </p:txBody>
      </p:sp>
      <p:sp>
        <p:nvSpPr>
          <p:cNvPr id="15363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charset="-128"/>
              </a:rPr>
              <a:t>www.openfabrics.org</a:t>
            </a:r>
          </a:p>
        </p:txBody>
      </p:sp>
      <p:sp>
        <p:nvSpPr>
          <p:cNvPr id="15364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943928E-ACB6-406B-97C8-0F430F07219A}" type="slidenum">
              <a:rPr lang="en-US"/>
              <a:pPr/>
              <a:t>21</a:t>
            </a:fld>
            <a:endParaRPr lang="en-US"/>
          </a:p>
        </p:txBody>
      </p:sp>
      <p:pic>
        <p:nvPicPr>
          <p:cNvPr id="15365" name="Picture 5" descr="accenture-logo.tif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9500" y="4914900"/>
            <a:ext cx="23749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 descr="bmc-software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68725" y="5410200"/>
            <a:ext cx="16256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7" descr="emc-logo.tif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11563" y="3713163"/>
            <a:ext cx="175260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8" descr="intel-logo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90600" y="2108200"/>
            <a:ext cx="16129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10" descr="novell-logo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0400" y="3416300"/>
            <a:ext cx="14605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11" descr="oralogo_small.gi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27450" y="3028950"/>
            <a:ext cx="16891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Picture 12" descr="redhat-logo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870325" y="2108200"/>
            <a:ext cx="12350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Picture 13" descr="vmware-logo.tiff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13500" y="3400425"/>
            <a:ext cx="18669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3" name="Picture 14" descr="netapp-logo.tiff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90550" y="4799013"/>
            <a:ext cx="160020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4" name="Picture 15" descr="microsoft-logo.tiff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324600" y="2187575"/>
            <a:ext cx="20447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 charset="-128"/>
              </a:rPr>
              <a:t>Enterprise Datacenter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 charset="-128"/>
              </a:rPr>
              <a:t>Virtualization is “in”</a:t>
            </a:r>
          </a:p>
          <a:p>
            <a:pPr lvl="1"/>
            <a:r>
              <a:rPr lang="en-US" smtClean="0">
                <a:latin typeface="Arial" charset="0"/>
                <a:ea typeface="ＭＳ Ｐゴシック" charset="-128"/>
              </a:rPr>
              <a:t>Server consolidations (i.e., cost savings)</a:t>
            </a:r>
          </a:p>
          <a:p>
            <a:pPr lvl="1"/>
            <a:r>
              <a:rPr lang="en-US" smtClean="0">
                <a:latin typeface="Arial" charset="0"/>
                <a:ea typeface="ＭＳ Ｐゴシック" charset="-128"/>
              </a:rPr>
              <a:t>Higher utilization of smaller number of machines</a:t>
            </a:r>
          </a:p>
          <a:p>
            <a:pPr lvl="1"/>
            <a:r>
              <a:rPr lang="en-US" smtClean="0">
                <a:latin typeface="Arial" charset="0"/>
                <a:ea typeface="ＭＳ Ｐゴシック" charset="-128"/>
              </a:rPr>
              <a:t>The rationale is obvious</a:t>
            </a:r>
          </a:p>
          <a:p>
            <a:r>
              <a:rPr lang="en-US" smtClean="0">
                <a:latin typeface="Arial" charset="0"/>
                <a:ea typeface="ＭＳ Ｐゴシック" charset="-128"/>
              </a:rPr>
              <a:t>Sounds great – but how do you run that?</a:t>
            </a:r>
          </a:p>
          <a:p>
            <a:pPr lvl="1"/>
            <a:r>
              <a:rPr lang="en-US" smtClean="0">
                <a:latin typeface="Arial" charset="0"/>
                <a:ea typeface="ＭＳ Ｐゴシック" charset="-128"/>
              </a:rPr>
              <a:t>Management at all levels: applications, middleware, virtual machines, networking, …etc.</a:t>
            </a:r>
          </a:p>
          <a:p>
            <a:pPr lvl="1"/>
            <a:r>
              <a:rPr lang="en-US" smtClean="0">
                <a:latin typeface="Arial" charset="0"/>
                <a:ea typeface="ＭＳ Ｐゴシック" charset="-128"/>
              </a:rPr>
              <a:t>UCS is architected from the ground up to simplify management</a:t>
            </a:r>
          </a:p>
          <a:p>
            <a:pPr lvl="1"/>
            <a:r>
              <a:rPr lang="en-US" smtClean="0">
                <a:latin typeface="Arial" charset="0"/>
                <a:ea typeface="ＭＳ Ｐゴシック" charset="-128"/>
              </a:rPr>
              <a:t>Key technology: VNTAG support in adapters</a:t>
            </a:r>
          </a:p>
        </p:txBody>
      </p:sp>
      <p:sp>
        <p:nvSpPr>
          <p:cNvPr id="1638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charset="-128"/>
              </a:rPr>
              <a:t>www.openfabrics.org</a:t>
            </a:r>
          </a:p>
        </p:txBody>
      </p:sp>
      <p:sp>
        <p:nvSpPr>
          <p:cNvPr id="1638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632EE15-429C-4421-B3D4-CF9A76F198E7}" type="slidenum">
              <a:rPr lang="en-US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 charset="-128"/>
              </a:rPr>
              <a:t>Enterprise Datacenter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Fibre</a:t>
            </a:r>
            <a:r>
              <a:rPr lang="en-US" dirty="0" smtClean="0"/>
              <a:t> Channel popularity</a:t>
            </a:r>
          </a:p>
          <a:p>
            <a:pPr lvl="1">
              <a:defRPr/>
            </a:pPr>
            <a:r>
              <a:rPr lang="en-US" dirty="0" smtClean="0"/>
              <a:t>…but let’s decrease the wire count</a:t>
            </a:r>
          </a:p>
          <a:p>
            <a:pPr>
              <a:defRPr/>
            </a:pPr>
            <a:r>
              <a:rPr lang="en-US" dirty="0" err="1" smtClean="0"/>
              <a:t>Fibre</a:t>
            </a:r>
            <a:r>
              <a:rPr lang="en-US" dirty="0" smtClean="0"/>
              <a:t> Channel over Ethernet (</a:t>
            </a:r>
            <a:r>
              <a:rPr lang="en-US" dirty="0" err="1" smtClean="0"/>
              <a:t>FCoE</a:t>
            </a:r>
            <a:r>
              <a:rPr lang="en-US" dirty="0" smtClean="0"/>
              <a:t>)</a:t>
            </a:r>
          </a:p>
          <a:p>
            <a:pPr lvl="1">
              <a:defRPr/>
            </a:pPr>
            <a:r>
              <a:rPr lang="en-US" dirty="0" smtClean="0"/>
              <a:t>Encapsulate FC frames over (lossless) Ethernet</a:t>
            </a:r>
          </a:p>
          <a:p>
            <a:pPr lvl="1">
              <a:defRPr/>
            </a:pPr>
            <a:r>
              <a:rPr lang="en-US" dirty="0" smtClean="0"/>
              <a:t>1 wire to </a:t>
            </a:r>
            <a:r>
              <a:rPr lang="en-US" strike="sngStrike" dirty="0" smtClean="0"/>
              <a:t>rule</a:t>
            </a:r>
            <a:r>
              <a:rPr lang="en-US" dirty="0" smtClean="0"/>
              <a:t> hold them all</a:t>
            </a:r>
          </a:p>
          <a:p>
            <a:pPr>
              <a:defRPr/>
            </a:pPr>
            <a:r>
              <a:rPr lang="en-US" dirty="0" smtClean="0"/>
              <a:t>UCS management to set policies, </a:t>
            </a:r>
            <a:r>
              <a:rPr lang="en-US" dirty="0" err="1" smtClean="0"/>
              <a:t>QoS</a:t>
            </a:r>
            <a:r>
              <a:rPr lang="en-US" dirty="0" smtClean="0"/>
              <a:t>, etc.</a:t>
            </a:r>
            <a:endParaRPr lang="en-US" dirty="0"/>
          </a:p>
        </p:txBody>
      </p:sp>
      <p:sp>
        <p:nvSpPr>
          <p:cNvPr id="1741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charset="-128"/>
              </a:rPr>
              <a:t>www.openfabrics.org</a:t>
            </a:r>
          </a:p>
        </p:txBody>
      </p:sp>
      <p:sp>
        <p:nvSpPr>
          <p:cNvPr id="17413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17B4AE7-1676-43B9-B1AF-722FBC8279F7}" type="slidenum">
              <a:rPr lang="en-US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 charset="-128"/>
              </a:rPr>
              <a:t>Enterprise Datacenter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 charset="-128"/>
              </a:rPr>
              <a:t>Low latency</a:t>
            </a:r>
          </a:p>
          <a:p>
            <a:pPr lvl="1"/>
            <a:r>
              <a:rPr lang="en-US" smtClean="0">
                <a:latin typeface="Arial" charset="0"/>
                <a:ea typeface="ＭＳ Ｐゴシック" charset="-128"/>
              </a:rPr>
              <a:t>Critical for a wide class of applications</a:t>
            </a:r>
          </a:p>
          <a:p>
            <a:pPr lvl="1"/>
            <a:r>
              <a:rPr lang="en-US" b="1" smtClean="0">
                <a:latin typeface="Arial" charset="0"/>
                <a:ea typeface="ＭＳ Ｐゴシック" charset="-128"/>
              </a:rPr>
              <a:t>SIDENOTE:</a:t>
            </a:r>
            <a:r>
              <a:rPr lang="en-US" smtClean="0">
                <a:latin typeface="Arial" charset="0"/>
                <a:ea typeface="ＭＳ Ｐゴシック" charset="-128"/>
              </a:rPr>
              <a:t> TCP is getting faster!</a:t>
            </a:r>
          </a:p>
          <a:p>
            <a:r>
              <a:rPr lang="en-US" smtClean="0">
                <a:latin typeface="Arial" charset="0"/>
                <a:ea typeface="ＭＳ Ｐゴシック" charset="-128"/>
              </a:rPr>
              <a:t>Network stack hardware offload</a:t>
            </a:r>
          </a:p>
          <a:p>
            <a:pPr lvl="1"/>
            <a:r>
              <a:rPr lang="en-US" smtClean="0">
                <a:latin typeface="Arial" charset="0"/>
                <a:ea typeface="ＭＳ Ｐゴシック" charset="-128"/>
              </a:rPr>
              <a:t>Particularly when paired with extended memory machines containing </a:t>
            </a:r>
            <a:r>
              <a:rPr lang="en-US" i="1" u="sng" smtClean="0">
                <a:latin typeface="Arial" charset="0"/>
                <a:ea typeface="ＭＳ Ｐゴシック" charset="-128"/>
              </a:rPr>
              <a:t>many</a:t>
            </a:r>
            <a:r>
              <a:rPr lang="en-US" smtClean="0">
                <a:latin typeface="Arial" charset="0"/>
                <a:ea typeface="ＭＳ Ｐゴシック" charset="-128"/>
              </a:rPr>
              <a:t> virtual machines</a:t>
            </a:r>
          </a:p>
          <a:p>
            <a:pPr lvl="1"/>
            <a:r>
              <a:rPr lang="en-US" smtClean="0">
                <a:latin typeface="Arial" charset="0"/>
                <a:ea typeface="ＭＳ Ｐゴシック" charset="-128"/>
              </a:rPr>
              <a:t>Dedicated adapter network resources</a:t>
            </a:r>
          </a:p>
          <a:p>
            <a:pPr lvl="1"/>
            <a:r>
              <a:rPr lang="en-US" smtClean="0">
                <a:latin typeface="Arial" charset="0"/>
                <a:ea typeface="ＭＳ Ｐゴシック" charset="-128"/>
              </a:rPr>
              <a:t>Extending to the virtual machine</a:t>
            </a:r>
          </a:p>
          <a:p>
            <a:r>
              <a:rPr lang="en-US" smtClean="0">
                <a:latin typeface="Arial" charset="0"/>
                <a:ea typeface="ＭＳ Ｐゴシック" charset="-128"/>
              </a:rPr>
              <a:t>RDMA</a:t>
            </a:r>
          </a:p>
          <a:p>
            <a:pPr lvl="1"/>
            <a:r>
              <a:rPr lang="en-US" smtClean="0">
                <a:latin typeface="Arial" charset="0"/>
                <a:ea typeface="ＭＳ Ｐゴシック" charset="-128"/>
              </a:rPr>
              <a:t>Natural programming model for many applications</a:t>
            </a:r>
          </a:p>
        </p:txBody>
      </p:sp>
      <p:sp>
        <p:nvSpPr>
          <p:cNvPr id="1843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charset="-128"/>
              </a:rPr>
              <a:t>www.openfabrics.org</a:t>
            </a:r>
          </a:p>
        </p:txBody>
      </p:sp>
      <p:sp>
        <p:nvSpPr>
          <p:cNvPr id="1843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B5C98FC-CE84-4912-92E2-FB87245D8674}" type="slidenum">
              <a:rPr lang="en-US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 charset="-128"/>
              </a:rPr>
              <a:t>So What’s the Point?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 charset="-128"/>
              </a:rPr>
              <a:t>We want it all</a:t>
            </a:r>
          </a:p>
          <a:p>
            <a:pPr lvl="1"/>
            <a:r>
              <a:rPr lang="en-US" smtClean="0">
                <a:latin typeface="Arial" charset="0"/>
                <a:ea typeface="ＭＳ Ｐゴシック" charset="-128"/>
              </a:rPr>
              <a:t>A “super” converged network adapter (SCNA)</a:t>
            </a:r>
          </a:p>
          <a:p>
            <a:pPr lvl="1"/>
            <a:r>
              <a:rPr lang="en-US" smtClean="0">
                <a:latin typeface="Arial" charset="0"/>
                <a:ea typeface="ＭＳ Ｐゴシック" charset="-128"/>
              </a:rPr>
              <a:t>VNTAG + FCoE + low latency / offload / RDMA</a:t>
            </a:r>
          </a:p>
          <a:p>
            <a:pPr lvl="1"/>
            <a:r>
              <a:rPr lang="en-US" smtClean="0">
                <a:latin typeface="Arial" charset="0"/>
                <a:ea typeface="ＭＳ Ｐゴシック" charset="-128"/>
              </a:rPr>
              <a:t>Even better: land it on the motherboard (LOM)</a:t>
            </a:r>
          </a:p>
          <a:p>
            <a:endParaRPr lang="en-US" smtClean="0">
              <a:latin typeface="Arial" charset="0"/>
              <a:ea typeface="ＭＳ Ｐゴシック" charset="-128"/>
            </a:endParaRPr>
          </a:p>
          <a:p>
            <a:r>
              <a:rPr lang="en-US" smtClean="0">
                <a:latin typeface="Arial" charset="0"/>
                <a:ea typeface="ＭＳ Ｐゴシック" charset="-128"/>
              </a:rPr>
              <a:t>Make SCNA it standard in every box sold</a:t>
            </a:r>
          </a:p>
        </p:txBody>
      </p:sp>
      <p:sp>
        <p:nvSpPr>
          <p:cNvPr id="1946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charset="-128"/>
              </a:rPr>
              <a:t>www.openfabrics.org</a:t>
            </a:r>
          </a:p>
        </p:txBody>
      </p:sp>
      <p:sp>
        <p:nvSpPr>
          <p:cNvPr id="19461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E459CC0-A386-4EA9-A0AD-49F094418A76}" type="slidenum">
              <a:rPr lang="en-US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 charset="-128"/>
              </a:rPr>
              <a:t>Why?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 charset="-128"/>
              </a:rPr>
              <a:t>Server consolidation is step 1 of virtualization</a:t>
            </a:r>
          </a:p>
          <a:p>
            <a:pPr lvl="1"/>
            <a:r>
              <a:rPr lang="en-US" smtClean="0">
                <a:latin typeface="Arial" charset="0"/>
                <a:ea typeface="ＭＳ Ｐゴシック" charset="-128"/>
              </a:rPr>
              <a:t>Dynamic migration of services is step 2</a:t>
            </a:r>
          </a:p>
          <a:p>
            <a:r>
              <a:rPr lang="en-US" smtClean="0">
                <a:latin typeface="Arial" charset="0"/>
                <a:ea typeface="ＭＳ Ｐゴシック" charset="-128"/>
              </a:rPr>
              <a:t>Virtualization enables servers to go up and down</a:t>
            </a:r>
          </a:p>
          <a:p>
            <a:pPr lvl="1"/>
            <a:r>
              <a:rPr lang="en-US" smtClean="0">
                <a:latin typeface="Arial" charset="0"/>
                <a:ea typeface="ＭＳ Ｐゴシック" charset="-128"/>
              </a:rPr>
              <a:t>But keeps all </a:t>
            </a:r>
            <a:r>
              <a:rPr lang="en-US" i="1" u="sng" smtClean="0">
                <a:latin typeface="Arial" charset="0"/>
                <a:ea typeface="ＭＳ Ｐゴシック" charset="-128"/>
              </a:rPr>
              <a:t>services</a:t>
            </a:r>
            <a:r>
              <a:rPr lang="en-US" smtClean="0">
                <a:latin typeface="Arial" charset="0"/>
                <a:ea typeface="ＭＳ Ｐゴシック" charset="-128"/>
              </a:rPr>
              <a:t> running</a:t>
            </a:r>
          </a:p>
          <a:p>
            <a:pPr lvl="1"/>
            <a:r>
              <a:rPr lang="en-US" smtClean="0">
                <a:latin typeface="Arial" charset="0"/>
                <a:ea typeface="ＭＳ Ｐゴシック" charset="-128"/>
              </a:rPr>
              <a:t>This is a tremendously liberating IT concept!</a:t>
            </a:r>
          </a:p>
          <a:p>
            <a:r>
              <a:rPr lang="en-US" u="sng" smtClean="0">
                <a:latin typeface="Arial" charset="0"/>
                <a:ea typeface="ＭＳ Ｐゴシック" charset="-128"/>
              </a:rPr>
              <a:t>Services</a:t>
            </a:r>
            <a:r>
              <a:rPr lang="en-US" smtClean="0">
                <a:latin typeface="Arial" charset="0"/>
                <a:ea typeface="ＭＳ Ｐゴシック" charset="-128"/>
              </a:rPr>
              <a:t> migrate between servers</a:t>
            </a:r>
          </a:p>
          <a:p>
            <a:pPr lvl="1"/>
            <a:r>
              <a:rPr lang="en-US" smtClean="0">
                <a:latin typeface="Arial" charset="0"/>
                <a:ea typeface="ＭＳ Ｐゴシック" charset="-128"/>
              </a:rPr>
              <a:t>Servers therefore need to support all service requirements</a:t>
            </a:r>
          </a:p>
          <a:p>
            <a:pPr lvl="1"/>
            <a:r>
              <a:rPr lang="en-US" smtClean="0">
                <a:latin typeface="Arial" charset="0"/>
                <a:ea typeface="ＭＳ Ｐゴシック" charset="-128"/>
              </a:rPr>
              <a:t>A high-quality SCNA enables all services</a:t>
            </a:r>
          </a:p>
          <a:p>
            <a:r>
              <a:rPr lang="en-US" smtClean="0">
                <a:latin typeface="Arial" charset="0"/>
                <a:ea typeface="ＭＳ Ｐゴシック" charset="-128"/>
              </a:rPr>
              <a:t>Make SCNA ubiquitous</a:t>
            </a:r>
          </a:p>
        </p:txBody>
      </p:sp>
      <p:sp>
        <p:nvSpPr>
          <p:cNvPr id="2048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charset="-128"/>
              </a:rPr>
              <a:t>www.openfabrics.org</a:t>
            </a:r>
          </a:p>
        </p:txBody>
      </p:sp>
      <p:sp>
        <p:nvSpPr>
          <p:cNvPr id="20485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660F81-145D-4A43-A949-CD85D231A4CA}" type="slidenum">
              <a:rPr lang="en-US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 charset="-128"/>
              </a:rPr>
              <a:t>Thank You</a:t>
            </a:r>
          </a:p>
        </p:txBody>
      </p:sp>
      <p:sp>
        <p:nvSpPr>
          <p:cNvPr id="21507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charset="-128"/>
              </a:rPr>
              <a:t>www.openfabrics.org</a:t>
            </a:r>
          </a:p>
        </p:txBody>
      </p:sp>
      <p:sp>
        <p:nvSpPr>
          <p:cNvPr id="2150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A03C719-2741-4A65-AB4E-E17DA67DA272}" type="slidenum">
              <a:rPr lang="en-US"/>
              <a:pPr/>
              <a:t>27</a:t>
            </a:fld>
            <a:endParaRPr lang="en-US"/>
          </a:p>
        </p:txBody>
      </p:sp>
      <p:pic>
        <p:nvPicPr>
          <p:cNvPr id="21509" name="Picture 7" descr="cisco-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73325" y="2273300"/>
            <a:ext cx="4203700" cy="222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2057400" y="2133600"/>
            <a:ext cx="6858000" cy="1546225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Traffic Aware Routing for HPC and EDC</a:t>
            </a: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>
          <a:xfrm>
            <a:off x="2057400" y="4267200"/>
            <a:ext cx="6629400" cy="1066800"/>
          </a:xfrm>
        </p:spPr>
        <p:txBody>
          <a:bodyPr/>
          <a:lstStyle/>
          <a:p>
            <a:pPr eaLnBrk="1" hangingPunct="1">
              <a:spcBef>
                <a:spcPts val="0"/>
              </a:spcBef>
            </a:pPr>
            <a:r>
              <a:rPr lang="en-US" dirty="0" smtClean="0">
                <a:latin typeface="Arial" charset="0"/>
                <a:cs typeface="Arial" charset="0"/>
              </a:rPr>
              <a:t>Marina Lipshteyn, Voltaire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www.openfabrics.org</a:t>
            </a:r>
          </a:p>
        </p:txBody>
      </p:sp>
      <p:sp>
        <p:nvSpPr>
          <p:cNvPr id="3077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1306BF4-F525-4AED-9708-7A022B29379B}" type="slidenum">
              <a:rPr lang="en-US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" charset="0"/>
                <a:ea typeface="ＭＳ Ｐゴシック" charset="-128"/>
                <a:cs typeface="Arial" charset="0"/>
              </a:rPr>
              <a:t>Agenda</a:t>
            </a:r>
          </a:p>
        </p:txBody>
      </p:sp>
      <p:sp>
        <p:nvSpPr>
          <p:cNvPr id="4099" name="Content Placeholder 27"/>
          <p:cNvSpPr>
            <a:spLocks noGrp="1"/>
          </p:cNvSpPr>
          <p:nvPr>
            <p:ph idx="1"/>
          </p:nvPr>
        </p:nvSpPr>
        <p:spPr>
          <a:xfrm>
            <a:off x="152400" y="1601788"/>
            <a:ext cx="8534400" cy="4646612"/>
          </a:xfrm>
        </p:spPr>
        <p:txBody>
          <a:bodyPr/>
          <a:lstStyle/>
          <a:p>
            <a:pPr eaLnBrk="1" hangingPunct="1"/>
            <a:r>
              <a:rPr lang="en-US" smtClean="0">
                <a:latin typeface="Arial" charset="0"/>
                <a:ea typeface="ＭＳ Ｐゴシック" charset="-128"/>
                <a:cs typeface="Arial" charset="0"/>
              </a:rPr>
              <a:t>How to measure the expected congestion?</a:t>
            </a:r>
          </a:p>
          <a:p>
            <a:pPr eaLnBrk="1" hangingPunct="1"/>
            <a:r>
              <a:rPr lang="en-US" smtClean="0">
                <a:latin typeface="Arial" charset="0"/>
                <a:ea typeface="ＭＳ Ｐゴシック" charset="-128"/>
                <a:cs typeface="Arial" charset="0"/>
              </a:rPr>
              <a:t>Traffic Aware Routing</a:t>
            </a:r>
          </a:p>
          <a:p>
            <a:pPr eaLnBrk="1" hangingPunct="1"/>
            <a:r>
              <a:rPr lang="en-US" smtClean="0">
                <a:latin typeface="Arial" charset="0"/>
                <a:ea typeface="ＭＳ Ｐゴシック" charset="-128"/>
                <a:cs typeface="Arial" charset="0"/>
              </a:rPr>
              <a:t>How to specify the traffic pattern to the routing engine?</a:t>
            </a:r>
          </a:p>
          <a:p>
            <a:pPr eaLnBrk="1" hangingPunct="1"/>
            <a:r>
              <a:rPr lang="en-US" smtClean="0">
                <a:latin typeface="Arial" charset="0"/>
                <a:ea typeface="ＭＳ Ｐゴシック" charset="-128"/>
                <a:cs typeface="Arial" charset="0"/>
              </a:rPr>
              <a:t>Example and benchmarks</a:t>
            </a:r>
          </a:p>
          <a:p>
            <a:pPr lvl="1" eaLnBrk="1" hangingPunct="1"/>
            <a:endParaRPr lang="en-US" smtClean="0">
              <a:latin typeface="Arial" charset="0"/>
              <a:ea typeface="ＭＳ Ｐゴシック" charset="-128"/>
              <a:cs typeface="Arial" charset="0"/>
            </a:endParaRPr>
          </a:p>
          <a:p>
            <a:pPr eaLnBrk="1" hangingPunct="1"/>
            <a:endParaRPr lang="en-US" smtClean="0">
              <a:latin typeface="Arial" charset="0"/>
              <a:ea typeface="ＭＳ Ｐゴシック" charset="-128"/>
              <a:cs typeface="Arial" charset="0"/>
            </a:endParaRPr>
          </a:p>
          <a:p>
            <a:pPr eaLnBrk="1" hangingPunct="1"/>
            <a:endParaRPr lang="en-US" smtClean="0">
              <a:latin typeface="Arial" charset="0"/>
              <a:ea typeface="ＭＳ Ｐゴシック" charset="-128"/>
              <a:cs typeface="Arial" charset="0"/>
            </a:endParaRPr>
          </a:p>
        </p:txBody>
      </p:sp>
      <p:sp>
        <p:nvSpPr>
          <p:cNvPr id="4100" name="Slide Number Placeholder 2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C0679EB-A903-499F-AB7C-7329E7890AB5}" type="slidenum">
              <a:rPr lang="en-US" smtClean="0">
                <a:ea typeface="ＭＳ Ｐゴシック" charset="-128"/>
              </a:rPr>
              <a:pPr/>
              <a:t>29</a:t>
            </a:fld>
            <a:endParaRPr lang="en-US" smtClean="0">
              <a:ea typeface="ＭＳ Ｐゴシック" charset="-128"/>
            </a:endParaRPr>
          </a:p>
        </p:txBody>
      </p:sp>
      <p:sp>
        <p:nvSpPr>
          <p:cNvPr id="4101" name="Footer Placeholder 29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charset="-128"/>
              </a:rPr>
              <a:t>www.openfabrics.org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2057400" y="2133600"/>
            <a:ext cx="6858000" cy="1546225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Sydney – Azure Virtual Connectivity Service</a:t>
            </a:r>
            <a:br>
              <a:rPr lang="en-US" dirty="0" smtClean="0">
                <a:latin typeface="Arial" charset="0"/>
                <a:cs typeface="Arial" charset="0"/>
              </a:rPr>
            </a:br>
            <a:r>
              <a:rPr lang="en-US" sz="2800" dirty="0" smtClean="0">
                <a:latin typeface="Arial" charset="0"/>
                <a:cs typeface="Arial" charset="0"/>
              </a:rPr>
              <a:t>Interconnecting Cloud &amp; EDC</a:t>
            </a:r>
            <a:endParaRPr lang="en-US" dirty="0" smtClean="0">
              <a:latin typeface="Arial" charset="0"/>
              <a:cs typeface="Arial" charset="0"/>
            </a:endParaRP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>
          <a:xfrm>
            <a:off x="2057400" y="4267200"/>
            <a:ext cx="6629400" cy="1066800"/>
          </a:xfrm>
        </p:spPr>
        <p:txBody>
          <a:bodyPr/>
          <a:lstStyle/>
          <a:p>
            <a:pPr eaLnBrk="1" hangingPunct="1">
              <a:spcBef>
                <a:spcPts val="0"/>
              </a:spcBef>
            </a:pPr>
            <a:r>
              <a:rPr lang="en-US" dirty="0" smtClean="0">
                <a:latin typeface="Arial" charset="0"/>
                <a:cs typeface="Arial" charset="0"/>
              </a:rPr>
              <a:t>Hasan Alkhatib, Microsoft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www.openfabrics.org</a:t>
            </a:r>
          </a:p>
        </p:txBody>
      </p:sp>
      <p:sp>
        <p:nvSpPr>
          <p:cNvPr id="3077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1306BF4-F525-4AED-9708-7A022B29379B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smtClean="0">
                <a:latin typeface="Arial" charset="0"/>
                <a:ea typeface="ＭＳ Ｐゴシック" charset="-128"/>
                <a:cs typeface="Arial" charset="0"/>
              </a:rPr>
              <a:t>Is “pure” fat-tree (clos) blocking? </a:t>
            </a:r>
          </a:p>
        </p:txBody>
      </p:sp>
      <p:sp>
        <p:nvSpPr>
          <p:cNvPr id="16387" name="AutoShape 3"/>
          <p:cNvSpPr>
            <a:spLocks noChangeArrowheads="1"/>
          </p:cNvSpPr>
          <p:nvPr/>
        </p:nvSpPr>
        <p:spPr bwMode="auto">
          <a:xfrm>
            <a:off x="6400800" y="2247900"/>
            <a:ext cx="2598738" cy="1839913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9525" algn="ctr">
            <a:noFill/>
            <a:round/>
            <a:headEnd type="none" w="lg" len="lg"/>
            <a:tailEnd type="none" w="lg" len="lg"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 algn="ctr" eaLnBrk="0" hangingPunct="0"/>
            <a:r>
              <a:rPr lang="en-US" sz="2400" b="1">
                <a:cs typeface="Arial" charset="0"/>
              </a:rPr>
              <a:t>This is (</a:t>
            </a:r>
            <a:r>
              <a:rPr lang="en-US" sz="2400" b="1">
                <a:solidFill>
                  <a:srgbClr val="FF0000"/>
                </a:solidFill>
                <a:cs typeface="Arial" charset="0"/>
              </a:rPr>
              <a:t>Rearrangable</a:t>
            </a:r>
            <a:r>
              <a:rPr lang="en-US" sz="2400" b="1">
                <a:cs typeface="Arial" charset="0"/>
              </a:rPr>
              <a:t>) Non-Blocking Fabric!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57200" y="1697038"/>
            <a:ext cx="5791200" cy="4378325"/>
            <a:chOff x="0" y="842"/>
            <a:chExt cx="4089" cy="3302"/>
          </a:xfrm>
        </p:grpSpPr>
        <p:sp>
          <p:nvSpPr>
            <p:cNvPr id="16389" name="Rectangle 5"/>
            <p:cNvSpPr>
              <a:spLocks noChangeArrowheads="1"/>
            </p:cNvSpPr>
            <p:nvPr/>
          </p:nvSpPr>
          <p:spPr bwMode="auto">
            <a:xfrm>
              <a:off x="0" y="842"/>
              <a:ext cx="4089" cy="3302"/>
            </a:xfrm>
            <a:prstGeom prst="rect">
              <a:avLst/>
            </a:prstGeom>
            <a:solidFill>
              <a:srgbClr val="C0C0C0">
                <a:alpha val="39999"/>
              </a:srgbClr>
            </a:solidFill>
            <a:ln w="9525" algn="ctr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0" name="Rectangle 6"/>
            <p:cNvSpPr>
              <a:spLocks noChangeArrowheads="1"/>
            </p:cNvSpPr>
            <p:nvPr/>
          </p:nvSpPr>
          <p:spPr bwMode="auto">
            <a:xfrm>
              <a:off x="1815" y="3527"/>
              <a:ext cx="291" cy="580"/>
            </a:xfrm>
            <a:prstGeom prst="rect">
              <a:avLst/>
            </a:prstGeom>
            <a:solidFill>
              <a:srgbClr val="99CCFF"/>
            </a:solidFill>
            <a:ln w="9525" algn="ctr">
              <a:solidFill>
                <a:schemeClr val="tx1"/>
              </a:solidFill>
              <a:miter lim="800000"/>
              <a:headEnd type="none" w="lg" len="lg"/>
              <a:tailEnd type="none" w="lg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1" name="Rectangle 7"/>
            <p:cNvSpPr>
              <a:spLocks noChangeArrowheads="1"/>
            </p:cNvSpPr>
            <p:nvPr/>
          </p:nvSpPr>
          <p:spPr bwMode="auto">
            <a:xfrm>
              <a:off x="1815" y="2475"/>
              <a:ext cx="291" cy="798"/>
            </a:xfrm>
            <a:prstGeom prst="rect">
              <a:avLst/>
            </a:prstGeom>
            <a:solidFill>
              <a:srgbClr val="99CCFF"/>
            </a:solidFill>
            <a:ln w="9525" algn="ctr">
              <a:solidFill>
                <a:schemeClr val="tx1"/>
              </a:solidFill>
              <a:miter lim="800000"/>
              <a:headEnd type="none" w="lg" len="lg"/>
              <a:tailEnd type="none" w="lg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2" name="Rectangle 8"/>
            <p:cNvSpPr>
              <a:spLocks noChangeArrowheads="1"/>
            </p:cNvSpPr>
            <p:nvPr/>
          </p:nvSpPr>
          <p:spPr bwMode="auto">
            <a:xfrm>
              <a:off x="1815" y="1676"/>
              <a:ext cx="291" cy="798"/>
            </a:xfrm>
            <a:prstGeom prst="rect">
              <a:avLst/>
            </a:prstGeom>
            <a:solidFill>
              <a:srgbClr val="99CCFF"/>
            </a:solidFill>
            <a:ln w="9525" algn="ctr">
              <a:solidFill>
                <a:schemeClr val="tx1"/>
              </a:solidFill>
              <a:miter lim="800000"/>
              <a:headEnd type="none" w="lg" len="lg"/>
              <a:tailEnd type="none" w="lg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3" name="Rectangle 9"/>
            <p:cNvSpPr>
              <a:spLocks noChangeArrowheads="1"/>
            </p:cNvSpPr>
            <p:nvPr/>
          </p:nvSpPr>
          <p:spPr bwMode="auto">
            <a:xfrm>
              <a:off x="1815" y="878"/>
              <a:ext cx="291" cy="798"/>
            </a:xfrm>
            <a:prstGeom prst="rect">
              <a:avLst/>
            </a:prstGeom>
            <a:solidFill>
              <a:srgbClr val="99CCFF"/>
            </a:solidFill>
            <a:ln w="9525" algn="ctr">
              <a:solidFill>
                <a:schemeClr val="tx1"/>
              </a:solidFill>
              <a:miter lim="800000"/>
              <a:headEnd type="none" w="lg" len="lg"/>
              <a:tailEnd type="none" w="lg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4" name="Text Box 10"/>
            <p:cNvSpPr txBox="1">
              <a:spLocks noChangeArrowheads="1"/>
            </p:cNvSpPr>
            <p:nvPr/>
          </p:nvSpPr>
          <p:spPr bwMode="auto">
            <a:xfrm>
              <a:off x="1870" y="3272"/>
              <a:ext cx="164" cy="310"/>
            </a:xfrm>
            <a:prstGeom prst="rect">
              <a:avLst/>
            </a:prstGeom>
            <a:noFill/>
            <a:ln w="9525" algn="ctr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50000"/>
                </a:lnSpc>
              </a:pPr>
              <a:r>
                <a:rPr lang="en-US" sz="1400" b="1">
                  <a:cs typeface="Arial" charset="0"/>
                </a:rPr>
                <a:t>.</a:t>
              </a:r>
            </a:p>
            <a:p>
              <a:pPr algn="ctr" eaLnBrk="0" hangingPunct="0">
                <a:lnSpc>
                  <a:spcPct val="50000"/>
                </a:lnSpc>
              </a:pPr>
              <a:r>
                <a:rPr lang="en-US" sz="1400" b="1">
                  <a:cs typeface="Arial" charset="0"/>
                </a:rPr>
                <a:t>.</a:t>
              </a:r>
            </a:p>
            <a:p>
              <a:pPr algn="ctr" eaLnBrk="0" hangingPunct="0">
                <a:lnSpc>
                  <a:spcPct val="50000"/>
                </a:lnSpc>
              </a:pPr>
              <a:r>
                <a:rPr lang="en-US" sz="1400" b="1">
                  <a:cs typeface="Arial" charset="0"/>
                </a:rPr>
                <a:t>.</a:t>
              </a:r>
            </a:p>
          </p:txBody>
        </p:sp>
        <p:sp>
          <p:nvSpPr>
            <p:cNvPr id="16395" name="Rectangle 11"/>
            <p:cNvSpPr>
              <a:spLocks noChangeArrowheads="1"/>
            </p:cNvSpPr>
            <p:nvPr/>
          </p:nvSpPr>
          <p:spPr bwMode="auto">
            <a:xfrm>
              <a:off x="1959" y="913"/>
              <a:ext cx="146" cy="364"/>
            </a:xfrm>
            <a:prstGeom prst="rect">
              <a:avLst/>
            </a:prstGeom>
            <a:solidFill>
              <a:srgbClr val="FFCC99"/>
            </a:solidFill>
            <a:ln w="9525" algn="ctr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cs typeface="Arial" charset="0"/>
                </a:rPr>
                <a:t>1</a:t>
              </a:r>
            </a:p>
          </p:txBody>
        </p:sp>
        <p:sp>
          <p:nvSpPr>
            <p:cNvPr id="16396" name="Rectangle 12"/>
            <p:cNvSpPr>
              <a:spLocks noChangeArrowheads="1"/>
            </p:cNvSpPr>
            <p:nvPr/>
          </p:nvSpPr>
          <p:spPr bwMode="auto">
            <a:xfrm>
              <a:off x="1959" y="1312"/>
              <a:ext cx="146" cy="364"/>
            </a:xfrm>
            <a:prstGeom prst="rect">
              <a:avLst/>
            </a:prstGeom>
            <a:solidFill>
              <a:srgbClr val="FFCC99"/>
            </a:solidFill>
            <a:ln w="9525" algn="ctr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cs typeface="Arial" charset="0"/>
                </a:rPr>
                <a:t>2</a:t>
              </a:r>
            </a:p>
          </p:txBody>
        </p:sp>
        <p:sp>
          <p:nvSpPr>
            <p:cNvPr id="16397" name="Rectangle 13"/>
            <p:cNvSpPr>
              <a:spLocks noChangeArrowheads="1"/>
            </p:cNvSpPr>
            <p:nvPr/>
          </p:nvSpPr>
          <p:spPr bwMode="auto">
            <a:xfrm>
              <a:off x="1959" y="1712"/>
              <a:ext cx="146" cy="364"/>
            </a:xfrm>
            <a:prstGeom prst="rect">
              <a:avLst/>
            </a:prstGeom>
            <a:solidFill>
              <a:srgbClr val="FFCC99"/>
            </a:solidFill>
            <a:ln w="9525" algn="ctr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cs typeface="Arial" charset="0"/>
                </a:rPr>
                <a:t>3</a:t>
              </a:r>
            </a:p>
          </p:txBody>
        </p:sp>
        <p:sp>
          <p:nvSpPr>
            <p:cNvPr id="16398" name="Rectangle 14"/>
            <p:cNvSpPr>
              <a:spLocks noChangeArrowheads="1"/>
            </p:cNvSpPr>
            <p:nvPr/>
          </p:nvSpPr>
          <p:spPr bwMode="auto">
            <a:xfrm>
              <a:off x="1959" y="2112"/>
              <a:ext cx="146" cy="364"/>
            </a:xfrm>
            <a:prstGeom prst="rect">
              <a:avLst/>
            </a:prstGeom>
            <a:solidFill>
              <a:srgbClr val="FFCC99"/>
            </a:solidFill>
            <a:ln w="9525" algn="ctr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cs typeface="Arial" charset="0"/>
                </a:rPr>
                <a:t>4</a:t>
              </a:r>
            </a:p>
          </p:txBody>
        </p:sp>
        <p:sp>
          <p:nvSpPr>
            <p:cNvPr id="16399" name="Rectangle 15"/>
            <p:cNvSpPr>
              <a:spLocks noChangeArrowheads="1"/>
            </p:cNvSpPr>
            <p:nvPr/>
          </p:nvSpPr>
          <p:spPr bwMode="auto">
            <a:xfrm>
              <a:off x="1959" y="2512"/>
              <a:ext cx="146" cy="364"/>
            </a:xfrm>
            <a:prstGeom prst="rect">
              <a:avLst/>
            </a:prstGeom>
            <a:solidFill>
              <a:srgbClr val="FFCC99"/>
            </a:solidFill>
            <a:ln w="9525" algn="ctr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cs typeface="Arial" charset="0"/>
                </a:rPr>
                <a:t>5</a:t>
              </a:r>
            </a:p>
          </p:txBody>
        </p:sp>
        <p:sp>
          <p:nvSpPr>
            <p:cNvPr id="16400" name="Rectangle 16"/>
            <p:cNvSpPr>
              <a:spLocks noChangeArrowheads="1"/>
            </p:cNvSpPr>
            <p:nvPr/>
          </p:nvSpPr>
          <p:spPr bwMode="auto">
            <a:xfrm>
              <a:off x="1959" y="2912"/>
              <a:ext cx="146" cy="364"/>
            </a:xfrm>
            <a:prstGeom prst="rect">
              <a:avLst/>
            </a:prstGeom>
            <a:solidFill>
              <a:srgbClr val="FFCC99"/>
            </a:solidFill>
            <a:ln w="9525" algn="ctr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cs typeface="Arial" charset="0"/>
                </a:rPr>
                <a:t>6</a:t>
              </a:r>
            </a:p>
          </p:txBody>
        </p:sp>
        <p:sp>
          <p:nvSpPr>
            <p:cNvPr id="16401" name="Rectangle 17"/>
            <p:cNvSpPr>
              <a:spLocks noChangeArrowheads="1"/>
            </p:cNvSpPr>
            <p:nvPr/>
          </p:nvSpPr>
          <p:spPr bwMode="auto">
            <a:xfrm>
              <a:off x="1959" y="3712"/>
              <a:ext cx="146" cy="364"/>
            </a:xfrm>
            <a:prstGeom prst="rect">
              <a:avLst/>
            </a:prstGeom>
            <a:solidFill>
              <a:srgbClr val="FFCC99"/>
            </a:solidFill>
            <a:ln w="9525" algn="ctr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cs typeface="Arial" charset="0"/>
                </a:rPr>
                <a:t>18</a:t>
              </a:r>
            </a:p>
          </p:txBody>
        </p:sp>
        <p:grpSp>
          <p:nvGrpSpPr>
            <p:cNvPr id="3" name="Group 18"/>
            <p:cNvGrpSpPr>
              <a:grpSpLocks/>
            </p:cNvGrpSpPr>
            <p:nvPr/>
          </p:nvGrpSpPr>
          <p:grpSpPr bwMode="auto">
            <a:xfrm>
              <a:off x="218" y="951"/>
              <a:ext cx="1742" cy="3084"/>
              <a:chOff x="884" y="854"/>
              <a:chExt cx="1742" cy="3084"/>
            </a:xfrm>
          </p:grpSpPr>
          <p:sp>
            <p:nvSpPr>
              <p:cNvPr id="16403" name="Line 19"/>
              <p:cNvSpPr>
                <a:spLocks noChangeShapeType="1"/>
              </p:cNvSpPr>
              <p:nvPr/>
            </p:nvSpPr>
            <p:spPr bwMode="auto">
              <a:xfrm>
                <a:off x="884" y="854"/>
                <a:ext cx="17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4" name="Line 20"/>
              <p:cNvSpPr>
                <a:spLocks noChangeShapeType="1"/>
              </p:cNvSpPr>
              <p:nvPr/>
            </p:nvSpPr>
            <p:spPr bwMode="auto">
              <a:xfrm>
                <a:off x="884" y="854"/>
                <a:ext cx="1742" cy="3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5" name="Line 21"/>
              <p:cNvSpPr>
                <a:spLocks noChangeShapeType="1"/>
              </p:cNvSpPr>
              <p:nvPr/>
            </p:nvSpPr>
            <p:spPr bwMode="auto">
              <a:xfrm>
                <a:off x="884" y="890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6" name="Line 22"/>
              <p:cNvSpPr>
                <a:spLocks noChangeShapeType="1"/>
              </p:cNvSpPr>
              <p:nvPr/>
            </p:nvSpPr>
            <p:spPr bwMode="auto">
              <a:xfrm>
                <a:off x="884" y="890"/>
                <a:ext cx="1742" cy="116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7" name="Line 23"/>
              <p:cNvSpPr>
                <a:spLocks noChangeShapeType="1"/>
              </p:cNvSpPr>
              <p:nvPr/>
            </p:nvSpPr>
            <p:spPr bwMode="auto">
              <a:xfrm>
                <a:off x="884" y="926"/>
                <a:ext cx="1742" cy="15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8" name="Line 24"/>
              <p:cNvSpPr>
                <a:spLocks noChangeShapeType="1"/>
              </p:cNvSpPr>
              <p:nvPr/>
            </p:nvSpPr>
            <p:spPr bwMode="auto">
              <a:xfrm>
                <a:off x="884" y="926"/>
                <a:ext cx="1742" cy="19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9" name="Line 25"/>
              <p:cNvSpPr>
                <a:spLocks noChangeShapeType="1"/>
              </p:cNvSpPr>
              <p:nvPr/>
            </p:nvSpPr>
            <p:spPr bwMode="auto">
              <a:xfrm>
                <a:off x="884" y="1144"/>
                <a:ext cx="1742" cy="250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0" name="Line 26"/>
              <p:cNvSpPr>
                <a:spLocks noChangeShapeType="1"/>
              </p:cNvSpPr>
              <p:nvPr/>
            </p:nvSpPr>
            <p:spPr bwMode="auto">
              <a:xfrm flipV="1">
                <a:off x="884" y="854"/>
                <a:ext cx="1742" cy="3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1" name="Line 27"/>
              <p:cNvSpPr>
                <a:spLocks noChangeShapeType="1"/>
              </p:cNvSpPr>
              <p:nvPr/>
            </p:nvSpPr>
            <p:spPr bwMode="auto">
              <a:xfrm flipV="1">
                <a:off x="884" y="1253"/>
                <a:ext cx="17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2" name="Line 28"/>
              <p:cNvSpPr>
                <a:spLocks noChangeShapeType="1"/>
              </p:cNvSpPr>
              <p:nvPr/>
            </p:nvSpPr>
            <p:spPr bwMode="auto">
              <a:xfrm>
                <a:off x="884" y="1289"/>
                <a:ext cx="1742" cy="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3" name="Line 29"/>
              <p:cNvSpPr>
                <a:spLocks noChangeShapeType="1"/>
              </p:cNvSpPr>
              <p:nvPr/>
            </p:nvSpPr>
            <p:spPr bwMode="auto">
              <a:xfrm>
                <a:off x="884" y="1289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4" name="Line 30"/>
              <p:cNvSpPr>
                <a:spLocks noChangeShapeType="1"/>
              </p:cNvSpPr>
              <p:nvPr/>
            </p:nvSpPr>
            <p:spPr bwMode="auto">
              <a:xfrm>
                <a:off x="884" y="1325"/>
                <a:ext cx="1742" cy="11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5" name="Line 31"/>
              <p:cNvSpPr>
                <a:spLocks noChangeShapeType="1"/>
              </p:cNvSpPr>
              <p:nvPr/>
            </p:nvSpPr>
            <p:spPr bwMode="auto">
              <a:xfrm>
                <a:off x="884" y="1325"/>
                <a:ext cx="1742" cy="15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6" name="Line 32"/>
              <p:cNvSpPr>
                <a:spLocks noChangeShapeType="1"/>
              </p:cNvSpPr>
              <p:nvPr/>
            </p:nvSpPr>
            <p:spPr bwMode="auto">
              <a:xfrm>
                <a:off x="884" y="1543"/>
                <a:ext cx="1742" cy="210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7" name="Line 33"/>
              <p:cNvSpPr>
                <a:spLocks noChangeShapeType="1"/>
              </p:cNvSpPr>
              <p:nvPr/>
            </p:nvSpPr>
            <p:spPr bwMode="auto">
              <a:xfrm flipV="1">
                <a:off x="884" y="890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8" name="Line 34"/>
              <p:cNvSpPr>
                <a:spLocks noChangeShapeType="1"/>
              </p:cNvSpPr>
              <p:nvPr/>
            </p:nvSpPr>
            <p:spPr bwMode="auto">
              <a:xfrm flipV="1">
                <a:off x="884" y="1289"/>
                <a:ext cx="1742" cy="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9" name="Line 35"/>
              <p:cNvSpPr>
                <a:spLocks noChangeShapeType="1"/>
              </p:cNvSpPr>
              <p:nvPr/>
            </p:nvSpPr>
            <p:spPr bwMode="auto">
              <a:xfrm flipV="1">
                <a:off x="884" y="1688"/>
                <a:ext cx="17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0" name="Line 36"/>
              <p:cNvSpPr>
                <a:spLocks noChangeShapeType="1"/>
              </p:cNvSpPr>
              <p:nvPr/>
            </p:nvSpPr>
            <p:spPr bwMode="auto">
              <a:xfrm>
                <a:off x="884" y="1688"/>
                <a:ext cx="1742" cy="3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1" name="Line 37"/>
              <p:cNvSpPr>
                <a:spLocks noChangeShapeType="1"/>
              </p:cNvSpPr>
              <p:nvPr/>
            </p:nvSpPr>
            <p:spPr bwMode="auto">
              <a:xfrm>
                <a:off x="884" y="1725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2" name="Line 38"/>
              <p:cNvSpPr>
                <a:spLocks noChangeShapeType="1"/>
              </p:cNvSpPr>
              <p:nvPr/>
            </p:nvSpPr>
            <p:spPr bwMode="auto">
              <a:xfrm>
                <a:off x="884" y="1725"/>
                <a:ext cx="1742" cy="116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3" name="Line 39"/>
              <p:cNvSpPr>
                <a:spLocks noChangeShapeType="1"/>
              </p:cNvSpPr>
              <p:nvPr/>
            </p:nvSpPr>
            <p:spPr bwMode="auto">
              <a:xfrm>
                <a:off x="884" y="1942"/>
                <a:ext cx="1742" cy="17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4" name="Line 40"/>
              <p:cNvSpPr>
                <a:spLocks noChangeShapeType="1"/>
              </p:cNvSpPr>
              <p:nvPr/>
            </p:nvSpPr>
            <p:spPr bwMode="auto">
              <a:xfrm flipV="1">
                <a:off x="884" y="890"/>
                <a:ext cx="1742" cy="116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5" name="Line 41"/>
              <p:cNvSpPr>
                <a:spLocks noChangeShapeType="1"/>
              </p:cNvSpPr>
              <p:nvPr/>
            </p:nvSpPr>
            <p:spPr bwMode="auto">
              <a:xfrm flipV="1">
                <a:off x="884" y="1289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6" name="Line 42"/>
              <p:cNvSpPr>
                <a:spLocks noChangeShapeType="1"/>
              </p:cNvSpPr>
              <p:nvPr/>
            </p:nvSpPr>
            <p:spPr bwMode="auto">
              <a:xfrm flipV="1">
                <a:off x="884" y="1688"/>
                <a:ext cx="1742" cy="3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7" name="Line 43"/>
              <p:cNvSpPr>
                <a:spLocks noChangeShapeType="1"/>
              </p:cNvSpPr>
              <p:nvPr/>
            </p:nvSpPr>
            <p:spPr bwMode="auto">
              <a:xfrm flipV="1">
                <a:off x="884" y="2087"/>
                <a:ext cx="17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8" name="Line 44"/>
              <p:cNvSpPr>
                <a:spLocks noChangeShapeType="1"/>
              </p:cNvSpPr>
              <p:nvPr/>
            </p:nvSpPr>
            <p:spPr bwMode="auto">
              <a:xfrm>
                <a:off x="884" y="2124"/>
                <a:ext cx="1742" cy="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9" name="Line 45"/>
              <p:cNvSpPr>
                <a:spLocks noChangeShapeType="1"/>
              </p:cNvSpPr>
              <p:nvPr/>
            </p:nvSpPr>
            <p:spPr bwMode="auto">
              <a:xfrm>
                <a:off x="884" y="2124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0" name="Line 46"/>
              <p:cNvSpPr>
                <a:spLocks noChangeShapeType="1"/>
              </p:cNvSpPr>
              <p:nvPr/>
            </p:nvSpPr>
            <p:spPr bwMode="auto">
              <a:xfrm>
                <a:off x="884" y="2341"/>
                <a:ext cx="1742" cy="134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1" name="Line 47"/>
              <p:cNvSpPr>
                <a:spLocks noChangeShapeType="1"/>
              </p:cNvSpPr>
              <p:nvPr/>
            </p:nvSpPr>
            <p:spPr bwMode="auto">
              <a:xfrm flipV="1">
                <a:off x="884" y="926"/>
                <a:ext cx="1742" cy="15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2" name="Line 48"/>
              <p:cNvSpPr>
                <a:spLocks noChangeShapeType="1"/>
              </p:cNvSpPr>
              <p:nvPr/>
            </p:nvSpPr>
            <p:spPr bwMode="auto">
              <a:xfrm flipV="1">
                <a:off x="884" y="1325"/>
                <a:ext cx="1742" cy="11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3" name="Line 49"/>
              <p:cNvSpPr>
                <a:spLocks noChangeShapeType="1"/>
              </p:cNvSpPr>
              <p:nvPr/>
            </p:nvSpPr>
            <p:spPr bwMode="auto">
              <a:xfrm flipV="1">
                <a:off x="884" y="1725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4" name="Line 50"/>
              <p:cNvSpPr>
                <a:spLocks noChangeShapeType="1"/>
              </p:cNvSpPr>
              <p:nvPr/>
            </p:nvSpPr>
            <p:spPr bwMode="auto">
              <a:xfrm flipV="1">
                <a:off x="884" y="2124"/>
                <a:ext cx="1742" cy="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5" name="Line 51"/>
              <p:cNvSpPr>
                <a:spLocks noChangeShapeType="1"/>
              </p:cNvSpPr>
              <p:nvPr/>
            </p:nvSpPr>
            <p:spPr bwMode="auto">
              <a:xfrm flipV="1">
                <a:off x="884" y="2523"/>
                <a:ext cx="17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6" name="Line 52"/>
              <p:cNvSpPr>
                <a:spLocks noChangeShapeType="1"/>
              </p:cNvSpPr>
              <p:nvPr/>
            </p:nvSpPr>
            <p:spPr bwMode="auto">
              <a:xfrm>
                <a:off x="884" y="2523"/>
                <a:ext cx="1742" cy="3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7" name="Line 53"/>
              <p:cNvSpPr>
                <a:spLocks noChangeShapeType="1"/>
              </p:cNvSpPr>
              <p:nvPr/>
            </p:nvSpPr>
            <p:spPr bwMode="auto">
              <a:xfrm>
                <a:off x="884" y="2741"/>
                <a:ext cx="1742" cy="97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8" name="Line 54"/>
              <p:cNvSpPr>
                <a:spLocks noChangeShapeType="1"/>
              </p:cNvSpPr>
              <p:nvPr/>
            </p:nvSpPr>
            <p:spPr bwMode="auto">
              <a:xfrm flipV="1">
                <a:off x="884" y="926"/>
                <a:ext cx="1742" cy="19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9" name="Line 55"/>
              <p:cNvSpPr>
                <a:spLocks noChangeShapeType="1"/>
              </p:cNvSpPr>
              <p:nvPr/>
            </p:nvSpPr>
            <p:spPr bwMode="auto">
              <a:xfrm flipV="1">
                <a:off x="884" y="1325"/>
                <a:ext cx="1742" cy="15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0" name="Line 56"/>
              <p:cNvSpPr>
                <a:spLocks noChangeShapeType="1"/>
              </p:cNvSpPr>
              <p:nvPr/>
            </p:nvSpPr>
            <p:spPr bwMode="auto">
              <a:xfrm flipV="1">
                <a:off x="884" y="1725"/>
                <a:ext cx="1742" cy="116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1" name="Line 57"/>
              <p:cNvSpPr>
                <a:spLocks noChangeShapeType="1"/>
              </p:cNvSpPr>
              <p:nvPr/>
            </p:nvSpPr>
            <p:spPr bwMode="auto">
              <a:xfrm flipV="1">
                <a:off x="884" y="2124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2" name="Line 58"/>
              <p:cNvSpPr>
                <a:spLocks noChangeShapeType="1"/>
              </p:cNvSpPr>
              <p:nvPr/>
            </p:nvSpPr>
            <p:spPr bwMode="auto">
              <a:xfrm flipV="1">
                <a:off x="884" y="2523"/>
                <a:ext cx="1742" cy="3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3" name="Line 59"/>
              <p:cNvSpPr>
                <a:spLocks noChangeShapeType="1"/>
              </p:cNvSpPr>
              <p:nvPr/>
            </p:nvSpPr>
            <p:spPr bwMode="auto">
              <a:xfrm flipV="1">
                <a:off x="884" y="2922"/>
                <a:ext cx="17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4" name="Line 60"/>
              <p:cNvSpPr>
                <a:spLocks noChangeShapeType="1"/>
              </p:cNvSpPr>
              <p:nvPr/>
            </p:nvSpPr>
            <p:spPr bwMode="auto">
              <a:xfrm>
                <a:off x="884" y="3140"/>
                <a:ext cx="1742" cy="61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5" name="Line 61"/>
              <p:cNvSpPr>
                <a:spLocks noChangeShapeType="1"/>
              </p:cNvSpPr>
              <p:nvPr/>
            </p:nvSpPr>
            <p:spPr bwMode="auto">
              <a:xfrm flipV="1">
                <a:off x="884" y="1144"/>
                <a:ext cx="1742" cy="250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6" name="Line 62"/>
              <p:cNvSpPr>
                <a:spLocks noChangeShapeType="1"/>
              </p:cNvSpPr>
              <p:nvPr/>
            </p:nvSpPr>
            <p:spPr bwMode="auto">
              <a:xfrm flipV="1">
                <a:off x="884" y="1543"/>
                <a:ext cx="1742" cy="210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7" name="Line 63"/>
              <p:cNvSpPr>
                <a:spLocks noChangeShapeType="1"/>
              </p:cNvSpPr>
              <p:nvPr/>
            </p:nvSpPr>
            <p:spPr bwMode="auto">
              <a:xfrm flipV="1">
                <a:off x="884" y="1942"/>
                <a:ext cx="1742" cy="17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8" name="Line 64"/>
              <p:cNvSpPr>
                <a:spLocks noChangeShapeType="1"/>
              </p:cNvSpPr>
              <p:nvPr/>
            </p:nvSpPr>
            <p:spPr bwMode="auto">
              <a:xfrm flipV="1">
                <a:off x="884" y="2341"/>
                <a:ext cx="1742" cy="134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9" name="Line 65"/>
              <p:cNvSpPr>
                <a:spLocks noChangeShapeType="1"/>
              </p:cNvSpPr>
              <p:nvPr/>
            </p:nvSpPr>
            <p:spPr bwMode="auto">
              <a:xfrm flipV="1">
                <a:off x="884" y="2741"/>
                <a:ext cx="1742" cy="9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50" name="Line 66"/>
              <p:cNvSpPr>
                <a:spLocks noChangeShapeType="1"/>
              </p:cNvSpPr>
              <p:nvPr/>
            </p:nvSpPr>
            <p:spPr bwMode="auto">
              <a:xfrm flipV="1">
                <a:off x="884" y="3140"/>
                <a:ext cx="1742" cy="5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51" name="Line 67"/>
              <p:cNvSpPr>
                <a:spLocks noChangeShapeType="1"/>
              </p:cNvSpPr>
              <p:nvPr/>
            </p:nvSpPr>
            <p:spPr bwMode="auto">
              <a:xfrm flipV="1">
                <a:off x="884" y="3938"/>
                <a:ext cx="17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" name="Group 68"/>
            <p:cNvGrpSpPr>
              <a:grpSpLocks/>
            </p:cNvGrpSpPr>
            <p:nvPr/>
          </p:nvGrpSpPr>
          <p:grpSpPr bwMode="auto">
            <a:xfrm>
              <a:off x="64" y="914"/>
              <a:ext cx="179" cy="3163"/>
              <a:chOff x="331" y="914"/>
              <a:chExt cx="179" cy="3163"/>
            </a:xfrm>
          </p:grpSpPr>
          <p:sp>
            <p:nvSpPr>
              <p:cNvPr id="16453" name="Rectangle 69"/>
              <p:cNvSpPr>
                <a:spLocks noChangeArrowheads="1"/>
              </p:cNvSpPr>
              <p:nvPr/>
            </p:nvSpPr>
            <p:spPr bwMode="auto">
              <a:xfrm>
                <a:off x="340" y="914"/>
                <a:ext cx="146" cy="364"/>
              </a:xfrm>
              <a:prstGeom prst="rect">
                <a:avLst/>
              </a:prstGeom>
              <a:solidFill>
                <a:srgbClr val="99CCFF"/>
              </a:solidFill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cs typeface="Arial" charset="0"/>
                  </a:rPr>
                  <a:t>1</a:t>
                </a:r>
              </a:p>
            </p:txBody>
          </p:sp>
          <p:sp>
            <p:nvSpPr>
              <p:cNvPr id="16454" name="Rectangle 70"/>
              <p:cNvSpPr>
                <a:spLocks noChangeArrowheads="1"/>
              </p:cNvSpPr>
              <p:nvPr/>
            </p:nvSpPr>
            <p:spPr bwMode="auto">
              <a:xfrm>
                <a:off x="340" y="1313"/>
                <a:ext cx="146" cy="364"/>
              </a:xfrm>
              <a:prstGeom prst="rect">
                <a:avLst/>
              </a:prstGeom>
              <a:solidFill>
                <a:srgbClr val="99CCFF"/>
              </a:solidFill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cs typeface="Arial" charset="0"/>
                  </a:rPr>
                  <a:t>2</a:t>
                </a:r>
              </a:p>
            </p:txBody>
          </p:sp>
          <p:sp>
            <p:nvSpPr>
              <p:cNvPr id="16455" name="Rectangle 71"/>
              <p:cNvSpPr>
                <a:spLocks noChangeArrowheads="1"/>
              </p:cNvSpPr>
              <p:nvPr/>
            </p:nvSpPr>
            <p:spPr bwMode="auto">
              <a:xfrm>
                <a:off x="340" y="1713"/>
                <a:ext cx="146" cy="364"/>
              </a:xfrm>
              <a:prstGeom prst="rect">
                <a:avLst/>
              </a:prstGeom>
              <a:solidFill>
                <a:srgbClr val="99CCFF"/>
              </a:solidFill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cs typeface="Arial" charset="0"/>
                  </a:rPr>
                  <a:t>3</a:t>
                </a:r>
              </a:p>
            </p:txBody>
          </p:sp>
          <p:sp>
            <p:nvSpPr>
              <p:cNvPr id="16456" name="Rectangle 72"/>
              <p:cNvSpPr>
                <a:spLocks noChangeArrowheads="1"/>
              </p:cNvSpPr>
              <p:nvPr/>
            </p:nvSpPr>
            <p:spPr bwMode="auto">
              <a:xfrm>
                <a:off x="340" y="2113"/>
                <a:ext cx="146" cy="364"/>
              </a:xfrm>
              <a:prstGeom prst="rect">
                <a:avLst/>
              </a:prstGeom>
              <a:solidFill>
                <a:srgbClr val="99CCFF"/>
              </a:solidFill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cs typeface="Arial" charset="0"/>
                  </a:rPr>
                  <a:t>4</a:t>
                </a:r>
              </a:p>
            </p:txBody>
          </p:sp>
          <p:sp>
            <p:nvSpPr>
              <p:cNvPr id="16457" name="Rectangle 73"/>
              <p:cNvSpPr>
                <a:spLocks noChangeArrowheads="1"/>
              </p:cNvSpPr>
              <p:nvPr/>
            </p:nvSpPr>
            <p:spPr bwMode="auto">
              <a:xfrm>
                <a:off x="340" y="2513"/>
                <a:ext cx="146" cy="364"/>
              </a:xfrm>
              <a:prstGeom prst="rect">
                <a:avLst/>
              </a:prstGeom>
              <a:solidFill>
                <a:srgbClr val="99CCFF"/>
              </a:solidFill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cs typeface="Arial" charset="0"/>
                  </a:rPr>
                  <a:t>5</a:t>
                </a:r>
              </a:p>
            </p:txBody>
          </p:sp>
          <p:sp>
            <p:nvSpPr>
              <p:cNvPr id="16458" name="Rectangle 74"/>
              <p:cNvSpPr>
                <a:spLocks noChangeArrowheads="1"/>
              </p:cNvSpPr>
              <p:nvPr/>
            </p:nvSpPr>
            <p:spPr bwMode="auto">
              <a:xfrm>
                <a:off x="340" y="2913"/>
                <a:ext cx="146" cy="364"/>
              </a:xfrm>
              <a:prstGeom prst="rect">
                <a:avLst/>
              </a:prstGeom>
              <a:solidFill>
                <a:srgbClr val="99CCFF"/>
              </a:solidFill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cs typeface="Arial" charset="0"/>
                  </a:rPr>
                  <a:t>6</a:t>
                </a:r>
              </a:p>
            </p:txBody>
          </p:sp>
          <p:sp>
            <p:nvSpPr>
              <p:cNvPr id="16459" name="Rectangle 75"/>
              <p:cNvSpPr>
                <a:spLocks noChangeArrowheads="1"/>
              </p:cNvSpPr>
              <p:nvPr/>
            </p:nvSpPr>
            <p:spPr bwMode="auto">
              <a:xfrm>
                <a:off x="340" y="3713"/>
                <a:ext cx="146" cy="364"/>
              </a:xfrm>
              <a:prstGeom prst="rect">
                <a:avLst/>
              </a:prstGeom>
              <a:solidFill>
                <a:srgbClr val="99CCFF"/>
              </a:solidFill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cs typeface="Arial" charset="0"/>
                  </a:rPr>
                  <a:t>18</a:t>
                </a:r>
              </a:p>
            </p:txBody>
          </p:sp>
          <p:sp>
            <p:nvSpPr>
              <p:cNvPr id="16460" name="Text Box 76"/>
              <p:cNvSpPr txBox="1">
                <a:spLocks noChangeArrowheads="1"/>
              </p:cNvSpPr>
              <p:nvPr/>
            </p:nvSpPr>
            <p:spPr bwMode="auto">
              <a:xfrm>
                <a:off x="331" y="3237"/>
                <a:ext cx="179" cy="58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75000"/>
                  </a:lnSpc>
                </a:pPr>
                <a:r>
                  <a:rPr lang="en-US" sz="2000" b="1">
                    <a:cs typeface="Arial" charset="0"/>
                  </a:rPr>
                  <a:t>.</a:t>
                </a:r>
              </a:p>
              <a:p>
                <a:pPr algn="ctr" eaLnBrk="0" hangingPunct="0">
                  <a:lnSpc>
                    <a:spcPct val="75000"/>
                  </a:lnSpc>
                </a:pPr>
                <a:r>
                  <a:rPr lang="en-US" sz="2000" b="1">
                    <a:cs typeface="Arial" charset="0"/>
                  </a:rPr>
                  <a:t>.</a:t>
                </a:r>
              </a:p>
              <a:p>
                <a:pPr algn="ctr" eaLnBrk="0" hangingPunct="0">
                  <a:lnSpc>
                    <a:spcPct val="75000"/>
                  </a:lnSpc>
                </a:pPr>
                <a:r>
                  <a:rPr lang="en-US" sz="2000" b="1">
                    <a:cs typeface="Arial" charset="0"/>
                  </a:rPr>
                  <a:t>.</a:t>
                </a:r>
              </a:p>
            </p:txBody>
          </p:sp>
        </p:grpSp>
        <p:grpSp>
          <p:nvGrpSpPr>
            <p:cNvPr id="5" name="Group 77"/>
            <p:cNvGrpSpPr>
              <a:grpSpLocks/>
            </p:cNvGrpSpPr>
            <p:nvPr/>
          </p:nvGrpSpPr>
          <p:grpSpPr bwMode="auto">
            <a:xfrm>
              <a:off x="3847" y="886"/>
              <a:ext cx="179" cy="3163"/>
              <a:chOff x="331" y="914"/>
              <a:chExt cx="179" cy="3163"/>
            </a:xfrm>
          </p:grpSpPr>
          <p:sp>
            <p:nvSpPr>
              <p:cNvPr id="16462" name="Rectangle 78"/>
              <p:cNvSpPr>
                <a:spLocks noChangeArrowheads="1"/>
              </p:cNvSpPr>
              <p:nvPr/>
            </p:nvSpPr>
            <p:spPr bwMode="auto">
              <a:xfrm>
                <a:off x="340" y="914"/>
                <a:ext cx="146" cy="364"/>
              </a:xfrm>
              <a:prstGeom prst="rect">
                <a:avLst/>
              </a:prstGeom>
              <a:solidFill>
                <a:srgbClr val="99CCFF"/>
              </a:solidFill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cs typeface="Arial" charset="0"/>
                  </a:rPr>
                  <a:t>1</a:t>
                </a:r>
              </a:p>
            </p:txBody>
          </p:sp>
          <p:sp>
            <p:nvSpPr>
              <p:cNvPr id="16463" name="Rectangle 79"/>
              <p:cNvSpPr>
                <a:spLocks noChangeArrowheads="1"/>
              </p:cNvSpPr>
              <p:nvPr/>
            </p:nvSpPr>
            <p:spPr bwMode="auto">
              <a:xfrm>
                <a:off x="340" y="1313"/>
                <a:ext cx="146" cy="364"/>
              </a:xfrm>
              <a:prstGeom prst="rect">
                <a:avLst/>
              </a:prstGeom>
              <a:solidFill>
                <a:srgbClr val="99CCFF"/>
              </a:solidFill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cs typeface="Arial" charset="0"/>
                  </a:rPr>
                  <a:t>2</a:t>
                </a:r>
              </a:p>
            </p:txBody>
          </p:sp>
          <p:sp>
            <p:nvSpPr>
              <p:cNvPr id="16464" name="Rectangle 80"/>
              <p:cNvSpPr>
                <a:spLocks noChangeArrowheads="1"/>
              </p:cNvSpPr>
              <p:nvPr/>
            </p:nvSpPr>
            <p:spPr bwMode="auto">
              <a:xfrm>
                <a:off x="340" y="1713"/>
                <a:ext cx="146" cy="364"/>
              </a:xfrm>
              <a:prstGeom prst="rect">
                <a:avLst/>
              </a:prstGeom>
              <a:solidFill>
                <a:srgbClr val="99CCFF"/>
              </a:solidFill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cs typeface="Arial" charset="0"/>
                  </a:rPr>
                  <a:t>3</a:t>
                </a:r>
              </a:p>
            </p:txBody>
          </p:sp>
          <p:sp>
            <p:nvSpPr>
              <p:cNvPr id="16465" name="Rectangle 81"/>
              <p:cNvSpPr>
                <a:spLocks noChangeArrowheads="1"/>
              </p:cNvSpPr>
              <p:nvPr/>
            </p:nvSpPr>
            <p:spPr bwMode="auto">
              <a:xfrm>
                <a:off x="340" y="2113"/>
                <a:ext cx="146" cy="364"/>
              </a:xfrm>
              <a:prstGeom prst="rect">
                <a:avLst/>
              </a:prstGeom>
              <a:solidFill>
                <a:srgbClr val="99CCFF"/>
              </a:solidFill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cs typeface="Arial" charset="0"/>
                  </a:rPr>
                  <a:t>4</a:t>
                </a:r>
              </a:p>
            </p:txBody>
          </p:sp>
          <p:sp>
            <p:nvSpPr>
              <p:cNvPr id="16466" name="Rectangle 82"/>
              <p:cNvSpPr>
                <a:spLocks noChangeArrowheads="1"/>
              </p:cNvSpPr>
              <p:nvPr/>
            </p:nvSpPr>
            <p:spPr bwMode="auto">
              <a:xfrm>
                <a:off x="340" y="2513"/>
                <a:ext cx="146" cy="364"/>
              </a:xfrm>
              <a:prstGeom prst="rect">
                <a:avLst/>
              </a:prstGeom>
              <a:solidFill>
                <a:srgbClr val="99CCFF"/>
              </a:solidFill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cs typeface="Arial" charset="0"/>
                  </a:rPr>
                  <a:t>5</a:t>
                </a:r>
              </a:p>
            </p:txBody>
          </p:sp>
          <p:sp>
            <p:nvSpPr>
              <p:cNvPr id="16467" name="Rectangle 83"/>
              <p:cNvSpPr>
                <a:spLocks noChangeArrowheads="1"/>
              </p:cNvSpPr>
              <p:nvPr/>
            </p:nvSpPr>
            <p:spPr bwMode="auto">
              <a:xfrm>
                <a:off x="340" y="2913"/>
                <a:ext cx="146" cy="364"/>
              </a:xfrm>
              <a:prstGeom prst="rect">
                <a:avLst/>
              </a:prstGeom>
              <a:solidFill>
                <a:srgbClr val="99CCFF"/>
              </a:solidFill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cs typeface="Arial" charset="0"/>
                  </a:rPr>
                  <a:t>6</a:t>
                </a:r>
              </a:p>
            </p:txBody>
          </p:sp>
          <p:sp>
            <p:nvSpPr>
              <p:cNvPr id="16468" name="Rectangle 84"/>
              <p:cNvSpPr>
                <a:spLocks noChangeArrowheads="1"/>
              </p:cNvSpPr>
              <p:nvPr/>
            </p:nvSpPr>
            <p:spPr bwMode="auto">
              <a:xfrm>
                <a:off x="340" y="3713"/>
                <a:ext cx="146" cy="364"/>
              </a:xfrm>
              <a:prstGeom prst="rect">
                <a:avLst/>
              </a:prstGeom>
              <a:solidFill>
                <a:srgbClr val="99CCFF"/>
              </a:solidFill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cs typeface="Arial" charset="0"/>
                  </a:rPr>
                  <a:t>18</a:t>
                </a:r>
              </a:p>
            </p:txBody>
          </p:sp>
          <p:sp>
            <p:nvSpPr>
              <p:cNvPr id="16469" name="Text Box 85"/>
              <p:cNvSpPr txBox="1">
                <a:spLocks noChangeArrowheads="1"/>
              </p:cNvSpPr>
              <p:nvPr/>
            </p:nvSpPr>
            <p:spPr bwMode="auto">
              <a:xfrm>
                <a:off x="331" y="3237"/>
                <a:ext cx="179" cy="58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75000"/>
                  </a:lnSpc>
                </a:pPr>
                <a:r>
                  <a:rPr lang="en-US" sz="2000" b="1">
                    <a:cs typeface="Arial" charset="0"/>
                  </a:rPr>
                  <a:t>.</a:t>
                </a:r>
              </a:p>
              <a:p>
                <a:pPr algn="ctr" eaLnBrk="0" hangingPunct="0">
                  <a:lnSpc>
                    <a:spcPct val="75000"/>
                  </a:lnSpc>
                </a:pPr>
                <a:r>
                  <a:rPr lang="en-US" sz="2000" b="1">
                    <a:cs typeface="Arial" charset="0"/>
                  </a:rPr>
                  <a:t>.</a:t>
                </a:r>
              </a:p>
              <a:p>
                <a:pPr algn="ctr" eaLnBrk="0" hangingPunct="0">
                  <a:lnSpc>
                    <a:spcPct val="75000"/>
                  </a:lnSpc>
                </a:pPr>
                <a:r>
                  <a:rPr lang="en-US" sz="2000" b="1">
                    <a:cs typeface="Arial" charset="0"/>
                  </a:rPr>
                  <a:t>.</a:t>
                </a:r>
              </a:p>
            </p:txBody>
          </p:sp>
        </p:grpSp>
        <p:grpSp>
          <p:nvGrpSpPr>
            <p:cNvPr id="6" name="Group 86"/>
            <p:cNvGrpSpPr>
              <a:grpSpLocks/>
            </p:cNvGrpSpPr>
            <p:nvPr/>
          </p:nvGrpSpPr>
          <p:grpSpPr bwMode="auto">
            <a:xfrm>
              <a:off x="2104" y="968"/>
              <a:ext cx="1742" cy="3084"/>
              <a:chOff x="884" y="854"/>
              <a:chExt cx="1742" cy="3084"/>
            </a:xfrm>
          </p:grpSpPr>
          <p:sp>
            <p:nvSpPr>
              <p:cNvPr id="16471" name="Line 87"/>
              <p:cNvSpPr>
                <a:spLocks noChangeShapeType="1"/>
              </p:cNvSpPr>
              <p:nvPr/>
            </p:nvSpPr>
            <p:spPr bwMode="auto">
              <a:xfrm>
                <a:off x="884" y="854"/>
                <a:ext cx="17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72" name="Line 88"/>
              <p:cNvSpPr>
                <a:spLocks noChangeShapeType="1"/>
              </p:cNvSpPr>
              <p:nvPr/>
            </p:nvSpPr>
            <p:spPr bwMode="auto">
              <a:xfrm>
                <a:off x="884" y="854"/>
                <a:ext cx="1742" cy="3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73" name="Line 89"/>
              <p:cNvSpPr>
                <a:spLocks noChangeShapeType="1"/>
              </p:cNvSpPr>
              <p:nvPr/>
            </p:nvSpPr>
            <p:spPr bwMode="auto">
              <a:xfrm>
                <a:off x="884" y="890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74" name="Line 90"/>
              <p:cNvSpPr>
                <a:spLocks noChangeShapeType="1"/>
              </p:cNvSpPr>
              <p:nvPr/>
            </p:nvSpPr>
            <p:spPr bwMode="auto">
              <a:xfrm>
                <a:off x="884" y="890"/>
                <a:ext cx="1742" cy="116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75" name="Line 91"/>
              <p:cNvSpPr>
                <a:spLocks noChangeShapeType="1"/>
              </p:cNvSpPr>
              <p:nvPr/>
            </p:nvSpPr>
            <p:spPr bwMode="auto">
              <a:xfrm>
                <a:off x="884" y="926"/>
                <a:ext cx="1742" cy="15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76" name="Line 92"/>
              <p:cNvSpPr>
                <a:spLocks noChangeShapeType="1"/>
              </p:cNvSpPr>
              <p:nvPr/>
            </p:nvSpPr>
            <p:spPr bwMode="auto">
              <a:xfrm>
                <a:off x="884" y="926"/>
                <a:ext cx="1742" cy="19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77" name="Line 93"/>
              <p:cNvSpPr>
                <a:spLocks noChangeShapeType="1"/>
              </p:cNvSpPr>
              <p:nvPr/>
            </p:nvSpPr>
            <p:spPr bwMode="auto">
              <a:xfrm>
                <a:off x="884" y="1144"/>
                <a:ext cx="1742" cy="250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78" name="Line 94"/>
              <p:cNvSpPr>
                <a:spLocks noChangeShapeType="1"/>
              </p:cNvSpPr>
              <p:nvPr/>
            </p:nvSpPr>
            <p:spPr bwMode="auto">
              <a:xfrm flipV="1">
                <a:off x="884" y="854"/>
                <a:ext cx="1742" cy="3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79" name="Line 95"/>
              <p:cNvSpPr>
                <a:spLocks noChangeShapeType="1"/>
              </p:cNvSpPr>
              <p:nvPr/>
            </p:nvSpPr>
            <p:spPr bwMode="auto">
              <a:xfrm flipV="1">
                <a:off x="884" y="1253"/>
                <a:ext cx="17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80" name="Line 96"/>
              <p:cNvSpPr>
                <a:spLocks noChangeShapeType="1"/>
              </p:cNvSpPr>
              <p:nvPr/>
            </p:nvSpPr>
            <p:spPr bwMode="auto">
              <a:xfrm>
                <a:off x="884" y="1289"/>
                <a:ext cx="1742" cy="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81" name="Line 97"/>
              <p:cNvSpPr>
                <a:spLocks noChangeShapeType="1"/>
              </p:cNvSpPr>
              <p:nvPr/>
            </p:nvSpPr>
            <p:spPr bwMode="auto">
              <a:xfrm>
                <a:off x="884" y="1289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82" name="Line 98"/>
              <p:cNvSpPr>
                <a:spLocks noChangeShapeType="1"/>
              </p:cNvSpPr>
              <p:nvPr/>
            </p:nvSpPr>
            <p:spPr bwMode="auto">
              <a:xfrm>
                <a:off x="884" y="1325"/>
                <a:ext cx="1742" cy="11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83" name="Line 99"/>
              <p:cNvSpPr>
                <a:spLocks noChangeShapeType="1"/>
              </p:cNvSpPr>
              <p:nvPr/>
            </p:nvSpPr>
            <p:spPr bwMode="auto">
              <a:xfrm>
                <a:off x="884" y="1325"/>
                <a:ext cx="1742" cy="15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84" name="Line 100"/>
              <p:cNvSpPr>
                <a:spLocks noChangeShapeType="1"/>
              </p:cNvSpPr>
              <p:nvPr/>
            </p:nvSpPr>
            <p:spPr bwMode="auto">
              <a:xfrm>
                <a:off x="884" y="1543"/>
                <a:ext cx="1742" cy="210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85" name="Line 101"/>
              <p:cNvSpPr>
                <a:spLocks noChangeShapeType="1"/>
              </p:cNvSpPr>
              <p:nvPr/>
            </p:nvSpPr>
            <p:spPr bwMode="auto">
              <a:xfrm flipV="1">
                <a:off x="884" y="890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86" name="Line 102"/>
              <p:cNvSpPr>
                <a:spLocks noChangeShapeType="1"/>
              </p:cNvSpPr>
              <p:nvPr/>
            </p:nvSpPr>
            <p:spPr bwMode="auto">
              <a:xfrm flipV="1">
                <a:off x="884" y="1289"/>
                <a:ext cx="1742" cy="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87" name="Line 103"/>
              <p:cNvSpPr>
                <a:spLocks noChangeShapeType="1"/>
              </p:cNvSpPr>
              <p:nvPr/>
            </p:nvSpPr>
            <p:spPr bwMode="auto">
              <a:xfrm flipV="1">
                <a:off x="884" y="1688"/>
                <a:ext cx="17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88" name="Line 104"/>
              <p:cNvSpPr>
                <a:spLocks noChangeShapeType="1"/>
              </p:cNvSpPr>
              <p:nvPr/>
            </p:nvSpPr>
            <p:spPr bwMode="auto">
              <a:xfrm>
                <a:off x="884" y="1688"/>
                <a:ext cx="1742" cy="3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89" name="Line 105"/>
              <p:cNvSpPr>
                <a:spLocks noChangeShapeType="1"/>
              </p:cNvSpPr>
              <p:nvPr/>
            </p:nvSpPr>
            <p:spPr bwMode="auto">
              <a:xfrm>
                <a:off x="884" y="1725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90" name="Line 106"/>
              <p:cNvSpPr>
                <a:spLocks noChangeShapeType="1"/>
              </p:cNvSpPr>
              <p:nvPr/>
            </p:nvSpPr>
            <p:spPr bwMode="auto">
              <a:xfrm>
                <a:off x="884" y="1725"/>
                <a:ext cx="1742" cy="116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91" name="Line 107"/>
              <p:cNvSpPr>
                <a:spLocks noChangeShapeType="1"/>
              </p:cNvSpPr>
              <p:nvPr/>
            </p:nvSpPr>
            <p:spPr bwMode="auto">
              <a:xfrm>
                <a:off x="884" y="1942"/>
                <a:ext cx="1742" cy="17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92" name="Line 108"/>
              <p:cNvSpPr>
                <a:spLocks noChangeShapeType="1"/>
              </p:cNvSpPr>
              <p:nvPr/>
            </p:nvSpPr>
            <p:spPr bwMode="auto">
              <a:xfrm flipV="1">
                <a:off x="884" y="890"/>
                <a:ext cx="1742" cy="116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93" name="Line 109"/>
              <p:cNvSpPr>
                <a:spLocks noChangeShapeType="1"/>
              </p:cNvSpPr>
              <p:nvPr/>
            </p:nvSpPr>
            <p:spPr bwMode="auto">
              <a:xfrm flipV="1">
                <a:off x="884" y="1289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94" name="Line 110"/>
              <p:cNvSpPr>
                <a:spLocks noChangeShapeType="1"/>
              </p:cNvSpPr>
              <p:nvPr/>
            </p:nvSpPr>
            <p:spPr bwMode="auto">
              <a:xfrm flipV="1">
                <a:off x="884" y="1688"/>
                <a:ext cx="1742" cy="3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95" name="Line 111"/>
              <p:cNvSpPr>
                <a:spLocks noChangeShapeType="1"/>
              </p:cNvSpPr>
              <p:nvPr/>
            </p:nvSpPr>
            <p:spPr bwMode="auto">
              <a:xfrm flipV="1">
                <a:off x="884" y="2087"/>
                <a:ext cx="17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96" name="Line 112"/>
              <p:cNvSpPr>
                <a:spLocks noChangeShapeType="1"/>
              </p:cNvSpPr>
              <p:nvPr/>
            </p:nvSpPr>
            <p:spPr bwMode="auto">
              <a:xfrm>
                <a:off x="884" y="2124"/>
                <a:ext cx="1742" cy="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97" name="Line 113"/>
              <p:cNvSpPr>
                <a:spLocks noChangeShapeType="1"/>
              </p:cNvSpPr>
              <p:nvPr/>
            </p:nvSpPr>
            <p:spPr bwMode="auto">
              <a:xfrm>
                <a:off x="884" y="2124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98" name="Line 114"/>
              <p:cNvSpPr>
                <a:spLocks noChangeShapeType="1"/>
              </p:cNvSpPr>
              <p:nvPr/>
            </p:nvSpPr>
            <p:spPr bwMode="auto">
              <a:xfrm>
                <a:off x="884" y="2341"/>
                <a:ext cx="1742" cy="134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99" name="Line 115"/>
              <p:cNvSpPr>
                <a:spLocks noChangeShapeType="1"/>
              </p:cNvSpPr>
              <p:nvPr/>
            </p:nvSpPr>
            <p:spPr bwMode="auto">
              <a:xfrm flipV="1">
                <a:off x="884" y="926"/>
                <a:ext cx="1742" cy="15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00" name="Line 116"/>
              <p:cNvSpPr>
                <a:spLocks noChangeShapeType="1"/>
              </p:cNvSpPr>
              <p:nvPr/>
            </p:nvSpPr>
            <p:spPr bwMode="auto">
              <a:xfrm flipV="1">
                <a:off x="884" y="1325"/>
                <a:ext cx="1742" cy="11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01" name="Line 117"/>
              <p:cNvSpPr>
                <a:spLocks noChangeShapeType="1"/>
              </p:cNvSpPr>
              <p:nvPr/>
            </p:nvSpPr>
            <p:spPr bwMode="auto">
              <a:xfrm flipV="1">
                <a:off x="884" y="1725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02" name="Line 118"/>
              <p:cNvSpPr>
                <a:spLocks noChangeShapeType="1"/>
              </p:cNvSpPr>
              <p:nvPr/>
            </p:nvSpPr>
            <p:spPr bwMode="auto">
              <a:xfrm flipV="1">
                <a:off x="884" y="2124"/>
                <a:ext cx="1742" cy="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03" name="Line 119"/>
              <p:cNvSpPr>
                <a:spLocks noChangeShapeType="1"/>
              </p:cNvSpPr>
              <p:nvPr/>
            </p:nvSpPr>
            <p:spPr bwMode="auto">
              <a:xfrm flipV="1">
                <a:off x="884" y="2523"/>
                <a:ext cx="17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04" name="Line 120"/>
              <p:cNvSpPr>
                <a:spLocks noChangeShapeType="1"/>
              </p:cNvSpPr>
              <p:nvPr/>
            </p:nvSpPr>
            <p:spPr bwMode="auto">
              <a:xfrm>
                <a:off x="884" y="2523"/>
                <a:ext cx="1742" cy="3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05" name="Line 121"/>
              <p:cNvSpPr>
                <a:spLocks noChangeShapeType="1"/>
              </p:cNvSpPr>
              <p:nvPr/>
            </p:nvSpPr>
            <p:spPr bwMode="auto">
              <a:xfrm>
                <a:off x="884" y="2741"/>
                <a:ext cx="1742" cy="97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06" name="Line 122"/>
              <p:cNvSpPr>
                <a:spLocks noChangeShapeType="1"/>
              </p:cNvSpPr>
              <p:nvPr/>
            </p:nvSpPr>
            <p:spPr bwMode="auto">
              <a:xfrm flipV="1">
                <a:off x="884" y="926"/>
                <a:ext cx="1742" cy="19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07" name="Line 123"/>
              <p:cNvSpPr>
                <a:spLocks noChangeShapeType="1"/>
              </p:cNvSpPr>
              <p:nvPr/>
            </p:nvSpPr>
            <p:spPr bwMode="auto">
              <a:xfrm flipV="1">
                <a:off x="884" y="1325"/>
                <a:ext cx="1742" cy="15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08" name="Line 124"/>
              <p:cNvSpPr>
                <a:spLocks noChangeShapeType="1"/>
              </p:cNvSpPr>
              <p:nvPr/>
            </p:nvSpPr>
            <p:spPr bwMode="auto">
              <a:xfrm flipV="1">
                <a:off x="884" y="1725"/>
                <a:ext cx="1742" cy="116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09" name="Line 125"/>
              <p:cNvSpPr>
                <a:spLocks noChangeShapeType="1"/>
              </p:cNvSpPr>
              <p:nvPr/>
            </p:nvSpPr>
            <p:spPr bwMode="auto">
              <a:xfrm flipV="1">
                <a:off x="884" y="2124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10" name="Line 126"/>
              <p:cNvSpPr>
                <a:spLocks noChangeShapeType="1"/>
              </p:cNvSpPr>
              <p:nvPr/>
            </p:nvSpPr>
            <p:spPr bwMode="auto">
              <a:xfrm flipV="1">
                <a:off x="884" y="2523"/>
                <a:ext cx="1742" cy="3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11" name="Line 127"/>
              <p:cNvSpPr>
                <a:spLocks noChangeShapeType="1"/>
              </p:cNvSpPr>
              <p:nvPr/>
            </p:nvSpPr>
            <p:spPr bwMode="auto">
              <a:xfrm flipV="1">
                <a:off x="884" y="2922"/>
                <a:ext cx="17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12" name="Line 128"/>
              <p:cNvSpPr>
                <a:spLocks noChangeShapeType="1"/>
              </p:cNvSpPr>
              <p:nvPr/>
            </p:nvSpPr>
            <p:spPr bwMode="auto">
              <a:xfrm>
                <a:off x="884" y="3140"/>
                <a:ext cx="1742" cy="61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13" name="Line 129"/>
              <p:cNvSpPr>
                <a:spLocks noChangeShapeType="1"/>
              </p:cNvSpPr>
              <p:nvPr/>
            </p:nvSpPr>
            <p:spPr bwMode="auto">
              <a:xfrm flipV="1">
                <a:off x="884" y="1144"/>
                <a:ext cx="1742" cy="250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14" name="Line 130"/>
              <p:cNvSpPr>
                <a:spLocks noChangeShapeType="1"/>
              </p:cNvSpPr>
              <p:nvPr/>
            </p:nvSpPr>
            <p:spPr bwMode="auto">
              <a:xfrm flipV="1">
                <a:off x="884" y="1543"/>
                <a:ext cx="1742" cy="210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15" name="Line 131"/>
              <p:cNvSpPr>
                <a:spLocks noChangeShapeType="1"/>
              </p:cNvSpPr>
              <p:nvPr/>
            </p:nvSpPr>
            <p:spPr bwMode="auto">
              <a:xfrm flipV="1">
                <a:off x="884" y="1942"/>
                <a:ext cx="1742" cy="17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16" name="Line 132"/>
              <p:cNvSpPr>
                <a:spLocks noChangeShapeType="1"/>
              </p:cNvSpPr>
              <p:nvPr/>
            </p:nvSpPr>
            <p:spPr bwMode="auto">
              <a:xfrm flipV="1">
                <a:off x="884" y="2341"/>
                <a:ext cx="1742" cy="134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17" name="Line 133"/>
              <p:cNvSpPr>
                <a:spLocks noChangeShapeType="1"/>
              </p:cNvSpPr>
              <p:nvPr/>
            </p:nvSpPr>
            <p:spPr bwMode="auto">
              <a:xfrm flipV="1">
                <a:off x="884" y="2741"/>
                <a:ext cx="1742" cy="9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18" name="Line 134"/>
              <p:cNvSpPr>
                <a:spLocks noChangeShapeType="1"/>
              </p:cNvSpPr>
              <p:nvPr/>
            </p:nvSpPr>
            <p:spPr bwMode="auto">
              <a:xfrm flipV="1">
                <a:off x="884" y="3140"/>
                <a:ext cx="1742" cy="5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19" name="Line 135"/>
              <p:cNvSpPr>
                <a:spLocks noChangeShapeType="1"/>
              </p:cNvSpPr>
              <p:nvPr/>
            </p:nvSpPr>
            <p:spPr bwMode="auto">
              <a:xfrm flipV="1">
                <a:off x="884" y="3938"/>
                <a:ext cx="17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6520" name="Text Box 136"/>
          <p:cNvSpPr txBox="1">
            <a:spLocks noChangeArrowheads="1"/>
          </p:cNvSpPr>
          <p:nvPr/>
        </p:nvSpPr>
        <p:spPr bwMode="auto">
          <a:xfrm>
            <a:off x="457200" y="5986463"/>
            <a:ext cx="5937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en-US" sz="2400" b="1"/>
              <a:t>Unfolded “pure” fat-tree (clos) topology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/>
          </p:nvPr>
        </p:nvSpPr>
        <p:spPr>
          <a:xfrm>
            <a:off x="217488" y="381000"/>
            <a:ext cx="8382000" cy="563563"/>
          </a:xfrm>
        </p:spPr>
        <p:txBody>
          <a:bodyPr/>
          <a:lstStyle/>
          <a:p>
            <a:r>
              <a:rPr lang="en-US" sz="4400" smtClean="0">
                <a:latin typeface="Arial" charset="0"/>
                <a:ea typeface="ＭＳ Ｐゴシック" charset="-128"/>
                <a:cs typeface="Arial" charset="0"/>
              </a:rPr>
              <a:t>“Pure” fat-tree in case of </a:t>
            </a:r>
            <a:br>
              <a:rPr lang="en-US" sz="4400" smtClean="0">
                <a:latin typeface="Arial" charset="0"/>
                <a:ea typeface="ＭＳ Ｐゴシック" charset="-128"/>
                <a:cs typeface="Arial" charset="0"/>
              </a:rPr>
            </a:br>
            <a:r>
              <a:rPr lang="en-US" sz="4400" smtClean="0">
                <a:latin typeface="Arial" charset="0"/>
                <a:ea typeface="ＭＳ Ｐゴシック" charset="-128"/>
                <a:cs typeface="Arial" charset="0"/>
              </a:rPr>
              <a:t>non-uniform traffic distribution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1524000" y="122238"/>
            <a:ext cx="6270625" cy="9826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57" tIns="44435" rIns="90457" bIns="44435" anchor="ctr"/>
          <a:lstStyle/>
          <a:p>
            <a:pPr eaLnBrk="0" hangingPunct="0"/>
            <a:endParaRPr lang="en-US" sz="3600">
              <a:solidFill>
                <a:srgbClr val="005195"/>
              </a:solidFill>
              <a:cs typeface="Arial" charset="0"/>
            </a:endParaRPr>
          </a:p>
        </p:txBody>
      </p:sp>
      <p:sp>
        <p:nvSpPr>
          <p:cNvPr id="17412" name="AutoShape 4"/>
          <p:cNvSpPr>
            <a:spLocks noChangeArrowheads="1"/>
          </p:cNvSpPr>
          <p:nvPr/>
        </p:nvSpPr>
        <p:spPr bwMode="auto">
          <a:xfrm>
            <a:off x="4900613" y="3122613"/>
            <a:ext cx="4235450" cy="946150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9525" algn="ctr">
            <a:noFill/>
            <a:round/>
            <a:headEnd type="none" w="lg" len="lg"/>
            <a:tailEnd type="none" w="lg" len="lg"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 algn="ctr" eaLnBrk="0" hangingPunct="0"/>
            <a:r>
              <a:rPr lang="en-US" sz="1600" b="1">
                <a:cs typeface="Arial" charset="0"/>
              </a:rPr>
              <a:t>For example: all nodes communicate with storage servers that are connected to one switch.</a:t>
            </a:r>
          </a:p>
        </p:txBody>
      </p:sp>
      <p:sp>
        <p:nvSpPr>
          <p:cNvPr id="17413" name="AutoShape 5"/>
          <p:cNvSpPr>
            <a:spLocks noChangeArrowheads="1"/>
          </p:cNvSpPr>
          <p:nvPr/>
        </p:nvSpPr>
        <p:spPr bwMode="auto">
          <a:xfrm>
            <a:off x="4892675" y="1520825"/>
            <a:ext cx="4216400" cy="473075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9525" algn="ctr">
            <a:noFill/>
            <a:round/>
            <a:headEnd type="none" w="lg" len="lg"/>
            <a:tailEnd type="none" w="lg" len="lg"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 algn="ctr" eaLnBrk="0" hangingPunct="0"/>
            <a:r>
              <a:rPr lang="en-US" sz="1400" b="1">
                <a:cs typeface="Arial" charset="0"/>
              </a:rPr>
              <a:t>This is (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Rearrangable</a:t>
            </a:r>
            <a:r>
              <a:rPr lang="en-US" sz="1400" b="1">
                <a:cs typeface="Arial" charset="0"/>
              </a:rPr>
              <a:t>) </a:t>
            </a:r>
            <a:r>
              <a:rPr lang="en-US" sz="1400" b="1">
                <a:solidFill>
                  <a:srgbClr val="FF0000"/>
                </a:solidFill>
                <a:cs typeface="Arial" charset="0"/>
              </a:rPr>
              <a:t>Non-Blocking</a:t>
            </a:r>
            <a:r>
              <a:rPr lang="en-US" sz="1400" b="1">
                <a:cs typeface="Arial" charset="0"/>
              </a:rPr>
              <a:t> Fabric!</a:t>
            </a:r>
          </a:p>
        </p:txBody>
      </p:sp>
      <p:sp>
        <p:nvSpPr>
          <p:cNvPr id="17414" name="AutoShape 6"/>
          <p:cNvSpPr>
            <a:spLocks noChangeArrowheads="1"/>
          </p:cNvSpPr>
          <p:nvPr/>
        </p:nvSpPr>
        <p:spPr bwMode="auto">
          <a:xfrm>
            <a:off x="4892675" y="2236788"/>
            <a:ext cx="4243388" cy="660400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9525" algn="ctr">
            <a:noFill/>
            <a:round/>
            <a:headEnd type="none" w="lg" len="lg"/>
            <a:tailEnd type="none" w="lg" len="lg"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 algn="ctr" eaLnBrk="0" hangingPunct="0"/>
            <a:r>
              <a:rPr lang="en-US" sz="1600" b="1">
                <a:cs typeface="Arial" charset="0"/>
              </a:rPr>
              <a:t>The traffic distribution shown in red is non-uniform</a:t>
            </a:r>
          </a:p>
          <a:p>
            <a:pPr algn="ctr" eaLnBrk="0" hangingPunct="0"/>
            <a:endParaRPr lang="en-US" sz="1600" b="1">
              <a:cs typeface="Arial" charset="0"/>
            </a:endParaRPr>
          </a:p>
        </p:txBody>
      </p:sp>
      <p:sp>
        <p:nvSpPr>
          <p:cNvPr id="17415" name="AutoShape 7"/>
          <p:cNvSpPr>
            <a:spLocks noChangeArrowheads="1"/>
          </p:cNvSpPr>
          <p:nvPr/>
        </p:nvSpPr>
        <p:spPr bwMode="auto">
          <a:xfrm>
            <a:off x="203200" y="5226050"/>
            <a:ext cx="8547100" cy="406400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9525" algn="ctr">
            <a:noFill/>
            <a:round/>
            <a:headEnd type="none" w="lg" len="lg"/>
            <a:tailEnd type="none" w="lg" len="lg"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 algn="ctr" eaLnBrk="0" hangingPunct="0"/>
            <a:r>
              <a:rPr lang="en-US" sz="2000" b="1">
                <a:cs typeface="Arial" charset="0"/>
              </a:rPr>
              <a:t>There is congestion of </a:t>
            </a:r>
            <a:r>
              <a:rPr lang="en-US" sz="2000" b="1">
                <a:solidFill>
                  <a:srgbClr val="FF0000"/>
                </a:solidFill>
                <a:cs typeface="Arial" charset="0"/>
              </a:rPr>
              <a:t>1:18 </a:t>
            </a:r>
            <a:r>
              <a:rPr lang="en-US" sz="2000" b="1">
                <a:cs typeface="Arial" charset="0"/>
              </a:rPr>
              <a:t>on the link!</a:t>
            </a:r>
          </a:p>
        </p:txBody>
      </p:sp>
      <p:sp>
        <p:nvSpPr>
          <p:cNvPr id="17416" name="AutoShape 8"/>
          <p:cNvSpPr>
            <a:spLocks noChangeArrowheads="1"/>
          </p:cNvSpPr>
          <p:nvPr/>
        </p:nvSpPr>
        <p:spPr bwMode="auto">
          <a:xfrm>
            <a:off x="217488" y="5862638"/>
            <a:ext cx="8729662" cy="525462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9525" algn="ctr">
            <a:noFill/>
            <a:round/>
            <a:headEnd type="none" w="lg" len="lg"/>
            <a:tailEnd type="none" w="lg" len="lg"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 algn="ctr" eaLnBrk="0" hangingPunct="0"/>
            <a:r>
              <a:rPr lang="en-US" sz="2000" b="1">
                <a:cs typeface="Arial" charset="0"/>
              </a:rPr>
              <a:t>Why??? Because by IB spec there are no rearrangements!</a:t>
            </a:r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>
            <a:off x="266700" y="1465263"/>
            <a:ext cx="1914525" cy="0"/>
          </a:xfrm>
          <a:prstGeom prst="line">
            <a:avLst/>
          </a:prstGeom>
          <a:noFill/>
          <a:ln w="38100">
            <a:solidFill>
              <a:srgbClr val="FA2227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0" y="1336675"/>
            <a:ext cx="4676775" cy="3736975"/>
            <a:chOff x="0" y="842"/>
            <a:chExt cx="4089" cy="3302"/>
          </a:xfrm>
        </p:grpSpPr>
        <p:sp>
          <p:nvSpPr>
            <p:cNvPr id="17419" name="Rectangle 11"/>
            <p:cNvSpPr>
              <a:spLocks noChangeArrowheads="1"/>
            </p:cNvSpPr>
            <p:nvPr/>
          </p:nvSpPr>
          <p:spPr bwMode="auto">
            <a:xfrm>
              <a:off x="0" y="842"/>
              <a:ext cx="4089" cy="3302"/>
            </a:xfrm>
            <a:prstGeom prst="rect">
              <a:avLst/>
            </a:prstGeom>
            <a:solidFill>
              <a:srgbClr val="C0C0C0">
                <a:alpha val="39999"/>
              </a:srgbClr>
            </a:solidFill>
            <a:ln w="9525" algn="ctr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0" name="Rectangle 12"/>
            <p:cNvSpPr>
              <a:spLocks noChangeArrowheads="1"/>
            </p:cNvSpPr>
            <p:nvPr/>
          </p:nvSpPr>
          <p:spPr bwMode="auto">
            <a:xfrm>
              <a:off x="1815" y="3527"/>
              <a:ext cx="291" cy="580"/>
            </a:xfrm>
            <a:prstGeom prst="rect">
              <a:avLst/>
            </a:prstGeom>
            <a:solidFill>
              <a:srgbClr val="99CCFF"/>
            </a:solidFill>
            <a:ln w="9525" algn="ctr">
              <a:solidFill>
                <a:schemeClr val="tx1"/>
              </a:solidFill>
              <a:miter lim="800000"/>
              <a:headEnd type="none" w="lg" len="lg"/>
              <a:tailEnd type="none" w="lg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1" name="Rectangle 13"/>
            <p:cNvSpPr>
              <a:spLocks noChangeArrowheads="1"/>
            </p:cNvSpPr>
            <p:nvPr/>
          </p:nvSpPr>
          <p:spPr bwMode="auto">
            <a:xfrm>
              <a:off x="1815" y="2475"/>
              <a:ext cx="291" cy="798"/>
            </a:xfrm>
            <a:prstGeom prst="rect">
              <a:avLst/>
            </a:prstGeom>
            <a:solidFill>
              <a:srgbClr val="99CCFF"/>
            </a:solidFill>
            <a:ln w="9525" algn="ctr">
              <a:solidFill>
                <a:schemeClr val="tx1"/>
              </a:solidFill>
              <a:miter lim="800000"/>
              <a:headEnd type="none" w="lg" len="lg"/>
              <a:tailEnd type="none" w="lg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2" name="Rectangle 14"/>
            <p:cNvSpPr>
              <a:spLocks noChangeArrowheads="1"/>
            </p:cNvSpPr>
            <p:nvPr/>
          </p:nvSpPr>
          <p:spPr bwMode="auto">
            <a:xfrm>
              <a:off x="1815" y="1676"/>
              <a:ext cx="291" cy="798"/>
            </a:xfrm>
            <a:prstGeom prst="rect">
              <a:avLst/>
            </a:prstGeom>
            <a:solidFill>
              <a:srgbClr val="99CCFF"/>
            </a:solidFill>
            <a:ln w="9525" algn="ctr">
              <a:solidFill>
                <a:schemeClr val="tx1"/>
              </a:solidFill>
              <a:miter lim="800000"/>
              <a:headEnd type="none" w="lg" len="lg"/>
              <a:tailEnd type="none" w="lg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3" name="Rectangle 15"/>
            <p:cNvSpPr>
              <a:spLocks noChangeArrowheads="1"/>
            </p:cNvSpPr>
            <p:nvPr/>
          </p:nvSpPr>
          <p:spPr bwMode="auto">
            <a:xfrm>
              <a:off x="1815" y="878"/>
              <a:ext cx="291" cy="798"/>
            </a:xfrm>
            <a:prstGeom prst="rect">
              <a:avLst/>
            </a:prstGeom>
            <a:solidFill>
              <a:srgbClr val="99CCFF"/>
            </a:solidFill>
            <a:ln w="9525" algn="ctr">
              <a:solidFill>
                <a:schemeClr val="tx1"/>
              </a:solidFill>
              <a:miter lim="800000"/>
              <a:headEnd type="none" w="lg" len="lg"/>
              <a:tailEnd type="none" w="lg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4" name="Text Box 16"/>
            <p:cNvSpPr txBox="1">
              <a:spLocks noChangeArrowheads="1"/>
            </p:cNvSpPr>
            <p:nvPr/>
          </p:nvSpPr>
          <p:spPr bwMode="auto">
            <a:xfrm>
              <a:off x="1852" y="3273"/>
              <a:ext cx="204" cy="363"/>
            </a:xfrm>
            <a:prstGeom prst="rect">
              <a:avLst/>
            </a:prstGeom>
            <a:noFill/>
            <a:ln w="9525" algn="ctr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50000"/>
                </a:lnSpc>
              </a:pPr>
              <a:r>
                <a:rPr lang="en-US" sz="1400" b="1">
                  <a:cs typeface="Arial" charset="0"/>
                </a:rPr>
                <a:t>.</a:t>
              </a:r>
            </a:p>
            <a:p>
              <a:pPr algn="ctr" eaLnBrk="0" hangingPunct="0">
                <a:lnSpc>
                  <a:spcPct val="50000"/>
                </a:lnSpc>
              </a:pPr>
              <a:r>
                <a:rPr lang="en-US" sz="1400" b="1">
                  <a:cs typeface="Arial" charset="0"/>
                </a:rPr>
                <a:t>.</a:t>
              </a:r>
            </a:p>
            <a:p>
              <a:pPr algn="ctr" eaLnBrk="0" hangingPunct="0">
                <a:lnSpc>
                  <a:spcPct val="50000"/>
                </a:lnSpc>
              </a:pPr>
              <a:r>
                <a:rPr lang="en-US" sz="1400" b="1">
                  <a:cs typeface="Arial" charset="0"/>
                </a:rPr>
                <a:t>.</a:t>
              </a:r>
            </a:p>
          </p:txBody>
        </p:sp>
        <p:sp>
          <p:nvSpPr>
            <p:cNvPr id="17425" name="Rectangle 17"/>
            <p:cNvSpPr>
              <a:spLocks noChangeArrowheads="1"/>
            </p:cNvSpPr>
            <p:nvPr/>
          </p:nvSpPr>
          <p:spPr bwMode="auto">
            <a:xfrm>
              <a:off x="1959" y="913"/>
              <a:ext cx="146" cy="364"/>
            </a:xfrm>
            <a:prstGeom prst="rect">
              <a:avLst/>
            </a:prstGeom>
            <a:solidFill>
              <a:srgbClr val="FFCC99"/>
            </a:solidFill>
            <a:ln w="9525" algn="ctr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cs typeface="Arial" charset="0"/>
                </a:rPr>
                <a:t>1</a:t>
              </a:r>
            </a:p>
          </p:txBody>
        </p:sp>
        <p:sp>
          <p:nvSpPr>
            <p:cNvPr id="17426" name="Rectangle 18"/>
            <p:cNvSpPr>
              <a:spLocks noChangeArrowheads="1"/>
            </p:cNvSpPr>
            <p:nvPr/>
          </p:nvSpPr>
          <p:spPr bwMode="auto">
            <a:xfrm>
              <a:off x="1959" y="1312"/>
              <a:ext cx="146" cy="364"/>
            </a:xfrm>
            <a:prstGeom prst="rect">
              <a:avLst/>
            </a:prstGeom>
            <a:solidFill>
              <a:srgbClr val="FFCC99"/>
            </a:solidFill>
            <a:ln w="9525" algn="ctr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cs typeface="Arial" charset="0"/>
                </a:rPr>
                <a:t>2</a:t>
              </a:r>
            </a:p>
          </p:txBody>
        </p:sp>
        <p:sp>
          <p:nvSpPr>
            <p:cNvPr id="17427" name="Rectangle 19"/>
            <p:cNvSpPr>
              <a:spLocks noChangeArrowheads="1"/>
            </p:cNvSpPr>
            <p:nvPr/>
          </p:nvSpPr>
          <p:spPr bwMode="auto">
            <a:xfrm>
              <a:off x="1959" y="1712"/>
              <a:ext cx="146" cy="364"/>
            </a:xfrm>
            <a:prstGeom prst="rect">
              <a:avLst/>
            </a:prstGeom>
            <a:solidFill>
              <a:srgbClr val="FFCC99"/>
            </a:solidFill>
            <a:ln w="9525" algn="ctr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cs typeface="Arial" charset="0"/>
                </a:rPr>
                <a:t>3</a:t>
              </a:r>
            </a:p>
          </p:txBody>
        </p:sp>
        <p:sp>
          <p:nvSpPr>
            <p:cNvPr id="17428" name="Rectangle 20"/>
            <p:cNvSpPr>
              <a:spLocks noChangeArrowheads="1"/>
            </p:cNvSpPr>
            <p:nvPr/>
          </p:nvSpPr>
          <p:spPr bwMode="auto">
            <a:xfrm>
              <a:off x="1959" y="2112"/>
              <a:ext cx="146" cy="364"/>
            </a:xfrm>
            <a:prstGeom prst="rect">
              <a:avLst/>
            </a:prstGeom>
            <a:solidFill>
              <a:srgbClr val="FFCC99"/>
            </a:solidFill>
            <a:ln w="9525" algn="ctr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cs typeface="Arial" charset="0"/>
                </a:rPr>
                <a:t>4</a:t>
              </a:r>
            </a:p>
          </p:txBody>
        </p:sp>
        <p:sp>
          <p:nvSpPr>
            <p:cNvPr id="17429" name="Rectangle 21"/>
            <p:cNvSpPr>
              <a:spLocks noChangeArrowheads="1"/>
            </p:cNvSpPr>
            <p:nvPr/>
          </p:nvSpPr>
          <p:spPr bwMode="auto">
            <a:xfrm>
              <a:off x="1959" y="2512"/>
              <a:ext cx="146" cy="364"/>
            </a:xfrm>
            <a:prstGeom prst="rect">
              <a:avLst/>
            </a:prstGeom>
            <a:solidFill>
              <a:srgbClr val="FFCC99"/>
            </a:solidFill>
            <a:ln w="9525" algn="ctr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cs typeface="Arial" charset="0"/>
                </a:rPr>
                <a:t>5</a:t>
              </a:r>
            </a:p>
          </p:txBody>
        </p:sp>
        <p:sp>
          <p:nvSpPr>
            <p:cNvPr id="17430" name="Rectangle 22"/>
            <p:cNvSpPr>
              <a:spLocks noChangeArrowheads="1"/>
            </p:cNvSpPr>
            <p:nvPr/>
          </p:nvSpPr>
          <p:spPr bwMode="auto">
            <a:xfrm>
              <a:off x="1959" y="2912"/>
              <a:ext cx="146" cy="364"/>
            </a:xfrm>
            <a:prstGeom prst="rect">
              <a:avLst/>
            </a:prstGeom>
            <a:solidFill>
              <a:srgbClr val="FFCC99"/>
            </a:solidFill>
            <a:ln w="9525" algn="ctr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cs typeface="Arial" charset="0"/>
                </a:rPr>
                <a:t>6</a:t>
              </a:r>
            </a:p>
          </p:txBody>
        </p:sp>
        <p:sp>
          <p:nvSpPr>
            <p:cNvPr id="17431" name="Rectangle 23"/>
            <p:cNvSpPr>
              <a:spLocks noChangeArrowheads="1"/>
            </p:cNvSpPr>
            <p:nvPr/>
          </p:nvSpPr>
          <p:spPr bwMode="auto">
            <a:xfrm>
              <a:off x="1959" y="3712"/>
              <a:ext cx="146" cy="364"/>
            </a:xfrm>
            <a:prstGeom prst="rect">
              <a:avLst/>
            </a:prstGeom>
            <a:solidFill>
              <a:srgbClr val="FFCC99"/>
            </a:solidFill>
            <a:ln w="9525" algn="ctr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cs typeface="Arial" charset="0"/>
                </a:rPr>
                <a:t>18</a:t>
              </a:r>
            </a:p>
          </p:txBody>
        </p:sp>
        <p:grpSp>
          <p:nvGrpSpPr>
            <p:cNvPr id="3" name="Group 24"/>
            <p:cNvGrpSpPr>
              <a:grpSpLocks/>
            </p:cNvGrpSpPr>
            <p:nvPr/>
          </p:nvGrpSpPr>
          <p:grpSpPr bwMode="auto">
            <a:xfrm>
              <a:off x="218" y="951"/>
              <a:ext cx="1742" cy="3084"/>
              <a:chOff x="884" y="854"/>
              <a:chExt cx="1742" cy="3084"/>
            </a:xfrm>
          </p:grpSpPr>
          <p:sp>
            <p:nvSpPr>
              <p:cNvPr id="17433" name="Line 25"/>
              <p:cNvSpPr>
                <a:spLocks noChangeShapeType="1"/>
              </p:cNvSpPr>
              <p:nvPr/>
            </p:nvSpPr>
            <p:spPr bwMode="auto">
              <a:xfrm>
                <a:off x="884" y="854"/>
                <a:ext cx="17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34" name="Line 26"/>
              <p:cNvSpPr>
                <a:spLocks noChangeShapeType="1"/>
              </p:cNvSpPr>
              <p:nvPr/>
            </p:nvSpPr>
            <p:spPr bwMode="auto">
              <a:xfrm>
                <a:off x="884" y="854"/>
                <a:ext cx="1742" cy="3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35" name="Line 27"/>
              <p:cNvSpPr>
                <a:spLocks noChangeShapeType="1"/>
              </p:cNvSpPr>
              <p:nvPr/>
            </p:nvSpPr>
            <p:spPr bwMode="auto">
              <a:xfrm>
                <a:off x="884" y="890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36" name="Line 28"/>
              <p:cNvSpPr>
                <a:spLocks noChangeShapeType="1"/>
              </p:cNvSpPr>
              <p:nvPr/>
            </p:nvSpPr>
            <p:spPr bwMode="auto">
              <a:xfrm>
                <a:off x="884" y="890"/>
                <a:ext cx="1742" cy="116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37" name="Line 29"/>
              <p:cNvSpPr>
                <a:spLocks noChangeShapeType="1"/>
              </p:cNvSpPr>
              <p:nvPr/>
            </p:nvSpPr>
            <p:spPr bwMode="auto">
              <a:xfrm>
                <a:off x="884" y="926"/>
                <a:ext cx="1742" cy="15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38" name="Line 30"/>
              <p:cNvSpPr>
                <a:spLocks noChangeShapeType="1"/>
              </p:cNvSpPr>
              <p:nvPr/>
            </p:nvSpPr>
            <p:spPr bwMode="auto">
              <a:xfrm>
                <a:off x="884" y="926"/>
                <a:ext cx="1742" cy="19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39" name="Line 31"/>
              <p:cNvSpPr>
                <a:spLocks noChangeShapeType="1"/>
              </p:cNvSpPr>
              <p:nvPr/>
            </p:nvSpPr>
            <p:spPr bwMode="auto">
              <a:xfrm>
                <a:off x="884" y="1144"/>
                <a:ext cx="1742" cy="250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40" name="Line 32"/>
              <p:cNvSpPr>
                <a:spLocks noChangeShapeType="1"/>
              </p:cNvSpPr>
              <p:nvPr/>
            </p:nvSpPr>
            <p:spPr bwMode="auto">
              <a:xfrm flipV="1">
                <a:off x="884" y="854"/>
                <a:ext cx="1742" cy="3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41" name="Line 33"/>
              <p:cNvSpPr>
                <a:spLocks noChangeShapeType="1"/>
              </p:cNvSpPr>
              <p:nvPr/>
            </p:nvSpPr>
            <p:spPr bwMode="auto">
              <a:xfrm flipV="1">
                <a:off x="884" y="1253"/>
                <a:ext cx="17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42" name="Line 34"/>
              <p:cNvSpPr>
                <a:spLocks noChangeShapeType="1"/>
              </p:cNvSpPr>
              <p:nvPr/>
            </p:nvSpPr>
            <p:spPr bwMode="auto">
              <a:xfrm>
                <a:off x="884" y="1289"/>
                <a:ext cx="1742" cy="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43" name="Line 35"/>
              <p:cNvSpPr>
                <a:spLocks noChangeShapeType="1"/>
              </p:cNvSpPr>
              <p:nvPr/>
            </p:nvSpPr>
            <p:spPr bwMode="auto">
              <a:xfrm>
                <a:off x="884" y="1289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44" name="Line 36"/>
              <p:cNvSpPr>
                <a:spLocks noChangeShapeType="1"/>
              </p:cNvSpPr>
              <p:nvPr/>
            </p:nvSpPr>
            <p:spPr bwMode="auto">
              <a:xfrm>
                <a:off x="884" y="1325"/>
                <a:ext cx="1742" cy="11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45" name="Line 37"/>
              <p:cNvSpPr>
                <a:spLocks noChangeShapeType="1"/>
              </p:cNvSpPr>
              <p:nvPr/>
            </p:nvSpPr>
            <p:spPr bwMode="auto">
              <a:xfrm>
                <a:off x="884" y="1325"/>
                <a:ext cx="1742" cy="15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46" name="Line 38"/>
              <p:cNvSpPr>
                <a:spLocks noChangeShapeType="1"/>
              </p:cNvSpPr>
              <p:nvPr/>
            </p:nvSpPr>
            <p:spPr bwMode="auto">
              <a:xfrm>
                <a:off x="884" y="1543"/>
                <a:ext cx="1742" cy="210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47" name="Line 39"/>
              <p:cNvSpPr>
                <a:spLocks noChangeShapeType="1"/>
              </p:cNvSpPr>
              <p:nvPr/>
            </p:nvSpPr>
            <p:spPr bwMode="auto">
              <a:xfrm flipV="1">
                <a:off x="884" y="890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48" name="Line 40"/>
              <p:cNvSpPr>
                <a:spLocks noChangeShapeType="1"/>
              </p:cNvSpPr>
              <p:nvPr/>
            </p:nvSpPr>
            <p:spPr bwMode="auto">
              <a:xfrm flipV="1">
                <a:off x="884" y="1289"/>
                <a:ext cx="1742" cy="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49" name="Line 41"/>
              <p:cNvSpPr>
                <a:spLocks noChangeShapeType="1"/>
              </p:cNvSpPr>
              <p:nvPr/>
            </p:nvSpPr>
            <p:spPr bwMode="auto">
              <a:xfrm flipV="1">
                <a:off x="884" y="1688"/>
                <a:ext cx="17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50" name="Line 42"/>
              <p:cNvSpPr>
                <a:spLocks noChangeShapeType="1"/>
              </p:cNvSpPr>
              <p:nvPr/>
            </p:nvSpPr>
            <p:spPr bwMode="auto">
              <a:xfrm>
                <a:off x="884" y="1688"/>
                <a:ext cx="1742" cy="3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51" name="Line 43"/>
              <p:cNvSpPr>
                <a:spLocks noChangeShapeType="1"/>
              </p:cNvSpPr>
              <p:nvPr/>
            </p:nvSpPr>
            <p:spPr bwMode="auto">
              <a:xfrm>
                <a:off x="884" y="1725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52" name="Line 44"/>
              <p:cNvSpPr>
                <a:spLocks noChangeShapeType="1"/>
              </p:cNvSpPr>
              <p:nvPr/>
            </p:nvSpPr>
            <p:spPr bwMode="auto">
              <a:xfrm>
                <a:off x="884" y="1725"/>
                <a:ext cx="1742" cy="116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53" name="Line 45"/>
              <p:cNvSpPr>
                <a:spLocks noChangeShapeType="1"/>
              </p:cNvSpPr>
              <p:nvPr/>
            </p:nvSpPr>
            <p:spPr bwMode="auto">
              <a:xfrm>
                <a:off x="884" y="1942"/>
                <a:ext cx="1742" cy="17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54" name="Line 46"/>
              <p:cNvSpPr>
                <a:spLocks noChangeShapeType="1"/>
              </p:cNvSpPr>
              <p:nvPr/>
            </p:nvSpPr>
            <p:spPr bwMode="auto">
              <a:xfrm flipV="1">
                <a:off x="884" y="890"/>
                <a:ext cx="1742" cy="116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55" name="Line 47"/>
              <p:cNvSpPr>
                <a:spLocks noChangeShapeType="1"/>
              </p:cNvSpPr>
              <p:nvPr/>
            </p:nvSpPr>
            <p:spPr bwMode="auto">
              <a:xfrm flipV="1">
                <a:off x="884" y="1289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56" name="Line 48"/>
              <p:cNvSpPr>
                <a:spLocks noChangeShapeType="1"/>
              </p:cNvSpPr>
              <p:nvPr/>
            </p:nvSpPr>
            <p:spPr bwMode="auto">
              <a:xfrm flipV="1">
                <a:off x="884" y="1688"/>
                <a:ext cx="1742" cy="3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57" name="Line 49"/>
              <p:cNvSpPr>
                <a:spLocks noChangeShapeType="1"/>
              </p:cNvSpPr>
              <p:nvPr/>
            </p:nvSpPr>
            <p:spPr bwMode="auto">
              <a:xfrm flipV="1">
                <a:off x="884" y="2087"/>
                <a:ext cx="17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58" name="Line 50"/>
              <p:cNvSpPr>
                <a:spLocks noChangeShapeType="1"/>
              </p:cNvSpPr>
              <p:nvPr/>
            </p:nvSpPr>
            <p:spPr bwMode="auto">
              <a:xfrm>
                <a:off x="884" y="2124"/>
                <a:ext cx="1742" cy="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59" name="Line 51"/>
              <p:cNvSpPr>
                <a:spLocks noChangeShapeType="1"/>
              </p:cNvSpPr>
              <p:nvPr/>
            </p:nvSpPr>
            <p:spPr bwMode="auto">
              <a:xfrm>
                <a:off x="884" y="2124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60" name="Line 52"/>
              <p:cNvSpPr>
                <a:spLocks noChangeShapeType="1"/>
              </p:cNvSpPr>
              <p:nvPr/>
            </p:nvSpPr>
            <p:spPr bwMode="auto">
              <a:xfrm>
                <a:off x="884" y="2341"/>
                <a:ext cx="1742" cy="134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61" name="Line 53"/>
              <p:cNvSpPr>
                <a:spLocks noChangeShapeType="1"/>
              </p:cNvSpPr>
              <p:nvPr/>
            </p:nvSpPr>
            <p:spPr bwMode="auto">
              <a:xfrm flipV="1">
                <a:off x="884" y="926"/>
                <a:ext cx="1742" cy="15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62" name="Line 54"/>
              <p:cNvSpPr>
                <a:spLocks noChangeShapeType="1"/>
              </p:cNvSpPr>
              <p:nvPr/>
            </p:nvSpPr>
            <p:spPr bwMode="auto">
              <a:xfrm flipV="1">
                <a:off x="884" y="1325"/>
                <a:ext cx="1742" cy="11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63" name="Line 55"/>
              <p:cNvSpPr>
                <a:spLocks noChangeShapeType="1"/>
              </p:cNvSpPr>
              <p:nvPr/>
            </p:nvSpPr>
            <p:spPr bwMode="auto">
              <a:xfrm flipV="1">
                <a:off x="884" y="1725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64" name="Line 56"/>
              <p:cNvSpPr>
                <a:spLocks noChangeShapeType="1"/>
              </p:cNvSpPr>
              <p:nvPr/>
            </p:nvSpPr>
            <p:spPr bwMode="auto">
              <a:xfrm flipV="1">
                <a:off x="884" y="2124"/>
                <a:ext cx="1742" cy="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65" name="Line 57"/>
              <p:cNvSpPr>
                <a:spLocks noChangeShapeType="1"/>
              </p:cNvSpPr>
              <p:nvPr/>
            </p:nvSpPr>
            <p:spPr bwMode="auto">
              <a:xfrm flipV="1">
                <a:off x="884" y="2523"/>
                <a:ext cx="17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66" name="Line 58"/>
              <p:cNvSpPr>
                <a:spLocks noChangeShapeType="1"/>
              </p:cNvSpPr>
              <p:nvPr/>
            </p:nvSpPr>
            <p:spPr bwMode="auto">
              <a:xfrm>
                <a:off x="884" y="2523"/>
                <a:ext cx="1742" cy="3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67" name="Line 59"/>
              <p:cNvSpPr>
                <a:spLocks noChangeShapeType="1"/>
              </p:cNvSpPr>
              <p:nvPr/>
            </p:nvSpPr>
            <p:spPr bwMode="auto">
              <a:xfrm>
                <a:off x="884" y="2741"/>
                <a:ext cx="1742" cy="97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68" name="Line 60"/>
              <p:cNvSpPr>
                <a:spLocks noChangeShapeType="1"/>
              </p:cNvSpPr>
              <p:nvPr/>
            </p:nvSpPr>
            <p:spPr bwMode="auto">
              <a:xfrm flipV="1">
                <a:off x="884" y="926"/>
                <a:ext cx="1742" cy="19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69" name="Line 61"/>
              <p:cNvSpPr>
                <a:spLocks noChangeShapeType="1"/>
              </p:cNvSpPr>
              <p:nvPr/>
            </p:nvSpPr>
            <p:spPr bwMode="auto">
              <a:xfrm flipV="1">
                <a:off x="884" y="1325"/>
                <a:ext cx="1742" cy="15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70" name="Line 62"/>
              <p:cNvSpPr>
                <a:spLocks noChangeShapeType="1"/>
              </p:cNvSpPr>
              <p:nvPr/>
            </p:nvSpPr>
            <p:spPr bwMode="auto">
              <a:xfrm flipV="1">
                <a:off x="884" y="1725"/>
                <a:ext cx="1742" cy="116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71" name="Line 63"/>
              <p:cNvSpPr>
                <a:spLocks noChangeShapeType="1"/>
              </p:cNvSpPr>
              <p:nvPr/>
            </p:nvSpPr>
            <p:spPr bwMode="auto">
              <a:xfrm flipV="1">
                <a:off x="884" y="2124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72" name="Line 64"/>
              <p:cNvSpPr>
                <a:spLocks noChangeShapeType="1"/>
              </p:cNvSpPr>
              <p:nvPr/>
            </p:nvSpPr>
            <p:spPr bwMode="auto">
              <a:xfrm flipV="1">
                <a:off x="884" y="2523"/>
                <a:ext cx="1742" cy="3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73" name="Line 65"/>
              <p:cNvSpPr>
                <a:spLocks noChangeShapeType="1"/>
              </p:cNvSpPr>
              <p:nvPr/>
            </p:nvSpPr>
            <p:spPr bwMode="auto">
              <a:xfrm flipV="1">
                <a:off x="884" y="2922"/>
                <a:ext cx="17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74" name="Line 66"/>
              <p:cNvSpPr>
                <a:spLocks noChangeShapeType="1"/>
              </p:cNvSpPr>
              <p:nvPr/>
            </p:nvSpPr>
            <p:spPr bwMode="auto">
              <a:xfrm>
                <a:off x="884" y="3140"/>
                <a:ext cx="1742" cy="61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75" name="Line 67"/>
              <p:cNvSpPr>
                <a:spLocks noChangeShapeType="1"/>
              </p:cNvSpPr>
              <p:nvPr/>
            </p:nvSpPr>
            <p:spPr bwMode="auto">
              <a:xfrm flipV="1">
                <a:off x="884" y="1144"/>
                <a:ext cx="1742" cy="250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76" name="Line 68"/>
              <p:cNvSpPr>
                <a:spLocks noChangeShapeType="1"/>
              </p:cNvSpPr>
              <p:nvPr/>
            </p:nvSpPr>
            <p:spPr bwMode="auto">
              <a:xfrm flipV="1">
                <a:off x="884" y="1543"/>
                <a:ext cx="1742" cy="210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77" name="Line 69"/>
              <p:cNvSpPr>
                <a:spLocks noChangeShapeType="1"/>
              </p:cNvSpPr>
              <p:nvPr/>
            </p:nvSpPr>
            <p:spPr bwMode="auto">
              <a:xfrm flipV="1">
                <a:off x="884" y="1942"/>
                <a:ext cx="1742" cy="17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78" name="Line 70"/>
              <p:cNvSpPr>
                <a:spLocks noChangeShapeType="1"/>
              </p:cNvSpPr>
              <p:nvPr/>
            </p:nvSpPr>
            <p:spPr bwMode="auto">
              <a:xfrm flipV="1">
                <a:off x="884" y="2341"/>
                <a:ext cx="1742" cy="134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79" name="Line 71"/>
              <p:cNvSpPr>
                <a:spLocks noChangeShapeType="1"/>
              </p:cNvSpPr>
              <p:nvPr/>
            </p:nvSpPr>
            <p:spPr bwMode="auto">
              <a:xfrm flipV="1">
                <a:off x="884" y="2741"/>
                <a:ext cx="1742" cy="9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80" name="Line 72"/>
              <p:cNvSpPr>
                <a:spLocks noChangeShapeType="1"/>
              </p:cNvSpPr>
              <p:nvPr/>
            </p:nvSpPr>
            <p:spPr bwMode="auto">
              <a:xfrm flipV="1">
                <a:off x="884" y="3140"/>
                <a:ext cx="1742" cy="5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81" name="Line 73"/>
              <p:cNvSpPr>
                <a:spLocks noChangeShapeType="1"/>
              </p:cNvSpPr>
              <p:nvPr/>
            </p:nvSpPr>
            <p:spPr bwMode="auto">
              <a:xfrm flipV="1">
                <a:off x="884" y="3938"/>
                <a:ext cx="17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" name="Group 74"/>
            <p:cNvGrpSpPr>
              <a:grpSpLocks/>
            </p:cNvGrpSpPr>
            <p:nvPr/>
          </p:nvGrpSpPr>
          <p:grpSpPr bwMode="auto">
            <a:xfrm>
              <a:off x="41" y="914"/>
              <a:ext cx="223" cy="3163"/>
              <a:chOff x="308" y="914"/>
              <a:chExt cx="223" cy="3163"/>
            </a:xfrm>
          </p:grpSpPr>
          <p:sp>
            <p:nvSpPr>
              <p:cNvPr id="17483" name="Rectangle 75"/>
              <p:cNvSpPr>
                <a:spLocks noChangeArrowheads="1"/>
              </p:cNvSpPr>
              <p:nvPr/>
            </p:nvSpPr>
            <p:spPr bwMode="auto">
              <a:xfrm>
                <a:off x="340" y="914"/>
                <a:ext cx="146" cy="364"/>
              </a:xfrm>
              <a:prstGeom prst="rect">
                <a:avLst/>
              </a:prstGeom>
              <a:solidFill>
                <a:srgbClr val="99CCFF"/>
              </a:solidFill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cs typeface="Arial" charset="0"/>
                  </a:rPr>
                  <a:t>1</a:t>
                </a:r>
              </a:p>
            </p:txBody>
          </p:sp>
          <p:sp>
            <p:nvSpPr>
              <p:cNvPr id="17484" name="Rectangle 76"/>
              <p:cNvSpPr>
                <a:spLocks noChangeArrowheads="1"/>
              </p:cNvSpPr>
              <p:nvPr/>
            </p:nvSpPr>
            <p:spPr bwMode="auto">
              <a:xfrm>
                <a:off x="340" y="1313"/>
                <a:ext cx="146" cy="364"/>
              </a:xfrm>
              <a:prstGeom prst="rect">
                <a:avLst/>
              </a:prstGeom>
              <a:solidFill>
                <a:srgbClr val="99CCFF"/>
              </a:solidFill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cs typeface="Arial" charset="0"/>
                  </a:rPr>
                  <a:t>2</a:t>
                </a:r>
              </a:p>
            </p:txBody>
          </p:sp>
          <p:sp>
            <p:nvSpPr>
              <p:cNvPr id="17485" name="Rectangle 77"/>
              <p:cNvSpPr>
                <a:spLocks noChangeArrowheads="1"/>
              </p:cNvSpPr>
              <p:nvPr/>
            </p:nvSpPr>
            <p:spPr bwMode="auto">
              <a:xfrm>
                <a:off x="340" y="1713"/>
                <a:ext cx="146" cy="364"/>
              </a:xfrm>
              <a:prstGeom prst="rect">
                <a:avLst/>
              </a:prstGeom>
              <a:solidFill>
                <a:srgbClr val="99CCFF"/>
              </a:solidFill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cs typeface="Arial" charset="0"/>
                  </a:rPr>
                  <a:t>3</a:t>
                </a:r>
              </a:p>
            </p:txBody>
          </p:sp>
          <p:sp>
            <p:nvSpPr>
              <p:cNvPr id="17486" name="Rectangle 78"/>
              <p:cNvSpPr>
                <a:spLocks noChangeArrowheads="1"/>
              </p:cNvSpPr>
              <p:nvPr/>
            </p:nvSpPr>
            <p:spPr bwMode="auto">
              <a:xfrm>
                <a:off x="340" y="2113"/>
                <a:ext cx="146" cy="364"/>
              </a:xfrm>
              <a:prstGeom prst="rect">
                <a:avLst/>
              </a:prstGeom>
              <a:solidFill>
                <a:srgbClr val="99CCFF"/>
              </a:solidFill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cs typeface="Arial" charset="0"/>
                  </a:rPr>
                  <a:t>4</a:t>
                </a:r>
              </a:p>
            </p:txBody>
          </p:sp>
          <p:sp>
            <p:nvSpPr>
              <p:cNvPr id="17487" name="Rectangle 79"/>
              <p:cNvSpPr>
                <a:spLocks noChangeArrowheads="1"/>
              </p:cNvSpPr>
              <p:nvPr/>
            </p:nvSpPr>
            <p:spPr bwMode="auto">
              <a:xfrm>
                <a:off x="340" y="2513"/>
                <a:ext cx="146" cy="364"/>
              </a:xfrm>
              <a:prstGeom prst="rect">
                <a:avLst/>
              </a:prstGeom>
              <a:solidFill>
                <a:srgbClr val="99CCFF"/>
              </a:solidFill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cs typeface="Arial" charset="0"/>
                  </a:rPr>
                  <a:t>5</a:t>
                </a:r>
              </a:p>
            </p:txBody>
          </p:sp>
          <p:sp>
            <p:nvSpPr>
              <p:cNvPr id="17488" name="Rectangle 80"/>
              <p:cNvSpPr>
                <a:spLocks noChangeArrowheads="1"/>
              </p:cNvSpPr>
              <p:nvPr/>
            </p:nvSpPr>
            <p:spPr bwMode="auto">
              <a:xfrm>
                <a:off x="340" y="2913"/>
                <a:ext cx="146" cy="364"/>
              </a:xfrm>
              <a:prstGeom prst="rect">
                <a:avLst/>
              </a:prstGeom>
              <a:solidFill>
                <a:srgbClr val="99CCFF"/>
              </a:solidFill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cs typeface="Arial" charset="0"/>
                  </a:rPr>
                  <a:t>6</a:t>
                </a:r>
              </a:p>
            </p:txBody>
          </p:sp>
          <p:sp>
            <p:nvSpPr>
              <p:cNvPr id="17489" name="Rectangle 81"/>
              <p:cNvSpPr>
                <a:spLocks noChangeArrowheads="1"/>
              </p:cNvSpPr>
              <p:nvPr/>
            </p:nvSpPr>
            <p:spPr bwMode="auto">
              <a:xfrm>
                <a:off x="340" y="3713"/>
                <a:ext cx="146" cy="364"/>
              </a:xfrm>
              <a:prstGeom prst="rect">
                <a:avLst/>
              </a:prstGeom>
              <a:solidFill>
                <a:srgbClr val="99CCFF"/>
              </a:solidFill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cs typeface="Arial" charset="0"/>
                  </a:rPr>
                  <a:t>18</a:t>
                </a:r>
              </a:p>
            </p:txBody>
          </p:sp>
          <p:sp>
            <p:nvSpPr>
              <p:cNvPr id="17490" name="Text Box 82"/>
              <p:cNvSpPr txBox="1">
                <a:spLocks noChangeArrowheads="1"/>
              </p:cNvSpPr>
              <p:nvPr/>
            </p:nvSpPr>
            <p:spPr bwMode="auto">
              <a:xfrm>
                <a:off x="308" y="3237"/>
                <a:ext cx="223" cy="68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75000"/>
                  </a:lnSpc>
                </a:pPr>
                <a:r>
                  <a:rPr lang="en-US" sz="2000" b="1">
                    <a:cs typeface="Arial" charset="0"/>
                  </a:rPr>
                  <a:t>.</a:t>
                </a:r>
              </a:p>
              <a:p>
                <a:pPr algn="ctr" eaLnBrk="0" hangingPunct="0">
                  <a:lnSpc>
                    <a:spcPct val="75000"/>
                  </a:lnSpc>
                </a:pPr>
                <a:r>
                  <a:rPr lang="en-US" sz="2000" b="1">
                    <a:cs typeface="Arial" charset="0"/>
                  </a:rPr>
                  <a:t>.</a:t>
                </a:r>
              </a:p>
              <a:p>
                <a:pPr algn="ctr" eaLnBrk="0" hangingPunct="0">
                  <a:lnSpc>
                    <a:spcPct val="75000"/>
                  </a:lnSpc>
                </a:pPr>
                <a:r>
                  <a:rPr lang="en-US" sz="2000" b="1">
                    <a:cs typeface="Arial" charset="0"/>
                  </a:rPr>
                  <a:t>.</a:t>
                </a:r>
              </a:p>
            </p:txBody>
          </p:sp>
        </p:grpSp>
        <p:grpSp>
          <p:nvGrpSpPr>
            <p:cNvPr id="5" name="Group 83"/>
            <p:cNvGrpSpPr>
              <a:grpSpLocks/>
            </p:cNvGrpSpPr>
            <p:nvPr/>
          </p:nvGrpSpPr>
          <p:grpSpPr bwMode="auto">
            <a:xfrm>
              <a:off x="3824" y="886"/>
              <a:ext cx="223" cy="3163"/>
              <a:chOff x="308" y="914"/>
              <a:chExt cx="223" cy="3163"/>
            </a:xfrm>
          </p:grpSpPr>
          <p:sp>
            <p:nvSpPr>
              <p:cNvPr id="17492" name="Rectangle 84"/>
              <p:cNvSpPr>
                <a:spLocks noChangeArrowheads="1"/>
              </p:cNvSpPr>
              <p:nvPr/>
            </p:nvSpPr>
            <p:spPr bwMode="auto">
              <a:xfrm>
                <a:off x="340" y="914"/>
                <a:ext cx="146" cy="364"/>
              </a:xfrm>
              <a:prstGeom prst="rect">
                <a:avLst/>
              </a:prstGeom>
              <a:solidFill>
                <a:srgbClr val="99CCFF"/>
              </a:solidFill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cs typeface="Arial" charset="0"/>
                  </a:rPr>
                  <a:t>1</a:t>
                </a:r>
              </a:p>
            </p:txBody>
          </p:sp>
          <p:sp>
            <p:nvSpPr>
              <p:cNvPr id="17493" name="Rectangle 85"/>
              <p:cNvSpPr>
                <a:spLocks noChangeArrowheads="1"/>
              </p:cNvSpPr>
              <p:nvPr/>
            </p:nvSpPr>
            <p:spPr bwMode="auto">
              <a:xfrm>
                <a:off x="340" y="1313"/>
                <a:ext cx="146" cy="364"/>
              </a:xfrm>
              <a:prstGeom prst="rect">
                <a:avLst/>
              </a:prstGeom>
              <a:solidFill>
                <a:srgbClr val="99CCFF"/>
              </a:solidFill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cs typeface="Arial" charset="0"/>
                  </a:rPr>
                  <a:t>2</a:t>
                </a:r>
              </a:p>
            </p:txBody>
          </p:sp>
          <p:sp>
            <p:nvSpPr>
              <p:cNvPr id="17494" name="Rectangle 86"/>
              <p:cNvSpPr>
                <a:spLocks noChangeArrowheads="1"/>
              </p:cNvSpPr>
              <p:nvPr/>
            </p:nvSpPr>
            <p:spPr bwMode="auto">
              <a:xfrm>
                <a:off x="340" y="1713"/>
                <a:ext cx="146" cy="364"/>
              </a:xfrm>
              <a:prstGeom prst="rect">
                <a:avLst/>
              </a:prstGeom>
              <a:solidFill>
                <a:srgbClr val="99CCFF"/>
              </a:solidFill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cs typeface="Arial" charset="0"/>
                  </a:rPr>
                  <a:t>3</a:t>
                </a:r>
              </a:p>
            </p:txBody>
          </p:sp>
          <p:sp>
            <p:nvSpPr>
              <p:cNvPr id="17495" name="Rectangle 87"/>
              <p:cNvSpPr>
                <a:spLocks noChangeArrowheads="1"/>
              </p:cNvSpPr>
              <p:nvPr/>
            </p:nvSpPr>
            <p:spPr bwMode="auto">
              <a:xfrm>
                <a:off x="340" y="2113"/>
                <a:ext cx="146" cy="364"/>
              </a:xfrm>
              <a:prstGeom prst="rect">
                <a:avLst/>
              </a:prstGeom>
              <a:solidFill>
                <a:srgbClr val="99CCFF"/>
              </a:solidFill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cs typeface="Arial" charset="0"/>
                  </a:rPr>
                  <a:t>4</a:t>
                </a:r>
              </a:p>
            </p:txBody>
          </p:sp>
          <p:sp>
            <p:nvSpPr>
              <p:cNvPr id="17496" name="Rectangle 88"/>
              <p:cNvSpPr>
                <a:spLocks noChangeArrowheads="1"/>
              </p:cNvSpPr>
              <p:nvPr/>
            </p:nvSpPr>
            <p:spPr bwMode="auto">
              <a:xfrm>
                <a:off x="340" y="2513"/>
                <a:ext cx="146" cy="364"/>
              </a:xfrm>
              <a:prstGeom prst="rect">
                <a:avLst/>
              </a:prstGeom>
              <a:solidFill>
                <a:srgbClr val="99CCFF"/>
              </a:solidFill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cs typeface="Arial" charset="0"/>
                  </a:rPr>
                  <a:t>5</a:t>
                </a:r>
              </a:p>
            </p:txBody>
          </p:sp>
          <p:sp>
            <p:nvSpPr>
              <p:cNvPr id="17497" name="Rectangle 89"/>
              <p:cNvSpPr>
                <a:spLocks noChangeArrowheads="1"/>
              </p:cNvSpPr>
              <p:nvPr/>
            </p:nvSpPr>
            <p:spPr bwMode="auto">
              <a:xfrm>
                <a:off x="340" y="2913"/>
                <a:ext cx="146" cy="364"/>
              </a:xfrm>
              <a:prstGeom prst="rect">
                <a:avLst/>
              </a:prstGeom>
              <a:solidFill>
                <a:srgbClr val="99CCFF"/>
              </a:solidFill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cs typeface="Arial" charset="0"/>
                  </a:rPr>
                  <a:t>6</a:t>
                </a:r>
              </a:p>
            </p:txBody>
          </p:sp>
          <p:sp>
            <p:nvSpPr>
              <p:cNvPr id="17498" name="Rectangle 90"/>
              <p:cNvSpPr>
                <a:spLocks noChangeArrowheads="1"/>
              </p:cNvSpPr>
              <p:nvPr/>
            </p:nvSpPr>
            <p:spPr bwMode="auto">
              <a:xfrm>
                <a:off x="340" y="3713"/>
                <a:ext cx="146" cy="364"/>
              </a:xfrm>
              <a:prstGeom prst="rect">
                <a:avLst/>
              </a:prstGeom>
              <a:solidFill>
                <a:srgbClr val="99CCFF"/>
              </a:solidFill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cs typeface="Arial" charset="0"/>
                  </a:rPr>
                  <a:t>18</a:t>
                </a:r>
              </a:p>
            </p:txBody>
          </p:sp>
          <p:sp>
            <p:nvSpPr>
              <p:cNvPr id="17499" name="Text Box 91"/>
              <p:cNvSpPr txBox="1">
                <a:spLocks noChangeArrowheads="1"/>
              </p:cNvSpPr>
              <p:nvPr/>
            </p:nvSpPr>
            <p:spPr bwMode="auto">
              <a:xfrm>
                <a:off x="308" y="3237"/>
                <a:ext cx="223" cy="68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75000"/>
                  </a:lnSpc>
                </a:pPr>
                <a:r>
                  <a:rPr lang="en-US" sz="2000" b="1">
                    <a:cs typeface="Arial" charset="0"/>
                  </a:rPr>
                  <a:t>.</a:t>
                </a:r>
              </a:p>
              <a:p>
                <a:pPr algn="ctr" eaLnBrk="0" hangingPunct="0">
                  <a:lnSpc>
                    <a:spcPct val="75000"/>
                  </a:lnSpc>
                </a:pPr>
                <a:r>
                  <a:rPr lang="en-US" sz="2000" b="1">
                    <a:cs typeface="Arial" charset="0"/>
                  </a:rPr>
                  <a:t>.</a:t>
                </a:r>
              </a:p>
              <a:p>
                <a:pPr algn="ctr" eaLnBrk="0" hangingPunct="0">
                  <a:lnSpc>
                    <a:spcPct val="75000"/>
                  </a:lnSpc>
                </a:pPr>
                <a:r>
                  <a:rPr lang="en-US" sz="2000" b="1">
                    <a:cs typeface="Arial" charset="0"/>
                  </a:rPr>
                  <a:t>.</a:t>
                </a:r>
              </a:p>
            </p:txBody>
          </p:sp>
        </p:grpSp>
        <p:grpSp>
          <p:nvGrpSpPr>
            <p:cNvPr id="6" name="Group 92"/>
            <p:cNvGrpSpPr>
              <a:grpSpLocks/>
            </p:cNvGrpSpPr>
            <p:nvPr/>
          </p:nvGrpSpPr>
          <p:grpSpPr bwMode="auto">
            <a:xfrm>
              <a:off x="2104" y="968"/>
              <a:ext cx="1742" cy="3084"/>
              <a:chOff x="884" y="854"/>
              <a:chExt cx="1742" cy="3084"/>
            </a:xfrm>
          </p:grpSpPr>
          <p:sp>
            <p:nvSpPr>
              <p:cNvPr id="17501" name="Line 93"/>
              <p:cNvSpPr>
                <a:spLocks noChangeShapeType="1"/>
              </p:cNvSpPr>
              <p:nvPr/>
            </p:nvSpPr>
            <p:spPr bwMode="auto">
              <a:xfrm>
                <a:off x="884" y="854"/>
                <a:ext cx="17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02" name="Line 94"/>
              <p:cNvSpPr>
                <a:spLocks noChangeShapeType="1"/>
              </p:cNvSpPr>
              <p:nvPr/>
            </p:nvSpPr>
            <p:spPr bwMode="auto">
              <a:xfrm>
                <a:off x="884" y="854"/>
                <a:ext cx="1742" cy="3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03" name="Line 95"/>
              <p:cNvSpPr>
                <a:spLocks noChangeShapeType="1"/>
              </p:cNvSpPr>
              <p:nvPr/>
            </p:nvSpPr>
            <p:spPr bwMode="auto">
              <a:xfrm>
                <a:off x="884" y="890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04" name="Line 96"/>
              <p:cNvSpPr>
                <a:spLocks noChangeShapeType="1"/>
              </p:cNvSpPr>
              <p:nvPr/>
            </p:nvSpPr>
            <p:spPr bwMode="auto">
              <a:xfrm>
                <a:off x="884" y="890"/>
                <a:ext cx="1742" cy="116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05" name="Line 97"/>
              <p:cNvSpPr>
                <a:spLocks noChangeShapeType="1"/>
              </p:cNvSpPr>
              <p:nvPr/>
            </p:nvSpPr>
            <p:spPr bwMode="auto">
              <a:xfrm>
                <a:off x="884" y="926"/>
                <a:ext cx="1742" cy="15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06" name="Line 98"/>
              <p:cNvSpPr>
                <a:spLocks noChangeShapeType="1"/>
              </p:cNvSpPr>
              <p:nvPr/>
            </p:nvSpPr>
            <p:spPr bwMode="auto">
              <a:xfrm>
                <a:off x="884" y="926"/>
                <a:ext cx="1742" cy="19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07" name="Line 99"/>
              <p:cNvSpPr>
                <a:spLocks noChangeShapeType="1"/>
              </p:cNvSpPr>
              <p:nvPr/>
            </p:nvSpPr>
            <p:spPr bwMode="auto">
              <a:xfrm>
                <a:off x="884" y="1144"/>
                <a:ext cx="1742" cy="250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08" name="Line 100"/>
              <p:cNvSpPr>
                <a:spLocks noChangeShapeType="1"/>
              </p:cNvSpPr>
              <p:nvPr/>
            </p:nvSpPr>
            <p:spPr bwMode="auto">
              <a:xfrm flipV="1">
                <a:off x="884" y="854"/>
                <a:ext cx="1742" cy="3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09" name="Line 101"/>
              <p:cNvSpPr>
                <a:spLocks noChangeShapeType="1"/>
              </p:cNvSpPr>
              <p:nvPr/>
            </p:nvSpPr>
            <p:spPr bwMode="auto">
              <a:xfrm flipV="1">
                <a:off x="884" y="1253"/>
                <a:ext cx="17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10" name="Line 102"/>
              <p:cNvSpPr>
                <a:spLocks noChangeShapeType="1"/>
              </p:cNvSpPr>
              <p:nvPr/>
            </p:nvSpPr>
            <p:spPr bwMode="auto">
              <a:xfrm>
                <a:off x="884" y="1289"/>
                <a:ext cx="1742" cy="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11" name="Line 103"/>
              <p:cNvSpPr>
                <a:spLocks noChangeShapeType="1"/>
              </p:cNvSpPr>
              <p:nvPr/>
            </p:nvSpPr>
            <p:spPr bwMode="auto">
              <a:xfrm>
                <a:off x="884" y="1289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12" name="Line 104"/>
              <p:cNvSpPr>
                <a:spLocks noChangeShapeType="1"/>
              </p:cNvSpPr>
              <p:nvPr/>
            </p:nvSpPr>
            <p:spPr bwMode="auto">
              <a:xfrm>
                <a:off x="884" y="1325"/>
                <a:ext cx="1742" cy="11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13" name="Line 105"/>
              <p:cNvSpPr>
                <a:spLocks noChangeShapeType="1"/>
              </p:cNvSpPr>
              <p:nvPr/>
            </p:nvSpPr>
            <p:spPr bwMode="auto">
              <a:xfrm>
                <a:off x="884" y="1325"/>
                <a:ext cx="1742" cy="15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14" name="Line 106"/>
              <p:cNvSpPr>
                <a:spLocks noChangeShapeType="1"/>
              </p:cNvSpPr>
              <p:nvPr/>
            </p:nvSpPr>
            <p:spPr bwMode="auto">
              <a:xfrm>
                <a:off x="884" y="1543"/>
                <a:ext cx="1742" cy="210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15" name="Line 107"/>
              <p:cNvSpPr>
                <a:spLocks noChangeShapeType="1"/>
              </p:cNvSpPr>
              <p:nvPr/>
            </p:nvSpPr>
            <p:spPr bwMode="auto">
              <a:xfrm flipV="1">
                <a:off x="884" y="890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16" name="Line 108"/>
              <p:cNvSpPr>
                <a:spLocks noChangeShapeType="1"/>
              </p:cNvSpPr>
              <p:nvPr/>
            </p:nvSpPr>
            <p:spPr bwMode="auto">
              <a:xfrm flipV="1">
                <a:off x="884" y="1289"/>
                <a:ext cx="1742" cy="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17" name="Line 109"/>
              <p:cNvSpPr>
                <a:spLocks noChangeShapeType="1"/>
              </p:cNvSpPr>
              <p:nvPr/>
            </p:nvSpPr>
            <p:spPr bwMode="auto">
              <a:xfrm flipV="1">
                <a:off x="884" y="1688"/>
                <a:ext cx="17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18" name="Line 110"/>
              <p:cNvSpPr>
                <a:spLocks noChangeShapeType="1"/>
              </p:cNvSpPr>
              <p:nvPr/>
            </p:nvSpPr>
            <p:spPr bwMode="auto">
              <a:xfrm>
                <a:off x="884" y="1688"/>
                <a:ext cx="1742" cy="3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19" name="Line 111"/>
              <p:cNvSpPr>
                <a:spLocks noChangeShapeType="1"/>
              </p:cNvSpPr>
              <p:nvPr/>
            </p:nvSpPr>
            <p:spPr bwMode="auto">
              <a:xfrm>
                <a:off x="884" y="1725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20" name="Line 112"/>
              <p:cNvSpPr>
                <a:spLocks noChangeShapeType="1"/>
              </p:cNvSpPr>
              <p:nvPr/>
            </p:nvSpPr>
            <p:spPr bwMode="auto">
              <a:xfrm>
                <a:off x="884" y="1725"/>
                <a:ext cx="1742" cy="116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21" name="Line 113"/>
              <p:cNvSpPr>
                <a:spLocks noChangeShapeType="1"/>
              </p:cNvSpPr>
              <p:nvPr/>
            </p:nvSpPr>
            <p:spPr bwMode="auto">
              <a:xfrm>
                <a:off x="884" y="1942"/>
                <a:ext cx="1742" cy="17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22" name="Line 114"/>
              <p:cNvSpPr>
                <a:spLocks noChangeShapeType="1"/>
              </p:cNvSpPr>
              <p:nvPr/>
            </p:nvSpPr>
            <p:spPr bwMode="auto">
              <a:xfrm flipV="1">
                <a:off x="884" y="890"/>
                <a:ext cx="1742" cy="116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23" name="Line 115"/>
              <p:cNvSpPr>
                <a:spLocks noChangeShapeType="1"/>
              </p:cNvSpPr>
              <p:nvPr/>
            </p:nvSpPr>
            <p:spPr bwMode="auto">
              <a:xfrm flipV="1">
                <a:off x="884" y="1289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24" name="Line 116"/>
              <p:cNvSpPr>
                <a:spLocks noChangeShapeType="1"/>
              </p:cNvSpPr>
              <p:nvPr/>
            </p:nvSpPr>
            <p:spPr bwMode="auto">
              <a:xfrm flipV="1">
                <a:off x="884" y="1688"/>
                <a:ext cx="1742" cy="3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25" name="Line 117"/>
              <p:cNvSpPr>
                <a:spLocks noChangeShapeType="1"/>
              </p:cNvSpPr>
              <p:nvPr/>
            </p:nvSpPr>
            <p:spPr bwMode="auto">
              <a:xfrm flipV="1">
                <a:off x="884" y="2087"/>
                <a:ext cx="17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26" name="Line 118"/>
              <p:cNvSpPr>
                <a:spLocks noChangeShapeType="1"/>
              </p:cNvSpPr>
              <p:nvPr/>
            </p:nvSpPr>
            <p:spPr bwMode="auto">
              <a:xfrm>
                <a:off x="884" y="2124"/>
                <a:ext cx="1742" cy="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27" name="Line 119"/>
              <p:cNvSpPr>
                <a:spLocks noChangeShapeType="1"/>
              </p:cNvSpPr>
              <p:nvPr/>
            </p:nvSpPr>
            <p:spPr bwMode="auto">
              <a:xfrm>
                <a:off x="884" y="2124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28" name="Line 120"/>
              <p:cNvSpPr>
                <a:spLocks noChangeShapeType="1"/>
              </p:cNvSpPr>
              <p:nvPr/>
            </p:nvSpPr>
            <p:spPr bwMode="auto">
              <a:xfrm>
                <a:off x="884" y="2341"/>
                <a:ext cx="1742" cy="134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29" name="Line 121"/>
              <p:cNvSpPr>
                <a:spLocks noChangeShapeType="1"/>
              </p:cNvSpPr>
              <p:nvPr/>
            </p:nvSpPr>
            <p:spPr bwMode="auto">
              <a:xfrm flipV="1">
                <a:off x="884" y="926"/>
                <a:ext cx="1742" cy="15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30" name="Line 122"/>
              <p:cNvSpPr>
                <a:spLocks noChangeShapeType="1"/>
              </p:cNvSpPr>
              <p:nvPr/>
            </p:nvSpPr>
            <p:spPr bwMode="auto">
              <a:xfrm flipV="1">
                <a:off x="884" y="1325"/>
                <a:ext cx="1742" cy="11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31" name="Line 123"/>
              <p:cNvSpPr>
                <a:spLocks noChangeShapeType="1"/>
              </p:cNvSpPr>
              <p:nvPr/>
            </p:nvSpPr>
            <p:spPr bwMode="auto">
              <a:xfrm flipV="1">
                <a:off x="884" y="1725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32" name="Line 124"/>
              <p:cNvSpPr>
                <a:spLocks noChangeShapeType="1"/>
              </p:cNvSpPr>
              <p:nvPr/>
            </p:nvSpPr>
            <p:spPr bwMode="auto">
              <a:xfrm flipV="1">
                <a:off x="884" y="2124"/>
                <a:ext cx="1742" cy="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33" name="Line 125"/>
              <p:cNvSpPr>
                <a:spLocks noChangeShapeType="1"/>
              </p:cNvSpPr>
              <p:nvPr/>
            </p:nvSpPr>
            <p:spPr bwMode="auto">
              <a:xfrm flipV="1">
                <a:off x="884" y="2523"/>
                <a:ext cx="17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34" name="Line 126"/>
              <p:cNvSpPr>
                <a:spLocks noChangeShapeType="1"/>
              </p:cNvSpPr>
              <p:nvPr/>
            </p:nvSpPr>
            <p:spPr bwMode="auto">
              <a:xfrm>
                <a:off x="884" y="2523"/>
                <a:ext cx="1742" cy="3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35" name="Line 127"/>
              <p:cNvSpPr>
                <a:spLocks noChangeShapeType="1"/>
              </p:cNvSpPr>
              <p:nvPr/>
            </p:nvSpPr>
            <p:spPr bwMode="auto">
              <a:xfrm>
                <a:off x="884" y="2741"/>
                <a:ext cx="1742" cy="97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36" name="Line 128"/>
              <p:cNvSpPr>
                <a:spLocks noChangeShapeType="1"/>
              </p:cNvSpPr>
              <p:nvPr/>
            </p:nvSpPr>
            <p:spPr bwMode="auto">
              <a:xfrm flipV="1">
                <a:off x="884" y="926"/>
                <a:ext cx="1742" cy="19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37" name="Line 129"/>
              <p:cNvSpPr>
                <a:spLocks noChangeShapeType="1"/>
              </p:cNvSpPr>
              <p:nvPr/>
            </p:nvSpPr>
            <p:spPr bwMode="auto">
              <a:xfrm flipV="1">
                <a:off x="884" y="1325"/>
                <a:ext cx="1742" cy="15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38" name="Line 130"/>
              <p:cNvSpPr>
                <a:spLocks noChangeShapeType="1"/>
              </p:cNvSpPr>
              <p:nvPr/>
            </p:nvSpPr>
            <p:spPr bwMode="auto">
              <a:xfrm flipV="1">
                <a:off x="884" y="1725"/>
                <a:ext cx="1742" cy="116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39" name="Line 131"/>
              <p:cNvSpPr>
                <a:spLocks noChangeShapeType="1"/>
              </p:cNvSpPr>
              <p:nvPr/>
            </p:nvSpPr>
            <p:spPr bwMode="auto">
              <a:xfrm flipV="1">
                <a:off x="884" y="2124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0" name="Line 132"/>
              <p:cNvSpPr>
                <a:spLocks noChangeShapeType="1"/>
              </p:cNvSpPr>
              <p:nvPr/>
            </p:nvSpPr>
            <p:spPr bwMode="auto">
              <a:xfrm flipV="1">
                <a:off x="884" y="2523"/>
                <a:ext cx="1742" cy="3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1" name="Line 133"/>
              <p:cNvSpPr>
                <a:spLocks noChangeShapeType="1"/>
              </p:cNvSpPr>
              <p:nvPr/>
            </p:nvSpPr>
            <p:spPr bwMode="auto">
              <a:xfrm flipV="1">
                <a:off x="884" y="2922"/>
                <a:ext cx="17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2" name="Line 134"/>
              <p:cNvSpPr>
                <a:spLocks noChangeShapeType="1"/>
              </p:cNvSpPr>
              <p:nvPr/>
            </p:nvSpPr>
            <p:spPr bwMode="auto">
              <a:xfrm>
                <a:off x="884" y="3140"/>
                <a:ext cx="1742" cy="61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3" name="Line 135"/>
              <p:cNvSpPr>
                <a:spLocks noChangeShapeType="1"/>
              </p:cNvSpPr>
              <p:nvPr/>
            </p:nvSpPr>
            <p:spPr bwMode="auto">
              <a:xfrm flipV="1">
                <a:off x="884" y="1144"/>
                <a:ext cx="1742" cy="250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4" name="Line 136"/>
              <p:cNvSpPr>
                <a:spLocks noChangeShapeType="1"/>
              </p:cNvSpPr>
              <p:nvPr/>
            </p:nvSpPr>
            <p:spPr bwMode="auto">
              <a:xfrm flipV="1">
                <a:off x="884" y="1543"/>
                <a:ext cx="1742" cy="210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5" name="Line 137"/>
              <p:cNvSpPr>
                <a:spLocks noChangeShapeType="1"/>
              </p:cNvSpPr>
              <p:nvPr/>
            </p:nvSpPr>
            <p:spPr bwMode="auto">
              <a:xfrm flipV="1">
                <a:off x="884" y="1942"/>
                <a:ext cx="1742" cy="17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6" name="Line 138"/>
              <p:cNvSpPr>
                <a:spLocks noChangeShapeType="1"/>
              </p:cNvSpPr>
              <p:nvPr/>
            </p:nvSpPr>
            <p:spPr bwMode="auto">
              <a:xfrm flipV="1">
                <a:off x="884" y="2341"/>
                <a:ext cx="1742" cy="134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7" name="Line 139"/>
              <p:cNvSpPr>
                <a:spLocks noChangeShapeType="1"/>
              </p:cNvSpPr>
              <p:nvPr/>
            </p:nvSpPr>
            <p:spPr bwMode="auto">
              <a:xfrm flipV="1">
                <a:off x="884" y="2741"/>
                <a:ext cx="1742" cy="9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8" name="Line 140"/>
              <p:cNvSpPr>
                <a:spLocks noChangeShapeType="1"/>
              </p:cNvSpPr>
              <p:nvPr/>
            </p:nvSpPr>
            <p:spPr bwMode="auto">
              <a:xfrm flipV="1">
                <a:off x="884" y="3140"/>
                <a:ext cx="1742" cy="5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9" name="Line 141"/>
              <p:cNvSpPr>
                <a:spLocks noChangeShapeType="1"/>
              </p:cNvSpPr>
              <p:nvPr/>
            </p:nvSpPr>
            <p:spPr bwMode="auto">
              <a:xfrm flipV="1">
                <a:off x="884" y="3938"/>
                <a:ext cx="17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7550" name="Line 142"/>
          <p:cNvSpPr>
            <a:spLocks noChangeShapeType="1"/>
          </p:cNvSpPr>
          <p:nvPr/>
        </p:nvSpPr>
        <p:spPr bwMode="auto">
          <a:xfrm>
            <a:off x="2401888" y="1463675"/>
            <a:ext cx="2000250" cy="0"/>
          </a:xfrm>
          <a:prstGeom prst="line">
            <a:avLst/>
          </a:prstGeom>
          <a:noFill/>
          <a:ln w="38100">
            <a:solidFill>
              <a:srgbClr val="FA2227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551" name="Line 143"/>
          <p:cNvSpPr>
            <a:spLocks noChangeShapeType="1"/>
          </p:cNvSpPr>
          <p:nvPr/>
        </p:nvSpPr>
        <p:spPr bwMode="auto">
          <a:xfrm flipV="1">
            <a:off x="219075" y="1687513"/>
            <a:ext cx="2071688" cy="2940050"/>
          </a:xfrm>
          <a:prstGeom prst="line">
            <a:avLst/>
          </a:prstGeom>
          <a:noFill/>
          <a:ln w="38100">
            <a:solidFill>
              <a:srgbClr val="FA2227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552" name="Line 144"/>
          <p:cNvSpPr>
            <a:spLocks noChangeShapeType="1"/>
          </p:cNvSpPr>
          <p:nvPr/>
        </p:nvSpPr>
        <p:spPr bwMode="auto">
          <a:xfrm flipV="1">
            <a:off x="233363" y="1489075"/>
            <a:ext cx="1944687" cy="393700"/>
          </a:xfrm>
          <a:prstGeom prst="line">
            <a:avLst/>
          </a:prstGeom>
          <a:noFill/>
          <a:ln w="38100">
            <a:solidFill>
              <a:srgbClr val="FA2227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553" name="Line 145"/>
          <p:cNvSpPr>
            <a:spLocks noChangeShapeType="1"/>
          </p:cNvSpPr>
          <p:nvPr/>
        </p:nvSpPr>
        <p:spPr bwMode="auto">
          <a:xfrm flipV="1">
            <a:off x="260350" y="1504950"/>
            <a:ext cx="1930400" cy="857250"/>
          </a:xfrm>
          <a:prstGeom prst="line">
            <a:avLst/>
          </a:prstGeom>
          <a:noFill/>
          <a:ln w="38100">
            <a:solidFill>
              <a:srgbClr val="FA2227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554" name="Line 146"/>
          <p:cNvSpPr>
            <a:spLocks noChangeShapeType="1"/>
          </p:cNvSpPr>
          <p:nvPr/>
        </p:nvSpPr>
        <p:spPr bwMode="auto">
          <a:xfrm flipV="1">
            <a:off x="233363" y="1560513"/>
            <a:ext cx="2000250" cy="1223962"/>
          </a:xfrm>
          <a:prstGeom prst="line">
            <a:avLst/>
          </a:prstGeom>
          <a:noFill/>
          <a:ln w="38100">
            <a:solidFill>
              <a:srgbClr val="FA2227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555" name="Line 147"/>
          <p:cNvSpPr>
            <a:spLocks noChangeShapeType="1"/>
          </p:cNvSpPr>
          <p:nvPr/>
        </p:nvSpPr>
        <p:spPr bwMode="auto">
          <a:xfrm flipV="1">
            <a:off x="260350" y="1601788"/>
            <a:ext cx="1901825" cy="1674812"/>
          </a:xfrm>
          <a:prstGeom prst="line">
            <a:avLst/>
          </a:prstGeom>
          <a:noFill/>
          <a:ln w="38100">
            <a:solidFill>
              <a:srgbClr val="FA2227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556" name="Line 148"/>
          <p:cNvSpPr>
            <a:spLocks noChangeShapeType="1"/>
          </p:cNvSpPr>
          <p:nvPr/>
        </p:nvSpPr>
        <p:spPr bwMode="auto">
          <a:xfrm flipV="1">
            <a:off x="260350" y="1601788"/>
            <a:ext cx="1916113" cy="2109787"/>
          </a:xfrm>
          <a:prstGeom prst="line">
            <a:avLst/>
          </a:prstGeom>
          <a:noFill/>
          <a:ln w="38100">
            <a:solidFill>
              <a:srgbClr val="FA2227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557" name="Line 149"/>
          <p:cNvSpPr>
            <a:spLocks noChangeShapeType="1"/>
          </p:cNvSpPr>
          <p:nvPr/>
        </p:nvSpPr>
        <p:spPr bwMode="auto">
          <a:xfrm flipV="1">
            <a:off x="4537075" y="1335088"/>
            <a:ext cx="173038" cy="98425"/>
          </a:xfrm>
          <a:prstGeom prst="line">
            <a:avLst/>
          </a:prstGeom>
          <a:noFill/>
          <a:ln w="38100">
            <a:solidFill>
              <a:srgbClr val="FA2227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558" name="Line 150"/>
          <p:cNvSpPr>
            <a:spLocks noChangeShapeType="1"/>
          </p:cNvSpPr>
          <p:nvPr/>
        </p:nvSpPr>
        <p:spPr bwMode="auto">
          <a:xfrm>
            <a:off x="4575175" y="1770063"/>
            <a:ext cx="173038" cy="112712"/>
          </a:xfrm>
          <a:prstGeom prst="line">
            <a:avLst/>
          </a:prstGeom>
          <a:noFill/>
          <a:ln w="38100">
            <a:solidFill>
              <a:srgbClr val="FA2227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559" name="Line 151"/>
          <p:cNvSpPr>
            <a:spLocks noChangeShapeType="1"/>
          </p:cNvSpPr>
          <p:nvPr/>
        </p:nvSpPr>
        <p:spPr bwMode="auto">
          <a:xfrm flipV="1">
            <a:off x="4535488" y="1487488"/>
            <a:ext cx="173037" cy="0"/>
          </a:xfrm>
          <a:prstGeom prst="line">
            <a:avLst/>
          </a:prstGeom>
          <a:noFill/>
          <a:ln w="38100">
            <a:solidFill>
              <a:srgbClr val="FA2227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560" name="Line 152"/>
          <p:cNvSpPr>
            <a:spLocks noChangeShapeType="1"/>
          </p:cNvSpPr>
          <p:nvPr/>
        </p:nvSpPr>
        <p:spPr bwMode="auto">
          <a:xfrm>
            <a:off x="4562475" y="1573213"/>
            <a:ext cx="158750" cy="12700"/>
          </a:xfrm>
          <a:prstGeom prst="line">
            <a:avLst/>
          </a:prstGeom>
          <a:noFill/>
          <a:ln w="38100">
            <a:solidFill>
              <a:srgbClr val="FA2227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561" name="Line 153"/>
          <p:cNvSpPr>
            <a:spLocks noChangeShapeType="1"/>
          </p:cNvSpPr>
          <p:nvPr/>
        </p:nvSpPr>
        <p:spPr bwMode="auto">
          <a:xfrm>
            <a:off x="4562475" y="1684338"/>
            <a:ext cx="144463" cy="1587"/>
          </a:xfrm>
          <a:prstGeom prst="line">
            <a:avLst/>
          </a:prstGeom>
          <a:noFill/>
          <a:ln w="38100">
            <a:solidFill>
              <a:srgbClr val="FA2227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562" name="AutoShape 154"/>
          <p:cNvSpPr>
            <a:spLocks noChangeArrowheads="1"/>
          </p:cNvSpPr>
          <p:nvPr/>
        </p:nvSpPr>
        <p:spPr bwMode="auto">
          <a:xfrm>
            <a:off x="4865688" y="4338638"/>
            <a:ext cx="4243387" cy="646112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9525" algn="ctr">
            <a:noFill/>
            <a:round/>
            <a:headEnd type="none" w="lg" len="lg"/>
            <a:tailEnd type="none" w="lg" len="lg"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 algn="ctr" eaLnBrk="0" hangingPunct="0"/>
            <a:r>
              <a:rPr lang="en-US" sz="1600" b="1">
                <a:cs typeface="Arial" charset="0"/>
              </a:rPr>
              <a:t>The congestion is a result of ROUTING and not only the BLOCKING FACTOR!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nimBg="1"/>
      <p:bldP spid="17413" grpId="0" animBg="1"/>
      <p:bldP spid="17414" grpId="0" animBg="1"/>
      <p:bldP spid="17415" grpId="0" animBg="1"/>
      <p:bldP spid="17416" grpId="0" animBg="1"/>
      <p:bldP spid="1756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/>
          </p:nvPr>
        </p:nvSpPr>
        <p:spPr>
          <a:xfrm>
            <a:off x="304800" y="381000"/>
            <a:ext cx="8382000" cy="563563"/>
          </a:xfrm>
        </p:spPr>
        <p:txBody>
          <a:bodyPr/>
          <a:lstStyle/>
          <a:p>
            <a:r>
              <a:rPr lang="en-US" sz="4400" smtClean="0">
                <a:latin typeface="Arial" charset="0"/>
                <a:ea typeface="ＭＳ Ｐゴシック" charset="-128"/>
                <a:cs typeface="Arial" charset="0"/>
              </a:rPr>
              <a:t>“Pure” fat-tree in case of </a:t>
            </a:r>
            <a:br>
              <a:rPr lang="en-US" sz="4400" smtClean="0">
                <a:latin typeface="Arial" charset="0"/>
                <a:ea typeface="ＭＳ Ｐゴシック" charset="-128"/>
                <a:cs typeface="Arial" charset="0"/>
              </a:rPr>
            </a:br>
            <a:r>
              <a:rPr lang="en-US" sz="4400" smtClean="0">
                <a:latin typeface="Arial" charset="0"/>
                <a:ea typeface="ＭＳ Ｐゴシック" charset="-128"/>
                <a:cs typeface="Arial" charset="0"/>
              </a:rPr>
              <a:t>uniform traffic distribution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1524000" y="122238"/>
            <a:ext cx="6270625" cy="9826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57" tIns="44435" rIns="90457" bIns="44435" anchor="ctr"/>
          <a:lstStyle/>
          <a:p>
            <a:pPr eaLnBrk="0" hangingPunct="0"/>
            <a:endParaRPr lang="en-US" sz="3600">
              <a:solidFill>
                <a:srgbClr val="005195"/>
              </a:solidFill>
              <a:cs typeface="Arial" charset="0"/>
            </a:endParaRPr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5437188" y="1663700"/>
            <a:ext cx="3062287" cy="758825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9525" algn="ctr">
            <a:noFill/>
            <a:round/>
            <a:headEnd type="none" w="lg" len="lg"/>
            <a:tailEnd type="none" w="lg" len="lg"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 algn="ctr" eaLnBrk="0" hangingPunct="0"/>
            <a:r>
              <a:rPr lang="en-US" sz="1600" b="1">
                <a:cs typeface="Arial" charset="0"/>
              </a:rPr>
              <a:t>This is the best case: there is no congestion here!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25425" y="1336675"/>
            <a:ext cx="4676775" cy="3736975"/>
            <a:chOff x="0" y="842"/>
            <a:chExt cx="4089" cy="3302"/>
          </a:xfrm>
        </p:grpSpPr>
        <p:sp>
          <p:nvSpPr>
            <p:cNvPr id="18438" name="Rectangle 6"/>
            <p:cNvSpPr>
              <a:spLocks noChangeArrowheads="1"/>
            </p:cNvSpPr>
            <p:nvPr/>
          </p:nvSpPr>
          <p:spPr bwMode="auto">
            <a:xfrm>
              <a:off x="0" y="842"/>
              <a:ext cx="4089" cy="3302"/>
            </a:xfrm>
            <a:prstGeom prst="rect">
              <a:avLst/>
            </a:prstGeom>
            <a:solidFill>
              <a:srgbClr val="C0C0C0">
                <a:alpha val="39999"/>
              </a:srgbClr>
            </a:solidFill>
            <a:ln w="9525" algn="ctr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39" name="Rectangle 7"/>
            <p:cNvSpPr>
              <a:spLocks noChangeArrowheads="1"/>
            </p:cNvSpPr>
            <p:nvPr/>
          </p:nvSpPr>
          <p:spPr bwMode="auto">
            <a:xfrm>
              <a:off x="1815" y="3527"/>
              <a:ext cx="291" cy="580"/>
            </a:xfrm>
            <a:prstGeom prst="rect">
              <a:avLst/>
            </a:prstGeom>
            <a:solidFill>
              <a:srgbClr val="99CCFF"/>
            </a:solidFill>
            <a:ln w="9525" algn="ctr">
              <a:solidFill>
                <a:schemeClr val="tx1"/>
              </a:solidFill>
              <a:miter lim="800000"/>
              <a:headEnd type="none" w="lg" len="lg"/>
              <a:tailEnd type="none" w="lg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40" name="Rectangle 8"/>
            <p:cNvSpPr>
              <a:spLocks noChangeArrowheads="1"/>
            </p:cNvSpPr>
            <p:nvPr/>
          </p:nvSpPr>
          <p:spPr bwMode="auto">
            <a:xfrm>
              <a:off x="1815" y="2475"/>
              <a:ext cx="291" cy="798"/>
            </a:xfrm>
            <a:prstGeom prst="rect">
              <a:avLst/>
            </a:prstGeom>
            <a:solidFill>
              <a:srgbClr val="99CCFF"/>
            </a:solidFill>
            <a:ln w="9525" algn="ctr">
              <a:solidFill>
                <a:schemeClr val="tx1"/>
              </a:solidFill>
              <a:miter lim="800000"/>
              <a:headEnd type="none" w="lg" len="lg"/>
              <a:tailEnd type="none" w="lg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41" name="Rectangle 9"/>
            <p:cNvSpPr>
              <a:spLocks noChangeArrowheads="1"/>
            </p:cNvSpPr>
            <p:nvPr/>
          </p:nvSpPr>
          <p:spPr bwMode="auto">
            <a:xfrm>
              <a:off x="1815" y="1676"/>
              <a:ext cx="291" cy="798"/>
            </a:xfrm>
            <a:prstGeom prst="rect">
              <a:avLst/>
            </a:prstGeom>
            <a:solidFill>
              <a:srgbClr val="99CCFF"/>
            </a:solidFill>
            <a:ln w="9525" algn="ctr">
              <a:solidFill>
                <a:schemeClr val="tx1"/>
              </a:solidFill>
              <a:miter lim="800000"/>
              <a:headEnd type="none" w="lg" len="lg"/>
              <a:tailEnd type="none" w="lg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42" name="Rectangle 10"/>
            <p:cNvSpPr>
              <a:spLocks noChangeArrowheads="1"/>
            </p:cNvSpPr>
            <p:nvPr/>
          </p:nvSpPr>
          <p:spPr bwMode="auto">
            <a:xfrm>
              <a:off x="1815" y="878"/>
              <a:ext cx="291" cy="798"/>
            </a:xfrm>
            <a:prstGeom prst="rect">
              <a:avLst/>
            </a:prstGeom>
            <a:solidFill>
              <a:srgbClr val="99CCFF"/>
            </a:solidFill>
            <a:ln w="9525" algn="ctr">
              <a:solidFill>
                <a:schemeClr val="tx1"/>
              </a:solidFill>
              <a:miter lim="800000"/>
              <a:headEnd type="none" w="lg" len="lg"/>
              <a:tailEnd type="none" w="lg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43" name="Text Box 11"/>
            <p:cNvSpPr txBox="1">
              <a:spLocks noChangeArrowheads="1"/>
            </p:cNvSpPr>
            <p:nvPr/>
          </p:nvSpPr>
          <p:spPr bwMode="auto">
            <a:xfrm>
              <a:off x="1852" y="3273"/>
              <a:ext cx="204" cy="363"/>
            </a:xfrm>
            <a:prstGeom prst="rect">
              <a:avLst/>
            </a:prstGeom>
            <a:noFill/>
            <a:ln w="9525" algn="ctr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50000"/>
                </a:lnSpc>
              </a:pPr>
              <a:r>
                <a:rPr lang="en-US" sz="1400" b="1">
                  <a:cs typeface="Arial" charset="0"/>
                </a:rPr>
                <a:t>.</a:t>
              </a:r>
            </a:p>
            <a:p>
              <a:pPr algn="ctr" eaLnBrk="0" hangingPunct="0">
                <a:lnSpc>
                  <a:spcPct val="50000"/>
                </a:lnSpc>
              </a:pPr>
              <a:r>
                <a:rPr lang="en-US" sz="1400" b="1">
                  <a:cs typeface="Arial" charset="0"/>
                </a:rPr>
                <a:t>.</a:t>
              </a:r>
            </a:p>
            <a:p>
              <a:pPr algn="ctr" eaLnBrk="0" hangingPunct="0">
                <a:lnSpc>
                  <a:spcPct val="50000"/>
                </a:lnSpc>
              </a:pPr>
              <a:r>
                <a:rPr lang="en-US" sz="1400" b="1">
                  <a:cs typeface="Arial" charset="0"/>
                </a:rPr>
                <a:t>.</a:t>
              </a:r>
            </a:p>
          </p:txBody>
        </p:sp>
        <p:sp>
          <p:nvSpPr>
            <p:cNvPr id="18444" name="Rectangle 12"/>
            <p:cNvSpPr>
              <a:spLocks noChangeArrowheads="1"/>
            </p:cNvSpPr>
            <p:nvPr/>
          </p:nvSpPr>
          <p:spPr bwMode="auto">
            <a:xfrm>
              <a:off x="1959" y="913"/>
              <a:ext cx="146" cy="364"/>
            </a:xfrm>
            <a:prstGeom prst="rect">
              <a:avLst/>
            </a:prstGeom>
            <a:solidFill>
              <a:srgbClr val="FFCC99"/>
            </a:solidFill>
            <a:ln w="9525" algn="ctr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cs typeface="Arial" charset="0"/>
                </a:rPr>
                <a:t>1</a:t>
              </a:r>
            </a:p>
          </p:txBody>
        </p:sp>
        <p:sp>
          <p:nvSpPr>
            <p:cNvPr id="18445" name="Rectangle 13"/>
            <p:cNvSpPr>
              <a:spLocks noChangeArrowheads="1"/>
            </p:cNvSpPr>
            <p:nvPr/>
          </p:nvSpPr>
          <p:spPr bwMode="auto">
            <a:xfrm>
              <a:off x="1959" y="1312"/>
              <a:ext cx="146" cy="364"/>
            </a:xfrm>
            <a:prstGeom prst="rect">
              <a:avLst/>
            </a:prstGeom>
            <a:solidFill>
              <a:srgbClr val="FFCC99"/>
            </a:solidFill>
            <a:ln w="9525" algn="ctr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cs typeface="Arial" charset="0"/>
                </a:rPr>
                <a:t>2</a:t>
              </a:r>
            </a:p>
          </p:txBody>
        </p:sp>
        <p:sp>
          <p:nvSpPr>
            <p:cNvPr id="18446" name="Rectangle 14"/>
            <p:cNvSpPr>
              <a:spLocks noChangeArrowheads="1"/>
            </p:cNvSpPr>
            <p:nvPr/>
          </p:nvSpPr>
          <p:spPr bwMode="auto">
            <a:xfrm>
              <a:off x="1959" y="1712"/>
              <a:ext cx="146" cy="364"/>
            </a:xfrm>
            <a:prstGeom prst="rect">
              <a:avLst/>
            </a:prstGeom>
            <a:solidFill>
              <a:srgbClr val="FFCC99"/>
            </a:solidFill>
            <a:ln w="9525" algn="ctr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cs typeface="Arial" charset="0"/>
                </a:rPr>
                <a:t>3</a:t>
              </a:r>
            </a:p>
          </p:txBody>
        </p:sp>
        <p:sp>
          <p:nvSpPr>
            <p:cNvPr id="18447" name="Rectangle 15"/>
            <p:cNvSpPr>
              <a:spLocks noChangeArrowheads="1"/>
            </p:cNvSpPr>
            <p:nvPr/>
          </p:nvSpPr>
          <p:spPr bwMode="auto">
            <a:xfrm>
              <a:off x="1959" y="2112"/>
              <a:ext cx="146" cy="364"/>
            </a:xfrm>
            <a:prstGeom prst="rect">
              <a:avLst/>
            </a:prstGeom>
            <a:solidFill>
              <a:srgbClr val="FFCC99"/>
            </a:solidFill>
            <a:ln w="9525" algn="ctr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cs typeface="Arial" charset="0"/>
                </a:rPr>
                <a:t>4</a:t>
              </a:r>
            </a:p>
          </p:txBody>
        </p:sp>
        <p:sp>
          <p:nvSpPr>
            <p:cNvPr id="18448" name="Rectangle 16"/>
            <p:cNvSpPr>
              <a:spLocks noChangeArrowheads="1"/>
            </p:cNvSpPr>
            <p:nvPr/>
          </p:nvSpPr>
          <p:spPr bwMode="auto">
            <a:xfrm>
              <a:off x="1959" y="2512"/>
              <a:ext cx="146" cy="364"/>
            </a:xfrm>
            <a:prstGeom prst="rect">
              <a:avLst/>
            </a:prstGeom>
            <a:solidFill>
              <a:srgbClr val="FFCC99"/>
            </a:solidFill>
            <a:ln w="9525" algn="ctr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cs typeface="Arial" charset="0"/>
                </a:rPr>
                <a:t>5</a:t>
              </a:r>
            </a:p>
          </p:txBody>
        </p:sp>
        <p:sp>
          <p:nvSpPr>
            <p:cNvPr id="18449" name="Rectangle 17"/>
            <p:cNvSpPr>
              <a:spLocks noChangeArrowheads="1"/>
            </p:cNvSpPr>
            <p:nvPr/>
          </p:nvSpPr>
          <p:spPr bwMode="auto">
            <a:xfrm>
              <a:off x="1959" y="2912"/>
              <a:ext cx="146" cy="364"/>
            </a:xfrm>
            <a:prstGeom prst="rect">
              <a:avLst/>
            </a:prstGeom>
            <a:solidFill>
              <a:srgbClr val="FFCC99"/>
            </a:solidFill>
            <a:ln w="9525" algn="ctr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cs typeface="Arial" charset="0"/>
                </a:rPr>
                <a:t>6</a:t>
              </a:r>
            </a:p>
          </p:txBody>
        </p:sp>
        <p:sp>
          <p:nvSpPr>
            <p:cNvPr id="18450" name="Rectangle 18"/>
            <p:cNvSpPr>
              <a:spLocks noChangeArrowheads="1"/>
            </p:cNvSpPr>
            <p:nvPr/>
          </p:nvSpPr>
          <p:spPr bwMode="auto">
            <a:xfrm>
              <a:off x="1959" y="3712"/>
              <a:ext cx="146" cy="364"/>
            </a:xfrm>
            <a:prstGeom prst="rect">
              <a:avLst/>
            </a:prstGeom>
            <a:solidFill>
              <a:srgbClr val="FFCC99"/>
            </a:solidFill>
            <a:ln w="9525" algn="ctr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cs typeface="Arial" charset="0"/>
                </a:rPr>
                <a:t>18</a:t>
              </a:r>
            </a:p>
          </p:txBody>
        </p:sp>
        <p:grpSp>
          <p:nvGrpSpPr>
            <p:cNvPr id="3" name="Group 19"/>
            <p:cNvGrpSpPr>
              <a:grpSpLocks/>
            </p:cNvGrpSpPr>
            <p:nvPr/>
          </p:nvGrpSpPr>
          <p:grpSpPr bwMode="auto">
            <a:xfrm>
              <a:off x="218" y="951"/>
              <a:ext cx="1742" cy="3084"/>
              <a:chOff x="884" y="854"/>
              <a:chExt cx="1742" cy="3084"/>
            </a:xfrm>
          </p:grpSpPr>
          <p:sp>
            <p:nvSpPr>
              <p:cNvPr id="18452" name="Line 20"/>
              <p:cNvSpPr>
                <a:spLocks noChangeShapeType="1"/>
              </p:cNvSpPr>
              <p:nvPr/>
            </p:nvSpPr>
            <p:spPr bwMode="auto">
              <a:xfrm>
                <a:off x="884" y="854"/>
                <a:ext cx="17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53" name="Line 21"/>
              <p:cNvSpPr>
                <a:spLocks noChangeShapeType="1"/>
              </p:cNvSpPr>
              <p:nvPr/>
            </p:nvSpPr>
            <p:spPr bwMode="auto">
              <a:xfrm>
                <a:off x="884" y="854"/>
                <a:ext cx="1742" cy="3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54" name="Line 22"/>
              <p:cNvSpPr>
                <a:spLocks noChangeShapeType="1"/>
              </p:cNvSpPr>
              <p:nvPr/>
            </p:nvSpPr>
            <p:spPr bwMode="auto">
              <a:xfrm>
                <a:off x="884" y="890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55" name="Line 23"/>
              <p:cNvSpPr>
                <a:spLocks noChangeShapeType="1"/>
              </p:cNvSpPr>
              <p:nvPr/>
            </p:nvSpPr>
            <p:spPr bwMode="auto">
              <a:xfrm>
                <a:off x="884" y="890"/>
                <a:ext cx="1742" cy="116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56" name="Line 24"/>
              <p:cNvSpPr>
                <a:spLocks noChangeShapeType="1"/>
              </p:cNvSpPr>
              <p:nvPr/>
            </p:nvSpPr>
            <p:spPr bwMode="auto">
              <a:xfrm>
                <a:off x="884" y="926"/>
                <a:ext cx="1742" cy="15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57" name="Line 25"/>
              <p:cNvSpPr>
                <a:spLocks noChangeShapeType="1"/>
              </p:cNvSpPr>
              <p:nvPr/>
            </p:nvSpPr>
            <p:spPr bwMode="auto">
              <a:xfrm>
                <a:off x="884" y="926"/>
                <a:ext cx="1742" cy="19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58" name="Line 26"/>
              <p:cNvSpPr>
                <a:spLocks noChangeShapeType="1"/>
              </p:cNvSpPr>
              <p:nvPr/>
            </p:nvSpPr>
            <p:spPr bwMode="auto">
              <a:xfrm>
                <a:off x="884" y="1144"/>
                <a:ext cx="1742" cy="250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59" name="Line 27"/>
              <p:cNvSpPr>
                <a:spLocks noChangeShapeType="1"/>
              </p:cNvSpPr>
              <p:nvPr/>
            </p:nvSpPr>
            <p:spPr bwMode="auto">
              <a:xfrm flipV="1">
                <a:off x="884" y="854"/>
                <a:ext cx="1742" cy="3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60" name="Line 28"/>
              <p:cNvSpPr>
                <a:spLocks noChangeShapeType="1"/>
              </p:cNvSpPr>
              <p:nvPr/>
            </p:nvSpPr>
            <p:spPr bwMode="auto">
              <a:xfrm flipV="1">
                <a:off x="884" y="1253"/>
                <a:ext cx="17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61" name="Line 29"/>
              <p:cNvSpPr>
                <a:spLocks noChangeShapeType="1"/>
              </p:cNvSpPr>
              <p:nvPr/>
            </p:nvSpPr>
            <p:spPr bwMode="auto">
              <a:xfrm>
                <a:off x="884" y="1289"/>
                <a:ext cx="1742" cy="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62" name="Line 30"/>
              <p:cNvSpPr>
                <a:spLocks noChangeShapeType="1"/>
              </p:cNvSpPr>
              <p:nvPr/>
            </p:nvSpPr>
            <p:spPr bwMode="auto">
              <a:xfrm>
                <a:off x="884" y="1289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63" name="Line 31"/>
              <p:cNvSpPr>
                <a:spLocks noChangeShapeType="1"/>
              </p:cNvSpPr>
              <p:nvPr/>
            </p:nvSpPr>
            <p:spPr bwMode="auto">
              <a:xfrm>
                <a:off x="884" y="1325"/>
                <a:ext cx="1742" cy="11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64" name="Line 32"/>
              <p:cNvSpPr>
                <a:spLocks noChangeShapeType="1"/>
              </p:cNvSpPr>
              <p:nvPr/>
            </p:nvSpPr>
            <p:spPr bwMode="auto">
              <a:xfrm>
                <a:off x="884" y="1325"/>
                <a:ext cx="1742" cy="15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65" name="Line 33"/>
              <p:cNvSpPr>
                <a:spLocks noChangeShapeType="1"/>
              </p:cNvSpPr>
              <p:nvPr/>
            </p:nvSpPr>
            <p:spPr bwMode="auto">
              <a:xfrm>
                <a:off x="884" y="1543"/>
                <a:ext cx="1742" cy="210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66" name="Line 34"/>
              <p:cNvSpPr>
                <a:spLocks noChangeShapeType="1"/>
              </p:cNvSpPr>
              <p:nvPr/>
            </p:nvSpPr>
            <p:spPr bwMode="auto">
              <a:xfrm flipV="1">
                <a:off x="884" y="890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67" name="Line 35"/>
              <p:cNvSpPr>
                <a:spLocks noChangeShapeType="1"/>
              </p:cNvSpPr>
              <p:nvPr/>
            </p:nvSpPr>
            <p:spPr bwMode="auto">
              <a:xfrm flipV="1">
                <a:off x="884" y="1289"/>
                <a:ext cx="1742" cy="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68" name="Line 36"/>
              <p:cNvSpPr>
                <a:spLocks noChangeShapeType="1"/>
              </p:cNvSpPr>
              <p:nvPr/>
            </p:nvSpPr>
            <p:spPr bwMode="auto">
              <a:xfrm flipV="1">
                <a:off x="884" y="1688"/>
                <a:ext cx="17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69" name="Line 37"/>
              <p:cNvSpPr>
                <a:spLocks noChangeShapeType="1"/>
              </p:cNvSpPr>
              <p:nvPr/>
            </p:nvSpPr>
            <p:spPr bwMode="auto">
              <a:xfrm>
                <a:off x="884" y="1688"/>
                <a:ext cx="1742" cy="3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70" name="Line 38"/>
              <p:cNvSpPr>
                <a:spLocks noChangeShapeType="1"/>
              </p:cNvSpPr>
              <p:nvPr/>
            </p:nvSpPr>
            <p:spPr bwMode="auto">
              <a:xfrm>
                <a:off x="884" y="1725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71" name="Line 39"/>
              <p:cNvSpPr>
                <a:spLocks noChangeShapeType="1"/>
              </p:cNvSpPr>
              <p:nvPr/>
            </p:nvSpPr>
            <p:spPr bwMode="auto">
              <a:xfrm>
                <a:off x="884" y="1725"/>
                <a:ext cx="1742" cy="116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72" name="Line 40"/>
              <p:cNvSpPr>
                <a:spLocks noChangeShapeType="1"/>
              </p:cNvSpPr>
              <p:nvPr/>
            </p:nvSpPr>
            <p:spPr bwMode="auto">
              <a:xfrm>
                <a:off x="884" y="1942"/>
                <a:ext cx="1742" cy="17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73" name="Line 41"/>
              <p:cNvSpPr>
                <a:spLocks noChangeShapeType="1"/>
              </p:cNvSpPr>
              <p:nvPr/>
            </p:nvSpPr>
            <p:spPr bwMode="auto">
              <a:xfrm flipV="1">
                <a:off x="884" y="890"/>
                <a:ext cx="1742" cy="116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74" name="Line 42"/>
              <p:cNvSpPr>
                <a:spLocks noChangeShapeType="1"/>
              </p:cNvSpPr>
              <p:nvPr/>
            </p:nvSpPr>
            <p:spPr bwMode="auto">
              <a:xfrm flipV="1">
                <a:off x="884" y="1289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75" name="Line 43"/>
              <p:cNvSpPr>
                <a:spLocks noChangeShapeType="1"/>
              </p:cNvSpPr>
              <p:nvPr/>
            </p:nvSpPr>
            <p:spPr bwMode="auto">
              <a:xfrm flipV="1">
                <a:off x="884" y="1688"/>
                <a:ext cx="1742" cy="3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76" name="Line 44"/>
              <p:cNvSpPr>
                <a:spLocks noChangeShapeType="1"/>
              </p:cNvSpPr>
              <p:nvPr/>
            </p:nvSpPr>
            <p:spPr bwMode="auto">
              <a:xfrm flipV="1">
                <a:off x="884" y="2087"/>
                <a:ext cx="17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77" name="Line 45"/>
              <p:cNvSpPr>
                <a:spLocks noChangeShapeType="1"/>
              </p:cNvSpPr>
              <p:nvPr/>
            </p:nvSpPr>
            <p:spPr bwMode="auto">
              <a:xfrm>
                <a:off x="884" y="2124"/>
                <a:ext cx="1742" cy="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78" name="Line 46"/>
              <p:cNvSpPr>
                <a:spLocks noChangeShapeType="1"/>
              </p:cNvSpPr>
              <p:nvPr/>
            </p:nvSpPr>
            <p:spPr bwMode="auto">
              <a:xfrm>
                <a:off x="884" y="2124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79" name="Line 47"/>
              <p:cNvSpPr>
                <a:spLocks noChangeShapeType="1"/>
              </p:cNvSpPr>
              <p:nvPr/>
            </p:nvSpPr>
            <p:spPr bwMode="auto">
              <a:xfrm>
                <a:off x="884" y="2341"/>
                <a:ext cx="1742" cy="134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80" name="Line 48"/>
              <p:cNvSpPr>
                <a:spLocks noChangeShapeType="1"/>
              </p:cNvSpPr>
              <p:nvPr/>
            </p:nvSpPr>
            <p:spPr bwMode="auto">
              <a:xfrm flipV="1">
                <a:off x="884" y="926"/>
                <a:ext cx="1742" cy="15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81" name="Line 49"/>
              <p:cNvSpPr>
                <a:spLocks noChangeShapeType="1"/>
              </p:cNvSpPr>
              <p:nvPr/>
            </p:nvSpPr>
            <p:spPr bwMode="auto">
              <a:xfrm flipV="1">
                <a:off x="884" y="1325"/>
                <a:ext cx="1742" cy="11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82" name="Line 50"/>
              <p:cNvSpPr>
                <a:spLocks noChangeShapeType="1"/>
              </p:cNvSpPr>
              <p:nvPr/>
            </p:nvSpPr>
            <p:spPr bwMode="auto">
              <a:xfrm flipV="1">
                <a:off x="884" y="1725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83" name="Line 51"/>
              <p:cNvSpPr>
                <a:spLocks noChangeShapeType="1"/>
              </p:cNvSpPr>
              <p:nvPr/>
            </p:nvSpPr>
            <p:spPr bwMode="auto">
              <a:xfrm flipV="1">
                <a:off x="884" y="2124"/>
                <a:ext cx="1742" cy="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84" name="Line 52"/>
              <p:cNvSpPr>
                <a:spLocks noChangeShapeType="1"/>
              </p:cNvSpPr>
              <p:nvPr/>
            </p:nvSpPr>
            <p:spPr bwMode="auto">
              <a:xfrm flipV="1">
                <a:off x="884" y="2523"/>
                <a:ext cx="17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85" name="Line 53"/>
              <p:cNvSpPr>
                <a:spLocks noChangeShapeType="1"/>
              </p:cNvSpPr>
              <p:nvPr/>
            </p:nvSpPr>
            <p:spPr bwMode="auto">
              <a:xfrm>
                <a:off x="884" y="2523"/>
                <a:ext cx="1742" cy="3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86" name="Line 54"/>
              <p:cNvSpPr>
                <a:spLocks noChangeShapeType="1"/>
              </p:cNvSpPr>
              <p:nvPr/>
            </p:nvSpPr>
            <p:spPr bwMode="auto">
              <a:xfrm>
                <a:off x="884" y="2741"/>
                <a:ext cx="1742" cy="97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87" name="Line 55"/>
              <p:cNvSpPr>
                <a:spLocks noChangeShapeType="1"/>
              </p:cNvSpPr>
              <p:nvPr/>
            </p:nvSpPr>
            <p:spPr bwMode="auto">
              <a:xfrm flipV="1">
                <a:off x="884" y="926"/>
                <a:ext cx="1742" cy="19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88" name="Line 56"/>
              <p:cNvSpPr>
                <a:spLocks noChangeShapeType="1"/>
              </p:cNvSpPr>
              <p:nvPr/>
            </p:nvSpPr>
            <p:spPr bwMode="auto">
              <a:xfrm flipV="1">
                <a:off x="884" y="1325"/>
                <a:ext cx="1742" cy="15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89" name="Line 57"/>
              <p:cNvSpPr>
                <a:spLocks noChangeShapeType="1"/>
              </p:cNvSpPr>
              <p:nvPr/>
            </p:nvSpPr>
            <p:spPr bwMode="auto">
              <a:xfrm flipV="1">
                <a:off x="884" y="1725"/>
                <a:ext cx="1742" cy="116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90" name="Line 58"/>
              <p:cNvSpPr>
                <a:spLocks noChangeShapeType="1"/>
              </p:cNvSpPr>
              <p:nvPr/>
            </p:nvSpPr>
            <p:spPr bwMode="auto">
              <a:xfrm flipV="1">
                <a:off x="884" y="2124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91" name="Line 59"/>
              <p:cNvSpPr>
                <a:spLocks noChangeShapeType="1"/>
              </p:cNvSpPr>
              <p:nvPr/>
            </p:nvSpPr>
            <p:spPr bwMode="auto">
              <a:xfrm flipV="1">
                <a:off x="884" y="2523"/>
                <a:ext cx="1742" cy="3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92" name="Line 60"/>
              <p:cNvSpPr>
                <a:spLocks noChangeShapeType="1"/>
              </p:cNvSpPr>
              <p:nvPr/>
            </p:nvSpPr>
            <p:spPr bwMode="auto">
              <a:xfrm flipV="1">
                <a:off x="884" y="2922"/>
                <a:ext cx="17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93" name="Line 61"/>
              <p:cNvSpPr>
                <a:spLocks noChangeShapeType="1"/>
              </p:cNvSpPr>
              <p:nvPr/>
            </p:nvSpPr>
            <p:spPr bwMode="auto">
              <a:xfrm>
                <a:off x="884" y="3140"/>
                <a:ext cx="1742" cy="61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94" name="Line 62"/>
              <p:cNvSpPr>
                <a:spLocks noChangeShapeType="1"/>
              </p:cNvSpPr>
              <p:nvPr/>
            </p:nvSpPr>
            <p:spPr bwMode="auto">
              <a:xfrm flipV="1">
                <a:off x="884" y="1144"/>
                <a:ext cx="1742" cy="250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95" name="Line 63"/>
              <p:cNvSpPr>
                <a:spLocks noChangeShapeType="1"/>
              </p:cNvSpPr>
              <p:nvPr/>
            </p:nvSpPr>
            <p:spPr bwMode="auto">
              <a:xfrm flipV="1">
                <a:off x="884" y="1543"/>
                <a:ext cx="1742" cy="210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96" name="Line 64"/>
              <p:cNvSpPr>
                <a:spLocks noChangeShapeType="1"/>
              </p:cNvSpPr>
              <p:nvPr/>
            </p:nvSpPr>
            <p:spPr bwMode="auto">
              <a:xfrm flipV="1">
                <a:off x="884" y="1942"/>
                <a:ext cx="1742" cy="17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97" name="Line 65"/>
              <p:cNvSpPr>
                <a:spLocks noChangeShapeType="1"/>
              </p:cNvSpPr>
              <p:nvPr/>
            </p:nvSpPr>
            <p:spPr bwMode="auto">
              <a:xfrm flipV="1">
                <a:off x="884" y="2341"/>
                <a:ext cx="1742" cy="134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98" name="Line 66"/>
              <p:cNvSpPr>
                <a:spLocks noChangeShapeType="1"/>
              </p:cNvSpPr>
              <p:nvPr/>
            </p:nvSpPr>
            <p:spPr bwMode="auto">
              <a:xfrm flipV="1">
                <a:off x="884" y="2741"/>
                <a:ext cx="1742" cy="9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99" name="Line 67"/>
              <p:cNvSpPr>
                <a:spLocks noChangeShapeType="1"/>
              </p:cNvSpPr>
              <p:nvPr/>
            </p:nvSpPr>
            <p:spPr bwMode="auto">
              <a:xfrm flipV="1">
                <a:off x="884" y="3140"/>
                <a:ext cx="1742" cy="5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00" name="Line 68"/>
              <p:cNvSpPr>
                <a:spLocks noChangeShapeType="1"/>
              </p:cNvSpPr>
              <p:nvPr/>
            </p:nvSpPr>
            <p:spPr bwMode="auto">
              <a:xfrm flipV="1">
                <a:off x="884" y="3938"/>
                <a:ext cx="17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" name="Group 69"/>
            <p:cNvGrpSpPr>
              <a:grpSpLocks/>
            </p:cNvGrpSpPr>
            <p:nvPr/>
          </p:nvGrpSpPr>
          <p:grpSpPr bwMode="auto">
            <a:xfrm>
              <a:off x="41" y="914"/>
              <a:ext cx="223" cy="3163"/>
              <a:chOff x="308" y="914"/>
              <a:chExt cx="223" cy="3163"/>
            </a:xfrm>
          </p:grpSpPr>
          <p:sp>
            <p:nvSpPr>
              <p:cNvPr id="18502" name="Rectangle 70"/>
              <p:cNvSpPr>
                <a:spLocks noChangeArrowheads="1"/>
              </p:cNvSpPr>
              <p:nvPr/>
            </p:nvSpPr>
            <p:spPr bwMode="auto">
              <a:xfrm>
                <a:off x="340" y="914"/>
                <a:ext cx="146" cy="364"/>
              </a:xfrm>
              <a:prstGeom prst="rect">
                <a:avLst/>
              </a:prstGeom>
              <a:solidFill>
                <a:srgbClr val="99CCFF"/>
              </a:solidFill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cs typeface="Arial" charset="0"/>
                  </a:rPr>
                  <a:t>1</a:t>
                </a:r>
              </a:p>
            </p:txBody>
          </p:sp>
          <p:sp>
            <p:nvSpPr>
              <p:cNvPr id="18503" name="Rectangle 71"/>
              <p:cNvSpPr>
                <a:spLocks noChangeArrowheads="1"/>
              </p:cNvSpPr>
              <p:nvPr/>
            </p:nvSpPr>
            <p:spPr bwMode="auto">
              <a:xfrm>
                <a:off x="340" y="1313"/>
                <a:ext cx="146" cy="364"/>
              </a:xfrm>
              <a:prstGeom prst="rect">
                <a:avLst/>
              </a:prstGeom>
              <a:solidFill>
                <a:srgbClr val="99CCFF"/>
              </a:solidFill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cs typeface="Arial" charset="0"/>
                  </a:rPr>
                  <a:t>2</a:t>
                </a:r>
              </a:p>
            </p:txBody>
          </p:sp>
          <p:sp>
            <p:nvSpPr>
              <p:cNvPr id="18504" name="Rectangle 72"/>
              <p:cNvSpPr>
                <a:spLocks noChangeArrowheads="1"/>
              </p:cNvSpPr>
              <p:nvPr/>
            </p:nvSpPr>
            <p:spPr bwMode="auto">
              <a:xfrm>
                <a:off x="340" y="1713"/>
                <a:ext cx="146" cy="364"/>
              </a:xfrm>
              <a:prstGeom prst="rect">
                <a:avLst/>
              </a:prstGeom>
              <a:solidFill>
                <a:srgbClr val="99CCFF"/>
              </a:solidFill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cs typeface="Arial" charset="0"/>
                  </a:rPr>
                  <a:t>3</a:t>
                </a:r>
              </a:p>
            </p:txBody>
          </p:sp>
          <p:sp>
            <p:nvSpPr>
              <p:cNvPr id="18505" name="Rectangle 73"/>
              <p:cNvSpPr>
                <a:spLocks noChangeArrowheads="1"/>
              </p:cNvSpPr>
              <p:nvPr/>
            </p:nvSpPr>
            <p:spPr bwMode="auto">
              <a:xfrm>
                <a:off x="340" y="2113"/>
                <a:ext cx="146" cy="364"/>
              </a:xfrm>
              <a:prstGeom prst="rect">
                <a:avLst/>
              </a:prstGeom>
              <a:solidFill>
                <a:srgbClr val="99CCFF"/>
              </a:solidFill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cs typeface="Arial" charset="0"/>
                  </a:rPr>
                  <a:t>4</a:t>
                </a:r>
              </a:p>
            </p:txBody>
          </p:sp>
          <p:sp>
            <p:nvSpPr>
              <p:cNvPr id="18506" name="Rectangle 74"/>
              <p:cNvSpPr>
                <a:spLocks noChangeArrowheads="1"/>
              </p:cNvSpPr>
              <p:nvPr/>
            </p:nvSpPr>
            <p:spPr bwMode="auto">
              <a:xfrm>
                <a:off x="340" y="2513"/>
                <a:ext cx="146" cy="364"/>
              </a:xfrm>
              <a:prstGeom prst="rect">
                <a:avLst/>
              </a:prstGeom>
              <a:solidFill>
                <a:srgbClr val="99CCFF"/>
              </a:solidFill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cs typeface="Arial" charset="0"/>
                  </a:rPr>
                  <a:t>5</a:t>
                </a:r>
              </a:p>
            </p:txBody>
          </p:sp>
          <p:sp>
            <p:nvSpPr>
              <p:cNvPr id="18507" name="Rectangle 75"/>
              <p:cNvSpPr>
                <a:spLocks noChangeArrowheads="1"/>
              </p:cNvSpPr>
              <p:nvPr/>
            </p:nvSpPr>
            <p:spPr bwMode="auto">
              <a:xfrm>
                <a:off x="340" y="2913"/>
                <a:ext cx="146" cy="364"/>
              </a:xfrm>
              <a:prstGeom prst="rect">
                <a:avLst/>
              </a:prstGeom>
              <a:solidFill>
                <a:srgbClr val="99CCFF"/>
              </a:solidFill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cs typeface="Arial" charset="0"/>
                  </a:rPr>
                  <a:t>6</a:t>
                </a:r>
              </a:p>
            </p:txBody>
          </p:sp>
          <p:sp>
            <p:nvSpPr>
              <p:cNvPr id="18508" name="Rectangle 76"/>
              <p:cNvSpPr>
                <a:spLocks noChangeArrowheads="1"/>
              </p:cNvSpPr>
              <p:nvPr/>
            </p:nvSpPr>
            <p:spPr bwMode="auto">
              <a:xfrm>
                <a:off x="340" y="3713"/>
                <a:ext cx="146" cy="364"/>
              </a:xfrm>
              <a:prstGeom prst="rect">
                <a:avLst/>
              </a:prstGeom>
              <a:solidFill>
                <a:srgbClr val="99CCFF"/>
              </a:solidFill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cs typeface="Arial" charset="0"/>
                  </a:rPr>
                  <a:t>18</a:t>
                </a:r>
              </a:p>
            </p:txBody>
          </p:sp>
          <p:sp>
            <p:nvSpPr>
              <p:cNvPr id="18509" name="Text Box 77"/>
              <p:cNvSpPr txBox="1">
                <a:spLocks noChangeArrowheads="1"/>
              </p:cNvSpPr>
              <p:nvPr/>
            </p:nvSpPr>
            <p:spPr bwMode="auto">
              <a:xfrm>
                <a:off x="308" y="3237"/>
                <a:ext cx="223" cy="68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75000"/>
                  </a:lnSpc>
                </a:pPr>
                <a:r>
                  <a:rPr lang="en-US" sz="2000" b="1">
                    <a:cs typeface="Arial" charset="0"/>
                  </a:rPr>
                  <a:t>.</a:t>
                </a:r>
              </a:p>
              <a:p>
                <a:pPr algn="ctr" eaLnBrk="0" hangingPunct="0">
                  <a:lnSpc>
                    <a:spcPct val="75000"/>
                  </a:lnSpc>
                </a:pPr>
                <a:r>
                  <a:rPr lang="en-US" sz="2000" b="1">
                    <a:cs typeface="Arial" charset="0"/>
                  </a:rPr>
                  <a:t>.</a:t>
                </a:r>
              </a:p>
              <a:p>
                <a:pPr algn="ctr" eaLnBrk="0" hangingPunct="0">
                  <a:lnSpc>
                    <a:spcPct val="75000"/>
                  </a:lnSpc>
                </a:pPr>
                <a:r>
                  <a:rPr lang="en-US" sz="2000" b="1">
                    <a:cs typeface="Arial" charset="0"/>
                  </a:rPr>
                  <a:t>.</a:t>
                </a:r>
              </a:p>
            </p:txBody>
          </p:sp>
        </p:grpSp>
        <p:grpSp>
          <p:nvGrpSpPr>
            <p:cNvPr id="5" name="Group 78"/>
            <p:cNvGrpSpPr>
              <a:grpSpLocks/>
            </p:cNvGrpSpPr>
            <p:nvPr/>
          </p:nvGrpSpPr>
          <p:grpSpPr bwMode="auto">
            <a:xfrm>
              <a:off x="3824" y="886"/>
              <a:ext cx="223" cy="3163"/>
              <a:chOff x="308" y="914"/>
              <a:chExt cx="223" cy="3163"/>
            </a:xfrm>
          </p:grpSpPr>
          <p:sp>
            <p:nvSpPr>
              <p:cNvPr id="18511" name="Rectangle 79"/>
              <p:cNvSpPr>
                <a:spLocks noChangeArrowheads="1"/>
              </p:cNvSpPr>
              <p:nvPr/>
            </p:nvSpPr>
            <p:spPr bwMode="auto">
              <a:xfrm>
                <a:off x="340" y="914"/>
                <a:ext cx="146" cy="364"/>
              </a:xfrm>
              <a:prstGeom prst="rect">
                <a:avLst/>
              </a:prstGeom>
              <a:solidFill>
                <a:srgbClr val="99CCFF"/>
              </a:solidFill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cs typeface="Arial" charset="0"/>
                  </a:rPr>
                  <a:t>1</a:t>
                </a:r>
              </a:p>
            </p:txBody>
          </p:sp>
          <p:sp>
            <p:nvSpPr>
              <p:cNvPr id="18512" name="Rectangle 80"/>
              <p:cNvSpPr>
                <a:spLocks noChangeArrowheads="1"/>
              </p:cNvSpPr>
              <p:nvPr/>
            </p:nvSpPr>
            <p:spPr bwMode="auto">
              <a:xfrm>
                <a:off x="340" y="1313"/>
                <a:ext cx="146" cy="364"/>
              </a:xfrm>
              <a:prstGeom prst="rect">
                <a:avLst/>
              </a:prstGeom>
              <a:solidFill>
                <a:srgbClr val="99CCFF"/>
              </a:solidFill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cs typeface="Arial" charset="0"/>
                  </a:rPr>
                  <a:t>2</a:t>
                </a:r>
              </a:p>
            </p:txBody>
          </p:sp>
          <p:sp>
            <p:nvSpPr>
              <p:cNvPr id="18513" name="Rectangle 81"/>
              <p:cNvSpPr>
                <a:spLocks noChangeArrowheads="1"/>
              </p:cNvSpPr>
              <p:nvPr/>
            </p:nvSpPr>
            <p:spPr bwMode="auto">
              <a:xfrm>
                <a:off x="340" y="1713"/>
                <a:ext cx="146" cy="364"/>
              </a:xfrm>
              <a:prstGeom prst="rect">
                <a:avLst/>
              </a:prstGeom>
              <a:solidFill>
                <a:srgbClr val="99CCFF"/>
              </a:solidFill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cs typeface="Arial" charset="0"/>
                  </a:rPr>
                  <a:t>3</a:t>
                </a:r>
              </a:p>
            </p:txBody>
          </p:sp>
          <p:sp>
            <p:nvSpPr>
              <p:cNvPr id="18514" name="Rectangle 82"/>
              <p:cNvSpPr>
                <a:spLocks noChangeArrowheads="1"/>
              </p:cNvSpPr>
              <p:nvPr/>
            </p:nvSpPr>
            <p:spPr bwMode="auto">
              <a:xfrm>
                <a:off x="340" y="2113"/>
                <a:ext cx="146" cy="364"/>
              </a:xfrm>
              <a:prstGeom prst="rect">
                <a:avLst/>
              </a:prstGeom>
              <a:solidFill>
                <a:srgbClr val="99CCFF"/>
              </a:solidFill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cs typeface="Arial" charset="0"/>
                  </a:rPr>
                  <a:t>4</a:t>
                </a:r>
              </a:p>
            </p:txBody>
          </p:sp>
          <p:sp>
            <p:nvSpPr>
              <p:cNvPr id="18515" name="Rectangle 83"/>
              <p:cNvSpPr>
                <a:spLocks noChangeArrowheads="1"/>
              </p:cNvSpPr>
              <p:nvPr/>
            </p:nvSpPr>
            <p:spPr bwMode="auto">
              <a:xfrm>
                <a:off x="340" y="2513"/>
                <a:ext cx="146" cy="364"/>
              </a:xfrm>
              <a:prstGeom prst="rect">
                <a:avLst/>
              </a:prstGeom>
              <a:solidFill>
                <a:srgbClr val="99CCFF"/>
              </a:solidFill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cs typeface="Arial" charset="0"/>
                  </a:rPr>
                  <a:t>5</a:t>
                </a:r>
              </a:p>
            </p:txBody>
          </p:sp>
          <p:sp>
            <p:nvSpPr>
              <p:cNvPr id="18516" name="Rectangle 84"/>
              <p:cNvSpPr>
                <a:spLocks noChangeArrowheads="1"/>
              </p:cNvSpPr>
              <p:nvPr/>
            </p:nvSpPr>
            <p:spPr bwMode="auto">
              <a:xfrm>
                <a:off x="340" y="2913"/>
                <a:ext cx="146" cy="364"/>
              </a:xfrm>
              <a:prstGeom prst="rect">
                <a:avLst/>
              </a:prstGeom>
              <a:solidFill>
                <a:srgbClr val="99CCFF"/>
              </a:solidFill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cs typeface="Arial" charset="0"/>
                  </a:rPr>
                  <a:t>6</a:t>
                </a:r>
              </a:p>
            </p:txBody>
          </p:sp>
          <p:sp>
            <p:nvSpPr>
              <p:cNvPr id="18517" name="Rectangle 85"/>
              <p:cNvSpPr>
                <a:spLocks noChangeArrowheads="1"/>
              </p:cNvSpPr>
              <p:nvPr/>
            </p:nvSpPr>
            <p:spPr bwMode="auto">
              <a:xfrm>
                <a:off x="340" y="3713"/>
                <a:ext cx="146" cy="364"/>
              </a:xfrm>
              <a:prstGeom prst="rect">
                <a:avLst/>
              </a:prstGeom>
              <a:solidFill>
                <a:srgbClr val="99CCFF"/>
              </a:solidFill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cs typeface="Arial" charset="0"/>
                  </a:rPr>
                  <a:t>18</a:t>
                </a:r>
              </a:p>
            </p:txBody>
          </p:sp>
          <p:sp>
            <p:nvSpPr>
              <p:cNvPr id="18518" name="Text Box 86"/>
              <p:cNvSpPr txBox="1">
                <a:spLocks noChangeArrowheads="1"/>
              </p:cNvSpPr>
              <p:nvPr/>
            </p:nvSpPr>
            <p:spPr bwMode="auto">
              <a:xfrm>
                <a:off x="308" y="3237"/>
                <a:ext cx="223" cy="68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 type="none" w="lg" len="lg"/>
                <a:tailEnd type="none" w="lg" len="lg"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75000"/>
                  </a:lnSpc>
                </a:pPr>
                <a:r>
                  <a:rPr lang="en-US" sz="2000" b="1">
                    <a:cs typeface="Arial" charset="0"/>
                  </a:rPr>
                  <a:t>.</a:t>
                </a:r>
              </a:p>
              <a:p>
                <a:pPr algn="ctr" eaLnBrk="0" hangingPunct="0">
                  <a:lnSpc>
                    <a:spcPct val="75000"/>
                  </a:lnSpc>
                </a:pPr>
                <a:r>
                  <a:rPr lang="en-US" sz="2000" b="1">
                    <a:cs typeface="Arial" charset="0"/>
                  </a:rPr>
                  <a:t>.</a:t>
                </a:r>
              </a:p>
              <a:p>
                <a:pPr algn="ctr" eaLnBrk="0" hangingPunct="0">
                  <a:lnSpc>
                    <a:spcPct val="75000"/>
                  </a:lnSpc>
                </a:pPr>
                <a:r>
                  <a:rPr lang="en-US" sz="2000" b="1">
                    <a:cs typeface="Arial" charset="0"/>
                  </a:rPr>
                  <a:t>.</a:t>
                </a:r>
              </a:p>
            </p:txBody>
          </p:sp>
        </p:grpSp>
        <p:grpSp>
          <p:nvGrpSpPr>
            <p:cNvPr id="6" name="Group 87"/>
            <p:cNvGrpSpPr>
              <a:grpSpLocks/>
            </p:cNvGrpSpPr>
            <p:nvPr/>
          </p:nvGrpSpPr>
          <p:grpSpPr bwMode="auto">
            <a:xfrm>
              <a:off x="2104" y="968"/>
              <a:ext cx="1742" cy="3084"/>
              <a:chOff x="884" y="854"/>
              <a:chExt cx="1742" cy="3084"/>
            </a:xfrm>
          </p:grpSpPr>
          <p:sp>
            <p:nvSpPr>
              <p:cNvPr id="18520" name="Line 88"/>
              <p:cNvSpPr>
                <a:spLocks noChangeShapeType="1"/>
              </p:cNvSpPr>
              <p:nvPr/>
            </p:nvSpPr>
            <p:spPr bwMode="auto">
              <a:xfrm>
                <a:off x="884" y="854"/>
                <a:ext cx="17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21" name="Line 89"/>
              <p:cNvSpPr>
                <a:spLocks noChangeShapeType="1"/>
              </p:cNvSpPr>
              <p:nvPr/>
            </p:nvSpPr>
            <p:spPr bwMode="auto">
              <a:xfrm>
                <a:off x="884" y="854"/>
                <a:ext cx="1742" cy="3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22" name="Line 90"/>
              <p:cNvSpPr>
                <a:spLocks noChangeShapeType="1"/>
              </p:cNvSpPr>
              <p:nvPr/>
            </p:nvSpPr>
            <p:spPr bwMode="auto">
              <a:xfrm>
                <a:off x="884" y="890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23" name="Line 91"/>
              <p:cNvSpPr>
                <a:spLocks noChangeShapeType="1"/>
              </p:cNvSpPr>
              <p:nvPr/>
            </p:nvSpPr>
            <p:spPr bwMode="auto">
              <a:xfrm>
                <a:off x="884" y="890"/>
                <a:ext cx="1742" cy="116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24" name="Line 92"/>
              <p:cNvSpPr>
                <a:spLocks noChangeShapeType="1"/>
              </p:cNvSpPr>
              <p:nvPr/>
            </p:nvSpPr>
            <p:spPr bwMode="auto">
              <a:xfrm>
                <a:off x="884" y="926"/>
                <a:ext cx="1742" cy="15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25" name="Line 93"/>
              <p:cNvSpPr>
                <a:spLocks noChangeShapeType="1"/>
              </p:cNvSpPr>
              <p:nvPr/>
            </p:nvSpPr>
            <p:spPr bwMode="auto">
              <a:xfrm>
                <a:off x="884" y="926"/>
                <a:ext cx="1742" cy="19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26" name="Line 94"/>
              <p:cNvSpPr>
                <a:spLocks noChangeShapeType="1"/>
              </p:cNvSpPr>
              <p:nvPr/>
            </p:nvSpPr>
            <p:spPr bwMode="auto">
              <a:xfrm>
                <a:off x="884" y="1144"/>
                <a:ext cx="1742" cy="250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27" name="Line 95"/>
              <p:cNvSpPr>
                <a:spLocks noChangeShapeType="1"/>
              </p:cNvSpPr>
              <p:nvPr/>
            </p:nvSpPr>
            <p:spPr bwMode="auto">
              <a:xfrm flipV="1">
                <a:off x="884" y="854"/>
                <a:ext cx="1742" cy="3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28" name="Line 96"/>
              <p:cNvSpPr>
                <a:spLocks noChangeShapeType="1"/>
              </p:cNvSpPr>
              <p:nvPr/>
            </p:nvSpPr>
            <p:spPr bwMode="auto">
              <a:xfrm flipV="1">
                <a:off x="884" y="1253"/>
                <a:ext cx="17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29" name="Line 97"/>
              <p:cNvSpPr>
                <a:spLocks noChangeShapeType="1"/>
              </p:cNvSpPr>
              <p:nvPr/>
            </p:nvSpPr>
            <p:spPr bwMode="auto">
              <a:xfrm>
                <a:off x="884" y="1289"/>
                <a:ext cx="1742" cy="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30" name="Line 98"/>
              <p:cNvSpPr>
                <a:spLocks noChangeShapeType="1"/>
              </p:cNvSpPr>
              <p:nvPr/>
            </p:nvSpPr>
            <p:spPr bwMode="auto">
              <a:xfrm>
                <a:off x="884" y="1289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31" name="Line 99"/>
              <p:cNvSpPr>
                <a:spLocks noChangeShapeType="1"/>
              </p:cNvSpPr>
              <p:nvPr/>
            </p:nvSpPr>
            <p:spPr bwMode="auto">
              <a:xfrm>
                <a:off x="884" y="1325"/>
                <a:ext cx="1742" cy="11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32" name="Line 100"/>
              <p:cNvSpPr>
                <a:spLocks noChangeShapeType="1"/>
              </p:cNvSpPr>
              <p:nvPr/>
            </p:nvSpPr>
            <p:spPr bwMode="auto">
              <a:xfrm>
                <a:off x="884" y="1325"/>
                <a:ext cx="1742" cy="15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33" name="Line 101"/>
              <p:cNvSpPr>
                <a:spLocks noChangeShapeType="1"/>
              </p:cNvSpPr>
              <p:nvPr/>
            </p:nvSpPr>
            <p:spPr bwMode="auto">
              <a:xfrm>
                <a:off x="884" y="1543"/>
                <a:ext cx="1742" cy="210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34" name="Line 102"/>
              <p:cNvSpPr>
                <a:spLocks noChangeShapeType="1"/>
              </p:cNvSpPr>
              <p:nvPr/>
            </p:nvSpPr>
            <p:spPr bwMode="auto">
              <a:xfrm flipV="1">
                <a:off x="884" y="890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35" name="Line 103"/>
              <p:cNvSpPr>
                <a:spLocks noChangeShapeType="1"/>
              </p:cNvSpPr>
              <p:nvPr/>
            </p:nvSpPr>
            <p:spPr bwMode="auto">
              <a:xfrm flipV="1">
                <a:off x="884" y="1289"/>
                <a:ext cx="1742" cy="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36" name="Line 104"/>
              <p:cNvSpPr>
                <a:spLocks noChangeShapeType="1"/>
              </p:cNvSpPr>
              <p:nvPr/>
            </p:nvSpPr>
            <p:spPr bwMode="auto">
              <a:xfrm flipV="1">
                <a:off x="884" y="1688"/>
                <a:ext cx="17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37" name="Line 105"/>
              <p:cNvSpPr>
                <a:spLocks noChangeShapeType="1"/>
              </p:cNvSpPr>
              <p:nvPr/>
            </p:nvSpPr>
            <p:spPr bwMode="auto">
              <a:xfrm>
                <a:off x="884" y="1688"/>
                <a:ext cx="1742" cy="3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38" name="Line 106"/>
              <p:cNvSpPr>
                <a:spLocks noChangeShapeType="1"/>
              </p:cNvSpPr>
              <p:nvPr/>
            </p:nvSpPr>
            <p:spPr bwMode="auto">
              <a:xfrm>
                <a:off x="884" y="1725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39" name="Line 107"/>
              <p:cNvSpPr>
                <a:spLocks noChangeShapeType="1"/>
              </p:cNvSpPr>
              <p:nvPr/>
            </p:nvSpPr>
            <p:spPr bwMode="auto">
              <a:xfrm>
                <a:off x="884" y="1725"/>
                <a:ext cx="1742" cy="116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40" name="Line 108"/>
              <p:cNvSpPr>
                <a:spLocks noChangeShapeType="1"/>
              </p:cNvSpPr>
              <p:nvPr/>
            </p:nvSpPr>
            <p:spPr bwMode="auto">
              <a:xfrm>
                <a:off x="884" y="1942"/>
                <a:ext cx="1742" cy="17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41" name="Line 109"/>
              <p:cNvSpPr>
                <a:spLocks noChangeShapeType="1"/>
              </p:cNvSpPr>
              <p:nvPr/>
            </p:nvSpPr>
            <p:spPr bwMode="auto">
              <a:xfrm flipV="1">
                <a:off x="884" y="890"/>
                <a:ext cx="1742" cy="116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42" name="Line 110"/>
              <p:cNvSpPr>
                <a:spLocks noChangeShapeType="1"/>
              </p:cNvSpPr>
              <p:nvPr/>
            </p:nvSpPr>
            <p:spPr bwMode="auto">
              <a:xfrm flipV="1">
                <a:off x="884" y="1289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43" name="Line 111"/>
              <p:cNvSpPr>
                <a:spLocks noChangeShapeType="1"/>
              </p:cNvSpPr>
              <p:nvPr/>
            </p:nvSpPr>
            <p:spPr bwMode="auto">
              <a:xfrm flipV="1">
                <a:off x="884" y="1688"/>
                <a:ext cx="1742" cy="3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44" name="Line 112"/>
              <p:cNvSpPr>
                <a:spLocks noChangeShapeType="1"/>
              </p:cNvSpPr>
              <p:nvPr/>
            </p:nvSpPr>
            <p:spPr bwMode="auto">
              <a:xfrm flipV="1">
                <a:off x="884" y="2087"/>
                <a:ext cx="17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45" name="Line 113"/>
              <p:cNvSpPr>
                <a:spLocks noChangeShapeType="1"/>
              </p:cNvSpPr>
              <p:nvPr/>
            </p:nvSpPr>
            <p:spPr bwMode="auto">
              <a:xfrm>
                <a:off x="884" y="2124"/>
                <a:ext cx="1742" cy="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46" name="Line 114"/>
              <p:cNvSpPr>
                <a:spLocks noChangeShapeType="1"/>
              </p:cNvSpPr>
              <p:nvPr/>
            </p:nvSpPr>
            <p:spPr bwMode="auto">
              <a:xfrm>
                <a:off x="884" y="2124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47" name="Line 115"/>
              <p:cNvSpPr>
                <a:spLocks noChangeShapeType="1"/>
              </p:cNvSpPr>
              <p:nvPr/>
            </p:nvSpPr>
            <p:spPr bwMode="auto">
              <a:xfrm>
                <a:off x="884" y="2341"/>
                <a:ext cx="1742" cy="134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48" name="Line 116"/>
              <p:cNvSpPr>
                <a:spLocks noChangeShapeType="1"/>
              </p:cNvSpPr>
              <p:nvPr/>
            </p:nvSpPr>
            <p:spPr bwMode="auto">
              <a:xfrm flipV="1">
                <a:off x="884" y="926"/>
                <a:ext cx="1742" cy="15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49" name="Line 117"/>
              <p:cNvSpPr>
                <a:spLocks noChangeShapeType="1"/>
              </p:cNvSpPr>
              <p:nvPr/>
            </p:nvSpPr>
            <p:spPr bwMode="auto">
              <a:xfrm flipV="1">
                <a:off x="884" y="1325"/>
                <a:ext cx="1742" cy="11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50" name="Line 118"/>
              <p:cNvSpPr>
                <a:spLocks noChangeShapeType="1"/>
              </p:cNvSpPr>
              <p:nvPr/>
            </p:nvSpPr>
            <p:spPr bwMode="auto">
              <a:xfrm flipV="1">
                <a:off x="884" y="1725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51" name="Line 119"/>
              <p:cNvSpPr>
                <a:spLocks noChangeShapeType="1"/>
              </p:cNvSpPr>
              <p:nvPr/>
            </p:nvSpPr>
            <p:spPr bwMode="auto">
              <a:xfrm flipV="1">
                <a:off x="884" y="2124"/>
                <a:ext cx="1742" cy="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52" name="Line 120"/>
              <p:cNvSpPr>
                <a:spLocks noChangeShapeType="1"/>
              </p:cNvSpPr>
              <p:nvPr/>
            </p:nvSpPr>
            <p:spPr bwMode="auto">
              <a:xfrm flipV="1">
                <a:off x="884" y="2523"/>
                <a:ext cx="17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53" name="Line 121"/>
              <p:cNvSpPr>
                <a:spLocks noChangeShapeType="1"/>
              </p:cNvSpPr>
              <p:nvPr/>
            </p:nvSpPr>
            <p:spPr bwMode="auto">
              <a:xfrm>
                <a:off x="884" y="2523"/>
                <a:ext cx="1742" cy="3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54" name="Line 122"/>
              <p:cNvSpPr>
                <a:spLocks noChangeShapeType="1"/>
              </p:cNvSpPr>
              <p:nvPr/>
            </p:nvSpPr>
            <p:spPr bwMode="auto">
              <a:xfrm>
                <a:off x="884" y="2741"/>
                <a:ext cx="1742" cy="97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55" name="Line 123"/>
              <p:cNvSpPr>
                <a:spLocks noChangeShapeType="1"/>
              </p:cNvSpPr>
              <p:nvPr/>
            </p:nvSpPr>
            <p:spPr bwMode="auto">
              <a:xfrm flipV="1">
                <a:off x="884" y="926"/>
                <a:ext cx="1742" cy="19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56" name="Line 124"/>
              <p:cNvSpPr>
                <a:spLocks noChangeShapeType="1"/>
              </p:cNvSpPr>
              <p:nvPr/>
            </p:nvSpPr>
            <p:spPr bwMode="auto">
              <a:xfrm flipV="1">
                <a:off x="884" y="1325"/>
                <a:ext cx="1742" cy="15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57" name="Line 125"/>
              <p:cNvSpPr>
                <a:spLocks noChangeShapeType="1"/>
              </p:cNvSpPr>
              <p:nvPr/>
            </p:nvSpPr>
            <p:spPr bwMode="auto">
              <a:xfrm flipV="1">
                <a:off x="884" y="1725"/>
                <a:ext cx="1742" cy="116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58" name="Line 126"/>
              <p:cNvSpPr>
                <a:spLocks noChangeShapeType="1"/>
              </p:cNvSpPr>
              <p:nvPr/>
            </p:nvSpPr>
            <p:spPr bwMode="auto">
              <a:xfrm flipV="1">
                <a:off x="884" y="2124"/>
                <a:ext cx="1742" cy="7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59" name="Line 127"/>
              <p:cNvSpPr>
                <a:spLocks noChangeShapeType="1"/>
              </p:cNvSpPr>
              <p:nvPr/>
            </p:nvSpPr>
            <p:spPr bwMode="auto">
              <a:xfrm flipV="1">
                <a:off x="884" y="2523"/>
                <a:ext cx="1742" cy="3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60" name="Line 128"/>
              <p:cNvSpPr>
                <a:spLocks noChangeShapeType="1"/>
              </p:cNvSpPr>
              <p:nvPr/>
            </p:nvSpPr>
            <p:spPr bwMode="auto">
              <a:xfrm flipV="1">
                <a:off x="884" y="2922"/>
                <a:ext cx="17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61" name="Line 129"/>
              <p:cNvSpPr>
                <a:spLocks noChangeShapeType="1"/>
              </p:cNvSpPr>
              <p:nvPr/>
            </p:nvSpPr>
            <p:spPr bwMode="auto">
              <a:xfrm>
                <a:off x="884" y="3140"/>
                <a:ext cx="1742" cy="61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62" name="Line 130"/>
              <p:cNvSpPr>
                <a:spLocks noChangeShapeType="1"/>
              </p:cNvSpPr>
              <p:nvPr/>
            </p:nvSpPr>
            <p:spPr bwMode="auto">
              <a:xfrm flipV="1">
                <a:off x="884" y="1144"/>
                <a:ext cx="1742" cy="250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63" name="Line 131"/>
              <p:cNvSpPr>
                <a:spLocks noChangeShapeType="1"/>
              </p:cNvSpPr>
              <p:nvPr/>
            </p:nvSpPr>
            <p:spPr bwMode="auto">
              <a:xfrm flipV="1">
                <a:off x="884" y="1543"/>
                <a:ext cx="1742" cy="210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64" name="Line 132"/>
              <p:cNvSpPr>
                <a:spLocks noChangeShapeType="1"/>
              </p:cNvSpPr>
              <p:nvPr/>
            </p:nvSpPr>
            <p:spPr bwMode="auto">
              <a:xfrm flipV="1">
                <a:off x="884" y="1942"/>
                <a:ext cx="1742" cy="17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65" name="Line 133"/>
              <p:cNvSpPr>
                <a:spLocks noChangeShapeType="1"/>
              </p:cNvSpPr>
              <p:nvPr/>
            </p:nvSpPr>
            <p:spPr bwMode="auto">
              <a:xfrm flipV="1">
                <a:off x="884" y="2341"/>
                <a:ext cx="1742" cy="134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66" name="Line 134"/>
              <p:cNvSpPr>
                <a:spLocks noChangeShapeType="1"/>
              </p:cNvSpPr>
              <p:nvPr/>
            </p:nvSpPr>
            <p:spPr bwMode="auto">
              <a:xfrm flipV="1">
                <a:off x="884" y="2741"/>
                <a:ext cx="1742" cy="9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67" name="Line 135"/>
              <p:cNvSpPr>
                <a:spLocks noChangeShapeType="1"/>
              </p:cNvSpPr>
              <p:nvPr/>
            </p:nvSpPr>
            <p:spPr bwMode="auto">
              <a:xfrm flipV="1">
                <a:off x="884" y="3140"/>
                <a:ext cx="1742" cy="5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68" name="Line 136"/>
              <p:cNvSpPr>
                <a:spLocks noChangeShapeType="1"/>
              </p:cNvSpPr>
              <p:nvPr/>
            </p:nvSpPr>
            <p:spPr bwMode="auto">
              <a:xfrm flipV="1">
                <a:off x="884" y="3938"/>
                <a:ext cx="17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8569" name="Line 137"/>
          <p:cNvSpPr>
            <a:spLocks noChangeShapeType="1"/>
          </p:cNvSpPr>
          <p:nvPr/>
        </p:nvSpPr>
        <p:spPr bwMode="auto">
          <a:xfrm>
            <a:off x="441325" y="1462088"/>
            <a:ext cx="1946275" cy="12700"/>
          </a:xfrm>
          <a:prstGeom prst="line">
            <a:avLst/>
          </a:prstGeom>
          <a:noFill/>
          <a:ln w="38100">
            <a:solidFill>
              <a:srgbClr val="FA2227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570" name="Line 138"/>
          <p:cNvSpPr>
            <a:spLocks noChangeShapeType="1"/>
          </p:cNvSpPr>
          <p:nvPr/>
        </p:nvSpPr>
        <p:spPr bwMode="auto">
          <a:xfrm>
            <a:off x="468313" y="1911350"/>
            <a:ext cx="1946275" cy="12700"/>
          </a:xfrm>
          <a:prstGeom prst="line">
            <a:avLst/>
          </a:prstGeom>
          <a:noFill/>
          <a:ln w="38100">
            <a:solidFill>
              <a:srgbClr val="FA2227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571" name="Line 139"/>
          <p:cNvSpPr>
            <a:spLocks noChangeShapeType="1"/>
          </p:cNvSpPr>
          <p:nvPr/>
        </p:nvSpPr>
        <p:spPr bwMode="auto">
          <a:xfrm>
            <a:off x="454025" y="2387600"/>
            <a:ext cx="2016125" cy="0"/>
          </a:xfrm>
          <a:prstGeom prst="line">
            <a:avLst/>
          </a:prstGeom>
          <a:noFill/>
          <a:ln w="38100">
            <a:solidFill>
              <a:srgbClr val="FA2227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572" name="Line 140"/>
          <p:cNvSpPr>
            <a:spLocks noChangeShapeType="1"/>
          </p:cNvSpPr>
          <p:nvPr/>
        </p:nvSpPr>
        <p:spPr bwMode="auto">
          <a:xfrm>
            <a:off x="466725" y="2852738"/>
            <a:ext cx="1946275" cy="12700"/>
          </a:xfrm>
          <a:prstGeom prst="line">
            <a:avLst/>
          </a:prstGeom>
          <a:noFill/>
          <a:ln w="38100">
            <a:solidFill>
              <a:srgbClr val="FA2227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573" name="Line 141"/>
          <p:cNvSpPr>
            <a:spLocks noChangeShapeType="1"/>
          </p:cNvSpPr>
          <p:nvPr/>
        </p:nvSpPr>
        <p:spPr bwMode="auto">
          <a:xfrm>
            <a:off x="495300" y="3824288"/>
            <a:ext cx="1946275" cy="12700"/>
          </a:xfrm>
          <a:prstGeom prst="line">
            <a:avLst/>
          </a:prstGeom>
          <a:noFill/>
          <a:ln w="38100">
            <a:solidFill>
              <a:srgbClr val="FA2227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574" name="Line 142"/>
          <p:cNvSpPr>
            <a:spLocks noChangeShapeType="1"/>
          </p:cNvSpPr>
          <p:nvPr/>
        </p:nvSpPr>
        <p:spPr bwMode="auto">
          <a:xfrm>
            <a:off x="466725" y="3344863"/>
            <a:ext cx="1946275" cy="12700"/>
          </a:xfrm>
          <a:prstGeom prst="line">
            <a:avLst/>
          </a:prstGeom>
          <a:noFill/>
          <a:ln w="38100">
            <a:solidFill>
              <a:srgbClr val="FA2227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575" name="Line 143"/>
          <p:cNvSpPr>
            <a:spLocks noChangeShapeType="1"/>
          </p:cNvSpPr>
          <p:nvPr/>
        </p:nvSpPr>
        <p:spPr bwMode="auto">
          <a:xfrm>
            <a:off x="439738" y="4906963"/>
            <a:ext cx="1946275" cy="12700"/>
          </a:xfrm>
          <a:prstGeom prst="line">
            <a:avLst/>
          </a:prstGeom>
          <a:noFill/>
          <a:ln w="38100">
            <a:solidFill>
              <a:srgbClr val="FA2227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576" name="Line 144"/>
          <p:cNvSpPr>
            <a:spLocks noChangeShapeType="1"/>
          </p:cNvSpPr>
          <p:nvPr/>
        </p:nvSpPr>
        <p:spPr bwMode="auto">
          <a:xfrm>
            <a:off x="2619375" y="4976813"/>
            <a:ext cx="2057400" cy="12700"/>
          </a:xfrm>
          <a:prstGeom prst="line">
            <a:avLst/>
          </a:prstGeom>
          <a:noFill/>
          <a:ln w="38100">
            <a:solidFill>
              <a:srgbClr val="FA2227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577" name="Line 145"/>
          <p:cNvSpPr>
            <a:spLocks noChangeShapeType="1"/>
          </p:cNvSpPr>
          <p:nvPr/>
        </p:nvSpPr>
        <p:spPr bwMode="auto">
          <a:xfrm>
            <a:off x="2703513" y="1473200"/>
            <a:ext cx="1946275" cy="12700"/>
          </a:xfrm>
          <a:prstGeom prst="line">
            <a:avLst/>
          </a:prstGeom>
          <a:noFill/>
          <a:ln w="38100">
            <a:solidFill>
              <a:srgbClr val="FA2227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578" name="Line 146"/>
          <p:cNvSpPr>
            <a:spLocks noChangeShapeType="1"/>
          </p:cNvSpPr>
          <p:nvPr/>
        </p:nvSpPr>
        <p:spPr bwMode="auto">
          <a:xfrm>
            <a:off x="2676525" y="1924050"/>
            <a:ext cx="1946275" cy="12700"/>
          </a:xfrm>
          <a:prstGeom prst="line">
            <a:avLst/>
          </a:prstGeom>
          <a:noFill/>
          <a:ln w="38100">
            <a:solidFill>
              <a:srgbClr val="FA2227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579" name="Line 147"/>
          <p:cNvSpPr>
            <a:spLocks noChangeShapeType="1"/>
          </p:cNvSpPr>
          <p:nvPr/>
        </p:nvSpPr>
        <p:spPr bwMode="auto">
          <a:xfrm>
            <a:off x="2674938" y="2401888"/>
            <a:ext cx="1946275" cy="12700"/>
          </a:xfrm>
          <a:prstGeom prst="line">
            <a:avLst/>
          </a:prstGeom>
          <a:noFill/>
          <a:ln w="38100">
            <a:solidFill>
              <a:srgbClr val="FA2227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580" name="Line 148"/>
          <p:cNvSpPr>
            <a:spLocks noChangeShapeType="1"/>
          </p:cNvSpPr>
          <p:nvPr/>
        </p:nvSpPr>
        <p:spPr bwMode="auto">
          <a:xfrm>
            <a:off x="2690813" y="2852738"/>
            <a:ext cx="1946275" cy="12700"/>
          </a:xfrm>
          <a:prstGeom prst="line">
            <a:avLst/>
          </a:prstGeom>
          <a:noFill/>
          <a:ln w="38100">
            <a:solidFill>
              <a:srgbClr val="FA2227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581" name="Line 149"/>
          <p:cNvSpPr>
            <a:spLocks noChangeShapeType="1"/>
          </p:cNvSpPr>
          <p:nvPr/>
        </p:nvSpPr>
        <p:spPr bwMode="auto">
          <a:xfrm>
            <a:off x="2633663" y="3359150"/>
            <a:ext cx="1946275" cy="12700"/>
          </a:xfrm>
          <a:prstGeom prst="line">
            <a:avLst/>
          </a:prstGeom>
          <a:noFill/>
          <a:ln w="38100">
            <a:solidFill>
              <a:srgbClr val="FA2227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582" name="Line 150"/>
          <p:cNvSpPr>
            <a:spLocks noChangeShapeType="1"/>
          </p:cNvSpPr>
          <p:nvPr/>
        </p:nvSpPr>
        <p:spPr bwMode="auto">
          <a:xfrm>
            <a:off x="2703513" y="3795713"/>
            <a:ext cx="1946275" cy="12700"/>
          </a:xfrm>
          <a:prstGeom prst="line">
            <a:avLst/>
          </a:prstGeom>
          <a:noFill/>
          <a:ln w="38100">
            <a:solidFill>
              <a:srgbClr val="FA2227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583" name="AutoShape 151"/>
          <p:cNvSpPr>
            <a:spLocks noChangeArrowheads="1"/>
          </p:cNvSpPr>
          <p:nvPr/>
        </p:nvSpPr>
        <p:spPr bwMode="auto">
          <a:xfrm>
            <a:off x="273050" y="5410200"/>
            <a:ext cx="8642350" cy="887413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9525" algn="ctr">
            <a:noFill/>
            <a:round/>
            <a:headEnd type="none" w="lg" len="lg"/>
            <a:tailEnd type="none" w="lg" len="lg"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 algn="ctr" eaLnBrk="0" hangingPunct="0"/>
            <a:r>
              <a:rPr lang="en-US" sz="2400" b="1">
                <a:cs typeface="Arial" charset="0"/>
              </a:rPr>
              <a:t>The expected congestion is measured by </a:t>
            </a:r>
            <a:r>
              <a:rPr lang="en-US" sz="2400" b="1" u="sng">
                <a:cs typeface="Arial" charset="0"/>
              </a:rPr>
              <a:t>correlation</a:t>
            </a:r>
            <a:r>
              <a:rPr lang="en-US" sz="2400" b="1">
                <a:cs typeface="Arial" charset="0"/>
              </a:rPr>
              <a:t> between TRAFFIC PATTERN and ROUTING 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nimBg="1"/>
      <p:bldP spid="1858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26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US" sz="3600" smtClean="0">
                <a:latin typeface="Arial" charset="0"/>
                <a:ea typeface="ＭＳ Ｐゴシック" charset="-128"/>
                <a:cs typeface="Arial" charset="0"/>
              </a:rPr>
              <a:t>Traffic Aware Routing Algorithm (TARA)</a:t>
            </a:r>
          </a:p>
        </p:txBody>
      </p:sp>
      <p:sp>
        <p:nvSpPr>
          <p:cNvPr id="19459" name="Content Placeholder 27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 charset="-128"/>
                <a:cs typeface="Arial" charset="0"/>
              </a:rPr>
              <a:t>The routing should be optimized according to defined traffic patterns:</a:t>
            </a:r>
          </a:p>
          <a:p>
            <a:pPr lvl="1"/>
            <a:r>
              <a:rPr lang="en-US" smtClean="0">
                <a:latin typeface="Arial" charset="0"/>
                <a:ea typeface="ＭＳ Ｐゴシック" charset="-128"/>
                <a:cs typeface="Arial" charset="0"/>
              </a:rPr>
              <a:t>Fabric topology</a:t>
            </a:r>
          </a:p>
          <a:p>
            <a:pPr lvl="1"/>
            <a:r>
              <a:rPr lang="en-US" smtClean="0">
                <a:latin typeface="Arial" charset="0"/>
                <a:ea typeface="ＭＳ Ｐゴシック" charset="-128"/>
                <a:cs typeface="Arial" charset="0"/>
              </a:rPr>
              <a:t>Traffic destination/direction from one group of nodes to another</a:t>
            </a:r>
          </a:p>
          <a:p>
            <a:pPr lvl="1"/>
            <a:r>
              <a:rPr lang="en-US" smtClean="0">
                <a:latin typeface="Arial" charset="0"/>
                <a:ea typeface="ＭＳ Ｐゴシック" charset="-128"/>
                <a:cs typeface="Arial" charset="0"/>
              </a:rPr>
              <a:t>Estimated traffic load of each communication</a:t>
            </a:r>
          </a:p>
          <a:p>
            <a:pPr eaLnBrk="1" hangingPunct="1"/>
            <a:r>
              <a:rPr lang="en-US" smtClean="0">
                <a:latin typeface="Arial" charset="0"/>
                <a:ea typeface="ＭＳ Ｐゴシック" charset="-128"/>
                <a:cs typeface="Arial" charset="0"/>
              </a:rPr>
              <a:t>The problem: how to specify all this real-life information to the routing engine?</a:t>
            </a:r>
          </a:p>
          <a:p>
            <a:pPr eaLnBrk="1" hangingPunct="1"/>
            <a:endParaRPr lang="en-US" smtClean="0">
              <a:latin typeface="Arial" charset="0"/>
              <a:ea typeface="ＭＳ Ｐゴシック" charset="-128"/>
              <a:cs typeface="Arial" charset="0"/>
            </a:endParaRPr>
          </a:p>
          <a:p>
            <a:pPr eaLnBrk="1" hangingPunct="1"/>
            <a:endParaRPr lang="en-US" smtClean="0">
              <a:latin typeface="Arial" charset="0"/>
              <a:ea typeface="ＭＳ Ｐゴシック" charset="-128"/>
              <a:cs typeface="Arial" charset="0"/>
            </a:endParaRPr>
          </a:p>
        </p:txBody>
      </p:sp>
      <p:sp>
        <p:nvSpPr>
          <p:cNvPr id="19460" name="Slide Number Placeholder 28"/>
          <p:cNvSpPr txBox="1">
            <a:spLocks noGrp="1"/>
          </p:cNvSpPr>
          <p:nvPr/>
        </p:nvSpPr>
        <p:spPr bwMode="auto">
          <a:xfrm>
            <a:off x="6553200" y="64166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11853F49-D7BC-4D32-A3DD-66DAC858A215}" type="slidenum">
              <a:rPr lang="en-US" sz="1200">
                <a:solidFill>
                  <a:srgbClr val="FFFFFF"/>
                </a:solidFill>
                <a:cs typeface="Arial" charset="0"/>
              </a:rPr>
              <a:pPr algn="r"/>
              <a:t>33</a:t>
            </a:fld>
            <a:endParaRPr lang="en-US" sz="120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9461" name="Footer Placeholder 29"/>
          <p:cNvSpPr txBox="1">
            <a:spLocks noGrp="1"/>
          </p:cNvSpPr>
          <p:nvPr/>
        </p:nvSpPr>
        <p:spPr bwMode="auto">
          <a:xfrm>
            <a:off x="457200" y="6416675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chemeClr val="bg1"/>
                </a:solidFill>
                <a:cs typeface="Arial" charset="0"/>
              </a:rPr>
              <a:t>www.openfabrics.org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>
                <a:latin typeface="Arial" charset="0"/>
                <a:ea typeface="ＭＳ Ｐゴシック" charset="-128"/>
                <a:cs typeface="Arial" charset="0"/>
              </a:rPr>
              <a:t>How to specify the traffic pattern to the routing engine?</a:t>
            </a:r>
            <a:br>
              <a:rPr lang="en-US" sz="3600" smtClean="0">
                <a:latin typeface="Arial" charset="0"/>
                <a:ea typeface="ＭＳ Ｐゴシック" charset="-128"/>
                <a:cs typeface="Arial" charset="0"/>
              </a:rPr>
            </a:br>
            <a:endParaRPr lang="en-US" sz="3600" smtClean="0">
              <a:latin typeface="Arial" charset="0"/>
              <a:ea typeface="ＭＳ Ｐゴシック" charset="-128"/>
              <a:cs typeface="Arial" charset="0"/>
            </a:endParaRPr>
          </a:p>
        </p:txBody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 charset="-128"/>
                <a:cs typeface="Arial" charset="0"/>
              </a:rPr>
              <a:t>Unified Fabric Manager (UFM) logical model:</a:t>
            </a:r>
          </a:p>
          <a:p>
            <a:pPr lvl="1"/>
            <a:r>
              <a:rPr lang="en-US" smtClean="0">
                <a:latin typeface="Arial" charset="0"/>
                <a:ea typeface="ＭＳ Ｐゴシック" charset="-128"/>
                <a:cs typeface="Arial" charset="0"/>
              </a:rPr>
              <a:t>A group of nodes is managed as a single logical entity: Logical Server</a:t>
            </a:r>
          </a:p>
          <a:p>
            <a:pPr lvl="1"/>
            <a:r>
              <a:rPr lang="en-US" smtClean="0">
                <a:latin typeface="Arial" charset="0"/>
                <a:ea typeface="ＭＳ Ｐゴシック" charset="-128"/>
                <a:cs typeface="Arial" charset="0"/>
              </a:rPr>
              <a:t>Each Logical Server is associated with a Network (VLAN, pkey) by a logical entity: Interface</a:t>
            </a:r>
          </a:p>
          <a:p>
            <a:pPr lvl="1"/>
            <a:r>
              <a:rPr lang="en-US" smtClean="0">
                <a:latin typeface="Arial" charset="0"/>
                <a:ea typeface="ＭＳ Ｐゴシック" charset="-128"/>
                <a:cs typeface="Arial" charset="0"/>
              </a:rPr>
              <a:t>Each Interface has optional policy parameters: </a:t>
            </a:r>
          </a:p>
          <a:p>
            <a:pPr lvl="2"/>
            <a:r>
              <a:rPr lang="en-US" smtClean="0">
                <a:latin typeface="Arial" charset="0"/>
                <a:ea typeface="ＭＳ Ｐゴシック" charset="-128"/>
                <a:cs typeface="Arial" charset="0"/>
              </a:rPr>
              <a:t>Typical direction of traffic: internal, external, to a specific group</a:t>
            </a:r>
          </a:p>
          <a:p>
            <a:pPr lvl="2"/>
            <a:r>
              <a:rPr lang="en-US" smtClean="0">
                <a:latin typeface="Arial" charset="0"/>
                <a:ea typeface="ＭＳ Ｐゴシック" charset="-128"/>
                <a:cs typeface="Arial" charset="0"/>
              </a:rPr>
              <a:t>Average traffic load: estimation of traffic of any node in the group</a:t>
            </a:r>
          </a:p>
          <a:p>
            <a:pPr lvl="2"/>
            <a:endParaRPr lang="en-US" smtClean="0">
              <a:latin typeface="Arial" charset="0"/>
              <a:ea typeface="ＭＳ Ｐゴシック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>
          <a:xfrm>
            <a:off x="152400" y="228600"/>
            <a:ext cx="7772400" cy="1143000"/>
          </a:xfrm>
        </p:spPr>
        <p:txBody>
          <a:bodyPr/>
          <a:lstStyle/>
          <a:p>
            <a:r>
              <a:rPr lang="en-US" smtClean="0">
                <a:latin typeface="Arial" charset="0"/>
                <a:ea typeface="ＭＳ Ｐゴシック" charset="-128"/>
                <a:cs typeface="Arial" charset="0"/>
              </a:rPr>
              <a:t>Example: how the traffic pattern is specified to the routing engine</a:t>
            </a:r>
          </a:p>
        </p:txBody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>
          <a:xfrm>
            <a:off x="457200" y="3963988"/>
            <a:ext cx="8534400" cy="2284412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sz="2500" smtClean="0">
                <a:latin typeface="Arial" charset="0"/>
                <a:ea typeface="ＭＳ Ｐゴシック" charset="-128"/>
                <a:cs typeface="Arial" charset="0"/>
              </a:rPr>
              <a:t>The use case:</a:t>
            </a:r>
          </a:p>
          <a:p>
            <a:pPr lvl="1">
              <a:lnSpc>
                <a:spcPct val="85000"/>
              </a:lnSpc>
            </a:pPr>
            <a:r>
              <a:rPr lang="en-US" sz="2000" smtClean="0">
                <a:latin typeface="Arial" charset="0"/>
                <a:ea typeface="ＭＳ Ｐゴシック" charset="-128"/>
                <a:cs typeface="Arial" charset="0"/>
              </a:rPr>
              <a:t>App1 and App2 have internal (clustering) traffic</a:t>
            </a:r>
          </a:p>
          <a:p>
            <a:pPr lvl="1">
              <a:lnSpc>
                <a:spcPct val="85000"/>
              </a:lnSpc>
            </a:pPr>
            <a:r>
              <a:rPr lang="en-US" sz="2000" smtClean="0">
                <a:latin typeface="Arial" charset="0"/>
                <a:ea typeface="ＭＳ Ｐゴシック" charset="-128"/>
                <a:cs typeface="Arial" charset="0"/>
              </a:rPr>
              <a:t>Aggregation switch with 2:1 blocking/oversubscription </a:t>
            </a:r>
          </a:p>
          <a:p>
            <a:pPr>
              <a:lnSpc>
                <a:spcPct val="85000"/>
              </a:lnSpc>
            </a:pPr>
            <a:r>
              <a:rPr lang="en-US" sz="2500" smtClean="0">
                <a:latin typeface="Arial" charset="0"/>
                <a:ea typeface="ＭＳ Ｐゴシック" charset="-128"/>
                <a:cs typeface="Arial" charset="0"/>
              </a:rPr>
              <a:t>The problem </a:t>
            </a:r>
          </a:p>
          <a:p>
            <a:pPr lvl="1">
              <a:lnSpc>
                <a:spcPct val="85000"/>
              </a:lnSpc>
            </a:pPr>
            <a:r>
              <a:rPr lang="en-US" sz="2000" smtClean="0">
                <a:latin typeface="Arial" charset="0"/>
                <a:ea typeface="ＭＳ Ｐゴシック" charset="-128"/>
                <a:cs typeface="Arial" charset="0"/>
              </a:rPr>
              <a:t>Routing is not aware of application communication flow, and maps multiple App1 flows over the same physical uplink wire  </a:t>
            </a:r>
          </a:p>
          <a:p>
            <a:pPr lvl="1">
              <a:lnSpc>
                <a:spcPct val="85000"/>
              </a:lnSpc>
            </a:pPr>
            <a:r>
              <a:rPr lang="en-US" sz="2000" smtClean="0">
                <a:latin typeface="Arial" charset="0"/>
                <a:ea typeface="ＭＳ Ｐゴシック" charset="-128"/>
                <a:cs typeface="Arial" charset="0"/>
              </a:rPr>
              <a:t>Congestion is created leading to slower performance, high latency   </a:t>
            </a:r>
          </a:p>
        </p:txBody>
      </p:sp>
      <p:pic>
        <p:nvPicPr>
          <p:cNvPr id="23588" name="Picture 3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9113" y="2570163"/>
            <a:ext cx="1752600" cy="419100"/>
          </a:xfrm>
          <a:prstGeom prst="rect">
            <a:avLst/>
          </a:prstGeom>
          <a:noFill/>
          <a:ln w="9525" algn="ctr">
            <a:noFill/>
            <a:miter lim="800000"/>
            <a:headEnd type="none" w="lg" len="lg"/>
            <a:tailEnd type="none" w="lg" len="lg"/>
          </a:ln>
          <a:effectLst/>
        </p:spPr>
      </p:pic>
      <p:pic>
        <p:nvPicPr>
          <p:cNvPr id="23589" name="Picture 3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2570163"/>
            <a:ext cx="1752600" cy="419100"/>
          </a:xfrm>
          <a:prstGeom prst="rect">
            <a:avLst/>
          </a:prstGeom>
          <a:noFill/>
          <a:ln w="9525" algn="ctr">
            <a:noFill/>
            <a:miter lim="800000"/>
            <a:headEnd type="none" w="lg" len="lg"/>
            <a:tailEnd type="none" w="lg" len="lg"/>
          </a:ln>
          <a:effectLst/>
        </p:spPr>
      </p:pic>
      <p:pic>
        <p:nvPicPr>
          <p:cNvPr id="23590" name="Picture 3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21013" y="1511300"/>
            <a:ext cx="1752600" cy="419100"/>
          </a:xfrm>
          <a:prstGeom prst="rect">
            <a:avLst/>
          </a:prstGeom>
          <a:noFill/>
          <a:ln w="9525" algn="ctr">
            <a:noFill/>
            <a:miter lim="800000"/>
            <a:headEnd type="none" w="lg" len="lg"/>
            <a:tailEnd type="none" w="lg" len="lg"/>
          </a:ln>
          <a:effectLst/>
        </p:spPr>
      </p:pic>
      <p:sp>
        <p:nvSpPr>
          <p:cNvPr id="23591" name="Line 39"/>
          <p:cNvSpPr>
            <a:spLocks noChangeShapeType="1"/>
          </p:cNvSpPr>
          <p:nvPr/>
        </p:nvSpPr>
        <p:spPr bwMode="auto">
          <a:xfrm flipV="1">
            <a:off x="2944813" y="1814513"/>
            <a:ext cx="538162" cy="76517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3592" name="Line 40"/>
          <p:cNvSpPr>
            <a:spLocks noChangeShapeType="1"/>
          </p:cNvSpPr>
          <p:nvPr/>
        </p:nvSpPr>
        <p:spPr bwMode="auto">
          <a:xfrm flipV="1">
            <a:off x="3090863" y="1814513"/>
            <a:ext cx="538162" cy="765175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3593" name="Line 41"/>
          <p:cNvSpPr>
            <a:spLocks noChangeShapeType="1"/>
          </p:cNvSpPr>
          <p:nvPr/>
        </p:nvSpPr>
        <p:spPr bwMode="auto">
          <a:xfrm flipH="1" flipV="1">
            <a:off x="4243388" y="1868488"/>
            <a:ext cx="538162" cy="76517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3594" name="Line 42"/>
          <p:cNvSpPr>
            <a:spLocks noChangeShapeType="1"/>
          </p:cNvSpPr>
          <p:nvPr/>
        </p:nvSpPr>
        <p:spPr bwMode="auto">
          <a:xfrm flipH="1" flipV="1">
            <a:off x="4097338" y="1868488"/>
            <a:ext cx="538162" cy="765175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3595" name="Line 43"/>
          <p:cNvSpPr>
            <a:spLocks noChangeShapeType="1"/>
          </p:cNvSpPr>
          <p:nvPr/>
        </p:nvSpPr>
        <p:spPr bwMode="auto">
          <a:xfrm>
            <a:off x="2173288" y="2833688"/>
            <a:ext cx="0" cy="361950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 type="diamond" w="sm" len="med"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3596" name="Line 44"/>
          <p:cNvSpPr>
            <a:spLocks noChangeShapeType="1"/>
          </p:cNvSpPr>
          <p:nvPr/>
        </p:nvSpPr>
        <p:spPr bwMode="auto">
          <a:xfrm>
            <a:off x="2287588" y="2833688"/>
            <a:ext cx="0" cy="361950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 type="diamond" w="sm" len="med"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3597" name="Line 45"/>
          <p:cNvSpPr>
            <a:spLocks noChangeShapeType="1"/>
          </p:cNvSpPr>
          <p:nvPr/>
        </p:nvSpPr>
        <p:spPr bwMode="auto">
          <a:xfrm>
            <a:off x="2403475" y="2833688"/>
            <a:ext cx="0" cy="361950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 type="diamond" w="sm" len="med"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3598" name="Line 46"/>
          <p:cNvSpPr>
            <a:spLocks noChangeShapeType="1"/>
          </p:cNvSpPr>
          <p:nvPr/>
        </p:nvSpPr>
        <p:spPr bwMode="auto">
          <a:xfrm>
            <a:off x="2635250" y="2833688"/>
            <a:ext cx="0" cy="36195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 type="diamond" w="sm" len="med"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3599" name="Line 47"/>
          <p:cNvSpPr>
            <a:spLocks noChangeShapeType="1"/>
          </p:cNvSpPr>
          <p:nvPr/>
        </p:nvSpPr>
        <p:spPr bwMode="auto">
          <a:xfrm>
            <a:off x="2517775" y="2833688"/>
            <a:ext cx="0" cy="361950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 type="diamond" w="sm" len="med"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3600" name="Line 48"/>
          <p:cNvSpPr>
            <a:spLocks noChangeShapeType="1"/>
          </p:cNvSpPr>
          <p:nvPr/>
        </p:nvSpPr>
        <p:spPr bwMode="auto">
          <a:xfrm>
            <a:off x="2749550" y="2833688"/>
            <a:ext cx="0" cy="36195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 type="diamond" w="sm" len="med"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3601" name="Line 49"/>
          <p:cNvSpPr>
            <a:spLocks noChangeShapeType="1"/>
          </p:cNvSpPr>
          <p:nvPr/>
        </p:nvSpPr>
        <p:spPr bwMode="auto">
          <a:xfrm>
            <a:off x="2865438" y="2833688"/>
            <a:ext cx="0" cy="36195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 type="diamond" w="sm" len="med"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3602" name="Line 50"/>
          <p:cNvSpPr>
            <a:spLocks noChangeShapeType="1"/>
          </p:cNvSpPr>
          <p:nvPr/>
        </p:nvSpPr>
        <p:spPr bwMode="auto">
          <a:xfrm>
            <a:off x="2981325" y="2833688"/>
            <a:ext cx="0" cy="36195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 type="diamond" w="sm" len="med"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3603" name="Line 51"/>
          <p:cNvSpPr>
            <a:spLocks noChangeShapeType="1"/>
          </p:cNvSpPr>
          <p:nvPr/>
        </p:nvSpPr>
        <p:spPr bwMode="auto">
          <a:xfrm>
            <a:off x="4729163" y="2892425"/>
            <a:ext cx="0" cy="36195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 type="diamond" w="sm" len="med"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3604" name="Line 52"/>
          <p:cNvSpPr>
            <a:spLocks noChangeShapeType="1"/>
          </p:cNvSpPr>
          <p:nvPr/>
        </p:nvSpPr>
        <p:spPr bwMode="auto">
          <a:xfrm>
            <a:off x="4843463" y="2892425"/>
            <a:ext cx="0" cy="36195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 type="diamond" w="sm" len="med"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3605" name="Line 53"/>
          <p:cNvSpPr>
            <a:spLocks noChangeShapeType="1"/>
          </p:cNvSpPr>
          <p:nvPr/>
        </p:nvSpPr>
        <p:spPr bwMode="auto">
          <a:xfrm>
            <a:off x="4959350" y="2892425"/>
            <a:ext cx="0" cy="36195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 type="diamond" w="sm" len="med"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3606" name="Line 54"/>
          <p:cNvSpPr>
            <a:spLocks noChangeShapeType="1"/>
          </p:cNvSpPr>
          <p:nvPr/>
        </p:nvSpPr>
        <p:spPr bwMode="auto">
          <a:xfrm>
            <a:off x="5191125" y="2892425"/>
            <a:ext cx="0" cy="36195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diamond" w="sm" len="med"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3607" name="Line 55"/>
          <p:cNvSpPr>
            <a:spLocks noChangeShapeType="1"/>
          </p:cNvSpPr>
          <p:nvPr/>
        </p:nvSpPr>
        <p:spPr bwMode="auto">
          <a:xfrm>
            <a:off x="5073650" y="2892425"/>
            <a:ext cx="0" cy="36195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 type="diamond" w="sm" len="med"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3608" name="Line 56"/>
          <p:cNvSpPr>
            <a:spLocks noChangeShapeType="1"/>
          </p:cNvSpPr>
          <p:nvPr/>
        </p:nvSpPr>
        <p:spPr bwMode="auto">
          <a:xfrm>
            <a:off x="5305425" y="2892425"/>
            <a:ext cx="0" cy="36195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diamond" w="sm" len="med"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3609" name="Line 57"/>
          <p:cNvSpPr>
            <a:spLocks noChangeShapeType="1"/>
          </p:cNvSpPr>
          <p:nvPr/>
        </p:nvSpPr>
        <p:spPr bwMode="auto">
          <a:xfrm>
            <a:off x="5421313" y="2892425"/>
            <a:ext cx="0" cy="36195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diamond" w="sm" len="med"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3610" name="Line 58"/>
          <p:cNvSpPr>
            <a:spLocks noChangeShapeType="1"/>
          </p:cNvSpPr>
          <p:nvPr/>
        </p:nvSpPr>
        <p:spPr bwMode="auto">
          <a:xfrm>
            <a:off x="5537200" y="2892425"/>
            <a:ext cx="0" cy="36195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diamond" w="sm" len="med"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3611" name="Oval 59"/>
          <p:cNvSpPr>
            <a:spLocks noChangeArrowheads="1"/>
          </p:cNvSpPr>
          <p:nvPr/>
        </p:nvSpPr>
        <p:spPr bwMode="auto">
          <a:xfrm>
            <a:off x="2568575" y="3236913"/>
            <a:ext cx="2525713" cy="334962"/>
          </a:xfrm>
          <a:prstGeom prst="ellipse">
            <a:avLst/>
          </a:prstGeom>
          <a:solidFill>
            <a:srgbClr val="FF6600"/>
          </a:solidFill>
          <a:ln w="9525" algn="ctr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0" tIns="45716" rIns="0" bIns="45716" anchor="ctr"/>
          <a:lstStyle/>
          <a:p>
            <a:pPr algn="ctr">
              <a:buFont typeface="Wingdings" pitchFamily="2" charset="2"/>
              <a:buNone/>
            </a:pPr>
            <a:r>
              <a:rPr lang="en-US" b="1">
                <a:solidFill>
                  <a:schemeClr val="tx2"/>
                </a:solidFill>
                <a:cs typeface="Arial" charset="0"/>
              </a:rPr>
              <a:t>App1</a:t>
            </a:r>
          </a:p>
        </p:txBody>
      </p:sp>
      <p:sp>
        <p:nvSpPr>
          <p:cNvPr id="23612" name="Oval 60"/>
          <p:cNvSpPr>
            <a:spLocks noChangeArrowheads="1"/>
          </p:cNvSpPr>
          <p:nvPr/>
        </p:nvSpPr>
        <p:spPr bwMode="auto">
          <a:xfrm>
            <a:off x="5048250" y="3397250"/>
            <a:ext cx="885825" cy="334963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0" tIns="45716" rIns="0" bIns="45716" anchor="ctr"/>
          <a:lstStyle/>
          <a:p>
            <a:pPr algn="ctr">
              <a:buFont typeface="Wingdings" pitchFamily="2" charset="2"/>
              <a:buNone/>
            </a:pPr>
            <a:r>
              <a:rPr lang="en-US" b="1">
                <a:solidFill>
                  <a:schemeClr val="bg1"/>
                </a:solidFill>
                <a:cs typeface="Arial" charset="0"/>
              </a:rPr>
              <a:t>App2</a:t>
            </a:r>
          </a:p>
        </p:txBody>
      </p:sp>
      <p:sp>
        <p:nvSpPr>
          <p:cNvPr id="23613" name="Text Box 61"/>
          <p:cNvSpPr txBox="1">
            <a:spLocks noChangeArrowheads="1"/>
          </p:cNvSpPr>
          <p:nvPr/>
        </p:nvSpPr>
        <p:spPr bwMode="auto">
          <a:xfrm>
            <a:off x="5170488" y="1914525"/>
            <a:ext cx="21177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45716" rIns="0" bIns="45716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b="1">
                <a:solidFill>
                  <a:srgbClr val="FF2811"/>
                </a:solidFill>
                <a:cs typeface="Arial" charset="0"/>
              </a:rPr>
              <a:t>2:1 blocking </a:t>
            </a:r>
          </a:p>
        </p:txBody>
      </p:sp>
      <p:sp>
        <p:nvSpPr>
          <p:cNvPr id="23614" name="Line 62"/>
          <p:cNvSpPr>
            <a:spLocks noChangeShapeType="1"/>
          </p:cNvSpPr>
          <p:nvPr/>
        </p:nvSpPr>
        <p:spPr bwMode="auto">
          <a:xfrm flipV="1">
            <a:off x="2860675" y="1778000"/>
            <a:ext cx="538163" cy="76517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3615" name="Line 63"/>
          <p:cNvSpPr>
            <a:spLocks noChangeShapeType="1"/>
          </p:cNvSpPr>
          <p:nvPr/>
        </p:nvSpPr>
        <p:spPr bwMode="auto">
          <a:xfrm flipH="1" flipV="1">
            <a:off x="4303713" y="1819275"/>
            <a:ext cx="538162" cy="76517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3616" name="Line 64"/>
          <p:cNvSpPr>
            <a:spLocks noChangeShapeType="1"/>
          </p:cNvSpPr>
          <p:nvPr/>
        </p:nvSpPr>
        <p:spPr bwMode="auto">
          <a:xfrm flipV="1">
            <a:off x="3175000" y="1827213"/>
            <a:ext cx="538163" cy="765175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3617" name="AutoShape 65"/>
          <p:cNvSpPr>
            <a:spLocks noChangeArrowheads="1"/>
          </p:cNvSpPr>
          <p:nvPr/>
        </p:nvSpPr>
        <p:spPr bwMode="auto">
          <a:xfrm>
            <a:off x="3009900" y="2341563"/>
            <a:ext cx="393700" cy="392112"/>
          </a:xfrm>
          <a:prstGeom prst="irregularSeal1">
            <a:avLst/>
          </a:prstGeom>
          <a:solidFill>
            <a:srgbClr val="FF0000"/>
          </a:solidFill>
          <a:ln w="9525" algn="ctr">
            <a:noFill/>
            <a:miter lim="800000"/>
            <a:headEnd type="none" w="lg" len="lg"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618" name="Line 66"/>
          <p:cNvSpPr>
            <a:spLocks noChangeShapeType="1"/>
          </p:cNvSpPr>
          <p:nvPr/>
        </p:nvSpPr>
        <p:spPr bwMode="auto">
          <a:xfrm flipH="1" flipV="1">
            <a:off x="4013200" y="1878013"/>
            <a:ext cx="538163" cy="765175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3619" name="AutoShape 67"/>
          <p:cNvSpPr>
            <a:spLocks noChangeArrowheads="1"/>
          </p:cNvSpPr>
          <p:nvPr/>
        </p:nvSpPr>
        <p:spPr bwMode="auto">
          <a:xfrm>
            <a:off x="4271963" y="2333625"/>
            <a:ext cx="393700" cy="392113"/>
          </a:xfrm>
          <a:prstGeom prst="irregularSeal1">
            <a:avLst/>
          </a:prstGeom>
          <a:solidFill>
            <a:srgbClr val="FF0000"/>
          </a:solidFill>
          <a:ln w="9525" algn="ctr">
            <a:noFill/>
            <a:miter lim="800000"/>
            <a:headEnd type="none" w="lg" len="lg"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75088" y="2952750"/>
            <a:ext cx="4351337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10038" y="1254125"/>
            <a:ext cx="2559050" cy="2054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710238" y="2457450"/>
            <a:ext cx="2282825" cy="2290763"/>
            <a:chOff x="3891" y="1527"/>
            <a:chExt cx="1756" cy="1670"/>
          </a:xfrm>
        </p:grpSpPr>
        <p:pic>
          <p:nvPicPr>
            <p:cNvPr id="25605" name="Picture 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891" y="1527"/>
              <a:ext cx="1756" cy="1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5606" name="Rectangle 6"/>
            <p:cNvSpPr>
              <a:spLocks noChangeArrowheads="1"/>
            </p:cNvSpPr>
            <p:nvPr/>
          </p:nvSpPr>
          <p:spPr bwMode="auto">
            <a:xfrm>
              <a:off x="3960" y="2184"/>
              <a:ext cx="1568" cy="400"/>
            </a:xfrm>
            <a:prstGeom prst="rect">
              <a:avLst/>
            </a:prstGeom>
            <a:noFill/>
            <a:ln w="28575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5607" name="Rectangle 7"/>
          <p:cNvSpPr>
            <a:spLocks noGrp="1"/>
          </p:cNvSpPr>
          <p:nvPr>
            <p:ph type="title"/>
          </p:nvPr>
        </p:nvSpPr>
        <p:spPr>
          <a:xfrm>
            <a:off x="171450" y="122238"/>
            <a:ext cx="8218488" cy="982662"/>
          </a:xfrm>
        </p:spPr>
        <p:txBody>
          <a:bodyPr/>
          <a:lstStyle/>
          <a:p>
            <a:r>
              <a:rPr lang="en-US" smtClean="0">
                <a:latin typeface="Arial" charset="0"/>
                <a:ea typeface="ＭＳ Ｐゴシック" charset="-128"/>
                <a:cs typeface="Arial" charset="0"/>
              </a:rPr>
              <a:t>Example – cont.</a:t>
            </a:r>
            <a:br>
              <a:rPr lang="en-US" smtClean="0">
                <a:latin typeface="Arial" charset="0"/>
                <a:ea typeface="ＭＳ Ｐゴシック" charset="-128"/>
                <a:cs typeface="Arial" charset="0"/>
              </a:rPr>
            </a:br>
            <a:r>
              <a:rPr lang="en-US" smtClean="0">
                <a:latin typeface="Arial" charset="0"/>
                <a:ea typeface="ＭＳ Ｐゴシック" charset="-128"/>
                <a:cs typeface="Arial" charset="0"/>
              </a:rPr>
              <a:t>UFM logical model</a:t>
            </a:r>
            <a:endParaRPr lang="en-US" sz="3700" smtClean="0">
              <a:latin typeface="Arial" charset="0"/>
              <a:ea typeface="ＭＳ Ｐゴシック" charset="-128"/>
              <a:cs typeface="Arial" charset="0"/>
            </a:endParaRPr>
          </a:p>
        </p:txBody>
      </p:sp>
      <p:sp>
        <p:nvSpPr>
          <p:cNvPr id="25608" name="Rectangle 8"/>
          <p:cNvSpPr>
            <a:spLocks noGrp="1"/>
          </p:cNvSpPr>
          <p:nvPr>
            <p:ph type="body" idx="1"/>
          </p:nvPr>
        </p:nvSpPr>
        <p:spPr>
          <a:xfrm>
            <a:off x="595313" y="4914900"/>
            <a:ext cx="7991475" cy="12573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100" smtClean="0">
                <a:latin typeface="Arial" charset="0"/>
                <a:ea typeface="ＭＳ Ｐゴシック" charset="-128"/>
                <a:cs typeface="Arial" charset="0"/>
              </a:rPr>
              <a:t>UFM activity:</a:t>
            </a:r>
          </a:p>
          <a:p>
            <a:pPr lvl="1">
              <a:lnSpc>
                <a:spcPct val="80000"/>
              </a:lnSpc>
            </a:pPr>
            <a:r>
              <a:rPr lang="en-US" sz="1800" smtClean="0">
                <a:latin typeface="Arial" charset="0"/>
                <a:ea typeface="ＭＳ Ｐゴシック" charset="-128"/>
                <a:cs typeface="Arial" charset="0"/>
              </a:rPr>
              <a:t>Apps are mapped to physical hosts </a:t>
            </a:r>
          </a:p>
          <a:p>
            <a:pPr lvl="1">
              <a:lnSpc>
                <a:spcPct val="80000"/>
              </a:lnSpc>
            </a:pPr>
            <a:r>
              <a:rPr lang="en-US" sz="1800" smtClean="0">
                <a:latin typeface="Arial" charset="0"/>
                <a:ea typeface="ＭＳ Ｐゴシック" charset="-128"/>
                <a:cs typeface="Arial" charset="0"/>
              </a:rPr>
              <a:t>Logical model is specified to the routing engines</a:t>
            </a:r>
          </a:p>
          <a:p>
            <a:pPr lvl="1">
              <a:lnSpc>
                <a:spcPct val="80000"/>
              </a:lnSpc>
            </a:pPr>
            <a:r>
              <a:rPr lang="en-US" sz="1800" smtClean="0">
                <a:latin typeface="Arial" charset="0"/>
                <a:ea typeface="ＭＳ Ｐゴシック" charset="-128"/>
                <a:cs typeface="Arial" charset="0"/>
              </a:rPr>
              <a:t>Routing is optimized to match application flows  </a:t>
            </a:r>
          </a:p>
        </p:txBody>
      </p:sp>
      <p:sp>
        <p:nvSpPr>
          <p:cNvPr id="25609" name="Line 9"/>
          <p:cNvSpPr>
            <a:spLocks noChangeShapeType="1"/>
          </p:cNvSpPr>
          <p:nvPr/>
        </p:nvSpPr>
        <p:spPr bwMode="auto">
          <a:xfrm flipV="1">
            <a:off x="3155950" y="4065588"/>
            <a:ext cx="2398713" cy="1587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600075" y="2008188"/>
            <a:ext cx="250825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defTabSz="914400">
              <a:buFontTx/>
              <a:buAutoNum type="arabicPeriod"/>
            </a:pPr>
            <a:r>
              <a:rPr lang="en-US" sz="1600">
                <a:cs typeface="Arial" charset="0"/>
              </a:rPr>
              <a:t>Define 2 Logical Server Groups, one for each app. </a:t>
            </a:r>
          </a:p>
          <a:p>
            <a:pPr marL="342900" indent="-342900" defTabSz="914400">
              <a:buFontTx/>
              <a:buAutoNum type="arabicPeriod"/>
            </a:pPr>
            <a:endParaRPr lang="en-US" sz="1600">
              <a:cs typeface="Arial" charset="0"/>
            </a:endParaRPr>
          </a:p>
          <a:p>
            <a:pPr marL="342900" indent="-342900" defTabSz="914400">
              <a:buFontTx/>
              <a:buAutoNum type="arabicPeriod"/>
            </a:pPr>
            <a:endParaRPr lang="en-US" sz="1600">
              <a:cs typeface="Arial" charset="0"/>
            </a:endParaRPr>
          </a:p>
          <a:p>
            <a:pPr marL="342900" indent="-342900" defTabSz="914400">
              <a:buFontTx/>
              <a:buAutoNum type="arabicPeriod"/>
            </a:pPr>
            <a:endParaRPr lang="en-US" sz="1600">
              <a:cs typeface="Arial" charset="0"/>
            </a:endParaRPr>
          </a:p>
          <a:p>
            <a:pPr marL="342900" indent="-342900" defTabSz="914400">
              <a:buFontTx/>
              <a:buAutoNum type="arabicPeriod"/>
            </a:pPr>
            <a:r>
              <a:rPr lang="en-US" sz="1600">
                <a:cs typeface="Arial" charset="0"/>
              </a:rPr>
              <a:t>Enter the estimated traffic patterns: traffic load and destination</a:t>
            </a:r>
          </a:p>
          <a:p>
            <a:pPr marL="342900" indent="-342900" defTabSz="914400"/>
            <a:endParaRPr lang="en-US" sz="1600">
              <a:cs typeface="Arial" charset="0"/>
            </a:endParaRPr>
          </a:p>
          <a:p>
            <a:pPr marL="342900" indent="-342900" defTabSz="914400"/>
            <a:endParaRPr lang="en-US" sz="1600">
              <a:cs typeface="Arial" charset="0"/>
            </a:endParaRPr>
          </a:p>
        </p:txBody>
      </p:sp>
      <p:sp>
        <p:nvSpPr>
          <p:cNvPr id="25611" name="Line 11"/>
          <p:cNvSpPr>
            <a:spLocks noChangeShapeType="1"/>
          </p:cNvSpPr>
          <p:nvPr/>
        </p:nvSpPr>
        <p:spPr bwMode="auto">
          <a:xfrm flipV="1">
            <a:off x="3062288" y="2324100"/>
            <a:ext cx="977900" cy="20638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8" grpId="0" build="p"/>
      <p:bldP spid="25609" grpId="0" animBg="1"/>
      <p:bldP spid="25610" grpId="0" build="p"/>
      <p:bldP spid="25611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 charset="-128"/>
                <a:cs typeface="Arial" charset="0"/>
              </a:rPr>
              <a:t>Example – cont.</a:t>
            </a:r>
            <a:br>
              <a:rPr lang="en-US" smtClean="0">
                <a:latin typeface="Arial" charset="0"/>
                <a:ea typeface="ＭＳ Ｐゴシック" charset="-128"/>
                <a:cs typeface="Arial" charset="0"/>
              </a:rPr>
            </a:br>
            <a:r>
              <a:rPr lang="en-US" smtClean="0">
                <a:latin typeface="Arial" charset="0"/>
                <a:ea typeface="ＭＳ Ｐゴシック" charset="-128"/>
                <a:cs typeface="Arial" charset="0"/>
              </a:rPr>
              <a:t>Traffic Aware Routing</a:t>
            </a:r>
            <a:endParaRPr lang="en-US" sz="3700" smtClean="0">
              <a:latin typeface="Arial" charset="0"/>
              <a:ea typeface="ＭＳ Ｐゴシック" charset="-128"/>
              <a:cs typeface="Arial" charset="0"/>
            </a:endParaRPr>
          </a:p>
        </p:txBody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>
          <a:xfrm>
            <a:off x="457200" y="3963988"/>
            <a:ext cx="8229600" cy="2284412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sz="2500" smtClean="0">
                <a:latin typeface="Arial" charset="0"/>
                <a:ea typeface="ＭＳ Ｐゴシック" charset="-128"/>
                <a:cs typeface="Arial" charset="0"/>
              </a:rPr>
              <a:t>With TARA:</a:t>
            </a:r>
          </a:p>
          <a:p>
            <a:pPr lvl="1">
              <a:lnSpc>
                <a:spcPct val="85000"/>
              </a:lnSpc>
            </a:pPr>
            <a:r>
              <a:rPr lang="en-US" sz="2000" smtClean="0">
                <a:latin typeface="Arial" charset="0"/>
                <a:ea typeface="ＭＳ Ｐゴシック" charset="-128"/>
                <a:cs typeface="Arial" charset="0"/>
              </a:rPr>
              <a:t>App1 is distributed evenly on the uplinks</a:t>
            </a:r>
          </a:p>
          <a:p>
            <a:pPr lvl="1">
              <a:lnSpc>
                <a:spcPct val="85000"/>
              </a:lnSpc>
            </a:pPr>
            <a:r>
              <a:rPr lang="en-US" sz="2000" smtClean="0">
                <a:latin typeface="Arial" charset="0"/>
                <a:ea typeface="ＭＳ Ｐゴシック" charset="-128"/>
                <a:cs typeface="Arial" charset="0"/>
              </a:rPr>
              <a:t>App2 distribution gets second importance as no traffic is expected there</a:t>
            </a:r>
          </a:p>
          <a:p>
            <a:pPr>
              <a:lnSpc>
                <a:spcPct val="85000"/>
              </a:lnSpc>
            </a:pPr>
            <a:r>
              <a:rPr lang="en-US" sz="2500" smtClean="0">
                <a:latin typeface="Arial" charset="0"/>
                <a:ea typeface="ＭＳ Ｐゴシック" charset="-128"/>
                <a:cs typeface="Arial" charset="0"/>
              </a:rPr>
              <a:t>The result</a:t>
            </a:r>
          </a:p>
          <a:p>
            <a:pPr lvl="1">
              <a:lnSpc>
                <a:spcPct val="85000"/>
              </a:lnSpc>
            </a:pPr>
            <a:r>
              <a:rPr lang="en-US" sz="2000" smtClean="0">
                <a:latin typeface="Arial" charset="0"/>
                <a:ea typeface="ＭＳ Ｐゴシック" charset="-128"/>
                <a:cs typeface="Arial" charset="0"/>
              </a:rPr>
              <a:t>Congestion is reduced</a:t>
            </a:r>
          </a:p>
          <a:p>
            <a:pPr lvl="1">
              <a:lnSpc>
                <a:spcPct val="85000"/>
              </a:lnSpc>
            </a:pPr>
            <a:r>
              <a:rPr lang="en-US" sz="2000" smtClean="0">
                <a:latin typeface="Arial" charset="0"/>
                <a:ea typeface="ＭＳ Ｐゴシック" charset="-128"/>
                <a:cs typeface="Arial" charset="0"/>
              </a:rPr>
              <a:t>Fabric utilization is improved</a:t>
            </a:r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9113" y="2570163"/>
            <a:ext cx="1752600" cy="419100"/>
          </a:xfrm>
          <a:prstGeom prst="rect">
            <a:avLst/>
          </a:prstGeom>
          <a:noFill/>
          <a:ln w="9525" algn="ctr">
            <a:noFill/>
            <a:miter lim="800000"/>
            <a:headEnd type="none" w="lg" len="lg"/>
            <a:tailEnd type="none" w="lg" len="lg"/>
          </a:ln>
          <a:effectLst/>
        </p:spPr>
      </p:pic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2570163"/>
            <a:ext cx="1752600" cy="419100"/>
          </a:xfrm>
          <a:prstGeom prst="rect">
            <a:avLst/>
          </a:prstGeom>
          <a:noFill/>
          <a:ln w="9525" algn="ctr">
            <a:noFill/>
            <a:miter lim="800000"/>
            <a:headEnd type="none" w="lg" len="lg"/>
            <a:tailEnd type="none" w="lg" len="lg"/>
          </a:ln>
          <a:effectLst/>
        </p:spPr>
      </p:pic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21013" y="1511300"/>
            <a:ext cx="1752600" cy="419100"/>
          </a:xfrm>
          <a:prstGeom prst="rect">
            <a:avLst/>
          </a:prstGeom>
          <a:noFill/>
          <a:ln w="9525" algn="ctr">
            <a:noFill/>
            <a:miter lim="800000"/>
            <a:headEnd type="none" w="lg" len="lg"/>
            <a:tailEnd type="none" w="lg" len="lg"/>
          </a:ln>
          <a:effectLst/>
        </p:spPr>
      </p:pic>
      <p:sp>
        <p:nvSpPr>
          <p:cNvPr id="27655" name="Line 7"/>
          <p:cNvSpPr>
            <a:spLocks noChangeShapeType="1"/>
          </p:cNvSpPr>
          <p:nvPr/>
        </p:nvSpPr>
        <p:spPr bwMode="auto">
          <a:xfrm flipV="1">
            <a:off x="2933700" y="1838325"/>
            <a:ext cx="538163" cy="765175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7656" name="Line 8"/>
          <p:cNvSpPr>
            <a:spLocks noChangeShapeType="1"/>
          </p:cNvSpPr>
          <p:nvPr/>
        </p:nvSpPr>
        <p:spPr bwMode="auto">
          <a:xfrm flipV="1">
            <a:off x="3094038" y="1814513"/>
            <a:ext cx="574675" cy="8128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7657" name="Line 9"/>
          <p:cNvSpPr>
            <a:spLocks noChangeShapeType="1"/>
          </p:cNvSpPr>
          <p:nvPr/>
        </p:nvSpPr>
        <p:spPr bwMode="auto">
          <a:xfrm flipH="1" flipV="1">
            <a:off x="4243388" y="1868488"/>
            <a:ext cx="538162" cy="765175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7658" name="Line 10"/>
          <p:cNvSpPr>
            <a:spLocks noChangeShapeType="1"/>
          </p:cNvSpPr>
          <p:nvPr/>
        </p:nvSpPr>
        <p:spPr bwMode="auto">
          <a:xfrm flipH="1" flipV="1">
            <a:off x="4097338" y="1868488"/>
            <a:ext cx="538162" cy="765175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7659" name="Line 11"/>
          <p:cNvSpPr>
            <a:spLocks noChangeShapeType="1"/>
          </p:cNvSpPr>
          <p:nvPr/>
        </p:nvSpPr>
        <p:spPr bwMode="auto">
          <a:xfrm>
            <a:off x="2173288" y="2833688"/>
            <a:ext cx="0" cy="361950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 type="diamond" w="sm" len="med"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7660" name="Line 12"/>
          <p:cNvSpPr>
            <a:spLocks noChangeShapeType="1"/>
          </p:cNvSpPr>
          <p:nvPr/>
        </p:nvSpPr>
        <p:spPr bwMode="auto">
          <a:xfrm>
            <a:off x="2287588" y="2833688"/>
            <a:ext cx="0" cy="361950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 type="diamond" w="sm" len="med"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7661" name="Line 13"/>
          <p:cNvSpPr>
            <a:spLocks noChangeShapeType="1"/>
          </p:cNvSpPr>
          <p:nvPr/>
        </p:nvSpPr>
        <p:spPr bwMode="auto">
          <a:xfrm>
            <a:off x="2403475" y="2833688"/>
            <a:ext cx="0" cy="361950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 type="diamond" w="sm" len="med"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7662" name="Line 14"/>
          <p:cNvSpPr>
            <a:spLocks noChangeShapeType="1"/>
          </p:cNvSpPr>
          <p:nvPr/>
        </p:nvSpPr>
        <p:spPr bwMode="auto">
          <a:xfrm>
            <a:off x="2635250" y="2833688"/>
            <a:ext cx="0" cy="36195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 type="diamond" w="sm" len="med"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7663" name="Line 15"/>
          <p:cNvSpPr>
            <a:spLocks noChangeShapeType="1"/>
          </p:cNvSpPr>
          <p:nvPr/>
        </p:nvSpPr>
        <p:spPr bwMode="auto">
          <a:xfrm>
            <a:off x="2517775" y="2833688"/>
            <a:ext cx="0" cy="361950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 type="diamond" w="sm" len="med"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7664" name="Line 16"/>
          <p:cNvSpPr>
            <a:spLocks noChangeShapeType="1"/>
          </p:cNvSpPr>
          <p:nvPr/>
        </p:nvSpPr>
        <p:spPr bwMode="auto">
          <a:xfrm>
            <a:off x="2749550" y="2833688"/>
            <a:ext cx="0" cy="36195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 type="diamond" w="sm" len="med"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7665" name="Line 17"/>
          <p:cNvSpPr>
            <a:spLocks noChangeShapeType="1"/>
          </p:cNvSpPr>
          <p:nvPr/>
        </p:nvSpPr>
        <p:spPr bwMode="auto">
          <a:xfrm>
            <a:off x="2865438" y="2833688"/>
            <a:ext cx="0" cy="36195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 type="diamond" w="sm" len="med"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7666" name="Line 18"/>
          <p:cNvSpPr>
            <a:spLocks noChangeShapeType="1"/>
          </p:cNvSpPr>
          <p:nvPr/>
        </p:nvSpPr>
        <p:spPr bwMode="auto">
          <a:xfrm>
            <a:off x="2981325" y="2833688"/>
            <a:ext cx="0" cy="36195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 type="diamond" w="sm" len="med"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7667" name="Line 19"/>
          <p:cNvSpPr>
            <a:spLocks noChangeShapeType="1"/>
          </p:cNvSpPr>
          <p:nvPr/>
        </p:nvSpPr>
        <p:spPr bwMode="auto">
          <a:xfrm>
            <a:off x="4729163" y="2892425"/>
            <a:ext cx="0" cy="36195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 type="diamond" w="sm" len="med"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7668" name="Line 20"/>
          <p:cNvSpPr>
            <a:spLocks noChangeShapeType="1"/>
          </p:cNvSpPr>
          <p:nvPr/>
        </p:nvSpPr>
        <p:spPr bwMode="auto">
          <a:xfrm>
            <a:off x="4843463" y="2892425"/>
            <a:ext cx="0" cy="36195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 type="diamond" w="sm" len="med"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7669" name="Line 21"/>
          <p:cNvSpPr>
            <a:spLocks noChangeShapeType="1"/>
          </p:cNvSpPr>
          <p:nvPr/>
        </p:nvSpPr>
        <p:spPr bwMode="auto">
          <a:xfrm>
            <a:off x="4959350" y="2892425"/>
            <a:ext cx="0" cy="36195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 type="diamond" w="sm" len="med"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7670" name="Line 22"/>
          <p:cNvSpPr>
            <a:spLocks noChangeShapeType="1"/>
          </p:cNvSpPr>
          <p:nvPr/>
        </p:nvSpPr>
        <p:spPr bwMode="auto">
          <a:xfrm>
            <a:off x="5191125" y="2892425"/>
            <a:ext cx="0" cy="36195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diamond" w="sm" len="med"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7671" name="Line 23"/>
          <p:cNvSpPr>
            <a:spLocks noChangeShapeType="1"/>
          </p:cNvSpPr>
          <p:nvPr/>
        </p:nvSpPr>
        <p:spPr bwMode="auto">
          <a:xfrm>
            <a:off x="5073650" y="2892425"/>
            <a:ext cx="0" cy="36195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 type="diamond" w="sm" len="med"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7672" name="Line 24"/>
          <p:cNvSpPr>
            <a:spLocks noChangeShapeType="1"/>
          </p:cNvSpPr>
          <p:nvPr/>
        </p:nvSpPr>
        <p:spPr bwMode="auto">
          <a:xfrm>
            <a:off x="5305425" y="2892425"/>
            <a:ext cx="0" cy="36195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diamond" w="sm" len="med"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7673" name="Line 25"/>
          <p:cNvSpPr>
            <a:spLocks noChangeShapeType="1"/>
          </p:cNvSpPr>
          <p:nvPr/>
        </p:nvSpPr>
        <p:spPr bwMode="auto">
          <a:xfrm>
            <a:off x="5421313" y="2892425"/>
            <a:ext cx="0" cy="36195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diamond" w="sm" len="med"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7674" name="Line 26"/>
          <p:cNvSpPr>
            <a:spLocks noChangeShapeType="1"/>
          </p:cNvSpPr>
          <p:nvPr/>
        </p:nvSpPr>
        <p:spPr bwMode="auto">
          <a:xfrm>
            <a:off x="5537200" y="2892425"/>
            <a:ext cx="0" cy="36195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diamond" w="sm" len="med"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7675" name="Oval 27"/>
          <p:cNvSpPr>
            <a:spLocks noChangeArrowheads="1"/>
          </p:cNvSpPr>
          <p:nvPr/>
        </p:nvSpPr>
        <p:spPr bwMode="auto">
          <a:xfrm>
            <a:off x="2568575" y="3236913"/>
            <a:ext cx="2525713" cy="334962"/>
          </a:xfrm>
          <a:prstGeom prst="ellipse">
            <a:avLst/>
          </a:prstGeom>
          <a:solidFill>
            <a:srgbClr val="FF6600"/>
          </a:solidFill>
          <a:ln w="9525" algn="ctr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0" tIns="45716" rIns="0" bIns="45716" anchor="ctr"/>
          <a:lstStyle/>
          <a:p>
            <a:pPr algn="ctr">
              <a:buFont typeface="Wingdings" pitchFamily="2" charset="2"/>
              <a:buNone/>
            </a:pPr>
            <a:r>
              <a:rPr lang="en-US" b="1">
                <a:solidFill>
                  <a:schemeClr val="tx2"/>
                </a:solidFill>
                <a:cs typeface="Arial" charset="0"/>
              </a:rPr>
              <a:t>App1</a:t>
            </a:r>
          </a:p>
        </p:txBody>
      </p:sp>
      <p:sp>
        <p:nvSpPr>
          <p:cNvPr id="27676" name="Oval 28"/>
          <p:cNvSpPr>
            <a:spLocks noChangeArrowheads="1"/>
          </p:cNvSpPr>
          <p:nvPr/>
        </p:nvSpPr>
        <p:spPr bwMode="auto">
          <a:xfrm>
            <a:off x="5048250" y="3397250"/>
            <a:ext cx="885825" cy="334963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0" tIns="45716" rIns="0" bIns="45716" anchor="ctr"/>
          <a:lstStyle/>
          <a:p>
            <a:pPr algn="ctr">
              <a:buFont typeface="Wingdings" pitchFamily="2" charset="2"/>
              <a:buNone/>
            </a:pPr>
            <a:r>
              <a:rPr lang="en-US" b="1">
                <a:solidFill>
                  <a:schemeClr val="bg1"/>
                </a:solidFill>
                <a:cs typeface="Arial" charset="0"/>
              </a:rPr>
              <a:t>App2</a:t>
            </a:r>
          </a:p>
        </p:txBody>
      </p:sp>
      <p:sp>
        <p:nvSpPr>
          <p:cNvPr id="27677" name="Text Box 29"/>
          <p:cNvSpPr txBox="1">
            <a:spLocks noChangeArrowheads="1"/>
          </p:cNvSpPr>
          <p:nvPr/>
        </p:nvSpPr>
        <p:spPr bwMode="auto">
          <a:xfrm>
            <a:off x="5230813" y="1784350"/>
            <a:ext cx="21177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45716" rIns="0" bIns="45716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b="1">
                <a:solidFill>
                  <a:srgbClr val="FF2811"/>
                </a:solidFill>
                <a:cs typeface="Arial" charset="0"/>
              </a:rPr>
              <a:t>2:1 Blocking</a:t>
            </a:r>
          </a:p>
        </p:txBody>
      </p:sp>
      <p:sp>
        <p:nvSpPr>
          <p:cNvPr id="27678" name="Line 30"/>
          <p:cNvSpPr>
            <a:spLocks noChangeShapeType="1"/>
          </p:cNvSpPr>
          <p:nvPr/>
        </p:nvSpPr>
        <p:spPr bwMode="auto">
          <a:xfrm flipH="1" flipV="1">
            <a:off x="4286250" y="1865313"/>
            <a:ext cx="538163" cy="765175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7679" name="Line 31"/>
          <p:cNvSpPr>
            <a:spLocks noChangeShapeType="1"/>
          </p:cNvSpPr>
          <p:nvPr/>
        </p:nvSpPr>
        <p:spPr bwMode="auto">
          <a:xfrm flipV="1">
            <a:off x="2884488" y="1836738"/>
            <a:ext cx="538162" cy="765175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7680" name="Line 32"/>
          <p:cNvSpPr>
            <a:spLocks noChangeShapeType="1"/>
          </p:cNvSpPr>
          <p:nvPr/>
        </p:nvSpPr>
        <p:spPr bwMode="auto">
          <a:xfrm flipH="1" flipV="1">
            <a:off x="4384675" y="1833563"/>
            <a:ext cx="538163" cy="765175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7681" name="Line 33"/>
          <p:cNvSpPr>
            <a:spLocks noChangeShapeType="1"/>
          </p:cNvSpPr>
          <p:nvPr/>
        </p:nvSpPr>
        <p:spPr bwMode="auto">
          <a:xfrm flipH="1" flipV="1">
            <a:off x="4470400" y="1809750"/>
            <a:ext cx="538163" cy="765175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7682" name="Line 34"/>
          <p:cNvSpPr>
            <a:spLocks noChangeShapeType="1"/>
          </p:cNvSpPr>
          <p:nvPr/>
        </p:nvSpPr>
        <p:spPr bwMode="auto">
          <a:xfrm flipV="1">
            <a:off x="2744788" y="1790700"/>
            <a:ext cx="574675" cy="8128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7683" name="Line 35"/>
          <p:cNvSpPr>
            <a:spLocks noChangeShapeType="1"/>
          </p:cNvSpPr>
          <p:nvPr/>
        </p:nvSpPr>
        <p:spPr bwMode="auto">
          <a:xfrm flipV="1">
            <a:off x="2601913" y="1790700"/>
            <a:ext cx="574675" cy="8128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7684" name="Line 36"/>
          <p:cNvSpPr>
            <a:spLocks noChangeShapeType="1"/>
          </p:cNvSpPr>
          <p:nvPr/>
        </p:nvSpPr>
        <p:spPr bwMode="auto">
          <a:xfrm flipV="1">
            <a:off x="3052763" y="1860550"/>
            <a:ext cx="538162" cy="765175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7685" name="Line 37"/>
          <p:cNvSpPr>
            <a:spLocks noChangeShapeType="1"/>
          </p:cNvSpPr>
          <p:nvPr/>
        </p:nvSpPr>
        <p:spPr bwMode="auto">
          <a:xfrm flipH="1" flipV="1">
            <a:off x="4154488" y="1876425"/>
            <a:ext cx="538162" cy="765175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>
          <a:xfrm>
            <a:off x="171450" y="122238"/>
            <a:ext cx="8001000" cy="982662"/>
          </a:xfrm>
        </p:spPr>
        <p:txBody>
          <a:bodyPr/>
          <a:lstStyle/>
          <a:p>
            <a:r>
              <a:rPr lang="en-US" smtClean="0">
                <a:latin typeface="Arial" charset="0"/>
                <a:ea typeface="ＭＳ Ｐゴシック" charset="-128"/>
                <a:cs typeface="Arial" charset="0"/>
              </a:rPr>
              <a:t>Example – cont.</a:t>
            </a:r>
            <a:br>
              <a:rPr lang="en-US" smtClean="0">
                <a:latin typeface="Arial" charset="0"/>
                <a:ea typeface="ＭＳ Ｐゴシック" charset="-128"/>
                <a:cs typeface="Arial" charset="0"/>
              </a:rPr>
            </a:br>
            <a:r>
              <a:rPr lang="en-US" smtClean="0">
                <a:latin typeface="Arial" charset="0"/>
                <a:ea typeface="ＭＳ Ｐゴシック" charset="-128"/>
                <a:cs typeface="Arial" charset="0"/>
              </a:rPr>
              <a:t>UFM Congestion map</a:t>
            </a:r>
            <a:endParaRPr lang="en-US" sz="3700" smtClean="0">
              <a:latin typeface="Arial" charset="0"/>
              <a:ea typeface="ＭＳ Ｐゴシック" charset="-128"/>
              <a:cs typeface="Arial" charset="0"/>
            </a:endParaRPr>
          </a:p>
        </p:txBody>
      </p:sp>
      <p:sp>
        <p:nvSpPr>
          <p:cNvPr id="29699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4695825"/>
            <a:ext cx="4041775" cy="131921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2000" smtClean="0">
                <a:latin typeface="Arial" charset="0"/>
                <a:ea typeface="ＭＳ Ｐゴシック" charset="-128"/>
                <a:cs typeface="Arial" charset="0"/>
              </a:rPr>
              <a:t>Before: </a:t>
            </a:r>
          </a:p>
          <a:p>
            <a:r>
              <a:rPr lang="en-US" sz="2000" smtClean="0">
                <a:latin typeface="Arial" charset="0"/>
                <a:ea typeface="ＭＳ Ｐゴシック" charset="-128"/>
                <a:cs typeface="Arial" charset="0"/>
              </a:rPr>
              <a:t>high ingress congestion, high latency, low bandwidth</a:t>
            </a:r>
          </a:p>
        </p:txBody>
      </p:sp>
      <p:sp>
        <p:nvSpPr>
          <p:cNvPr id="29700" name="Rectangle 4"/>
          <p:cNvSpPr>
            <a:spLocks noGrp="1"/>
          </p:cNvSpPr>
          <p:nvPr>
            <p:ph type="body" sz="half" idx="2"/>
          </p:nvPr>
        </p:nvSpPr>
        <p:spPr>
          <a:xfrm>
            <a:off x="4645025" y="4695825"/>
            <a:ext cx="4041775" cy="131921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2000" smtClean="0">
                <a:latin typeface="Arial" charset="0"/>
                <a:ea typeface="ＭＳ Ｐゴシック" charset="-128"/>
                <a:cs typeface="Arial" charset="0"/>
              </a:rPr>
              <a:t>After:</a:t>
            </a:r>
          </a:p>
          <a:p>
            <a:r>
              <a:rPr lang="en-US" sz="2000" smtClean="0">
                <a:latin typeface="Arial" charset="0"/>
                <a:ea typeface="ＭＳ Ｐゴシック" charset="-128"/>
                <a:cs typeface="Arial" charset="0"/>
              </a:rPr>
              <a:t>NO congestion, high bandwidth, low latency</a:t>
            </a:r>
          </a:p>
        </p:txBody>
      </p:sp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663" y="1524000"/>
            <a:ext cx="3748087" cy="298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99025" y="1524000"/>
            <a:ext cx="3917950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703" name="AutoShape 7"/>
          <p:cNvSpPr>
            <a:spLocks noChangeArrowheads="1"/>
          </p:cNvSpPr>
          <p:nvPr/>
        </p:nvSpPr>
        <p:spPr bwMode="auto">
          <a:xfrm>
            <a:off x="4165600" y="2641600"/>
            <a:ext cx="479425" cy="522288"/>
          </a:xfrm>
          <a:prstGeom prst="rightArrow">
            <a:avLst>
              <a:gd name="adj1" fmla="val 50000"/>
              <a:gd name="adj2" fmla="val 25000"/>
            </a:avLst>
          </a:prstGeom>
          <a:gradFill rotWithShape="1">
            <a:gsLst>
              <a:gs pos="0">
                <a:srgbClr val="FFFFFF"/>
              </a:gs>
              <a:gs pos="100000">
                <a:srgbClr val="C5C5FF"/>
              </a:gs>
            </a:gsLst>
            <a:lin ang="18900000" scaled="1"/>
          </a:gradFill>
          <a:ln w="9525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9704" name="Line 8"/>
          <p:cNvSpPr>
            <a:spLocks noChangeShapeType="1"/>
          </p:cNvSpPr>
          <p:nvPr/>
        </p:nvSpPr>
        <p:spPr bwMode="auto">
          <a:xfrm flipH="1" flipV="1">
            <a:off x="1171575" y="3751263"/>
            <a:ext cx="555625" cy="124142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  <p:sp>
        <p:nvSpPr>
          <p:cNvPr id="29705" name="Line 9"/>
          <p:cNvSpPr>
            <a:spLocks noChangeShapeType="1"/>
          </p:cNvSpPr>
          <p:nvPr/>
        </p:nvSpPr>
        <p:spPr bwMode="auto">
          <a:xfrm flipH="1" flipV="1">
            <a:off x="5794375" y="3817938"/>
            <a:ext cx="215900" cy="117475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 wrap="none" lIns="0" tIns="45716" rIns="0" bIns="45716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 charset="-128"/>
                <a:cs typeface="Arial" charset="0"/>
              </a:rPr>
              <a:t>What if the policy and the logical model change often?</a:t>
            </a:r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1196975" y="2727325"/>
            <a:ext cx="1470025" cy="92868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>
                <a:cs typeface="Arial" charset="0"/>
              </a:rPr>
              <a:t>Moab </a:t>
            </a:r>
          </a:p>
          <a:p>
            <a:pPr algn="ctr"/>
            <a:r>
              <a:rPr lang="en-US" sz="2400" b="1">
                <a:cs typeface="Arial" charset="0"/>
              </a:rPr>
              <a:t>scheduler</a:t>
            </a: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4038600" y="2727325"/>
            <a:ext cx="1066800" cy="9144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>
                <a:cs typeface="Arial" charset="0"/>
              </a:rPr>
              <a:t>UFM </a:t>
            </a:r>
          </a:p>
          <a:p>
            <a:pPr algn="ctr"/>
            <a:r>
              <a:rPr lang="en-US" sz="2400" b="1">
                <a:cs typeface="Arial" charset="0"/>
              </a:rPr>
              <a:t>API</a:t>
            </a: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7010400" y="2727325"/>
            <a:ext cx="1066800" cy="9144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>
                <a:cs typeface="Arial" charset="0"/>
              </a:rPr>
              <a:t>UFM</a:t>
            </a:r>
          </a:p>
        </p:txBody>
      </p:sp>
      <p:sp>
        <p:nvSpPr>
          <p:cNvPr id="37894" name="Line 6"/>
          <p:cNvSpPr>
            <a:spLocks noChangeShapeType="1"/>
          </p:cNvSpPr>
          <p:nvPr/>
        </p:nvSpPr>
        <p:spPr bwMode="auto">
          <a:xfrm>
            <a:off x="750888" y="5105400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1189038" y="4768850"/>
            <a:ext cx="12684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cs typeface="Arial" charset="0"/>
              </a:rPr>
              <a:t>Job submit</a:t>
            </a:r>
          </a:p>
        </p:txBody>
      </p:sp>
      <p:sp>
        <p:nvSpPr>
          <p:cNvPr id="37896" name="Text Box 8"/>
          <p:cNvSpPr txBox="1">
            <a:spLocks noChangeArrowheads="1"/>
          </p:cNvSpPr>
          <p:nvPr/>
        </p:nvSpPr>
        <p:spPr bwMode="auto">
          <a:xfrm>
            <a:off x="6200775" y="3824288"/>
            <a:ext cx="28956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en-US" sz="1400">
                <a:solidFill>
                  <a:schemeClr val="tx2"/>
                </a:solidFill>
                <a:cs typeface="Arial" charset="0"/>
              </a:rPr>
              <a:t> Create/reuse logical server (LS)</a:t>
            </a:r>
            <a:br>
              <a:rPr lang="en-US" sz="1400">
                <a:solidFill>
                  <a:schemeClr val="tx2"/>
                </a:solidFill>
                <a:cs typeface="Arial" charset="0"/>
              </a:rPr>
            </a:br>
            <a:r>
              <a:rPr lang="en-US" sz="1400">
                <a:solidFill>
                  <a:schemeClr val="tx2"/>
                </a:solidFill>
                <a:cs typeface="Arial" charset="0"/>
              </a:rPr>
              <a:t>  and interfaces + properties</a:t>
            </a:r>
          </a:p>
          <a:p>
            <a:pPr>
              <a:buFontTx/>
              <a:buChar char="-"/>
            </a:pPr>
            <a:r>
              <a:rPr lang="en-US" sz="1400">
                <a:solidFill>
                  <a:schemeClr val="tx2"/>
                </a:solidFill>
                <a:cs typeface="Arial" charset="0"/>
              </a:rPr>
              <a:t> Assosiate with job ID</a:t>
            </a:r>
          </a:p>
          <a:p>
            <a:pPr>
              <a:buFontTx/>
              <a:buChar char="-"/>
            </a:pPr>
            <a:r>
              <a:rPr lang="en-US" sz="1400">
                <a:solidFill>
                  <a:schemeClr val="tx2"/>
                </a:solidFill>
                <a:cs typeface="Arial" charset="0"/>
              </a:rPr>
              <a:t> Assigns QoS policy</a:t>
            </a:r>
          </a:p>
        </p:txBody>
      </p:sp>
      <p:sp>
        <p:nvSpPr>
          <p:cNvPr id="37897" name="Text Box 9"/>
          <p:cNvSpPr txBox="1">
            <a:spLocks noChangeArrowheads="1"/>
          </p:cNvSpPr>
          <p:nvPr/>
        </p:nvSpPr>
        <p:spPr bwMode="auto">
          <a:xfrm>
            <a:off x="6324600" y="5556250"/>
            <a:ext cx="258921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en-US" sz="1400">
                <a:solidFill>
                  <a:schemeClr val="tx2"/>
                </a:solidFill>
                <a:cs typeface="Arial" charset="0"/>
              </a:rPr>
              <a:t> UFM deallocates resources  from LS/Job</a:t>
            </a:r>
          </a:p>
        </p:txBody>
      </p:sp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569913" y="3854450"/>
            <a:ext cx="2735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cs typeface="Arial" charset="0"/>
              </a:rPr>
              <a:t>Allocate Fabric Resources</a:t>
            </a:r>
          </a:p>
        </p:txBody>
      </p:sp>
      <p:sp>
        <p:nvSpPr>
          <p:cNvPr id="37899" name="Line 11"/>
          <p:cNvSpPr>
            <a:spLocks noChangeShapeType="1"/>
          </p:cNvSpPr>
          <p:nvPr/>
        </p:nvSpPr>
        <p:spPr bwMode="auto">
          <a:xfrm>
            <a:off x="795338" y="4191000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00" name="Text Box 12"/>
          <p:cNvSpPr txBox="1">
            <a:spLocks noChangeArrowheads="1"/>
          </p:cNvSpPr>
          <p:nvPr/>
        </p:nvSpPr>
        <p:spPr bwMode="auto">
          <a:xfrm>
            <a:off x="3327400" y="3824288"/>
            <a:ext cx="28956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en-US" sz="1400">
                <a:solidFill>
                  <a:schemeClr val="tx2"/>
                </a:solidFill>
                <a:cs typeface="Arial" charset="0"/>
              </a:rPr>
              <a:t> Sends list of nodes, job name</a:t>
            </a:r>
          </a:p>
          <a:p>
            <a:pPr>
              <a:buFontTx/>
              <a:buChar char="-"/>
            </a:pPr>
            <a:r>
              <a:rPr lang="en-US" sz="1400">
                <a:solidFill>
                  <a:schemeClr val="tx2"/>
                </a:solidFill>
                <a:cs typeface="Arial" charset="0"/>
              </a:rPr>
              <a:t>  And optional: job priority to UFM</a:t>
            </a:r>
          </a:p>
          <a:p>
            <a:pPr>
              <a:buFontTx/>
              <a:buChar char="-"/>
            </a:pPr>
            <a:r>
              <a:rPr lang="en-US" sz="1400">
                <a:solidFill>
                  <a:schemeClr val="tx2"/>
                </a:solidFill>
                <a:cs typeface="Arial" charset="0"/>
              </a:rPr>
              <a:t> Specifies that the job starts/uses start_job script</a:t>
            </a:r>
          </a:p>
        </p:txBody>
      </p:sp>
      <p:sp>
        <p:nvSpPr>
          <p:cNvPr id="37901" name="Line 13"/>
          <p:cNvSpPr>
            <a:spLocks noChangeShapeType="1"/>
          </p:cNvSpPr>
          <p:nvPr/>
        </p:nvSpPr>
        <p:spPr bwMode="auto">
          <a:xfrm>
            <a:off x="795338" y="5969000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02" name="Text Box 14"/>
          <p:cNvSpPr txBox="1">
            <a:spLocks noChangeArrowheads="1"/>
          </p:cNvSpPr>
          <p:nvPr/>
        </p:nvSpPr>
        <p:spPr bwMode="auto">
          <a:xfrm>
            <a:off x="1189038" y="5605463"/>
            <a:ext cx="10747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cs typeface="Arial" charset="0"/>
              </a:rPr>
              <a:t>Job ends</a:t>
            </a:r>
          </a:p>
        </p:txBody>
      </p:sp>
      <p:sp>
        <p:nvSpPr>
          <p:cNvPr id="37903" name="Text Box 15"/>
          <p:cNvSpPr txBox="1">
            <a:spLocks noChangeArrowheads="1"/>
          </p:cNvSpPr>
          <p:nvPr/>
        </p:nvSpPr>
        <p:spPr bwMode="auto">
          <a:xfrm>
            <a:off x="3305175" y="5556250"/>
            <a:ext cx="28956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en-US" sz="1400">
                <a:solidFill>
                  <a:schemeClr val="tx2"/>
                </a:solidFill>
                <a:cs typeface="Arial" charset="0"/>
              </a:rPr>
              <a:t> Sends job name</a:t>
            </a:r>
          </a:p>
          <a:p>
            <a:pPr>
              <a:buFontTx/>
              <a:buChar char="-"/>
            </a:pPr>
            <a:r>
              <a:rPr lang="en-US" sz="1400">
                <a:solidFill>
                  <a:schemeClr val="tx2"/>
                </a:solidFill>
                <a:cs typeface="Arial" charset="0"/>
              </a:rPr>
              <a:t> Specifies that the job ends/uses stop_job script</a:t>
            </a:r>
          </a:p>
        </p:txBody>
      </p:sp>
      <p:sp>
        <p:nvSpPr>
          <p:cNvPr id="37904" name="Rectangle 16"/>
          <p:cNvSpPr>
            <a:spLocks noChangeArrowheads="1"/>
          </p:cNvSpPr>
          <p:nvPr/>
        </p:nvSpPr>
        <p:spPr bwMode="auto">
          <a:xfrm>
            <a:off x="457200" y="1709738"/>
            <a:ext cx="8399463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 eaLnBrk="0" hangingPunct="0">
              <a:lnSpc>
                <a:spcPct val="85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3200"/>
              <a:t>Integration with job schedulers. For example: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Azure Cloud Computing Vision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www.openfabrics.org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B0286D-598E-4DFD-B534-F7273AAA77F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 bwMode="auto">
          <a:xfrm>
            <a:off x="2415334" y="3909982"/>
            <a:ext cx="4942849" cy="2272617"/>
          </a:xfrm>
          <a:prstGeom prst="roundRect">
            <a:avLst>
              <a:gd name="adj" fmla="val 6244"/>
            </a:avLst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8900000" scaled="1"/>
            <a:tileRect/>
          </a:gradFill>
          <a:ln cmpd="dbl">
            <a:gradFill>
              <a:gsLst>
                <a:gs pos="5000">
                  <a:schemeClr val="accent2">
                    <a:lumMod val="20000"/>
                    <a:lumOff val="80000"/>
                    <a:alpha val="20000"/>
                  </a:schemeClr>
                </a:gs>
                <a:gs pos="62000">
                  <a:schemeClr val="accent2">
                    <a:lumMod val="20000"/>
                    <a:lumOff val="80000"/>
                    <a:alpha val="60000"/>
                  </a:schemeClr>
                </a:gs>
              </a:gsLst>
              <a:lin ang="5400000" scaled="0"/>
            </a:gra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b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chemeClr val="tx1"/>
                </a:solidFill>
                <a:effectLst>
                  <a:outerShdw blurRad="304800" algn="ctr" rotWithShape="0">
                    <a:schemeClr val="accent2"/>
                  </a:outerShdw>
                </a:effectLst>
              </a:rPr>
              <a:t>ENTERPRISE</a:t>
            </a:r>
          </a:p>
        </p:txBody>
      </p:sp>
      <p:sp>
        <p:nvSpPr>
          <p:cNvPr id="8" name="Freeform 9"/>
          <p:cNvSpPr>
            <a:spLocks/>
          </p:cNvSpPr>
          <p:nvPr/>
        </p:nvSpPr>
        <p:spPr bwMode="auto">
          <a:xfrm>
            <a:off x="6019800" y="1676400"/>
            <a:ext cx="2695169" cy="1203688"/>
          </a:xfrm>
          <a:custGeom>
            <a:avLst/>
            <a:gdLst/>
            <a:ahLst/>
            <a:cxnLst>
              <a:cxn ang="0">
                <a:pos x="337" y="272"/>
              </a:cxn>
              <a:cxn ang="0">
                <a:pos x="309" y="258"/>
              </a:cxn>
              <a:cxn ang="0">
                <a:pos x="285" y="263"/>
              </a:cxn>
              <a:cxn ang="0">
                <a:pos x="268" y="254"/>
              </a:cxn>
              <a:cxn ang="0">
                <a:pos x="251" y="264"/>
              </a:cxn>
              <a:cxn ang="0">
                <a:pos x="213" y="263"/>
              </a:cxn>
              <a:cxn ang="0">
                <a:pos x="132" y="260"/>
              </a:cxn>
              <a:cxn ang="0">
                <a:pos x="106" y="272"/>
              </a:cxn>
              <a:cxn ang="0">
                <a:pos x="57" y="260"/>
              </a:cxn>
              <a:cxn ang="0">
                <a:pos x="48" y="258"/>
              </a:cxn>
              <a:cxn ang="0">
                <a:pos x="11" y="197"/>
              </a:cxn>
              <a:cxn ang="0">
                <a:pos x="26" y="188"/>
              </a:cxn>
              <a:cxn ang="0">
                <a:pos x="60" y="157"/>
              </a:cxn>
              <a:cxn ang="0">
                <a:pos x="66" y="154"/>
              </a:cxn>
              <a:cxn ang="0">
                <a:pos x="98" y="136"/>
              </a:cxn>
              <a:cxn ang="0">
                <a:pos x="105" y="132"/>
              </a:cxn>
              <a:cxn ang="0">
                <a:pos x="123" y="116"/>
              </a:cxn>
              <a:cxn ang="0">
                <a:pos x="124" y="88"/>
              </a:cxn>
              <a:cxn ang="0">
                <a:pos x="135" y="78"/>
              </a:cxn>
              <a:cxn ang="0">
                <a:pos x="153" y="39"/>
              </a:cxn>
              <a:cxn ang="0">
                <a:pos x="170" y="29"/>
              </a:cxn>
              <a:cxn ang="0">
                <a:pos x="203" y="19"/>
              </a:cxn>
              <a:cxn ang="0">
                <a:pos x="222" y="35"/>
              </a:cxn>
              <a:cxn ang="0">
                <a:pos x="242" y="57"/>
              </a:cxn>
              <a:cxn ang="0">
                <a:pos x="276" y="43"/>
              </a:cxn>
              <a:cxn ang="0">
                <a:pos x="301" y="12"/>
              </a:cxn>
              <a:cxn ang="0">
                <a:pos x="321" y="12"/>
              </a:cxn>
              <a:cxn ang="0">
                <a:pos x="333" y="18"/>
              </a:cxn>
              <a:cxn ang="0">
                <a:pos x="401" y="25"/>
              </a:cxn>
              <a:cxn ang="0">
                <a:pos x="409" y="31"/>
              </a:cxn>
              <a:cxn ang="0">
                <a:pos x="441" y="66"/>
              </a:cxn>
              <a:cxn ang="0">
                <a:pos x="444" y="66"/>
              </a:cxn>
              <a:cxn ang="0">
                <a:pos x="518" y="70"/>
              </a:cxn>
              <a:cxn ang="0">
                <a:pos x="534" y="100"/>
              </a:cxn>
              <a:cxn ang="0">
                <a:pos x="533" y="106"/>
              </a:cxn>
              <a:cxn ang="0">
                <a:pos x="554" y="124"/>
              </a:cxn>
              <a:cxn ang="0">
                <a:pos x="559" y="126"/>
              </a:cxn>
              <a:cxn ang="0">
                <a:pos x="581" y="129"/>
              </a:cxn>
              <a:cxn ang="0">
                <a:pos x="631" y="146"/>
              </a:cxn>
              <a:cxn ang="0">
                <a:pos x="634" y="165"/>
              </a:cxn>
              <a:cxn ang="0">
                <a:pos x="636" y="199"/>
              </a:cxn>
              <a:cxn ang="0">
                <a:pos x="634" y="207"/>
              </a:cxn>
              <a:cxn ang="0">
                <a:pos x="569" y="255"/>
              </a:cxn>
              <a:cxn ang="0">
                <a:pos x="523" y="273"/>
              </a:cxn>
              <a:cxn ang="0">
                <a:pos x="475" y="263"/>
              </a:cxn>
              <a:cxn ang="0">
                <a:pos x="453" y="274"/>
              </a:cxn>
              <a:cxn ang="0">
                <a:pos x="401" y="261"/>
              </a:cxn>
              <a:cxn ang="0">
                <a:pos x="377" y="276"/>
              </a:cxn>
            </a:cxnLst>
            <a:rect l="0" t="0" r="r" b="b"/>
            <a:pathLst>
              <a:path w="644" h="277">
                <a:moveTo>
                  <a:pt x="353" y="276"/>
                </a:moveTo>
                <a:cubicBezTo>
                  <a:pt x="348" y="275"/>
                  <a:pt x="342" y="274"/>
                  <a:pt x="337" y="272"/>
                </a:cubicBezTo>
                <a:cubicBezTo>
                  <a:pt x="331" y="270"/>
                  <a:pt x="319" y="264"/>
                  <a:pt x="314" y="261"/>
                </a:cubicBezTo>
                <a:cubicBezTo>
                  <a:pt x="312" y="260"/>
                  <a:pt x="311" y="259"/>
                  <a:pt x="309" y="258"/>
                </a:cubicBezTo>
                <a:cubicBezTo>
                  <a:pt x="308" y="259"/>
                  <a:pt x="307" y="260"/>
                  <a:pt x="306" y="260"/>
                </a:cubicBezTo>
                <a:cubicBezTo>
                  <a:pt x="299" y="264"/>
                  <a:pt x="292" y="265"/>
                  <a:pt x="285" y="263"/>
                </a:cubicBezTo>
                <a:cubicBezTo>
                  <a:pt x="281" y="262"/>
                  <a:pt x="274" y="259"/>
                  <a:pt x="271" y="256"/>
                </a:cubicBezTo>
                <a:cubicBezTo>
                  <a:pt x="270" y="255"/>
                  <a:pt x="269" y="254"/>
                  <a:pt x="268" y="254"/>
                </a:cubicBezTo>
                <a:cubicBezTo>
                  <a:pt x="267" y="255"/>
                  <a:pt x="266" y="255"/>
                  <a:pt x="265" y="256"/>
                </a:cubicBezTo>
                <a:cubicBezTo>
                  <a:pt x="262" y="259"/>
                  <a:pt x="256" y="262"/>
                  <a:pt x="251" y="264"/>
                </a:cubicBezTo>
                <a:cubicBezTo>
                  <a:pt x="243" y="266"/>
                  <a:pt x="228" y="265"/>
                  <a:pt x="218" y="262"/>
                </a:cubicBezTo>
                <a:cubicBezTo>
                  <a:pt x="216" y="261"/>
                  <a:pt x="216" y="261"/>
                  <a:pt x="213" y="263"/>
                </a:cubicBezTo>
                <a:cubicBezTo>
                  <a:pt x="193" y="277"/>
                  <a:pt x="165" y="277"/>
                  <a:pt x="138" y="263"/>
                </a:cubicBezTo>
                <a:cubicBezTo>
                  <a:pt x="135" y="262"/>
                  <a:pt x="132" y="260"/>
                  <a:pt x="132" y="260"/>
                </a:cubicBezTo>
                <a:cubicBezTo>
                  <a:pt x="131" y="259"/>
                  <a:pt x="130" y="260"/>
                  <a:pt x="127" y="262"/>
                </a:cubicBezTo>
                <a:cubicBezTo>
                  <a:pt x="121" y="267"/>
                  <a:pt x="114" y="270"/>
                  <a:pt x="106" y="272"/>
                </a:cubicBezTo>
                <a:cubicBezTo>
                  <a:pt x="101" y="273"/>
                  <a:pt x="91" y="273"/>
                  <a:pt x="86" y="272"/>
                </a:cubicBezTo>
                <a:cubicBezTo>
                  <a:pt x="77" y="270"/>
                  <a:pt x="66" y="265"/>
                  <a:pt x="57" y="260"/>
                </a:cubicBezTo>
                <a:cubicBezTo>
                  <a:pt x="56" y="259"/>
                  <a:pt x="55" y="258"/>
                  <a:pt x="53" y="257"/>
                </a:cubicBezTo>
                <a:cubicBezTo>
                  <a:pt x="52" y="257"/>
                  <a:pt x="50" y="257"/>
                  <a:pt x="48" y="258"/>
                </a:cubicBezTo>
                <a:cubicBezTo>
                  <a:pt x="38" y="259"/>
                  <a:pt x="27" y="256"/>
                  <a:pt x="19" y="249"/>
                </a:cubicBezTo>
                <a:cubicBezTo>
                  <a:pt x="4" y="237"/>
                  <a:pt x="0" y="210"/>
                  <a:pt x="11" y="197"/>
                </a:cubicBezTo>
                <a:cubicBezTo>
                  <a:pt x="14" y="194"/>
                  <a:pt x="20" y="191"/>
                  <a:pt x="25" y="191"/>
                </a:cubicBezTo>
                <a:cubicBezTo>
                  <a:pt x="26" y="191"/>
                  <a:pt x="26" y="190"/>
                  <a:pt x="26" y="188"/>
                </a:cubicBezTo>
                <a:cubicBezTo>
                  <a:pt x="26" y="183"/>
                  <a:pt x="27" y="178"/>
                  <a:pt x="29" y="174"/>
                </a:cubicBezTo>
                <a:cubicBezTo>
                  <a:pt x="34" y="164"/>
                  <a:pt x="45" y="158"/>
                  <a:pt x="60" y="157"/>
                </a:cubicBezTo>
                <a:cubicBezTo>
                  <a:pt x="61" y="157"/>
                  <a:pt x="63" y="157"/>
                  <a:pt x="65" y="157"/>
                </a:cubicBezTo>
                <a:cubicBezTo>
                  <a:pt x="65" y="156"/>
                  <a:pt x="66" y="155"/>
                  <a:pt x="66" y="154"/>
                </a:cubicBezTo>
                <a:cubicBezTo>
                  <a:pt x="70" y="148"/>
                  <a:pt x="76" y="141"/>
                  <a:pt x="82" y="138"/>
                </a:cubicBezTo>
                <a:cubicBezTo>
                  <a:pt x="87" y="136"/>
                  <a:pt x="91" y="135"/>
                  <a:pt x="98" y="136"/>
                </a:cubicBezTo>
                <a:cubicBezTo>
                  <a:pt x="99" y="136"/>
                  <a:pt x="101" y="136"/>
                  <a:pt x="103" y="136"/>
                </a:cubicBezTo>
                <a:cubicBezTo>
                  <a:pt x="104" y="134"/>
                  <a:pt x="105" y="133"/>
                  <a:pt x="105" y="132"/>
                </a:cubicBezTo>
                <a:cubicBezTo>
                  <a:pt x="109" y="125"/>
                  <a:pt x="115" y="118"/>
                  <a:pt x="121" y="116"/>
                </a:cubicBezTo>
                <a:cubicBezTo>
                  <a:pt x="122" y="116"/>
                  <a:pt x="123" y="116"/>
                  <a:pt x="123" y="116"/>
                </a:cubicBezTo>
                <a:cubicBezTo>
                  <a:pt x="123" y="116"/>
                  <a:pt x="123" y="114"/>
                  <a:pt x="122" y="111"/>
                </a:cubicBezTo>
                <a:cubicBezTo>
                  <a:pt x="120" y="103"/>
                  <a:pt x="121" y="94"/>
                  <a:pt x="124" y="88"/>
                </a:cubicBezTo>
                <a:cubicBezTo>
                  <a:pt x="125" y="85"/>
                  <a:pt x="130" y="81"/>
                  <a:pt x="132" y="79"/>
                </a:cubicBezTo>
                <a:cubicBezTo>
                  <a:pt x="133" y="79"/>
                  <a:pt x="134" y="79"/>
                  <a:pt x="135" y="78"/>
                </a:cubicBezTo>
                <a:cubicBezTo>
                  <a:pt x="135" y="76"/>
                  <a:pt x="135" y="75"/>
                  <a:pt x="135" y="73"/>
                </a:cubicBezTo>
                <a:cubicBezTo>
                  <a:pt x="136" y="58"/>
                  <a:pt x="142" y="46"/>
                  <a:pt x="153" y="39"/>
                </a:cubicBezTo>
                <a:cubicBezTo>
                  <a:pt x="157" y="36"/>
                  <a:pt x="162" y="33"/>
                  <a:pt x="166" y="32"/>
                </a:cubicBezTo>
                <a:cubicBezTo>
                  <a:pt x="168" y="31"/>
                  <a:pt x="169" y="31"/>
                  <a:pt x="170" y="29"/>
                </a:cubicBezTo>
                <a:cubicBezTo>
                  <a:pt x="175" y="23"/>
                  <a:pt x="185" y="18"/>
                  <a:pt x="195" y="18"/>
                </a:cubicBezTo>
                <a:cubicBezTo>
                  <a:pt x="198" y="18"/>
                  <a:pt x="202" y="19"/>
                  <a:pt x="203" y="19"/>
                </a:cubicBezTo>
                <a:cubicBezTo>
                  <a:pt x="210" y="21"/>
                  <a:pt x="215" y="25"/>
                  <a:pt x="218" y="31"/>
                </a:cubicBezTo>
                <a:cubicBezTo>
                  <a:pt x="219" y="34"/>
                  <a:pt x="220" y="35"/>
                  <a:pt x="222" y="35"/>
                </a:cubicBezTo>
                <a:cubicBezTo>
                  <a:pt x="230" y="37"/>
                  <a:pt x="237" y="44"/>
                  <a:pt x="240" y="53"/>
                </a:cubicBezTo>
                <a:cubicBezTo>
                  <a:pt x="241" y="55"/>
                  <a:pt x="241" y="57"/>
                  <a:pt x="242" y="57"/>
                </a:cubicBezTo>
                <a:cubicBezTo>
                  <a:pt x="242" y="57"/>
                  <a:pt x="243" y="56"/>
                  <a:pt x="244" y="55"/>
                </a:cubicBezTo>
                <a:cubicBezTo>
                  <a:pt x="252" y="49"/>
                  <a:pt x="265" y="44"/>
                  <a:pt x="276" y="43"/>
                </a:cubicBezTo>
                <a:cubicBezTo>
                  <a:pt x="282" y="42"/>
                  <a:pt x="282" y="43"/>
                  <a:pt x="282" y="38"/>
                </a:cubicBezTo>
                <a:cubicBezTo>
                  <a:pt x="281" y="27"/>
                  <a:pt x="289" y="16"/>
                  <a:pt x="301" y="12"/>
                </a:cubicBezTo>
                <a:cubicBezTo>
                  <a:pt x="304" y="11"/>
                  <a:pt x="306" y="10"/>
                  <a:pt x="311" y="10"/>
                </a:cubicBezTo>
                <a:cubicBezTo>
                  <a:pt x="316" y="10"/>
                  <a:pt x="317" y="10"/>
                  <a:pt x="321" y="12"/>
                </a:cubicBezTo>
                <a:cubicBezTo>
                  <a:pt x="324" y="13"/>
                  <a:pt x="327" y="14"/>
                  <a:pt x="329" y="16"/>
                </a:cubicBezTo>
                <a:cubicBezTo>
                  <a:pt x="330" y="17"/>
                  <a:pt x="332" y="18"/>
                  <a:pt x="333" y="18"/>
                </a:cubicBezTo>
                <a:cubicBezTo>
                  <a:pt x="335" y="17"/>
                  <a:pt x="336" y="16"/>
                  <a:pt x="338" y="15"/>
                </a:cubicBezTo>
                <a:cubicBezTo>
                  <a:pt x="362" y="0"/>
                  <a:pt x="385" y="4"/>
                  <a:pt x="401" y="25"/>
                </a:cubicBezTo>
                <a:cubicBezTo>
                  <a:pt x="403" y="27"/>
                  <a:pt x="404" y="29"/>
                  <a:pt x="404" y="29"/>
                </a:cubicBezTo>
                <a:cubicBezTo>
                  <a:pt x="404" y="30"/>
                  <a:pt x="406" y="30"/>
                  <a:pt x="409" y="31"/>
                </a:cubicBezTo>
                <a:cubicBezTo>
                  <a:pt x="421" y="34"/>
                  <a:pt x="431" y="41"/>
                  <a:pt x="436" y="51"/>
                </a:cubicBezTo>
                <a:cubicBezTo>
                  <a:pt x="438" y="55"/>
                  <a:pt x="440" y="62"/>
                  <a:pt x="441" y="66"/>
                </a:cubicBezTo>
                <a:cubicBezTo>
                  <a:pt x="441" y="67"/>
                  <a:pt x="441" y="68"/>
                  <a:pt x="441" y="68"/>
                </a:cubicBezTo>
                <a:cubicBezTo>
                  <a:pt x="442" y="68"/>
                  <a:pt x="443" y="67"/>
                  <a:pt x="444" y="66"/>
                </a:cubicBezTo>
                <a:cubicBezTo>
                  <a:pt x="466" y="49"/>
                  <a:pt x="486" y="45"/>
                  <a:pt x="504" y="57"/>
                </a:cubicBezTo>
                <a:cubicBezTo>
                  <a:pt x="509" y="60"/>
                  <a:pt x="514" y="65"/>
                  <a:pt x="518" y="70"/>
                </a:cubicBezTo>
                <a:cubicBezTo>
                  <a:pt x="519" y="72"/>
                  <a:pt x="521" y="74"/>
                  <a:pt x="523" y="75"/>
                </a:cubicBezTo>
                <a:cubicBezTo>
                  <a:pt x="531" y="81"/>
                  <a:pt x="535" y="91"/>
                  <a:pt x="534" y="100"/>
                </a:cubicBezTo>
                <a:cubicBezTo>
                  <a:pt x="534" y="102"/>
                  <a:pt x="533" y="104"/>
                  <a:pt x="533" y="105"/>
                </a:cubicBezTo>
                <a:cubicBezTo>
                  <a:pt x="533" y="106"/>
                  <a:pt x="533" y="106"/>
                  <a:pt x="533" y="106"/>
                </a:cubicBezTo>
                <a:cubicBezTo>
                  <a:pt x="533" y="106"/>
                  <a:pt x="535" y="107"/>
                  <a:pt x="536" y="107"/>
                </a:cubicBezTo>
                <a:cubicBezTo>
                  <a:pt x="544" y="109"/>
                  <a:pt x="550" y="116"/>
                  <a:pt x="554" y="124"/>
                </a:cubicBezTo>
                <a:cubicBezTo>
                  <a:pt x="554" y="125"/>
                  <a:pt x="555" y="126"/>
                  <a:pt x="555" y="127"/>
                </a:cubicBezTo>
                <a:cubicBezTo>
                  <a:pt x="555" y="127"/>
                  <a:pt x="557" y="126"/>
                  <a:pt x="559" y="126"/>
                </a:cubicBezTo>
                <a:cubicBezTo>
                  <a:pt x="566" y="123"/>
                  <a:pt x="573" y="124"/>
                  <a:pt x="578" y="128"/>
                </a:cubicBezTo>
                <a:cubicBezTo>
                  <a:pt x="579" y="128"/>
                  <a:pt x="580" y="129"/>
                  <a:pt x="581" y="129"/>
                </a:cubicBezTo>
                <a:cubicBezTo>
                  <a:pt x="583" y="129"/>
                  <a:pt x="586" y="128"/>
                  <a:pt x="588" y="128"/>
                </a:cubicBezTo>
                <a:cubicBezTo>
                  <a:pt x="611" y="126"/>
                  <a:pt x="626" y="132"/>
                  <a:pt x="631" y="146"/>
                </a:cubicBezTo>
                <a:cubicBezTo>
                  <a:pt x="632" y="149"/>
                  <a:pt x="632" y="157"/>
                  <a:pt x="631" y="160"/>
                </a:cubicBezTo>
                <a:cubicBezTo>
                  <a:pt x="631" y="162"/>
                  <a:pt x="631" y="162"/>
                  <a:pt x="634" y="165"/>
                </a:cubicBezTo>
                <a:cubicBezTo>
                  <a:pt x="635" y="167"/>
                  <a:pt x="637" y="169"/>
                  <a:pt x="638" y="171"/>
                </a:cubicBezTo>
                <a:cubicBezTo>
                  <a:pt x="644" y="181"/>
                  <a:pt x="643" y="191"/>
                  <a:pt x="636" y="199"/>
                </a:cubicBezTo>
                <a:cubicBezTo>
                  <a:pt x="636" y="200"/>
                  <a:pt x="635" y="200"/>
                  <a:pt x="634" y="201"/>
                </a:cubicBezTo>
                <a:cubicBezTo>
                  <a:pt x="634" y="203"/>
                  <a:pt x="634" y="205"/>
                  <a:pt x="634" y="207"/>
                </a:cubicBezTo>
                <a:cubicBezTo>
                  <a:pt x="634" y="234"/>
                  <a:pt x="612" y="252"/>
                  <a:pt x="575" y="254"/>
                </a:cubicBezTo>
                <a:cubicBezTo>
                  <a:pt x="573" y="254"/>
                  <a:pt x="571" y="255"/>
                  <a:pt x="569" y="255"/>
                </a:cubicBezTo>
                <a:cubicBezTo>
                  <a:pt x="568" y="256"/>
                  <a:pt x="567" y="257"/>
                  <a:pt x="566" y="259"/>
                </a:cubicBezTo>
                <a:cubicBezTo>
                  <a:pt x="555" y="269"/>
                  <a:pt x="542" y="274"/>
                  <a:pt x="523" y="273"/>
                </a:cubicBezTo>
                <a:cubicBezTo>
                  <a:pt x="510" y="273"/>
                  <a:pt x="498" y="271"/>
                  <a:pt x="483" y="265"/>
                </a:cubicBezTo>
                <a:cubicBezTo>
                  <a:pt x="480" y="265"/>
                  <a:pt x="478" y="264"/>
                  <a:pt x="475" y="263"/>
                </a:cubicBezTo>
                <a:cubicBezTo>
                  <a:pt x="474" y="264"/>
                  <a:pt x="474" y="264"/>
                  <a:pt x="473" y="265"/>
                </a:cubicBezTo>
                <a:cubicBezTo>
                  <a:pt x="467" y="270"/>
                  <a:pt x="461" y="272"/>
                  <a:pt x="453" y="274"/>
                </a:cubicBezTo>
                <a:cubicBezTo>
                  <a:pt x="440" y="276"/>
                  <a:pt x="422" y="272"/>
                  <a:pt x="406" y="264"/>
                </a:cubicBezTo>
                <a:cubicBezTo>
                  <a:pt x="404" y="263"/>
                  <a:pt x="403" y="262"/>
                  <a:pt x="401" y="261"/>
                </a:cubicBezTo>
                <a:cubicBezTo>
                  <a:pt x="400" y="262"/>
                  <a:pt x="399" y="263"/>
                  <a:pt x="398" y="264"/>
                </a:cubicBezTo>
                <a:cubicBezTo>
                  <a:pt x="391" y="270"/>
                  <a:pt x="385" y="273"/>
                  <a:pt x="377" y="276"/>
                </a:cubicBezTo>
                <a:cubicBezTo>
                  <a:pt x="372" y="277"/>
                  <a:pt x="359" y="277"/>
                  <a:pt x="353" y="276"/>
                </a:cubicBezTo>
                <a:close/>
              </a:path>
            </a:pathLst>
          </a:custGeom>
          <a:blipFill>
            <a:blip r:embed="rId2"/>
            <a:tile tx="0" ty="0" sx="50000" sy="50000" flip="none" algn="tl"/>
          </a:blipFill>
          <a:ln w="9525">
            <a:solidFill>
              <a:schemeClr val="accent1"/>
            </a:solidFill>
            <a:round/>
            <a:headEnd/>
            <a:tailEnd/>
          </a:ln>
          <a:effectLst>
            <a:outerShdw blurRad="304800" algn="ctr" rotWithShape="0">
              <a:schemeClr val="accent2">
                <a:lumMod val="20000"/>
                <a:lumOff val="80000"/>
              </a:schemeClr>
            </a:outerShdw>
          </a:effectLst>
        </p:spPr>
        <p:txBody>
          <a:bodyPr vert="horz" wrap="square" lIns="0" tIns="27432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600" b="1" dirty="0" smtClean="0">
              <a:gradFill flip="none" rotWithShape="1">
                <a:gsLst>
                  <a:gs pos="0">
                    <a:schemeClr val="tx1"/>
                  </a:gs>
                  <a:gs pos="87000">
                    <a:schemeClr val="tx1"/>
                  </a:gs>
                </a:gsLst>
                <a:lin ang="5400000" scaled="0"/>
                <a:tileRect/>
              </a:gradFill>
              <a:effectLst>
                <a:outerShdw blurRad="304800" algn="ctr" rotWithShape="0">
                  <a:schemeClr val="accent2"/>
                </a:outerShdw>
              </a:effectLst>
            </a:endParaRPr>
          </a:p>
          <a:p>
            <a:pPr algn="ctr"/>
            <a:r>
              <a:rPr lang="en-US" sz="1600" b="1" dirty="0" smtClean="0">
                <a:gradFill flip="none" rotWithShape="1">
                  <a:gsLst>
                    <a:gs pos="0">
                      <a:schemeClr val="tx1"/>
                    </a:gs>
                    <a:gs pos="87000">
                      <a:schemeClr val="tx1"/>
                    </a:gs>
                  </a:gsLst>
                  <a:lin ang="5400000" scaled="0"/>
                  <a:tileRect/>
                </a:gradFill>
                <a:effectLst>
                  <a:outerShdw blurRad="304800" algn="ctr" rotWithShape="0">
                    <a:schemeClr val="accent2"/>
                  </a:outerShdw>
                </a:effectLst>
              </a:rPr>
              <a:t>DEDICATED CLOUD</a:t>
            </a:r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 flipH="1">
            <a:off x="2415334" y="2103733"/>
            <a:ext cx="3388120" cy="1586638"/>
          </a:xfrm>
          <a:custGeom>
            <a:avLst/>
            <a:gdLst/>
            <a:ahLst/>
            <a:cxnLst>
              <a:cxn ang="0">
                <a:pos x="337" y="272"/>
              </a:cxn>
              <a:cxn ang="0">
                <a:pos x="309" y="258"/>
              </a:cxn>
              <a:cxn ang="0">
                <a:pos x="285" y="263"/>
              </a:cxn>
              <a:cxn ang="0">
                <a:pos x="268" y="254"/>
              </a:cxn>
              <a:cxn ang="0">
                <a:pos x="251" y="264"/>
              </a:cxn>
              <a:cxn ang="0">
                <a:pos x="213" y="263"/>
              </a:cxn>
              <a:cxn ang="0">
                <a:pos x="132" y="260"/>
              </a:cxn>
              <a:cxn ang="0">
                <a:pos x="106" y="272"/>
              </a:cxn>
              <a:cxn ang="0">
                <a:pos x="57" y="260"/>
              </a:cxn>
              <a:cxn ang="0">
                <a:pos x="48" y="258"/>
              </a:cxn>
              <a:cxn ang="0">
                <a:pos x="11" y="197"/>
              </a:cxn>
              <a:cxn ang="0">
                <a:pos x="26" y="188"/>
              </a:cxn>
              <a:cxn ang="0">
                <a:pos x="60" y="157"/>
              </a:cxn>
              <a:cxn ang="0">
                <a:pos x="66" y="154"/>
              </a:cxn>
              <a:cxn ang="0">
                <a:pos x="98" y="136"/>
              </a:cxn>
              <a:cxn ang="0">
                <a:pos x="105" y="132"/>
              </a:cxn>
              <a:cxn ang="0">
                <a:pos x="123" y="116"/>
              </a:cxn>
              <a:cxn ang="0">
                <a:pos x="124" y="88"/>
              </a:cxn>
              <a:cxn ang="0">
                <a:pos x="135" y="78"/>
              </a:cxn>
              <a:cxn ang="0">
                <a:pos x="153" y="39"/>
              </a:cxn>
              <a:cxn ang="0">
                <a:pos x="170" y="29"/>
              </a:cxn>
              <a:cxn ang="0">
                <a:pos x="203" y="19"/>
              </a:cxn>
              <a:cxn ang="0">
                <a:pos x="222" y="35"/>
              </a:cxn>
              <a:cxn ang="0">
                <a:pos x="242" y="57"/>
              </a:cxn>
              <a:cxn ang="0">
                <a:pos x="276" y="43"/>
              </a:cxn>
              <a:cxn ang="0">
                <a:pos x="301" y="12"/>
              </a:cxn>
              <a:cxn ang="0">
                <a:pos x="321" y="12"/>
              </a:cxn>
              <a:cxn ang="0">
                <a:pos x="333" y="18"/>
              </a:cxn>
              <a:cxn ang="0">
                <a:pos x="401" y="25"/>
              </a:cxn>
              <a:cxn ang="0">
                <a:pos x="409" y="31"/>
              </a:cxn>
              <a:cxn ang="0">
                <a:pos x="441" y="66"/>
              </a:cxn>
              <a:cxn ang="0">
                <a:pos x="444" y="66"/>
              </a:cxn>
              <a:cxn ang="0">
                <a:pos x="518" y="70"/>
              </a:cxn>
              <a:cxn ang="0">
                <a:pos x="534" y="100"/>
              </a:cxn>
              <a:cxn ang="0">
                <a:pos x="533" y="106"/>
              </a:cxn>
              <a:cxn ang="0">
                <a:pos x="554" y="124"/>
              </a:cxn>
              <a:cxn ang="0">
                <a:pos x="559" y="126"/>
              </a:cxn>
              <a:cxn ang="0">
                <a:pos x="581" y="129"/>
              </a:cxn>
              <a:cxn ang="0">
                <a:pos x="631" y="146"/>
              </a:cxn>
              <a:cxn ang="0">
                <a:pos x="634" y="165"/>
              </a:cxn>
              <a:cxn ang="0">
                <a:pos x="636" y="199"/>
              </a:cxn>
              <a:cxn ang="0">
                <a:pos x="634" y="207"/>
              </a:cxn>
              <a:cxn ang="0">
                <a:pos x="569" y="255"/>
              </a:cxn>
              <a:cxn ang="0">
                <a:pos x="523" y="273"/>
              </a:cxn>
              <a:cxn ang="0">
                <a:pos x="475" y="263"/>
              </a:cxn>
              <a:cxn ang="0">
                <a:pos x="453" y="274"/>
              </a:cxn>
              <a:cxn ang="0">
                <a:pos x="401" y="261"/>
              </a:cxn>
              <a:cxn ang="0">
                <a:pos x="377" y="276"/>
              </a:cxn>
            </a:cxnLst>
            <a:rect l="0" t="0" r="r" b="b"/>
            <a:pathLst>
              <a:path w="644" h="277">
                <a:moveTo>
                  <a:pt x="353" y="276"/>
                </a:moveTo>
                <a:cubicBezTo>
                  <a:pt x="348" y="275"/>
                  <a:pt x="342" y="274"/>
                  <a:pt x="337" y="272"/>
                </a:cubicBezTo>
                <a:cubicBezTo>
                  <a:pt x="331" y="270"/>
                  <a:pt x="319" y="264"/>
                  <a:pt x="314" y="261"/>
                </a:cubicBezTo>
                <a:cubicBezTo>
                  <a:pt x="312" y="260"/>
                  <a:pt x="311" y="259"/>
                  <a:pt x="309" y="258"/>
                </a:cubicBezTo>
                <a:cubicBezTo>
                  <a:pt x="308" y="259"/>
                  <a:pt x="307" y="260"/>
                  <a:pt x="306" y="260"/>
                </a:cubicBezTo>
                <a:cubicBezTo>
                  <a:pt x="299" y="264"/>
                  <a:pt x="292" y="265"/>
                  <a:pt x="285" y="263"/>
                </a:cubicBezTo>
                <a:cubicBezTo>
                  <a:pt x="281" y="262"/>
                  <a:pt x="274" y="259"/>
                  <a:pt x="271" y="256"/>
                </a:cubicBezTo>
                <a:cubicBezTo>
                  <a:pt x="270" y="255"/>
                  <a:pt x="269" y="254"/>
                  <a:pt x="268" y="254"/>
                </a:cubicBezTo>
                <a:cubicBezTo>
                  <a:pt x="267" y="255"/>
                  <a:pt x="266" y="255"/>
                  <a:pt x="265" y="256"/>
                </a:cubicBezTo>
                <a:cubicBezTo>
                  <a:pt x="262" y="259"/>
                  <a:pt x="256" y="262"/>
                  <a:pt x="251" y="264"/>
                </a:cubicBezTo>
                <a:cubicBezTo>
                  <a:pt x="243" y="266"/>
                  <a:pt x="228" y="265"/>
                  <a:pt x="218" y="262"/>
                </a:cubicBezTo>
                <a:cubicBezTo>
                  <a:pt x="216" y="261"/>
                  <a:pt x="216" y="261"/>
                  <a:pt x="213" y="263"/>
                </a:cubicBezTo>
                <a:cubicBezTo>
                  <a:pt x="193" y="277"/>
                  <a:pt x="165" y="277"/>
                  <a:pt x="138" y="263"/>
                </a:cubicBezTo>
                <a:cubicBezTo>
                  <a:pt x="135" y="262"/>
                  <a:pt x="132" y="260"/>
                  <a:pt x="132" y="260"/>
                </a:cubicBezTo>
                <a:cubicBezTo>
                  <a:pt x="131" y="259"/>
                  <a:pt x="130" y="260"/>
                  <a:pt x="127" y="262"/>
                </a:cubicBezTo>
                <a:cubicBezTo>
                  <a:pt x="121" y="267"/>
                  <a:pt x="114" y="270"/>
                  <a:pt x="106" y="272"/>
                </a:cubicBezTo>
                <a:cubicBezTo>
                  <a:pt x="101" y="273"/>
                  <a:pt x="91" y="273"/>
                  <a:pt x="86" y="272"/>
                </a:cubicBezTo>
                <a:cubicBezTo>
                  <a:pt x="77" y="270"/>
                  <a:pt x="66" y="265"/>
                  <a:pt x="57" y="260"/>
                </a:cubicBezTo>
                <a:cubicBezTo>
                  <a:pt x="56" y="259"/>
                  <a:pt x="55" y="258"/>
                  <a:pt x="53" y="257"/>
                </a:cubicBezTo>
                <a:cubicBezTo>
                  <a:pt x="52" y="257"/>
                  <a:pt x="50" y="257"/>
                  <a:pt x="48" y="258"/>
                </a:cubicBezTo>
                <a:cubicBezTo>
                  <a:pt x="38" y="259"/>
                  <a:pt x="27" y="256"/>
                  <a:pt x="19" y="249"/>
                </a:cubicBezTo>
                <a:cubicBezTo>
                  <a:pt x="4" y="237"/>
                  <a:pt x="0" y="210"/>
                  <a:pt x="11" y="197"/>
                </a:cubicBezTo>
                <a:cubicBezTo>
                  <a:pt x="14" y="194"/>
                  <a:pt x="20" y="191"/>
                  <a:pt x="25" y="191"/>
                </a:cubicBezTo>
                <a:cubicBezTo>
                  <a:pt x="26" y="191"/>
                  <a:pt x="26" y="190"/>
                  <a:pt x="26" y="188"/>
                </a:cubicBezTo>
                <a:cubicBezTo>
                  <a:pt x="26" y="183"/>
                  <a:pt x="27" y="178"/>
                  <a:pt x="29" y="174"/>
                </a:cubicBezTo>
                <a:cubicBezTo>
                  <a:pt x="34" y="164"/>
                  <a:pt x="45" y="158"/>
                  <a:pt x="60" y="157"/>
                </a:cubicBezTo>
                <a:cubicBezTo>
                  <a:pt x="61" y="157"/>
                  <a:pt x="63" y="157"/>
                  <a:pt x="65" y="157"/>
                </a:cubicBezTo>
                <a:cubicBezTo>
                  <a:pt x="65" y="156"/>
                  <a:pt x="66" y="155"/>
                  <a:pt x="66" y="154"/>
                </a:cubicBezTo>
                <a:cubicBezTo>
                  <a:pt x="70" y="148"/>
                  <a:pt x="76" y="141"/>
                  <a:pt x="82" y="138"/>
                </a:cubicBezTo>
                <a:cubicBezTo>
                  <a:pt x="87" y="136"/>
                  <a:pt x="91" y="135"/>
                  <a:pt x="98" y="136"/>
                </a:cubicBezTo>
                <a:cubicBezTo>
                  <a:pt x="99" y="136"/>
                  <a:pt x="101" y="136"/>
                  <a:pt x="103" y="136"/>
                </a:cubicBezTo>
                <a:cubicBezTo>
                  <a:pt x="104" y="134"/>
                  <a:pt x="105" y="133"/>
                  <a:pt x="105" y="132"/>
                </a:cubicBezTo>
                <a:cubicBezTo>
                  <a:pt x="109" y="125"/>
                  <a:pt x="115" y="118"/>
                  <a:pt x="121" y="116"/>
                </a:cubicBezTo>
                <a:cubicBezTo>
                  <a:pt x="122" y="116"/>
                  <a:pt x="123" y="116"/>
                  <a:pt x="123" y="116"/>
                </a:cubicBezTo>
                <a:cubicBezTo>
                  <a:pt x="123" y="116"/>
                  <a:pt x="123" y="114"/>
                  <a:pt x="122" y="111"/>
                </a:cubicBezTo>
                <a:cubicBezTo>
                  <a:pt x="120" y="103"/>
                  <a:pt x="121" y="94"/>
                  <a:pt x="124" y="88"/>
                </a:cubicBezTo>
                <a:cubicBezTo>
                  <a:pt x="125" y="85"/>
                  <a:pt x="130" y="81"/>
                  <a:pt x="132" y="79"/>
                </a:cubicBezTo>
                <a:cubicBezTo>
                  <a:pt x="133" y="79"/>
                  <a:pt x="134" y="79"/>
                  <a:pt x="135" y="78"/>
                </a:cubicBezTo>
                <a:cubicBezTo>
                  <a:pt x="135" y="76"/>
                  <a:pt x="135" y="75"/>
                  <a:pt x="135" y="73"/>
                </a:cubicBezTo>
                <a:cubicBezTo>
                  <a:pt x="136" y="58"/>
                  <a:pt x="142" y="46"/>
                  <a:pt x="153" y="39"/>
                </a:cubicBezTo>
                <a:cubicBezTo>
                  <a:pt x="157" y="36"/>
                  <a:pt x="162" y="33"/>
                  <a:pt x="166" y="32"/>
                </a:cubicBezTo>
                <a:cubicBezTo>
                  <a:pt x="168" y="31"/>
                  <a:pt x="169" y="31"/>
                  <a:pt x="170" y="29"/>
                </a:cubicBezTo>
                <a:cubicBezTo>
                  <a:pt x="175" y="23"/>
                  <a:pt x="185" y="18"/>
                  <a:pt x="195" y="18"/>
                </a:cubicBezTo>
                <a:cubicBezTo>
                  <a:pt x="198" y="18"/>
                  <a:pt x="202" y="19"/>
                  <a:pt x="203" y="19"/>
                </a:cubicBezTo>
                <a:cubicBezTo>
                  <a:pt x="210" y="21"/>
                  <a:pt x="215" y="25"/>
                  <a:pt x="218" y="31"/>
                </a:cubicBezTo>
                <a:cubicBezTo>
                  <a:pt x="219" y="34"/>
                  <a:pt x="220" y="35"/>
                  <a:pt x="222" y="35"/>
                </a:cubicBezTo>
                <a:cubicBezTo>
                  <a:pt x="230" y="37"/>
                  <a:pt x="237" y="44"/>
                  <a:pt x="240" y="53"/>
                </a:cubicBezTo>
                <a:cubicBezTo>
                  <a:pt x="241" y="55"/>
                  <a:pt x="241" y="57"/>
                  <a:pt x="242" y="57"/>
                </a:cubicBezTo>
                <a:cubicBezTo>
                  <a:pt x="242" y="57"/>
                  <a:pt x="243" y="56"/>
                  <a:pt x="244" y="55"/>
                </a:cubicBezTo>
                <a:cubicBezTo>
                  <a:pt x="252" y="49"/>
                  <a:pt x="265" y="44"/>
                  <a:pt x="276" y="43"/>
                </a:cubicBezTo>
                <a:cubicBezTo>
                  <a:pt x="282" y="42"/>
                  <a:pt x="282" y="43"/>
                  <a:pt x="282" y="38"/>
                </a:cubicBezTo>
                <a:cubicBezTo>
                  <a:pt x="281" y="27"/>
                  <a:pt x="289" y="16"/>
                  <a:pt x="301" y="12"/>
                </a:cubicBezTo>
                <a:cubicBezTo>
                  <a:pt x="304" y="11"/>
                  <a:pt x="306" y="10"/>
                  <a:pt x="311" y="10"/>
                </a:cubicBezTo>
                <a:cubicBezTo>
                  <a:pt x="316" y="10"/>
                  <a:pt x="317" y="10"/>
                  <a:pt x="321" y="12"/>
                </a:cubicBezTo>
                <a:cubicBezTo>
                  <a:pt x="324" y="13"/>
                  <a:pt x="327" y="14"/>
                  <a:pt x="329" y="16"/>
                </a:cubicBezTo>
                <a:cubicBezTo>
                  <a:pt x="330" y="17"/>
                  <a:pt x="332" y="18"/>
                  <a:pt x="333" y="18"/>
                </a:cubicBezTo>
                <a:cubicBezTo>
                  <a:pt x="335" y="17"/>
                  <a:pt x="336" y="16"/>
                  <a:pt x="338" y="15"/>
                </a:cubicBezTo>
                <a:cubicBezTo>
                  <a:pt x="362" y="0"/>
                  <a:pt x="385" y="4"/>
                  <a:pt x="401" y="25"/>
                </a:cubicBezTo>
                <a:cubicBezTo>
                  <a:pt x="403" y="27"/>
                  <a:pt x="404" y="29"/>
                  <a:pt x="404" y="29"/>
                </a:cubicBezTo>
                <a:cubicBezTo>
                  <a:pt x="404" y="30"/>
                  <a:pt x="406" y="30"/>
                  <a:pt x="409" y="31"/>
                </a:cubicBezTo>
                <a:cubicBezTo>
                  <a:pt x="421" y="34"/>
                  <a:pt x="431" y="41"/>
                  <a:pt x="436" y="51"/>
                </a:cubicBezTo>
                <a:cubicBezTo>
                  <a:pt x="438" y="55"/>
                  <a:pt x="440" y="62"/>
                  <a:pt x="441" y="66"/>
                </a:cubicBezTo>
                <a:cubicBezTo>
                  <a:pt x="441" y="67"/>
                  <a:pt x="441" y="68"/>
                  <a:pt x="441" y="68"/>
                </a:cubicBezTo>
                <a:cubicBezTo>
                  <a:pt x="442" y="68"/>
                  <a:pt x="443" y="67"/>
                  <a:pt x="444" y="66"/>
                </a:cubicBezTo>
                <a:cubicBezTo>
                  <a:pt x="466" y="49"/>
                  <a:pt x="486" y="45"/>
                  <a:pt x="504" y="57"/>
                </a:cubicBezTo>
                <a:cubicBezTo>
                  <a:pt x="509" y="60"/>
                  <a:pt x="514" y="65"/>
                  <a:pt x="518" y="70"/>
                </a:cubicBezTo>
                <a:cubicBezTo>
                  <a:pt x="519" y="72"/>
                  <a:pt x="521" y="74"/>
                  <a:pt x="523" y="75"/>
                </a:cubicBezTo>
                <a:cubicBezTo>
                  <a:pt x="531" y="81"/>
                  <a:pt x="535" y="91"/>
                  <a:pt x="534" y="100"/>
                </a:cubicBezTo>
                <a:cubicBezTo>
                  <a:pt x="534" y="102"/>
                  <a:pt x="533" y="104"/>
                  <a:pt x="533" y="105"/>
                </a:cubicBezTo>
                <a:cubicBezTo>
                  <a:pt x="533" y="106"/>
                  <a:pt x="533" y="106"/>
                  <a:pt x="533" y="106"/>
                </a:cubicBezTo>
                <a:cubicBezTo>
                  <a:pt x="533" y="106"/>
                  <a:pt x="535" y="107"/>
                  <a:pt x="536" y="107"/>
                </a:cubicBezTo>
                <a:cubicBezTo>
                  <a:pt x="544" y="109"/>
                  <a:pt x="550" y="116"/>
                  <a:pt x="554" y="124"/>
                </a:cubicBezTo>
                <a:cubicBezTo>
                  <a:pt x="554" y="125"/>
                  <a:pt x="555" y="126"/>
                  <a:pt x="555" y="127"/>
                </a:cubicBezTo>
                <a:cubicBezTo>
                  <a:pt x="555" y="127"/>
                  <a:pt x="557" y="126"/>
                  <a:pt x="559" y="126"/>
                </a:cubicBezTo>
                <a:cubicBezTo>
                  <a:pt x="566" y="123"/>
                  <a:pt x="573" y="124"/>
                  <a:pt x="578" y="128"/>
                </a:cubicBezTo>
                <a:cubicBezTo>
                  <a:pt x="579" y="128"/>
                  <a:pt x="580" y="129"/>
                  <a:pt x="581" y="129"/>
                </a:cubicBezTo>
                <a:cubicBezTo>
                  <a:pt x="583" y="129"/>
                  <a:pt x="586" y="128"/>
                  <a:pt x="588" y="128"/>
                </a:cubicBezTo>
                <a:cubicBezTo>
                  <a:pt x="611" y="126"/>
                  <a:pt x="626" y="132"/>
                  <a:pt x="631" y="146"/>
                </a:cubicBezTo>
                <a:cubicBezTo>
                  <a:pt x="632" y="149"/>
                  <a:pt x="632" y="157"/>
                  <a:pt x="631" y="160"/>
                </a:cubicBezTo>
                <a:cubicBezTo>
                  <a:pt x="631" y="162"/>
                  <a:pt x="631" y="162"/>
                  <a:pt x="634" y="165"/>
                </a:cubicBezTo>
                <a:cubicBezTo>
                  <a:pt x="635" y="167"/>
                  <a:pt x="637" y="169"/>
                  <a:pt x="638" y="171"/>
                </a:cubicBezTo>
                <a:cubicBezTo>
                  <a:pt x="644" y="181"/>
                  <a:pt x="643" y="191"/>
                  <a:pt x="636" y="199"/>
                </a:cubicBezTo>
                <a:cubicBezTo>
                  <a:pt x="636" y="200"/>
                  <a:pt x="635" y="200"/>
                  <a:pt x="634" y="201"/>
                </a:cubicBezTo>
                <a:cubicBezTo>
                  <a:pt x="634" y="203"/>
                  <a:pt x="634" y="205"/>
                  <a:pt x="634" y="207"/>
                </a:cubicBezTo>
                <a:cubicBezTo>
                  <a:pt x="634" y="234"/>
                  <a:pt x="612" y="252"/>
                  <a:pt x="575" y="254"/>
                </a:cubicBezTo>
                <a:cubicBezTo>
                  <a:pt x="573" y="254"/>
                  <a:pt x="571" y="255"/>
                  <a:pt x="569" y="255"/>
                </a:cubicBezTo>
                <a:cubicBezTo>
                  <a:pt x="568" y="256"/>
                  <a:pt x="567" y="257"/>
                  <a:pt x="566" y="259"/>
                </a:cubicBezTo>
                <a:cubicBezTo>
                  <a:pt x="555" y="269"/>
                  <a:pt x="542" y="274"/>
                  <a:pt x="523" y="273"/>
                </a:cubicBezTo>
                <a:cubicBezTo>
                  <a:pt x="510" y="273"/>
                  <a:pt x="498" y="271"/>
                  <a:pt x="483" y="265"/>
                </a:cubicBezTo>
                <a:cubicBezTo>
                  <a:pt x="480" y="265"/>
                  <a:pt x="478" y="264"/>
                  <a:pt x="475" y="263"/>
                </a:cubicBezTo>
                <a:cubicBezTo>
                  <a:pt x="474" y="264"/>
                  <a:pt x="474" y="264"/>
                  <a:pt x="473" y="265"/>
                </a:cubicBezTo>
                <a:cubicBezTo>
                  <a:pt x="467" y="270"/>
                  <a:pt x="461" y="272"/>
                  <a:pt x="453" y="274"/>
                </a:cubicBezTo>
                <a:cubicBezTo>
                  <a:pt x="440" y="276"/>
                  <a:pt x="422" y="272"/>
                  <a:pt x="406" y="264"/>
                </a:cubicBezTo>
                <a:cubicBezTo>
                  <a:pt x="404" y="263"/>
                  <a:pt x="403" y="262"/>
                  <a:pt x="401" y="261"/>
                </a:cubicBezTo>
                <a:cubicBezTo>
                  <a:pt x="400" y="262"/>
                  <a:pt x="399" y="263"/>
                  <a:pt x="398" y="264"/>
                </a:cubicBezTo>
                <a:cubicBezTo>
                  <a:pt x="391" y="270"/>
                  <a:pt x="385" y="273"/>
                  <a:pt x="377" y="276"/>
                </a:cubicBezTo>
                <a:cubicBezTo>
                  <a:pt x="372" y="277"/>
                  <a:pt x="359" y="277"/>
                  <a:pt x="353" y="27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62000" sy="62000" flip="none" algn="tl"/>
          </a:blipFill>
          <a:ln w="9525">
            <a:solidFill>
              <a:schemeClr val="accent1"/>
            </a:solidFill>
            <a:round/>
            <a:headEnd/>
            <a:tailEnd/>
          </a:ln>
          <a:effectLst>
            <a:outerShdw blurRad="304800" algn="ctr" rotWithShape="0">
              <a:schemeClr val="accent2">
                <a:lumMod val="60000"/>
                <a:lumOff val="40000"/>
              </a:schemeClr>
            </a:outerShdw>
          </a:effectLst>
        </p:spPr>
        <p:txBody>
          <a:bodyPr vert="horz" wrap="square" lIns="0" tIns="27432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dirty="0" smtClean="0">
              <a:gradFill flip="none" rotWithShape="1">
                <a:gsLst>
                  <a:gs pos="0">
                    <a:schemeClr val="tx1"/>
                  </a:gs>
                  <a:gs pos="87000">
                    <a:schemeClr val="tx1"/>
                  </a:gs>
                </a:gsLst>
                <a:lin ang="5400000" scaled="0"/>
                <a:tileRect/>
              </a:gradFill>
              <a:effectLst>
                <a:outerShdw blurRad="304800" algn="ctr" rotWithShape="0">
                  <a:schemeClr val="accent2"/>
                </a:outerShdw>
              </a:effectLst>
            </a:endParaRPr>
          </a:p>
          <a:p>
            <a:pPr algn="ctr"/>
            <a:r>
              <a:rPr lang="en-US" sz="2800" b="1" dirty="0" smtClean="0">
                <a:gradFill flip="none" rotWithShape="1">
                  <a:gsLst>
                    <a:gs pos="0">
                      <a:schemeClr val="tx1"/>
                    </a:gs>
                    <a:gs pos="87000">
                      <a:schemeClr val="tx1"/>
                    </a:gs>
                  </a:gsLst>
                  <a:lin ang="5400000" scaled="0"/>
                  <a:tileRect/>
                </a:gradFill>
                <a:effectLst>
                  <a:outerShdw blurRad="304800" algn="ctr" rotWithShape="0">
                    <a:schemeClr val="accent2"/>
                  </a:outerShdw>
                </a:effectLst>
              </a:rPr>
              <a:t>PUBLIC CLOUD</a:t>
            </a:r>
          </a:p>
        </p:txBody>
      </p:sp>
      <p:pic>
        <p:nvPicPr>
          <p:cNvPr id="10" name="Picture 11" descr="\\SERVER3\InternalBin\Resource DVD\DVD_ART36\Logos\System Center\System Center generic brand Grid h 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36914" y="4117257"/>
            <a:ext cx="1855025" cy="392706"/>
          </a:xfrm>
          <a:prstGeom prst="rect">
            <a:avLst/>
          </a:prstGeom>
          <a:noFill/>
        </p:spPr>
      </p:pic>
      <p:pic>
        <p:nvPicPr>
          <p:cNvPr id="11" name="Picture 12" descr="\\SERVER3\InternalBin\Resource DVD\DVD_ART36\Logos\Windows Server 2008\Windows Server 2008 R2\windows server 2008 r2 rev h.png"/>
          <p:cNvPicPr>
            <a:picLocks noChangeAspect="1" noChangeArrowheads="1"/>
          </p:cNvPicPr>
          <p:nvPr/>
        </p:nvPicPr>
        <p:blipFill>
          <a:blip r:embed="rId4"/>
          <a:srcRect r="7252"/>
          <a:stretch>
            <a:fillRect/>
          </a:stretch>
        </p:blipFill>
        <p:spPr bwMode="auto">
          <a:xfrm>
            <a:off x="2569078" y="5467010"/>
            <a:ext cx="1821860" cy="267631"/>
          </a:xfrm>
          <a:prstGeom prst="rect">
            <a:avLst/>
          </a:prstGeom>
          <a:noFill/>
        </p:spPr>
      </p:pic>
      <p:grpSp>
        <p:nvGrpSpPr>
          <p:cNvPr id="3" name="Group 53"/>
          <p:cNvGrpSpPr/>
          <p:nvPr/>
        </p:nvGrpSpPr>
        <p:grpSpPr>
          <a:xfrm>
            <a:off x="3027025" y="4768691"/>
            <a:ext cx="996208" cy="769876"/>
            <a:chOff x="-246062" y="3514725"/>
            <a:chExt cx="3038474" cy="2438400"/>
          </a:xfrm>
        </p:grpSpPr>
        <p:pic>
          <p:nvPicPr>
            <p:cNvPr id="32" name="Picture 13" descr="\\SERVER3\InternalBin\Resource DVD\DVD_ART36\Artwork_Imagery\Icons - Illustrations\_ SUPER VISTA STYLE\server.pn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6062" y="3514725"/>
              <a:ext cx="2438400" cy="2438400"/>
            </a:xfrm>
            <a:prstGeom prst="rect">
              <a:avLst/>
            </a:prstGeom>
            <a:noFill/>
          </p:spPr>
        </p:pic>
        <p:pic>
          <p:nvPicPr>
            <p:cNvPr id="33" name="Picture 14" descr="\\SERVER3\InternalBin\Resource DVD\DVD_ART36\Artwork_Imagery\Icons - Illustrations\Maps Globes\world_256.pn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220787" y="4343400"/>
              <a:ext cx="1571625" cy="1571625"/>
            </a:xfrm>
            <a:prstGeom prst="rect">
              <a:avLst/>
            </a:prstGeom>
            <a:noFill/>
          </p:spPr>
        </p:pic>
      </p:grpSp>
      <p:sp>
        <p:nvSpPr>
          <p:cNvPr id="13" name="Freeform 19"/>
          <p:cNvSpPr>
            <a:spLocks/>
          </p:cNvSpPr>
          <p:nvPr/>
        </p:nvSpPr>
        <p:spPr bwMode="auto">
          <a:xfrm>
            <a:off x="4634101" y="4526177"/>
            <a:ext cx="550957" cy="83682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5" y="225"/>
              </a:cxn>
              <a:cxn ang="0">
                <a:pos x="197" y="312"/>
              </a:cxn>
              <a:cxn ang="0">
                <a:pos x="224" y="327"/>
              </a:cxn>
              <a:cxn ang="0">
                <a:pos x="118" y="353"/>
              </a:cxn>
              <a:cxn ang="0">
                <a:pos x="86" y="248"/>
              </a:cxn>
              <a:cxn ang="0">
                <a:pos x="115" y="264"/>
              </a:cxn>
              <a:cxn ang="0">
                <a:pos x="121" y="225"/>
              </a:cxn>
              <a:cxn ang="0">
                <a:pos x="4" y="94"/>
              </a:cxn>
            </a:cxnLst>
            <a:rect l="0" t="0" r="r" b="b"/>
            <a:pathLst>
              <a:path w="224" h="353">
                <a:moveTo>
                  <a:pt x="0" y="0"/>
                </a:moveTo>
                <a:cubicBezTo>
                  <a:pt x="119" y="5"/>
                  <a:pt x="215" y="105"/>
                  <a:pt x="215" y="225"/>
                </a:cubicBezTo>
                <a:cubicBezTo>
                  <a:pt x="215" y="256"/>
                  <a:pt x="209" y="285"/>
                  <a:pt x="197" y="312"/>
                </a:cubicBezTo>
                <a:cubicBezTo>
                  <a:pt x="197" y="312"/>
                  <a:pt x="224" y="327"/>
                  <a:pt x="224" y="327"/>
                </a:cubicBezTo>
                <a:cubicBezTo>
                  <a:pt x="224" y="327"/>
                  <a:pt x="118" y="353"/>
                  <a:pt x="118" y="353"/>
                </a:cubicBezTo>
                <a:cubicBezTo>
                  <a:pt x="118" y="353"/>
                  <a:pt x="86" y="248"/>
                  <a:pt x="86" y="248"/>
                </a:cubicBezTo>
                <a:cubicBezTo>
                  <a:pt x="86" y="248"/>
                  <a:pt x="115" y="264"/>
                  <a:pt x="115" y="264"/>
                </a:cubicBezTo>
                <a:cubicBezTo>
                  <a:pt x="119" y="252"/>
                  <a:pt x="121" y="239"/>
                  <a:pt x="121" y="225"/>
                </a:cubicBezTo>
                <a:cubicBezTo>
                  <a:pt x="121" y="157"/>
                  <a:pt x="70" y="101"/>
                  <a:pt x="4" y="94"/>
                </a:cubicBezTo>
              </a:path>
            </a:pathLst>
          </a:cu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chemeClr val="accent2">
                  <a:lumMod val="20000"/>
                  <a:lumOff val="80000"/>
                  <a:alpha val="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>
            <a:solidFill>
              <a:schemeClr val="tx1"/>
            </a:solidFill>
            <a:prstDash val="solid"/>
            <a:miter lim="800000"/>
            <a:headEnd/>
            <a:tailEnd/>
          </a:ln>
          <a:effectLst>
            <a:outerShdw blurRad="165100" algn="ctr" rotWithShape="0">
              <a:schemeClr val="accent2">
                <a:lumMod val="20000"/>
                <a:lumOff val="8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20"/>
          <p:cNvSpPr>
            <a:spLocks/>
          </p:cNvSpPr>
          <p:nvPr/>
        </p:nvSpPr>
        <p:spPr bwMode="auto">
          <a:xfrm>
            <a:off x="4056908" y="4455311"/>
            <a:ext cx="668060" cy="848535"/>
          </a:xfrm>
          <a:custGeom>
            <a:avLst/>
            <a:gdLst/>
            <a:ahLst/>
            <a:cxnLst>
              <a:cxn ang="0">
                <a:pos x="26" y="358"/>
              </a:cxn>
              <a:cxn ang="0">
                <a:pos x="0" y="255"/>
              </a:cxn>
              <a:cxn ang="0">
                <a:pos x="197" y="31"/>
              </a:cxn>
              <a:cxn ang="0">
                <a:pos x="197" y="0"/>
              </a:cxn>
              <a:cxn ang="0">
                <a:pos x="272" y="79"/>
              </a:cxn>
              <a:cxn ang="0">
                <a:pos x="197" y="159"/>
              </a:cxn>
              <a:cxn ang="0">
                <a:pos x="197" y="127"/>
              </a:cxn>
              <a:cxn ang="0">
                <a:pos x="94" y="255"/>
              </a:cxn>
              <a:cxn ang="0">
                <a:pos x="105" y="308"/>
              </a:cxn>
            </a:cxnLst>
            <a:rect l="0" t="0" r="r" b="b"/>
            <a:pathLst>
              <a:path w="272" h="358">
                <a:moveTo>
                  <a:pt x="26" y="358"/>
                </a:moveTo>
                <a:cubicBezTo>
                  <a:pt x="9" y="327"/>
                  <a:pt x="0" y="292"/>
                  <a:pt x="0" y="255"/>
                </a:cubicBezTo>
                <a:cubicBezTo>
                  <a:pt x="0" y="141"/>
                  <a:pt x="87" y="45"/>
                  <a:pt x="197" y="31"/>
                </a:cubicBezTo>
                <a:cubicBezTo>
                  <a:pt x="197" y="31"/>
                  <a:pt x="197" y="0"/>
                  <a:pt x="197" y="0"/>
                </a:cubicBezTo>
                <a:cubicBezTo>
                  <a:pt x="197" y="0"/>
                  <a:pt x="272" y="79"/>
                  <a:pt x="272" y="79"/>
                </a:cubicBezTo>
                <a:cubicBezTo>
                  <a:pt x="272" y="79"/>
                  <a:pt x="197" y="159"/>
                  <a:pt x="197" y="159"/>
                </a:cubicBezTo>
                <a:cubicBezTo>
                  <a:pt x="197" y="159"/>
                  <a:pt x="197" y="127"/>
                  <a:pt x="197" y="127"/>
                </a:cubicBezTo>
                <a:cubicBezTo>
                  <a:pt x="138" y="140"/>
                  <a:pt x="94" y="192"/>
                  <a:pt x="94" y="255"/>
                </a:cubicBezTo>
                <a:cubicBezTo>
                  <a:pt x="94" y="274"/>
                  <a:pt x="98" y="292"/>
                  <a:pt x="105" y="308"/>
                </a:cubicBezTo>
              </a:path>
            </a:pathLst>
          </a:cu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chemeClr val="accent2">
                  <a:lumMod val="20000"/>
                  <a:lumOff val="80000"/>
                  <a:alpha val="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12700" cap="flat" cmpd="sng">
            <a:solidFill>
              <a:schemeClr val="tx1"/>
            </a:solidFill>
            <a:prstDash val="solid"/>
            <a:miter lim="800000"/>
            <a:headEnd/>
            <a:tailEnd/>
          </a:ln>
          <a:effectLst>
            <a:outerShdw blurRad="165100" algn="ctr" rotWithShape="0">
              <a:schemeClr val="accent2">
                <a:lumMod val="20000"/>
                <a:lumOff val="8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21"/>
          <p:cNvSpPr>
            <a:spLocks/>
          </p:cNvSpPr>
          <p:nvPr/>
        </p:nvSpPr>
        <p:spPr bwMode="auto">
          <a:xfrm>
            <a:off x="4101062" y="5171359"/>
            <a:ext cx="975853" cy="421495"/>
          </a:xfrm>
          <a:custGeom>
            <a:avLst/>
            <a:gdLst/>
            <a:ahLst/>
            <a:cxnLst>
              <a:cxn ang="0">
                <a:pos x="397" y="73"/>
              </a:cxn>
              <a:cxn ang="0">
                <a:pos x="207" y="178"/>
              </a:cxn>
              <a:cxn ang="0">
                <a:pos x="28" y="89"/>
              </a:cxn>
              <a:cxn ang="0">
                <a:pos x="0" y="105"/>
              </a:cxn>
              <a:cxn ang="0">
                <a:pos x="32" y="0"/>
              </a:cxn>
              <a:cxn ang="0">
                <a:pos x="138" y="25"/>
              </a:cxn>
              <a:cxn ang="0">
                <a:pos x="111" y="41"/>
              </a:cxn>
              <a:cxn ang="0">
                <a:pos x="207" y="84"/>
              </a:cxn>
              <a:cxn ang="0">
                <a:pos x="312" y="30"/>
              </a:cxn>
            </a:cxnLst>
            <a:rect l="0" t="0" r="r" b="b"/>
            <a:pathLst>
              <a:path w="397" h="178">
                <a:moveTo>
                  <a:pt x="397" y="73"/>
                </a:moveTo>
                <a:cubicBezTo>
                  <a:pt x="357" y="136"/>
                  <a:pt x="286" y="178"/>
                  <a:pt x="207" y="178"/>
                </a:cubicBezTo>
                <a:cubicBezTo>
                  <a:pt x="135" y="178"/>
                  <a:pt x="70" y="143"/>
                  <a:pt x="28" y="89"/>
                </a:cubicBezTo>
                <a:cubicBezTo>
                  <a:pt x="28" y="89"/>
                  <a:pt x="0" y="105"/>
                  <a:pt x="0" y="105"/>
                </a:cubicBezTo>
                <a:cubicBezTo>
                  <a:pt x="0" y="105"/>
                  <a:pt x="32" y="0"/>
                  <a:pt x="32" y="0"/>
                </a:cubicBezTo>
                <a:cubicBezTo>
                  <a:pt x="32" y="0"/>
                  <a:pt x="138" y="25"/>
                  <a:pt x="138" y="25"/>
                </a:cubicBezTo>
                <a:cubicBezTo>
                  <a:pt x="138" y="25"/>
                  <a:pt x="111" y="41"/>
                  <a:pt x="111" y="41"/>
                </a:cubicBezTo>
                <a:cubicBezTo>
                  <a:pt x="135" y="67"/>
                  <a:pt x="169" y="84"/>
                  <a:pt x="207" y="84"/>
                </a:cubicBezTo>
                <a:cubicBezTo>
                  <a:pt x="250" y="84"/>
                  <a:pt x="288" y="63"/>
                  <a:pt x="312" y="30"/>
                </a:cubicBezTo>
              </a:path>
            </a:pathLst>
          </a:cu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chemeClr val="accent2">
                  <a:lumMod val="20000"/>
                  <a:lumOff val="80000"/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>
            <a:solidFill>
              <a:schemeClr val="tx1"/>
            </a:solidFill>
            <a:prstDash val="solid"/>
            <a:miter lim="800000"/>
            <a:headEnd/>
            <a:tailEnd/>
          </a:ln>
          <a:effectLst>
            <a:outerShdw blurRad="165100" algn="ctr" rotWithShape="0">
              <a:schemeClr val="accent2">
                <a:lumMod val="20000"/>
                <a:lumOff val="8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9"/>
          <p:cNvSpPr>
            <a:spLocks/>
          </p:cNvSpPr>
          <p:nvPr/>
        </p:nvSpPr>
        <p:spPr bwMode="auto">
          <a:xfrm>
            <a:off x="5202338" y="4091004"/>
            <a:ext cx="1920061" cy="929377"/>
          </a:xfrm>
          <a:custGeom>
            <a:avLst/>
            <a:gdLst/>
            <a:ahLst/>
            <a:cxnLst>
              <a:cxn ang="0">
                <a:pos x="337" y="272"/>
              </a:cxn>
              <a:cxn ang="0">
                <a:pos x="309" y="258"/>
              </a:cxn>
              <a:cxn ang="0">
                <a:pos x="285" y="263"/>
              </a:cxn>
              <a:cxn ang="0">
                <a:pos x="268" y="254"/>
              </a:cxn>
              <a:cxn ang="0">
                <a:pos x="251" y="264"/>
              </a:cxn>
              <a:cxn ang="0">
                <a:pos x="213" y="263"/>
              </a:cxn>
              <a:cxn ang="0">
                <a:pos x="132" y="260"/>
              </a:cxn>
              <a:cxn ang="0">
                <a:pos x="106" y="272"/>
              </a:cxn>
              <a:cxn ang="0">
                <a:pos x="57" y="260"/>
              </a:cxn>
              <a:cxn ang="0">
                <a:pos x="48" y="258"/>
              </a:cxn>
              <a:cxn ang="0">
                <a:pos x="11" y="197"/>
              </a:cxn>
              <a:cxn ang="0">
                <a:pos x="26" y="188"/>
              </a:cxn>
              <a:cxn ang="0">
                <a:pos x="60" y="157"/>
              </a:cxn>
              <a:cxn ang="0">
                <a:pos x="66" y="154"/>
              </a:cxn>
              <a:cxn ang="0">
                <a:pos x="98" y="136"/>
              </a:cxn>
              <a:cxn ang="0">
                <a:pos x="105" y="132"/>
              </a:cxn>
              <a:cxn ang="0">
                <a:pos x="123" y="116"/>
              </a:cxn>
              <a:cxn ang="0">
                <a:pos x="124" y="88"/>
              </a:cxn>
              <a:cxn ang="0">
                <a:pos x="135" y="78"/>
              </a:cxn>
              <a:cxn ang="0">
                <a:pos x="153" y="39"/>
              </a:cxn>
              <a:cxn ang="0">
                <a:pos x="170" y="29"/>
              </a:cxn>
              <a:cxn ang="0">
                <a:pos x="203" y="19"/>
              </a:cxn>
              <a:cxn ang="0">
                <a:pos x="222" y="35"/>
              </a:cxn>
              <a:cxn ang="0">
                <a:pos x="242" y="57"/>
              </a:cxn>
              <a:cxn ang="0">
                <a:pos x="276" y="43"/>
              </a:cxn>
              <a:cxn ang="0">
                <a:pos x="301" y="12"/>
              </a:cxn>
              <a:cxn ang="0">
                <a:pos x="321" y="12"/>
              </a:cxn>
              <a:cxn ang="0">
                <a:pos x="333" y="18"/>
              </a:cxn>
              <a:cxn ang="0">
                <a:pos x="401" y="25"/>
              </a:cxn>
              <a:cxn ang="0">
                <a:pos x="409" y="31"/>
              </a:cxn>
              <a:cxn ang="0">
                <a:pos x="441" y="66"/>
              </a:cxn>
              <a:cxn ang="0">
                <a:pos x="444" y="66"/>
              </a:cxn>
              <a:cxn ang="0">
                <a:pos x="518" y="70"/>
              </a:cxn>
              <a:cxn ang="0">
                <a:pos x="534" y="100"/>
              </a:cxn>
              <a:cxn ang="0">
                <a:pos x="533" y="106"/>
              </a:cxn>
              <a:cxn ang="0">
                <a:pos x="554" y="124"/>
              </a:cxn>
              <a:cxn ang="0">
                <a:pos x="559" y="126"/>
              </a:cxn>
              <a:cxn ang="0">
                <a:pos x="581" y="129"/>
              </a:cxn>
              <a:cxn ang="0">
                <a:pos x="631" y="146"/>
              </a:cxn>
              <a:cxn ang="0">
                <a:pos x="634" y="165"/>
              </a:cxn>
              <a:cxn ang="0">
                <a:pos x="636" y="199"/>
              </a:cxn>
              <a:cxn ang="0">
                <a:pos x="634" y="207"/>
              </a:cxn>
              <a:cxn ang="0">
                <a:pos x="569" y="255"/>
              </a:cxn>
              <a:cxn ang="0">
                <a:pos x="523" y="273"/>
              </a:cxn>
              <a:cxn ang="0">
                <a:pos x="475" y="263"/>
              </a:cxn>
              <a:cxn ang="0">
                <a:pos x="453" y="274"/>
              </a:cxn>
              <a:cxn ang="0">
                <a:pos x="401" y="261"/>
              </a:cxn>
              <a:cxn ang="0">
                <a:pos x="377" y="276"/>
              </a:cxn>
            </a:cxnLst>
            <a:rect l="0" t="0" r="r" b="b"/>
            <a:pathLst>
              <a:path w="644" h="277">
                <a:moveTo>
                  <a:pt x="353" y="276"/>
                </a:moveTo>
                <a:cubicBezTo>
                  <a:pt x="348" y="275"/>
                  <a:pt x="342" y="274"/>
                  <a:pt x="337" y="272"/>
                </a:cubicBezTo>
                <a:cubicBezTo>
                  <a:pt x="331" y="270"/>
                  <a:pt x="319" y="264"/>
                  <a:pt x="314" y="261"/>
                </a:cubicBezTo>
                <a:cubicBezTo>
                  <a:pt x="312" y="260"/>
                  <a:pt x="311" y="259"/>
                  <a:pt x="309" y="258"/>
                </a:cubicBezTo>
                <a:cubicBezTo>
                  <a:pt x="308" y="259"/>
                  <a:pt x="307" y="260"/>
                  <a:pt x="306" y="260"/>
                </a:cubicBezTo>
                <a:cubicBezTo>
                  <a:pt x="299" y="264"/>
                  <a:pt x="292" y="265"/>
                  <a:pt x="285" y="263"/>
                </a:cubicBezTo>
                <a:cubicBezTo>
                  <a:pt x="281" y="262"/>
                  <a:pt x="274" y="259"/>
                  <a:pt x="271" y="256"/>
                </a:cubicBezTo>
                <a:cubicBezTo>
                  <a:pt x="270" y="255"/>
                  <a:pt x="269" y="254"/>
                  <a:pt x="268" y="254"/>
                </a:cubicBezTo>
                <a:cubicBezTo>
                  <a:pt x="267" y="255"/>
                  <a:pt x="266" y="255"/>
                  <a:pt x="265" y="256"/>
                </a:cubicBezTo>
                <a:cubicBezTo>
                  <a:pt x="262" y="259"/>
                  <a:pt x="256" y="262"/>
                  <a:pt x="251" y="264"/>
                </a:cubicBezTo>
                <a:cubicBezTo>
                  <a:pt x="243" y="266"/>
                  <a:pt x="228" y="265"/>
                  <a:pt x="218" y="262"/>
                </a:cubicBezTo>
                <a:cubicBezTo>
                  <a:pt x="216" y="261"/>
                  <a:pt x="216" y="261"/>
                  <a:pt x="213" y="263"/>
                </a:cubicBezTo>
                <a:cubicBezTo>
                  <a:pt x="193" y="277"/>
                  <a:pt x="165" y="277"/>
                  <a:pt x="138" y="263"/>
                </a:cubicBezTo>
                <a:cubicBezTo>
                  <a:pt x="135" y="262"/>
                  <a:pt x="132" y="260"/>
                  <a:pt x="132" y="260"/>
                </a:cubicBezTo>
                <a:cubicBezTo>
                  <a:pt x="131" y="259"/>
                  <a:pt x="130" y="260"/>
                  <a:pt x="127" y="262"/>
                </a:cubicBezTo>
                <a:cubicBezTo>
                  <a:pt x="121" y="267"/>
                  <a:pt x="114" y="270"/>
                  <a:pt x="106" y="272"/>
                </a:cubicBezTo>
                <a:cubicBezTo>
                  <a:pt x="101" y="273"/>
                  <a:pt x="91" y="273"/>
                  <a:pt x="86" y="272"/>
                </a:cubicBezTo>
                <a:cubicBezTo>
                  <a:pt x="77" y="270"/>
                  <a:pt x="66" y="265"/>
                  <a:pt x="57" y="260"/>
                </a:cubicBezTo>
                <a:cubicBezTo>
                  <a:pt x="56" y="259"/>
                  <a:pt x="55" y="258"/>
                  <a:pt x="53" y="257"/>
                </a:cubicBezTo>
                <a:cubicBezTo>
                  <a:pt x="52" y="257"/>
                  <a:pt x="50" y="257"/>
                  <a:pt x="48" y="258"/>
                </a:cubicBezTo>
                <a:cubicBezTo>
                  <a:pt x="38" y="259"/>
                  <a:pt x="27" y="256"/>
                  <a:pt x="19" y="249"/>
                </a:cubicBezTo>
                <a:cubicBezTo>
                  <a:pt x="4" y="237"/>
                  <a:pt x="0" y="210"/>
                  <a:pt x="11" y="197"/>
                </a:cubicBezTo>
                <a:cubicBezTo>
                  <a:pt x="14" y="194"/>
                  <a:pt x="20" y="191"/>
                  <a:pt x="25" y="191"/>
                </a:cubicBezTo>
                <a:cubicBezTo>
                  <a:pt x="26" y="191"/>
                  <a:pt x="26" y="190"/>
                  <a:pt x="26" y="188"/>
                </a:cubicBezTo>
                <a:cubicBezTo>
                  <a:pt x="26" y="183"/>
                  <a:pt x="27" y="178"/>
                  <a:pt x="29" y="174"/>
                </a:cubicBezTo>
                <a:cubicBezTo>
                  <a:pt x="34" y="164"/>
                  <a:pt x="45" y="158"/>
                  <a:pt x="60" y="157"/>
                </a:cubicBezTo>
                <a:cubicBezTo>
                  <a:pt x="61" y="157"/>
                  <a:pt x="63" y="157"/>
                  <a:pt x="65" y="157"/>
                </a:cubicBezTo>
                <a:cubicBezTo>
                  <a:pt x="65" y="156"/>
                  <a:pt x="66" y="155"/>
                  <a:pt x="66" y="154"/>
                </a:cubicBezTo>
                <a:cubicBezTo>
                  <a:pt x="70" y="148"/>
                  <a:pt x="76" y="141"/>
                  <a:pt x="82" y="138"/>
                </a:cubicBezTo>
                <a:cubicBezTo>
                  <a:pt x="87" y="136"/>
                  <a:pt x="91" y="135"/>
                  <a:pt x="98" y="136"/>
                </a:cubicBezTo>
                <a:cubicBezTo>
                  <a:pt x="99" y="136"/>
                  <a:pt x="101" y="136"/>
                  <a:pt x="103" y="136"/>
                </a:cubicBezTo>
                <a:cubicBezTo>
                  <a:pt x="104" y="134"/>
                  <a:pt x="105" y="133"/>
                  <a:pt x="105" y="132"/>
                </a:cubicBezTo>
                <a:cubicBezTo>
                  <a:pt x="109" y="125"/>
                  <a:pt x="115" y="118"/>
                  <a:pt x="121" y="116"/>
                </a:cubicBezTo>
                <a:cubicBezTo>
                  <a:pt x="122" y="116"/>
                  <a:pt x="123" y="116"/>
                  <a:pt x="123" y="116"/>
                </a:cubicBezTo>
                <a:cubicBezTo>
                  <a:pt x="123" y="116"/>
                  <a:pt x="123" y="114"/>
                  <a:pt x="122" y="111"/>
                </a:cubicBezTo>
                <a:cubicBezTo>
                  <a:pt x="120" y="103"/>
                  <a:pt x="121" y="94"/>
                  <a:pt x="124" y="88"/>
                </a:cubicBezTo>
                <a:cubicBezTo>
                  <a:pt x="125" y="85"/>
                  <a:pt x="130" y="81"/>
                  <a:pt x="132" y="79"/>
                </a:cubicBezTo>
                <a:cubicBezTo>
                  <a:pt x="133" y="79"/>
                  <a:pt x="134" y="79"/>
                  <a:pt x="135" y="78"/>
                </a:cubicBezTo>
                <a:cubicBezTo>
                  <a:pt x="135" y="76"/>
                  <a:pt x="135" y="75"/>
                  <a:pt x="135" y="73"/>
                </a:cubicBezTo>
                <a:cubicBezTo>
                  <a:pt x="136" y="58"/>
                  <a:pt x="142" y="46"/>
                  <a:pt x="153" y="39"/>
                </a:cubicBezTo>
                <a:cubicBezTo>
                  <a:pt x="157" y="36"/>
                  <a:pt x="162" y="33"/>
                  <a:pt x="166" y="32"/>
                </a:cubicBezTo>
                <a:cubicBezTo>
                  <a:pt x="168" y="31"/>
                  <a:pt x="169" y="31"/>
                  <a:pt x="170" y="29"/>
                </a:cubicBezTo>
                <a:cubicBezTo>
                  <a:pt x="175" y="23"/>
                  <a:pt x="185" y="18"/>
                  <a:pt x="195" y="18"/>
                </a:cubicBezTo>
                <a:cubicBezTo>
                  <a:pt x="198" y="18"/>
                  <a:pt x="202" y="19"/>
                  <a:pt x="203" y="19"/>
                </a:cubicBezTo>
                <a:cubicBezTo>
                  <a:pt x="210" y="21"/>
                  <a:pt x="215" y="25"/>
                  <a:pt x="218" y="31"/>
                </a:cubicBezTo>
                <a:cubicBezTo>
                  <a:pt x="219" y="34"/>
                  <a:pt x="220" y="35"/>
                  <a:pt x="222" y="35"/>
                </a:cubicBezTo>
                <a:cubicBezTo>
                  <a:pt x="230" y="37"/>
                  <a:pt x="237" y="44"/>
                  <a:pt x="240" y="53"/>
                </a:cubicBezTo>
                <a:cubicBezTo>
                  <a:pt x="241" y="55"/>
                  <a:pt x="241" y="57"/>
                  <a:pt x="242" y="57"/>
                </a:cubicBezTo>
                <a:cubicBezTo>
                  <a:pt x="242" y="57"/>
                  <a:pt x="243" y="56"/>
                  <a:pt x="244" y="55"/>
                </a:cubicBezTo>
                <a:cubicBezTo>
                  <a:pt x="252" y="49"/>
                  <a:pt x="265" y="44"/>
                  <a:pt x="276" y="43"/>
                </a:cubicBezTo>
                <a:cubicBezTo>
                  <a:pt x="282" y="42"/>
                  <a:pt x="282" y="43"/>
                  <a:pt x="282" y="38"/>
                </a:cubicBezTo>
                <a:cubicBezTo>
                  <a:pt x="281" y="27"/>
                  <a:pt x="289" y="16"/>
                  <a:pt x="301" y="12"/>
                </a:cubicBezTo>
                <a:cubicBezTo>
                  <a:pt x="304" y="11"/>
                  <a:pt x="306" y="10"/>
                  <a:pt x="311" y="10"/>
                </a:cubicBezTo>
                <a:cubicBezTo>
                  <a:pt x="316" y="10"/>
                  <a:pt x="317" y="10"/>
                  <a:pt x="321" y="12"/>
                </a:cubicBezTo>
                <a:cubicBezTo>
                  <a:pt x="324" y="13"/>
                  <a:pt x="327" y="14"/>
                  <a:pt x="329" y="16"/>
                </a:cubicBezTo>
                <a:cubicBezTo>
                  <a:pt x="330" y="17"/>
                  <a:pt x="332" y="18"/>
                  <a:pt x="333" y="18"/>
                </a:cubicBezTo>
                <a:cubicBezTo>
                  <a:pt x="335" y="17"/>
                  <a:pt x="336" y="16"/>
                  <a:pt x="338" y="15"/>
                </a:cubicBezTo>
                <a:cubicBezTo>
                  <a:pt x="362" y="0"/>
                  <a:pt x="385" y="4"/>
                  <a:pt x="401" y="25"/>
                </a:cubicBezTo>
                <a:cubicBezTo>
                  <a:pt x="403" y="27"/>
                  <a:pt x="404" y="29"/>
                  <a:pt x="404" y="29"/>
                </a:cubicBezTo>
                <a:cubicBezTo>
                  <a:pt x="404" y="30"/>
                  <a:pt x="406" y="30"/>
                  <a:pt x="409" y="31"/>
                </a:cubicBezTo>
                <a:cubicBezTo>
                  <a:pt x="421" y="34"/>
                  <a:pt x="431" y="41"/>
                  <a:pt x="436" y="51"/>
                </a:cubicBezTo>
                <a:cubicBezTo>
                  <a:pt x="438" y="55"/>
                  <a:pt x="440" y="62"/>
                  <a:pt x="441" y="66"/>
                </a:cubicBezTo>
                <a:cubicBezTo>
                  <a:pt x="441" y="67"/>
                  <a:pt x="441" y="68"/>
                  <a:pt x="441" y="68"/>
                </a:cubicBezTo>
                <a:cubicBezTo>
                  <a:pt x="442" y="68"/>
                  <a:pt x="443" y="67"/>
                  <a:pt x="444" y="66"/>
                </a:cubicBezTo>
                <a:cubicBezTo>
                  <a:pt x="466" y="49"/>
                  <a:pt x="486" y="45"/>
                  <a:pt x="504" y="57"/>
                </a:cubicBezTo>
                <a:cubicBezTo>
                  <a:pt x="509" y="60"/>
                  <a:pt x="514" y="65"/>
                  <a:pt x="518" y="70"/>
                </a:cubicBezTo>
                <a:cubicBezTo>
                  <a:pt x="519" y="72"/>
                  <a:pt x="521" y="74"/>
                  <a:pt x="523" y="75"/>
                </a:cubicBezTo>
                <a:cubicBezTo>
                  <a:pt x="531" y="81"/>
                  <a:pt x="535" y="91"/>
                  <a:pt x="534" y="100"/>
                </a:cubicBezTo>
                <a:cubicBezTo>
                  <a:pt x="534" y="102"/>
                  <a:pt x="533" y="104"/>
                  <a:pt x="533" y="105"/>
                </a:cubicBezTo>
                <a:cubicBezTo>
                  <a:pt x="533" y="106"/>
                  <a:pt x="533" y="106"/>
                  <a:pt x="533" y="106"/>
                </a:cubicBezTo>
                <a:cubicBezTo>
                  <a:pt x="533" y="106"/>
                  <a:pt x="535" y="107"/>
                  <a:pt x="536" y="107"/>
                </a:cubicBezTo>
                <a:cubicBezTo>
                  <a:pt x="544" y="109"/>
                  <a:pt x="550" y="116"/>
                  <a:pt x="554" y="124"/>
                </a:cubicBezTo>
                <a:cubicBezTo>
                  <a:pt x="554" y="125"/>
                  <a:pt x="555" y="126"/>
                  <a:pt x="555" y="127"/>
                </a:cubicBezTo>
                <a:cubicBezTo>
                  <a:pt x="555" y="127"/>
                  <a:pt x="557" y="126"/>
                  <a:pt x="559" y="126"/>
                </a:cubicBezTo>
                <a:cubicBezTo>
                  <a:pt x="566" y="123"/>
                  <a:pt x="573" y="124"/>
                  <a:pt x="578" y="128"/>
                </a:cubicBezTo>
                <a:cubicBezTo>
                  <a:pt x="579" y="128"/>
                  <a:pt x="580" y="129"/>
                  <a:pt x="581" y="129"/>
                </a:cubicBezTo>
                <a:cubicBezTo>
                  <a:pt x="583" y="129"/>
                  <a:pt x="586" y="128"/>
                  <a:pt x="588" y="128"/>
                </a:cubicBezTo>
                <a:cubicBezTo>
                  <a:pt x="611" y="126"/>
                  <a:pt x="626" y="132"/>
                  <a:pt x="631" y="146"/>
                </a:cubicBezTo>
                <a:cubicBezTo>
                  <a:pt x="632" y="149"/>
                  <a:pt x="632" y="157"/>
                  <a:pt x="631" y="160"/>
                </a:cubicBezTo>
                <a:cubicBezTo>
                  <a:pt x="631" y="162"/>
                  <a:pt x="631" y="162"/>
                  <a:pt x="634" y="165"/>
                </a:cubicBezTo>
                <a:cubicBezTo>
                  <a:pt x="635" y="167"/>
                  <a:pt x="637" y="169"/>
                  <a:pt x="638" y="171"/>
                </a:cubicBezTo>
                <a:cubicBezTo>
                  <a:pt x="644" y="181"/>
                  <a:pt x="643" y="191"/>
                  <a:pt x="636" y="199"/>
                </a:cubicBezTo>
                <a:cubicBezTo>
                  <a:pt x="636" y="200"/>
                  <a:pt x="635" y="200"/>
                  <a:pt x="634" y="201"/>
                </a:cubicBezTo>
                <a:cubicBezTo>
                  <a:pt x="634" y="203"/>
                  <a:pt x="634" y="205"/>
                  <a:pt x="634" y="207"/>
                </a:cubicBezTo>
                <a:cubicBezTo>
                  <a:pt x="634" y="234"/>
                  <a:pt x="612" y="252"/>
                  <a:pt x="575" y="254"/>
                </a:cubicBezTo>
                <a:cubicBezTo>
                  <a:pt x="573" y="254"/>
                  <a:pt x="571" y="255"/>
                  <a:pt x="569" y="255"/>
                </a:cubicBezTo>
                <a:cubicBezTo>
                  <a:pt x="568" y="256"/>
                  <a:pt x="567" y="257"/>
                  <a:pt x="566" y="259"/>
                </a:cubicBezTo>
                <a:cubicBezTo>
                  <a:pt x="555" y="269"/>
                  <a:pt x="542" y="274"/>
                  <a:pt x="523" y="273"/>
                </a:cubicBezTo>
                <a:cubicBezTo>
                  <a:pt x="510" y="273"/>
                  <a:pt x="498" y="271"/>
                  <a:pt x="483" y="265"/>
                </a:cubicBezTo>
                <a:cubicBezTo>
                  <a:pt x="480" y="265"/>
                  <a:pt x="478" y="264"/>
                  <a:pt x="475" y="263"/>
                </a:cubicBezTo>
                <a:cubicBezTo>
                  <a:pt x="474" y="264"/>
                  <a:pt x="474" y="264"/>
                  <a:pt x="473" y="265"/>
                </a:cubicBezTo>
                <a:cubicBezTo>
                  <a:pt x="467" y="270"/>
                  <a:pt x="461" y="272"/>
                  <a:pt x="453" y="274"/>
                </a:cubicBezTo>
                <a:cubicBezTo>
                  <a:pt x="440" y="276"/>
                  <a:pt x="422" y="272"/>
                  <a:pt x="406" y="264"/>
                </a:cubicBezTo>
                <a:cubicBezTo>
                  <a:pt x="404" y="263"/>
                  <a:pt x="403" y="262"/>
                  <a:pt x="401" y="261"/>
                </a:cubicBezTo>
                <a:cubicBezTo>
                  <a:pt x="400" y="262"/>
                  <a:pt x="399" y="263"/>
                  <a:pt x="398" y="264"/>
                </a:cubicBezTo>
                <a:cubicBezTo>
                  <a:pt x="391" y="270"/>
                  <a:pt x="385" y="273"/>
                  <a:pt x="377" y="276"/>
                </a:cubicBezTo>
                <a:cubicBezTo>
                  <a:pt x="372" y="277"/>
                  <a:pt x="359" y="277"/>
                  <a:pt x="353" y="276"/>
                </a:cubicBezTo>
                <a:close/>
              </a:path>
            </a:pathLst>
          </a:custGeom>
          <a:blipFill dpi="0" rotWithShape="1">
            <a:blip r:embed="rId7"/>
            <a:srcRect/>
            <a:tile tx="0" ty="0" sx="50000" sy="50000" flip="none" algn="tl"/>
          </a:blipFill>
          <a:ln w="9525">
            <a:solidFill>
              <a:schemeClr val="accent1"/>
            </a:solidFill>
            <a:round/>
            <a:headEnd/>
            <a:tailEnd/>
          </a:ln>
          <a:effectLst>
            <a:outerShdw blurRad="304800" algn="ctr" rotWithShape="0">
              <a:schemeClr val="accent2"/>
            </a:outerShdw>
          </a:effectLst>
        </p:spPr>
        <p:txBody>
          <a:bodyPr vert="horz" wrap="square" lIns="0" tIns="36576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400" b="1" dirty="0" smtClean="0">
                <a:gradFill flip="none" rotWithShape="1">
                  <a:gsLst>
                    <a:gs pos="0">
                      <a:schemeClr val="tx1"/>
                    </a:gs>
                    <a:gs pos="87000">
                      <a:schemeClr val="tx1"/>
                    </a:gs>
                  </a:gsLst>
                  <a:lin ang="5400000" scaled="0"/>
                  <a:tileRect/>
                </a:gradFill>
                <a:effectLst>
                  <a:outerShdw blurRad="304800" algn="ctr" rotWithShape="0">
                    <a:schemeClr val="accent2"/>
                  </a:outerShdw>
                </a:effectLst>
              </a:rPr>
              <a:t>PRIVATE CLOUD</a:t>
            </a:r>
          </a:p>
        </p:txBody>
      </p:sp>
      <p:grpSp>
        <p:nvGrpSpPr>
          <p:cNvPr id="6" name="Group 61"/>
          <p:cNvGrpSpPr/>
          <p:nvPr/>
        </p:nvGrpSpPr>
        <p:grpSpPr>
          <a:xfrm>
            <a:off x="4835468" y="2829194"/>
            <a:ext cx="2673897" cy="1367267"/>
            <a:chOff x="7439025" y="1847850"/>
            <a:chExt cx="2740026" cy="2092326"/>
          </a:xfrm>
          <a:effectLst>
            <a:outerShdw blurRad="152400" dir="5400000" algn="ctr" rotWithShape="0">
              <a:schemeClr val="accent2">
                <a:lumMod val="20000"/>
                <a:lumOff val="80000"/>
              </a:schemeClr>
            </a:outerShdw>
          </a:effectLst>
        </p:grpSpPr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7445375" y="1847850"/>
              <a:ext cx="2733675" cy="2092325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72" y="21"/>
                </a:cxn>
                <a:cxn ang="0">
                  <a:pos x="252" y="101"/>
                </a:cxn>
                <a:cxn ang="0">
                  <a:pos x="267" y="118"/>
                </a:cxn>
                <a:cxn ang="0">
                  <a:pos x="270" y="118"/>
                </a:cxn>
                <a:cxn ang="0">
                  <a:pos x="286" y="117"/>
                </a:cxn>
                <a:cxn ang="0">
                  <a:pos x="337" y="106"/>
                </a:cxn>
                <a:cxn ang="0">
                  <a:pos x="436" y="0"/>
                </a:cxn>
                <a:cxn ang="0">
                  <a:pos x="448" y="4"/>
                </a:cxn>
                <a:cxn ang="0">
                  <a:pos x="341" y="118"/>
                </a:cxn>
                <a:cxn ang="0">
                  <a:pos x="287" y="130"/>
                </a:cxn>
                <a:cxn ang="0">
                  <a:pos x="277" y="130"/>
                </a:cxn>
                <a:cxn ang="0">
                  <a:pos x="317" y="248"/>
                </a:cxn>
                <a:cxn ang="0">
                  <a:pos x="288" y="343"/>
                </a:cxn>
                <a:cxn ang="0">
                  <a:pos x="278" y="336"/>
                </a:cxn>
                <a:cxn ang="0">
                  <a:pos x="304" y="248"/>
                </a:cxn>
                <a:cxn ang="0">
                  <a:pos x="243" y="110"/>
                </a:cxn>
                <a:cxn ang="0">
                  <a:pos x="72" y="33"/>
                </a:cxn>
                <a:cxn ang="0">
                  <a:pos x="4" y="46"/>
                </a:cxn>
                <a:cxn ang="0">
                  <a:pos x="0" y="34"/>
                </a:cxn>
              </a:cxnLst>
              <a:rect l="0" t="0" r="r" b="b"/>
              <a:pathLst>
                <a:path w="448" h="343">
                  <a:moveTo>
                    <a:pt x="0" y="34"/>
                  </a:moveTo>
                  <a:cubicBezTo>
                    <a:pt x="24" y="25"/>
                    <a:pt x="48" y="21"/>
                    <a:pt x="72" y="21"/>
                  </a:cubicBezTo>
                  <a:cubicBezTo>
                    <a:pt x="141" y="21"/>
                    <a:pt x="206" y="53"/>
                    <a:pt x="252" y="101"/>
                  </a:cubicBezTo>
                  <a:cubicBezTo>
                    <a:pt x="258" y="106"/>
                    <a:pt x="263" y="112"/>
                    <a:pt x="267" y="118"/>
                  </a:cubicBezTo>
                  <a:cubicBezTo>
                    <a:pt x="268" y="118"/>
                    <a:pt x="269" y="118"/>
                    <a:pt x="270" y="118"/>
                  </a:cubicBezTo>
                  <a:cubicBezTo>
                    <a:pt x="274" y="118"/>
                    <a:pt x="280" y="118"/>
                    <a:pt x="286" y="117"/>
                  </a:cubicBezTo>
                  <a:cubicBezTo>
                    <a:pt x="300" y="116"/>
                    <a:pt x="318" y="113"/>
                    <a:pt x="337" y="106"/>
                  </a:cubicBezTo>
                  <a:cubicBezTo>
                    <a:pt x="376" y="93"/>
                    <a:pt x="418" y="64"/>
                    <a:pt x="436" y="0"/>
                  </a:cubicBezTo>
                  <a:cubicBezTo>
                    <a:pt x="436" y="0"/>
                    <a:pt x="448" y="4"/>
                    <a:pt x="448" y="4"/>
                  </a:cubicBezTo>
                  <a:cubicBezTo>
                    <a:pt x="429" y="72"/>
                    <a:pt x="383" y="104"/>
                    <a:pt x="341" y="118"/>
                  </a:cubicBezTo>
                  <a:cubicBezTo>
                    <a:pt x="321" y="125"/>
                    <a:pt x="302" y="128"/>
                    <a:pt x="287" y="130"/>
                  </a:cubicBezTo>
                  <a:cubicBezTo>
                    <a:pt x="283" y="130"/>
                    <a:pt x="280" y="130"/>
                    <a:pt x="277" y="130"/>
                  </a:cubicBezTo>
                  <a:cubicBezTo>
                    <a:pt x="302" y="166"/>
                    <a:pt x="317" y="206"/>
                    <a:pt x="317" y="248"/>
                  </a:cubicBezTo>
                  <a:cubicBezTo>
                    <a:pt x="317" y="280"/>
                    <a:pt x="308" y="312"/>
                    <a:pt x="288" y="343"/>
                  </a:cubicBezTo>
                  <a:cubicBezTo>
                    <a:pt x="288" y="343"/>
                    <a:pt x="278" y="336"/>
                    <a:pt x="278" y="336"/>
                  </a:cubicBezTo>
                  <a:cubicBezTo>
                    <a:pt x="296" y="308"/>
                    <a:pt x="304" y="278"/>
                    <a:pt x="304" y="248"/>
                  </a:cubicBezTo>
                  <a:cubicBezTo>
                    <a:pt x="304" y="198"/>
                    <a:pt x="281" y="148"/>
                    <a:pt x="243" y="110"/>
                  </a:cubicBezTo>
                  <a:cubicBezTo>
                    <a:pt x="199" y="64"/>
                    <a:pt x="137" y="33"/>
                    <a:pt x="72" y="33"/>
                  </a:cubicBezTo>
                  <a:cubicBezTo>
                    <a:pt x="50" y="33"/>
                    <a:pt x="27" y="37"/>
                    <a:pt x="4" y="46"/>
                  </a:cubicBezTo>
                  <a:cubicBezTo>
                    <a:pt x="4" y="46"/>
                    <a:pt x="0" y="34"/>
                    <a:pt x="0" y="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20000"/>
                    <a:lumOff val="80000"/>
                  </a:schemeClr>
                </a:gs>
                <a:gs pos="60000">
                  <a:schemeClr val="accent2">
                    <a:lumMod val="20000"/>
                    <a:lumOff val="80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7469188" y="2049463"/>
              <a:ext cx="1831975" cy="1847850"/>
            </a:xfrm>
            <a:custGeom>
              <a:avLst/>
              <a:gdLst/>
              <a:ahLst/>
              <a:cxnLst>
                <a:cxn ang="0">
                  <a:pos x="273" y="303"/>
                </a:cxn>
                <a:cxn ang="0">
                  <a:pos x="300" y="215"/>
                </a:cxn>
                <a:cxn ang="0">
                  <a:pos x="239" y="76"/>
                </a:cxn>
                <a:cxn ang="0">
                  <a:pos x="68" y="0"/>
                </a:cxn>
                <a:cxn ang="0">
                  <a:pos x="0" y="12"/>
                </a:cxn>
              </a:cxnLst>
              <a:rect l="0" t="0" r="r" b="b"/>
              <a:pathLst>
                <a:path w="300" h="303">
                  <a:moveTo>
                    <a:pt x="273" y="303"/>
                  </a:moveTo>
                  <a:cubicBezTo>
                    <a:pt x="292" y="275"/>
                    <a:pt x="300" y="245"/>
                    <a:pt x="300" y="215"/>
                  </a:cubicBezTo>
                  <a:cubicBezTo>
                    <a:pt x="300" y="165"/>
                    <a:pt x="276" y="115"/>
                    <a:pt x="239" y="76"/>
                  </a:cubicBezTo>
                  <a:cubicBezTo>
                    <a:pt x="195" y="31"/>
                    <a:pt x="133" y="0"/>
                    <a:pt x="68" y="0"/>
                  </a:cubicBezTo>
                  <a:cubicBezTo>
                    <a:pt x="45" y="0"/>
                    <a:pt x="22" y="4"/>
                    <a:pt x="0" y="12"/>
                  </a:cubicBezTo>
                </a:path>
              </a:pathLst>
            </a:custGeom>
            <a:noFill/>
            <a:ln w="12700" cap="flat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9129713" y="1871663"/>
              <a:ext cx="1049338" cy="2068513"/>
            </a:xfrm>
            <a:custGeom>
              <a:avLst/>
              <a:gdLst/>
              <a:ahLst/>
              <a:cxnLst>
                <a:cxn ang="0">
                  <a:pos x="172" y="0"/>
                </a:cxn>
                <a:cxn ang="0">
                  <a:pos x="65" y="114"/>
                </a:cxn>
                <a:cxn ang="0">
                  <a:pos x="11" y="126"/>
                </a:cxn>
                <a:cxn ang="0">
                  <a:pos x="0" y="126"/>
                </a:cxn>
                <a:cxn ang="0">
                  <a:pos x="41" y="244"/>
                </a:cxn>
                <a:cxn ang="0">
                  <a:pos x="12" y="339"/>
                </a:cxn>
              </a:cxnLst>
              <a:rect l="0" t="0" r="r" b="b"/>
              <a:pathLst>
                <a:path w="172" h="339">
                  <a:moveTo>
                    <a:pt x="172" y="0"/>
                  </a:moveTo>
                  <a:cubicBezTo>
                    <a:pt x="153" y="68"/>
                    <a:pt x="106" y="100"/>
                    <a:pt x="65" y="114"/>
                  </a:cubicBezTo>
                  <a:cubicBezTo>
                    <a:pt x="45" y="121"/>
                    <a:pt x="25" y="124"/>
                    <a:pt x="11" y="126"/>
                  </a:cubicBezTo>
                  <a:cubicBezTo>
                    <a:pt x="7" y="126"/>
                    <a:pt x="4" y="126"/>
                    <a:pt x="0" y="126"/>
                  </a:cubicBezTo>
                  <a:cubicBezTo>
                    <a:pt x="26" y="161"/>
                    <a:pt x="41" y="202"/>
                    <a:pt x="41" y="244"/>
                  </a:cubicBezTo>
                  <a:cubicBezTo>
                    <a:pt x="41" y="276"/>
                    <a:pt x="32" y="308"/>
                    <a:pt x="12" y="339"/>
                  </a:cubicBezTo>
                </a:path>
              </a:pathLst>
            </a:custGeom>
            <a:noFill/>
            <a:ln w="12700" cap="flat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7439025" y="1847850"/>
              <a:ext cx="2667000" cy="720725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73" y="21"/>
                </a:cxn>
                <a:cxn ang="0">
                  <a:pos x="253" y="101"/>
                </a:cxn>
                <a:cxn ang="0">
                  <a:pos x="268" y="118"/>
                </a:cxn>
                <a:cxn ang="0">
                  <a:pos x="271" y="118"/>
                </a:cxn>
                <a:cxn ang="0">
                  <a:pos x="287" y="117"/>
                </a:cxn>
                <a:cxn ang="0">
                  <a:pos x="338" y="106"/>
                </a:cxn>
                <a:cxn ang="0">
                  <a:pos x="437" y="0"/>
                </a:cxn>
              </a:cxnLst>
              <a:rect l="0" t="0" r="r" b="b"/>
              <a:pathLst>
                <a:path w="437" h="118">
                  <a:moveTo>
                    <a:pt x="0" y="34"/>
                  </a:moveTo>
                  <a:cubicBezTo>
                    <a:pt x="24" y="25"/>
                    <a:pt x="49" y="21"/>
                    <a:pt x="73" y="21"/>
                  </a:cubicBezTo>
                  <a:cubicBezTo>
                    <a:pt x="141" y="21"/>
                    <a:pt x="207" y="53"/>
                    <a:pt x="253" y="101"/>
                  </a:cubicBezTo>
                  <a:cubicBezTo>
                    <a:pt x="258" y="106"/>
                    <a:pt x="263" y="112"/>
                    <a:pt x="268" y="118"/>
                  </a:cubicBezTo>
                  <a:cubicBezTo>
                    <a:pt x="269" y="118"/>
                    <a:pt x="270" y="118"/>
                    <a:pt x="271" y="118"/>
                  </a:cubicBezTo>
                  <a:cubicBezTo>
                    <a:pt x="275" y="118"/>
                    <a:pt x="280" y="118"/>
                    <a:pt x="287" y="117"/>
                  </a:cubicBezTo>
                  <a:cubicBezTo>
                    <a:pt x="300" y="116"/>
                    <a:pt x="319" y="113"/>
                    <a:pt x="338" y="106"/>
                  </a:cubicBezTo>
                  <a:cubicBezTo>
                    <a:pt x="376" y="93"/>
                    <a:pt x="419" y="64"/>
                    <a:pt x="437" y="0"/>
                  </a:cubicBezTo>
                </a:path>
              </a:pathLst>
            </a:custGeom>
            <a:noFill/>
            <a:ln w="12700" cap="flat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" name="Rectangle 17"/>
          <p:cNvSpPr/>
          <p:nvPr/>
        </p:nvSpPr>
        <p:spPr bwMode="auto">
          <a:xfrm>
            <a:off x="4219257" y="3612242"/>
            <a:ext cx="59037" cy="584219"/>
          </a:xfrm>
          <a:prstGeom prst="rect">
            <a:avLst/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chemeClr val="accent2">
                  <a:lumMod val="20000"/>
                  <a:lumOff val="8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 w="22225">
            <a:solidFill>
              <a:srgbClr val="FF0000"/>
            </a:solidFill>
            <a:prstDash val="sysDash"/>
            <a:headEnd type="none" w="med" len="med"/>
            <a:tailEnd type="none" w="med" len="med"/>
          </a:ln>
          <a:effectLst>
            <a:outerShdw blurRad="152400" rotWithShape="0">
              <a:schemeClr val="accent2"/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122400" y="3273514"/>
            <a:ext cx="1288066" cy="502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smtClean="0">
                <a:gradFill flip="none" rotWithShape="1">
                  <a:gsLst>
                    <a:gs pos="0">
                      <a:schemeClr val="tx1"/>
                    </a:gs>
                    <a:gs pos="87000">
                      <a:schemeClr val="tx1"/>
                    </a:gs>
                  </a:gsLst>
                  <a:lin ang="5400000" scaled="0"/>
                  <a:tileRect/>
                </a:gradFill>
                <a:effectLst>
                  <a:outerShdw blurRad="304800" algn="ctr" rotWithShape="0">
                    <a:schemeClr val="accent2"/>
                  </a:outerShdw>
                </a:effectLst>
              </a:rPr>
              <a:t>Secure Cloud</a:t>
            </a:r>
            <a:br>
              <a:rPr lang="en-US" sz="1800" b="1" dirty="0" smtClean="0">
                <a:gradFill flip="none" rotWithShape="1">
                  <a:gsLst>
                    <a:gs pos="0">
                      <a:schemeClr val="tx1"/>
                    </a:gs>
                    <a:gs pos="87000">
                      <a:schemeClr val="tx1"/>
                    </a:gs>
                  </a:gsLst>
                  <a:lin ang="5400000" scaled="0"/>
                  <a:tileRect/>
                </a:gradFill>
                <a:effectLst>
                  <a:outerShdw blurRad="304800" algn="ctr" rotWithShape="0">
                    <a:schemeClr val="accent2"/>
                  </a:outerShdw>
                </a:effectLst>
              </a:rPr>
            </a:br>
            <a:r>
              <a:rPr lang="en-US" sz="1800" b="1" dirty="0" smtClean="0">
                <a:gradFill flip="none" rotWithShape="1">
                  <a:gsLst>
                    <a:gs pos="0">
                      <a:schemeClr val="tx1"/>
                    </a:gs>
                    <a:gs pos="87000">
                      <a:schemeClr val="tx1"/>
                    </a:gs>
                  </a:gsLst>
                  <a:lin ang="5400000" scaled="0"/>
                  <a:tileRect/>
                </a:gradFill>
                <a:effectLst>
                  <a:outerShdw blurRad="304800" algn="ctr" rotWithShape="0">
                    <a:schemeClr val="accent2"/>
                  </a:outerShdw>
                </a:effectLst>
              </a:rPr>
              <a:t>Federation</a:t>
            </a:r>
          </a:p>
        </p:txBody>
      </p:sp>
      <p:pic>
        <p:nvPicPr>
          <p:cNvPr id="20" name="Picture 30" descr="C:\Users\davidg\Pictures\DVD_ART34\Artwork_Imagery\Icons - Illustrations\_WINDOWS SERVER ICONS\Security\Lock locked secure security.png"/>
          <p:cNvPicPr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19800" y="4092019"/>
            <a:ext cx="365760" cy="365760"/>
          </a:xfrm>
          <a:prstGeom prst="rect">
            <a:avLst/>
          </a:prstGeom>
          <a:noFill/>
        </p:spPr>
      </p:pic>
      <p:pic>
        <p:nvPicPr>
          <p:cNvPr id="21" name="Picture 2" descr="E:\RESOURCES\DVD_ART36\Logos\Azure Services Platform\Windows Azure\Windows Azure logo rev.png"/>
          <p:cNvPicPr>
            <a:picLocks noChangeAspect="1" noChangeArrowheads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6417735" y="1958881"/>
            <a:ext cx="1880896" cy="289704"/>
          </a:xfrm>
          <a:prstGeom prst="rect">
            <a:avLst/>
          </a:prstGeom>
          <a:noFill/>
        </p:spPr>
      </p:pic>
      <p:pic>
        <p:nvPicPr>
          <p:cNvPr id="22" name="Picture 2" descr="E:\RESOURCES\DVD_ART36\Logos\Azure Services Platform\Windows Azure\Windows Azure logo rev.png"/>
          <p:cNvPicPr>
            <a:picLocks noChangeAspect="1" noChangeArrowheads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2966495" y="2636695"/>
            <a:ext cx="1989521" cy="306435"/>
          </a:xfrm>
          <a:prstGeom prst="rect">
            <a:avLst/>
          </a:prstGeom>
          <a:noFill/>
        </p:spPr>
      </p:pic>
      <p:pic>
        <p:nvPicPr>
          <p:cNvPr id="23" name="Picture 2" descr="E:\RESOURCES\DVD_ART36\Logos\Azure Services Platform\Windows Azure\Windows Azure logo rev.png"/>
          <p:cNvPicPr>
            <a:picLocks noChangeAspect="1" noChangeArrowheads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5504294" y="4422001"/>
            <a:ext cx="1375225" cy="211818"/>
          </a:xfrm>
          <a:prstGeom prst="rect">
            <a:avLst/>
          </a:prstGeom>
          <a:noFill/>
        </p:spPr>
      </p:pic>
      <p:sp>
        <p:nvSpPr>
          <p:cNvPr id="24" name="Rounded Rectangle 23"/>
          <p:cNvSpPr/>
          <p:nvPr/>
        </p:nvSpPr>
        <p:spPr bwMode="auto">
          <a:xfrm>
            <a:off x="461103" y="2636695"/>
            <a:ext cx="1578660" cy="1546735"/>
          </a:xfrm>
          <a:prstGeom prst="roundRect">
            <a:avLst>
              <a:gd name="adj" fmla="val 6707"/>
            </a:avLst>
          </a:prstGeom>
          <a:gradFill flip="none" rotWithShape="1">
            <a:gsLst>
              <a:gs pos="0">
                <a:schemeClr val="tx1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  <a:tileRect l="-100000" b="-100000"/>
          </a:gradFill>
          <a:ln cmpd="dbl">
            <a:gradFill>
              <a:gsLst>
                <a:gs pos="5000">
                  <a:schemeClr val="accent3">
                    <a:lumMod val="20000"/>
                    <a:lumOff val="80000"/>
                    <a:alpha val="20000"/>
                  </a:schemeClr>
                </a:gs>
                <a:gs pos="62000">
                  <a:schemeClr val="accent3">
                    <a:lumMod val="20000"/>
                    <a:lumOff val="80000"/>
                    <a:alpha val="60000"/>
                  </a:schemeClr>
                </a:gs>
              </a:gsLst>
              <a:lin ang="5400000" scaled="0"/>
            </a:gra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b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gradFill flip="none" rotWithShape="1">
                <a:gsLst>
                  <a:gs pos="0">
                    <a:schemeClr val="accent2">
                      <a:lumMod val="20000"/>
                      <a:lumOff val="80000"/>
                    </a:schemeClr>
                  </a:gs>
                  <a:gs pos="87000">
                    <a:schemeClr val="accent2">
                      <a:lumMod val="20000"/>
                      <a:lumOff val="80000"/>
                    </a:schemeClr>
                  </a:gs>
                </a:gsLst>
                <a:lin ang="5400000" scaled="0"/>
                <a:tileRect/>
              </a:gradFill>
              <a:effectLst>
                <a:outerShdw blurRad="304800" algn="ctr" rotWithShape="0">
                  <a:schemeClr val="accent2"/>
                </a:outerShdw>
              </a:effectLst>
            </a:endParaRPr>
          </a:p>
        </p:txBody>
      </p:sp>
      <p:pic>
        <p:nvPicPr>
          <p:cNvPr id="25" name="Picture 2" descr="C:\Users\davidg\Pictures\DVD_ART35\Logos\Visual Studio\Visual Studio 2008 Professional Edition\Visual Studio 2008 Professional Logo h cl r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44639" y="2736099"/>
            <a:ext cx="1328055" cy="272406"/>
          </a:xfrm>
          <a:prstGeom prst="rect">
            <a:avLst/>
          </a:prstGeom>
          <a:noFill/>
        </p:spPr>
      </p:pic>
      <p:pic>
        <p:nvPicPr>
          <p:cNvPr id="26" name="Picture 3" descr="C:\Users\davidg\Pictures\DVD_ART35\Artwork_Imagery\Brand Photos\Scenarios\FY08 Brand - Business - No_exp\woman working smile laptop sitting office developer iw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99424" y="3076428"/>
            <a:ext cx="1068064" cy="699403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457200" y="3752543"/>
            <a:ext cx="158248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  <a:effectLst>
                  <a:outerShdw blurRad="304800" algn="ctr" rotWithShape="0">
                    <a:schemeClr val="accent3"/>
                  </a:outerShdw>
                </a:effectLst>
              </a:rPr>
              <a:t>PUBLISH TO CLOUD</a:t>
            </a:r>
            <a:br>
              <a:rPr lang="en-US" sz="1100" b="1" dirty="0" smtClean="0">
                <a:solidFill>
                  <a:schemeClr val="bg1"/>
                </a:solidFill>
                <a:effectLst>
                  <a:outerShdw blurRad="304800" algn="ctr" rotWithShape="0">
                    <a:schemeClr val="accent3"/>
                  </a:outerShdw>
                </a:effectLst>
              </a:rPr>
            </a:br>
            <a:r>
              <a:rPr lang="en-US" sz="1100" b="1" dirty="0" smtClean="0">
                <a:solidFill>
                  <a:schemeClr val="bg1"/>
                </a:solidFill>
                <a:effectLst>
                  <a:outerShdw blurRad="304800" algn="ctr" rotWithShape="0">
                    <a:schemeClr val="accent3"/>
                  </a:outerShdw>
                </a:effectLst>
              </a:rPr>
              <a:t>OR ENTERPRISE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 charset="-128"/>
                <a:cs typeface="Arial" charset="0"/>
              </a:rPr>
              <a:t>What if the policy and the logical model change often?</a:t>
            </a: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295275" y="1709738"/>
            <a:ext cx="8848725" cy="494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0" hangingPunct="0">
              <a:lnSpc>
                <a:spcPct val="85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800"/>
              <a:t>On each change in logical model</a:t>
            </a:r>
          </a:p>
          <a:p>
            <a:pPr marL="342900" indent="-342900" eaLnBrk="0" hangingPunct="0">
              <a:lnSpc>
                <a:spcPct val="85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800"/>
              <a:t>there are two options:</a:t>
            </a:r>
          </a:p>
          <a:p>
            <a:pPr marL="342900" indent="-342900" eaLnBrk="0" hangingPunct="0">
              <a:lnSpc>
                <a:spcPct val="85000"/>
              </a:lnSpc>
              <a:spcBef>
                <a:spcPct val="20000"/>
              </a:spcBef>
              <a:buFont typeface="Arial" charset="0"/>
              <a:buNone/>
            </a:pPr>
            <a:endParaRPr lang="en-US" sz="2800"/>
          </a:p>
          <a:p>
            <a:pPr marL="800100" lvl="1" indent="-342900" eaLnBrk="0" hangingPunct="0">
              <a:lnSpc>
                <a:spcPct val="85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800"/>
              <a:t>Reroute the fabric for better optimization</a:t>
            </a:r>
          </a:p>
          <a:p>
            <a:pPr marL="1257300" lvl="2" indent="-342900" eaLnBrk="0" hangingPunct="0">
              <a:lnSpc>
                <a:spcPct val="85000"/>
              </a:lnSpc>
              <a:spcBef>
                <a:spcPct val="20000"/>
              </a:spcBef>
              <a:buFontTx/>
              <a:buChar char="-"/>
            </a:pPr>
            <a:r>
              <a:rPr lang="en-US" sz="2800"/>
              <a:t>there is no traffic loss </a:t>
            </a:r>
          </a:p>
          <a:p>
            <a:pPr marL="1257300" lvl="2" indent="-342900" eaLnBrk="0" hangingPunct="0">
              <a:lnSpc>
                <a:spcPct val="85000"/>
              </a:lnSpc>
              <a:spcBef>
                <a:spcPct val="20000"/>
              </a:spcBef>
              <a:buFontTx/>
              <a:buChar char="-"/>
            </a:pPr>
            <a:endParaRPr lang="en-US" sz="2800"/>
          </a:p>
          <a:p>
            <a:pPr marL="800100" lvl="1" indent="-342900" eaLnBrk="0" hangingPunct="0">
              <a:lnSpc>
                <a:spcPct val="85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800"/>
              <a:t>Postpone the rerouting</a:t>
            </a:r>
          </a:p>
          <a:p>
            <a:pPr marL="800100" lvl="1" indent="-342900" eaLnBrk="0" hangingPunct="0">
              <a:lnSpc>
                <a:spcPct val="85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800"/>
              <a:t>		-  keep the same routing</a:t>
            </a:r>
          </a:p>
          <a:p>
            <a:pPr marL="800100" lvl="1" indent="-342900" eaLnBrk="0" hangingPunct="0">
              <a:lnSpc>
                <a:spcPct val="85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800"/>
              <a:t>	 -  the fabric is less optimal</a:t>
            </a:r>
          </a:p>
          <a:p>
            <a:pPr marL="800100" lvl="1" indent="-342900" eaLnBrk="0" hangingPunct="0">
              <a:lnSpc>
                <a:spcPct val="85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800"/>
              <a:t>    -  node-to-node connectivity always remain  </a:t>
            </a:r>
          </a:p>
          <a:p>
            <a:pPr marL="342900" indent="-342900" eaLnBrk="0" hangingPunct="0">
              <a:lnSpc>
                <a:spcPct val="85000"/>
              </a:lnSpc>
              <a:spcBef>
                <a:spcPct val="20000"/>
              </a:spcBef>
              <a:buFont typeface="Arial" charset="0"/>
              <a:buNone/>
            </a:pP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3200" y="4238625"/>
            <a:ext cx="4418013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67238" y="4275138"/>
            <a:ext cx="434975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2905125" y="6416675"/>
            <a:ext cx="3733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3300"/>
                </a:solidFill>
                <a:cs typeface="Arial" charset="0"/>
              </a:rPr>
              <a:t>Internal ports on the line cards</a:t>
            </a: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 rot="16200000">
            <a:off x="-1612106" y="4064794"/>
            <a:ext cx="3733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3300"/>
                </a:solidFill>
                <a:cs typeface="Arial" charset="0"/>
              </a:rPr>
              <a:t>traffic bandwidth</a:t>
            </a: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6924675" y="3987800"/>
            <a:ext cx="1379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0000FF"/>
                </a:solidFill>
                <a:cs typeface="Arial" charset="0"/>
              </a:rPr>
              <a:t>TARA</a:t>
            </a: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1190625" y="3984625"/>
            <a:ext cx="3216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0000FF"/>
                </a:solidFill>
                <a:cs typeface="Arial" charset="0"/>
              </a:rPr>
              <a:t>Traditional routing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547688" y="4757738"/>
            <a:ext cx="8351837" cy="519112"/>
            <a:chOff x="454" y="3051"/>
            <a:chExt cx="4896" cy="327"/>
          </a:xfrm>
        </p:grpSpPr>
        <p:sp>
          <p:nvSpPr>
            <p:cNvPr id="35849" name="Line 9"/>
            <p:cNvSpPr>
              <a:spLocks noChangeShapeType="1"/>
            </p:cNvSpPr>
            <p:nvPr/>
          </p:nvSpPr>
          <p:spPr bwMode="auto">
            <a:xfrm>
              <a:off x="454" y="3051"/>
              <a:ext cx="4896" cy="0"/>
            </a:xfrm>
            <a:prstGeom prst="line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5850" name="Line 10"/>
            <p:cNvSpPr>
              <a:spLocks noChangeShapeType="1"/>
            </p:cNvSpPr>
            <p:nvPr/>
          </p:nvSpPr>
          <p:spPr bwMode="auto">
            <a:xfrm>
              <a:off x="454" y="3378"/>
              <a:ext cx="4896" cy="0"/>
            </a:xfrm>
            <a:prstGeom prst="line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5851" name="AutoShape 11"/>
          <p:cNvSpPr>
            <a:spLocks noChangeArrowheads="1"/>
          </p:cNvSpPr>
          <p:nvPr/>
        </p:nvSpPr>
        <p:spPr bwMode="auto">
          <a:xfrm>
            <a:off x="3019425" y="4333875"/>
            <a:ext cx="5065713" cy="1577975"/>
          </a:xfrm>
          <a:prstGeom prst="irregularSeal2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>
                <a:solidFill>
                  <a:srgbClr val="FF0000"/>
                </a:solidFill>
                <a:cs typeface="Arial" charset="0"/>
              </a:rPr>
              <a:t>Top loads on an internal </a:t>
            </a:r>
          </a:p>
          <a:p>
            <a:pPr algn="ctr"/>
            <a:r>
              <a:rPr lang="en-US" sz="2000">
                <a:solidFill>
                  <a:srgbClr val="FF0000"/>
                </a:solidFill>
                <a:cs typeface="Arial" charset="0"/>
              </a:rPr>
              <a:t>port has decrease to </a:t>
            </a:r>
            <a:r>
              <a:rPr lang="en-US" sz="2000" b="1">
                <a:solidFill>
                  <a:srgbClr val="FF0000"/>
                </a:solidFill>
                <a:cs typeface="Arial" charset="0"/>
              </a:rPr>
              <a:t>HALF</a:t>
            </a:r>
          </a:p>
        </p:txBody>
      </p: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0" y="1117600"/>
            <a:ext cx="5383213" cy="2835275"/>
            <a:chOff x="123" y="595"/>
            <a:chExt cx="3465" cy="1859"/>
          </a:xfrm>
        </p:grpSpPr>
        <p:sp>
          <p:nvSpPr>
            <p:cNvPr id="35853" name="Rectangle 13"/>
            <p:cNvSpPr>
              <a:spLocks noChangeArrowheads="1"/>
            </p:cNvSpPr>
            <p:nvPr/>
          </p:nvSpPr>
          <p:spPr bwMode="auto">
            <a:xfrm>
              <a:off x="285" y="2051"/>
              <a:ext cx="1200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54" name="Oval 14"/>
            <p:cNvSpPr>
              <a:spLocks noChangeArrowheads="1"/>
            </p:cNvSpPr>
            <p:nvPr/>
          </p:nvSpPr>
          <p:spPr bwMode="auto">
            <a:xfrm>
              <a:off x="235" y="1657"/>
              <a:ext cx="457" cy="360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tIns="0" anchorCtr="1"/>
            <a:lstStyle/>
            <a:p>
              <a:pPr algn="ctr"/>
              <a:r>
                <a:rPr lang="en-US" sz="1400" b="1">
                  <a:solidFill>
                    <a:srgbClr val="000000"/>
                  </a:solidFill>
                  <a:cs typeface="Arial" charset="0"/>
                </a:rPr>
                <a:t>Job 1</a:t>
              </a:r>
            </a:p>
            <a:p>
              <a:pPr algn="ctr"/>
              <a:r>
                <a:rPr lang="en-US" sz="1200">
                  <a:solidFill>
                    <a:srgbClr val="000000"/>
                  </a:solidFill>
                  <a:cs typeface="Arial" charset="0"/>
                </a:rPr>
                <a:t>47 nodes</a:t>
              </a:r>
            </a:p>
          </p:txBody>
        </p:sp>
        <p:sp>
          <p:nvSpPr>
            <p:cNvPr id="35855" name="Oval 15"/>
            <p:cNvSpPr>
              <a:spLocks noChangeArrowheads="1"/>
            </p:cNvSpPr>
            <p:nvPr/>
          </p:nvSpPr>
          <p:spPr bwMode="auto">
            <a:xfrm>
              <a:off x="3066" y="1657"/>
              <a:ext cx="457" cy="360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tIns="0" anchorCtr="1"/>
            <a:lstStyle/>
            <a:p>
              <a:pPr algn="ctr"/>
              <a:r>
                <a:rPr lang="en-US" sz="1400" b="1">
                  <a:solidFill>
                    <a:srgbClr val="000000"/>
                  </a:solidFill>
                  <a:cs typeface="Arial" charset="0"/>
                </a:rPr>
                <a:t>Job 6</a:t>
              </a:r>
            </a:p>
            <a:p>
              <a:pPr algn="ctr"/>
              <a:r>
                <a:rPr lang="en-US" sz="1200">
                  <a:solidFill>
                    <a:srgbClr val="000000"/>
                  </a:solidFill>
                  <a:cs typeface="Arial" charset="0"/>
                </a:rPr>
                <a:t>46 nodes</a:t>
              </a:r>
            </a:p>
          </p:txBody>
        </p:sp>
        <p:sp>
          <p:nvSpPr>
            <p:cNvPr id="35856" name="Oval 16"/>
            <p:cNvSpPr>
              <a:spLocks noChangeArrowheads="1"/>
            </p:cNvSpPr>
            <p:nvPr/>
          </p:nvSpPr>
          <p:spPr bwMode="auto">
            <a:xfrm>
              <a:off x="2500" y="1657"/>
              <a:ext cx="457" cy="360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tIns="0" anchorCtr="1"/>
            <a:lstStyle/>
            <a:p>
              <a:pPr algn="ctr"/>
              <a:r>
                <a:rPr lang="en-US" sz="1400" b="1">
                  <a:solidFill>
                    <a:srgbClr val="000000"/>
                  </a:solidFill>
                  <a:cs typeface="Arial" charset="0"/>
                </a:rPr>
                <a:t>Job 2</a:t>
              </a:r>
            </a:p>
            <a:p>
              <a:pPr algn="ctr"/>
              <a:r>
                <a:rPr lang="en-US" sz="1200">
                  <a:solidFill>
                    <a:srgbClr val="000000"/>
                  </a:solidFill>
                  <a:cs typeface="Arial" charset="0"/>
                </a:rPr>
                <a:t>41 nodes</a:t>
              </a:r>
            </a:p>
          </p:txBody>
        </p:sp>
        <p:sp>
          <p:nvSpPr>
            <p:cNvPr id="35857" name="Oval 17"/>
            <p:cNvSpPr>
              <a:spLocks noChangeArrowheads="1"/>
            </p:cNvSpPr>
            <p:nvPr/>
          </p:nvSpPr>
          <p:spPr bwMode="auto">
            <a:xfrm>
              <a:off x="1933" y="1657"/>
              <a:ext cx="458" cy="360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tIns="0" anchorCtr="1"/>
            <a:lstStyle/>
            <a:p>
              <a:pPr algn="ctr"/>
              <a:r>
                <a:rPr lang="en-US" sz="1400" b="1">
                  <a:solidFill>
                    <a:srgbClr val="000000"/>
                  </a:solidFill>
                  <a:cs typeface="Arial" charset="0"/>
                </a:rPr>
                <a:t>Job 5</a:t>
              </a:r>
            </a:p>
            <a:p>
              <a:pPr algn="ctr"/>
              <a:r>
                <a:rPr lang="en-US" sz="1200">
                  <a:solidFill>
                    <a:srgbClr val="000000"/>
                  </a:solidFill>
                  <a:cs typeface="Arial" charset="0"/>
                </a:rPr>
                <a:t>63 nodes</a:t>
              </a:r>
            </a:p>
          </p:txBody>
        </p:sp>
        <p:sp>
          <p:nvSpPr>
            <p:cNvPr id="35858" name="Oval 18"/>
            <p:cNvSpPr>
              <a:spLocks noChangeArrowheads="1"/>
            </p:cNvSpPr>
            <p:nvPr/>
          </p:nvSpPr>
          <p:spPr bwMode="auto">
            <a:xfrm>
              <a:off x="801" y="1657"/>
              <a:ext cx="457" cy="360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tIns="0" anchorCtr="1"/>
            <a:lstStyle/>
            <a:p>
              <a:pPr algn="ctr"/>
              <a:r>
                <a:rPr lang="en-US" sz="1400" b="1">
                  <a:solidFill>
                    <a:srgbClr val="000000"/>
                  </a:solidFill>
                  <a:cs typeface="Arial" charset="0"/>
                </a:rPr>
                <a:t>Job 3</a:t>
              </a:r>
            </a:p>
            <a:p>
              <a:pPr algn="ctr"/>
              <a:r>
                <a:rPr lang="en-US" sz="1200">
                  <a:solidFill>
                    <a:srgbClr val="000000"/>
                  </a:solidFill>
                  <a:cs typeface="Arial" charset="0"/>
                </a:rPr>
                <a:t>71 nodes</a:t>
              </a:r>
            </a:p>
          </p:txBody>
        </p:sp>
        <p:sp>
          <p:nvSpPr>
            <p:cNvPr id="35859" name="Oval 19"/>
            <p:cNvSpPr>
              <a:spLocks noChangeArrowheads="1"/>
            </p:cNvSpPr>
            <p:nvPr/>
          </p:nvSpPr>
          <p:spPr bwMode="auto">
            <a:xfrm>
              <a:off x="1367" y="1657"/>
              <a:ext cx="457" cy="360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tIns="0" anchorCtr="1"/>
            <a:lstStyle/>
            <a:p>
              <a:pPr algn="ctr"/>
              <a:r>
                <a:rPr lang="en-US" sz="1400" b="1">
                  <a:solidFill>
                    <a:srgbClr val="000000"/>
                  </a:solidFill>
                  <a:cs typeface="Arial" charset="0"/>
                </a:rPr>
                <a:t>Job 4</a:t>
              </a:r>
            </a:p>
            <a:p>
              <a:pPr algn="ctr"/>
              <a:r>
                <a:rPr lang="en-US" sz="1200">
                  <a:solidFill>
                    <a:srgbClr val="000000"/>
                  </a:solidFill>
                  <a:cs typeface="Arial" charset="0"/>
                </a:rPr>
                <a:t>25 nodes</a:t>
              </a:r>
            </a:p>
          </p:txBody>
        </p:sp>
        <p:sp>
          <p:nvSpPr>
            <p:cNvPr id="35860" name="AutoShape 20"/>
            <p:cNvSpPr>
              <a:spLocks noChangeArrowheads="1"/>
            </p:cNvSpPr>
            <p:nvPr/>
          </p:nvSpPr>
          <p:spPr bwMode="auto">
            <a:xfrm>
              <a:off x="1526" y="595"/>
              <a:ext cx="629" cy="498"/>
            </a:xfrm>
            <a:prstGeom prst="can">
              <a:avLst>
                <a:gd name="adj" fmla="val 25000"/>
              </a:avLst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b="1">
                  <a:solidFill>
                    <a:srgbClr val="000000"/>
                  </a:solidFill>
                  <a:cs typeface="Arial" charset="0"/>
                </a:rPr>
                <a:t>storage </a:t>
              </a:r>
            </a:p>
            <a:p>
              <a:pPr algn="ctr"/>
              <a:r>
                <a:rPr lang="en-US" sz="1400" b="1">
                  <a:solidFill>
                    <a:srgbClr val="000000"/>
                  </a:solidFill>
                  <a:cs typeface="Arial" charset="0"/>
                </a:rPr>
                <a:t>Nodes (24)</a:t>
              </a:r>
            </a:p>
          </p:txBody>
        </p:sp>
        <p:sp>
          <p:nvSpPr>
            <p:cNvPr id="35861" name="AutoShape 21"/>
            <p:cNvSpPr>
              <a:spLocks noChangeArrowheads="1"/>
            </p:cNvSpPr>
            <p:nvPr/>
          </p:nvSpPr>
          <p:spPr bwMode="auto">
            <a:xfrm rot="-10383216">
              <a:off x="320" y="2038"/>
              <a:ext cx="247" cy="160"/>
            </a:xfrm>
            <a:prstGeom prst="curvedDownArrow">
              <a:avLst>
                <a:gd name="adj1" fmla="val 30875"/>
                <a:gd name="adj2" fmla="val 61750"/>
                <a:gd name="adj3" fmla="val 33333"/>
              </a:avLst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35862" name="AutoShape 22"/>
            <p:cNvCxnSpPr>
              <a:cxnSpLocks noChangeShapeType="1"/>
            </p:cNvCxnSpPr>
            <p:nvPr/>
          </p:nvCxnSpPr>
          <p:spPr bwMode="auto">
            <a:xfrm flipV="1">
              <a:off x="503" y="998"/>
              <a:ext cx="943" cy="613"/>
            </a:xfrm>
            <a:prstGeom prst="straightConnector1">
              <a:avLst/>
            </a:prstGeom>
            <a:noFill/>
            <a:ln w="57150">
              <a:solidFill>
                <a:srgbClr val="BBE0E3"/>
              </a:solidFill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35863" name="AutoShape 23"/>
            <p:cNvCxnSpPr>
              <a:cxnSpLocks noChangeShapeType="1"/>
            </p:cNvCxnSpPr>
            <p:nvPr/>
          </p:nvCxnSpPr>
          <p:spPr bwMode="auto">
            <a:xfrm flipV="1">
              <a:off x="1042" y="1075"/>
              <a:ext cx="527" cy="530"/>
            </a:xfrm>
            <a:prstGeom prst="straightConnector1">
              <a:avLst/>
            </a:prstGeom>
            <a:noFill/>
            <a:ln w="57150">
              <a:solidFill>
                <a:srgbClr val="BBE0E3"/>
              </a:solidFill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35864" name="AutoShape 24"/>
            <p:cNvCxnSpPr>
              <a:cxnSpLocks noChangeShapeType="1"/>
            </p:cNvCxnSpPr>
            <p:nvPr/>
          </p:nvCxnSpPr>
          <p:spPr bwMode="auto">
            <a:xfrm flipV="1">
              <a:off x="1594" y="1148"/>
              <a:ext cx="184" cy="462"/>
            </a:xfrm>
            <a:prstGeom prst="straightConnector1">
              <a:avLst/>
            </a:prstGeom>
            <a:noFill/>
            <a:ln w="57150">
              <a:solidFill>
                <a:srgbClr val="BBE0E3"/>
              </a:solidFill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35865" name="AutoShape 25"/>
            <p:cNvCxnSpPr>
              <a:cxnSpLocks noChangeShapeType="1"/>
            </p:cNvCxnSpPr>
            <p:nvPr/>
          </p:nvCxnSpPr>
          <p:spPr bwMode="auto">
            <a:xfrm>
              <a:off x="2217" y="1010"/>
              <a:ext cx="948" cy="608"/>
            </a:xfrm>
            <a:prstGeom prst="straightConnector1">
              <a:avLst/>
            </a:prstGeom>
            <a:noFill/>
            <a:ln w="57150">
              <a:solidFill>
                <a:srgbClr val="BBE0E3"/>
              </a:solidFill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35866" name="AutoShape 26"/>
            <p:cNvCxnSpPr>
              <a:cxnSpLocks noChangeShapeType="1"/>
            </p:cNvCxnSpPr>
            <p:nvPr/>
          </p:nvCxnSpPr>
          <p:spPr bwMode="auto">
            <a:xfrm flipH="1" flipV="1">
              <a:off x="1940" y="1154"/>
              <a:ext cx="209" cy="449"/>
            </a:xfrm>
            <a:prstGeom prst="straightConnector1">
              <a:avLst/>
            </a:prstGeom>
            <a:noFill/>
            <a:ln w="57150">
              <a:solidFill>
                <a:srgbClr val="BBE0E3"/>
              </a:solidFill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35867" name="AutoShape 27"/>
            <p:cNvCxnSpPr>
              <a:cxnSpLocks noChangeShapeType="1"/>
            </p:cNvCxnSpPr>
            <p:nvPr/>
          </p:nvCxnSpPr>
          <p:spPr bwMode="auto">
            <a:xfrm flipH="1" flipV="1">
              <a:off x="2105" y="1128"/>
              <a:ext cx="584" cy="490"/>
            </a:xfrm>
            <a:prstGeom prst="straightConnector1">
              <a:avLst/>
            </a:prstGeom>
            <a:noFill/>
            <a:ln w="57150">
              <a:solidFill>
                <a:srgbClr val="BBE0E3"/>
              </a:solidFill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35868" name="AutoShape 28"/>
            <p:cNvSpPr>
              <a:spLocks noChangeArrowheads="1"/>
            </p:cNvSpPr>
            <p:nvPr/>
          </p:nvSpPr>
          <p:spPr bwMode="auto">
            <a:xfrm rot="-10383216">
              <a:off x="889" y="2038"/>
              <a:ext cx="247" cy="160"/>
            </a:xfrm>
            <a:prstGeom prst="curvedDownArrow">
              <a:avLst>
                <a:gd name="adj1" fmla="val 30875"/>
                <a:gd name="adj2" fmla="val 61750"/>
                <a:gd name="adj3" fmla="val 33333"/>
              </a:avLst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69" name="AutoShape 29"/>
            <p:cNvSpPr>
              <a:spLocks noChangeArrowheads="1"/>
            </p:cNvSpPr>
            <p:nvPr/>
          </p:nvSpPr>
          <p:spPr bwMode="auto">
            <a:xfrm rot="-10383216">
              <a:off x="1458" y="2038"/>
              <a:ext cx="247" cy="160"/>
            </a:xfrm>
            <a:prstGeom prst="curvedDownArrow">
              <a:avLst>
                <a:gd name="adj1" fmla="val 30875"/>
                <a:gd name="adj2" fmla="val 61750"/>
                <a:gd name="adj3" fmla="val 33333"/>
              </a:avLst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70" name="AutoShape 30"/>
            <p:cNvSpPr>
              <a:spLocks noChangeArrowheads="1"/>
            </p:cNvSpPr>
            <p:nvPr/>
          </p:nvSpPr>
          <p:spPr bwMode="auto">
            <a:xfrm rot="-10383216">
              <a:off x="2027" y="2038"/>
              <a:ext cx="246" cy="160"/>
            </a:xfrm>
            <a:prstGeom prst="curvedDownArrow">
              <a:avLst>
                <a:gd name="adj1" fmla="val 30750"/>
                <a:gd name="adj2" fmla="val 61500"/>
                <a:gd name="adj3" fmla="val 33333"/>
              </a:avLst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71" name="AutoShape 31"/>
            <p:cNvSpPr>
              <a:spLocks noChangeArrowheads="1"/>
            </p:cNvSpPr>
            <p:nvPr/>
          </p:nvSpPr>
          <p:spPr bwMode="auto">
            <a:xfrm rot="-10383216">
              <a:off x="2595" y="2038"/>
              <a:ext cx="246" cy="160"/>
            </a:xfrm>
            <a:prstGeom prst="curvedDownArrow">
              <a:avLst>
                <a:gd name="adj1" fmla="val 30750"/>
                <a:gd name="adj2" fmla="val 61500"/>
                <a:gd name="adj3" fmla="val 33333"/>
              </a:avLst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72" name="AutoShape 32"/>
            <p:cNvSpPr>
              <a:spLocks noChangeArrowheads="1"/>
            </p:cNvSpPr>
            <p:nvPr/>
          </p:nvSpPr>
          <p:spPr bwMode="auto">
            <a:xfrm rot="-10383216">
              <a:off x="3164" y="2038"/>
              <a:ext cx="246" cy="160"/>
            </a:xfrm>
            <a:prstGeom prst="curvedDownArrow">
              <a:avLst>
                <a:gd name="adj1" fmla="val 30750"/>
                <a:gd name="adj2" fmla="val 61500"/>
                <a:gd name="adj3" fmla="val 33333"/>
              </a:avLst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73" name="Text Box 33"/>
            <p:cNvSpPr txBox="1">
              <a:spLocks noChangeArrowheads="1"/>
            </p:cNvSpPr>
            <p:nvPr/>
          </p:nvSpPr>
          <p:spPr bwMode="auto">
            <a:xfrm>
              <a:off x="813" y="1181"/>
              <a:ext cx="2021" cy="3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rgbClr val="0000FF"/>
                  </a:solidFill>
                  <a:cs typeface="Arial" charset="0"/>
                </a:rPr>
                <a:t>traffic to/from storage</a:t>
              </a:r>
            </a:p>
            <a:p>
              <a:pPr algn="ctr"/>
              <a:r>
                <a:rPr lang="en-US" sz="1600">
                  <a:solidFill>
                    <a:srgbClr val="0000FF"/>
                  </a:solidFill>
                  <a:cs typeface="Arial" charset="0"/>
                </a:rPr>
                <a:t>Average of 200MB/s per node</a:t>
              </a:r>
            </a:p>
          </p:txBody>
        </p:sp>
        <p:sp>
          <p:nvSpPr>
            <p:cNvPr id="35874" name="Text Box 34"/>
            <p:cNvSpPr txBox="1">
              <a:spLocks noChangeArrowheads="1"/>
            </p:cNvSpPr>
            <p:nvPr/>
          </p:nvSpPr>
          <p:spPr bwMode="auto">
            <a:xfrm>
              <a:off x="123" y="2234"/>
              <a:ext cx="3465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  <a:cs typeface="Arial" charset="0"/>
                </a:rPr>
                <a:t>Internal traffic inside each job, 1000 MB/s from each node</a:t>
              </a:r>
            </a:p>
          </p:txBody>
        </p:sp>
      </p:grpSp>
      <p:sp>
        <p:nvSpPr>
          <p:cNvPr id="35875" name="Rectangle 3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 charset="-128"/>
                <a:cs typeface="Arial" charset="0"/>
              </a:rPr>
              <a:t>Benchmarks</a:t>
            </a:r>
          </a:p>
        </p:txBody>
      </p:sp>
      <p:grpSp>
        <p:nvGrpSpPr>
          <p:cNvPr id="4" name="Group 36"/>
          <p:cNvGrpSpPr>
            <a:grpSpLocks/>
          </p:cNvGrpSpPr>
          <p:nvPr/>
        </p:nvGrpSpPr>
        <p:grpSpPr bwMode="auto">
          <a:xfrm>
            <a:off x="5873750" y="1676400"/>
            <a:ext cx="3198813" cy="1985963"/>
            <a:chOff x="3570" y="820"/>
            <a:chExt cx="2015" cy="1251"/>
          </a:xfrm>
        </p:grpSpPr>
        <p:sp>
          <p:nvSpPr>
            <p:cNvPr id="35877" name="Line 37"/>
            <p:cNvSpPr>
              <a:spLocks noChangeShapeType="1"/>
            </p:cNvSpPr>
            <p:nvPr/>
          </p:nvSpPr>
          <p:spPr bwMode="auto">
            <a:xfrm>
              <a:off x="4196" y="1710"/>
              <a:ext cx="622" cy="0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35878" name="Line 38"/>
            <p:cNvSpPr>
              <a:spLocks noChangeShapeType="1"/>
            </p:cNvSpPr>
            <p:nvPr/>
          </p:nvSpPr>
          <p:spPr bwMode="auto">
            <a:xfrm>
              <a:off x="4196" y="1819"/>
              <a:ext cx="622" cy="0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35879" name="Line 39"/>
            <p:cNvSpPr>
              <a:spLocks noChangeShapeType="1"/>
            </p:cNvSpPr>
            <p:nvPr/>
          </p:nvSpPr>
          <p:spPr bwMode="auto">
            <a:xfrm>
              <a:off x="4232" y="1069"/>
              <a:ext cx="622" cy="0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35880" name="Line 40"/>
            <p:cNvSpPr>
              <a:spLocks noChangeShapeType="1"/>
            </p:cNvSpPr>
            <p:nvPr/>
          </p:nvSpPr>
          <p:spPr bwMode="auto">
            <a:xfrm>
              <a:off x="4232" y="1243"/>
              <a:ext cx="622" cy="0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35881" name="Line 41"/>
            <p:cNvSpPr>
              <a:spLocks noChangeShapeType="1"/>
            </p:cNvSpPr>
            <p:nvPr/>
          </p:nvSpPr>
          <p:spPr bwMode="auto">
            <a:xfrm>
              <a:off x="4232" y="1352"/>
              <a:ext cx="622" cy="0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35882" name="Line 42"/>
            <p:cNvSpPr>
              <a:spLocks noChangeShapeType="1"/>
            </p:cNvSpPr>
            <p:nvPr/>
          </p:nvSpPr>
          <p:spPr bwMode="auto">
            <a:xfrm>
              <a:off x="4232" y="1160"/>
              <a:ext cx="622" cy="0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grpSp>
          <p:nvGrpSpPr>
            <p:cNvPr id="5" name="Group 29"/>
            <p:cNvGrpSpPr>
              <a:grpSpLocks/>
            </p:cNvGrpSpPr>
            <p:nvPr/>
          </p:nvGrpSpPr>
          <p:grpSpPr bwMode="auto">
            <a:xfrm>
              <a:off x="3657" y="1032"/>
              <a:ext cx="744" cy="352"/>
              <a:chOff x="2328" y="1590"/>
              <a:chExt cx="1156" cy="791"/>
            </a:xfrm>
          </p:grpSpPr>
          <p:pic>
            <p:nvPicPr>
              <p:cNvPr id="35884" name="Picture 25" descr="1U server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2328" y="2226"/>
                <a:ext cx="1156" cy="1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5885" name="Picture 26" descr="1U server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2328" y="2014"/>
                <a:ext cx="1156" cy="1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5886" name="Picture 27" descr="1U server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2328" y="1802"/>
                <a:ext cx="1156" cy="1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5887" name="Picture 28" descr="1U server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2328" y="1590"/>
                <a:ext cx="1156" cy="1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6" name="Group 48"/>
            <p:cNvGrpSpPr>
              <a:grpSpLocks/>
            </p:cNvGrpSpPr>
            <p:nvPr/>
          </p:nvGrpSpPr>
          <p:grpSpPr bwMode="auto">
            <a:xfrm>
              <a:off x="3773" y="1606"/>
              <a:ext cx="744" cy="317"/>
              <a:chOff x="6150" y="2199"/>
              <a:chExt cx="744" cy="317"/>
            </a:xfrm>
          </p:grpSpPr>
          <p:pic>
            <p:nvPicPr>
              <p:cNvPr id="35889" name="Picture 25" descr="1U server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6150" y="2374"/>
                <a:ext cx="744" cy="1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5890" name="Picture 26" descr="1U server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6150" y="2199"/>
                <a:ext cx="744" cy="1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35891" name="Picture 51" descr="4700 front low res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660" y="851"/>
              <a:ext cx="925" cy="1220"/>
            </a:xfrm>
            <a:prstGeom prst="rect">
              <a:avLst/>
            </a:prstGeom>
            <a:noFill/>
          </p:spPr>
        </p:pic>
        <p:sp>
          <p:nvSpPr>
            <p:cNvPr id="35892" name="Text Box 52"/>
            <p:cNvSpPr txBox="1">
              <a:spLocks noChangeArrowheads="1"/>
            </p:cNvSpPr>
            <p:nvPr/>
          </p:nvSpPr>
          <p:spPr bwMode="auto">
            <a:xfrm>
              <a:off x="3600" y="820"/>
              <a:ext cx="82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>
                  <a:solidFill>
                    <a:srgbClr val="0000FF"/>
                  </a:solidFill>
                  <a:cs typeface="Arial" charset="0"/>
                </a:rPr>
                <a:t>300 servers</a:t>
              </a:r>
            </a:p>
          </p:txBody>
        </p:sp>
        <p:sp>
          <p:nvSpPr>
            <p:cNvPr id="35893" name="Text Box 53"/>
            <p:cNvSpPr txBox="1">
              <a:spLocks noChangeArrowheads="1"/>
            </p:cNvSpPr>
            <p:nvPr/>
          </p:nvSpPr>
          <p:spPr bwMode="auto">
            <a:xfrm>
              <a:off x="3570" y="1405"/>
              <a:ext cx="117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>
                  <a:solidFill>
                    <a:srgbClr val="0000FF"/>
                  </a:solidFill>
                  <a:cs typeface="Arial" charset="0"/>
                </a:rPr>
                <a:t>24 storage nodes</a:t>
              </a:r>
            </a:p>
          </p:txBody>
        </p:sp>
      </p:grpSp>
      <p:sp>
        <p:nvSpPr>
          <p:cNvPr id="35894" name="AutoShape 54"/>
          <p:cNvSpPr>
            <a:spLocks noChangeArrowheads="1"/>
          </p:cNvSpPr>
          <p:nvPr/>
        </p:nvSpPr>
        <p:spPr bwMode="auto">
          <a:xfrm>
            <a:off x="8767763" y="4833938"/>
            <a:ext cx="304800" cy="392112"/>
          </a:xfrm>
          <a:prstGeom prst="upDownArrow">
            <a:avLst>
              <a:gd name="adj1" fmla="val 50000"/>
              <a:gd name="adj2" fmla="val 25729"/>
            </a:avLst>
          </a:prstGeom>
          <a:solidFill>
            <a:srgbClr val="FF0000"/>
          </a:solidFill>
          <a:ln w="9525" algn="ctr">
            <a:noFill/>
            <a:miter lim="800000"/>
            <a:headEnd type="none" w="lg" len="lg"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95" name="Text Box 55"/>
          <p:cNvSpPr txBox="1">
            <a:spLocks noChangeArrowheads="1"/>
          </p:cNvSpPr>
          <p:nvPr/>
        </p:nvSpPr>
        <p:spPr bwMode="auto">
          <a:xfrm>
            <a:off x="3656013" y="1384300"/>
            <a:ext cx="13604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rgbClr val="27335D"/>
                </a:solidFill>
                <a:cs typeface="Arial" charset="0"/>
              </a:rPr>
              <a:t>Logical </a:t>
            </a:r>
            <a:r>
              <a:rPr lang="en-US" b="1" u="sng">
                <a:solidFill>
                  <a:srgbClr val="27335D"/>
                </a:solidFill>
                <a:cs typeface="Arial" charset="0"/>
              </a:rPr>
              <a:t>Topology</a:t>
            </a:r>
          </a:p>
        </p:txBody>
      </p:sp>
      <p:sp>
        <p:nvSpPr>
          <p:cNvPr id="35896" name="Text Box 56"/>
          <p:cNvSpPr txBox="1">
            <a:spLocks noChangeArrowheads="1"/>
          </p:cNvSpPr>
          <p:nvPr/>
        </p:nvSpPr>
        <p:spPr bwMode="auto">
          <a:xfrm>
            <a:off x="6116638" y="3519488"/>
            <a:ext cx="2651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u="sng">
                <a:solidFill>
                  <a:srgbClr val="27335D"/>
                </a:solidFill>
                <a:cs typeface="Arial" charset="0"/>
              </a:rPr>
              <a:t>Physical Topology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51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3200" y="2117725"/>
            <a:ext cx="4418013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67238" y="2154238"/>
            <a:ext cx="434975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2905125" y="4295775"/>
            <a:ext cx="464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3300"/>
                </a:solidFill>
                <a:cs typeface="Arial" charset="0"/>
              </a:rPr>
              <a:t>Internal fabric (switch to switch) ports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 rot="16200000">
            <a:off x="-1058069" y="2748757"/>
            <a:ext cx="2625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3300"/>
                </a:solidFill>
                <a:cs typeface="Arial" charset="0"/>
              </a:rPr>
              <a:t>traffic bandwidth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4927600" y="1562100"/>
            <a:ext cx="33766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0000FF"/>
                </a:solidFill>
                <a:cs typeface="Arial" charset="0"/>
              </a:rPr>
              <a:t>Using Fabric Optimization</a:t>
            </a:r>
            <a:br>
              <a:rPr lang="en-US" b="1">
                <a:solidFill>
                  <a:srgbClr val="0000FF"/>
                </a:solidFill>
                <a:cs typeface="Arial" charset="0"/>
              </a:rPr>
            </a:br>
            <a:r>
              <a:rPr lang="en-US">
                <a:solidFill>
                  <a:srgbClr val="0000FF"/>
                </a:solidFill>
                <a:cs typeface="Arial" charset="0"/>
              </a:rPr>
              <a:t>Policy based Routing (TARA)</a:t>
            </a: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585788" y="1558925"/>
            <a:ext cx="38211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0000FF"/>
                </a:solidFill>
                <a:cs typeface="Arial" charset="0"/>
              </a:rPr>
              <a:t>Traditional Solutions</a:t>
            </a:r>
            <a:br>
              <a:rPr lang="en-US" b="1">
                <a:solidFill>
                  <a:srgbClr val="0000FF"/>
                </a:solidFill>
                <a:cs typeface="Arial" charset="0"/>
              </a:rPr>
            </a:br>
            <a:r>
              <a:rPr lang="en-US">
                <a:solidFill>
                  <a:srgbClr val="0000FF"/>
                </a:solidFill>
                <a:cs typeface="Arial" charset="0"/>
              </a:rPr>
              <a:t>Standard Hashing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547688" y="2636838"/>
            <a:ext cx="8351837" cy="519112"/>
            <a:chOff x="454" y="3051"/>
            <a:chExt cx="4896" cy="327"/>
          </a:xfrm>
        </p:grpSpPr>
        <p:sp>
          <p:nvSpPr>
            <p:cNvPr id="21513" name="Line 9"/>
            <p:cNvSpPr>
              <a:spLocks noChangeShapeType="1"/>
            </p:cNvSpPr>
            <p:nvPr/>
          </p:nvSpPr>
          <p:spPr bwMode="auto">
            <a:xfrm>
              <a:off x="454" y="3051"/>
              <a:ext cx="4896" cy="0"/>
            </a:xfrm>
            <a:prstGeom prst="line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14" name="Line 10"/>
            <p:cNvSpPr>
              <a:spLocks noChangeShapeType="1"/>
            </p:cNvSpPr>
            <p:nvPr/>
          </p:nvSpPr>
          <p:spPr bwMode="auto">
            <a:xfrm>
              <a:off x="454" y="3378"/>
              <a:ext cx="4896" cy="0"/>
            </a:xfrm>
            <a:prstGeom prst="line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515" name="Rectangle 11"/>
          <p:cNvSpPr>
            <a:spLocks noGrp="1"/>
          </p:cNvSpPr>
          <p:nvPr>
            <p:ph type="title"/>
          </p:nvPr>
        </p:nvSpPr>
        <p:spPr>
          <a:xfrm>
            <a:off x="407988" y="238125"/>
            <a:ext cx="8058150" cy="773113"/>
          </a:xfrm>
        </p:spPr>
        <p:txBody>
          <a:bodyPr/>
          <a:lstStyle/>
          <a:p>
            <a:r>
              <a:rPr lang="en-US" smtClean="0">
                <a:latin typeface="Arial" charset="0"/>
                <a:ea typeface="ＭＳ Ｐゴシック" charset="-128"/>
                <a:cs typeface="Arial" charset="0"/>
              </a:rPr>
              <a:t>Benchmarks </a:t>
            </a:r>
          </a:p>
        </p:txBody>
      </p:sp>
      <p:sp>
        <p:nvSpPr>
          <p:cNvPr id="21516" name="Rectangle 12"/>
          <p:cNvSpPr>
            <a:spLocks noGrp="1"/>
          </p:cNvSpPr>
          <p:nvPr>
            <p:ph type="body" idx="1"/>
          </p:nvPr>
        </p:nvSpPr>
        <p:spPr>
          <a:xfrm>
            <a:off x="457200" y="4645025"/>
            <a:ext cx="8229600" cy="1454150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sz="2500" smtClean="0">
                <a:latin typeface="Arial" charset="0"/>
                <a:ea typeface="ＭＳ Ｐゴシック" charset="-128"/>
                <a:cs typeface="Arial" charset="0"/>
              </a:rPr>
              <a:t>Balancing of routes according to the traffic pattern.</a:t>
            </a:r>
          </a:p>
          <a:p>
            <a:pPr>
              <a:lnSpc>
                <a:spcPct val="85000"/>
              </a:lnSpc>
            </a:pPr>
            <a:r>
              <a:rPr lang="en-US" sz="2500" smtClean="0">
                <a:latin typeface="Arial" charset="0"/>
                <a:ea typeface="ＭＳ Ｐゴシック" charset="-128"/>
                <a:cs typeface="Arial" charset="0"/>
              </a:rPr>
              <a:t>The pattern is obtained from the UFM logical model.</a:t>
            </a:r>
          </a:p>
          <a:p>
            <a:pPr>
              <a:lnSpc>
                <a:spcPct val="85000"/>
              </a:lnSpc>
            </a:pPr>
            <a:r>
              <a:rPr lang="en-US" sz="2500" smtClean="0">
                <a:latin typeface="Arial" charset="0"/>
                <a:ea typeface="ＭＳ Ｐゴシック" charset="-128"/>
                <a:cs typeface="Arial" charset="0"/>
              </a:rPr>
              <a:t>Optionally, traffic estimated bandwidth can be specified for better optimization results.</a:t>
            </a:r>
          </a:p>
        </p:txBody>
      </p:sp>
      <p:sp>
        <p:nvSpPr>
          <p:cNvPr id="21517" name="AutoShape 13"/>
          <p:cNvSpPr>
            <a:spLocks noChangeArrowheads="1"/>
          </p:cNvSpPr>
          <p:nvPr/>
        </p:nvSpPr>
        <p:spPr bwMode="auto">
          <a:xfrm>
            <a:off x="8767763" y="2713038"/>
            <a:ext cx="304800" cy="392112"/>
          </a:xfrm>
          <a:prstGeom prst="upDownArrow">
            <a:avLst>
              <a:gd name="adj1" fmla="val 50000"/>
              <a:gd name="adj2" fmla="val 25729"/>
            </a:avLst>
          </a:prstGeom>
          <a:solidFill>
            <a:srgbClr val="FF0000"/>
          </a:solidFill>
          <a:ln w="9525" algn="ctr">
            <a:noFill/>
            <a:miter lim="800000"/>
            <a:headEnd type="none" w="lg" len="lg"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 idx="4294967295"/>
          </p:nvPr>
        </p:nvSpPr>
        <p:spPr/>
        <p:txBody>
          <a:bodyPr lIns="90457" tIns="44435" rIns="90457" bIns="44435"/>
          <a:lstStyle/>
          <a:p>
            <a:r>
              <a:rPr lang="en-US" smtClean="0">
                <a:latin typeface="Arial" charset="0"/>
                <a:ea typeface="ＭＳ Ｐゴシック" charset="-128"/>
                <a:cs typeface="Arial" charset="0"/>
              </a:rPr>
              <a:t>TARA: Customer case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/>
        <p:txBody>
          <a:bodyPr lIns="90457" tIns="44435" rIns="90457" bIns="44435"/>
          <a:lstStyle/>
          <a:p>
            <a:pPr marL="571500" lvl="1" indent="-171450" defTabSz="914400"/>
            <a:r>
              <a:rPr lang="en-US" sz="2000" b="1" smtClean="0">
                <a:latin typeface="Arial" charset="0"/>
                <a:ea typeface="ＭＳ Ｐゴシック" charset="-128"/>
                <a:cs typeface="Arial" charset="0"/>
              </a:rPr>
              <a:t>TARA improved performance up to 300% </a:t>
            </a:r>
            <a:r>
              <a:rPr lang="en-US" sz="2000" smtClean="0">
                <a:latin typeface="Arial" charset="0"/>
                <a:ea typeface="ＭＳ Ｐゴシック" charset="-128"/>
                <a:cs typeface="Arial" charset="0"/>
              </a:rPr>
              <a:t>(up to 4 times more b/w available for the application). </a:t>
            </a:r>
          </a:p>
          <a:p>
            <a:pPr marL="571500" lvl="1" indent="-171450" defTabSz="914400"/>
            <a:r>
              <a:rPr lang="en-US" sz="2000" smtClean="0">
                <a:latin typeface="Arial" charset="0"/>
                <a:ea typeface="ＭＳ Ｐゴシック" charset="-128"/>
                <a:cs typeface="Arial" charset="0"/>
              </a:rPr>
              <a:t>The average improvement achieved was</a:t>
            </a:r>
            <a:br>
              <a:rPr lang="en-US" sz="2000" smtClean="0">
                <a:latin typeface="Arial" charset="0"/>
                <a:ea typeface="ＭＳ Ｐゴシック" charset="-128"/>
                <a:cs typeface="Arial" charset="0"/>
              </a:rPr>
            </a:br>
            <a:r>
              <a:rPr lang="en-US" sz="2000" smtClean="0">
                <a:latin typeface="Arial" charset="0"/>
                <a:ea typeface="ＭＳ Ｐゴシック" charset="-128"/>
                <a:cs typeface="Arial" charset="0"/>
              </a:rPr>
              <a:t>100%, (available bandwidth </a:t>
            </a:r>
            <a:r>
              <a:rPr lang="en-US" sz="2000" b="1" i="1" smtClean="0">
                <a:latin typeface="Arial" charset="0"/>
                <a:ea typeface="ＭＳ Ｐゴシック" charset="-128"/>
                <a:cs typeface="Arial" charset="0"/>
              </a:rPr>
              <a:t>doubled</a:t>
            </a:r>
            <a:r>
              <a:rPr lang="en-US" sz="2000" smtClean="0">
                <a:latin typeface="Arial" charset="0"/>
                <a:ea typeface="ＭＳ Ｐゴシック" charset="-128"/>
                <a:cs typeface="Arial" charset="0"/>
              </a:rPr>
              <a:t> </a:t>
            </a:r>
            <a:br>
              <a:rPr lang="en-US" sz="2000" smtClean="0">
                <a:latin typeface="Arial" charset="0"/>
                <a:ea typeface="ＭＳ Ｐゴシック" charset="-128"/>
                <a:cs typeface="Arial" charset="0"/>
              </a:rPr>
            </a:br>
            <a:r>
              <a:rPr lang="en-US" sz="2000" smtClean="0">
                <a:latin typeface="Arial" charset="0"/>
                <a:ea typeface="ＭＳ Ｐゴシック" charset="-128"/>
                <a:cs typeface="Arial" charset="0"/>
              </a:rPr>
              <a:t>on average)</a:t>
            </a:r>
          </a:p>
          <a:p>
            <a:pPr marL="571500" lvl="1" indent="-171450" defTabSz="914400"/>
            <a:r>
              <a:rPr lang="en-US" sz="2000" smtClean="0">
                <a:latin typeface="Arial" charset="0"/>
                <a:ea typeface="ＭＳ Ｐゴシック" charset="-128"/>
                <a:cs typeface="Arial" charset="0"/>
              </a:rPr>
              <a:t>Improvement magnitude is factor of</a:t>
            </a:r>
            <a:br>
              <a:rPr lang="en-US" sz="2000" smtClean="0">
                <a:latin typeface="Arial" charset="0"/>
                <a:ea typeface="ＭＳ Ｐゴシック" charset="-128"/>
                <a:cs typeface="Arial" charset="0"/>
              </a:rPr>
            </a:br>
            <a:r>
              <a:rPr lang="en-US" sz="2000" smtClean="0">
                <a:latin typeface="Arial" charset="0"/>
                <a:ea typeface="ＭＳ Ｐゴシック" charset="-128"/>
                <a:cs typeface="Arial" charset="0"/>
              </a:rPr>
              <a:t>traffic patterns and available links</a:t>
            </a:r>
          </a:p>
          <a:p>
            <a:pPr marL="285750" indent="-285750" defTabSz="914400"/>
            <a:endParaRPr lang="en-US" sz="3600" smtClean="0">
              <a:latin typeface="Arial" charset="0"/>
              <a:ea typeface="ＭＳ Ｐゴシック" charset="-128"/>
              <a:cs typeface="Arial" charset="0"/>
            </a:endParaRPr>
          </a:p>
          <a:p>
            <a:pPr marL="285750" indent="-285750" defTabSz="914400"/>
            <a:endParaRPr lang="en-US" sz="3600" smtClean="0">
              <a:latin typeface="Arial" charset="0"/>
              <a:ea typeface="ＭＳ Ｐゴシック" charset="-128"/>
              <a:cs typeface="Arial" charset="0"/>
            </a:endParaRPr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657600"/>
            <a:ext cx="4114800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 charset="-128"/>
                <a:cs typeface="Arial" charset="0"/>
              </a:rPr>
              <a:t>Summary</a:t>
            </a: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152400" y="1601788"/>
            <a:ext cx="8839200" cy="4646612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n-US" b="1" smtClean="0">
                <a:latin typeface="Arial" charset="0"/>
                <a:ea typeface="ＭＳ Ｐゴシック" charset="-128"/>
                <a:cs typeface="Arial" charset="0"/>
              </a:rPr>
              <a:t>The expected congestion is measured by correlation between TRAFFIC PATTERN and ROUTING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b="1" smtClean="0">
              <a:latin typeface="Arial" charset="0"/>
              <a:ea typeface="ＭＳ Ｐゴシック" charset="-128"/>
              <a:cs typeface="Arial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n-US" b="1" smtClean="0">
                <a:latin typeface="Arial" charset="0"/>
                <a:ea typeface="ＭＳ Ｐゴシック" charset="-128"/>
                <a:cs typeface="Arial" charset="0"/>
              </a:rPr>
              <a:t>The traffic pattern can be specified to the routing engine via logical model and policy (UFM)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b="1" smtClean="0">
              <a:latin typeface="Arial" charset="0"/>
              <a:ea typeface="ＭＳ Ｐゴシック" charset="-128"/>
              <a:cs typeface="Arial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n-US" b="1" smtClean="0">
                <a:latin typeface="Arial" charset="0"/>
                <a:ea typeface="ＭＳ Ｐゴシック" charset="-128"/>
                <a:cs typeface="Arial" charset="0"/>
              </a:rPr>
              <a:t>Traffic aware routing algorithm can find optimal routing for the specified traffic pattern.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b="1" smtClean="0">
              <a:latin typeface="Arial" charset="0"/>
              <a:ea typeface="ＭＳ Ｐゴシック" charset="-128"/>
              <a:cs typeface="Arial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n-US" b="1" smtClean="0">
                <a:latin typeface="Arial" charset="0"/>
                <a:ea typeface="ＭＳ Ｐゴシック" charset="-128"/>
                <a:cs typeface="Arial" charset="0"/>
              </a:rPr>
              <a:t>The expected congestion is reduced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Char char="•"/>
            </a:pPr>
            <a:endParaRPr lang="en-US" b="1" smtClean="0">
              <a:latin typeface="Arial" charset="0"/>
              <a:ea typeface="ＭＳ Ｐゴシック" charset="-128"/>
              <a:cs typeface="Arial" charset="0"/>
            </a:endParaRPr>
          </a:p>
          <a:p>
            <a:pPr>
              <a:lnSpc>
                <a:spcPct val="90000"/>
              </a:lnSpc>
            </a:pPr>
            <a:endParaRPr lang="en-US" smtClean="0">
              <a:latin typeface="Arial" charset="0"/>
              <a:ea typeface="ＭＳ Ｐゴシック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7200" dirty="0" smtClean="0">
                <a:latin typeface="Arial" charset="0"/>
                <a:cs typeface="Arial" charset="0"/>
              </a:rPr>
              <a:t>Q &amp; A</a:t>
            </a:r>
            <a:endParaRPr lang="en-US" sz="7200" dirty="0" smtClean="0">
              <a:latin typeface="Arial" charset="0"/>
              <a:cs typeface="Arial" charset="0"/>
            </a:endParaRP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www.openfabrics.org</a:t>
            </a:r>
          </a:p>
        </p:txBody>
      </p:sp>
      <p:sp>
        <p:nvSpPr>
          <p:cNvPr id="3077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1306BF4-F525-4AED-9708-7A022B29379B}" type="slidenum">
              <a:rPr lang="en-US"/>
              <a:pPr/>
              <a:t>45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Networking Challenges in Cloud Computing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828800"/>
          <a:ext cx="8229600" cy="4297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Goals of Project Sydney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828800"/>
          <a:ext cx="8229600" cy="4297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Virtualizing</a:t>
            </a:r>
            <a:r>
              <a:rPr lang="en-US" dirty="0" smtClean="0"/>
              <a:t> Connectivity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www.openfabrics.org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B0286D-598E-4DFD-B534-F7273AAA77F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Freeform 9"/>
          <p:cNvSpPr>
            <a:spLocks/>
          </p:cNvSpPr>
          <p:nvPr/>
        </p:nvSpPr>
        <p:spPr bwMode="auto">
          <a:xfrm flipH="1">
            <a:off x="5346947" y="4621008"/>
            <a:ext cx="2960602" cy="1277381"/>
          </a:xfrm>
          <a:custGeom>
            <a:avLst/>
            <a:gdLst/>
            <a:ahLst/>
            <a:cxnLst>
              <a:cxn ang="0">
                <a:pos x="337" y="272"/>
              </a:cxn>
              <a:cxn ang="0">
                <a:pos x="309" y="258"/>
              </a:cxn>
              <a:cxn ang="0">
                <a:pos x="285" y="263"/>
              </a:cxn>
              <a:cxn ang="0">
                <a:pos x="268" y="254"/>
              </a:cxn>
              <a:cxn ang="0">
                <a:pos x="251" y="264"/>
              </a:cxn>
              <a:cxn ang="0">
                <a:pos x="213" y="263"/>
              </a:cxn>
              <a:cxn ang="0">
                <a:pos x="132" y="260"/>
              </a:cxn>
              <a:cxn ang="0">
                <a:pos x="106" y="272"/>
              </a:cxn>
              <a:cxn ang="0">
                <a:pos x="57" y="260"/>
              </a:cxn>
              <a:cxn ang="0">
                <a:pos x="48" y="258"/>
              </a:cxn>
              <a:cxn ang="0">
                <a:pos x="11" y="197"/>
              </a:cxn>
              <a:cxn ang="0">
                <a:pos x="26" y="188"/>
              </a:cxn>
              <a:cxn ang="0">
                <a:pos x="60" y="157"/>
              </a:cxn>
              <a:cxn ang="0">
                <a:pos x="66" y="154"/>
              </a:cxn>
              <a:cxn ang="0">
                <a:pos x="98" y="136"/>
              </a:cxn>
              <a:cxn ang="0">
                <a:pos x="105" y="132"/>
              </a:cxn>
              <a:cxn ang="0">
                <a:pos x="123" y="116"/>
              </a:cxn>
              <a:cxn ang="0">
                <a:pos x="124" y="88"/>
              </a:cxn>
              <a:cxn ang="0">
                <a:pos x="135" y="78"/>
              </a:cxn>
              <a:cxn ang="0">
                <a:pos x="153" y="39"/>
              </a:cxn>
              <a:cxn ang="0">
                <a:pos x="170" y="29"/>
              </a:cxn>
              <a:cxn ang="0">
                <a:pos x="203" y="19"/>
              </a:cxn>
              <a:cxn ang="0">
                <a:pos x="222" y="35"/>
              </a:cxn>
              <a:cxn ang="0">
                <a:pos x="242" y="57"/>
              </a:cxn>
              <a:cxn ang="0">
                <a:pos x="276" y="43"/>
              </a:cxn>
              <a:cxn ang="0">
                <a:pos x="301" y="12"/>
              </a:cxn>
              <a:cxn ang="0">
                <a:pos x="321" y="12"/>
              </a:cxn>
              <a:cxn ang="0">
                <a:pos x="333" y="18"/>
              </a:cxn>
              <a:cxn ang="0">
                <a:pos x="401" y="25"/>
              </a:cxn>
              <a:cxn ang="0">
                <a:pos x="409" y="31"/>
              </a:cxn>
              <a:cxn ang="0">
                <a:pos x="441" y="66"/>
              </a:cxn>
              <a:cxn ang="0">
                <a:pos x="444" y="66"/>
              </a:cxn>
              <a:cxn ang="0">
                <a:pos x="518" y="70"/>
              </a:cxn>
              <a:cxn ang="0">
                <a:pos x="534" y="100"/>
              </a:cxn>
              <a:cxn ang="0">
                <a:pos x="533" y="106"/>
              </a:cxn>
              <a:cxn ang="0">
                <a:pos x="554" y="124"/>
              </a:cxn>
              <a:cxn ang="0">
                <a:pos x="559" y="126"/>
              </a:cxn>
              <a:cxn ang="0">
                <a:pos x="581" y="129"/>
              </a:cxn>
              <a:cxn ang="0">
                <a:pos x="631" y="146"/>
              </a:cxn>
              <a:cxn ang="0">
                <a:pos x="634" y="165"/>
              </a:cxn>
              <a:cxn ang="0">
                <a:pos x="636" y="199"/>
              </a:cxn>
              <a:cxn ang="0">
                <a:pos x="634" y="207"/>
              </a:cxn>
              <a:cxn ang="0">
                <a:pos x="569" y="255"/>
              </a:cxn>
              <a:cxn ang="0">
                <a:pos x="523" y="273"/>
              </a:cxn>
              <a:cxn ang="0">
                <a:pos x="475" y="263"/>
              </a:cxn>
              <a:cxn ang="0">
                <a:pos x="453" y="274"/>
              </a:cxn>
              <a:cxn ang="0">
                <a:pos x="401" y="261"/>
              </a:cxn>
              <a:cxn ang="0">
                <a:pos x="377" y="276"/>
              </a:cxn>
            </a:cxnLst>
            <a:rect l="0" t="0" r="r" b="b"/>
            <a:pathLst>
              <a:path w="644" h="277">
                <a:moveTo>
                  <a:pt x="353" y="276"/>
                </a:moveTo>
                <a:cubicBezTo>
                  <a:pt x="348" y="275"/>
                  <a:pt x="342" y="274"/>
                  <a:pt x="337" y="272"/>
                </a:cubicBezTo>
                <a:cubicBezTo>
                  <a:pt x="331" y="270"/>
                  <a:pt x="319" y="264"/>
                  <a:pt x="314" y="261"/>
                </a:cubicBezTo>
                <a:cubicBezTo>
                  <a:pt x="312" y="260"/>
                  <a:pt x="311" y="259"/>
                  <a:pt x="309" y="258"/>
                </a:cubicBezTo>
                <a:cubicBezTo>
                  <a:pt x="308" y="259"/>
                  <a:pt x="307" y="260"/>
                  <a:pt x="306" y="260"/>
                </a:cubicBezTo>
                <a:cubicBezTo>
                  <a:pt x="299" y="264"/>
                  <a:pt x="292" y="265"/>
                  <a:pt x="285" y="263"/>
                </a:cubicBezTo>
                <a:cubicBezTo>
                  <a:pt x="281" y="262"/>
                  <a:pt x="274" y="259"/>
                  <a:pt x="271" y="256"/>
                </a:cubicBezTo>
                <a:cubicBezTo>
                  <a:pt x="270" y="255"/>
                  <a:pt x="269" y="254"/>
                  <a:pt x="268" y="254"/>
                </a:cubicBezTo>
                <a:cubicBezTo>
                  <a:pt x="267" y="255"/>
                  <a:pt x="266" y="255"/>
                  <a:pt x="265" y="256"/>
                </a:cubicBezTo>
                <a:cubicBezTo>
                  <a:pt x="262" y="259"/>
                  <a:pt x="256" y="262"/>
                  <a:pt x="251" y="264"/>
                </a:cubicBezTo>
                <a:cubicBezTo>
                  <a:pt x="243" y="266"/>
                  <a:pt x="228" y="265"/>
                  <a:pt x="218" y="262"/>
                </a:cubicBezTo>
                <a:cubicBezTo>
                  <a:pt x="216" y="261"/>
                  <a:pt x="216" y="261"/>
                  <a:pt x="213" y="263"/>
                </a:cubicBezTo>
                <a:cubicBezTo>
                  <a:pt x="193" y="277"/>
                  <a:pt x="165" y="277"/>
                  <a:pt x="138" y="263"/>
                </a:cubicBezTo>
                <a:cubicBezTo>
                  <a:pt x="135" y="262"/>
                  <a:pt x="132" y="260"/>
                  <a:pt x="132" y="260"/>
                </a:cubicBezTo>
                <a:cubicBezTo>
                  <a:pt x="131" y="259"/>
                  <a:pt x="130" y="260"/>
                  <a:pt x="127" y="262"/>
                </a:cubicBezTo>
                <a:cubicBezTo>
                  <a:pt x="121" y="267"/>
                  <a:pt x="114" y="270"/>
                  <a:pt x="106" y="272"/>
                </a:cubicBezTo>
                <a:cubicBezTo>
                  <a:pt x="101" y="273"/>
                  <a:pt x="91" y="273"/>
                  <a:pt x="86" y="272"/>
                </a:cubicBezTo>
                <a:cubicBezTo>
                  <a:pt x="77" y="270"/>
                  <a:pt x="66" y="265"/>
                  <a:pt x="57" y="260"/>
                </a:cubicBezTo>
                <a:cubicBezTo>
                  <a:pt x="56" y="259"/>
                  <a:pt x="55" y="258"/>
                  <a:pt x="53" y="257"/>
                </a:cubicBezTo>
                <a:cubicBezTo>
                  <a:pt x="52" y="257"/>
                  <a:pt x="50" y="257"/>
                  <a:pt x="48" y="258"/>
                </a:cubicBezTo>
                <a:cubicBezTo>
                  <a:pt x="38" y="259"/>
                  <a:pt x="27" y="256"/>
                  <a:pt x="19" y="249"/>
                </a:cubicBezTo>
                <a:cubicBezTo>
                  <a:pt x="4" y="237"/>
                  <a:pt x="0" y="210"/>
                  <a:pt x="11" y="197"/>
                </a:cubicBezTo>
                <a:cubicBezTo>
                  <a:pt x="14" y="194"/>
                  <a:pt x="20" y="191"/>
                  <a:pt x="25" y="191"/>
                </a:cubicBezTo>
                <a:cubicBezTo>
                  <a:pt x="26" y="191"/>
                  <a:pt x="26" y="190"/>
                  <a:pt x="26" y="188"/>
                </a:cubicBezTo>
                <a:cubicBezTo>
                  <a:pt x="26" y="183"/>
                  <a:pt x="27" y="178"/>
                  <a:pt x="29" y="174"/>
                </a:cubicBezTo>
                <a:cubicBezTo>
                  <a:pt x="34" y="164"/>
                  <a:pt x="45" y="158"/>
                  <a:pt x="60" y="157"/>
                </a:cubicBezTo>
                <a:cubicBezTo>
                  <a:pt x="61" y="157"/>
                  <a:pt x="63" y="157"/>
                  <a:pt x="65" y="157"/>
                </a:cubicBezTo>
                <a:cubicBezTo>
                  <a:pt x="65" y="156"/>
                  <a:pt x="66" y="155"/>
                  <a:pt x="66" y="154"/>
                </a:cubicBezTo>
                <a:cubicBezTo>
                  <a:pt x="70" y="148"/>
                  <a:pt x="76" y="141"/>
                  <a:pt x="82" y="138"/>
                </a:cubicBezTo>
                <a:cubicBezTo>
                  <a:pt x="87" y="136"/>
                  <a:pt x="91" y="135"/>
                  <a:pt x="98" y="136"/>
                </a:cubicBezTo>
                <a:cubicBezTo>
                  <a:pt x="99" y="136"/>
                  <a:pt x="101" y="136"/>
                  <a:pt x="103" y="136"/>
                </a:cubicBezTo>
                <a:cubicBezTo>
                  <a:pt x="104" y="134"/>
                  <a:pt x="105" y="133"/>
                  <a:pt x="105" y="132"/>
                </a:cubicBezTo>
                <a:cubicBezTo>
                  <a:pt x="109" y="125"/>
                  <a:pt x="115" y="118"/>
                  <a:pt x="121" y="116"/>
                </a:cubicBezTo>
                <a:cubicBezTo>
                  <a:pt x="122" y="116"/>
                  <a:pt x="123" y="116"/>
                  <a:pt x="123" y="116"/>
                </a:cubicBezTo>
                <a:cubicBezTo>
                  <a:pt x="123" y="116"/>
                  <a:pt x="123" y="114"/>
                  <a:pt x="122" y="111"/>
                </a:cubicBezTo>
                <a:cubicBezTo>
                  <a:pt x="120" y="103"/>
                  <a:pt x="121" y="94"/>
                  <a:pt x="124" y="88"/>
                </a:cubicBezTo>
                <a:cubicBezTo>
                  <a:pt x="125" y="85"/>
                  <a:pt x="130" y="81"/>
                  <a:pt x="132" y="79"/>
                </a:cubicBezTo>
                <a:cubicBezTo>
                  <a:pt x="133" y="79"/>
                  <a:pt x="134" y="79"/>
                  <a:pt x="135" y="78"/>
                </a:cubicBezTo>
                <a:cubicBezTo>
                  <a:pt x="135" y="76"/>
                  <a:pt x="135" y="75"/>
                  <a:pt x="135" y="73"/>
                </a:cubicBezTo>
                <a:cubicBezTo>
                  <a:pt x="136" y="58"/>
                  <a:pt x="142" y="46"/>
                  <a:pt x="153" y="39"/>
                </a:cubicBezTo>
                <a:cubicBezTo>
                  <a:pt x="157" y="36"/>
                  <a:pt x="162" y="33"/>
                  <a:pt x="166" y="32"/>
                </a:cubicBezTo>
                <a:cubicBezTo>
                  <a:pt x="168" y="31"/>
                  <a:pt x="169" y="31"/>
                  <a:pt x="170" y="29"/>
                </a:cubicBezTo>
                <a:cubicBezTo>
                  <a:pt x="175" y="23"/>
                  <a:pt x="185" y="18"/>
                  <a:pt x="195" y="18"/>
                </a:cubicBezTo>
                <a:cubicBezTo>
                  <a:pt x="198" y="18"/>
                  <a:pt x="202" y="19"/>
                  <a:pt x="203" y="19"/>
                </a:cubicBezTo>
                <a:cubicBezTo>
                  <a:pt x="210" y="21"/>
                  <a:pt x="215" y="25"/>
                  <a:pt x="218" y="31"/>
                </a:cubicBezTo>
                <a:cubicBezTo>
                  <a:pt x="219" y="34"/>
                  <a:pt x="220" y="35"/>
                  <a:pt x="222" y="35"/>
                </a:cubicBezTo>
                <a:cubicBezTo>
                  <a:pt x="230" y="37"/>
                  <a:pt x="237" y="44"/>
                  <a:pt x="240" y="53"/>
                </a:cubicBezTo>
                <a:cubicBezTo>
                  <a:pt x="241" y="55"/>
                  <a:pt x="241" y="57"/>
                  <a:pt x="242" y="57"/>
                </a:cubicBezTo>
                <a:cubicBezTo>
                  <a:pt x="242" y="57"/>
                  <a:pt x="243" y="56"/>
                  <a:pt x="244" y="55"/>
                </a:cubicBezTo>
                <a:cubicBezTo>
                  <a:pt x="252" y="49"/>
                  <a:pt x="265" y="44"/>
                  <a:pt x="276" y="43"/>
                </a:cubicBezTo>
                <a:cubicBezTo>
                  <a:pt x="282" y="42"/>
                  <a:pt x="282" y="43"/>
                  <a:pt x="282" y="38"/>
                </a:cubicBezTo>
                <a:cubicBezTo>
                  <a:pt x="281" y="27"/>
                  <a:pt x="289" y="16"/>
                  <a:pt x="301" y="12"/>
                </a:cubicBezTo>
                <a:cubicBezTo>
                  <a:pt x="304" y="11"/>
                  <a:pt x="306" y="10"/>
                  <a:pt x="311" y="10"/>
                </a:cubicBezTo>
                <a:cubicBezTo>
                  <a:pt x="316" y="10"/>
                  <a:pt x="317" y="10"/>
                  <a:pt x="321" y="12"/>
                </a:cubicBezTo>
                <a:cubicBezTo>
                  <a:pt x="324" y="13"/>
                  <a:pt x="327" y="14"/>
                  <a:pt x="329" y="16"/>
                </a:cubicBezTo>
                <a:cubicBezTo>
                  <a:pt x="330" y="17"/>
                  <a:pt x="332" y="18"/>
                  <a:pt x="333" y="18"/>
                </a:cubicBezTo>
                <a:cubicBezTo>
                  <a:pt x="335" y="17"/>
                  <a:pt x="336" y="16"/>
                  <a:pt x="338" y="15"/>
                </a:cubicBezTo>
                <a:cubicBezTo>
                  <a:pt x="362" y="0"/>
                  <a:pt x="385" y="4"/>
                  <a:pt x="401" y="25"/>
                </a:cubicBezTo>
                <a:cubicBezTo>
                  <a:pt x="403" y="27"/>
                  <a:pt x="404" y="29"/>
                  <a:pt x="404" y="29"/>
                </a:cubicBezTo>
                <a:cubicBezTo>
                  <a:pt x="404" y="30"/>
                  <a:pt x="406" y="30"/>
                  <a:pt x="409" y="31"/>
                </a:cubicBezTo>
                <a:cubicBezTo>
                  <a:pt x="421" y="34"/>
                  <a:pt x="431" y="41"/>
                  <a:pt x="436" y="51"/>
                </a:cubicBezTo>
                <a:cubicBezTo>
                  <a:pt x="438" y="55"/>
                  <a:pt x="440" y="62"/>
                  <a:pt x="441" y="66"/>
                </a:cubicBezTo>
                <a:cubicBezTo>
                  <a:pt x="441" y="67"/>
                  <a:pt x="441" y="68"/>
                  <a:pt x="441" y="68"/>
                </a:cubicBezTo>
                <a:cubicBezTo>
                  <a:pt x="442" y="68"/>
                  <a:pt x="443" y="67"/>
                  <a:pt x="444" y="66"/>
                </a:cubicBezTo>
                <a:cubicBezTo>
                  <a:pt x="466" y="49"/>
                  <a:pt x="486" y="45"/>
                  <a:pt x="504" y="57"/>
                </a:cubicBezTo>
                <a:cubicBezTo>
                  <a:pt x="509" y="60"/>
                  <a:pt x="514" y="65"/>
                  <a:pt x="518" y="70"/>
                </a:cubicBezTo>
                <a:cubicBezTo>
                  <a:pt x="519" y="72"/>
                  <a:pt x="521" y="74"/>
                  <a:pt x="523" y="75"/>
                </a:cubicBezTo>
                <a:cubicBezTo>
                  <a:pt x="531" y="81"/>
                  <a:pt x="535" y="91"/>
                  <a:pt x="534" y="100"/>
                </a:cubicBezTo>
                <a:cubicBezTo>
                  <a:pt x="534" y="102"/>
                  <a:pt x="533" y="104"/>
                  <a:pt x="533" y="105"/>
                </a:cubicBezTo>
                <a:cubicBezTo>
                  <a:pt x="533" y="106"/>
                  <a:pt x="533" y="106"/>
                  <a:pt x="533" y="106"/>
                </a:cubicBezTo>
                <a:cubicBezTo>
                  <a:pt x="533" y="106"/>
                  <a:pt x="535" y="107"/>
                  <a:pt x="536" y="107"/>
                </a:cubicBezTo>
                <a:cubicBezTo>
                  <a:pt x="544" y="109"/>
                  <a:pt x="550" y="116"/>
                  <a:pt x="554" y="124"/>
                </a:cubicBezTo>
                <a:cubicBezTo>
                  <a:pt x="554" y="125"/>
                  <a:pt x="555" y="126"/>
                  <a:pt x="555" y="127"/>
                </a:cubicBezTo>
                <a:cubicBezTo>
                  <a:pt x="555" y="127"/>
                  <a:pt x="557" y="126"/>
                  <a:pt x="559" y="126"/>
                </a:cubicBezTo>
                <a:cubicBezTo>
                  <a:pt x="566" y="123"/>
                  <a:pt x="573" y="124"/>
                  <a:pt x="578" y="128"/>
                </a:cubicBezTo>
                <a:cubicBezTo>
                  <a:pt x="579" y="128"/>
                  <a:pt x="580" y="129"/>
                  <a:pt x="581" y="129"/>
                </a:cubicBezTo>
                <a:cubicBezTo>
                  <a:pt x="583" y="129"/>
                  <a:pt x="586" y="128"/>
                  <a:pt x="588" y="128"/>
                </a:cubicBezTo>
                <a:cubicBezTo>
                  <a:pt x="611" y="126"/>
                  <a:pt x="626" y="132"/>
                  <a:pt x="631" y="146"/>
                </a:cubicBezTo>
                <a:cubicBezTo>
                  <a:pt x="632" y="149"/>
                  <a:pt x="632" y="157"/>
                  <a:pt x="631" y="160"/>
                </a:cubicBezTo>
                <a:cubicBezTo>
                  <a:pt x="631" y="162"/>
                  <a:pt x="631" y="162"/>
                  <a:pt x="634" y="165"/>
                </a:cubicBezTo>
                <a:cubicBezTo>
                  <a:pt x="635" y="167"/>
                  <a:pt x="637" y="169"/>
                  <a:pt x="638" y="171"/>
                </a:cubicBezTo>
                <a:cubicBezTo>
                  <a:pt x="644" y="181"/>
                  <a:pt x="643" y="191"/>
                  <a:pt x="636" y="199"/>
                </a:cubicBezTo>
                <a:cubicBezTo>
                  <a:pt x="636" y="200"/>
                  <a:pt x="635" y="200"/>
                  <a:pt x="634" y="201"/>
                </a:cubicBezTo>
                <a:cubicBezTo>
                  <a:pt x="634" y="203"/>
                  <a:pt x="634" y="205"/>
                  <a:pt x="634" y="207"/>
                </a:cubicBezTo>
                <a:cubicBezTo>
                  <a:pt x="634" y="234"/>
                  <a:pt x="612" y="252"/>
                  <a:pt x="575" y="254"/>
                </a:cubicBezTo>
                <a:cubicBezTo>
                  <a:pt x="573" y="254"/>
                  <a:pt x="571" y="255"/>
                  <a:pt x="569" y="255"/>
                </a:cubicBezTo>
                <a:cubicBezTo>
                  <a:pt x="568" y="256"/>
                  <a:pt x="567" y="257"/>
                  <a:pt x="566" y="259"/>
                </a:cubicBezTo>
                <a:cubicBezTo>
                  <a:pt x="555" y="269"/>
                  <a:pt x="542" y="274"/>
                  <a:pt x="523" y="273"/>
                </a:cubicBezTo>
                <a:cubicBezTo>
                  <a:pt x="510" y="273"/>
                  <a:pt x="498" y="271"/>
                  <a:pt x="483" y="265"/>
                </a:cubicBezTo>
                <a:cubicBezTo>
                  <a:pt x="480" y="265"/>
                  <a:pt x="478" y="264"/>
                  <a:pt x="475" y="263"/>
                </a:cubicBezTo>
                <a:cubicBezTo>
                  <a:pt x="474" y="264"/>
                  <a:pt x="474" y="264"/>
                  <a:pt x="473" y="265"/>
                </a:cubicBezTo>
                <a:cubicBezTo>
                  <a:pt x="467" y="270"/>
                  <a:pt x="461" y="272"/>
                  <a:pt x="453" y="274"/>
                </a:cubicBezTo>
                <a:cubicBezTo>
                  <a:pt x="440" y="276"/>
                  <a:pt x="422" y="272"/>
                  <a:pt x="406" y="264"/>
                </a:cubicBezTo>
                <a:cubicBezTo>
                  <a:pt x="404" y="263"/>
                  <a:pt x="403" y="262"/>
                  <a:pt x="401" y="261"/>
                </a:cubicBezTo>
                <a:cubicBezTo>
                  <a:pt x="400" y="262"/>
                  <a:pt x="399" y="263"/>
                  <a:pt x="398" y="264"/>
                </a:cubicBezTo>
                <a:cubicBezTo>
                  <a:pt x="391" y="270"/>
                  <a:pt x="385" y="273"/>
                  <a:pt x="377" y="276"/>
                </a:cubicBezTo>
                <a:cubicBezTo>
                  <a:pt x="372" y="277"/>
                  <a:pt x="359" y="277"/>
                  <a:pt x="353" y="27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62000" sy="62000" flip="none" algn="tl"/>
          </a:blipFill>
          <a:ln w="9525">
            <a:solidFill>
              <a:schemeClr val="accent1"/>
            </a:solidFill>
            <a:round/>
            <a:headEnd/>
            <a:tailEnd/>
          </a:ln>
          <a:effectLst>
            <a:outerShdw blurRad="304800" algn="ctr" rotWithShape="0">
              <a:schemeClr val="accent2">
                <a:lumMod val="60000"/>
                <a:lumOff val="40000"/>
              </a:schemeClr>
            </a:outerShdw>
          </a:effectLst>
        </p:spPr>
        <p:txBody>
          <a:bodyPr vert="horz" wrap="square" lIns="0" tIns="0" rIns="0" bIns="18288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400" b="1" dirty="0" smtClean="0">
                <a:gradFill flip="none" rotWithShape="1">
                  <a:gsLst>
                    <a:gs pos="0">
                      <a:schemeClr val="tx1"/>
                    </a:gs>
                    <a:gs pos="87000">
                      <a:schemeClr val="tx1"/>
                    </a:gs>
                  </a:gsLst>
                  <a:lin ang="5400000" scaled="0"/>
                  <a:tileRect/>
                </a:gradFill>
                <a:effectLst>
                  <a:outerShdw blurRad="304800" algn="ctr" rotWithShape="0">
                    <a:schemeClr val="accent2"/>
                  </a:outerShdw>
                </a:effectLst>
              </a:rPr>
              <a:t>PUBLIC CLOUD</a:t>
            </a:r>
          </a:p>
        </p:txBody>
      </p:sp>
      <p:sp>
        <p:nvSpPr>
          <p:cNvPr id="11" name="Rounded Rectangle 10"/>
          <p:cNvSpPr/>
          <p:nvPr/>
        </p:nvSpPr>
        <p:spPr bwMode="auto">
          <a:xfrm>
            <a:off x="515939" y="3957488"/>
            <a:ext cx="2482411" cy="2205187"/>
          </a:xfrm>
          <a:prstGeom prst="roundRect">
            <a:avLst>
              <a:gd name="adj" fmla="val 6244"/>
            </a:avLst>
          </a:prstGeom>
          <a:gradFill flip="none" rotWithShape="1">
            <a:gsLst>
              <a:gs pos="0">
                <a:schemeClr val="accent2">
                  <a:lumMod val="60000"/>
                  <a:lumOff val="40000"/>
                  <a:alpha val="75000"/>
                </a:schemeClr>
              </a:gs>
              <a:gs pos="87000">
                <a:schemeClr val="accent2">
                  <a:lumMod val="60000"/>
                  <a:lumOff val="40000"/>
                  <a:alpha val="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cmpd="dbl">
            <a:gradFill>
              <a:gsLst>
                <a:gs pos="5000">
                  <a:schemeClr val="accent2">
                    <a:lumMod val="20000"/>
                    <a:lumOff val="80000"/>
                    <a:alpha val="20000"/>
                  </a:schemeClr>
                </a:gs>
                <a:gs pos="62000">
                  <a:schemeClr val="accent2">
                    <a:lumMod val="20000"/>
                    <a:lumOff val="80000"/>
                    <a:alpha val="60000"/>
                  </a:schemeClr>
                </a:gs>
              </a:gsLst>
              <a:lin ang="5400000" scaled="0"/>
            </a:gra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b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gradFill flip="none" rotWithShape="1">
                  <a:gsLst>
                    <a:gs pos="0">
                      <a:schemeClr val="accent2">
                        <a:lumMod val="20000"/>
                        <a:lumOff val="80000"/>
                      </a:schemeClr>
                    </a:gs>
                    <a:gs pos="87000">
                      <a:schemeClr val="accent2">
                        <a:lumMod val="20000"/>
                        <a:lumOff val="80000"/>
                      </a:schemeClr>
                    </a:gs>
                  </a:gsLst>
                  <a:lin ang="5400000" scaled="0"/>
                  <a:tileRect/>
                </a:gradFill>
                <a:effectLst>
                  <a:outerShdw blurRad="304800" algn="ctr" rotWithShape="0">
                    <a:schemeClr val="accent2"/>
                  </a:outerShdw>
                </a:effectLst>
              </a:rPr>
              <a:t>ENTERPRISE</a:t>
            </a:r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>
            <a:off x="615884" y="4108540"/>
            <a:ext cx="2113299" cy="746136"/>
          </a:xfrm>
          <a:custGeom>
            <a:avLst/>
            <a:gdLst/>
            <a:ahLst/>
            <a:cxnLst>
              <a:cxn ang="0">
                <a:pos x="337" y="272"/>
              </a:cxn>
              <a:cxn ang="0">
                <a:pos x="309" y="258"/>
              </a:cxn>
              <a:cxn ang="0">
                <a:pos x="285" y="263"/>
              </a:cxn>
              <a:cxn ang="0">
                <a:pos x="268" y="254"/>
              </a:cxn>
              <a:cxn ang="0">
                <a:pos x="251" y="264"/>
              </a:cxn>
              <a:cxn ang="0">
                <a:pos x="213" y="263"/>
              </a:cxn>
              <a:cxn ang="0">
                <a:pos x="132" y="260"/>
              </a:cxn>
              <a:cxn ang="0">
                <a:pos x="106" y="272"/>
              </a:cxn>
              <a:cxn ang="0">
                <a:pos x="57" y="260"/>
              </a:cxn>
              <a:cxn ang="0">
                <a:pos x="48" y="258"/>
              </a:cxn>
              <a:cxn ang="0">
                <a:pos x="11" y="197"/>
              </a:cxn>
              <a:cxn ang="0">
                <a:pos x="26" y="188"/>
              </a:cxn>
              <a:cxn ang="0">
                <a:pos x="60" y="157"/>
              </a:cxn>
              <a:cxn ang="0">
                <a:pos x="66" y="154"/>
              </a:cxn>
              <a:cxn ang="0">
                <a:pos x="98" y="136"/>
              </a:cxn>
              <a:cxn ang="0">
                <a:pos x="105" y="132"/>
              </a:cxn>
              <a:cxn ang="0">
                <a:pos x="123" y="116"/>
              </a:cxn>
              <a:cxn ang="0">
                <a:pos x="124" y="88"/>
              </a:cxn>
              <a:cxn ang="0">
                <a:pos x="135" y="78"/>
              </a:cxn>
              <a:cxn ang="0">
                <a:pos x="153" y="39"/>
              </a:cxn>
              <a:cxn ang="0">
                <a:pos x="170" y="29"/>
              </a:cxn>
              <a:cxn ang="0">
                <a:pos x="203" y="19"/>
              </a:cxn>
              <a:cxn ang="0">
                <a:pos x="222" y="35"/>
              </a:cxn>
              <a:cxn ang="0">
                <a:pos x="242" y="57"/>
              </a:cxn>
              <a:cxn ang="0">
                <a:pos x="276" y="43"/>
              </a:cxn>
              <a:cxn ang="0">
                <a:pos x="301" y="12"/>
              </a:cxn>
              <a:cxn ang="0">
                <a:pos x="321" y="12"/>
              </a:cxn>
              <a:cxn ang="0">
                <a:pos x="333" y="18"/>
              </a:cxn>
              <a:cxn ang="0">
                <a:pos x="401" y="25"/>
              </a:cxn>
              <a:cxn ang="0">
                <a:pos x="409" y="31"/>
              </a:cxn>
              <a:cxn ang="0">
                <a:pos x="441" y="66"/>
              </a:cxn>
              <a:cxn ang="0">
                <a:pos x="444" y="66"/>
              </a:cxn>
              <a:cxn ang="0">
                <a:pos x="518" y="70"/>
              </a:cxn>
              <a:cxn ang="0">
                <a:pos x="534" y="100"/>
              </a:cxn>
              <a:cxn ang="0">
                <a:pos x="533" y="106"/>
              </a:cxn>
              <a:cxn ang="0">
                <a:pos x="554" y="124"/>
              </a:cxn>
              <a:cxn ang="0">
                <a:pos x="559" y="126"/>
              </a:cxn>
              <a:cxn ang="0">
                <a:pos x="581" y="129"/>
              </a:cxn>
              <a:cxn ang="0">
                <a:pos x="631" y="146"/>
              </a:cxn>
              <a:cxn ang="0">
                <a:pos x="634" y="165"/>
              </a:cxn>
              <a:cxn ang="0">
                <a:pos x="636" y="199"/>
              </a:cxn>
              <a:cxn ang="0">
                <a:pos x="634" y="207"/>
              </a:cxn>
              <a:cxn ang="0">
                <a:pos x="569" y="255"/>
              </a:cxn>
              <a:cxn ang="0">
                <a:pos x="523" y="273"/>
              </a:cxn>
              <a:cxn ang="0">
                <a:pos x="475" y="263"/>
              </a:cxn>
              <a:cxn ang="0">
                <a:pos x="453" y="274"/>
              </a:cxn>
              <a:cxn ang="0">
                <a:pos x="401" y="261"/>
              </a:cxn>
              <a:cxn ang="0">
                <a:pos x="377" y="276"/>
              </a:cxn>
            </a:cxnLst>
            <a:rect l="0" t="0" r="r" b="b"/>
            <a:pathLst>
              <a:path w="644" h="277">
                <a:moveTo>
                  <a:pt x="353" y="276"/>
                </a:moveTo>
                <a:cubicBezTo>
                  <a:pt x="348" y="275"/>
                  <a:pt x="342" y="274"/>
                  <a:pt x="337" y="272"/>
                </a:cubicBezTo>
                <a:cubicBezTo>
                  <a:pt x="331" y="270"/>
                  <a:pt x="319" y="264"/>
                  <a:pt x="314" y="261"/>
                </a:cubicBezTo>
                <a:cubicBezTo>
                  <a:pt x="312" y="260"/>
                  <a:pt x="311" y="259"/>
                  <a:pt x="309" y="258"/>
                </a:cubicBezTo>
                <a:cubicBezTo>
                  <a:pt x="308" y="259"/>
                  <a:pt x="307" y="260"/>
                  <a:pt x="306" y="260"/>
                </a:cubicBezTo>
                <a:cubicBezTo>
                  <a:pt x="299" y="264"/>
                  <a:pt x="292" y="265"/>
                  <a:pt x="285" y="263"/>
                </a:cubicBezTo>
                <a:cubicBezTo>
                  <a:pt x="281" y="262"/>
                  <a:pt x="274" y="259"/>
                  <a:pt x="271" y="256"/>
                </a:cubicBezTo>
                <a:cubicBezTo>
                  <a:pt x="270" y="255"/>
                  <a:pt x="269" y="254"/>
                  <a:pt x="268" y="254"/>
                </a:cubicBezTo>
                <a:cubicBezTo>
                  <a:pt x="267" y="255"/>
                  <a:pt x="266" y="255"/>
                  <a:pt x="265" y="256"/>
                </a:cubicBezTo>
                <a:cubicBezTo>
                  <a:pt x="262" y="259"/>
                  <a:pt x="256" y="262"/>
                  <a:pt x="251" y="264"/>
                </a:cubicBezTo>
                <a:cubicBezTo>
                  <a:pt x="243" y="266"/>
                  <a:pt x="228" y="265"/>
                  <a:pt x="218" y="262"/>
                </a:cubicBezTo>
                <a:cubicBezTo>
                  <a:pt x="216" y="261"/>
                  <a:pt x="216" y="261"/>
                  <a:pt x="213" y="263"/>
                </a:cubicBezTo>
                <a:cubicBezTo>
                  <a:pt x="193" y="277"/>
                  <a:pt x="165" y="277"/>
                  <a:pt x="138" y="263"/>
                </a:cubicBezTo>
                <a:cubicBezTo>
                  <a:pt x="135" y="262"/>
                  <a:pt x="132" y="260"/>
                  <a:pt x="132" y="260"/>
                </a:cubicBezTo>
                <a:cubicBezTo>
                  <a:pt x="131" y="259"/>
                  <a:pt x="130" y="260"/>
                  <a:pt x="127" y="262"/>
                </a:cubicBezTo>
                <a:cubicBezTo>
                  <a:pt x="121" y="267"/>
                  <a:pt x="114" y="270"/>
                  <a:pt x="106" y="272"/>
                </a:cubicBezTo>
                <a:cubicBezTo>
                  <a:pt x="101" y="273"/>
                  <a:pt x="91" y="273"/>
                  <a:pt x="86" y="272"/>
                </a:cubicBezTo>
                <a:cubicBezTo>
                  <a:pt x="77" y="270"/>
                  <a:pt x="66" y="265"/>
                  <a:pt x="57" y="260"/>
                </a:cubicBezTo>
                <a:cubicBezTo>
                  <a:pt x="56" y="259"/>
                  <a:pt x="55" y="258"/>
                  <a:pt x="53" y="257"/>
                </a:cubicBezTo>
                <a:cubicBezTo>
                  <a:pt x="52" y="257"/>
                  <a:pt x="50" y="257"/>
                  <a:pt x="48" y="258"/>
                </a:cubicBezTo>
                <a:cubicBezTo>
                  <a:pt x="38" y="259"/>
                  <a:pt x="27" y="256"/>
                  <a:pt x="19" y="249"/>
                </a:cubicBezTo>
                <a:cubicBezTo>
                  <a:pt x="4" y="237"/>
                  <a:pt x="0" y="210"/>
                  <a:pt x="11" y="197"/>
                </a:cubicBezTo>
                <a:cubicBezTo>
                  <a:pt x="14" y="194"/>
                  <a:pt x="20" y="191"/>
                  <a:pt x="25" y="191"/>
                </a:cubicBezTo>
                <a:cubicBezTo>
                  <a:pt x="26" y="191"/>
                  <a:pt x="26" y="190"/>
                  <a:pt x="26" y="188"/>
                </a:cubicBezTo>
                <a:cubicBezTo>
                  <a:pt x="26" y="183"/>
                  <a:pt x="27" y="178"/>
                  <a:pt x="29" y="174"/>
                </a:cubicBezTo>
                <a:cubicBezTo>
                  <a:pt x="34" y="164"/>
                  <a:pt x="45" y="158"/>
                  <a:pt x="60" y="157"/>
                </a:cubicBezTo>
                <a:cubicBezTo>
                  <a:pt x="61" y="157"/>
                  <a:pt x="63" y="157"/>
                  <a:pt x="65" y="157"/>
                </a:cubicBezTo>
                <a:cubicBezTo>
                  <a:pt x="65" y="156"/>
                  <a:pt x="66" y="155"/>
                  <a:pt x="66" y="154"/>
                </a:cubicBezTo>
                <a:cubicBezTo>
                  <a:pt x="70" y="148"/>
                  <a:pt x="76" y="141"/>
                  <a:pt x="82" y="138"/>
                </a:cubicBezTo>
                <a:cubicBezTo>
                  <a:pt x="87" y="136"/>
                  <a:pt x="91" y="135"/>
                  <a:pt x="98" y="136"/>
                </a:cubicBezTo>
                <a:cubicBezTo>
                  <a:pt x="99" y="136"/>
                  <a:pt x="101" y="136"/>
                  <a:pt x="103" y="136"/>
                </a:cubicBezTo>
                <a:cubicBezTo>
                  <a:pt x="104" y="134"/>
                  <a:pt x="105" y="133"/>
                  <a:pt x="105" y="132"/>
                </a:cubicBezTo>
                <a:cubicBezTo>
                  <a:pt x="109" y="125"/>
                  <a:pt x="115" y="118"/>
                  <a:pt x="121" y="116"/>
                </a:cubicBezTo>
                <a:cubicBezTo>
                  <a:pt x="122" y="116"/>
                  <a:pt x="123" y="116"/>
                  <a:pt x="123" y="116"/>
                </a:cubicBezTo>
                <a:cubicBezTo>
                  <a:pt x="123" y="116"/>
                  <a:pt x="123" y="114"/>
                  <a:pt x="122" y="111"/>
                </a:cubicBezTo>
                <a:cubicBezTo>
                  <a:pt x="120" y="103"/>
                  <a:pt x="121" y="94"/>
                  <a:pt x="124" y="88"/>
                </a:cubicBezTo>
                <a:cubicBezTo>
                  <a:pt x="125" y="85"/>
                  <a:pt x="130" y="81"/>
                  <a:pt x="132" y="79"/>
                </a:cubicBezTo>
                <a:cubicBezTo>
                  <a:pt x="133" y="79"/>
                  <a:pt x="134" y="79"/>
                  <a:pt x="135" y="78"/>
                </a:cubicBezTo>
                <a:cubicBezTo>
                  <a:pt x="135" y="76"/>
                  <a:pt x="135" y="75"/>
                  <a:pt x="135" y="73"/>
                </a:cubicBezTo>
                <a:cubicBezTo>
                  <a:pt x="136" y="58"/>
                  <a:pt x="142" y="46"/>
                  <a:pt x="153" y="39"/>
                </a:cubicBezTo>
                <a:cubicBezTo>
                  <a:pt x="157" y="36"/>
                  <a:pt x="162" y="33"/>
                  <a:pt x="166" y="32"/>
                </a:cubicBezTo>
                <a:cubicBezTo>
                  <a:pt x="168" y="31"/>
                  <a:pt x="169" y="31"/>
                  <a:pt x="170" y="29"/>
                </a:cubicBezTo>
                <a:cubicBezTo>
                  <a:pt x="175" y="23"/>
                  <a:pt x="185" y="18"/>
                  <a:pt x="195" y="18"/>
                </a:cubicBezTo>
                <a:cubicBezTo>
                  <a:pt x="198" y="18"/>
                  <a:pt x="202" y="19"/>
                  <a:pt x="203" y="19"/>
                </a:cubicBezTo>
                <a:cubicBezTo>
                  <a:pt x="210" y="21"/>
                  <a:pt x="215" y="25"/>
                  <a:pt x="218" y="31"/>
                </a:cubicBezTo>
                <a:cubicBezTo>
                  <a:pt x="219" y="34"/>
                  <a:pt x="220" y="35"/>
                  <a:pt x="222" y="35"/>
                </a:cubicBezTo>
                <a:cubicBezTo>
                  <a:pt x="230" y="37"/>
                  <a:pt x="237" y="44"/>
                  <a:pt x="240" y="53"/>
                </a:cubicBezTo>
                <a:cubicBezTo>
                  <a:pt x="241" y="55"/>
                  <a:pt x="241" y="57"/>
                  <a:pt x="242" y="57"/>
                </a:cubicBezTo>
                <a:cubicBezTo>
                  <a:pt x="242" y="57"/>
                  <a:pt x="243" y="56"/>
                  <a:pt x="244" y="55"/>
                </a:cubicBezTo>
                <a:cubicBezTo>
                  <a:pt x="252" y="49"/>
                  <a:pt x="265" y="44"/>
                  <a:pt x="276" y="43"/>
                </a:cubicBezTo>
                <a:cubicBezTo>
                  <a:pt x="282" y="42"/>
                  <a:pt x="282" y="43"/>
                  <a:pt x="282" y="38"/>
                </a:cubicBezTo>
                <a:cubicBezTo>
                  <a:pt x="281" y="27"/>
                  <a:pt x="289" y="16"/>
                  <a:pt x="301" y="12"/>
                </a:cubicBezTo>
                <a:cubicBezTo>
                  <a:pt x="304" y="11"/>
                  <a:pt x="306" y="10"/>
                  <a:pt x="311" y="10"/>
                </a:cubicBezTo>
                <a:cubicBezTo>
                  <a:pt x="316" y="10"/>
                  <a:pt x="317" y="10"/>
                  <a:pt x="321" y="12"/>
                </a:cubicBezTo>
                <a:cubicBezTo>
                  <a:pt x="324" y="13"/>
                  <a:pt x="327" y="14"/>
                  <a:pt x="329" y="16"/>
                </a:cubicBezTo>
                <a:cubicBezTo>
                  <a:pt x="330" y="17"/>
                  <a:pt x="332" y="18"/>
                  <a:pt x="333" y="18"/>
                </a:cubicBezTo>
                <a:cubicBezTo>
                  <a:pt x="335" y="17"/>
                  <a:pt x="336" y="16"/>
                  <a:pt x="338" y="15"/>
                </a:cubicBezTo>
                <a:cubicBezTo>
                  <a:pt x="362" y="0"/>
                  <a:pt x="385" y="4"/>
                  <a:pt x="401" y="25"/>
                </a:cubicBezTo>
                <a:cubicBezTo>
                  <a:pt x="403" y="27"/>
                  <a:pt x="404" y="29"/>
                  <a:pt x="404" y="29"/>
                </a:cubicBezTo>
                <a:cubicBezTo>
                  <a:pt x="404" y="30"/>
                  <a:pt x="406" y="30"/>
                  <a:pt x="409" y="31"/>
                </a:cubicBezTo>
                <a:cubicBezTo>
                  <a:pt x="421" y="34"/>
                  <a:pt x="431" y="41"/>
                  <a:pt x="436" y="51"/>
                </a:cubicBezTo>
                <a:cubicBezTo>
                  <a:pt x="438" y="55"/>
                  <a:pt x="440" y="62"/>
                  <a:pt x="441" y="66"/>
                </a:cubicBezTo>
                <a:cubicBezTo>
                  <a:pt x="441" y="67"/>
                  <a:pt x="441" y="68"/>
                  <a:pt x="441" y="68"/>
                </a:cubicBezTo>
                <a:cubicBezTo>
                  <a:pt x="442" y="68"/>
                  <a:pt x="443" y="67"/>
                  <a:pt x="444" y="66"/>
                </a:cubicBezTo>
                <a:cubicBezTo>
                  <a:pt x="466" y="49"/>
                  <a:pt x="486" y="45"/>
                  <a:pt x="504" y="57"/>
                </a:cubicBezTo>
                <a:cubicBezTo>
                  <a:pt x="509" y="60"/>
                  <a:pt x="514" y="65"/>
                  <a:pt x="518" y="70"/>
                </a:cubicBezTo>
                <a:cubicBezTo>
                  <a:pt x="519" y="72"/>
                  <a:pt x="521" y="74"/>
                  <a:pt x="523" y="75"/>
                </a:cubicBezTo>
                <a:cubicBezTo>
                  <a:pt x="531" y="81"/>
                  <a:pt x="535" y="91"/>
                  <a:pt x="534" y="100"/>
                </a:cubicBezTo>
                <a:cubicBezTo>
                  <a:pt x="534" y="102"/>
                  <a:pt x="533" y="104"/>
                  <a:pt x="533" y="105"/>
                </a:cubicBezTo>
                <a:cubicBezTo>
                  <a:pt x="533" y="106"/>
                  <a:pt x="533" y="106"/>
                  <a:pt x="533" y="106"/>
                </a:cubicBezTo>
                <a:cubicBezTo>
                  <a:pt x="533" y="106"/>
                  <a:pt x="535" y="107"/>
                  <a:pt x="536" y="107"/>
                </a:cubicBezTo>
                <a:cubicBezTo>
                  <a:pt x="544" y="109"/>
                  <a:pt x="550" y="116"/>
                  <a:pt x="554" y="124"/>
                </a:cubicBezTo>
                <a:cubicBezTo>
                  <a:pt x="554" y="125"/>
                  <a:pt x="555" y="126"/>
                  <a:pt x="555" y="127"/>
                </a:cubicBezTo>
                <a:cubicBezTo>
                  <a:pt x="555" y="127"/>
                  <a:pt x="557" y="126"/>
                  <a:pt x="559" y="126"/>
                </a:cubicBezTo>
                <a:cubicBezTo>
                  <a:pt x="566" y="123"/>
                  <a:pt x="573" y="124"/>
                  <a:pt x="578" y="128"/>
                </a:cubicBezTo>
                <a:cubicBezTo>
                  <a:pt x="579" y="128"/>
                  <a:pt x="580" y="129"/>
                  <a:pt x="581" y="129"/>
                </a:cubicBezTo>
                <a:cubicBezTo>
                  <a:pt x="583" y="129"/>
                  <a:pt x="586" y="128"/>
                  <a:pt x="588" y="128"/>
                </a:cubicBezTo>
                <a:cubicBezTo>
                  <a:pt x="611" y="126"/>
                  <a:pt x="626" y="132"/>
                  <a:pt x="631" y="146"/>
                </a:cubicBezTo>
                <a:cubicBezTo>
                  <a:pt x="632" y="149"/>
                  <a:pt x="632" y="157"/>
                  <a:pt x="631" y="160"/>
                </a:cubicBezTo>
                <a:cubicBezTo>
                  <a:pt x="631" y="162"/>
                  <a:pt x="631" y="162"/>
                  <a:pt x="634" y="165"/>
                </a:cubicBezTo>
                <a:cubicBezTo>
                  <a:pt x="635" y="167"/>
                  <a:pt x="637" y="169"/>
                  <a:pt x="638" y="171"/>
                </a:cubicBezTo>
                <a:cubicBezTo>
                  <a:pt x="644" y="181"/>
                  <a:pt x="643" y="191"/>
                  <a:pt x="636" y="199"/>
                </a:cubicBezTo>
                <a:cubicBezTo>
                  <a:pt x="636" y="200"/>
                  <a:pt x="635" y="200"/>
                  <a:pt x="634" y="201"/>
                </a:cubicBezTo>
                <a:cubicBezTo>
                  <a:pt x="634" y="203"/>
                  <a:pt x="634" y="205"/>
                  <a:pt x="634" y="207"/>
                </a:cubicBezTo>
                <a:cubicBezTo>
                  <a:pt x="634" y="234"/>
                  <a:pt x="612" y="252"/>
                  <a:pt x="575" y="254"/>
                </a:cubicBezTo>
                <a:cubicBezTo>
                  <a:pt x="573" y="254"/>
                  <a:pt x="571" y="255"/>
                  <a:pt x="569" y="255"/>
                </a:cubicBezTo>
                <a:cubicBezTo>
                  <a:pt x="568" y="256"/>
                  <a:pt x="567" y="257"/>
                  <a:pt x="566" y="259"/>
                </a:cubicBezTo>
                <a:cubicBezTo>
                  <a:pt x="555" y="269"/>
                  <a:pt x="542" y="274"/>
                  <a:pt x="523" y="273"/>
                </a:cubicBezTo>
                <a:cubicBezTo>
                  <a:pt x="510" y="273"/>
                  <a:pt x="498" y="271"/>
                  <a:pt x="483" y="265"/>
                </a:cubicBezTo>
                <a:cubicBezTo>
                  <a:pt x="480" y="265"/>
                  <a:pt x="478" y="264"/>
                  <a:pt x="475" y="263"/>
                </a:cubicBezTo>
                <a:cubicBezTo>
                  <a:pt x="474" y="264"/>
                  <a:pt x="474" y="264"/>
                  <a:pt x="473" y="265"/>
                </a:cubicBezTo>
                <a:cubicBezTo>
                  <a:pt x="467" y="270"/>
                  <a:pt x="461" y="272"/>
                  <a:pt x="453" y="274"/>
                </a:cubicBezTo>
                <a:cubicBezTo>
                  <a:pt x="440" y="276"/>
                  <a:pt x="422" y="272"/>
                  <a:pt x="406" y="264"/>
                </a:cubicBezTo>
                <a:cubicBezTo>
                  <a:pt x="404" y="263"/>
                  <a:pt x="403" y="262"/>
                  <a:pt x="401" y="261"/>
                </a:cubicBezTo>
                <a:cubicBezTo>
                  <a:pt x="400" y="262"/>
                  <a:pt x="399" y="263"/>
                  <a:pt x="398" y="264"/>
                </a:cubicBezTo>
                <a:cubicBezTo>
                  <a:pt x="391" y="270"/>
                  <a:pt x="385" y="273"/>
                  <a:pt x="377" y="276"/>
                </a:cubicBezTo>
                <a:cubicBezTo>
                  <a:pt x="372" y="277"/>
                  <a:pt x="359" y="277"/>
                  <a:pt x="353" y="27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50000" sy="50000" flip="none" algn="tl"/>
          </a:blipFill>
          <a:ln w="9525">
            <a:solidFill>
              <a:schemeClr val="accent1"/>
            </a:solidFill>
            <a:round/>
            <a:headEnd/>
            <a:tailEnd/>
          </a:ln>
          <a:effectLst>
            <a:outerShdw blurRad="304800" algn="ctr" rotWithShape="0">
              <a:schemeClr val="accent2"/>
            </a:outerShdw>
          </a:effectLst>
        </p:spPr>
        <p:txBody>
          <a:bodyPr vert="horz" wrap="square" lIns="0" tIns="0" rIns="0" bIns="9144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400" b="1" dirty="0" smtClean="0">
                <a:gradFill flip="none" rotWithShape="1">
                  <a:gsLst>
                    <a:gs pos="0">
                      <a:schemeClr val="tx1"/>
                    </a:gs>
                    <a:gs pos="87000">
                      <a:schemeClr val="tx1"/>
                    </a:gs>
                  </a:gsLst>
                  <a:lin ang="5400000" scaled="0"/>
                  <a:tileRect/>
                </a:gradFill>
                <a:effectLst>
                  <a:outerShdw blurRad="304800" algn="ctr" rotWithShape="0">
                    <a:schemeClr val="accent2"/>
                  </a:outerShdw>
                </a:effectLst>
              </a:rPr>
              <a:t>PRIVATE CLOUD</a:t>
            </a:r>
          </a:p>
        </p:txBody>
      </p:sp>
      <p:grpSp>
        <p:nvGrpSpPr>
          <p:cNvPr id="3" name="Group 82"/>
          <p:cNvGrpSpPr/>
          <p:nvPr/>
        </p:nvGrpSpPr>
        <p:grpSpPr>
          <a:xfrm>
            <a:off x="798810" y="4854676"/>
            <a:ext cx="688668" cy="721089"/>
            <a:chOff x="6150697" y="3943350"/>
            <a:chExt cx="1397866" cy="1463675"/>
          </a:xfrm>
        </p:grpSpPr>
        <p:sp>
          <p:nvSpPr>
            <p:cNvPr id="14" name="Freeform 19"/>
            <p:cNvSpPr>
              <a:spLocks/>
            </p:cNvSpPr>
            <p:nvPr/>
          </p:nvSpPr>
          <p:spPr bwMode="auto">
            <a:xfrm>
              <a:off x="6865884" y="4034533"/>
              <a:ext cx="682679" cy="10767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5" y="225"/>
                </a:cxn>
                <a:cxn ang="0">
                  <a:pos x="197" y="312"/>
                </a:cxn>
                <a:cxn ang="0">
                  <a:pos x="224" y="327"/>
                </a:cxn>
                <a:cxn ang="0">
                  <a:pos x="118" y="353"/>
                </a:cxn>
                <a:cxn ang="0">
                  <a:pos x="86" y="248"/>
                </a:cxn>
                <a:cxn ang="0">
                  <a:pos x="115" y="264"/>
                </a:cxn>
                <a:cxn ang="0">
                  <a:pos x="121" y="225"/>
                </a:cxn>
                <a:cxn ang="0">
                  <a:pos x="4" y="94"/>
                </a:cxn>
              </a:cxnLst>
              <a:rect l="0" t="0" r="r" b="b"/>
              <a:pathLst>
                <a:path w="224" h="353">
                  <a:moveTo>
                    <a:pt x="0" y="0"/>
                  </a:moveTo>
                  <a:cubicBezTo>
                    <a:pt x="119" y="5"/>
                    <a:pt x="215" y="105"/>
                    <a:pt x="215" y="225"/>
                  </a:cubicBezTo>
                  <a:cubicBezTo>
                    <a:pt x="215" y="256"/>
                    <a:pt x="209" y="285"/>
                    <a:pt x="197" y="312"/>
                  </a:cubicBezTo>
                  <a:cubicBezTo>
                    <a:pt x="197" y="312"/>
                    <a:pt x="224" y="327"/>
                    <a:pt x="224" y="327"/>
                  </a:cubicBezTo>
                  <a:cubicBezTo>
                    <a:pt x="224" y="327"/>
                    <a:pt x="118" y="353"/>
                    <a:pt x="118" y="353"/>
                  </a:cubicBezTo>
                  <a:cubicBezTo>
                    <a:pt x="118" y="353"/>
                    <a:pt x="86" y="248"/>
                    <a:pt x="86" y="248"/>
                  </a:cubicBezTo>
                  <a:cubicBezTo>
                    <a:pt x="86" y="248"/>
                    <a:pt x="115" y="264"/>
                    <a:pt x="115" y="264"/>
                  </a:cubicBezTo>
                  <a:cubicBezTo>
                    <a:pt x="119" y="252"/>
                    <a:pt x="121" y="239"/>
                    <a:pt x="121" y="225"/>
                  </a:cubicBezTo>
                  <a:cubicBezTo>
                    <a:pt x="121" y="157"/>
                    <a:pt x="70" y="101"/>
                    <a:pt x="4" y="94"/>
                  </a:cubicBezTo>
                </a:path>
              </a:pathLst>
            </a:custGeom>
            <a:gradFill flip="none" rotWithShape="1">
              <a:gsLst>
                <a:gs pos="0">
                  <a:schemeClr val="accent2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>
              <a:solidFill>
                <a:schemeClr val="tx1"/>
              </a:solidFill>
              <a:prstDash val="solid"/>
              <a:miter lim="800000"/>
              <a:headEnd/>
              <a:tailEnd/>
            </a:ln>
            <a:effectLst>
              <a:outerShdw blurRad="165100" algn="ctr" rotWithShape="0">
                <a:schemeClr val="accent2">
                  <a:lumMod val="20000"/>
                  <a:lumOff val="8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0"/>
            <p:cNvSpPr>
              <a:spLocks/>
            </p:cNvSpPr>
            <p:nvPr/>
          </p:nvSpPr>
          <p:spPr bwMode="auto">
            <a:xfrm>
              <a:off x="6150697" y="3943350"/>
              <a:ext cx="827778" cy="1091810"/>
            </a:xfrm>
            <a:custGeom>
              <a:avLst/>
              <a:gdLst/>
              <a:ahLst/>
              <a:cxnLst>
                <a:cxn ang="0">
                  <a:pos x="26" y="358"/>
                </a:cxn>
                <a:cxn ang="0">
                  <a:pos x="0" y="255"/>
                </a:cxn>
                <a:cxn ang="0">
                  <a:pos x="197" y="31"/>
                </a:cxn>
                <a:cxn ang="0">
                  <a:pos x="197" y="0"/>
                </a:cxn>
                <a:cxn ang="0">
                  <a:pos x="272" y="79"/>
                </a:cxn>
                <a:cxn ang="0">
                  <a:pos x="197" y="159"/>
                </a:cxn>
                <a:cxn ang="0">
                  <a:pos x="197" y="127"/>
                </a:cxn>
                <a:cxn ang="0">
                  <a:pos x="94" y="255"/>
                </a:cxn>
                <a:cxn ang="0">
                  <a:pos x="105" y="308"/>
                </a:cxn>
              </a:cxnLst>
              <a:rect l="0" t="0" r="r" b="b"/>
              <a:pathLst>
                <a:path w="272" h="358">
                  <a:moveTo>
                    <a:pt x="26" y="358"/>
                  </a:moveTo>
                  <a:cubicBezTo>
                    <a:pt x="9" y="327"/>
                    <a:pt x="0" y="292"/>
                    <a:pt x="0" y="255"/>
                  </a:cubicBezTo>
                  <a:cubicBezTo>
                    <a:pt x="0" y="141"/>
                    <a:pt x="87" y="45"/>
                    <a:pt x="197" y="31"/>
                  </a:cubicBezTo>
                  <a:cubicBezTo>
                    <a:pt x="197" y="31"/>
                    <a:pt x="197" y="0"/>
                    <a:pt x="197" y="0"/>
                  </a:cubicBezTo>
                  <a:cubicBezTo>
                    <a:pt x="197" y="0"/>
                    <a:pt x="272" y="79"/>
                    <a:pt x="272" y="79"/>
                  </a:cubicBezTo>
                  <a:cubicBezTo>
                    <a:pt x="272" y="79"/>
                    <a:pt x="197" y="159"/>
                    <a:pt x="197" y="159"/>
                  </a:cubicBezTo>
                  <a:cubicBezTo>
                    <a:pt x="197" y="159"/>
                    <a:pt x="197" y="127"/>
                    <a:pt x="197" y="127"/>
                  </a:cubicBezTo>
                  <a:cubicBezTo>
                    <a:pt x="138" y="140"/>
                    <a:pt x="94" y="192"/>
                    <a:pt x="94" y="255"/>
                  </a:cubicBezTo>
                  <a:cubicBezTo>
                    <a:pt x="94" y="274"/>
                    <a:pt x="98" y="292"/>
                    <a:pt x="105" y="308"/>
                  </a:cubicBezTo>
                </a:path>
              </a:pathLst>
            </a:custGeom>
            <a:gradFill flip="none" rotWithShape="1">
              <a:gsLst>
                <a:gs pos="0">
                  <a:schemeClr val="accent2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  <a:alpha val="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>
              <a:solidFill>
                <a:schemeClr val="tx1"/>
              </a:solidFill>
              <a:prstDash val="solid"/>
              <a:miter lim="800000"/>
              <a:headEnd/>
              <a:tailEnd/>
            </a:ln>
            <a:effectLst>
              <a:outerShdw blurRad="165100" algn="ctr" rotWithShape="0">
                <a:schemeClr val="accent2">
                  <a:lumMod val="20000"/>
                  <a:lumOff val="8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1"/>
            <p:cNvSpPr>
              <a:spLocks/>
            </p:cNvSpPr>
            <p:nvPr/>
          </p:nvSpPr>
          <p:spPr bwMode="auto">
            <a:xfrm>
              <a:off x="6205407" y="4864688"/>
              <a:ext cx="1209158" cy="542337"/>
            </a:xfrm>
            <a:custGeom>
              <a:avLst/>
              <a:gdLst/>
              <a:ahLst/>
              <a:cxnLst>
                <a:cxn ang="0">
                  <a:pos x="397" y="73"/>
                </a:cxn>
                <a:cxn ang="0">
                  <a:pos x="207" y="178"/>
                </a:cxn>
                <a:cxn ang="0">
                  <a:pos x="28" y="89"/>
                </a:cxn>
                <a:cxn ang="0">
                  <a:pos x="0" y="105"/>
                </a:cxn>
                <a:cxn ang="0">
                  <a:pos x="32" y="0"/>
                </a:cxn>
                <a:cxn ang="0">
                  <a:pos x="138" y="25"/>
                </a:cxn>
                <a:cxn ang="0">
                  <a:pos x="111" y="41"/>
                </a:cxn>
                <a:cxn ang="0">
                  <a:pos x="207" y="84"/>
                </a:cxn>
                <a:cxn ang="0">
                  <a:pos x="312" y="30"/>
                </a:cxn>
              </a:cxnLst>
              <a:rect l="0" t="0" r="r" b="b"/>
              <a:pathLst>
                <a:path w="397" h="178">
                  <a:moveTo>
                    <a:pt x="397" y="73"/>
                  </a:moveTo>
                  <a:cubicBezTo>
                    <a:pt x="357" y="136"/>
                    <a:pt x="286" y="178"/>
                    <a:pt x="207" y="178"/>
                  </a:cubicBezTo>
                  <a:cubicBezTo>
                    <a:pt x="135" y="178"/>
                    <a:pt x="70" y="143"/>
                    <a:pt x="28" y="89"/>
                  </a:cubicBezTo>
                  <a:cubicBezTo>
                    <a:pt x="28" y="89"/>
                    <a:pt x="0" y="105"/>
                    <a:pt x="0" y="105"/>
                  </a:cubicBezTo>
                  <a:cubicBezTo>
                    <a:pt x="0" y="105"/>
                    <a:pt x="32" y="0"/>
                    <a:pt x="32" y="0"/>
                  </a:cubicBezTo>
                  <a:cubicBezTo>
                    <a:pt x="32" y="0"/>
                    <a:pt x="138" y="25"/>
                    <a:pt x="138" y="25"/>
                  </a:cubicBezTo>
                  <a:cubicBezTo>
                    <a:pt x="138" y="25"/>
                    <a:pt x="111" y="41"/>
                    <a:pt x="111" y="41"/>
                  </a:cubicBezTo>
                  <a:cubicBezTo>
                    <a:pt x="135" y="67"/>
                    <a:pt x="169" y="84"/>
                    <a:pt x="207" y="84"/>
                  </a:cubicBezTo>
                  <a:cubicBezTo>
                    <a:pt x="250" y="84"/>
                    <a:pt x="288" y="63"/>
                    <a:pt x="312" y="30"/>
                  </a:cubicBezTo>
                </a:path>
              </a:pathLst>
            </a:custGeom>
            <a:gradFill flip="none" rotWithShape="1">
              <a:gsLst>
                <a:gs pos="0">
                  <a:schemeClr val="accent2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>
              <a:solidFill>
                <a:schemeClr val="tx1"/>
              </a:solidFill>
              <a:prstDash val="solid"/>
              <a:miter lim="800000"/>
              <a:headEnd/>
              <a:tailEnd/>
            </a:ln>
            <a:effectLst>
              <a:outerShdw blurRad="165100" algn="ctr" rotWithShape="0">
                <a:schemeClr val="accent2">
                  <a:lumMod val="20000"/>
                  <a:lumOff val="8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75"/>
          <p:cNvGrpSpPr/>
          <p:nvPr/>
        </p:nvGrpSpPr>
        <p:grpSpPr>
          <a:xfrm>
            <a:off x="1704888" y="5132862"/>
            <a:ext cx="647224" cy="519402"/>
            <a:chOff x="-246066" y="3852953"/>
            <a:chExt cx="3038474" cy="2438401"/>
          </a:xfrm>
        </p:grpSpPr>
        <p:pic>
          <p:nvPicPr>
            <p:cNvPr id="18" name="Picture 13" descr="\\SERVER3\InternalBin\Resource DVD\DVD_ART36\Artwork_Imagery\Icons - Illustrations\_ SUPER VISTA STYLE\server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246066" y="3852953"/>
              <a:ext cx="2438402" cy="2438401"/>
            </a:xfrm>
            <a:prstGeom prst="rect">
              <a:avLst/>
            </a:prstGeom>
            <a:noFill/>
          </p:spPr>
        </p:pic>
        <p:pic>
          <p:nvPicPr>
            <p:cNvPr id="19" name="Picture 14" descr="\\SERVER3\InternalBin\Resource DVD\DVD_ART36\Artwork_Imagery\Icons - Illustrations\Maps Globes\world_256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220783" y="4681627"/>
              <a:ext cx="1571625" cy="1571626"/>
            </a:xfrm>
            <a:prstGeom prst="rect">
              <a:avLst/>
            </a:prstGeom>
            <a:noFill/>
          </p:spPr>
        </p:pic>
      </p:grpSp>
      <p:pic>
        <p:nvPicPr>
          <p:cNvPr id="20" name="Picture 30" descr="C:\Users\davidg\Pictures\DVD_ART34\Artwork_Imagery\Icons - Illustrations\_WINDOWS SERVER ICONS\Security\Lock locked secure security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76735" y="4010859"/>
            <a:ext cx="350754" cy="515437"/>
          </a:xfrm>
          <a:prstGeom prst="rect">
            <a:avLst/>
          </a:prstGeom>
          <a:noFill/>
        </p:spPr>
      </p:pic>
      <p:sp>
        <p:nvSpPr>
          <p:cNvPr id="21" name="Freeform 11"/>
          <p:cNvSpPr>
            <a:spLocks/>
          </p:cNvSpPr>
          <p:nvPr/>
        </p:nvSpPr>
        <p:spPr bwMode="auto">
          <a:xfrm>
            <a:off x="2729184" y="4530839"/>
            <a:ext cx="2725221" cy="826048"/>
          </a:xfrm>
          <a:custGeom>
            <a:avLst/>
            <a:gdLst/>
            <a:ahLst/>
            <a:cxnLst>
              <a:cxn ang="0">
                <a:pos x="359" y="21"/>
              </a:cxn>
              <a:cxn ang="0">
                <a:pos x="371" y="59"/>
              </a:cxn>
              <a:cxn ang="0">
                <a:pos x="368" y="80"/>
              </a:cxn>
              <a:cxn ang="0">
                <a:pos x="358" y="98"/>
              </a:cxn>
              <a:cxn ang="0">
                <a:pos x="384" y="101"/>
              </a:cxn>
              <a:cxn ang="0">
                <a:pos x="473" y="114"/>
              </a:cxn>
              <a:cxn ang="0">
                <a:pos x="574" y="135"/>
              </a:cxn>
              <a:cxn ang="0">
                <a:pos x="618" y="150"/>
              </a:cxn>
              <a:cxn ang="0">
                <a:pos x="650" y="167"/>
              </a:cxn>
              <a:cxn ang="0">
                <a:pos x="641" y="179"/>
              </a:cxn>
              <a:cxn ang="0">
                <a:pos x="612" y="163"/>
              </a:cxn>
              <a:cxn ang="0">
                <a:pos x="570" y="149"/>
              </a:cxn>
              <a:cxn ang="0">
                <a:pos x="471" y="128"/>
              </a:cxn>
              <a:cxn ang="0">
                <a:pos x="382" y="116"/>
              </a:cxn>
              <a:cxn ang="0">
                <a:pos x="354" y="113"/>
              </a:cxn>
              <a:cxn ang="0">
                <a:pos x="344" y="112"/>
              </a:cxn>
              <a:cxn ang="0">
                <a:pos x="334" y="111"/>
              </a:cxn>
              <a:cxn ang="0">
                <a:pos x="306" y="108"/>
              </a:cxn>
              <a:cxn ang="0">
                <a:pos x="214" y="93"/>
              </a:cxn>
              <a:cxn ang="0">
                <a:pos x="0" y="12"/>
              </a:cxn>
              <a:cxn ang="0">
                <a:pos x="9" y="0"/>
              </a:cxn>
              <a:cxn ang="0">
                <a:pos x="217" y="79"/>
              </a:cxn>
              <a:cxn ang="0">
                <a:pos x="308" y="94"/>
              </a:cxn>
              <a:cxn ang="0">
                <a:pos x="335" y="96"/>
              </a:cxn>
              <a:cxn ang="0">
                <a:pos x="339" y="97"/>
              </a:cxn>
              <a:cxn ang="0">
                <a:pos x="354" y="75"/>
              </a:cxn>
              <a:cxn ang="0">
                <a:pos x="357" y="59"/>
              </a:cxn>
              <a:cxn ang="0">
                <a:pos x="347" y="29"/>
              </a:cxn>
            </a:cxnLst>
            <a:rect l="0" t="0" r="r" b="b"/>
            <a:pathLst>
              <a:path w="650" h="179">
                <a:moveTo>
                  <a:pt x="359" y="21"/>
                </a:moveTo>
                <a:cubicBezTo>
                  <a:pt x="368" y="34"/>
                  <a:pt x="371" y="47"/>
                  <a:pt x="371" y="59"/>
                </a:cubicBezTo>
                <a:cubicBezTo>
                  <a:pt x="371" y="67"/>
                  <a:pt x="370" y="74"/>
                  <a:pt x="368" y="80"/>
                </a:cubicBezTo>
                <a:cubicBezTo>
                  <a:pt x="365" y="87"/>
                  <a:pt x="362" y="93"/>
                  <a:pt x="358" y="98"/>
                </a:cubicBezTo>
                <a:cubicBezTo>
                  <a:pt x="364" y="99"/>
                  <a:pt x="373" y="100"/>
                  <a:pt x="384" y="101"/>
                </a:cubicBezTo>
                <a:cubicBezTo>
                  <a:pt x="407" y="104"/>
                  <a:pt x="439" y="108"/>
                  <a:pt x="473" y="114"/>
                </a:cubicBezTo>
                <a:cubicBezTo>
                  <a:pt x="507" y="119"/>
                  <a:pt x="543" y="126"/>
                  <a:pt x="574" y="135"/>
                </a:cubicBezTo>
                <a:cubicBezTo>
                  <a:pt x="590" y="139"/>
                  <a:pt x="605" y="144"/>
                  <a:pt x="618" y="150"/>
                </a:cubicBezTo>
                <a:cubicBezTo>
                  <a:pt x="631" y="155"/>
                  <a:pt x="642" y="161"/>
                  <a:pt x="650" y="167"/>
                </a:cubicBezTo>
                <a:cubicBezTo>
                  <a:pt x="650" y="167"/>
                  <a:pt x="641" y="179"/>
                  <a:pt x="641" y="179"/>
                </a:cubicBezTo>
                <a:cubicBezTo>
                  <a:pt x="634" y="173"/>
                  <a:pt x="624" y="168"/>
                  <a:pt x="612" y="163"/>
                </a:cubicBezTo>
                <a:cubicBezTo>
                  <a:pt x="600" y="158"/>
                  <a:pt x="586" y="153"/>
                  <a:pt x="570" y="149"/>
                </a:cubicBezTo>
                <a:cubicBezTo>
                  <a:pt x="540" y="140"/>
                  <a:pt x="504" y="133"/>
                  <a:pt x="471" y="128"/>
                </a:cubicBezTo>
                <a:cubicBezTo>
                  <a:pt x="437" y="122"/>
                  <a:pt x="405" y="118"/>
                  <a:pt x="382" y="116"/>
                </a:cubicBezTo>
                <a:cubicBezTo>
                  <a:pt x="370" y="114"/>
                  <a:pt x="361" y="113"/>
                  <a:pt x="354" y="113"/>
                </a:cubicBezTo>
                <a:cubicBezTo>
                  <a:pt x="348" y="112"/>
                  <a:pt x="344" y="112"/>
                  <a:pt x="344" y="112"/>
                </a:cubicBezTo>
                <a:cubicBezTo>
                  <a:pt x="344" y="112"/>
                  <a:pt x="340" y="112"/>
                  <a:pt x="334" y="111"/>
                </a:cubicBezTo>
                <a:cubicBezTo>
                  <a:pt x="327" y="110"/>
                  <a:pt x="318" y="109"/>
                  <a:pt x="306" y="108"/>
                </a:cubicBezTo>
                <a:cubicBezTo>
                  <a:pt x="282" y="105"/>
                  <a:pt x="250" y="101"/>
                  <a:pt x="214" y="93"/>
                </a:cubicBezTo>
                <a:cubicBezTo>
                  <a:pt x="142" y="79"/>
                  <a:pt x="56" y="54"/>
                  <a:pt x="0" y="12"/>
                </a:cubicBezTo>
                <a:cubicBezTo>
                  <a:pt x="0" y="12"/>
                  <a:pt x="9" y="0"/>
                  <a:pt x="9" y="0"/>
                </a:cubicBezTo>
                <a:cubicBezTo>
                  <a:pt x="62" y="41"/>
                  <a:pt x="146" y="65"/>
                  <a:pt x="217" y="79"/>
                </a:cubicBezTo>
                <a:cubicBezTo>
                  <a:pt x="252" y="86"/>
                  <a:pt x="284" y="91"/>
                  <a:pt x="308" y="94"/>
                </a:cubicBezTo>
                <a:cubicBezTo>
                  <a:pt x="319" y="95"/>
                  <a:pt x="329" y="96"/>
                  <a:pt x="335" y="96"/>
                </a:cubicBezTo>
                <a:cubicBezTo>
                  <a:pt x="336" y="97"/>
                  <a:pt x="338" y="97"/>
                  <a:pt x="339" y="97"/>
                </a:cubicBezTo>
                <a:cubicBezTo>
                  <a:pt x="343" y="94"/>
                  <a:pt x="350" y="86"/>
                  <a:pt x="354" y="75"/>
                </a:cubicBezTo>
                <a:cubicBezTo>
                  <a:pt x="356" y="70"/>
                  <a:pt x="357" y="65"/>
                  <a:pt x="357" y="59"/>
                </a:cubicBezTo>
                <a:cubicBezTo>
                  <a:pt x="357" y="50"/>
                  <a:pt x="354" y="40"/>
                  <a:pt x="347" y="29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12700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9"/>
          <p:cNvSpPr>
            <a:spLocks/>
          </p:cNvSpPr>
          <p:nvPr/>
        </p:nvSpPr>
        <p:spPr bwMode="auto">
          <a:xfrm>
            <a:off x="3352800" y="3647626"/>
            <a:ext cx="2276639" cy="982278"/>
          </a:xfrm>
          <a:custGeom>
            <a:avLst/>
            <a:gdLst/>
            <a:ahLst/>
            <a:cxnLst>
              <a:cxn ang="0">
                <a:pos x="337" y="272"/>
              </a:cxn>
              <a:cxn ang="0">
                <a:pos x="309" y="258"/>
              </a:cxn>
              <a:cxn ang="0">
                <a:pos x="285" y="263"/>
              </a:cxn>
              <a:cxn ang="0">
                <a:pos x="268" y="254"/>
              </a:cxn>
              <a:cxn ang="0">
                <a:pos x="251" y="264"/>
              </a:cxn>
              <a:cxn ang="0">
                <a:pos x="213" y="263"/>
              </a:cxn>
              <a:cxn ang="0">
                <a:pos x="132" y="260"/>
              </a:cxn>
              <a:cxn ang="0">
                <a:pos x="106" y="272"/>
              </a:cxn>
              <a:cxn ang="0">
                <a:pos x="57" y="260"/>
              </a:cxn>
              <a:cxn ang="0">
                <a:pos x="48" y="258"/>
              </a:cxn>
              <a:cxn ang="0">
                <a:pos x="11" y="197"/>
              </a:cxn>
              <a:cxn ang="0">
                <a:pos x="26" y="188"/>
              </a:cxn>
              <a:cxn ang="0">
                <a:pos x="60" y="157"/>
              </a:cxn>
              <a:cxn ang="0">
                <a:pos x="66" y="154"/>
              </a:cxn>
              <a:cxn ang="0">
                <a:pos x="98" y="136"/>
              </a:cxn>
              <a:cxn ang="0">
                <a:pos x="105" y="132"/>
              </a:cxn>
              <a:cxn ang="0">
                <a:pos x="123" y="116"/>
              </a:cxn>
              <a:cxn ang="0">
                <a:pos x="124" y="88"/>
              </a:cxn>
              <a:cxn ang="0">
                <a:pos x="135" y="78"/>
              </a:cxn>
              <a:cxn ang="0">
                <a:pos x="153" y="39"/>
              </a:cxn>
              <a:cxn ang="0">
                <a:pos x="170" y="29"/>
              </a:cxn>
              <a:cxn ang="0">
                <a:pos x="203" y="19"/>
              </a:cxn>
              <a:cxn ang="0">
                <a:pos x="222" y="35"/>
              </a:cxn>
              <a:cxn ang="0">
                <a:pos x="242" y="57"/>
              </a:cxn>
              <a:cxn ang="0">
                <a:pos x="276" y="43"/>
              </a:cxn>
              <a:cxn ang="0">
                <a:pos x="301" y="12"/>
              </a:cxn>
              <a:cxn ang="0">
                <a:pos x="321" y="12"/>
              </a:cxn>
              <a:cxn ang="0">
                <a:pos x="333" y="18"/>
              </a:cxn>
              <a:cxn ang="0">
                <a:pos x="401" y="25"/>
              </a:cxn>
              <a:cxn ang="0">
                <a:pos x="409" y="31"/>
              </a:cxn>
              <a:cxn ang="0">
                <a:pos x="441" y="66"/>
              </a:cxn>
              <a:cxn ang="0">
                <a:pos x="444" y="66"/>
              </a:cxn>
              <a:cxn ang="0">
                <a:pos x="518" y="70"/>
              </a:cxn>
              <a:cxn ang="0">
                <a:pos x="534" y="100"/>
              </a:cxn>
              <a:cxn ang="0">
                <a:pos x="533" y="106"/>
              </a:cxn>
              <a:cxn ang="0">
                <a:pos x="554" y="124"/>
              </a:cxn>
              <a:cxn ang="0">
                <a:pos x="559" y="126"/>
              </a:cxn>
              <a:cxn ang="0">
                <a:pos x="581" y="129"/>
              </a:cxn>
              <a:cxn ang="0">
                <a:pos x="631" y="146"/>
              </a:cxn>
              <a:cxn ang="0">
                <a:pos x="634" y="165"/>
              </a:cxn>
              <a:cxn ang="0">
                <a:pos x="636" y="199"/>
              </a:cxn>
              <a:cxn ang="0">
                <a:pos x="634" y="207"/>
              </a:cxn>
              <a:cxn ang="0">
                <a:pos x="569" y="255"/>
              </a:cxn>
              <a:cxn ang="0">
                <a:pos x="523" y="273"/>
              </a:cxn>
              <a:cxn ang="0">
                <a:pos x="475" y="263"/>
              </a:cxn>
              <a:cxn ang="0">
                <a:pos x="453" y="274"/>
              </a:cxn>
              <a:cxn ang="0">
                <a:pos x="401" y="261"/>
              </a:cxn>
              <a:cxn ang="0">
                <a:pos x="377" y="276"/>
              </a:cxn>
            </a:cxnLst>
            <a:rect l="0" t="0" r="r" b="b"/>
            <a:pathLst>
              <a:path w="644" h="277">
                <a:moveTo>
                  <a:pt x="353" y="276"/>
                </a:moveTo>
                <a:cubicBezTo>
                  <a:pt x="348" y="275"/>
                  <a:pt x="342" y="274"/>
                  <a:pt x="337" y="272"/>
                </a:cubicBezTo>
                <a:cubicBezTo>
                  <a:pt x="331" y="270"/>
                  <a:pt x="319" y="264"/>
                  <a:pt x="314" y="261"/>
                </a:cubicBezTo>
                <a:cubicBezTo>
                  <a:pt x="312" y="260"/>
                  <a:pt x="311" y="259"/>
                  <a:pt x="309" y="258"/>
                </a:cubicBezTo>
                <a:cubicBezTo>
                  <a:pt x="308" y="259"/>
                  <a:pt x="307" y="260"/>
                  <a:pt x="306" y="260"/>
                </a:cubicBezTo>
                <a:cubicBezTo>
                  <a:pt x="299" y="264"/>
                  <a:pt x="292" y="265"/>
                  <a:pt x="285" y="263"/>
                </a:cubicBezTo>
                <a:cubicBezTo>
                  <a:pt x="281" y="262"/>
                  <a:pt x="274" y="259"/>
                  <a:pt x="271" y="256"/>
                </a:cubicBezTo>
                <a:cubicBezTo>
                  <a:pt x="270" y="255"/>
                  <a:pt x="269" y="254"/>
                  <a:pt x="268" y="254"/>
                </a:cubicBezTo>
                <a:cubicBezTo>
                  <a:pt x="267" y="255"/>
                  <a:pt x="266" y="255"/>
                  <a:pt x="265" y="256"/>
                </a:cubicBezTo>
                <a:cubicBezTo>
                  <a:pt x="262" y="259"/>
                  <a:pt x="256" y="262"/>
                  <a:pt x="251" y="264"/>
                </a:cubicBezTo>
                <a:cubicBezTo>
                  <a:pt x="243" y="266"/>
                  <a:pt x="228" y="265"/>
                  <a:pt x="218" y="262"/>
                </a:cubicBezTo>
                <a:cubicBezTo>
                  <a:pt x="216" y="261"/>
                  <a:pt x="216" y="261"/>
                  <a:pt x="213" y="263"/>
                </a:cubicBezTo>
                <a:cubicBezTo>
                  <a:pt x="193" y="277"/>
                  <a:pt x="165" y="277"/>
                  <a:pt x="138" y="263"/>
                </a:cubicBezTo>
                <a:cubicBezTo>
                  <a:pt x="135" y="262"/>
                  <a:pt x="132" y="260"/>
                  <a:pt x="132" y="260"/>
                </a:cubicBezTo>
                <a:cubicBezTo>
                  <a:pt x="131" y="259"/>
                  <a:pt x="130" y="260"/>
                  <a:pt x="127" y="262"/>
                </a:cubicBezTo>
                <a:cubicBezTo>
                  <a:pt x="121" y="267"/>
                  <a:pt x="114" y="270"/>
                  <a:pt x="106" y="272"/>
                </a:cubicBezTo>
                <a:cubicBezTo>
                  <a:pt x="101" y="273"/>
                  <a:pt x="91" y="273"/>
                  <a:pt x="86" y="272"/>
                </a:cubicBezTo>
                <a:cubicBezTo>
                  <a:pt x="77" y="270"/>
                  <a:pt x="66" y="265"/>
                  <a:pt x="57" y="260"/>
                </a:cubicBezTo>
                <a:cubicBezTo>
                  <a:pt x="56" y="259"/>
                  <a:pt x="55" y="258"/>
                  <a:pt x="53" y="257"/>
                </a:cubicBezTo>
                <a:cubicBezTo>
                  <a:pt x="52" y="257"/>
                  <a:pt x="50" y="257"/>
                  <a:pt x="48" y="258"/>
                </a:cubicBezTo>
                <a:cubicBezTo>
                  <a:pt x="38" y="259"/>
                  <a:pt x="27" y="256"/>
                  <a:pt x="19" y="249"/>
                </a:cubicBezTo>
                <a:cubicBezTo>
                  <a:pt x="4" y="237"/>
                  <a:pt x="0" y="210"/>
                  <a:pt x="11" y="197"/>
                </a:cubicBezTo>
                <a:cubicBezTo>
                  <a:pt x="14" y="194"/>
                  <a:pt x="20" y="191"/>
                  <a:pt x="25" y="191"/>
                </a:cubicBezTo>
                <a:cubicBezTo>
                  <a:pt x="26" y="191"/>
                  <a:pt x="26" y="190"/>
                  <a:pt x="26" y="188"/>
                </a:cubicBezTo>
                <a:cubicBezTo>
                  <a:pt x="26" y="183"/>
                  <a:pt x="27" y="178"/>
                  <a:pt x="29" y="174"/>
                </a:cubicBezTo>
                <a:cubicBezTo>
                  <a:pt x="34" y="164"/>
                  <a:pt x="45" y="158"/>
                  <a:pt x="60" y="157"/>
                </a:cubicBezTo>
                <a:cubicBezTo>
                  <a:pt x="61" y="157"/>
                  <a:pt x="63" y="157"/>
                  <a:pt x="65" y="157"/>
                </a:cubicBezTo>
                <a:cubicBezTo>
                  <a:pt x="65" y="156"/>
                  <a:pt x="66" y="155"/>
                  <a:pt x="66" y="154"/>
                </a:cubicBezTo>
                <a:cubicBezTo>
                  <a:pt x="70" y="148"/>
                  <a:pt x="76" y="141"/>
                  <a:pt x="82" y="138"/>
                </a:cubicBezTo>
                <a:cubicBezTo>
                  <a:pt x="87" y="136"/>
                  <a:pt x="91" y="135"/>
                  <a:pt x="98" y="136"/>
                </a:cubicBezTo>
                <a:cubicBezTo>
                  <a:pt x="99" y="136"/>
                  <a:pt x="101" y="136"/>
                  <a:pt x="103" y="136"/>
                </a:cubicBezTo>
                <a:cubicBezTo>
                  <a:pt x="104" y="134"/>
                  <a:pt x="105" y="133"/>
                  <a:pt x="105" y="132"/>
                </a:cubicBezTo>
                <a:cubicBezTo>
                  <a:pt x="109" y="125"/>
                  <a:pt x="115" y="118"/>
                  <a:pt x="121" y="116"/>
                </a:cubicBezTo>
                <a:cubicBezTo>
                  <a:pt x="122" y="116"/>
                  <a:pt x="123" y="116"/>
                  <a:pt x="123" y="116"/>
                </a:cubicBezTo>
                <a:cubicBezTo>
                  <a:pt x="123" y="116"/>
                  <a:pt x="123" y="114"/>
                  <a:pt x="122" y="111"/>
                </a:cubicBezTo>
                <a:cubicBezTo>
                  <a:pt x="120" y="103"/>
                  <a:pt x="121" y="94"/>
                  <a:pt x="124" y="88"/>
                </a:cubicBezTo>
                <a:cubicBezTo>
                  <a:pt x="125" y="85"/>
                  <a:pt x="130" y="81"/>
                  <a:pt x="132" y="79"/>
                </a:cubicBezTo>
                <a:cubicBezTo>
                  <a:pt x="133" y="79"/>
                  <a:pt x="134" y="79"/>
                  <a:pt x="135" y="78"/>
                </a:cubicBezTo>
                <a:cubicBezTo>
                  <a:pt x="135" y="76"/>
                  <a:pt x="135" y="75"/>
                  <a:pt x="135" y="73"/>
                </a:cubicBezTo>
                <a:cubicBezTo>
                  <a:pt x="136" y="58"/>
                  <a:pt x="142" y="46"/>
                  <a:pt x="153" y="39"/>
                </a:cubicBezTo>
                <a:cubicBezTo>
                  <a:pt x="157" y="36"/>
                  <a:pt x="162" y="33"/>
                  <a:pt x="166" y="32"/>
                </a:cubicBezTo>
                <a:cubicBezTo>
                  <a:pt x="168" y="31"/>
                  <a:pt x="169" y="31"/>
                  <a:pt x="170" y="29"/>
                </a:cubicBezTo>
                <a:cubicBezTo>
                  <a:pt x="175" y="23"/>
                  <a:pt x="185" y="18"/>
                  <a:pt x="195" y="18"/>
                </a:cubicBezTo>
                <a:cubicBezTo>
                  <a:pt x="198" y="18"/>
                  <a:pt x="202" y="19"/>
                  <a:pt x="203" y="19"/>
                </a:cubicBezTo>
                <a:cubicBezTo>
                  <a:pt x="210" y="21"/>
                  <a:pt x="215" y="25"/>
                  <a:pt x="218" y="31"/>
                </a:cubicBezTo>
                <a:cubicBezTo>
                  <a:pt x="219" y="34"/>
                  <a:pt x="220" y="35"/>
                  <a:pt x="222" y="35"/>
                </a:cubicBezTo>
                <a:cubicBezTo>
                  <a:pt x="230" y="37"/>
                  <a:pt x="237" y="44"/>
                  <a:pt x="240" y="53"/>
                </a:cubicBezTo>
                <a:cubicBezTo>
                  <a:pt x="241" y="55"/>
                  <a:pt x="241" y="57"/>
                  <a:pt x="242" y="57"/>
                </a:cubicBezTo>
                <a:cubicBezTo>
                  <a:pt x="242" y="57"/>
                  <a:pt x="243" y="56"/>
                  <a:pt x="244" y="55"/>
                </a:cubicBezTo>
                <a:cubicBezTo>
                  <a:pt x="252" y="49"/>
                  <a:pt x="265" y="44"/>
                  <a:pt x="276" y="43"/>
                </a:cubicBezTo>
                <a:cubicBezTo>
                  <a:pt x="282" y="42"/>
                  <a:pt x="282" y="43"/>
                  <a:pt x="282" y="38"/>
                </a:cubicBezTo>
                <a:cubicBezTo>
                  <a:pt x="281" y="27"/>
                  <a:pt x="289" y="16"/>
                  <a:pt x="301" y="12"/>
                </a:cubicBezTo>
                <a:cubicBezTo>
                  <a:pt x="304" y="11"/>
                  <a:pt x="306" y="10"/>
                  <a:pt x="311" y="10"/>
                </a:cubicBezTo>
                <a:cubicBezTo>
                  <a:pt x="316" y="10"/>
                  <a:pt x="317" y="10"/>
                  <a:pt x="321" y="12"/>
                </a:cubicBezTo>
                <a:cubicBezTo>
                  <a:pt x="324" y="13"/>
                  <a:pt x="327" y="14"/>
                  <a:pt x="329" y="16"/>
                </a:cubicBezTo>
                <a:cubicBezTo>
                  <a:pt x="330" y="17"/>
                  <a:pt x="332" y="18"/>
                  <a:pt x="333" y="18"/>
                </a:cubicBezTo>
                <a:cubicBezTo>
                  <a:pt x="335" y="17"/>
                  <a:pt x="336" y="16"/>
                  <a:pt x="338" y="15"/>
                </a:cubicBezTo>
                <a:cubicBezTo>
                  <a:pt x="362" y="0"/>
                  <a:pt x="385" y="4"/>
                  <a:pt x="401" y="25"/>
                </a:cubicBezTo>
                <a:cubicBezTo>
                  <a:pt x="403" y="27"/>
                  <a:pt x="404" y="29"/>
                  <a:pt x="404" y="29"/>
                </a:cubicBezTo>
                <a:cubicBezTo>
                  <a:pt x="404" y="30"/>
                  <a:pt x="406" y="30"/>
                  <a:pt x="409" y="31"/>
                </a:cubicBezTo>
                <a:cubicBezTo>
                  <a:pt x="421" y="34"/>
                  <a:pt x="431" y="41"/>
                  <a:pt x="436" y="51"/>
                </a:cubicBezTo>
                <a:cubicBezTo>
                  <a:pt x="438" y="55"/>
                  <a:pt x="440" y="62"/>
                  <a:pt x="441" y="66"/>
                </a:cubicBezTo>
                <a:cubicBezTo>
                  <a:pt x="441" y="67"/>
                  <a:pt x="441" y="68"/>
                  <a:pt x="441" y="68"/>
                </a:cubicBezTo>
                <a:cubicBezTo>
                  <a:pt x="442" y="68"/>
                  <a:pt x="443" y="67"/>
                  <a:pt x="444" y="66"/>
                </a:cubicBezTo>
                <a:cubicBezTo>
                  <a:pt x="466" y="49"/>
                  <a:pt x="486" y="45"/>
                  <a:pt x="504" y="57"/>
                </a:cubicBezTo>
                <a:cubicBezTo>
                  <a:pt x="509" y="60"/>
                  <a:pt x="514" y="65"/>
                  <a:pt x="518" y="70"/>
                </a:cubicBezTo>
                <a:cubicBezTo>
                  <a:pt x="519" y="72"/>
                  <a:pt x="521" y="74"/>
                  <a:pt x="523" y="75"/>
                </a:cubicBezTo>
                <a:cubicBezTo>
                  <a:pt x="531" y="81"/>
                  <a:pt x="535" y="91"/>
                  <a:pt x="534" y="100"/>
                </a:cubicBezTo>
                <a:cubicBezTo>
                  <a:pt x="534" y="102"/>
                  <a:pt x="533" y="104"/>
                  <a:pt x="533" y="105"/>
                </a:cubicBezTo>
                <a:cubicBezTo>
                  <a:pt x="533" y="106"/>
                  <a:pt x="533" y="106"/>
                  <a:pt x="533" y="106"/>
                </a:cubicBezTo>
                <a:cubicBezTo>
                  <a:pt x="533" y="106"/>
                  <a:pt x="535" y="107"/>
                  <a:pt x="536" y="107"/>
                </a:cubicBezTo>
                <a:cubicBezTo>
                  <a:pt x="544" y="109"/>
                  <a:pt x="550" y="116"/>
                  <a:pt x="554" y="124"/>
                </a:cubicBezTo>
                <a:cubicBezTo>
                  <a:pt x="554" y="125"/>
                  <a:pt x="555" y="126"/>
                  <a:pt x="555" y="127"/>
                </a:cubicBezTo>
                <a:cubicBezTo>
                  <a:pt x="555" y="127"/>
                  <a:pt x="557" y="126"/>
                  <a:pt x="559" y="126"/>
                </a:cubicBezTo>
                <a:cubicBezTo>
                  <a:pt x="566" y="123"/>
                  <a:pt x="573" y="124"/>
                  <a:pt x="578" y="128"/>
                </a:cubicBezTo>
                <a:cubicBezTo>
                  <a:pt x="579" y="128"/>
                  <a:pt x="580" y="129"/>
                  <a:pt x="581" y="129"/>
                </a:cubicBezTo>
                <a:cubicBezTo>
                  <a:pt x="583" y="129"/>
                  <a:pt x="586" y="128"/>
                  <a:pt x="588" y="128"/>
                </a:cubicBezTo>
                <a:cubicBezTo>
                  <a:pt x="611" y="126"/>
                  <a:pt x="626" y="132"/>
                  <a:pt x="631" y="146"/>
                </a:cubicBezTo>
                <a:cubicBezTo>
                  <a:pt x="632" y="149"/>
                  <a:pt x="632" y="157"/>
                  <a:pt x="631" y="160"/>
                </a:cubicBezTo>
                <a:cubicBezTo>
                  <a:pt x="631" y="162"/>
                  <a:pt x="631" y="162"/>
                  <a:pt x="634" y="165"/>
                </a:cubicBezTo>
                <a:cubicBezTo>
                  <a:pt x="635" y="167"/>
                  <a:pt x="637" y="169"/>
                  <a:pt x="638" y="171"/>
                </a:cubicBezTo>
                <a:cubicBezTo>
                  <a:pt x="644" y="181"/>
                  <a:pt x="643" y="191"/>
                  <a:pt x="636" y="199"/>
                </a:cubicBezTo>
                <a:cubicBezTo>
                  <a:pt x="636" y="200"/>
                  <a:pt x="635" y="200"/>
                  <a:pt x="634" y="201"/>
                </a:cubicBezTo>
                <a:cubicBezTo>
                  <a:pt x="634" y="203"/>
                  <a:pt x="634" y="205"/>
                  <a:pt x="634" y="207"/>
                </a:cubicBezTo>
                <a:cubicBezTo>
                  <a:pt x="634" y="234"/>
                  <a:pt x="612" y="252"/>
                  <a:pt x="575" y="254"/>
                </a:cubicBezTo>
                <a:cubicBezTo>
                  <a:pt x="573" y="254"/>
                  <a:pt x="571" y="255"/>
                  <a:pt x="569" y="255"/>
                </a:cubicBezTo>
                <a:cubicBezTo>
                  <a:pt x="568" y="256"/>
                  <a:pt x="567" y="257"/>
                  <a:pt x="566" y="259"/>
                </a:cubicBezTo>
                <a:cubicBezTo>
                  <a:pt x="555" y="269"/>
                  <a:pt x="542" y="274"/>
                  <a:pt x="523" y="273"/>
                </a:cubicBezTo>
                <a:cubicBezTo>
                  <a:pt x="510" y="273"/>
                  <a:pt x="498" y="271"/>
                  <a:pt x="483" y="265"/>
                </a:cubicBezTo>
                <a:cubicBezTo>
                  <a:pt x="480" y="265"/>
                  <a:pt x="478" y="264"/>
                  <a:pt x="475" y="263"/>
                </a:cubicBezTo>
                <a:cubicBezTo>
                  <a:pt x="474" y="264"/>
                  <a:pt x="474" y="264"/>
                  <a:pt x="473" y="265"/>
                </a:cubicBezTo>
                <a:cubicBezTo>
                  <a:pt x="467" y="270"/>
                  <a:pt x="461" y="272"/>
                  <a:pt x="453" y="274"/>
                </a:cubicBezTo>
                <a:cubicBezTo>
                  <a:pt x="440" y="276"/>
                  <a:pt x="422" y="272"/>
                  <a:pt x="406" y="264"/>
                </a:cubicBezTo>
                <a:cubicBezTo>
                  <a:pt x="404" y="263"/>
                  <a:pt x="403" y="262"/>
                  <a:pt x="401" y="261"/>
                </a:cubicBezTo>
                <a:cubicBezTo>
                  <a:pt x="400" y="262"/>
                  <a:pt x="399" y="263"/>
                  <a:pt x="398" y="264"/>
                </a:cubicBezTo>
                <a:cubicBezTo>
                  <a:pt x="391" y="270"/>
                  <a:pt x="385" y="273"/>
                  <a:pt x="377" y="276"/>
                </a:cubicBezTo>
                <a:cubicBezTo>
                  <a:pt x="372" y="277"/>
                  <a:pt x="359" y="277"/>
                  <a:pt x="353" y="27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62000" sy="62000" flip="none" algn="tl"/>
          </a:blipFill>
          <a:ln w="9525">
            <a:solidFill>
              <a:schemeClr val="accent1"/>
            </a:solidFill>
            <a:round/>
            <a:headEnd/>
            <a:tailEnd/>
          </a:ln>
          <a:effectLst>
            <a:outerShdw blurRad="304800" algn="ctr" rotWithShape="0">
              <a:schemeClr val="accent2">
                <a:lumMod val="60000"/>
                <a:lumOff val="40000"/>
              </a:schemeClr>
            </a:outerShdw>
          </a:effectLst>
        </p:spPr>
        <p:txBody>
          <a:bodyPr vert="horz" wrap="square" lIns="0" tIns="0" rIns="0" bIns="18288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400" b="1" dirty="0" smtClean="0">
                <a:gradFill flip="none" rotWithShape="1">
                  <a:gsLst>
                    <a:gs pos="0">
                      <a:schemeClr val="tx1"/>
                    </a:gs>
                    <a:gs pos="87000">
                      <a:schemeClr val="tx1"/>
                    </a:gs>
                  </a:gsLst>
                  <a:lin ang="5400000" scaled="0"/>
                  <a:tileRect/>
                </a:gradFill>
                <a:effectLst>
                  <a:outerShdw blurRad="304800" algn="ctr" rotWithShape="0">
                    <a:schemeClr val="accent2"/>
                  </a:outerShdw>
                </a:effectLst>
              </a:rPr>
              <a:t>DEDICATED CLOUD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600777" y="4745405"/>
            <a:ext cx="9692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gradFill flip="none" rotWithShape="1">
                  <a:gsLst>
                    <a:gs pos="0">
                      <a:schemeClr val="tx1"/>
                    </a:gs>
                    <a:gs pos="87000">
                      <a:schemeClr val="tx1"/>
                    </a:gs>
                  </a:gsLst>
                  <a:lin ang="5400000" scaled="0"/>
                  <a:tileRect/>
                </a:gradFill>
                <a:effectLst>
                  <a:outerShdw blurRad="304800" algn="ctr" rotWithShape="0">
                    <a:schemeClr val="accent2"/>
                  </a:outerShdw>
                </a:effectLst>
              </a:rPr>
              <a:t>Secure Cloud</a:t>
            </a:r>
            <a:br>
              <a:rPr lang="en-US" sz="1200" b="1" dirty="0" smtClean="0">
                <a:gradFill flip="none" rotWithShape="1">
                  <a:gsLst>
                    <a:gs pos="0">
                      <a:schemeClr val="tx1"/>
                    </a:gs>
                    <a:gs pos="87000">
                      <a:schemeClr val="tx1"/>
                    </a:gs>
                  </a:gsLst>
                  <a:lin ang="5400000" scaled="0"/>
                  <a:tileRect/>
                </a:gradFill>
                <a:effectLst>
                  <a:outerShdw blurRad="304800" algn="ctr" rotWithShape="0">
                    <a:schemeClr val="accent2"/>
                  </a:outerShdw>
                </a:effectLst>
              </a:rPr>
            </a:br>
            <a:r>
              <a:rPr lang="en-US" sz="1200" b="1" dirty="0" smtClean="0">
                <a:gradFill flip="none" rotWithShape="1">
                  <a:gsLst>
                    <a:gs pos="0">
                      <a:schemeClr val="tx1"/>
                    </a:gs>
                    <a:gs pos="87000">
                      <a:schemeClr val="tx1"/>
                    </a:gs>
                  </a:gsLst>
                  <a:lin ang="5400000" scaled="0"/>
                  <a:tileRect/>
                </a:gradFill>
                <a:effectLst>
                  <a:outerShdw blurRad="304800" algn="ctr" rotWithShape="0">
                    <a:schemeClr val="accent2"/>
                  </a:outerShdw>
                </a:effectLst>
              </a:rPr>
              <a:t>Federation</a:t>
            </a:r>
          </a:p>
        </p:txBody>
      </p:sp>
      <p:sp>
        <p:nvSpPr>
          <p:cNvPr id="24" name="Rectangle 23"/>
          <p:cNvSpPr/>
          <p:nvPr/>
        </p:nvSpPr>
        <p:spPr bwMode="auto">
          <a:xfrm>
            <a:off x="2294789" y="5523540"/>
            <a:ext cx="3052159" cy="72044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50000">
                <a:srgbClr val="FFFFFF">
                  <a:alpha val="50000"/>
                </a:srgbClr>
              </a:gs>
              <a:gs pos="100000">
                <a:srgbClr val="FFFFFF">
                  <a:alpha val="0"/>
                </a:srgbClr>
              </a:gs>
            </a:gsLst>
            <a:lin ang="0" scaled="0"/>
            <a:tileRect/>
          </a:gradFill>
          <a:ln w="12700" cap="flat">
            <a:solidFill>
              <a:srgbClr val="FF0000"/>
            </a:solidFill>
            <a:prstDash val="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25" name="Picture 13" descr="\\SERVER3\InternalBin\Resource DVD\DVD_ART36\Artwork_Imagery\Icons - Illustrations\_ SUPER VISTA STYLE\serve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5304" y="4037287"/>
            <a:ext cx="434394" cy="434394"/>
          </a:xfrm>
          <a:prstGeom prst="rect">
            <a:avLst/>
          </a:prstGeom>
          <a:noFill/>
        </p:spPr>
      </p:pic>
      <p:pic>
        <p:nvPicPr>
          <p:cNvPr id="26" name="Picture 13" descr="\\SERVER3\InternalBin\Resource DVD\DVD_ART36\Artwork_Imagery\Icons - Illustrations\_ SUPER VISTA STYLE\serve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3195" y="4037287"/>
            <a:ext cx="434394" cy="434394"/>
          </a:xfrm>
          <a:prstGeom prst="rect">
            <a:avLst/>
          </a:prstGeom>
          <a:noFill/>
        </p:spPr>
      </p:pic>
      <p:pic>
        <p:nvPicPr>
          <p:cNvPr id="27" name="Picture 13" descr="\\SERVER3\InternalBin\Resource DVD\DVD_ART36\Artwork_Imagery\Icons - Illustrations\_ SUPER VISTA STYLE\serve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6123" y="4037287"/>
            <a:ext cx="434395" cy="434394"/>
          </a:xfrm>
          <a:prstGeom prst="rect">
            <a:avLst/>
          </a:prstGeom>
          <a:noFill/>
        </p:spPr>
      </p:pic>
      <p:pic>
        <p:nvPicPr>
          <p:cNvPr id="28" name="Picture 13" descr="\\SERVER3\InternalBin\Resource DVD\DVD_ART36\Artwork_Imagery\Icons - Illustrations\_ SUPER VISTA STYLE\serve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0011" y="3720395"/>
            <a:ext cx="434394" cy="434394"/>
          </a:xfrm>
          <a:prstGeom prst="rect">
            <a:avLst/>
          </a:prstGeom>
          <a:noFill/>
        </p:spPr>
      </p:pic>
      <p:pic>
        <p:nvPicPr>
          <p:cNvPr id="29" name="Picture 13" descr="\\SERVER3\InternalBin\Resource DVD\DVD_ART36\Artwork_Imagery\Icons - Illustrations\_ SUPER VISTA STYLE\serve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7902" y="3720395"/>
            <a:ext cx="434394" cy="434394"/>
          </a:xfrm>
          <a:prstGeom prst="rect">
            <a:avLst/>
          </a:prstGeom>
          <a:noFill/>
        </p:spPr>
      </p:pic>
      <p:pic>
        <p:nvPicPr>
          <p:cNvPr id="30" name="Picture 13" descr="\\SERVER3\InternalBin\Resource DVD\DVD_ART36\Artwork_Imagery\Icons - Illustrations\_ SUPER VISTA STYLE\serve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70830" y="3720395"/>
            <a:ext cx="434395" cy="434394"/>
          </a:xfrm>
          <a:prstGeom prst="rect">
            <a:avLst/>
          </a:prstGeom>
          <a:noFill/>
        </p:spPr>
      </p:pic>
      <p:pic>
        <p:nvPicPr>
          <p:cNvPr id="31" name="Picture 13" descr="\\SERVER3\InternalBin\Resource DVD\DVD_ART36\Artwork_Imagery\Icons - Illustrations\_ SUPER VISTA STYLE\serve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66802" y="5048932"/>
            <a:ext cx="434394" cy="434394"/>
          </a:xfrm>
          <a:prstGeom prst="rect">
            <a:avLst/>
          </a:prstGeom>
          <a:noFill/>
        </p:spPr>
      </p:pic>
      <p:pic>
        <p:nvPicPr>
          <p:cNvPr id="32" name="Picture 13" descr="\\SERVER3\InternalBin\Resource DVD\DVD_ART36\Artwork_Imagery\Icons - Illustrations\_ SUPER VISTA STYLE\serve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94693" y="5028384"/>
            <a:ext cx="434394" cy="434394"/>
          </a:xfrm>
          <a:prstGeom prst="rect">
            <a:avLst/>
          </a:prstGeom>
          <a:noFill/>
        </p:spPr>
      </p:pic>
      <p:pic>
        <p:nvPicPr>
          <p:cNvPr id="33" name="Picture 13" descr="\\SERVER3\InternalBin\Resource DVD\DVD_ART36\Artwork_Imagery\Icons - Illustrations\_ SUPER VISTA STYLE\serve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17621" y="5028384"/>
            <a:ext cx="434395" cy="434394"/>
          </a:xfrm>
          <a:prstGeom prst="rect">
            <a:avLst/>
          </a:prstGeom>
          <a:noFill/>
        </p:spPr>
      </p:pic>
      <p:grpSp>
        <p:nvGrpSpPr>
          <p:cNvPr id="8" name="Group 178"/>
          <p:cNvGrpSpPr/>
          <p:nvPr/>
        </p:nvGrpSpPr>
        <p:grpSpPr>
          <a:xfrm>
            <a:off x="1374669" y="1529049"/>
            <a:ext cx="6163033" cy="1617377"/>
            <a:chOff x="1374669" y="1001713"/>
            <a:chExt cx="8172451" cy="2144713"/>
          </a:xfrm>
        </p:grpSpPr>
        <p:sp>
          <p:nvSpPr>
            <p:cNvPr id="35" name="Freeform 6"/>
            <p:cNvSpPr>
              <a:spLocks/>
            </p:cNvSpPr>
            <p:nvPr/>
          </p:nvSpPr>
          <p:spPr bwMode="auto">
            <a:xfrm>
              <a:off x="1374669" y="1001713"/>
              <a:ext cx="8172451" cy="2144713"/>
            </a:xfrm>
            <a:custGeom>
              <a:avLst/>
              <a:gdLst/>
              <a:ahLst/>
              <a:cxnLst>
                <a:cxn ang="0">
                  <a:pos x="128" y="477"/>
                </a:cxn>
                <a:cxn ang="0">
                  <a:pos x="48" y="474"/>
                </a:cxn>
                <a:cxn ang="0">
                  <a:pos x="56" y="374"/>
                </a:cxn>
                <a:cxn ang="0">
                  <a:pos x="117" y="333"/>
                </a:cxn>
                <a:cxn ang="0">
                  <a:pos x="148" y="255"/>
                </a:cxn>
                <a:cxn ang="0">
                  <a:pos x="217" y="252"/>
                </a:cxn>
                <a:cxn ang="0">
                  <a:pos x="300" y="228"/>
                </a:cxn>
                <a:cxn ang="0">
                  <a:pos x="404" y="247"/>
                </a:cxn>
                <a:cxn ang="0">
                  <a:pos x="493" y="237"/>
                </a:cxn>
                <a:cxn ang="0">
                  <a:pos x="576" y="176"/>
                </a:cxn>
                <a:cxn ang="0">
                  <a:pos x="645" y="140"/>
                </a:cxn>
                <a:cxn ang="0">
                  <a:pos x="776" y="86"/>
                </a:cxn>
                <a:cxn ang="0">
                  <a:pos x="938" y="15"/>
                </a:cxn>
                <a:cxn ang="0">
                  <a:pos x="1059" y="71"/>
                </a:cxn>
                <a:cxn ang="0">
                  <a:pos x="1169" y="35"/>
                </a:cxn>
                <a:cxn ang="0">
                  <a:pos x="1238" y="140"/>
                </a:cxn>
                <a:cxn ang="0">
                  <a:pos x="1316" y="212"/>
                </a:cxn>
                <a:cxn ang="0">
                  <a:pos x="1426" y="205"/>
                </a:cxn>
                <a:cxn ang="0">
                  <a:pos x="1489" y="171"/>
                </a:cxn>
                <a:cxn ang="0">
                  <a:pos x="1610" y="123"/>
                </a:cxn>
                <a:cxn ang="0">
                  <a:pos x="1758" y="57"/>
                </a:cxn>
                <a:cxn ang="0">
                  <a:pos x="1870" y="108"/>
                </a:cxn>
                <a:cxn ang="0">
                  <a:pos x="1971" y="76"/>
                </a:cxn>
                <a:cxn ang="0">
                  <a:pos x="2034" y="172"/>
                </a:cxn>
                <a:cxn ang="0">
                  <a:pos x="2105" y="238"/>
                </a:cxn>
                <a:cxn ang="0">
                  <a:pos x="2187" y="325"/>
                </a:cxn>
                <a:cxn ang="0">
                  <a:pos x="2260" y="364"/>
                </a:cxn>
                <a:cxn ang="0">
                  <a:pos x="2330" y="341"/>
                </a:cxn>
                <a:cxn ang="0">
                  <a:pos x="2374" y="408"/>
                </a:cxn>
                <a:cxn ang="0">
                  <a:pos x="2424" y="454"/>
                </a:cxn>
                <a:cxn ang="0">
                  <a:pos x="2467" y="541"/>
                </a:cxn>
                <a:cxn ang="0">
                  <a:pos x="2368" y="553"/>
                </a:cxn>
                <a:cxn ang="0">
                  <a:pos x="2265" y="556"/>
                </a:cxn>
                <a:cxn ang="0">
                  <a:pos x="2202" y="550"/>
                </a:cxn>
                <a:cxn ang="0">
                  <a:pos x="2120" y="554"/>
                </a:cxn>
                <a:cxn ang="0">
                  <a:pos x="2045" y="555"/>
                </a:cxn>
                <a:cxn ang="0">
                  <a:pos x="1937" y="548"/>
                </a:cxn>
                <a:cxn ang="0">
                  <a:pos x="1852" y="586"/>
                </a:cxn>
                <a:cxn ang="0">
                  <a:pos x="1756" y="633"/>
                </a:cxn>
                <a:cxn ang="0">
                  <a:pos x="1702" y="608"/>
                </a:cxn>
                <a:cxn ang="0">
                  <a:pos x="1624" y="630"/>
                </a:cxn>
                <a:cxn ang="0">
                  <a:pos x="1566" y="573"/>
                </a:cxn>
                <a:cxn ang="0">
                  <a:pos x="1471" y="569"/>
                </a:cxn>
                <a:cxn ang="0">
                  <a:pos x="1361" y="617"/>
                </a:cxn>
                <a:cxn ang="0">
                  <a:pos x="1288" y="575"/>
                </a:cxn>
                <a:cxn ang="0">
                  <a:pos x="1219" y="598"/>
                </a:cxn>
                <a:cxn ang="0">
                  <a:pos x="1133" y="550"/>
                </a:cxn>
                <a:cxn ang="0">
                  <a:pos x="1041" y="591"/>
                </a:cxn>
                <a:cxn ang="0">
                  <a:pos x="936" y="643"/>
                </a:cxn>
                <a:cxn ang="0">
                  <a:pos x="877" y="615"/>
                </a:cxn>
                <a:cxn ang="0">
                  <a:pos x="792" y="640"/>
                </a:cxn>
                <a:cxn ang="0">
                  <a:pos x="728" y="577"/>
                </a:cxn>
                <a:cxn ang="0">
                  <a:pos x="688" y="580"/>
                </a:cxn>
                <a:cxn ang="0">
                  <a:pos x="585" y="611"/>
                </a:cxn>
                <a:cxn ang="0">
                  <a:pos x="466" y="601"/>
                </a:cxn>
                <a:cxn ang="0">
                  <a:pos x="402" y="606"/>
                </a:cxn>
                <a:cxn ang="0">
                  <a:pos x="319" y="559"/>
                </a:cxn>
                <a:cxn ang="0">
                  <a:pos x="288" y="503"/>
                </a:cxn>
              </a:cxnLst>
              <a:rect l="0" t="0" r="r" b="b"/>
              <a:pathLst>
                <a:path w="2481" h="651">
                  <a:moveTo>
                    <a:pt x="248" y="480"/>
                  </a:moveTo>
                  <a:cubicBezTo>
                    <a:pt x="248" y="480"/>
                    <a:pt x="247" y="480"/>
                    <a:pt x="247" y="480"/>
                  </a:cubicBezTo>
                  <a:cubicBezTo>
                    <a:pt x="244" y="482"/>
                    <a:pt x="239" y="482"/>
                    <a:pt x="235" y="482"/>
                  </a:cubicBezTo>
                  <a:cubicBezTo>
                    <a:pt x="228" y="482"/>
                    <a:pt x="220" y="481"/>
                    <a:pt x="214" y="479"/>
                  </a:cubicBezTo>
                  <a:cubicBezTo>
                    <a:pt x="213" y="478"/>
                    <a:pt x="213" y="478"/>
                    <a:pt x="212" y="478"/>
                  </a:cubicBezTo>
                  <a:cubicBezTo>
                    <a:pt x="212" y="478"/>
                    <a:pt x="211" y="478"/>
                    <a:pt x="209" y="480"/>
                  </a:cubicBezTo>
                  <a:cubicBezTo>
                    <a:pt x="199" y="487"/>
                    <a:pt x="187" y="491"/>
                    <a:pt x="174" y="491"/>
                  </a:cubicBezTo>
                  <a:cubicBezTo>
                    <a:pt x="161" y="491"/>
                    <a:pt x="147" y="487"/>
                    <a:pt x="134" y="480"/>
                  </a:cubicBezTo>
                  <a:cubicBezTo>
                    <a:pt x="134" y="480"/>
                    <a:pt x="128" y="477"/>
                    <a:pt x="128" y="477"/>
                  </a:cubicBezTo>
                  <a:cubicBezTo>
                    <a:pt x="127" y="477"/>
                    <a:pt x="127" y="477"/>
                    <a:pt x="127" y="477"/>
                  </a:cubicBezTo>
                  <a:cubicBezTo>
                    <a:pt x="126" y="477"/>
                    <a:pt x="126" y="477"/>
                    <a:pt x="126" y="477"/>
                  </a:cubicBezTo>
                  <a:cubicBezTo>
                    <a:pt x="125" y="478"/>
                    <a:pt x="124" y="478"/>
                    <a:pt x="123" y="479"/>
                  </a:cubicBezTo>
                  <a:cubicBezTo>
                    <a:pt x="117" y="483"/>
                    <a:pt x="109" y="487"/>
                    <a:pt x="101" y="488"/>
                  </a:cubicBezTo>
                  <a:cubicBezTo>
                    <a:pt x="99" y="489"/>
                    <a:pt x="95" y="489"/>
                    <a:pt x="92" y="489"/>
                  </a:cubicBezTo>
                  <a:cubicBezTo>
                    <a:pt x="88" y="489"/>
                    <a:pt x="84" y="489"/>
                    <a:pt x="81" y="488"/>
                  </a:cubicBezTo>
                  <a:cubicBezTo>
                    <a:pt x="73" y="487"/>
                    <a:pt x="62" y="482"/>
                    <a:pt x="53" y="477"/>
                  </a:cubicBezTo>
                  <a:cubicBezTo>
                    <a:pt x="52" y="477"/>
                    <a:pt x="52" y="476"/>
                    <a:pt x="52" y="476"/>
                  </a:cubicBezTo>
                  <a:cubicBezTo>
                    <a:pt x="51" y="475"/>
                    <a:pt x="50" y="474"/>
                    <a:pt x="48" y="474"/>
                  </a:cubicBezTo>
                  <a:cubicBezTo>
                    <a:pt x="48" y="474"/>
                    <a:pt x="43" y="474"/>
                    <a:pt x="43" y="474"/>
                  </a:cubicBezTo>
                  <a:cubicBezTo>
                    <a:pt x="42" y="474"/>
                    <a:pt x="40" y="474"/>
                    <a:pt x="39" y="474"/>
                  </a:cubicBezTo>
                  <a:cubicBezTo>
                    <a:pt x="30" y="474"/>
                    <a:pt x="22" y="471"/>
                    <a:pt x="15" y="466"/>
                  </a:cubicBezTo>
                  <a:cubicBezTo>
                    <a:pt x="6" y="458"/>
                    <a:pt x="0" y="445"/>
                    <a:pt x="0" y="433"/>
                  </a:cubicBezTo>
                  <a:cubicBezTo>
                    <a:pt x="0" y="425"/>
                    <a:pt x="2" y="418"/>
                    <a:pt x="6" y="413"/>
                  </a:cubicBezTo>
                  <a:cubicBezTo>
                    <a:pt x="9" y="412"/>
                    <a:pt x="15" y="408"/>
                    <a:pt x="20" y="408"/>
                  </a:cubicBezTo>
                  <a:cubicBezTo>
                    <a:pt x="22" y="408"/>
                    <a:pt x="22" y="407"/>
                    <a:pt x="22" y="405"/>
                  </a:cubicBezTo>
                  <a:cubicBezTo>
                    <a:pt x="22" y="399"/>
                    <a:pt x="23" y="394"/>
                    <a:pt x="25" y="391"/>
                  </a:cubicBezTo>
                  <a:cubicBezTo>
                    <a:pt x="29" y="380"/>
                    <a:pt x="40" y="376"/>
                    <a:pt x="56" y="374"/>
                  </a:cubicBezTo>
                  <a:cubicBezTo>
                    <a:pt x="56" y="374"/>
                    <a:pt x="61" y="374"/>
                    <a:pt x="61" y="374"/>
                  </a:cubicBezTo>
                  <a:cubicBezTo>
                    <a:pt x="61" y="373"/>
                    <a:pt x="61" y="373"/>
                    <a:pt x="61" y="372"/>
                  </a:cubicBezTo>
                  <a:cubicBezTo>
                    <a:pt x="62" y="372"/>
                    <a:pt x="62" y="372"/>
                    <a:pt x="62" y="371"/>
                  </a:cubicBezTo>
                  <a:cubicBezTo>
                    <a:pt x="65" y="365"/>
                    <a:pt x="72" y="358"/>
                    <a:pt x="78" y="355"/>
                  </a:cubicBezTo>
                  <a:cubicBezTo>
                    <a:pt x="83" y="352"/>
                    <a:pt x="87" y="352"/>
                    <a:pt x="93" y="352"/>
                  </a:cubicBezTo>
                  <a:cubicBezTo>
                    <a:pt x="93" y="352"/>
                    <a:pt x="98" y="352"/>
                    <a:pt x="98" y="352"/>
                  </a:cubicBezTo>
                  <a:cubicBezTo>
                    <a:pt x="99" y="352"/>
                    <a:pt x="99" y="351"/>
                    <a:pt x="100" y="351"/>
                  </a:cubicBezTo>
                  <a:cubicBezTo>
                    <a:pt x="101" y="350"/>
                    <a:pt x="101" y="350"/>
                    <a:pt x="101" y="349"/>
                  </a:cubicBezTo>
                  <a:cubicBezTo>
                    <a:pt x="104" y="341"/>
                    <a:pt x="111" y="335"/>
                    <a:pt x="117" y="333"/>
                  </a:cubicBezTo>
                  <a:cubicBezTo>
                    <a:pt x="117" y="333"/>
                    <a:pt x="118" y="333"/>
                    <a:pt x="118" y="333"/>
                  </a:cubicBezTo>
                  <a:cubicBezTo>
                    <a:pt x="118" y="333"/>
                    <a:pt x="118" y="330"/>
                    <a:pt x="117" y="327"/>
                  </a:cubicBezTo>
                  <a:cubicBezTo>
                    <a:pt x="116" y="325"/>
                    <a:pt x="116" y="323"/>
                    <a:pt x="116" y="321"/>
                  </a:cubicBezTo>
                  <a:cubicBezTo>
                    <a:pt x="116" y="315"/>
                    <a:pt x="118" y="310"/>
                    <a:pt x="120" y="305"/>
                  </a:cubicBezTo>
                  <a:cubicBezTo>
                    <a:pt x="120" y="303"/>
                    <a:pt x="124" y="299"/>
                    <a:pt x="126" y="297"/>
                  </a:cubicBezTo>
                  <a:cubicBezTo>
                    <a:pt x="127" y="297"/>
                    <a:pt x="128" y="296"/>
                    <a:pt x="128" y="296"/>
                  </a:cubicBezTo>
                  <a:cubicBezTo>
                    <a:pt x="129" y="296"/>
                    <a:pt x="129" y="296"/>
                    <a:pt x="131" y="294"/>
                  </a:cubicBezTo>
                  <a:cubicBezTo>
                    <a:pt x="131" y="294"/>
                    <a:pt x="131" y="290"/>
                    <a:pt x="131" y="290"/>
                  </a:cubicBezTo>
                  <a:cubicBezTo>
                    <a:pt x="131" y="276"/>
                    <a:pt x="137" y="263"/>
                    <a:pt x="148" y="255"/>
                  </a:cubicBezTo>
                  <a:cubicBezTo>
                    <a:pt x="150" y="255"/>
                    <a:pt x="153" y="253"/>
                    <a:pt x="155" y="252"/>
                  </a:cubicBezTo>
                  <a:cubicBezTo>
                    <a:pt x="158" y="251"/>
                    <a:pt x="160" y="250"/>
                    <a:pt x="162" y="249"/>
                  </a:cubicBezTo>
                  <a:cubicBezTo>
                    <a:pt x="163" y="248"/>
                    <a:pt x="163" y="248"/>
                    <a:pt x="164" y="248"/>
                  </a:cubicBezTo>
                  <a:cubicBezTo>
                    <a:pt x="165" y="247"/>
                    <a:pt x="165" y="247"/>
                    <a:pt x="165" y="246"/>
                  </a:cubicBezTo>
                  <a:cubicBezTo>
                    <a:pt x="170" y="240"/>
                    <a:pt x="181" y="235"/>
                    <a:pt x="190" y="235"/>
                  </a:cubicBezTo>
                  <a:cubicBezTo>
                    <a:pt x="193" y="235"/>
                    <a:pt x="198" y="237"/>
                    <a:pt x="198" y="237"/>
                  </a:cubicBezTo>
                  <a:cubicBezTo>
                    <a:pt x="206" y="238"/>
                    <a:pt x="211" y="243"/>
                    <a:pt x="214" y="247"/>
                  </a:cubicBezTo>
                  <a:cubicBezTo>
                    <a:pt x="214" y="248"/>
                    <a:pt x="215" y="249"/>
                    <a:pt x="215" y="250"/>
                  </a:cubicBezTo>
                  <a:cubicBezTo>
                    <a:pt x="215" y="251"/>
                    <a:pt x="216" y="252"/>
                    <a:pt x="217" y="252"/>
                  </a:cubicBezTo>
                  <a:cubicBezTo>
                    <a:pt x="226" y="254"/>
                    <a:pt x="233" y="262"/>
                    <a:pt x="236" y="269"/>
                  </a:cubicBezTo>
                  <a:cubicBezTo>
                    <a:pt x="237" y="272"/>
                    <a:pt x="237" y="274"/>
                    <a:pt x="237" y="274"/>
                  </a:cubicBezTo>
                  <a:cubicBezTo>
                    <a:pt x="237" y="274"/>
                    <a:pt x="239" y="272"/>
                    <a:pt x="240" y="272"/>
                  </a:cubicBezTo>
                  <a:cubicBezTo>
                    <a:pt x="248" y="266"/>
                    <a:pt x="261" y="262"/>
                    <a:pt x="272" y="260"/>
                  </a:cubicBezTo>
                  <a:cubicBezTo>
                    <a:pt x="273" y="260"/>
                    <a:pt x="274" y="259"/>
                    <a:pt x="275" y="259"/>
                  </a:cubicBezTo>
                  <a:cubicBezTo>
                    <a:pt x="278" y="259"/>
                    <a:pt x="278" y="259"/>
                    <a:pt x="278" y="255"/>
                  </a:cubicBezTo>
                  <a:cubicBezTo>
                    <a:pt x="278" y="254"/>
                    <a:pt x="278" y="253"/>
                    <a:pt x="278" y="253"/>
                  </a:cubicBezTo>
                  <a:cubicBezTo>
                    <a:pt x="278" y="243"/>
                    <a:pt x="285" y="233"/>
                    <a:pt x="297" y="229"/>
                  </a:cubicBezTo>
                  <a:cubicBezTo>
                    <a:pt x="298" y="229"/>
                    <a:pt x="299" y="228"/>
                    <a:pt x="300" y="228"/>
                  </a:cubicBezTo>
                  <a:cubicBezTo>
                    <a:pt x="302" y="228"/>
                    <a:pt x="303" y="227"/>
                    <a:pt x="306" y="227"/>
                  </a:cubicBezTo>
                  <a:cubicBezTo>
                    <a:pt x="312" y="227"/>
                    <a:pt x="312" y="227"/>
                    <a:pt x="317" y="229"/>
                  </a:cubicBezTo>
                  <a:cubicBezTo>
                    <a:pt x="320" y="230"/>
                    <a:pt x="323" y="232"/>
                    <a:pt x="325" y="233"/>
                  </a:cubicBezTo>
                  <a:cubicBezTo>
                    <a:pt x="326" y="233"/>
                    <a:pt x="328" y="235"/>
                    <a:pt x="328" y="235"/>
                  </a:cubicBezTo>
                  <a:cubicBezTo>
                    <a:pt x="328" y="235"/>
                    <a:pt x="334" y="232"/>
                    <a:pt x="334" y="232"/>
                  </a:cubicBezTo>
                  <a:cubicBezTo>
                    <a:pt x="344" y="226"/>
                    <a:pt x="353" y="223"/>
                    <a:pt x="362" y="223"/>
                  </a:cubicBezTo>
                  <a:cubicBezTo>
                    <a:pt x="375" y="223"/>
                    <a:pt x="387" y="230"/>
                    <a:pt x="397" y="243"/>
                  </a:cubicBezTo>
                  <a:cubicBezTo>
                    <a:pt x="397" y="243"/>
                    <a:pt x="400" y="246"/>
                    <a:pt x="400" y="246"/>
                  </a:cubicBezTo>
                  <a:cubicBezTo>
                    <a:pt x="400" y="247"/>
                    <a:pt x="401" y="247"/>
                    <a:pt x="404" y="247"/>
                  </a:cubicBezTo>
                  <a:cubicBezTo>
                    <a:pt x="417" y="251"/>
                    <a:pt x="426" y="258"/>
                    <a:pt x="431" y="268"/>
                  </a:cubicBezTo>
                  <a:cubicBezTo>
                    <a:pt x="433" y="272"/>
                    <a:pt x="435" y="276"/>
                    <a:pt x="436" y="281"/>
                  </a:cubicBezTo>
                  <a:cubicBezTo>
                    <a:pt x="437" y="282"/>
                    <a:pt x="437" y="283"/>
                    <a:pt x="437" y="283"/>
                  </a:cubicBezTo>
                  <a:cubicBezTo>
                    <a:pt x="437" y="283"/>
                    <a:pt x="437" y="285"/>
                    <a:pt x="437" y="285"/>
                  </a:cubicBezTo>
                  <a:cubicBezTo>
                    <a:pt x="437" y="285"/>
                    <a:pt x="439" y="283"/>
                    <a:pt x="439" y="283"/>
                  </a:cubicBezTo>
                  <a:cubicBezTo>
                    <a:pt x="453" y="273"/>
                    <a:pt x="466" y="267"/>
                    <a:pt x="478" y="267"/>
                  </a:cubicBezTo>
                  <a:cubicBezTo>
                    <a:pt x="482" y="267"/>
                    <a:pt x="487" y="268"/>
                    <a:pt x="491" y="270"/>
                  </a:cubicBezTo>
                  <a:cubicBezTo>
                    <a:pt x="489" y="265"/>
                    <a:pt x="488" y="260"/>
                    <a:pt x="488" y="256"/>
                  </a:cubicBezTo>
                  <a:cubicBezTo>
                    <a:pt x="488" y="249"/>
                    <a:pt x="490" y="243"/>
                    <a:pt x="493" y="237"/>
                  </a:cubicBezTo>
                  <a:cubicBezTo>
                    <a:pt x="494" y="236"/>
                    <a:pt x="495" y="234"/>
                    <a:pt x="496" y="233"/>
                  </a:cubicBezTo>
                  <a:cubicBezTo>
                    <a:pt x="497" y="231"/>
                    <a:pt x="498" y="229"/>
                    <a:pt x="499" y="228"/>
                  </a:cubicBezTo>
                  <a:cubicBezTo>
                    <a:pt x="504" y="224"/>
                    <a:pt x="504" y="224"/>
                    <a:pt x="504" y="221"/>
                  </a:cubicBezTo>
                  <a:cubicBezTo>
                    <a:pt x="503" y="219"/>
                    <a:pt x="502" y="215"/>
                    <a:pt x="502" y="211"/>
                  </a:cubicBezTo>
                  <a:cubicBezTo>
                    <a:pt x="502" y="207"/>
                    <a:pt x="503" y="203"/>
                    <a:pt x="504" y="201"/>
                  </a:cubicBezTo>
                  <a:cubicBezTo>
                    <a:pt x="510" y="183"/>
                    <a:pt x="529" y="174"/>
                    <a:pt x="555" y="174"/>
                  </a:cubicBezTo>
                  <a:cubicBezTo>
                    <a:pt x="558" y="174"/>
                    <a:pt x="561" y="174"/>
                    <a:pt x="565" y="174"/>
                  </a:cubicBezTo>
                  <a:cubicBezTo>
                    <a:pt x="567" y="174"/>
                    <a:pt x="570" y="175"/>
                    <a:pt x="572" y="176"/>
                  </a:cubicBezTo>
                  <a:cubicBezTo>
                    <a:pt x="574" y="176"/>
                    <a:pt x="575" y="176"/>
                    <a:pt x="576" y="176"/>
                  </a:cubicBezTo>
                  <a:cubicBezTo>
                    <a:pt x="577" y="176"/>
                    <a:pt x="578" y="176"/>
                    <a:pt x="578" y="175"/>
                  </a:cubicBezTo>
                  <a:cubicBezTo>
                    <a:pt x="579" y="175"/>
                    <a:pt x="579" y="174"/>
                    <a:pt x="580" y="174"/>
                  </a:cubicBezTo>
                  <a:cubicBezTo>
                    <a:pt x="585" y="171"/>
                    <a:pt x="590" y="169"/>
                    <a:pt x="595" y="169"/>
                  </a:cubicBezTo>
                  <a:cubicBezTo>
                    <a:pt x="599" y="169"/>
                    <a:pt x="603" y="170"/>
                    <a:pt x="607" y="172"/>
                  </a:cubicBezTo>
                  <a:cubicBezTo>
                    <a:pt x="610" y="172"/>
                    <a:pt x="612" y="174"/>
                    <a:pt x="612" y="174"/>
                  </a:cubicBezTo>
                  <a:cubicBezTo>
                    <a:pt x="612" y="172"/>
                    <a:pt x="614" y="170"/>
                    <a:pt x="614" y="170"/>
                  </a:cubicBezTo>
                  <a:cubicBezTo>
                    <a:pt x="621" y="158"/>
                    <a:pt x="630" y="147"/>
                    <a:pt x="641" y="145"/>
                  </a:cubicBezTo>
                  <a:cubicBezTo>
                    <a:pt x="641" y="145"/>
                    <a:pt x="646" y="143"/>
                    <a:pt x="646" y="143"/>
                  </a:cubicBezTo>
                  <a:cubicBezTo>
                    <a:pt x="646" y="142"/>
                    <a:pt x="645" y="141"/>
                    <a:pt x="645" y="140"/>
                  </a:cubicBezTo>
                  <a:cubicBezTo>
                    <a:pt x="644" y="138"/>
                    <a:pt x="643" y="136"/>
                    <a:pt x="643" y="134"/>
                  </a:cubicBezTo>
                  <a:cubicBezTo>
                    <a:pt x="643" y="132"/>
                    <a:pt x="643" y="131"/>
                    <a:pt x="643" y="129"/>
                  </a:cubicBezTo>
                  <a:cubicBezTo>
                    <a:pt x="643" y="119"/>
                    <a:pt x="649" y="106"/>
                    <a:pt x="659" y="98"/>
                  </a:cubicBezTo>
                  <a:cubicBezTo>
                    <a:pt x="661" y="98"/>
                    <a:pt x="666" y="95"/>
                    <a:pt x="666" y="91"/>
                  </a:cubicBezTo>
                  <a:cubicBezTo>
                    <a:pt x="673" y="84"/>
                    <a:pt x="679" y="77"/>
                    <a:pt x="686" y="73"/>
                  </a:cubicBezTo>
                  <a:cubicBezTo>
                    <a:pt x="696" y="66"/>
                    <a:pt x="707" y="63"/>
                    <a:pt x="718" y="63"/>
                  </a:cubicBezTo>
                  <a:cubicBezTo>
                    <a:pt x="735" y="63"/>
                    <a:pt x="753" y="71"/>
                    <a:pt x="774" y="86"/>
                  </a:cubicBezTo>
                  <a:cubicBezTo>
                    <a:pt x="774" y="86"/>
                    <a:pt x="776" y="89"/>
                    <a:pt x="776" y="89"/>
                  </a:cubicBezTo>
                  <a:cubicBezTo>
                    <a:pt x="776" y="89"/>
                    <a:pt x="776" y="86"/>
                    <a:pt x="776" y="86"/>
                  </a:cubicBezTo>
                  <a:cubicBezTo>
                    <a:pt x="776" y="85"/>
                    <a:pt x="777" y="84"/>
                    <a:pt x="777" y="82"/>
                  </a:cubicBezTo>
                  <a:cubicBezTo>
                    <a:pt x="779" y="76"/>
                    <a:pt x="781" y="69"/>
                    <a:pt x="785" y="64"/>
                  </a:cubicBezTo>
                  <a:cubicBezTo>
                    <a:pt x="792" y="50"/>
                    <a:pt x="805" y="39"/>
                    <a:pt x="823" y="35"/>
                  </a:cubicBezTo>
                  <a:cubicBezTo>
                    <a:pt x="828" y="35"/>
                    <a:pt x="830" y="35"/>
                    <a:pt x="830" y="33"/>
                  </a:cubicBezTo>
                  <a:cubicBezTo>
                    <a:pt x="830" y="33"/>
                    <a:pt x="834" y="28"/>
                    <a:pt x="834" y="28"/>
                  </a:cubicBezTo>
                  <a:cubicBezTo>
                    <a:pt x="848" y="9"/>
                    <a:pt x="865" y="0"/>
                    <a:pt x="885" y="0"/>
                  </a:cubicBezTo>
                  <a:cubicBezTo>
                    <a:pt x="897" y="0"/>
                    <a:pt x="911" y="4"/>
                    <a:pt x="924" y="12"/>
                  </a:cubicBezTo>
                  <a:cubicBezTo>
                    <a:pt x="924" y="12"/>
                    <a:pt x="933" y="17"/>
                    <a:pt x="933" y="17"/>
                  </a:cubicBezTo>
                  <a:cubicBezTo>
                    <a:pt x="933" y="17"/>
                    <a:pt x="936" y="15"/>
                    <a:pt x="938" y="15"/>
                  </a:cubicBezTo>
                  <a:cubicBezTo>
                    <a:pt x="940" y="12"/>
                    <a:pt x="945" y="10"/>
                    <a:pt x="949" y="8"/>
                  </a:cubicBezTo>
                  <a:cubicBezTo>
                    <a:pt x="956" y="6"/>
                    <a:pt x="956" y="6"/>
                    <a:pt x="965" y="6"/>
                  </a:cubicBezTo>
                  <a:cubicBezTo>
                    <a:pt x="969" y="6"/>
                    <a:pt x="971" y="6"/>
                    <a:pt x="973" y="7"/>
                  </a:cubicBezTo>
                  <a:cubicBezTo>
                    <a:pt x="975" y="7"/>
                    <a:pt x="976" y="8"/>
                    <a:pt x="978" y="8"/>
                  </a:cubicBezTo>
                  <a:cubicBezTo>
                    <a:pt x="995" y="14"/>
                    <a:pt x="1006" y="28"/>
                    <a:pt x="1006" y="42"/>
                  </a:cubicBezTo>
                  <a:cubicBezTo>
                    <a:pt x="1006" y="43"/>
                    <a:pt x="1006" y="45"/>
                    <a:pt x="1005" y="46"/>
                  </a:cubicBezTo>
                  <a:cubicBezTo>
                    <a:pt x="1005" y="51"/>
                    <a:pt x="1005" y="51"/>
                    <a:pt x="1009" y="52"/>
                  </a:cubicBezTo>
                  <a:cubicBezTo>
                    <a:pt x="1010" y="52"/>
                    <a:pt x="1012" y="52"/>
                    <a:pt x="1014" y="53"/>
                  </a:cubicBezTo>
                  <a:cubicBezTo>
                    <a:pt x="1030" y="55"/>
                    <a:pt x="1048" y="62"/>
                    <a:pt x="1059" y="71"/>
                  </a:cubicBezTo>
                  <a:cubicBezTo>
                    <a:pt x="1062" y="71"/>
                    <a:pt x="1064" y="73"/>
                    <a:pt x="1064" y="73"/>
                  </a:cubicBezTo>
                  <a:cubicBezTo>
                    <a:pt x="1064" y="73"/>
                    <a:pt x="1064" y="71"/>
                    <a:pt x="1066" y="66"/>
                  </a:cubicBezTo>
                  <a:cubicBezTo>
                    <a:pt x="1071" y="55"/>
                    <a:pt x="1080" y="44"/>
                    <a:pt x="1093" y="42"/>
                  </a:cubicBezTo>
                  <a:cubicBezTo>
                    <a:pt x="1095" y="42"/>
                    <a:pt x="1095" y="40"/>
                    <a:pt x="1096" y="38"/>
                  </a:cubicBezTo>
                  <a:cubicBezTo>
                    <a:pt x="1096" y="37"/>
                    <a:pt x="1097" y="36"/>
                    <a:pt x="1098" y="35"/>
                  </a:cubicBezTo>
                  <a:cubicBezTo>
                    <a:pt x="1102" y="28"/>
                    <a:pt x="1109" y="21"/>
                    <a:pt x="1120" y="19"/>
                  </a:cubicBezTo>
                  <a:cubicBezTo>
                    <a:pt x="1120" y="19"/>
                    <a:pt x="1127" y="17"/>
                    <a:pt x="1131" y="17"/>
                  </a:cubicBezTo>
                  <a:cubicBezTo>
                    <a:pt x="1145" y="17"/>
                    <a:pt x="1161" y="24"/>
                    <a:pt x="1167" y="33"/>
                  </a:cubicBezTo>
                  <a:cubicBezTo>
                    <a:pt x="1167" y="34"/>
                    <a:pt x="1168" y="34"/>
                    <a:pt x="1169" y="35"/>
                  </a:cubicBezTo>
                  <a:cubicBezTo>
                    <a:pt x="1170" y="36"/>
                    <a:pt x="1171" y="36"/>
                    <a:pt x="1172" y="37"/>
                  </a:cubicBezTo>
                  <a:cubicBezTo>
                    <a:pt x="1175" y="38"/>
                    <a:pt x="1179" y="40"/>
                    <a:pt x="1182" y="42"/>
                  </a:cubicBezTo>
                  <a:cubicBezTo>
                    <a:pt x="1185" y="43"/>
                    <a:pt x="1189" y="45"/>
                    <a:pt x="1192" y="46"/>
                  </a:cubicBezTo>
                  <a:cubicBezTo>
                    <a:pt x="1208" y="57"/>
                    <a:pt x="1217" y="75"/>
                    <a:pt x="1217" y="95"/>
                  </a:cubicBezTo>
                  <a:cubicBezTo>
                    <a:pt x="1217" y="95"/>
                    <a:pt x="1217" y="102"/>
                    <a:pt x="1217" y="102"/>
                  </a:cubicBezTo>
                  <a:cubicBezTo>
                    <a:pt x="1219" y="104"/>
                    <a:pt x="1219" y="104"/>
                    <a:pt x="1221" y="104"/>
                  </a:cubicBezTo>
                  <a:cubicBezTo>
                    <a:pt x="1222" y="105"/>
                    <a:pt x="1222" y="106"/>
                    <a:pt x="1223" y="106"/>
                  </a:cubicBezTo>
                  <a:cubicBezTo>
                    <a:pt x="1227" y="109"/>
                    <a:pt x="1233" y="114"/>
                    <a:pt x="1233" y="118"/>
                  </a:cubicBezTo>
                  <a:cubicBezTo>
                    <a:pt x="1236" y="125"/>
                    <a:pt x="1238" y="132"/>
                    <a:pt x="1238" y="140"/>
                  </a:cubicBezTo>
                  <a:cubicBezTo>
                    <a:pt x="1238" y="143"/>
                    <a:pt x="1238" y="146"/>
                    <a:pt x="1237" y="149"/>
                  </a:cubicBezTo>
                  <a:cubicBezTo>
                    <a:pt x="1235" y="154"/>
                    <a:pt x="1235" y="158"/>
                    <a:pt x="1235" y="158"/>
                  </a:cubicBezTo>
                  <a:cubicBezTo>
                    <a:pt x="1235" y="158"/>
                    <a:pt x="1237" y="158"/>
                    <a:pt x="1237" y="158"/>
                  </a:cubicBezTo>
                  <a:cubicBezTo>
                    <a:pt x="1246" y="161"/>
                    <a:pt x="1255" y="170"/>
                    <a:pt x="1260" y="181"/>
                  </a:cubicBezTo>
                  <a:cubicBezTo>
                    <a:pt x="1260" y="182"/>
                    <a:pt x="1260" y="183"/>
                    <a:pt x="1262" y="184"/>
                  </a:cubicBezTo>
                  <a:cubicBezTo>
                    <a:pt x="1262" y="184"/>
                    <a:pt x="1263" y="185"/>
                    <a:pt x="1264" y="185"/>
                  </a:cubicBezTo>
                  <a:cubicBezTo>
                    <a:pt x="1264" y="185"/>
                    <a:pt x="1271" y="185"/>
                    <a:pt x="1271" y="185"/>
                  </a:cubicBezTo>
                  <a:cubicBezTo>
                    <a:pt x="1280" y="185"/>
                    <a:pt x="1286" y="185"/>
                    <a:pt x="1293" y="190"/>
                  </a:cubicBezTo>
                  <a:cubicBezTo>
                    <a:pt x="1302" y="194"/>
                    <a:pt x="1311" y="203"/>
                    <a:pt x="1316" y="212"/>
                  </a:cubicBezTo>
                  <a:cubicBezTo>
                    <a:pt x="1316" y="214"/>
                    <a:pt x="1316" y="214"/>
                    <a:pt x="1317" y="215"/>
                  </a:cubicBezTo>
                  <a:cubicBezTo>
                    <a:pt x="1317" y="215"/>
                    <a:pt x="1318" y="217"/>
                    <a:pt x="1318" y="217"/>
                  </a:cubicBezTo>
                  <a:cubicBezTo>
                    <a:pt x="1318" y="217"/>
                    <a:pt x="1325" y="217"/>
                    <a:pt x="1325" y="217"/>
                  </a:cubicBezTo>
                  <a:cubicBezTo>
                    <a:pt x="1340" y="218"/>
                    <a:pt x="1351" y="222"/>
                    <a:pt x="1360" y="228"/>
                  </a:cubicBezTo>
                  <a:cubicBezTo>
                    <a:pt x="1360" y="228"/>
                    <a:pt x="1360" y="228"/>
                    <a:pt x="1360" y="228"/>
                  </a:cubicBezTo>
                  <a:cubicBezTo>
                    <a:pt x="1366" y="211"/>
                    <a:pt x="1383" y="203"/>
                    <a:pt x="1407" y="203"/>
                  </a:cubicBezTo>
                  <a:cubicBezTo>
                    <a:pt x="1410" y="203"/>
                    <a:pt x="1413" y="203"/>
                    <a:pt x="1416" y="203"/>
                  </a:cubicBezTo>
                  <a:cubicBezTo>
                    <a:pt x="1418" y="203"/>
                    <a:pt x="1421" y="204"/>
                    <a:pt x="1423" y="204"/>
                  </a:cubicBezTo>
                  <a:cubicBezTo>
                    <a:pt x="1424" y="205"/>
                    <a:pt x="1425" y="205"/>
                    <a:pt x="1426" y="205"/>
                  </a:cubicBezTo>
                  <a:cubicBezTo>
                    <a:pt x="1427" y="205"/>
                    <a:pt x="1428" y="205"/>
                    <a:pt x="1428" y="204"/>
                  </a:cubicBezTo>
                  <a:cubicBezTo>
                    <a:pt x="1429" y="204"/>
                    <a:pt x="1429" y="203"/>
                    <a:pt x="1430" y="203"/>
                  </a:cubicBezTo>
                  <a:cubicBezTo>
                    <a:pt x="1434" y="201"/>
                    <a:pt x="1439" y="199"/>
                    <a:pt x="1444" y="199"/>
                  </a:cubicBezTo>
                  <a:cubicBezTo>
                    <a:pt x="1447" y="199"/>
                    <a:pt x="1451" y="199"/>
                    <a:pt x="1455" y="201"/>
                  </a:cubicBezTo>
                  <a:cubicBezTo>
                    <a:pt x="1457" y="201"/>
                    <a:pt x="1459" y="203"/>
                    <a:pt x="1459" y="203"/>
                  </a:cubicBezTo>
                  <a:cubicBezTo>
                    <a:pt x="1459" y="201"/>
                    <a:pt x="1461" y="199"/>
                    <a:pt x="1461" y="199"/>
                  </a:cubicBezTo>
                  <a:cubicBezTo>
                    <a:pt x="1467" y="189"/>
                    <a:pt x="1476" y="178"/>
                    <a:pt x="1486" y="176"/>
                  </a:cubicBezTo>
                  <a:cubicBezTo>
                    <a:pt x="1486" y="176"/>
                    <a:pt x="1490" y="174"/>
                    <a:pt x="1490" y="174"/>
                  </a:cubicBezTo>
                  <a:cubicBezTo>
                    <a:pt x="1490" y="173"/>
                    <a:pt x="1490" y="172"/>
                    <a:pt x="1489" y="171"/>
                  </a:cubicBezTo>
                  <a:cubicBezTo>
                    <a:pt x="1489" y="170"/>
                    <a:pt x="1488" y="168"/>
                    <a:pt x="1488" y="166"/>
                  </a:cubicBezTo>
                  <a:cubicBezTo>
                    <a:pt x="1488" y="165"/>
                    <a:pt x="1488" y="163"/>
                    <a:pt x="1488" y="162"/>
                  </a:cubicBezTo>
                  <a:cubicBezTo>
                    <a:pt x="1488" y="152"/>
                    <a:pt x="1493" y="140"/>
                    <a:pt x="1502" y="133"/>
                  </a:cubicBezTo>
                  <a:cubicBezTo>
                    <a:pt x="1504" y="133"/>
                    <a:pt x="1509" y="131"/>
                    <a:pt x="1509" y="127"/>
                  </a:cubicBezTo>
                  <a:cubicBezTo>
                    <a:pt x="1515" y="121"/>
                    <a:pt x="1521" y="114"/>
                    <a:pt x="1527" y="110"/>
                  </a:cubicBezTo>
                  <a:cubicBezTo>
                    <a:pt x="1537" y="104"/>
                    <a:pt x="1546" y="101"/>
                    <a:pt x="1556" y="101"/>
                  </a:cubicBezTo>
                  <a:cubicBezTo>
                    <a:pt x="1572" y="101"/>
                    <a:pt x="1589" y="109"/>
                    <a:pt x="1608" y="123"/>
                  </a:cubicBezTo>
                  <a:cubicBezTo>
                    <a:pt x="1608" y="123"/>
                    <a:pt x="1610" y="125"/>
                    <a:pt x="1610" y="125"/>
                  </a:cubicBezTo>
                  <a:cubicBezTo>
                    <a:pt x="1610" y="125"/>
                    <a:pt x="1610" y="123"/>
                    <a:pt x="1610" y="123"/>
                  </a:cubicBezTo>
                  <a:cubicBezTo>
                    <a:pt x="1610" y="121"/>
                    <a:pt x="1610" y="120"/>
                    <a:pt x="1611" y="119"/>
                  </a:cubicBezTo>
                  <a:cubicBezTo>
                    <a:pt x="1613" y="113"/>
                    <a:pt x="1615" y="107"/>
                    <a:pt x="1618" y="102"/>
                  </a:cubicBezTo>
                  <a:cubicBezTo>
                    <a:pt x="1624" y="90"/>
                    <a:pt x="1637" y="79"/>
                    <a:pt x="1653" y="75"/>
                  </a:cubicBezTo>
                  <a:cubicBezTo>
                    <a:pt x="1657" y="75"/>
                    <a:pt x="1659" y="75"/>
                    <a:pt x="1659" y="73"/>
                  </a:cubicBezTo>
                  <a:cubicBezTo>
                    <a:pt x="1659" y="73"/>
                    <a:pt x="1663" y="69"/>
                    <a:pt x="1663" y="69"/>
                  </a:cubicBezTo>
                  <a:cubicBezTo>
                    <a:pt x="1676" y="52"/>
                    <a:pt x="1692" y="43"/>
                    <a:pt x="1709" y="43"/>
                  </a:cubicBezTo>
                  <a:cubicBezTo>
                    <a:pt x="1721" y="43"/>
                    <a:pt x="1733" y="47"/>
                    <a:pt x="1746" y="55"/>
                  </a:cubicBezTo>
                  <a:cubicBezTo>
                    <a:pt x="1746" y="55"/>
                    <a:pt x="1754" y="59"/>
                    <a:pt x="1754" y="59"/>
                  </a:cubicBezTo>
                  <a:cubicBezTo>
                    <a:pt x="1754" y="59"/>
                    <a:pt x="1756" y="57"/>
                    <a:pt x="1758" y="57"/>
                  </a:cubicBezTo>
                  <a:cubicBezTo>
                    <a:pt x="1760" y="55"/>
                    <a:pt x="1764" y="52"/>
                    <a:pt x="1769" y="50"/>
                  </a:cubicBezTo>
                  <a:cubicBezTo>
                    <a:pt x="1775" y="48"/>
                    <a:pt x="1775" y="48"/>
                    <a:pt x="1783" y="48"/>
                  </a:cubicBezTo>
                  <a:cubicBezTo>
                    <a:pt x="1786" y="48"/>
                    <a:pt x="1789" y="49"/>
                    <a:pt x="1791" y="50"/>
                  </a:cubicBezTo>
                  <a:cubicBezTo>
                    <a:pt x="1792" y="50"/>
                    <a:pt x="1794" y="50"/>
                    <a:pt x="1795" y="50"/>
                  </a:cubicBezTo>
                  <a:cubicBezTo>
                    <a:pt x="1811" y="56"/>
                    <a:pt x="1820" y="69"/>
                    <a:pt x="1820" y="82"/>
                  </a:cubicBezTo>
                  <a:cubicBezTo>
                    <a:pt x="1820" y="83"/>
                    <a:pt x="1820" y="84"/>
                    <a:pt x="1820" y="85"/>
                  </a:cubicBezTo>
                  <a:cubicBezTo>
                    <a:pt x="1820" y="90"/>
                    <a:pt x="1820" y="90"/>
                    <a:pt x="1824" y="91"/>
                  </a:cubicBezTo>
                  <a:cubicBezTo>
                    <a:pt x="1825" y="91"/>
                    <a:pt x="1826" y="91"/>
                    <a:pt x="1828" y="92"/>
                  </a:cubicBezTo>
                  <a:cubicBezTo>
                    <a:pt x="1843" y="94"/>
                    <a:pt x="1859" y="100"/>
                    <a:pt x="1870" y="108"/>
                  </a:cubicBezTo>
                  <a:cubicBezTo>
                    <a:pt x="1872" y="108"/>
                    <a:pt x="1874" y="110"/>
                    <a:pt x="1874" y="110"/>
                  </a:cubicBezTo>
                  <a:cubicBezTo>
                    <a:pt x="1874" y="110"/>
                    <a:pt x="1874" y="108"/>
                    <a:pt x="1876" y="104"/>
                  </a:cubicBezTo>
                  <a:cubicBezTo>
                    <a:pt x="1880" y="94"/>
                    <a:pt x="1888" y="83"/>
                    <a:pt x="1901" y="81"/>
                  </a:cubicBezTo>
                  <a:cubicBezTo>
                    <a:pt x="1902" y="81"/>
                    <a:pt x="1903" y="80"/>
                    <a:pt x="1903" y="78"/>
                  </a:cubicBezTo>
                  <a:cubicBezTo>
                    <a:pt x="1904" y="77"/>
                    <a:pt x="1904" y="76"/>
                    <a:pt x="1905" y="75"/>
                  </a:cubicBezTo>
                  <a:cubicBezTo>
                    <a:pt x="1909" y="69"/>
                    <a:pt x="1915" y="63"/>
                    <a:pt x="1925" y="61"/>
                  </a:cubicBezTo>
                  <a:cubicBezTo>
                    <a:pt x="1925" y="61"/>
                    <a:pt x="1932" y="59"/>
                    <a:pt x="1936" y="59"/>
                  </a:cubicBezTo>
                  <a:cubicBezTo>
                    <a:pt x="1948" y="59"/>
                    <a:pt x="1963" y="65"/>
                    <a:pt x="1969" y="73"/>
                  </a:cubicBezTo>
                  <a:cubicBezTo>
                    <a:pt x="1969" y="74"/>
                    <a:pt x="1970" y="75"/>
                    <a:pt x="1971" y="76"/>
                  </a:cubicBezTo>
                  <a:cubicBezTo>
                    <a:pt x="1971" y="76"/>
                    <a:pt x="1972" y="76"/>
                    <a:pt x="1973" y="77"/>
                  </a:cubicBezTo>
                  <a:cubicBezTo>
                    <a:pt x="1976" y="78"/>
                    <a:pt x="1979" y="80"/>
                    <a:pt x="1982" y="81"/>
                  </a:cubicBezTo>
                  <a:cubicBezTo>
                    <a:pt x="1985" y="83"/>
                    <a:pt x="1988" y="84"/>
                    <a:pt x="1991" y="85"/>
                  </a:cubicBezTo>
                  <a:cubicBezTo>
                    <a:pt x="2006" y="96"/>
                    <a:pt x="2014" y="112"/>
                    <a:pt x="2014" y="131"/>
                  </a:cubicBezTo>
                  <a:cubicBezTo>
                    <a:pt x="2014" y="131"/>
                    <a:pt x="2014" y="137"/>
                    <a:pt x="2014" y="137"/>
                  </a:cubicBezTo>
                  <a:cubicBezTo>
                    <a:pt x="2016" y="139"/>
                    <a:pt x="2016" y="139"/>
                    <a:pt x="2018" y="139"/>
                  </a:cubicBezTo>
                  <a:cubicBezTo>
                    <a:pt x="2019" y="140"/>
                    <a:pt x="2019" y="140"/>
                    <a:pt x="2020" y="141"/>
                  </a:cubicBezTo>
                  <a:cubicBezTo>
                    <a:pt x="2023" y="144"/>
                    <a:pt x="2029" y="148"/>
                    <a:pt x="2029" y="152"/>
                  </a:cubicBezTo>
                  <a:cubicBezTo>
                    <a:pt x="2032" y="158"/>
                    <a:pt x="2034" y="165"/>
                    <a:pt x="2034" y="172"/>
                  </a:cubicBezTo>
                  <a:cubicBezTo>
                    <a:pt x="2034" y="175"/>
                    <a:pt x="2033" y="178"/>
                    <a:pt x="2033" y="180"/>
                  </a:cubicBezTo>
                  <a:cubicBezTo>
                    <a:pt x="2031" y="185"/>
                    <a:pt x="2031" y="189"/>
                    <a:pt x="2031" y="189"/>
                  </a:cubicBezTo>
                  <a:cubicBezTo>
                    <a:pt x="2031" y="189"/>
                    <a:pt x="2033" y="189"/>
                    <a:pt x="2033" y="189"/>
                  </a:cubicBezTo>
                  <a:cubicBezTo>
                    <a:pt x="2041" y="191"/>
                    <a:pt x="2049" y="199"/>
                    <a:pt x="2053" y="209"/>
                  </a:cubicBezTo>
                  <a:cubicBezTo>
                    <a:pt x="2053" y="211"/>
                    <a:pt x="2054" y="211"/>
                    <a:pt x="2055" y="212"/>
                  </a:cubicBezTo>
                  <a:cubicBezTo>
                    <a:pt x="2056" y="212"/>
                    <a:pt x="2057" y="213"/>
                    <a:pt x="2058" y="213"/>
                  </a:cubicBezTo>
                  <a:cubicBezTo>
                    <a:pt x="2058" y="213"/>
                    <a:pt x="2064" y="213"/>
                    <a:pt x="2064" y="213"/>
                  </a:cubicBezTo>
                  <a:cubicBezTo>
                    <a:pt x="2072" y="213"/>
                    <a:pt x="2078" y="213"/>
                    <a:pt x="2084" y="218"/>
                  </a:cubicBezTo>
                  <a:cubicBezTo>
                    <a:pt x="2093" y="222"/>
                    <a:pt x="2101" y="230"/>
                    <a:pt x="2105" y="238"/>
                  </a:cubicBezTo>
                  <a:cubicBezTo>
                    <a:pt x="2105" y="239"/>
                    <a:pt x="2106" y="240"/>
                    <a:pt x="2106" y="240"/>
                  </a:cubicBezTo>
                  <a:cubicBezTo>
                    <a:pt x="2107" y="241"/>
                    <a:pt x="2107" y="241"/>
                    <a:pt x="2107" y="242"/>
                  </a:cubicBezTo>
                  <a:cubicBezTo>
                    <a:pt x="2107" y="242"/>
                    <a:pt x="2113" y="242"/>
                    <a:pt x="2113" y="242"/>
                  </a:cubicBezTo>
                  <a:cubicBezTo>
                    <a:pt x="2134" y="244"/>
                    <a:pt x="2148" y="251"/>
                    <a:pt x="2155" y="265"/>
                  </a:cubicBezTo>
                  <a:cubicBezTo>
                    <a:pt x="2157" y="269"/>
                    <a:pt x="2159" y="275"/>
                    <a:pt x="2159" y="284"/>
                  </a:cubicBezTo>
                  <a:cubicBezTo>
                    <a:pt x="2159" y="286"/>
                    <a:pt x="2159" y="288"/>
                    <a:pt x="2161" y="288"/>
                  </a:cubicBezTo>
                  <a:cubicBezTo>
                    <a:pt x="2167" y="288"/>
                    <a:pt x="2175" y="292"/>
                    <a:pt x="2179" y="294"/>
                  </a:cubicBezTo>
                  <a:cubicBezTo>
                    <a:pt x="2185" y="301"/>
                    <a:pt x="2187" y="310"/>
                    <a:pt x="2187" y="320"/>
                  </a:cubicBezTo>
                  <a:cubicBezTo>
                    <a:pt x="2187" y="321"/>
                    <a:pt x="2187" y="323"/>
                    <a:pt x="2187" y="325"/>
                  </a:cubicBezTo>
                  <a:cubicBezTo>
                    <a:pt x="2188" y="324"/>
                    <a:pt x="2189" y="324"/>
                    <a:pt x="2190" y="323"/>
                  </a:cubicBezTo>
                  <a:cubicBezTo>
                    <a:pt x="2194" y="322"/>
                    <a:pt x="2194" y="322"/>
                    <a:pt x="2200" y="322"/>
                  </a:cubicBezTo>
                  <a:cubicBezTo>
                    <a:pt x="2202" y="322"/>
                    <a:pt x="2204" y="322"/>
                    <a:pt x="2205" y="323"/>
                  </a:cubicBezTo>
                  <a:cubicBezTo>
                    <a:pt x="2206" y="323"/>
                    <a:pt x="2207" y="323"/>
                    <a:pt x="2208" y="323"/>
                  </a:cubicBezTo>
                  <a:cubicBezTo>
                    <a:pt x="2219" y="327"/>
                    <a:pt x="2226" y="336"/>
                    <a:pt x="2226" y="345"/>
                  </a:cubicBezTo>
                  <a:cubicBezTo>
                    <a:pt x="2226" y="346"/>
                    <a:pt x="2226" y="347"/>
                    <a:pt x="2226" y="348"/>
                  </a:cubicBezTo>
                  <a:cubicBezTo>
                    <a:pt x="2226" y="351"/>
                    <a:pt x="2226" y="351"/>
                    <a:pt x="2228" y="351"/>
                  </a:cubicBezTo>
                  <a:cubicBezTo>
                    <a:pt x="2229" y="352"/>
                    <a:pt x="2230" y="352"/>
                    <a:pt x="2231" y="352"/>
                  </a:cubicBezTo>
                  <a:cubicBezTo>
                    <a:pt x="2241" y="354"/>
                    <a:pt x="2253" y="358"/>
                    <a:pt x="2260" y="364"/>
                  </a:cubicBezTo>
                  <a:cubicBezTo>
                    <a:pt x="2262" y="364"/>
                    <a:pt x="2263" y="365"/>
                    <a:pt x="2263" y="365"/>
                  </a:cubicBezTo>
                  <a:cubicBezTo>
                    <a:pt x="2263" y="365"/>
                    <a:pt x="2263" y="364"/>
                    <a:pt x="2264" y="361"/>
                  </a:cubicBezTo>
                  <a:cubicBezTo>
                    <a:pt x="2267" y="354"/>
                    <a:pt x="2273" y="346"/>
                    <a:pt x="2282" y="345"/>
                  </a:cubicBezTo>
                  <a:cubicBezTo>
                    <a:pt x="2283" y="345"/>
                    <a:pt x="2283" y="344"/>
                    <a:pt x="2284" y="343"/>
                  </a:cubicBezTo>
                  <a:cubicBezTo>
                    <a:pt x="2284" y="342"/>
                    <a:pt x="2284" y="341"/>
                    <a:pt x="2284" y="341"/>
                  </a:cubicBezTo>
                  <a:cubicBezTo>
                    <a:pt x="2287" y="336"/>
                    <a:pt x="2292" y="332"/>
                    <a:pt x="2299" y="331"/>
                  </a:cubicBezTo>
                  <a:cubicBezTo>
                    <a:pt x="2299" y="331"/>
                    <a:pt x="2303" y="329"/>
                    <a:pt x="2306" y="329"/>
                  </a:cubicBezTo>
                  <a:cubicBezTo>
                    <a:pt x="2315" y="329"/>
                    <a:pt x="2325" y="333"/>
                    <a:pt x="2329" y="339"/>
                  </a:cubicBezTo>
                  <a:cubicBezTo>
                    <a:pt x="2329" y="340"/>
                    <a:pt x="2329" y="340"/>
                    <a:pt x="2330" y="341"/>
                  </a:cubicBezTo>
                  <a:cubicBezTo>
                    <a:pt x="2331" y="341"/>
                    <a:pt x="2331" y="341"/>
                    <a:pt x="2332" y="342"/>
                  </a:cubicBezTo>
                  <a:cubicBezTo>
                    <a:pt x="2334" y="343"/>
                    <a:pt x="2336" y="344"/>
                    <a:pt x="2338" y="345"/>
                  </a:cubicBezTo>
                  <a:cubicBezTo>
                    <a:pt x="2340" y="346"/>
                    <a:pt x="2343" y="347"/>
                    <a:pt x="2345" y="348"/>
                  </a:cubicBezTo>
                  <a:cubicBezTo>
                    <a:pt x="2355" y="355"/>
                    <a:pt x="2360" y="366"/>
                    <a:pt x="2360" y="379"/>
                  </a:cubicBezTo>
                  <a:cubicBezTo>
                    <a:pt x="2360" y="379"/>
                    <a:pt x="2360" y="384"/>
                    <a:pt x="2360" y="384"/>
                  </a:cubicBezTo>
                  <a:cubicBezTo>
                    <a:pt x="2362" y="385"/>
                    <a:pt x="2362" y="385"/>
                    <a:pt x="2363" y="385"/>
                  </a:cubicBezTo>
                  <a:cubicBezTo>
                    <a:pt x="2364" y="385"/>
                    <a:pt x="2364" y="386"/>
                    <a:pt x="2365" y="386"/>
                  </a:cubicBezTo>
                  <a:cubicBezTo>
                    <a:pt x="2367" y="388"/>
                    <a:pt x="2371" y="391"/>
                    <a:pt x="2371" y="394"/>
                  </a:cubicBezTo>
                  <a:cubicBezTo>
                    <a:pt x="2373" y="398"/>
                    <a:pt x="2374" y="403"/>
                    <a:pt x="2374" y="408"/>
                  </a:cubicBezTo>
                  <a:cubicBezTo>
                    <a:pt x="2374" y="410"/>
                    <a:pt x="2374" y="412"/>
                    <a:pt x="2373" y="414"/>
                  </a:cubicBezTo>
                  <a:cubicBezTo>
                    <a:pt x="2372" y="417"/>
                    <a:pt x="2372" y="419"/>
                    <a:pt x="2372" y="419"/>
                  </a:cubicBezTo>
                  <a:cubicBezTo>
                    <a:pt x="2372" y="419"/>
                    <a:pt x="2373" y="419"/>
                    <a:pt x="2373" y="419"/>
                  </a:cubicBezTo>
                  <a:cubicBezTo>
                    <a:pt x="2379" y="421"/>
                    <a:pt x="2385" y="427"/>
                    <a:pt x="2388" y="434"/>
                  </a:cubicBezTo>
                  <a:cubicBezTo>
                    <a:pt x="2388" y="435"/>
                    <a:pt x="2388" y="435"/>
                    <a:pt x="2389" y="435"/>
                  </a:cubicBezTo>
                  <a:cubicBezTo>
                    <a:pt x="2389" y="436"/>
                    <a:pt x="2390" y="436"/>
                    <a:pt x="2391" y="437"/>
                  </a:cubicBezTo>
                  <a:cubicBezTo>
                    <a:pt x="2391" y="437"/>
                    <a:pt x="2395" y="437"/>
                    <a:pt x="2395" y="437"/>
                  </a:cubicBezTo>
                  <a:cubicBezTo>
                    <a:pt x="2401" y="437"/>
                    <a:pt x="2405" y="437"/>
                    <a:pt x="2409" y="440"/>
                  </a:cubicBezTo>
                  <a:cubicBezTo>
                    <a:pt x="2415" y="442"/>
                    <a:pt x="2421" y="448"/>
                    <a:pt x="2424" y="454"/>
                  </a:cubicBezTo>
                  <a:cubicBezTo>
                    <a:pt x="2424" y="455"/>
                    <a:pt x="2424" y="455"/>
                    <a:pt x="2424" y="455"/>
                  </a:cubicBezTo>
                  <a:cubicBezTo>
                    <a:pt x="2425" y="456"/>
                    <a:pt x="2425" y="456"/>
                    <a:pt x="2425" y="457"/>
                  </a:cubicBezTo>
                  <a:cubicBezTo>
                    <a:pt x="2425" y="457"/>
                    <a:pt x="2429" y="457"/>
                    <a:pt x="2429" y="457"/>
                  </a:cubicBezTo>
                  <a:cubicBezTo>
                    <a:pt x="2444" y="458"/>
                    <a:pt x="2454" y="462"/>
                    <a:pt x="2458" y="473"/>
                  </a:cubicBezTo>
                  <a:cubicBezTo>
                    <a:pt x="2459" y="475"/>
                    <a:pt x="2461" y="480"/>
                    <a:pt x="2461" y="485"/>
                  </a:cubicBezTo>
                  <a:cubicBezTo>
                    <a:pt x="2461" y="487"/>
                    <a:pt x="2461" y="488"/>
                    <a:pt x="2462" y="488"/>
                  </a:cubicBezTo>
                  <a:cubicBezTo>
                    <a:pt x="2467" y="488"/>
                    <a:pt x="2472" y="491"/>
                    <a:pt x="2475" y="493"/>
                  </a:cubicBezTo>
                  <a:cubicBezTo>
                    <a:pt x="2479" y="497"/>
                    <a:pt x="2481" y="504"/>
                    <a:pt x="2481" y="510"/>
                  </a:cubicBezTo>
                  <a:cubicBezTo>
                    <a:pt x="2481" y="522"/>
                    <a:pt x="2476" y="534"/>
                    <a:pt x="2467" y="541"/>
                  </a:cubicBezTo>
                  <a:cubicBezTo>
                    <a:pt x="2461" y="546"/>
                    <a:pt x="2453" y="549"/>
                    <a:pt x="2445" y="549"/>
                  </a:cubicBezTo>
                  <a:cubicBezTo>
                    <a:pt x="2444" y="549"/>
                    <a:pt x="2442" y="549"/>
                    <a:pt x="2441" y="549"/>
                  </a:cubicBezTo>
                  <a:cubicBezTo>
                    <a:pt x="2441" y="549"/>
                    <a:pt x="2436" y="549"/>
                    <a:pt x="2436" y="549"/>
                  </a:cubicBezTo>
                  <a:cubicBezTo>
                    <a:pt x="2434" y="549"/>
                    <a:pt x="2434" y="549"/>
                    <a:pt x="2433" y="550"/>
                  </a:cubicBezTo>
                  <a:cubicBezTo>
                    <a:pt x="2433" y="551"/>
                    <a:pt x="2433" y="551"/>
                    <a:pt x="2432" y="551"/>
                  </a:cubicBezTo>
                  <a:cubicBezTo>
                    <a:pt x="2424" y="556"/>
                    <a:pt x="2414" y="560"/>
                    <a:pt x="2406" y="561"/>
                  </a:cubicBezTo>
                  <a:cubicBezTo>
                    <a:pt x="2403" y="562"/>
                    <a:pt x="2400" y="562"/>
                    <a:pt x="2396" y="562"/>
                  </a:cubicBezTo>
                  <a:cubicBezTo>
                    <a:pt x="2393" y="562"/>
                    <a:pt x="2390" y="562"/>
                    <a:pt x="2388" y="561"/>
                  </a:cubicBezTo>
                  <a:cubicBezTo>
                    <a:pt x="2381" y="560"/>
                    <a:pt x="2373" y="557"/>
                    <a:pt x="2368" y="553"/>
                  </a:cubicBezTo>
                  <a:cubicBezTo>
                    <a:pt x="2367" y="552"/>
                    <a:pt x="2366" y="552"/>
                    <a:pt x="2365" y="551"/>
                  </a:cubicBezTo>
                  <a:cubicBezTo>
                    <a:pt x="2365" y="551"/>
                    <a:pt x="2365" y="551"/>
                    <a:pt x="2364" y="551"/>
                  </a:cubicBezTo>
                  <a:cubicBezTo>
                    <a:pt x="2364" y="551"/>
                    <a:pt x="2364" y="551"/>
                    <a:pt x="2363" y="551"/>
                  </a:cubicBezTo>
                  <a:cubicBezTo>
                    <a:pt x="2363" y="551"/>
                    <a:pt x="2358" y="554"/>
                    <a:pt x="2358" y="554"/>
                  </a:cubicBezTo>
                  <a:cubicBezTo>
                    <a:pt x="2345" y="561"/>
                    <a:pt x="2333" y="564"/>
                    <a:pt x="2321" y="564"/>
                  </a:cubicBezTo>
                  <a:cubicBezTo>
                    <a:pt x="2309" y="564"/>
                    <a:pt x="2298" y="561"/>
                    <a:pt x="2289" y="554"/>
                  </a:cubicBezTo>
                  <a:cubicBezTo>
                    <a:pt x="2287" y="553"/>
                    <a:pt x="2286" y="552"/>
                    <a:pt x="2286" y="552"/>
                  </a:cubicBezTo>
                  <a:cubicBezTo>
                    <a:pt x="2285" y="552"/>
                    <a:pt x="2285" y="552"/>
                    <a:pt x="2284" y="553"/>
                  </a:cubicBezTo>
                  <a:cubicBezTo>
                    <a:pt x="2279" y="555"/>
                    <a:pt x="2272" y="556"/>
                    <a:pt x="2265" y="556"/>
                  </a:cubicBezTo>
                  <a:cubicBezTo>
                    <a:pt x="2261" y="556"/>
                    <a:pt x="2257" y="555"/>
                    <a:pt x="2254" y="554"/>
                  </a:cubicBezTo>
                  <a:cubicBezTo>
                    <a:pt x="2250" y="553"/>
                    <a:pt x="2244" y="550"/>
                    <a:pt x="2241" y="547"/>
                  </a:cubicBezTo>
                  <a:cubicBezTo>
                    <a:pt x="2240" y="547"/>
                    <a:pt x="2240" y="547"/>
                    <a:pt x="2239" y="546"/>
                  </a:cubicBezTo>
                  <a:cubicBezTo>
                    <a:pt x="2238" y="546"/>
                    <a:pt x="2238" y="546"/>
                    <a:pt x="2237" y="546"/>
                  </a:cubicBezTo>
                  <a:cubicBezTo>
                    <a:pt x="2237" y="547"/>
                    <a:pt x="2236" y="547"/>
                    <a:pt x="2236" y="547"/>
                  </a:cubicBezTo>
                  <a:cubicBezTo>
                    <a:pt x="2233" y="550"/>
                    <a:pt x="2227" y="553"/>
                    <a:pt x="2223" y="554"/>
                  </a:cubicBezTo>
                  <a:cubicBezTo>
                    <a:pt x="2221" y="555"/>
                    <a:pt x="2220" y="555"/>
                    <a:pt x="2218" y="555"/>
                  </a:cubicBezTo>
                  <a:cubicBezTo>
                    <a:pt x="2213" y="555"/>
                    <a:pt x="2208" y="553"/>
                    <a:pt x="2204" y="551"/>
                  </a:cubicBezTo>
                  <a:cubicBezTo>
                    <a:pt x="2203" y="551"/>
                    <a:pt x="2203" y="551"/>
                    <a:pt x="2202" y="550"/>
                  </a:cubicBezTo>
                  <a:cubicBezTo>
                    <a:pt x="2202" y="550"/>
                    <a:pt x="2202" y="549"/>
                    <a:pt x="2201" y="549"/>
                  </a:cubicBezTo>
                  <a:cubicBezTo>
                    <a:pt x="2200" y="550"/>
                    <a:pt x="2198" y="551"/>
                    <a:pt x="2197" y="551"/>
                  </a:cubicBezTo>
                  <a:cubicBezTo>
                    <a:pt x="2196" y="552"/>
                    <a:pt x="2194" y="553"/>
                    <a:pt x="2192" y="554"/>
                  </a:cubicBezTo>
                  <a:cubicBezTo>
                    <a:pt x="2187" y="557"/>
                    <a:pt x="2180" y="560"/>
                    <a:pt x="2175" y="561"/>
                  </a:cubicBezTo>
                  <a:cubicBezTo>
                    <a:pt x="2173" y="563"/>
                    <a:pt x="2169" y="564"/>
                    <a:pt x="2166" y="565"/>
                  </a:cubicBezTo>
                  <a:cubicBezTo>
                    <a:pt x="2164" y="565"/>
                    <a:pt x="2163" y="565"/>
                    <a:pt x="2161" y="566"/>
                  </a:cubicBezTo>
                  <a:cubicBezTo>
                    <a:pt x="2158" y="566"/>
                    <a:pt x="2154" y="567"/>
                    <a:pt x="2150" y="567"/>
                  </a:cubicBezTo>
                  <a:cubicBezTo>
                    <a:pt x="2145" y="567"/>
                    <a:pt x="2141" y="566"/>
                    <a:pt x="2138" y="566"/>
                  </a:cubicBezTo>
                  <a:cubicBezTo>
                    <a:pt x="2131" y="563"/>
                    <a:pt x="2125" y="560"/>
                    <a:pt x="2120" y="554"/>
                  </a:cubicBezTo>
                  <a:cubicBezTo>
                    <a:pt x="2119" y="554"/>
                    <a:pt x="2118" y="554"/>
                    <a:pt x="2118" y="553"/>
                  </a:cubicBezTo>
                  <a:cubicBezTo>
                    <a:pt x="2118" y="552"/>
                    <a:pt x="2117" y="552"/>
                    <a:pt x="2117" y="551"/>
                  </a:cubicBezTo>
                  <a:cubicBezTo>
                    <a:pt x="2115" y="553"/>
                    <a:pt x="2114" y="554"/>
                    <a:pt x="2112" y="554"/>
                  </a:cubicBezTo>
                  <a:cubicBezTo>
                    <a:pt x="2100" y="560"/>
                    <a:pt x="2085" y="565"/>
                    <a:pt x="2074" y="565"/>
                  </a:cubicBezTo>
                  <a:cubicBezTo>
                    <a:pt x="2072" y="565"/>
                    <a:pt x="2071" y="564"/>
                    <a:pt x="2069" y="564"/>
                  </a:cubicBezTo>
                  <a:cubicBezTo>
                    <a:pt x="2068" y="564"/>
                    <a:pt x="2066" y="563"/>
                    <a:pt x="2064" y="562"/>
                  </a:cubicBezTo>
                  <a:cubicBezTo>
                    <a:pt x="2059" y="561"/>
                    <a:pt x="2055" y="559"/>
                    <a:pt x="2051" y="556"/>
                  </a:cubicBezTo>
                  <a:cubicBezTo>
                    <a:pt x="2051" y="556"/>
                    <a:pt x="2049" y="554"/>
                    <a:pt x="2049" y="554"/>
                  </a:cubicBezTo>
                  <a:cubicBezTo>
                    <a:pt x="2048" y="554"/>
                    <a:pt x="2046" y="555"/>
                    <a:pt x="2045" y="555"/>
                  </a:cubicBezTo>
                  <a:cubicBezTo>
                    <a:pt x="2044" y="555"/>
                    <a:pt x="2043" y="556"/>
                    <a:pt x="2042" y="556"/>
                  </a:cubicBezTo>
                  <a:cubicBezTo>
                    <a:pt x="2028" y="561"/>
                    <a:pt x="2016" y="563"/>
                    <a:pt x="2005" y="563"/>
                  </a:cubicBezTo>
                  <a:cubicBezTo>
                    <a:pt x="2003" y="563"/>
                    <a:pt x="2001" y="563"/>
                    <a:pt x="2000" y="563"/>
                  </a:cubicBezTo>
                  <a:cubicBezTo>
                    <a:pt x="1985" y="563"/>
                    <a:pt x="1974" y="558"/>
                    <a:pt x="1965" y="550"/>
                  </a:cubicBezTo>
                  <a:cubicBezTo>
                    <a:pt x="1965" y="549"/>
                    <a:pt x="1963" y="547"/>
                    <a:pt x="1963" y="547"/>
                  </a:cubicBezTo>
                  <a:cubicBezTo>
                    <a:pt x="1962" y="547"/>
                    <a:pt x="1960" y="547"/>
                    <a:pt x="1959" y="546"/>
                  </a:cubicBezTo>
                  <a:cubicBezTo>
                    <a:pt x="1959" y="546"/>
                    <a:pt x="1958" y="546"/>
                    <a:pt x="1958" y="546"/>
                  </a:cubicBezTo>
                  <a:cubicBezTo>
                    <a:pt x="1953" y="545"/>
                    <a:pt x="1949" y="545"/>
                    <a:pt x="1945" y="544"/>
                  </a:cubicBezTo>
                  <a:cubicBezTo>
                    <a:pt x="1943" y="546"/>
                    <a:pt x="1940" y="548"/>
                    <a:pt x="1937" y="548"/>
                  </a:cubicBezTo>
                  <a:cubicBezTo>
                    <a:pt x="1937" y="548"/>
                    <a:pt x="1934" y="550"/>
                    <a:pt x="1934" y="550"/>
                  </a:cubicBezTo>
                  <a:cubicBezTo>
                    <a:pt x="1934" y="550"/>
                    <a:pt x="1934" y="551"/>
                    <a:pt x="1935" y="552"/>
                  </a:cubicBezTo>
                  <a:cubicBezTo>
                    <a:pt x="1935" y="553"/>
                    <a:pt x="1936" y="554"/>
                    <a:pt x="1936" y="556"/>
                  </a:cubicBezTo>
                  <a:cubicBezTo>
                    <a:pt x="1936" y="556"/>
                    <a:pt x="1936" y="557"/>
                    <a:pt x="1936" y="558"/>
                  </a:cubicBezTo>
                  <a:cubicBezTo>
                    <a:pt x="1936" y="565"/>
                    <a:pt x="1932" y="574"/>
                    <a:pt x="1926" y="579"/>
                  </a:cubicBezTo>
                  <a:cubicBezTo>
                    <a:pt x="1924" y="579"/>
                    <a:pt x="1921" y="580"/>
                    <a:pt x="1921" y="583"/>
                  </a:cubicBezTo>
                  <a:cubicBezTo>
                    <a:pt x="1917" y="587"/>
                    <a:pt x="1913" y="591"/>
                    <a:pt x="1908" y="594"/>
                  </a:cubicBezTo>
                  <a:cubicBezTo>
                    <a:pt x="1902" y="599"/>
                    <a:pt x="1895" y="601"/>
                    <a:pt x="1888" y="601"/>
                  </a:cubicBezTo>
                  <a:cubicBezTo>
                    <a:pt x="1877" y="601"/>
                    <a:pt x="1866" y="595"/>
                    <a:pt x="1852" y="586"/>
                  </a:cubicBezTo>
                  <a:cubicBezTo>
                    <a:pt x="1852" y="586"/>
                    <a:pt x="1851" y="584"/>
                    <a:pt x="1851" y="584"/>
                  </a:cubicBezTo>
                  <a:cubicBezTo>
                    <a:pt x="1851" y="584"/>
                    <a:pt x="1851" y="586"/>
                    <a:pt x="1851" y="586"/>
                  </a:cubicBezTo>
                  <a:cubicBezTo>
                    <a:pt x="1851" y="587"/>
                    <a:pt x="1850" y="587"/>
                    <a:pt x="1850" y="588"/>
                  </a:cubicBezTo>
                  <a:cubicBezTo>
                    <a:pt x="1849" y="592"/>
                    <a:pt x="1848" y="597"/>
                    <a:pt x="1845" y="600"/>
                  </a:cubicBezTo>
                  <a:cubicBezTo>
                    <a:pt x="1841" y="609"/>
                    <a:pt x="1832" y="616"/>
                    <a:pt x="1821" y="619"/>
                  </a:cubicBezTo>
                  <a:cubicBezTo>
                    <a:pt x="1818" y="619"/>
                    <a:pt x="1817" y="619"/>
                    <a:pt x="1817" y="620"/>
                  </a:cubicBezTo>
                  <a:cubicBezTo>
                    <a:pt x="1817" y="620"/>
                    <a:pt x="1814" y="623"/>
                    <a:pt x="1814" y="623"/>
                  </a:cubicBezTo>
                  <a:cubicBezTo>
                    <a:pt x="1805" y="635"/>
                    <a:pt x="1794" y="641"/>
                    <a:pt x="1782" y="641"/>
                  </a:cubicBezTo>
                  <a:cubicBezTo>
                    <a:pt x="1774" y="641"/>
                    <a:pt x="1765" y="638"/>
                    <a:pt x="1756" y="633"/>
                  </a:cubicBezTo>
                  <a:cubicBezTo>
                    <a:pt x="1756" y="633"/>
                    <a:pt x="1751" y="630"/>
                    <a:pt x="1751" y="630"/>
                  </a:cubicBezTo>
                  <a:cubicBezTo>
                    <a:pt x="1751" y="630"/>
                    <a:pt x="1749" y="632"/>
                    <a:pt x="1748" y="632"/>
                  </a:cubicBezTo>
                  <a:cubicBezTo>
                    <a:pt x="1746" y="633"/>
                    <a:pt x="1744" y="634"/>
                    <a:pt x="1741" y="636"/>
                  </a:cubicBezTo>
                  <a:cubicBezTo>
                    <a:pt x="1736" y="637"/>
                    <a:pt x="1736" y="637"/>
                    <a:pt x="1731" y="637"/>
                  </a:cubicBezTo>
                  <a:cubicBezTo>
                    <a:pt x="1728" y="637"/>
                    <a:pt x="1727" y="637"/>
                    <a:pt x="1725" y="636"/>
                  </a:cubicBezTo>
                  <a:cubicBezTo>
                    <a:pt x="1724" y="636"/>
                    <a:pt x="1723" y="636"/>
                    <a:pt x="1722" y="636"/>
                  </a:cubicBezTo>
                  <a:cubicBezTo>
                    <a:pt x="1711" y="632"/>
                    <a:pt x="1705" y="623"/>
                    <a:pt x="1705" y="614"/>
                  </a:cubicBezTo>
                  <a:cubicBezTo>
                    <a:pt x="1705" y="613"/>
                    <a:pt x="1705" y="612"/>
                    <a:pt x="1705" y="611"/>
                  </a:cubicBezTo>
                  <a:cubicBezTo>
                    <a:pt x="1705" y="608"/>
                    <a:pt x="1705" y="608"/>
                    <a:pt x="1702" y="608"/>
                  </a:cubicBezTo>
                  <a:cubicBezTo>
                    <a:pt x="1702" y="608"/>
                    <a:pt x="1700" y="608"/>
                    <a:pt x="1699" y="607"/>
                  </a:cubicBezTo>
                  <a:cubicBezTo>
                    <a:pt x="1689" y="606"/>
                    <a:pt x="1678" y="601"/>
                    <a:pt x="1670" y="596"/>
                  </a:cubicBezTo>
                  <a:cubicBezTo>
                    <a:pt x="1669" y="596"/>
                    <a:pt x="1668" y="594"/>
                    <a:pt x="1668" y="594"/>
                  </a:cubicBezTo>
                  <a:cubicBezTo>
                    <a:pt x="1668" y="594"/>
                    <a:pt x="1668" y="596"/>
                    <a:pt x="1666" y="599"/>
                  </a:cubicBezTo>
                  <a:cubicBezTo>
                    <a:pt x="1663" y="606"/>
                    <a:pt x="1657" y="613"/>
                    <a:pt x="1649" y="614"/>
                  </a:cubicBezTo>
                  <a:cubicBezTo>
                    <a:pt x="1648" y="614"/>
                    <a:pt x="1648" y="615"/>
                    <a:pt x="1647" y="617"/>
                  </a:cubicBezTo>
                  <a:cubicBezTo>
                    <a:pt x="1647" y="617"/>
                    <a:pt x="1646" y="618"/>
                    <a:pt x="1646" y="619"/>
                  </a:cubicBezTo>
                  <a:cubicBezTo>
                    <a:pt x="1643" y="623"/>
                    <a:pt x="1639" y="627"/>
                    <a:pt x="1632" y="629"/>
                  </a:cubicBezTo>
                  <a:cubicBezTo>
                    <a:pt x="1632" y="629"/>
                    <a:pt x="1627" y="630"/>
                    <a:pt x="1624" y="630"/>
                  </a:cubicBezTo>
                  <a:cubicBezTo>
                    <a:pt x="1616" y="630"/>
                    <a:pt x="1606" y="626"/>
                    <a:pt x="1602" y="620"/>
                  </a:cubicBezTo>
                  <a:cubicBezTo>
                    <a:pt x="1602" y="619"/>
                    <a:pt x="1601" y="619"/>
                    <a:pt x="1600" y="618"/>
                  </a:cubicBezTo>
                  <a:cubicBezTo>
                    <a:pt x="1600" y="618"/>
                    <a:pt x="1599" y="618"/>
                    <a:pt x="1599" y="617"/>
                  </a:cubicBezTo>
                  <a:cubicBezTo>
                    <a:pt x="1597" y="617"/>
                    <a:pt x="1594" y="615"/>
                    <a:pt x="1592" y="614"/>
                  </a:cubicBezTo>
                  <a:cubicBezTo>
                    <a:pt x="1590" y="613"/>
                    <a:pt x="1588" y="612"/>
                    <a:pt x="1586" y="611"/>
                  </a:cubicBezTo>
                  <a:cubicBezTo>
                    <a:pt x="1576" y="604"/>
                    <a:pt x="1570" y="593"/>
                    <a:pt x="1570" y="580"/>
                  </a:cubicBezTo>
                  <a:cubicBezTo>
                    <a:pt x="1570" y="580"/>
                    <a:pt x="1570" y="576"/>
                    <a:pt x="1570" y="576"/>
                  </a:cubicBezTo>
                  <a:cubicBezTo>
                    <a:pt x="1569" y="574"/>
                    <a:pt x="1569" y="574"/>
                    <a:pt x="1567" y="574"/>
                  </a:cubicBezTo>
                  <a:cubicBezTo>
                    <a:pt x="1567" y="574"/>
                    <a:pt x="1566" y="574"/>
                    <a:pt x="1566" y="573"/>
                  </a:cubicBezTo>
                  <a:cubicBezTo>
                    <a:pt x="1564" y="571"/>
                    <a:pt x="1561" y="569"/>
                    <a:pt x="1560" y="567"/>
                  </a:cubicBezTo>
                  <a:cubicBezTo>
                    <a:pt x="1557" y="567"/>
                    <a:pt x="1554" y="567"/>
                    <a:pt x="1551" y="567"/>
                  </a:cubicBezTo>
                  <a:cubicBezTo>
                    <a:pt x="1547" y="567"/>
                    <a:pt x="1543" y="567"/>
                    <a:pt x="1539" y="566"/>
                  </a:cubicBezTo>
                  <a:cubicBezTo>
                    <a:pt x="1536" y="570"/>
                    <a:pt x="1532" y="573"/>
                    <a:pt x="1529" y="575"/>
                  </a:cubicBezTo>
                  <a:cubicBezTo>
                    <a:pt x="1522" y="580"/>
                    <a:pt x="1516" y="582"/>
                    <a:pt x="1509" y="582"/>
                  </a:cubicBezTo>
                  <a:cubicBezTo>
                    <a:pt x="1498" y="582"/>
                    <a:pt x="1486" y="576"/>
                    <a:pt x="1473" y="567"/>
                  </a:cubicBezTo>
                  <a:cubicBezTo>
                    <a:pt x="1473" y="567"/>
                    <a:pt x="1471" y="565"/>
                    <a:pt x="1471" y="565"/>
                  </a:cubicBezTo>
                  <a:cubicBezTo>
                    <a:pt x="1471" y="565"/>
                    <a:pt x="1471" y="567"/>
                    <a:pt x="1471" y="567"/>
                  </a:cubicBezTo>
                  <a:cubicBezTo>
                    <a:pt x="1471" y="568"/>
                    <a:pt x="1471" y="568"/>
                    <a:pt x="1471" y="569"/>
                  </a:cubicBezTo>
                  <a:cubicBezTo>
                    <a:pt x="1469" y="573"/>
                    <a:pt x="1468" y="578"/>
                    <a:pt x="1466" y="581"/>
                  </a:cubicBezTo>
                  <a:cubicBezTo>
                    <a:pt x="1461" y="590"/>
                    <a:pt x="1453" y="597"/>
                    <a:pt x="1441" y="600"/>
                  </a:cubicBezTo>
                  <a:cubicBezTo>
                    <a:pt x="1438" y="600"/>
                    <a:pt x="1437" y="600"/>
                    <a:pt x="1437" y="601"/>
                  </a:cubicBezTo>
                  <a:cubicBezTo>
                    <a:pt x="1437" y="601"/>
                    <a:pt x="1434" y="604"/>
                    <a:pt x="1434" y="604"/>
                  </a:cubicBezTo>
                  <a:cubicBezTo>
                    <a:pt x="1426" y="616"/>
                    <a:pt x="1414" y="622"/>
                    <a:pt x="1402" y="622"/>
                  </a:cubicBezTo>
                  <a:cubicBezTo>
                    <a:pt x="1394" y="622"/>
                    <a:pt x="1385" y="619"/>
                    <a:pt x="1377" y="614"/>
                  </a:cubicBezTo>
                  <a:cubicBezTo>
                    <a:pt x="1377" y="614"/>
                    <a:pt x="1371" y="611"/>
                    <a:pt x="1371" y="611"/>
                  </a:cubicBezTo>
                  <a:cubicBezTo>
                    <a:pt x="1371" y="611"/>
                    <a:pt x="1370" y="613"/>
                    <a:pt x="1368" y="613"/>
                  </a:cubicBezTo>
                  <a:cubicBezTo>
                    <a:pt x="1367" y="614"/>
                    <a:pt x="1364" y="615"/>
                    <a:pt x="1361" y="617"/>
                  </a:cubicBezTo>
                  <a:cubicBezTo>
                    <a:pt x="1357" y="618"/>
                    <a:pt x="1357" y="618"/>
                    <a:pt x="1351" y="618"/>
                  </a:cubicBezTo>
                  <a:cubicBezTo>
                    <a:pt x="1349" y="618"/>
                    <a:pt x="1347" y="618"/>
                    <a:pt x="1346" y="617"/>
                  </a:cubicBezTo>
                  <a:cubicBezTo>
                    <a:pt x="1345" y="617"/>
                    <a:pt x="1344" y="617"/>
                    <a:pt x="1342" y="617"/>
                  </a:cubicBezTo>
                  <a:cubicBezTo>
                    <a:pt x="1332" y="613"/>
                    <a:pt x="1325" y="604"/>
                    <a:pt x="1325" y="595"/>
                  </a:cubicBezTo>
                  <a:cubicBezTo>
                    <a:pt x="1325" y="594"/>
                    <a:pt x="1325" y="593"/>
                    <a:pt x="1325" y="593"/>
                  </a:cubicBezTo>
                  <a:cubicBezTo>
                    <a:pt x="1325" y="589"/>
                    <a:pt x="1325" y="589"/>
                    <a:pt x="1323" y="589"/>
                  </a:cubicBezTo>
                  <a:cubicBezTo>
                    <a:pt x="1322" y="589"/>
                    <a:pt x="1321" y="589"/>
                    <a:pt x="1319" y="588"/>
                  </a:cubicBezTo>
                  <a:cubicBezTo>
                    <a:pt x="1309" y="587"/>
                    <a:pt x="1298" y="582"/>
                    <a:pt x="1291" y="577"/>
                  </a:cubicBezTo>
                  <a:cubicBezTo>
                    <a:pt x="1289" y="577"/>
                    <a:pt x="1288" y="575"/>
                    <a:pt x="1288" y="575"/>
                  </a:cubicBezTo>
                  <a:cubicBezTo>
                    <a:pt x="1288" y="575"/>
                    <a:pt x="1288" y="577"/>
                    <a:pt x="1286" y="580"/>
                  </a:cubicBezTo>
                  <a:cubicBezTo>
                    <a:pt x="1284" y="587"/>
                    <a:pt x="1278" y="594"/>
                    <a:pt x="1269" y="595"/>
                  </a:cubicBezTo>
                  <a:cubicBezTo>
                    <a:pt x="1268" y="595"/>
                    <a:pt x="1268" y="596"/>
                    <a:pt x="1267" y="598"/>
                  </a:cubicBezTo>
                  <a:cubicBezTo>
                    <a:pt x="1267" y="598"/>
                    <a:pt x="1267" y="599"/>
                    <a:pt x="1266" y="600"/>
                  </a:cubicBezTo>
                  <a:cubicBezTo>
                    <a:pt x="1264" y="604"/>
                    <a:pt x="1259" y="608"/>
                    <a:pt x="1252" y="610"/>
                  </a:cubicBezTo>
                  <a:cubicBezTo>
                    <a:pt x="1252" y="610"/>
                    <a:pt x="1248" y="611"/>
                    <a:pt x="1245" y="611"/>
                  </a:cubicBezTo>
                  <a:cubicBezTo>
                    <a:pt x="1236" y="611"/>
                    <a:pt x="1226" y="607"/>
                    <a:pt x="1222" y="601"/>
                  </a:cubicBezTo>
                  <a:cubicBezTo>
                    <a:pt x="1222" y="600"/>
                    <a:pt x="1221" y="600"/>
                    <a:pt x="1221" y="599"/>
                  </a:cubicBezTo>
                  <a:cubicBezTo>
                    <a:pt x="1220" y="599"/>
                    <a:pt x="1220" y="599"/>
                    <a:pt x="1219" y="598"/>
                  </a:cubicBezTo>
                  <a:cubicBezTo>
                    <a:pt x="1217" y="598"/>
                    <a:pt x="1215" y="596"/>
                    <a:pt x="1213" y="595"/>
                  </a:cubicBezTo>
                  <a:cubicBezTo>
                    <a:pt x="1210" y="594"/>
                    <a:pt x="1208" y="593"/>
                    <a:pt x="1206" y="593"/>
                  </a:cubicBezTo>
                  <a:cubicBezTo>
                    <a:pt x="1197" y="586"/>
                    <a:pt x="1192" y="577"/>
                    <a:pt x="1191" y="566"/>
                  </a:cubicBezTo>
                  <a:cubicBezTo>
                    <a:pt x="1180" y="564"/>
                    <a:pt x="1170" y="559"/>
                    <a:pt x="1163" y="552"/>
                  </a:cubicBezTo>
                  <a:cubicBezTo>
                    <a:pt x="1163" y="551"/>
                    <a:pt x="1161" y="549"/>
                    <a:pt x="1161" y="549"/>
                  </a:cubicBezTo>
                  <a:cubicBezTo>
                    <a:pt x="1159" y="549"/>
                    <a:pt x="1158" y="548"/>
                    <a:pt x="1157" y="548"/>
                  </a:cubicBezTo>
                  <a:cubicBezTo>
                    <a:pt x="1156" y="548"/>
                    <a:pt x="1156" y="547"/>
                    <a:pt x="1155" y="547"/>
                  </a:cubicBezTo>
                  <a:cubicBezTo>
                    <a:pt x="1150" y="547"/>
                    <a:pt x="1146" y="547"/>
                    <a:pt x="1141" y="546"/>
                  </a:cubicBezTo>
                  <a:cubicBezTo>
                    <a:pt x="1139" y="548"/>
                    <a:pt x="1136" y="550"/>
                    <a:pt x="1133" y="550"/>
                  </a:cubicBezTo>
                  <a:cubicBezTo>
                    <a:pt x="1133" y="550"/>
                    <a:pt x="1130" y="552"/>
                    <a:pt x="1130" y="552"/>
                  </a:cubicBezTo>
                  <a:cubicBezTo>
                    <a:pt x="1130" y="553"/>
                    <a:pt x="1130" y="553"/>
                    <a:pt x="1130" y="554"/>
                  </a:cubicBezTo>
                  <a:cubicBezTo>
                    <a:pt x="1131" y="555"/>
                    <a:pt x="1131" y="556"/>
                    <a:pt x="1131" y="558"/>
                  </a:cubicBezTo>
                  <a:cubicBezTo>
                    <a:pt x="1131" y="559"/>
                    <a:pt x="1132" y="560"/>
                    <a:pt x="1132" y="561"/>
                  </a:cubicBezTo>
                  <a:cubicBezTo>
                    <a:pt x="1132" y="569"/>
                    <a:pt x="1127" y="578"/>
                    <a:pt x="1120" y="583"/>
                  </a:cubicBezTo>
                  <a:cubicBezTo>
                    <a:pt x="1119" y="583"/>
                    <a:pt x="1116" y="585"/>
                    <a:pt x="1116" y="588"/>
                  </a:cubicBezTo>
                  <a:cubicBezTo>
                    <a:pt x="1111" y="593"/>
                    <a:pt x="1106" y="597"/>
                    <a:pt x="1102" y="600"/>
                  </a:cubicBezTo>
                  <a:cubicBezTo>
                    <a:pt x="1094" y="605"/>
                    <a:pt x="1087" y="608"/>
                    <a:pt x="1080" y="608"/>
                  </a:cubicBezTo>
                  <a:cubicBezTo>
                    <a:pt x="1068" y="608"/>
                    <a:pt x="1055" y="602"/>
                    <a:pt x="1041" y="591"/>
                  </a:cubicBezTo>
                  <a:cubicBezTo>
                    <a:pt x="1041" y="591"/>
                    <a:pt x="1039" y="590"/>
                    <a:pt x="1039" y="590"/>
                  </a:cubicBezTo>
                  <a:cubicBezTo>
                    <a:pt x="1039" y="590"/>
                    <a:pt x="1039" y="591"/>
                    <a:pt x="1039" y="591"/>
                  </a:cubicBezTo>
                  <a:cubicBezTo>
                    <a:pt x="1039" y="592"/>
                    <a:pt x="1038" y="593"/>
                    <a:pt x="1038" y="594"/>
                  </a:cubicBezTo>
                  <a:cubicBezTo>
                    <a:pt x="1037" y="598"/>
                    <a:pt x="1035" y="603"/>
                    <a:pt x="1033" y="607"/>
                  </a:cubicBezTo>
                  <a:cubicBezTo>
                    <a:pt x="1028" y="616"/>
                    <a:pt x="1019" y="624"/>
                    <a:pt x="1006" y="627"/>
                  </a:cubicBezTo>
                  <a:cubicBezTo>
                    <a:pt x="1003" y="627"/>
                    <a:pt x="1002" y="627"/>
                    <a:pt x="1002" y="629"/>
                  </a:cubicBezTo>
                  <a:cubicBezTo>
                    <a:pt x="1002" y="629"/>
                    <a:pt x="998" y="632"/>
                    <a:pt x="998" y="632"/>
                  </a:cubicBezTo>
                  <a:cubicBezTo>
                    <a:pt x="989" y="645"/>
                    <a:pt x="977" y="651"/>
                    <a:pt x="964" y="651"/>
                  </a:cubicBezTo>
                  <a:cubicBezTo>
                    <a:pt x="955" y="651"/>
                    <a:pt x="945" y="648"/>
                    <a:pt x="936" y="643"/>
                  </a:cubicBezTo>
                  <a:cubicBezTo>
                    <a:pt x="936" y="643"/>
                    <a:pt x="930" y="640"/>
                    <a:pt x="930" y="640"/>
                  </a:cubicBezTo>
                  <a:cubicBezTo>
                    <a:pt x="930" y="640"/>
                    <a:pt x="928" y="641"/>
                    <a:pt x="927" y="641"/>
                  </a:cubicBezTo>
                  <a:cubicBezTo>
                    <a:pt x="925" y="643"/>
                    <a:pt x="922" y="644"/>
                    <a:pt x="919" y="646"/>
                  </a:cubicBezTo>
                  <a:cubicBezTo>
                    <a:pt x="914" y="647"/>
                    <a:pt x="914" y="647"/>
                    <a:pt x="908" y="647"/>
                  </a:cubicBezTo>
                  <a:cubicBezTo>
                    <a:pt x="905" y="647"/>
                    <a:pt x="904" y="647"/>
                    <a:pt x="902" y="646"/>
                  </a:cubicBezTo>
                  <a:cubicBezTo>
                    <a:pt x="901" y="646"/>
                    <a:pt x="900" y="646"/>
                    <a:pt x="898" y="646"/>
                  </a:cubicBezTo>
                  <a:cubicBezTo>
                    <a:pt x="887" y="641"/>
                    <a:pt x="879" y="632"/>
                    <a:pt x="879" y="622"/>
                  </a:cubicBezTo>
                  <a:cubicBezTo>
                    <a:pt x="879" y="621"/>
                    <a:pt x="880" y="620"/>
                    <a:pt x="880" y="619"/>
                  </a:cubicBezTo>
                  <a:cubicBezTo>
                    <a:pt x="880" y="616"/>
                    <a:pt x="880" y="616"/>
                    <a:pt x="877" y="615"/>
                  </a:cubicBezTo>
                  <a:cubicBezTo>
                    <a:pt x="876" y="615"/>
                    <a:pt x="875" y="615"/>
                    <a:pt x="873" y="615"/>
                  </a:cubicBezTo>
                  <a:cubicBezTo>
                    <a:pt x="862" y="613"/>
                    <a:pt x="850" y="608"/>
                    <a:pt x="842" y="602"/>
                  </a:cubicBezTo>
                  <a:cubicBezTo>
                    <a:pt x="841" y="602"/>
                    <a:pt x="839" y="600"/>
                    <a:pt x="839" y="600"/>
                  </a:cubicBezTo>
                  <a:cubicBezTo>
                    <a:pt x="839" y="600"/>
                    <a:pt x="839" y="602"/>
                    <a:pt x="837" y="605"/>
                  </a:cubicBezTo>
                  <a:cubicBezTo>
                    <a:pt x="834" y="613"/>
                    <a:pt x="828" y="621"/>
                    <a:pt x="819" y="622"/>
                  </a:cubicBezTo>
                  <a:cubicBezTo>
                    <a:pt x="818" y="622"/>
                    <a:pt x="817" y="623"/>
                    <a:pt x="817" y="625"/>
                  </a:cubicBezTo>
                  <a:cubicBezTo>
                    <a:pt x="816" y="625"/>
                    <a:pt x="816" y="626"/>
                    <a:pt x="816" y="627"/>
                  </a:cubicBezTo>
                  <a:cubicBezTo>
                    <a:pt x="812" y="632"/>
                    <a:pt x="808" y="636"/>
                    <a:pt x="800" y="638"/>
                  </a:cubicBezTo>
                  <a:cubicBezTo>
                    <a:pt x="800" y="638"/>
                    <a:pt x="795" y="640"/>
                    <a:pt x="792" y="640"/>
                  </a:cubicBezTo>
                  <a:cubicBezTo>
                    <a:pt x="783" y="640"/>
                    <a:pt x="772" y="635"/>
                    <a:pt x="767" y="629"/>
                  </a:cubicBezTo>
                  <a:cubicBezTo>
                    <a:pt x="767" y="628"/>
                    <a:pt x="767" y="627"/>
                    <a:pt x="766" y="627"/>
                  </a:cubicBezTo>
                  <a:cubicBezTo>
                    <a:pt x="765" y="626"/>
                    <a:pt x="765" y="626"/>
                    <a:pt x="764" y="625"/>
                  </a:cubicBezTo>
                  <a:cubicBezTo>
                    <a:pt x="762" y="625"/>
                    <a:pt x="759" y="623"/>
                    <a:pt x="757" y="622"/>
                  </a:cubicBezTo>
                  <a:cubicBezTo>
                    <a:pt x="755" y="621"/>
                    <a:pt x="752" y="620"/>
                    <a:pt x="750" y="619"/>
                  </a:cubicBezTo>
                  <a:cubicBezTo>
                    <a:pt x="739" y="611"/>
                    <a:pt x="733" y="599"/>
                    <a:pt x="733" y="585"/>
                  </a:cubicBezTo>
                  <a:cubicBezTo>
                    <a:pt x="733" y="585"/>
                    <a:pt x="733" y="580"/>
                    <a:pt x="733" y="580"/>
                  </a:cubicBezTo>
                  <a:cubicBezTo>
                    <a:pt x="731" y="579"/>
                    <a:pt x="731" y="579"/>
                    <a:pt x="730" y="579"/>
                  </a:cubicBezTo>
                  <a:cubicBezTo>
                    <a:pt x="729" y="578"/>
                    <a:pt x="729" y="578"/>
                    <a:pt x="728" y="577"/>
                  </a:cubicBezTo>
                  <a:cubicBezTo>
                    <a:pt x="726" y="575"/>
                    <a:pt x="722" y="572"/>
                    <a:pt x="722" y="569"/>
                  </a:cubicBezTo>
                  <a:cubicBezTo>
                    <a:pt x="720" y="565"/>
                    <a:pt x="718" y="559"/>
                    <a:pt x="718" y="554"/>
                  </a:cubicBezTo>
                  <a:cubicBezTo>
                    <a:pt x="718" y="552"/>
                    <a:pt x="718" y="549"/>
                    <a:pt x="719" y="547"/>
                  </a:cubicBezTo>
                  <a:cubicBezTo>
                    <a:pt x="720" y="544"/>
                    <a:pt x="720" y="541"/>
                    <a:pt x="720" y="541"/>
                  </a:cubicBezTo>
                  <a:cubicBezTo>
                    <a:pt x="720" y="541"/>
                    <a:pt x="719" y="541"/>
                    <a:pt x="719" y="541"/>
                  </a:cubicBezTo>
                  <a:cubicBezTo>
                    <a:pt x="718" y="541"/>
                    <a:pt x="718" y="541"/>
                    <a:pt x="718" y="541"/>
                  </a:cubicBezTo>
                  <a:cubicBezTo>
                    <a:pt x="718" y="548"/>
                    <a:pt x="713" y="557"/>
                    <a:pt x="707" y="563"/>
                  </a:cubicBezTo>
                  <a:cubicBezTo>
                    <a:pt x="705" y="563"/>
                    <a:pt x="702" y="564"/>
                    <a:pt x="702" y="567"/>
                  </a:cubicBezTo>
                  <a:cubicBezTo>
                    <a:pt x="697" y="572"/>
                    <a:pt x="693" y="577"/>
                    <a:pt x="688" y="580"/>
                  </a:cubicBezTo>
                  <a:cubicBezTo>
                    <a:pt x="681" y="585"/>
                    <a:pt x="674" y="587"/>
                    <a:pt x="666" y="587"/>
                  </a:cubicBezTo>
                  <a:cubicBezTo>
                    <a:pt x="654" y="587"/>
                    <a:pt x="641" y="581"/>
                    <a:pt x="627" y="570"/>
                  </a:cubicBezTo>
                  <a:cubicBezTo>
                    <a:pt x="627" y="570"/>
                    <a:pt x="625" y="569"/>
                    <a:pt x="625" y="569"/>
                  </a:cubicBezTo>
                  <a:cubicBezTo>
                    <a:pt x="625" y="569"/>
                    <a:pt x="625" y="570"/>
                    <a:pt x="625" y="570"/>
                  </a:cubicBezTo>
                  <a:cubicBezTo>
                    <a:pt x="625" y="571"/>
                    <a:pt x="625" y="572"/>
                    <a:pt x="624" y="573"/>
                  </a:cubicBezTo>
                  <a:cubicBezTo>
                    <a:pt x="623" y="577"/>
                    <a:pt x="622" y="582"/>
                    <a:pt x="619" y="586"/>
                  </a:cubicBezTo>
                  <a:cubicBezTo>
                    <a:pt x="614" y="595"/>
                    <a:pt x="605" y="603"/>
                    <a:pt x="593" y="606"/>
                  </a:cubicBezTo>
                  <a:cubicBezTo>
                    <a:pt x="589" y="606"/>
                    <a:pt x="588" y="606"/>
                    <a:pt x="588" y="608"/>
                  </a:cubicBezTo>
                  <a:cubicBezTo>
                    <a:pt x="588" y="608"/>
                    <a:pt x="585" y="611"/>
                    <a:pt x="585" y="611"/>
                  </a:cubicBezTo>
                  <a:cubicBezTo>
                    <a:pt x="575" y="624"/>
                    <a:pt x="563" y="630"/>
                    <a:pt x="550" y="630"/>
                  </a:cubicBezTo>
                  <a:cubicBezTo>
                    <a:pt x="541" y="630"/>
                    <a:pt x="532" y="628"/>
                    <a:pt x="522" y="622"/>
                  </a:cubicBezTo>
                  <a:cubicBezTo>
                    <a:pt x="522" y="622"/>
                    <a:pt x="516" y="619"/>
                    <a:pt x="516" y="619"/>
                  </a:cubicBezTo>
                  <a:cubicBezTo>
                    <a:pt x="516" y="619"/>
                    <a:pt x="514" y="620"/>
                    <a:pt x="513" y="620"/>
                  </a:cubicBezTo>
                  <a:cubicBezTo>
                    <a:pt x="511" y="622"/>
                    <a:pt x="508" y="624"/>
                    <a:pt x="505" y="625"/>
                  </a:cubicBezTo>
                  <a:cubicBezTo>
                    <a:pt x="500" y="627"/>
                    <a:pt x="500" y="627"/>
                    <a:pt x="494" y="627"/>
                  </a:cubicBezTo>
                  <a:cubicBezTo>
                    <a:pt x="492" y="627"/>
                    <a:pt x="490" y="626"/>
                    <a:pt x="488" y="626"/>
                  </a:cubicBezTo>
                  <a:cubicBezTo>
                    <a:pt x="487" y="625"/>
                    <a:pt x="486" y="625"/>
                    <a:pt x="485" y="625"/>
                  </a:cubicBezTo>
                  <a:cubicBezTo>
                    <a:pt x="473" y="621"/>
                    <a:pt x="466" y="611"/>
                    <a:pt x="466" y="601"/>
                  </a:cubicBezTo>
                  <a:cubicBezTo>
                    <a:pt x="466" y="600"/>
                    <a:pt x="466" y="599"/>
                    <a:pt x="466" y="599"/>
                  </a:cubicBezTo>
                  <a:cubicBezTo>
                    <a:pt x="466" y="595"/>
                    <a:pt x="466" y="595"/>
                    <a:pt x="463" y="595"/>
                  </a:cubicBezTo>
                  <a:cubicBezTo>
                    <a:pt x="463" y="594"/>
                    <a:pt x="461" y="594"/>
                    <a:pt x="460" y="594"/>
                  </a:cubicBezTo>
                  <a:cubicBezTo>
                    <a:pt x="449" y="592"/>
                    <a:pt x="436" y="588"/>
                    <a:pt x="429" y="581"/>
                  </a:cubicBezTo>
                  <a:cubicBezTo>
                    <a:pt x="427" y="581"/>
                    <a:pt x="425" y="580"/>
                    <a:pt x="425" y="580"/>
                  </a:cubicBezTo>
                  <a:cubicBezTo>
                    <a:pt x="425" y="580"/>
                    <a:pt x="425" y="581"/>
                    <a:pt x="424" y="584"/>
                  </a:cubicBezTo>
                  <a:cubicBezTo>
                    <a:pt x="421" y="592"/>
                    <a:pt x="414" y="600"/>
                    <a:pt x="405" y="602"/>
                  </a:cubicBezTo>
                  <a:cubicBezTo>
                    <a:pt x="404" y="602"/>
                    <a:pt x="404" y="602"/>
                    <a:pt x="403" y="604"/>
                  </a:cubicBezTo>
                  <a:cubicBezTo>
                    <a:pt x="403" y="605"/>
                    <a:pt x="402" y="605"/>
                    <a:pt x="402" y="606"/>
                  </a:cubicBezTo>
                  <a:cubicBezTo>
                    <a:pt x="399" y="611"/>
                    <a:pt x="394" y="616"/>
                    <a:pt x="386" y="617"/>
                  </a:cubicBezTo>
                  <a:cubicBezTo>
                    <a:pt x="386" y="617"/>
                    <a:pt x="382" y="619"/>
                    <a:pt x="379" y="619"/>
                  </a:cubicBezTo>
                  <a:cubicBezTo>
                    <a:pt x="369" y="619"/>
                    <a:pt x="358" y="614"/>
                    <a:pt x="354" y="608"/>
                  </a:cubicBezTo>
                  <a:cubicBezTo>
                    <a:pt x="354" y="607"/>
                    <a:pt x="353" y="607"/>
                    <a:pt x="352" y="606"/>
                  </a:cubicBezTo>
                  <a:cubicBezTo>
                    <a:pt x="352" y="606"/>
                    <a:pt x="351" y="605"/>
                    <a:pt x="350" y="605"/>
                  </a:cubicBezTo>
                  <a:cubicBezTo>
                    <a:pt x="348" y="604"/>
                    <a:pt x="346" y="603"/>
                    <a:pt x="343" y="602"/>
                  </a:cubicBezTo>
                  <a:cubicBezTo>
                    <a:pt x="341" y="600"/>
                    <a:pt x="339" y="599"/>
                    <a:pt x="336" y="599"/>
                  </a:cubicBezTo>
                  <a:cubicBezTo>
                    <a:pt x="325" y="591"/>
                    <a:pt x="319" y="578"/>
                    <a:pt x="319" y="564"/>
                  </a:cubicBezTo>
                  <a:cubicBezTo>
                    <a:pt x="319" y="564"/>
                    <a:pt x="319" y="559"/>
                    <a:pt x="319" y="559"/>
                  </a:cubicBezTo>
                  <a:cubicBezTo>
                    <a:pt x="318" y="558"/>
                    <a:pt x="318" y="558"/>
                    <a:pt x="316" y="558"/>
                  </a:cubicBezTo>
                  <a:cubicBezTo>
                    <a:pt x="316" y="558"/>
                    <a:pt x="315" y="557"/>
                    <a:pt x="315" y="557"/>
                  </a:cubicBezTo>
                  <a:cubicBezTo>
                    <a:pt x="312" y="555"/>
                    <a:pt x="308" y="551"/>
                    <a:pt x="308" y="549"/>
                  </a:cubicBezTo>
                  <a:cubicBezTo>
                    <a:pt x="306" y="544"/>
                    <a:pt x="304" y="539"/>
                    <a:pt x="304" y="533"/>
                  </a:cubicBezTo>
                  <a:cubicBezTo>
                    <a:pt x="304" y="531"/>
                    <a:pt x="305" y="529"/>
                    <a:pt x="305" y="527"/>
                  </a:cubicBezTo>
                  <a:cubicBezTo>
                    <a:pt x="307" y="524"/>
                    <a:pt x="307" y="520"/>
                    <a:pt x="307" y="520"/>
                  </a:cubicBezTo>
                  <a:cubicBezTo>
                    <a:pt x="307" y="520"/>
                    <a:pt x="305" y="520"/>
                    <a:pt x="305" y="520"/>
                  </a:cubicBezTo>
                  <a:cubicBezTo>
                    <a:pt x="299" y="519"/>
                    <a:pt x="293" y="513"/>
                    <a:pt x="289" y="505"/>
                  </a:cubicBezTo>
                  <a:cubicBezTo>
                    <a:pt x="289" y="504"/>
                    <a:pt x="289" y="503"/>
                    <a:pt x="288" y="503"/>
                  </a:cubicBezTo>
                  <a:cubicBezTo>
                    <a:pt x="288" y="503"/>
                    <a:pt x="287" y="502"/>
                    <a:pt x="286" y="502"/>
                  </a:cubicBezTo>
                  <a:cubicBezTo>
                    <a:pt x="286" y="502"/>
                    <a:pt x="282" y="502"/>
                    <a:pt x="282" y="502"/>
                  </a:cubicBezTo>
                  <a:cubicBezTo>
                    <a:pt x="275" y="502"/>
                    <a:pt x="271" y="502"/>
                    <a:pt x="266" y="499"/>
                  </a:cubicBezTo>
                  <a:cubicBezTo>
                    <a:pt x="260" y="495"/>
                    <a:pt x="254" y="489"/>
                    <a:pt x="250" y="483"/>
                  </a:cubicBezTo>
                  <a:cubicBezTo>
                    <a:pt x="250" y="482"/>
                    <a:pt x="250" y="482"/>
                    <a:pt x="250" y="481"/>
                  </a:cubicBezTo>
                  <a:cubicBezTo>
                    <a:pt x="249" y="481"/>
                    <a:pt x="249" y="481"/>
                    <a:pt x="249" y="480"/>
                  </a:cubicBezTo>
                  <a:cubicBezTo>
                    <a:pt x="249" y="480"/>
                    <a:pt x="248" y="480"/>
                    <a:pt x="248" y="480"/>
                  </a:cubicBezTo>
                  <a:close/>
                </a:path>
              </a:pathLst>
            </a:custGeom>
            <a:blipFill dpi="0" rotWithShape="1">
              <a:blip r:embed="rId2"/>
              <a:srcRect/>
              <a:tile tx="0" ty="0" sx="81000" sy="81000" flip="none" algn="tl"/>
            </a:blipFill>
            <a:ln w="9525">
              <a:solidFill>
                <a:schemeClr val="accent1"/>
              </a:solidFill>
              <a:round/>
              <a:headEnd/>
              <a:tailEnd/>
            </a:ln>
            <a:effectLst>
              <a:outerShdw blurRad="304800" algn="ctr" rotWithShape="0">
                <a:schemeClr val="accent2">
                  <a:lumMod val="60000"/>
                  <a:lumOff val="40000"/>
                </a:schemeClr>
              </a:outerShdw>
            </a:effectLst>
          </p:spPr>
          <p:txBody>
            <a:bodyPr vert="horz" wrap="square" lIns="0" tIns="365760" rIns="0" bIns="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b="1" dirty="0" smtClean="0">
                  <a:gradFill flip="none" rotWithShape="1">
                    <a:gsLst>
                      <a:gs pos="0">
                        <a:schemeClr val="tx1"/>
                      </a:gs>
                      <a:gs pos="87000">
                        <a:schemeClr val="tx1"/>
                      </a:gs>
                    </a:gsLst>
                    <a:lin ang="5400000" scaled="0"/>
                    <a:tileRect/>
                  </a:gradFill>
                  <a:effectLst>
                    <a:outerShdw blurRad="304800" algn="ctr" rotWithShape="0">
                      <a:schemeClr val="accent2"/>
                    </a:outerShdw>
                  </a:effectLst>
                </a:rPr>
                <a:t>VIRTUAL NETWORK OVERLAY</a:t>
              </a:r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3889601" y="2197290"/>
              <a:ext cx="2129050" cy="0"/>
            </a:xfrm>
            <a:prstGeom prst="line">
              <a:avLst/>
            </a:prstGeom>
            <a:ln w="15875">
              <a:solidFill>
                <a:srgbClr val="FF0000"/>
              </a:solidFill>
            </a:ln>
            <a:effectLst>
              <a:outerShdw blurRad="88900" algn="ctr" rotWithShape="0">
                <a:schemeClr val="accent1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3903248" y="1905000"/>
              <a:ext cx="1214651" cy="278642"/>
            </a:xfrm>
            <a:prstGeom prst="line">
              <a:avLst/>
            </a:prstGeom>
            <a:ln w="15875">
              <a:solidFill>
                <a:srgbClr val="FF0000"/>
              </a:solidFill>
            </a:ln>
            <a:effectLst>
              <a:outerShdw blurRad="88900" algn="ctr" rotWithShape="0">
                <a:schemeClr val="accent1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5104251" y="1905000"/>
              <a:ext cx="968992" cy="305937"/>
            </a:xfrm>
            <a:prstGeom prst="line">
              <a:avLst/>
            </a:prstGeom>
            <a:ln w="15875">
              <a:solidFill>
                <a:srgbClr val="FF0000"/>
              </a:solidFill>
            </a:ln>
            <a:effectLst>
              <a:outerShdw blurRad="88900" algn="ctr" rotWithShape="0">
                <a:schemeClr val="accent1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0800000" flipV="1">
              <a:off x="4653875" y="2197290"/>
              <a:ext cx="1378424" cy="436728"/>
            </a:xfrm>
            <a:prstGeom prst="line">
              <a:avLst/>
            </a:prstGeom>
            <a:ln w="15875">
              <a:solidFill>
                <a:srgbClr val="FF0000"/>
              </a:solidFill>
            </a:ln>
            <a:effectLst>
              <a:outerShdw blurRad="88900" algn="ctr" rotWithShape="0">
                <a:schemeClr val="accent1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5400000">
              <a:off x="4507731" y="2037498"/>
              <a:ext cx="729018" cy="464023"/>
            </a:xfrm>
            <a:prstGeom prst="line">
              <a:avLst/>
            </a:prstGeom>
            <a:ln w="15875">
              <a:solidFill>
                <a:srgbClr val="FF0000"/>
              </a:solidFill>
            </a:ln>
            <a:effectLst>
              <a:outerShdw blurRad="88900" algn="ctr" rotWithShape="0">
                <a:schemeClr val="accent1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4653875" y="2565779"/>
              <a:ext cx="2183642" cy="81887"/>
            </a:xfrm>
            <a:prstGeom prst="line">
              <a:avLst/>
            </a:prstGeom>
            <a:ln w="34925">
              <a:solidFill>
                <a:srgbClr val="FF0000"/>
              </a:solidFill>
            </a:ln>
            <a:effectLst>
              <a:outerShdw blurRad="88900" algn="ctr" rotWithShape="0">
                <a:srgbClr val="FF0000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2" name="Picture 3" descr="\\SERVER3\InternalBin\Resource DVD\DVD_ART36\Artwork_Imagery\Icons - Illustrations\_ REAL VISTA STYLE\desktop computer.pn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557279" y="2150660"/>
              <a:ext cx="700726" cy="700726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</p:pic>
        <p:cxnSp>
          <p:nvCxnSpPr>
            <p:cNvPr id="43" name="Straight Connector 42"/>
            <p:cNvCxnSpPr/>
            <p:nvPr/>
          </p:nvCxnSpPr>
          <p:spPr>
            <a:xfrm>
              <a:off x="3889601" y="2197290"/>
              <a:ext cx="777922" cy="423080"/>
            </a:xfrm>
            <a:prstGeom prst="line">
              <a:avLst/>
            </a:prstGeom>
            <a:ln w="15875">
              <a:solidFill>
                <a:srgbClr val="FF0000"/>
              </a:solidFill>
            </a:ln>
            <a:effectLst>
              <a:outerShdw blurRad="88900" algn="ctr" rotWithShape="0">
                <a:schemeClr val="accent1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13" descr="\\SERVER3\InternalBin\Resource DVD\DVD_ART36\Artwork_Imagery\Icons - Illustrations\_ SUPER VISTA STYLE\server.png"/>
          <p:cNvPicPr>
            <a:picLocks noChangeAspect="1" noChangeArrowheads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1798486" y="4031864"/>
            <a:ext cx="431761" cy="434394"/>
          </a:xfrm>
          <a:prstGeom prst="rect">
            <a:avLst/>
          </a:prstGeom>
          <a:noFill/>
        </p:spPr>
      </p:pic>
      <p:pic>
        <p:nvPicPr>
          <p:cNvPr id="45" name="Picture 13" descr="\\SERVER3\InternalBin\Resource DVD\DVD_ART36\Artwork_Imagery\Icons - Illustrations\_ SUPER VISTA STYLE\server.png"/>
          <p:cNvPicPr>
            <a:picLocks noChangeAspect="1" noChangeArrowheads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4253851" y="3728619"/>
            <a:ext cx="431761" cy="434394"/>
          </a:xfrm>
          <a:prstGeom prst="rect">
            <a:avLst/>
          </a:prstGeom>
          <a:noFill/>
        </p:spPr>
      </p:pic>
      <p:pic>
        <p:nvPicPr>
          <p:cNvPr id="46" name="Picture 13" descr="\\SERVER3\InternalBin\Resource DVD\DVD_ART36\Artwork_Imagery\Icons - Illustrations\_ SUPER VISTA STYLE\serve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6235" y="5048932"/>
            <a:ext cx="434394" cy="434394"/>
          </a:xfrm>
          <a:prstGeom prst="rect">
            <a:avLst/>
          </a:prstGeom>
          <a:noFill/>
        </p:spPr>
      </p:pic>
      <p:pic>
        <p:nvPicPr>
          <p:cNvPr id="47" name="Picture 13" descr="\\SERVER3\InternalBin\Resource DVD\DVD_ART36\Artwork_Imagery\Icons - Illustrations\_ SUPER VISTA STYLE\server.png"/>
          <p:cNvPicPr>
            <a:picLocks noChangeAspect="1" noChangeArrowheads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6620246" y="5034137"/>
            <a:ext cx="431761" cy="434394"/>
          </a:xfrm>
          <a:prstGeom prst="rect">
            <a:avLst/>
          </a:prstGeom>
          <a:noFill/>
        </p:spPr>
      </p:pic>
      <p:pic>
        <p:nvPicPr>
          <p:cNvPr id="48" name="Picture 13" descr="\\SERVER3\InternalBin\Resource DVD\DVD_ART36\Artwork_Imagery\Icons - Illustrations\_ SUPER VISTA STYLE\server.png"/>
          <p:cNvPicPr>
            <a:picLocks noChangeAspect="1" noChangeArrowheads="1"/>
          </p:cNvPicPr>
          <p:nvPr/>
        </p:nvPicPr>
        <p:blipFill>
          <a:blip r:embed="rId10"/>
          <a:stretch>
            <a:fillRect/>
          </a:stretch>
        </p:blipFill>
        <p:spPr bwMode="auto">
          <a:xfrm>
            <a:off x="6993758" y="5029861"/>
            <a:ext cx="431761" cy="434394"/>
          </a:xfrm>
          <a:prstGeom prst="rect">
            <a:avLst/>
          </a:prstGeom>
          <a:noFill/>
        </p:spPr>
      </p:pic>
      <p:sp>
        <p:nvSpPr>
          <p:cNvPr id="59" name="Rounded Rectangle 58"/>
          <p:cNvSpPr/>
          <p:nvPr/>
        </p:nvSpPr>
        <p:spPr bwMode="auto">
          <a:xfrm>
            <a:off x="-625560" y="3647625"/>
            <a:ext cx="10391107" cy="2515049"/>
          </a:xfrm>
          <a:prstGeom prst="roundRect">
            <a:avLst/>
          </a:prstGeom>
          <a:solidFill>
            <a:schemeClr val="bg1">
              <a:alpha val="49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2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5E-6 -4.44444E-6 L 0.13802 -0.26388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132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6.25E-7 4.69581E-6 L -0.05951 -0.16494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82" y="-8258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5.55556E-7 -7.40741E-7 L -0.30087 -0.43611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" y="-218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42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94444E-6 3.7037E-6 L -0.26459 -0.40949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" y="-2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hord 93"/>
          <p:cNvSpPr/>
          <p:nvPr/>
        </p:nvSpPr>
        <p:spPr>
          <a:xfrm rot="2901749">
            <a:off x="6018783" y="3721188"/>
            <a:ext cx="2265218" cy="2385870"/>
          </a:xfrm>
          <a:prstGeom prst="chord">
            <a:avLst/>
          </a:prstGeom>
          <a:solidFill>
            <a:schemeClr val="accent6">
              <a:lumMod val="20000"/>
              <a:lumOff val="80000"/>
              <a:alpha val="4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Secure, Virtual Network Overlays</a:t>
            </a:r>
            <a:endParaRPr lang="en-US" sz="3600" dirty="0"/>
          </a:p>
        </p:txBody>
      </p:sp>
      <p:sp>
        <p:nvSpPr>
          <p:cNvPr id="214" name="Cloud 213"/>
          <p:cNvSpPr/>
          <p:nvPr/>
        </p:nvSpPr>
        <p:spPr>
          <a:xfrm>
            <a:off x="945149" y="3048000"/>
            <a:ext cx="6096000" cy="914400"/>
          </a:xfrm>
          <a:prstGeom prst="cloud">
            <a:avLst/>
          </a:prstGeom>
          <a:solidFill>
            <a:schemeClr val="accent3">
              <a:alpha val="15000"/>
            </a:schemeClr>
          </a:solidFill>
          <a:ln w="31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Internet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207" name="Chord 206"/>
          <p:cNvSpPr/>
          <p:nvPr/>
        </p:nvSpPr>
        <p:spPr>
          <a:xfrm rot="2901749">
            <a:off x="5683213" y="3591591"/>
            <a:ext cx="2865506" cy="2546746"/>
          </a:xfrm>
          <a:prstGeom prst="chord">
            <a:avLst/>
          </a:prstGeom>
          <a:solidFill>
            <a:schemeClr val="accent6">
              <a:lumMod val="20000"/>
              <a:lumOff val="80000"/>
              <a:alpha val="67000"/>
            </a:schemeClr>
          </a:solidFill>
          <a:ln w="952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5" name="TextBox 214"/>
          <p:cNvSpPr txBox="1"/>
          <p:nvPr/>
        </p:nvSpPr>
        <p:spPr>
          <a:xfrm>
            <a:off x="6355349" y="5257800"/>
            <a:ext cx="919740" cy="6617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err="1" smtClean="0"/>
              <a:t>Contoso</a:t>
            </a:r>
            <a:r>
              <a:rPr lang="en-US" sz="1600" dirty="0" smtClean="0"/>
              <a:t> </a:t>
            </a:r>
          </a:p>
          <a:p>
            <a:pPr algn="ctr"/>
            <a:r>
              <a:rPr lang="en-US" sz="1050" dirty="0" smtClean="0"/>
              <a:t>Enterprise</a:t>
            </a:r>
          </a:p>
          <a:p>
            <a:pPr algn="ctr"/>
            <a:r>
              <a:rPr lang="en-US" sz="1050" dirty="0" smtClean="0"/>
              <a:t>Network</a:t>
            </a:r>
            <a:endParaRPr lang="en-US" sz="1050" dirty="0"/>
          </a:p>
        </p:txBody>
      </p:sp>
      <p:pic>
        <p:nvPicPr>
          <p:cNvPr id="51" name="Picture 2" descr="C:\Users\hasanal\AppData\Local\Microsoft\Windows\Temporary Internet Files\Content.IE5\96AKCQFN\MCj0435242000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269749" y="3886200"/>
            <a:ext cx="303052" cy="478222"/>
          </a:xfrm>
          <a:prstGeom prst="rect">
            <a:avLst/>
          </a:prstGeom>
          <a:noFill/>
        </p:spPr>
      </p:pic>
      <p:pic>
        <p:nvPicPr>
          <p:cNvPr id="52" name="Picture 2" descr="C:\Users\hasanal\AppData\Local\Microsoft\Windows\Temporary Internet Files\Content.IE5\96AKCQFN\MCj0435242000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017617" y="3868604"/>
            <a:ext cx="303052" cy="478222"/>
          </a:xfrm>
          <a:prstGeom prst="rect">
            <a:avLst/>
          </a:prstGeom>
          <a:noFill/>
        </p:spPr>
      </p:pic>
      <p:pic>
        <p:nvPicPr>
          <p:cNvPr id="53" name="Picture 2" descr="C:\Users\hasanal\AppData\Local\Microsoft\Windows\Temporary Internet Files\Content.IE5\96AKCQFN\MCj0435242000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269749" y="4267200"/>
            <a:ext cx="303052" cy="478222"/>
          </a:xfrm>
          <a:prstGeom prst="rect">
            <a:avLst/>
          </a:prstGeom>
          <a:noFill/>
        </p:spPr>
      </p:pic>
      <p:pic>
        <p:nvPicPr>
          <p:cNvPr id="54" name="Picture 2" descr="C:\Users\hasanal\AppData\Local\Microsoft\Windows\Temporary Internet Files\Content.IE5\96AKCQFN\MCj0435242000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017617" y="4267200"/>
            <a:ext cx="303052" cy="478222"/>
          </a:xfrm>
          <a:prstGeom prst="rect">
            <a:avLst/>
          </a:prstGeom>
          <a:noFill/>
        </p:spPr>
      </p:pic>
      <p:sp>
        <p:nvSpPr>
          <p:cNvPr id="67" name="Content Placeholder 6"/>
          <p:cNvSpPr>
            <a:spLocks noGrp="1"/>
          </p:cNvSpPr>
          <p:nvPr>
            <p:ph sz="quarter" idx="4294967295"/>
          </p:nvPr>
        </p:nvSpPr>
        <p:spPr>
          <a:xfrm>
            <a:off x="4629964" y="4328440"/>
            <a:ext cx="838200" cy="4572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indent="0" algn="ctr">
              <a:spcBef>
                <a:spcPts val="0"/>
              </a:spcBef>
              <a:buNone/>
              <a:tabLst>
                <a:tab pos="169863" algn="l"/>
              </a:tabLst>
            </a:pPr>
            <a:r>
              <a:rPr lang="en-US" sz="1000" b="1" dirty="0" smtClean="0">
                <a:solidFill>
                  <a:schemeClr val="accent4">
                    <a:lumMod val="75000"/>
                  </a:schemeClr>
                </a:solidFill>
              </a:rPr>
              <a:t>Sydney</a:t>
            </a:r>
          </a:p>
          <a:p>
            <a:pPr marL="0" lvl="1" indent="0" algn="ctr">
              <a:spcBef>
                <a:spcPts val="0"/>
              </a:spcBef>
              <a:buNone/>
              <a:tabLst>
                <a:tab pos="169863" algn="l"/>
              </a:tabLst>
            </a:pPr>
            <a:r>
              <a:rPr lang="en-US" sz="1000" b="1" dirty="0" smtClean="0">
                <a:solidFill>
                  <a:schemeClr val="accent4">
                    <a:lumMod val="75000"/>
                  </a:schemeClr>
                </a:solidFill>
              </a:rPr>
              <a:t>Relays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6964949" y="3505200"/>
            <a:ext cx="44595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FF0000"/>
                </a:solidFill>
              </a:rPr>
              <a:t>DMZ</a:t>
            </a:r>
            <a:endParaRPr lang="en-US" sz="1000" b="1" dirty="0">
              <a:solidFill>
                <a:srgbClr val="FF0000"/>
              </a:solidFill>
            </a:endParaRPr>
          </a:p>
        </p:txBody>
      </p:sp>
      <p:grpSp>
        <p:nvGrpSpPr>
          <p:cNvPr id="3" name="Group 370"/>
          <p:cNvGrpSpPr/>
          <p:nvPr/>
        </p:nvGrpSpPr>
        <p:grpSpPr>
          <a:xfrm>
            <a:off x="4831349" y="5257800"/>
            <a:ext cx="1066799" cy="517300"/>
            <a:chOff x="5029200" y="5105400"/>
            <a:chExt cx="1066799" cy="517300"/>
          </a:xfrm>
        </p:grpSpPr>
        <p:grpSp>
          <p:nvGrpSpPr>
            <p:cNvPr id="4" name="Group 49"/>
            <p:cNvGrpSpPr/>
            <p:nvPr/>
          </p:nvGrpSpPr>
          <p:grpSpPr>
            <a:xfrm>
              <a:off x="5029200" y="5105400"/>
              <a:ext cx="1066799" cy="517300"/>
              <a:chOff x="6629401" y="3810000"/>
              <a:chExt cx="1066799" cy="517300"/>
            </a:xfrm>
          </p:grpSpPr>
          <p:pic>
            <p:nvPicPr>
              <p:cNvPr id="218" name="Picture 217" descr="PC Running XML Web Service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 flipH="1">
                <a:off x="6934200" y="3810000"/>
                <a:ext cx="762000" cy="5173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</p:pic>
          <p:pic>
            <p:nvPicPr>
              <p:cNvPr id="219" name="Picture 14" descr="4-_Slide_4_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6629401" y="3810000"/>
                <a:ext cx="416467" cy="4164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96" name="Rounded Rectangle 95"/>
            <p:cNvSpPr/>
            <p:nvPr/>
          </p:nvSpPr>
          <p:spPr>
            <a:xfrm rot="1600480">
              <a:off x="5531096" y="5406038"/>
              <a:ext cx="335369" cy="60845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Group 363"/>
          <p:cNvGrpSpPr/>
          <p:nvPr/>
        </p:nvGrpSpPr>
        <p:grpSpPr>
          <a:xfrm>
            <a:off x="6202949" y="4800600"/>
            <a:ext cx="304800" cy="478222"/>
            <a:chOff x="6400800" y="4648200"/>
            <a:chExt cx="304800" cy="478222"/>
          </a:xfrm>
        </p:grpSpPr>
        <p:pic>
          <p:nvPicPr>
            <p:cNvPr id="208" name="Picture 2" descr="C:\Users\hasanal\AppData\Local\Microsoft\Windows\Temporary Internet Files\Content.IE5\96AKCQFN\MCj0435242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6400800" y="4648200"/>
              <a:ext cx="303052" cy="47822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7" name="Rounded Rectangle 96"/>
            <p:cNvSpPr/>
            <p:nvPr/>
          </p:nvSpPr>
          <p:spPr>
            <a:xfrm>
              <a:off x="6553200" y="4724400"/>
              <a:ext cx="152400" cy="762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tx1"/>
                </a:solidFill>
              </a:endParaRPr>
            </a:p>
          </p:txBody>
        </p:sp>
      </p:grpSp>
      <p:sp>
        <p:nvSpPr>
          <p:cNvPr id="98" name="Content Placeholder 6"/>
          <p:cNvSpPr>
            <a:spLocks noGrp="1"/>
          </p:cNvSpPr>
          <p:nvPr>
            <p:ph sz="quarter" idx="4294967295"/>
          </p:nvPr>
        </p:nvSpPr>
        <p:spPr>
          <a:xfrm>
            <a:off x="5593349" y="5791200"/>
            <a:ext cx="609600" cy="304800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0" lvl="1" indent="0" algn="ctr">
              <a:spcBef>
                <a:spcPts val="0"/>
              </a:spcBef>
              <a:buNone/>
              <a:tabLst>
                <a:tab pos="169863" algn="l"/>
              </a:tabLst>
            </a:pPr>
            <a:r>
              <a:rPr lang="en-US" sz="1200" b="1" dirty="0" smtClean="0">
                <a:solidFill>
                  <a:schemeClr val="accent4">
                    <a:lumMod val="75000"/>
                  </a:schemeClr>
                </a:solidFill>
              </a:rPr>
              <a:t>Agents</a:t>
            </a:r>
          </a:p>
        </p:txBody>
      </p:sp>
      <p:cxnSp>
        <p:nvCxnSpPr>
          <p:cNvPr id="99" name="Straight Arrow Connector 98"/>
          <p:cNvCxnSpPr>
            <a:stCxn id="98" idx="0"/>
          </p:cNvCxnSpPr>
          <p:nvPr/>
        </p:nvCxnSpPr>
        <p:spPr>
          <a:xfrm rot="16200000" flipV="1">
            <a:off x="5710928" y="5603979"/>
            <a:ext cx="127061" cy="247382"/>
          </a:xfrm>
          <a:prstGeom prst="straightConnector1">
            <a:avLst/>
          </a:prstGeom>
          <a:ln w="9525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>
            <a:stCxn id="98" idx="0"/>
          </p:cNvCxnSpPr>
          <p:nvPr/>
        </p:nvCxnSpPr>
        <p:spPr>
          <a:xfrm rot="5400000" flipH="1" flipV="1">
            <a:off x="5745749" y="5105400"/>
            <a:ext cx="838200" cy="533400"/>
          </a:xfrm>
          <a:prstGeom prst="straightConnector1">
            <a:avLst/>
          </a:prstGeom>
          <a:ln w="9525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Slide Number Placeholder 8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9A0B9-35A6-4159-AF6B-54F4DCB2FCA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04" name="Cloud 103"/>
          <p:cNvSpPr/>
          <p:nvPr/>
        </p:nvSpPr>
        <p:spPr>
          <a:xfrm>
            <a:off x="3840749" y="1600200"/>
            <a:ext cx="1981200" cy="1219200"/>
          </a:xfrm>
          <a:prstGeom prst="cloud">
            <a:avLst/>
          </a:prstGeom>
          <a:solidFill>
            <a:schemeClr val="bg2">
              <a:lumMod val="75000"/>
              <a:alpha val="72000"/>
            </a:schemeClr>
          </a:solidFill>
          <a:ln w="25400">
            <a:solidFill>
              <a:srgbClr val="FF0000"/>
            </a:solidFill>
          </a:ln>
          <a:scene3d>
            <a:camera prst="isometricOffAxis2Top">
              <a:rot lat="18930378" lon="21551718" rev="21396551"/>
            </a:camera>
            <a:lightRig rig="balanced" dir="t"/>
          </a:scene3d>
          <a:sp3d extrusionH="25400" contourW="12700" prstMaterial="softEdge">
            <a:bevelT w="50800" h="50800"/>
            <a:bevelB w="0" h="12700" prst="coolSlant"/>
            <a:extrusionClr>
              <a:schemeClr val="accent2">
                <a:lumMod val="20000"/>
                <a:lumOff val="80000"/>
              </a:schemeClr>
            </a:extrusionClr>
            <a:contourClr>
              <a:schemeClr val="accent4">
                <a:lumMod val="20000"/>
                <a:lumOff val="8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5" name="Picture 2" descr="C:\Users\hasanal\AppData\Local\Microsoft\Windows\Temporary Internet Files\Content.IE5\96AKCQFN\MCj04352420000[1].png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3993149" y="1981200"/>
            <a:ext cx="206476" cy="325822"/>
          </a:xfrm>
          <a:prstGeom prst="rect">
            <a:avLst/>
          </a:prstGeom>
          <a:noFill/>
        </p:spPr>
      </p:pic>
      <p:pic>
        <p:nvPicPr>
          <p:cNvPr id="106" name="Picture 2" descr="C:\Users\hasanal\AppData\Local\Microsoft\Windows\Temporary Internet Files\Content.IE5\96AKCQFN\MCj04352420000[1].png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4297949" y="2286000"/>
            <a:ext cx="206476" cy="325822"/>
          </a:xfrm>
          <a:prstGeom prst="rect">
            <a:avLst/>
          </a:prstGeom>
          <a:noFill/>
        </p:spPr>
      </p:pic>
      <p:pic>
        <p:nvPicPr>
          <p:cNvPr id="109" name="Picture 2" descr="C:\Users\hasanal\AppData\Local\Microsoft\Windows\Temporary Internet Files\Content.IE5\96AKCQFN\MCj04352420000[1].png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4602749" y="1828800"/>
            <a:ext cx="206476" cy="325822"/>
          </a:xfrm>
          <a:prstGeom prst="rect">
            <a:avLst/>
          </a:prstGeom>
          <a:noFill/>
        </p:spPr>
      </p:pic>
      <p:cxnSp>
        <p:nvCxnSpPr>
          <p:cNvPr id="111" name="Straight Connector 110"/>
          <p:cNvCxnSpPr>
            <a:stCxn id="105" idx="3"/>
            <a:endCxn id="109" idx="1"/>
          </p:cNvCxnSpPr>
          <p:nvPr/>
        </p:nvCxnSpPr>
        <p:spPr>
          <a:xfrm flipV="1">
            <a:off x="4199625" y="1991711"/>
            <a:ext cx="403124" cy="152400"/>
          </a:xfrm>
          <a:prstGeom prst="line">
            <a:avLst/>
          </a:prstGeom>
          <a:ln w="31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>
            <a:stCxn id="106" idx="0"/>
            <a:endCxn id="109" idx="1"/>
          </p:cNvCxnSpPr>
          <p:nvPr/>
        </p:nvCxnSpPr>
        <p:spPr>
          <a:xfrm rot="5400000" flipH="1" flipV="1">
            <a:off x="4354824" y="2038075"/>
            <a:ext cx="294289" cy="201562"/>
          </a:xfrm>
          <a:prstGeom prst="line">
            <a:avLst/>
          </a:prstGeom>
          <a:ln w="31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>
            <a:stCxn id="106" idx="0"/>
            <a:endCxn id="105" idx="3"/>
          </p:cNvCxnSpPr>
          <p:nvPr/>
        </p:nvCxnSpPr>
        <p:spPr>
          <a:xfrm rot="16200000" flipV="1">
            <a:off x="4229462" y="2114275"/>
            <a:ext cx="141889" cy="201562"/>
          </a:xfrm>
          <a:prstGeom prst="line">
            <a:avLst/>
          </a:prstGeom>
          <a:ln w="31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7"/>
          <p:cNvGrpSpPr/>
          <p:nvPr/>
        </p:nvGrpSpPr>
        <p:grpSpPr>
          <a:xfrm>
            <a:off x="1326149" y="1752600"/>
            <a:ext cx="2890017" cy="1115199"/>
            <a:chOff x="1524000" y="1600200"/>
            <a:chExt cx="2890017" cy="1115199"/>
          </a:xfrm>
        </p:grpSpPr>
        <p:grpSp>
          <p:nvGrpSpPr>
            <p:cNvPr id="7" name="Group 376"/>
            <p:cNvGrpSpPr/>
            <p:nvPr/>
          </p:nvGrpSpPr>
          <p:grpSpPr>
            <a:xfrm>
              <a:off x="1524000" y="1600200"/>
              <a:ext cx="1600200" cy="914400"/>
              <a:chOff x="5029200" y="1600200"/>
              <a:chExt cx="1600200" cy="914400"/>
            </a:xfrm>
          </p:grpSpPr>
          <p:sp>
            <p:nvSpPr>
              <p:cNvPr id="117" name="Cloud 116"/>
              <p:cNvSpPr/>
              <p:nvPr/>
            </p:nvSpPr>
            <p:spPr>
              <a:xfrm>
                <a:off x="5029200" y="1600200"/>
                <a:ext cx="1600200" cy="914400"/>
              </a:xfrm>
              <a:prstGeom prst="cloud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25400">
                <a:solidFill>
                  <a:srgbClr val="FF0000"/>
                </a:solidFill>
                <a:prstDash val="dash"/>
              </a:ln>
              <a:scene3d>
                <a:camera prst="isometricOffAxis2Top">
                  <a:rot lat="18930378" lon="21551718" rev="21396551"/>
                </a:camera>
                <a:lightRig rig="chilly" dir="t"/>
              </a:scene3d>
              <a:sp3d extrusionH="6350" contourW="19050" prstMaterial="clear">
                <a:bevelT w="50800" h="50800" prst="coolSlant"/>
                <a:bevelB w="0" h="12700"/>
                <a:extrusionClr>
                  <a:schemeClr val="tx2">
                    <a:lumMod val="20000"/>
                    <a:lumOff val="80000"/>
                  </a:schemeClr>
                </a:extrusionClr>
                <a:contourClr>
                  <a:schemeClr val="accent2">
                    <a:lumMod val="60000"/>
                    <a:lumOff val="40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18" name="Picture 2" descr="C:\Users\hasanal\AppData\Local\Microsoft\Windows\Temporary Internet Files\Content.IE5\96AKCQFN\MCj04352420000[1].png"/>
              <p:cNvPicPr>
                <a:picLocks noChangeAspect="1" noChangeArrowheads="1"/>
              </p:cNvPicPr>
              <p:nvPr/>
            </p:nvPicPr>
            <p:blipFill>
              <a:blip r:embed="rId6" cstate="print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>
                <a:off x="5562600" y="1752600"/>
                <a:ext cx="228600" cy="360735"/>
              </a:xfrm>
              <a:prstGeom prst="rect">
                <a:avLst/>
              </a:prstGeom>
              <a:noFill/>
            </p:spPr>
          </p:pic>
          <p:pic>
            <p:nvPicPr>
              <p:cNvPr id="120" name="Picture 2" descr="C:\Users\hasanal\AppData\Local\Microsoft\Windows\Temporary Internet Files\Content.IE5\96AKCQFN\MCj04352420000[1].png"/>
              <p:cNvPicPr>
                <a:picLocks noChangeAspect="1" noChangeArrowheads="1"/>
              </p:cNvPicPr>
              <p:nvPr/>
            </p:nvPicPr>
            <p:blipFill>
              <a:blip r:embed="rId6" cstate="print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>
                <a:off x="5181600" y="1981200"/>
                <a:ext cx="228600" cy="360735"/>
              </a:xfrm>
              <a:prstGeom prst="rect">
                <a:avLst/>
              </a:prstGeom>
              <a:noFill/>
            </p:spPr>
          </p:pic>
          <p:pic>
            <p:nvPicPr>
              <p:cNvPr id="121" name="Picture 2" descr="C:\Users\hasanal\AppData\Local\Microsoft\Windows\Temporary Internet Files\Content.IE5\96AKCQFN\MCj04352420000[1].png"/>
              <p:cNvPicPr>
                <a:picLocks noChangeAspect="1" noChangeArrowheads="1"/>
              </p:cNvPicPr>
              <p:nvPr/>
            </p:nvPicPr>
            <p:blipFill>
              <a:blip r:embed="rId6" cstate="print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>
                <a:off x="5943600" y="2057400"/>
                <a:ext cx="228600" cy="360735"/>
              </a:xfrm>
              <a:prstGeom prst="rect">
                <a:avLst/>
              </a:prstGeom>
              <a:noFill/>
            </p:spPr>
          </p:pic>
          <p:pic>
            <p:nvPicPr>
              <p:cNvPr id="123" name="Picture 2" descr="C:\Users\hasanal\AppData\Local\Microsoft\Windows\Temporary Internet Files\Content.IE5\96AKCQFN\MCj04352420000[1].png"/>
              <p:cNvPicPr>
                <a:picLocks noChangeAspect="1" noChangeArrowheads="1"/>
              </p:cNvPicPr>
              <p:nvPr/>
            </p:nvPicPr>
            <p:blipFill>
              <a:blip r:embed="rId6" cstate="print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>
                <a:off x="6248400" y="1752600"/>
                <a:ext cx="228600" cy="360735"/>
              </a:xfrm>
              <a:prstGeom prst="rect">
                <a:avLst/>
              </a:prstGeom>
              <a:noFill/>
            </p:spPr>
          </p:pic>
          <p:cxnSp>
            <p:nvCxnSpPr>
              <p:cNvPr id="124" name="Straight Connector 123"/>
              <p:cNvCxnSpPr>
                <a:stCxn id="118" idx="1"/>
                <a:endCxn id="120" idx="3"/>
              </p:cNvCxnSpPr>
              <p:nvPr/>
            </p:nvCxnSpPr>
            <p:spPr>
              <a:xfrm rot="10800000" flipV="1">
                <a:off x="5410200" y="1932968"/>
                <a:ext cx="152400" cy="228600"/>
              </a:xfrm>
              <a:prstGeom prst="line">
                <a:avLst/>
              </a:prstGeom>
              <a:ln w="31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>
                <a:stCxn id="121" idx="1"/>
                <a:endCxn id="118" idx="3"/>
              </p:cNvCxnSpPr>
              <p:nvPr/>
            </p:nvCxnSpPr>
            <p:spPr>
              <a:xfrm rot="10800000">
                <a:off x="5791200" y="1932968"/>
                <a:ext cx="152400" cy="304800"/>
              </a:xfrm>
              <a:prstGeom prst="line">
                <a:avLst/>
              </a:prstGeom>
              <a:ln w="31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>
                <a:stCxn id="123" idx="1"/>
                <a:endCxn id="118" idx="3"/>
              </p:cNvCxnSpPr>
              <p:nvPr/>
            </p:nvCxnSpPr>
            <p:spPr>
              <a:xfrm rot="10800000">
                <a:off x="5791200" y="1932968"/>
                <a:ext cx="457200" cy="1588"/>
              </a:xfrm>
              <a:prstGeom prst="line">
                <a:avLst/>
              </a:prstGeom>
              <a:ln w="31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>
                <a:stCxn id="121" idx="1"/>
                <a:endCxn id="120" idx="3"/>
              </p:cNvCxnSpPr>
              <p:nvPr/>
            </p:nvCxnSpPr>
            <p:spPr>
              <a:xfrm rot="10800000">
                <a:off x="5410200" y="2161568"/>
                <a:ext cx="533400" cy="76200"/>
              </a:xfrm>
              <a:prstGeom prst="line">
                <a:avLst/>
              </a:prstGeom>
              <a:ln w="31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>
                <a:stCxn id="123" idx="1"/>
                <a:endCxn id="121" idx="3"/>
              </p:cNvCxnSpPr>
              <p:nvPr/>
            </p:nvCxnSpPr>
            <p:spPr>
              <a:xfrm rot="10800000" flipV="1">
                <a:off x="6172200" y="1932968"/>
                <a:ext cx="76200" cy="304800"/>
              </a:xfrm>
              <a:prstGeom prst="line">
                <a:avLst/>
              </a:prstGeom>
              <a:ln w="31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/>
              <p:cNvCxnSpPr>
                <a:stCxn id="123" idx="1"/>
                <a:endCxn id="120" idx="3"/>
              </p:cNvCxnSpPr>
              <p:nvPr/>
            </p:nvCxnSpPr>
            <p:spPr>
              <a:xfrm rot="10800000" flipV="1">
                <a:off x="5410200" y="1932968"/>
                <a:ext cx="838200" cy="228600"/>
              </a:xfrm>
              <a:prstGeom prst="line">
                <a:avLst/>
              </a:prstGeom>
              <a:ln w="31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3" name="TextBox 142"/>
            <p:cNvSpPr txBox="1"/>
            <p:nvPr/>
          </p:nvSpPr>
          <p:spPr>
            <a:xfrm>
              <a:off x="2542543" y="2438400"/>
              <a:ext cx="18714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Virtual Network Overlays</a:t>
              </a:r>
            </a:p>
          </p:txBody>
        </p:sp>
      </p:grpSp>
      <p:sp>
        <p:nvSpPr>
          <p:cNvPr id="230" name="Rounded Rectangle 229"/>
          <p:cNvSpPr/>
          <p:nvPr/>
        </p:nvSpPr>
        <p:spPr>
          <a:xfrm>
            <a:off x="1173749" y="3733800"/>
            <a:ext cx="3276600" cy="1447800"/>
          </a:xfrm>
          <a:prstGeom prst="roundRect">
            <a:avLst/>
          </a:prstGeom>
          <a:solidFill>
            <a:schemeClr val="accent5">
              <a:lumMod val="40000"/>
              <a:lumOff val="60000"/>
              <a:alpha val="71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1" name="Picture 2" descr="C:\Users\hasanal\AppData\Local\Microsoft\Windows\Temporary Internet Files\Content.IE5\96AKCQFN\MCj0435242000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987981" y="4609331"/>
            <a:ext cx="303052" cy="478222"/>
          </a:xfrm>
          <a:prstGeom prst="rect">
            <a:avLst/>
          </a:prstGeom>
          <a:noFill/>
        </p:spPr>
      </p:pic>
      <p:pic>
        <p:nvPicPr>
          <p:cNvPr id="232" name="Picture 2" descr="C:\Users\hasanal\AppData\Local\Microsoft\Windows\Temporary Internet Files\Content.IE5\96AKCQFN\MCj0435242000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240114" y="4591735"/>
            <a:ext cx="303052" cy="478222"/>
          </a:xfrm>
          <a:prstGeom prst="rect">
            <a:avLst/>
          </a:prstGeom>
          <a:noFill/>
        </p:spPr>
      </p:pic>
      <p:pic>
        <p:nvPicPr>
          <p:cNvPr id="233" name="Picture 2" descr="C:\Users\hasanal\AppData\Local\Microsoft\Windows\Temporary Internet Files\Content.IE5\96AKCQFN\MCj0435242000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483717" y="4591735"/>
            <a:ext cx="303052" cy="478222"/>
          </a:xfrm>
          <a:prstGeom prst="rect">
            <a:avLst/>
          </a:prstGeom>
          <a:noFill/>
        </p:spPr>
      </p:pic>
      <p:pic>
        <p:nvPicPr>
          <p:cNvPr id="234" name="Picture 2" descr="C:\Users\hasanal\AppData\Local\Microsoft\Windows\Temporary Internet Files\Content.IE5\96AKCQFN\MCj0435242000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231584" y="4591735"/>
            <a:ext cx="303052" cy="478222"/>
          </a:xfrm>
          <a:prstGeom prst="rect">
            <a:avLst/>
          </a:prstGeom>
          <a:noFill/>
        </p:spPr>
      </p:pic>
      <p:pic>
        <p:nvPicPr>
          <p:cNvPr id="235" name="Picture 2" descr="C:\Users\hasanal\AppData\Local\Microsoft\Windows\Temporary Internet Files\Content.IE5\96AKCQFN\MCj0435242000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979450" y="4586709"/>
            <a:ext cx="303052" cy="478222"/>
          </a:xfrm>
          <a:prstGeom prst="rect">
            <a:avLst/>
          </a:prstGeom>
          <a:noFill/>
        </p:spPr>
      </p:pic>
      <p:pic>
        <p:nvPicPr>
          <p:cNvPr id="236" name="Picture 2" descr="C:\Users\hasanal\AppData\Local\Microsoft\Windows\Temporary Internet Files\Content.IE5\96AKCQFN\MCj0435242000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727319" y="4569113"/>
            <a:ext cx="303052" cy="478222"/>
          </a:xfrm>
          <a:prstGeom prst="rect">
            <a:avLst/>
          </a:prstGeom>
          <a:noFill/>
        </p:spPr>
      </p:pic>
      <p:pic>
        <p:nvPicPr>
          <p:cNvPr id="238" name="Picture 2" descr="C:\Users\hasanal\AppData\Local\Microsoft\Windows\Temporary Internet Files\Content.IE5\96AKCQFN\MCj0435242000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895659" y="3890436"/>
            <a:ext cx="303052" cy="47822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noFill/>
          </a:ln>
        </p:spPr>
      </p:pic>
      <p:pic>
        <p:nvPicPr>
          <p:cNvPr id="239" name="Picture 2" descr="C:\Users\hasanal\AppData\Local\Microsoft\Windows\Temporary Internet Files\Content.IE5\96AKCQFN\MCj0435242000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887130" y="3890436"/>
            <a:ext cx="303052" cy="478222"/>
          </a:xfrm>
          <a:prstGeom prst="rect">
            <a:avLst/>
          </a:prstGeom>
          <a:noFill/>
        </p:spPr>
      </p:pic>
      <p:pic>
        <p:nvPicPr>
          <p:cNvPr id="240" name="Picture 2" descr="C:\Users\hasanal\AppData\Local\Microsoft\Windows\Temporary Internet Files\Content.IE5\96AKCQFN\MCj0435242000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139263" y="3872840"/>
            <a:ext cx="303052" cy="478222"/>
          </a:xfrm>
          <a:prstGeom prst="rect">
            <a:avLst/>
          </a:prstGeom>
          <a:noFill/>
        </p:spPr>
      </p:pic>
      <p:pic>
        <p:nvPicPr>
          <p:cNvPr id="241" name="Picture 2" descr="C:\Users\hasanal\AppData\Local\Microsoft\Windows\Temporary Internet Files\Content.IE5\96AKCQFN\MCj0435242000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634998" y="3872840"/>
            <a:ext cx="303052" cy="478222"/>
          </a:xfrm>
          <a:prstGeom prst="rect">
            <a:avLst/>
          </a:prstGeom>
          <a:noFill/>
        </p:spPr>
      </p:pic>
      <p:pic>
        <p:nvPicPr>
          <p:cNvPr id="242" name="Picture 2" descr="C:\Users\hasanal\AppData\Local\Microsoft\Windows\Temporary Internet Files\Content.IE5\96AKCQFN\MCj0435242000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382866" y="3872840"/>
            <a:ext cx="303052" cy="478222"/>
          </a:xfrm>
          <a:prstGeom prst="rect">
            <a:avLst/>
          </a:prstGeom>
          <a:noFill/>
        </p:spPr>
      </p:pic>
      <p:pic>
        <p:nvPicPr>
          <p:cNvPr id="243" name="Picture 2" descr="C:\Users\hasanal\AppData\Local\Microsoft\Windows\Temporary Internet Files\Content.IE5\96AKCQFN\MCj0435242000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878599" y="3867814"/>
            <a:ext cx="303052" cy="478222"/>
          </a:xfrm>
          <a:prstGeom prst="rect">
            <a:avLst/>
          </a:prstGeom>
          <a:noFill/>
        </p:spPr>
      </p:pic>
      <p:pic>
        <p:nvPicPr>
          <p:cNvPr id="244" name="Picture 2" descr="C:\Users\hasanal\AppData\Local\Microsoft\Windows\Temporary Internet Files\Content.IE5\96AKCQFN\MCj0435242000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626468" y="3850218"/>
            <a:ext cx="303052" cy="478222"/>
          </a:xfrm>
          <a:prstGeom prst="rect">
            <a:avLst/>
          </a:prstGeom>
          <a:noFill/>
        </p:spPr>
      </p:pic>
      <p:pic>
        <p:nvPicPr>
          <p:cNvPr id="246" name="Picture 2" descr="C:\Users\hasanal\AppData\Local\Microsoft\Windows\Temporary Internet Files\Content.IE5\96AKCQFN\MCj0435242000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946085" y="4252397"/>
            <a:ext cx="303052" cy="47822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noFill/>
          </a:ln>
        </p:spPr>
      </p:pic>
      <p:pic>
        <p:nvPicPr>
          <p:cNvPr id="247" name="Picture 2" descr="C:\Users\hasanal\AppData\Local\Microsoft\Windows\Temporary Internet Files\Content.IE5\96AKCQFN\MCj0435242000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937556" y="4252397"/>
            <a:ext cx="303052" cy="478222"/>
          </a:xfrm>
          <a:prstGeom prst="rect">
            <a:avLst/>
          </a:prstGeom>
          <a:noFill/>
        </p:spPr>
      </p:pic>
      <p:pic>
        <p:nvPicPr>
          <p:cNvPr id="248" name="Picture 2" descr="C:\Users\hasanal\AppData\Local\Microsoft\Windows\Temporary Internet Files\Content.IE5\96AKCQFN\MCj0435242000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693953" y="4234801"/>
            <a:ext cx="303052" cy="478222"/>
          </a:xfrm>
          <a:prstGeom prst="rect">
            <a:avLst/>
          </a:prstGeom>
          <a:noFill/>
        </p:spPr>
      </p:pic>
      <p:pic>
        <p:nvPicPr>
          <p:cNvPr id="249" name="Picture 2" descr="C:\Users\hasanal\AppData\Local\Microsoft\Windows\Temporary Internet Files\Content.IE5\96AKCQFN\MCj0435242000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441821" y="4234801"/>
            <a:ext cx="303052" cy="478222"/>
          </a:xfrm>
          <a:prstGeom prst="rect">
            <a:avLst/>
          </a:prstGeom>
          <a:noFill/>
        </p:spPr>
      </p:pic>
      <p:pic>
        <p:nvPicPr>
          <p:cNvPr id="250" name="Picture 2" descr="C:\Users\hasanal\AppData\Local\Microsoft\Windows\Temporary Internet Files\Content.IE5\96AKCQFN\MCj0435242000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189689" y="4234801"/>
            <a:ext cx="303052" cy="478222"/>
          </a:xfrm>
          <a:prstGeom prst="rect">
            <a:avLst/>
          </a:prstGeom>
          <a:noFill/>
        </p:spPr>
      </p:pic>
      <p:pic>
        <p:nvPicPr>
          <p:cNvPr id="251" name="Picture 2" descr="C:\Users\hasanal\AppData\Local\Microsoft\Windows\Temporary Internet Files\Content.IE5\96AKCQFN\MCj0435242000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lum bright="30000" contrast="59000"/>
          </a:blip>
          <a:srcRect/>
          <a:stretch>
            <a:fillRect/>
          </a:stretch>
        </p:blipFill>
        <p:spPr bwMode="auto">
          <a:xfrm>
            <a:off x="3391395" y="3872840"/>
            <a:ext cx="303052" cy="478222"/>
          </a:xfrm>
          <a:prstGeom prst="rect">
            <a:avLst/>
          </a:prstGeom>
          <a:noFill/>
        </p:spPr>
      </p:pic>
      <p:pic>
        <p:nvPicPr>
          <p:cNvPr id="252" name="Picture 2" descr="C:\Users\hasanal\AppData\Local\Microsoft\Windows\Temporary Internet Files\Content.IE5\96AKCQFN\MCj0435242000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685424" y="4234801"/>
            <a:ext cx="303052" cy="478222"/>
          </a:xfrm>
          <a:prstGeom prst="rect">
            <a:avLst/>
          </a:prstGeom>
          <a:noFill/>
        </p:spPr>
      </p:pic>
      <p:pic>
        <p:nvPicPr>
          <p:cNvPr id="253" name="Picture 2" descr="C:\Users\hasanal\AppData\Local\Microsoft\Windows\Temporary Internet Files\Content.IE5\96AKCQFN\MCj0435242000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433292" y="4234801"/>
            <a:ext cx="303052" cy="478222"/>
          </a:xfrm>
          <a:prstGeom prst="rect">
            <a:avLst/>
          </a:prstGeom>
          <a:noFill/>
        </p:spPr>
      </p:pic>
      <p:pic>
        <p:nvPicPr>
          <p:cNvPr id="254" name="Picture 2" descr="C:\Users\hasanal\AppData\Local\Microsoft\Windows\Temporary Internet Files\Content.IE5\96AKCQFN\MCj0435242000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181159" y="4234801"/>
            <a:ext cx="303052" cy="478222"/>
          </a:xfrm>
          <a:prstGeom prst="rect">
            <a:avLst/>
          </a:prstGeom>
          <a:noFill/>
        </p:spPr>
      </p:pic>
      <p:pic>
        <p:nvPicPr>
          <p:cNvPr id="255" name="Picture 2" descr="C:\Users\hasanal\AppData\Local\Microsoft\Windows\Temporary Internet Files\Content.IE5\96AKCQFN\MCj0435242000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929025" y="4229775"/>
            <a:ext cx="303052" cy="478222"/>
          </a:xfrm>
          <a:prstGeom prst="rect">
            <a:avLst/>
          </a:prstGeom>
          <a:noFill/>
        </p:spPr>
      </p:pic>
      <p:pic>
        <p:nvPicPr>
          <p:cNvPr id="256" name="Picture 2" descr="C:\Users\hasanal\AppData\Local\Microsoft\Windows\Temporary Internet Files\Content.IE5\96AKCQFN\MCj0435242000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424761" y="4212179"/>
            <a:ext cx="303052" cy="478222"/>
          </a:xfrm>
          <a:prstGeom prst="rect">
            <a:avLst/>
          </a:prstGeom>
          <a:noFill/>
        </p:spPr>
      </p:pic>
      <p:pic>
        <p:nvPicPr>
          <p:cNvPr id="258" name="Picture 2" descr="C:\Users\hasanal\AppData\Local\Microsoft\Windows\Temporary Internet Files\Content.IE5\96AKCQFN\MCj0435242000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492246" y="4591735"/>
            <a:ext cx="303052" cy="478222"/>
          </a:xfrm>
          <a:prstGeom prst="rect">
            <a:avLst/>
          </a:prstGeom>
          <a:noFill/>
        </p:spPr>
      </p:pic>
      <p:pic>
        <p:nvPicPr>
          <p:cNvPr id="259" name="Picture 2" descr="C:\Users\hasanal\AppData\Local\Microsoft\Windows\Temporary Internet Files\Content.IE5\96AKCQFN\MCj0435242000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735849" y="4591735"/>
            <a:ext cx="303052" cy="478222"/>
          </a:xfrm>
          <a:prstGeom prst="rect">
            <a:avLst/>
          </a:prstGeom>
          <a:noFill/>
        </p:spPr>
      </p:pic>
      <p:pic>
        <p:nvPicPr>
          <p:cNvPr id="260" name="Picture 2" descr="C:\Users\hasanal\AppData\Local\Microsoft\Windows\Temporary Internet Files\Content.IE5\96AKCQFN\MCj0435242000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475186" y="4569113"/>
            <a:ext cx="303052" cy="478222"/>
          </a:xfrm>
          <a:prstGeom prst="rect">
            <a:avLst/>
          </a:prstGeom>
          <a:noFill/>
        </p:spPr>
      </p:pic>
      <p:pic>
        <p:nvPicPr>
          <p:cNvPr id="261" name="Picture 2" descr="C:\Users\hasanal\AppData\Local\Microsoft\Windows\Temporary Internet Files\Content.IE5\96AKCQFN\MCj0435242000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130733" y="3872840"/>
            <a:ext cx="303052" cy="478222"/>
          </a:xfrm>
          <a:prstGeom prst="rect">
            <a:avLst/>
          </a:prstGeom>
          <a:noFill/>
        </p:spPr>
      </p:pic>
      <p:pic>
        <p:nvPicPr>
          <p:cNvPr id="262" name="Picture 2" descr="C:\Users\hasanal\AppData\Local\Microsoft\Windows\Temporary Internet Files\Content.IE5\96AKCQFN\MCj0435242000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3643527" y="3872840"/>
            <a:ext cx="303052" cy="478222"/>
          </a:xfrm>
          <a:prstGeom prst="rect">
            <a:avLst/>
          </a:prstGeom>
          <a:noFill/>
        </p:spPr>
      </p:pic>
      <p:pic>
        <p:nvPicPr>
          <p:cNvPr id="263" name="Picture 2" descr="C:\Users\hasanal\AppData\Local\Microsoft\Windows\Temporary Internet Files\Content.IE5\96AKCQFN\MCj0435242000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1374335" y="3850218"/>
            <a:ext cx="303052" cy="478222"/>
          </a:xfrm>
          <a:prstGeom prst="rect">
            <a:avLst/>
          </a:prstGeom>
          <a:noFill/>
        </p:spPr>
      </p:pic>
      <p:pic>
        <p:nvPicPr>
          <p:cNvPr id="265" name="Picture 2" descr="C:\Users\hasanal\AppData\Local\Microsoft\Windows\Temporary Internet Files\Content.IE5\96AKCQFN\MCj0435242000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1676894" y="4212179"/>
            <a:ext cx="303052" cy="478222"/>
          </a:xfrm>
          <a:prstGeom prst="rect">
            <a:avLst/>
          </a:prstGeom>
          <a:noFill/>
        </p:spPr>
      </p:pic>
      <p:pic>
        <p:nvPicPr>
          <p:cNvPr id="267" name="Picture 2" descr="C:\Users\hasanal\AppData\Local\Microsoft\Windows\Temporary Internet Files\Content.IE5\96AKCQFN\MCj0435242000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996510" y="4609331"/>
            <a:ext cx="303052" cy="47822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noFill/>
          </a:ln>
        </p:spPr>
      </p:pic>
      <p:pic>
        <p:nvPicPr>
          <p:cNvPr id="268" name="Picture 2" descr="C:\Users\hasanal\AppData\Local\Microsoft\Windows\Temporary Internet Files\Content.IE5\96AKCQFN\MCj0435242000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744378" y="4591735"/>
            <a:ext cx="303052" cy="478222"/>
          </a:xfrm>
          <a:prstGeom prst="rect">
            <a:avLst/>
          </a:prstGeom>
          <a:noFill/>
        </p:spPr>
      </p:pic>
      <p:cxnSp>
        <p:nvCxnSpPr>
          <p:cNvPr id="69" name="Straight Arrow Connector 68"/>
          <p:cNvCxnSpPr>
            <a:stCxn id="67" idx="1"/>
          </p:cNvCxnSpPr>
          <p:nvPr/>
        </p:nvCxnSpPr>
        <p:spPr>
          <a:xfrm rot="10800000">
            <a:off x="4149726" y="4190822"/>
            <a:ext cx="480238" cy="366219"/>
          </a:xfrm>
          <a:prstGeom prst="straightConnector1">
            <a:avLst/>
          </a:prstGeom>
          <a:ln w="9525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67" idx="1"/>
          </p:cNvCxnSpPr>
          <p:nvPr/>
        </p:nvCxnSpPr>
        <p:spPr>
          <a:xfrm rot="10800000">
            <a:off x="4200152" y="4552748"/>
            <a:ext cx="429812" cy="4292"/>
          </a:xfrm>
          <a:prstGeom prst="straightConnector1">
            <a:avLst/>
          </a:prstGeom>
          <a:ln w="9525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67" idx="1"/>
          </p:cNvCxnSpPr>
          <p:nvPr/>
        </p:nvCxnSpPr>
        <p:spPr>
          <a:xfrm rot="10800000" flipV="1">
            <a:off x="4250612" y="4557040"/>
            <a:ext cx="379353" cy="352642"/>
          </a:xfrm>
          <a:prstGeom prst="straightConnector1">
            <a:avLst/>
          </a:prstGeom>
          <a:ln w="9525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/>
          <p:cNvCxnSpPr>
            <a:stCxn id="262" idx="0"/>
            <a:endCxn id="109" idx="2"/>
          </p:cNvCxnSpPr>
          <p:nvPr/>
        </p:nvCxnSpPr>
        <p:spPr>
          <a:xfrm rot="5400000" flipH="1" flipV="1">
            <a:off x="3391411" y="2558264"/>
            <a:ext cx="1718218" cy="910934"/>
          </a:xfrm>
          <a:prstGeom prst="straightConnector1">
            <a:avLst/>
          </a:prstGeom>
          <a:ln w="3175">
            <a:solidFill>
              <a:schemeClr val="accent4">
                <a:lumMod val="60000"/>
                <a:lumOff val="40000"/>
              </a:schemeClr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Arrow Connector 144"/>
          <p:cNvCxnSpPr>
            <a:stCxn id="265" idx="0"/>
            <a:endCxn id="106" idx="1"/>
          </p:cNvCxnSpPr>
          <p:nvPr/>
        </p:nvCxnSpPr>
        <p:spPr>
          <a:xfrm rot="5400000" flipH="1" flipV="1">
            <a:off x="2181550" y="2095781"/>
            <a:ext cx="1763268" cy="2469529"/>
          </a:xfrm>
          <a:prstGeom prst="straightConnector1">
            <a:avLst/>
          </a:prstGeom>
          <a:ln w="3175">
            <a:solidFill>
              <a:schemeClr val="accent4">
                <a:lumMod val="60000"/>
                <a:lumOff val="40000"/>
              </a:schemeClr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Arrow Connector 145"/>
          <p:cNvCxnSpPr>
            <a:stCxn id="263" idx="0"/>
            <a:endCxn id="105" idx="2"/>
          </p:cNvCxnSpPr>
          <p:nvPr/>
        </p:nvCxnSpPr>
        <p:spPr>
          <a:xfrm rot="5400000" flipH="1" flipV="1">
            <a:off x="2039526" y="1793357"/>
            <a:ext cx="1543196" cy="2570526"/>
          </a:xfrm>
          <a:prstGeom prst="straightConnector1">
            <a:avLst/>
          </a:prstGeom>
          <a:ln w="3175">
            <a:solidFill>
              <a:schemeClr val="accent4">
                <a:lumMod val="60000"/>
                <a:lumOff val="40000"/>
              </a:schemeClr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TextBox 215"/>
          <p:cNvSpPr txBox="1"/>
          <p:nvPr/>
        </p:nvSpPr>
        <p:spPr>
          <a:xfrm>
            <a:off x="2122842" y="4933664"/>
            <a:ext cx="14203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Windows Azure</a:t>
            </a:r>
          </a:p>
        </p:txBody>
      </p:sp>
      <p:pic>
        <p:nvPicPr>
          <p:cNvPr id="362" name="Picture 2" descr="C:\Users\hasanal\AppData\Local\Microsoft\Windows\Temporary Internet Files\Content.IE5\96AKCQFN\MCj0435242000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736349" y="4800600"/>
            <a:ext cx="303052" cy="478222"/>
          </a:xfrm>
          <a:prstGeom prst="rect">
            <a:avLst/>
          </a:prstGeom>
          <a:noFill/>
        </p:spPr>
      </p:pic>
      <p:pic>
        <p:nvPicPr>
          <p:cNvPr id="363" name="Picture 2" descr="C:\Users\hasanal\AppData\Local\Microsoft\Windows\Temporary Internet Files\Content.IE5\96AKCQFN\MCj0435242000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484217" y="4800600"/>
            <a:ext cx="303052" cy="478222"/>
          </a:xfrm>
          <a:prstGeom prst="rect">
            <a:avLst/>
          </a:prstGeom>
          <a:noFill/>
        </p:spPr>
      </p:pic>
      <p:cxnSp>
        <p:nvCxnSpPr>
          <p:cNvPr id="402" name="Straight Arrow Connector 401"/>
          <p:cNvCxnSpPr/>
          <p:nvPr/>
        </p:nvCxnSpPr>
        <p:spPr>
          <a:xfrm rot="16200000" flipV="1">
            <a:off x="3911506" y="3652158"/>
            <a:ext cx="2743200" cy="468084"/>
          </a:xfrm>
          <a:prstGeom prst="straightConnector1">
            <a:avLst/>
          </a:prstGeom>
          <a:ln w="3175">
            <a:solidFill>
              <a:schemeClr val="accent4">
                <a:lumMod val="60000"/>
                <a:lumOff val="40000"/>
              </a:schemeClr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8" name="Straight Arrow Connector 367"/>
          <p:cNvCxnSpPr/>
          <p:nvPr/>
        </p:nvCxnSpPr>
        <p:spPr>
          <a:xfrm rot="16200000" flipV="1">
            <a:off x="4511663" y="2957787"/>
            <a:ext cx="2694589" cy="991037"/>
          </a:xfrm>
          <a:prstGeom prst="straightConnector1">
            <a:avLst/>
          </a:prstGeom>
          <a:ln w="3175">
            <a:solidFill>
              <a:schemeClr val="accent4">
                <a:lumMod val="60000"/>
                <a:lumOff val="40000"/>
              </a:schemeClr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437"/>
          <p:cNvGrpSpPr/>
          <p:nvPr/>
        </p:nvGrpSpPr>
        <p:grpSpPr>
          <a:xfrm>
            <a:off x="4809225" y="1905000"/>
            <a:ext cx="555524" cy="402022"/>
            <a:chOff x="5007076" y="1752600"/>
            <a:chExt cx="555524" cy="402022"/>
          </a:xfrm>
        </p:grpSpPr>
        <p:grpSp>
          <p:nvGrpSpPr>
            <p:cNvPr id="9" name="Group 364"/>
            <p:cNvGrpSpPr/>
            <p:nvPr/>
          </p:nvGrpSpPr>
          <p:grpSpPr>
            <a:xfrm>
              <a:off x="5334000" y="1752600"/>
              <a:ext cx="228600" cy="402022"/>
              <a:chOff x="6400800" y="4648200"/>
              <a:chExt cx="304800" cy="478222"/>
            </a:xfrm>
          </p:grpSpPr>
          <p:pic>
            <p:nvPicPr>
              <p:cNvPr id="366" name="Picture 2" descr="C:\Users\hasanal\AppData\Local\Microsoft\Windows\Temporary Internet Files\Content.IE5\96AKCQFN\MCj04352420000[1]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duotone>
                  <a:prstClr val="black"/>
                  <a:schemeClr val="accent6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>
                <a:off x="6400800" y="4648200"/>
                <a:ext cx="303052" cy="47822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67" name="Rounded Rectangle 366"/>
              <p:cNvSpPr/>
              <p:nvPr/>
            </p:nvSpPr>
            <p:spPr>
              <a:xfrm>
                <a:off x="6553200" y="4724400"/>
                <a:ext cx="152400" cy="762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406" name="Straight Connector 405"/>
            <p:cNvCxnSpPr>
              <a:stCxn id="366" idx="1"/>
              <a:endCxn id="109" idx="3"/>
            </p:cNvCxnSpPr>
            <p:nvPr/>
          </p:nvCxnSpPr>
          <p:spPr>
            <a:xfrm rot="10800000">
              <a:off x="5007076" y="1839311"/>
              <a:ext cx="326924" cy="114300"/>
            </a:xfrm>
            <a:prstGeom prst="line">
              <a:avLst/>
            </a:prstGeom>
            <a:ln w="31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436"/>
          <p:cNvGrpSpPr/>
          <p:nvPr/>
        </p:nvGrpSpPr>
        <p:grpSpPr>
          <a:xfrm>
            <a:off x="4199625" y="1991711"/>
            <a:ext cx="1012725" cy="609600"/>
            <a:chOff x="4397476" y="1839311"/>
            <a:chExt cx="1012725" cy="609600"/>
          </a:xfrm>
        </p:grpSpPr>
        <p:grpSp>
          <p:nvGrpSpPr>
            <p:cNvPr id="11" name="Group 371"/>
            <p:cNvGrpSpPr/>
            <p:nvPr/>
          </p:nvGrpSpPr>
          <p:grpSpPr>
            <a:xfrm>
              <a:off x="4953000" y="2133600"/>
              <a:ext cx="457201" cy="228600"/>
              <a:chOff x="5029200" y="5105400"/>
              <a:chExt cx="1066799" cy="517300"/>
            </a:xfrm>
          </p:grpSpPr>
          <p:grpSp>
            <p:nvGrpSpPr>
              <p:cNvPr id="12" name="Group 49"/>
              <p:cNvGrpSpPr/>
              <p:nvPr/>
            </p:nvGrpSpPr>
            <p:grpSpPr>
              <a:xfrm>
                <a:off x="5029200" y="5105400"/>
                <a:ext cx="1066799" cy="517300"/>
                <a:chOff x="6629401" y="3810000"/>
                <a:chExt cx="1066799" cy="517300"/>
              </a:xfrm>
            </p:grpSpPr>
            <p:pic>
              <p:nvPicPr>
                <p:cNvPr id="375" name="Picture 374" descr="PC Running XML Web Service"/>
                <p:cNvPicPr>
                  <a:picLocks noChangeAspect="1" noChangeArrowheads="1"/>
                </p:cNvPicPr>
                <p:nvPr/>
              </p:nvPicPr>
              <p:blipFill>
                <a:blip r:embed="rId8" cstate="email"/>
                <a:srcRect/>
                <a:stretch>
                  <a:fillRect/>
                </a:stretch>
              </p:blipFill>
              <p:spPr bwMode="auto">
                <a:xfrm flipH="1">
                  <a:off x="6934200" y="3810000"/>
                  <a:ext cx="762000" cy="5173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</p:pic>
            <p:pic>
              <p:nvPicPr>
                <p:cNvPr id="376" name="Picture 14" descr="4-_Slide_4_3"/>
                <p:cNvPicPr>
                  <a:picLocks noChangeAspect="1" noChangeArrowheads="1"/>
                </p:cNvPicPr>
                <p:nvPr/>
              </p:nvPicPr>
              <p:blipFill>
                <a:blip r:embed="rId9" cstate="print"/>
                <a:srcRect/>
                <a:stretch>
                  <a:fillRect/>
                </a:stretch>
              </p:blipFill>
              <p:spPr bwMode="auto">
                <a:xfrm>
                  <a:off x="6629401" y="3810000"/>
                  <a:ext cx="416467" cy="4164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374" name="Rounded Rectangle 373"/>
              <p:cNvSpPr/>
              <p:nvPr/>
            </p:nvSpPr>
            <p:spPr>
              <a:xfrm rot="1600480">
                <a:off x="5531099" y="5406038"/>
                <a:ext cx="335369" cy="60845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409" name="Straight Connector 408"/>
            <p:cNvCxnSpPr>
              <a:stCxn id="376" idx="1"/>
              <a:endCxn id="109" idx="1"/>
            </p:cNvCxnSpPr>
            <p:nvPr/>
          </p:nvCxnSpPr>
          <p:spPr>
            <a:xfrm rot="10800000">
              <a:off x="4800600" y="1839311"/>
              <a:ext cx="152400" cy="386310"/>
            </a:xfrm>
            <a:prstGeom prst="line">
              <a:avLst/>
            </a:prstGeom>
            <a:ln w="31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2" name="Straight Connector 411"/>
            <p:cNvCxnSpPr>
              <a:endCxn id="106" idx="3"/>
            </p:cNvCxnSpPr>
            <p:nvPr/>
          </p:nvCxnSpPr>
          <p:spPr>
            <a:xfrm rot="10800000" flipV="1">
              <a:off x="4504425" y="2378021"/>
              <a:ext cx="250724" cy="70890"/>
            </a:xfrm>
            <a:prstGeom prst="line">
              <a:avLst/>
            </a:prstGeom>
            <a:ln w="31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5" name="Straight Connector 414"/>
            <p:cNvCxnSpPr>
              <a:stCxn id="376" idx="1"/>
              <a:endCxn id="105" idx="3"/>
            </p:cNvCxnSpPr>
            <p:nvPr/>
          </p:nvCxnSpPr>
          <p:spPr>
            <a:xfrm rot="10800000">
              <a:off x="4397476" y="1991711"/>
              <a:ext cx="555524" cy="233910"/>
            </a:xfrm>
            <a:prstGeom prst="line">
              <a:avLst/>
            </a:prstGeom>
            <a:ln w="31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434"/>
          <p:cNvGrpSpPr/>
          <p:nvPr/>
        </p:nvGrpSpPr>
        <p:grpSpPr>
          <a:xfrm>
            <a:off x="2850149" y="1600200"/>
            <a:ext cx="1065052" cy="859222"/>
            <a:chOff x="3048000" y="1447800"/>
            <a:chExt cx="1065052" cy="859222"/>
          </a:xfrm>
        </p:grpSpPr>
        <p:grpSp>
          <p:nvGrpSpPr>
            <p:cNvPr id="14" name="Group 432"/>
            <p:cNvGrpSpPr/>
            <p:nvPr/>
          </p:nvGrpSpPr>
          <p:grpSpPr>
            <a:xfrm>
              <a:off x="3048000" y="1828800"/>
              <a:ext cx="1065052" cy="478222"/>
              <a:chOff x="3048000" y="1828800"/>
              <a:chExt cx="1065052" cy="478222"/>
            </a:xfrm>
          </p:grpSpPr>
          <p:pic>
            <p:nvPicPr>
              <p:cNvPr id="428" name="Picture 2" descr="C:\Users\hasanal\AppData\Local\Microsoft\Windows\Temporary Internet Files\Content.IE5\96AKCQFN\MCj04352420000[1]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duotone>
                  <a:prstClr val="black"/>
                  <a:schemeClr val="accent6">
                    <a:tint val="45000"/>
                    <a:satMod val="400000"/>
                  </a:schemeClr>
                </a:duotone>
                <a:lum bright="43000" contrast="53000"/>
              </a:blip>
              <a:srcRect/>
              <a:stretch>
                <a:fillRect/>
              </a:stretch>
            </p:blipFill>
            <p:spPr bwMode="auto">
              <a:xfrm>
                <a:off x="3810000" y="1828800"/>
                <a:ext cx="303052" cy="478222"/>
              </a:xfrm>
              <a:prstGeom prst="rect">
                <a:avLst/>
              </a:prstGeom>
              <a:noFill/>
            </p:spPr>
          </p:pic>
          <p:pic>
            <p:nvPicPr>
              <p:cNvPr id="429" name="Picture 2" descr="C:\Users\hasanal\AppData\Local\Microsoft\Windows\Temporary Internet Files\Content.IE5\96AKCQFN\MCj04352420000[1]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duotone>
                  <a:prstClr val="black"/>
                  <a:schemeClr val="accent6">
                    <a:tint val="45000"/>
                    <a:satMod val="400000"/>
                  </a:schemeClr>
                </a:duotone>
                <a:lum bright="43000" contrast="53000"/>
              </a:blip>
              <a:srcRect/>
              <a:stretch>
                <a:fillRect/>
              </a:stretch>
            </p:blipFill>
            <p:spPr bwMode="auto">
              <a:xfrm>
                <a:off x="3048000" y="1828800"/>
                <a:ext cx="303052" cy="478222"/>
              </a:xfrm>
              <a:prstGeom prst="rect">
                <a:avLst/>
              </a:prstGeom>
              <a:noFill/>
            </p:spPr>
          </p:pic>
          <p:cxnSp>
            <p:nvCxnSpPr>
              <p:cNvPr id="430" name="Straight Arrow Connector 429"/>
              <p:cNvCxnSpPr>
                <a:stCxn id="429" idx="3"/>
                <a:endCxn id="428" idx="1"/>
              </p:cNvCxnSpPr>
              <p:nvPr/>
            </p:nvCxnSpPr>
            <p:spPr>
              <a:xfrm>
                <a:off x="3351052" y="2067911"/>
                <a:ext cx="458948" cy="1588"/>
              </a:xfrm>
              <a:prstGeom prst="straightConnector1">
                <a:avLst/>
              </a:prstGeom>
              <a:ln w="101600" cap="sq" cmpd="dbl">
                <a:solidFill>
                  <a:srgbClr val="FF0000">
                    <a:alpha val="71000"/>
                  </a:srgbClr>
                </a:solidFill>
                <a:prstDash val="solid"/>
                <a:bevel/>
                <a:headEnd w="sm" len="sm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4" name="Content Placeholder 6"/>
            <p:cNvSpPr txBox="1">
              <a:spLocks/>
            </p:cNvSpPr>
            <p:nvPr/>
          </p:nvSpPr>
          <p:spPr>
            <a:xfrm>
              <a:off x="3135407" y="1447800"/>
              <a:ext cx="903193" cy="45720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L="0" marR="0" lvl="1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>
                  <a:tab pos="169863" algn="l"/>
                </a:tabLst>
                <a:defRPr/>
              </a:pPr>
              <a:r>
                <a:rPr kumimoji="0" lang="en-US" sz="11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Virtual</a:t>
              </a:r>
            </a:p>
            <a:p>
              <a:pPr marL="0" marR="0" lvl="1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>
                  <a:tab pos="169863" algn="l"/>
                </a:tabLst>
                <a:defRPr/>
              </a:pPr>
              <a:r>
                <a:rPr lang="en-US" sz="1100" b="1" dirty="0" smtClean="0">
                  <a:solidFill>
                    <a:schemeClr val="accent4">
                      <a:lumMod val="75000"/>
                    </a:schemeClr>
                  </a:solidFill>
                </a:rPr>
                <a:t>G</a:t>
              </a:r>
              <a:r>
                <a:rPr kumimoji="0" lang="en-US" sz="1100" b="1" i="0" u="none" strike="noStrike" kern="1200" cap="none" spc="0" normalizeH="0" baseline="0" noProof="0" dirty="0" err="1" smtClean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ateways</a:t>
              </a:r>
              <a:endParaRPr kumimoji="0" lang="en-US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36" name="Content Placeholder 435"/>
          <p:cNvSpPr>
            <a:spLocks noGrp="1"/>
          </p:cNvSpPr>
          <p:nvPr>
            <p:ph idx="1"/>
          </p:nvPr>
        </p:nvSpPr>
        <p:spPr>
          <a:xfrm>
            <a:off x="6202949" y="1752600"/>
            <a:ext cx="2514600" cy="1066800"/>
          </a:xfrm>
          <a:ln>
            <a:solidFill>
              <a:schemeClr val="accent4">
                <a:lumMod val="75000"/>
              </a:schemeClr>
            </a:solidFill>
          </a:ln>
        </p:spPr>
        <p:txBody>
          <a:bodyPr>
            <a:normAutofit fontScale="92500"/>
          </a:bodyPr>
          <a:lstStyle/>
          <a:p>
            <a:pPr marL="111125" indent="-111125">
              <a:buNone/>
            </a:pPr>
            <a:r>
              <a:rPr lang="en-US" sz="1200" b="1" u="sng" dirty="0" smtClean="0">
                <a:solidFill>
                  <a:schemeClr val="tx2"/>
                </a:solidFill>
              </a:rPr>
              <a:t>Virtual Network Overlays are:</a:t>
            </a:r>
          </a:p>
          <a:p>
            <a:pPr marL="111125" indent="-111125"/>
            <a:r>
              <a:rPr lang="en-US" sz="1200" dirty="0" smtClean="0">
                <a:solidFill>
                  <a:schemeClr val="tx2"/>
                </a:solidFill>
              </a:rPr>
              <a:t>On-demand connectivity</a:t>
            </a:r>
          </a:p>
          <a:p>
            <a:pPr marL="111125" indent="-111125"/>
            <a:r>
              <a:rPr lang="en-US" sz="1200" dirty="0" smtClean="0">
                <a:solidFill>
                  <a:schemeClr val="tx2"/>
                </a:solidFill>
              </a:rPr>
              <a:t>Standard P2P IPv4 or IPv6 subnets</a:t>
            </a:r>
          </a:p>
          <a:p>
            <a:pPr marL="111125" indent="-111125"/>
            <a:r>
              <a:rPr lang="en-US" sz="1200" dirty="0" smtClean="0">
                <a:solidFill>
                  <a:schemeClr val="tx2"/>
                </a:solidFill>
              </a:rPr>
              <a:t>Identity based</a:t>
            </a:r>
          </a:p>
          <a:p>
            <a:pPr marL="111125" indent="-111125"/>
            <a:r>
              <a:rPr lang="en-US" sz="1200" dirty="0" smtClean="0">
                <a:solidFill>
                  <a:schemeClr val="tx2"/>
                </a:solidFill>
              </a:rPr>
              <a:t>Secured with end-to-end IPSec</a:t>
            </a:r>
            <a:endParaRPr lang="en-US" sz="1200" dirty="0">
              <a:solidFill>
                <a:schemeClr val="tx2"/>
              </a:solidFill>
            </a:endParaRPr>
          </a:p>
        </p:txBody>
      </p:sp>
      <p:grpSp>
        <p:nvGrpSpPr>
          <p:cNvPr id="15" name="Group 134"/>
          <p:cNvGrpSpPr/>
          <p:nvPr/>
        </p:nvGrpSpPr>
        <p:grpSpPr>
          <a:xfrm>
            <a:off x="5517149" y="2286000"/>
            <a:ext cx="1446052" cy="1447800"/>
            <a:chOff x="5714999" y="2133598"/>
            <a:chExt cx="1446052" cy="1447800"/>
          </a:xfrm>
        </p:grpSpPr>
        <p:pic>
          <p:nvPicPr>
            <p:cNvPr id="122" name="Picture 2" descr="C:\Users\hasanal\AppData\Local\Microsoft\Windows\Temporary Internet Files\Content.IE5\96AKCQFN\MCj04352420000[1].png"/>
            <p:cNvPicPr>
              <a:picLocks noChangeAspect="1" noChangeArrowheads="1"/>
            </p:cNvPicPr>
            <p:nvPr/>
          </p:nvPicPr>
          <p:blipFill>
            <a:blip r:embed="rId10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  <a:lum bright="30000" contrast="59000"/>
            </a:blip>
            <a:srcRect/>
            <a:stretch>
              <a:fillRect/>
            </a:stretch>
          </p:blipFill>
          <p:spPr bwMode="auto">
            <a:xfrm>
              <a:off x="5714999" y="2133598"/>
              <a:ext cx="254764" cy="402022"/>
            </a:xfrm>
            <a:prstGeom prst="rect">
              <a:avLst/>
            </a:prstGeom>
            <a:noFill/>
          </p:spPr>
        </p:pic>
        <p:cxnSp>
          <p:nvCxnSpPr>
            <p:cNvPr id="129" name="Straight Arrow Connector 128"/>
            <p:cNvCxnSpPr>
              <a:stCxn id="122" idx="3"/>
              <a:endCxn id="132" idx="1"/>
            </p:cNvCxnSpPr>
            <p:nvPr/>
          </p:nvCxnSpPr>
          <p:spPr>
            <a:xfrm>
              <a:off x="5969764" y="2334611"/>
              <a:ext cx="949846" cy="1056289"/>
            </a:xfrm>
            <a:prstGeom prst="straightConnector1">
              <a:avLst/>
            </a:prstGeom>
            <a:ln w="101600" cap="sq" cmpd="dbl">
              <a:solidFill>
                <a:srgbClr val="FF0000">
                  <a:alpha val="71000"/>
                </a:srgbClr>
              </a:solidFill>
              <a:prstDash val="solid"/>
              <a:bevel/>
              <a:headEnd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2" name="Picture 2" descr="C:\Users\hasanal\AppData\Local\Microsoft\Windows\Temporary Internet Files\Content.IE5\96AKCQFN\MCj04352420000[1].png"/>
            <p:cNvPicPr>
              <a:picLocks noChangeAspect="1" noChangeArrowheads="1"/>
            </p:cNvPicPr>
            <p:nvPr/>
          </p:nvPicPr>
          <p:blipFill>
            <a:blip r:embed="rId11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  <a:lum bright="30000" contrast="59000"/>
            </a:blip>
            <a:srcRect/>
            <a:stretch>
              <a:fillRect/>
            </a:stretch>
          </p:blipFill>
          <p:spPr bwMode="auto">
            <a:xfrm>
              <a:off x="6919609" y="3200398"/>
              <a:ext cx="241442" cy="381000"/>
            </a:xfrm>
            <a:prstGeom prst="rect">
              <a:avLst/>
            </a:prstGeom>
            <a:solidFill>
              <a:schemeClr val="bg2">
                <a:lumMod val="50000"/>
                <a:alpha val="69000"/>
              </a:schemeClr>
            </a:solidFill>
            <a:ln>
              <a:solidFill>
                <a:schemeClr val="bg2">
                  <a:lumMod val="25000"/>
                </a:schemeClr>
              </a:solidFill>
            </a:ln>
          </p:spPr>
        </p:pic>
      </p:grpSp>
      <p:sp>
        <p:nvSpPr>
          <p:cNvPr id="141" name="Rounded Rectangle 140"/>
          <p:cNvSpPr/>
          <p:nvPr/>
        </p:nvSpPr>
        <p:spPr>
          <a:xfrm>
            <a:off x="2005405" y="4274323"/>
            <a:ext cx="856760" cy="678677"/>
          </a:xfrm>
          <a:prstGeom prst="roundRect">
            <a:avLst/>
          </a:prstGeom>
          <a:solidFill>
            <a:schemeClr val="accent4">
              <a:lumMod val="60000"/>
              <a:lumOff val="40000"/>
              <a:alpha val="44000"/>
            </a:schemeClr>
          </a:solidFill>
          <a:ln w="190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Sydney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Service</a:t>
            </a:r>
            <a:endParaRPr lang="en-US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9" dur="5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6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92" dur="10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3" dur="10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4" dur="10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6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96" dur="1000" fill="hold"/>
                                        <p:tgtEl>
                                          <p:spTgt spid="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7" dur="1000" fill="hold"/>
                                        <p:tgtEl>
                                          <p:spTgt spid="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8" dur="1000" fill="hold"/>
                                        <p:tgtEl>
                                          <p:spTgt spid="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" presetClass="entr" presetSubtype="1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43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500"/>
                            </p:stCondLst>
                            <p:childTnLst>
                              <p:par>
                                <p:cTn id="10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00"/>
                            </p:stCondLst>
                            <p:childTnLst>
                              <p:par>
                                <p:cTn id="10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/>
                                        <p:tgtEl>
                                          <p:spTgt spid="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5" dur="500"/>
                                        <p:tgtEl>
                                          <p:spTgt spid="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9" dur="500"/>
                                        <p:tgtEl>
                                          <p:spTgt spid="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500"/>
                            </p:stCondLst>
                            <p:childTnLst>
                              <p:par>
                                <p:cTn id="1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3" dur="500"/>
                                        <p:tgtEl>
                                          <p:spTgt spid="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build="p"/>
      <p:bldP spid="104" grpId="0" animBg="1"/>
      <p:bldP spid="43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Cloud and RDMA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stage of evolution of cloud computing</a:t>
            </a:r>
          </a:p>
          <a:p>
            <a:r>
              <a:rPr lang="en-US" dirty="0" smtClean="0"/>
              <a:t>Connectivity performance considerations in cloud computing</a:t>
            </a:r>
          </a:p>
          <a:p>
            <a:r>
              <a:rPr lang="en-US" dirty="0" smtClean="0"/>
              <a:t>HPC in the cloud</a:t>
            </a:r>
          </a:p>
          <a:p>
            <a:r>
              <a:rPr lang="en-US" dirty="0" smtClean="0"/>
              <a:t>RDMA support in the cloud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www.openfabrics.org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B0286D-598E-4DFD-B534-F7273AAA77F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005195"/>
      </a:dk2>
      <a:lt2>
        <a:srgbClr val="EEECE1"/>
      </a:lt2>
      <a:accent1>
        <a:srgbClr val="3C6FBD"/>
      </a:accent1>
      <a:accent2>
        <a:srgbClr val="E55302"/>
      </a:accent2>
      <a:accent3>
        <a:srgbClr val="78B9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6D6E7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1255</TotalTime>
  <Words>1831</Words>
  <Application>Microsoft Office PowerPoint</Application>
  <PresentationFormat>On-screen Show (4:3)</PresentationFormat>
  <Paragraphs>574</Paragraphs>
  <Slides>45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Office Theme</vt:lpstr>
      <vt:lpstr>Cloud and EDC Unified Computing Networking Panel</vt:lpstr>
      <vt:lpstr>Unified Computing</vt:lpstr>
      <vt:lpstr>Sydney – Azure Virtual Connectivity Service Interconnecting Cloud &amp; EDC</vt:lpstr>
      <vt:lpstr>Azure Cloud Computing Vision</vt:lpstr>
      <vt:lpstr>Networking Challenges in Cloud Computing</vt:lpstr>
      <vt:lpstr>Goals of Project Sydney</vt:lpstr>
      <vt:lpstr>Virtualizing Connectivity</vt:lpstr>
      <vt:lpstr>Secure, Virtual Network Overlays</vt:lpstr>
      <vt:lpstr>Cloud and RDMA</vt:lpstr>
      <vt:lpstr>RDMA-based  I/O Virtualization  for the EDC and Cloud</vt:lpstr>
      <vt:lpstr>Data Center Evolution</vt:lpstr>
      <vt:lpstr>The I/O Problem</vt:lpstr>
      <vt:lpstr>Virtual I/O Close-up</vt:lpstr>
      <vt:lpstr>I/O Director</vt:lpstr>
      <vt:lpstr>Enables the Private Cloud</vt:lpstr>
      <vt:lpstr>Service Provider Example</vt:lpstr>
      <vt:lpstr>Questions?</vt:lpstr>
      <vt:lpstr>Unified Everything</vt:lpstr>
      <vt:lpstr>Disclaimer</vt:lpstr>
      <vt:lpstr>Cisco Unified Compute Servers</vt:lpstr>
      <vt:lpstr>Cisco UCS Partners</vt:lpstr>
      <vt:lpstr>Enterprise Datacenter</vt:lpstr>
      <vt:lpstr>Enterprise Datacenter</vt:lpstr>
      <vt:lpstr>Enterprise Datacenter</vt:lpstr>
      <vt:lpstr>So What’s the Point?</vt:lpstr>
      <vt:lpstr>Why?</vt:lpstr>
      <vt:lpstr>Thank You</vt:lpstr>
      <vt:lpstr>Traffic Aware Routing for HPC and EDC</vt:lpstr>
      <vt:lpstr>Agenda</vt:lpstr>
      <vt:lpstr>Is “pure” fat-tree (clos) blocking? </vt:lpstr>
      <vt:lpstr>“Pure” fat-tree in case of  non-uniform traffic distribution</vt:lpstr>
      <vt:lpstr>“Pure” fat-tree in case of  uniform traffic distribution</vt:lpstr>
      <vt:lpstr>Traffic Aware Routing Algorithm (TARA)</vt:lpstr>
      <vt:lpstr>How to specify the traffic pattern to the routing engine? </vt:lpstr>
      <vt:lpstr>Example: how the traffic pattern is specified to the routing engine</vt:lpstr>
      <vt:lpstr>Example – cont. UFM logical model</vt:lpstr>
      <vt:lpstr>Example – cont. Traffic Aware Routing</vt:lpstr>
      <vt:lpstr>Example – cont. UFM Congestion map</vt:lpstr>
      <vt:lpstr>What if the policy and the logical model change often?</vt:lpstr>
      <vt:lpstr>What if the policy and the logical model change often?</vt:lpstr>
      <vt:lpstr>Benchmarks</vt:lpstr>
      <vt:lpstr>Benchmarks </vt:lpstr>
      <vt:lpstr>TARA: Customer case</vt:lpstr>
      <vt:lpstr>Summary</vt:lpstr>
      <vt:lpstr>Q &amp; A</vt:lpstr>
    </vt:vector>
  </TitlesOfParts>
  <Company>admin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apple admin</dc:creator>
  <cp:lastModifiedBy>Stachura, Tom L</cp:lastModifiedBy>
  <cp:revision>29</cp:revision>
  <dcterms:created xsi:type="dcterms:W3CDTF">2009-09-15T00:09:16Z</dcterms:created>
  <dcterms:modified xsi:type="dcterms:W3CDTF">2010-03-15T19:07:18Z</dcterms:modified>
</cp:coreProperties>
</file>