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1" r:id="rId3"/>
    <p:sldId id="273" r:id="rId4"/>
    <p:sldId id="270" r:id="rId5"/>
    <p:sldId id="285" r:id="rId6"/>
    <p:sldId id="286" r:id="rId7"/>
    <p:sldId id="271" r:id="rId8"/>
    <p:sldId id="272" r:id="rId9"/>
    <p:sldId id="283" r:id="rId10"/>
    <p:sldId id="259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302"/>
    <a:srgbClr val="6D6E71"/>
    <a:srgbClr val="0051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Objects="1">
      <p:cViewPr varScale="1">
        <p:scale>
          <a:sx n="65" d="100"/>
          <a:sy n="65" d="100"/>
        </p:scale>
        <p:origin x="-816" y="-108"/>
      </p:cViewPr>
      <p:guideLst>
        <p:guide orient="horz" pos="2112"/>
        <p:guide pos="12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2ED67B3D-3CE4-4EED-A219-8CF197B7F304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B7A2F10E-1378-4A62-971C-C50C24FEC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428BA4B8-5959-43EF-922B-99A2A70B7D57}" type="datetime1">
              <a:rPr lang="en-US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4" charset="0"/>
              </a:defRPr>
            </a:lvl1pPr>
          </a:lstStyle>
          <a:p>
            <a:pPr>
              <a:defRPr/>
            </a:pPr>
            <a:fld id="{1FB2EF0B-46C6-44FA-8AE3-08A4CFDCD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CA87C-75E2-4A74-9E81-AE07BC520C9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0"/>
            <a:ext cx="5487987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</a:endParaRPr>
          </a:p>
        </p:txBody>
      </p:sp>
      <p:pic>
        <p:nvPicPr>
          <p:cNvPr id="5" name="Picture 10" descr="ribbon_ppt_title.jpg"/>
          <p:cNvPicPr>
            <a:picLocks noChangeAspect="1"/>
          </p:cNvPicPr>
          <p:nvPr userDrawn="1"/>
        </p:nvPicPr>
        <p:blipFill>
          <a:blip r:embed="rId2"/>
          <a:srcRect t="5788"/>
          <a:stretch>
            <a:fillRect/>
          </a:stretch>
        </p:blipFill>
        <p:spPr bwMode="auto">
          <a:xfrm>
            <a:off x="0" y="0"/>
            <a:ext cx="91440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OpenFabric_Alliance_Logo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241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67000"/>
            <a:ext cx="6629400" cy="1546225"/>
          </a:xfrm>
        </p:spPr>
        <p:txBody>
          <a:bodyPr/>
          <a:lstStyle>
            <a:lvl1pPr algn="l">
              <a:defRPr>
                <a:solidFill>
                  <a:srgbClr val="005195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67200"/>
            <a:ext cx="6629400" cy="1066800"/>
          </a:xfrm>
        </p:spPr>
        <p:txBody>
          <a:bodyPr/>
          <a:lstStyle>
            <a:lvl1pPr marL="0" indent="0" algn="l">
              <a:buNone/>
              <a:defRPr>
                <a:solidFill>
                  <a:srgbClr val="6D6E7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A5DA7-E46B-4B9B-84BF-7B4CADB20D0A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014C1-1118-4129-A4B6-3BEE4DFF4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F7AAA-7EA1-4C80-B125-BB893EE19974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3BB0E-CB4B-4859-B879-4EE72BB14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979A2-C4D9-43F6-A438-C8CC1FFB97DC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3337A-F507-43F7-8C05-0A66C171E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3DD7-8AF5-4827-8F93-8FA01BE061E2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16B0-8AEC-452A-B613-049421D5F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60742-12AA-4848-A203-EF1455C79B8E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7989F-5503-4CE6-BF05-F320B08D6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4F5D6-EFFB-453E-9CFC-99497E8E8416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45982-B82E-4322-BA68-5C5514728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ED63-0D87-4F12-8647-6122459C4CF6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7B159-EC47-4F5D-90A6-6E5FAB599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E6A9D-CEDE-4259-BEF8-B1B3D3387018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ED891-1FC1-4343-9FC5-D5C1123BD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ribbon_small_rgb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1371600"/>
            <a:ext cx="9144000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6492875"/>
            <a:ext cx="9144000" cy="212725"/>
          </a:xfrm>
          <a:prstGeom prst="rect">
            <a:avLst/>
          </a:prstGeom>
          <a:solidFill>
            <a:srgbClr val="E5530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4" charset="0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1788"/>
            <a:ext cx="822960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1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ECD20440-383E-4A20-9B61-B3B91F7D7672}" type="datetime1">
              <a:rPr lang="en-US" smtClean="0"/>
              <a:pPr>
                <a:defRPr/>
              </a:pPr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www.openfabrics.org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08343EB1-6CF2-4DC3-9660-B6211A4E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6" descr="OpenFabric_Alliance_Logo_ppt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8001000" y="2286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 userDrawn="1"/>
        </p:nvCxnSpPr>
        <p:spPr>
          <a:xfrm>
            <a:off x="0" y="1447800"/>
            <a:ext cx="9144000" cy="1588"/>
          </a:xfrm>
          <a:prstGeom prst="line">
            <a:avLst/>
          </a:prstGeom>
          <a:ln w="12700" cap="flat" cmpd="sng" algn="ctr">
            <a:solidFill>
              <a:srgbClr val="E5530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195"/>
          </a:solidFill>
          <a:latin typeface="Arial"/>
          <a:ea typeface="ＭＳ Ｐゴシック" pitchFamily="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rgbClr val="005195"/>
          </a:solidFill>
          <a:latin typeface="Arial" charset="0"/>
          <a:ea typeface="ＭＳ Ｐゴシック" pitchFamily="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/>
          <a:ea typeface="ＭＳ Ｐゴシック" pitchFamily="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Arial" charset="0"/>
                <a:cs typeface="Arial" charset="0"/>
              </a:rPr>
              <a:t>Exascale</a:t>
            </a:r>
            <a:r>
              <a:rPr lang="en-US" dirty="0" smtClean="0">
                <a:latin typeface="Arial" charset="0"/>
                <a:cs typeface="Arial" charset="0"/>
              </a:rPr>
              <a:t> Challenges Roadmap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>
                <a:latin typeface="Calibri" pitchFamily="4" charset="0"/>
              </a:rPr>
              <a:t>Lloyd Dickman, QLogic, CTO for InfiniBand Products</a:t>
            </a:r>
          </a:p>
          <a:p>
            <a:r>
              <a:rPr lang="en-US" sz="2400" dirty="0" smtClean="0">
                <a:latin typeface="Calibri" pitchFamily="4" charset="0"/>
              </a:rPr>
              <a:t>March 16, 2010</a:t>
            </a:r>
          </a:p>
          <a:p>
            <a:pPr eaLnBrk="1" hangingPunct="1"/>
            <a:endParaRPr 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www.openfabrics.org</a:t>
            </a:r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43FE19-5253-43B1-BE7E-EF32605B291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Is Consumer Electronics Driven Technology a Sustainable Model?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 smtClean="0"/>
          </a:p>
          <a:p>
            <a:r>
              <a:rPr lang="en-US" sz="3600" dirty="0" smtClean="0"/>
              <a:t>Semiconductor process: OK?</a:t>
            </a:r>
          </a:p>
          <a:p>
            <a:endParaRPr lang="en-US" sz="3600" dirty="0" smtClean="0"/>
          </a:p>
          <a:p>
            <a:r>
              <a:rPr lang="en-US" sz="3600" dirty="0" smtClean="0"/>
              <a:t>System architecture, interconnect </a:t>
            </a:r>
            <a:r>
              <a:rPr lang="en-US" sz="3600" dirty="0" smtClean="0"/>
              <a:t>and </a:t>
            </a:r>
            <a:r>
              <a:rPr lang="en-US" sz="3600" smtClean="0"/>
              <a:t>packaging </a:t>
            </a:r>
            <a:r>
              <a:rPr lang="en-US" sz="3600" smtClean="0"/>
              <a:t>all </a:t>
            </a:r>
            <a:r>
              <a:rPr lang="en-US" sz="3600" dirty="0" smtClean="0"/>
              <a:t>need to evolve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BB0E-CB4B-4859-B879-4EE72BB1477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cs typeface="Arial" charset="0"/>
              </a:rPr>
              <a:t>Exascale</a:t>
            </a:r>
            <a:r>
              <a:rPr lang="en-US" dirty="0" smtClean="0">
                <a:latin typeface="Arial" charset="0"/>
                <a:cs typeface="Arial" charset="0"/>
              </a:rPr>
              <a:t> = 10</a:t>
            </a:r>
            <a:r>
              <a:rPr lang="en-US" baseline="30000" dirty="0" smtClean="0">
                <a:latin typeface="Arial" charset="0"/>
                <a:cs typeface="Arial" charset="0"/>
              </a:rPr>
              <a:t>3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Petascale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257800" y="1601788"/>
            <a:ext cx="3886200" cy="4646612"/>
          </a:xfrm>
        </p:spPr>
        <p:txBody>
          <a:bodyPr/>
          <a:lstStyle/>
          <a:p>
            <a:r>
              <a:rPr lang="en-US" dirty="0" smtClean="0"/>
              <a:t> OFED @ 0.001 EF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Already seeing operational performance challenges at scale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BB0E-CB4B-4859-B879-4EE72BB1477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7200" y="1600200"/>
            <a:ext cx="4800600" cy="48164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/>
          <p:cNvSpPr/>
          <p:nvPr/>
        </p:nvSpPr>
        <p:spPr>
          <a:xfrm>
            <a:off x="457200" y="6248400"/>
            <a:ext cx="152400" cy="168274"/>
          </a:xfrm>
          <a:prstGeom prst="cub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sz="600" b="1" dirty="0">
              <a:solidFill>
                <a:schemeClr val="tx2"/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2057400" y="4725591"/>
            <a:ext cx="1524000" cy="912018"/>
          </a:xfrm>
          <a:prstGeom prst="wedgeRoundRectCallout">
            <a:avLst>
              <a:gd name="adj1" fmla="val -144854"/>
              <a:gd name="adj2" fmla="val 119990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1 PF</a:t>
            </a:r>
            <a:endParaRPr lang="en-US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0.001 EF:  State of the Union</a:t>
            </a:r>
          </a:p>
        </p:txBody>
      </p:sp>
      <p:sp>
        <p:nvSpPr>
          <p:cNvPr id="10" name="Content Placeholder 27"/>
          <p:cNvSpPr>
            <a:spLocks noGrp="1"/>
          </p:cNvSpPr>
          <p:nvPr>
            <p:ph idx="1"/>
          </p:nvPr>
        </p:nvSpPr>
        <p:spPr>
          <a:xfrm>
            <a:off x="457200" y="1601788"/>
            <a:ext cx="8458200" cy="4646612"/>
          </a:xfrm>
        </p:spPr>
        <p:txBody>
          <a:bodyPr/>
          <a:lstStyle/>
          <a:p>
            <a:r>
              <a:rPr lang="en-US" sz="3200" dirty="0" smtClean="0"/>
              <a:t>Largest OFED deployment ~7000 nodes</a:t>
            </a:r>
          </a:p>
          <a:p>
            <a:endParaRPr lang="en-US" sz="3200" dirty="0" smtClean="0"/>
          </a:p>
          <a:p>
            <a:r>
              <a:rPr lang="en-US" sz="3200" dirty="0" smtClean="0"/>
              <a:t>Need OFA OFED to scale subnet and connection management</a:t>
            </a:r>
          </a:p>
          <a:p>
            <a:endParaRPr lang="en-US" sz="3200" dirty="0" smtClean="0"/>
          </a:p>
          <a:p>
            <a:r>
              <a:rPr lang="en-US" sz="3200" dirty="0" smtClean="0"/>
              <a:t>MTBF of cluster &lt; job run times</a:t>
            </a:r>
          </a:p>
          <a:p>
            <a:endParaRPr lang="en-US" dirty="0" smtClean="0"/>
          </a:p>
          <a:p>
            <a:r>
              <a:rPr lang="en-US" sz="3200" dirty="0" smtClean="0"/>
              <a:t>GPUs emerging</a:t>
            </a:r>
          </a:p>
          <a:p>
            <a:endParaRPr lang="en-US" sz="3200" dirty="0" smtClean="0"/>
          </a:p>
          <a:p>
            <a:pPr lvl="1"/>
            <a:endParaRPr lang="en-US" sz="2800" dirty="0" smtClean="0"/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BB0E-CB4B-4859-B879-4EE72BB14776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200" y="1600200"/>
            <a:ext cx="4800600" cy="48164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0.01 EF - 2012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257800" y="1601788"/>
            <a:ext cx="3886200" cy="4646612"/>
          </a:xfrm>
        </p:spPr>
        <p:txBody>
          <a:bodyPr/>
          <a:lstStyle/>
          <a:p>
            <a:r>
              <a:rPr lang="en-US" sz="3200" dirty="0" smtClean="0"/>
              <a:t>OFED @ 10 PF</a:t>
            </a:r>
          </a:p>
          <a:p>
            <a:endParaRPr lang="en-US" sz="3200" dirty="0" smtClean="0"/>
          </a:p>
          <a:p>
            <a:pPr lvl="1"/>
            <a:r>
              <a:rPr lang="en-US" sz="2800" dirty="0" smtClean="0"/>
              <a:t>Clear operational performance challenges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Need to deal with resiliency</a:t>
            </a: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BB0E-CB4B-4859-B879-4EE72BB1477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6248400"/>
            <a:ext cx="152400" cy="168274"/>
          </a:xfrm>
          <a:prstGeom prst="cub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sz="600" b="1" dirty="0">
              <a:solidFill>
                <a:schemeClr val="tx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57200" y="5845173"/>
            <a:ext cx="609600" cy="571501"/>
          </a:xfrm>
          <a:prstGeom prst="rect">
            <a:avLst/>
          </a:prstGeom>
          <a:solidFill>
            <a:schemeClr val="accent2"/>
          </a:solidFill>
          <a:ln w="57150">
            <a:solidFill>
              <a:srgbClr val="E553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0.01</a:t>
            </a:r>
            <a:r>
              <a:rPr lang="en-US" baseline="30000" dirty="0" smtClean="0">
                <a:latin typeface="Arial" charset="0"/>
                <a:cs typeface="Arial" charset="0"/>
              </a:rPr>
              <a:t> </a:t>
            </a:r>
            <a:r>
              <a:rPr lang="en-US" dirty="0" smtClean="0"/>
              <a:t>EF Challenges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BB0E-CB4B-4859-B879-4EE72BB1477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6612"/>
          </a:xfrm>
        </p:spPr>
        <p:txBody>
          <a:bodyPr/>
          <a:lstStyle/>
          <a:p>
            <a:r>
              <a:rPr lang="en-US" dirty="0" smtClean="0"/>
              <a:t>Really need OFA OFED to scale fabric discovery and routing, also connection management</a:t>
            </a:r>
          </a:p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Need </a:t>
            </a:r>
            <a:r>
              <a:rPr lang="en-US" dirty="0" smtClean="0">
                <a:latin typeface="Arial" charset="0"/>
                <a:cs typeface="Arial" charset="0"/>
              </a:rPr>
              <a:t>rapid Job Startup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Fault resilience</a:t>
            </a:r>
          </a:p>
          <a:p>
            <a:pPr lvl="1" eaLnBrk="1" hangingPunct="1"/>
            <a:r>
              <a:rPr lang="en-US" dirty="0" smtClean="0">
                <a:latin typeface="Arial" charset="0"/>
                <a:cs typeface="Arial" charset="0"/>
              </a:rPr>
              <a:t>Components growing O(linear)</a:t>
            </a:r>
          </a:p>
          <a:p>
            <a:pPr lvl="1" eaLnBrk="1" hangingPunct="1"/>
            <a:r>
              <a:rPr lang="en-US" dirty="0" smtClean="0">
                <a:latin typeface="Arial" charset="0"/>
                <a:cs typeface="Arial" charset="0"/>
              </a:rPr>
              <a:t>Interconnections growing O(&gt;linear)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Collective communications</a:t>
            </a:r>
          </a:p>
          <a:p>
            <a:r>
              <a:rPr lang="en-US" dirty="0" smtClean="0"/>
              <a:t>Connected transport model needs to evolve</a:t>
            </a:r>
          </a:p>
          <a:p>
            <a:pPr lvl="1"/>
            <a:r>
              <a:rPr lang="en-US" dirty="0" smtClean="0"/>
              <a:t>Adaptive routing</a:t>
            </a:r>
          </a:p>
          <a:p>
            <a:pPr lvl="1"/>
            <a:r>
              <a:rPr lang="en-US" dirty="0" smtClean="0"/>
              <a:t>Out of order reception</a:t>
            </a:r>
          </a:p>
          <a:p>
            <a:pPr eaLnBrk="1" hangingPunct="1"/>
            <a:endParaRPr lang="en-US" sz="3200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en-US" sz="32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200" y="1600200"/>
            <a:ext cx="4800600" cy="48164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0.1 EF - 2015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257800" y="1601788"/>
            <a:ext cx="3886200" cy="4646612"/>
          </a:xfrm>
        </p:spPr>
        <p:txBody>
          <a:bodyPr/>
          <a:lstStyle/>
          <a:p>
            <a:r>
              <a:rPr lang="en-US" sz="3200" dirty="0" smtClean="0"/>
              <a:t>OFED @ 100 PF</a:t>
            </a:r>
          </a:p>
          <a:p>
            <a:endParaRPr lang="en-US" sz="3200" dirty="0" smtClean="0"/>
          </a:p>
          <a:p>
            <a:pPr lvl="1"/>
            <a:r>
              <a:rPr lang="en-US" dirty="0" smtClean="0"/>
              <a:t>RDMA model needs to evolve</a:t>
            </a: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BB0E-CB4B-4859-B879-4EE72BB1477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6248400"/>
            <a:ext cx="152400" cy="168274"/>
          </a:xfrm>
          <a:prstGeom prst="cub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sz="600" b="1" dirty="0">
              <a:solidFill>
                <a:schemeClr val="tx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57200" y="4953001"/>
            <a:ext cx="1676400" cy="1463674"/>
          </a:xfrm>
          <a:prstGeom prst="rect">
            <a:avLst/>
          </a:prstGeom>
          <a:solidFill>
            <a:schemeClr val="accent2"/>
          </a:solidFill>
          <a:ln w="57150">
            <a:solidFill>
              <a:srgbClr val="E553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0.1 EF Challenges</a:t>
            </a:r>
            <a:endParaRPr lang="en-US" dirty="0"/>
          </a:p>
        </p:txBody>
      </p:sp>
      <p:sp>
        <p:nvSpPr>
          <p:cNvPr id="20" name="Content Placeholder 27"/>
          <p:cNvSpPr>
            <a:spLocks noGrp="1"/>
          </p:cNvSpPr>
          <p:nvPr>
            <p:ph idx="1"/>
          </p:nvPr>
        </p:nvSpPr>
        <p:spPr>
          <a:xfrm>
            <a:off x="457200" y="1601788"/>
            <a:ext cx="8229600" cy="4646612"/>
          </a:xfrm>
        </p:spPr>
        <p:txBody>
          <a:bodyPr/>
          <a:lstStyle/>
          <a:p>
            <a:r>
              <a:rPr lang="en-US" sz="2000" dirty="0" smtClean="0"/>
              <a:t>Messaging patterns may dramatically change with hybrid and alternate programming models</a:t>
            </a:r>
          </a:p>
          <a:p>
            <a:pPr lvl="1"/>
            <a:r>
              <a:rPr lang="en-US" sz="1800" dirty="0" smtClean="0"/>
              <a:t>Evolving one-sided programming models</a:t>
            </a:r>
          </a:p>
          <a:p>
            <a:pPr lvl="1"/>
            <a:r>
              <a:rPr lang="en-US" sz="1800" dirty="0" smtClean="0"/>
              <a:t>GPU and other ancillary processing units may require peer-to-peer communications</a:t>
            </a:r>
          </a:p>
          <a:p>
            <a:endParaRPr lang="en-US" sz="2000" dirty="0" smtClean="0"/>
          </a:p>
          <a:p>
            <a:r>
              <a:rPr lang="en-US" sz="2000" dirty="0" smtClean="0"/>
              <a:t>RDMA model may become inappropriate for PGAS large memory systems</a:t>
            </a:r>
          </a:p>
          <a:p>
            <a:pPr lvl="1"/>
            <a:r>
              <a:rPr lang="en-US" sz="1800" dirty="0" smtClean="0"/>
              <a:t>Memory Footprint</a:t>
            </a:r>
          </a:p>
          <a:p>
            <a:pPr lvl="1"/>
            <a:r>
              <a:rPr lang="en-US" sz="1800" dirty="0" smtClean="0"/>
              <a:t>Pinning</a:t>
            </a:r>
          </a:p>
          <a:p>
            <a:endParaRPr lang="en-US" sz="2000" dirty="0" smtClean="0"/>
          </a:p>
          <a:p>
            <a:r>
              <a:rPr lang="en-US" sz="2000" dirty="0" smtClean="0"/>
              <a:t>Physical integration needs to offset increasing component count</a:t>
            </a:r>
          </a:p>
          <a:p>
            <a:endParaRPr lang="en-US" sz="2000" dirty="0" smtClean="0"/>
          </a:p>
          <a:p>
            <a:r>
              <a:rPr lang="en-US" sz="2000" dirty="0" smtClean="0"/>
              <a:t>How to approach B:F </a:t>
            </a:r>
            <a:r>
              <a:rPr lang="en-US" sz="2000" dirty="0" smtClean="0"/>
              <a:t>ratio of 0.1 </a:t>
            </a:r>
            <a:r>
              <a:rPr lang="en-US" sz="2000" dirty="0" smtClean="0"/>
              <a:t>?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BB0E-CB4B-4859-B879-4EE72BB14776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1600200"/>
            <a:ext cx="4800600" cy="4816475"/>
          </a:xfrm>
          <a:prstGeom prst="rect">
            <a:avLst/>
          </a:prstGeom>
          <a:solidFill>
            <a:srgbClr val="E5530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1</a:t>
            </a:r>
            <a:r>
              <a:rPr lang="en-US" dirty="0" smtClean="0"/>
              <a:t> EF Challenges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www.openfabrics.org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BB0E-CB4B-4859-B879-4EE72BB1477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228600" y="6248400"/>
            <a:ext cx="152400" cy="168274"/>
          </a:xfrm>
          <a:prstGeom prst="cub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sz="600" b="1" dirty="0">
              <a:solidFill>
                <a:schemeClr val="tx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-2895600"/>
            <a:ext cx="480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idx="1"/>
          </p:nvPr>
        </p:nvSpPr>
        <p:spPr>
          <a:xfrm>
            <a:off x="5867400" y="1601788"/>
            <a:ext cx="2819400" cy="4646612"/>
          </a:xfrm>
        </p:spPr>
        <p:txBody>
          <a:bodyPr/>
          <a:lstStyle/>
          <a:p>
            <a:pPr algn="ctr">
              <a:buNone/>
            </a:pPr>
            <a:r>
              <a:rPr lang="en-US" sz="28700" dirty="0" smtClean="0"/>
              <a:t>?</a:t>
            </a:r>
            <a:endParaRPr lang="en-US" sz="287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1523999"/>
            <a:ext cx="8858249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Golden Age of Commodity Clusters</a:t>
            </a:r>
            <a:endParaRPr lang="en-US" sz="32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www.openfabrics.org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BB0E-CB4B-4859-B879-4EE72BB1477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6675" y="1523999"/>
            <a:ext cx="1752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>
                <a:solidFill>
                  <a:srgbClr val="0070C0"/>
                </a:solidFill>
                <a:latin typeface="Verdana" pitchFamily="34" charset="0"/>
              </a:rPr>
              <a:t>Source:  Top500.org, </a:t>
            </a:r>
            <a:r>
              <a:rPr lang="en-US" sz="1100" dirty="0" smtClean="0">
                <a:solidFill>
                  <a:srgbClr val="0070C0"/>
                </a:solidFill>
                <a:latin typeface="Verdana" pitchFamily="34" charset="0"/>
              </a:rPr>
              <a:t>November 2009</a:t>
            </a:r>
            <a:endParaRPr lang="en-US" sz="11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4435475" y="4648200"/>
            <a:ext cx="8515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MPP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591300" y="3395663"/>
            <a:ext cx="13147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Clusters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4775200" y="2286000"/>
            <a:ext cx="21210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Constellations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2133600" y="3028950"/>
            <a:ext cx="8515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SMP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1621237" y="3935015"/>
            <a:ext cx="3450430" cy="1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71800" y="5193268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1 TF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6428184" y="3935015"/>
            <a:ext cx="3450430" cy="1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72400" y="51816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1 PF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5195"/>
      </a:dk2>
      <a:lt2>
        <a:srgbClr val="EEECE1"/>
      </a:lt2>
      <a:accent1>
        <a:srgbClr val="3C6FBD"/>
      </a:accent1>
      <a:accent2>
        <a:srgbClr val="E55302"/>
      </a:accent2>
      <a:accent3>
        <a:srgbClr val="78B9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6D6E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268</Words>
  <Application>Microsoft Office PowerPoint</Application>
  <PresentationFormat>On-screen Show (4:3)</PresentationFormat>
  <Paragraphs>88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Exascale Challenges Roadmap</vt:lpstr>
      <vt:lpstr>Exascale = 103 Petascale</vt:lpstr>
      <vt:lpstr>0.001 EF:  State of the Union</vt:lpstr>
      <vt:lpstr>0.01 EF - 2012</vt:lpstr>
      <vt:lpstr>0.01 EF Challenges</vt:lpstr>
      <vt:lpstr>0.1 EF - 2015</vt:lpstr>
      <vt:lpstr>0.1 EF Challenges</vt:lpstr>
      <vt:lpstr>1 EF Challenges</vt:lpstr>
      <vt:lpstr>The Golden Age of Commodity Clusters</vt:lpstr>
      <vt:lpstr>Is Consumer Electronics Driven Technology a Sustainable Model?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apple admin</dc:creator>
  <cp:lastModifiedBy>Lloyd Dickman</cp:lastModifiedBy>
  <cp:revision>112</cp:revision>
  <dcterms:created xsi:type="dcterms:W3CDTF">2009-09-15T00:09:16Z</dcterms:created>
  <dcterms:modified xsi:type="dcterms:W3CDTF">2010-03-16T20:14:06Z</dcterms:modified>
</cp:coreProperties>
</file>