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61" r:id="rId5"/>
    <p:sldId id="263" r:id="rId6"/>
    <p:sldId id="259" r:id="rId7"/>
    <p:sldId id="264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7" r:id="rId16"/>
    <p:sldId id="278" r:id="rId17"/>
    <p:sldId id="290" r:id="rId18"/>
    <p:sldId id="282" r:id="rId19"/>
    <p:sldId id="287" r:id="rId20"/>
    <p:sldId id="276" r:id="rId21"/>
    <p:sldId id="277" r:id="rId22"/>
    <p:sldId id="291" r:id="rId23"/>
    <p:sldId id="288" r:id="rId24"/>
    <p:sldId id="289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4" autoAdjust="0"/>
    <p:restoredTop sz="94632" autoAdjust="0"/>
  </p:normalViewPr>
  <p:slideViewPr>
    <p:cSldViewPr snapToObjects="1">
      <p:cViewPr varScale="1">
        <p:scale>
          <a:sx n="81" d="100"/>
          <a:sy n="81" d="100"/>
        </p:scale>
        <p:origin x="-168" y="-9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19E53DAE-9081-43BC-90C2-BD160F1E60E6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47433A9-F73B-4FD5-86E7-BBF97F4B8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AEEF34BF-E70D-4B7E-936E-2047E8B9DFF9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C8E55B6-DB4C-4006-A506-32D92A065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682B16-5698-46EF-8697-834D2D0A3F96}" type="slidenum">
              <a:rPr lang="en-US" smtClean="0">
                <a:ea typeface="ＭＳ Ｐゴシック" pitchFamily="-112" charset="-128"/>
              </a:rPr>
              <a:pPr/>
              <a:t>3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68BB2-D8C7-418C-931B-D059E5DDE76F}" type="slidenum">
              <a:rPr lang="en-US" smtClean="0">
                <a:ea typeface="ＭＳ Ｐゴシック" pitchFamily="-112" charset="-128"/>
              </a:rPr>
              <a:pPr/>
              <a:t>4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002FB0-F2F0-4C3F-8E17-328E5A7A5301}" type="slidenum">
              <a:rPr lang="en-US" smtClean="0">
                <a:ea typeface="ＭＳ Ｐゴシック" pitchFamily="-112" charset="-128"/>
              </a:rPr>
              <a:pPr/>
              <a:t>7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00"/>
            <a:fld id="{48CF5060-8472-4FAB-831D-C9E3B7E13102}" type="slidenum">
              <a:rPr lang="en-US" sz="1100"/>
              <a:pPr algn="r" defTabSz="914400"/>
              <a:t>7</a:t>
            </a:fld>
            <a:endParaRPr lang="en-US" sz="110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AA27BA-1317-4C5C-983F-79097ECBD826}" type="slidenum">
              <a:rPr lang="en-US" smtClean="0">
                <a:ea typeface="ＭＳ Ｐゴシック" pitchFamily="-112" charset="-128"/>
              </a:rPr>
              <a:pPr/>
              <a:t>9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94ED09-A578-411D-8FBB-71BCED82DB2D}" type="slidenum">
              <a:rPr lang="en-US" smtClean="0">
                <a:ea typeface="ＭＳ Ｐゴシック" pitchFamily="-112" charset="-128"/>
              </a:rPr>
              <a:pPr/>
              <a:t>15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8B892E-AE29-4929-8D91-40DBD8EA502E}" type="slidenum">
              <a:rPr lang="en-US" smtClean="0">
                <a:ea typeface="ＭＳ Ｐゴシック" pitchFamily="-112" charset="-128"/>
              </a:rPr>
              <a:pPr/>
              <a:t>16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095CE7-C8CE-417D-B134-2BE9C9A975CC}" type="slidenum">
              <a:rPr lang="en-US" smtClean="0">
                <a:ea typeface="ＭＳ Ｐゴシック" pitchFamily="-112" charset="-128"/>
              </a:rPr>
              <a:pPr/>
              <a:t>19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00"/>
            <a:fld id="{C3880BAF-67F5-4CF4-9C55-3DC2BE5D52AE}" type="slidenum">
              <a:rPr lang="en-US" sz="1100"/>
              <a:pPr algn="r" defTabSz="914400"/>
              <a:t>19</a:t>
            </a:fld>
            <a:endParaRPr lang="en-US" sz="11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2E93FB-C909-46C3-95F2-E0EAAFB0746F}" type="slidenum">
              <a:rPr lang="en-US" smtClean="0">
                <a:ea typeface="ＭＳ Ｐゴシック" pitchFamily="-112" charset="-128"/>
              </a:rPr>
              <a:pPr/>
              <a:t>20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00"/>
            <a:fld id="{B69BD026-65B8-45C8-AE9F-B11C8B2D2ACE}" type="slidenum">
              <a:rPr lang="en-US" sz="1100"/>
              <a:pPr algn="r" defTabSz="914400"/>
              <a:t>20</a:t>
            </a:fld>
            <a:endParaRPr lang="en-US" sz="1100"/>
          </a:p>
        </p:txBody>
      </p:sp>
      <p:sp>
        <p:nvSpPr>
          <p:cNvPr id="45060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00"/>
            <a:fld id="{1695EBEC-B83C-4856-BFD8-94C6F5671689}" type="slidenum">
              <a:rPr lang="en-US" sz="1100"/>
              <a:pPr algn="r" defTabSz="914400"/>
              <a:t>20</a:t>
            </a:fld>
            <a:endParaRPr lang="en-US" sz="1100"/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D270FF-5B29-43E2-B489-6A2296CE6080}" type="slidenum">
              <a:rPr lang="en-US" smtClean="0">
                <a:ea typeface="ＭＳ Ｐゴシック" pitchFamily="-112" charset="-128"/>
              </a:rPr>
              <a:pPr/>
              <a:t>21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00"/>
            <a:fld id="{6ECE383E-3627-4442-86CC-A577F8679B35}" type="slidenum">
              <a:rPr lang="en-US" sz="1100"/>
              <a:pPr algn="r" defTabSz="914400"/>
              <a:t>21</a:t>
            </a:fld>
            <a:endParaRPr lang="en-US" sz="11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/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AD62-50EA-4BE3-AA61-41F64A8A78B2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D684-550F-4756-B975-9249AE3DE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5FA8C-0FA8-46E2-B47E-F13979B7E339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44CE6-C004-4ADF-BE6E-169DD333B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73D3-CEF3-465B-8709-86B5095EF346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D4B29-0137-4F16-A3CD-D908DA0CE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66D4D-231E-46D3-B275-D2F119390AA7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3F53-9726-41D8-943B-5813BE709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B17-77FA-4439-BC86-717D3F6AA80A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5DEA5-A135-4063-9A1F-8C54333F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73649-74E5-4925-8F14-3EF6C8A101FC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651D-36C8-47A9-A74B-0C4094861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82A32-93AE-491A-A118-0B3C23218ED5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F021-0C52-49F6-AAFD-F600CD04D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7C098-85F4-44BD-9B4F-7637AADA4068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CE453-2722-4265-BCD0-1BE3A9A20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44BAE977-5971-41A1-9484-EA05D7082FAA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710A9BC1-3861-4BFD-AE71-FB1D267BB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6" r:id="rId9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wg@lists.openfabrics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bugs.openfabrics.org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fabrics.org/download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for Linux: </a:t>
            </a:r>
            <a:b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</a:br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Status and Next Steps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4DED51-A08C-40FF-9ABA-8E842FB229C5}" type="slidenum">
              <a:rPr lang="en-US" smtClean="0">
                <a:ea typeface="ＭＳ Ｐゴシック" pitchFamily="-112" charset="-128"/>
              </a:rPr>
              <a:pPr/>
              <a:t>1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2057400" y="5297488"/>
            <a:ext cx="6629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6D6E71"/>
                </a:solidFill>
                <a:latin typeface="Calibri" pitchFamily="4" charset="0"/>
              </a:rPr>
              <a:t>Betsy Zeller (Qlogic), Tziporet Koren (Mellanox)</a:t>
            </a:r>
          </a:p>
          <a:p>
            <a:r>
              <a:rPr lang="en-US" dirty="0" smtClean="0">
                <a:solidFill>
                  <a:srgbClr val="6D6E71"/>
                </a:solidFill>
                <a:latin typeface="Calibri" pitchFamily="4" charset="0"/>
              </a:rPr>
              <a:t>3/16/2010</a:t>
            </a:r>
            <a:endParaRPr lang="en-US" dirty="0">
              <a:solidFill>
                <a:srgbClr val="6D6E71"/>
              </a:solidFill>
              <a:latin typeface="Calibri" pitchFamily="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1.5.1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646613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To be released within the next week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Main new features: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Added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RoCEE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support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Updated Open MPI to rev 1.4.2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Updated MVAPICH2 to rev 1.4-2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Updated DAPL to rev 2.0.26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Added extended atomic operations to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ConnectX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(kernel)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Improved NFS/RDMA stability</a:t>
            </a:r>
          </a:p>
          <a:p>
            <a:pPr lvl="2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Need more testing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Added IPv6 support to RDMACM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Bug fixes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CFB1AA-9543-43B9-8B03-8377C27554CD}" type="slidenum">
              <a:rPr lang="en-US" smtClean="0">
                <a:ea typeface="ＭＳ Ｐゴシック" pitchFamily="-112" charset="-128"/>
              </a:rPr>
              <a:pPr/>
              <a:t>10</a:t>
            </a:fld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2010 Plans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Proposal: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Provide additional dot releases throughout the year</a:t>
            </a:r>
          </a:p>
          <a:p>
            <a:pPr lvl="2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1.5.2 – Jun</a:t>
            </a:r>
          </a:p>
          <a:p>
            <a:pPr lvl="2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1.5.3 – Sep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Delay 1.6, and changing the kernel base, till Q1 2011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Pros: 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Improve the stability of OFED 1.5.x, faster bug fix turnaround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Integrate support for new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distros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as they become available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Logo program: Vendors will be able to fix issues found 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Cons: 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Many patches in the fixes directory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Opinions? …</a:t>
            </a:r>
          </a:p>
          <a:p>
            <a:pPr lvl="1"/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 lvl="1"/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536221-8E4A-47EE-8F4D-EA1AD227DBB1}" type="slidenum">
              <a:rPr lang="en-US" smtClean="0">
                <a:ea typeface="ＭＳ Ｐゴシック" pitchFamily="-112" charset="-128"/>
              </a:rPr>
              <a:pPr/>
              <a:t>11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1.5.2 New Features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Add new OSes: RHEL 5.5, SLES11 SP1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Update the management package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Add-on packages that does not touch the core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New low level drivers for new HW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Critical bug fixes</a:t>
            </a:r>
          </a:p>
          <a:p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Schedule: June/July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Decide in EWG meetings</a:t>
            </a:r>
          </a:p>
          <a:p>
            <a:pPr lvl="1">
              <a:buNone/>
            </a:pPr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buNone/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* OFED 1.5.3 – will decide if needed after 1.5.2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DCE0C3-6935-4527-B27B-DD9DF2C21322}" type="slidenum">
              <a:rPr lang="en-US" smtClean="0">
                <a:ea typeface="ＭＳ Ｐゴシック" pitchFamily="-112" charset="-128"/>
              </a:rPr>
              <a:pPr/>
              <a:t>12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1.6 New Features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6613"/>
          </a:xfrm>
        </p:spPr>
        <p:txBody>
          <a:bodyPr/>
          <a:lstStyle/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kernel base 2.6.35 or 36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Virtualization and SRIOV support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Mellanox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Vnic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/vHBA for BridgeX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 HW from vendors (if any)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 scalability features (if any)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Soft-RoCEE &amp; Soft-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iWarp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drivers</a:t>
            </a:r>
          </a:p>
          <a:p>
            <a:pPr lvl="1"/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If ready can go into 1.5.x before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 management features</a:t>
            </a:r>
          </a:p>
          <a:p>
            <a:pPr lvl="1"/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3D torus support by OpenSM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MMU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notifier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for MPI </a:t>
            </a:r>
          </a:p>
          <a:p>
            <a:pPr lvl="1"/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Solution that will be accepted by the kernel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Improve connection management scheme?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More features – Based on input from customers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125418-1BC6-49D5-897E-C66F9ACB0782}" type="slidenum">
              <a:rPr lang="en-US" smtClean="0">
                <a:ea typeface="ＭＳ Ｐゴシック" pitchFamily="-112" charset="-128"/>
              </a:rPr>
              <a:pPr/>
              <a:t>13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OFED 1.6 Schedule &amp; OS support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OS support reduction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Stop supporting old OSes (e.g. RHEL 4.x, SLES 10)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Schedule suggestion: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Start to work during Q4 2010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Release in Q1 2011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Opinions?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858878-D4DB-4ECE-BB55-815D724DF2DA}" type="slidenum">
              <a:rPr lang="en-US" smtClean="0">
                <a:ea typeface="ＭＳ Ｐゴシック" pitchFamily="-112" charset="-128"/>
              </a:rPr>
              <a:pPr/>
              <a:t>14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Reminder: How do you contribute?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Develop new code and features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Bug fixes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Performance tuning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Contribute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backports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for new OSes and forward ports for new kernels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QA 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and testing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Send 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patches and comments to the mailing lists: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Arial" charset="0"/>
                <a:ea typeface="ＭＳ Ｐゴシック" pitchFamily="-112" charset="-128"/>
                <a:cs typeface="Arial" charset="0"/>
                <a:hlinkClick r:id="rId3"/>
              </a:rPr>
              <a:t>ewg@lists.openfabrics.org</a:t>
            </a:r>
            <a:r>
              <a:rPr lang="en-US" sz="2000" b="1" dirty="0" smtClean="0">
                <a:latin typeface="Arial" charset="0"/>
                <a:ea typeface="ＭＳ Ｐゴシック" pitchFamily="-112" charset="-128"/>
                <a:cs typeface="Arial" charset="0"/>
              </a:rPr>
              <a:t> – OFED for Linux specific only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latin typeface="Arial" charset="0"/>
                <a:ea typeface="ＭＳ Ｐゴシック" pitchFamily="-112" charset="-128"/>
                <a:cs typeface="Arial" charset="0"/>
                <a:hlinkClick r:id="rId3"/>
              </a:rPr>
              <a:t>linux-rdma@vger.kernel.org</a:t>
            </a:r>
            <a:r>
              <a:rPr lang="en-US" sz="2000" b="1" dirty="0" smtClean="0">
                <a:latin typeface="Arial" charset="0"/>
                <a:ea typeface="ＭＳ Ｐゴシック" pitchFamily="-112" charset="-128"/>
                <a:cs typeface="Arial" charset="0"/>
              </a:rPr>
              <a:t> – General Linux development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Open 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bugs in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Bugzilla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(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  <a:hlinkClick r:id="rId4"/>
              </a:rPr>
              <a:t>https://bugs.openfabrics.org/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C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hoose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OpenFabrics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Linux when opening a new bug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Test old bugs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with new releases and 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update 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on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bugzilla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Participate in EWG bi-weekly meetings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94C909-CC28-472F-B2FD-D146C1638C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Open Discussion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 smtClean="0">
                <a:latin typeface="Arial" charset="0"/>
                <a:ea typeface="ＭＳ Ｐゴシック" pitchFamily="-112" charset="-128"/>
                <a:cs typeface="Arial" charset="0"/>
              </a:rPr>
              <a:t>Should we have a scalability roadmap for OFED? How do we plan for scalability?</a:t>
            </a:r>
          </a:p>
          <a:p>
            <a:pPr>
              <a:lnSpc>
                <a:spcPct val="80000"/>
              </a:lnSpc>
            </a:pPr>
            <a:r>
              <a:rPr lang="en-US" sz="3200" dirty="0" smtClean="0">
                <a:latin typeface="Arial" charset="0"/>
                <a:ea typeface="ＭＳ Ｐゴシック" pitchFamily="-112" charset="-128"/>
                <a:cs typeface="Arial" charset="0"/>
              </a:rPr>
              <a:t>Should we continue to include MPIs in the OFED releases?</a:t>
            </a:r>
          </a:p>
          <a:p>
            <a:pPr>
              <a:lnSpc>
                <a:spcPct val="80000"/>
              </a:lnSpc>
            </a:pPr>
            <a:r>
              <a:rPr lang="en-US" sz="3200" dirty="0" smtClean="0">
                <a:latin typeface="Arial" charset="0"/>
                <a:ea typeface="ＭＳ Ｐゴシック" pitchFamily="-112" charset="-128"/>
                <a:cs typeface="Arial" charset="0"/>
              </a:rPr>
              <a:t>What’s the next step on MMU </a:t>
            </a:r>
            <a:r>
              <a:rPr lang="en-US" sz="3200" dirty="0" err="1" smtClean="0">
                <a:latin typeface="Arial" charset="0"/>
                <a:ea typeface="ＭＳ Ｐゴシック" pitchFamily="-112" charset="-128"/>
                <a:cs typeface="Arial" charset="0"/>
              </a:rPr>
              <a:t>notifier</a:t>
            </a:r>
            <a:r>
              <a:rPr lang="en-US" sz="3200" dirty="0" smtClean="0">
                <a:latin typeface="Arial" charset="0"/>
                <a:ea typeface="ＭＳ Ｐゴシック" pitchFamily="-112" charset="-128"/>
                <a:cs typeface="Arial" charset="0"/>
              </a:rPr>
              <a:t> kernel support for MPI?</a:t>
            </a:r>
          </a:p>
          <a:p>
            <a:pPr>
              <a:lnSpc>
                <a:spcPct val="80000"/>
              </a:lnSpc>
            </a:pPr>
            <a:r>
              <a:rPr lang="en-US" sz="3200" dirty="0" smtClean="0">
                <a:latin typeface="Arial" charset="0"/>
                <a:ea typeface="ＭＳ Ｐゴシック" pitchFamily="-112" charset="-128"/>
                <a:cs typeface="Arial" charset="0"/>
              </a:rPr>
              <a:t>Questions and feedback from the community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16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Scale out to 10K-20K or more nodes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Subnet management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Focus additional attention/resources on issues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Should we have a BOF on this?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44CE6-C004-4ADF-BE6E-169DD333B57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Infrastructure Scalability/Features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Improve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multicore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affinity/awareness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Multicast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Flow control for SRQ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Fault tolerance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IB monitoring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Performance counters, throughput, hotspots, degraded links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Adaptive routing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HCA out-of-order delivery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Switch logic for state info &amp; adaptive algorithm, etc.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Path Record Support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RDMA CM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18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MPI Distribution in OFED: Rationale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524000"/>
            <a:ext cx="8686800" cy="4800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Open source MPI’s initially included to “bootstrap” the OFED project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MPI was the main user for OFED, so this seemed like a natural pairing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Made it (significantly) easier for customers to get their MPI jobs running on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InfiniBand</a:t>
            </a:r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However,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distros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don’t like it – they package their own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QA testing of MPI + OFED is still extremely valuable</a:t>
            </a:r>
          </a:p>
          <a:p>
            <a:pPr lvl="1">
              <a:lnSpc>
                <a:spcPct val="110000"/>
              </a:lnSpc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  <a:ea typeface="ＭＳ Ｐゴシック" pitchFamily="-112" charset="-128"/>
                <a:cs typeface="Arial" charset="0"/>
              </a:rPr>
              <a:t>This is not a discussion of removing MPI + OFED QA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How many use MPI from OFED,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vs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compiling own?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19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Agenda</a:t>
            </a:r>
          </a:p>
        </p:txBody>
      </p:sp>
      <p:sp>
        <p:nvSpPr>
          <p:cNvPr id="5123" name="Content Placeholder 2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6613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Linux OFED components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Releases completed in 2009: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OFED 1.4.1 &amp; 1.4.2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OFED 1.5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Releases planned for 2010: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OFED 1.5.1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OFED 1.5.2/3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Future releases: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OFED 1.6 and beyond</a:t>
            </a:r>
            <a:endParaRPr lang="en-US" sz="24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How can you contribute?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Questions  and discussion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Planning for scalability and discussion on MPI inclusion</a:t>
            </a:r>
          </a:p>
        </p:txBody>
      </p:sp>
      <p:sp>
        <p:nvSpPr>
          <p:cNvPr id="51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7D0AE1-7AE2-4961-83F8-E9E0CA2C5F88}" type="slidenum">
              <a:rPr lang="en-US" smtClean="0">
                <a:ea typeface="ＭＳ Ｐゴシック" pitchFamily="-112" charset="-128"/>
              </a:rPr>
              <a:pPr/>
              <a:t>2</a:t>
            </a:fld>
            <a:endParaRPr lang="en-US" smtClean="0">
              <a:ea typeface="ＭＳ Ｐゴシック" pitchFamily="-112" charset="-128"/>
            </a:endParaRPr>
          </a:p>
        </p:txBody>
      </p:sp>
      <p:sp>
        <p:nvSpPr>
          <p:cNvPr id="5125" name="Footer Placeholder 29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MPI Distribution in OFED: Pros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493838"/>
            <a:ext cx="8686800" cy="452596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MPI is still the most common OFED “customer”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HPC customers get network stack + MPI in one package</a:t>
            </a:r>
          </a:p>
          <a:p>
            <a:pPr lvl="1">
              <a:lnSpc>
                <a:spcPct val="13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Helps rapid MPI deployment on new clusters (out-of-box)</a:t>
            </a:r>
          </a:p>
          <a:p>
            <a:pPr lvl="1">
              <a:lnSpc>
                <a:spcPct val="13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MPI-selector function allows to select MPI stack of choice during the installation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Customers get QA assurance of specific MPI + OFED version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tuples</a:t>
            </a:r>
            <a:endParaRPr lang="en-US" sz="24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Helps to test multiple functionalities of the OFED stack and IB/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iWARP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fabric with comprehensive suite of MPI-level benchmarks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20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467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MPI Distribution in OFED: Cons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1788"/>
            <a:ext cx="8229600" cy="46466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smtClean="0">
                <a:latin typeface="Arial" charset="0"/>
                <a:ea typeface="ＭＳ Ｐゴシック" pitchFamily="-112" charset="-128"/>
                <a:cs typeface="Arial" charset="0"/>
              </a:rPr>
              <a:t>MPI’s have their own QA cycles</a:t>
            </a:r>
          </a:p>
          <a:p>
            <a:pPr lvl="1">
              <a:lnSpc>
                <a:spcPct val="110000"/>
              </a:lnSpc>
            </a:pPr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MPI+OFED QA testing is more for OFED, not MPI</a:t>
            </a:r>
          </a:p>
          <a:p>
            <a:pPr>
              <a:lnSpc>
                <a:spcPct val="110000"/>
              </a:lnSpc>
            </a:pPr>
            <a:r>
              <a:rPr lang="en-US" sz="2400" smtClean="0">
                <a:latin typeface="Arial" charset="0"/>
                <a:ea typeface="ＭＳ Ｐゴシック" pitchFamily="-112" charset="-128"/>
                <a:cs typeface="Arial" charset="0"/>
              </a:rPr>
              <a:t>Bundling induces project scheduling difficulties between OFED and various MPI packages</a:t>
            </a:r>
          </a:p>
          <a:p>
            <a:pPr>
              <a:lnSpc>
                <a:spcPct val="110000"/>
              </a:lnSpc>
            </a:pPr>
            <a:r>
              <a:rPr lang="en-US" sz="2400" smtClean="0">
                <a:latin typeface="Arial" charset="0"/>
                <a:ea typeface="ＭＳ Ｐゴシック" pitchFamily="-112" charset="-128"/>
                <a:cs typeface="Arial" charset="0"/>
              </a:rPr>
              <a:t>RedHat and SuSE both say “Don’t do this!”</a:t>
            </a:r>
          </a:p>
          <a:p>
            <a:pPr lvl="1">
              <a:lnSpc>
                <a:spcPct val="110000"/>
              </a:lnSpc>
            </a:pPr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They both already include the open source MPI’s</a:t>
            </a:r>
          </a:p>
          <a:p>
            <a:pPr lvl="1">
              <a:lnSpc>
                <a:spcPct val="110000"/>
              </a:lnSpc>
            </a:pPr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Makes it more difficult for them to take OFED drops</a:t>
            </a:r>
          </a:p>
          <a:p>
            <a:pPr>
              <a:lnSpc>
                <a:spcPct val="110000"/>
              </a:lnSpc>
            </a:pPr>
            <a:r>
              <a:rPr lang="en-US" sz="2400" smtClean="0">
                <a:latin typeface="Arial" charset="0"/>
                <a:ea typeface="ＭＳ Ｐゴシック" pitchFamily="-112" charset="-128"/>
                <a:cs typeface="Arial" charset="0"/>
              </a:rPr>
              <a:t>Many users will download the latest-n-greatest MPIs anyway – not the ones included in OFED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21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User Level MMU Notification</a:t>
            </a:r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Arial" charset="0"/>
                <a:ea typeface="ＭＳ Ｐゴシック" charset="-128"/>
              </a:rPr>
              <a:t>Userlevel</a:t>
            </a:r>
            <a:r>
              <a:rPr lang="en-US" dirty="0" smtClean="0">
                <a:latin typeface="Arial" charset="0"/>
                <a:ea typeface="ＭＳ Ｐゴシック" charset="-128"/>
              </a:rPr>
              <a:t> registration caches need to be notified when registered memory is freed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Problem for middleware that hides memory registration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For example: MPI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Roland prototyped “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ummunotify</a:t>
            </a:r>
            <a:r>
              <a:rPr lang="en-US" dirty="0" smtClean="0">
                <a:latin typeface="Arial" charset="0"/>
                <a:ea typeface="ＭＳ Ｐゴシック" charset="-128"/>
              </a:rPr>
              <a:t>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Jeff Sq. adapted Open MPI to use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ummunotify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…but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ummunotify</a:t>
            </a:r>
            <a:r>
              <a:rPr lang="en-US" dirty="0" smtClean="0">
                <a:latin typeface="Arial" charset="0"/>
                <a:ea typeface="ＭＳ Ｐゴシック" charset="-128"/>
              </a:rPr>
              <a:t> was rejected by the kernel maintainers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KM’s want same functionality on performance counters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MPI’s still need this functionality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Roland not available; Jeff Sq. will do the MPI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charset="-128"/>
              </a:rPr>
              <a:t>Who can do the kernel side?</a:t>
            </a:r>
          </a:p>
          <a:p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22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/>
          <p:cNvSpPr>
            <a:spLocks noGrp="1"/>
          </p:cNvSpPr>
          <p:nvPr>
            <p:ph type="title"/>
          </p:nvPr>
        </p:nvSpPr>
        <p:spPr>
          <a:xfrm>
            <a:off x="609600" y="2514600"/>
            <a:ext cx="7467600" cy="1981200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Questions and feedback from the community</a:t>
            </a:r>
            <a:b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</a:br>
            <a:endParaRPr lang="en-US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883A96-F365-4D86-BB5A-C91E2DA65314}" type="slidenum">
              <a:rPr lang="en-US" smtClean="0">
                <a:ea typeface="ＭＳ Ｐゴシック" pitchFamily="-112" charset="-128"/>
              </a:rPr>
              <a:pPr/>
              <a:t>23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Thank You!</a:t>
            </a: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713882-2393-43BA-BAD1-05EE7E9F2E49}" type="slidenum">
              <a:rPr lang="en-US" smtClean="0">
                <a:ea typeface="ＭＳ Ｐゴシック" pitchFamily="-112" charset="-128"/>
              </a:rPr>
              <a:pPr/>
              <a:t>24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Linux OFED Components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95500"/>
            <a:ext cx="4267200" cy="4533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HCA/NIC Drivers 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latin typeface="Arial" charset="0"/>
                <a:ea typeface="ＭＳ Ｐゴシック" pitchFamily="-112" charset="-128"/>
                <a:cs typeface="Arial" charset="0"/>
              </a:rPr>
              <a:t>IB: IBM, Mellanox, QLogic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latin typeface="Arial" charset="0"/>
                <a:ea typeface="ＭＳ Ｐゴシック" pitchFamily="-112" charset="-128"/>
                <a:cs typeface="Arial" charset="0"/>
              </a:rPr>
              <a:t>iWARP: Chelsio, Intel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latin typeface="Arial" charset="0"/>
                <a:ea typeface="ＭＳ Ｐゴシック" pitchFamily="-112" charset="-128"/>
                <a:cs typeface="Arial" charset="0"/>
              </a:rPr>
              <a:t>RoCEE: Mellanox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Core: </a:t>
            </a:r>
            <a:r>
              <a:rPr lang="en-US" sz="1600" smtClean="0">
                <a:latin typeface="Arial" charset="0"/>
                <a:ea typeface="ＭＳ Ｐゴシック" pitchFamily="-112" charset="-128"/>
                <a:cs typeface="Arial" charset="0"/>
              </a:rPr>
              <a:t>Verbs, mad, SMA, CM, CMA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IPoIB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SDP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SRP and SRP Target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iSER and iSER Target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RDS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NFS-RDMA 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Qlogic_VNIC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uDAPL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OSM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Diagnostic tools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33900" y="1981200"/>
            <a:ext cx="42291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/>
              <a:t>Bonding module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/>
              <a:t>Open iSCSI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/>
              <a:t>MPI Components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-112" charset="2"/>
              <a:buChar char="§"/>
            </a:pPr>
            <a:r>
              <a:rPr lang="en-US" sz="1600"/>
              <a:t>MVAPICH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-112" charset="2"/>
              <a:buChar char="§"/>
            </a:pPr>
            <a:r>
              <a:rPr lang="en-US" sz="1600"/>
              <a:t>Open MPI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-112" charset="2"/>
              <a:buChar char="§"/>
            </a:pPr>
            <a:r>
              <a:rPr lang="en-US" sz="1600"/>
              <a:t>MVAPICH2</a:t>
            </a:r>
            <a:endParaRPr lang="en-US" sz="14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-112" charset="2"/>
              <a:buChar char="§"/>
            </a:pPr>
            <a:r>
              <a:rPr lang="en-US" sz="1600"/>
              <a:t>Benchmark tests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endParaRPr lang="en-US" sz="1600"/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/>
              <a:t>Proprietary MPIs: Intel, Platform  MPI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/>
              <a:t>Proprietary SMs: Sun, Voltaire, Qlogic, Mellanox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14620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241172"/>
                </a:solidFill>
                <a:latin typeface="Arial Narrow" pitchFamily="-112" charset="0"/>
                <a:cs typeface="Arial" charset="0"/>
              </a:rPr>
              <a:t>OFA Development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572000" y="13858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241172"/>
                </a:solidFill>
                <a:latin typeface="Arial Narrow" pitchFamily="-112" charset="0"/>
                <a:cs typeface="Arial" charset="0"/>
              </a:rPr>
              <a:t>Add on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572000" y="12954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572000" y="41910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241172"/>
                </a:solidFill>
                <a:latin typeface="Arial Narrow" pitchFamily="-112" charset="0"/>
                <a:cs typeface="Arial" charset="0"/>
              </a:rPr>
              <a:t>Tested with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3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1.4.1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7"/>
            <a:ext cx="8915400" cy="4525963"/>
          </a:xfrm>
        </p:spPr>
        <p:txBody>
          <a:bodyPr/>
          <a:lstStyle/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Released on June 3, 2009</a:t>
            </a:r>
          </a:p>
          <a:p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integration: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Integrated into RHEL 5.4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SLES 11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</a:t>
            </a: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features 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Added support for RHEL 5.3 and SLES11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NFS/RDMA: In beta quality with support for RHEL 5.2, 5.3 and SLES 10 SP2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Updated MPI packages: MVAPICH 1.1.0-3355,  Open MPI 1.3.2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Updated bonding package: ib-bonding-0.9.0-40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Updated DAPL: compat-dapl-1.2.14 and dapl-2.0.19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Updated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OpenSM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 version to include critical bug fixes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Fixed RDS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iWARP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 support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Low level drivers updated: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ehca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, mlx4, cxgb3,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nes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,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ipath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,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mthca</a:t>
            </a:r>
            <a:endParaRPr lang="en-US" sz="16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Added a module parameter to control number of MTTs per segment in </a:t>
            </a:r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Mellanox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 HCAs</a:t>
            </a:r>
          </a:p>
          <a:p>
            <a:pPr lvl="1"/>
            <a:r>
              <a:rPr lang="en-US" sz="1600" dirty="0" err="1" smtClean="0">
                <a:latin typeface="Arial" charset="0"/>
                <a:ea typeface="ＭＳ Ｐゴシック" pitchFamily="-112" charset="-128"/>
                <a:cs typeface="Arial" charset="0"/>
              </a:rPr>
              <a:t>mstflint</a:t>
            </a:r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 update</a:t>
            </a:r>
          </a:p>
          <a:p>
            <a:pPr lvl="1"/>
            <a:r>
              <a:rPr lang="en-US" sz="1600" dirty="0" smtClean="0">
                <a:latin typeface="Arial" charset="0"/>
                <a:ea typeface="ＭＳ Ｐゴシック" pitchFamily="-112" charset="-128"/>
                <a:cs typeface="Arial" charset="0"/>
              </a:rPr>
              <a:t>Enhanced OpenSM and management tools, user interface, HA, routing enhancements, and more</a:t>
            </a:r>
          </a:p>
          <a:p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Used in Intel ® Cluster Ready Solutions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4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1.4.2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Released on Aug 6, 2009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Critical bug fixes, including: 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Fixes to NES (Intel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iWarp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) driver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Fixes to support running with </a:t>
            </a:r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Lustre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installed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NFS/RDMA critical bug fixes (still technology preview)</a:t>
            </a:r>
          </a:p>
          <a:p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integration: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RHEL 5.5        1.4.2+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SLES 11 SP1  1.4.2 (kernel from 2.6.32)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Passed Oracle 11g certification with RDS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07F263-409A-4FED-BF2E-F2EA6CBCAB35}" type="slidenum">
              <a:rPr lang="en-US" smtClean="0">
                <a:ea typeface="ＭＳ Ｐゴシック" pitchFamily="-112" charset="-128"/>
              </a:rPr>
              <a:pPr/>
              <a:t>5</a:t>
            </a:fld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1.5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Released on December 30, 2009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Kernel base: 2.6.30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To be included in RHEL 5.6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Used in Intel ® Cluster Ready Solutions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List of Supported Kernels for OFED 1.5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RHEL4: up6, up7, up8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RHEL5: up2, up3, up4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SLES10: SP2, SP3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SLES 11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Fedora Core 11* 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Arial" charset="0"/>
                <a:ea typeface="ＭＳ Ｐゴシック" pitchFamily="-112" charset="-128"/>
                <a:cs typeface="Arial" charset="0"/>
              </a:rPr>
              <a:t>OpenSuSE</a:t>
            </a: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 11*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Kernel.org: 2.6.18-2.6.32*</a:t>
            </a:r>
          </a:p>
          <a:p>
            <a:pPr lvl="1">
              <a:lnSpc>
                <a:spcPct val="90000"/>
              </a:lnSpc>
              <a:buFont typeface="Wingdings" pitchFamily="-112" charset="2"/>
              <a:buNone/>
            </a:pPr>
            <a:r>
              <a:rPr lang="en-US" sz="1800" dirty="0" smtClean="0">
                <a:latin typeface="Arial" charset="0"/>
                <a:ea typeface="ＭＳ Ｐゴシック" pitchFamily="-112" charset="-128"/>
                <a:cs typeface="Arial" charset="0"/>
              </a:rPr>
              <a:t>* minimal QA for these versions. </a:t>
            </a:r>
          </a:p>
          <a:p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endParaRPr lang="en-US" dirty="0" smtClean="0">
              <a:latin typeface="Arial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0FBE46-926E-4702-B404-CC63E9C1931B}" type="slidenum">
              <a:rPr lang="en-US" smtClean="0">
                <a:ea typeface="ＭＳ Ｐゴシック" pitchFamily="-112" charset="-128"/>
              </a:rPr>
              <a:pPr/>
              <a:t>6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OFED 1.5 – New features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991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New OSes: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RedHat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EL5.4, EL4.8 and SLES 10 SP 3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Kernel Base: 2.6.30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 supported kernels: 2.6.29-2.6.32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Forward port to support kernels above 2.6.30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Hardware driver (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qib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) for new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Qlogic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QDR HCA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Added ConnectX2 support to mlx4 driver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User space packages as tar balls for easier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integration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All libraries available under: </a:t>
            </a:r>
            <a:r>
              <a:rPr lang="en-US" sz="2000" u="sng" dirty="0" smtClean="0">
                <a:latin typeface="Arial" charset="0"/>
                <a:ea typeface="ＭＳ Ｐゴシック" pitchFamily="-112" charset="-128"/>
                <a:cs typeface="Arial" charset="0"/>
                <a:hlinkClick r:id="rId3"/>
              </a:rPr>
              <a:t>http://www.openfabrics.org/downloads/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SDP: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 Zero Copy (beta); more performance improvements</a:t>
            </a:r>
          </a:p>
          <a:p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Bonding: Included only for older </a:t>
            </a:r>
            <a:r>
              <a:rPr lang="en-US" sz="2400" dirty="0" err="1" smtClean="0">
                <a:latin typeface="Arial" charset="0"/>
                <a:ea typeface="ＭＳ Ｐゴシック" pitchFamily="-112" charset="-128"/>
                <a:cs typeface="Arial" charset="0"/>
              </a:rPr>
              <a:t>distros</a:t>
            </a:r>
            <a:r>
              <a:rPr lang="en-US" sz="2400" dirty="0" smtClean="0">
                <a:latin typeface="Arial" charset="0"/>
                <a:ea typeface="ＭＳ Ｐゴシック" pitchFamily="-112" charset="-128"/>
                <a:cs typeface="Arial" charset="0"/>
              </a:rPr>
              <a:t> that does not include the IB support</a:t>
            </a:r>
            <a:endParaRPr lang="en-US" sz="2000" dirty="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RHEL 5.3 / SLES 10 SP2 or older version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894C909-CC28-472F-B2FD-D146C1638C42}" type="slidenum">
              <a:rPr lang="en-US" smtClean="0">
                <a:ea typeface="ＭＳ Ｐゴシック" pitchFamily="-112" charset="-128"/>
              </a:rPr>
              <a:pPr/>
              <a:t>7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1.5 – New features – Cont.</a:t>
            </a:r>
          </a:p>
        </p:txBody>
      </p:sp>
      <p:sp>
        <p:nvSpPr>
          <p:cNvPr id="11267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6613"/>
          </a:xfrm>
        </p:spPr>
        <p:txBody>
          <a:bodyPr/>
          <a:lstStyle/>
          <a:p>
            <a:r>
              <a:rPr lang="en-US" dirty="0" err="1" smtClean="0">
                <a:latin typeface="Arial" charset="0"/>
                <a:ea typeface="ＭＳ Ｐゴシック" pitchFamily="-112" charset="-128"/>
                <a:cs typeface="Arial" charset="0"/>
              </a:rPr>
              <a:t>uDAPL</a:t>
            </a:r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: 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Scalability enhancements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New UCM provider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Common code base with </a:t>
            </a:r>
            <a:r>
              <a:rPr lang="en-US" sz="2000" dirty="0" err="1" smtClean="0">
                <a:latin typeface="Arial" charset="0"/>
                <a:ea typeface="ＭＳ Ｐゴシック" pitchFamily="-112" charset="-128"/>
                <a:cs typeface="Arial" charset="0"/>
              </a:rPr>
              <a:t>WinOF</a:t>
            </a:r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 2.1.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MPI updates: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OSU MVAPICH 1.2.0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Open MPI 1.4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OSU MVAPICH2 1.4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-112" charset="-128"/>
                <a:cs typeface="Arial" charset="0"/>
              </a:rPr>
              <a:t>MPI tests 3.2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NFS-RDMA in beta</a:t>
            </a:r>
          </a:p>
          <a:p>
            <a:r>
              <a:rPr lang="en-US" dirty="0" smtClean="0">
                <a:latin typeface="Arial" charset="0"/>
                <a:ea typeface="ＭＳ Ｐゴシック" pitchFamily="-112" charset="-128"/>
                <a:cs typeface="Arial" charset="0"/>
              </a:rPr>
              <a:t>Many bug fixes</a:t>
            </a:r>
          </a:p>
        </p:txBody>
      </p:sp>
      <p:sp>
        <p:nvSpPr>
          <p:cNvPr id="1126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www.openfabrics.org</a:t>
            </a:r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F3385E-046C-4606-BBBC-A429C4118382}" type="slidenum">
              <a:rPr lang="en-US" smtClean="0">
                <a:ea typeface="ＭＳ Ｐゴシック" pitchFamily="-112" charset="-128"/>
              </a:rPr>
              <a:pPr/>
              <a:t>8</a:t>
            </a:fld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  <a:ea typeface="ＭＳ Ｐゴシック" pitchFamily="-112" charset="-128"/>
                <a:cs typeface="Arial" charset="0"/>
              </a:rPr>
              <a:t>1.5 – Open SM new features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4114800" cy="4876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-112" charset="2"/>
              <a:buNone/>
            </a:pPr>
            <a:r>
              <a:rPr lang="en-US" sz="2000" b="1" smtClean="0">
                <a:latin typeface="Arial" charset="0"/>
                <a:ea typeface="ＭＳ Ｐゴシック" pitchFamily="-112" charset="-128"/>
                <a:cs typeface="Arial" charset="0"/>
              </a:rPr>
              <a:t>Scalability &amp; performance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Optimized SL2VL setup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Parallel LFTs setup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Parallel MFTs setup</a:t>
            </a:r>
          </a:p>
          <a:p>
            <a:pPr>
              <a:lnSpc>
                <a:spcPct val="130000"/>
              </a:lnSpc>
              <a:buFont typeface="Wingdings" pitchFamily="-112" charset="2"/>
              <a:buNone/>
            </a:pPr>
            <a:endParaRPr lang="en-US" sz="2000" smtClean="0">
              <a:latin typeface="Arial" charset="0"/>
              <a:ea typeface="ＭＳ Ｐゴシック" pitchFamily="-112" charset="-128"/>
              <a:cs typeface="Arial" charset="0"/>
            </a:endParaRPr>
          </a:p>
          <a:p>
            <a:pPr>
              <a:lnSpc>
                <a:spcPct val="130000"/>
              </a:lnSpc>
              <a:buFont typeface="Wingdings" pitchFamily="-112" charset="2"/>
              <a:buNone/>
            </a:pPr>
            <a:r>
              <a:rPr lang="en-US" sz="2000" b="1" smtClean="0">
                <a:latin typeface="Arial" charset="0"/>
                <a:ea typeface="ＭＳ Ｐゴシック" pitchFamily="-112" charset="-128"/>
                <a:cs typeface="Arial" charset="0"/>
              </a:rPr>
              <a:t>Routing &amp; multicast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FTree improvements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Routing engine reloading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Mesh switch reordering optimizations</a:t>
            </a:r>
          </a:p>
          <a:p>
            <a:pPr>
              <a:lnSpc>
                <a:spcPct val="130000"/>
              </a:lnSpc>
            </a:pPr>
            <a:r>
              <a:rPr lang="en-US" sz="2000" smtClean="0">
                <a:latin typeface="Arial" charset="0"/>
                <a:ea typeface="ＭＳ Ｐゴシック" pitchFamily="-112" charset="-128"/>
                <a:cs typeface="Arial" charset="0"/>
              </a:rPr>
              <a:t>MGID to MLID compression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648200" y="1447800"/>
            <a:ext cx="411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None/>
            </a:pPr>
            <a:r>
              <a:rPr lang="en-US" sz="2000" b="1"/>
              <a:t>QoS improvements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 sz="2000"/>
              <a:t>SL2VL setup optimization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 sz="2000"/>
              <a:t>QoS/LASH co-exist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None/>
            </a:pPr>
            <a:endParaRPr lang="en-US" sz="2000"/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None/>
            </a:pPr>
            <a:endParaRPr lang="en-US" sz="2000"/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None/>
            </a:pPr>
            <a:r>
              <a:rPr lang="en-US" sz="2000" b="1"/>
              <a:t>Major bug fix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 sz="2000"/>
              <a:t>MCG join/leave fixes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99"/>
              </a:buClr>
              <a:buFont typeface="Wingdings" pitchFamily="-112" charset="2"/>
              <a:buChar char="Ø"/>
            </a:pPr>
            <a:r>
              <a:rPr lang="en-US" sz="2000"/>
              <a:t>Clean delayed MCG deletion</a:t>
            </a: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6629400" y="6492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94C909-CC28-472F-B2FD-D146C1638C42}" type="slidenum">
              <a:rPr kumimoji="0" lang="en-US" sz="120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005195"/>
    </a:dk2>
    <a:lt2>
      <a:srgbClr val="EEECE1"/>
    </a:lt2>
    <a:accent1>
      <a:srgbClr val="3C6FBD"/>
    </a:accent1>
    <a:accent2>
      <a:srgbClr val="E55302"/>
    </a:accent2>
    <a:accent3>
      <a:srgbClr val="78B9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005195"/>
    </a:dk2>
    <a:lt2>
      <a:srgbClr val="EEECE1"/>
    </a:lt2>
    <a:accent1>
      <a:srgbClr val="3C6FBD"/>
    </a:accent1>
    <a:accent2>
      <a:srgbClr val="E55302"/>
    </a:accent2>
    <a:accent3>
      <a:srgbClr val="78B9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</TotalTime>
  <Words>1481</Words>
  <Application>Microsoft Office PowerPoint</Application>
  <PresentationFormat>On-screen Show (4:3)</PresentationFormat>
  <Paragraphs>315</Paragraphs>
  <Slides>24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OFED for Linux:  Status and Next Steps</vt:lpstr>
      <vt:lpstr>Agenda</vt:lpstr>
      <vt:lpstr>Linux OFED Components</vt:lpstr>
      <vt:lpstr>OFED 1.4.1</vt:lpstr>
      <vt:lpstr>OFED 1.4.2</vt:lpstr>
      <vt:lpstr>OFED 1.5</vt:lpstr>
      <vt:lpstr>OFED 1.5 – New features</vt:lpstr>
      <vt:lpstr>1.5 – New features – Cont.</vt:lpstr>
      <vt:lpstr>1.5 – Open SM new features</vt:lpstr>
      <vt:lpstr>OFED 1.5.1</vt:lpstr>
      <vt:lpstr>OFED 2010 Plans</vt:lpstr>
      <vt:lpstr>OFED 1.5.2 New Features</vt:lpstr>
      <vt:lpstr>OFED 1.6 New Features</vt:lpstr>
      <vt:lpstr>OFED 1.6 Schedule &amp; OS support</vt:lpstr>
      <vt:lpstr>Reminder: How do you contribute?</vt:lpstr>
      <vt:lpstr>Open Discussion</vt:lpstr>
      <vt:lpstr>Scalability Challenges</vt:lpstr>
      <vt:lpstr>Infrastructure Scalability/Features </vt:lpstr>
      <vt:lpstr>MPI Distribution in OFED: Rationale</vt:lpstr>
      <vt:lpstr>MPI Distribution in OFED: Pros</vt:lpstr>
      <vt:lpstr>MPI Distribution in OFED: Cons</vt:lpstr>
      <vt:lpstr>User Level MMU Notification</vt:lpstr>
      <vt:lpstr>Questions and feedback from the community </vt:lpstr>
      <vt:lpstr>Thank You!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 </cp:lastModifiedBy>
  <cp:revision>56</cp:revision>
  <dcterms:created xsi:type="dcterms:W3CDTF">2009-09-15T00:09:16Z</dcterms:created>
  <dcterms:modified xsi:type="dcterms:W3CDTF">2010-03-16T16:19:18Z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