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56" r:id="rId2"/>
    <p:sldId id="264" r:id="rId3"/>
    <p:sldId id="257" r:id="rId4"/>
    <p:sldId id="262" r:id="rId5"/>
    <p:sldId id="258" r:id="rId6"/>
    <p:sldId id="259" r:id="rId7"/>
    <p:sldId id="261" r:id="rId8"/>
    <p:sldId id="263"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E55302"/>
    <a:srgbClr val="6D6E71"/>
    <a:srgbClr val="00519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1" autoAdjust="0"/>
    <p:restoredTop sz="89065" autoAdjust="0"/>
  </p:normalViewPr>
  <p:slideViewPr>
    <p:cSldViewPr snapToObjects="1">
      <p:cViewPr>
        <p:scale>
          <a:sx n="80" d="100"/>
          <a:sy n="80" d="100"/>
        </p:scale>
        <p:origin x="-1272" y="-252"/>
      </p:cViewPr>
      <p:guideLst>
        <p:guide orient="horz" pos="2112"/>
        <p:guide pos="1296"/>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cs typeface="+mn-cs"/>
              </a:defRPr>
            </a:lvl1pPr>
          </a:lstStyle>
          <a:p>
            <a:pPr>
              <a:defRPr/>
            </a:pPr>
            <a:fld id="{264EFB40-F2DF-4A24-A17C-624982B33F7A}" type="datetime1">
              <a:rPr lang="en-US"/>
              <a:pPr>
                <a:defRPr/>
              </a:pPr>
              <a:t>3/16/2010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cs typeface="+mn-cs"/>
              </a:defRPr>
            </a:lvl1pPr>
          </a:lstStyle>
          <a:p>
            <a:pPr>
              <a:defRPr/>
            </a:pPr>
            <a:fld id="{99E3029E-836E-4AA3-8FC9-D3F56590F07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cs typeface="+mn-cs"/>
              </a:defRPr>
            </a:lvl1pPr>
          </a:lstStyle>
          <a:p>
            <a:pPr>
              <a:defRPr/>
            </a:pPr>
            <a:fld id="{5876AB44-5129-4096-9928-ABA1060DD5BF}" type="datetime1">
              <a:rPr lang="en-US"/>
              <a:pPr>
                <a:defRPr/>
              </a:pPr>
              <a:t>3/16/2010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cs typeface="+mn-cs"/>
              </a:defRPr>
            </a:lvl1pPr>
          </a:lstStyle>
          <a:p>
            <a:pPr>
              <a:defRPr/>
            </a:pPr>
            <a:fld id="{1DBC01A8-0D00-4C09-8428-B2CB69C585E2}"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a:lstStyle/>
          <a:p>
            <a:endParaRPr lang="en-US" smtClean="0">
              <a:ea typeface="ＭＳ Ｐゴシック" pitchFamily="34" charset="-128"/>
            </a:endParaRPr>
          </a:p>
        </p:txBody>
      </p:sp>
      <p:sp>
        <p:nvSpPr>
          <p:cNvPr id="15363" name="Slide Number Placeholder 3"/>
          <p:cNvSpPr>
            <a:spLocks noGrp="1"/>
          </p:cNvSpPr>
          <p:nvPr>
            <p:ph type="sldNum" sz="quarter" idx="5"/>
          </p:nvPr>
        </p:nvSpPr>
        <p:spPr bwMode="auto">
          <a:noFill/>
          <a:ln>
            <a:miter lim="800000"/>
            <a:headEnd/>
            <a:tailEnd/>
          </a:ln>
        </p:spPr>
        <p:txBody>
          <a:bodyPr/>
          <a:lstStyle/>
          <a:p>
            <a:fld id="{5BB6D31F-BD39-465B-AF5A-137BD58EA627}" type="slidenum">
              <a:rPr lang="en-US" smtClean="0">
                <a:latin typeface="Calibri" pitchFamily="34" charset="0"/>
                <a:ea typeface="ＭＳ Ｐゴシック" pitchFamily="34" charset="-128"/>
              </a:rPr>
              <a:pPr/>
              <a:t>1</a:t>
            </a:fld>
            <a:endParaRPr lang="en-US" smtClean="0">
              <a:latin typeface="Calibri"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a:lstStyle/>
          <a:p>
            <a:pPr lvl="1"/>
            <a:r>
              <a:rPr lang="en-US" sz="1600" b="1" smtClean="0">
                <a:latin typeface="Arial" charset="0"/>
                <a:ea typeface="ＭＳ Ｐゴシック" pitchFamily="34" charset="-128"/>
                <a:cs typeface="Arial" charset="0"/>
              </a:rPr>
              <a:t>#10: Shanghai Supercomputer Center, Shanghai, China</a:t>
            </a:r>
            <a:endParaRPr lang="en-US" sz="1600" smtClean="0">
              <a:latin typeface="Arial" charset="0"/>
              <a:ea typeface="ＭＳ Ｐゴシック" pitchFamily="34" charset="-128"/>
              <a:cs typeface="Arial" charset="0"/>
            </a:endParaRPr>
          </a:p>
          <a:p>
            <a:pPr lvl="1"/>
            <a:r>
              <a:rPr lang="en-US" sz="1600" smtClean="0">
                <a:latin typeface="Arial" charset="0"/>
                <a:ea typeface="ＭＳ Ｐゴシック" pitchFamily="34" charset="-128"/>
                <a:cs typeface="Arial" charset="0"/>
              </a:rPr>
              <a:t>	180.6 TeraFLOPS on 31,200 cores at 77.5% efficiency - with </a:t>
            </a:r>
            <a:r>
              <a:rPr lang="en-US" sz="1600" smtClean="0">
                <a:solidFill>
                  <a:srgbClr val="FF0000"/>
                </a:solidFill>
                <a:latin typeface="Arial" charset="0"/>
                <a:ea typeface="ＭＳ Ｐゴシック" pitchFamily="34" charset="-128"/>
                <a:cs typeface="Arial" charset="0"/>
              </a:rPr>
              <a:t>commodity hardware</a:t>
            </a:r>
            <a:r>
              <a:rPr lang="en-US" sz="1600" smtClean="0">
                <a:latin typeface="Arial" charset="0"/>
                <a:ea typeface="ＭＳ Ｐゴシック" pitchFamily="34" charset="-128"/>
                <a:cs typeface="Arial" charset="0"/>
              </a:rPr>
              <a:t>.</a:t>
            </a:r>
          </a:p>
          <a:p>
            <a:pPr lvl="1"/>
            <a:r>
              <a:rPr lang="en-US" sz="1600" b="1" smtClean="0">
                <a:latin typeface="Arial" charset="0"/>
                <a:ea typeface="ＭＳ Ｐゴシック" pitchFamily="34" charset="-128"/>
                <a:cs typeface="Arial" charset="0"/>
              </a:rPr>
              <a:t>#23:  National Center for Supercomputing Applications, Illinois, USA</a:t>
            </a:r>
            <a:r>
              <a:rPr lang="en-US" sz="1600" smtClean="0">
                <a:latin typeface="Arial" charset="0"/>
                <a:ea typeface="ＭＳ Ｐゴシック" pitchFamily="34" charset="-128"/>
                <a:cs typeface="Arial" charset="0"/>
              </a:rPr>
              <a:t/>
            </a:r>
            <a:br>
              <a:rPr lang="en-US" sz="1600" smtClean="0">
                <a:latin typeface="Arial" charset="0"/>
                <a:ea typeface="ＭＳ Ｐゴシック" pitchFamily="34" charset="-128"/>
                <a:cs typeface="Arial" charset="0"/>
              </a:rPr>
            </a:br>
            <a:r>
              <a:rPr lang="en-US" sz="1600" smtClean="0">
                <a:latin typeface="Arial" charset="0"/>
                <a:ea typeface="ＭＳ Ｐゴシック" pitchFamily="34" charset="-128"/>
                <a:cs typeface="Arial" charset="0"/>
              </a:rPr>
              <a:t>68.5 TeraFLOPS on 9,472 cores at 77.7% efficiency</a:t>
            </a:r>
            <a:br>
              <a:rPr lang="en-US" sz="1600" smtClean="0">
                <a:latin typeface="Arial" charset="0"/>
                <a:ea typeface="ＭＳ Ｐゴシック" pitchFamily="34" charset="-128"/>
                <a:cs typeface="Arial" charset="0"/>
              </a:rPr>
            </a:br>
            <a:r>
              <a:rPr lang="en-US" sz="1600" smtClean="0">
                <a:solidFill>
                  <a:srgbClr val="FF0000"/>
                </a:solidFill>
                <a:latin typeface="Arial" charset="0"/>
                <a:ea typeface="ＭＳ Ｐゴシック" pitchFamily="34" charset="-128"/>
                <a:cs typeface="Arial" charset="0"/>
              </a:rPr>
              <a:t>NetworkDirect ran hour-after-hour at full scale </a:t>
            </a:r>
            <a:r>
              <a:rPr lang="en-US" sz="1600" smtClean="0">
                <a:latin typeface="Arial" charset="0"/>
                <a:ea typeface="ＭＳ Ｐゴシック" pitchFamily="34" charset="-128"/>
                <a:cs typeface="Arial" charset="0"/>
              </a:rPr>
              <a:t>while we tuned.  </a:t>
            </a:r>
          </a:p>
          <a:p>
            <a:pPr lvl="1"/>
            <a:r>
              <a:rPr lang="en-US" sz="1600" b="1" smtClean="0">
                <a:latin typeface="Arial" charset="0"/>
                <a:ea typeface="ＭＳ Ｐゴシック" pitchFamily="34" charset="-128"/>
                <a:cs typeface="Arial" charset="0"/>
              </a:rPr>
              <a:t>#40:  UMEA University, Sweden</a:t>
            </a:r>
            <a:r>
              <a:rPr lang="en-US" sz="1600" smtClean="0">
                <a:latin typeface="Arial" charset="0"/>
                <a:ea typeface="ＭＳ Ｐゴシック" pitchFamily="34" charset="-128"/>
                <a:cs typeface="Arial" charset="0"/>
              </a:rPr>
              <a:t/>
            </a:r>
            <a:br>
              <a:rPr lang="en-US" sz="1600" smtClean="0">
                <a:latin typeface="Arial" charset="0"/>
                <a:ea typeface="ＭＳ Ｐゴシック" pitchFamily="34" charset="-128"/>
                <a:cs typeface="Arial" charset="0"/>
              </a:rPr>
            </a:br>
            <a:r>
              <a:rPr lang="en-US" sz="1600" smtClean="0">
                <a:latin typeface="Arial" charset="0"/>
                <a:ea typeface="ＭＳ Ｐゴシック" pitchFamily="34" charset="-128"/>
                <a:cs typeface="Arial" charset="0"/>
              </a:rPr>
              <a:t>46 TeraFLOPS on 5,376 cores at 85.5% efficiency</a:t>
            </a:r>
            <a:br>
              <a:rPr lang="en-US" sz="1600" smtClean="0">
                <a:latin typeface="Arial" charset="0"/>
                <a:ea typeface="ＭＳ Ｐゴシック" pitchFamily="34" charset="-128"/>
                <a:cs typeface="Arial" charset="0"/>
              </a:rPr>
            </a:br>
            <a:r>
              <a:rPr lang="en-US" sz="1600" smtClean="0">
                <a:solidFill>
                  <a:srgbClr val="FF0000"/>
                </a:solidFill>
                <a:latin typeface="Arial" charset="0"/>
                <a:ea typeface="ＭＳ Ｐゴシック" pitchFamily="34" charset="-128"/>
                <a:cs typeface="Arial" charset="0"/>
              </a:rPr>
              <a:t>Best efficiency score </a:t>
            </a:r>
            <a:r>
              <a:rPr lang="en-US" sz="1600" smtClean="0">
                <a:latin typeface="Arial" charset="0"/>
                <a:ea typeface="ＭＳ Ｐゴシック" pitchFamily="34" charset="-128"/>
                <a:cs typeface="Arial" charset="0"/>
              </a:rPr>
              <a:t>at the time for an x86-64 architecture </a:t>
            </a:r>
          </a:p>
          <a:p>
            <a:pPr lvl="1"/>
            <a:r>
              <a:rPr lang="en-US" sz="1600" b="1" smtClean="0">
                <a:latin typeface="Arial" charset="0"/>
                <a:ea typeface="ＭＳ Ｐゴシック" pitchFamily="34" charset="-128"/>
                <a:cs typeface="Arial" charset="0"/>
              </a:rPr>
              <a:t>#100:  Aachen University, Germany</a:t>
            </a:r>
            <a:r>
              <a:rPr lang="en-US" sz="1600" smtClean="0">
                <a:latin typeface="Arial" charset="0"/>
                <a:ea typeface="ＭＳ Ｐゴシック" pitchFamily="34" charset="-128"/>
                <a:cs typeface="Arial" charset="0"/>
              </a:rPr>
              <a:t/>
            </a:r>
            <a:br>
              <a:rPr lang="en-US" sz="1600" smtClean="0">
                <a:latin typeface="Arial" charset="0"/>
                <a:ea typeface="ＭＳ Ｐゴシック" pitchFamily="34" charset="-128"/>
                <a:cs typeface="Arial" charset="0"/>
              </a:rPr>
            </a:br>
            <a:r>
              <a:rPr lang="en-US" sz="1600" smtClean="0">
                <a:latin typeface="Arial" charset="0"/>
                <a:ea typeface="ＭＳ Ｐゴシック" pitchFamily="34" charset="-128"/>
                <a:cs typeface="Arial" charset="0"/>
              </a:rPr>
              <a:t>18.8 TeraFLOPS on 2,096 cores at 76.5% efficiency</a:t>
            </a:r>
            <a:br>
              <a:rPr lang="en-US" sz="1600" smtClean="0">
                <a:latin typeface="Arial" charset="0"/>
                <a:ea typeface="ＭＳ Ｐゴシック" pitchFamily="34" charset="-128"/>
                <a:cs typeface="Arial" charset="0"/>
              </a:rPr>
            </a:br>
            <a:r>
              <a:rPr lang="en-US" sz="1600" smtClean="0">
                <a:latin typeface="Arial" charset="0"/>
                <a:ea typeface="ＭＳ Ｐゴシック" pitchFamily="34" charset="-128"/>
                <a:cs typeface="Arial" charset="0"/>
              </a:rPr>
              <a:t>Matched the best Linux efficiency on this cluster but with </a:t>
            </a:r>
            <a:r>
              <a:rPr lang="en-US" sz="1600" smtClean="0">
                <a:solidFill>
                  <a:srgbClr val="FF0000"/>
                </a:solidFill>
                <a:latin typeface="Arial" charset="0"/>
                <a:ea typeface="ＭＳ Ｐゴシック" pitchFamily="34" charset="-128"/>
                <a:cs typeface="Arial" charset="0"/>
              </a:rPr>
              <a:t>simpler cluster mgmt</a:t>
            </a:r>
          </a:p>
          <a:p>
            <a:endParaRPr lang="en-US" smtClean="0">
              <a:ea typeface="ＭＳ Ｐゴシック" pitchFamily="34" charset="-128"/>
            </a:endParaRPr>
          </a:p>
        </p:txBody>
      </p:sp>
      <p:sp>
        <p:nvSpPr>
          <p:cNvPr id="17411" name="Slide Number Placeholder 3"/>
          <p:cNvSpPr>
            <a:spLocks noGrp="1"/>
          </p:cNvSpPr>
          <p:nvPr>
            <p:ph type="sldNum" sz="quarter" idx="5"/>
          </p:nvPr>
        </p:nvSpPr>
        <p:spPr bwMode="auto">
          <a:noFill/>
          <a:ln>
            <a:miter lim="800000"/>
            <a:headEnd/>
            <a:tailEnd/>
          </a:ln>
        </p:spPr>
        <p:txBody>
          <a:bodyPr/>
          <a:lstStyle/>
          <a:p>
            <a:fld id="{A974EA83-1C02-43DB-A281-D2AF28FEBC31}" type="slidenum">
              <a:rPr lang="en-US" smtClean="0">
                <a:latin typeface="Calibri" pitchFamily="34" charset="0"/>
                <a:ea typeface="ＭＳ Ｐゴシック" pitchFamily="34" charset="-128"/>
              </a:rPr>
              <a:pPr/>
              <a:t>2</a:t>
            </a:fld>
            <a:endParaRPr lang="en-US" smtClean="0">
              <a:latin typeface="Calibri"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a:lstStyle/>
          <a:p>
            <a:pPr lvl="1"/>
            <a:r>
              <a:rPr lang="en-US" sz="2200" smtClean="0">
                <a:solidFill>
                  <a:srgbClr val="000000"/>
                </a:solidFill>
                <a:latin typeface="Arial" charset="0"/>
                <a:ea typeface="ＭＳ Ｐゴシック" pitchFamily="34" charset="-128"/>
                <a:cs typeface="Arial" charset="0"/>
              </a:rPr>
              <a:t>NDIS 6.1: Windows Server 2008, Server 2008 R2, Vista, and Windows 7</a:t>
            </a:r>
          </a:p>
          <a:p>
            <a:pPr lvl="1"/>
            <a:r>
              <a:rPr lang="en-US" sz="2200" smtClean="0">
                <a:solidFill>
                  <a:srgbClr val="000000"/>
                </a:solidFill>
                <a:latin typeface="Arial" charset="0"/>
                <a:ea typeface="ＭＳ Ｐゴシック" pitchFamily="34" charset="-128"/>
                <a:cs typeface="Arial" charset="0"/>
              </a:rPr>
              <a:t>Still have support for NDIS 5.1</a:t>
            </a:r>
          </a:p>
        </p:txBody>
      </p:sp>
      <p:sp>
        <p:nvSpPr>
          <p:cNvPr id="19459" name="Slide Number Placeholder 3"/>
          <p:cNvSpPr>
            <a:spLocks noGrp="1"/>
          </p:cNvSpPr>
          <p:nvPr>
            <p:ph type="sldNum" sz="quarter" idx="5"/>
          </p:nvPr>
        </p:nvSpPr>
        <p:spPr bwMode="auto">
          <a:noFill/>
          <a:ln>
            <a:miter lim="800000"/>
            <a:headEnd/>
            <a:tailEnd/>
          </a:ln>
        </p:spPr>
        <p:txBody>
          <a:bodyPr/>
          <a:lstStyle/>
          <a:p>
            <a:fld id="{AD32A8AB-2E95-42AD-BE41-504CEE650F7B}" type="slidenum">
              <a:rPr lang="en-US" smtClean="0">
                <a:latin typeface="Calibri" pitchFamily="34" charset="0"/>
                <a:ea typeface="ＭＳ Ｐゴシック" pitchFamily="34" charset="-128"/>
              </a:rPr>
              <a:pPr/>
              <a:t>3</a:t>
            </a:fld>
            <a:endParaRPr lang="en-US" smtClean="0">
              <a:latin typeface="Calibri"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85000" lnSpcReduction="20000"/>
          </a:bodyPr>
          <a:lstStyle/>
          <a:p>
            <a:pPr>
              <a:defRPr/>
            </a:pPr>
            <a:endParaRPr lang="en-US" dirty="0"/>
          </a:p>
        </p:txBody>
      </p:sp>
      <p:sp>
        <p:nvSpPr>
          <p:cNvPr id="24579" name="Header Placeholder 3"/>
          <p:cNvSpPr>
            <a:spLocks noGrp="1"/>
          </p:cNvSpPr>
          <p:nvPr>
            <p:ph type="hdr" sz="quarter"/>
          </p:nvPr>
        </p:nvSpPr>
        <p:spPr bwMode="auto">
          <a:noFill/>
          <a:ln>
            <a:miter lim="800000"/>
            <a:headEnd/>
            <a:tailEnd/>
          </a:ln>
        </p:spPr>
        <p:txBody>
          <a:bodyPr/>
          <a:lstStyle/>
          <a:p>
            <a:endParaRPr lang="en-US" smtClean="0">
              <a:latin typeface="Calibri" pitchFamily="34" charset="0"/>
              <a:ea typeface="ＭＳ Ｐゴシック" pitchFamily="34" charset="-128"/>
            </a:endParaRPr>
          </a:p>
        </p:txBody>
      </p:sp>
      <p:sp>
        <p:nvSpPr>
          <p:cNvPr id="24580" name="Date Placeholder 4"/>
          <p:cNvSpPr>
            <a:spLocks noGrp="1"/>
          </p:cNvSpPr>
          <p:nvPr>
            <p:ph type="dt" sz="quarter" idx="1"/>
          </p:nvPr>
        </p:nvSpPr>
        <p:spPr bwMode="auto">
          <a:noFill/>
          <a:ln>
            <a:miter lim="800000"/>
            <a:headEnd/>
            <a:tailEnd/>
          </a:ln>
        </p:spPr>
        <p:txBody>
          <a:bodyPr/>
          <a:lstStyle/>
          <a:p>
            <a:fld id="{692BD07F-0450-40A8-AA24-8A730E2B801C}" type="datetime1">
              <a:rPr lang="en-US" smtClean="0">
                <a:latin typeface="Calibri" pitchFamily="34" charset="0"/>
                <a:ea typeface="ＭＳ Ｐゴシック" pitchFamily="34" charset="-128"/>
              </a:rPr>
              <a:pPr/>
              <a:t>3/16/2010</a:t>
            </a:fld>
            <a:endParaRPr lang="en-US" smtClean="0">
              <a:latin typeface="Calibri" pitchFamily="34" charset="0"/>
              <a:ea typeface="ＭＳ Ｐゴシック" pitchFamily="34" charset="-128"/>
            </a:endParaRPr>
          </a:p>
        </p:txBody>
      </p:sp>
      <p:sp>
        <p:nvSpPr>
          <p:cNvPr id="24581" name="Footer Placeholder 5"/>
          <p:cNvSpPr>
            <a:spLocks noGrp="1"/>
          </p:cNvSpPr>
          <p:nvPr>
            <p:ph type="ftr" sz="quarter" idx="4"/>
          </p:nvPr>
        </p:nvSpPr>
        <p:spPr bwMode="auto">
          <a:noFill/>
          <a:ln>
            <a:miter lim="800000"/>
            <a:headEnd/>
            <a:tailEnd/>
          </a:ln>
        </p:spPr>
        <p:txBody>
          <a:bodyPr/>
          <a:lstStyle/>
          <a:p>
            <a:r>
              <a:rPr lang="en-US" smtClean="0">
                <a:latin typeface="Calibri" pitchFamily="34" charset="0"/>
                <a:ea typeface="ＭＳ Ｐゴシック" pitchFamily="34" charset="-128"/>
              </a:rPr>
              <a:t>© 2008 Microsoft Corporation. All rights reserved. Microsoft, Windows, Windows Vista and other product names are or may be registered trademarks and/or trademarks in the U.S. and/or other countries.</a:t>
            </a:r>
          </a:p>
          <a:p>
            <a:r>
              <a:rPr lang="en-US" smtClean="0">
                <a:latin typeface="Calibri" pitchFamily="34" charset="0"/>
                <a:ea typeface="ＭＳ Ｐゴシック" pitchFamily="34" charset="-128"/>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Calibri" pitchFamily="34" charset="0"/>
                <a:ea typeface="ＭＳ Ｐゴシック" pitchFamily="34" charset="-128"/>
              </a:rPr>
            </a:br>
            <a:r>
              <a:rPr lang="en-US" smtClean="0">
                <a:latin typeface="Calibri" pitchFamily="34" charset="0"/>
                <a:ea typeface="ＭＳ Ｐゴシック" pitchFamily="34" charset="-128"/>
              </a:rPr>
              <a:t>MICROSOFT MAKES NO WARRANTIES, EXPRESS, IMPLIED OR STATUTORY, AS TO THE INFORMATION IN THIS PRESENTATION.</a:t>
            </a:r>
          </a:p>
        </p:txBody>
      </p:sp>
      <p:sp>
        <p:nvSpPr>
          <p:cNvPr id="24582" name="Slide Number Placeholder 6"/>
          <p:cNvSpPr>
            <a:spLocks noGrp="1"/>
          </p:cNvSpPr>
          <p:nvPr>
            <p:ph type="sldNum" sz="quarter" idx="5"/>
          </p:nvPr>
        </p:nvSpPr>
        <p:spPr bwMode="auto">
          <a:noFill/>
          <a:ln>
            <a:miter lim="800000"/>
            <a:headEnd/>
            <a:tailEnd/>
          </a:ln>
        </p:spPr>
        <p:txBody>
          <a:bodyPr/>
          <a:lstStyle/>
          <a:p>
            <a:fld id="{C10E9BA0-2EC8-4920-9DCC-A8998B1E1A98}" type="slidenum">
              <a:rPr lang="en-US" smtClean="0">
                <a:latin typeface="Calibri" pitchFamily="34" charset="0"/>
                <a:ea typeface="ＭＳ Ｐゴシック" pitchFamily="34" charset="-128"/>
              </a:rPr>
              <a:pPr/>
              <a:t>7</a:t>
            </a:fld>
            <a:endParaRPr lang="en-US" smtClean="0">
              <a:latin typeface="Calibri"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8"/>
              </a:srgbClr>
            </a:outerShdw>
          </a:effectLst>
        </p:spPr>
        <p:txBody>
          <a:bodyPr anchor="ctr"/>
          <a:lstStyle/>
          <a:p>
            <a:pPr algn="ctr">
              <a:defRPr/>
            </a:pPr>
            <a:endParaRPr lang="en-US">
              <a:solidFill>
                <a:srgbClr val="FFFFFF"/>
              </a:solidFill>
              <a:latin typeface="Calibri" pitchFamily="34" charset="0"/>
              <a:ea typeface="ＭＳ Ｐゴシック" pitchFamily="4" charset="-128"/>
              <a:cs typeface="+mn-cs"/>
            </a:endParaRPr>
          </a:p>
        </p:txBody>
      </p:sp>
      <p:pic>
        <p:nvPicPr>
          <p:cNvPr id="5" name="Picture 10" descr="ribbon_ppt_title.jpg"/>
          <p:cNvPicPr>
            <a:picLocks noChangeAspect="1"/>
          </p:cNvPicPr>
          <p:nvPr userDrawn="1"/>
        </p:nvPicPr>
        <p:blipFill>
          <a:blip r:embed="rId2"/>
          <a:srcRect t="5788"/>
          <a:stretch>
            <a:fillRect/>
          </a:stretch>
        </p:blipFill>
        <p:spPr bwMode="auto">
          <a:xfrm>
            <a:off x="0" y="0"/>
            <a:ext cx="9144000" cy="2481263"/>
          </a:xfrm>
          <a:prstGeom prst="rect">
            <a:avLst/>
          </a:prstGeom>
          <a:noFill/>
          <a:ln w="9525">
            <a:noFill/>
            <a:miter lim="800000"/>
            <a:headEnd/>
            <a:tailEnd/>
          </a:ln>
        </p:spPr>
      </p:pic>
      <p:pic>
        <p:nvPicPr>
          <p:cNvPr id="6" name="Picture 12" descr="OpenFabric_Alliance_Logo_ppt.jpg"/>
          <p:cNvPicPr>
            <a:picLocks noChangeAspect="1"/>
          </p:cNvPicPr>
          <p:nvPr userDrawn="1"/>
        </p:nvPicPr>
        <p:blipFill>
          <a:blip r:embed="rId3"/>
          <a:srcRect/>
          <a:stretch>
            <a:fillRect/>
          </a:stretch>
        </p:blipFill>
        <p:spPr bwMode="auto">
          <a:xfrm>
            <a:off x="381000" y="2324100"/>
            <a:ext cx="1143000" cy="1143000"/>
          </a:xfrm>
          <a:prstGeom prst="rect">
            <a:avLst/>
          </a:prstGeom>
          <a:noFill/>
          <a:ln w="9525">
            <a:noFill/>
            <a:miter lim="800000"/>
            <a:headEnd/>
            <a:tailEnd/>
          </a:ln>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
        <p:nvSpPr>
          <p:cNvPr id="7" name="Date Placeholder 3"/>
          <p:cNvSpPr>
            <a:spLocks noGrp="1"/>
          </p:cNvSpPr>
          <p:nvPr>
            <p:ph type="dt" sz="half" idx="10"/>
          </p:nvPr>
        </p:nvSpPr>
        <p:spPr/>
        <p:txBody>
          <a:bodyPr/>
          <a:lstStyle>
            <a:lvl1pPr>
              <a:defRPr/>
            </a:lvl1pPr>
          </a:lstStyle>
          <a:p>
            <a:pPr>
              <a:defRPr/>
            </a:pPr>
            <a:fld id="{ABD40710-4E50-4CD6-8CBE-8AFC5ED11A99}" type="datetime1">
              <a:rPr lang="en-US"/>
              <a:pPr>
                <a:defRPr/>
              </a:pPr>
              <a:t>3/16/2010</a:t>
            </a:fld>
            <a:endParaRPr lang="en-US"/>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a:t>www.openfabrics.org</a:t>
            </a:r>
          </a:p>
        </p:txBody>
      </p:sp>
      <p:sp>
        <p:nvSpPr>
          <p:cNvPr id="9" name="Slide Number Placeholder 5"/>
          <p:cNvSpPr>
            <a:spLocks noGrp="1"/>
          </p:cNvSpPr>
          <p:nvPr>
            <p:ph type="sldNum" sz="quarter" idx="12"/>
          </p:nvPr>
        </p:nvSpPr>
        <p:spPr/>
        <p:txBody>
          <a:bodyPr/>
          <a:lstStyle>
            <a:lvl1pPr>
              <a:defRPr/>
            </a:lvl1pPr>
          </a:lstStyle>
          <a:p>
            <a:pPr>
              <a:defRPr/>
            </a:pPr>
            <a:fld id="{DADDE65D-E531-4E1C-BB85-CC0DBB7044D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600200"/>
            <a:ext cx="42672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2672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593016-7B16-4588-BEA9-E96FC491EB30}" type="datetime1">
              <a:rPr lang="en-US"/>
              <a:pPr>
                <a:defRPr/>
              </a:pPr>
              <a:t>3/16/2010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www.openfabrics.org</a:t>
            </a:r>
          </a:p>
        </p:txBody>
      </p:sp>
      <p:sp>
        <p:nvSpPr>
          <p:cNvPr id="6" name="Slide Number Placeholder 5"/>
          <p:cNvSpPr>
            <a:spLocks noGrp="1"/>
          </p:cNvSpPr>
          <p:nvPr>
            <p:ph type="sldNum" sz="quarter" idx="12"/>
          </p:nvPr>
        </p:nvSpPr>
        <p:spPr/>
        <p:txBody>
          <a:bodyPr/>
          <a:lstStyle>
            <a:lvl1pPr>
              <a:defRPr/>
            </a:lvl1pPr>
          </a:lstStyle>
          <a:p>
            <a:pPr>
              <a:defRPr/>
            </a:pPr>
            <a:fld id="{6F9A2948-741A-4228-A345-E0F06157D7B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A5EF3CA-6852-4433-B1EE-009CAC20FAC6}" type="datetime1">
              <a:rPr lang="en-US"/>
              <a:pPr>
                <a:defRPr/>
              </a:pPr>
              <a:t>3/16/2010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www.openfabrics.org</a:t>
            </a:r>
          </a:p>
        </p:txBody>
      </p:sp>
      <p:sp>
        <p:nvSpPr>
          <p:cNvPr id="7" name="Slide Number Placeholder 5"/>
          <p:cNvSpPr>
            <a:spLocks noGrp="1"/>
          </p:cNvSpPr>
          <p:nvPr>
            <p:ph type="sldNum" sz="quarter" idx="12"/>
          </p:nvPr>
        </p:nvSpPr>
        <p:spPr/>
        <p:txBody>
          <a:bodyPr/>
          <a:lstStyle>
            <a:lvl1pPr>
              <a:defRPr/>
            </a:lvl1pPr>
          </a:lstStyle>
          <a:p>
            <a:pPr>
              <a:defRPr/>
            </a:pPr>
            <a:fld id="{FAFB320B-B1F4-48DC-9F69-887F20C7233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C7CCE15-1B48-40DB-81EE-49977A6746DA}" type="datetime1">
              <a:rPr lang="en-US"/>
              <a:pPr>
                <a:defRPr/>
              </a:pPr>
              <a:t>3/16/2010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www.openfabrics.org</a:t>
            </a:r>
          </a:p>
        </p:txBody>
      </p:sp>
      <p:sp>
        <p:nvSpPr>
          <p:cNvPr id="9" name="Slide Number Placeholder 5"/>
          <p:cNvSpPr>
            <a:spLocks noGrp="1"/>
          </p:cNvSpPr>
          <p:nvPr>
            <p:ph type="sldNum" sz="quarter" idx="12"/>
          </p:nvPr>
        </p:nvSpPr>
        <p:spPr/>
        <p:txBody>
          <a:bodyPr/>
          <a:lstStyle>
            <a:lvl1pPr>
              <a:defRPr/>
            </a:lvl1pPr>
          </a:lstStyle>
          <a:p>
            <a:pPr>
              <a:defRPr/>
            </a:pPr>
            <a:fld id="{A68AFABE-2ECC-44A3-A65F-2CA5BC0647C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B7EC08C-3F06-4849-93AC-07737405C5DB}" type="datetime1">
              <a:rPr lang="en-US"/>
              <a:pPr>
                <a:defRPr/>
              </a:pPr>
              <a:t>3/16/2010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www.openfabrics.org</a:t>
            </a:r>
          </a:p>
        </p:txBody>
      </p:sp>
      <p:sp>
        <p:nvSpPr>
          <p:cNvPr id="5" name="Slide Number Placeholder 5"/>
          <p:cNvSpPr>
            <a:spLocks noGrp="1"/>
          </p:cNvSpPr>
          <p:nvPr>
            <p:ph type="sldNum" sz="quarter" idx="12"/>
          </p:nvPr>
        </p:nvSpPr>
        <p:spPr/>
        <p:txBody>
          <a:bodyPr/>
          <a:lstStyle>
            <a:lvl1pPr>
              <a:defRPr/>
            </a:lvl1pPr>
          </a:lstStyle>
          <a:p>
            <a:pPr>
              <a:defRPr/>
            </a:pPr>
            <a:fld id="{72D5D852-9CB0-469D-AD2F-3DB69013D07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7C7B09B-586F-4BDD-B64D-A9C2C6509C11}" type="datetime1">
              <a:rPr lang="en-US"/>
              <a:pPr>
                <a:defRPr/>
              </a:pPr>
              <a:t>3/16/2010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www.openfabrics.org</a:t>
            </a:r>
          </a:p>
        </p:txBody>
      </p:sp>
      <p:sp>
        <p:nvSpPr>
          <p:cNvPr id="4" name="Slide Number Placeholder 5"/>
          <p:cNvSpPr>
            <a:spLocks noGrp="1"/>
          </p:cNvSpPr>
          <p:nvPr>
            <p:ph type="sldNum" sz="quarter" idx="12"/>
          </p:nvPr>
        </p:nvSpPr>
        <p:spPr/>
        <p:txBody>
          <a:bodyPr/>
          <a:lstStyle>
            <a:lvl1pPr>
              <a:defRPr/>
            </a:lvl1pPr>
          </a:lstStyle>
          <a:p>
            <a:pPr>
              <a:defRPr/>
            </a:pPr>
            <a:fld id="{2D1ED885-B5E8-48CD-8D28-5F7CE4C495A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A28B00-38E7-4F85-B3FD-DD8CEFFECCFD}" type="datetime1">
              <a:rPr lang="en-US"/>
              <a:pPr>
                <a:defRPr/>
              </a:pPr>
              <a:t>3/16/2010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www.openfabrics.org</a:t>
            </a:r>
          </a:p>
        </p:txBody>
      </p:sp>
      <p:sp>
        <p:nvSpPr>
          <p:cNvPr id="7" name="Slide Number Placeholder 5"/>
          <p:cNvSpPr>
            <a:spLocks noGrp="1"/>
          </p:cNvSpPr>
          <p:nvPr>
            <p:ph type="sldNum" sz="quarter" idx="12"/>
          </p:nvPr>
        </p:nvSpPr>
        <p:spPr/>
        <p:txBody>
          <a:bodyPr/>
          <a:lstStyle>
            <a:lvl1pPr>
              <a:defRPr/>
            </a:lvl1pPr>
          </a:lstStyle>
          <a:p>
            <a:pPr>
              <a:defRPr/>
            </a:pPr>
            <a:fld id="{C6069001-4A9C-4AEB-9274-952FAB9AFE5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B16096-8DC5-46F6-B792-8A4720D42994}" type="datetime1">
              <a:rPr lang="en-US"/>
              <a:pPr>
                <a:defRPr/>
              </a:pPr>
              <a:t>3/16/2010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www.openfabrics.org</a:t>
            </a:r>
          </a:p>
        </p:txBody>
      </p:sp>
      <p:sp>
        <p:nvSpPr>
          <p:cNvPr id="7" name="Slide Number Placeholder 5"/>
          <p:cNvSpPr>
            <a:spLocks noGrp="1"/>
          </p:cNvSpPr>
          <p:nvPr>
            <p:ph type="sldNum" sz="quarter" idx="12"/>
          </p:nvPr>
        </p:nvSpPr>
        <p:spPr/>
        <p:txBody>
          <a:bodyPr/>
          <a:lstStyle>
            <a:lvl1pPr>
              <a:defRPr/>
            </a:lvl1pPr>
          </a:lstStyle>
          <a:p>
            <a:pPr>
              <a:defRPr/>
            </a:pPr>
            <a:fld id="{81F5F6F4-F3B3-4B7B-A802-85D346E9B41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a:t>Click to edit Master title style</a:t>
            </a:r>
          </a:p>
        </p:txBody>
      </p:sp>
      <p:sp>
        <p:nvSpPr>
          <p:cNvPr id="3" name="Text Placeholder 2"/>
          <p:cNvSpPr>
            <a:spLocks noGrp="1"/>
          </p:cNvSpPr>
          <p:nvPr>
            <p:ph type="body" idx="1"/>
          </p:nvPr>
        </p:nvSpPr>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12"/>
          <a:srcRect/>
          <a:stretch>
            <a:fillRect/>
          </a:stretch>
        </p:blipFill>
        <p:spPr bwMode="auto">
          <a:xfrm>
            <a:off x="0" y="1371600"/>
            <a:ext cx="9144000" cy="150813"/>
          </a:xfrm>
          <a:prstGeom prst="rect">
            <a:avLst/>
          </a:prstGeom>
          <a:noFill/>
          <a:ln w="9525">
            <a:noFill/>
            <a:miter lim="800000"/>
            <a:headEnd/>
            <a:tailEnd/>
          </a:ln>
        </p:spPr>
      </p:pic>
      <p:sp>
        <p:nvSpPr>
          <p:cNvPr id="1027"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8"/>
              </a:srgbClr>
            </a:outerShdw>
          </a:effectLst>
        </p:spPr>
        <p:txBody>
          <a:bodyPr anchor="ctr"/>
          <a:lstStyle/>
          <a:p>
            <a:pPr algn="ctr">
              <a:defRPr/>
            </a:pPr>
            <a:endParaRPr lang="en-US">
              <a:solidFill>
                <a:srgbClr val="FFFFFF"/>
              </a:solidFill>
              <a:latin typeface="Calibri" pitchFamily="34" charset="0"/>
              <a:ea typeface="ＭＳ Ｐゴシック" pitchFamily="4" charset="-128"/>
              <a:cs typeface="+mn-cs"/>
            </a:endParaRPr>
          </a:p>
        </p:txBody>
      </p:sp>
      <p:sp>
        <p:nvSpPr>
          <p:cNvPr id="1028" name="Title Placeholder 1"/>
          <p:cNvSpPr>
            <a:spLocks noGrp="1"/>
          </p:cNvSpPr>
          <p:nvPr>
            <p:ph type="title"/>
          </p:nvPr>
        </p:nvSpPr>
        <p:spPr bwMode="auto">
          <a:xfrm>
            <a:off x="4572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A6EBE17C-D61A-47D4-A539-48DE2AB38F05}" type="datetime1">
              <a:rPr lang="en-US"/>
              <a:pPr>
                <a:defRPr/>
              </a:pPr>
              <a:t>3/16/2010</a:t>
            </a:fld>
            <a:endParaRPr lang="en-US"/>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a:t>www.openfabrics.org</a:t>
            </a:r>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580D0B0F-A13A-4AF5-942A-6159450ACA46}" type="slidenum">
              <a:rPr lang="en-US"/>
              <a:pPr>
                <a:defRPr/>
              </a:pPr>
              <a:t>‹#›</a:t>
            </a:fld>
            <a:endParaRPr lang="en-US"/>
          </a:p>
        </p:txBody>
      </p:sp>
      <p:pic>
        <p:nvPicPr>
          <p:cNvPr id="1033" name="Picture 6" descr="OpenFabric_Alliance_Logo_ppt.jpg"/>
          <p:cNvPicPr>
            <a:picLocks noChangeAspect="1"/>
          </p:cNvPicPr>
          <p:nvPr userDrawn="1"/>
        </p:nvPicPr>
        <p:blipFill>
          <a:blip r:embed="rId13"/>
          <a:srcRect/>
          <a:stretch>
            <a:fillRect/>
          </a:stretch>
        </p:blipFill>
        <p:spPr bwMode="auto">
          <a:xfrm>
            <a:off x="8001000" y="228600"/>
            <a:ext cx="1104900" cy="1104900"/>
          </a:xfrm>
          <a:prstGeom prst="rect">
            <a:avLst/>
          </a:prstGeom>
          <a:noFill/>
          <a:ln w="9525">
            <a:noFill/>
            <a:miter lim="800000"/>
            <a:headEnd/>
            <a:tailEnd/>
          </a:ln>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659" r:id="rId1"/>
    <p:sldLayoutId id="2147483652" r:id="rId2"/>
    <p:sldLayoutId id="2147483653" r:id="rId3"/>
    <p:sldLayoutId id="2147483654" r:id="rId4"/>
    <p:sldLayoutId id="2147483655" r:id="rId5"/>
    <p:sldLayoutId id="2147483656" r:id="rId6"/>
    <p:sldLayoutId id="2147483657" r:id="rId7"/>
    <p:sldLayoutId id="2147483658" r:id="rId8"/>
    <p:sldLayoutId id="2147483660" r:id="rId9"/>
    <p:sldLayoutId id="2147483661" r:id="rId10"/>
  </p:sldLayoutIdLst>
  <p:hf hdr="0" dt="0"/>
  <p:txStyles>
    <p:titleStyle>
      <a:lvl1pPr algn="l" defTabSz="457200" rtl="0" eaLnBrk="0" fontAlgn="base" hangingPunct="0">
        <a:spcBef>
          <a:spcPct val="0"/>
        </a:spcBef>
        <a:spcAft>
          <a:spcPct val="0"/>
        </a:spcAft>
        <a:defRPr sz="4000" kern="1200">
          <a:solidFill>
            <a:srgbClr val="005195"/>
          </a:solidFill>
          <a:latin typeface="Arial"/>
          <a:ea typeface="ＭＳ Ｐゴシック" pitchFamily="4" charset="-128"/>
          <a:cs typeface="Arial"/>
        </a:defRPr>
      </a:lvl1pPr>
      <a:lvl2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tx1"/>
          </a:solidFill>
          <a:latin typeface="Arial"/>
          <a:ea typeface="ＭＳ Ｐゴシック" pitchFamily="4" charset="-128"/>
          <a:cs typeface="Arial"/>
        </a:defRPr>
      </a:lvl1pPr>
      <a:lvl2pPr marL="742950" indent="-285750" algn="l" defTabSz="457200" rtl="0" eaLnBrk="0" fontAlgn="base" hangingPunct="0">
        <a:spcBef>
          <a:spcPct val="20000"/>
        </a:spcBef>
        <a:spcAft>
          <a:spcPct val="0"/>
        </a:spcAft>
        <a:buFont typeface="Arial" charset="0"/>
        <a:buChar char="–"/>
        <a:defRPr sz="2400" kern="1200">
          <a:solidFill>
            <a:schemeClr val="tx1"/>
          </a:solidFill>
          <a:latin typeface="Arial"/>
          <a:ea typeface="ＭＳ Ｐゴシック" pitchFamily="4" charset="-128"/>
          <a:cs typeface="Arial"/>
        </a:defRPr>
      </a:lvl2pPr>
      <a:lvl3pPr marL="11430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pitchFamily="4" charset="-128"/>
          <a:cs typeface="Arial"/>
        </a:defRPr>
      </a:lvl3pPr>
      <a:lvl4pPr marL="16002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pitchFamily="4" charset="-128"/>
          <a:cs typeface="Arial"/>
        </a:defRPr>
      </a:lvl4pPr>
      <a:lvl5pPr marL="20574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pitchFamily="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s://bugs.openfabrics.org/" TargetMode="External"/><Relationship Id="rId2" Type="http://schemas.openxmlformats.org/officeDocument/2006/relationships/hyperlink" Target="mailto:ofw@lists.openfabrics.org" TargetMode="External"/><Relationship Id="rId1" Type="http://schemas.openxmlformats.org/officeDocument/2006/relationships/slideLayout" Target="../slideLayouts/slideLayout10.xml"/><Relationship Id="rId5" Type="http://schemas.openxmlformats.org/officeDocument/2006/relationships/image" Target="../media/image5.png"/><Relationship Id="rId4" Type="http://schemas.openxmlformats.org/officeDocument/2006/relationships/hyperlink" Target="https://bugs.openfabrics.org/enter_bug.cgi?product=OpenFabrics%20Window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2057400" y="2667000"/>
            <a:ext cx="6629400" cy="2630488"/>
          </a:xfrm>
        </p:spPr>
        <p:txBody>
          <a:bodyPr/>
          <a:lstStyle/>
          <a:p>
            <a:pPr algn="ctr" eaLnBrk="1" hangingPunct="1"/>
            <a:r>
              <a:rPr lang="en-US" sz="3200" smtClean="0">
                <a:latin typeface="Arial" charset="0"/>
                <a:ea typeface="ＭＳ Ｐゴシック" pitchFamily="34" charset="-128"/>
                <a:cs typeface="Arial" charset="0"/>
              </a:rPr>
              <a:t>OpenFabrics Enterprise Distribution</a:t>
            </a:r>
            <a:br>
              <a:rPr lang="en-US" sz="3200" smtClean="0">
                <a:latin typeface="Arial" charset="0"/>
                <a:ea typeface="ＭＳ Ｐゴシック" pitchFamily="34" charset="-128"/>
                <a:cs typeface="Arial" charset="0"/>
              </a:rPr>
            </a:br>
            <a:r>
              <a:rPr lang="en-US" sz="3200" smtClean="0">
                <a:latin typeface="Arial" charset="0"/>
                <a:ea typeface="ＭＳ Ｐゴシック" pitchFamily="34" charset="-128"/>
                <a:cs typeface="Arial" charset="0"/>
              </a:rPr>
              <a:t>for</a:t>
            </a:r>
            <a:br>
              <a:rPr lang="en-US" sz="3200" smtClean="0">
                <a:latin typeface="Arial" charset="0"/>
                <a:ea typeface="ＭＳ Ｐゴシック" pitchFamily="34" charset="-128"/>
                <a:cs typeface="Arial" charset="0"/>
              </a:rPr>
            </a:br>
            <a:r>
              <a:rPr lang="en-US" sz="3200" smtClean="0">
                <a:latin typeface="Arial" charset="0"/>
                <a:ea typeface="ＭＳ Ｐゴシック" pitchFamily="34" charset="-128"/>
                <a:cs typeface="Arial" charset="0"/>
              </a:rPr>
              <a:t>Windows</a:t>
            </a:r>
          </a:p>
        </p:txBody>
      </p:sp>
      <p:sp>
        <p:nvSpPr>
          <p:cNvPr id="14338" name="Footer Placeholder 4"/>
          <p:cNvSpPr>
            <a:spLocks noGrp="1"/>
          </p:cNvSpPr>
          <p:nvPr>
            <p:ph type="ftr" sz="quarter" idx="11"/>
          </p:nvPr>
        </p:nvSpPr>
        <p:spPr bwMode="auto">
          <a:noFill/>
          <a:ln>
            <a:miter lim="800000"/>
            <a:headEnd/>
            <a:tailEnd/>
          </a:ln>
        </p:spPr>
        <p:txBody>
          <a:bodyPr/>
          <a:lstStyle/>
          <a:p>
            <a:r>
              <a:rPr lang="en-US" smtClean="0">
                <a:ea typeface="ＭＳ Ｐゴシック" pitchFamily="34" charset="-128"/>
              </a:rPr>
              <a:t>www.openfabrics.org</a:t>
            </a:r>
          </a:p>
        </p:txBody>
      </p:sp>
      <p:sp>
        <p:nvSpPr>
          <p:cNvPr id="14339" name="Slide Number Placeholder 3"/>
          <p:cNvSpPr>
            <a:spLocks noGrp="1"/>
          </p:cNvSpPr>
          <p:nvPr>
            <p:ph type="sldNum" sz="quarter" idx="12"/>
          </p:nvPr>
        </p:nvSpPr>
        <p:spPr bwMode="auto">
          <a:noFill/>
          <a:ln>
            <a:miter lim="800000"/>
            <a:headEnd/>
            <a:tailEnd/>
          </a:ln>
        </p:spPr>
        <p:txBody>
          <a:bodyPr/>
          <a:lstStyle/>
          <a:p>
            <a:fld id="{0B19127F-C889-4304-9E04-95391140A56C}" type="slidenum">
              <a:rPr lang="en-US" smtClean="0">
                <a:ea typeface="ＭＳ Ｐゴシック" pitchFamily="34" charset="-128"/>
              </a:rPr>
              <a:pPr/>
              <a:t>1</a:t>
            </a:fld>
            <a:endParaRPr lang="en-US" smtClean="0">
              <a:ea typeface="ＭＳ Ｐゴシック" pitchFamily="34" charset="-128"/>
            </a:endParaRPr>
          </a:p>
        </p:txBody>
      </p:sp>
      <p:sp>
        <p:nvSpPr>
          <p:cNvPr id="14340" name="TextBox 5"/>
          <p:cNvSpPr txBox="1">
            <a:spLocks noChangeArrowheads="1"/>
          </p:cNvSpPr>
          <p:nvPr/>
        </p:nvSpPr>
        <p:spPr bwMode="auto">
          <a:xfrm>
            <a:off x="2057400" y="5297488"/>
            <a:ext cx="6629400" cy="641350"/>
          </a:xfrm>
          <a:prstGeom prst="rect">
            <a:avLst/>
          </a:prstGeom>
          <a:noFill/>
          <a:ln w="9525">
            <a:noFill/>
            <a:miter lim="800000"/>
            <a:headEnd/>
            <a:tailEnd/>
          </a:ln>
        </p:spPr>
        <p:txBody>
          <a:bodyPr>
            <a:spAutoFit/>
          </a:bodyPr>
          <a:lstStyle/>
          <a:p>
            <a:r>
              <a:rPr lang="en-US">
                <a:solidFill>
                  <a:srgbClr val="6D6E71"/>
                </a:solidFill>
                <a:latin typeface="Calibri" pitchFamily="34" charset="0"/>
              </a:rPr>
              <a:t>Stan C. Smith			Ishai Rabinovitz			Eric Lantz</a:t>
            </a:r>
          </a:p>
          <a:p>
            <a:r>
              <a:rPr lang="en-US">
                <a:solidFill>
                  <a:srgbClr val="6D6E71"/>
                </a:solidFill>
                <a:latin typeface="Calibri" pitchFamily="34" charset="0"/>
              </a:rPr>
              <a:t>					   3/16/2010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latin typeface="Arial" charset="0"/>
                <a:ea typeface="ＭＳ Ｐゴシック" pitchFamily="34" charset="-128"/>
                <a:cs typeface="Arial" charset="0"/>
              </a:rPr>
              <a:t>WinOF results</a:t>
            </a:r>
          </a:p>
        </p:txBody>
      </p:sp>
      <p:sp>
        <p:nvSpPr>
          <p:cNvPr id="16386" name="Content Placeholder 2"/>
          <p:cNvSpPr>
            <a:spLocks noGrp="1"/>
          </p:cNvSpPr>
          <p:nvPr>
            <p:ph idx="1"/>
          </p:nvPr>
        </p:nvSpPr>
        <p:spPr>
          <a:xfrm>
            <a:off x="469900" y="1371600"/>
            <a:ext cx="8229600" cy="4646613"/>
          </a:xfrm>
        </p:spPr>
        <p:txBody>
          <a:bodyPr/>
          <a:lstStyle/>
          <a:p>
            <a:endParaRPr lang="en-US" sz="2000" b="1" smtClean="0">
              <a:latin typeface="Arial" charset="0"/>
              <a:ea typeface="ＭＳ Ｐゴシック" pitchFamily="34" charset="-128"/>
              <a:cs typeface="Arial" charset="0"/>
            </a:endParaRPr>
          </a:p>
          <a:p>
            <a:r>
              <a:rPr lang="en-US" smtClean="0">
                <a:latin typeface="Arial" charset="0"/>
                <a:ea typeface="ＭＳ Ｐゴシック" pitchFamily="34" charset="-128"/>
                <a:cs typeface="Arial" charset="0"/>
              </a:rPr>
              <a:t>Efficient:</a:t>
            </a:r>
          </a:p>
          <a:p>
            <a:pPr lvl="1"/>
            <a:r>
              <a:rPr lang="en-US" sz="2000" smtClean="0">
                <a:solidFill>
                  <a:srgbClr val="FF0000"/>
                </a:solidFill>
                <a:latin typeface="Arial" charset="0"/>
                <a:ea typeface="ＭＳ Ｐゴシック" pitchFamily="34" charset="-128"/>
                <a:cs typeface="Arial" charset="0"/>
              </a:rPr>
              <a:t>90.1% cluster efficiency</a:t>
            </a:r>
            <a:r>
              <a:rPr lang="en-US" sz="2000" smtClean="0">
                <a:latin typeface="Arial" charset="0"/>
                <a:ea typeface="ＭＳ Ｐゴシック" pitchFamily="34" charset="-128"/>
                <a:cs typeface="Arial" charset="0"/>
              </a:rPr>
              <a:t> (HPL) on 512-core, 64-node cluster of Nehalem cores with QDR (40Gb/s) Infiniband </a:t>
            </a:r>
          </a:p>
          <a:p>
            <a:endParaRPr lang="en-US" b="1" smtClean="0">
              <a:latin typeface="Arial" charset="0"/>
              <a:ea typeface="ＭＳ Ｐゴシック" pitchFamily="34" charset="-128"/>
              <a:cs typeface="Arial" charset="0"/>
            </a:endParaRPr>
          </a:p>
          <a:p>
            <a:r>
              <a:rPr lang="en-US" b="1" smtClean="0">
                <a:latin typeface="Arial" charset="0"/>
                <a:ea typeface="ＭＳ Ｐゴシック" pitchFamily="34" charset="-128"/>
                <a:cs typeface="Arial" charset="0"/>
              </a:rPr>
              <a:t>Scalable:</a:t>
            </a:r>
          </a:p>
          <a:p>
            <a:pPr lvl="1"/>
            <a:r>
              <a:rPr lang="en-US" sz="2800" smtClean="0">
                <a:latin typeface="Arial" charset="0"/>
                <a:ea typeface="ＭＳ Ｐゴシック" pitchFamily="34" charset="-128"/>
                <a:cs typeface="Arial" charset="0"/>
              </a:rPr>
              <a:t>History of Windows in the TOP100</a:t>
            </a:r>
          </a:p>
          <a:p>
            <a:pPr lvl="2"/>
            <a:r>
              <a:rPr lang="en-US" smtClean="0">
                <a:latin typeface="Arial" charset="0"/>
                <a:ea typeface="ＭＳ Ｐゴシック" pitchFamily="34" charset="-128"/>
                <a:cs typeface="Arial" charset="0"/>
              </a:rPr>
              <a:t>#10: Shanghai Supercomputer Center, Shanghai, China</a:t>
            </a:r>
          </a:p>
          <a:p>
            <a:pPr lvl="2"/>
            <a:r>
              <a:rPr lang="en-US" smtClean="0">
                <a:latin typeface="Arial" charset="0"/>
                <a:ea typeface="ＭＳ Ｐゴシック" pitchFamily="34" charset="-128"/>
                <a:cs typeface="Arial" charset="0"/>
              </a:rPr>
              <a:t>#23:  National Center for Supercomputing Applications, Illinois, USA</a:t>
            </a:r>
          </a:p>
          <a:p>
            <a:pPr lvl="2"/>
            <a:r>
              <a:rPr lang="en-US" smtClean="0">
                <a:latin typeface="Arial" charset="0"/>
                <a:ea typeface="ＭＳ Ｐゴシック" pitchFamily="34" charset="-128"/>
                <a:cs typeface="Arial" charset="0"/>
              </a:rPr>
              <a:t>#40:  UMEA University, Sweden</a:t>
            </a:r>
          </a:p>
          <a:p>
            <a:pPr lvl="2"/>
            <a:r>
              <a:rPr lang="en-US" smtClean="0">
                <a:latin typeface="Arial" charset="0"/>
                <a:ea typeface="ＭＳ Ｐゴシック" pitchFamily="34" charset="-128"/>
                <a:cs typeface="Arial" charset="0"/>
              </a:rPr>
              <a:t>#100:  Aachen University, Germany</a:t>
            </a:r>
            <a:br>
              <a:rPr lang="en-US" smtClean="0">
                <a:latin typeface="Arial" charset="0"/>
                <a:ea typeface="ＭＳ Ｐゴシック" pitchFamily="34" charset="-128"/>
                <a:cs typeface="Arial" charset="0"/>
              </a:rPr>
            </a:br>
            <a:endParaRPr lang="en-US" smtClean="0">
              <a:latin typeface="Arial"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26"/>
          <p:cNvSpPr>
            <a:spLocks noGrp="1"/>
          </p:cNvSpPr>
          <p:nvPr>
            <p:ph type="title"/>
          </p:nvPr>
        </p:nvSpPr>
        <p:spPr/>
        <p:txBody>
          <a:bodyPr/>
          <a:lstStyle/>
          <a:p>
            <a:pPr eaLnBrk="1" hangingPunct="1"/>
            <a:r>
              <a:rPr lang="en-US" smtClean="0">
                <a:latin typeface="Arial" charset="0"/>
                <a:ea typeface="ＭＳ Ｐゴシック" pitchFamily="34" charset="-128"/>
                <a:cs typeface="Arial" charset="0"/>
              </a:rPr>
              <a:t>WinOF 2.2</a:t>
            </a:r>
            <a:endParaRPr lang="en-US" sz="3200" smtClean="0">
              <a:latin typeface="Arial" charset="0"/>
              <a:ea typeface="ＭＳ Ｐゴシック" pitchFamily="34" charset="-128"/>
              <a:cs typeface="Arial" charset="0"/>
            </a:endParaRPr>
          </a:p>
        </p:txBody>
      </p:sp>
      <p:sp>
        <p:nvSpPr>
          <p:cNvPr id="18434" name="Content Placeholder 27"/>
          <p:cNvSpPr>
            <a:spLocks noGrp="1"/>
          </p:cNvSpPr>
          <p:nvPr>
            <p:ph idx="1"/>
          </p:nvPr>
        </p:nvSpPr>
        <p:spPr/>
        <p:txBody>
          <a:bodyPr/>
          <a:lstStyle/>
          <a:p>
            <a:r>
              <a:rPr lang="en-US" sz="2400" smtClean="0">
                <a:latin typeface="Arial" charset="0"/>
                <a:ea typeface="ＭＳ Ｐゴシック" pitchFamily="34" charset="-128"/>
                <a:cs typeface="Arial" charset="0"/>
              </a:rPr>
              <a:t>Just released (12-March-2010)</a:t>
            </a:r>
            <a:endParaRPr lang="en-US" sz="2400" smtClean="0">
              <a:solidFill>
                <a:srgbClr val="000000"/>
              </a:solidFill>
              <a:latin typeface="Arial" charset="0"/>
              <a:ea typeface="ＭＳ Ｐゴシック" pitchFamily="34" charset="-128"/>
              <a:cs typeface="Arial" charset="0"/>
            </a:endParaRPr>
          </a:p>
          <a:p>
            <a:r>
              <a:rPr lang="en-US" sz="2400" smtClean="0">
                <a:solidFill>
                  <a:srgbClr val="000000"/>
                </a:solidFill>
                <a:latin typeface="Arial" charset="0"/>
                <a:ea typeface="ＭＳ Ｐゴシック" pitchFamily="34" charset="-128"/>
                <a:cs typeface="Arial" charset="0"/>
              </a:rPr>
              <a:t>WHQL’ed source</a:t>
            </a:r>
          </a:p>
          <a:p>
            <a:r>
              <a:rPr lang="en-US" sz="2400" smtClean="0">
                <a:solidFill>
                  <a:srgbClr val="000000"/>
                </a:solidFill>
                <a:latin typeface="Arial" charset="0"/>
                <a:ea typeface="ＭＳ Ｐゴシック" pitchFamily="34" charset="-128"/>
                <a:cs typeface="Arial" charset="0"/>
              </a:rPr>
              <a:t>IPoIB transitioned to NDIS 6.1</a:t>
            </a:r>
          </a:p>
          <a:p>
            <a:pPr lvl="1"/>
            <a:r>
              <a:rPr lang="en-US" sz="2000" smtClean="0">
                <a:solidFill>
                  <a:srgbClr val="000000"/>
                </a:solidFill>
                <a:latin typeface="Arial" charset="0"/>
                <a:ea typeface="ＭＳ Ｐゴシック" pitchFamily="34" charset="-128"/>
                <a:cs typeface="Arial" charset="0"/>
              </a:rPr>
              <a:t>NDIS 5.1 supported on Windows XP and Server 2003</a:t>
            </a:r>
          </a:p>
          <a:p>
            <a:r>
              <a:rPr lang="en-US" sz="2400" smtClean="0">
                <a:solidFill>
                  <a:srgbClr val="000000"/>
                </a:solidFill>
                <a:latin typeface="Arial" charset="0"/>
                <a:ea typeface="ＭＳ Ｐゴシック" pitchFamily="34" charset="-128"/>
                <a:cs typeface="Arial" charset="0"/>
              </a:rPr>
              <a:t>OpenSM upgraded to version 3.3.3</a:t>
            </a:r>
          </a:p>
          <a:p>
            <a:pPr lvl="1"/>
            <a:r>
              <a:rPr lang="en-US" sz="2000" smtClean="0">
                <a:solidFill>
                  <a:srgbClr val="000000"/>
                </a:solidFill>
                <a:latin typeface="Arial" charset="0"/>
                <a:ea typeface="ＭＳ Ｐゴシック" pitchFamily="34" charset="-128"/>
                <a:cs typeface="Arial" charset="0"/>
              </a:rPr>
              <a:t>Improved robustness and scalability</a:t>
            </a:r>
          </a:p>
          <a:p>
            <a:pPr lvl="1"/>
            <a:r>
              <a:rPr lang="en-US" sz="2000" smtClean="0">
                <a:solidFill>
                  <a:srgbClr val="000000"/>
                </a:solidFill>
                <a:latin typeface="Arial" charset="0"/>
                <a:ea typeface="ＭＳ Ｐゴシック" pitchFamily="34" charset="-128"/>
                <a:cs typeface="Arial" charset="0"/>
              </a:rPr>
              <a:t>IB diagnostics support (saquery, ibnetdiscover)</a:t>
            </a:r>
          </a:p>
          <a:p>
            <a:r>
              <a:rPr lang="en-US" sz="2400" smtClean="0">
                <a:solidFill>
                  <a:srgbClr val="000000"/>
                </a:solidFill>
                <a:latin typeface="Arial" charset="0"/>
                <a:ea typeface="ＭＳ Ｐゴシック" pitchFamily="34" charset="-128"/>
                <a:cs typeface="Arial" charset="0"/>
              </a:rPr>
              <a:t>NetworkDirect over winverbs provider</a:t>
            </a:r>
          </a:p>
          <a:p>
            <a:pPr lvl="1"/>
            <a:r>
              <a:rPr lang="en-US" smtClean="0">
                <a:solidFill>
                  <a:srgbClr val="000000"/>
                </a:solidFill>
                <a:latin typeface="Arial" charset="0"/>
                <a:ea typeface="ＭＳ Ｐゴシック" pitchFamily="34" charset="-128"/>
                <a:cs typeface="Arial" charset="0"/>
              </a:rPr>
              <a:t>Technical preview, default is ND/IBAL</a:t>
            </a:r>
          </a:p>
          <a:p>
            <a:r>
              <a:rPr lang="en-US" sz="2400" smtClean="0">
                <a:solidFill>
                  <a:srgbClr val="000000"/>
                </a:solidFill>
                <a:latin typeface="Arial" charset="0"/>
                <a:ea typeface="ＭＳ Ｐゴシック" pitchFamily="34" charset="-128"/>
                <a:cs typeface="Arial" charset="0"/>
              </a:rPr>
              <a:t>uDAPL 2.0.27 code base</a:t>
            </a:r>
          </a:p>
          <a:p>
            <a:r>
              <a:rPr lang="en-US" sz="2400" smtClean="0">
                <a:solidFill>
                  <a:srgbClr val="000000"/>
                </a:solidFill>
                <a:latin typeface="Arial" charset="0"/>
                <a:ea typeface="ＭＳ Ｐゴシック" pitchFamily="34" charset="-128"/>
                <a:cs typeface="Arial" charset="0"/>
              </a:rPr>
              <a:t>Bug fixes</a:t>
            </a:r>
          </a:p>
          <a:p>
            <a:pPr eaLnBrk="1" hangingPunct="1">
              <a:buFont typeface="Arial" charset="0"/>
              <a:buNone/>
            </a:pPr>
            <a:endParaRPr lang="en-US" sz="2400" smtClean="0">
              <a:latin typeface="Arial" charset="0"/>
              <a:ea typeface="ＭＳ Ｐゴシック" pitchFamily="34" charset="-128"/>
              <a:cs typeface="Arial" charset="0"/>
            </a:endParaRPr>
          </a:p>
        </p:txBody>
      </p:sp>
      <p:sp>
        <p:nvSpPr>
          <p:cNvPr id="18435" name="Slide Number Placeholder 28"/>
          <p:cNvSpPr>
            <a:spLocks noGrp="1"/>
          </p:cNvSpPr>
          <p:nvPr>
            <p:ph type="sldNum" sz="quarter" idx="12"/>
          </p:nvPr>
        </p:nvSpPr>
        <p:spPr bwMode="auto">
          <a:noFill/>
          <a:ln>
            <a:miter lim="800000"/>
            <a:headEnd/>
            <a:tailEnd/>
          </a:ln>
        </p:spPr>
        <p:txBody>
          <a:bodyPr/>
          <a:lstStyle/>
          <a:p>
            <a:fld id="{E1B4FE56-7EB6-4310-9560-83313173F4BD}" type="slidenum">
              <a:rPr lang="en-US" smtClean="0">
                <a:ea typeface="ＭＳ Ｐゴシック" pitchFamily="34" charset="-128"/>
              </a:rPr>
              <a:pPr/>
              <a:t>3</a:t>
            </a:fld>
            <a:endParaRPr lang="en-US" smtClean="0">
              <a:ea typeface="ＭＳ Ｐゴシック" pitchFamily="34" charset="-128"/>
            </a:endParaRPr>
          </a:p>
        </p:txBody>
      </p:sp>
      <p:sp>
        <p:nvSpPr>
          <p:cNvPr id="18436" name="Footer Placeholder 29"/>
          <p:cNvSpPr>
            <a:spLocks noGrp="1"/>
          </p:cNvSpPr>
          <p:nvPr>
            <p:ph type="ftr" sz="quarter" idx="11"/>
          </p:nvPr>
        </p:nvSpPr>
        <p:spPr bwMode="auto">
          <a:noFill/>
          <a:ln>
            <a:miter lim="800000"/>
            <a:headEnd/>
            <a:tailEnd/>
          </a:ln>
        </p:spPr>
        <p:txBody>
          <a:bodyPr/>
          <a:lstStyle/>
          <a:p>
            <a:r>
              <a:rPr lang="en-US" smtClean="0">
                <a:ea typeface="ＭＳ Ｐゴシック" pitchFamily="34" charset="-128"/>
              </a:rPr>
              <a:t>www.openfabrics.org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26"/>
          <p:cNvSpPr>
            <a:spLocks noGrp="1"/>
          </p:cNvSpPr>
          <p:nvPr>
            <p:ph type="title"/>
          </p:nvPr>
        </p:nvSpPr>
        <p:spPr/>
        <p:txBody>
          <a:bodyPr/>
          <a:lstStyle/>
          <a:p>
            <a:pPr eaLnBrk="1" hangingPunct="1"/>
            <a:r>
              <a:rPr lang="en-US" smtClean="0">
                <a:latin typeface="Arial" charset="0"/>
                <a:ea typeface="ＭＳ Ｐゴシック" pitchFamily="34" charset="-128"/>
                <a:cs typeface="Arial" charset="0"/>
              </a:rPr>
              <a:t>WinOF 2.2 Install</a:t>
            </a:r>
          </a:p>
        </p:txBody>
      </p:sp>
      <p:sp>
        <p:nvSpPr>
          <p:cNvPr id="20482" name="Content Placeholder 27"/>
          <p:cNvSpPr>
            <a:spLocks noGrp="1"/>
          </p:cNvSpPr>
          <p:nvPr>
            <p:ph idx="1"/>
          </p:nvPr>
        </p:nvSpPr>
        <p:spPr/>
        <p:txBody>
          <a:bodyPr/>
          <a:lstStyle/>
          <a:p>
            <a:endParaRPr lang="en-US" sz="2000" smtClean="0">
              <a:solidFill>
                <a:srgbClr val="000000"/>
              </a:solidFill>
              <a:latin typeface="Arial" charset="0"/>
              <a:ea typeface="ＭＳ Ｐゴシック" pitchFamily="34" charset="-128"/>
              <a:cs typeface="Arial" charset="0"/>
            </a:endParaRPr>
          </a:p>
          <a:p>
            <a:r>
              <a:rPr lang="en-US" smtClean="0">
                <a:solidFill>
                  <a:srgbClr val="000000"/>
                </a:solidFill>
                <a:latin typeface="Arial" charset="0"/>
                <a:ea typeface="ＭＳ Ｐゴシック" pitchFamily="34" charset="-128"/>
                <a:cs typeface="Arial" charset="0"/>
              </a:rPr>
              <a:t>WIX 3 installer (MSI)</a:t>
            </a:r>
          </a:p>
          <a:p>
            <a:pPr lvl="1"/>
            <a:r>
              <a:rPr lang="en-US" smtClean="0">
                <a:solidFill>
                  <a:srgbClr val="000000"/>
                </a:solidFill>
                <a:latin typeface="Arial" charset="0"/>
                <a:ea typeface="ＭＳ Ｐゴシック" pitchFamily="34" charset="-128"/>
                <a:cs typeface="Arial" charset="0"/>
              </a:rPr>
              <a:t>Installers available for all current Windows versions</a:t>
            </a:r>
          </a:p>
          <a:p>
            <a:r>
              <a:rPr lang="en-US" smtClean="0">
                <a:latin typeface="Arial" charset="0"/>
                <a:ea typeface="ＭＳ Ｐゴシック" pitchFamily="34" charset="-128"/>
                <a:cs typeface="Arial" charset="0"/>
              </a:rPr>
              <a:t>Support for HPC Server 2008 automated compute node deployment</a:t>
            </a:r>
          </a:p>
          <a:p>
            <a:pPr lvl="1"/>
            <a:r>
              <a:rPr lang="en-US" smtClean="0">
                <a:latin typeface="Arial" charset="0"/>
                <a:ea typeface="ＭＳ Ｐゴシック" pitchFamily="34" charset="-128"/>
                <a:cs typeface="Arial" charset="0"/>
              </a:rPr>
              <a:t>Windows Deployment Service (WDS) injecting the driver INF files</a:t>
            </a:r>
            <a:endParaRPr lang="en-US" sz="2800" smtClean="0">
              <a:solidFill>
                <a:srgbClr val="000000"/>
              </a:solidFill>
              <a:latin typeface="Arial" charset="0"/>
              <a:ea typeface="ＭＳ Ｐゴシック" pitchFamily="34" charset="-128"/>
              <a:cs typeface="Arial" charset="0"/>
            </a:endParaRPr>
          </a:p>
          <a:p>
            <a:endParaRPr lang="en-US" smtClean="0">
              <a:solidFill>
                <a:srgbClr val="000000"/>
              </a:solidFill>
              <a:latin typeface="Arial" charset="0"/>
              <a:ea typeface="ＭＳ Ｐゴシック" pitchFamily="34" charset="-128"/>
              <a:cs typeface="Arial" charset="0"/>
            </a:endParaRPr>
          </a:p>
          <a:p>
            <a:r>
              <a:rPr lang="en-US" smtClean="0">
                <a:solidFill>
                  <a:srgbClr val="000000"/>
                </a:solidFill>
                <a:latin typeface="Arial" charset="0"/>
                <a:ea typeface="ＭＳ Ｐゴシック" pitchFamily="34" charset="-128"/>
                <a:cs typeface="Arial" charset="0"/>
              </a:rPr>
              <a:t>Last release under the WinOF name</a:t>
            </a:r>
            <a:endParaRPr lang="en-US" smtClean="0">
              <a:latin typeface="Arial" charset="0"/>
              <a:ea typeface="ＭＳ Ｐゴシック" pitchFamily="34" charset="-128"/>
              <a:cs typeface="Arial" charset="0"/>
            </a:endParaRPr>
          </a:p>
          <a:p>
            <a:pPr eaLnBrk="1" hangingPunct="1"/>
            <a:endParaRPr lang="en-US" sz="2400" smtClean="0">
              <a:latin typeface="Arial" charset="0"/>
              <a:ea typeface="ＭＳ Ｐゴシック" pitchFamily="34" charset="-128"/>
              <a:cs typeface="Arial" charset="0"/>
            </a:endParaRPr>
          </a:p>
          <a:p>
            <a:pPr eaLnBrk="1" hangingPunct="1"/>
            <a:endParaRPr lang="en-US" sz="2400" smtClean="0">
              <a:latin typeface="Arial" charset="0"/>
              <a:ea typeface="ＭＳ Ｐゴシック" pitchFamily="34" charset="-128"/>
              <a:cs typeface="Arial" charset="0"/>
            </a:endParaRPr>
          </a:p>
        </p:txBody>
      </p:sp>
      <p:sp>
        <p:nvSpPr>
          <p:cNvPr id="20483" name="Slide Number Placeholder 28"/>
          <p:cNvSpPr>
            <a:spLocks noGrp="1"/>
          </p:cNvSpPr>
          <p:nvPr>
            <p:ph type="sldNum" sz="quarter" idx="12"/>
          </p:nvPr>
        </p:nvSpPr>
        <p:spPr bwMode="auto">
          <a:noFill/>
          <a:ln>
            <a:miter lim="800000"/>
            <a:headEnd/>
            <a:tailEnd/>
          </a:ln>
        </p:spPr>
        <p:txBody>
          <a:bodyPr/>
          <a:lstStyle/>
          <a:p>
            <a:fld id="{55712286-D9B2-40F9-A18B-471894FE1CAC}" type="slidenum">
              <a:rPr lang="en-US" smtClean="0">
                <a:ea typeface="ＭＳ Ｐゴシック" pitchFamily="34" charset="-128"/>
              </a:rPr>
              <a:pPr/>
              <a:t>4</a:t>
            </a:fld>
            <a:endParaRPr lang="en-US" smtClean="0">
              <a:ea typeface="ＭＳ Ｐゴシック" pitchFamily="34" charset="-128"/>
            </a:endParaRPr>
          </a:p>
        </p:txBody>
      </p:sp>
      <p:sp>
        <p:nvSpPr>
          <p:cNvPr id="20484" name="Footer Placeholder 29"/>
          <p:cNvSpPr>
            <a:spLocks noGrp="1"/>
          </p:cNvSpPr>
          <p:nvPr>
            <p:ph type="ftr" sz="quarter" idx="11"/>
          </p:nvPr>
        </p:nvSpPr>
        <p:spPr bwMode="auto">
          <a:noFill/>
          <a:ln>
            <a:miter lim="800000"/>
            <a:headEnd/>
            <a:tailEnd/>
          </a:ln>
        </p:spPr>
        <p:txBody>
          <a:bodyPr/>
          <a:lstStyle/>
          <a:p>
            <a:r>
              <a:rPr lang="en-US" smtClean="0">
                <a:ea typeface="ＭＳ Ｐゴシック" pitchFamily="34" charset="-128"/>
              </a:rPr>
              <a:t>www.openfabrics.org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26"/>
          <p:cNvSpPr>
            <a:spLocks noGrp="1"/>
          </p:cNvSpPr>
          <p:nvPr>
            <p:ph type="title" idx="4294967295"/>
          </p:nvPr>
        </p:nvSpPr>
        <p:spPr/>
        <p:txBody>
          <a:bodyPr/>
          <a:lstStyle/>
          <a:p>
            <a:pPr eaLnBrk="1" hangingPunct="1"/>
            <a:r>
              <a:rPr lang="en-US" smtClean="0">
                <a:latin typeface="Arial" charset="0"/>
                <a:ea typeface="ＭＳ Ｐゴシック" pitchFamily="34" charset="-128"/>
                <a:cs typeface="Arial" charset="0"/>
              </a:rPr>
              <a:t>OFED for Windows</a:t>
            </a:r>
          </a:p>
        </p:txBody>
      </p:sp>
      <p:sp>
        <p:nvSpPr>
          <p:cNvPr id="21506" name="Content Placeholder 27"/>
          <p:cNvSpPr>
            <a:spLocks noGrp="1"/>
          </p:cNvSpPr>
          <p:nvPr>
            <p:ph idx="4294967295"/>
          </p:nvPr>
        </p:nvSpPr>
        <p:spPr/>
        <p:txBody>
          <a:bodyPr/>
          <a:lstStyle/>
          <a:p>
            <a:r>
              <a:rPr lang="en-US" sz="2400" smtClean="0">
                <a:solidFill>
                  <a:srgbClr val="000000"/>
                </a:solidFill>
                <a:latin typeface="Arial" charset="0"/>
                <a:ea typeface="ＭＳ Ｐゴシック" pitchFamily="34" charset="-128"/>
                <a:cs typeface="Arial" charset="0"/>
              </a:rPr>
              <a:t>Why change the Windows distribution name?</a:t>
            </a:r>
            <a:br>
              <a:rPr lang="en-US" sz="2400" smtClean="0">
                <a:solidFill>
                  <a:srgbClr val="000000"/>
                </a:solidFill>
                <a:latin typeface="Arial" charset="0"/>
                <a:ea typeface="ＭＳ Ｐゴシック" pitchFamily="34" charset="-128"/>
                <a:cs typeface="Arial" charset="0"/>
              </a:rPr>
            </a:br>
            <a:r>
              <a:rPr lang="en-US" sz="2400" smtClean="0">
                <a:solidFill>
                  <a:srgbClr val="000000"/>
                </a:solidFill>
                <a:latin typeface="Arial" charset="0"/>
                <a:ea typeface="ＭＳ Ｐゴシック" pitchFamily="34" charset="-128"/>
                <a:cs typeface="Arial" charset="0"/>
              </a:rPr>
              <a:t/>
            </a:r>
            <a:br>
              <a:rPr lang="en-US" sz="2400" smtClean="0">
                <a:solidFill>
                  <a:srgbClr val="000000"/>
                </a:solidFill>
                <a:latin typeface="Arial" charset="0"/>
                <a:ea typeface="ＭＳ Ｐゴシック" pitchFamily="34" charset="-128"/>
                <a:cs typeface="Arial" charset="0"/>
              </a:rPr>
            </a:br>
            <a:r>
              <a:rPr lang="en-US" sz="2400" smtClean="0">
                <a:solidFill>
                  <a:srgbClr val="000000"/>
                </a:solidFill>
                <a:latin typeface="Arial" charset="0"/>
                <a:ea typeface="ＭＳ Ｐゴシック" pitchFamily="34" charset="-128"/>
                <a:cs typeface="Arial" charset="0"/>
              </a:rPr>
              <a:t>		WinOF </a:t>
            </a:r>
            <a:r>
              <a:rPr lang="en-US" sz="2400" smtClean="0">
                <a:solidFill>
                  <a:srgbClr val="000000"/>
                </a:solidFill>
                <a:latin typeface="Arial" charset="0"/>
                <a:ea typeface="ＭＳ Ｐゴシック" pitchFamily="34" charset="-128"/>
                <a:cs typeface="Arial" charset="0"/>
                <a:sym typeface="Wingdings" pitchFamily="2" charset="2"/>
              </a:rPr>
              <a:t></a:t>
            </a:r>
            <a:r>
              <a:rPr lang="en-US" sz="2400" smtClean="0">
                <a:solidFill>
                  <a:srgbClr val="000000"/>
                </a:solidFill>
                <a:latin typeface="Arial" charset="0"/>
                <a:ea typeface="ＭＳ Ｐゴシック" pitchFamily="34" charset="-128"/>
                <a:cs typeface="Arial" charset="0"/>
              </a:rPr>
              <a:t> OFED for Windows</a:t>
            </a:r>
            <a:br>
              <a:rPr lang="en-US" sz="2400" smtClean="0">
                <a:solidFill>
                  <a:srgbClr val="000000"/>
                </a:solidFill>
                <a:latin typeface="Arial" charset="0"/>
                <a:ea typeface="ＭＳ Ｐゴシック" pitchFamily="34" charset="-128"/>
                <a:cs typeface="Arial" charset="0"/>
              </a:rPr>
            </a:br>
            <a:endParaRPr lang="en-US" sz="2400" smtClean="0">
              <a:solidFill>
                <a:srgbClr val="000000"/>
              </a:solidFill>
              <a:latin typeface="Arial" charset="0"/>
              <a:ea typeface="ＭＳ Ｐゴシック" pitchFamily="34" charset="-128"/>
              <a:cs typeface="Arial" charset="0"/>
            </a:endParaRPr>
          </a:p>
          <a:p>
            <a:r>
              <a:rPr lang="en-US" sz="2400" smtClean="0">
                <a:solidFill>
                  <a:srgbClr val="000000"/>
                </a:solidFill>
                <a:latin typeface="Arial" charset="0"/>
                <a:ea typeface="ＭＳ Ｐゴシック" pitchFamily="34" charset="-128"/>
                <a:cs typeface="Arial" charset="0"/>
              </a:rPr>
              <a:t>Leverage OFED name branding</a:t>
            </a:r>
          </a:p>
          <a:p>
            <a:pPr lvl="1"/>
            <a:r>
              <a:rPr lang="en-US" sz="2000" smtClean="0">
                <a:solidFill>
                  <a:srgbClr val="000000"/>
                </a:solidFill>
                <a:latin typeface="Arial" charset="0"/>
                <a:ea typeface="ＭＳ Ｐゴシック" pitchFamily="34" charset="-128"/>
                <a:cs typeface="Arial" charset="0"/>
              </a:rPr>
              <a:t>Customers understand what OFED implies</a:t>
            </a:r>
            <a:br>
              <a:rPr lang="en-US" sz="2000" smtClean="0">
                <a:solidFill>
                  <a:srgbClr val="000000"/>
                </a:solidFill>
                <a:latin typeface="Arial" charset="0"/>
                <a:ea typeface="ＭＳ Ｐゴシック" pitchFamily="34" charset="-128"/>
                <a:cs typeface="Arial" charset="0"/>
              </a:rPr>
            </a:br>
            <a:r>
              <a:rPr lang="en-US" sz="2000" smtClean="0">
                <a:solidFill>
                  <a:srgbClr val="000000"/>
                </a:solidFill>
                <a:latin typeface="Arial" charset="0"/>
                <a:ea typeface="ＭＳ Ｐゴシック" pitchFamily="34" charset="-128"/>
                <a:cs typeface="Arial" charset="0"/>
              </a:rPr>
              <a:t>WinOF had to be explained….</a:t>
            </a:r>
            <a:br>
              <a:rPr lang="en-US" sz="2000" smtClean="0">
                <a:solidFill>
                  <a:srgbClr val="000000"/>
                </a:solidFill>
                <a:latin typeface="Arial" charset="0"/>
                <a:ea typeface="ＭＳ Ｐゴシック" pitchFamily="34" charset="-128"/>
                <a:cs typeface="Arial" charset="0"/>
              </a:rPr>
            </a:br>
            <a:r>
              <a:rPr lang="en-US" sz="2000" smtClean="0">
                <a:solidFill>
                  <a:srgbClr val="000000"/>
                </a:solidFill>
                <a:latin typeface="Arial" charset="0"/>
                <a:ea typeface="ＭＳ Ｐゴシック" pitchFamily="34" charset="-128"/>
                <a:cs typeface="Arial" charset="0"/>
              </a:rPr>
              <a:t>			WinOF == OFED for Windows…</a:t>
            </a:r>
          </a:p>
          <a:p>
            <a:r>
              <a:rPr lang="en-US" sz="2400" smtClean="0">
                <a:solidFill>
                  <a:srgbClr val="000000"/>
                </a:solidFill>
                <a:latin typeface="Arial" charset="0"/>
                <a:ea typeface="ＭＳ Ｐゴシック" pitchFamily="34" charset="-128"/>
                <a:cs typeface="Arial" charset="0"/>
              </a:rPr>
              <a:t>Continue version counting (next will be 3.0)</a:t>
            </a:r>
          </a:p>
          <a:p>
            <a:pPr lvl="1"/>
            <a:r>
              <a:rPr lang="en-US" sz="2000" smtClean="0">
                <a:solidFill>
                  <a:srgbClr val="000000"/>
                </a:solidFill>
                <a:latin typeface="Arial" charset="0"/>
                <a:ea typeface="ＭＳ Ｐゴシック" pitchFamily="34" charset="-128"/>
                <a:cs typeface="Arial" charset="0"/>
              </a:rPr>
              <a:t>Version number independent from OFED for Linux</a:t>
            </a:r>
          </a:p>
          <a:p>
            <a:pPr lvl="2"/>
            <a:r>
              <a:rPr lang="en-US" sz="1800" smtClean="0">
                <a:solidFill>
                  <a:srgbClr val="000000"/>
                </a:solidFill>
                <a:latin typeface="Arial" charset="0"/>
                <a:ea typeface="ＭＳ Ｐゴシック" pitchFamily="34" charset="-128"/>
                <a:cs typeface="Arial" charset="0"/>
              </a:rPr>
              <a:t>Different features (SDP, NetworkDirect)</a:t>
            </a:r>
          </a:p>
          <a:p>
            <a:pPr lvl="2"/>
            <a:r>
              <a:rPr lang="en-US" sz="1800" smtClean="0">
                <a:latin typeface="Arial" charset="0"/>
                <a:ea typeface="ＭＳ Ｐゴシック" pitchFamily="34" charset="-128"/>
                <a:cs typeface="Arial" charset="0"/>
              </a:rPr>
              <a:t>Independent release dates</a:t>
            </a:r>
          </a:p>
          <a:p>
            <a:pPr eaLnBrk="1" hangingPunct="1"/>
            <a:endParaRPr lang="en-US" sz="2400" smtClean="0">
              <a:latin typeface="Arial" charset="0"/>
              <a:ea typeface="ＭＳ Ｐゴシック" pitchFamily="34" charset="-128"/>
              <a:cs typeface="Arial" charset="0"/>
            </a:endParaRPr>
          </a:p>
        </p:txBody>
      </p:sp>
      <p:sp>
        <p:nvSpPr>
          <p:cNvPr id="21507" name="Slide Number Placeholder 28"/>
          <p:cNvSpPr txBox="1">
            <a:spLocks noGrp="1"/>
          </p:cNvSpPr>
          <p:nvPr/>
        </p:nvSpPr>
        <p:spPr bwMode="auto">
          <a:xfrm>
            <a:off x="6553200" y="6416675"/>
            <a:ext cx="2133600" cy="365125"/>
          </a:xfrm>
          <a:prstGeom prst="rect">
            <a:avLst/>
          </a:prstGeom>
          <a:noFill/>
          <a:ln w="9525">
            <a:noFill/>
            <a:miter lim="800000"/>
            <a:headEnd/>
            <a:tailEnd/>
          </a:ln>
        </p:spPr>
        <p:txBody>
          <a:bodyPr anchor="ctr"/>
          <a:lstStyle/>
          <a:p>
            <a:pPr algn="r"/>
            <a:fld id="{A172B5BC-42E7-4960-B74E-42CDC7DBB78F}" type="slidenum">
              <a:rPr lang="en-US" sz="1200">
                <a:solidFill>
                  <a:srgbClr val="FFFFFF"/>
                </a:solidFill>
              </a:rPr>
              <a:pPr algn="r"/>
              <a:t>5</a:t>
            </a:fld>
            <a:endParaRPr lang="en-US" sz="1200">
              <a:solidFill>
                <a:srgbClr val="FFFFFF"/>
              </a:solidFill>
            </a:endParaRPr>
          </a:p>
        </p:txBody>
      </p:sp>
      <p:sp>
        <p:nvSpPr>
          <p:cNvPr id="21508" name="Footer Placeholder 29"/>
          <p:cNvSpPr txBox="1">
            <a:spLocks noGrp="1"/>
          </p:cNvSpPr>
          <p:nvPr/>
        </p:nvSpPr>
        <p:spPr bwMode="auto">
          <a:xfrm>
            <a:off x="457200" y="6416675"/>
            <a:ext cx="2895600" cy="365125"/>
          </a:xfrm>
          <a:prstGeom prst="rect">
            <a:avLst/>
          </a:prstGeom>
          <a:noFill/>
          <a:ln w="9525">
            <a:noFill/>
            <a:miter lim="800000"/>
            <a:headEnd/>
            <a:tailEnd/>
          </a:ln>
        </p:spPr>
        <p:txBody>
          <a:bodyPr anchor="ctr"/>
          <a:lstStyle/>
          <a:p>
            <a:r>
              <a:rPr lang="en-US" sz="1000">
                <a:solidFill>
                  <a:schemeClr val="bg1"/>
                </a:solidFill>
              </a:rPr>
              <a:t>www.openfabrics.org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p:txBody>
          <a:bodyPr/>
          <a:lstStyle/>
          <a:p>
            <a:r>
              <a:rPr lang="en-US" smtClean="0">
                <a:latin typeface="Arial" charset="0"/>
                <a:ea typeface="ＭＳ Ｐゴシック" pitchFamily="34" charset="-128"/>
                <a:cs typeface="Arial" charset="0"/>
              </a:rPr>
              <a:t>OFED for Windows Roadmap</a:t>
            </a:r>
          </a:p>
        </p:txBody>
      </p:sp>
      <p:sp>
        <p:nvSpPr>
          <p:cNvPr id="22530" name="Rectangle 3"/>
          <p:cNvSpPr>
            <a:spLocks noGrp="1"/>
          </p:cNvSpPr>
          <p:nvPr>
            <p:ph type="body" idx="1"/>
          </p:nvPr>
        </p:nvSpPr>
        <p:spPr/>
        <p:txBody>
          <a:bodyPr/>
          <a:lstStyle/>
          <a:p>
            <a:r>
              <a:rPr lang="en-US" smtClean="0">
                <a:solidFill>
                  <a:srgbClr val="000000"/>
                </a:solidFill>
                <a:latin typeface="Arial" charset="0"/>
                <a:ea typeface="ＭＳ Ｐゴシック" pitchFamily="34" charset="-128"/>
                <a:cs typeface="Arial" charset="0"/>
              </a:rPr>
              <a:t>OFED for Windows 3.0 release (Q3’10)</a:t>
            </a:r>
          </a:p>
          <a:p>
            <a:pPr lvl="1"/>
            <a:r>
              <a:rPr lang="en-US" smtClean="0">
                <a:solidFill>
                  <a:srgbClr val="000000"/>
                </a:solidFill>
                <a:latin typeface="Arial" charset="0"/>
                <a:ea typeface="ＭＳ Ｐゴシック" pitchFamily="34" charset="-128"/>
                <a:cs typeface="Arial" charset="0"/>
              </a:rPr>
              <a:t>Microsoft NetworkDirect V2 APIs</a:t>
            </a:r>
          </a:p>
          <a:p>
            <a:pPr lvl="2"/>
            <a:r>
              <a:rPr lang="en-US" smtClean="0">
                <a:solidFill>
                  <a:srgbClr val="000000"/>
                </a:solidFill>
                <a:latin typeface="Arial" charset="0"/>
                <a:ea typeface="ＭＳ Ｐゴシック" pitchFamily="34" charset="-128"/>
                <a:cs typeface="Arial" charset="0"/>
              </a:rPr>
              <a:t>RDMA adoption in other MS products</a:t>
            </a:r>
          </a:p>
          <a:p>
            <a:pPr lvl="1"/>
            <a:r>
              <a:rPr lang="en-US" smtClean="0">
                <a:solidFill>
                  <a:srgbClr val="000000"/>
                </a:solidFill>
                <a:latin typeface="Arial" charset="0"/>
                <a:ea typeface="ＭＳ Ｐゴシック" pitchFamily="34" charset="-128"/>
                <a:cs typeface="Arial" charset="0"/>
              </a:rPr>
              <a:t>Mellanox InfiniBand over Ethernet (RoCEE) ‘Rocky’</a:t>
            </a:r>
          </a:p>
          <a:p>
            <a:pPr lvl="1"/>
            <a:r>
              <a:rPr lang="en-US" smtClean="0">
                <a:solidFill>
                  <a:srgbClr val="000000"/>
                </a:solidFill>
                <a:latin typeface="Arial" charset="0"/>
                <a:ea typeface="ＭＳ Ｐゴシック" pitchFamily="34" charset="-128"/>
                <a:cs typeface="Arial" charset="0"/>
              </a:rPr>
              <a:t>Qlogic HCA driver available</a:t>
            </a:r>
          </a:p>
          <a:p>
            <a:pPr lvl="1"/>
            <a:r>
              <a:rPr lang="en-US" smtClean="0">
                <a:solidFill>
                  <a:srgbClr val="000000"/>
                </a:solidFill>
                <a:latin typeface="Arial" charset="0"/>
                <a:ea typeface="ＭＳ Ｐゴシック" pitchFamily="34" charset="-128"/>
                <a:cs typeface="Arial" charset="0"/>
              </a:rPr>
              <a:t>EoIB (Ethernet Over IB) Beta</a:t>
            </a:r>
          </a:p>
          <a:p>
            <a:pPr lvl="1"/>
            <a:r>
              <a:rPr lang="en-US" smtClean="0">
                <a:solidFill>
                  <a:srgbClr val="000000"/>
                </a:solidFill>
                <a:latin typeface="Arial" charset="0"/>
                <a:ea typeface="ＭＳ Ｐゴシック" pitchFamily="34" charset="-128"/>
                <a:cs typeface="Arial" charset="0"/>
              </a:rPr>
              <a:t>Diagnostics plugins</a:t>
            </a:r>
          </a:p>
          <a:p>
            <a:pPr>
              <a:buFont typeface="Arial" charset="0"/>
              <a:buNone/>
            </a:pPr>
            <a:endParaRPr lang="en-US" smtClean="0">
              <a:latin typeface="Arial"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9"/>
          <p:cNvPicPr>
            <a:picLocks noChangeAspect="1"/>
          </p:cNvPicPr>
          <p:nvPr/>
        </p:nvPicPr>
        <p:blipFill>
          <a:blip r:embed="rId3"/>
          <a:srcRect/>
          <a:stretch>
            <a:fillRect/>
          </a:stretch>
        </p:blipFill>
        <p:spPr bwMode="auto">
          <a:xfrm>
            <a:off x="550863" y="773113"/>
            <a:ext cx="8153400" cy="5780087"/>
          </a:xfrm>
          <a:prstGeom prst="rect">
            <a:avLst/>
          </a:prstGeom>
          <a:noFill/>
          <a:ln w="9525">
            <a:noFill/>
            <a:miter lim="800000"/>
            <a:headEnd/>
            <a:tailEnd/>
          </a:ln>
        </p:spPr>
      </p:pic>
      <p:grpSp>
        <p:nvGrpSpPr>
          <p:cNvPr id="15" name="Group 14"/>
          <p:cNvGrpSpPr>
            <a:grpSpLocks/>
          </p:cNvGrpSpPr>
          <p:nvPr/>
        </p:nvGrpSpPr>
        <p:grpSpPr bwMode="auto">
          <a:xfrm>
            <a:off x="1336675" y="1884363"/>
            <a:ext cx="4765675" cy="1311275"/>
            <a:chOff x="1344505" y="1153514"/>
            <a:chExt cx="4766092" cy="1311298"/>
          </a:xfrm>
        </p:grpSpPr>
        <p:sp>
          <p:nvSpPr>
            <p:cNvPr id="6" name="Right Arrow 5"/>
            <p:cNvSpPr/>
            <p:nvPr/>
          </p:nvSpPr>
          <p:spPr bwMode="auto">
            <a:xfrm rot="13676299">
              <a:off x="1268305" y="1229714"/>
              <a:ext cx="457200" cy="304800"/>
            </a:xfrm>
            <a:prstGeom prst="rightArrow">
              <a:avLst/>
            </a:prstGeom>
            <a:solidFill>
              <a:srgbClr val="92D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grpSp>
          <p:nvGrpSpPr>
            <p:cNvPr id="2" name="Group 6"/>
            <p:cNvGrpSpPr/>
            <p:nvPr/>
          </p:nvGrpSpPr>
          <p:grpSpPr>
            <a:xfrm>
              <a:off x="1576697" y="1398012"/>
              <a:ext cx="4533900" cy="1066800"/>
              <a:chOff x="5008" y="281581"/>
              <a:chExt cx="2544333" cy="963680"/>
            </a:xfrm>
            <a:scene3d>
              <a:camera prst="orthographicFront"/>
              <a:lightRig rig="threePt" dir="t">
                <a:rot lat="0" lon="0" rev="7500000"/>
              </a:lightRig>
            </a:scene3d>
          </p:grpSpPr>
          <p:sp>
            <p:nvSpPr>
              <p:cNvPr id="8" name="Rectangle 7"/>
              <p:cNvSpPr/>
              <p:nvPr/>
            </p:nvSpPr>
            <p:spPr>
              <a:xfrm>
                <a:off x="5008" y="281581"/>
                <a:ext cx="2411203" cy="896856"/>
              </a:xfrm>
              <a:prstGeom prst="rect">
                <a:avLst/>
              </a:prstGeom>
              <a:sp3d prstMaterial="plastic">
                <a:bevelT w="127000" h="25400" prst="relaxedInset"/>
              </a:sp3d>
            </p:spPr>
            <p:style>
              <a:lnRef idx="0">
                <a:schemeClr val="accent4">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9" name="Rectangle 8"/>
              <p:cNvSpPr/>
              <p:nvPr/>
            </p:nvSpPr>
            <p:spPr>
              <a:xfrm>
                <a:off x="5008" y="281581"/>
                <a:ext cx="2544333" cy="963680"/>
              </a:xfrm>
              <a:prstGeom prst="rect">
                <a:avLst/>
              </a:prstGeom>
              <a:sp3d/>
            </p:spPr>
            <p:style>
              <a:lnRef idx="0">
                <a:scrgbClr r="0" g="0" b="0"/>
              </a:lnRef>
              <a:fillRef idx="0">
                <a:scrgbClr r="0" g="0" b="0"/>
              </a:fillRef>
              <a:effectRef idx="0">
                <a:scrgbClr r="0" g="0" b="0"/>
              </a:effectRef>
              <a:fontRef idx="minor">
                <a:schemeClr val="lt1"/>
              </a:fontRef>
            </p:style>
            <p:txBody>
              <a:bodyPr lIns="128016" tIns="73152" rIns="128016" bIns="73152" spcCol="1270" anchor="ctr"/>
              <a:lstStyle/>
              <a:p>
                <a:pPr>
                  <a:defRPr/>
                </a:pPr>
                <a:r>
                  <a:rPr lang="en-US" dirty="0"/>
                  <a:t>Built-in Diagnostic tests can be augmented with vendor-specific diagnostic downloads</a:t>
                </a:r>
              </a:p>
            </p:txBody>
          </p:sp>
        </p:grpSp>
      </p:grpSp>
      <p:grpSp>
        <p:nvGrpSpPr>
          <p:cNvPr id="24" name="Group 23"/>
          <p:cNvGrpSpPr>
            <a:grpSpLocks/>
          </p:cNvGrpSpPr>
          <p:nvPr/>
        </p:nvGrpSpPr>
        <p:grpSpPr bwMode="auto">
          <a:xfrm>
            <a:off x="4114800" y="5562600"/>
            <a:ext cx="4325938" cy="609600"/>
            <a:chOff x="4513523" y="5257800"/>
            <a:chExt cx="4325679" cy="609601"/>
          </a:xfrm>
        </p:grpSpPr>
        <p:sp>
          <p:nvSpPr>
            <p:cNvPr id="27" name="Right Arrow 26"/>
            <p:cNvSpPr/>
            <p:nvPr/>
          </p:nvSpPr>
          <p:spPr bwMode="auto">
            <a:xfrm rot="10800000">
              <a:off x="4513523" y="5257800"/>
              <a:ext cx="914400" cy="304800"/>
            </a:xfrm>
            <a:prstGeom prst="rightArrow">
              <a:avLst/>
            </a:prstGeom>
            <a:solidFill>
              <a:srgbClr val="92D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grpSp>
          <p:nvGrpSpPr>
            <p:cNvPr id="7" name="Group 23"/>
            <p:cNvGrpSpPr/>
            <p:nvPr/>
          </p:nvGrpSpPr>
          <p:grpSpPr>
            <a:xfrm>
              <a:off x="5334000" y="5257801"/>
              <a:ext cx="3505202" cy="609600"/>
              <a:chOff x="344252" y="539602"/>
              <a:chExt cx="2600874" cy="963680"/>
            </a:xfrm>
            <a:scene3d>
              <a:camera prst="orthographicFront"/>
              <a:lightRig rig="threePt" dir="t">
                <a:rot lat="0" lon="0" rev="7500000"/>
              </a:lightRig>
            </a:scene3d>
          </p:grpSpPr>
          <p:sp>
            <p:nvSpPr>
              <p:cNvPr id="25" name="Rectangle 24"/>
              <p:cNvSpPr/>
              <p:nvPr/>
            </p:nvSpPr>
            <p:spPr>
              <a:xfrm>
                <a:off x="344252" y="539602"/>
                <a:ext cx="2544333" cy="963680"/>
              </a:xfrm>
              <a:prstGeom prst="rect">
                <a:avLst/>
              </a:prstGeom>
              <a:sp3d prstMaterial="plastic">
                <a:bevelT w="127000" h="25400" prst="relaxedInset"/>
              </a:sp3d>
            </p:spPr>
            <p:style>
              <a:lnRef idx="0">
                <a:schemeClr val="accent4">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26" name="Rectangle 25"/>
              <p:cNvSpPr/>
              <p:nvPr/>
            </p:nvSpPr>
            <p:spPr>
              <a:xfrm>
                <a:off x="400794" y="539604"/>
                <a:ext cx="2544332" cy="963678"/>
              </a:xfrm>
              <a:prstGeom prst="rect">
                <a:avLst/>
              </a:prstGeom>
              <a:sp3d/>
            </p:spPr>
            <p:style>
              <a:lnRef idx="0">
                <a:scrgbClr r="0" g="0" b="0"/>
              </a:lnRef>
              <a:fillRef idx="0">
                <a:scrgbClr r="0" g="0" b="0"/>
              </a:fillRef>
              <a:effectRef idx="0">
                <a:scrgbClr r="0" g="0" b="0"/>
              </a:effectRef>
              <a:fontRef idx="minor">
                <a:schemeClr val="lt1"/>
              </a:fontRef>
            </p:style>
            <p:txBody>
              <a:bodyPr lIns="128016" tIns="73152" rIns="128016" bIns="73152" spcCol="1270" anchor="ctr"/>
              <a:lstStyle/>
              <a:p>
                <a:pPr>
                  <a:defRPr/>
                </a:pPr>
                <a:r>
                  <a:rPr lang="en-US" dirty="0"/>
                  <a:t>Results displayed as HTML page </a:t>
                </a:r>
              </a:p>
            </p:txBody>
          </p:sp>
        </p:grpSp>
      </p:grpSp>
      <p:grpSp>
        <p:nvGrpSpPr>
          <p:cNvPr id="20" name="Group 19"/>
          <p:cNvGrpSpPr>
            <a:grpSpLocks/>
          </p:cNvGrpSpPr>
          <p:nvPr/>
        </p:nvGrpSpPr>
        <p:grpSpPr bwMode="auto">
          <a:xfrm>
            <a:off x="5297488" y="1677988"/>
            <a:ext cx="3505200" cy="3314700"/>
            <a:chOff x="5638798" y="1554763"/>
            <a:chExt cx="3505202" cy="3313922"/>
          </a:xfrm>
        </p:grpSpPr>
        <p:sp>
          <p:nvSpPr>
            <p:cNvPr id="18" name="Right Arrow 17"/>
            <p:cNvSpPr/>
            <p:nvPr/>
          </p:nvSpPr>
          <p:spPr bwMode="auto">
            <a:xfrm rot="14272195">
              <a:off x="5340967" y="2769075"/>
              <a:ext cx="2733423" cy="304800"/>
            </a:xfrm>
            <a:prstGeom prst="rightArrow">
              <a:avLst/>
            </a:prstGeom>
            <a:solidFill>
              <a:srgbClr val="92D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grpSp>
          <p:nvGrpSpPr>
            <p:cNvPr id="4" name="Group 14"/>
            <p:cNvGrpSpPr/>
            <p:nvPr/>
          </p:nvGrpSpPr>
          <p:grpSpPr>
            <a:xfrm>
              <a:off x="5638798" y="3801885"/>
              <a:ext cx="3505202" cy="1066800"/>
              <a:chOff x="344252" y="539602"/>
              <a:chExt cx="2600874" cy="963680"/>
            </a:xfrm>
            <a:scene3d>
              <a:camera prst="orthographicFront"/>
              <a:lightRig rig="threePt" dir="t">
                <a:rot lat="0" lon="0" rev="7500000"/>
              </a:lightRig>
            </a:scene3d>
          </p:grpSpPr>
          <p:sp>
            <p:nvSpPr>
              <p:cNvPr id="16" name="Rectangle 15"/>
              <p:cNvSpPr/>
              <p:nvPr/>
            </p:nvSpPr>
            <p:spPr>
              <a:xfrm>
                <a:off x="344252" y="539602"/>
                <a:ext cx="2544333" cy="963680"/>
              </a:xfrm>
              <a:prstGeom prst="rect">
                <a:avLst/>
              </a:prstGeom>
              <a:sp3d prstMaterial="plastic">
                <a:bevelT w="127000" h="25400" prst="relaxedInset"/>
              </a:sp3d>
            </p:spPr>
            <p:style>
              <a:lnRef idx="0">
                <a:schemeClr val="accent4">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17" name="Rectangle 16"/>
              <p:cNvSpPr/>
              <p:nvPr/>
            </p:nvSpPr>
            <p:spPr>
              <a:xfrm>
                <a:off x="400794" y="539603"/>
                <a:ext cx="2544332" cy="963679"/>
              </a:xfrm>
              <a:prstGeom prst="rect">
                <a:avLst/>
              </a:prstGeom>
              <a:sp3d/>
            </p:spPr>
            <p:style>
              <a:lnRef idx="0">
                <a:scrgbClr r="0" g="0" b="0"/>
              </a:lnRef>
              <a:fillRef idx="0">
                <a:scrgbClr r="0" g="0" b="0"/>
              </a:fillRef>
              <a:effectRef idx="0">
                <a:scrgbClr r="0" g="0" b="0"/>
              </a:effectRef>
              <a:fontRef idx="minor">
                <a:schemeClr val="lt1"/>
              </a:fontRef>
            </p:style>
            <p:txBody>
              <a:bodyPr lIns="128016" tIns="73152" rIns="128016" bIns="73152" spcCol="1270" anchor="ctr"/>
              <a:lstStyle/>
              <a:p>
                <a:pPr>
                  <a:defRPr/>
                </a:pPr>
                <a:r>
                  <a:rPr lang="en-US" dirty="0"/>
                  <a:t>History of Diagnostic Results automatically saved by the diagnostics framework.  </a:t>
                </a:r>
              </a:p>
            </p:txBody>
          </p:sp>
        </p:grpSp>
      </p:grpSp>
      <p:sp>
        <p:nvSpPr>
          <p:cNvPr id="23557" name="Title 1"/>
          <p:cNvSpPr>
            <a:spLocks noGrp="1"/>
          </p:cNvSpPr>
          <p:nvPr>
            <p:ph type="title"/>
          </p:nvPr>
        </p:nvSpPr>
        <p:spPr>
          <a:xfrm>
            <a:off x="458788" y="-152400"/>
            <a:ext cx="8382000" cy="1143000"/>
          </a:xfrm>
        </p:spPr>
        <p:txBody>
          <a:bodyPr/>
          <a:lstStyle/>
          <a:p>
            <a:pPr algn="r"/>
            <a:r>
              <a:rPr lang="en-US" sz="3200" smtClean="0">
                <a:solidFill>
                  <a:schemeClr val="tx1"/>
                </a:solidFill>
                <a:latin typeface="Arial" charset="0"/>
                <a:ea typeface="ＭＳ Ｐゴシック" pitchFamily="34" charset="-128"/>
                <a:cs typeface="Arial" charset="0"/>
              </a:rPr>
              <a:t>HPC Server 2008 R2 Diagnostics Framework</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r>
              <a:rPr lang="en-US" smtClean="0">
                <a:latin typeface="Arial" charset="0"/>
                <a:ea typeface="ＭＳ Ｐゴシック" pitchFamily="34" charset="-128"/>
                <a:cs typeface="Arial" charset="0"/>
              </a:rPr>
              <a:t>If You Want to Help….</a:t>
            </a:r>
          </a:p>
        </p:txBody>
      </p:sp>
      <p:sp>
        <p:nvSpPr>
          <p:cNvPr id="25602" name="Rectangle 3"/>
          <p:cNvSpPr>
            <a:spLocks noGrp="1" noChangeArrowheads="1"/>
          </p:cNvSpPr>
          <p:nvPr>
            <p:ph type="body" sz="half" idx="1"/>
          </p:nvPr>
        </p:nvSpPr>
        <p:spPr>
          <a:xfrm>
            <a:off x="228600" y="1600200"/>
            <a:ext cx="7467600" cy="4525963"/>
          </a:xfrm>
        </p:spPr>
        <p:txBody>
          <a:bodyPr/>
          <a:lstStyle/>
          <a:p>
            <a:r>
              <a:rPr lang="en-US" smtClean="0">
                <a:latin typeface="Arial" charset="0"/>
                <a:ea typeface="ＭＳ Ｐゴシック" pitchFamily="34" charset="-128"/>
                <a:cs typeface="Arial" charset="0"/>
              </a:rPr>
              <a:t>Developing code</a:t>
            </a:r>
          </a:p>
          <a:p>
            <a:r>
              <a:rPr lang="en-US" smtClean="0">
                <a:latin typeface="Arial" charset="0"/>
                <a:ea typeface="ＭＳ Ｐゴシック" pitchFamily="34" charset="-128"/>
                <a:cs typeface="Arial" charset="0"/>
              </a:rPr>
              <a:t>Sending patches and comments to the mailing list</a:t>
            </a:r>
            <a:br>
              <a:rPr lang="en-US" smtClean="0">
                <a:latin typeface="Arial" charset="0"/>
                <a:ea typeface="ＭＳ Ｐゴシック" pitchFamily="34" charset="-128"/>
                <a:cs typeface="Arial" charset="0"/>
              </a:rPr>
            </a:br>
            <a:r>
              <a:rPr lang="en-US" smtClean="0">
                <a:latin typeface="Arial" charset="0"/>
                <a:ea typeface="ＭＳ Ｐゴシック" pitchFamily="34" charset="-128"/>
                <a:cs typeface="Arial" charset="0"/>
              </a:rPr>
              <a:t>(</a:t>
            </a:r>
            <a:r>
              <a:rPr lang="en-US" b="1" smtClean="0">
                <a:latin typeface="Arial" charset="0"/>
                <a:ea typeface="ＭＳ Ｐゴシック" pitchFamily="34" charset="-128"/>
                <a:cs typeface="Arial" charset="0"/>
                <a:hlinkClick r:id="rId2"/>
              </a:rPr>
              <a:t>ofw@lists.openfabrics.org</a:t>
            </a:r>
            <a:r>
              <a:rPr lang="en-US" smtClean="0">
                <a:latin typeface="Arial" charset="0"/>
                <a:ea typeface="ＭＳ Ｐゴシック" pitchFamily="34" charset="-128"/>
                <a:cs typeface="Arial" charset="0"/>
              </a:rPr>
              <a:t>)</a:t>
            </a:r>
          </a:p>
          <a:p>
            <a:r>
              <a:rPr lang="en-US" smtClean="0">
                <a:latin typeface="Arial" charset="0"/>
                <a:ea typeface="ＭＳ Ｐゴシック" pitchFamily="34" charset="-128"/>
                <a:cs typeface="Arial" charset="0"/>
              </a:rPr>
              <a:t>Doing QA</a:t>
            </a:r>
          </a:p>
          <a:p>
            <a:r>
              <a:rPr lang="en-US" smtClean="0">
                <a:latin typeface="Arial" charset="0"/>
                <a:ea typeface="ＭＳ Ｐゴシック" pitchFamily="34" charset="-128"/>
                <a:cs typeface="Arial" charset="0"/>
              </a:rPr>
              <a:t>Opening bugs in Bugzilla (</a:t>
            </a:r>
            <a:r>
              <a:rPr lang="en-US" smtClean="0">
                <a:latin typeface="Arial" charset="0"/>
                <a:ea typeface="ＭＳ Ｐゴシック" pitchFamily="34" charset="-128"/>
                <a:cs typeface="Arial" charset="0"/>
                <a:hlinkClick r:id="rId3"/>
              </a:rPr>
              <a:t>https://bugs.openfabrics.org/</a:t>
            </a:r>
            <a:r>
              <a:rPr lang="en-US" smtClean="0">
                <a:latin typeface="Arial" charset="0"/>
                <a:ea typeface="ＭＳ Ｐゴシック" pitchFamily="34" charset="-128"/>
                <a:cs typeface="Arial" charset="0"/>
              </a:rPr>
              <a:t>)</a:t>
            </a:r>
          </a:p>
          <a:p>
            <a:pPr lvl="1"/>
            <a:r>
              <a:rPr lang="en-US" smtClean="0">
                <a:latin typeface="Arial" charset="0"/>
                <a:ea typeface="ＭＳ Ｐゴシック" pitchFamily="34" charset="-128"/>
                <a:cs typeface="Arial" charset="0"/>
              </a:rPr>
              <a:t>When opening a new bug you</a:t>
            </a:r>
            <a:br>
              <a:rPr lang="en-US" smtClean="0">
                <a:latin typeface="Arial" charset="0"/>
                <a:ea typeface="ＭＳ Ｐゴシック" pitchFamily="34" charset="-128"/>
                <a:cs typeface="Arial" charset="0"/>
              </a:rPr>
            </a:br>
            <a:r>
              <a:rPr lang="en-US" smtClean="0">
                <a:latin typeface="Arial" charset="0"/>
                <a:ea typeface="ＭＳ Ｐゴシック" pitchFamily="34" charset="-128"/>
                <a:cs typeface="Arial" charset="0"/>
              </a:rPr>
              <a:t> can choose </a:t>
            </a:r>
            <a:r>
              <a:rPr lang="en-US" smtClean="0">
                <a:latin typeface="Arial" charset="0"/>
                <a:ea typeface="ＭＳ Ｐゴシック" pitchFamily="34" charset="-128"/>
                <a:cs typeface="Arial" charset="0"/>
                <a:hlinkClick r:id="rId4"/>
              </a:rPr>
              <a:t>OpenFabrics Windows</a:t>
            </a:r>
            <a:r>
              <a:rPr lang="en-US" smtClean="0">
                <a:latin typeface="Arial" charset="0"/>
                <a:ea typeface="ＭＳ Ｐゴシック" pitchFamily="34" charset="-128"/>
                <a:cs typeface="Arial" charset="0"/>
              </a:rPr>
              <a:t> </a:t>
            </a:r>
          </a:p>
        </p:txBody>
      </p:sp>
      <p:pic>
        <p:nvPicPr>
          <p:cNvPr id="25603" name="Picture 4"/>
          <p:cNvPicPr>
            <a:picLocks noChangeAspect="1" noChangeArrowheads="1"/>
          </p:cNvPicPr>
          <p:nvPr>
            <p:ph sz="half" idx="2"/>
          </p:nvPr>
        </p:nvPicPr>
        <p:blipFill>
          <a:blip r:embed="rId5"/>
          <a:srcRect/>
          <a:stretch>
            <a:fillRect/>
          </a:stretch>
        </p:blipFill>
        <p:spPr>
          <a:xfrm>
            <a:off x="5791200" y="2819400"/>
            <a:ext cx="3200400" cy="240030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1113</TotalTime>
  <Words>501</Words>
  <Application>Microsoft Office PowerPoint</Application>
  <PresentationFormat>On-screen Show (4:3)</PresentationFormat>
  <Paragraphs>79</Paragraphs>
  <Slides>8</Slides>
  <Notes>4</Notes>
  <HiddenSlides>0</HiddenSlides>
  <MMClips>0</MMClips>
  <ScaleCrop>false</ScaleCrop>
  <HeadingPairs>
    <vt:vector size="6" baseType="variant">
      <vt:variant>
        <vt:lpstr>Fonts Used</vt:lpstr>
      </vt:variant>
      <vt:variant>
        <vt:i4>5</vt:i4>
      </vt:variant>
      <vt:variant>
        <vt:lpstr>Design Template</vt:lpstr>
      </vt:variant>
      <vt:variant>
        <vt:i4>4</vt:i4>
      </vt:variant>
      <vt:variant>
        <vt:lpstr>Slide Titles</vt:lpstr>
      </vt:variant>
      <vt:variant>
        <vt:i4>8</vt:i4>
      </vt:variant>
    </vt:vector>
  </HeadingPairs>
  <TitlesOfParts>
    <vt:vector size="17" baseType="lpstr">
      <vt:lpstr>Arial</vt:lpstr>
      <vt:lpstr>ＭＳ Ｐゴシック</vt:lpstr>
      <vt:lpstr>Calibri</vt:lpstr>
      <vt:lpstr>Wingdings</vt:lpstr>
      <vt:lpstr>Segoe</vt:lpstr>
      <vt:lpstr>Office Theme</vt:lpstr>
      <vt:lpstr>Office Theme</vt:lpstr>
      <vt:lpstr>Office Theme</vt:lpstr>
      <vt:lpstr>Office Theme</vt:lpstr>
      <vt:lpstr>OpenFabrics Enterprise Distribution for Windows</vt:lpstr>
      <vt:lpstr>WinOF results</vt:lpstr>
      <vt:lpstr>WinOF 2.2</vt:lpstr>
      <vt:lpstr>WinOF 2.2 Install</vt:lpstr>
      <vt:lpstr>OFED for Windows</vt:lpstr>
      <vt:lpstr>OFED for Windows Roadmap</vt:lpstr>
      <vt:lpstr>HPC Server 2008 R2 Diagnostics Framework</vt:lpstr>
      <vt:lpstr>If You Want to Help….</vt:lpstr>
    </vt:vector>
  </TitlesOfParts>
  <Company>admin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apple admin</dc:creator>
  <cp:lastModifiedBy>scsmith</cp:lastModifiedBy>
  <cp:revision>44</cp:revision>
  <dcterms:created xsi:type="dcterms:W3CDTF">2009-09-15T00:09:16Z</dcterms:created>
  <dcterms:modified xsi:type="dcterms:W3CDTF">2010-03-16T15:05:40Z</dcterms:modified>
</cp:coreProperties>
</file>