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17"/>
  </p:notesMasterIdLst>
  <p:handoutMasterIdLst>
    <p:handoutMasterId r:id="rId18"/>
  </p:handoutMasterIdLst>
  <p:sldIdLst>
    <p:sldId id="256" r:id="rId2"/>
    <p:sldId id="263" r:id="rId3"/>
    <p:sldId id="270" r:id="rId4"/>
    <p:sldId id="274" r:id="rId5"/>
    <p:sldId id="275" r:id="rId6"/>
    <p:sldId id="267" r:id="rId7"/>
    <p:sldId id="271" r:id="rId8"/>
    <p:sldId id="268" r:id="rId9"/>
    <p:sldId id="276" r:id="rId10"/>
    <p:sldId id="269" r:id="rId11"/>
    <p:sldId id="265" r:id="rId12"/>
    <p:sldId id="266" r:id="rId13"/>
    <p:sldId id="262" r:id="rId14"/>
    <p:sldId id="272" r:id="rId15"/>
    <p:sldId id="273" r:id="rId16"/>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pitchFamily="34" charset="0"/>
        <a:ea typeface="MS PGothic" pitchFamily="34" charset="-128"/>
        <a:cs typeface="+mn-cs"/>
      </a:defRPr>
    </a:lvl1pPr>
    <a:lvl2pPr marL="457200" algn="l" defTabSz="457200" rtl="0" fontAlgn="base">
      <a:spcBef>
        <a:spcPct val="0"/>
      </a:spcBef>
      <a:spcAft>
        <a:spcPct val="0"/>
      </a:spcAft>
      <a:defRPr kern="1200">
        <a:solidFill>
          <a:schemeClr val="tx1"/>
        </a:solidFill>
        <a:latin typeface="Arial" pitchFamily="34" charset="0"/>
        <a:ea typeface="MS PGothic" pitchFamily="34" charset="-128"/>
        <a:cs typeface="+mn-cs"/>
      </a:defRPr>
    </a:lvl2pPr>
    <a:lvl3pPr marL="914400" algn="l" defTabSz="457200" rtl="0" fontAlgn="base">
      <a:spcBef>
        <a:spcPct val="0"/>
      </a:spcBef>
      <a:spcAft>
        <a:spcPct val="0"/>
      </a:spcAft>
      <a:defRPr kern="1200">
        <a:solidFill>
          <a:schemeClr val="tx1"/>
        </a:solidFill>
        <a:latin typeface="Arial" pitchFamily="34" charset="0"/>
        <a:ea typeface="MS PGothic" pitchFamily="34" charset="-128"/>
        <a:cs typeface="+mn-cs"/>
      </a:defRPr>
    </a:lvl3pPr>
    <a:lvl4pPr marL="1371600" algn="l" defTabSz="457200" rtl="0" fontAlgn="base">
      <a:spcBef>
        <a:spcPct val="0"/>
      </a:spcBef>
      <a:spcAft>
        <a:spcPct val="0"/>
      </a:spcAft>
      <a:defRPr kern="1200">
        <a:solidFill>
          <a:schemeClr val="tx1"/>
        </a:solidFill>
        <a:latin typeface="Arial" pitchFamily="34" charset="0"/>
        <a:ea typeface="MS PGothic" pitchFamily="34" charset="-128"/>
        <a:cs typeface="+mn-cs"/>
      </a:defRPr>
    </a:lvl4pPr>
    <a:lvl5pPr marL="1828800" algn="l" defTabSz="457200" rtl="0" fontAlgn="base">
      <a:spcBef>
        <a:spcPct val="0"/>
      </a:spcBef>
      <a:spcAft>
        <a:spcPct val="0"/>
      </a:spcAft>
      <a:defRPr kern="1200">
        <a:solidFill>
          <a:schemeClr val="tx1"/>
        </a:solidFill>
        <a:latin typeface="Arial" pitchFamily="34" charset="0"/>
        <a:ea typeface="MS PGothic" pitchFamily="34" charset="-128"/>
        <a:cs typeface="+mn-cs"/>
      </a:defRPr>
    </a:lvl5pPr>
    <a:lvl6pPr marL="2286000" algn="l" defTabSz="914400" rtl="0" eaLnBrk="1" latinLnBrk="0" hangingPunct="1">
      <a:defRPr kern="1200">
        <a:solidFill>
          <a:schemeClr val="tx1"/>
        </a:solidFill>
        <a:latin typeface="Arial" pitchFamily="34" charset="0"/>
        <a:ea typeface="MS PGothic" pitchFamily="34" charset="-128"/>
        <a:cs typeface="+mn-cs"/>
      </a:defRPr>
    </a:lvl6pPr>
    <a:lvl7pPr marL="2743200" algn="l" defTabSz="914400" rtl="0" eaLnBrk="1" latinLnBrk="0" hangingPunct="1">
      <a:defRPr kern="1200">
        <a:solidFill>
          <a:schemeClr val="tx1"/>
        </a:solidFill>
        <a:latin typeface="Arial" pitchFamily="34" charset="0"/>
        <a:ea typeface="MS PGothic" pitchFamily="34" charset="-128"/>
        <a:cs typeface="+mn-cs"/>
      </a:defRPr>
    </a:lvl7pPr>
    <a:lvl8pPr marL="3200400" algn="l" defTabSz="914400" rtl="0" eaLnBrk="1" latinLnBrk="0" hangingPunct="1">
      <a:defRPr kern="1200">
        <a:solidFill>
          <a:schemeClr val="tx1"/>
        </a:solidFill>
        <a:latin typeface="Arial" pitchFamily="34" charset="0"/>
        <a:ea typeface="MS PGothic" pitchFamily="34" charset="-128"/>
        <a:cs typeface="+mn-cs"/>
      </a:defRPr>
    </a:lvl8pPr>
    <a:lvl9pPr marL="3657600" algn="l" defTabSz="914400" rtl="0" eaLnBrk="1" latinLnBrk="0" hangingPunct="1">
      <a:defRPr kern="1200">
        <a:solidFill>
          <a:schemeClr val="tx1"/>
        </a:solidFill>
        <a:latin typeface="Arial" pitchFamily="34" charset="0"/>
        <a:ea typeface="MS PGothic" pitchFamily="34" charset="-128"/>
        <a:cs typeface="+mn-cs"/>
      </a:defRPr>
    </a:lvl9pPr>
  </p:defaultTextStyle>
  <p:extLst>
    <p:ext uri="{EFAFB233-063F-42B5-8137-9DF3F51BA10A}">
      <p15:sldGuideLst xmlns:p15="http://schemas.microsoft.com/office/powerpoint/2012/main">
        <p15:guide id="1" orient="horz" pos="2112">
          <p15:clr>
            <a:srgbClr val="A4A3A4"/>
          </p15:clr>
        </p15:guide>
        <p15:guide id="2" pos="129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5302"/>
    <a:srgbClr val="6D6E71"/>
    <a:srgbClr val="00519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635" autoAdjust="0"/>
    <p:restoredTop sz="94366" autoAdjust="0"/>
  </p:normalViewPr>
  <p:slideViewPr>
    <p:cSldViewPr snapToGrid="0">
      <p:cViewPr varScale="1">
        <p:scale>
          <a:sx n="71" d="100"/>
          <a:sy n="71" d="100"/>
        </p:scale>
        <p:origin x="1003" y="58"/>
      </p:cViewPr>
      <p:guideLst>
        <p:guide orient="horz" pos="2112"/>
        <p:guide pos="1296"/>
      </p:guideLst>
    </p:cSldViewPr>
  </p:slideViewPr>
  <p:notesTextViewPr>
    <p:cViewPr>
      <p:scale>
        <a:sx n="100" d="100"/>
        <a:sy n="100" d="100"/>
      </p:scale>
      <p:origin x="0" y="0"/>
    </p:cViewPr>
  </p:notesTextViewPr>
  <p:sorterViewPr>
    <p:cViewPr>
      <p:scale>
        <a:sx n="160" d="100"/>
        <a:sy n="16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pitchFamily="4" charset="0"/>
                <a:ea typeface="ＭＳ Ｐゴシック" pitchFamily="4" charset="-128"/>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4" charset="0"/>
                <a:ea typeface="ＭＳ Ｐゴシック" pitchFamily="4" charset="-128"/>
              </a:defRPr>
            </a:lvl1pPr>
          </a:lstStyle>
          <a:p>
            <a:pPr>
              <a:defRPr/>
            </a:pPr>
            <a:fld id="{55524409-AA6D-49FE-A0C8-CA282E6A6A91}" type="datetime1">
              <a:rPr lang="en-US"/>
              <a:pPr>
                <a:defRPr/>
              </a:pPr>
              <a:t>3/23/2017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pitchFamily="4" charset="0"/>
                <a:ea typeface="ＭＳ Ｐゴシック" pitchFamily="4" charset="-128"/>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4" charset="0"/>
                <a:ea typeface="ＭＳ Ｐゴシック" pitchFamily="4" charset="-128"/>
              </a:defRPr>
            </a:lvl1pPr>
          </a:lstStyle>
          <a:p>
            <a:pPr>
              <a:defRPr/>
            </a:pPr>
            <a:fld id="{B33CCFEF-DA26-423D-BE49-67E67BA010ED}" type="slidenum">
              <a:rPr lang="en-US"/>
              <a:pPr>
                <a:defRPr/>
              </a:pPr>
              <a:t>‹#›</a:t>
            </a:fld>
            <a:endParaRPr lang="en-US"/>
          </a:p>
        </p:txBody>
      </p:sp>
    </p:spTree>
    <p:extLst>
      <p:ext uri="{BB962C8B-B14F-4D97-AF65-F5344CB8AC3E}">
        <p14:creationId xmlns:p14="http://schemas.microsoft.com/office/powerpoint/2010/main" val="45775451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pitchFamily="4" charset="0"/>
                <a:ea typeface="ＭＳ Ｐゴシック" pitchFamily="4" charset="-128"/>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4" charset="0"/>
                <a:ea typeface="ＭＳ Ｐゴシック" pitchFamily="4" charset="-128"/>
              </a:defRPr>
            </a:lvl1pPr>
          </a:lstStyle>
          <a:p>
            <a:pPr>
              <a:defRPr/>
            </a:pPr>
            <a:fld id="{DDD60918-725D-44C2-AD5E-9DFE3E31F5F9}" type="datetime1">
              <a:rPr lang="en-US"/>
              <a:pPr>
                <a:defRPr/>
              </a:pPr>
              <a:t>3/23/2017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pitchFamily="4" charset="0"/>
                <a:ea typeface="ＭＳ Ｐゴシック" pitchFamily="4" charset="-128"/>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4" charset="0"/>
                <a:ea typeface="ＭＳ Ｐゴシック" pitchFamily="4" charset="-128"/>
              </a:defRPr>
            </a:lvl1pPr>
          </a:lstStyle>
          <a:p>
            <a:pPr>
              <a:defRPr/>
            </a:pPr>
            <a:fld id="{BA8C316C-1847-4B6F-ABDB-A71BD91CBF9A}" type="slidenum">
              <a:rPr lang="en-US"/>
              <a:pPr>
                <a:defRPr/>
              </a:pPr>
              <a:t>‹#›</a:t>
            </a:fld>
            <a:endParaRPr lang="en-US"/>
          </a:p>
        </p:txBody>
      </p:sp>
    </p:spTree>
    <p:extLst>
      <p:ext uri="{BB962C8B-B14F-4D97-AF65-F5344CB8AC3E}">
        <p14:creationId xmlns:p14="http://schemas.microsoft.com/office/powerpoint/2010/main" val="2235227580"/>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1pPr>
    <a:lvl2pPr marL="457200"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3"/>
          <p:cNvSpPr>
            <a:spLocks noChangeArrowheads="1"/>
          </p:cNvSpPr>
          <p:nvPr userDrawn="1"/>
        </p:nvSpPr>
        <p:spPr bwMode="auto">
          <a:xfrm>
            <a:off x="0" y="6492875"/>
            <a:ext cx="9144000" cy="212725"/>
          </a:xfrm>
          <a:prstGeom prst="rect">
            <a:avLst/>
          </a:prstGeom>
          <a:solidFill>
            <a:srgbClr val="E55302"/>
          </a:solidFill>
          <a:ln w="9525">
            <a:noFill/>
            <a:miter lim="800000"/>
            <a:headEnd/>
            <a:tailEnd/>
          </a:ln>
          <a:effectLst>
            <a:outerShdw dist="23000" dir="5400000" rotWithShape="0">
              <a:srgbClr val="808080">
                <a:alpha val="34999"/>
              </a:srgbClr>
            </a:outerShdw>
          </a:effectLst>
        </p:spPr>
        <p:txBody>
          <a:bodyPr anchor="ctr"/>
          <a:lstStyle/>
          <a:p>
            <a:pPr algn="ctr">
              <a:defRPr/>
            </a:pPr>
            <a:endParaRPr lang="en-US">
              <a:solidFill>
                <a:srgbClr val="FFFFFF"/>
              </a:solidFill>
              <a:latin typeface="Calibri" pitchFamily="4" charset="0"/>
              <a:ea typeface="ＭＳ Ｐゴシック" pitchFamily="4" charset="-128"/>
            </a:endParaRPr>
          </a:p>
        </p:txBody>
      </p:sp>
      <p:pic>
        <p:nvPicPr>
          <p:cNvPr id="5" name="Picture 10" descr="ribbon_ppt_title.jpg"/>
          <p:cNvPicPr>
            <a:picLocks noChangeAspect="1"/>
          </p:cNvPicPr>
          <p:nvPr userDrawn="1"/>
        </p:nvPicPr>
        <p:blipFill>
          <a:blip r:embed="rId2">
            <a:extLst>
              <a:ext uri="{28A0092B-C50C-407E-A947-70E740481C1C}">
                <a14:useLocalDpi xmlns:a14="http://schemas.microsoft.com/office/drawing/2010/main" val="0"/>
              </a:ext>
            </a:extLst>
          </a:blip>
          <a:srcRect t="5788"/>
          <a:stretch>
            <a:fillRect/>
          </a:stretch>
        </p:blipFill>
        <p:spPr bwMode="auto">
          <a:xfrm>
            <a:off x="0" y="0"/>
            <a:ext cx="9144000" cy="2481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2" descr="OpenFabric_Alliance_Logo_ppt.jp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81000" y="2324100"/>
            <a:ext cx="1143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2057400" y="2667000"/>
            <a:ext cx="6629400" cy="1546225"/>
          </a:xfrm>
        </p:spPr>
        <p:txBody>
          <a:bodyPr/>
          <a:lstStyle>
            <a:lvl1pPr algn="l">
              <a:defRPr>
                <a:solidFill>
                  <a:srgbClr val="005195"/>
                </a:solidFill>
                <a:latin typeface="Arial"/>
                <a:cs typeface="Arial"/>
              </a:defRPr>
            </a:lvl1pPr>
          </a:lstStyle>
          <a:p>
            <a:r>
              <a:rPr lang="en-US" dirty="0"/>
              <a:t>Click to edit Master title style</a:t>
            </a:r>
          </a:p>
        </p:txBody>
      </p:sp>
      <p:sp>
        <p:nvSpPr>
          <p:cNvPr id="3" name="Subtitle 2"/>
          <p:cNvSpPr>
            <a:spLocks noGrp="1"/>
          </p:cNvSpPr>
          <p:nvPr>
            <p:ph type="subTitle" idx="1"/>
          </p:nvPr>
        </p:nvSpPr>
        <p:spPr>
          <a:xfrm>
            <a:off x="2057400" y="4267200"/>
            <a:ext cx="6629400" cy="1066800"/>
          </a:xfrm>
        </p:spPr>
        <p:txBody>
          <a:bodyPr/>
          <a:lstStyle>
            <a:lvl1pPr marL="0" indent="0" algn="l">
              <a:buNone/>
              <a:defRPr>
                <a:solidFill>
                  <a:srgbClr val="6D6E71"/>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Tree>
    <p:extLst>
      <p:ext uri="{BB962C8B-B14F-4D97-AF65-F5344CB8AC3E}">
        <p14:creationId xmlns:p14="http://schemas.microsoft.com/office/powerpoint/2010/main" val="39212956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18FD2F87-45F0-469B-9E6A-02ABE28F30A6}" type="datetime1">
              <a:rPr lang="en-US" smtClean="0"/>
              <a:pPr>
                <a:defRPr/>
              </a:pPr>
              <a:t>3/23/2017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dirty="0"/>
              <a:t>ISC 2013</a:t>
            </a:r>
          </a:p>
        </p:txBody>
      </p:sp>
      <p:sp>
        <p:nvSpPr>
          <p:cNvPr id="6" name="Slide Number Placeholder 5"/>
          <p:cNvSpPr>
            <a:spLocks noGrp="1"/>
          </p:cNvSpPr>
          <p:nvPr>
            <p:ph type="sldNum" sz="quarter" idx="12"/>
          </p:nvPr>
        </p:nvSpPr>
        <p:spPr/>
        <p:txBody>
          <a:bodyPr/>
          <a:lstStyle>
            <a:lvl1pPr>
              <a:defRPr/>
            </a:lvl1pPr>
          </a:lstStyle>
          <a:p>
            <a:pPr>
              <a:defRPr/>
            </a:pPr>
            <a:fld id="{2DC9411F-985C-4C31-9366-848682A48BDF}" type="slidenum">
              <a:rPr lang="en-US"/>
              <a:pPr>
                <a:defRPr/>
              </a:pPr>
              <a:t>‹#›</a:t>
            </a:fld>
            <a:endParaRPr lang="en-US"/>
          </a:p>
        </p:txBody>
      </p:sp>
    </p:spTree>
    <p:extLst>
      <p:ext uri="{BB962C8B-B14F-4D97-AF65-F5344CB8AC3E}">
        <p14:creationId xmlns:p14="http://schemas.microsoft.com/office/powerpoint/2010/main" val="13173948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80DE77E0-2B9A-477C-8614-8107AC108362}" type="datetime1">
              <a:rPr lang="en-US" smtClean="0"/>
              <a:pPr>
                <a:defRPr/>
              </a:pPr>
              <a:t>3/23/2017</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dirty="0"/>
              <a:t>ISC 2013</a:t>
            </a:r>
          </a:p>
        </p:txBody>
      </p:sp>
      <p:sp>
        <p:nvSpPr>
          <p:cNvPr id="7" name="Slide Number Placeholder 5"/>
          <p:cNvSpPr>
            <a:spLocks noGrp="1"/>
          </p:cNvSpPr>
          <p:nvPr>
            <p:ph type="sldNum" sz="quarter" idx="12"/>
          </p:nvPr>
        </p:nvSpPr>
        <p:spPr/>
        <p:txBody>
          <a:bodyPr/>
          <a:lstStyle>
            <a:lvl1pPr>
              <a:defRPr/>
            </a:lvl1pPr>
          </a:lstStyle>
          <a:p>
            <a:pPr>
              <a:defRPr/>
            </a:pPr>
            <a:fld id="{8EAF3D4E-2216-48EB-BA95-E881464384D5}" type="slidenum">
              <a:rPr lang="en-US"/>
              <a:pPr>
                <a:defRPr/>
              </a:pPr>
              <a:t>‹#›</a:t>
            </a:fld>
            <a:endParaRPr lang="en-US"/>
          </a:p>
        </p:txBody>
      </p:sp>
    </p:spTree>
    <p:extLst>
      <p:ext uri="{BB962C8B-B14F-4D97-AF65-F5344CB8AC3E}">
        <p14:creationId xmlns:p14="http://schemas.microsoft.com/office/powerpoint/2010/main" val="17014276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618FECBD-0854-4558-8128-56022CA12F25}" type="datetime1">
              <a:rPr lang="en-US" smtClean="0"/>
              <a:pPr>
                <a:defRPr/>
              </a:pPr>
              <a:t>3/23/2017</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dirty="0"/>
              <a:t>ISC 2013</a:t>
            </a:r>
          </a:p>
        </p:txBody>
      </p:sp>
      <p:sp>
        <p:nvSpPr>
          <p:cNvPr id="9" name="Slide Number Placeholder 5"/>
          <p:cNvSpPr>
            <a:spLocks noGrp="1"/>
          </p:cNvSpPr>
          <p:nvPr>
            <p:ph type="sldNum" sz="quarter" idx="12"/>
          </p:nvPr>
        </p:nvSpPr>
        <p:spPr/>
        <p:txBody>
          <a:bodyPr/>
          <a:lstStyle>
            <a:lvl1pPr>
              <a:defRPr/>
            </a:lvl1pPr>
          </a:lstStyle>
          <a:p>
            <a:pPr>
              <a:defRPr/>
            </a:pPr>
            <a:fld id="{2FC66A82-48DF-4DE4-B1EE-CA941DA511CD}" type="slidenum">
              <a:rPr lang="en-US"/>
              <a:pPr>
                <a:defRPr/>
              </a:pPr>
              <a:t>‹#›</a:t>
            </a:fld>
            <a:endParaRPr lang="en-US"/>
          </a:p>
        </p:txBody>
      </p:sp>
    </p:spTree>
    <p:extLst>
      <p:ext uri="{BB962C8B-B14F-4D97-AF65-F5344CB8AC3E}">
        <p14:creationId xmlns:p14="http://schemas.microsoft.com/office/powerpoint/2010/main" val="28217518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127E2CFA-6F6E-4AA4-BF45-4885A711FEAB}" type="datetime1">
              <a:rPr lang="en-US" smtClean="0"/>
              <a:pPr>
                <a:defRPr/>
              </a:pPr>
              <a:t>3/23/2017</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dirty="0"/>
              <a:t>ISC 2013</a:t>
            </a:r>
          </a:p>
        </p:txBody>
      </p:sp>
      <p:sp>
        <p:nvSpPr>
          <p:cNvPr id="5" name="Slide Number Placeholder 5"/>
          <p:cNvSpPr>
            <a:spLocks noGrp="1"/>
          </p:cNvSpPr>
          <p:nvPr>
            <p:ph type="sldNum" sz="quarter" idx="12"/>
          </p:nvPr>
        </p:nvSpPr>
        <p:spPr/>
        <p:txBody>
          <a:bodyPr/>
          <a:lstStyle>
            <a:lvl1pPr>
              <a:defRPr/>
            </a:lvl1pPr>
          </a:lstStyle>
          <a:p>
            <a:pPr>
              <a:defRPr/>
            </a:pPr>
            <a:fld id="{0D13EDDD-BBBD-49BF-8DB8-2A7972CE8935}" type="slidenum">
              <a:rPr lang="en-US"/>
              <a:pPr>
                <a:defRPr/>
              </a:pPr>
              <a:t>‹#›</a:t>
            </a:fld>
            <a:endParaRPr lang="en-US"/>
          </a:p>
        </p:txBody>
      </p:sp>
    </p:spTree>
    <p:extLst>
      <p:ext uri="{BB962C8B-B14F-4D97-AF65-F5344CB8AC3E}">
        <p14:creationId xmlns:p14="http://schemas.microsoft.com/office/powerpoint/2010/main" val="17006800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6852195-B412-454A-99E2-039A434A0AAE}" type="datetime1">
              <a:rPr lang="en-US" smtClean="0"/>
              <a:pPr>
                <a:defRPr/>
              </a:pPr>
              <a:t>3/23/2017</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dirty="0"/>
              <a:t>ISC 2013</a:t>
            </a:r>
          </a:p>
        </p:txBody>
      </p:sp>
      <p:sp>
        <p:nvSpPr>
          <p:cNvPr id="4" name="Slide Number Placeholder 5"/>
          <p:cNvSpPr>
            <a:spLocks noGrp="1"/>
          </p:cNvSpPr>
          <p:nvPr>
            <p:ph type="sldNum" sz="quarter" idx="12"/>
          </p:nvPr>
        </p:nvSpPr>
        <p:spPr/>
        <p:txBody>
          <a:bodyPr/>
          <a:lstStyle>
            <a:lvl1pPr>
              <a:defRPr/>
            </a:lvl1pPr>
          </a:lstStyle>
          <a:p>
            <a:pPr>
              <a:defRPr/>
            </a:pPr>
            <a:fld id="{0F60492E-C288-45D3-BAC0-3385B67DD991}" type="slidenum">
              <a:rPr lang="en-US"/>
              <a:pPr>
                <a:defRPr/>
              </a:pPr>
              <a:t>‹#›</a:t>
            </a:fld>
            <a:endParaRPr lang="en-US"/>
          </a:p>
        </p:txBody>
      </p:sp>
    </p:spTree>
    <p:extLst>
      <p:ext uri="{BB962C8B-B14F-4D97-AF65-F5344CB8AC3E}">
        <p14:creationId xmlns:p14="http://schemas.microsoft.com/office/powerpoint/2010/main" val="1494174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Dvider">
    <p:spTree>
      <p:nvGrpSpPr>
        <p:cNvPr id="1" name=""/>
        <p:cNvGrpSpPr/>
        <p:nvPr/>
      </p:nvGrpSpPr>
      <p:grpSpPr>
        <a:xfrm>
          <a:off x="0" y="0"/>
          <a:ext cx="0" cy="0"/>
          <a:chOff x="0" y="0"/>
          <a:chExt cx="0" cy="0"/>
        </a:xfrm>
      </p:grpSpPr>
      <p:sp>
        <p:nvSpPr>
          <p:cNvPr id="4" name="Rectangle 3"/>
          <p:cNvSpPr>
            <a:spLocks noChangeArrowheads="1"/>
          </p:cNvSpPr>
          <p:nvPr userDrawn="1"/>
        </p:nvSpPr>
        <p:spPr bwMode="auto">
          <a:xfrm>
            <a:off x="0" y="6492875"/>
            <a:ext cx="9144000" cy="212725"/>
          </a:xfrm>
          <a:prstGeom prst="rect">
            <a:avLst/>
          </a:prstGeom>
          <a:solidFill>
            <a:srgbClr val="E55302"/>
          </a:solidFill>
          <a:ln w="9525">
            <a:noFill/>
            <a:miter lim="800000"/>
            <a:headEnd/>
            <a:tailEnd/>
          </a:ln>
          <a:effectLst>
            <a:outerShdw dist="23000" dir="5400000" rotWithShape="0">
              <a:srgbClr val="808080">
                <a:alpha val="34999"/>
              </a:srgbClr>
            </a:outerShdw>
          </a:effectLst>
        </p:spPr>
        <p:txBody>
          <a:bodyPr anchor="ctr"/>
          <a:lstStyle/>
          <a:p>
            <a:pPr algn="ctr">
              <a:defRPr/>
            </a:pPr>
            <a:endParaRPr lang="en-US">
              <a:solidFill>
                <a:srgbClr val="FFFFFF"/>
              </a:solidFill>
              <a:latin typeface="Calibri" pitchFamily="4" charset="0"/>
              <a:ea typeface="ＭＳ Ｐゴシック" pitchFamily="4" charset="-128"/>
            </a:endParaRPr>
          </a:p>
        </p:txBody>
      </p:sp>
      <p:pic>
        <p:nvPicPr>
          <p:cNvPr id="5" name="Picture 10" descr="ribbon_ppt_title.jpg"/>
          <p:cNvPicPr>
            <a:picLocks noChangeAspect="1"/>
          </p:cNvPicPr>
          <p:nvPr userDrawn="1"/>
        </p:nvPicPr>
        <p:blipFill>
          <a:blip r:embed="rId2">
            <a:extLst>
              <a:ext uri="{28A0092B-C50C-407E-A947-70E740481C1C}">
                <a14:useLocalDpi xmlns:a14="http://schemas.microsoft.com/office/drawing/2010/main" val="0"/>
              </a:ext>
            </a:extLst>
          </a:blip>
          <a:srcRect t="5788"/>
          <a:stretch>
            <a:fillRect/>
          </a:stretch>
        </p:blipFill>
        <p:spPr bwMode="auto">
          <a:xfrm>
            <a:off x="0" y="0"/>
            <a:ext cx="9144000" cy="2481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2" descr="OpenFabric_Alliance_Logo_ppt.jp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469342" y="4148421"/>
            <a:ext cx="2281506" cy="22815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457200" y="2667000"/>
            <a:ext cx="8229600" cy="1546225"/>
          </a:xfrm>
        </p:spPr>
        <p:txBody>
          <a:bodyPr/>
          <a:lstStyle>
            <a:lvl1pPr algn="ctr">
              <a:defRPr sz="3600">
                <a:solidFill>
                  <a:srgbClr val="005195"/>
                </a:solidFill>
                <a:latin typeface="Arial"/>
                <a:cs typeface="Arial"/>
              </a:defRPr>
            </a:lvl1pPr>
          </a:lstStyle>
          <a:p>
            <a:r>
              <a:rPr lang="en-US" dirty="0"/>
              <a:t>Click to edit Master title style</a:t>
            </a:r>
          </a:p>
        </p:txBody>
      </p:sp>
      <p:sp>
        <p:nvSpPr>
          <p:cNvPr id="8" name="Footer Placeholder 4"/>
          <p:cNvSpPr>
            <a:spLocks noGrp="1"/>
          </p:cNvSpPr>
          <p:nvPr>
            <p:ph type="ftr" sz="quarter" idx="11"/>
          </p:nvPr>
        </p:nvSpPr>
        <p:spPr>
          <a:xfrm>
            <a:off x="381000" y="6416675"/>
            <a:ext cx="2895600" cy="365125"/>
          </a:xfrm>
        </p:spPr>
        <p:txBody>
          <a:bodyPr/>
          <a:lstStyle>
            <a:lvl1pPr>
              <a:defRPr/>
            </a:lvl1pPr>
          </a:lstStyle>
          <a:p>
            <a:pPr>
              <a:defRPr/>
            </a:pPr>
            <a:r>
              <a:rPr lang="en-US" dirty="0"/>
              <a:t>ISC 2013</a:t>
            </a:r>
          </a:p>
        </p:txBody>
      </p:sp>
    </p:spTree>
    <p:extLst>
      <p:ext uri="{BB962C8B-B14F-4D97-AF65-F5344CB8AC3E}">
        <p14:creationId xmlns:p14="http://schemas.microsoft.com/office/powerpoint/2010/main" val="38975147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jpeg"/><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9" descr="ribbon_small_rgb.jpg"/>
          <p:cNvPicPr>
            <a:picLocks noChangeAspect="1"/>
          </p:cNvPicPr>
          <p:nvPr userDrawn="1"/>
        </p:nvPicPr>
        <p:blipFill>
          <a:blip r:embed="rId9">
            <a:extLst>
              <a:ext uri="{28A0092B-C50C-407E-A947-70E740481C1C}">
                <a14:useLocalDpi xmlns:a14="http://schemas.microsoft.com/office/drawing/2010/main" val="0"/>
              </a:ext>
            </a:extLst>
          </a:blip>
          <a:srcRect/>
          <a:stretch>
            <a:fillRect/>
          </a:stretch>
        </p:blipFill>
        <p:spPr bwMode="auto">
          <a:xfrm>
            <a:off x="0" y="1371600"/>
            <a:ext cx="9144000" cy="150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Rectangle 11"/>
          <p:cNvSpPr>
            <a:spLocks noChangeArrowheads="1"/>
          </p:cNvSpPr>
          <p:nvPr userDrawn="1"/>
        </p:nvSpPr>
        <p:spPr bwMode="auto">
          <a:xfrm>
            <a:off x="0" y="6492875"/>
            <a:ext cx="9144000" cy="212725"/>
          </a:xfrm>
          <a:prstGeom prst="rect">
            <a:avLst/>
          </a:prstGeom>
          <a:solidFill>
            <a:srgbClr val="E55302"/>
          </a:solidFill>
          <a:ln w="9525">
            <a:noFill/>
            <a:miter lim="800000"/>
            <a:headEnd/>
            <a:tailEnd/>
          </a:ln>
          <a:effectLst>
            <a:outerShdw dist="23000" dir="5400000" rotWithShape="0">
              <a:srgbClr val="808080">
                <a:alpha val="34999"/>
              </a:srgbClr>
            </a:outerShdw>
          </a:effectLst>
        </p:spPr>
        <p:txBody>
          <a:bodyPr anchor="ctr"/>
          <a:lstStyle/>
          <a:p>
            <a:pPr algn="ctr">
              <a:defRPr/>
            </a:pPr>
            <a:endParaRPr lang="en-US">
              <a:solidFill>
                <a:srgbClr val="FFFFFF"/>
              </a:solidFill>
              <a:latin typeface="Calibri" pitchFamily="4" charset="0"/>
              <a:ea typeface="ＭＳ Ｐゴシック" pitchFamily="4" charset="-128"/>
            </a:endParaRPr>
          </a:p>
        </p:txBody>
      </p:sp>
      <p:sp>
        <p:nvSpPr>
          <p:cNvPr id="1028" name="Title Placeholder 1"/>
          <p:cNvSpPr>
            <a:spLocks noGrp="1"/>
          </p:cNvSpPr>
          <p:nvPr>
            <p:ph type="title"/>
          </p:nvPr>
        </p:nvSpPr>
        <p:spPr bwMode="auto">
          <a:xfrm>
            <a:off x="457200" y="228600"/>
            <a:ext cx="7467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9" name="Text Placeholder 2"/>
          <p:cNvSpPr>
            <a:spLocks noGrp="1"/>
          </p:cNvSpPr>
          <p:nvPr>
            <p:ph type="body" idx="1"/>
          </p:nvPr>
        </p:nvSpPr>
        <p:spPr bwMode="auto">
          <a:xfrm>
            <a:off x="457200" y="1601788"/>
            <a:ext cx="8229600" cy="4646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5791200" y="6416675"/>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000">
                <a:solidFill>
                  <a:srgbClr val="FFFFFF"/>
                </a:solidFill>
                <a:latin typeface="Arial" charset="0"/>
                <a:ea typeface="ＭＳ Ｐゴシック" pitchFamily="4" charset="-128"/>
                <a:cs typeface="Arial" charset="0"/>
              </a:defRPr>
            </a:lvl1pPr>
          </a:lstStyle>
          <a:p>
            <a:pPr>
              <a:defRPr/>
            </a:pPr>
            <a:fld id="{69E7D043-3D71-4B64-8BFF-57BD2433C0BB}" type="datetime1">
              <a:rPr lang="en-US" smtClean="0"/>
              <a:pPr>
                <a:defRPr/>
              </a:pPr>
              <a:t>3/23/2017</a:t>
            </a:fld>
            <a:endParaRPr lang="en-US" dirty="0"/>
          </a:p>
        </p:txBody>
      </p:sp>
      <p:sp>
        <p:nvSpPr>
          <p:cNvPr id="5" name="Footer Placeholder 4"/>
          <p:cNvSpPr>
            <a:spLocks noGrp="1"/>
          </p:cNvSpPr>
          <p:nvPr>
            <p:ph type="ftr" sz="quarter" idx="3"/>
          </p:nvPr>
        </p:nvSpPr>
        <p:spPr>
          <a:xfrm>
            <a:off x="457200" y="6416675"/>
            <a:ext cx="2895600" cy="365125"/>
          </a:xfrm>
          <a:prstGeom prst="rect">
            <a:avLst/>
          </a:prstGeom>
        </p:spPr>
        <p:txBody>
          <a:bodyPr vert="horz" wrap="square" lIns="91440" tIns="45720" rIns="91440" bIns="45720" numCol="1" anchor="ctr" anchorCtr="0" compatLnSpc="1">
            <a:prstTxWarp prst="textNoShape">
              <a:avLst/>
            </a:prstTxWarp>
          </a:bodyPr>
          <a:lstStyle>
            <a:lvl1pPr>
              <a:defRPr sz="1000">
                <a:solidFill>
                  <a:schemeClr val="bg1"/>
                </a:solidFill>
                <a:latin typeface="Arial" charset="0"/>
                <a:ea typeface="ＭＳ Ｐゴシック" pitchFamily="4" charset="-128"/>
                <a:cs typeface="Arial" charset="0"/>
              </a:defRPr>
            </a:lvl1pPr>
          </a:lstStyle>
          <a:p>
            <a:pPr>
              <a:defRPr/>
            </a:pPr>
            <a:r>
              <a:rPr lang="en-US" dirty="0"/>
              <a:t>ISC 2013</a:t>
            </a:r>
          </a:p>
        </p:txBody>
      </p:sp>
      <p:sp>
        <p:nvSpPr>
          <p:cNvPr id="6" name="Slide Number Placeholder 5"/>
          <p:cNvSpPr>
            <a:spLocks noGrp="1"/>
          </p:cNvSpPr>
          <p:nvPr>
            <p:ph type="sldNum" sz="quarter" idx="4"/>
          </p:nvPr>
        </p:nvSpPr>
        <p:spPr>
          <a:xfrm>
            <a:off x="6553200" y="6416675"/>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FFFFFF"/>
                </a:solidFill>
                <a:latin typeface="Arial" charset="0"/>
                <a:ea typeface="ＭＳ Ｐゴシック" pitchFamily="4" charset="-128"/>
                <a:cs typeface="Arial" charset="0"/>
              </a:defRPr>
            </a:lvl1pPr>
          </a:lstStyle>
          <a:p>
            <a:pPr>
              <a:defRPr/>
            </a:pPr>
            <a:fld id="{F7B81D13-1DB3-4B73-9678-C0230533172F}" type="slidenum">
              <a:rPr lang="en-US"/>
              <a:pPr>
                <a:defRPr/>
              </a:pPr>
              <a:t>‹#›</a:t>
            </a:fld>
            <a:endParaRPr lang="en-US"/>
          </a:p>
        </p:txBody>
      </p:sp>
      <p:pic>
        <p:nvPicPr>
          <p:cNvPr id="1033" name="Picture 6" descr="OpenFabric_Alliance_Logo_ppt.jpg"/>
          <p:cNvPicPr>
            <a:picLocks noChangeAspect="1"/>
          </p:cNvPicPr>
          <p:nvPr userDrawn="1"/>
        </p:nvPicPr>
        <p:blipFill>
          <a:blip r:embed="rId10">
            <a:extLst>
              <a:ext uri="{28A0092B-C50C-407E-A947-70E740481C1C}">
                <a14:useLocalDpi xmlns:a14="http://schemas.microsoft.com/office/drawing/2010/main" val="0"/>
              </a:ext>
            </a:extLst>
          </a:blip>
          <a:srcRect/>
          <a:stretch>
            <a:fillRect/>
          </a:stretch>
        </p:blipFill>
        <p:spPr bwMode="auto">
          <a:xfrm>
            <a:off x="8001000" y="228600"/>
            <a:ext cx="1104900" cy="11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21" name="Straight Connector 20"/>
          <p:cNvCxnSpPr/>
          <p:nvPr userDrawn="1"/>
        </p:nvCxnSpPr>
        <p:spPr>
          <a:xfrm>
            <a:off x="0" y="1447800"/>
            <a:ext cx="9144000" cy="1588"/>
          </a:xfrm>
          <a:prstGeom prst="line">
            <a:avLst/>
          </a:prstGeom>
          <a:ln w="12700" cap="flat" cmpd="sng" algn="ctr">
            <a:solidFill>
              <a:srgbClr val="E5530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spTree>
  </p:cSld>
  <p:clrMap bg1="lt1" tx1="dk1" bg2="lt2" tx2="dk2" accent1="accent1" accent2="accent2" accent3="accent3" accent4="accent4" accent5="accent5" accent6="accent6" hlink="hlink" folHlink="folHlink"/>
  <p:sldLayoutIdLst>
    <p:sldLayoutId id="2147483720" r:id="rId1"/>
    <p:sldLayoutId id="2147483713" r:id="rId2"/>
    <p:sldLayoutId id="2147483714" r:id="rId3"/>
    <p:sldLayoutId id="2147483715" r:id="rId4"/>
    <p:sldLayoutId id="2147483716" r:id="rId5"/>
    <p:sldLayoutId id="2147483717" r:id="rId6"/>
    <p:sldLayoutId id="2147483721" r:id="rId7"/>
  </p:sldLayoutIdLst>
  <p:hf hdr="0" dt="0"/>
  <p:txStyles>
    <p:titleStyle>
      <a:lvl1pPr algn="l" defTabSz="457200" rtl="0" eaLnBrk="0" fontAlgn="base" hangingPunct="0">
        <a:spcBef>
          <a:spcPct val="0"/>
        </a:spcBef>
        <a:spcAft>
          <a:spcPct val="0"/>
        </a:spcAft>
        <a:defRPr sz="4000" kern="1200">
          <a:solidFill>
            <a:srgbClr val="005195"/>
          </a:solidFill>
          <a:latin typeface="Arial"/>
          <a:ea typeface="MS PGothic" pitchFamily="34" charset="-128"/>
          <a:cs typeface="Arial"/>
        </a:defRPr>
      </a:lvl1pPr>
      <a:lvl2pPr algn="l" defTabSz="457200" rtl="0" eaLnBrk="0" fontAlgn="base" hangingPunct="0">
        <a:spcBef>
          <a:spcPct val="0"/>
        </a:spcBef>
        <a:spcAft>
          <a:spcPct val="0"/>
        </a:spcAft>
        <a:defRPr sz="4000">
          <a:solidFill>
            <a:srgbClr val="005195"/>
          </a:solidFill>
          <a:latin typeface="Arial" charset="0"/>
          <a:ea typeface="MS PGothic" pitchFamily="34" charset="-128"/>
          <a:cs typeface="Arial" charset="0"/>
        </a:defRPr>
      </a:lvl2pPr>
      <a:lvl3pPr algn="l" defTabSz="457200" rtl="0" eaLnBrk="0" fontAlgn="base" hangingPunct="0">
        <a:spcBef>
          <a:spcPct val="0"/>
        </a:spcBef>
        <a:spcAft>
          <a:spcPct val="0"/>
        </a:spcAft>
        <a:defRPr sz="4000">
          <a:solidFill>
            <a:srgbClr val="005195"/>
          </a:solidFill>
          <a:latin typeface="Arial" charset="0"/>
          <a:ea typeface="MS PGothic" pitchFamily="34" charset="-128"/>
          <a:cs typeface="Arial" charset="0"/>
        </a:defRPr>
      </a:lvl3pPr>
      <a:lvl4pPr algn="l" defTabSz="457200" rtl="0" eaLnBrk="0" fontAlgn="base" hangingPunct="0">
        <a:spcBef>
          <a:spcPct val="0"/>
        </a:spcBef>
        <a:spcAft>
          <a:spcPct val="0"/>
        </a:spcAft>
        <a:defRPr sz="4000">
          <a:solidFill>
            <a:srgbClr val="005195"/>
          </a:solidFill>
          <a:latin typeface="Arial" charset="0"/>
          <a:ea typeface="MS PGothic" pitchFamily="34" charset="-128"/>
          <a:cs typeface="Arial" charset="0"/>
        </a:defRPr>
      </a:lvl4pPr>
      <a:lvl5pPr algn="l" defTabSz="457200" rtl="0" eaLnBrk="0" fontAlgn="base" hangingPunct="0">
        <a:spcBef>
          <a:spcPct val="0"/>
        </a:spcBef>
        <a:spcAft>
          <a:spcPct val="0"/>
        </a:spcAft>
        <a:defRPr sz="4000">
          <a:solidFill>
            <a:srgbClr val="005195"/>
          </a:solidFill>
          <a:latin typeface="Arial" charset="0"/>
          <a:ea typeface="MS PGothic" pitchFamily="34" charset="-128"/>
          <a:cs typeface="Arial" charset="0"/>
        </a:defRPr>
      </a:lvl5pPr>
      <a:lvl6pPr marL="457200" algn="l" defTabSz="457200" rtl="0" fontAlgn="base">
        <a:spcBef>
          <a:spcPct val="0"/>
        </a:spcBef>
        <a:spcAft>
          <a:spcPct val="0"/>
        </a:spcAft>
        <a:defRPr sz="4000">
          <a:solidFill>
            <a:srgbClr val="005195"/>
          </a:solidFill>
          <a:latin typeface="Arial" charset="0"/>
          <a:ea typeface="ＭＳ Ｐゴシック" pitchFamily="4" charset="-128"/>
        </a:defRPr>
      </a:lvl6pPr>
      <a:lvl7pPr marL="914400" algn="l" defTabSz="457200" rtl="0" fontAlgn="base">
        <a:spcBef>
          <a:spcPct val="0"/>
        </a:spcBef>
        <a:spcAft>
          <a:spcPct val="0"/>
        </a:spcAft>
        <a:defRPr sz="4000">
          <a:solidFill>
            <a:srgbClr val="005195"/>
          </a:solidFill>
          <a:latin typeface="Arial" charset="0"/>
          <a:ea typeface="ＭＳ Ｐゴシック" pitchFamily="4" charset="-128"/>
        </a:defRPr>
      </a:lvl7pPr>
      <a:lvl8pPr marL="1371600" algn="l" defTabSz="457200" rtl="0" fontAlgn="base">
        <a:spcBef>
          <a:spcPct val="0"/>
        </a:spcBef>
        <a:spcAft>
          <a:spcPct val="0"/>
        </a:spcAft>
        <a:defRPr sz="4000">
          <a:solidFill>
            <a:srgbClr val="005195"/>
          </a:solidFill>
          <a:latin typeface="Arial" charset="0"/>
          <a:ea typeface="ＭＳ Ｐゴシック" pitchFamily="4" charset="-128"/>
        </a:defRPr>
      </a:lvl8pPr>
      <a:lvl9pPr marL="1828800" algn="l" defTabSz="457200" rtl="0" fontAlgn="base">
        <a:spcBef>
          <a:spcPct val="0"/>
        </a:spcBef>
        <a:spcAft>
          <a:spcPct val="0"/>
        </a:spcAft>
        <a:defRPr sz="4000">
          <a:solidFill>
            <a:srgbClr val="005195"/>
          </a:solidFill>
          <a:latin typeface="Arial" charset="0"/>
          <a:ea typeface="ＭＳ Ｐゴシック" pitchFamily="4" charset="-128"/>
        </a:defRPr>
      </a:lvl9pPr>
    </p:titleStyle>
    <p:bodyStyle>
      <a:lvl1pPr marL="342900" indent="-342900" algn="l" defTabSz="457200" rtl="0" eaLnBrk="0" fontAlgn="base" hangingPunct="0">
        <a:spcBef>
          <a:spcPct val="20000"/>
        </a:spcBef>
        <a:spcAft>
          <a:spcPct val="0"/>
        </a:spcAft>
        <a:buFont typeface="Arial" pitchFamily="34" charset="0"/>
        <a:buChar char="•"/>
        <a:defRPr sz="2800" kern="1200">
          <a:solidFill>
            <a:schemeClr val="tx1"/>
          </a:solidFill>
          <a:latin typeface="Arial"/>
          <a:ea typeface="MS PGothic" pitchFamily="34" charset="-128"/>
          <a:cs typeface="Arial"/>
        </a:defRPr>
      </a:lvl1pPr>
      <a:lvl2pPr marL="742950" indent="-285750" algn="l" defTabSz="457200" rtl="0" eaLnBrk="0" fontAlgn="base" hangingPunct="0">
        <a:spcBef>
          <a:spcPct val="20000"/>
        </a:spcBef>
        <a:spcAft>
          <a:spcPct val="0"/>
        </a:spcAft>
        <a:buFont typeface="Arial" pitchFamily="34" charset="0"/>
        <a:buChar char="–"/>
        <a:defRPr sz="2400" kern="1200">
          <a:solidFill>
            <a:schemeClr val="tx1"/>
          </a:solidFill>
          <a:latin typeface="Arial"/>
          <a:ea typeface="MS PGothic" pitchFamily="34" charset="-128"/>
          <a:cs typeface="Arial"/>
        </a:defRPr>
      </a:lvl2pPr>
      <a:lvl3pPr marL="1143000" indent="-228600" algn="l" defTabSz="457200" rtl="0" eaLnBrk="0" fontAlgn="base" hangingPunct="0">
        <a:spcBef>
          <a:spcPct val="20000"/>
        </a:spcBef>
        <a:spcAft>
          <a:spcPct val="0"/>
        </a:spcAft>
        <a:buFont typeface="Arial" pitchFamily="34" charset="0"/>
        <a:buChar char="•"/>
        <a:defRPr sz="2000" kern="1200">
          <a:solidFill>
            <a:schemeClr val="tx1"/>
          </a:solidFill>
          <a:latin typeface="Arial"/>
          <a:ea typeface="MS PGothic" pitchFamily="34" charset="-128"/>
          <a:cs typeface="Arial"/>
        </a:defRPr>
      </a:lvl3pPr>
      <a:lvl4pPr marL="1600200" indent="-228600" algn="l" defTabSz="457200" rtl="0" eaLnBrk="0" fontAlgn="base" hangingPunct="0">
        <a:spcBef>
          <a:spcPct val="20000"/>
        </a:spcBef>
        <a:spcAft>
          <a:spcPct val="0"/>
        </a:spcAft>
        <a:buFont typeface="Arial" pitchFamily="34" charset="0"/>
        <a:buChar char="–"/>
        <a:defRPr kern="1200">
          <a:solidFill>
            <a:schemeClr val="tx1"/>
          </a:solidFill>
          <a:latin typeface="Arial"/>
          <a:ea typeface="MS PGothic" pitchFamily="34" charset="-128"/>
          <a:cs typeface="Arial"/>
        </a:defRPr>
      </a:lvl4pPr>
      <a:lvl5pPr marL="2057400" indent="-228600" algn="l" defTabSz="457200" rtl="0" eaLnBrk="0" fontAlgn="base" hangingPunct="0">
        <a:spcBef>
          <a:spcPct val="20000"/>
        </a:spcBef>
        <a:spcAft>
          <a:spcPct val="0"/>
        </a:spcAft>
        <a:buFont typeface="Arial" pitchFamily="34" charset="0"/>
        <a:buChar char="»"/>
        <a:defRPr kern="1200">
          <a:solidFill>
            <a:schemeClr val="tx1"/>
          </a:solidFill>
          <a:latin typeface="Arial"/>
          <a:ea typeface="MS PGothic" pitchFamily="34"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ctrTitle"/>
          </p:nvPr>
        </p:nvSpPr>
        <p:spPr>
          <a:xfrm>
            <a:off x="2057400" y="2667000"/>
            <a:ext cx="6629400" cy="1896611"/>
          </a:xfrm>
        </p:spPr>
        <p:txBody>
          <a:bodyPr/>
          <a:lstStyle/>
          <a:p>
            <a:pPr algn="ctr" eaLnBrk="1" hangingPunct="1"/>
            <a:r>
              <a:rPr lang="en-US" sz="3600" dirty="0">
                <a:latin typeface="Arial" pitchFamily="34" charset="0"/>
                <a:cs typeface="Arial" pitchFamily="34" charset="0"/>
              </a:rPr>
              <a:t>Adding At Large Directors</a:t>
            </a:r>
            <a:br>
              <a:rPr lang="en-US" sz="3600" dirty="0">
                <a:latin typeface="Arial" pitchFamily="34" charset="0"/>
                <a:cs typeface="Arial" pitchFamily="34" charset="0"/>
              </a:rPr>
            </a:br>
            <a:r>
              <a:rPr lang="en-US" sz="3600" dirty="0">
                <a:latin typeface="Arial" pitchFamily="34" charset="0"/>
                <a:cs typeface="Arial" pitchFamily="34" charset="0"/>
              </a:rPr>
              <a:t>to the OFA Board</a:t>
            </a:r>
            <a:endParaRPr lang="en-US" sz="2400" dirty="0">
              <a:latin typeface="Arial" pitchFamily="34" charset="0"/>
              <a:cs typeface="Arial" pitchFamily="34" charset="0"/>
            </a:endParaRPr>
          </a:p>
        </p:txBody>
      </p:sp>
      <p:sp>
        <p:nvSpPr>
          <p:cNvPr id="3075" name="Subtitle 2"/>
          <p:cNvSpPr>
            <a:spLocks noGrp="1"/>
          </p:cNvSpPr>
          <p:nvPr>
            <p:ph type="subTitle" idx="1"/>
          </p:nvPr>
        </p:nvSpPr>
        <p:spPr>
          <a:xfrm>
            <a:off x="2069123" y="4677508"/>
            <a:ext cx="6629400" cy="1066800"/>
          </a:xfrm>
        </p:spPr>
        <p:txBody>
          <a:bodyPr>
            <a:normAutofit fontScale="62500" lnSpcReduction="20000"/>
          </a:bodyPr>
          <a:lstStyle/>
          <a:p>
            <a:pPr algn="ctr" eaLnBrk="1" hangingPunct="1"/>
            <a:r>
              <a:rPr lang="en-US" sz="2400" strike="sngStrike" dirty="0">
                <a:latin typeface="Arial" pitchFamily="34" charset="0"/>
                <a:cs typeface="Arial" pitchFamily="34" charset="0"/>
              </a:rPr>
              <a:t>02/22/2017</a:t>
            </a:r>
          </a:p>
          <a:p>
            <a:pPr algn="ctr" eaLnBrk="1" hangingPunct="1"/>
            <a:r>
              <a:rPr lang="en-US" sz="2400" dirty="0">
                <a:latin typeface="Arial" pitchFamily="34" charset="0"/>
                <a:cs typeface="Arial" pitchFamily="34" charset="0"/>
              </a:rPr>
              <a:t>3/17/17</a:t>
            </a:r>
          </a:p>
          <a:p>
            <a:pPr algn="ctr" eaLnBrk="1" hangingPunct="1"/>
            <a:r>
              <a:rPr lang="en-US" sz="2400" dirty="0">
                <a:latin typeface="Arial" pitchFamily="34" charset="0"/>
                <a:cs typeface="Arial" pitchFamily="34" charset="0"/>
              </a:rPr>
              <a:t>Paul Grun – Cray</a:t>
            </a:r>
          </a:p>
          <a:p>
            <a:pPr algn="ctr" eaLnBrk="1" hangingPunct="1"/>
            <a:r>
              <a:rPr lang="en-US" sz="2400" dirty="0">
                <a:latin typeface="Arial" pitchFamily="34" charset="0"/>
                <a:cs typeface="Arial" pitchFamily="34" charset="0"/>
              </a:rPr>
              <a:t>Susan Coulter - LANL</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US" dirty="0"/>
              <a:t>Board motions</a:t>
            </a:r>
          </a:p>
        </p:txBody>
      </p:sp>
      <p:sp>
        <p:nvSpPr>
          <p:cNvPr id="4" name="Footer Placeholder 3"/>
          <p:cNvSpPr>
            <a:spLocks noGrp="1"/>
          </p:cNvSpPr>
          <p:nvPr>
            <p:ph type="ftr" sz="quarter" idx="11"/>
          </p:nvPr>
        </p:nvSpPr>
        <p:spPr/>
        <p:txBody>
          <a:bodyPr/>
          <a:lstStyle/>
          <a:p>
            <a:pPr>
              <a:defRPr/>
            </a:pPr>
            <a:r>
              <a:rPr lang="en-US"/>
              <a:t>ISC 2013</a:t>
            </a:r>
            <a:endParaRPr lang="en-US" dirty="0"/>
          </a:p>
        </p:txBody>
      </p:sp>
      <p:sp>
        <p:nvSpPr>
          <p:cNvPr id="5" name="Slide Number Placeholder 4"/>
          <p:cNvSpPr>
            <a:spLocks noGrp="1"/>
          </p:cNvSpPr>
          <p:nvPr>
            <p:ph type="sldNum" sz="quarter" idx="4294967295"/>
          </p:nvPr>
        </p:nvSpPr>
        <p:spPr>
          <a:xfrm>
            <a:off x="7010400" y="6416675"/>
            <a:ext cx="2133600" cy="365125"/>
          </a:xfrm>
        </p:spPr>
        <p:txBody>
          <a:bodyPr/>
          <a:lstStyle/>
          <a:p>
            <a:pPr>
              <a:defRPr/>
            </a:pPr>
            <a:fld id="{2DC9411F-985C-4C31-9366-848682A48BDF}" type="slidenum">
              <a:rPr lang="en-US" smtClean="0"/>
              <a:pPr>
                <a:defRPr/>
              </a:pPr>
              <a:t>10</a:t>
            </a:fld>
            <a:endParaRPr lang="en-US"/>
          </a:p>
        </p:txBody>
      </p:sp>
    </p:spTree>
    <p:extLst>
      <p:ext uri="{BB962C8B-B14F-4D97-AF65-F5344CB8AC3E}">
        <p14:creationId xmlns:p14="http://schemas.microsoft.com/office/powerpoint/2010/main" val="25016878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Motion: Outside Representation</a:t>
            </a:r>
          </a:p>
        </p:txBody>
      </p:sp>
      <p:sp>
        <p:nvSpPr>
          <p:cNvPr id="3" name="Content Placeholder 2"/>
          <p:cNvSpPr>
            <a:spLocks noGrp="1"/>
          </p:cNvSpPr>
          <p:nvPr>
            <p:ph idx="1"/>
          </p:nvPr>
        </p:nvSpPr>
        <p:spPr/>
        <p:txBody>
          <a:bodyPr>
            <a:normAutofit/>
          </a:bodyPr>
          <a:lstStyle/>
          <a:p>
            <a:pPr marL="0" indent="0">
              <a:buNone/>
            </a:pPr>
            <a:r>
              <a:rPr lang="en-US" dirty="0"/>
              <a:t>Motion: The Board of Directors shall include two At-Large Members. </a:t>
            </a:r>
          </a:p>
          <a:p>
            <a:pPr marL="0" indent="0">
              <a:buNone/>
            </a:pPr>
            <a:r>
              <a:rPr lang="en-US" dirty="0"/>
              <a:t>The At-Large Members shall be non-voting. </a:t>
            </a:r>
          </a:p>
        </p:txBody>
      </p:sp>
      <p:sp>
        <p:nvSpPr>
          <p:cNvPr id="4" name="Footer Placeholder 3"/>
          <p:cNvSpPr>
            <a:spLocks noGrp="1"/>
          </p:cNvSpPr>
          <p:nvPr>
            <p:ph type="ftr" sz="quarter" idx="11"/>
          </p:nvPr>
        </p:nvSpPr>
        <p:spPr/>
        <p:txBody>
          <a:bodyPr/>
          <a:lstStyle/>
          <a:p>
            <a:pPr>
              <a:defRPr/>
            </a:pPr>
            <a:r>
              <a:rPr lang="en-US"/>
              <a:t>#OFADevWorkshop</a:t>
            </a:r>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11</a:t>
            </a:fld>
            <a:endParaRPr lang="en-US"/>
          </a:p>
        </p:txBody>
      </p:sp>
      <p:sp>
        <p:nvSpPr>
          <p:cNvPr id="6" name="TextBox 5"/>
          <p:cNvSpPr txBox="1"/>
          <p:nvPr/>
        </p:nvSpPr>
        <p:spPr>
          <a:xfrm>
            <a:off x="457200" y="3507475"/>
            <a:ext cx="5917389" cy="2308324"/>
          </a:xfrm>
          <a:prstGeom prst="rect">
            <a:avLst/>
          </a:prstGeom>
          <a:noFill/>
        </p:spPr>
        <p:txBody>
          <a:bodyPr wrap="none" rtlCol="0">
            <a:spAutoFit/>
          </a:bodyPr>
          <a:lstStyle/>
          <a:p>
            <a:r>
              <a:rPr lang="en-US" u="sng" dirty="0">
                <a:solidFill>
                  <a:srgbClr val="6D6E71"/>
                </a:solidFill>
              </a:rPr>
              <a:t>Results</a:t>
            </a:r>
          </a:p>
          <a:p>
            <a:r>
              <a:rPr lang="en-US" dirty="0">
                <a:solidFill>
                  <a:srgbClr val="6D6E71"/>
                </a:solidFill>
              </a:rPr>
              <a:t>Discussed and voted at the 12/15/2016 </a:t>
            </a:r>
            <a:r>
              <a:rPr lang="en-US" dirty="0" err="1">
                <a:solidFill>
                  <a:srgbClr val="6D6E71"/>
                </a:solidFill>
              </a:rPr>
              <a:t>BoD</a:t>
            </a:r>
            <a:r>
              <a:rPr lang="en-US" dirty="0">
                <a:solidFill>
                  <a:srgbClr val="6D6E71"/>
                </a:solidFill>
              </a:rPr>
              <a:t> Meeting:  </a:t>
            </a:r>
          </a:p>
          <a:p>
            <a:r>
              <a:rPr lang="en-US" dirty="0">
                <a:solidFill>
                  <a:srgbClr val="6D6E71"/>
                </a:solidFill>
              </a:rPr>
              <a:t>The amended motion was:</a:t>
            </a:r>
          </a:p>
          <a:p>
            <a:r>
              <a:rPr lang="en-US" dirty="0">
                <a:solidFill>
                  <a:srgbClr val="6D6E71"/>
                </a:solidFill>
              </a:rPr>
              <a:t>“The </a:t>
            </a:r>
            <a:r>
              <a:rPr lang="en-US" dirty="0" err="1">
                <a:solidFill>
                  <a:srgbClr val="6D6E71"/>
                </a:solidFill>
              </a:rPr>
              <a:t>BoD</a:t>
            </a:r>
            <a:r>
              <a:rPr lang="en-US" dirty="0">
                <a:solidFill>
                  <a:srgbClr val="6D6E71"/>
                </a:solidFill>
              </a:rPr>
              <a:t> shall include two at-large members.”</a:t>
            </a:r>
          </a:p>
          <a:p>
            <a:r>
              <a:rPr lang="en-US" dirty="0">
                <a:solidFill>
                  <a:srgbClr val="6D6E71"/>
                </a:solidFill>
              </a:rPr>
              <a:t>Friendly amendment (Mellanox): </a:t>
            </a:r>
          </a:p>
          <a:p>
            <a:r>
              <a:rPr lang="en-US" dirty="0">
                <a:solidFill>
                  <a:srgbClr val="6D6E71"/>
                </a:solidFill>
              </a:rPr>
              <a:t>“The two members have no voting rights”</a:t>
            </a:r>
          </a:p>
          <a:p>
            <a:endParaRPr lang="en-US" dirty="0">
              <a:solidFill>
                <a:srgbClr val="6D6E71"/>
              </a:solidFill>
            </a:endParaRPr>
          </a:p>
          <a:p>
            <a:r>
              <a:rPr lang="en-US" dirty="0">
                <a:solidFill>
                  <a:srgbClr val="6D6E71"/>
                </a:solidFill>
              </a:rPr>
              <a:t>The amended motion was adopted with 8 Yes, 1 Abstain</a:t>
            </a:r>
          </a:p>
        </p:txBody>
      </p:sp>
    </p:spTree>
    <p:extLst>
      <p:ext uri="{BB962C8B-B14F-4D97-AF65-F5344CB8AC3E}">
        <p14:creationId xmlns:p14="http://schemas.microsoft.com/office/powerpoint/2010/main" val="39446361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Motion: Board Composition – updated 1/25/16</a:t>
            </a:r>
          </a:p>
        </p:txBody>
      </p:sp>
      <p:sp>
        <p:nvSpPr>
          <p:cNvPr id="3" name="Content Placeholder 2"/>
          <p:cNvSpPr>
            <a:spLocks noGrp="1"/>
          </p:cNvSpPr>
          <p:nvPr>
            <p:ph idx="1"/>
          </p:nvPr>
        </p:nvSpPr>
        <p:spPr>
          <a:xfrm>
            <a:off x="313765" y="1601788"/>
            <a:ext cx="8561293" cy="5256212"/>
          </a:xfrm>
        </p:spPr>
        <p:txBody>
          <a:bodyPr>
            <a:noAutofit/>
          </a:bodyPr>
          <a:lstStyle/>
          <a:p>
            <a:pPr marL="0" indent="0">
              <a:buNone/>
            </a:pPr>
            <a:r>
              <a:rPr lang="en-US" sz="1800" dirty="0"/>
              <a:t>Motion: The Board shall consist of Promoter Directors and two At-Large Directors. Each Promoter Company shall have the right to appoint one Director. The At-Large Directors to be elected as set forth below. The number of Directors shall not exceed the number of Promoters plus two.</a:t>
            </a:r>
          </a:p>
          <a:p>
            <a:r>
              <a:rPr lang="en-US" sz="1800" dirty="0"/>
              <a:t>Promoter Directors</a:t>
            </a:r>
          </a:p>
          <a:p>
            <a:pPr lvl="1"/>
            <a:r>
              <a:rPr lang="en-US" sz="1400" dirty="0"/>
              <a:t>An individual can represent only one Promoter</a:t>
            </a:r>
          </a:p>
          <a:p>
            <a:pPr lvl="1"/>
            <a:r>
              <a:rPr lang="en-US" sz="1400" dirty="0"/>
              <a:t>Each Promoter may appoint only one Director</a:t>
            </a:r>
            <a:endParaRPr lang="en-US" sz="1800" dirty="0"/>
          </a:p>
          <a:p>
            <a:r>
              <a:rPr lang="en-US" sz="1800" dirty="0"/>
              <a:t>At-Large Directors</a:t>
            </a:r>
          </a:p>
          <a:p>
            <a:pPr lvl="1"/>
            <a:r>
              <a:rPr lang="en-US" sz="1400" dirty="0"/>
              <a:t>Two At-Large Directors shall be nominated and elected by the general membership at its annual meeting. Details of the nomination and election process to be decided by the Board prior to the annual meeting.</a:t>
            </a:r>
          </a:p>
          <a:p>
            <a:pPr lvl="1"/>
            <a:r>
              <a:rPr lang="en-US" sz="1400" dirty="0"/>
              <a:t>There is no requirement that a candidate for At-Large Director be an OFA member, however, once elected, an At-Large Director is provided with an Individual Membership, at no cost, for the period of his or her term.</a:t>
            </a:r>
          </a:p>
          <a:p>
            <a:pPr lvl="1"/>
            <a:r>
              <a:rPr lang="en-US" sz="1400" dirty="0"/>
              <a:t>An At-Large Director cannot represent, or be affiliated with, a Promoter member</a:t>
            </a:r>
          </a:p>
          <a:p>
            <a:pPr lvl="1"/>
            <a:r>
              <a:rPr lang="en-US" sz="1400" dirty="0"/>
              <a:t>At-Large Directors serve beginning as of the date of the election and ending at the date of the succeeding election.</a:t>
            </a:r>
          </a:p>
          <a:p>
            <a:pPr lvl="1"/>
            <a:r>
              <a:rPr lang="en-US" sz="1400" dirty="0">
                <a:solidFill>
                  <a:srgbClr val="FF0000"/>
                </a:solidFill>
              </a:rPr>
              <a:t>An At-Large Director shall have no voting rights, and participation shall not count towards quorum for the purposes of conducting Board business.</a:t>
            </a:r>
          </a:p>
          <a:p>
            <a:pPr lvl="1"/>
            <a:endParaRPr lang="en-US" sz="1400" dirty="0"/>
          </a:p>
        </p:txBody>
      </p:sp>
      <p:sp>
        <p:nvSpPr>
          <p:cNvPr id="4" name="Footer Placeholder 3"/>
          <p:cNvSpPr>
            <a:spLocks noGrp="1"/>
          </p:cNvSpPr>
          <p:nvPr>
            <p:ph type="ftr" sz="quarter" idx="11"/>
          </p:nvPr>
        </p:nvSpPr>
        <p:spPr/>
        <p:txBody>
          <a:bodyPr/>
          <a:lstStyle/>
          <a:p>
            <a:pPr>
              <a:defRPr/>
            </a:pPr>
            <a:r>
              <a:rPr lang="en-US"/>
              <a:t>#OFADevWorkshop</a:t>
            </a:r>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12</a:t>
            </a:fld>
            <a:endParaRPr lang="en-US"/>
          </a:p>
        </p:txBody>
      </p:sp>
      <p:sp>
        <p:nvSpPr>
          <p:cNvPr id="6" name="TextBox 5"/>
          <p:cNvSpPr txBox="1"/>
          <p:nvPr/>
        </p:nvSpPr>
        <p:spPr>
          <a:xfrm>
            <a:off x="4908434" y="2621181"/>
            <a:ext cx="4035269" cy="646331"/>
          </a:xfrm>
          <a:prstGeom prst="rect">
            <a:avLst/>
          </a:prstGeom>
          <a:solidFill>
            <a:schemeClr val="bg1"/>
          </a:solidFill>
          <a:ln>
            <a:solidFill>
              <a:srgbClr val="C00000"/>
            </a:solidFill>
          </a:ln>
        </p:spPr>
        <p:txBody>
          <a:bodyPr wrap="square" rtlCol="0">
            <a:spAutoFit/>
          </a:bodyPr>
          <a:lstStyle/>
          <a:p>
            <a:r>
              <a:rPr lang="en-US" dirty="0">
                <a:solidFill>
                  <a:srgbClr val="6D6E71"/>
                </a:solidFill>
              </a:rPr>
              <a:t>Results: 01/26/17</a:t>
            </a:r>
          </a:p>
          <a:p>
            <a:r>
              <a:rPr lang="en-US" dirty="0">
                <a:solidFill>
                  <a:srgbClr val="6D6E71"/>
                </a:solidFill>
              </a:rPr>
              <a:t>Moved and approved by role call vote</a:t>
            </a:r>
          </a:p>
        </p:txBody>
      </p:sp>
    </p:spTree>
    <p:extLst>
      <p:ext uri="{BB962C8B-B14F-4D97-AF65-F5344CB8AC3E}">
        <p14:creationId xmlns:p14="http://schemas.microsoft.com/office/powerpoint/2010/main" val="25923340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Discussion</a:t>
            </a:r>
          </a:p>
        </p:txBody>
      </p:sp>
      <p:sp>
        <p:nvSpPr>
          <p:cNvPr id="3" name="Footer Placeholder 2"/>
          <p:cNvSpPr>
            <a:spLocks noGrp="1"/>
          </p:cNvSpPr>
          <p:nvPr>
            <p:ph type="ftr" sz="quarter" idx="11"/>
          </p:nvPr>
        </p:nvSpPr>
        <p:spPr/>
        <p:txBody>
          <a:bodyPr/>
          <a:lstStyle/>
          <a:p>
            <a:r>
              <a:rPr lang="en-US" dirty="0"/>
              <a:t>ISC 2013</a:t>
            </a:r>
          </a:p>
        </p:txBody>
      </p:sp>
    </p:spTree>
    <p:extLst>
      <p:ext uri="{BB962C8B-B14F-4D97-AF65-F5344CB8AC3E}">
        <p14:creationId xmlns:p14="http://schemas.microsoft.com/office/powerpoint/2010/main" val="21873731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 Large Directors</a:t>
            </a:r>
          </a:p>
        </p:txBody>
      </p:sp>
      <p:sp>
        <p:nvSpPr>
          <p:cNvPr id="3" name="Content Placeholder 2"/>
          <p:cNvSpPr>
            <a:spLocks noGrp="1"/>
          </p:cNvSpPr>
          <p:nvPr>
            <p:ph idx="1"/>
          </p:nvPr>
        </p:nvSpPr>
        <p:spPr>
          <a:xfrm>
            <a:off x="457199" y="1601788"/>
            <a:ext cx="8428383" cy="4646612"/>
          </a:xfrm>
        </p:spPr>
        <p:txBody>
          <a:bodyPr>
            <a:normAutofit/>
          </a:bodyPr>
          <a:lstStyle/>
          <a:p>
            <a:r>
              <a:rPr lang="en-US" dirty="0"/>
              <a:t>At Large Directors are not like Promoter Directors…</a:t>
            </a:r>
          </a:p>
          <a:p>
            <a:pPr lvl="1"/>
            <a:r>
              <a:rPr lang="en-US" dirty="0"/>
              <a:t>Don’t vote, but…</a:t>
            </a:r>
          </a:p>
          <a:p>
            <a:pPr lvl="1"/>
            <a:r>
              <a:rPr lang="en-US" dirty="0"/>
              <a:t>…do assert themselves during Board/XWG discussion</a:t>
            </a:r>
          </a:p>
          <a:p>
            <a:pPr lvl="1"/>
            <a:r>
              <a:rPr lang="en-US" dirty="0"/>
              <a:t>The board is anxious for more insight and input</a:t>
            </a:r>
          </a:p>
          <a:p>
            <a:r>
              <a:rPr lang="en-US" dirty="0"/>
              <a:t>Influential in representing the outside world to the Alliance</a:t>
            </a:r>
          </a:p>
          <a:p>
            <a:r>
              <a:rPr lang="en-US" dirty="0"/>
              <a:t>Invited to attend (expected?) XWG meetings (three per month) and Board meetings (one per month)</a:t>
            </a:r>
          </a:p>
        </p:txBody>
      </p:sp>
      <p:sp>
        <p:nvSpPr>
          <p:cNvPr id="4" name="Footer Placeholder 3"/>
          <p:cNvSpPr>
            <a:spLocks noGrp="1"/>
          </p:cNvSpPr>
          <p:nvPr>
            <p:ph type="ftr" sz="quarter" idx="11"/>
          </p:nvPr>
        </p:nvSpPr>
        <p:spPr/>
        <p:txBody>
          <a:bodyPr/>
          <a:lstStyle/>
          <a:p>
            <a:pPr>
              <a:defRPr/>
            </a:pPr>
            <a:r>
              <a:rPr lang="en-US"/>
              <a:t>ISC 2013</a:t>
            </a:r>
            <a:endParaRPr lang="en-US" dirty="0"/>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14</a:t>
            </a:fld>
            <a:endParaRPr lang="en-US"/>
          </a:p>
        </p:txBody>
      </p:sp>
    </p:spTree>
    <p:extLst>
      <p:ext uri="{BB962C8B-B14F-4D97-AF65-F5344CB8AC3E}">
        <p14:creationId xmlns:p14="http://schemas.microsoft.com/office/powerpoint/2010/main" val="28333940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Who can be an At-Large Director?</a:t>
            </a:r>
          </a:p>
        </p:txBody>
      </p:sp>
      <p:sp>
        <p:nvSpPr>
          <p:cNvPr id="3" name="Content Placeholder 2"/>
          <p:cNvSpPr>
            <a:spLocks noGrp="1"/>
          </p:cNvSpPr>
          <p:nvPr>
            <p:ph idx="1"/>
          </p:nvPr>
        </p:nvSpPr>
        <p:spPr/>
        <p:txBody>
          <a:bodyPr/>
          <a:lstStyle/>
          <a:p>
            <a:r>
              <a:rPr lang="en-US" dirty="0"/>
              <a:t>Anybody! (almost)</a:t>
            </a:r>
          </a:p>
          <a:p>
            <a:r>
              <a:rPr lang="en-US" dirty="0"/>
              <a:t>Need not be an OFA Member</a:t>
            </a:r>
          </a:p>
          <a:p>
            <a:pPr lvl="1"/>
            <a:r>
              <a:rPr lang="en-US" dirty="0"/>
              <a:t>But they are provided with an individual membership </a:t>
            </a:r>
          </a:p>
          <a:p>
            <a:pPr lvl="1"/>
            <a:r>
              <a:rPr lang="en-US" dirty="0"/>
              <a:t>At no cost for the period of his or her term</a:t>
            </a:r>
          </a:p>
          <a:p>
            <a:r>
              <a:rPr lang="en-US" dirty="0"/>
              <a:t>Cannot be a current Promoter Member</a:t>
            </a:r>
          </a:p>
          <a:p>
            <a:pPr lvl="1"/>
            <a:r>
              <a:rPr lang="en-US" dirty="0"/>
              <a:t>Promoters are already represented, we’re looking for an outside perspective</a:t>
            </a:r>
          </a:p>
        </p:txBody>
      </p:sp>
      <p:sp>
        <p:nvSpPr>
          <p:cNvPr id="4" name="Footer Placeholder 3"/>
          <p:cNvSpPr>
            <a:spLocks noGrp="1"/>
          </p:cNvSpPr>
          <p:nvPr>
            <p:ph type="ftr" sz="quarter" idx="11"/>
          </p:nvPr>
        </p:nvSpPr>
        <p:spPr/>
        <p:txBody>
          <a:bodyPr/>
          <a:lstStyle/>
          <a:p>
            <a:pPr>
              <a:defRPr/>
            </a:pPr>
            <a:r>
              <a:rPr lang="en-US"/>
              <a:t>ISC 2013</a:t>
            </a:r>
            <a:endParaRPr lang="en-US" dirty="0"/>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15</a:t>
            </a:fld>
            <a:endParaRPr lang="en-US"/>
          </a:p>
        </p:txBody>
      </p:sp>
    </p:spTree>
    <p:extLst>
      <p:ext uri="{BB962C8B-B14F-4D97-AF65-F5344CB8AC3E}">
        <p14:creationId xmlns:p14="http://schemas.microsoft.com/office/powerpoint/2010/main" val="29854349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New Idea – At Large Directors</a:t>
            </a:r>
          </a:p>
        </p:txBody>
      </p:sp>
      <p:sp>
        <p:nvSpPr>
          <p:cNvPr id="3" name="Content Placeholder 2"/>
          <p:cNvSpPr>
            <a:spLocks noGrp="1"/>
          </p:cNvSpPr>
          <p:nvPr>
            <p:ph idx="1"/>
          </p:nvPr>
        </p:nvSpPr>
        <p:spPr/>
        <p:txBody>
          <a:bodyPr/>
          <a:lstStyle/>
          <a:p>
            <a:r>
              <a:rPr lang="en-US" dirty="0"/>
              <a:t>The Board of Directors voted to create two non-voting ‘At Large’ Director positions</a:t>
            </a:r>
          </a:p>
          <a:p>
            <a:pPr lvl="1"/>
            <a:r>
              <a:rPr lang="en-US" dirty="0"/>
              <a:t>Idea is to broaden input in driving the OFA’s direction</a:t>
            </a:r>
          </a:p>
          <a:p>
            <a:pPr lvl="1"/>
            <a:r>
              <a:rPr lang="en-US" dirty="0"/>
              <a:t>Make the OFA more open to external influence</a:t>
            </a:r>
          </a:p>
          <a:p>
            <a:r>
              <a:rPr lang="en-US" dirty="0"/>
              <a:t>But the mechanics of nominating and electing the two At Large Directors were left as a detail</a:t>
            </a:r>
          </a:p>
          <a:p>
            <a:r>
              <a:rPr lang="en-US" dirty="0"/>
              <a:t>This slide deck addresses those details</a:t>
            </a:r>
          </a:p>
        </p:txBody>
      </p:sp>
      <p:sp>
        <p:nvSpPr>
          <p:cNvPr id="4" name="Footer Placeholder 3"/>
          <p:cNvSpPr>
            <a:spLocks noGrp="1"/>
          </p:cNvSpPr>
          <p:nvPr>
            <p:ph type="ftr" sz="quarter" idx="11"/>
          </p:nvPr>
        </p:nvSpPr>
        <p:spPr/>
        <p:txBody>
          <a:bodyPr/>
          <a:lstStyle/>
          <a:p>
            <a:pPr>
              <a:defRPr/>
            </a:pPr>
            <a:r>
              <a:rPr lang="en-US"/>
              <a:t>ISC 2013</a:t>
            </a:r>
            <a:endParaRPr lang="en-US" dirty="0"/>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2</a:t>
            </a:fld>
            <a:endParaRPr lang="en-US"/>
          </a:p>
        </p:txBody>
      </p:sp>
    </p:spTree>
    <p:extLst>
      <p:ext uri="{BB962C8B-B14F-4D97-AF65-F5344CB8AC3E}">
        <p14:creationId xmlns:p14="http://schemas.microsoft.com/office/powerpoint/2010/main" val="31778321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Already voted</a:t>
            </a:r>
          </a:p>
        </p:txBody>
      </p:sp>
      <p:sp>
        <p:nvSpPr>
          <p:cNvPr id="3" name="Content Placeholder 2"/>
          <p:cNvSpPr>
            <a:spLocks noGrp="1"/>
          </p:cNvSpPr>
          <p:nvPr>
            <p:ph idx="1"/>
          </p:nvPr>
        </p:nvSpPr>
        <p:spPr>
          <a:xfrm>
            <a:off x="457199" y="1601788"/>
            <a:ext cx="8428383" cy="4646612"/>
          </a:xfrm>
        </p:spPr>
        <p:txBody>
          <a:bodyPr>
            <a:normAutofit/>
          </a:bodyPr>
          <a:lstStyle/>
          <a:p>
            <a:r>
              <a:rPr lang="en-US" dirty="0"/>
              <a:t>Two At Large Directors</a:t>
            </a:r>
          </a:p>
          <a:p>
            <a:pPr lvl="1"/>
            <a:r>
              <a:rPr lang="en-US" dirty="0"/>
              <a:t>no voting rights, but expected to be influential voices at XWG and Board meetings</a:t>
            </a:r>
          </a:p>
          <a:p>
            <a:pPr lvl="1"/>
            <a:r>
              <a:rPr lang="en-US" dirty="0"/>
              <a:t>anybody, especially non-members, can be an At Large Director EXCEPT a current Promoter Member</a:t>
            </a:r>
          </a:p>
          <a:p>
            <a:r>
              <a:rPr lang="en-US" dirty="0"/>
              <a:t>Selected at the Annual General Meeting</a:t>
            </a:r>
          </a:p>
          <a:p>
            <a:pPr lvl="1"/>
            <a:r>
              <a:rPr lang="en-US" dirty="0"/>
              <a:t>but deciding on the nominating and voting process was left for later, i.e. now.</a:t>
            </a:r>
          </a:p>
          <a:p>
            <a:pPr marL="0" indent="0">
              <a:buNone/>
            </a:pPr>
            <a:endParaRPr lang="en-US" dirty="0"/>
          </a:p>
        </p:txBody>
      </p:sp>
      <p:sp>
        <p:nvSpPr>
          <p:cNvPr id="4" name="Footer Placeholder 3"/>
          <p:cNvSpPr>
            <a:spLocks noGrp="1"/>
          </p:cNvSpPr>
          <p:nvPr>
            <p:ph type="ftr" sz="quarter" idx="11"/>
          </p:nvPr>
        </p:nvSpPr>
        <p:spPr/>
        <p:txBody>
          <a:bodyPr/>
          <a:lstStyle/>
          <a:p>
            <a:pPr>
              <a:defRPr/>
            </a:pPr>
            <a:r>
              <a:rPr lang="en-US"/>
              <a:t>ISC 2013</a:t>
            </a:r>
            <a:endParaRPr lang="en-US" dirty="0"/>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3</a:t>
            </a:fld>
            <a:endParaRPr lang="en-US"/>
          </a:p>
        </p:txBody>
      </p:sp>
    </p:spTree>
    <p:extLst>
      <p:ext uri="{BB962C8B-B14F-4D97-AF65-F5344CB8AC3E}">
        <p14:creationId xmlns:p14="http://schemas.microsoft.com/office/powerpoint/2010/main" val="40417695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Voteable – Nominating candidates for At Large Director</a:t>
            </a:r>
          </a:p>
        </p:txBody>
      </p:sp>
      <p:sp>
        <p:nvSpPr>
          <p:cNvPr id="3" name="Content Placeholder 2"/>
          <p:cNvSpPr>
            <a:spLocks noGrp="1"/>
          </p:cNvSpPr>
          <p:nvPr>
            <p:ph idx="1"/>
          </p:nvPr>
        </p:nvSpPr>
        <p:spPr/>
        <p:txBody>
          <a:bodyPr>
            <a:noAutofit/>
          </a:bodyPr>
          <a:lstStyle/>
          <a:p>
            <a:pPr marL="0" indent="0">
              <a:buNone/>
            </a:pPr>
            <a:r>
              <a:rPr lang="en-US" sz="2000" dirty="0"/>
              <a:t>LANL Motion: Nominations for the At Large OFA Directors will be accepted only from the floor at the Annual General Meeting (AGM) held at the OpenFabrics workshop the week of March 27, 2017.  </a:t>
            </a:r>
          </a:p>
          <a:p>
            <a:r>
              <a:rPr lang="en-US" sz="2000" dirty="0"/>
              <a:t>Anyone </a:t>
            </a:r>
            <a:r>
              <a:rPr lang="en-US" sz="2000" dirty="0">
                <a:solidFill>
                  <a:srgbClr val="C00000"/>
                </a:solidFill>
              </a:rPr>
              <a:t>registered at the workshop </a:t>
            </a:r>
            <a:r>
              <a:rPr lang="en-US" sz="2000" dirty="0"/>
              <a:t>can nominate a candidate.  It is permissible to nominate oneself. </a:t>
            </a:r>
          </a:p>
          <a:p>
            <a:r>
              <a:rPr lang="en-US" sz="2000" dirty="0"/>
              <a:t>Candidates for nomination cannot be affiliated with an organization already represented on the OFA Board of Directors.</a:t>
            </a:r>
          </a:p>
          <a:p>
            <a:r>
              <a:rPr lang="en-US" sz="2000" dirty="0"/>
              <a:t>Candidates must accept the nomination either verbally at the AGM, or by email sent to the Chair of the Board prior to the conclusion of the AGM.</a:t>
            </a:r>
          </a:p>
          <a:p>
            <a:pPr marL="0" indent="0">
              <a:buNone/>
            </a:pPr>
            <a:endParaRPr lang="en-US" sz="2000" dirty="0"/>
          </a:p>
        </p:txBody>
      </p:sp>
      <p:sp>
        <p:nvSpPr>
          <p:cNvPr id="4" name="Footer Placeholder 3"/>
          <p:cNvSpPr>
            <a:spLocks noGrp="1"/>
          </p:cNvSpPr>
          <p:nvPr>
            <p:ph type="ftr" sz="quarter" idx="11"/>
          </p:nvPr>
        </p:nvSpPr>
        <p:spPr/>
        <p:txBody>
          <a:bodyPr/>
          <a:lstStyle/>
          <a:p>
            <a:pPr>
              <a:defRPr/>
            </a:pPr>
            <a:r>
              <a:rPr lang="en-US"/>
              <a:t>ISC 2013</a:t>
            </a:r>
            <a:endParaRPr lang="en-US" dirty="0"/>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4</a:t>
            </a:fld>
            <a:endParaRPr lang="en-US"/>
          </a:p>
        </p:txBody>
      </p:sp>
      <p:sp>
        <p:nvSpPr>
          <p:cNvPr id="6" name="TextBox 5"/>
          <p:cNvSpPr txBox="1"/>
          <p:nvPr/>
        </p:nvSpPr>
        <p:spPr>
          <a:xfrm>
            <a:off x="710005" y="5389581"/>
            <a:ext cx="7745506" cy="646331"/>
          </a:xfrm>
          <a:prstGeom prst="rect">
            <a:avLst/>
          </a:prstGeom>
          <a:noFill/>
          <a:ln>
            <a:solidFill>
              <a:schemeClr val="tx1"/>
            </a:solidFill>
          </a:ln>
        </p:spPr>
        <p:txBody>
          <a:bodyPr wrap="square" rtlCol="0">
            <a:spAutoFit/>
          </a:bodyPr>
          <a:lstStyle/>
          <a:p>
            <a:r>
              <a:rPr lang="en-US" dirty="0">
                <a:solidFill>
                  <a:srgbClr val="6D6E71"/>
                </a:solidFill>
              </a:rPr>
              <a:t>Result (3/23/17) – motion passed by majority vote with a friendly amendment to modify the language of the 1</a:t>
            </a:r>
            <a:r>
              <a:rPr lang="en-US" baseline="30000" dirty="0">
                <a:solidFill>
                  <a:srgbClr val="6D6E71"/>
                </a:solidFill>
              </a:rPr>
              <a:t>st</a:t>
            </a:r>
            <a:r>
              <a:rPr lang="en-US" dirty="0">
                <a:solidFill>
                  <a:srgbClr val="6D6E71"/>
                </a:solidFill>
              </a:rPr>
              <a:t> bullet as shown in red above.</a:t>
            </a:r>
          </a:p>
        </p:txBody>
      </p:sp>
    </p:spTree>
    <p:extLst>
      <p:ext uri="{BB962C8B-B14F-4D97-AF65-F5344CB8AC3E}">
        <p14:creationId xmlns:p14="http://schemas.microsoft.com/office/powerpoint/2010/main" val="32662440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Voteable – Electing At Large Directors</a:t>
            </a:r>
          </a:p>
        </p:txBody>
      </p:sp>
      <p:sp>
        <p:nvSpPr>
          <p:cNvPr id="3" name="Content Placeholder 2"/>
          <p:cNvSpPr>
            <a:spLocks noGrp="1"/>
          </p:cNvSpPr>
          <p:nvPr>
            <p:ph idx="1"/>
          </p:nvPr>
        </p:nvSpPr>
        <p:spPr/>
        <p:txBody>
          <a:bodyPr>
            <a:normAutofit fontScale="92500" lnSpcReduction="10000"/>
          </a:bodyPr>
          <a:lstStyle/>
          <a:p>
            <a:pPr marL="0" indent="0">
              <a:buNone/>
            </a:pPr>
            <a:r>
              <a:rPr lang="en-US" sz="2400" dirty="0"/>
              <a:t>LANL Motion:  Voting for the At-Large OFA Directors will be by secret</a:t>
            </a:r>
            <a:r>
              <a:rPr lang="en-US" sz="2400" strike="sngStrike" dirty="0">
                <a:solidFill>
                  <a:srgbClr val="C00000"/>
                </a:solidFill>
              </a:rPr>
              <a:t>, verifiable </a:t>
            </a:r>
            <a:r>
              <a:rPr lang="en-US" sz="2400" dirty="0"/>
              <a:t>ballot.  </a:t>
            </a:r>
          </a:p>
          <a:p>
            <a:r>
              <a:rPr lang="en-US" sz="2400" dirty="0"/>
              <a:t>All attendees at the OFA workshop will be provided a </a:t>
            </a:r>
            <a:r>
              <a:rPr lang="en-US" sz="2400" strike="sngStrike" dirty="0">
                <a:solidFill>
                  <a:srgbClr val="C00000"/>
                </a:solidFill>
              </a:rPr>
              <a:t>verifiable </a:t>
            </a:r>
            <a:r>
              <a:rPr lang="en-US" sz="2400" dirty="0"/>
              <a:t>ballot.</a:t>
            </a:r>
          </a:p>
          <a:p>
            <a:r>
              <a:rPr lang="en-US" sz="2400" dirty="0">
                <a:solidFill>
                  <a:srgbClr val="C00000"/>
                </a:solidFill>
              </a:rPr>
              <a:t>All registered attendees are entitled to two votes.</a:t>
            </a:r>
          </a:p>
          <a:p>
            <a:r>
              <a:rPr lang="en-US" sz="2400" dirty="0"/>
              <a:t>Voting will begin following the AGM and will end at the close of the workshop.  </a:t>
            </a:r>
          </a:p>
          <a:p>
            <a:r>
              <a:rPr lang="en-US" sz="2400" strike="sngStrike" dirty="0">
                <a:solidFill>
                  <a:srgbClr val="C00000"/>
                </a:solidFill>
              </a:rPr>
              <a:t>A sufficient chain-of-custody for the ballots submitted and counted will be maintained by an independent entity.</a:t>
            </a:r>
          </a:p>
          <a:p>
            <a:r>
              <a:rPr lang="en-US" sz="2400" dirty="0">
                <a:solidFill>
                  <a:srgbClr val="C00000"/>
                </a:solidFill>
              </a:rPr>
              <a:t>The two At Large Director positions will be awarded to the top two vote getters. In the event of a tie, the candidates with tying vote counts will select among themselves to serve as At Large Directors.</a:t>
            </a:r>
          </a:p>
          <a:p>
            <a:pPr marL="0" indent="0">
              <a:buNone/>
            </a:pPr>
            <a:endParaRPr lang="en-US" sz="2400" dirty="0"/>
          </a:p>
        </p:txBody>
      </p:sp>
      <p:sp>
        <p:nvSpPr>
          <p:cNvPr id="4" name="Footer Placeholder 3"/>
          <p:cNvSpPr>
            <a:spLocks noGrp="1"/>
          </p:cNvSpPr>
          <p:nvPr>
            <p:ph type="ftr" sz="quarter" idx="11"/>
          </p:nvPr>
        </p:nvSpPr>
        <p:spPr/>
        <p:txBody>
          <a:bodyPr/>
          <a:lstStyle/>
          <a:p>
            <a:pPr>
              <a:defRPr/>
            </a:pPr>
            <a:r>
              <a:rPr lang="en-US"/>
              <a:t>ISC 2013</a:t>
            </a:r>
            <a:endParaRPr lang="en-US" dirty="0"/>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5</a:t>
            </a:fld>
            <a:endParaRPr lang="en-US"/>
          </a:p>
        </p:txBody>
      </p:sp>
      <p:sp>
        <p:nvSpPr>
          <p:cNvPr id="6" name="TextBox 5"/>
          <p:cNvSpPr txBox="1"/>
          <p:nvPr/>
        </p:nvSpPr>
        <p:spPr>
          <a:xfrm>
            <a:off x="828339" y="972821"/>
            <a:ext cx="6960198" cy="646331"/>
          </a:xfrm>
          <a:prstGeom prst="rect">
            <a:avLst/>
          </a:prstGeom>
          <a:solidFill>
            <a:schemeClr val="bg1"/>
          </a:solidFill>
          <a:ln>
            <a:solidFill>
              <a:schemeClr val="tx1"/>
            </a:solidFill>
          </a:ln>
        </p:spPr>
        <p:txBody>
          <a:bodyPr wrap="square" rtlCol="0">
            <a:spAutoFit/>
          </a:bodyPr>
          <a:lstStyle/>
          <a:p>
            <a:r>
              <a:rPr lang="en-US" dirty="0">
                <a:solidFill>
                  <a:srgbClr val="6D6E71"/>
                </a:solidFill>
              </a:rPr>
              <a:t>Result (3/23/17) – motion passed by majority vote with the friendly amendments shown in red.</a:t>
            </a:r>
          </a:p>
        </p:txBody>
      </p:sp>
    </p:spTree>
    <p:extLst>
      <p:ext uri="{BB962C8B-B14F-4D97-AF65-F5344CB8AC3E}">
        <p14:creationId xmlns:p14="http://schemas.microsoft.com/office/powerpoint/2010/main" val="10780040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Nominations</a:t>
            </a:r>
          </a:p>
        </p:txBody>
      </p:sp>
      <p:sp>
        <p:nvSpPr>
          <p:cNvPr id="3" name="Content Placeholder 2"/>
          <p:cNvSpPr>
            <a:spLocks noGrp="1"/>
          </p:cNvSpPr>
          <p:nvPr>
            <p:ph idx="1"/>
          </p:nvPr>
        </p:nvSpPr>
        <p:spPr>
          <a:xfrm>
            <a:off x="457199" y="1601788"/>
            <a:ext cx="8488017" cy="4646612"/>
          </a:xfrm>
        </p:spPr>
        <p:txBody>
          <a:bodyPr>
            <a:normAutofit fontScale="92500" lnSpcReduction="20000"/>
          </a:bodyPr>
          <a:lstStyle/>
          <a:p>
            <a:r>
              <a:rPr lang="en-US" dirty="0"/>
              <a:t>Nominations are accepted only from the floor during the Annual General Members meeting</a:t>
            </a:r>
          </a:p>
          <a:p>
            <a:pPr lvl="1"/>
            <a:r>
              <a:rPr lang="en-US" dirty="0"/>
              <a:t>all are welcome at the AGM, members and non-members alike</a:t>
            </a:r>
          </a:p>
          <a:p>
            <a:r>
              <a:rPr lang="en-US" dirty="0"/>
              <a:t>Anybody can offer a nomination</a:t>
            </a:r>
          </a:p>
          <a:p>
            <a:pPr lvl="1"/>
            <a:r>
              <a:rPr lang="en-US" dirty="0"/>
              <a:t>Self-nominations are acceptable </a:t>
            </a:r>
          </a:p>
          <a:p>
            <a:r>
              <a:rPr lang="en-US" dirty="0"/>
              <a:t>The prospective nominee must accept the nomination</a:t>
            </a:r>
          </a:p>
          <a:p>
            <a:pPr lvl="1"/>
            <a:r>
              <a:rPr lang="en-US" dirty="0"/>
              <a:t>If present, the prospective nominee can accept his/her nomination from the floor</a:t>
            </a:r>
          </a:p>
          <a:p>
            <a:pPr lvl="1"/>
            <a:r>
              <a:rPr lang="en-US" dirty="0"/>
              <a:t>If not present, the prospective nominee can accept the nomination electronically, but the acceptance has to be written, and in the Secretary’s hands at the time of nomination</a:t>
            </a:r>
          </a:p>
        </p:txBody>
      </p:sp>
      <p:sp>
        <p:nvSpPr>
          <p:cNvPr id="4" name="Footer Placeholder 3"/>
          <p:cNvSpPr>
            <a:spLocks noGrp="1"/>
          </p:cNvSpPr>
          <p:nvPr>
            <p:ph type="ftr" sz="quarter" idx="11"/>
          </p:nvPr>
        </p:nvSpPr>
        <p:spPr/>
        <p:txBody>
          <a:bodyPr/>
          <a:lstStyle/>
          <a:p>
            <a:pPr>
              <a:defRPr/>
            </a:pPr>
            <a:r>
              <a:rPr lang="en-US"/>
              <a:t>ISC 2013</a:t>
            </a:r>
            <a:endParaRPr lang="en-US" dirty="0"/>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6</a:t>
            </a:fld>
            <a:endParaRPr lang="en-US"/>
          </a:p>
        </p:txBody>
      </p:sp>
      <p:cxnSp>
        <p:nvCxnSpPr>
          <p:cNvPr id="7" name="Straight Connector 6"/>
          <p:cNvCxnSpPr/>
          <p:nvPr/>
        </p:nvCxnSpPr>
        <p:spPr>
          <a:xfrm flipV="1">
            <a:off x="457199" y="1818861"/>
            <a:ext cx="8020879" cy="4114800"/>
          </a:xfrm>
          <a:prstGeom prst="line">
            <a:avLst/>
          </a:prstGeom>
          <a:ln>
            <a:solidFill>
              <a:srgbClr val="C00000"/>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5227619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Nominations – updated 3/2</a:t>
            </a:r>
          </a:p>
        </p:txBody>
      </p:sp>
      <p:sp>
        <p:nvSpPr>
          <p:cNvPr id="3" name="Content Placeholder 2"/>
          <p:cNvSpPr>
            <a:spLocks noGrp="1"/>
          </p:cNvSpPr>
          <p:nvPr>
            <p:ph idx="1"/>
          </p:nvPr>
        </p:nvSpPr>
        <p:spPr>
          <a:xfrm>
            <a:off x="457199" y="1601788"/>
            <a:ext cx="8488017" cy="4646612"/>
          </a:xfrm>
        </p:spPr>
        <p:txBody>
          <a:bodyPr>
            <a:normAutofit fontScale="92500" lnSpcReduction="20000"/>
          </a:bodyPr>
          <a:lstStyle/>
          <a:p>
            <a:r>
              <a:rPr lang="en-US" dirty="0"/>
              <a:t>Nominations are accepted only from the floor during the Annual General Members meeting</a:t>
            </a:r>
          </a:p>
          <a:p>
            <a:pPr lvl="1"/>
            <a:r>
              <a:rPr lang="en-US" dirty="0"/>
              <a:t>all are welcome at the AGM, members and non-members alike</a:t>
            </a:r>
          </a:p>
          <a:p>
            <a:r>
              <a:rPr lang="en-US" dirty="0"/>
              <a:t>Anybody can offer a nomination</a:t>
            </a:r>
          </a:p>
          <a:p>
            <a:pPr lvl="1"/>
            <a:r>
              <a:rPr lang="en-US" dirty="0"/>
              <a:t>Self-nominations are acceptable </a:t>
            </a:r>
          </a:p>
          <a:p>
            <a:r>
              <a:rPr lang="en-US" dirty="0"/>
              <a:t>The prospective nominee </a:t>
            </a:r>
            <a:r>
              <a:rPr lang="en-US" dirty="0">
                <a:solidFill>
                  <a:srgbClr val="FF0000"/>
                </a:solidFill>
              </a:rPr>
              <a:t>must be present </a:t>
            </a:r>
            <a:r>
              <a:rPr lang="en-US" dirty="0"/>
              <a:t>to accept the nomination</a:t>
            </a:r>
          </a:p>
          <a:p>
            <a:pPr lvl="1"/>
            <a:r>
              <a:rPr lang="en-US" strike="sngStrike" dirty="0"/>
              <a:t>If present, the prospective nominee can accept his/her nomination from the floor</a:t>
            </a:r>
          </a:p>
          <a:p>
            <a:pPr lvl="1"/>
            <a:r>
              <a:rPr lang="en-US" strike="sngStrike" dirty="0"/>
              <a:t>If not present, the prospective nominee can accept the nomination electronically, but the acceptance has to be written, and in the Secretary’s hands at the time of nomination</a:t>
            </a:r>
          </a:p>
        </p:txBody>
      </p:sp>
      <p:sp>
        <p:nvSpPr>
          <p:cNvPr id="4" name="Footer Placeholder 3"/>
          <p:cNvSpPr>
            <a:spLocks noGrp="1"/>
          </p:cNvSpPr>
          <p:nvPr>
            <p:ph type="ftr" sz="quarter" idx="11"/>
          </p:nvPr>
        </p:nvSpPr>
        <p:spPr/>
        <p:txBody>
          <a:bodyPr/>
          <a:lstStyle/>
          <a:p>
            <a:pPr>
              <a:defRPr/>
            </a:pPr>
            <a:r>
              <a:rPr lang="en-US"/>
              <a:t>ISC 2013</a:t>
            </a:r>
            <a:endParaRPr lang="en-US" dirty="0"/>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7</a:t>
            </a:fld>
            <a:endParaRPr lang="en-US"/>
          </a:p>
        </p:txBody>
      </p:sp>
    </p:spTree>
    <p:extLst>
      <p:ext uri="{BB962C8B-B14F-4D97-AF65-F5344CB8AC3E}">
        <p14:creationId xmlns:p14="http://schemas.microsoft.com/office/powerpoint/2010/main" val="8960746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Voting</a:t>
            </a:r>
          </a:p>
        </p:txBody>
      </p:sp>
      <p:sp>
        <p:nvSpPr>
          <p:cNvPr id="3" name="Content Placeholder 2"/>
          <p:cNvSpPr>
            <a:spLocks noGrp="1"/>
          </p:cNvSpPr>
          <p:nvPr>
            <p:ph idx="1"/>
          </p:nvPr>
        </p:nvSpPr>
        <p:spPr/>
        <p:txBody>
          <a:bodyPr/>
          <a:lstStyle/>
          <a:p>
            <a:r>
              <a:rPr lang="en-US" dirty="0"/>
              <a:t>Is by secret ballot</a:t>
            </a:r>
          </a:p>
          <a:p>
            <a:pPr lvl="1"/>
            <a:r>
              <a:rPr lang="en-US" dirty="0"/>
              <a:t>Begins at the conclusion of the AGM</a:t>
            </a:r>
          </a:p>
          <a:p>
            <a:pPr lvl="1"/>
            <a:r>
              <a:rPr lang="en-US" dirty="0"/>
              <a:t>Ends in time to allow ballots to be counted and results announced at the close of the Workshop</a:t>
            </a:r>
          </a:p>
          <a:p>
            <a:r>
              <a:rPr lang="en-US" dirty="0"/>
              <a:t>Voting is limited to OFA member companies</a:t>
            </a:r>
          </a:p>
          <a:p>
            <a:pPr lvl="1"/>
            <a:r>
              <a:rPr lang="en-US" dirty="0"/>
              <a:t>one company, one vote</a:t>
            </a:r>
          </a:p>
          <a:p>
            <a:pPr lvl="1"/>
            <a:r>
              <a:rPr lang="en-US" dirty="0"/>
              <a:t>must be present to vote</a:t>
            </a:r>
          </a:p>
        </p:txBody>
      </p:sp>
      <p:sp>
        <p:nvSpPr>
          <p:cNvPr id="4" name="Footer Placeholder 3"/>
          <p:cNvSpPr>
            <a:spLocks noGrp="1"/>
          </p:cNvSpPr>
          <p:nvPr>
            <p:ph type="ftr" sz="quarter" idx="11"/>
          </p:nvPr>
        </p:nvSpPr>
        <p:spPr/>
        <p:txBody>
          <a:bodyPr/>
          <a:lstStyle/>
          <a:p>
            <a:pPr>
              <a:defRPr/>
            </a:pPr>
            <a:r>
              <a:rPr lang="en-US"/>
              <a:t>ISC 2013</a:t>
            </a:r>
            <a:endParaRPr lang="en-US" dirty="0"/>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8</a:t>
            </a:fld>
            <a:endParaRPr lang="en-US"/>
          </a:p>
        </p:txBody>
      </p:sp>
      <p:cxnSp>
        <p:nvCxnSpPr>
          <p:cNvPr id="6" name="Straight Connector 5"/>
          <p:cNvCxnSpPr/>
          <p:nvPr/>
        </p:nvCxnSpPr>
        <p:spPr>
          <a:xfrm flipV="1">
            <a:off x="457199" y="1818861"/>
            <a:ext cx="8020879" cy="4114800"/>
          </a:xfrm>
          <a:prstGeom prst="line">
            <a:avLst/>
          </a:prstGeom>
          <a:ln>
            <a:solidFill>
              <a:srgbClr val="C00000"/>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4474060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Voting – as of 3/16/17</a:t>
            </a:r>
          </a:p>
        </p:txBody>
      </p:sp>
      <p:sp>
        <p:nvSpPr>
          <p:cNvPr id="3" name="Content Placeholder 2"/>
          <p:cNvSpPr>
            <a:spLocks noGrp="1"/>
          </p:cNvSpPr>
          <p:nvPr>
            <p:ph idx="1"/>
          </p:nvPr>
        </p:nvSpPr>
        <p:spPr/>
        <p:txBody>
          <a:bodyPr>
            <a:normAutofit lnSpcReduction="10000"/>
          </a:bodyPr>
          <a:lstStyle/>
          <a:p>
            <a:r>
              <a:rPr lang="en-US" dirty="0"/>
              <a:t>Is by secret ballot</a:t>
            </a:r>
          </a:p>
          <a:p>
            <a:pPr lvl="1"/>
            <a:r>
              <a:rPr lang="en-US" dirty="0"/>
              <a:t>Begins at the conclusion of the AGM</a:t>
            </a:r>
          </a:p>
          <a:p>
            <a:pPr lvl="1"/>
            <a:r>
              <a:rPr lang="en-US" dirty="0"/>
              <a:t>Ends in time to allow ballots to be counted and results announced at the close of the Workshop</a:t>
            </a:r>
          </a:p>
          <a:p>
            <a:r>
              <a:rPr lang="en-US" dirty="0"/>
              <a:t>No consensus has emerged yet on who is eligible to vote.  The options being discussed most actively are:</a:t>
            </a:r>
          </a:p>
          <a:p>
            <a:pPr lvl="1"/>
            <a:r>
              <a:rPr lang="en-US" dirty="0"/>
              <a:t>each organization present (registered?) at the workshop has </a:t>
            </a:r>
            <a:r>
              <a:rPr lang="en-US"/>
              <a:t>one vote</a:t>
            </a:r>
            <a:endParaRPr lang="en-US" dirty="0"/>
          </a:p>
          <a:p>
            <a:pPr lvl="1"/>
            <a:r>
              <a:rPr lang="en-US" dirty="0"/>
              <a:t>everyone present (registered?) at the workshop has one vote</a:t>
            </a:r>
          </a:p>
        </p:txBody>
      </p:sp>
      <p:sp>
        <p:nvSpPr>
          <p:cNvPr id="4" name="Footer Placeholder 3"/>
          <p:cNvSpPr>
            <a:spLocks noGrp="1"/>
          </p:cNvSpPr>
          <p:nvPr>
            <p:ph type="ftr" sz="quarter" idx="11"/>
          </p:nvPr>
        </p:nvSpPr>
        <p:spPr/>
        <p:txBody>
          <a:bodyPr/>
          <a:lstStyle/>
          <a:p>
            <a:pPr>
              <a:defRPr/>
            </a:pPr>
            <a:r>
              <a:rPr lang="en-US"/>
              <a:t>ISC 2013</a:t>
            </a:r>
            <a:endParaRPr lang="en-US" dirty="0"/>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9</a:t>
            </a:fld>
            <a:endParaRPr lang="en-US"/>
          </a:p>
        </p:txBody>
      </p:sp>
    </p:spTree>
    <p:extLst>
      <p:ext uri="{BB962C8B-B14F-4D97-AF65-F5344CB8AC3E}">
        <p14:creationId xmlns:p14="http://schemas.microsoft.com/office/powerpoint/2010/main" val="694416143"/>
      </p:ext>
    </p:extLst>
  </p:cSld>
  <p:clrMapOvr>
    <a:masterClrMapping/>
  </p:clrMapOvr>
</p:sld>
</file>

<file path=ppt/theme/theme1.xml><?xml version="1.0" encoding="utf-8"?>
<a:theme xmlns:a="http://schemas.openxmlformats.org/drawingml/2006/main" name="Office Theme">
  <a:themeElements>
    <a:clrScheme name="Custom 1">
      <a:dk1>
        <a:sysClr val="windowText" lastClr="000000"/>
      </a:dk1>
      <a:lt1>
        <a:sysClr val="window" lastClr="FFFFFF"/>
      </a:lt1>
      <a:dk2>
        <a:srgbClr val="005195"/>
      </a:dk2>
      <a:lt2>
        <a:srgbClr val="EEECE1"/>
      </a:lt2>
      <a:accent1>
        <a:srgbClr val="3C6FBD"/>
      </a:accent1>
      <a:accent2>
        <a:srgbClr val="E55302"/>
      </a:accent2>
      <a:accent3>
        <a:srgbClr val="78B9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defRPr dirty="0" smtClean="0">
            <a:solidFill>
              <a:srgbClr val="6D6E71"/>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10945</TotalTime>
  <Words>1173</Words>
  <Application>Microsoft Office PowerPoint</Application>
  <PresentationFormat>On-screen Show (4:3)</PresentationFormat>
  <Paragraphs>128</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MS PGothic</vt:lpstr>
      <vt:lpstr>MS PGothic</vt:lpstr>
      <vt:lpstr>Arial</vt:lpstr>
      <vt:lpstr>Calibri</vt:lpstr>
      <vt:lpstr>Office Theme</vt:lpstr>
      <vt:lpstr>Adding At Large Directors to the OFA Board</vt:lpstr>
      <vt:lpstr>New Idea – At Large Directors</vt:lpstr>
      <vt:lpstr>Already voted</vt:lpstr>
      <vt:lpstr>Voteable – Nominating candidates for At Large Director</vt:lpstr>
      <vt:lpstr>Voteable – Electing At Large Directors</vt:lpstr>
      <vt:lpstr>Nominations</vt:lpstr>
      <vt:lpstr>Nominations – updated 3/2</vt:lpstr>
      <vt:lpstr>Voting</vt:lpstr>
      <vt:lpstr>Voting – as of 3/16/17</vt:lpstr>
      <vt:lpstr>Board motions</vt:lpstr>
      <vt:lpstr>Motion: Outside Representation</vt:lpstr>
      <vt:lpstr>Motion: Board Composition – updated 1/25/16</vt:lpstr>
      <vt:lpstr>Discussion</vt:lpstr>
      <vt:lpstr>At Large Directors</vt:lpstr>
      <vt:lpstr>Who can be an At-Large Director?</vt:lpstr>
    </vt:vector>
  </TitlesOfParts>
  <Company>admin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Bill@Mellanox.com</dc:creator>
  <cp:lastModifiedBy>Paul Grun</cp:lastModifiedBy>
  <cp:revision>178</cp:revision>
  <dcterms:created xsi:type="dcterms:W3CDTF">2013-03-28T19:36:05Z</dcterms:created>
  <dcterms:modified xsi:type="dcterms:W3CDTF">2017-03-23T18:06:27Z</dcterms:modified>
</cp:coreProperties>
</file>