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17" r:id="rId5"/>
    <p:sldId id="318" r:id="rId6"/>
    <p:sldId id="283" r:id="rId7"/>
    <p:sldId id="293" r:id="rId8"/>
    <p:sldId id="289" r:id="rId9"/>
    <p:sldId id="316" r:id="rId10"/>
    <p:sldId id="269" r:id="rId11"/>
    <p:sldId id="311" r:id="rId12"/>
    <p:sldId id="310" r:id="rId13"/>
    <p:sldId id="312" r:id="rId14"/>
    <p:sldId id="327" r:id="rId15"/>
    <p:sldId id="313" r:id="rId16"/>
    <p:sldId id="301" r:id="rId17"/>
    <p:sldId id="296" r:id="rId18"/>
    <p:sldId id="295" r:id="rId19"/>
    <p:sldId id="305" r:id="rId20"/>
    <p:sldId id="287" r:id="rId21"/>
    <p:sldId id="277" r:id="rId22"/>
    <p:sldId id="303" r:id="rId23"/>
    <p:sldId id="278" r:id="rId24"/>
    <p:sldId id="292" r:id="rId25"/>
    <p:sldId id="282" r:id="rId26"/>
    <p:sldId id="300" r:id="rId27"/>
    <p:sldId id="321" r:id="rId28"/>
    <p:sldId id="323" r:id="rId29"/>
    <p:sldId id="325" r:id="rId30"/>
    <p:sldId id="326" r:id="rId31"/>
    <p:sldId id="319" r:id="rId32"/>
    <p:sldId id="328" r:id="rId33"/>
    <p:sldId id="320" r:id="rId34"/>
    <p:sldId id="324" r:id="rId35"/>
    <p:sldId id="309" r:id="rId36"/>
    <p:sldId id="299" r:id="rId37"/>
    <p:sldId id="280" r:id="rId38"/>
    <p:sldId id="308" r:id="rId39"/>
    <p:sldId id="307" r:id="rId40"/>
    <p:sldId id="270" r:id="rId41"/>
    <p:sldId id="288" r:id="rId42"/>
    <p:sldId id="275" r:id="rId43"/>
    <p:sldId id="29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289"/>
            <p14:sldId id="316"/>
          </p14:sldIdLst>
        </p14:section>
        <p14:section name="Background" id="{C60B8A2F-E908-450E-B711-11A91E8A55C1}">
          <p14:sldIdLst>
            <p14:sldId id="269"/>
            <p14:sldId id="311"/>
            <p14:sldId id="310"/>
            <p14:sldId id="312"/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  <p14:sldId id="287"/>
          </p14:sldIdLst>
        </p14:section>
        <p14:section name="Scope, Stakeholders, Target Audience" id="{E5607809-58B2-45EB-9A96-B8B086BC2BF6}">
          <p14:sldIdLst>
            <p14:sldId id="277"/>
            <p14:sldId id="303"/>
            <p14:sldId id="278"/>
            <p14:sldId id="292"/>
          </p14:sldIdLst>
        </p14:section>
        <p14:section name="Governance" id="{0A9417A3-7B77-4B13-B031-93D6E168DC28}">
          <p14:sldIdLst>
            <p14:sldId id="282"/>
            <p14:sldId id="300"/>
          </p14:sldIdLst>
        </p14:section>
        <p14:section name="Infrastructure" id="{7380251D-C8BA-4B7E-909C-F5BB02959176}">
          <p14:sldIdLst>
            <p14:sldId id="321"/>
            <p14:sldId id="323"/>
            <p14:sldId id="325"/>
          </p14:sldIdLst>
        </p14:section>
        <p14:section name="Program Administration" id="{CC20D6CC-B06D-4415-A733-2FCF1DEC9E63}">
          <p14:sldIdLst>
            <p14:sldId id="326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20"/>
          </p14:sldIdLst>
        </p14:section>
        <p14:section name="Membership" id="{F88F5E36-203D-46DB-AA33-F344DAD8F09F}">
          <p14:sldIdLst>
            <p14:sldId id="324"/>
          </p14:sldIdLst>
        </p14:section>
        <p14:section name="Bonepile" id="{E74D90D0-0C44-4B3C-B557-11EA916C5238}">
          <p14:sldIdLst>
            <p14:sldId id="309"/>
            <p14:sldId id="299"/>
            <p14:sldId id="280"/>
            <p14:sldId id="308"/>
          </p14:sldIdLst>
        </p14:section>
        <p14:section name="Test Fixture Infrastructure" id="{A8210DFB-4FF1-4B8C-A541-CEB80EFBAA19}">
          <p14:sldIdLst>
            <p14:sldId id="307"/>
            <p14:sldId id="270"/>
            <p14:sldId id="288"/>
            <p14:sldId id="27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2" autoAdjust="0"/>
    <p:restoredTop sz="93779"/>
  </p:normalViewPr>
  <p:slideViewPr>
    <p:cSldViewPr snapToGrid="0" showGuides="1">
      <p:cViewPr varScale="1">
        <p:scale>
          <a:sx n="93" d="100"/>
          <a:sy n="93" d="100"/>
        </p:scale>
        <p:origin x="512" y="20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Proposal to OFA Board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Month,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DD9-32A5-403B-BB22-70EC85A4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AE46-AB4B-4809-8715-1FF3647B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objective: Accelerate adoption of the new InfiniBand Architecture by assuring the industry that InfiniBand h/w and s/w components were reliable and interoperable </a:t>
            </a:r>
          </a:p>
          <a:p>
            <a:pPr lvl="1"/>
            <a:r>
              <a:rPr lang="en-US" dirty="0"/>
              <a:t>Validate that IB devices interoperated with each other and with OFED</a:t>
            </a:r>
          </a:p>
          <a:p>
            <a:r>
              <a:rPr lang="en-US" dirty="0"/>
              <a:t>Over time …</a:t>
            </a:r>
          </a:p>
          <a:p>
            <a:pPr lvl="1"/>
            <a:r>
              <a:rPr lang="en-US" dirty="0"/>
              <a:t>OFED’s components replaced by a community-supported open source RDMA subsystem</a:t>
            </a:r>
          </a:p>
          <a:p>
            <a:pPr lvl="2"/>
            <a:r>
              <a:rPr lang="en-US" dirty="0"/>
              <a:t>OFED is no longer the main ‘go to’ for Distros and others</a:t>
            </a:r>
          </a:p>
          <a:p>
            <a:pPr lvl="2"/>
            <a:r>
              <a:rPr lang="en-US" dirty="0"/>
              <a:t>Hence vendors saw shrinking utility in testing against OFED </a:t>
            </a:r>
          </a:p>
          <a:p>
            <a:pPr lvl="2"/>
            <a:r>
              <a:rPr lang="en-US" dirty="0"/>
              <a:t>Strong preference to test against standard Distros instead</a:t>
            </a:r>
          </a:p>
          <a:p>
            <a:pPr lvl="1"/>
            <a:r>
              <a:rPr lang="en-US" dirty="0"/>
              <a:t>Industry consolidation reduced the number of hardware vendors; in some cases only one vendor survives</a:t>
            </a:r>
          </a:p>
          <a:p>
            <a:pPr lvl="1"/>
            <a:r>
              <a:rPr lang="en-US" dirty="0"/>
              <a:t>Thus fixed program costs were amortized over, and paid by, a shrinking client pool</a:t>
            </a:r>
          </a:p>
          <a:p>
            <a:pPr lvl="2"/>
            <a:r>
              <a:rPr lang="en-US" dirty="0"/>
              <a:t>Fixed program costs divided by total number of devices tested</a:t>
            </a:r>
          </a:p>
          <a:p>
            <a:r>
              <a:rPr lang="en-US" dirty="0"/>
              <a:t>Net result</a:t>
            </a:r>
          </a:p>
          <a:p>
            <a:pPr lvl="1"/>
            <a:r>
              <a:rPr lang="en-US" dirty="0"/>
              <a:t>Eventually, the costs of the program could not be supported by the remaining interop subscribers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49FE-AE70-4522-902C-77FD6CE7B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F33E-43DE-44F2-93FD-50174174BA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AF176-D013-4838-AF8D-08DFBB252ABA}"/>
              </a:ext>
            </a:extLst>
          </p:cNvPr>
          <p:cNvSpPr txBox="1"/>
          <p:nvPr/>
        </p:nvSpPr>
        <p:spPr>
          <a:xfrm>
            <a:off x="2237604" y="5756832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373458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original program was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0" dirty="0"/>
              <a:t>Tightly coupled with and driven by, OFED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>
                <a:sym typeface="Wingdings" panose="05000000000000000000" pitchFamily="2" charset="2"/>
              </a:rPr>
              <a:t>Paid by the subscribers, who were charged a fixed base fee,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are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 strong preference to test against standard Distros and upstream kernels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pPr marL="457200" indent="-457200">
              <a:buAutoNum type="arabicPeriod"/>
            </a:pPr>
            <a:r>
              <a:rPr lang="en-US" dirty="0"/>
              <a:t>Greatly improved flexibility in how the program is run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b="1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Provides kernel maintainers a broad-based view of the state of device testing</a:t>
            </a:r>
          </a:p>
          <a:p>
            <a:pPr lvl="2"/>
            <a:r>
              <a:rPr lang="en-US" dirty="0"/>
              <a:t>vs attempting to derive that information from each vendor one-by-one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r>
              <a:rPr lang="en-US" dirty="0"/>
              <a:t>On-Demand Testing Service for Distros &amp; Vendors</a:t>
            </a:r>
          </a:p>
          <a:p>
            <a:pPr lvl="1"/>
            <a:r>
              <a:rPr lang="en-US" b="1" dirty="0"/>
              <a:t>Objective: Provide a testing service to vendors and distros (“clients”)</a:t>
            </a:r>
          </a:p>
          <a:p>
            <a:pPr lvl="1"/>
            <a:r>
              <a:rPr lang="en-US" dirty="0"/>
              <a:t>Two flavors are available, both are driven by the test plan developed by the IWG</a:t>
            </a:r>
          </a:p>
          <a:p>
            <a:pPr lvl="2"/>
            <a:r>
              <a:rPr lang="en-US" dirty="0"/>
              <a:t>Debug testing</a:t>
            </a:r>
          </a:p>
          <a:p>
            <a:pPr lvl="2"/>
            <a:r>
              <a:rPr lang="en-US" dirty="0"/>
              <a:t>Logo testing</a:t>
            </a:r>
          </a:p>
          <a:p>
            <a:pPr lvl="1"/>
            <a:r>
              <a:rPr lang="en-US" dirty="0"/>
              <a:t>Both are driven by the test plan developed by the IWG</a:t>
            </a:r>
          </a:p>
          <a:p>
            <a:pPr lvl="2"/>
            <a:r>
              <a:rPr lang="en-US" dirty="0"/>
              <a:t>Client gets to choose which tests it wants to be tested against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Triggered by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Executed late in the integration cycle, rc4 or 5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Coordinated through the Linux-</a:t>
            </a:r>
            <a:r>
              <a:rPr lang="en-US" dirty="0" err="1"/>
              <a:t>rdma</a:t>
            </a:r>
            <a:r>
              <a:rPr lang="en-US" dirty="0"/>
              <a:t> mailing list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7416786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372576" y="594169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4861032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4579190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7416786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7488826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9111927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9111927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7984781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94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96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941995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7899209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5146481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3746091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3573137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4252355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6622048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6638041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431929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debug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6065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are run ‘on-demand’, by either a distro or a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 as specified by the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types 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Distro or vendor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781143"/>
            <a:ext cx="6650181" cy="202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Operates ‘on-demand’ - pricing is per run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Distro submits a release candidate (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 is tested according to a defined test plan*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Results are returned to the distro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Rinse, lather, repeat</a:t>
            </a: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59DDE288-F5B1-4A0A-A5F0-A7F15AEED8CF}"/>
              </a:ext>
            </a:extLst>
          </p:cNvPr>
          <p:cNvSpPr/>
          <p:nvPr/>
        </p:nvSpPr>
        <p:spPr>
          <a:xfrm>
            <a:off x="7176654" y="3924667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0DA4A2BD-F6AD-4A75-8855-10426FC8E67E}"/>
              </a:ext>
            </a:extLst>
          </p:cNvPr>
          <p:cNvSpPr/>
          <p:nvPr/>
        </p:nvSpPr>
        <p:spPr>
          <a:xfrm flipH="1" flipV="1">
            <a:off x="8686799" y="3808924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5648C-7F32-45CD-9464-E36C07460E57}"/>
              </a:ext>
            </a:extLst>
          </p:cNvPr>
          <p:cNvSpPr txBox="1"/>
          <p:nvPr/>
        </p:nvSpPr>
        <p:spPr>
          <a:xfrm>
            <a:off x="526472" y="5629568"/>
            <a:ext cx="660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*currently, it’s mostly the same test plan as is used to drive the OFILP</a:t>
            </a:r>
          </a:p>
        </p:txBody>
      </p:sp>
    </p:spTree>
    <p:extLst>
      <p:ext uri="{BB962C8B-B14F-4D97-AF65-F5344CB8AC3E}">
        <p14:creationId xmlns:p14="http://schemas.microsoft.com/office/powerpoint/2010/main" val="106935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/>
              <a:t>scope - Paul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Much larger than the original Interoperability Program</a:t>
            </a:r>
          </a:p>
          <a:p>
            <a:r>
              <a:rPr lang="en-US" dirty="0"/>
              <a:t>Designed to appeal to a much larger list of stakeholders</a:t>
            </a:r>
          </a:p>
          <a:p>
            <a:endParaRPr lang="en-US" dirty="0"/>
          </a:p>
          <a:p>
            <a:r>
              <a:rPr lang="en-US" dirty="0"/>
              <a:t>Scope – as always the scope is limited to ‘advanced networks’</a:t>
            </a:r>
          </a:p>
          <a:p>
            <a:pPr lvl="1"/>
            <a:r>
              <a:rPr lang="en-US" dirty="0"/>
              <a:t>Does not include standard networking such as sockets/TCP/IP</a:t>
            </a:r>
          </a:p>
          <a:p>
            <a:pPr lvl="1"/>
            <a:r>
              <a:rPr lang="en-US" dirty="0"/>
              <a:t>Does not include compliance to wire specifications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include testing of software stacks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allow for testing of interoperability among vendors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Objectives-Paul</a:t>
            </a:r>
          </a:p>
          <a:p>
            <a:r>
              <a:rPr lang="en-US" dirty="0"/>
              <a:t>Background-Paul</a:t>
            </a:r>
          </a:p>
          <a:p>
            <a:r>
              <a:rPr lang="en-US" dirty="0"/>
              <a:t>Program Overview-Paul</a:t>
            </a:r>
          </a:p>
          <a:p>
            <a:r>
              <a:rPr lang="en-US" dirty="0"/>
              <a:t>Scope, Stakeholders, Target Audience-Paul</a:t>
            </a:r>
          </a:p>
          <a:p>
            <a:r>
              <a:rPr lang="en-US" dirty="0"/>
              <a:t>Governance-Team, in active discussion</a:t>
            </a:r>
          </a:p>
          <a:p>
            <a:pPr lvl="1"/>
            <a:r>
              <a:rPr lang="en-US" dirty="0"/>
              <a:t>Naming – what to call this thing?</a:t>
            </a:r>
          </a:p>
          <a:p>
            <a:r>
              <a:rPr lang="en-US" dirty="0"/>
              <a:t>Infrastructure-Doug</a:t>
            </a:r>
          </a:p>
          <a:p>
            <a:pPr lvl="1"/>
            <a:r>
              <a:rPr lang="en-US" dirty="0"/>
              <a:t>Software Infrastructure (Doug’s materials)</a:t>
            </a:r>
          </a:p>
          <a:p>
            <a:pPr lvl="1"/>
            <a:r>
              <a:rPr lang="en-US" dirty="0"/>
              <a:t>Hardware Infrastructure</a:t>
            </a:r>
          </a:p>
          <a:p>
            <a:r>
              <a:rPr lang="en-US" dirty="0"/>
              <a:t>Siting-Jim</a:t>
            </a:r>
          </a:p>
          <a:p>
            <a:r>
              <a:rPr lang="en-US" dirty="0"/>
              <a:t>Funding </a:t>
            </a:r>
            <a:r>
              <a:rPr lang="en-US"/>
              <a:t>and Costs-Jim</a:t>
            </a:r>
            <a:endParaRPr lang="en-US" dirty="0"/>
          </a:p>
          <a:p>
            <a:pPr lvl="1"/>
            <a:r>
              <a:rPr lang="en-US" dirty="0"/>
              <a:t>Membership proposal</a:t>
            </a:r>
          </a:p>
          <a:p>
            <a:pPr lvl="1"/>
            <a:r>
              <a:rPr lang="en-US" dirty="0"/>
              <a:t>Program startup costs</a:t>
            </a:r>
          </a:p>
          <a:p>
            <a:pPr lvl="1"/>
            <a:r>
              <a:rPr lang="en-US" dirty="0"/>
              <a:t>Program operation costs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Governance Model - Tatyana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Evolved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57392-6899-4ACA-BE2E-2CB6DFD86779}"/>
              </a:ext>
            </a:extLst>
          </p:cNvPr>
          <p:cNvSpPr txBox="1"/>
          <p:nvPr/>
        </p:nvSpPr>
        <p:spPr>
          <a:xfrm rot="19393684">
            <a:off x="-134740" y="2906769"/>
            <a:ext cx="5421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Placeholder slide</a:t>
            </a:r>
          </a:p>
        </p:txBody>
      </p:sp>
    </p:spTree>
    <p:extLst>
      <p:ext uri="{BB962C8B-B14F-4D97-AF65-F5344CB8AC3E}">
        <p14:creationId xmlns:p14="http://schemas.microsoft.com/office/powerpoint/2010/main" val="314517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Hardware Infrastructure – Doug Ledford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inventory of OFA equipment located at UNH-IOL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Cluster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Vendor-supplied equipment – Tatyana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Procurement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Infrastructure – Doug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with Doug’s slides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9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3 Locations – Jim R.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and distribute a “Testing Services Discussion Document - JimR</a:t>
            </a:r>
          </a:p>
          <a:p>
            <a:pPr marL="628650" lvl="1" indent="-457200"/>
            <a:r>
              <a:rPr lang="en-US" dirty="0"/>
              <a:t>Targeted 3 locations listed below, emailed Document to VTM and NMC 2/11. UNH-IOL intentionally held. No response from VTM as of 2/17, ping. Schedule NMC call week of 2/17</a:t>
            </a:r>
          </a:p>
          <a:p>
            <a:r>
              <a:rPr lang="en-US" dirty="0"/>
              <a:t>UNH-IOL</a:t>
            </a:r>
          </a:p>
          <a:p>
            <a:pPr lvl="1"/>
            <a:r>
              <a:rPr lang="en-US" dirty="0"/>
              <a:t>Decide when to read-in UNH-IOL on “Testing Services” leading to a quote</a:t>
            </a:r>
          </a:p>
          <a:p>
            <a:pPr lvl="1"/>
            <a:r>
              <a:rPr lang="en-US" dirty="0"/>
              <a:t>Current inventory AR: Doug, target ETA?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As of 2/17 current contract still has not been responded to, ping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– jim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Board: all rights including unlimited testing</a:t>
            </a:r>
          </a:p>
          <a:p>
            <a:pPr lvl="1"/>
            <a:r>
              <a:rPr lang="en-GB" dirty="0"/>
              <a:t>Testing, Non-Board: Right to vote in WG but not to chair; unlimited testing</a:t>
            </a:r>
          </a:p>
          <a:p>
            <a:pPr lvl="1"/>
            <a:r>
              <a:rPr lang="en-GB" dirty="0"/>
              <a:t>Non-Testing, Non-Board: </a:t>
            </a:r>
          </a:p>
          <a:p>
            <a:pPr lvl="2"/>
            <a:r>
              <a:rPr lang="en-GB" strike="sngStrike" dirty="0"/>
              <a:t>Right to vote in WG but not to chair</a:t>
            </a:r>
          </a:p>
          <a:p>
            <a:pPr lvl="2"/>
            <a:r>
              <a:rPr lang="en-GB" dirty="0"/>
              <a:t>Pay-as-you-go testing</a:t>
            </a:r>
          </a:p>
          <a:p>
            <a:r>
              <a:rPr lang="en-GB" strike="sngStrike" dirty="0"/>
              <a:t>Non-members: right to participate in any WG, but not to chair or vote</a:t>
            </a:r>
          </a:p>
          <a:p>
            <a:r>
              <a:rPr lang="en-GB" dirty="0"/>
              <a:t>Same rules apply to the IWG as any other WG, however</a:t>
            </a:r>
          </a:p>
          <a:p>
            <a:pPr lvl="1"/>
            <a:r>
              <a:rPr lang="en-GB" dirty="0"/>
              <a:t>Must be at least Testing, Non-Board to develop the test plan, including voting within the IWG</a:t>
            </a:r>
          </a:p>
          <a:p>
            <a:pPr lvl="1"/>
            <a:r>
              <a:rPr lang="en-GB" dirty="0"/>
              <a:t>Test plan must be approved by the Board</a:t>
            </a:r>
          </a:p>
          <a:p>
            <a:r>
              <a:rPr lang="en-GB" i="1" dirty="0"/>
              <a:t>Opens: what about kernel maintainers? They seem to need to have the right to influence tests, to make it possible to give them what they need – is that enough? Keep as a side concern for now, at minimum, don’t make it impossible to deliver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‘interop’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Interop Program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Costs to standup the cluster and make the system 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On-going 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6016F-83EE-4680-A1AD-B43C184A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AA9CC-A98F-4C3A-9D77-C6554D66B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assembling a list of representative/likely targets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8363-8594-4B1A-9FE4-B35376F74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64A50-34FD-432F-B490-4505EBDE9E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90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E0AA0-5126-43B1-9E09-BBB2E5F0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Bonepile</a:t>
            </a:r>
            <a:br>
              <a:rPr lang="en-US" dirty="0"/>
            </a:br>
            <a:r>
              <a:rPr lang="en-US" dirty="0"/>
              <a:t>Slides from past iterations that we are not quite ready to delete yet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697E-FE33-4443-ACE0-17FB9C91A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540AC-35FD-4D5B-A169-255C87CD7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85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2730-017A-4B22-AC32-28807181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C2A6-EDCE-46DE-B70C-3AC63A3B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Objective – Increase value to OFA Members, Industry, and the Open Community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Who Benefits</a:t>
            </a:r>
          </a:p>
          <a:p>
            <a:pPr lvl="1"/>
            <a:r>
              <a:rPr lang="en-US" dirty="0"/>
              <a:t>Scope – IB, RoCE, iWARP, libfabric …</a:t>
            </a:r>
          </a:p>
          <a:p>
            <a:r>
              <a:rPr lang="en-US" dirty="0"/>
              <a:t>What happened to the old program</a:t>
            </a:r>
          </a:p>
          <a:p>
            <a:pPr lvl="1"/>
            <a:r>
              <a:rPr lang="en-US" dirty="0"/>
              <a:t>Decreasing demand leading to cascade failure, on-going issues with program costs, troublesome vendor interactions</a:t>
            </a:r>
          </a:p>
          <a:p>
            <a:pPr lvl="1"/>
            <a:r>
              <a:rPr lang="en-US" dirty="0"/>
              <a:t>OFED is Dead, Long Live OFED! (from an interop perspective)</a:t>
            </a:r>
          </a:p>
          <a:p>
            <a:r>
              <a:rPr lang="en-US" dirty="0"/>
              <a:t>Describing a new Interop Program – Three Key Components</a:t>
            </a:r>
          </a:p>
          <a:p>
            <a:pPr lvl="1"/>
            <a:r>
              <a:rPr lang="en-US" dirty="0"/>
              <a:t>Kernel Pre-Release Testing</a:t>
            </a:r>
          </a:p>
          <a:p>
            <a:pPr lvl="1"/>
            <a:r>
              <a:rPr lang="en-US" dirty="0"/>
              <a:t>On-Demand Testing for Vendors and Distros</a:t>
            </a:r>
          </a:p>
          <a:p>
            <a:pPr lvl="1"/>
            <a:r>
              <a:rPr lang="en-US" dirty="0"/>
              <a:t>Machine Checkout </a:t>
            </a:r>
            <a:r>
              <a:rPr lang="en-US"/>
              <a:t>(on-demand)</a:t>
            </a:r>
            <a:endParaRPr lang="en-US" dirty="0"/>
          </a:p>
          <a:p>
            <a:r>
              <a:rPr lang="en-US" dirty="0"/>
              <a:t>Governance Model</a:t>
            </a:r>
          </a:p>
          <a:p>
            <a:pPr lvl="1"/>
            <a:r>
              <a:rPr lang="en-US" dirty="0"/>
              <a:t>No change – the IWG controls the program via written test plans</a:t>
            </a:r>
          </a:p>
          <a:p>
            <a:r>
              <a:rPr lang="en-US" dirty="0"/>
              <a:t>Testing Infrastructure</a:t>
            </a:r>
          </a:p>
          <a:p>
            <a:pPr lvl="1"/>
            <a:r>
              <a:rPr lang="en-US" dirty="0"/>
              <a:t>Infrastructure needs for Pre-release Testing</a:t>
            </a:r>
          </a:p>
          <a:p>
            <a:pPr lvl="1"/>
            <a:r>
              <a:rPr lang="en-US" dirty="0"/>
              <a:t>Infrastructure needs for On-demand Testing</a:t>
            </a:r>
          </a:p>
          <a:p>
            <a:pPr lvl="1"/>
            <a:r>
              <a:rPr lang="en-US" dirty="0"/>
              <a:t>Requirements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Current proposal is embodied in the OFA’s new proposed membership class proposal</a:t>
            </a:r>
          </a:p>
          <a:p>
            <a:r>
              <a:rPr lang="en-US" dirty="0"/>
              <a:t>Program Vendors – currently NMC, UNH-IOL</a:t>
            </a:r>
          </a:p>
          <a:p>
            <a:pPr lvl="1"/>
            <a:r>
              <a:rPr lang="en-US" dirty="0"/>
              <a:t>Should we seek other vendors?</a:t>
            </a:r>
          </a:p>
          <a:p>
            <a:r>
              <a:rPr lang="en-US" dirty="0"/>
              <a:t>The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431D-D797-4F1C-BBC9-077F6E4BF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5FABA-FFCC-4738-8802-AA53F3E0E6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92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370-B400-4DB4-8B80-CAE5E691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D5A-371E-49B0-A537-7D5152E3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coherent Testing Program</a:t>
            </a:r>
          </a:p>
          <a:p>
            <a:pPr marL="628650" lvl="1" indent="-457200"/>
            <a:r>
              <a:rPr lang="en-US" dirty="0"/>
              <a:t>Build synergy between the existing Interop Program and Distro Testing Program</a:t>
            </a:r>
          </a:p>
          <a:p>
            <a:pPr marL="628650" lvl="1" indent="-457200"/>
            <a:r>
              <a:rPr lang="en-US" dirty="0"/>
              <a:t>Draws from the best features of both</a:t>
            </a:r>
          </a:p>
          <a:p>
            <a:pPr marL="628650" lvl="1" indent="-457200"/>
            <a:r>
              <a:rPr lang="en-US" dirty="0"/>
              <a:t>Deliver greater value to the Linux community, OFA members, hardware vendors, industry, and everybody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Modernize the Interop Program by adding standard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the needs of the Linux community into the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Respond to demand for ‘on-demand’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the current program by modernizing the existing test plan</a:t>
            </a:r>
          </a:p>
          <a:p>
            <a:pPr marL="628650" lvl="1" indent="-457200"/>
            <a:r>
              <a:rPr lang="en-US" dirty="0"/>
              <a:t>The focus is on providing a logo for hardware vendors against a specific set of distro(s)</a:t>
            </a:r>
          </a:p>
          <a:p>
            <a:pPr marL="628650" lvl="1" indent="-457200"/>
            <a:r>
              <a:rPr lang="en-US" dirty="0"/>
              <a:t>OFA continues to own the test plan</a:t>
            </a:r>
          </a:p>
          <a:p>
            <a:pPr marL="628650" lvl="1" indent="-457200"/>
            <a:r>
              <a:rPr lang="en-US" dirty="0"/>
              <a:t>But vendors have some control over which tests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distro component to the current logo program</a:t>
            </a:r>
          </a:p>
          <a:p>
            <a:pPr marL="628650" lvl="1" indent="-457200"/>
            <a:r>
              <a:rPr lang="en-US" dirty="0"/>
              <a:t>The focus is on providing a validated list of hardware with which a given distro operates correctly</a:t>
            </a:r>
          </a:p>
          <a:p>
            <a:pPr marL="628650" lvl="1" indent="-457200"/>
            <a:r>
              <a:rPr lang="en-US" dirty="0"/>
              <a:t>Against a subset of the </a:t>
            </a:r>
            <a:r>
              <a:rPr lang="en-US" dirty="0" err="1"/>
              <a:t>testplan</a:t>
            </a:r>
            <a:r>
              <a:rPr lang="en-US" dirty="0"/>
              <a:t> benchmarks as defined by the distro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preclude compliance testing (e.g. libfabric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against current, up to date hardware that is constantly maintained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A483-3949-4E3E-91A7-B3E095A49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B31-E4B9-480C-8CCE-DB6F90D19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14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A646-2315-415A-95C9-25D196D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DAB0-041C-4FF2-9BC6-FA85DE22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requirements for the two program components may very well be different:</a:t>
            </a:r>
          </a:p>
          <a:p>
            <a:r>
              <a:rPr lang="en-US" dirty="0"/>
              <a:t>Kernel Pre-Release testing </a:t>
            </a:r>
          </a:p>
          <a:p>
            <a:pPr lvl="1"/>
            <a:r>
              <a:rPr lang="en-US" dirty="0"/>
              <a:t>Requires a “certified”, known good hardware configuration</a:t>
            </a:r>
          </a:p>
          <a:p>
            <a:r>
              <a:rPr lang="en-US" dirty="0"/>
              <a:t>On-Demand Testing </a:t>
            </a:r>
          </a:p>
          <a:p>
            <a:pPr lvl="1"/>
            <a:r>
              <a:rPr lang="en-US" dirty="0"/>
              <a:t>For Distros: May also rely on a certified hardware configuration</a:t>
            </a:r>
          </a:p>
          <a:p>
            <a:pPr lvl="1"/>
            <a:r>
              <a:rPr lang="en-US" dirty="0"/>
              <a:t>For Vendors: Is likely to require more frequent changes to the underlying hardware configuration</a:t>
            </a:r>
          </a:p>
          <a:p>
            <a:r>
              <a:rPr lang="en-US" dirty="0"/>
              <a:t>Testing on a “known good” certified hardware configuration can be conducted anywhere such a cluster is available</a:t>
            </a:r>
          </a:p>
          <a:p>
            <a:r>
              <a:rPr lang="en-US" dirty="0"/>
              <a:t>On-demand testing for vendors may require that the OFA control or manage the cluster testbed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0E8E-9B97-42BA-8775-4B30E7FAF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D6E1-56A3-4E2A-B198-F1EA663618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17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28C4-26F4-4D11-8EF4-2EF9808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97A-1BA8-4E97-8D09-8E75114B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0388"/>
            <a:ext cx="10972800" cy="4813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Why an Interop program at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the heck is interoperability, and what do we have today?</a:t>
            </a:r>
          </a:p>
          <a:p>
            <a:pPr lvl="1"/>
            <a:r>
              <a:rPr lang="en-US" sz="1800" dirty="0"/>
              <a:t>Hardware-based debug + logo program, based at University of New Hampshire Interoperability Lab (UNH-IOL)</a:t>
            </a:r>
          </a:p>
          <a:p>
            <a:pPr lvl="1"/>
            <a:r>
              <a:rPr lang="en-US" sz="1800" dirty="0"/>
              <a:t>‘On-demand’ distro testing program, hosted by the New Mexico Consortium (NMC)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role of the IWG</a:t>
            </a:r>
          </a:p>
          <a:p>
            <a:pPr lvl="1"/>
            <a:r>
              <a:rPr lang="en-US" sz="1800" dirty="0"/>
              <a:t>What the IWG does, how it related to UNH-IOL and NMC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Modest Proposal for the next evolution – The OFA Testing Program</a:t>
            </a:r>
          </a:p>
          <a:p>
            <a:pPr lvl="1"/>
            <a:r>
              <a:rPr lang="en-US" sz="1800" dirty="0"/>
              <a:t>Build synergy between the existing programs, deliver greater value to participants, the community, and the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453E-0A21-4E17-8C88-949765AE7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6142-3388-42C6-8999-04AFC9F97D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E749-9F37-4DDE-97C3-B85A721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4D88-7448-4F5B-A98D-03A83CE9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16"/>
            <a:ext cx="10972800" cy="28955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Meet our new IWG Chair – Tatyana Nikolova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endParaRPr lang="en-US" dirty="0"/>
          </a:p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to discuss the strawman proposal – Pros and Cons</a:t>
            </a:r>
          </a:p>
          <a:p>
            <a:r>
              <a:rPr lang="en-US" dirty="0"/>
              <a:t>Make the proposal better!</a:t>
            </a:r>
          </a:p>
          <a:p>
            <a:r>
              <a:rPr lang="en-US" dirty="0"/>
              <a:t>Work with our testing vendors on the program details</a:t>
            </a:r>
          </a:p>
          <a:p>
            <a:pPr lvl="1"/>
            <a:r>
              <a:rPr lang="en-US" dirty="0"/>
              <a:t>New Mexico Consortium - NMC</a:t>
            </a:r>
          </a:p>
          <a:p>
            <a:pPr lvl="1"/>
            <a:r>
              <a:rPr lang="en-US" dirty="0"/>
              <a:t>University of New Hampshire Interoperability Lab – UNH-IOL</a:t>
            </a:r>
          </a:p>
          <a:p>
            <a:r>
              <a:rPr lang="en-US" dirty="0"/>
              <a:t>Detailed proposal to the OFA’s Board of Directors in the next few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0905-DD2F-47D3-85A4-96E632D5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9713-D350-42A3-889B-90E58F96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EC186-929F-4DB5-BC48-F451362BA68D}"/>
              </a:ext>
            </a:extLst>
          </p:cNvPr>
          <p:cNvSpPr txBox="1"/>
          <p:nvPr/>
        </p:nvSpPr>
        <p:spPr>
          <a:xfrm>
            <a:off x="3561492" y="5285124"/>
            <a:ext cx="5069016" cy="707886"/>
          </a:xfrm>
          <a:prstGeom prst="rect">
            <a:avLst/>
          </a:prstGeom>
          <a:noFill/>
          <a:ln w="38100">
            <a:solidFill>
              <a:srgbClr val="00588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Join the Interoperability Working Group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Be an active part in driving this forward</a:t>
            </a:r>
          </a:p>
        </p:txBody>
      </p:sp>
    </p:spTree>
    <p:extLst>
      <p:ext uri="{BB962C8B-B14F-4D97-AF65-F5344CB8AC3E}">
        <p14:creationId xmlns:p14="http://schemas.microsoft.com/office/powerpoint/2010/main" val="287506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415999"/>
            <a:ext cx="751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responsive ‘On-demand’ testing to all stakeholders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components, different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r>
              <a:rPr lang="en-US" dirty="0"/>
              <a:t>On-Demand Testing Service for Distros &amp; Vendors</a:t>
            </a:r>
          </a:p>
          <a:p>
            <a:pPr lvl="1"/>
            <a:r>
              <a:rPr lang="en-US" dirty="0"/>
              <a:t>Objective: Provide a testing service to vendors, distros, and others (“clients”)</a:t>
            </a:r>
          </a:p>
          <a:p>
            <a:pPr lvl="1"/>
            <a:r>
              <a:rPr lang="en-US" dirty="0"/>
              <a:t>Two flavors are available, both are driven by the test plan developed by the IWG</a:t>
            </a:r>
          </a:p>
          <a:p>
            <a:pPr lvl="2"/>
            <a:r>
              <a:rPr lang="en-US" dirty="0"/>
              <a:t>Debug testing</a:t>
            </a:r>
          </a:p>
          <a:p>
            <a:pPr lvl="2"/>
            <a:r>
              <a:rPr lang="en-US" dirty="0"/>
              <a:t>Logo testing</a:t>
            </a:r>
          </a:p>
          <a:p>
            <a:pPr lvl="1"/>
            <a:r>
              <a:rPr lang="en-US" dirty="0"/>
              <a:t>Both are driven by the test plan developed by the IWG</a:t>
            </a:r>
          </a:p>
          <a:p>
            <a:pPr lvl="2"/>
            <a:r>
              <a:rPr lang="en-US" dirty="0"/>
              <a:t>Client gets to choose which tests it wants to be tested against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Objective behind the original Interop Program</a:t>
            </a:r>
          </a:p>
          <a:p>
            <a:r>
              <a:rPr lang="en-US" dirty="0"/>
              <a:t>To build industry confidence in the newly emerging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the time, the OpenFabrics Enterprise Distribution – OFED, was a key industry enabler</a:t>
            </a:r>
          </a:p>
          <a:p>
            <a:r>
              <a:rPr lang="en-US" dirty="0"/>
              <a:t>The only open source distribution supporting the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interop program was to verify that a diverse set of hardware devices:</a:t>
            </a:r>
          </a:p>
          <a:p>
            <a:r>
              <a:rPr lang="en-US" dirty="0"/>
              <a:t>would interoperate among themselves, and</a:t>
            </a:r>
          </a:p>
          <a:p>
            <a:r>
              <a:rPr lang="en-US" dirty="0"/>
              <a:t>would interoperate with OFED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247264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0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5A00C3A83B343B81FA027F3C3D378" ma:contentTypeVersion="11" ma:contentTypeDescription="Create a new document." ma:contentTypeScope="" ma:versionID="ece0973c92d97a9375d5dea27b149832">
  <xsd:schema xmlns:xsd="http://www.w3.org/2001/XMLSchema" xmlns:xs="http://www.w3.org/2001/XMLSchema" xmlns:p="http://schemas.microsoft.com/office/2006/metadata/properties" xmlns:ns3="32114095-03b8-4670-bf35-bf1425dd57c9" xmlns:ns4="362ac62e-e45f-4a67-a9fa-c57e2a5898b1" targetNamespace="http://schemas.microsoft.com/office/2006/metadata/properties" ma:root="true" ma:fieldsID="625161563d3ba5816fa9a09173fdf848" ns3:_="" ns4:_="">
    <xsd:import namespace="32114095-03b8-4670-bf35-bf1425dd57c9"/>
    <xsd:import namespace="362ac62e-e45f-4a67-a9fa-c57e2a5898b1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14095-03b8-4670-bf35-bf1425dd57c9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ac62e-e45f-4a67-a9fa-c57e2a589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E2D6C-6157-40DC-BAFA-73A8466E7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14095-03b8-4670-bf35-bf1425dd57c9"/>
    <ds:schemaRef ds:uri="362ac62e-e45f-4a67-a9fa-c57e2a589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349D8B-31EC-46CE-97E3-C746956EA74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62ac62e-e45f-4a67-a9fa-c57e2a5898b1"/>
    <ds:schemaRef ds:uri="32114095-03b8-4670-bf35-bf1425dd57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19562</TotalTime>
  <Words>3370</Words>
  <Application>Microsoft Macintosh PowerPoint</Application>
  <PresentationFormat>Widescreen</PresentationFormat>
  <Paragraphs>520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MS PGothic</vt:lpstr>
      <vt:lpstr>Arial</vt:lpstr>
      <vt:lpstr>Arial Narrow</vt:lpstr>
      <vt:lpstr>Calibri</vt:lpstr>
      <vt:lpstr>Comic Sans MS</vt:lpstr>
      <vt:lpstr>Wingdings</vt:lpstr>
      <vt:lpstr>Office Theme</vt:lpstr>
      <vt:lpstr>Proposal to OFA Board </vt:lpstr>
      <vt:lpstr>Table of Contents</vt:lpstr>
      <vt:lpstr>Why an ‘interop’ program</vt:lpstr>
      <vt:lpstr>question</vt:lpstr>
      <vt:lpstr>serving our clients</vt:lpstr>
      <vt:lpstr>Two major components, different objectives</vt:lpstr>
      <vt:lpstr>An instructive look in the rearview mirror</vt:lpstr>
      <vt:lpstr>OFILP- openfabrics interop logo program</vt:lpstr>
      <vt:lpstr>OFILP mechanics</vt:lpstr>
      <vt:lpstr>What happened?</vt:lpstr>
      <vt:lpstr>An instructive look in the rearview mirror</vt:lpstr>
      <vt:lpstr>A better idea?</vt:lpstr>
      <vt:lpstr>Two major components</vt:lpstr>
      <vt:lpstr>pre-release integration testing</vt:lpstr>
      <vt:lpstr>ON-demand debug program</vt:lpstr>
      <vt:lpstr>ON-demand logo program</vt:lpstr>
      <vt:lpstr>Distro or vendor program</vt:lpstr>
      <vt:lpstr>Program scope - Paul</vt:lpstr>
      <vt:lpstr>Stakeholders</vt:lpstr>
      <vt:lpstr>stakeholder wish lists</vt:lpstr>
      <vt:lpstr>Upstream kernel pre-release testing</vt:lpstr>
      <vt:lpstr>Existing Governance Model - Tatyana</vt:lpstr>
      <vt:lpstr>Evolved Governance Model</vt:lpstr>
      <vt:lpstr>Hardware Infrastructure</vt:lpstr>
      <vt:lpstr>Software Infrastructure</vt:lpstr>
      <vt:lpstr>System Administration</vt:lpstr>
      <vt:lpstr>Program administraton</vt:lpstr>
      <vt:lpstr>Siting – 3 Locations – Jim R.</vt:lpstr>
      <vt:lpstr>Funding model – jim</vt:lpstr>
      <vt:lpstr>Costs</vt:lpstr>
      <vt:lpstr>membership</vt:lpstr>
      <vt:lpstr>Bonepile Slides from past iterations that we are not quite ready to delete yet</vt:lpstr>
      <vt:lpstr>Topics</vt:lpstr>
      <vt:lpstr>To Do</vt:lpstr>
      <vt:lpstr>NMC Distro Testing</vt:lpstr>
      <vt:lpstr>Testing infrastructure</vt:lpstr>
      <vt:lpstr>Agenda</vt:lpstr>
      <vt:lpstr>interoperability means:</vt:lpstr>
      <vt:lpstr>next steps</vt:lpstr>
      <vt:lpstr>a streamlined virtuous cycle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Jim Ryan</cp:lastModifiedBy>
  <cp:revision>198</cp:revision>
  <cp:lastPrinted>2020-03-04T22:07:57Z</cp:lastPrinted>
  <dcterms:created xsi:type="dcterms:W3CDTF">2016-02-08T22:33:42Z</dcterms:created>
  <dcterms:modified xsi:type="dcterms:W3CDTF">2020-03-04T22:35:14Z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0x010100B055A00C3A83B343B81FA027F3C3D378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2020-03-02 20:36:33Z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