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4" r:id="rId5"/>
    <p:sldMasterId id="2147483677" r:id="rId6"/>
  </p:sldMasterIdLst>
  <p:notesMasterIdLst>
    <p:notesMasterId r:id="rId51"/>
  </p:notesMasterIdLst>
  <p:handoutMasterIdLst>
    <p:handoutMasterId r:id="rId52"/>
  </p:handoutMasterIdLst>
  <p:sldIdLst>
    <p:sldId id="317" r:id="rId7"/>
    <p:sldId id="338" r:id="rId8"/>
    <p:sldId id="318" r:id="rId9"/>
    <p:sldId id="283" r:id="rId10"/>
    <p:sldId id="293" r:id="rId11"/>
    <p:sldId id="329" r:id="rId12"/>
    <p:sldId id="337" r:id="rId13"/>
    <p:sldId id="289" r:id="rId14"/>
    <p:sldId id="316" r:id="rId15"/>
    <p:sldId id="336" r:id="rId16"/>
    <p:sldId id="327" r:id="rId17"/>
    <p:sldId id="313" r:id="rId18"/>
    <p:sldId id="301" r:id="rId19"/>
    <p:sldId id="296" r:id="rId20"/>
    <p:sldId id="295" r:id="rId21"/>
    <p:sldId id="305" r:id="rId22"/>
    <p:sldId id="330" r:id="rId23"/>
    <p:sldId id="321" r:id="rId24"/>
    <p:sldId id="340" r:id="rId25"/>
    <p:sldId id="261" r:id="rId26"/>
    <p:sldId id="339" r:id="rId27"/>
    <p:sldId id="260" r:id="rId28"/>
    <p:sldId id="325" r:id="rId29"/>
    <p:sldId id="326" r:id="rId30"/>
    <p:sldId id="282" r:id="rId31"/>
    <p:sldId id="300" r:id="rId32"/>
    <p:sldId id="319" r:id="rId33"/>
    <p:sldId id="328" r:id="rId34"/>
    <p:sldId id="341" r:id="rId35"/>
    <p:sldId id="320" r:id="rId36"/>
    <p:sldId id="308" r:id="rId37"/>
    <p:sldId id="311" r:id="rId38"/>
    <p:sldId id="310" r:id="rId39"/>
    <p:sldId id="303" r:id="rId40"/>
    <p:sldId id="278" r:id="rId41"/>
    <p:sldId id="292" r:id="rId42"/>
    <p:sldId id="288" r:id="rId43"/>
    <p:sldId id="297" r:id="rId44"/>
    <p:sldId id="331" r:id="rId45"/>
    <p:sldId id="332" r:id="rId46"/>
    <p:sldId id="333" r:id="rId47"/>
    <p:sldId id="334" r:id="rId48"/>
    <p:sldId id="322" r:id="rId49"/>
    <p:sldId id="335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C1F433-D1E0-44BB-A7EF-D0398CD9C6C3}">
          <p14:sldIdLst>
            <p14:sldId id="317"/>
            <p14:sldId id="338"/>
            <p14:sldId id="318"/>
          </p14:sldIdLst>
        </p14:section>
        <p14:section name="Motivation and Objectives" id="{DF1FCBCA-9531-480B-B0C6-54FAE8E09A5E}">
          <p14:sldIdLst>
            <p14:sldId id="283"/>
            <p14:sldId id="293"/>
            <p14:sldId id="329"/>
            <p14:sldId id="337"/>
            <p14:sldId id="289"/>
            <p14:sldId id="316"/>
            <p14:sldId id="336"/>
          </p14:sldIdLst>
        </p14:section>
        <p14:section name="Background" id="{C60B8A2F-E908-450E-B711-11A91E8A55C1}">
          <p14:sldIdLst>
            <p14:sldId id="327"/>
            <p14:sldId id="313"/>
          </p14:sldIdLst>
        </p14:section>
        <p14:section name="Program Overview" id="{F2E4423B-43DC-4BD6-A22C-7B9C04E51E4F}">
          <p14:sldIdLst>
            <p14:sldId id="301"/>
            <p14:sldId id="296"/>
            <p14:sldId id="295"/>
            <p14:sldId id="305"/>
          </p14:sldIdLst>
        </p14:section>
        <p14:section name="Fabric Software Development Platform" id="{7380251D-C8BA-4B7E-909C-F5BB02959176}">
          <p14:sldIdLst>
            <p14:sldId id="330"/>
            <p14:sldId id="321"/>
            <p14:sldId id="340"/>
            <p14:sldId id="261"/>
            <p14:sldId id="339"/>
            <p14:sldId id="260"/>
          </p14:sldIdLst>
        </p14:section>
        <p14:section name="Program and System Administration" id="{05D82912-0802-40D7-87E8-459880158C5D}">
          <p14:sldIdLst>
            <p14:sldId id="325"/>
            <p14:sldId id="326"/>
          </p14:sldIdLst>
        </p14:section>
        <p14:section name="Governance" id="{0A9417A3-7B77-4B13-B031-93D6E168DC28}">
          <p14:sldIdLst>
            <p14:sldId id="282"/>
            <p14:sldId id="300"/>
          </p14:sldIdLst>
        </p14:section>
        <p14:section name="Siting" id="{6FD6501B-1ECB-42FA-967A-D3D406D4195C}">
          <p14:sldIdLst>
            <p14:sldId id="319"/>
          </p14:sldIdLst>
        </p14:section>
        <p14:section name="Costs, Funding" id="{EF7C127D-F877-4144-B10B-105783D0D5F8}">
          <p14:sldIdLst>
            <p14:sldId id="328"/>
            <p14:sldId id="341"/>
            <p14:sldId id="320"/>
          </p14:sldIdLst>
        </p14:section>
        <p14:section name="Bonepile" id="{E74D90D0-0C44-4B3C-B557-11EA916C5238}">
          <p14:sldIdLst>
            <p14:sldId id="308"/>
            <p14:sldId id="311"/>
            <p14:sldId id="310"/>
            <p14:sldId id="303"/>
            <p14:sldId id="278"/>
            <p14:sldId id="292"/>
            <p14:sldId id="288"/>
            <p14:sldId id="297"/>
            <p14:sldId id="331"/>
            <p14:sldId id="332"/>
            <p14:sldId id="333"/>
            <p14:sldId id="334"/>
            <p14:sldId id="322"/>
            <p14:sldId id="3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un, Paul" initials="GP" lastIdx="1" clrIdx="0">
    <p:extLst>
      <p:ext uri="{19B8F6BF-5375-455C-9EA6-DF929625EA0E}">
        <p15:presenceInfo xmlns:p15="http://schemas.microsoft.com/office/powerpoint/2012/main" userId="S::paul.grun@hpe.com::98627949-9007-460c-a54d-94ae0f553f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8D"/>
    <a:srgbClr val="663300"/>
    <a:srgbClr val="9A9CCA"/>
    <a:srgbClr val="9A9C9F"/>
    <a:srgbClr val="FFFFFF"/>
    <a:srgbClr val="399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06643C-E99A-441F-AAA2-339B8CA36B95}" v="14" dt="2020-03-25T01:46:04.5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12" autoAdjust="0"/>
    <p:restoredTop sz="93779"/>
  </p:normalViewPr>
  <p:slideViewPr>
    <p:cSldViewPr snapToGrid="0" showGuides="1">
      <p:cViewPr varScale="1">
        <p:scale>
          <a:sx n="101" d="100"/>
          <a:sy n="101" d="100"/>
        </p:scale>
        <p:origin x="138" y="216"/>
      </p:cViewPr>
      <p:guideLst>
        <p:guide orient="horz"/>
        <p:guide pos="38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commentAuthors" Target="commentAuthors.xml"/><Relationship Id="rId58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94B0E-72E8-4780-A3F2-08ABEEA90465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33CE3-6305-455E-B421-A7531C5AA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247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07500-6294-4FFB-9ADA-6A9D6A4F25B9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F64EA-60FF-47B8-A57A-06D6B92AF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240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F64EA-60FF-47B8-A57A-06D6B92AF9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88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F64EA-60FF-47B8-A57A-06D6B92AF9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34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F64EA-60FF-47B8-A57A-06D6B92AF9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55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Fabrics deck 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073494"/>
            <a:ext cx="12192000" cy="1042935"/>
          </a:xfrm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84109"/>
            <a:ext cx="12192000" cy="554937"/>
          </a:xfrm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4585685"/>
            <a:ext cx="12192000" cy="448832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400" b="1" i="0" kern="1200" dirty="0" smtClean="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1"/>
            <a:ext cx="12192000" cy="266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" y="2571917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536955"/>
            <a:ext cx="1905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1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09594" y="1227263"/>
            <a:ext cx="9790599" cy="4983757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000000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739" y="1269952"/>
            <a:ext cx="11151661" cy="427941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30739" y="5720114"/>
            <a:ext cx="11151661" cy="587470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720114"/>
            <a:ext cx="10860200" cy="58747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58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312560"/>
            <a:ext cx="10972440" cy="4813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7485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882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312560"/>
            <a:ext cx="10972440" cy="4813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3543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312560"/>
            <a:ext cx="10972440" cy="481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3407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312560"/>
            <a:ext cx="5354280" cy="481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312560"/>
            <a:ext cx="5354280" cy="481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5084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8089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441360"/>
            <a:ext cx="10972440" cy="1942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4328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31256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1960" y="1312560"/>
            <a:ext cx="5354280" cy="481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09480" y="382680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2331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7930433" y="6401351"/>
            <a:ext cx="4114800" cy="365125"/>
          </a:xfrm>
        </p:spPr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</p:spTree>
    <p:extLst>
      <p:ext uri="{BB962C8B-B14F-4D97-AF65-F5344CB8AC3E}">
        <p14:creationId xmlns:p14="http://schemas.microsoft.com/office/powerpoint/2010/main" val="85855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312560"/>
            <a:ext cx="5354280" cy="4813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31256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1960" y="382680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9471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31256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31256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09480" y="3826800"/>
            <a:ext cx="1097244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2565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312560"/>
            <a:ext cx="1097244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09480" y="3826800"/>
            <a:ext cx="1097244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6050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31256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231960" y="131256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9480" y="382680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6231960" y="3826800"/>
            <a:ext cx="535428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8536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312560"/>
            <a:ext cx="353304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319640" y="1312560"/>
            <a:ext cx="353304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8029800" y="1312560"/>
            <a:ext cx="353304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609480" y="3826800"/>
            <a:ext cx="353304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4319640" y="3826800"/>
            <a:ext cx="353304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8029800" y="3826800"/>
            <a:ext cx="353304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29757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Fabrics deck 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073494"/>
            <a:ext cx="12192000" cy="1042935"/>
          </a:xfrm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84109"/>
            <a:ext cx="12192000" cy="554937"/>
          </a:xfrm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4585685"/>
            <a:ext cx="12192000" cy="448832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400" b="1" i="0" kern="1200" dirty="0" smtClean="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1"/>
            <a:ext cx="12192000" cy="266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" y="2571917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690534" y="2820733"/>
            <a:ext cx="4854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  <a:latin typeface="Arial Narrow"/>
                <a:cs typeface="Arial Narrow"/>
              </a:rPr>
              <a:t>15</a:t>
            </a:r>
            <a:r>
              <a:rPr lang="en-US" sz="1800" baseline="30000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lang="en-US" sz="1800" dirty="0">
                <a:solidFill>
                  <a:srgbClr val="FFFFFF"/>
                </a:solidFill>
                <a:latin typeface="Arial Narrow"/>
                <a:cs typeface="Arial Narrow"/>
              </a:rPr>
              <a:t> ANNUAL WORKSHOP 2019  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536955"/>
            <a:ext cx="1905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578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005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405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328" y="1312639"/>
            <a:ext cx="8352071" cy="4813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29656" y="1312639"/>
            <a:ext cx="2848417" cy="4813525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739" y="1387341"/>
            <a:ext cx="2461683" cy="4641984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621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ba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12638"/>
            <a:ext cx="5822596" cy="39058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30739" y="5303912"/>
            <a:ext cx="11151661" cy="1003673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421302"/>
            <a:ext cx="10860200" cy="789445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6432197" y="1312639"/>
            <a:ext cx="5150204" cy="390589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65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036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Fabrics deck se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63622"/>
            <a:ext cx="10363200" cy="2805830"/>
          </a:xfrm>
        </p:spPr>
        <p:txBody>
          <a:bodyPr anchor="ctr" anchorCtr="1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" y="2016981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" y="4845022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312" y="427151"/>
            <a:ext cx="1623376" cy="149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257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8531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7957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479570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200" b="1" i="0" kern="1200" dirty="0" smtClean="0">
                <a:solidFill>
                  <a:srgbClr val="000000"/>
                </a:solidFill>
                <a:latin typeface="Arial Narrow"/>
                <a:ea typeface="+mn-ea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28234"/>
            <a:ext cx="5384800" cy="3929425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28234"/>
            <a:ext cx="5384800" cy="3929425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8350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9058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09594" y="1227263"/>
            <a:ext cx="9790599" cy="4983757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000000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285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739" y="1269952"/>
            <a:ext cx="11151661" cy="427941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30739" y="5720114"/>
            <a:ext cx="11151661" cy="587470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720114"/>
            <a:ext cx="10860200" cy="58747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04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328" y="1312639"/>
            <a:ext cx="8352071" cy="4813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29656" y="1312639"/>
            <a:ext cx="2848417" cy="4813525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739" y="1387341"/>
            <a:ext cx="2461683" cy="4641984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0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ba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12638"/>
            <a:ext cx="5822596" cy="39058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30739" y="5303912"/>
            <a:ext cx="11151661" cy="1003673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421302"/>
            <a:ext cx="10860200" cy="789445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6432197" y="1312639"/>
            <a:ext cx="5150204" cy="390589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2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Fabrics deck se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63622"/>
            <a:ext cx="10363200" cy="2805830"/>
          </a:xfrm>
        </p:spPr>
        <p:txBody>
          <a:bodyPr anchor="ctr" anchorCtr="1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" y="2016981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" y="4845022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312" y="427151"/>
            <a:ext cx="1623376" cy="149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7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0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7957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479570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200" b="1" i="0" kern="1200" dirty="0" smtClean="0">
                <a:solidFill>
                  <a:srgbClr val="000000"/>
                </a:solidFill>
                <a:latin typeface="Arial Narrow"/>
                <a:ea typeface="+mn-ea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28234"/>
            <a:ext cx="5384800" cy="3929425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28234"/>
            <a:ext cx="5384800" cy="3929425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7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4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12639"/>
            <a:ext cx="10972800" cy="481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1089025" marR="0" lvl="4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88D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  <a:p>
            <a:pPr lvl="3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7930433" y="6401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err="1">
                <a:latin typeface="Arial Narrow"/>
                <a:cs typeface="Arial Narrow"/>
              </a:rPr>
              <a:t>OpenFabrics</a:t>
            </a:r>
            <a:r>
              <a:rPr lang="en-US" dirty="0">
                <a:latin typeface="Arial Narrow"/>
                <a:cs typeface="Arial Narrow"/>
              </a:rPr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0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0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7" r:id="rId10"/>
    <p:sldLayoutId id="2147483663" r:id="rId11"/>
    <p:sldLayoutId id="2147483689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100" b="1" i="0" kern="1200" cap="all">
          <a:solidFill>
            <a:srgbClr val="399ACA"/>
          </a:solidFill>
          <a:latin typeface="Arial Narrow"/>
          <a:ea typeface="+mj-ea"/>
          <a:cs typeface="Arial Narrow"/>
        </a:defRPr>
      </a:lvl1pPr>
    </p:titleStyle>
    <p:bodyStyle>
      <a:lvl1pPr marL="223838" indent="-223838" algn="l" defTabSz="457200" rtl="0" eaLnBrk="1" latinLnBrk="0" hangingPunct="1">
        <a:spcBef>
          <a:spcPct val="20000"/>
        </a:spcBef>
        <a:buSzPct val="110000"/>
        <a:buFont typeface="Wingdings" charset="2"/>
        <a:buChar char="§"/>
        <a:defRPr sz="20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395288" indent="-171450" algn="l" defTabSz="457200" rtl="0" eaLnBrk="1" latinLnBrk="0" hangingPunct="1">
        <a:spcBef>
          <a:spcPct val="20000"/>
        </a:spcBef>
        <a:buClr>
          <a:srgbClr val="399ACA"/>
        </a:buClr>
        <a:buSzPct val="120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630238" indent="-1714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800100" marR="0" indent="-169863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588D"/>
        </a:buClr>
        <a:buSzTx/>
        <a:buFont typeface="Arial"/>
        <a:buChar char="•"/>
        <a:tabLst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1089025" indent="-23495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/>
          <p:cNvPicPr/>
          <p:nvPr/>
        </p:nvPicPr>
        <p:blipFill>
          <a:blip r:embed="rId14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441360"/>
            <a:ext cx="10972440" cy="418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strike="noStrike" cap="all" spc="-1">
                <a:solidFill>
                  <a:srgbClr val="FFFFFF"/>
                </a:solidFill>
                <a:latin typeface="Arial Narrow"/>
              </a:rPr>
              <a:t>Click to edit Master title style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312560"/>
            <a:ext cx="10972440" cy="4813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3920" indent="-2235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110000"/>
              <a:buFont typeface="Wingdings" charset="2"/>
              <a:buChar char=""/>
            </a:pPr>
            <a:r>
              <a:rPr lang="en-US" sz="2800" b="1" strike="noStrike" spc="-1">
                <a:solidFill>
                  <a:srgbClr val="000000"/>
                </a:solidFill>
                <a:latin typeface="Arial"/>
              </a:rPr>
              <a:t>Click to edit Master text styles</a:t>
            </a:r>
          </a:p>
          <a:p>
            <a:pPr marL="395280" lvl="1" indent="-171000">
              <a:lnSpc>
                <a:spcPct val="100000"/>
              </a:lnSpc>
              <a:spcBef>
                <a:spcPts val="479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Second level</a:t>
            </a:r>
          </a:p>
          <a:p>
            <a:pPr marL="630360" lvl="2" indent="-171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Third level</a:t>
            </a:r>
          </a:p>
          <a:p>
            <a:pPr marL="800280" lvl="3" indent="-169560">
              <a:lnSpc>
                <a:spcPct val="100000"/>
              </a:lnSpc>
              <a:spcBef>
                <a:spcPts val="360"/>
              </a:spcBef>
              <a:buClr>
                <a:srgbClr val="00588D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level</a:t>
            </a:r>
          </a:p>
          <a:p>
            <a:pPr marL="1089000" lvl="4" indent="-2347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Fifth level</a:t>
            </a:r>
          </a:p>
        </p:txBody>
      </p:sp>
      <p:sp>
        <p:nvSpPr>
          <p:cNvPr id="46" name="CustomShape 3"/>
          <p:cNvSpPr/>
          <p:nvPr/>
        </p:nvSpPr>
        <p:spPr>
          <a:xfrm>
            <a:off x="5085720" y="6445800"/>
            <a:ext cx="2020320" cy="45360"/>
          </a:xfrm>
          <a:prstGeom prst="rect">
            <a:avLst/>
          </a:prstGeom>
          <a:solidFill>
            <a:srgbClr val="9A9C9F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7" name="PlaceHolder 4"/>
          <p:cNvSpPr>
            <a:spLocks noGrp="1"/>
          </p:cNvSpPr>
          <p:nvPr>
            <p:ph type="sldNum"/>
          </p:nvPr>
        </p:nvSpPr>
        <p:spPr>
          <a:xfrm>
            <a:off x="4673520" y="6409800"/>
            <a:ext cx="2844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2C72415E-630D-4CB0-B645-F6BB1152F08A}" type="slidenum">
              <a:rPr lang="en-US" sz="1200" b="0" strike="noStrike" spc="-1">
                <a:solidFill>
                  <a:srgbClr val="000000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8" name="CustomShape 5"/>
          <p:cNvSpPr/>
          <p:nvPr/>
        </p:nvSpPr>
        <p:spPr>
          <a:xfrm>
            <a:off x="0" y="1150920"/>
            <a:ext cx="12191760" cy="45360"/>
          </a:xfrm>
          <a:prstGeom prst="rect">
            <a:avLst/>
          </a:prstGeom>
          <a:solidFill>
            <a:srgbClr val="00588D"/>
          </a:soli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85625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12639"/>
            <a:ext cx="10972800" cy="481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1089025" marR="0" lvl="4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88D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  <a:p>
            <a:pPr lvl="3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0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10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100" b="1" i="0" kern="1200" cap="all">
          <a:solidFill>
            <a:srgbClr val="399ACA"/>
          </a:solidFill>
          <a:latin typeface="Arial Narrow"/>
          <a:ea typeface="+mj-ea"/>
          <a:cs typeface="Arial Narrow"/>
        </a:defRPr>
      </a:lvl1pPr>
    </p:titleStyle>
    <p:bodyStyle>
      <a:lvl1pPr marL="223838" indent="-223838" algn="l" defTabSz="457200" rtl="0" eaLnBrk="1" latinLnBrk="0" hangingPunct="1">
        <a:spcBef>
          <a:spcPct val="20000"/>
        </a:spcBef>
        <a:buSzPct val="110000"/>
        <a:buFont typeface="Wingdings" charset="2"/>
        <a:buChar char="§"/>
        <a:defRPr sz="20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395288" indent="-171450" algn="l" defTabSz="457200" rtl="0" eaLnBrk="1" latinLnBrk="0" hangingPunct="1">
        <a:spcBef>
          <a:spcPct val="20000"/>
        </a:spcBef>
        <a:buClr>
          <a:srgbClr val="399ACA"/>
        </a:buClr>
        <a:buSzPct val="120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630238" indent="-1714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800100" marR="0" indent="-169863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588D"/>
        </a:buClr>
        <a:buSzTx/>
        <a:buFont typeface="Arial"/>
        <a:buChar char="•"/>
        <a:tabLst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1089025" indent="-23495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eaker-project.org/" TargetMode="External"/><Relationship Id="rId2" Type="http://schemas.openxmlformats.org/officeDocument/2006/relationships/hyperlink" Target="https://gitlab.com/cki-project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github.com/CKI-project/tests-beaker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2" y="3502654"/>
            <a:ext cx="9144000" cy="622780"/>
          </a:xfrm>
        </p:spPr>
        <p:txBody>
          <a:bodyPr>
            <a:noAutofit/>
          </a:bodyPr>
          <a:lstStyle/>
          <a:p>
            <a:r>
              <a:rPr lang="en-US" sz="3200" dirty="0"/>
              <a:t>OFA Fabric Software Development Platform FSDP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0" y="4508980"/>
            <a:ext cx="12192000" cy="857346"/>
          </a:xfrm>
        </p:spPr>
        <p:txBody>
          <a:bodyPr>
            <a:normAutofit/>
          </a:bodyPr>
          <a:lstStyle/>
          <a:p>
            <a:r>
              <a:rPr lang="en-US" dirty="0"/>
              <a:t>Proposal</a:t>
            </a:r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1524002" y="5510638"/>
            <a:ext cx="9143999" cy="365125"/>
          </a:xfrm>
          <a:prstGeom prst="rect">
            <a:avLst/>
          </a:prstGeom>
        </p:spPr>
        <p:txBody>
          <a:bodyPr wrap="none"/>
          <a:lstStyle>
            <a:defPPr>
              <a:defRPr lang="en-US"/>
            </a:defPPr>
            <a:lvl1pPr marL="0" algn="ctr" defTabSz="457200" rtl="0" eaLnBrk="1" latinLnBrk="0" hangingPunct="1">
              <a:defRPr sz="2200" b="1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March, 2020 </a:t>
            </a:r>
          </a:p>
        </p:txBody>
      </p:sp>
    </p:spTree>
    <p:extLst>
      <p:ext uri="{BB962C8B-B14F-4D97-AF65-F5344CB8AC3E}">
        <p14:creationId xmlns:p14="http://schemas.microsoft.com/office/powerpoint/2010/main" val="2555917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C8E2-AA67-455E-924C-D90E4727D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pc="-1" dirty="0">
                <a:solidFill>
                  <a:srgbClr val="FFFFFF"/>
                </a:solidFill>
              </a:rPr>
              <a:t>Program objectives – high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42C7E-8D91-49C6-A2BE-8BF625F1A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spc="-1" dirty="0">
                <a:solidFill>
                  <a:srgbClr val="000000"/>
                </a:solidFill>
              </a:rPr>
              <a:t>Driven by, and capable of testing, standard, commercially available, OS platforms</a:t>
            </a:r>
          </a:p>
          <a:p>
            <a:pPr lvl="1"/>
            <a:r>
              <a:rPr lang="en-US" spc="-1" dirty="0" err="1">
                <a:solidFill>
                  <a:srgbClr val="000000"/>
                </a:solidFill>
              </a:rPr>
              <a:t>SuSE</a:t>
            </a:r>
            <a:r>
              <a:rPr lang="en-US" spc="-1" dirty="0">
                <a:solidFill>
                  <a:srgbClr val="000000"/>
                </a:solidFill>
              </a:rPr>
              <a:t>, Red Hat, Debian, Ubuntu, etc. </a:t>
            </a:r>
          </a:p>
          <a:p>
            <a:r>
              <a:rPr lang="en-US" b="0" spc="-1" dirty="0">
                <a:solidFill>
                  <a:srgbClr val="000000"/>
                </a:solidFill>
              </a:rPr>
              <a:t>Capable of testing specialized OS platforms (with additional software)</a:t>
            </a:r>
          </a:p>
          <a:p>
            <a:pPr lvl="1"/>
            <a:r>
              <a:rPr lang="en-US" spc="-1" dirty="0">
                <a:solidFill>
                  <a:srgbClr val="000000"/>
                </a:solidFill>
              </a:rPr>
              <a:t>OFED, MOFED, beta packages on top of the released OS platform code, upstream -</a:t>
            </a:r>
            <a:r>
              <a:rPr lang="en-US" spc="-1" dirty="0" err="1">
                <a:solidFill>
                  <a:srgbClr val="000000"/>
                </a:solidFill>
              </a:rPr>
              <a:t>rc</a:t>
            </a:r>
            <a:r>
              <a:rPr lang="en-US" spc="-1" dirty="0">
                <a:solidFill>
                  <a:srgbClr val="000000"/>
                </a:solidFill>
              </a:rPr>
              <a:t> releases, upstream final releases</a:t>
            </a:r>
          </a:p>
          <a:p>
            <a:r>
              <a:rPr lang="en-US" b="0" spc="-1" dirty="0">
                <a:solidFill>
                  <a:srgbClr val="000000"/>
                </a:solidFill>
              </a:rPr>
              <a:t>Able to test user supplied software on any OS platform with or without OS updates</a:t>
            </a:r>
          </a:p>
          <a:p>
            <a:r>
              <a:rPr lang="en-US" b="0" spc="-1" dirty="0">
                <a:solidFill>
                  <a:srgbClr val="000000"/>
                </a:solidFill>
              </a:rPr>
              <a:t>Adaptable to multiple different fabrics (see following slides on Scope)</a:t>
            </a:r>
          </a:p>
          <a:p>
            <a:r>
              <a:rPr lang="en-US" b="0" spc="-1" dirty="0">
                <a:solidFill>
                  <a:srgbClr val="000000"/>
                </a:solidFill>
              </a:rPr>
              <a:t>Capable of testing interoperability across vendor hardware</a:t>
            </a:r>
          </a:p>
          <a:p>
            <a:pPr lvl="1"/>
            <a:r>
              <a:rPr lang="en-US" b="0" spc="-1" dirty="0">
                <a:solidFill>
                  <a:srgbClr val="000000"/>
                </a:solidFill>
              </a:rPr>
              <a:t>Broadcom </a:t>
            </a:r>
            <a:r>
              <a:rPr lang="en-US" b="0" spc="-1" dirty="0" err="1">
                <a:solidFill>
                  <a:srgbClr val="000000"/>
                </a:solidFill>
              </a:rPr>
              <a:t>RoCE</a:t>
            </a:r>
            <a:r>
              <a:rPr lang="en-US" b="0" spc="-1" dirty="0">
                <a:solidFill>
                  <a:srgbClr val="000000"/>
                </a:solidFill>
              </a:rPr>
              <a:t> to Mellanox </a:t>
            </a:r>
            <a:r>
              <a:rPr lang="en-US" b="0" spc="-1" dirty="0" err="1">
                <a:solidFill>
                  <a:srgbClr val="000000"/>
                </a:solidFill>
              </a:rPr>
              <a:t>RoCE</a:t>
            </a:r>
            <a:r>
              <a:rPr lang="en-US" b="0" spc="-1" dirty="0">
                <a:solidFill>
                  <a:srgbClr val="000000"/>
                </a:solidFill>
              </a:rPr>
              <a:t> for example</a:t>
            </a:r>
          </a:p>
          <a:p>
            <a:r>
              <a:rPr lang="en-US" b="0" spc="-1" dirty="0">
                <a:solidFill>
                  <a:srgbClr val="000000"/>
                </a:solidFill>
              </a:rPr>
              <a:t>Runs mostly in lights out mode</a:t>
            </a:r>
          </a:p>
          <a:p>
            <a:pPr lvl="1"/>
            <a:r>
              <a:rPr lang="en-US" b="0" spc="-1" dirty="0">
                <a:solidFill>
                  <a:srgbClr val="000000"/>
                </a:solidFill>
              </a:rPr>
              <a:t>Able to automatically select machines to run tests on and install all necessary software for the test</a:t>
            </a:r>
          </a:p>
          <a:p>
            <a:pPr lvl="1"/>
            <a:r>
              <a:rPr lang="en-US" spc="-1" dirty="0">
                <a:solidFill>
                  <a:srgbClr val="000000"/>
                </a:solidFill>
              </a:rPr>
              <a:t>Able to give the </a:t>
            </a:r>
            <a:r>
              <a:rPr lang="en-US" b="0" spc="-1" dirty="0">
                <a:solidFill>
                  <a:srgbClr val="000000"/>
                </a:solidFill>
              </a:rPr>
              <a:t>option of automated testing or manual testing once the machines are installed</a:t>
            </a:r>
          </a:p>
          <a:p>
            <a:r>
              <a:rPr lang="en-US" b="0" spc="-1" dirty="0">
                <a:solidFill>
                  <a:srgbClr val="000000"/>
                </a:solidFill>
              </a:rPr>
              <a:t>Able to manually schedule all or a portion of the cluster for user checkout</a:t>
            </a:r>
            <a:endParaRPr lang="en-US" spc="-1" dirty="0">
              <a:solidFill>
                <a:srgbClr val="00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603CC-3E77-4DD3-83EE-89095EAC11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3EA0E-C5B1-48EC-8082-F253EA8805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751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12639"/>
            <a:ext cx="11098924" cy="4813525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original OpenFabrics Interoperability Logo Program was:</a:t>
            </a:r>
            <a:endParaRPr lang="en-US" b="0" dirty="0"/>
          </a:p>
          <a:p>
            <a:r>
              <a:rPr lang="en-US" b="0" dirty="0"/>
              <a:t>Designed to validate interoperability between vendors, and with the OFED stack</a:t>
            </a:r>
          </a:p>
          <a:p>
            <a:r>
              <a:rPr lang="en-US" b="0" dirty="0"/>
              <a:t>Narrowly focused on a small hardware vendor community</a:t>
            </a:r>
          </a:p>
          <a:p>
            <a:r>
              <a:rPr lang="en-US" b="0" dirty="0"/>
              <a:t>Centered around a certification program – ‘Logo Program’</a:t>
            </a:r>
          </a:p>
          <a:p>
            <a:r>
              <a:rPr lang="en-US" b="0" dirty="0"/>
              <a:t>Forced participants into a rigid program schedule</a:t>
            </a:r>
          </a:p>
          <a:p>
            <a:r>
              <a:rPr lang="en-US" b="0" dirty="0">
                <a:sym typeface="Wingdings" panose="05000000000000000000" pitchFamily="2" charset="2"/>
              </a:rPr>
              <a:t>Paid for by the subscribers, who were charged a fixed base fee + an incremental fee based on number of devices tested</a:t>
            </a:r>
          </a:p>
          <a:p>
            <a:pPr marL="0" indent="0">
              <a:buNone/>
            </a:pPr>
            <a:endParaRPr lang="en-US" b="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/>
              <a:t>Over time …</a:t>
            </a:r>
            <a:endParaRPr lang="en-US" b="0" dirty="0">
              <a:sym typeface="Wingdings" panose="05000000000000000000" pitchFamily="2" charset="2"/>
            </a:endParaRPr>
          </a:p>
          <a:p>
            <a:r>
              <a:rPr lang="en-US" b="0" dirty="0">
                <a:sym typeface="Wingdings" panose="05000000000000000000" pitchFamily="2" charset="2"/>
              </a:rPr>
              <a:t>OFED’s components were replaced by a community-supported open source RDMA subsystem</a:t>
            </a:r>
          </a:p>
          <a:p>
            <a:r>
              <a:rPr lang="en-US" b="0" dirty="0">
                <a:sym typeface="Wingdings" panose="05000000000000000000" pitchFamily="2" charset="2"/>
              </a:rPr>
              <a:t>RDMA users and vendors expressed strong preference to test against standard Distros and upstream kernels</a:t>
            </a:r>
          </a:p>
          <a:p>
            <a:r>
              <a:rPr lang="en-US" b="0" dirty="0">
                <a:sym typeface="Wingdings" panose="05000000000000000000" pitchFamily="2" charset="2"/>
              </a:rPr>
              <a:t>Industry consolidation reduced the number of hardware devices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755C13F-A7E6-425A-91B9-30A487824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instructive look in the rearview mirror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FD0F6B-15BE-4F01-AE56-19AD11D820E0}"/>
              </a:ext>
            </a:extLst>
          </p:cNvPr>
          <p:cNvSpPr txBox="1"/>
          <p:nvPr/>
        </p:nvSpPr>
        <p:spPr>
          <a:xfrm>
            <a:off x="2237604" y="6032019"/>
            <a:ext cx="7716792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Long Story Short – it was the right program for its time, but that time has passed</a:t>
            </a:r>
          </a:p>
        </p:txBody>
      </p:sp>
    </p:spTree>
    <p:extLst>
      <p:ext uri="{BB962C8B-B14F-4D97-AF65-F5344CB8AC3E}">
        <p14:creationId xmlns:p14="http://schemas.microsoft.com/office/powerpoint/2010/main" val="2925961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0C67B-9D5F-45C4-92F0-B64527EC1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better idea?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1AFA1-BD28-41E9-8884-2487F241B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At the 2019 Workshop, a ‘re-imagined’ Interop program was proposed: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Targeted at a much broader audience</a:t>
            </a:r>
          </a:p>
          <a:p>
            <a:pPr marL="628650" lvl="1" indent="-457200"/>
            <a:r>
              <a:rPr lang="en-US" dirty="0"/>
              <a:t>Much more responsive to the needs of the broader networking community</a:t>
            </a:r>
          </a:p>
          <a:p>
            <a:pPr marL="628650" lvl="1" indent="-457200"/>
            <a:r>
              <a:rPr lang="en-US" dirty="0"/>
              <a:t>Still includes the traditional hardware vendors, but adds:</a:t>
            </a:r>
          </a:p>
          <a:p>
            <a:pPr marL="628650" lvl="1" indent="-457200"/>
            <a:r>
              <a:rPr lang="en-US" dirty="0"/>
              <a:t>Distros, Linux Kernel community, network software developers and others as stakeholders</a:t>
            </a:r>
          </a:p>
          <a:p>
            <a:r>
              <a:rPr lang="en-US" dirty="0"/>
              <a:t>Greatly improved flexibility for clients of the program, highly responsive to their needs</a:t>
            </a:r>
          </a:p>
          <a:p>
            <a:pPr marL="628650" lvl="1" indent="-457200"/>
            <a:r>
              <a:rPr lang="en-US" dirty="0"/>
              <a:t>Based on an ‘on-demand’ philosophy</a:t>
            </a:r>
          </a:p>
          <a:p>
            <a:pPr marL="628650" lvl="1" indent="-457200"/>
            <a:r>
              <a:rPr lang="en-US" dirty="0"/>
              <a:t>Retains the original logo program, if it is desired, but no longer the center of the universe</a:t>
            </a:r>
          </a:p>
          <a:p>
            <a:r>
              <a:rPr lang="en-US" dirty="0"/>
              <a:t>Integrates popular Distributions</a:t>
            </a:r>
          </a:p>
          <a:p>
            <a:pPr marL="628650" lvl="1" indent="-457200"/>
            <a:r>
              <a:rPr lang="en-US" dirty="0"/>
              <a:t>vs the former program, that was driven by OFED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9ADD7-7A82-469D-9722-00D6686B60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DA898-8B11-401F-BED0-EC51C8808A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228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45CA5-EED3-46A0-A3DE-D7492DD6D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060378-E068-4624-AEA1-EFF67593C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program is built around a ‘lights out’ cluster maintained and supported by the OFA</a:t>
            </a:r>
          </a:p>
          <a:p>
            <a:r>
              <a:rPr lang="en-US" dirty="0"/>
              <a:t>The cluster has potentially three major usages</a:t>
            </a:r>
          </a:p>
          <a:p>
            <a:pPr lvl="1"/>
            <a:r>
              <a:rPr lang="en-US" dirty="0"/>
              <a:t>Pre-release integration testing</a:t>
            </a:r>
          </a:p>
          <a:p>
            <a:pPr lvl="1"/>
            <a:r>
              <a:rPr lang="en-US" dirty="0"/>
              <a:t>On-demand testing</a:t>
            </a:r>
          </a:p>
          <a:p>
            <a:pPr lvl="1"/>
            <a:r>
              <a:rPr lang="en-US" dirty="0"/>
              <a:t>A logo program</a:t>
            </a:r>
          </a:p>
          <a:p>
            <a:pPr lvl="1"/>
            <a:r>
              <a:rPr lang="en-US" dirty="0"/>
              <a:t>Other use cases are likely to emerge as the industry becomes aware of the capability being offered</a:t>
            </a:r>
          </a:p>
          <a:p>
            <a:r>
              <a:rPr lang="en-US" dirty="0"/>
              <a:t>This section describes these three usages</a:t>
            </a:r>
          </a:p>
          <a:p>
            <a:r>
              <a:rPr lang="en-US" dirty="0"/>
              <a:t>The next section describes the hardware and software infrastructure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8FDD2-5ADF-4372-B0A5-FBB40175D7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AFD722-D7F4-437A-8E53-B203B35BC4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259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85AA0-B6B0-4681-94CD-0B7AF858C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Usage: pre-release integration testing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1FC42D-0AB0-4285-A298-886246F519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6A291-C624-478A-9535-7767DE9695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DA81F3-C279-4138-AA3B-ADC8E201E31B}"/>
              </a:ext>
            </a:extLst>
          </p:cNvPr>
          <p:cNvSpPr txBox="1"/>
          <p:nvPr/>
        </p:nvSpPr>
        <p:spPr>
          <a:xfrm>
            <a:off x="327641" y="1521346"/>
            <a:ext cx="8038932" cy="131421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Objective: Support the Linux kernel community through an integration testing program</a:t>
            </a:r>
          </a:p>
          <a:p>
            <a:pPr marL="285750" indent="-285750">
              <a:buFontTx/>
              <a:buChar char="-"/>
            </a:pPr>
            <a:r>
              <a:rPr lang="en-US" dirty="0"/>
              <a:t>Synchronized to, and automatically triggered by, the kernel release cycle</a:t>
            </a:r>
          </a:p>
          <a:p>
            <a:pPr marL="285750" indent="-285750">
              <a:buFontTx/>
              <a:buChar char="-"/>
            </a:pPr>
            <a:r>
              <a:rPr lang="en-US" dirty="0"/>
              <a:t>A local daemon patrols for changes in the upstream kernel</a:t>
            </a:r>
          </a:p>
          <a:p>
            <a:pPr marL="285750" indent="-285750">
              <a:buFontTx/>
              <a:buChar char="-"/>
            </a:pPr>
            <a:r>
              <a:rPr lang="en-US" dirty="0"/>
              <a:t>Driven by an OFA-defined test plan</a:t>
            </a:r>
          </a:p>
          <a:p>
            <a:pPr marL="285750" indent="-285750">
              <a:buFontTx/>
              <a:buChar char="-"/>
            </a:pPr>
            <a:r>
              <a:rPr lang="en-US" dirty="0"/>
              <a:t>Interactive test and debug cycle</a:t>
            </a:r>
          </a:p>
          <a:p>
            <a:pPr marL="285750" indent="-285750">
              <a:buFontTx/>
              <a:buChar char="-"/>
            </a:pPr>
            <a:r>
              <a:rPr lang="en-US" dirty="0"/>
              <a:t>Results reported thru standard open source mechanisms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FCA8A98-F0EF-413C-8F3B-8511D737807E}"/>
              </a:ext>
            </a:extLst>
          </p:cNvPr>
          <p:cNvGrpSpPr/>
          <p:nvPr/>
        </p:nvGrpSpPr>
        <p:grpSpPr>
          <a:xfrm>
            <a:off x="8593942" y="4016986"/>
            <a:ext cx="1050418" cy="1067015"/>
            <a:chOff x="3736326" y="4406190"/>
            <a:chExt cx="1050418" cy="1067015"/>
          </a:xfrm>
        </p:grpSpPr>
        <p:sp>
          <p:nvSpPr>
            <p:cNvPr id="6" name="Arrow: Curved Right 5">
              <a:extLst>
                <a:ext uri="{FF2B5EF4-FFF2-40B4-BE49-F238E27FC236}">
                  <a16:creationId xmlns:a16="http://schemas.microsoft.com/office/drawing/2014/main" id="{10C1E6AD-A5B7-41C0-8BDA-18F8633B769F}"/>
                </a:ext>
              </a:extLst>
            </p:cNvPr>
            <p:cNvSpPr/>
            <p:nvPr/>
          </p:nvSpPr>
          <p:spPr>
            <a:xfrm>
              <a:off x="3736326" y="4449942"/>
              <a:ext cx="436913" cy="1023263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Arrow: Curved Right 6">
              <a:extLst>
                <a:ext uri="{FF2B5EF4-FFF2-40B4-BE49-F238E27FC236}">
                  <a16:creationId xmlns:a16="http://schemas.microsoft.com/office/drawing/2014/main" id="{9C92099A-5AD1-41CC-A557-0B24ACC1AABB}"/>
                </a:ext>
              </a:extLst>
            </p:cNvPr>
            <p:cNvSpPr/>
            <p:nvPr/>
          </p:nvSpPr>
          <p:spPr>
            <a:xfrm flipH="1" flipV="1">
              <a:off x="4349831" y="4406190"/>
              <a:ext cx="436913" cy="1023263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276E9CF-F74E-4081-B29E-E7200D2D83F3}"/>
              </a:ext>
            </a:extLst>
          </p:cNvPr>
          <p:cNvSpPr txBox="1"/>
          <p:nvPr/>
        </p:nvSpPr>
        <p:spPr>
          <a:xfrm>
            <a:off x="583252" y="6163024"/>
            <a:ext cx="3678315" cy="36933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Think of it as collaborative debugging</a:t>
            </a:r>
          </a:p>
        </p:txBody>
      </p:sp>
      <p:sp>
        <p:nvSpPr>
          <p:cNvPr id="18" name="Flowchart: Sequential Access Storage 17">
            <a:extLst>
              <a:ext uri="{FF2B5EF4-FFF2-40B4-BE49-F238E27FC236}">
                <a16:creationId xmlns:a16="http://schemas.microsoft.com/office/drawing/2014/main" id="{01C48797-426E-44D0-8F4A-2A09509CD699}"/>
              </a:ext>
            </a:extLst>
          </p:cNvPr>
          <p:cNvSpPr/>
          <p:nvPr/>
        </p:nvSpPr>
        <p:spPr>
          <a:xfrm>
            <a:off x="6038188" y="4265045"/>
            <a:ext cx="570897" cy="570897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4A75E2-2C50-492E-9AB8-F0118763DC60}"/>
              </a:ext>
            </a:extLst>
          </p:cNvPr>
          <p:cNvSpPr txBox="1"/>
          <p:nvPr/>
        </p:nvSpPr>
        <p:spPr>
          <a:xfrm>
            <a:off x="5756346" y="3902167"/>
            <a:ext cx="1035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kernel rc4</a:t>
            </a:r>
          </a:p>
        </p:txBody>
      </p:sp>
      <p:sp>
        <p:nvSpPr>
          <p:cNvPr id="20" name="Flowchart: Document 19">
            <a:extLst>
              <a:ext uri="{FF2B5EF4-FFF2-40B4-BE49-F238E27FC236}">
                <a16:creationId xmlns:a16="http://schemas.microsoft.com/office/drawing/2014/main" id="{9E211F46-60ED-461F-95F8-7CDD0935D91B}"/>
              </a:ext>
            </a:extLst>
          </p:cNvPr>
          <p:cNvSpPr/>
          <p:nvPr/>
        </p:nvSpPr>
        <p:spPr>
          <a:xfrm>
            <a:off x="8593942" y="2891558"/>
            <a:ext cx="1050418" cy="696029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502547-3715-4078-94A7-7781EE65FC2B}"/>
              </a:ext>
            </a:extLst>
          </p:cNvPr>
          <p:cNvSpPr txBox="1"/>
          <p:nvPr/>
        </p:nvSpPr>
        <p:spPr>
          <a:xfrm>
            <a:off x="8665982" y="2955521"/>
            <a:ext cx="906338" cy="338554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test plan</a:t>
            </a:r>
          </a:p>
        </p:txBody>
      </p:sp>
      <p:sp>
        <p:nvSpPr>
          <p:cNvPr id="22" name="Flowchart: Document 21">
            <a:extLst>
              <a:ext uri="{FF2B5EF4-FFF2-40B4-BE49-F238E27FC236}">
                <a16:creationId xmlns:a16="http://schemas.microsoft.com/office/drawing/2014/main" id="{228DCD0D-B28E-419D-B308-98E034F4223E}"/>
              </a:ext>
            </a:extLst>
          </p:cNvPr>
          <p:cNvSpPr/>
          <p:nvPr/>
        </p:nvSpPr>
        <p:spPr>
          <a:xfrm>
            <a:off x="10289083" y="3966136"/>
            <a:ext cx="1066372" cy="1168714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C57F18-5C5E-4B18-B2CF-03ADC6382E20}"/>
              </a:ext>
            </a:extLst>
          </p:cNvPr>
          <p:cNvSpPr txBox="1"/>
          <p:nvPr/>
        </p:nvSpPr>
        <p:spPr>
          <a:xfrm>
            <a:off x="10289083" y="4232139"/>
            <a:ext cx="1075231" cy="338554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mailing list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E17E1610-C562-4943-AA4D-DBAE2B4713B0}"/>
              </a:ext>
            </a:extLst>
          </p:cNvPr>
          <p:cNvCxnSpPr>
            <a:cxnSpLocks/>
            <a:stCxn id="22" idx="3"/>
            <a:endCxn id="48" idx="3"/>
          </p:cNvCxnSpPr>
          <p:nvPr/>
        </p:nvCxnSpPr>
        <p:spPr>
          <a:xfrm flipH="1">
            <a:off x="9161937" y="4550493"/>
            <a:ext cx="2193518" cy="1391202"/>
          </a:xfrm>
          <a:prstGeom prst="bentConnector3">
            <a:avLst>
              <a:gd name="adj1" fmla="val -10422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E7B451E1-EA78-45E8-930F-9090A436C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350" y="4895846"/>
            <a:ext cx="933292" cy="93329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C4C3273-C537-40B0-B0EA-51C36B1DF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952" y="3375699"/>
            <a:ext cx="933292" cy="933292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A625E1E-30F2-45EC-ABC2-248C504AAC69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9119151" y="3541572"/>
            <a:ext cx="0" cy="3028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2A3098F9-2FBB-41E1-A2A7-B0D041FF07D7}"/>
              </a:ext>
            </a:extLst>
          </p:cNvPr>
          <p:cNvSpPr/>
          <p:nvPr/>
        </p:nvSpPr>
        <p:spPr>
          <a:xfrm>
            <a:off x="9076365" y="5759132"/>
            <a:ext cx="85572" cy="365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B9B629F1-1DE4-4D1F-BC2C-6D011D8FDB41}"/>
              </a:ext>
            </a:extLst>
          </p:cNvPr>
          <p:cNvCxnSpPr>
            <a:cxnSpLocks/>
            <a:stCxn id="48" idx="1"/>
            <a:endCxn id="18" idx="2"/>
          </p:cNvCxnSpPr>
          <p:nvPr/>
        </p:nvCxnSpPr>
        <p:spPr>
          <a:xfrm rot="10800000">
            <a:off x="6323637" y="4835943"/>
            <a:ext cx="2752728" cy="1105753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lowchart: Off-page Connector 9">
            <a:extLst>
              <a:ext uri="{FF2B5EF4-FFF2-40B4-BE49-F238E27FC236}">
                <a16:creationId xmlns:a16="http://schemas.microsoft.com/office/drawing/2014/main" id="{A31A3CDC-440E-49D3-9E69-C296AF0E7CE7}"/>
              </a:ext>
            </a:extLst>
          </p:cNvPr>
          <p:cNvSpPr/>
          <p:nvPr/>
        </p:nvSpPr>
        <p:spPr>
          <a:xfrm>
            <a:off x="4923247" y="3986153"/>
            <a:ext cx="304800" cy="309528"/>
          </a:xfrm>
          <a:prstGeom prst="flowChartOffpage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C7DA4F-EC4C-471E-BC4A-5C7612CAA328}"/>
              </a:ext>
            </a:extLst>
          </p:cNvPr>
          <p:cNvSpPr txBox="1"/>
          <p:nvPr/>
        </p:nvSpPr>
        <p:spPr>
          <a:xfrm>
            <a:off x="4750293" y="3617809"/>
            <a:ext cx="61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7F9B783E-5DB1-4DBE-A85B-3B09C3485F77}"/>
              </a:ext>
            </a:extLst>
          </p:cNvPr>
          <p:cNvCxnSpPr>
            <a:stCxn id="10" idx="2"/>
            <a:endCxn id="18" idx="1"/>
          </p:cNvCxnSpPr>
          <p:nvPr/>
        </p:nvCxnSpPr>
        <p:spPr>
          <a:xfrm rot="16200000" flipH="1">
            <a:off x="5429511" y="3941816"/>
            <a:ext cx="254813" cy="962541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B0FAEA0-4A8D-484A-8104-FDBA7F40AB1E}"/>
              </a:ext>
            </a:extLst>
          </p:cNvPr>
          <p:cNvGrpSpPr/>
          <p:nvPr/>
        </p:nvGrpSpPr>
        <p:grpSpPr>
          <a:xfrm rot="20893592">
            <a:off x="7799204" y="3769756"/>
            <a:ext cx="1413421" cy="762990"/>
            <a:chOff x="9481147" y="3484654"/>
            <a:chExt cx="2161613" cy="1166877"/>
          </a:xfrm>
        </p:grpSpPr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9554E5C5-D38B-4168-95DE-22479B7E5BA5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7A638995-9886-4E01-A5B6-8C6D3E569D98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39BCD2B-49AC-4A61-A715-5D7140C9A97F}"/>
              </a:ext>
            </a:extLst>
          </p:cNvPr>
          <p:cNvGrpSpPr/>
          <p:nvPr/>
        </p:nvGrpSpPr>
        <p:grpSpPr>
          <a:xfrm rot="706408" flipV="1">
            <a:off x="7815197" y="4600562"/>
            <a:ext cx="1413421" cy="762990"/>
            <a:chOff x="9481147" y="3484654"/>
            <a:chExt cx="2161613" cy="1166877"/>
          </a:xfrm>
        </p:grpSpPr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13E3D60E-C596-4FC0-8BBA-B4A5DD0355FE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AFC43452-4480-4EDC-A2F3-4FABB3CDD671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4589FBD-5DCC-4DF8-BAFE-15F88B59059E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609085" y="4550494"/>
            <a:ext cx="164946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CAD8EBC-5FB8-4B6A-B0B2-2BF97BA197A4}"/>
              </a:ext>
            </a:extLst>
          </p:cNvPr>
          <p:cNvCxnSpPr>
            <a:cxnSpLocks/>
          </p:cNvCxnSpPr>
          <p:nvPr/>
        </p:nvCxnSpPr>
        <p:spPr>
          <a:xfrm>
            <a:off x="9777954" y="4511199"/>
            <a:ext cx="42759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4B88C7D-3D10-4D83-B137-090083175251}"/>
              </a:ext>
            </a:extLst>
          </p:cNvPr>
          <p:cNvSpPr txBox="1"/>
          <p:nvPr/>
        </p:nvSpPr>
        <p:spPr>
          <a:xfrm>
            <a:off x="360017" y="4413324"/>
            <a:ext cx="4454049" cy="923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Benefits:</a:t>
            </a:r>
          </a:p>
          <a:p>
            <a:pPr marL="285750" indent="-285750">
              <a:buFontTx/>
              <a:buChar char="-"/>
            </a:pPr>
            <a:r>
              <a:rPr lang="en-US" dirty="0"/>
              <a:t>Provides the Linux open source community with ‘one stop shopping’ </a:t>
            </a:r>
          </a:p>
          <a:p>
            <a:pPr marL="285750" indent="-285750">
              <a:buFontTx/>
              <a:buChar char="-"/>
            </a:pPr>
            <a:r>
              <a:rPr lang="en-US" dirty="0"/>
              <a:t>Frees the vendors from duplicating tests being run by every other vendor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27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26A0E40-35DD-47B2-8435-A6A8214A5E80}"/>
              </a:ext>
            </a:extLst>
          </p:cNvPr>
          <p:cNvCxnSpPr>
            <a:cxnSpLocks/>
            <a:stCxn id="12" idx="0"/>
            <a:endCxn id="8" idx="0"/>
          </p:cNvCxnSpPr>
          <p:nvPr/>
        </p:nvCxnSpPr>
        <p:spPr>
          <a:xfrm flipH="1">
            <a:off x="3737340" y="3223894"/>
            <a:ext cx="21910" cy="9888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2382A555-8003-4093-95EB-8F1B9D592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Usage: ON-demand program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0BC69-10D4-48D5-84ED-BE0FF48CD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10745-5DA8-4DE7-81E6-34022294F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5B48C3E-3B78-4DDB-AF13-72E9D06B5588}"/>
              </a:ext>
            </a:extLst>
          </p:cNvPr>
          <p:cNvSpPr/>
          <p:nvPr/>
        </p:nvSpPr>
        <p:spPr>
          <a:xfrm>
            <a:off x="2973031" y="4212723"/>
            <a:ext cx="1528618" cy="15365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On-Demand Testing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D500BE-068E-4488-BAB9-545E82F434B6}"/>
              </a:ext>
            </a:extLst>
          </p:cNvPr>
          <p:cNvSpPr txBox="1"/>
          <p:nvPr/>
        </p:nvSpPr>
        <p:spPr>
          <a:xfrm>
            <a:off x="310753" y="1374764"/>
            <a:ext cx="102884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Cluster is made available to the client (e.g. h/w vendor, a distro…) for its exclusive use for a defined duration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Private debug, design validation, testing …</a:t>
            </a:r>
          </a:p>
          <a:p>
            <a:pPr marL="285750" indent="-285750">
              <a:buFontTx/>
              <a:buChar char="-"/>
            </a:pPr>
            <a:r>
              <a:rPr lang="en-US" dirty="0"/>
              <a:t>Cost for use of the cluster depends on the FSDP membership level – see the section on “Membership”</a:t>
            </a:r>
          </a:p>
          <a:p>
            <a:pPr marL="285750" indent="-285750">
              <a:buFontTx/>
              <a:buChar char="-"/>
            </a:pPr>
            <a:r>
              <a:rPr lang="en-US" dirty="0"/>
              <a:t>During that interval, the cluster is dedicated for the sole use of that client</a:t>
            </a:r>
          </a:p>
          <a:p>
            <a:pPr marL="285750" indent="-285750">
              <a:buFontTx/>
              <a:buChar char="-"/>
            </a:pPr>
            <a:r>
              <a:rPr lang="en-US" dirty="0"/>
              <a:t>Use of the cluster is not necessarily driven by the OFA-defined test plan</a:t>
            </a:r>
          </a:p>
        </p:txBody>
      </p:sp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C3297747-3F37-4366-A00B-7105B15EAC97}"/>
              </a:ext>
            </a:extLst>
          </p:cNvPr>
          <p:cNvSpPr/>
          <p:nvPr/>
        </p:nvSpPr>
        <p:spPr>
          <a:xfrm>
            <a:off x="3186244" y="3223894"/>
            <a:ext cx="1146012" cy="75937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B9865AB-0289-4977-BE7F-40D6CC92ADA8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4501649" y="4980994"/>
            <a:ext cx="78479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lowchart: Sequential Access Storage 29">
            <a:extLst>
              <a:ext uri="{FF2B5EF4-FFF2-40B4-BE49-F238E27FC236}">
                <a16:creationId xmlns:a16="http://schemas.microsoft.com/office/drawing/2014/main" id="{F90D5062-D7B5-495C-B326-5903A8DA7B20}"/>
              </a:ext>
            </a:extLst>
          </p:cNvPr>
          <p:cNvSpPr/>
          <p:nvPr/>
        </p:nvSpPr>
        <p:spPr>
          <a:xfrm>
            <a:off x="1708637" y="5535686"/>
            <a:ext cx="720436" cy="720436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DB4DCA-F002-483D-B726-DCE665C1EE39}"/>
              </a:ext>
            </a:extLst>
          </p:cNvPr>
          <p:cNvSpPr txBox="1"/>
          <p:nvPr/>
        </p:nvSpPr>
        <p:spPr>
          <a:xfrm>
            <a:off x="439052" y="5585362"/>
            <a:ext cx="1146986" cy="584775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distribution under test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355472-6E3F-49E8-960F-DB43ACD3F7EE}"/>
              </a:ext>
            </a:extLst>
          </p:cNvPr>
          <p:cNvSpPr txBox="1"/>
          <p:nvPr/>
        </p:nvSpPr>
        <p:spPr>
          <a:xfrm>
            <a:off x="3306081" y="3420260"/>
            <a:ext cx="906338" cy="338554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test plan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AF1AAB-E2F3-49ED-9325-483A54889E21}"/>
              </a:ext>
            </a:extLst>
          </p:cNvPr>
          <p:cNvCxnSpPr>
            <a:cxnSpLocks/>
          </p:cNvCxnSpPr>
          <p:nvPr/>
        </p:nvCxnSpPr>
        <p:spPr>
          <a:xfrm flipH="1">
            <a:off x="776748" y="4978511"/>
            <a:ext cx="1917291" cy="0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62F64D3-9520-4D42-BC1B-77A13D96F0C5}"/>
              </a:ext>
            </a:extLst>
          </p:cNvPr>
          <p:cNvGrpSpPr/>
          <p:nvPr/>
        </p:nvGrpSpPr>
        <p:grpSpPr>
          <a:xfrm rot="20893592">
            <a:off x="1680082" y="3805297"/>
            <a:ext cx="2161613" cy="1166877"/>
            <a:chOff x="9481147" y="3484654"/>
            <a:chExt cx="2161613" cy="1166877"/>
          </a:xfrm>
        </p:grpSpPr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C7366533-C6B4-4222-ADB6-BDAD3294E0FF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0628363E-4500-4128-A3A1-7D3E473AA4AC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D182F3E-6DDA-4868-86CC-20B30D6FFD8D}"/>
              </a:ext>
            </a:extLst>
          </p:cNvPr>
          <p:cNvGrpSpPr/>
          <p:nvPr/>
        </p:nvGrpSpPr>
        <p:grpSpPr>
          <a:xfrm rot="706408" flipV="1">
            <a:off x="1692792" y="4995391"/>
            <a:ext cx="2161613" cy="1166877"/>
            <a:chOff x="9481147" y="3484654"/>
            <a:chExt cx="2161613" cy="1166877"/>
          </a:xfrm>
        </p:grpSpPr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833B040B-0820-4740-9FE4-635ABFF792FF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7A5F2A0C-6462-449B-97BC-741FCCED807D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Flowchart: Punched Tape 46">
            <a:extLst>
              <a:ext uri="{FF2B5EF4-FFF2-40B4-BE49-F238E27FC236}">
                <a16:creationId xmlns:a16="http://schemas.microsoft.com/office/drawing/2014/main" id="{F3107B16-9305-45F1-A0FC-9294A7858820}"/>
              </a:ext>
            </a:extLst>
          </p:cNvPr>
          <p:cNvSpPr/>
          <p:nvPr/>
        </p:nvSpPr>
        <p:spPr>
          <a:xfrm>
            <a:off x="5475150" y="4591916"/>
            <a:ext cx="851486" cy="679414"/>
          </a:xfrm>
          <a:prstGeom prst="flowChartPunchedTape">
            <a:avLst/>
          </a:prstGeom>
          <a:gradFill>
            <a:gsLst>
              <a:gs pos="1948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  <a:gs pos="51000">
                <a:schemeClr val="bg1"/>
              </a:gs>
            </a:gsLst>
            <a:lin ang="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results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F558B23F-62C3-448E-A1D5-8549E414A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526" y="3584289"/>
            <a:ext cx="1219200" cy="12192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B4D1DA5-49C7-4B02-B9D7-0CD0350359DD}"/>
              </a:ext>
            </a:extLst>
          </p:cNvPr>
          <p:cNvSpPr txBox="1"/>
          <p:nvPr/>
        </p:nvSpPr>
        <p:spPr>
          <a:xfrm>
            <a:off x="433336" y="3760919"/>
            <a:ext cx="1029122" cy="830997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vendor under test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916BB3-6947-4E96-850B-EFDFAB2FF841}"/>
              </a:ext>
            </a:extLst>
          </p:cNvPr>
          <p:cNvSpPr txBox="1"/>
          <p:nvPr/>
        </p:nvSpPr>
        <p:spPr>
          <a:xfrm>
            <a:off x="6712193" y="4746957"/>
            <a:ext cx="3275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Results are returned to the client</a:t>
            </a:r>
          </a:p>
        </p:txBody>
      </p:sp>
    </p:spTree>
    <p:extLst>
      <p:ext uri="{BB962C8B-B14F-4D97-AF65-F5344CB8AC3E}">
        <p14:creationId xmlns:p14="http://schemas.microsoft.com/office/powerpoint/2010/main" val="3668870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26A0E40-35DD-47B2-8435-A6A8214A5E80}"/>
              </a:ext>
            </a:extLst>
          </p:cNvPr>
          <p:cNvCxnSpPr>
            <a:cxnSpLocks/>
            <a:stCxn id="12" idx="0"/>
            <a:endCxn id="8" idx="0"/>
          </p:cNvCxnSpPr>
          <p:nvPr/>
        </p:nvCxnSpPr>
        <p:spPr>
          <a:xfrm flipH="1">
            <a:off x="3737340" y="3223894"/>
            <a:ext cx="21910" cy="9888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2382A555-8003-4093-95EB-8F1B9D592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Usage: logo program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0BC69-10D4-48D5-84ED-BE0FF48CD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10745-5DA8-4DE7-81E6-34022294F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5B48C3E-3B78-4DDB-AF13-72E9D06B5588}"/>
              </a:ext>
            </a:extLst>
          </p:cNvPr>
          <p:cNvSpPr/>
          <p:nvPr/>
        </p:nvSpPr>
        <p:spPr>
          <a:xfrm>
            <a:off x="2973031" y="4212723"/>
            <a:ext cx="1528618" cy="15365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Logo Testing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D500BE-068E-4488-BAB9-545E82F434B6}"/>
              </a:ext>
            </a:extLst>
          </p:cNvPr>
          <p:cNvSpPr txBox="1"/>
          <p:nvPr/>
        </p:nvSpPr>
        <p:spPr>
          <a:xfrm>
            <a:off x="310753" y="1374764"/>
            <a:ext cx="59025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Two possible types </a:t>
            </a:r>
            <a:r>
              <a:rPr lang="en-US" b="1" dirty="0"/>
              <a:t>of Logos: </a:t>
            </a:r>
            <a:r>
              <a:rPr lang="en-US" b="1" i="1" dirty="0"/>
              <a:t>Vendor Logo &amp;</a:t>
            </a:r>
            <a:r>
              <a:rPr lang="en-US" b="1" dirty="0"/>
              <a:t> </a:t>
            </a:r>
            <a:r>
              <a:rPr lang="en-US" b="1" i="1" dirty="0"/>
              <a:t>Distro Logo</a:t>
            </a:r>
          </a:p>
          <a:p>
            <a:r>
              <a:rPr lang="en-US" dirty="0"/>
              <a:t>Logo tests are run ‘on-demand’, driven by OFA’s test plan</a:t>
            </a:r>
          </a:p>
          <a:p>
            <a:pPr marL="285750" indent="-285750">
              <a:buFontTx/>
              <a:buChar char="-"/>
            </a:pPr>
            <a:r>
              <a:rPr lang="en-US" dirty="0"/>
              <a:t>Test plan is executed selectively</a:t>
            </a:r>
          </a:p>
          <a:p>
            <a:pPr marL="285750" indent="-285750">
              <a:buFontTx/>
              <a:buChar char="-"/>
            </a:pPr>
            <a:r>
              <a:rPr lang="en-US" dirty="0"/>
              <a:t>Run against a defined (“certified”) hardware configuration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Run against a specific distribution(s) </a:t>
            </a:r>
          </a:p>
        </p:txBody>
      </p:sp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C3297747-3F37-4366-A00B-7105B15EAC97}"/>
              </a:ext>
            </a:extLst>
          </p:cNvPr>
          <p:cNvSpPr/>
          <p:nvPr/>
        </p:nvSpPr>
        <p:spPr>
          <a:xfrm>
            <a:off x="3186244" y="3223894"/>
            <a:ext cx="1146012" cy="75937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7DFA2E-01E9-4CE1-9045-664281DB6E09}"/>
              </a:ext>
            </a:extLst>
          </p:cNvPr>
          <p:cNvSpPr txBox="1"/>
          <p:nvPr/>
        </p:nvSpPr>
        <p:spPr>
          <a:xfrm>
            <a:off x="6759250" y="2453374"/>
            <a:ext cx="3638029" cy="14988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Logo is awarded to Vendor or Distro</a:t>
            </a:r>
          </a:p>
          <a:p>
            <a:r>
              <a:rPr lang="en-US" dirty="0"/>
              <a:t>Certification includes:</a:t>
            </a:r>
          </a:p>
          <a:p>
            <a:pPr marL="285750" indent="-285750">
              <a:buFontTx/>
              <a:buChar char="-"/>
            </a:pPr>
            <a:r>
              <a:rPr lang="en-US" dirty="0"/>
              <a:t>Test environment</a:t>
            </a:r>
          </a:p>
          <a:p>
            <a:pPr marL="285750" indent="-285750">
              <a:buFontTx/>
              <a:buChar char="-"/>
            </a:pPr>
            <a:r>
              <a:rPr lang="en-US" dirty="0"/>
              <a:t>list of tests executed</a:t>
            </a:r>
          </a:p>
          <a:p>
            <a:pPr marL="285750" indent="-285750">
              <a:buFontTx/>
              <a:buChar char="-"/>
            </a:pPr>
            <a:r>
              <a:rPr lang="en-US" dirty="0"/>
              <a:t>pass/fail results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B9865AB-0289-4977-BE7F-40D6CC92ADA8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4501649" y="4980994"/>
            <a:ext cx="78479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AE6D15B-56D5-4F65-BE31-5E35A6639504}"/>
              </a:ext>
            </a:extLst>
          </p:cNvPr>
          <p:cNvSpPr txBox="1"/>
          <p:nvPr/>
        </p:nvSpPr>
        <p:spPr>
          <a:xfrm>
            <a:off x="6598302" y="4563035"/>
            <a:ext cx="5428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“Our new hardware is certified to work with RHEL </a:t>
            </a:r>
            <a:r>
              <a:rPr lang="en-US" sz="1600" dirty="0" err="1"/>
              <a:t>x.x</a:t>
            </a:r>
            <a:r>
              <a:rPr lang="en-US" sz="1600" dirty="0"/>
              <a:t>, SLES </a:t>
            </a:r>
            <a:r>
              <a:rPr lang="en-US" sz="1600" dirty="0" err="1"/>
              <a:t>y.y</a:t>
            </a:r>
            <a:r>
              <a:rPr lang="en-US" sz="1600" dirty="0"/>
              <a:t>”</a:t>
            </a:r>
          </a:p>
          <a:p>
            <a:pPr algn="ctr"/>
            <a:r>
              <a:rPr lang="en-US" sz="1600" dirty="0"/>
              <a:t>or</a:t>
            </a:r>
          </a:p>
          <a:p>
            <a:r>
              <a:rPr lang="en-US" sz="1600" dirty="0"/>
              <a:t>“Our distribution is supported by the following hardware”</a:t>
            </a:r>
          </a:p>
        </p:txBody>
      </p:sp>
      <p:sp>
        <p:nvSpPr>
          <p:cNvPr id="30" name="Flowchart: Sequential Access Storage 29">
            <a:extLst>
              <a:ext uri="{FF2B5EF4-FFF2-40B4-BE49-F238E27FC236}">
                <a16:creationId xmlns:a16="http://schemas.microsoft.com/office/drawing/2014/main" id="{F90D5062-D7B5-495C-B326-5903A8DA7B20}"/>
              </a:ext>
            </a:extLst>
          </p:cNvPr>
          <p:cNvSpPr/>
          <p:nvPr/>
        </p:nvSpPr>
        <p:spPr>
          <a:xfrm>
            <a:off x="1708637" y="5535686"/>
            <a:ext cx="720436" cy="720436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DB4DCA-F002-483D-B726-DCE665C1EE39}"/>
              </a:ext>
            </a:extLst>
          </p:cNvPr>
          <p:cNvSpPr txBox="1"/>
          <p:nvPr/>
        </p:nvSpPr>
        <p:spPr>
          <a:xfrm>
            <a:off x="439052" y="5585362"/>
            <a:ext cx="1146986" cy="584775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distribution under test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355472-6E3F-49E8-960F-DB43ACD3F7EE}"/>
              </a:ext>
            </a:extLst>
          </p:cNvPr>
          <p:cNvSpPr txBox="1"/>
          <p:nvPr/>
        </p:nvSpPr>
        <p:spPr>
          <a:xfrm>
            <a:off x="3306081" y="3420260"/>
            <a:ext cx="906338" cy="338554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test plan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AF1AAB-E2F3-49ED-9325-483A54889E21}"/>
              </a:ext>
            </a:extLst>
          </p:cNvPr>
          <p:cNvCxnSpPr>
            <a:cxnSpLocks/>
          </p:cNvCxnSpPr>
          <p:nvPr/>
        </p:nvCxnSpPr>
        <p:spPr>
          <a:xfrm flipH="1">
            <a:off x="776748" y="4978511"/>
            <a:ext cx="1917291" cy="0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62F64D3-9520-4D42-BC1B-77A13D96F0C5}"/>
              </a:ext>
            </a:extLst>
          </p:cNvPr>
          <p:cNvGrpSpPr/>
          <p:nvPr/>
        </p:nvGrpSpPr>
        <p:grpSpPr>
          <a:xfrm rot="20893592">
            <a:off x="1680082" y="3805297"/>
            <a:ext cx="2161613" cy="1166877"/>
            <a:chOff x="9481147" y="3484654"/>
            <a:chExt cx="2161613" cy="1166877"/>
          </a:xfrm>
        </p:grpSpPr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C7366533-C6B4-4222-ADB6-BDAD3294E0FF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0628363E-4500-4128-A3A1-7D3E473AA4AC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D182F3E-6DDA-4868-86CC-20B30D6FFD8D}"/>
              </a:ext>
            </a:extLst>
          </p:cNvPr>
          <p:cNvGrpSpPr/>
          <p:nvPr/>
        </p:nvGrpSpPr>
        <p:grpSpPr>
          <a:xfrm rot="706408" flipV="1">
            <a:off x="1692792" y="4995391"/>
            <a:ext cx="2161613" cy="1166877"/>
            <a:chOff x="9481147" y="3484654"/>
            <a:chExt cx="2161613" cy="1166877"/>
          </a:xfrm>
        </p:grpSpPr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833B040B-0820-4740-9FE4-635ABFF792FF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7A5F2A0C-6462-449B-97BC-741FCCED807D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62F3D9D-7C96-4474-9099-E1851AE39F13}"/>
              </a:ext>
            </a:extLst>
          </p:cNvPr>
          <p:cNvCxnSpPr>
            <a:cxnSpLocks/>
          </p:cNvCxnSpPr>
          <p:nvPr/>
        </p:nvCxnSpPr>
        <p:spPr>
          <a:xfrm flipH="1">
            <a:off x="5939292" y="3597040"/>
            <a:ext cx="683320" cy="72478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Flowchart: Punched Tape 46">
            <a:extLst>
              <a:ext uri="{FF2B5EF4-FFF2-40B4-BE49-F238E27FC236}">
                <a16:creationId xmlns:a16="http://schemas.microsoft.com/office/drawing/2014/main" id="{F3107B16-9305-45F1-A0FC-9294A7858820}"/>
              </a:ext>
            </a:extLst>
          </p:cNvPr>
          <p:cNvSpPr/>
          <p:nvPr/>
        </p:nvSpPr>
        <p:spPr>
          <a:xfrm>
            <a:off x="5475150" y="4591916"/>
            <a:ext cx="851486" cy="679414"/>
          </a:xfrm>
          <a:prstGeom prst="flowChartPunchedTape">
            <a:avLst/>
          </a:prstGeom>
          <a:gradFill>
            <a:gsLst>
              <a:gs pos="1948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  <a:gs pos="51000">
                <a:schemeClr val="bg1"/>
              </a:gs>
            </a:gsLst>
            <a:lin ang="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LOGO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F558B23F-62C3-448E-A1D5-8549E414A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526" y="3584289"/>
            <a:ext cx="1219200" cy="12192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B4D1DA5-49C7-4B02-B9D7-0CD0350359DD}"/>
              </a:ext>
            </a:extLst>
          </p:cNvPr>
          <p:cNvSpPr txBox="1"/>
          <p:nvPr/>
        </p:nvSpPr>
        <p:spPr>
          <a:xfrm>
            <a:off x="433336" y="3760919"/>
            <a:ext cx="1029122" cy="830997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vendor under test</a:t>
            </a:r>
          </a:p>
        </p:txBody>
      </p:sp>
    </p:spTree>
    <p:extLst>
      <p:ext uri="{BB962C8B-B14F-4D97-AF65-F5344CB8AC3E}">
        <p14:creationId xmlns:p14="http://schemas.microsoft.com/office/powerpoint/2010/main" val="810419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45CA5-EED3-46A0-A3DE-D7492DD6D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Fabric software development platform h/w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060378-E068-4624-AEA1-EFF67593C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9810" y="1580088"/>
            <a:ext cx="4382892" cy="1059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partitionable hardware cluster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8FDD2-5ADF-4372-B0A5-FBB40175D7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3EA0E-C5B1-48EC-8082-F253EA8805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2F9E6564-50CB-43F2-A259-4FA278DF9A0C}"/>
              </a:ext>
            </a:extLst>
          </p:cNvPr>
          <p:cNvSpPr/>
          <p:nvPr/>
        </p:nvSpPr>
        <p:spPr>
          <a:xfrm>
            <a:off x="4556471" y="3465126"/>
            <a:ext cx="1435693" cy="9144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Internet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1A52EC9-37FF-4E5D-9A6D-FD23349D06D4}"/>
              </a:ext>
            </a:extLst>
          </p:cNvPr>
          <p:cNvSpPr/>
          <p:nvPr/>
        </p:nvSpPr>
        <p:spPr>
          <a:xfrm>
            <a:off x="6396665" y="3532424"/>
            <a:ext cx="1008405" cy="7798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VPN</a:t>
            </a:r>
          </a:p>
          <a:p>
            <a:pPr algn="ctr"/>
            <a:r>
              <a:rPr lang="en-US" dirty="0"/>
              <a:t>Firewall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D54D970-3FEC-41B2-B509-46CA3668CD19}"/>
              </a:ext>
            </a:extLst>
          </p:cNvPr>
          <p:cNvCxnSpPr>
            <a:cxnSpLocks/>
            <a:stCxn id="6" idx="0"/>
            <a:endCxn id="7" idx="1"/>
          </p:cNvCxnSpPr>
          <p:nvPr/>
        </p:nvCxnSpPr>
        <p:spPr>
          <a:xfrm>
            <a:off x="5990968" y="3922326"/>
            <a:ext cx="4056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580E0E8-3A29-43F7-9503-6D5C308E79B9}"/>
              </a:ext>
            </a:extLst>
          </p:cNvPr>
          <p:cNvSpPr/>
          <p:nvPr/>
        </p:nvSpPr>
        <p:spPr>
          <a:xfrm>
            <a:off x="7845971" y="3532424"/>
            <a:ext cx="1217872" cy="7798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Cluster Controller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CA1C27E-9BF7-44FB-AD7A-BB23F718BF5E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>
            <a:off x="7405070" y="3922326"/>
            <a:ext cx="44090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C692015-DAC2-4023-82FD-4A1D3B7348BC}"/>
              </a:ext>
            </a:extLst>
          </p:cNvPr>
          <p:cNvSpPr/>
          <p:nvPr/>
        </p:nvSpPr>
        <p:spPr>
          <a:xfrm>
            <a:off x="9536512" y="1582961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Lab machine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B2D1C22-434D-483C-BF03-89B76B6BC2BE}"/>
              </a:ext>
            </a:extLst>
          </p:cNvPr>
          <p:cNvSpPr/>
          <p:nvPr/>
        </p:nvSpPr>
        <p:spPr>
          <a:xfrm>
            <a:off x="9536512" y="2372465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Lab machine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267CCA3-5F01-484D-9983-1A588A54207A}"/>
              </a:ext>
            </a:extLst>
          </p:cNvPr>
          <p:cNvSpPr/>
          <p:nvPr/>
        </p:nvSpPr>
        <p:spPr>
          <a:xfrm>
            <a:off x="9536512" y="3156653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Lab machine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F90024B-85D0-46A3-B3CE-54C2BE67503A}"/>
              </a:ext>
            </a:extLst>
          </p:cNvPr>
          <p:cNvSpPr/>
          <p:nvPr/>
        </p:nvSpPr>
        <p:spPr>
          <a:xfrm>
            <a:off x="9536512" y="3940841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Lab machine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AE1E133-78CA-45C2-B7A6-D574DEBA15D6}"/>
              </a:ext>
            </a:extLst>
          </p:cNvPr>
          <p:cNvSpPr/>
          <p:nvPr/>
        </p:nvSpPr>
        <p:spPr>
          <a:xfrm>
            <a:off x="9536512" y="4725029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Lab machine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D115378-8D64-4A28-9883-60146E1AC643}"/>
              </a:ext>
            </a:extLst>
          </p:cNvPr>
          <p:cNvSpPr/>
          <p:nvPr/>
        </p:nvSpPr>
        <p:spPr>
          <a:xfrm>
            <a:off x="9536512" y="5509217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Lab machine</a:t>
            </a: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2EAE616B-792F-4A87-960D-881D1B924761}"/>
              </a:ext>
            </a:extLst>
          </p:cNvPr>
          <p:cNvCxnSpPr>
            <a:cxnSpLocks/>
            <a:stCxn id="11" idx="3"/>
            <a:endCxn id="15" idx="1"/>
          </p:cNvCxnSpPr>
          <p:nvPr/>
        </p:nvCxnSpPr>
        <p:spPr>
          <a:xfrm flipV="1">
            <a:off x="9063843" y="1891435"/>
            <a:ext cx="472669" cy="203089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801110C3-BED5-4040-9707-B5B90644D688}"/>
              </a:ext>
            </a:extLst>
          </p:cNvPr>
          <p:cNvCxnSpPr>
            <a:cxnSpLocks/>
            <a:stCxn id="11" idx="3"/>
            <a:endCxn id="16" idx="1"/>
          </p:cNvCxnSpPr>
          <p:nvPr/>
        </p:nvCxnSpPr>
        <p:spPr>
          <a:xfrm flipV="1">
            <a:off x="9063843" y="2680939"/>
            <a:ext cx="472669" cy="124138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03782381-FDB7-41B4-AF3B-925818BCF751}"/>
              </a:ext>
            </a:extLst>
          </p:cNvPr>
          <p:cNvCxnSpPr>
            <a:cxnSpLocks/>
            <a:stCxn id="11" idx="3"/>
            <a:endCxn id="17" idx="1"/>
          </p:cNvCxnSpPr>
          <p:nvPr/>
        </p:nvCxnSpPr>
        <p:spPr>
          <a:xfrm flipV="1">
            <a:off x="9063843" y="3465127"/>
            <a:ext cx="472669" cy="45719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60A23E89-AC86-4C57-8AFC-B81129133CEC}"/>
              </a:ext>
            </a:extLst>
          </p:cNvPr>
          <p:cNvCxnSpPr>
            <a:cxnSpLocks/>
            <a:stCxn id="11" idx="3"/>
            <a:endCxn id="18" idx="1"/>
          </p:cNvCxnSpPr>
          <p:nvPr/>
        </p:nvCxnSpPr>
        <p:spPr>
          <a:xfrm>
            <a:off x="9063843" y="3922326"/>
            <a:ext cx="472669" cy="32698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93DA8A88-AD5D-4266-9832-2C99E7C91A2B}"/>
              </a:ext>
            </a:extLst>
          </p:cNvPr>
          <p:cNvCxnSpPr>
            <a:cxnSpLocks/>
            <a:stCxn id="11" idx="3"/>
            <a:endCxn id="19" idx="1"/>
          </p:cNvCxnSpPr>
          <p:nvPr/>
        </p:nvCxnSpPr>
        <p:spPr>
          <a:xfrm>
            <a:off x="9063843" y="3922326"/>
            <a:ext cx="472669" cy="111117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4E25BBF0-7B88-4B43-A2AB-7348AA3D7A3B}"/>
              </a:ext>
            </a:extLst>
          </p:cNvPr>
          <p:cNvCxnSpPr>
            <a:cxnSpLocks/>
            <a:stCxn id="11" idx="3"/>
            <a:endCxn id="20" idx="1"/>
          </p:cNvCxnSpPr>
          <p:nvPr/>
        </p:nvCxnSpPr>
        <p:spPr>
          <a:xfrm>
            <a:off x="9063843" y="3922326"/>
            <a:ext cx="472669" cy="189536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1934F15-7636-4017-B868-4DBE271CF335}"/>
              </a:ext>
            </a:extLst>
          </p:cNvPr>
          <p:cNvSpPr txBox="1"/>
          <p:nvPr/>
        </p:nvSpPr>
        <p:spPr>
          <a:xfrm rot="16200000">
            <a:off x="8519515" y="5061451"/>
            <a:ext cx="1284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Control Network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A7CC535-9E42-4CAD-90C0-7CB37B32D881}"/>
              </a:ext>
            </a:extLst>
          </p:cNvPr>
          <p:cNvCxnSpPr>
            <a:cxnSpLocks/>
          </p:cNvCxnSpPr>
          <p:nvPr/>
        </p:nvCxnSpPr>
        <p:spPr>
          <a:xfrm>
            <a:off x="11026431" y="1891434"/>
            <a:ext cx="0" cy="15736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1371B65B-255C-4F7C-BD8B-04120D8A17A2}"/>
              </a:ext>
            </a:extLst>
          </p:cNvPr>
          <p:cNvCxnSpPr>
            <a:stCxn id="15" idx="3"/>
          </p:cNvCxnSpPr>
          <p:nvPr/>
        </p:nvCxnSpPr>
        <p:spPr>
          <a:xfrm flipV="1">
            <a:off x="10737350" y="1891434"/>
            <a:ext cx="289081" cy="1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DFF7D0CD-CC9C-4EC5-A96D-042717190487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10737350" y="3465126"/>
            <a:ext cx="300572" cy="1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0848D71-3FE1-4981-8C10-61E9BA2EC0EA}"/>
              </a:ext>
            </a:extLst>
          </p:cNvPr>
          <p:cNvCxnSpPr>
            <a:stCxn id="16" idx="3"/>
          </p:cNvCxnSpPr>
          <p:nvPr/>
        </p:nvCxnSpPr>
        <p:spPr>
          <a:xfrm flipV="1">
            <a:off x="10737350" y="2680938"/>
            <a:ext cx="30057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729155B-4678-462B-9217-94852960820B}"/>
              </a:ext>
            </a:extLst>
          </p:cNvPr>
          <p:cNvSpPr txBox="1"/>
          <p:nvPr/>
        </p:nvSpPr>
        <p:spPr>
          <a:xfrm rot="16200000">
            <a:off x="10575291" y="2539780"/>
            <a:ext cx="12264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InfiniBand Fabric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26C52A1-8CC0-498B-A02C-E4145922F99A}"/>
              </a:ext>
            </a:extLst>
          </p:cNvPr>
          <p:cNvCxnSpPr/>
          <p:nvPr/>
        </p:nvCxnSpPr>
        <p:spPr>
          <a:xfrm>
            <a:off x="11445175" y="1700613"/>
            <a:ext cx="0" cy="23852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9A49B11-731F-490B-A859-846C41713F27}"/>
              </a:ext>
            </a:extLst>
          </p:cNvPr>
          <p:cNvCxnSpPr/>
          <p:nvPr/>
        </p:nvCxnSpPr>
        <p:spPr>
          <a:xfrm flipH="1">
            <a:off x="10737350" y="1700613"/>
            <a:ext cx="6992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B963BFE-3803-4379-80E9-F8126080B796}"/>
              </a:ext>
            </a:extLst>
          </p:cNvPr>
          <p:cNvCxnSpPr/>
          <p:nvPr/>
        </p:nvCxnSpPr>
        <p:spPr>
          <a:xfrm flipH="1">
            <a:off x="10737350" y="3623417"/>
            <a:ext cx="7078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4A0D426-619F-4501-B344-013127634B6B}"/>
              </a:ext>
            </a:extLst>
          </p:cNvPr>
          <p:cNvCxnSpPr/>
          <p:nvPr/>
        </p:nvCxnSpPr>
        <p:spPr>
          <a:xfrm flipH="1">
            <a:off x="10737350" y="4085820"/>
            <a:ext cx="7078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21D23AF-848D-4ED1-A47E-7F6A2B245BCC}"/>
              </a:ext>
            </a:extLst>
          </p:cNvPr>
          <p:cNvSpPr txBox="1"/>
          <p:nvPr/>
        </p:nvSpPr>
        <p:spPr>
          <a:xfrm rot="16200000">
            <a:off x="11150649" y="2780711"/>
            <a:ext cx="913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RoCE</a:t>
            </a:r>
            <a:r>
              <a:rPr lang="en-US" sz="1200" dirty="0"/>
              <a:t> Fabric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0D0CACB-ABEA-45C3-A598-6CDA764B1206}"/>
              </a:ext>
            </a:extLst>
          </p:cNvPr>
          <p:cNvCxnSpPr/>
          <p:nvPr/>
        </p:nvCxnSpPr>
        <p:spPr>
          <a:xfrm>
            <a:off x="10737350" y="4477914"/>
            <a:ext cx="3496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2A4B49B-CBE7-4B75-AEFB-0838392CB832}"/>
              </a:ext>
            </a:extLst>
          </p:cNvPr>
          <p:cNvCxnSpPr/>
          <p:nvPr/>
        </p:nvCxnSpPr>
        <p:spPr>
          <a:xfrm>
            <a:off x="11086989" y="4477914"/>
            <a:ext cx="0" cy="12135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3633A6E-D2FD-40DD-BB69-D883C66DCA67}"/>
              </a:ext>
            </a:extLst>
          </p:cNvPr>
          <p:cNvCxnSpPr/>
          <p:nvPr/>
        </p:nvCxnSpPr>
        <p:spPr>
          <a:xfrm flipH="1">
            <a:off x="10737350" y="5682953"/>
            <a:ext cx="3496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3F222F6-69C7-43F6-9FCA-111C3E198C4B}"/>
              </a:ext>
            </a:extLst>
          </p:cNvPr>
          <p:cNvCxnSpPr>
            <a:cxnSpLocks/>
            <a:endCxn id="19" idx="3"/>
          </p:cNvCxnSpPr>
          <p:nvPr/>
        </p:nvCxnSpPr>
        <p:spPr>
          <a:xfrm flipH="1" flipV="1">
            <a:off x="10737350" y="5033503"/>
            <a:ext cx="349639" cy="143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BAE7E5F6-EBE6-4E29-8543-0A71D7FCE38F}"/>
              </a:ext>
            </a:extLst>
          </p:cNvPr>
          <p:cNvSpPr txBox="1"/>
          <p:nvPr/>
        </p:nvSpPr>
        <p:spPr>
          <a:xfrm rot="16200000">
            <a:off x="10684899" y="4951122"/>
            <a:ext cx="1011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iWARP</a:t>
            </a:r>
            <a:r>
              <a:rPr lang="en-US" sz="1200" dirty="0"/>
              <a:t> Fabric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F132F50-3124-402B-85F2-304E0FD99E83}"/>
              </a:ext>
            </a:extLst>
          </p:cNvPr>
          <p:cNvCxnSpPr>
            <a:stCxn id="18" idx="3"/>
          </p:cNvCxnSpPr>
          <p:nvPr/>
        </p:nvCxnSpPr>
        <p:spPr>
          <a:xfrm flipV="1">
            <a:off x="10737350" y="4249314"/>
            <a:ext cx="707825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F68C2E3-4DBE-4E14-AFEA-F2512CCBE8C0}"/>
              </a:ext>
            </a:extLst>
          </p:cNvPr>
          <p:cNvCxnSpPr/>
          <p:nvPr/>
        </p:nvCxnSpPr>
        <p:spPr>
          <a:xfrm>
            <a:off x="11436629" y="4266091"/>
            <a:ext cx="8546" cy="17338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7B8E00F-5126-4512-82E6-20A645A51546}"/>
              </a:ext>
            </a:extLst>
          </p:cNvPr>
          <p:cNvCxnSpPr/>
          <p:nvPr/>
        </p:nvCxnSpPr>
        <p:spPr>
          <a:xfrm flipH="1">
            <a:off x="10754384" y="6008623"/>
            <a:ext cx="6822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D91E9AC4-C1F2-4571-9184-87C092DD5AAF}"/>
              </a:ext>
            </a:extLst>
          </p:cNvPr>
          <p:cNvSpPr txBox="1"/>
          <p:nvPr/>
        </p:nvSpPr>
        <p:spPr>
          <a:xfrm rot="16200000">
            <a:off x="11179598" y="5112963"/>
            <a:ext cx="8552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OPA Fabric</a:t>
            </a:r>
          </a:p>
        </p:txBody>
      </p:sp>
      <p:sp>
        <p:nvSpPr>
          <p:cNvPr id="43" name="Content Placeholder 4">
            <a:extLst>
              <a:ext uri="{FF2B5EF4-FFF2-40B4-BE49-F238E27FC236}">
                <a16:creationId xmlns:a16="http://schemas.microsoft.com/office/drawing/2014/main" id="{947CB0FB-E9E4-4E4F-8532-CDFD067D1C1E}"/>
              </a:ext>
            </a:extLst>
          </p:cNvPr>
          <p:cNvSpPr txBox="1">
            <a:spLocks/>
          </p:cNvSpPr>
          <p:nvPr/>
        </p:nvSpPr>
        <p:spPr>
          <a:xfrm>
            <a:off x="273924" y="2300012"/>
            <a:ext cx="3932908" cy="35103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3838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  <a:defRPr sz="20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 algn="l" defTabSz="457200" rtl="0" eaLnBrk="1" latinLnBrk="0" hangingPunct="1">
              <a:spcBef>
                <a:spcPct val="20000"/>
              </a:spcBef>
              <a:buClr>
                <a:srgbClr val="399ACA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30238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00100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88D"/>
              </a:buClr>
              <a:buSzTx/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089025" indent="-23495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Multi-vendor</a:t>
            </a:r>
          </a:p>
          <a:p>
            <a:pPr lvl="1"/>
            <a:r>
              <a:rPr lang="en-US" dirty="0"/>
              <a:t>Multi-network types (e.g. IB, </a:t>
            </a:r>
            <a:r>
              <a:rPr lang="en-US" dirty="0" err="1"/>
              <a:t>RoCE</a:t>
            </a:r>
            <a:r>
              <a:rPr lang="en-US" dirty="0"/>
              <a:t>, </a:t>
            </a:r>
            <a:r>
              <a:rPr lang="en-US" dirty="0" err="1"/>
              <a:t>iWARP</a:t>
            </a:r>
            <a:r>
              <a:rPr lang="en-US" dirty="0"/>
              <a:t> …)</a:t>
            </a:r>
          </a:p>
          <a:p>
            <a:pPr lvl="1"/>
            <a:r>
              <a:rPr lang="en-US" dirty="0"/>
              <a:t>Easily extensible to add new network types</a:t>
            </a:r>
          </a:p>
          <a:p>
            <a:pPr lvl="1"/>
            <a:r>
              <a:rPr lang="en-US" dirty="0"/>
              <a:t>Controlled access from the Internet</a:t>
            </a:r>
          </a:p>
          <a:p>
            <a:pPr lvl="2"/>
            <a:r>
              <a:rPr lang="en-US" dirty="0"/>
              <a:t>VPN account required to access cluster</a:t>
            </a:r>
          </a:p>
          <a:p>
            <a:pPr lvl="2"/>
            <a:r>
              <a:rPr lang="en-US" dirty="0"/>
              <a:t>Account on cluster required to access functions of cluster controller</a:t>
            </a:r>
          </a:p>
          <a:p>
            <a:pPr lvl="1"/>
            <a:r>
              <a:rPr lang="en-US" dirty="0"/>
              <a:t>Provisioned with existing OFA-owned hardware </a:t>
            </a:r>
          </a:p>
          <a:p>
            <a:pPr lvl="2"/>
            <a:r>
              <a:rPr lang="en-US" dirty="0"/>
              <a:t>Currently stored at UNH-IOL</a:t>
            </a:r>
          </a:p>
        </p:txBody>
      </p:sp>
    </p:spTree>
    <p:extLst>
      <p:ext uri="{BB962C8B-B14F-4D97-AF65-F5344CB8AC3E}">
        <p14:creationId xmlns:p14="http://schemas.microsoft.com/office/powerpoint/2010/main" val="77408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EF425-7321-4C4E-889D-C02C6EEA0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fabric software development platform hardware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F2E3C-75DA-4D92-B000-50D316E00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(provide an inventory of existing OFA-owned hardware currently stored at UNH-IOL)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A82DAB-B675-4D8F-92BA-CAD2C17035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06E93-E347-4717-9142-B866C281A29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624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:a16="http://schemas.microsoft.com/office/drawing/2014/main" id="{6CF182C7-7B89-41AF-80CD-224055DC0951}"/>
              </a:ext>
            </a:extLst>
          </p:cNvPr>
          <p:cNvSpPr txBox="1"/>
          <p:nvPr/>
        </p:nvSpPr>
        <p:spPr>
          <a:xfrm>
            <a:off x="230363" y="2310931"/>
            <a:ext cx="52206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black"/>
                </a:solidFill>
                <a:latin typeface="Arial"/>
              </a:rPr>
              <a:t>Automated System Configuration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Beaker p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owers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on and off each lab machine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 as needed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Controls the 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dhcp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boot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parameters for each lab machine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I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nstalls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software 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s requested</a:t>
            </a:r>
          </a:p>
          <a:p>
            <a:pPr marL="742950" lvl="1" indent="-285750" defTabSz="914400">
              <a:buFontTx/>
              <a:buChar char="-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by setting up the proper PXE boot image in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dhcp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and then powering on the machine (which will be set to PXE boot)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Test Operation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Once the system is configured, the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Beaker 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ab 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C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ontroller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P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ulls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tests from the beaker test repo (automatic mode), or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Leaves the machines ready for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ssh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login (manual use mode).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2" name="TextShape 1"/>
          <p:cNvSpPr txBox="1"/>
          <p:nvPr/>
        </p:nvSpPr>
        <p:spPr>
          <a:xfrm>
            <a:off x="609480" y="441360"/>
            <a:ext cx="10972440" cy="418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rPr>
              <a:t>FsdP</a:t>
            </a:r>
            <a:r>
              <a:rPr kumimoji="0" lang="en-US" sz="3600" b="1" i="0" u="none" strike="noStrike" kern="1200" cap="all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rPr>
              <a:t> software infrastructure</a:t>
            </a:r>
            <a:endParaRPr kumimoji="0" lang="en-US" sz="3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EE75D95-8387-4DB4-82CD-81A91F296690}"/>
              </a:ext>
            </a:extLst>
          </p:cNvPr>
          <p:cNvSpPr/>
          <p:nvPr/>
        </p:nvSpPr>
        <p:spPr>
          <a:xfrm>
            <a:off x="8560105" y="3557185"/>
            <a:ext cx="1244907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lab controller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940D9AF-9DBA-49B3-AEF6-8A2EA5A1E0FB}"/>
              </a:ext>
            </a:extLst>
          </p:cNvPr>
          <p:cNvSpPr/>
          <p:nvPr/>
        </p:nvSpPr>
        <p:spPr>
          <a:xfrm>
            <a:off x="10223652" y="1675020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1DD7750-E8A5-4710-B07E-7767CE27E9E7}"/>
              </a:ext>
            </a:extLst>
          </p:cNvPr>
          <p:cNvSpPr/>
          <p:nvPr/>
        </p:nvSpPr>
        <p:spPr>
          <a:xfrm>
            <a:off x="10223652" y="2464524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C0830E-476D-46FB-ABE0-61DCCE403084}"/>
              </a:ext>
            </a:extLst>
          </p:cNvPr>
          <p:cNvSpPr/>
          <p:nvPr/>
        </p:nvSpPr>
        <p:spPr>
          <a:xfrm>
            <a:off x="10223652" y="3248712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EAE362A-E112-45D7-99B8-D47FD98F3797}"/>
              </a:ext>
            </a:extLst>
          </p:cNvPr>
          <p:cNvSpPr/>
          <p:nvPr/>
        </p:nvSpPr>
        <p:spPr>
          <a:xfrm>
            <a:off x="10223652" y="4032900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D31B7BA-DDF8-4835-B63A-1B5311875100}"/>
              </a:ext>
            </a:extLst>
          </p:cNvPr>
          <p:cNvSpPr/>
          <p:nvPr/>
        </p:nvSpPr>
        <p:spPr>
          <a:xfrm>
            <a:off x="10223652" y="4817088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A78ABB0-78C5-4DE0-9367-9A647DBED878}"/>
              </a:ext>
            </a:extLst>
          </p:cNvPr>
          <p:cNvSpPr/>
          <p:nvPr/>
        </p:nvSpPr>
        <p:spPr>
          <a:xfrm>
            <a:off x="10223652" y="5601276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943D3E37-5AEE-4C78-AF78-FE06A8F6331B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9805012" y="1983494"/>
            <a:ext cx="418640" cy="203089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06E7E7C8-5FB5-4EC2-AE65-43BF1B944409}"/>
              </a:ext>
            </a:extLst>
          </p:cNvPr>
          <p:cNvCxnSpPr>
            <a:stCxn id="2" idx="3"/>
            <a:endCxn id="6" idx="1"/>
          </p:cNvCxnSpPr>
          <p:nvPr/>
        </p:nvCxnSpPr>
        <p:spPr>
          <a:xfrm flipV="1">
            <a:off x="9805012" y="2772998"/>
            <a:ext cx="418640" cy="124138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58DA8684-6D1D-446E-AA95-01D2D822CB52}"/>
              </a:ext>
            </a:extLst>
          </p:cNvPr>
          <p:cNvCxnSpPr>
            <a:stCxn id="2" idx="3"/>
            <a:endCxn id="7" idx="1"/>
          </p:cNvCxnSpPr>
          <p:nvPr/>
        </p:nvCxnSpPr>
        <p:spPr>
          <a:xfrm flipV="1">
            <a:off x="9805012" y="3557186"/>
            <a:ext cx="418640" cy="45719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AFE3B148-1FD1-4649-BEBB-4DDF30FB3DAF}"/>
              </a:ext>
            </a:extLst>
          </p:cNvPr>
          <p:cNvCxnSpPr>
            <a:stCxn id="2" idx="3"/>
            <a:endCxn id="8" idx="1"/>
          </p:cNvCxnSpPr>
          <p:nvPr/>
        </p:nvCxnSpPr>
        <p:spPr>
          <a:xfrm>
            <a:off x="9805012" y="4014385"/>
            <a:ext cx="418640" cy="32698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84262899-64C5-47C8-A549-E7482FA8BEFD}"/>
              </a:ext>
            </a:extLst>
          </p:cNvPr>
          <p:cNvCxnSpPr>
            <a:stCxn id="2" idx="3"/>
            <a:endCxn id="9" idx="1"/>
          </p:cNvCxnSpPr>
          <p:nvPr/>
        </p:nvCxnSpPr>
        <p:spPr>
          <a:xfrm>
            <a:off x="9805012" y="4014385"/>
            <a:ext cx="418640" cy="111117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22185F55-FF97-4213-8BA0-CA3E7337A2FC}"/>
              </a:ext>
            </a:extLst>
          </p:cNvPr>
          <p:cNvCxnSpPr>
            <a:stCxn id="2" idx="3"/>
            <a:endCxn id="10" idx="1"/>
          </p:cNvCxnSpPr>
          <p:nvPr/>
        </p:nvCxnSpPr>
        <p:spPr>
          <a:xfrm>
            <a:off x="9805012" y="4014385"/>
            <a:ext cx="418640" cy="189536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B36A38B7-1A42-41F2-93B5-F74F508C17F3}"/>
              </a:ext>
            </a:extLst>
          </p:cNvPr>
          <p:cNvCxnSpPr>
            <a:stCxn id="3" idx="3"/>
            <a:endCxn id="10" idx="3"/>
          </p:cNvCxnSpPr>
          <p:nvPr/>
        </p:nvCxnSpPr>
        <p:spPr>
          <a:xfrm>
            <a:off x="11424490" y="1983494"/>
            <a:ext cx="12700" cy="3926256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4CD391E3-5622-4D60-8165-FA7F69ACDF62}"/>
              </a:ext>
            </a:extLst>
          </p:cNvPr>
          <p:cNvCxnSpPr>
            <a:stCxn id="6" idx="3"/>
            <a:endCxn id="9" idx="3"/>
          </p:cNvCxnSpPr>
          <p:nvPr/>
        </p:nvCxnSpPr>
        <p:spPr>
          <a:xfrm>
            <a:off x="11424490" y="2772998"/>
            <a:ext cx="12700" cy="2352564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13465785-B47C-4E1C-8A57-341C87842C3F}"/>
              </a:ext>
            </a:extLst>
          </p:cNvPr>
          <p:cNvCxnSpPr>
            <a:stCxn id="7" idx="3"/>
            <a:endCxn id="8" idx="3"/>
          </p:cNvCxnSpPr>
          <p:nvPr/>
        </p:nvCxnSpPr>
        <p:spPr>
          <a:xfrm>
            <a:off x="11424490" y="3557186"/>
            <a:ext cx="12700" cy="784188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BECE19B-C71C-4CC7-A157-58F20B778720}"/>
              </a:ext>
            </a:extLst>
          </p:cNvPr>
          <p:cNvSpPr txBox="1"/>
          <p:nvPr/>
        </p:nvSpPr>
        <p:spPr>
          <a:xfrm rot="16200000">
            <a:off x="9249589" y="5052167"/>
            <a:ext cx="1284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Control Network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75FB97D-CDDF-4668-B3BC-18CC87D547E2}"/>
              </a:ext>
            </a:extLst>
          </p:cNvPr>
          <p:cNvSpPr txBox="1"/>
          <p:nvPr/>
        </p:nvSpPr>
        <p:spPr>
          <a:xfrm rot="16200000">
            <a:off x="11187566" y="3865272"/>
            <a:ext cx="1311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RDMA Networks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7EECCD9-6636-463E-BB19-3EF53DE52262}"/>
              </a:ext>
            </a:extLst>
          </p:cNvPr>
          <p:cNvSpPr/>
          <p:nvPr/>
        </p:nvSpPr>
        <p:spPr>
          <a:xfrm>
            <a:off x="8553755" y="2220634"/>
            <a:ext cx="1244907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test repo</a:t>
            </a: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6774C31F-10AB-43A9-8BD8-60F13E056A5C}"/>
              </a:ext>
            </a:extLst>
          </p:cNvPr>
          <p:cNvCxnSpPr>
            <a:stCxn id="30" idx="2"/>
            <a:endCxn id="2" idx="0"/>
          </p:cNvCxnSpPr>
          <p:nvPr/>
        </p:nvCxnSpPr>
        <p:spPr>
          <a:xfrm rot="16200000" flipH="1">
            <a:off x="8968309" y="3342934"/>
            <a:ext cx="422151" cy="635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C0DF086-5945-4F5E-93CA-2ABF3C60734F}"/>
              </a:ext>
            </a:extLst>
          </p:cNvPr>
          <p:cNvSpPr/>
          <p:nvPr/>
        </p:nvSpPr>
        <p:spPr>
          <a:xfrm>
            <a:off x="5685595" y="4465539"/>
            <a:ext cx="1244907" cy="914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CKI Runner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16FBA18-14CB-4F2D-BA3E-B9850F6D11EA}"/>
              </a:ext>
            </a:extLst>
          </p:cNvPr>
          <p:cNvSpPr/>
          <p:nvPr/>
        </p:nvSpPr>
        <p:spPr>
          <a:xfrm>
            <a:off x="7170606" y="2951259"/>
            <a:ext cx="1238556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Web Interface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E20A40A-673F-4353-99F2-2D09837BE162}"/>
              </a:ext>
            </a:extLst>
          </p:cNvPr>
          <p:cNvSpPr/>
          <p:nvPr/>
        </p:nvSpPr>
        <p:spPr>
          <a:xfrm>
            <a:off x="7174210" y="4052370"/>
            <a:ext cx="1238556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CLI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FF394A6-C799-439B-8AD4-0443AC30276B}"/>
              </a:ext>
            </a:extLst>
          </p:cNvPr>
          <p:cNvCxnSpPr>
            <a:stCxn id="39" idx="3"/>
            <a:endCxn id="2" idx="1"/>
          </p:cNvCxnSpPr>
          <p:nvPr/>
        </p:nvCxnSpPr>
        <p:spPr>
          <a:xfrm>
            <a:off x="8409162" y="3408459"/>
            <a:ext cx="150943" cy="605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CAC5EEA-569B-4DB6-85B0-9B6C93473460}"/>
              </a:ext>
            </a:extLst>
          </p:cNvPr>
          <p:cNvCxnSpPr>
            <a:stCxn id="40" idx="3"/>
            <a:endCxn id="2" idx="1"/>
          </p:cNvCxnSpPr>
          <p:nvPr/>
        </p:nvCxnSpPr>
        <p:spPr>
          <a:xfrm flipV="1">
            <a:off x="8412766" y="4014385"/>
            <a:ext cx="147339" cy="495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262DFEC-289B-45FA-BD7A-F063D039824E}"/>
              </a:ext>
            </a:extLst>
          </p:cNvPr>
          <p:cNvSpPr/>
          <p:nvPr/>
        </p:nvSpPr>
        <p:spPr>
          <a:xfrm>
            <a:off x="5697366" y="2920721"/>
            <a:ext cx="914400" cy="914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End User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8393B2A-6318-45AC-B019-E8FB4FB56385}"/>
              </a:ext>
            </a:extLst>
          </p:cNvPr>
          <p:cNvCxnSpPr>
            <a:cxnSpLocks/>
            <a:stCxn id="45" idx="3"/>
            <a:endCxn id="39" idx="1"/>
          </p:cNvCxnSpPr>
          <p:nvPr/>
        </p:nvCxnSpPr>
        <p:spPr>
          <a:xfrm>
            <a:off x="6611766" y="3377921"/>
            <a:ext cx="558840" cy="30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5CA0307-D98F-4359-BDB1-4BCA267F1A16}"/>
              </a:ext>
            </a:extLst>
          </p:cNvPr>
          <p:cNvCxnSpPr>
            <a:stCxn id="45" idx="3"/>
            <a:endCxn id="40" idx="1"/>
          </p:cNvCxnSpPr>
          <p:nvPr/>
        </p:nvCxnSpPr>
        <p:spPr>
          <a:xfrm>
            <a:off x="6611766" y="3377921"/>
            <a:ext cx="562444" cy="1131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B037AE4-2866-466C-A577-EC8F9163C060}"/>
              </a:ext>
            </a:extLst>
          </p:cNvPr>
          <p:cNvCxnSpPr>
            <a:cxnSpLocks/>
            <a:stCxn id="34" idx="3"/>
            <a:endCxn id="40" idx="1"/>
          </p:cNvCxnSpPr>
          <p:nvPr/>
        </p:nvCxnSpPr>
        <p:spPr>
          <a:xfrm flipV="1">
            <a:off x="6930502" y="4509570"/>
            <a:ext cx="243708" cy="413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F5D6D31-0B78-4F1A-91A2-DCF6B5247E73}"/>
              </a:ext>
            </a:extLst>
          </p:cNvPr>
          <p:cNvSpPr txBox="1"/>
          <p:nvPr/>
        </p:nvSpPr>
        <p:spPr>
          <a:xfrm>
            <a:off x="236712" y="1472649"/>
            <a:ext cx="7866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cluster is automatically configured and run by the Beaker Lab Controller according to specifications for a particular client or usage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72682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57C02-51D4-4050-9144-B0E0CDC5D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summary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FF44D-65E1-414F-BE69-BBB843457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propose that the OFA create the OFA Fabric Software Development Platform – OFA FSDP</a:t>
            </a:r>
          </a:p>
          <a:p>
            <a:r>
              <a:rPr lang="en-US" dirty="0"/>
              <a:t>Comprises a hardware platform and accompanying software infrastructure</a:t>
            </a:r>
          </a:p>
          <a:p>
            <a:r>
              <a:rPr lang="en-US" dirty="0"/>
              <a:t>Designed to provide its target clientele with easy access to a modern cluster incorporating high performance network technologies to be used in the development, testing, and validation of software associated with client access to fabric services</a:t>
            </a:r>
          </a:p>
          <a:p>
            <a:r>
              <a:rPr lang="en-US" dirty="0"/>
              <a:t>Intended to operate primarily ‘lights out’</a:t>
            </a:r>
          </a:p>
          <a:p>
            <a:r>
              <a:rPr lang="en-US" dirty="0"/>
              <a:t>Sited at a commercial vendor site</a:t>
            </a:r>
          </a:p>
          <a:p>
            <a:r>
              <a:rPr lang="en-US" dirty="0"/>
              <a:t>Includes a range of “memberships” in the program</a:t>
            </a:r>
          </a:p>
          <a:p>
            <a:r>
              <a:rPr lang="en-US" dirty="0"/>
              <a:t>Promoter members are “full” FSDP members</a:t>
            </a:r>
          </a:p>
          <a:p>
            <a:r>
              <a:rPr lang="en-US" dirty="0"/>
              <a:t>Supported by normal OFA membership dues</a:t>
            </a:r>
          </a:p>
          <a:p>
            <a:r>
              <a:rPr lang="en-US" dirty="0"/>
              <a:t>Seen as a vehicle for driving OFA membership and stature in the community</a:t>
            </a:r>
          </a:p>
          <a:p>
            <a:endParaRPr lang="en-US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2A030-BF58-488B-9548-CB7FCD115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03D4F-5072-4764-BB07-5BD5772DC96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255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:a16="http://schemas.microsoft.com/office/drawing/2014/main" id="{6CF182C7-7B89-41AF-80CD-224055DC0951}"/>
              </a:ext>
            </a:extLst>
          </p:cNvPr>
          <p:cNvSpPr txBox="1"/>
          <p:nvPr/>
        </p:nvSpPr>
        <p:spPr>
          <a:xfrm>
            <a:off x="242525" y="3075061"/>
            <a:ext cx="48544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914400">
              <a:buFontTx/>
              <a:buChar char="-"/>
              <a:defRPr/>
            </a:pPr>
            <a:r>
              <a:rPr lang="en-US" sz="1400" dirty="0">
                <a:solidFill>
                  <a:prstClr val="black"/>
                </a:solidFill>
              </a:rPr>
              <a:t>CKI Runner watches upstream source trees</a:t>
            </a:r>
          </a:p>
          <a:p>
            <a:pPr marL="285750" lvl="0" indent="-285750" defTabSz="914400">
              <a:buFontTx/>
              <a:buChar char="-"/>
              <a:defRPr/>
            </a:pPr>
            <a:r>
              <a:rPr lang="en-US" sz="1400" dirty="0" err="1">
                <a:solidFill>
                  <a:prstClr val="black"/>
                </a:solidFill>
              </a:rPr>
              <a:t>tIt</a:t>
            </a:r>
            <a:r>
              <a:rPr lang="en-US" sz="1400" dirty="0">
                <a:solidFill>
                  <a:prstClr val="black"/>
                </a:solidFill>
              </a:rPr>
              <a:t> Triggers a preplanned automated test run depending on which tree triggered the run.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On request by the CKI Runner, the Beaker Lab Controller configures the system for Integration Testing</a:t>
            </a:r>
          </a:p>
        </p:txBody>
      </p:sp>
      <p:sp>
        <p:nvSpPr>
          <p:cNvPr id="92" name="TextShape 1"/>
          <p:cNvSpPr txBox="1"/>
          <p:nvPr/>
        </p:nvSpPr>
        <p:spPr>
          <a:xfrm>
            <a:off x="609480" y="441360"/>
            <a:ext cx="10972440" cy="418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rPr>
              <a:t>FSDP software infrastructure</a:t>
            </a:r>
            <a:endParaRPr kumimoji="0" lang="en-US" sz="3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EE75D95-8387-4DB4-82CD-81A91F296690}"/>
              </a:ext>
            </a:extLst>
          </p:cNvPr>
          <p:cNvSpPr/>
          <p:nvPr/>
        </p:nvSpPr>
        <p:spPr>
          <a:xfrm>
            <a:off x="8560105" y="3557185"/>
            <a:ext cx="1244907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lab controller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940D9AF-9DBA-49B3-AEF6-8A2EA5A1E0FB}"/>
              </a:ext>
            </a:extLst>
          </p:cNvPr>
          <p:cNvSpPr/>
          <p:nvPr/>
        </p:nvSpPr>
        <p:spPr>
          <a:xfrm>
            <a:off x="10223652" y="1675020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1DD7750-E8A5-4710-B07E-7767CE27E9E7}"/>
              </a:ext>
            </a:extLst>
          </p:cNvPr>
          <p:cNvSpPr/>
          <p:nvPr/>
        </p:nvSpPr>
        <p:spPr>
          <a:xfrm>
            <a:off x="10223652" y="2464524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C0830E-476D-46FB-ABE0-61DCCE403084}"/>
              </a:ext>
            </a:extLst>
          </p:cNvPr>
          <p:cNvSpPr/>
          <p:nvPr/>
        </p:nvSpPr>
        <p:spPr>
          <a:xfrm>
            <a:off x="10223652" y="3248712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EAE362A-E112-45D7-99B8-D47FD98F3797}"/>
              </a:ext>
            </a:extLst>
          </p:cNvPr>
          <p:cNvSpPr/>
          <p:nvPr/>
        </p:nvSpPr>
        <p:spPr>
          <a:xfrm>
            <a:off x="10223652" y="4032900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D31B7BA-DDF8-4835-B63A-1B5311875100}"/>
              </a:ext>
            </a:extLst>
          </p:cNvPr>
          <p:cNvSpPr/>
          <p:nvPr/>
        </p:nvSpPr>
        <p:spPr>
          <a:xfrm>
            <a:off x="10223652" y="4817088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A78ABB0-78C5-4DE0-9367-9A647DBED878}"/>
              </a:ext>
            </a:extLst>
          </p:cNvPr>
          <p:cNvSpPr/>
          <p:nvPr/>
        </p:nvSpPr>
        <p:spPr>
          <a:xfrm>
            <a:off x="10223652" y="5601276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943D3E37-5AEE-4C78-AF78-FE06A8F6331B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9805012" y="1983494"/>
            <a:ext cx="418640" cy="203089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06E7E7C8-5FB5-4EC2-AE65-43BF1B944409}"/>
              </a:ext>
            </a:extLst>
          </p:cNvPr>
          <p:cNvCxnSpPr>
            <a:stCxn id="2" idx="3"/>
            <a:endCxn id="6" idx="1"/>
          </p:cNvCxnSpPr>
          <p:nvPr/>
        </p:nvCxnSpPr>
        <p:spPr>
          <a:xfrm flipV="1">
            <a:off x="9805012" y="2772998"/>
            <a:ext cx="418640" cy="124138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58DA8684-6D1D-446E-AA95-01D2D822CB52}"/>
              </a:ext>
            </a:extLst>
          </p:cNvPr>
          <p:cNvCxnSpPr>
            <a:stCxn id="2" idx="3"/>
            <a:endCxn id="7" idx="1"/>
          </p:cNvCxnSpPr>
          <p:nvPr/>
        </p:nvCxnSpPr>
        <p:spPr>
          <a:xfrm flipV="1">
            <a:off x="9805012" y="3557186"/>
            <a:ext cx="418640" cy="45719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AFE3B148-1FD1-4649-BEBB-4DDF30FB3DAF}"/>
              </a:ext>
            </a:extLst>
          </p:cNvPr>
          <p:cNvCxnSpPr>
            <a:stCxn id="2" idx="3"/>
            <a:endCxn id="8" idx="1"/>
          </p:cNvCxnSpPr>
          <p:nvPr/>
        </p:nvCxnSpPr>
        <p:spPr>
          <a:xfrm>
            <a:off x="9805012" y="4014385"/>
            <a:ext cx="418640" cy="32698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84262899-64C5-47C8-A549-E7482FA8BEFD}"/>
              </a:ext>
            </a:extLst>
          </p:cNvPr>
          <p:cNvCxnSpPr>
            <a:stCxn id="2" idx="3"/>
            <a:endCxn id="9" idx="1"/>
          </p:cNvCxnSpPr>
          <p:nvPr/>
        </p:nvCxnSpPr>
        <p:spPr>
          <a:xfrm>
            <a:off x="9805012" y="4014385"/>
            <a:ext cx="418640" cy="111117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22185F55-FF97-4213-8BA0-CA3E7337A2FC}"/>
              </a:ext>
            </a:extLst>
          </p:cNvPr>
          <p:cNvCxnSpPr>
            <a:stCxn id="2" idx="3"/>
            <a:endCxn id="10" idx="1"/>
          </p:cNvCxnSpPr>
          <p:nvPr/>
        </p:nvCxnSpPr>
        <p:spPr>
          <a:xfrm>
            <a:off x="9805012" y="4014385"/>
            <a:ext cx="418640" cy="189536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B36A38B7-1A42-41F2-93B5-F74F508C17F3}"/>
              </a:ext>
            </a:extLst>
          </p:cNvPr>
          <p:cNvCxnSpPr>
            <a:stCxn id="3" idx="3"/>
            <a:endCxn id="10" idx="3"/>
          </p:cNvCxnSpPr>
          <p:nvPr/>
        </p:nvCxnSpPr>
        <p:spPr>
          <a:xfrm>
            <a:off x="11424490" y="1983494"/>
            <a:ext cx="12700" cy="3926256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4CD391E3-5622-4D60-8165-FA7F69ACDF62}"/>
              </a:ext>
            </a:extLst>
          </p:cNvPr>
          <p:cNvCxnSpPr>
            <a:stCxn id="6" idx="3"/>
            <a:endCxn id="9" idx="3"/>
          </p:cNvCxnSpPr>
          <p:nvPr/>
        </p:nvCxnSpPr>
        <p:spPr>
          <a:xfrm>
            <a:off x="11424490" y="2772998"/>
            <a:ext cx="12700" cy="2352564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13465785-B47C-4E1C-8A57-341C87842C3F}"/>
              </a:ext>
            </a:extLst>
          </p:cNvPr>
          <p:cNvCxnSpPr>
            <a:stCxn id="7" idx="3"/>
            <a:endCxn id="8" idx="3"/>
          </p:cNvCxnSpPr>
          <p:nvPr/>
        </p:nvCxnSpPr>
        <p:spPr>
          <a:xfrm>
            <a:off x="11424490" y="3557186"/>
            <a:ext cx="12700" cy="784188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BECE19B-C71C-4CC7-A157-58F20B778720}"/>
              </a:ext>
            </a:extLst>
          </p:cNvPr>
          <p:cNvSpPr txBox="1"/>
          <p:nvPr/>
        </p:nvSpPr>
        <p:spPr>
          <a:xfrm rot="16200000">
            <a:off x="9249589" y="5052167"/>
            <a:ext cx="1284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Control Network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75FB97D-CDDF-4668-B3BC-18CC87D547E2}"/>
              </a:ext>
            </a:extLst>
          </p:cNvPr>
          <p:cNvSpPr txBox="1"/>
          <p:nvPr/>
        </p:nvSpPr>
        <p:spPr>
          <a:xfrm rot="16200000">
            <a:off x="11187566" y="3865272"/>
            <a:ext cx="1311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RDMA Networks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7EECCD9-6636-463E-BB19-3EF53DE52262}"/>
              </a:ext>
            </a:extLst>
          </p:cNvPr>
          <p:cNvSpPr/>
          <p:nvPr/>
        </p:nvSpPr>
        <p:spPr>
          <a:xfrm>
            <a:off x="8553755" y="2220634"/>
            <a:ext cx="1244907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test repo</a:t>
            </a: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6774C31F-10AB-43A9-8BD8-60F13E056A5C}"/>
              </a:ext>
            </a:extLst>
          </p:cNvPr>
          <p:cNvCxnSpPr>
            <a:stCxn id="30" idx="2"/>
            <a:endCxn id="2" idx="0"/>
          </p:cNvCxnSpPr>
          <p:nvPr/>
        </p:nvCxnSpPr>
        <p:spPr>
          <a:xfrm rot="16200000" flipH="1">
            <a:off x="8968309" y="3342934"/>
            <a:ext cx="422151" cy="635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C0DF086-5945-4F5E-93CA-2ABF3C60734F}"/>
              </a:ext>
            </a:extLst>
          </p:cNvPr>
          <p:cNvSpPr/>
          <p:nvPr/>
        </p:nvSpPr>
        <p:spPr>
          <a:xfrm>
            <a:off x="5685595" y="4465539"/>
            <a:ext cx="1244907" cy="914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CKI Runner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16FBA18-14CB-4F2D-BA3E-B9850F6D11EA}"/>
              </a:ext>
            </a:extLst>
          </p:cNvPr>
          <p:cNvSpPr/>
          <p:nvPr/>
        </p:nvSpPr>
        <p:spPr>
          <a:xfrm>
            <a:off x="7170606" y="2951259"/>
            <a:ext cx="1238556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Web Interface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E20A40A-673F-4353-99F2-2D09837BE162}"/>
              </a:ext>
            </a:extLst>
          </p:cNvPr>
          <p:cNvSpPr/>
          <p:nvPr/>
        </p:nvSpPr>
        <p:spPr>
          <a:xfrm>
            <a:off x="7174210" y="4052370"/>
            <a:ext cx="1238556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CLI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FF394A6-C799-439B-8AD4-0443AC30276B}"/>
              </a:ext>
            </a:extLst>
          </p:cNvPr>
          <p:cNvCxnSpPr>
            <a:stCxn id="39" idx="3"/>
            <a:endCxn id="2" idx="1"/>
          </p:cNvCxnSpPr>
          <p:nvPr/>
        </p:nvCxnSpPr>
        <p:spPr>
          <a:xfrm>
            <a:off x="8409162" y="3408459"/>
            <a:ext cx="150943" cy="605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CAC5EEA-569B-4DB6-85B0-9B6C93473460}"/>
              </a:ext>
            </a:extLst>
          </p:cNvPr>
          <p:cNvCxnSpPr>
            <a:stCxn id="40" idx="3"/>
            <a:endCxn id="2" idx="1"/>
          </p:cNvCxnSpPr>
          <p:nvPr/>
        </p:nvCxnSpPr>
        <p:spPr>
          <a:xfrm flipV="1">
            <a:off x="8412766" y="4014385"/>
            <a:ext cx="147339" cy="495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262DFEC-289B-45FA-BD7A-F063D039824E}"/>
              </a:ext>
            </a:extLst>
          </p:cNvPr>
          <p:cNvSpPr/>
          <p:nvPr/>
        </p:nvSpPr>
        <p:spPr>
          <a:xfrm>
            <a:off x="5697366" y="2920721"/>
            <a:ext cx="914400" cy="914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End User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8393B2A-6318-45AC-B019-E8FB4FB56385}"/>
              </a:ext>
            </a:extLst>
          </p:cNvPr>
          <p:cNvCxnSpPr>
            <a:cxnSpLocks/>
            <a:stCxn id="45" idx="3"/>
            <a:endCxn id="39" idx="1"/>
          </p:cNvCxnSpPr>
          <p:nvPr/>
        </p:nvCxnSpPr>
        <p:spPr>
          <a:xfrm>
            <a:off x="6611766" y="3377921"/>
            <a:ext cx="558840" cy="30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5CA0307-D98F-4359-BDB1-4BCA267F1A16}"/>
              </a:ext>
            </a:extLst>
          </p:cNvPr>
          <p:cNvCxnSpPr>
            <a:stCxn id="45" idx="3"/>
            <a:endCxn id="40" idx="1"/>
          </p:cNvCxnSpPr>
          <p:nvPr/>
        </p:nvCxnSpPr>
        <p:spPr>
          <a:xfrm>
            <a:off x="6611766" y="3377921"/>
            <a:ext cx="562444" cy="1131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B037AE4-2866-466C-A577-EC8F9163C060}"/>
              </a:ext>
            </a:extLst>
          </p:cNvPr>
          <p:cNvCxnSpPr>
            <a:cxnSpLocks/>
            <a:stCxn id="34" idx="3"/>
            <a:endCxn id="40" idx="1"/>
          </p:cNvCxnSpPr>
          <p:nvPr/>
        </p:nvCxnSpPr>
        <p:spPr>
          <a:xfrm flipV="1">
            <a:off x="6930502" y="4509570"/>
            <a:ext cx="243708" cy="413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834113B-5709-4D21-BA86-63CFDE731E4C}"/>
              </a:ext>
            </a:extLst>
          </p:cNvPr>
          <p:cNvSpPr txBox="1"/>
          <p:nvPr/>
        </p:nvSpPr>
        <p:spPr>
          <a:xfrm>
            <a:off x="242525" y="1503951"/>
            <a:ext cx="7414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Integration Testing – Continuous Kernel Integration Runner serves as the “client”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81688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:a16="http://schemas.microsoft.com/office/drawing/2014/main" id="{6CF182C7-7B89-41AF-80CD-224055DC0951}"/>
              </a:ext>
            </a:extLst>
          </p:cNvPr>
          <p:cNvSpPr txBox="1"/>
          <p:nvPr/>
        </p:nvSpPr>
        <p:spPr>
          <a:xfrm>
            <a:off x="156645" y="2352817"/>
            <a:ext cx="55194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End user uses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the web interface or the command line interface (CLI) to initiate either an automated test run or a manual use run.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If an automated test run is initiated, it will run until it completes or times out, results emailed to the client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If something goes wrong during the run, the user can remotely logon the test machines up until the test timeout occurs, and then only the logs will still be available.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2" name="TextShape 1"/>
          <p:cNvSpPr txBox="1"/>
          <p:nvPr/>
        </p:nvSpPr>
        <p:spPr>
          <a:xfrm>
            <a:off x="609480" y="441360"/>
            <a:ext cx="10972440" cy="418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rPr>
              <a:t>FSDP software infrastructure</a:t>
            </a:r>
            <a:endParaRPr kumimoji="0" lang="en-US" sz="3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EE75D95-8387-4DB4-82CD-81A91F296690}"/>
              </a:ext>
            </a:extLst>
          </p:cNvPr>
          <p:cNvSpPr/>
          <p:nvPr/>
        </p:nvSpPr>
        <p:spPr>
          <a:xfrm>
            <a:off x="8560105" y="3557185"/>
            <a:ext cx="1244907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lab controller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940D9AF-9DBA-49B3-AEF6-8A2EA5A1E0FB}"/>
              </a:ext>
            </a:extLst>
          </p:cNvPr>
          <p:cNvSpPr/>
          <p:nvPr/>
        </p:nvSpPr>
        <p:spPr>
          <a:xfrm>
            <a:off x="10223652" y="1675020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1DD7750-E8A5-4710-B07E-7767CE27E9E7}"/>
              </a:ext>
            </a:extLst>
          </p:cNvPr>
          <p:cNvSpPr/>
          <p:nvPr/>
        </p:nvSpPr>
        <p:spPr>
          <a:xfrm>
            <a:off x="10223652" y="2464524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C0830E-476D-46FB-ABE0-61DCCE403084}"/>
              </a:ext>
            </a:extLst>
          </p:cNvPr>
          <p:cNvSpPr/>
          <p:nvPr/>
        </p:nvSpPr>
        <p:spPr>
          <a:xfrm>
            <a:off x="10223652" y="3248712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EAE362A-E112-45D7-99B8-D47FD98F3797}"/>
              </a:ext>
            </a:extLst>
          </p:cNvPr>
          <p:cNvSpPr/>
          <p:nvPr/>
        </p:nvSpPr>
        <p:spPr>
          <a:xfrm>
            <a:off x="10223652" y="4032900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D31B7BA-DDF8-4835-B63A-1B5311875100}"/>
              </a:ext>
            </a:extLst>
          </p:cNvPr>
          <p:cNvSpPr/>
          <p:nvPr/>
        </p:nvSpPr>
        <p:spPr>
          <a:xfrm>
            <a:off x="10223652" y="4817088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A78ABB0-78C5-4DE0-9367-9A647DBED878}"/>
              </a:ext>
            </a:extLst>
          </p:cNvPr>
          <p:cNvSpPr/>
          <p:nvPr/>
        </p:nvSpPr>
        <p:spPr>
          <a:xfrm>
            <a:off x="10223652" y="5601276"/>
            <a:ext cx="1200838" cy="616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Lab machine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943D3E37-5AEE-4C78-AF78-FE06A8F6331B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9805012" y="1983494"/>
            <a:ext cx="418640" cy="203089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06E7E7C8-5FB5-4EC2-AE65-43BF1B944409}"/>
              </a:ext>
            </a:extLst>
          </p:cNvPr>
          <p:cNvCxnSpPr>
            <a:stCxn id="2" idx="3"/>
            <a:endCxn id="6" idx="1"/>
          </p:cNvCxnSpPr>
          <p:nvPr/>
        </p:nvCxnSpPr>
        <p:spPr>
          <a:xfrm flipV="1">
            <a:off x="9805012" y="2772998"/>
            <a:ext cx="418640" cy="124138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58DA8684-6D1D-446E-AA95-01D2D822CB52}"/>
              </a:ext>
            </a:extLst>
          </p:cNvPr>
          <p:cNvCxnSpPr>
            <a:stCxn id="2" idx="3"/>
            <a:endCxn id="7" idx="1"/>
          </p:cNvCxnSpPr>
          <p:nvPr/>
        </p:nvCxnSpPr>
        <p:spPr>
          <a:xfrm flipV="1">
            <a:off x="9805012" y="3557186"/>
            <a:ext cx="418640" cy="45719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AFE3B148-1FD1-4649-BEBB-4DDF30FB3DAF}"/>
              </a:ext>
            </a:extLst>
          </p:cNvPr>
          <p:cNvCxnSpPr>
            <a:stCxn id="2" idx="3"/>
            <a:endCxn id="8" idx="1"/>
          </p:cNvCxnSpPr>
          <p:nvPr/>
        </p:nvCxnSpPr>
        <p:spPr>
          <a:xfrm>
            <a:off x="9805012" y="4014385"/>
            <a:ext cx="418640" cy="32698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84262899-64C5-47C8-A549-E7482FA8BEFD}"/>
              </a:ext>
            </a:extLst>
          </p:cNvPr>
          <p:cNvCxnSpPr>
            <a:stCxn id="2" idx="3"/>
            <a:endCxn id="9" idx="1"/>
          </p:cNvCxnSpPr>
          <p:nvPr/>
        </p:nvCxnSpPr>
        <p:spPr>
          <a:xfrm>
            <a:off x="9805012" y="4014385"/>
            <a:ext cx="418640" cy="111117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22185F55-FF97-4213-8BA0-CA3E7337A2FC}"/>
              </a:ext>
            </a:extLst>
          </p:cNvPr>
          <p:cNvCxnSpPr>
            <a:stCxn id="2" idx="3"/>
            <a:endCxn id="10" idx="1"/>
          </p:cNvCxnSpPr>
          <p:nvPr/>
        </p:nvCxnSpPr>
        <p:spPr>
          <a:xfrm>
            <a:off x="9805012" y="4014385"/>
            <a:ext cx="418640" cy="189536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B36A38B7-1A42-41F2-93B5-F74F508C17F3}"/>
              </a:ext>
            </a:extLst>
          </p:cNvPr>
          <p:cNvCxnSpPr>
            <a:stCxn id="3" idx="3"/>
            <a:endCxn id="10" idx="3"/>
          </p:cNvCxnSpPr>
          <p:nvPr/>
        </p:nvCxnSpPr>
        <p:spPr>
          <a:xfrm>
            <a:off x="11424490" y="1983494"/>
            <a:ext cx="12700" cy="3926256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4CD391E3-5622-4D60-8165-FA7F69ACDF62}"/>
              </a:ext>
            </a:extLst>
          </p:cNvPr>
          <p:cNvCxnSpPr>
            <a:stCxn id="6" idx="3"/>
            <a:endCxn id="9" idx="3"/>
          </p:cNvCxnSpPr>
          <p:nvPr/>
        </p:nvCxnSpPr>
        <p:spPr>
          <a:xfrm>
            <a:off x="11424490" y="2772998"/>
            <a:ext cx="12700" cy="2352564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13465785-B47C-4E1C-8A57-341C87842C3F}"/>
              </a:ext>
            </a:extLst>
          </p:cNvPr>
          <p:cNvCxnSpPr>
            <a:stCxn id="7" idx="3"/>
            <a:endCxn id="8" idx="3"/>
          </p:cNvCxnSpPr>
          <p:nvPr/>
        </p:nvCxnSpPr>
        <p:spPr>
          <a:xfrm>
            <a:off x="11424490" y="3557186"/>
            <a:ext cx="12700" cy="784188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BECE19B-C71C-4CC7-A157-58F20B778720}"/>
              </a:ext>
            </a:extLst>
          </p:cNvPr>
          <p:cNvSpPr txBox="1"/>
          <p:nvPr/>
        </p:nvSpPr>
        <p:spPr>
          <a:xfrm rot="16200000">
            <a:off x="9249589" y="5052167"/>
            <a:ext cx="1284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Control Network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75FB97D-CDDF-4668-B3BC-18CC87D547E2}"/>
              </a:ext>
            </a:extLst>
          </p:cNvPr>
          <p:cNvSpPr txBox="1"/>
          <p:nvPr/>
        </p:nvSpPr>
        <p:spPr>
          <a:xfrm rot="16200000">
            <a:off x="11187566" y="3865272"/>
            <a:ext cx="1311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RDMA Networks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7EECCD9-6636-463E-BB19-3EF53DE52262}"/>
              </a:ext>
            </a:extLst>
          </p:cNvPr>
          <p:cNvSpPr/>
          <p:nvPr/>
        </p:nvSpPr>
        <p:spPr>
          <a:xfrm>
            <a:off x="8553755" y="2220634"/>
            <a:ext cx="1244907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test repo</a:t>
            </a: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6774C31F-10AB-43A9-8BD8-60F13E056A5C}"/>
              </a:ext>
            </a:extLst>
          </p:cNvPr>
          <p:cNvCxnSpPr>
            <a:stCxn id="30" idx="2"/>
            <a:endCxn id="2" idx="0"/>
          </p:cNvCxnSpPr>
          <p:nvPr/>
        </p:nvCxnSpPr>
        <p:spPr>
          <a:xfrm rot="16200000" flipH="1">
            <a:off x="8968309" y="3342934"/>
            <a:ext cx="422151" cy="635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C0DF086-5945-4F5E-93CA-2ABF3C60734F}"/>
              </a:ext>
            </a:extLst>
          </p:cNvPr>
          <p:cNvSpPr/>
          <p:nvPr/>
        </p:nvSpPr>
        <p:spPr>
          <a:xfrm>
            <a:off x="5685595" y="4465539"/>
            <a:ext cx="1244907" cy="914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CKI Runner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16FBA18-14CB-4F2D-BA3E-B9850F6D11EA}"/>
              </a:ext>
            </a:extLst>
          </p:cNvPr>
          <p:cNvSpPr/>
          <p:nvPr/>
        </p:nvSpPr>
        <p:spPr>
          <a:xfrm>
            <a:off x="7170606" y="2951259"/>
            <a:ext cx="1238556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Web Interface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E20A40A-673F-4353-99F2-2D09837BE162}"/>
              </a:ext>
            </a:extLst>
          </p:cNvPr>
          <p:cNvSpPr/>
          <p:nvPr/>
        </p:nvSpPr>
        <p:spPr>
          <a:xfrm>
            <a:off x="7174210" y="4052370"/>
            <a:ext cx="1238556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Beaker CLI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FF394A6-C799-439B-8AD4-0443AC30276B}"/>
              </a:ext>
            </a:extLst>
          </p:cNvPr>
          <p:cNvCxnSpPr>
            <a:stCxn id="39" idx="3"/>
            <a:endCxn id="2" idx="1"/>
          </p:cNvCxnSpPr>
          <p:nvPr/>
        </p:nvCxnSpPr>
        <p:spPr>
          <a:xfrm>
            <a:off x="8409162" y="3408459"/>
            <a:ext cx="150943" cy="605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CAC5EEA-569B-4DB6-85B0-9B6C93473460}"/>
              </a:ext>
            </a:extLst>
          </p:cNvPr>
          <p:cNvCxnSpPr>
            <a:stCxn id="40" idx="3"/>
            <a:endCxn id="2" idx="1"/>
          </p:cNvCxnSpPr>
          <p:nvPr/>
        </p:nvCxnSpPr>
        <p:spPr>
          <a:xfrm flipV="1">
            <a:off x="8412766" y="4014385"/>
            <a:ext cx="147339" cy="495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262DFEC-289B-45FA-BD7A-F063D039824E}"/>
              </a:ext>
            </a:extLst>
          </p:cNvPr>
          <p:cNvSpPr/>
          <p:nvPr/>
        </p:nvSpPr>
        <p:spPr>
          <a:xfrm>
            <a:off x="5697366" y="2920721"/>
            <a:ext cx="914400" cy="914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End User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8393B2A-6318-45AC-B019-E8FB4FB56385}"/>
              </a:ext>
            </a:extLst>
          </p:cNvPr>
          <p:cNvCxnSpPr>
            <a:cxnSpLocks/>
            <a:stCxn id="45" idx="3"/>
            <a:endCxn id="39" idx="1"/>
          </p:cNvCxnSpPr>
          <p:nvPr/>
        </p:nvCxnSpPr>
        <p:spPr>
          <a:xfrm>
            <a:off x="6611766" y="3377921"/>
            <a:ext cx="558840" cy="30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5CA0307-D98F-4359-BDB1-4BCA267F1A16}"/>
              </a:ext>
            </a:extLst>
          </p:cNvPr>
          <p:cNvCxnSpPr>
            <a:stCxn id="45" idx="3"/>
            <a:endCxn id="40" idx="1"/>
          </p:cNvCxnSpPr>
          <p:nvPr/>
        </p:nvCxnSpPr>
        <p:spPr>
          <a:xfrm>
            <a:off x="6611766" y="3377921"/>
            <a:ext cx="562444" cy="1131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B037AE4-2866-466C-A577-EC8F9163C060}"/>
              </a:ext>
            </a:extLst>
          </p:cNvPr>
          <p:cNvCxnSpPr>
            <a:cxnSpLocks/>
            <a:stCxn id="34" idx="3"/>
            <a:endCxn id="40" idx="1"/>
          </p:cNvCxnSpPr>
          <p:nvPr/>
        </p:nvCxnSpPr>
        <p:spPr>
          <a:xfrm flipV="1">
            <a:off x="6930502" y="4509570"/>
            <a:ext cx="243708" cy="413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1007EA9-E1E7-4268-820C-DF441FAFF4CF}"/>
              </a:ext>
            </a:extLst>
          </p:cNvPr>
          <p:cNvSpPr txBox="1"/>
          <p:nvPr/>
        </p:nvSpPr>
        <p:spPr>
          <a:xfrm>
            <a:off x="242525" y="1503951"/>
            <a:ext cx="7414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On-Demand (end user) Testing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663693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609480" y="441360"/>
            <a:ext cx="10972440" cy="418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rPr>
              <a:t>Fsdp</a:t>
            </a:r>
            <a:r>
              <a:rPr kumimoji="0" lang="en-US" sz="3600" b="1" i="0" u="none" strike="noStrike" kern="1200" cap="all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</a:rPr>
              <a:t> software infrastructure</a:t>
            </a:r>
            <a:endParaRPr kumimoji="0" lang="en-US" sz="3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193320" y="1312560"/>
            <a:ext cx="11763720" cy="5415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60" marR="0" lvl="0" algn="l" defTabSz="914400" rtl="0" eaLnBrk="1" fontAlgn="auto" latinLnBrk="0" hangingPunct="1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000000"/>
              </a:buClr>
              <a:buSzPct val="45000"/>
              <a:tabLst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Based on the following open source (or soon to be) tools developed by Red Hat</a:t>
            </a:r>
          </a:p>
          <a:p>
            <a:pPr marL="223920" marR="0" lvl="0" indent="-223560" algn="l" defTabSz="914400" rtl="0" eaLnBrk="1" fontAlgn="auto" latinLnBrk="0" hangingPunct="1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ymbol" charset="2"/>
              <a:buChar char=""/>
              <a:tabLst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CKI (Continuous Kernel Integration) Testing framework </a:t>
            </a:r>
          </a:p>
          <a:p>
            <a:pPr marL="681120" lvl="1" indent="-223560" defTabSz="914400">
              <a:spcBef>
                <a:spcPts val="561"/>
              </a:spcBef>
              <a:buClr>
                <a:srgbClr val="000000"/>
              </a:buClr>
              <a:buSzPct val="45000"/>
              <a:buFont typeface="Symbol" charset="2"/>
              <a:buChar char=""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hlinkClick r:id="rId2"/>
              </a:rPr>
              <a:t>https://gitlab.com/cki-project</a:t>
            </a: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23920" marR="0" lvl="0" indent="-223560" algn="l" defTabSz="914400" rtl="0" eaLnBrk="1" fontAlgn="auto" latinLnBrk="0" hangingPunct="1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ymbol" charset="2"/>
              <a:buChar char=""/>
              <a:tabLst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Beaker lab management software </a:t>
            </a:r>
          </a:p>
          <a:p>
            <a:pPr marL="681120" lvl="1" indent="-223560" defTabSz="914400">
              <a:spcBef>
                <a:spcPts val="561"/>
              </a:spcBef>
              <a:buClr>
                <a:srgbClr val="000000"/>
              </a:buClr>
              <a:buSzPct val="45000"/>
              <a:buFont typeface="Symbol" charset="2"/>
              <a:buChar char=""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hlinkClick r:id="rId3"/>
              </a:rPr>
              <a:t>https://beaker-project.org/</a:t>
            </a: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23920" marR="0" lvl="0" indent="-223560" algn="l" defTabSz="914400" rtl="0" eaLnBrk="1" fontAlgn="auto" latinLnBrk="0" hangingPunct="1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ymbol" charset="2"/>
              <a:buChar char=""/>
              <a:tabLst/>
              <a:defRPr/>
            </a:pPr>
            <a:r>
              <a:rPr lang="en-US" sz="2400" spc="-1" dirty="0">
                <a:solidFill>
                  <a:srgbClr val="000000"/>
                </a:solidFill>
                <a:latin typeface="Arial"/>
              </a:rPr>
              <a:t>V</a:t>
            </a:r>
            <a:r>
              <a:rPr kumimoji="0" lang="en-US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arious</a:t>
            </a: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tests used by Red Hat with Beaker for years </a:t>
            </a:r>
          </a:p>
          <a:p>
            <a:pPr marL="681120" lvl="1" indent="-223560" defTabSz="914400">
              <a:spcBef>
                <a:spcPts val="561"/>
              </a:spcBef>
              <a:buClr>
                <a:srgbClr val="000000"/>
              </a:buClr>
              <a:buSzPct val="45000"/>
              <a:buFont typeface="Symbol" charset="2"/>
              <a:buChar char=""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hlinkClick r:id="rId4"/>
              </a:rPr>
              <a:t>https://github.com/CKI-project/tests-beaker</a:t>
            </a:r>
            <a:endParaRPr lang="en-US" sz="2400" spc="-1" dirty="0">
              <a:solidFill>
                <a:srgbClr val="000000"/>
              </a:solidFill>
              <a:latin typeface="Arial"/>
            </a:endParaRPr>
          </a:p>
          <a:p>
            <a:pPr marL="681120" lvl="1" indent="-223560" defTabSz="914400">
              <a:spcBef>
                <a:spcPts val="561"/>
              </a:spcBef>
              <a:buClr>
                <a:srgbClr val="000000"/>
              </a:buClr>
              <a:buSzPct val="45000"/>
              <a:buFont typeface="Symbol" charset="2"/>
              <a:buChar char=""/>
              <a:defRPr/>
            </a:pP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8352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625D4-6D7D-4D63-8E0D-9F8032785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Administration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E7D8A-AD27-41D9-98BD-0BB00B44A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proposal, and options, for administering the system</a:t>
            </a:r>
            <a:endParaRPr lang="en-GB" dirty="0"/>
          </a:p>
          <a:p>
            <a:pPr lvl="1"/>
            <a:r>
              <a:rPr lang="en-GB" dirty="0" err="1"/>
              <a:t>Redhat</a:t>
            </a:r>
            <a:r>
              <a:rPr lang="en-GB" dirty="0"/>
              <a:t> initial volunteer</a:t>
            </a:r>
          </a:p>
          <a:p>
            <a:pPr lvl="1"/>
            <a:r>
              <a:rPr lang="en-GB" dirty="0"/>
              <a:t>Find a “permanent” volunteer</a:t>
            </a:r>
          </a:p>
          <a:p>
            <a:pPr lvl="1"/>
            <a:r>
              <a:rPr lang="en-GB" dirty="0"/>
              <a:t>Hire Ken Strandberg to work under the auspices of the IWG</a:t>
            </a:r>
          </a:p>
          <a:p>
            <a:pPr lvl="1"/>
            <a:r>
              <a:rPr lang="en-GB" dirty="0"/>
              <a:t>Others?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CB6E6-480C-4F93-8E7F-93865E4A6C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5B73B-D607-4A85-8F83-99F10569C5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238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535CC-864E-4DF1-885E-BE6E57B46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</a:t>
            </a:r>
            <a:r>
              <a:rPr lang="en-US" dirty="0" err="1"/>
              <a:t>administraton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F8998-FA7D-4B83-BA79-C8964AC73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our proposal for administering the program (not the system)?</a:t>
            </a:r>
          </a:p>
          <a:p>
            <a:r>
              <a:rPr lang="en-US" dirty="0"/>
              <a:t>Who handles requests to participate?  Who ensures that those requests turn into actual user accounts and ‘billing’?</a:t>
            </a:r>
          </a:p>
          <a:p>
            <a:r>
              <a:rPr lang="en-US" dirty="0"/>
              <a:t>Who allocates time on the cluster and resolves conflicts?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CA99DB-331D-4F82-A5EE-294B73033A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7B908-9FAD-4D4F-B663-3D071ED4CA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533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Governance Model - Tatyana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849D2C-A9CD-B04A-B70A-527FFE2F698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531657" y="3935662"/>
            <a:ext cx="1564343" cy="6645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Kernel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testing</a:t>
            </a:r>
          </a:p>
        </p:txBody>
      </p:sp>
      <p:sp>
        <p:nvSpPr>
          <p:cNvPr id="8" name="Flowchart: Document 7"/>
          <p:cNvSpPr/>
          <p:nvPr/>
        </p:nvSpPr>
        <p:spPr>
          <a:xfrm>
            <a:off x="4840492" y="2863276"/>
            <a:ext cx="946672" cy="62405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4765559" y="5189326"/>
            <a:ext cx="1075765" cy="59709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Debug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4276" y="2493044"/>
            <a:ext cx="28185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FSDP oversees the cluster usage. FSDP oversees the testing activities via a Test Plan, different subsets of tests can be used for  kernel/distro/member testing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0215" y="4837563"/>
            <a:ext cx="3464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Cadence</a:t>
            </a:r>
          </a:p>
          <a:p>
            <a:pPr marL="285750" indent="-285750">
              <a:buFontTx/>
              <a:buChar char="-"/>
            </a:pPr>
            <a:r>
              <a:rPr lang="en-US" dirty="0"/>
              <a:t>Linux kernel testing starting with RC1</a:t>
            </a:r>
          </a:p>
          <a:p>
            <a:pPr marL="285750" indent="-285750">
              <a:buFontTx/>
              <a:buChar char="-"/>
            </a:pPr>
            <a:r>
              <a:rPr lang="en-US" dirty="0"/>
              <a:t>Distro testing is ‘on demand’</a:t>
            </a:r>
          </a:p>
          <a:p>
            <a:pPr marL="285750" indent="-285750">
              <a:buFontTx/>
              <a:buChar char="-"/>
            </a:pPr>
            <a:r>
              <a:rPr lang="en-US" dirty="0"/>
              <a:t>Logo testing in ‘on demand’</a:t>
            </a:r>
          </a:p>
          <a:p>
            <a:pPr marL="285750" indent="-285750">
              <a:buFontTx/>
              <a:buChar char="-"/>
            </a:pPr>
            <a:r>
              <a:rPr lang="en-US" dirty="0"/>
              <a:t>FSDP usage is ‘on demand’</a:t>
            </a:r>
          </a:p>
        </p:txBody>
      </p:sp>
      <p:cxnSp>
        <p:nvCxnSpPr>
          <p:cNvPr id="19" name="Straight Arrow Connector 18"/>
          <p:cNvCxnSpPr>
            <a:endCxn id="8" idx="0"/>
          </p:cNvCxnSpPr>
          <p:nvPr/>
        </p:nvCxnSpPr>
        <p:spPr>
          <a:xfrm flipH="1">
            <a:off x="5313828" y="2194164"/>
            <a:ext cx="370357" cy="6691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stCxn id="8" idx="2"/>
            <a:endCxn id="7" idx="0"/>
          </p:cNvCxnSpPr>
          <p:nvPr/>
        </p:nvCxnSpPr>
        <p:spPr>
          <a:xfrm>
            <a:off x="5313828" y="3446071"/>
            <a:ext cx="1" cy="4895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endCxn id="31" idx="0"/>
          </p:cNvCxnSpPr>
          <p:nvPr/>
        </p:nvCxnSpPr>
        <p:spPr>
          <a:xfrm>
            <a:off x="7801668" y="4693286"/>
            <a:ext cx="19050" cy="6963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7" idx="4"/>
            <a:endCxn id="12" idx="0"/>
          </p:cNvCxnSpPr>
          <p:nvPr/>
        </p:nvCxnSpPr>
        <p:spPr>
          <a:xfrm flipH="1">
            <a:off x="5303442" y="4600216"/>
            <a:ext cx="10387" cy="5891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6" idx="5"/>
            <a:endCxn id="6" idx="5"/>
          </p:cNvCxnSpPr>
          <p:nvPr/>
        </p:nvCxnSpPr>
        <p:spPr>
          <a:xfrm>
            <a:off x="8263923" y="2231701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  <a:endCxn id="41" idx="0"/>
          </p:cNvCxnSpPr>
          <p:nvPr/>
        </p:nvCxnSpPr>
        <p:spPr>
          <a:xfrm>
            <a:off x="7838994" y="2126167"/>
            <a:ext cx="252769" cy="7371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33488" y="1850225"/>
            <a:ext cx="2818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to participation by all</a:t>
            </a:r>
          </a:p>
        </p:txBody>
      </p:sp>
      <p:sp>
        <p:nvSpPr>
          <p:cNvPr id="6" name="Oval 5"/>
          <p:cNvSpPr/>
          <p:nvPr/>
        </p:nvSpPr>
        <p:spPr>
          <a:xfrm>
            <a:off x="4688898" y="1637643"/>
            <a:ext cx="4188402" cy="6959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OFA FSDP</a:t>
            </a:r>
          </a:p>
        </p:txBody>
      </p:sp>
      <p:sp>
        <p:nvSpPr>
          <p:cNvPr id="30" name="Oval 29"/>
          <p:cNvSpPr/>
          <p:nvPr/>
        </p:nvSpPr>
        <p:spPr>
          <a:xfrm>
            <a:off x="6976978" y="3868216"/>
            <a:ext cx="1649382" cy="7994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Distro testing</a:t>
            </a:r>
          </a:p>
        </p:txBody>
      </p:sp>
      <p:sp>
        <p:nvSpPr>
          <p:cNvPr id="41" name="Flowchart: Document 40">
            <a:extLst>
              <a:ext uri="{FF2B5EF4-FFF2-40B4-BE49-F238E27FC236}">
                <a16:creationId xmlns:a16="http://schemas.microsoft.com/office/drawing/2014/main" id="{066E908A-B090-4293-9D7B-A52F86C1537E}"/>
              </a:ext>
            </a:extLst>
          </p:cNvPr>
          <p:cNvSpPr/>
          <p:nvPr/>
        </p:nvSpPr>
        <p:spPr>
          <a:xfrm>
            <a:off x="7604372" y="2863290"/>
            <a:ext cx="974781" cy="60620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D30DB78-D8BB-4357-9937-E1C8361C2E2D}"/>
              </a:ext>
            </a:extLst>
          </p:cNvPr>
          <p:cNvCxnSpPr>
            <a:cxnSpLocks/>
            <a:stCxn id="41" idx="2"/>
            <a:endCxn id="30" idx="0"/>
          </p:cNvCxnSpPr>
          <p:nvPr/>
        </p:nvCxnSpPr>
        <p:spPr>
          <a:xfrm flipH="1">
            <a:off x="7801669" y="3429415"/>
            <a:ext cx="290094" cy="4388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1491DDD-C6FB-4D48-9CA4-7EDB710562B7}"/>
              </a:ext>
            </a:extLst>
          </p:cNvPr>
          <p:cNvSpPr txBox="1"/>
          <p:nvPr/>
        </p:nvSpPr>
        <p:spPr>
          <a:xfrm>
            <a:off x="5755695" y="2914965"/>
            <a:ext cx="1574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test plan(s)</a:t>
            </a:r>
          </a:p>
        </p:txBody>
      </p:sp>
      <p:sp>
        <p:nvSpPr>
          <p:cNvPr id="31" name="Flowchart: Process 30">
            <a:extLst>
              <a:ext uri="{FF2B5EF4-FFF2-40B4-BE49-F238E27FC236}">
                <a16:creationId xmlns:a16="http://schemas.microsoft.com/office/drawing/2014/main" id="{412E452F-F488-4FC8-9AD5-77A48175038D}"/>
              </a:ext>
            </a:extLst>
          </p:cNvPr>
          <p:cNvSpPr/>
          <p:nvPr/>
        </p:nvSpPr>
        <p:spPr>
          <a:xfrm>
            <a:off x="7282835" y="5389679"/>
            <a:ext cx="1075765" cy="59709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Debug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4B4D444-0714-40E3-B215-354222813D90}"/>
              </a:ext>
            </a:extLst>
          </p:cNvPr>
          <p:cNvCxnSpPr>
            <a:cxnSpLocks/>
            <a:endCxn id="55" idx="0"/>
          </p:cNvCxnSpPr>
          <p:nvPr/>
        </p:nvCxnSpPr>
        <p:spPr>
          <a:xfrm>
            <a:off x="9596849" y="4601096"/>
            <a:ext cx="988570" cy="76452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5C6AD9C-AC4E-42F8-950E-E84E0402BC62}"/>
              </a:ext>
            </a:extLst>
          </p:cNvPr>
          <p:cNvCxnSpPr>
            <a:cxnSpLocks/>
            <a:stCxn id="6" idx="5"/>
            <a:endCxn id="51" idx="0"/>
          </p:cNvCxnSpPr>
          <p:nvPr/>
        </p:nvCxnSpPr>
        <p:spPr>
          <a:xfrm>
            <a:off x="8263923" y="2231701"/>
            <a:ext cx="1202588" cy="6255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EAFD73A5-E443-4B6A-89DC-16417E66DDD1}"/>
              </a:ext>
            </a:extLst>
          </p:cNvPr>
          <p:cNvSpPr/>
          <p:nvPr/>
        </p:nvSpPr>
        <p:spPr>
          <a:xfrm>
            <a:off x="8731471" y="3868216"/>
            <a:ext cx="1649382" cy="7994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Member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testing</a:t>
            </a:r>
          </a:p>
        </p:txBody>
      </p:sp>
      <p:sp>
        <p:nvSpPr>
          <p:cNvPr id="51" name="Flowchart: Document 50">
            <a:extLst>
              <a:ext uri="{FF2B5EF4-FFF2-40B4-BE49-F238E27FC236}">
                <a16:creationId xmlns:a16="http://schemas.microsoft.com/office/drawing/2014/main" id="{A401D1B0-D7A2-4B9F-90C0-09A27C909736}"/>
              </a:ext>
            </a:extLst>
          </p:cNvPr>
          <p:cNvSpPr/>
          <p:nvPr/>
        </p:nvSpPr>
        <p:spPr>
          <a:xfrm>
            <a:off x="8999229" y="2857230"/>
            <a:ext cx="934564" cy="586458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9A1CB3F-8FC0-4D91-94A7-E90F0A3977A1}"/>
              </a:ext>
            </a:extLst>
          </p:cNvPr>
          <p:cNvCxnSpPr>
            <a:stCxn id="51" idx="2"/>
            <a:endCxn id="50" idx="0"/>
          </p:cNvCxnSpPr>
          <p:nvPr/>
        </p:nvCxnSpPr>
        <p:spPr>
          <a:xfrm>
            <a:off x="9466511" y="3404917"/>
            <a:ext cx="89651" cy="4632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Flowchart: Process 54">
            <a:extLst>
              <a:ext uri="{FF2B5EF4-FFF2-40B4-BE49-F238E27FC236}">
                <a16:creationId xmlns:a16="http://schemas.microsoft.com/office/drawing/2014/main" id="{FC92D9FF-5741-4806-BBBA-6FB27FC5D988}"/>
              </a:ext>
            </a:extLst>
          </p:cNvPr>
          <p:cNvSpPr/>
          <p:nvPr/>
        </p:nvSpPr>
        <p:spPr>
          <a:xfrm>
            <a:off x="10047536" y="5365619"/>
            <a:ext cx="1075765" cy="59709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Logo</a:t>
            </a:r>
          </a:p>
        </p:txBody>
      </p:sp>
      <p:sp>
        <p:nvSpPr>
          <p:cNvPr id="64" name="Flowchart: Process 63">
            <a:extLst>
              <a:ext uri="{FF2B5EF4-FFF2-40B4-BE49-F238E27FC236}">
                <a16:creationId xmlns:a16="http://schemas.microsoft.com/office/drawing/2014/main" id="{784CA242-E696-42B2-AFAB-3EF883D5B56B}"/>
              </a:ext>
            </a:extLst>
          </p:cNvPr>
          <p:cNvSpPr/>
          <p:nvPr/>
        </p:nvSpPr>
        <p:spPr>
          <a:xfrm>
            <a:off x="8790237" y="5400675"/>
            <a:ext cx="1075765" cy="562042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Debug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7052A77-7C0E-4167-9CC4-5CE87528D9DD}"/>
              </a:ext>
            </a:extLst>
          </p:cNvPr>
          <p:cNvCxnSpPr>
            <a:cxnSpLocks/>
            <a:endCxn id="64" idx="0"/>
          </p:cNvCxnSpPr>
          <p:nvPr/>
        </p:nvCxnSpPr>
        <p:spPr>
          <a:xfrm>
            <a:off x="9274165" y="4601096"/>
            <a:ext cx="53955" cy="7995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935A814-5E3E-4B95-9BB5-AF90B213C2BF}"/>
              </a:ext>
            </a:extLst>
          </p:cNvPr>
          <p:cNvCxnSpPr/>
          <p:nvPr/>
        </p:nvCxnSpPr>
        <p:spPr>
          <a:xfrm>
            <a:off x="11853349" y="3935662"/>
            <a:ext cx="24326" cy="172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413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Evolved Governance Model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849D2C-A9CD-B04A-B70A-527FFE2F698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531657" y="3935662"/>
            <a:ext cx="1564343" cy="6645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OFILP</a:t>
            </a:r>
          </a:p>
        </p:txBody>
      </p:sp>
      <p:sp>
        <p:nvSpPr>
          <p:cNvPr id="8" name="Flowchart: Document 7"/>
          <p:cNvSpPr/>
          <p:nvPr/>
        </p:nvSpPr>
        <p:spPr>
          <a:xfrm>
            <a:off x="4840492" y="2863276"/>
            <a:ext cx="946672" cy="62405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4066554" y="5189326"/>
            <a:ext cx="1075765" cy="59709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Logo Events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5403734" y="5189326"/>
            <a:ext cx="1075765" cy="59709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Debug Events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3488" y="2817572"/>
            <a:ext cx="281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IWG oversees the programs via the Test Plan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3488" y="3842592"/>
            <a:ext cx="3037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OFA Interop Logo Program</a:t>
            </a:r>
          </a:p>
          <a:p>
            <a:pPr marL="285750" indent="-285750">
              <a:buFontTx/>
              <a:buChar char="-"/>
            </a:pPr>
            <a:r>
              <a:rPr lang="en-US" dirty="0"/>
              <a:t>Funded by subscribers</a:t>
            </a:r>
          </a:p>
          <a:p>
            <a:pPr marL="285750" indent="-285750">
              <a:buFontTx/>
              <a:buChar char="-"/>
            </a:pPr>
            <a:r>
              <a:rPr lang="en-US" dirty="0"/>
              <a:t>Confidential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0291" y="5086938"/>
            <a:ext cx="3464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Cadence</a:t>
            </a:r>
          </a:p>
          <a:p>
            <a:pPr marL="285750" indent="-285750">
              <a:buFontTx/>
              <a:buChar char="-"/>
            </a:pPr>
            <a:r>
              <a:rPr lang="en-US" dirty="0"/>
              <a:t>OFILP runs on a regular cadence</a:t>
            </a:r>
          </a:p>
          <a:p>
            <a:pPr marL="285750" indent="-285750">
              <a:buFontTx/>
              <a:buChar char="-"/>
            </a:pPr>
            <a:r>
              <a:rPr lang="en-US" dirty="0"/>
              <a:t>Distro testing is ‘on demand’</a:t>
            </a:r>
          </a:p>
        </p:txBody>
      </p:sp>
      <p:cxnSp>
        <p:nvCxnSpPr>
          <p:cNvPr id="19" name="Straight Arrow Connector 18"/>
          <p:cNvCxnSpPr>
            <a:endCxn id="8" idx="0"/>
          </p:cNvCxnSpPr>
          <p:nvPr/>
        </p:nvCxnSpPr>
        <p:spPr>
          <a:xfrm flipH="1">
            <a:off x="5313828" y="2194164"/>
            <a:ext cx="370357" cy="6691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stCxn id="8" idx="2"/>
            <a:endCxn id="7" idx="0"/>
          </p:cNvCxnSpPr>
          <p:nvPr/>
        </p:nvCxnSpPr>
        <p:spPr>
          <a:xfrm>
            <a:off x="5313828" y="3446071"/>
            <a:ext cx="1" cy="4895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7" idx="4"/>
            <a:endCxn id="11" idx="0"/>
          </p:cNvCxnSpPr>
          <p:nvPr/>
        </p:nvCxnSpPr>
        <p:spPr>
          <a:xfrm flipH="1">
            <a:off x="4604437" y="4600216"/>
            <a:ext cx="709392" cy="5891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7" idx="4"/>
            <a:endCxn id="12" idx="0"/>
          </p:cNvCxnSpPr>
          <p:nvPr/>
        </p:nvCxnSpPr>
        <p:spPr>
          <a:xfrm>
            <a:off x="5313829" y="4600216"/>
            <a:ext cx="627788" cy="5891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6" idx="5"/>
            <a:endCxn id="6" idx="5"/>
          </p:cNvCxnSpPr>
          <p:nvPr/>
        </p:nvCxnSpPr>
        <p:spPr>
          <a:xfrm>
            <a:off x="8283108" y="2247475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  <a:endCxn id="41" idx="0"/>
          </p:cNvCxnSpPr>
          <p:nvPr/>
        </p:nvCxnSpPr>
        <p:spPr>
          <a:xfrm>
            <a:off x="8100291" y="2091532"/>
            <a:ext cx="272877" cy="7380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33488" y="1850225"/>
            <a:ext cx="2818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to participation by all</a:t>
            </a:r>
          </a:p>
        </p:txBody>
      </p:sp>
      <p:sp>
        <p:nvSpPr>
          <p:cNvPr id="6" name="Oval 5"/>
          <p:cNvSpPr/>
          <p:nvPr/>
        </p:nvSpPr>
        <p:spPr>
          <a:xfrm>
            <a:off x="4661766" y="1615335"/>
            <a:ext cx="4242666" cy="7405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OFA IWG</a:t>
            </a:r>
          </a:p>
        </p:txBody>
      </p:sp>
      <p:sp>
        <p:nvSpPr>
          <p:cNvPr id="30" name="Oval 29"/>
          <p:cNvSpPr/>
          <p:nvPr/>
        </p:nvSpPr>
        <p:spPr>
          <a:xfrm>
            <a:off x="7537793" y="3842592"/>
            <a:ext cx="1670751" cy="85069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Distro testing</a:t>
            </a:r>
          </a:p>
        </p:txBody>
      </p:sp>
      <p:sp>
        <p:nvSpPr>
          <p:cNvPr id="41" name="Flowchart: Document 40">
            <a:extLst>
              <a:ext uri="{FF2B5EF4-FFF2-40B4-BE49-F238E27FC236}">
                <a16:creationId xmlns:a16="http://schemas.microsoft.com/office/drawing/2014/main" id="{066E908A-B090-4293-9D7B-A52F86C1537E}"/>
              </a:ext>
            </a:extLst>
          </p:cNvPr>
          <p:cNvSpPr/>
          <p:nvPr/>
        </p:nvSpPr>
        <p:spPr>
          <a:xfrm>
            <a:off x="7899832" y="2829602"/>
            <a:ext cx="946672" cy="62405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CE7E62-C557-4D1C-8AC2-B3018C26E989}"/>
              </a:ext>
            </a:extLst>
          </p:cNvPr>
          <p:cNvSpPr txBox="1"/>
          <p:nvPr/>
        </p:nvSpPr>
        <p:spPr>
          <a:xfrm>
            <a:off x="9374567" y="3025663"/>
            <a:ext cx="2484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of today, the distro testing program is strictly ‘debug’ (no logo)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D30DB78-D8BB-4357-9937-E1C8361C2E2D}"/>
              </a:ext>
            </a:extLst>
          </p:cNvPr>
          <p:cNvCxnSpPr>
            <a:stCxn id="41" idx="2"/>
            <a:endCxn id="30" idx="0"/>
          </p:cNvCxnSpPr>
          <p:nvPr/>
        </p:nvCxnSpPr>
        <p:spPr>
          <a:xfrm>
            <a:off x="8373168" y="3412397"/>
            <a:ext cx="1" cy="4301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E07D221-8804-4469-9B08-0C5E03C31537}"/>
              </a:ext>
            </a:extLst>
          </p:cNvPr>
          <p:cNvCxnSpPr/>
          <p:nvPr/>
        </p:nvCxnSpPr>
        <p:spPr>
          <a:xfrm>
            <a:off x="6354618" y="4276436"/>
            <a:ext cx="1034473" cy="0"/>
          </a:xfrm>
          <a:prstGeom prst="straightConnector1">
            <a:avLst/>
          </a:prstGeom>
          <a:ln w="762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3785C4E-8BA2-4FCB-8101-FE201B392A92}"/>
              </a:ext>
            </a:extLst>
          </p:cNvPr>
          <p:cNvSpPr txBox="1"/>
          <p:nvPr/>
        </p:nvSpPr>
        <p:spPr>
          <a:xfrm>
            <a:off x="7884409" y="5240968"/>
            <a:ext cx="3464848" cy="101566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Opportunity: Create synergy, deliver greater value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F4EC0A8-27BD-4B3D-8C6C-0E1358748E11}"/>
              </a:ext>
            </a:extLst>
          </p:cNvPr>
          <p:cNvCxnSpPr/>
          <p:nvPr/>
        </p:nvCxnSpPr>
        <p:spPr>
          <a:xfrm flipH="1" flipV="1">
            <a:off x="6953250" y="4448175"/>
            <a:ext cx="857250" cy="79279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174ABB31-A93C-402A-8487-A46054952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203" y="4844571"/>
            <a:ext cx="799197" cy="8934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491DDD-C6FB-4D48-9CA4-7EDB710562B7}"/>
              </a:ext>
            </a:extLst>
          </p:cNvPr>
          <p:cNvSpPr txBox="1"/>
          <p:nvPr/>
        </p:nvSpPr>
        <p:spPr>
          <a:xfrm>
            <a:off x="6041445" y="2914965"/>
            <a:ext cx="1574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test plan(s)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457392-6899-4ACA-BE2E-2CB6DFD86779}"/>
              </a:ext>
            </a:extLst>
          </p:cNvPr>
          <p:cNvSpPr txBox="1"/>
          <p:nvPr/>
        </p:nvSpPr>
        <p:spPr>
          <a:xfrm rot="19393684">
            <a:off x="-134740" y="2906769"/>
            <a:ext cx="542134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Placeholder slide</a:t>
            </a:r>
          </a:p>
        </p:txBody>
      </p:sp>
    </p:spTree>
    <p:extLst>
      <p:ext uri="{BB962C8B-B14F-4D97-AF65-F5344CB8AC3E}">
        <p14:creationId xmlns:p14="http://schemas.microsoft.com/office/powerpoint/2010/main" val="3145173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FE2400-A8F4-4393-8503-C080F94E1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Siting – 3 Locations – Jim R.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B58799-23C1-49BC-BD4B-3A4C2C72C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Prepare and distribute a “Testing Services Discussion Document - JimR</a:t>
            </a:r>
          </a:p>
          <a:p>
            <a:pPr marL="628650" lvl="1" indent="-457200"/>
            <a:r>
              <a:rPr lang="en-US" dirty="0"/>
              <a:t>Targeted 3 locations listed below, emailed Document to VTM and NMC 2/11. UNH-IOL intentionally held. No response from VTM as of 2/17, ping. Schedule NMC call week of 2/17</a:t>
            </a:r>
          </a:p>
          <a:p>
            <a:r>
              <a:rPr lang="en-US" dirty="0"/>
              <a:t>UNH-IOL</a:t>
            </a:r>
          </a:p>
          <a:p>
            <a:pPr lvl="1"/>
            <a:r>
              <a:rPr lang="en-US" dirty="0"/>
              <a:t>Decide when to read-in UNH-IOL on “Testing Services” leading to a quote</a:t>
            </a:r>
          </a:p>
          <a:p>
            <a:pPr lvl="1"/>
            <a:r>
              <a:rPr lang="en-US" dirty="0"/>
              <a:t>Current inventory AR: Doug, target ETA?</a:t>
            </a:r>
          </a:p>
          <a:p>
            <a:r>
              <a:rPr lang="en-US" dirty="0"/>
              <a:t>VTM Beaverton</a:t>
            </a:r>
          </a:p>
          <a:p>
            <a:pPr lvl="1"/>
            <a:r>
              <a:rPr lang="en-US" dirty="0"/>
              <a:t>Discuss “Testing Services” leading to a quote</a:t>
            </a:r>
          </a:p>
          <a:p>
            <a:r>
              <a:rPr lang="en-US" dirty="0"/>
              <a:t>NMC</a:t>
            </a:r>
          </a:p>
          <a:p>
            <a:pPr lvl="1"/>
            <a:r>
              <a:rPr lang="en-US" dirty="0"/>
              <a:t>As of 2/17 current contract still has not been responded to, ping</a:t>
            </a:r>
          </a:p>
          <a:p>
            <a:pPr lvl="1"/>
            <a:r>
              <a:rPr lang="en-US" dirty="0"/>
              <a:t>Discuss “Testing Services” leading to a quote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A97DE-BA5D-4F85-8206-C0DB5FE0C2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DAF113-48F5-4240-B7A5-6AB1CD11AE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002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E0012-9952-47E6-B10E-1EEB2D3A1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706D9-B5A5-431F-9BA8-6F2E4AD7C1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6C32D-AFC2-4ACC-A13C-55D6B99CF5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OpenFabrics Alliance Workshop 2019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CFAEA11-3CF0-41DC-97B8-A81E9469B7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987213"/>
              </p:ext>
            </p:extLst>
          </p:nvPr>
        </p:nvGraphicFramePr>
        <p:xfrm>
          <a:off x="1219199" y="1592025"/>
          <a:ext cx="10659842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9117">
                  <a:extLst>
                    <a:ext uri="{9D8B030D-6E8A-4147-A177-3AD203B41FA5}">
                      <a16:colId xmlns:a16="http://schemas.microsoft.com/office/drawing/2014/main" val="3842729313"/>
                    </a:ext>
                  </a:extLst>
                </a:gridCol>
                <a:gridCol w="1313793">
                  <a:extLst>
                    <a:ext uri="{9D8B030D-6E8A-4147-A177-3AD203B41FA5}">
                      <a16:colId xmlns:a16="http://schemas.microsoft.com/office/drawing/2014/main" val="517486271"/>
                    </a:ext>
                  </a:extLst>
                </a:gridCol>
                <a:gridCol w="2858814">
                  <a:extLst>
                    <a:ext uri="{9D8B030D-6E8A-4147-A177-3AD203B41FA5}">
                      <a16:colId xmlns:a16="http://schemas.microsoft.com/office/drawing/2014/main" val="472528972"/>
                    </a:ext>
                  </a:extLst>
                </a:gridCol>
                <a:gridCol w="3828118">
                  <a:extLst>
                    <a:ext uri="{9D8B030D-6E8A-4147-A177-3AD203B41FA5}">
                      <a16:colId xmlns:a16="http://schemas.microsoft.com/office/drawing/2014/main" val="3847892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Membership level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OFA Rights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IWG  Rights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FSDP Rights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023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OFA Promoter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Full rights as defined by Bylaws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-right to serve as IWG Chair</a:t>
                      </a:r>
                    </a:p>
                    <a:p>
                      <a:r>
                        <a:rPr lang="en-US" dirty="0"/>
                        <a:t>- right to vote in IWG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Unlimited access, highest priority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188207"/>
                  </a:ext>
                </a:extLst>
              </a:tr>
            </a:tbl>
          </a:graphicData>
        </a:graphic>
      </p:graphicFrame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3D5EC328-0167-4D53-AC35-1BEB23A7AE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70169"/>
              </p:ext>
            </p:extLst>
          </p:nvPr>
        </p:nvGraphicFramePr>
        <p:xfrm>
          <a:off x="1219198" y="3042054"/>
          <a:ext cx="1065984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629">
                  <a:extLst>
                    <a:ext uri="{9D8B030D-6E8A-4147-A177-3AD203B41FA5}">
                      <a16:colId xmlns:a16="http://schemas.microsoft.com/office/drawing/2014/main" val="3842729313"/>
                    </a:ext>
                  </a:extLst>
                </a:gridCol>
                <a:gridCol w="1303282">
                  <a:extLst>
                    <a:ext uri="{9D8B030D-6E8A-4147-A177-3AD203B41FA5}">
                      <a16:colId xmlns:a16="http://schemas.microsoft.com/office/drawing/2014/main" val="517486271"/>
                    </a:ext>
                  </a:extLst>
                </a:gridCol>
                <a:gridCol w="2858814">
                  <a:extLst>
                    <a:ext uri="{9D8B030D-6E8A-4147-A177-3AD203B41FA5}">
                      <a16:colId xmlns:a16="http://schemas.microsoft.com/office/drawing/2014/main" val="472528972"/>
                    </a:ext>
                  </a:extLst>
                </a:gridCol>
                <a:gridCol w="3828118">
                  <a:extLst>
                    <a:ext uri="{9D8B030D-6E8A-4147-A177-3AD203B41FA5}">
                      <a16:colId xmlns:a16="http://schemas.microsoft.com/office/drawing/2014/main" val="3847892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Membership level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OFA Rights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IWG Rights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FSDP Rights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023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Voting FSDP Member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 right to vote in IWG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Unlimited access, 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priority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816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Non-voting FSDP Member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 none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Unlimited access 3</a:t>
                      </a:r>
                      <a:r>
                        <a:rPr lang="en-US" baseline="30000" dirty="0"/>
                        <a:t>rd</a:t>
                      </a:r>
                      <a:r>
                        <a:rPr lang="en-US" dirty="0"/>
                        <a:t> priority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188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Limited FSDP Member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 none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Metered access per use, 4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priority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998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Individual Member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/>
                        <a:t>- none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Free access, as available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283359"/>
                  </a:ext>
                </a:extLst>
              </a:tr>
            </a:tbl>
          </a:graphicData>
        </a:graphic>
      </p:graphicFrame>
      <p:sp>
        <p:nvSpPr>
          <p:cNvPr id="9" name="Left Brace 8">
            <a:extLst>
              <a:ext uri="{FF2B5EF4-FFF2-40B4-BE49-F238E27FC236}">
                <a16:creationId xmlns:a16="http://schemas.microsoft.com/office/drawing/2014/main" id="{729639E9-4F11-493F-87B6-BDEA0E13ACEE}"/>
              </a:ext>
            </a:extLst>
          </p:cNvPr>
          <p:cNvSpPr/>
          <p:nvPr/>
        </p:nvSpPr>
        <p:spPr>
          <a:xfrm>
            <a:off x="956441" y="1592025"/>
            <a:ext cx="178676" cy="128524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9D2E1297-19B0-4037-AD7A-605AF3F7AE5E}"/>
              </a:ext>
            </a:extLst>
          </p:cNvPr>
          <p:cNvSpPr/>
          <p:nvPr/>
        </p:nvSpPr>
        <p:spPr>
          <a:xfrm>
            <a:off x="956441" y="3042054"/>
            <a:ext cx="178676" cy="18542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50F7A6-2B85-4584-8338-B252F2A4B313}"/>
              </a:ext>
            </a:extLst>
          </p:cNvPr>
          <p:cNvSpPr txBox="1"/>
          <p:nvPr/>
        </p:nvSpPr>
        <p:spPr>
          <a:xfrm rot="16200000">
            <a:off x="-39565" y="1857618"/>
            <a:ext cx="1177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Statutory member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029559-A5D4-493D-836F-5FDDB9A011AC}"/>
              </a:ext>
            </a:extLst>
          </p:cNvPr>
          <p:cNvSpPr txBox="1"/>
          <p:nvPr/>
        </p:nvSpPr>
        <p:spPr>
          <a:xfrm rot="16200000">
            <a:off x="2475" y="3419462"/>
            <a:ext cx="1177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FSDP member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AF21BE-6C34-43BB-B1EA-43943BCFC6E4}"/>
              </a:ext>
            </a:extLst>
          </p:cNvPr>
          <p:cNvSpPr txBox="1"/>
          <p:nvPr/>
        </p:nvSpPr>
        <p:spPr>
          <a:xfrm>
            <a:off x="367862" y="5280579"/>
            <a:ext cx="120908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‘statutory members’ are defined in the Bylaws by law</a:t>
            </a:r>
          </a:p>
          <a:p>
            <a:pPr marL="285750" indent="-285750">
              <a:buFontTx/>
              <a:buChar char="-"/>
            </a:pPr>
            <a:r>
              <a:rPr lang="en-US" dirty="0"/>
              <a:t>‘FSDP membership classes’ are defined by a Board-defined membership policy</a:t>
            </a:r>
          </a:p>
          <a:p>
            <a:pPr marL="285750" indent="-285750">
              <a:buFontTx/>
              <a:buChar char="-"/>
            </a:pPr>
            <a:r>
              <a:rPr lang="en-US" dirty="0"/>
              <a:t>A Voting FSDP Member may serve as IWG Co-chair, but not as sole chair, unless there is no OFA Promoter filling that role</a:t>
            </a:r>
          </a:p>
          <a:p>
            <a:pPr marL="285750" indent="-285750">
              <a:buFontTx/>
              <a:buChar char="-"/>
            </a:pPr>
            <a:r>
              <a:rPr lang="en-US" dirty="0"/>
              <a:t>Access to the cluster is limited to those in one of the above membership classes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6610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E0012-9952-47E6-B10E-1EEB2D3A1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model – jim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2295B-4C10-46E0-91A3-E3A53AA30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2639"/>
            <a:ext cx="10972800" cy="5321243"/>
          </a:xfrm>
        </p:spPr>
        <p:txBody>
          <a:bodyPr>
            <a:normAutofit/>
          </a:bodyPr>
          <a:lstStyle/>
          <a:p>
            <a:r>
              <a:rPr lang="en-GB" dirty="0"/>
              <a:t>Must be a member of the OFA to use the test cluster, whether as an unlimited testing membership level or pay-as-you-go</a:t>
            </a:r>
          </a:p>
          <a:p>
            <a:r>
              <a:rPr lang="en-GB" dirty="0"/>
              <a:t>Cluster is supported by OFA Membership dues</a:t>
            </a:r>
          </a:p>
          <a:p>
            <a:r>
              <a:rPr lang="en-GB" dirty="0"/>
              <a:t>Propose 3 levels of Membership:</a:t>
            </a:r>
          </a:p>
          <a:p>
            <a:pPr lvl="1"/>
            <a:r>
              <a:rPr lang="en-GB" dirty="0"/>
              <a:t>Promoter Member (statutory): senior rights including unlimited testing</a:t>
            </a:r>
          </a:p>
          <a:p>
            <a:pPr lvl="1"/>
            <a:r>
              <a:rPr lang="en-GB" dirty="0"/>
              <a:t>Voting FSDP Member: Right to vote in IWG but not to chair; unlimited testing</a:t>
            </a:r>
          </a:p>
          <a:p>
            <a:pPr lvl="1"/>
            <a:r>
              <a:rPr lang="en-GB" dirty="0"/>
              <a:t>Non-Voting FSDP Member: No right to vote in the IWG,  unlimited testing</a:t>
            </a:r>
          </a:p>
          <a:p>
            <a:pPr lvl="1"/>
            <a:r>
              <a:rPr lang="en-GB" dirty="0"/>
              <a:t>Limited Member: access to the cluster on a “per-use” basis</a:t>
            </a:r>
          </a:p>
          <a:p>
            <a:pPr lvl="1"/>
            <a:r>
              <a:rPr lang="en-GB" dirty="0"/>
              <a:t>Individual Member: Limited to bona fide individuals with a demonstrated need to use the cluster</a:t>
            </a:r>
          </a:p>
          <a:p>
            <a:r>
              <a:rPr lang="en-GB" dirty="0"/>
              <a:t>IWG is treated as a “Works of Authorship” working group</a:t>
            </a:r>
          </a:p>
          <a:p>
            <a:pPr lvl="1"/>
            <a:r>
              <a:rPr lang="en-GB" dirty="0"/>
              <a:t>Decisions are made via voting mechanisms</a:t>
            </a:r>
          </a:p>
          <a:p>
            <a:pPr lvl="1"/>
            <a:r>
              <a:rPr lang="en-GB" dirty="0"/>
              <a:t>Anyone may attend meetings, but may not participate, except Voting FSDP Members</a:t>
            </a:r>
          </a:p>
          <a:p>
            <a:r>
              <a:rPr lang="en-GB" dirty="0"/>
              <a:t>Opens: </a:t>
            </a:r>
          </a:p>
          <a:p>
            <a:pPr lvl="1"/>
            <a:r>
              <a:rPr lang="en-GB" i="1" dirty="0"/>
              <a:t>what about kernel maintainers?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706D9-B5A5-431F-9BA8-6F2E4AD7C1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6C32D-AFC2-4ACC-A13C-55D6B99CF5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68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35A2D-54B1-4889-97F7-8360936A0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0D3F0-4893-47ED-97D9-B98AD9BC3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Motivation and Objectives</a:t>
            </a:r>
          </a:p>
          <a:p>
            <a:pPr lvl="1"/>
            <a:r>
              <a:rPr lang="en-US" dirty="0"/>
              <a:t>Paul</a:t>
            </a:r>
          </a:p>
          <a:p>
            <a:r>
              <a:rPr lang="en-US" dirty="0"/>
              <a:t>Background</a:t>
            </a:r>
          </a:p>
          <a:p>
            <a:pPr lvl="1"/>
            <a:r>
              <a:rPr lang="en-US" dirty="0"/>
              <a:t>Paul (actually Tatyana)</a:t>
            </a:r>
          </a:p>
          <a:p>
            <a:r>
              <a:rPr lang="en-US" dirty="0"/>
              <a:t>Program Overview</a:t>
            </a:r>
          </a:p>
          <a:p>
            <a:pPr lvl="1"/>
            <a:r>
              <a:rPr lang="en-US" dirty="0"/>
              <a:t>Paul</a:t>
            </a:r>
          </a:p>
          <a:p>
            <a:r>
              <a:rPr lang="en-US" dirty="0"/>
              <a:t>Scope, Stakeholders, Target Audience</a:t>
            </a:r>
          </a:p>
          <a:p>
            <a:pPr lvl="1"/>
            <a:r>
              <a:rPr lang="en-US" dirty="0"/>
              <a:t>Paul</a:t>
            </a:r>
          </a:p>
          <a:p>
            <a:r>
              <a:rPr lang="en-US" dirty="0"/>
              <a:t>Governance</a:t>
            </a:r>
          </a:p>
          <a:p>
            <a:pPr lvl="1"/>
            <a:r>
              <a:rPr lang="en-US" dirty="0"/>
              <a:t>Team</a:t>
            </a:r>
          </a:p>
          <a:p>
            <a:pPr lvl="1"/>
            <a:r>
              <a:rPr lang="en-US" dirty="0"/>
              <a:t>Naming – what to call this thing?</a:t>
            </a:r>
          </a:p>
          <a:p>
            <a:r>
              <a:rPr lang="en-US" dirty="0"/>
              <a:t>Infrastructure</a:t>
            </a:r>
          </a:p>
          <a:p>
            <a:pPr lvl="1"/>
            <a:r>
              <a:rPr lang="en-US" dirty="0"/>
              <a:t>Doug</a:t>
            </a:r>
          </a:p>
          <a:p>
            <a:pPr lvl="1"/>
            <a:r>
              <a:rPr lang="en-US" dirty="0"/>
              <a:t>Software Infrastructure (Doug’s materials)</a:t>
            </a:r>
          </a:p>
          <a:p>
            <a:pPr lvl="1"/>
            <a:r>
              <a:rPr lang="en-US" dirty="0"/>
              <a:t>Hardware Infrastructure</a:t>
            </a:r>
          </a:p>
          <a:p>
            <a:r>
              <a:rPr lang="en-US" dirty="0"/>
              <a:t>Siting</a:t>
            </a:r>
          </a:p>
          <a:p>
            <a:pPr lvl="1"/>
            <a:r>
              <a:rPr lang="en-US" dirty="0"/>
              <a:t>Jim</a:t>
            </a:r>
          </a:p>
          <a:p>
            <a:r>
              <a:rPr lang="en-US" dirty="0"/>
              <a:t>Funding and Costs</a:t>
            </a:r>
          </a:p>
          <a:p>
            <a:pPr lvl="1"/>
            <a:r>
              <a:rPr lang="en-US" dirty="0"/>
              <a:t>Jim</a:t>
            </a:r>
          </a:p>
          <a:p>
            <a:pPr lvl="1"/>
            <a:r>
              <a:rPr lang="en-US" dirty="0"/>
              <a:t>Membership proposal</a:t>
            </a:r>
          </a:p>
          <a:p>
            <a:pPr lvl="1"/>
            <a:r>
              <a:rPr lang="en-US" dirty="0"/>
              <a:t>Program startup costs</a:t>
            </a:r>
          </a:p>
          <a:p>
            <a:pPr lvl="1"/>
            <a:r>
              <a:rPr lang="en-US" dirty="0"/>
              <a:t>Program operation costs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A8DC7-A407-451F-A399-8EA2CC4074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67ABE-5058-4D88-9985-98DE59A50E2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774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9FCCA42-EA1D-450F-9976-FD55CC30C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27EB55-B3CD-4595-9B35-A7D9D45E8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Start up costs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Operational costs</a:t>
            </a:r>
          </a:p>
          <a:p>
            <a:pPr marL="628650" lvl="1" indent="-457200">
              <a:buFont typeface="+mj-lt"/>
              <a:buAutoNum type="arabicPeriod"/>
            </a:pPr>
            <a:r>
              <a:rPr lang="en-US" dirty="0"/>
              <a:t>Facility rental</a:t>
            </a:r>
          </a:p>
          <a:p>
            <a:pPr marL="628650" lvl="1" indent="-457200">
              <a:buFont typeface="+mj-lt"/>
              <a:buAutoNum type="arabicPeriod"/>
            </a:pPr>
            <a:r>
              <a:rPr lang="en-US" dirty="0"/>
              <a:t>Support staff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05183-9DC7-4DD1-887F-0C0D6AF661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9B6AD0-3ECD-4F37-9675-D56FC0AA4D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2728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128C4-3811-F24A-BFB3-310C00F17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NMC Distro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4D8E3-87E1-FE48-B7F9-2AC1F269A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arose for distro vendors to test their OFED stack for pre-release with a 3</a:t>
            </a:r>
            <a:r>
              <a:rPr lang="en-US" baseline="30000" dirty="0"/>
              <a:t>rd</a:t>
            </a:r>
            <a:r>
              <a:rPr lang="en-US" dirty="0"/>
              <a:t> party entity</a:t>
            </a:r>
          </a:p>
          <a:p>
            <a:r>
              <a:rPr lang="en-US" dirty="0"/>
              <a:t>Contract formed with New Mexico Consortium (NMC) and OFA to provide testing ground for vendors to submit their pre-release distro and test against hardware</a:t>
            </a:r>
          </a:p>
          <a:p>
            <a:pPr lvl="1"/>
            <a:r>
              <a:rPr lang="en-US" dirty="0"/>
              <a:t>NMC had hardware that was not utilized 9 months out of the year and kept relatively up to date</a:t>
            </a:r>
          </a:p>
          <a:p>
            <a:r>
              <a:rPr lang="en-US" dirty="0"/>
              <a:t>Initially started off with NMC providing no cost support for testing</a:t>
            </a:r>
          </a:p>
          <a:p>
            <a:pPr lvl="1"/>
            <a:r>
              <a:rPr lang="en-US" dirty="0"/>
              <a:t>Intent was to provide charging once the program was fully solidified</a:t>
            </a:r>
          </a:p>
          <a:p>
            <a:r>
              <a:rPr lang="en-US" dirty="0"/>
              <a:t>Distro test framework based on UNH-IOL interop testing</a:t>
            </a:r>
          </a:p>
          <a:p>
            <a:pPr lvl="1"/>
            <a:r>
              <a:rPr lang="en-US" dirty="0"/>
              <a:t>Tested distro against various RDMA hardware (IB, OPA, </a:t>
            </a:r>
            <a:r>
              <a:rPr lang="en-US" dirty="0" err="1"/>
              <a:t>RoCE</a:t>
            </a:r>
            <a:r>
              <a:rPr lang="en-US" dirty="0"/>
              <a:t>, </a:t>
            </a:r>
            <a:r>
              <a:rPr lang="en-US" dirty="0" err="1"/>
              <a:t>iWARP</a:t>
            </a:r>
            <a:r>
              <a:rPr lang="en-US" dirty="0"/>
              <a:t>), both for functionality and usability</a:t>
            </a:r>
          </a:p>
          <a:p>
            <a:r>
              <a:rPr lang="en-US" dirty="0"/>
              <a:t>Reported results back to vendor</a:t>
            </a:r>
          </a:p>
          <a:p>
            <a:pPr lvl="1"/>
            <a:r>
              <a:rPr lang="en-US" dirty="0"/>
              <a:t>Provided follow up and retesting as issues were found</a:t>
            </a:r>
          </a:p>
          <a:p>
            <a:r>
              <a:rPr lang="en-US" dirty="0"/>
              <a:t>SUSE was the only vendor so far utilizing the program</a:t>
            </a:r>
          </a:p>
          <a:p>
            <a:r>
              <a:rPr lang="en-US" dirty="0"/>
              <a:t>LANL staff were the ones performing the testing on behalf of NMC</a:t>
            </a:r>
          </a:p>
          <a:p>
            <a:pPr lvl="1"/>
            <a:r>
              <a:rPr lang="en-US" dirty="0"/>
              <a:t>Additional contract/support may be need to be addressed if moving forward with NMC and LANL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D3E95-4C7C-7841-AD6B-6E2DFDE23B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492F6-77A6-0D47-BA30-E1A401E4C17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0874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0971A-1503-499B-BBBC-BAAB39FFF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OFILP- </a:t>
            </a:r>
            <a:r>
              <a:rPr lang="en-US" dirty="0" err="1"/>
              <a:t>openfabrics</a:t>
            </a:r>
            <a:r>
              <a:rPr lang="en-US" dirty="0"/>
              <a:t> interop logo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8A03D-2AE3-4E6F-BA09-5F37E5561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original Interop program, dating to the 2000s</a:t>
            </a:r>
          </a:p>
          <a:p>
            <a:pPr marL="0" indent="0">
              <a:buNone/>
            </a:pPr>
            <a:r>
              <a:rPr lang="en-US" sz="2400" dirty="0"/>
              <a:t>Long story short … </a:t>
            </a:r>
          </a:p>
          <a:p>
            <a:r>
              <a:rPr lang="en-US" sz="2400" dirty="0"/>
              <a:t>Was tightly coupled with, and driven by, OFED</a:t>
            </a:r>
          </a:p>
          <a:p>
            <a:pPr lvl="1"/>
            <a:r>
              <a:rPr lang="en-US" sz="1800" dirty="0"/>
              <a:t>Did vendor devices interoperate with OFED?</a:t>
            </a:r>
          </a:p>
          <a:p>
            <a:pPr lvl="1"/>
            <a:r>
              <a:rPr lang="en-US" sz="1800" dirty="0"/>
              <a:t>Did vendor devices interoperate with each other?</a:t>
            </a:r>
            <a:endParaRPr lang="en-US" sz="2400" dirty="0"/>
          </a:p>
          <a:p>
            <a:r>
              <a:rPr lang="en-US" sz="2400" dirty="0"/>
              <a:t>Narrowly focused on a small hardware vendor community</a:t>
            </a:r>
          </a:p>
          <a:p>
            <a:pPr lvl="1"/>
            <a:r>
              <a:rPr lang="en-US" sz="1800" dirty="0"/>
              <a:t>InfiniBand, RoCE, iWARP</a:t>
            </a:r>
          </a:p>
          <a:p>
            <a:r>
              <a:rPr lang="en-US" sz="2400" dirty="0"/>
              <a:t>Centered around a certification program – ‘logo program’</a:t>
            </a:r>
          </a:p>
          <a:p>
            <a:r>
              <a:rPr lang="en-US" sz="2400" dirty="0"/>
              <a:t>Forced vendors into a rigid schedule </a:t>
            </a:r>
          </a:p>
          <a:p>
            <a:pPr lvl="1"/>
            <a:r>
              <a:rPr lang="en-US" sz="2000" dirty="0"/>
              <a:t>(2x “interop events” 2x “debug events” per year)</a:t>
            </a:r>
          </a:p>
          <a:p>
            <a:pPr marL="223838" lvl="1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C2157-1B9F-44D0-9BFF-167643F2E0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DEB2F-0343-45CC-BCCB-011684B98D4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5045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B010E-8418-46CF-A450-40F62A2F4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OFILP mechanics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905BC-C4BF-46FF-B24E-929168A6D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9087"/>
            <a:ext cx="11134343" cy="1147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Subscribers paid a fixed base fee, + an incremental fee based on number of devices tested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Program operated on a cost recovery basis, with the OFA serving as the financial backstop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E53C22-E9CF-4C01-B69C-D339733971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C09CC-0E49-4E01-9D16-DE1EDAEC047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8CC684D-195D-4ECF-A8A5-49EBDB14981D}"/>
              </a:ext>
            </a:extLst>
          </p:cNvPr>
          <p:cNvGrpSpPr/>
          <p:nvPr/>
        </p:nvGrpSpPr>
        <p:grpSpPr>
          <a:xfrm>
            <a:off x="7005044" y="2692154"/>
            <a:ext cx="3044334" cy="3260848"/>
            <a:chOff x="7005044" y="2692154"/>
            <a:chExt cx="3044334" cy="3260848"/>
          </a:xfrm>
          <a:gradFill>
            <a:gsLst>
              <a:gs pos="0">
                <a:schemeClr val="bg1">
                  <a:lumMod val="75000"/>
                </a:schemeClr>
              </a:gs>
              <a:gs pos="42000">
                <a:srgbClr val="00B050"/>
              </a:gs>
            </a:gsLst>
            <a:lin ang="5400000" scaled="0"/>
          </a:gradFill>
        </p:grpSpPr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AE774095-FA5E-474F-A4ED-401376183C7A}"/>
                </a:ext>
              </a:extLst>
            </p:cNvPr>
            <p:cNvSpPr/>
            <p:nvPr/>
          </p:nvSpPr>
          <p:spPr>
            <a:xfrm>
              <a:off x="7005044" y="2692154"/>
              <a:ext cx="3044334" cy="2929132"/>
            </a:xfrm>
            <a:prstGeom prst="blockArc">
              <a:avLst>
                <a:gd name="adj1" fmla="val 10800000"/>
                <a:gd name="adj2" fmla="val 16191502"/>
                <a:gd name="adj3" fmla="val 29437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Block Arc 13">
              <a:extLst>
                <a:ext uri="{FF2B5EF4-FFF2-40B4-BE49-F238E27FC236}">
                  <a16:creationId xmlns:a16="http://schemas.microsoft.com/office/drawing/2014/main" id="{C3CBDA51-7573-4575-83B0-1CB989645832}"/>
                </a:ext>
              </a:extLst>
            </p:cNvPr>
            <p:cNvSpPr/>
            <p:nvPr/>
          </p:nvSpPr>
          <p:spPr>
            <a:xfrm rot="16200000">
              <a:off x="6947443" y="2966269"/>
              <a:ext cx="3044334" cy="2929132"/>
            </a:xfrm>
            <a:prstGeom prst="blockArc">
              <a:avLst>
                <a:gd name="adj1" fmla="val 10800000"/>
                <a:gd name="adj2" fmla="val 16191502"/>
                <a:gd name="adj3" fmla="val 29437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8ECE32F-400C-47F7-A969-BB20C737807A}"/>
              </a:ext>
            </a:extLst>
          </p:cNvPr>
          <p:cNvSpPr txBox="1"/>
          <p:nvPr/>
        </p:nvSpPr>
        <p:spPr>
          <a:xfrm>
            <a:off x="7424214" y="4959283"/>
            <a:ext cx="72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LOGO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BBFA409-6761-4C50-8424-92DB479631C6}"/>
              </a:ext>
            </a:extLst>
          </p:cNvPr>
          <p:cNvGrpSpPr/>
          <p:nvPr/>
        </p:nvGrpSpPr>
        <p:grpSpPr>
          <a:xfrm>
            <a:off x="7350486" y="2692154"/>
            <a:ext cx="3044334" cy="3260847"/>
            <a:chOff x="7350486" y="2692154"/>
            <a:chExt cx="3044334" cy="3260847"/>
          </a:xfrm>
          <a:gradFill>
            <a:gsLst>
              <a:gs pos="84000">
                <a:schemeClr val="bg1"/>
              </a:gs>
              <a:gs pos="0">
                <a:srgbClr val="663300"/>
              </a:gs>
            </a:gsLst>
            <a:lin ang="16200000" scaled="0"/>
          </a:gradFill>
        </p:grpSpPr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A291089F-BF64-4B28-99A3-0A9CEF1EDD08}"/>
                </a:ext>
              </a:extLst>
            </p:cNvPr>
            <p:cNvSpPr/>
            <p:nvPr/>
          </p:nvSpPr>
          <p:spPr>
            <a:xfrm rot="10800000">
              <a:off x="7350486" y="3023869"/>
              <a:ext cx="3044334" cy="2929132"/>
            </a:xfrm>
            <a:prstGeom prst="blockArc">
              <a:avLst>
                <a:gd name="adj1" fmla="val 10800000"/>
                <a:gd name="adj2" fmla="val 16191502"/>
                <a:gd name="adj3" fmla="val 29437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Block Arc 17">
              <a:extLst>
                <a:ext uri="{FF2B5EF4-FFF2-40B4-BE49-F238E27FC236}">
                  <a16:creationId xmlns:a16="http://schemas.microsoft.com/office/drawing/2014/main" id="{1F8D6FBA-C724-4C52-BE24-A75D0480D065}"/>
                </a:ext>
              </a:extLst>
            </p:cNvPr>
            <p:cNvSpPr/>
            <p:nvPr/>
          </p:nvSpPr>
          <p:spPr>
            <a:xfrm rot="5400000">
              <a:off x="7408087" y="2749755"/>
              <a:ext cx="3044334" cy="2929132"/>
            </a:xfrm>
            <a:prstGeom prst="blockArc">
              <a:avLst>
                <a:gd name="adj1" fmla="val 10800000"/>
                <a:gd name="adj2" fmla="val 16191502"/>
                <a:gd name="adj3" fmla="val 29437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382417D-CC65-4B4D-80CC-0618AA747D8C}"/>
              </a:ext>
            </a:extLst>
          </p:cNvPr>
          <p:cNvSpPr txBox="1"/>
          <p:nvPr/>
        </p:nvSpPr>
        <p:spPr>
          <a:xfrm>
            <a:off x="9294726" y="3291198"/>
            <a:ext cx="72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LOGO</a:t>
            </a:r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936D1ACD-14B8-45C8-85AE-72A37D08AB36}"/>
              </a:ext>
            </a:extLst>
          </p:cNvPr>
          <p:cNvSpPr/>
          <p:nvPr/>
        </p:nvSpPr>
        <p:spPr>
          <a:xfrm>
            <a:off x="9687599" y="3924534"/>
            <a:ext cx="385306" cy="91902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B6673965-C141-4072-84BF-58DD16BD3441}"/>
              </a:ext>
            </a:extLst>
          </p:cNvPr>
          <p:cNvSpPr/>
          <p:nvPr/>
        </p:nvSpPr>
        <p:spPr>
          <a:xfrm flipV="1">
            <a:off x="7308400" y="3782527"/>
            <a:ext cx="385306" cy="91902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2E7981-96AD-4EA0-A2FF-94229B79A47D}"/>
              </a:ext>
            </a:extLst>
          </p:cNvPr>
          <p:cNvSpPr txBox="1"/>
          <p:nvPr/>
        </p:nvSpPr>
        <p:spPr>
          <a:xfrm>
            <a:off x="10089315" y="2662874"/>
            <a:ext cx="1544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Like clockwork</a:t>
            </a:r>
          </a:p>
          <a:p>
            <a:r>
              <a:rPr lang="en-US" dirty="0"/>
              <a:t>(until it’s not)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F17C2E8-1C58-42DF-9CB6-B181A4973E77}"/>
              </a:ext>
            </a:extLst>
          </p:cNvPr>
          <p:cNvSpPr txBox="1">
            <a:spLocks/>
          </p:cNvSpPr>
          <p:nvPr/>
        </p:nvSpPr>
        <p:spPr>
          <a:xfrm>
            <a:off x="609600" y="3984630"/>
            <a:ext cx="5288807" cy="252646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3838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  <a:defRPr sz="20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 algn="l" defTabSz="457200" rtl="0" eaLnBrk="1" latinLnBrk="0" hangingPunct="1">
              <a:spcBef>
                <a:spcPct val="20000"/>
              </a:spcBef>
              <a:buClr>
                <a:srgbClr val="399ACA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30238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00100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88D"/>
              </a:buClr>
              <a:buSzTx/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089025" indent="-23495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The annual cycle included two debug events, and two logo events, all bundled together and covered by the single subscription fee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Fees for each vendor were calculated based on the number of devices to be tested at the beginning of each year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An ‘all or nothing’ program</a:t>
            </a:r>
          </a:p>
          <a:p>
            <a:pPr marL="0" indent="0">
              <a:buFont typeface="Wingdings" charset="2"/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Font typeface="Wingdings" charset="2"/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Font typeface="Wingdings" charset="2"/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DC543B-D7D6-4E6A-81F0-C4FF9E5005C9}"/>
              </a:ext>
            </a:extLst>
          </p:cNvPr>
          <p:cNvSpPr txBox="1"/>
          <p:nvPr/>
        </p:nvSpPr>
        <p:spPr>
          <a:xfrm>
            <a:off x="8281998" y="3961592"/>
            <a:ext cx="824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annual</a:t>
            </a:r>
          </a:p>
          <a:p>
            <a:pPr algn="ctr"/>
            <a:r>
              <a:rPr lang="en-US" dirty="0"/>
              <a:t>cycle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82CA39-352E-4801-8EA9-0C34A8031C4D}"/>
              </a:ext>
            </a:extLst>
          </p:cNvPr>
          <p:cNvSpPr txBox="1"/>
          <p:nvPr/>
        </p:nvSpPr>
        <p:spPr>
          <a:xfrm>
            <a:off x="6590342" y="2890807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spring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DDC1E0-A290-4C53-A0BC-44AD0416BD51}"/>
              </a:ext>
            </a:extLst>
          </p:cNvPr>
          <p:cNvSpPr txBox="1"/>
          <p:nvPr/>
        </p:nvSpPr>
        <p:spPr>
          <a:xfrm>
            <a:off x="10095320" y="5406664"/>
            <a:ext cx="46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5CB543-87AE-4585-8630-7CA92887836A}"/>
              </a:ext>
            </a:extLst>
          </p:cNvPr>
          <p:cNvSpPr txBox="1"/>
          <p:nvPr/>
        </p:nvSpPr>
        <p:spPr>
          <a:xfrm>
            <a:off x="7390423" y="3291198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Debug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5FFB9B-4C26-42C4-B456-76E2920BB9F5}"/>
              </a:ext>
            </a:extLst>
          </p:cNvPr>
          <p:cNvSpPr txBox="1"/>
          <p:nvPr/>
        </p:nvSpPr>
        <p:spPr>
          <a:xfrm>
            <a:off x="9260935" y="495928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Debug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50ED68-B884-4F78-9B6E-24DEB4BD0081}"/>
              </a:ext>
            </a:extLst>
          </p:cNvPr>
          <p:cNvSpPr txBox="1"/>
          <p:nvPr/>
        </p:nvSpPr>
        <p:spPr>
          <a:xfrm>
            <a:off x="659712" y="2717434"/>
            <a:ext cx="518858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Arial"/>
                <a:cs typeface="Arial"/>
              </a:rPr>
              <a:t>Cost per device was based on a forecast of the aggregate number of devices to be tested (all vendors)</a:t>
            </a:r>
            <a:endParaRPr lang="en-GB" sz="17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09683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F5B85B8-00DE-439D-950A-A09B30B6A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9E2B65A-891C-416A-924B-CA7F7EFF4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7764"/>
            <a:ext cx="10972800" cy="4447733"/>
          </a:xfrm>
        </p:spPr>
        <p:txBody>
          <a:bodyPr>
            <a:normAutofit/>
          </a:bodyPr>
          <a:lstStyle/>
          <a:p>
            <a:r>
              <a:rPr lang="en-US" dirty="0"/>
              <a:t>Direct Stakeholders</a:t>
            </a:r>
          </a:p>
          <a:p>
            <a:pPr lvl="1"/>
            <a:r>
              <a:rPr lang="en-US" dirty="0"/>
              <a:t>Kernel maintainers</a:t>
            </a:r>
          </a:p>
          <a:p>
            <a:pPr lvl="1"/>
            <a:r>
              <a:rPr lang="en-US" dirty="0"/>
              <a:t>Hardware vendors</a:t>
            </a:r>
          </a:p>
          <a:p>
            <a:pPr lvl="1"/>
            <a:r>
              <a:rPr lang="en-US" dirty="0"/>
              <a:t>Distros</a:t>
            </a:r>
          </a:p>
          <a:p>
            <a:r>
              <a:rPr lang="en-US" dirty="0"/>
              <a:t>Indirect Stakeholders</a:t>
            </a:r>
          </a:p>
          <a:p>
            <a:pPr lvl="1"/>
            <a:r>
              <a:rPr lang="en-US" dirty="0"/>
              <a:t>OpenFabrics Alliance</a:t>
            </a:r>
          </a:p>
          <a:p>
            <a:pPr lvl="1"/>
            <a:r>
              <a:rPr lang="en-US" dirty="0"/>
              <a:t>OEMs (rely on the IHVs to test hardware)</a:t>
            </a:r>
          </a:p>
          <a:p>
            <a:pPr lvl="1"/>
            <a:r>
              <a:rPr lang="en-US" dirty="0"/>
              <a:t>Upstream Linux RDMA community</a:t>
            </a:r>
          </a:p>
          <a:p>
            <a:pPr lvl="1"/>
            <a:r>
              <a:rPr lang="en-US" dirty="0"/>
              <a:t>OFA Alliance Members who have a stake in the success of the OFA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C99CC-9050-4416-8777-76CA7E19C0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56BD79-77C5-456E-ADA2-93A5DC065F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8572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98072-76BE-499B-8E08-670805AFB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 wish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3E0E0-4B60-4044-AA15-133BDAE3B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2639"/>
            <a:ext cx="10972800" cy="5235645"/>
          </a:xfrm>
        </p:spPr>
        <p:txBody>
          <a:bodyPr>
            <a:norm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Kernel Maintainers, Linux Open Source Community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Improve the fidelity of kernel pre-release testing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Focus on integration testing late in the kernel release cycle (when vendor driver updates have been integrated)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Ensure that existing drivers interop correctly with a pre-release kernel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Provide visibility to upstream maintainers into what’s been tested by vendors</a:t>
            </a:r>
          </a:p>
          <a:p>
            <a:r>
              <a:rPr lang="en-US" dirty="0"/>
              <a:t>Hardware Vendors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Reduce testing costs;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Test new hardware and/or software interoperability with other vendors and/or multiple distros</a:t>
            </a:r>
          </a:p>
          <a:p>
            <a:pPr lvl="1"/>
            <a:r>
              <a:rPr lang="en-US" dirty="0"/>
              <a:t>An independent certification program driven by an industry-defined test plan (for those who want it)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test upstream drivers</a:t>
            </a:r>
          </a:p>
          <a:p>
            <a:r>
              <a:rPr lang="en-US" dirty="0">
                <a:sym typeface="Wingdings" panose="05000000000000000000" pitchFamily="2" charset="2"/>
              </a:rPr>
              <a:t>Distros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Support for testing release candidates against a stable, current, multi-vendor hardware base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Test backported drivers – ensure that features that work in the upstream version did not get broken in the Distro</a:t>
            </a:r>
          </a:p>
          <a:p>
            <a:pPr lvl="1"/>
            <a:r>
              <a:rPr lang="en-US" dirty="0"/>
              <a:t>The opportunity to evaluate vendor backported drivers before inclusion in a GA release</a:t>
            </a:r>
          </a:p>
          <a:p>
            <a:pPr lvl="1"/>
            <a:r>
              <a:rPr lang="en-US" dirty="0"/>
              <a:t>May value a certification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AB45F-9A0E-465F-AB2B-D19D2B6F35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BFA10-AAE3-445B-ADA4-97534A3BAC2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1470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98072-76BE-499B-8E08-670805AFB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Upstream kernel pre-release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3E0E0-4B60-4044-AA15-133BDAE3B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Why?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Ensures that existing drivers interop correctly with a pre-release kernel 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Provides visibility to upstream maintainers into what’s been tested by vendors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Creates a fuller picture of device testing during the kernel pre-release process</a:t>
            </a:r>
          </a:p>
          <a:p>
            <a:r>
              <a:rPr lang="en-US" dirty="0">
                <a:sym typeface="Wingdings" panose="05000000000000000000" pitchFamily="2" charset="2"/>
              </a:rPr>
              <a:t>How?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Provide a known test plan to be used during the kernel pre-release process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Support integration testing late in the kernel release cycle (when all vendors driver updates have been integrated)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Provide results to the upstream </a:t>
            </a:r>
            <a:r>
              <a:rPr lang="en-US" sz="1800" dirty="0" err="1">
                <a:sym typeface="Wingdings" panose="05000000000000000000" pitchFamily="2" charset="2"/>
              </a:rPr>
              <a:t>linux-rdma</a:t>
            </a:r>
            <a:r>
              <a:rPr lang="en-US" sz="1800" dirty="0">
                <a:sym typeface="Wingdings" panose="05000000000000000000" pitchFamily="2" charset="2"/>
              </a:rPr>
              <a:t> mailing list for faster response times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AB45F-9A0E-465F-AB2B-D19D2B6F35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BFA10-AAE3-445B-ADA4-97534A3BAC2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6F8C79-2B5C-4927-BC0E-3B6BDEEAAA8B}"/>
              </a:ext>
            </a:extLst>
          </p:cNvPr>
          <p:cNvSpPr txBox="1"/>
          <p:nvPr/>
        </p:nvSpPr>
        <p:spPr>
          <a:xfrm>
            <a:off x="5486401" y="5289755"/>
            <a:ext cx="6197600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ed note:  either beef up this slide and add a corresponding version for the h/w vendors, or ditch this slide and rely on the previous slide to get the message across.</a:t>
            </a:r>
          </a:p>
        </p:txBody>
      </p:sp>
    </p:spTree>
    <p:extLst>
      <p:ext uri="{BB962C8B-B14F-4D97-AF65-F5344CB8AC3E}">
        <p14:creationId xmlns:p14="http://schemas.microsoft.com/office/powerpoint/2010/main" val="25973554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7014CE6-B14B-45F6-B79B-2EF1BBC48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21801"/>
            <a:ext cx="10972800" cy="419032"/>
          </a:xfrm>
        </p:spPr>
        <p:txBody>
          <a:bodyPr/>
          <a:lstStyle/>
          <a:p>
            <a:r>
              <a:rPr lang="en-US" dirty="0"/>
              <a:t>interoperability means: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285B4-3CDB-46F0-B065-D9765C03BE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64C44-DAC3-4F65-B33B-6B770F3E5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FE209D-3244-4108-9DB1-2D53A8E1BDC5}"/>
              </a:ext>
            </a:extLst>
          </p:cNvPr>
          <p:cNvSpPr/>
          <p:nvPr/>
        </p:nvSpPr>
        <p:spPr>
          <a:xfrm>
            <a:off x="503726" y="2286726"/>
            <a:ext cx="1472336" cy="419032"/>
          </a:xfrm>
          <a:prstGeom prst="rect">
            <a:avLst/>
          </a:prstGeom>
          <a:solidFill>
            <a:srgbClr val="9A9C9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C66332-82C7-4116-8630-14EDC3DDEB48}"/>
              </a:ext>
            </a:extLst>
          </p:cNvPr>
          <p:cNvSpPr/>
          <p:nvPr/>
        </p:nvSpPr>
        <p:spPr>
          <a:xfrm>
            <a:off x="503726" y="3219484"/>
            <a:ext cx="1472336" cy="419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OFED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B1E051-0DCA-4127-9854-3526A22E919C}"/>
              </a:ext>
            </a:extLst>
          </p:cNvPr>
          <p:cNvSpPr/>
          <p:nvPr/>
        </p:nvSpPr>
        <p:spPr>
          <a:xfrm>
            <a:off x="503726" y="3745367"/>
            <a:ext cx="1472336" cy="419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h/w vendor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6ADC9C-C03E-4589-9930-62CFA767ADE6}"/>
              </a:ext>
            </a:extLst>
          </p:cNvPr>
          <p:cNvSpPr/>
          <p:nvPr/>
        </p:nvSpPr>
        <p:spPr>
          <a:xfrm>
            <a:off x="3564484" y="2286726"/>
            <a:ext cx="1472336" cy="419032"/>
          </a:xfrm>
          <a:prstGeom prst="rect">
            <a:avLst/>
          </a:prstGeom>
          <a:solidFill>
            <a:srgbClr val="9A9C9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6F0FAC-9B1D-498A-AB68-8F72157983D0}"/>
              </a:ext>
            </a:extLst>
          </p:cNvPr>
          <p:cNvSpPr/>
          <p:nvPr/>
        </p:nvSpPr>
        <p:spPr>
          <a:xfrm>
            <a:off x="3564484" y="3219484"/>
            <a:ext cx="1472336" cy="419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OFED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02E7C0-D4E7-4C75-B5F8-8AE04B292DF6}"/>
              </a:ext>
            </a:extLst>
          </p:cNvPr>
          <p:cNvSpPr/>
          <p:nvPr/>
        </p:nvSpPr>
        <p:spPr>
          <a:xfrm>
            <a:off x="3564484" y="3745367"/>
            <a:ext cx="1472336" cy="419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h/w vendor 2</a:t>
            </a:r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1BF56C1B-27FE-4D4A-B65B-C1702EAC5D38}"/>
              </a:ext>
            </a:extLst>
          </p:cNvPr>
          <p:cNvSpPr/>
          <p:nvPr/>
        </p:nvSpPr>
        <p:spPr>
          <a:xfrm>
            <a:off x="1707686" y="4950691"/>
            <a:ext cx="914400" cy="895927"/>
          </a:xfrm>
          <a:prstGeom prst="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sw</a:t>
            </a:r>
            <a:r>
              <a:rPr lang="en-US" dirty="0"/>
              <a:t> x</a:t>
            </a:r>
          </a:p>
        </p:txBody>
      </p:sp>
      <p:sp>
        <p:nvSpPr>
          <p:cNvPr id="16" name="Cross 15">
            <a:extLst>
              <a:ext uri="{FF2B5EF4-FFF2-40B4-BE49-F238E27FC236}">
                <a16:creationId xmlns:a16="http://schemas.microsoft.com/office/drawing/2014/main" id="{78EEB02E-AFAB-4ADC-8BD3-D62A6AA6BE9F}"/>
              </a:ext>
            </a:extLst>
          </p:cNvPr>
          <p:cNvSpPr/>
          <p:nvPr/>
        </p:nvSpPr>
        <p:spPr>
          <a:xfrm>
            <a:off x="2921055" y="4950691"/>
            <a:ext cx="914400" cy="895927"/>
          </a:xfrm>
          <a:prstGeom prst="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sw</a:t>
            </a:r>
            <a:r>
              <a:rPr lang="en-US" dirty="0"/>
              <a:t> y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5F3C8BB6-A576-4AB7-84EE-B7E8F234BC70}"/>
              </a:ext>
            </a:extLst>
          </p:cNvPr>
          <p:cNvCxnSpPr>
            <a:cxnSpLocks/>
            <a:stCxn id="11" idx="2"/>
            <a:endCxn id="15" idx="1"/>
          </p:cNvCxnSpPr>
          <p:nvPr/>
        </p:nvCxnSpPr>
        <p:spPr>
          <a:xfrm rot="16200000" flipH="1">
            <a:off x="856662" y="4547631"/>
            <a:ext cx="1234256" cy="467792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B91D6570-CBDC-4278-B710-D2F9C9017B7D}"/>
              </a:ext>
            </a:extLst>
          </p:cNvPr>
          <p:cNvCxnSpPr>
            <a:cxnSpLocks/>
            <a:stCxn id="16" idx="3"/>
            <a:endCxn id="14" idx="2"/>
          </p:cNvCxnSpPr>
          <p:nvPr/>
        </p:nvCxnSpPr>
        <p:spPr>
          <a:xfrm flipV="1">
            <a:off x="3835455" y="4164399"/>
            <a:ext cx="465197" cy="1234256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A26D9E-6D21-4AA3-B8D3-A9F8CC8D6990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4300652" y="2705758"/>
            <a:ext cx="0" cy="5137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AD95650-04BC-43FE-B7DA-A92239690B1F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>
            <a:off x="4300652" y="3638516"/>
            <a:ext cx="0" cy="1068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E7624FD-41D4-4B73-B88B-3231376753B3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1239894" y="2705758"/>
            <a:ext cx="0" cy="5137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4A566C-0A02-4165-AD3B-54CB2B91FFCA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1239894" y="3638516"/>
            <a:ext cx="0" cy="1068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21A7812-40E1-4FF7-850C-B7E8183F0F2C}"/>
              </a:ext>
            </a:extLst>
          </p:cNvPr>
          <p:cNvCxnSpPr>
            <a:stCxn id="15" idx="3"/>
            <a:endCxn id="16" idx="1"/>
          </p:cNvCxnSpPr>
          <p:nvPr/>
        </p:nvCxnSpPr>
        <p:spPr>
          <a:xfrm>
            <a:off x="2622086" y="5398655"/>
            <a:ext cx="2989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F058B8C-8C75-4B26-BD4B-4103D4E89AE3}"/>
              </a:ext>
            </a:extLst>
          </p:cNvPr>
          <p:cNvSpPr txBox="1"/>
          <p:nvPr/>
        </p:nvSpPr>
        <p:spPr>
          <a:xfrm>
            <a:off x="851151" y="4596861"/>
            <a:ext cx="8560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cable 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830D63D-768C-44C2-A689-448A8EB19A39}"/>
              </a:ext>
            </a:extLst>
          </p:cNvPr>
          <p:cNvSpPr txBox="1"/>
          <p:nvPr/>
        </p:nvSpPr>
        <p:spPr>
          <a:xfrm>
            <a:off x="3941965" y="4596861"/>
            <a:ext cx="8319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cable c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3A8AD04-66AB-4CA4-9558-591C9DEF3200}"/>
              </a:ext>
            </a:extLst>
          </p:cNvPr>
          <p:cNvCxnSpPr>
            <a:cxnSpLocks/>
          </p:cNvCxnSpPr>
          <p:nvPr/>
        </p:nvCxnSpPr>
        <p:spPr>
          <a:xfrm>
            <a:off x="2290616" y="3980873"/>
            <a:ext cx="898354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24C8FD9-AE4D-4410-B5AE-054B3454FEA9}"/>
              </a:ext>
            </a:extLst>
          </p:cNvPr>
          <p:cNvCxnSpPr/>
          <p:nvPr/>
        </p:nvCxnSpPr>
        <p:spPr>
          <a:xfrm flipV="1">
            <a:off x="5380875" y="3429000"/>
            <a:ext cx="0" cy="662709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210E9C5-0AFD-422B-A03A-20CCF8C3A10A}"/>
              </a:ext>
            </a:extLst>
          </p:cNvPr>
          <p:cNvSpPr/>
          <p:nvPr/>
        </p:nvSpPr>
        <p:spPr>
          <a:xfrm>
            <a:off x="5870575" y="446170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Devices interoperate with their peers</a:t>
            </a:r>
          </a:p>
          <a:p>
            <a:pPr marL="742950" lvl="1" indent="-285750">
              <a:buFontTx/>
              <a:buChar char="-"/>
            </a:pPr>
            <a:r>
              <a:rPr lang="en-US" sz="2400" dirty="0"/>
              <a:t>“Horizontal interoperability”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Devices interoperate with the s/w stack</a:t>
            </a:r>
          </a:p>
          <a:p>
            <a:pPr marL="742950" lvl="1" indent="-285750">
              <a:buFontTx/>
              <a:buChar char="-"/>
            </a:pPr>
            <a:r>
              <a:rPr lang="en-US" sz="2400" dirty="0"/>
              <a:t>“Vertical Interoperability”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F2EFD2-096F-4694-A09D-6F24B1482D9E}"/>
              </a:ext>
            </a:extLst>
          </p:cNvPr>
          <p:cNvSpPr/>
          <p:nvPr/>
        </p:nvSpPr>
        <p:spPr>
          <a:xfrm>
            <a:off x="382058" y="1511600"/>
            <a:ext cx="4208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Historically, the ‘distro’ was OFED + CentOS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F31F453-6CF2-4529-973D-0D7306508C36}"/>
              </a:ext>
            </a:extLst>
          </p:cNvPr>
          <p:cNvCxnSpPr>
            <a:stCxn id="4" idx="2"/>
          </p:cNvCxnSpPr>
          <p:nvPr/>
        </p:nvCxnSpPr>
        <p:spPr>
          <a:xfrm>
            <a:off x="2486288" y="1880932"/>
            <a:ext cx="984499" cy="1226062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942D8AC3-10DA-4735-872F-8A5788AA53CE}"/>
              </a:ext>
            </a:extLst>
          </p:cNvPr>
          <p:cNvSpPr/>
          <p:nvPr/>
        </p:nvSpPr>
        <p:spPr>
          <a:xfrm>
            <a:off x="2510807" y="3491147"/>
            <a:ext cx="419033" cy="41903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2D62DB4-BABB-4EED-AA4C-32AFBD47E71D}"/>
              </a:ext>
            </a:extLst>
          </p:cNvPr>
          <p:cNvSpPr/>
          <p:nvPr/>
        </p:nvSpPr>
        <p:spPr>
          <a:xfrm>
            <a:off x="5508403" y="3521827"/>
            <a:ext cx="433056" cy="43305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20866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7F72A9E5-3B0D-417D-A09C-DB11A7B47255}"/>
              </a:ext>
            </a:extLst>
          </p:cNvPr>
          <p:cNvSpPr/>
          <p:nvPr/>
        </p:nvSpPr>
        <p:spPr>
          <a:xfrm>
            <a:off x="4491990" y="2297430"/>
            <a:ext cx="2423160" cy="2423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E23B36-58DA-481B-A5B8-14CB19B85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streamlined virtuous cycle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2005C-7802-43CA-8560-5E20432E06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48105-B5C2-4547-BE7B-0B29C3D921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0A012CB-7697-4E4B-B24A-52A157CF4900}"/>
              </a:ext>
            </a:extLst>
          </p:cNvPr>
          <p:cNvSpPr/>
          <p:nvPr/>
        </p:nvSpPr>
        <p:spPr>
          <a:xfrm>
            <a:off x="5006340" y="2811780"/>
            <a:ext cx="1394460" cy="1394460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4C7F2F-5560-42E8-B83E-F5483A8D13F3}"/>
              </a:ext>
            </a:extLst>
          </p:cNvPr>
          <p:cNvCxnSpPr>
            <a:endCxn id="9" idx="0"/>
          </p:cNvCxnSpPr>
          <p:nvPr/>
        </p:nvCxnSpPr>
        <p:spPr>
          <a:xfrm flipH="1">
            <a:off x="5703570" y="1851660"/>
            <a:ext cx="22860" cy="9601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41D0E4-FAEE-4C8E-82FC-5F73ABAFBE3C}"/>
              </a:ext>
            </a:extLst>
          </p:cNvPr>
          <p:cNvCxnSpPr>
            <a:stCxn id="9" idx="3"/>
          </p:cNvCxnSpPr>
          <p:nvPr/>
        </p:nvCxnSpPr>
        <p:spPr>
          <a:xfrm flipH="1">
            <a:off x="4240530" y="4002026"/>
            <a:ext cx="970024" cy="9014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F12E69C-FAC4-435F-9D78-88B83D9FCD83}"/>
              </a:ext>
            </a:extLst>
          </p:cNvPr>
          <p:cNvCxnSpPr>
            <a:stCxn id="9" idx="5"/>
          </p:cNvCxnSpPr>
          <p:nvPr/>
        </p:nvCxnSpPr>
        <p:spPr>
          <a:xfrm>
            <a:off x="6196586" y="4002026"/>
            <a:ext cx="855724" cy="8900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959B1AF-6D4E-4A69-AC45-0FADC695B774}"/>
              </a:ext>
            </a:extLst>
          </p:cNvPr>
          <p:cNvSpPr txBox="1"/>
          <p:nvPr/>
        </p:nvSpPr>
        <p:spPr>
          <a:xfrm>
            <a:off x="6400800" y="2827202"/>
            <a:ext cx="256628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kernel pre-release testing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B58087-4F7C-47B9-A365-A015C6F7AB0A}"/>
              </a:ext>
            </a:extLst>
          </p:cNvPr>
          <p:cNvSpPr txBox="1"/>
          <p:nvPr/>
        </p:nvSpPr>
        <p:spPr>
          <a:xfrm>
            <a:off x="2459108" y="3139678"/>
            <a:ext cx="241007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validated h/w &amp; drivers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8A800A-47E3-49CF-A5BD-729752A726EE}"/>
              </a:ext>
            </a:extLst>
          </p:cNvPr>
          <p:cNvSpPr txBox="1"/>
          <p:nvPr/>
        </p:nvSpPr>
        <p:spPr>
          <a:xfrm>
            <a:off x="5006340" y="4731659"/>
            <a:ext cx="1456047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high quality distributions</a:t>
            </a:r>
          </a:p>
        </p:txBody>
      </p:sp>
      <p:sp>
        <p:nvSpPr>
          <p:cNvPr id="20" name="Flowchart: Off-page Connector 19">
            <a:extLst>
              <a:ext uri="{FF2B5EF4-FFF2-40B4-BE49-F238E27FC236}">
                <a16:creationId xmlns:a16="http://schemas.microsoft.com/office/drawing/2014/main" id="{37710631-7972-45FC-B93C-197D518934F7}"/>
              </a:ext>
            </a:extLst>
          </p:cNvPr>
          <p:cNvSpPr/>
          <p:nvPr/>
        </p:nvSpPr>
        <p:spPr>
          <a:xfrm>
            <a:off x="9212580" y="2209982"/>
            <a:ext cx="601798" cy="601798"/>
          </a:xfrm>
          <a:prstGeom prst="flowChartOffpage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8DF4580C-41C6-4566-856A-BFF997CE6865}"/>
              </a:ext>
            </a:extLst>
          </p:cNvPr>
          <p:cNvCxnSpPr>
            <a:stCxn id="20" idx="2"/>
            <a:endCxn id="17" idx="3"/>
          </p:cNvCxnSpPr>
          <p:nvPr/>
        </p:nvCxnSpPr>
        <p:spPr>
          <a:xfrm rot="5400000">
            <a:off x="9140237" y="2638626"/>
            <a:ext cx="200088" cy="546397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E01C5C8-F196-4CCA-BF35-FD25A0890D1B}"/>
              </a:ext>
            </a:extLst>
          </p:cNvPr>
          <p:cNvSpPr txBox="1"/>
          <p:nvPr/>
        </p:nvSpPr>
        <p:spPr>
          <a:xfrm>
            <a:off x="9814378" y="2267132"/>
            <a:ext cx="61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24" name="Flowchart: Off-page Connector 23">
            <a:extLst>
              <a:ext uri="{FF2B5EF4-FFF2-40B4-BE49-F238E27FC236}">
                <a16:creationId xmlns:a16="http://schemas.microsoft.com/office/drawing/2014/main" id="{4D5C5B39-91C7-4C58-A553-BE891CA56A5D}"/>
              </a:ext>
            </a:extLst>
          </p:cNvPr>
          <p:cNvSpPr/>
          <p:nvPr/>
        </p:nvSpPr>
        <p:spPr>
          <a:xfrm>
            <a:off x="9240281" y="5425187"/>
            <a:ext cx="601798" cy="601798"/>
          </a:xfrm>
          <a:prstGeom prst="flowChartOffpage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B2439FC2-E09B-41F4-8C02-4BB7F7247222}"/>
              </a:ext>
            </a:extLst>
          </p:cNvPr>
          <p:cNvCxnSpPr>
            <a:stCxn id="19" idx="2"/>
            <a:endCxn id="24" idx="1"/>
          </p:cNvCxnSpPr>
          <p:nvPr/>
        </p:nvCxnSpPr>
        <p:spPr>
          <a:xfrm rot="16200000" flipH="1">
            <a:off x="7313274" y="3799079"/>
            <a:ext cx="348096" cy="3505917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767A4BE-A489-4EC9-B65C-2C3459EDD6D5}"/>
              </a:ext>
            </a:extLst>
          </p:cNvPr>
          <p:cNvSpPr txBox="1"/>
          <p:nvPr/>
        </p:nvSpPr>
        <p:spPr>
          <a:xfrm>
            <a:off x="9884333" y="5508295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8" name="Arrow: Circular 27">
            <a:extLst>
              <a:ext uri="{FF2B5EF4-FFF2-40B4-BE49-F238E27FC236}">
                <a16:creationId xmlns:a16="http://schemas.microsoft.com/office/drawing/2014/main" id="{67E2C3ED-3923-4804-B213-C7BDF9DE00BB}"/>
              </a:ext>
            </a:extLst>
          </p:cNvPr>
          <p:cNvSpPr/>
          <p:nvPr/>
        </p:nvSpPr>
        <p:spPr>
          <a:xfrm rot="549388" flipH="1">
            <a:off x="5034753" y="2343687"/>
            <a:ext cx="1544566" cy="1085850"/>
          </a:xfrm>
          <a:prstGeom prst="circularArrow">
            <a:avLst>
              <a:gd name="adj1" fmla="val 12500"/>
              <a:gd name="adj2" fmla="val 915550"/>
              <a:gd name="adj3" fmla="val 20457681"/>
              <a:gd name="adj4" fmla="val 14663164"/>
              <a:gd name="adj5" fmla="val 17206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Arrow: Circular 28">
            <a:extLst>
              <a:ext uri="{FF2B5EF4-FFF2-40B4-BE49-F238E27FC236}">
                <a16:creationId xmlns:a16="http://schemas.microsoft.com/office/drawing/2014/main" id="{95343756-F10E-403C-B04A-4B0BE2A09F07}"/>
              </a:ext>
            </a:extLst>
          </p:cNvPr>
          <p:cNvSpPr/>
          <p:nvPr/>
        </p:nvSpPr>
        <p:spPr>
          <a:xfrm rot="14785159" flipH="1">
            <a:off x="4370096" y="3272850"/>
            <a:ext cx="1544566" cy="1085850"/>
          </a:xfrm>
          <a:prstGeom prst="circularArrow">
            <a:avLst>
              <a:gd name="adj1" fmla="val 12500"/>
              <a:gd name="adj2" fmla="val 915550"/>
              <a:gd name="adj3" fmla="val 20457681"/>
              <a:gd name="adj4" fmla="val 15247730"/>
              <a:gd name="adj5" fmla="val 17206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Arrow: Circular 29">
            <a:extLst>
              <a:ext uri="{FF2B5EF4-FFF2-40B4-BE49-F238E27FC236}">
                <a16:creationId xmlns:a16="http://schemas.microsoft.com/office/drawing/2014/main" id="{743C1B05-CEB7-45C4-917F-6E3161CA7654}"/>
              </a:ext>
            </a:extLst>
          </p:cNvPr>
          <p:cNvSpPr/>
          <p:nvPr/>
        </p:nvSpPr>
        <p:spPr>
          <a:xfrm rot="9810005" flipH="1">
            <a:off x="5352150" y="3393525"/>
            <a:ext cx="1399211" cy="1204123"/>
          </a:xfrm>
          <a:prstGeom prst="circularArrow">
            <a:avLst>
              <a:gd name="adj1" fmla="val 12500"/>
              <a:gd name="adj2" fmla="val 915550"/>
              <a:gd name="adj3" fmla="val 20457681"/>
              <a:gd name="adj4" fmla="val 15990183"/>
              <a:gd name="adj5" fmla="val 17206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029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8436-9B5E-4524-8D38-FBEC0796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346001"/>
            <a:ext cx="10972440" cy="60939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Beaker Web Interface – System Search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71940C-4306-40D2-B0AD-6AF3C9E2D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1" y="1215993"/>
            <a:ext cx="10653237" cy="564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9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EEE42-4931-4F9A-95B5-89F2A3C4F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an </a:t>
            </a:r>
            <a:r>
              <a:rPr lang="en-US" dirty="0" err="1"/>
              <a:t>fsdp</a:t>
            </a:r>
            <a:r>
              <a:rPr lang="en-US" dirty="0"/>
              <a:t>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464C1-D3BE-4376-BD00-63BC322C9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The simple answer - It is a core component of the OFA’s mission:</a:t>
            </a:r>
          </a:p>
          <a:p>
            <a:pPr marL="0" indent="0">
              <a:buNone/>
            </a:pPr>
            <a:endParaRPr lang="en-US" dirty="0"/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dirty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“The mission of the OpenFabrics Alliance (OFA) is to accelerate the development and adoption of advanced fabrics for the benefit of the advanced networks ecosystem.”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dirty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dirty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The OFA Fabric Software Development Platform, like the OFILP before it, is a key element in driving the adoption of advanced fabrics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F4954-E553-4130-920A-50BCCB6CB8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EA70D-F5E1-418E-9828-D229E4D85E1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7162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8436-9B5E-4524-8D38-FBEC0796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346001"/>
            <a:ext cx="10972440" cy="60939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Beaker Web Interface – Provisioning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3D42B3-25A6-49F3-92D1-82049A019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42" y="1239520"/>
            <a:ext cx="6759116" cy="561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006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8436-9B5E-4524-8D38-FBEC0796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346001"/>
            <a:ext cx="10972440" cy="60939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Beaker Web Interface – Pools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96645F-FA87-456A-B4F8-EA1090E6B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128" y="1243887"/>
            <a:ext cx="7491743" cy="561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790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8436-9B5E-4524-8D38-FBEC0796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346001"/>
            <a:ext cx="10972440" cy="60939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Beaker Web Interface – Activity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740D0D-33EF-4D69-AB88-1CE9ABA81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0" y="1629727"/>
            <a:ext cx="112395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26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8436-9B5E-4524-8D38-FBEC0796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346001"/>
            <a:ext cx="10972440" cy="60939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Beaker Web Interface – Executed Tasks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E640B2-1BA9-41EF-836E-552B788E0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98" y="1229360"/>
            <a:ext cx="10416804" cy="562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75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8436-9B5E-4524-8D38-FBEC0796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346001"/>
            <a:ext cx="10972440" cy="60939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Beaker Web Interface – Job Log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136D31-DBBE-45D9-9DFC-DFB9EFEF4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28" y="1259205"/>
            <a:ext cx="9965543" cy="559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08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2BF2C-0CF7-481D-B995-3D06B1440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/>
          <a:p>
            <a:r>
              <a:rPr lang="en-US"/>
              <a:t>question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38EA5-BD31-457F-919E-5E4EEF1127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30433" y="6401351"/>
            <a:ext cx="4114800" cy="365125"/>
          </a:xfrm>
        </p:spPr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AC1F6C-E3C1-485B-9F21-D904F9CAC8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724400" y="6401351"/>
            <a:ext cx="2743200" cy="365125"/>
          </a:xfrm>
        </p:spPr>
        <p:txBody>
          <a:bodyPr/>
          <a:lstStyle/>
          <a:p>
            <a:fld id="{0743EA0E-C5B1-48EC-8082-F253EA88050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F7AEBB-9855-44A1-A729-6405F3E85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" y="1734312"/>
            <a:ext cx="6846570" cy="41828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DF29C5-8927-472B-94A4-08B824C9A42C}"/>
              </a:ext>
            </a:extLst>
          </p:cNvPr>
          <p:cNvSpPr txBox="1"/>
          <p:nvPr/>
        </p:nvSpPr>
        <p:spPr>
          <a:xfrm>
            <a:off x="5878081" y="1734312"/>
            <a:ext cx="58376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Can we design a program that delivers greater value than the OFILP at lower cost?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While serving the needs of: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Comic Sans MS" panose="030F0702030302020204" pitchFamily="66" charset="0"/>
              </a:rPr>
              <a:t>Alliance members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Comic Sans MS" panose="030F0702030302020204" pitchFamily="66" charset="0"/>
              </a:rPr>
              <a:t>The open community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Comic Sans MS" panose="030F0702030302020204" pitchFamily="66" charset="0"/>
              </a:rPr>
              <a:t>Vendors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Comic Sans MS" panose="030F0702030302020204" pitchFamily="66" charset="0"/>
              </a:rPr>
              <a:t>OEMs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91E0D3-CE77-41D2-B5E6-7CDD5637D8C4}"/>
              </a:ext>
            </a:extLst>
          </p:cNvPr>
          <p:cNvSpPr txBox="1"/>
          <p:nvPr/>
        </p:nvSpPr>
        <p:spPr>
          <a:xfrm>
            <a:off x="3731895" y="5175827"/>
            <a:ext cx="8063865" cy="46166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In short, a program that delivers on the OFA’s mission</a:t>
            </a:r>
          </a:p>
        </p:txBody>
      </p:sp>
    </p:spTree>
    <p:extLst>
      <p:ext uri="{BB962C8B-B14F-4D97-AF65-F5344CB8AC3E}">
        <p14:creationId xmlns:p14="http://schemas.microsoft.com/office/powerpoint/2010/main" val="2745865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F5B85B8-00DE-439D-950A-A09B30B6A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clients – a broader audience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9E2B65A-891C-416A-924B-CA7F7EFF4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7764"/>
            <a:ext cx="10972800" cy="4447733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400" dirty="0">
                <a:latin typeface="Comic Sans MS" panose="030F0702030302020204" pitchFamily="66" charset="0"/>
                <a:cs typeface="+mn-cs"/>
              </a:rPr>
              <a:t>Linux Kernel Maintainers</a:t>
            </a:r>
          </a:p>
          <a:p>
            <a:pPr lvl="1"/>
            <a:r>
              <a:rPr lang="en-US" sz="2400" dirty="0">
                <a:latin typeface="Comic Sans MS" panose="030F0702030302020204" pitchFamily="66" charset="0"/>
                <a:cs typeface="+mn-cs"/>
              </a:rPr>
              <a:t>Hardware vendors*</a:t>
            </a:r>
          </a:p>
          <a:p>
            <a:pPr lvl="1"/>
            <a:r>
              <a:rPr lang="en-US" sz="2400" dirty="0">
                <a:latin typeface="Comic Sans MS" panose="030F0702030302020204" pitchFamily="66" charset="0"/>
                <a:cs typeface="+mn-cs"/>
              </a:rPr>
              <a:t>Distros**</a:t>
            </a:r>
          </a:p>
          <a:p>
            <a:pPr lvl="1"/>
            <a:r>
              <a:rPr lang="en-US" sz="2400" dirty="0">
                <a:latin typeface="Comic Sans MS" panose="030F0702030302020204" pitchFamily="66" charset="0"/>
                <a:cs typeface="+mn-cs"/>
              </a:rPr>
              <a:t>ISVs, Application, Middleware developers</a:t>
            </a:r>
          </a:p>
          <a:p>
            <a:pPr lvl="1"/>
            <a:r>
              <a:rPr lang="en-US" sz="2400" dirty="0">
                <a:latin typeface="Comic Sans MS" panose="030F0702030302020204" pitchFamily="66" charset="0"/>
                <a:cs typeface="+mn-cs"/>
              </a:rPr>
              <a:t>Network Services Consumers</a:t>
            </a:r>
          </a:p>
          <a:p>
            <a:pPr lvl="1"/>
            <a:r>
              <a:rPr lang="en-US" sz="2400" dirty="0">
                <a:latin typeface="Comic Sans MS" panose="030F0702030302020204" pitchFamily="66" charset="0"/>
                <a:cs typeface="+mn-cs"/>
              </a:rPr>
              <a:t>…</a:t>
            </a:r>
          </a:p>
          <a:p>
            <a:pPr lvl="1"/>
            <a:endParaRPr lang="en-US" sz="2400" dirty="0">
              <a:latin typeface="Comic Sans MS" panose="030F0702030302020204" pitchFamily="66" charset="0"/>
              <a:cs typeface="+mn-cs"/>
            </a:endParaRPr>
          </a:p>
          <a:p>
            <a:r>
              <a:rPr lang="en-US" sz="2800" dirty="0">
                <a:latin typeface="Comic Sans MS" panose="030F0702030302020204" pitchFamily="66" charset="0"/>
                <a:cs typeface="+mn-cs"/>
              </a:rPr>
              <a:t>Broadly, anybody engaged in:</a:t>
            </a:r>
          </a:p>
          <a:p>
            <a:pPr lvl="1"/>
            <a:r>
              <a:rPr lang="en-US" sz="2400" dirty="0">
                <a:latin typeface="Comic Sans MS" panose="030F0702030302020204" pitchFamily="66" charset="0"/>
                <a:cs typeface="+mn-cs"/>
              </a:rPr>
              <a:t>Developing networking software</a:t>
            </a:r>
          </a:p>
          <a:p>
            <a:pPr lvl="1"/>
            <a:r>
              <a:rPr lang="en-US" sz="2400" dirty="0">
                <a:latin typeface="Comic Sans MS" panose="030F0702030302020204" pitchFamily="66" charset="0"/>
                <a:cs typeface="+mn-cs"/>
              </a:rPr>
              <a:t>Consuming networking services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C99CC-9050-4416-8777-76CA7E19C0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56BD79-77C5-456E-ADA2-93A5DC065F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12AD85-D0E2-4154-9052-84680D09C003}"/>
              </a:ext>
            </a:extLst>
          </p:cNvPr>
          <p:cNvSpPr txBox="1"/>
          <p:nvPr/>
        </p:nvSpPr>
        <p:spPr>
          <a:xfrm>
            <a:off x="7609490" y="4857070"/>
            <a:ext cx="4435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*served by original OFILP (OpenFabrics Logo Program)</a:t>
            </a:r>
          </a:p>
          <a:p>
            <a:r>
              <a:rPr lang="en-US" dirty="0"/>
              <a:t>**served by the “on-demand” testing program at NMC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6297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AACB3-687A-4363-B92E-BC4F7BBE3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pc="-1" dirty="0">
                <a:solidFill>
                  <a:srgbClr val="FFFFFF"/>
                </a:solidFill>
              </a:rPr>
              <a:t>Serving our proposed target clients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F6E24-EA68-47E2-A8FB-7C3AFA415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spc="-1" dirty="0">
                <a:solidFill>
                  <a:srgbClr val="000000"/>
                </a:solidFill>
              </a:rPr>
              <a:t>Linux Upstream Maintainers</a:t>
            </a:r>
          </a:p>
          <a:p>
            <a:pPr lvl="1"/>
            <a:r>
              <a:rPr lang="en-US" b="0" spc="-1" dirty="0">
                <a:solidFill>
                  <a:srgbClr val="000000"/>
                </a:solidFill>
              </a:rPr>
              <a:t>Automatic, continuous testing of upstream software (kernel, </a:t>
            </a:r>
            <a:r>
              <a:rPr lang="en-US" b="0" spc="-1" dirty="0" err="1">
                <a:solidFill>
                  <a:srgbClr val="000000"/>
                </a:solidFill>
              </a:rPr>
              <a:t>rdma</a:t>
            </a:r>
            <a:r>
              <a:rPr lang="en-US" b="0" spc="-1" dirty="0">
                <a:solidFill>
                  <a:srgbClr val="000000"/>
                </a:solidFill>
              </a:rPr>
              <a:t>-core</a:t>
            </a:r>
            <a:r>
              <a:rPr lang="en-US" spc="-1" dirty="0">
                <a:solidFill>
                  <a:srgbClr val="000000"/>
                </a:solidFill>
              </a:rPr>
              <a:t> …)</a:t>
            </a:r>
          </a:p>
          <a:p>
            <a:pPr lvl="1"/>
            <a:r>
              <a:rPr lang="en-US" b="0" spc="-1" dirty="0">
                <a:solidFill>
                  <a:srgbClr val="000000"/>
                </a:solidFill>
              </a:rPr>
              <a:t>Centralized testing of multiple hardware vendors’ products</a:t>
            </a:r>
          </a:p>
          <a:p>
            <a:pPr lvl="1"/>
            <a:r>
              <a:rPr lang="en-US" b="0" spc="-1" dirty="0">
                <a:solidFill>
                  <a:srgbClr val="000000"/>
                </a:solidFill>
              </a:rPr>
              <a:t>Relieve maintainers of the burden of tracking the efficacy of hardware from multiple vendors</a:t>
            </a:r>
          </a:p>
          <a:p>
            <a:pPr lvl="1"/>
            <a:r>
              <a:rPr lang="en-US" spc="-1" dirty="0">
                <a:solidFill>
                  <a:srgbClr val="000000"/>
                </a:solidFill>
              </a:rPr>
              <a:t>Incubation of an open source community that contributes tests that can be run on the cluster</a:t>
            </a:r>
          </a:p>
          <a:p>
            <a:r>
              <a:rPr lang="en-US" b="0" spc="-1" dirty="0">
                <a:solidFill>
                  <a:srgbClr val="000000"/>
                </a:solidFill>
              </a:rPr>
              <a:t>Hardware Vendors</a:t>
            </a:r>
          </a:p>
          <a:p>
            <a:pPr lvl="1"/>
            <a:r>
              <a:rPr lang="en-US" b="0" spc="-1" dirty="0">
                <a:solidFill>
                  <a:srgbClr val="000000"/>
                </a:solidFill>
              </a:rPr>
              <a:t>Private, on demand access to a multi-vendor cluster for testing/validation of new hardware, software, firmware </a:t>
            </a:r>
          </a:p>
          <a:p>
            <a:pPr lvl="1"/>
            <a:r>
              <a:rPr lang="en-US" spc="-1" dirty="0">
                <a:solidFill>
                  <a:srgbClr val="000000"/>
                </a:solidFill>
              </a:rPr>
              <a:t>Logo program, if desired</a:t>
            </a:r>
          </a:p>
          <a:p>
            <a:r>
              <a:rPr lang="en-US" b="0" spc="-1" dirty="0">
                <a:solidFill>
                  <a:srgbClr val="000000"/>
                </a:solidFill>
              </a:rPr>
              <a:t>OS Distros: On demand testing for distros (Red Hat, </a:t>
            </a:r>
            <a:r>
              <a:rPr lang="en-US" b="0" spc="-1" dirty="0" err="1">
                <a:solidFill>
                  <a:srgbClr val="000000"/>
                </a:solidFill>
              </a:rPr>
              <a:t>SuSE</a:t>
            </a:r>
            <a:r>
              <a:rPr lang="en-US" b="0" spc="-1" dirty="0">
                <a:solidFill>
                  <a:srgbClr val="000000"/>
                </a:solidFill>
              </a:rPr>
              <a:t>, OFED, etc.)</a:t>
            </a:r>
            <a:endParaRPr lang="en-US" b="0" strike="sngStrike" spc="-1" dirty="0">
              <a:solidFill>
                <a:srgbClr val="000000"/>
              </a:solidFill>
            </a:endParaRPr>
          </a:p>
          <a:p>
            <a:pPr lvl="1"/>
            <a:r>
              <a:rPr lang="en-US" spc="-1" dirty="0">
                <a:solidFill>
                  <a:srgbClr val="000000"/>
                </a:solidFill>
              </a:rPr>
              <a:t>Private, on demand access to a multi-vendor cluster for e.g. release testing</a:t>
            </a:r>
          </a:p>
          <a:p>
            <a:pPr lvl="1"/>
            <a:r>
              <a:rPr lang="en-US" spc="-1" dirty="0">
                <a:solidFill>
                  <a:srgbClr val="000000"/>
                </a:solidFill>
              </a:rPr>
              <a:t>Logo program, if desired</a:t>
            </a:r>
          </a:p>
          <a:p>
            <a:r>
              <a:rPr lang="en-US" b="0" spc="-1" dirty="0">
                <a:solidFill>
                  <a:srgbClr val="000000"/>
                </a:solidFill>
              </a:rPr>
              <a:t>ISVs, Applications, Middleware</a:t>
            </a:r>
          </a:p>
          <a:p>
            <a:pPr lvl="1"/>
            <a:r>
              <a:rPr lang="en-US" b="0" spc="-1" dirty="0">
                <a:solidFill>
                  <a:srgbClr val="000000"/>
                </a:solidFill>
              </a:rPr>
              <a:t>On demand testing of specific software (</a:t>
            </a:r>
            <a:r>
              <a:rPr lang="en-US" b="0" spc="-1" dirty="0" err="1">
                <a:solidFill>
                  <a:srgbClr val="000000"/>
                </a:solidFill>
              </a:rPr>
              <a:t>OpenMPI</a:t>
            </a:r>
            <a:r>
              <a:rPr lang="en-US" b="0" spc="-1" dirty="0">
                <a:solidFill>
                  <a:srgbClr val="000000"/>
                </a:solidFill>
              </a:rPr>
              <a:t>, AMQP, OpenStack, others)</a:t>
            </a:r>
          </a:p>
          <a:p>
            <a:pPr lvl="1"/>
            <a:r>
              <a:rPr lang="en-US" b="0" spc="-1" dirty="0">
                <a:solidFill>
                  <a:srgbClr val="000000"/>
                </a:solidFill>
              </a:rPr>
              <a:t>Software development (Apache? MySQL?)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F14DB-0ECF-4BCB-8333-89E6A71E02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3EA0E-C5B1-48EC-8082-F253EA8805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621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CA3FE-5A03-467F-83F3-21DBEC5A0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serving our clients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24716-9D58-4CF3-98BE-E97846E27F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402DE-E375-49DE-B177-B851BE816B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B7B4A36-63CC-4E4E-9492-E24ED990C3D9}"/>
              </a:ext>
            </a:extLst>
          </p:cNvPr>
          <p:cNvSpPr/>
          <p:nvPr/>
        </p:nvSpPr>
        <p:spPr>
          <a:xfrm>
            <a:off x="628733" y="2041236"/>
            <a:ext cx="1339273" cy="711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895235-0FC6-44CD-8ECD-39A31CDAEEC3}"/>
              </a:ext>
            </a:extLst>
          </p:cNvPr>
          <p:cNvSpPr txBox="1"/>
          <p:nvPr/>
        </p:nvSpPr>
        <p:spPr>
          <a:xfrm>
            <a:off x="2478149" y="2216789"/>
            <a:ext cx="5438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Support the upstream kernel release cycle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766BDC6-DB16-43CB-A73E-5C4643089611}"/>
              </a:ext>
            </a:extLst>
          </p:cNvPr>
          <p:cNvSpPr/>
          <p:nvPr/>
        </p:nvSpPr>
        <p:spPr>
          <a:xfrm>
            <a:off x="628733" y="3240446"/>
            <a:ext cx="1339273" cy="711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AFCD75-12E6-4C45-B232-6CCE19FB7411}"/>
              </a:ext>
            </a:extLst>
          </p:cNvPr>
          <p:cNvSpPr txBox="1"/>
          <p:nvPr/>
        </p:nvSpPr>
        <p:spPr>
          <a:xfrm>
            <a:off x="2478149" y="3285733"/>
            <a:ext cx="62586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Provide ‘On-demand’ access to all stakeholders</a:t>
            </a:r>
          </a:p>
          <a:p>
            <a:r>
              <a:rPr lang="en-US" sz="2400" dirty="0"/>
              <a:t>to a multi-vendor, </a:t>
            </a:r>
            <a:r>
              <a:rPr lang="en-US" sz="2400" dirty="0" err="1"/>
              <a:t>multifabric</a:t>
            </a:r>
            <a:r>
              <a:rPr lang="en-US" sz="2400" dirty="0"/>
              <a:t> testbed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A393BD6-6C8E-41E0-9FC6-11CDE51A1998}"/>
              </a:ext>
            </a:extLst>
          </p:cNvPr>
          <p:cNvSpPr/>
          <p:nvPr/>
        </p:nvSpPr>
        <p:spPr>
          <a:xfrm>
            <a:off x="628733" y="4548456"/>
            <a:ext cx="1339273" cy="711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B981F7-3620-4838-992C-DEB86DD35178}"/>
              </a:ext>
            </a:extLst>
          </p:cNvPr>
          <p:cNvSpPr txBox="1"/>
          <p:nvPr/>
        </p:nvSpPr>
        <p:spPr>
          <a:xfrm>
            <a:off x="2478149" y="4724009"/>
            <a:ext cx="9264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Continue the Logo Program if desired, but based on Linux distributions</a:t>
            </a:r>
          </a:p>
        </p:txBody>
      </p:sp>
    </p:spTree>
    <p:extLst>
      <p:ext uri="{BB962C8B-B14F-4D97-AF65-F5344CB8AC3E}">
        <p14:creationId xmlns:p14="http://schemas.microsoft.com/office/powerpoint/2010/main" val="1274183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45CA5-EED3-46A0-A3DE-D7492DD6D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major usages, one possibility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060378-E068-4624-AEA1-EFF67593C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Pre-release Integration Testing</a:t>
            </a:r>
          </a:p>
          <a:p>
            <a:pPr lvl="1"/>
            <a:r>
              <a:rPr lang="en-US" dirty="0"/>
              <a:t>Objective: Identify problems in the upstream kernel introduced in the merge window</a:t>
            </a:r>
          </a:p>
          <a:p>
            <a:pPr lvl="1"/>
            <a:r>
              <a:rPr lang="en-US" dirty="0"/>
              <a:t>Provide kernel maintainers a broad-based view of the state of device testing</a:t>
            </a:r>
          </a:p>
          <a:p>
            <a:pPr lvl="2"/>
            <a:r>
              <a:rPr lang="en-US" dirty="0"/>
              <a:t>vs forcing maintainers to gather that information from each individual vendor</a:t>
            </a:r>
          </a:p>
          <a:p>
            <a:pPr lvl="1"/>
            <a:r>
              <a:rPr lang="en-US" dirty="0"/>
              <a:t>Primarily targeted at supporting kernel maintainers</a:t>
            </a:r>
          </a:p>
          <a:p>
            <a:pPr lvl="2"/>
            <a:r>
              <a:rPr lang="en-US" dirty="0"/>
              <a:t>vendors derive some benefit too</a:t>
            </a:r>
          </a:p>
          <a:p>
            <a:endParaRPr lang="en-US" dirty="0"/>
          </a:p>
          <a:p>
            <a:r>
              <a:rPr lang="en-US" dirty="0"/>
              <a:t>On-Demand Development and Testing Capability for Distros, Vendors and Others</a:t>
            </a:r>
          </a:p>
          <a:p>
            <a:pPr lvl="1"/>
            <a:r>
              <a:rPr lang="en-US" dirty="0"/>
              <a:t>Objective: Provide a hardware and software platform for use by clients ‘on-demand’</a:t>
            </a:r>
          </a:p>
          <a:p>
            <a:pPr lvl="1"/>
            <a:endParaRPr lang="en-US" dirty="0"/>
          </a:p>
          <a:p>
            <a:r>
              <a:rPr lang="en-US" dirty="0"/>
              <a:t>A Possible Third Objective – A Certification Program (‘Logo Testing’)</a:t>
            </a:r>
          </a:p>
          <a:p>
            <a:pPr lvl="1"/>
            <a:r>
              <a:rPr lang="en-US" dirty="0"/>
              <a:t>Objective: An industry recognized, independent certification program allowing clients (e.g. primarily vendors and distros) to claim “compliance” to a given set of tests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8FDD2-5ADF-4372-B0A5-FBB40175D7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AFD722-D7F4-437A-8E53-B203B35BC4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OpenFabrics Alliance Workshop 2019</a:t>
            </a:r>
          </a:p>
        </p:txBody>
      </p:sp>
    </p:spTree>
    <p:extLst>
      <p:ext uri="{BB962C8B-B14F-4D97-AF65-F5344CB8AC3E}">
        <p14:creationId xmlns:p14="http://schemas.microsoft.com/office/powerpoint/2010/main" val="3422201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345D273D764E46A4D952B79692B23D" ma:contentTypeVersion="8" ma:contentTypeDescription="Create a new document." ma:contentTypeScope="" ma:versionID="3e0caaa6cc920bddf38a0e28e98ed6aa">
  <xsd:schema xmlns:xsd="http://www.w3.org/2001/XMLSchema" xmlns:xs="http://www.w3.org/2001/XMLSchema" xmlns:p="http://schemas.microsoft.com/office/2006/metadata/properties" xmlns:ns3="825f75df-2abe-4008-962f-f3e9f3d20557" targetNamespace="http://schemas.microsoft.com/office/2006/metadata/properties" ma:root="true" ma:fieldsID="f2b8fb3097d675a2f5df90eae196db43" ns3:_="">
    <xsd:import namespace="825f75df-2abe-4008-962f-f3e9f3d2055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5f75df-2abe-4008-962f-f3e9f3d20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349D8B-31EC-46CE-97E3-C746956EA749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825f75df-2abe-4008-962f-f3e9f3d2055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60C41F6-674F-4423-80D0-B29B923FE0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5f75df-2abe-4008-962f-f3e9f3d205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C5ED02-8F81-41D9-94C7-8918F90041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20205</TotalTime>
  <Words>3591</Words>
  <Application>Microsoft Office PowerPoint</Application>
  <PresentationFormat>Widescreen</PresentationFormat>
  <Paragraphs>588</Paragraphs>
  <Slides>44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Arial</vt:lpstr>
      <vt:lpstr>Arial Narrow</vt:lpstr>
      <vt:lpstr>Calibri</vt:lpstr>
      <vt:lpstr>Comic Sans MS</vt:lpstr>
      <vt:lpstr>Symbol</vt:lpstr>
      <vt:lpstr>Times New Roman</vt:lpstr>
      <vt:lpstr>Wingdings</vt:lpstr>
      <vt:lpstr>Office Theme</vt:lpstr>
      <vt:lpstr>1_Office Theme</vt:lpstr>
      <vt:lpstr>2_Office Theme</vt:lpstr>
      <vt:lpstr>OFA Fabric Software Development Platform FSDP</vt:lpstr>
      <vt:lpstr>Executive summary</vt:lpstr>
      <vt:lpstr>Table of Contents</vt:lpstr>
      <vt:lpstr>Why an fsdp program</vt:lpstr>
      <vt:lpstr>question</vt:lpstr>
      <vt:lpstr>Target clients – a broader audience</vt:lpstr>
      <vt:lpstr>Serving our proposed target clients</vt:lpstr>
      <vt:lpstr>serving our clients</vt:lpstr>
      <vt:lpstr>Two major usages, one possibility</vt:lpstr>
      <vt:lpstr>Program objectives – high level</vt:lpstr>
      <vt:lpstr>An instructive look in the rearview mirror</vt:lpstr>
      <vt:lpstr>A better idea?</vt:lpstr>
      <vt:lpstr>What it is</vt:lpstr>
      <vt:lpstr>Usage: pre-release integration testing</vt:lpstr>
      <vt:lpstr>Usage: ON-demand program</vt:lpstr>
      <vt:lpstr>Usage: logo program</vt:lpstr>
      <vt:lpstr>Fabric software development platform h/w</vt:lpstr>
      <vt:lpstr>fabric software development platform hardware</vt:lpstr>
      <vt:lpstr>PowerPoint Presentation</vt:lpstr>
      <vt:lpstr>PowerPoint Presentation</vt:lpstr>
      <vt:lpstr>PowerPoint Presentation</vt:lpstr>
      <vt:lpstr>PowerPoint Presentation</vt:lpstr>
      <vt:lpstr>System Administration</vt:lpstr>
      <vt:lpstr>Program administraton</vt:lpstr>
      <vt:lpstr>Existing Governance Model - Tatyana</vt:lpstr>
      <vt:lpstr>Evolved Governance Model</vt:lpstr>
      <vt:lpstr>Siting – 3 Locations – Jim R.</vt:lpstr>
      <vt:lpstr>membership</vt:lpstr>
      <vt:lpstr>Funding model – jim</vt:lpstr>
      <vt:lpstr>Costs</vt:lpstr>
      <vt:lpstr>NMC Distro Testing</vt:lpstr>
      <vt:lpstr>OFILP- openfabrics interop logo program</vt:lpstr>
      <vt:lpstr>OFILP mechanics</vt:lpstr>
      <vt:lpstr>Stakeholders</vt:lpstr>
      <vt:lpstr>stakeholder wish lists</vt:lpstr>
      <vt:lpstr>Upstream kernel pre-release testing</vt:lpstr>
      <vt:lpstr>interoperability means:</vt:lpstr>
      <vt:lpstr>a streamlined virtuous cycle</vt:lpstr>
      <vt:lpstr>Beaker Web Interface – System Search</vt:lpstr>
      <vt:lpstr>Beaker Web Interface – Provisioning</vt:lpstr>
      <vt:lpstr>Beaker Web Interface – Pools</vt:lpstr>
      <vt:lpstr>Beaker Web Interface – Activity</vt:lpstr>
      <vt:lpstr>Beaker Web Interface – Executed Tasks</vt:lpstr>
      <vt:lpstr>Beaker Web Interface – Job Log</vt:lpstr>
    </vt:vector>
  </TitlesOfParts>
  <Company>password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keywords>CTPClassification=CTP_NT</cp:keywords>
  <cp:lastModifiedBy>Nikolova, Tatyana E</cp:lastModifiedBy>
  <cp:revision>207</cp:revision>
  <cp:lastPrinted>2020-03-04T22:07:57Z</cp:lastPrinted>
  <dcterms:created xsi:type="dcterms:W3CDTF">2016-02-08T22:33:42Z</dcterms:created>
  <dcterms:modified xsi:type="dcterms:W3CDTF">2020-03-30T19:17:09Z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0x0101007F345D273D764E46A4D952B79692B23D</vt:lpwstr>
  </property>
  <property fmtid="{D5CDD505-2E9C-101B-9397-08002B2CF9AE}" pid="3" name="TitusGUID">
    <vt:lpwstr>6c703941-9298-433d-830a-a58d40e3e8b1</vt:lpwstr>
  </property>
  <property fmtid="{D5CDD505-2E9C-101B-9397-08002B2CF9AE}" pid="4" name="CTP_TimeStamp">
    <vt:lpwstr>2020-03-30 19:17:08Z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