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64" r:id="rId5"/>
    <p:sldMasterId id="2147483677" r:id="rId6"/>
  </p:sldMasterIdLst>
  <p:notesMasterIdLst>
    <p:notesMasterId r:id="rId52"/>
  </p:notesMasterIdLst>
  <p:handoutMasterIdLst>
    <p:handoutMasterId r:id="rId53"/>
  </p:handoutMasterIdLst>
  <p:sldIdLst>
    <p:sldId id="317" r:id="rId7"/>
    <p:sldId id="342" r:id="rId8"/>
    <p:sldId id="338" r:id="rId9"/>
    <p:sldId id="318" r:id="rId10"/>
    <p:sldId id="283" r:id="rId11"/>
    <p:sldId id="293" r:id="rId12"/>
    <p:sldId id="329" r:id="rId13"/>
    <p:sldId id="337" r:id="rId14"/>
    <p:sldId id="289" r:id="rId15"/>
    <p:sldId id="316" r:id="rId16"/>
    <p:sldId id="327" r:id="rId17"/>
    <p:sldId id="313" r:id="rId18"/>
    <p:sldId id="301" r:id="rId19"/>
    <p:sldId id="296" r:id="rId20"/>
    <p:sldId id="295" r:id="rId21"/>
    <p:sldId id="305" r:id="rId22"/>
    <p:sldId id="330" r:id="rId23"/>
    <p:sldId id="340" r:id="rId24"/>
    <p:sldId id="261" r:id="rId25"/>
    <p:sldId id="339" r:id="rId26"/>
    <p:sldId id="321" r:id="rId27"/>
    <p:sldId id="282" r:id="rId28"/>
    <p:sldId id="343" r:id="rId29"/>
    <p:sldId id="326" r:id="rId30"/>
    <p:sldId id="319" r:id="rId31"/>
    <p:sldId id="325" r:id="rId32"/>
    <p:sldId id="328" r:id="rId33"/>
    <p:sldId id="341" r:id="rId34"/>
    <p:sldId id="320" r:id="rId35"/>
    <p:sldId id="260" r:id="rId36"/>
    <p:sldId id="308" r:id="rId37"/>
    <p:sldId id="311" r:id="rId38"/>
    <p:sldId id="310" r:id="rId39"/>
    <p:sldId id="303" r:id="rId40"/>
    <p:sldId id="278" r:id="rId41"/>
    <p:sldId id="292" r:id="rId42"/>
    <p:sldId id="288" r:id="rId43"/>
    <p:sldId id="297" r:id="rId44"/>
    <p:sldId id="331" r:id="rId45"/>
    <p:sldId id="332" r:id="rId46"/>
    <p:sldId id="333" r:id="rId47"/>
    <p:sldId id="334" r:id="rId48"/>
    <p:sldId id="322" r:id="rId49"/>
    <p:sldId id="335" r:id="rId50"/>
    <p:sldId id="336" r:id="rId5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BC1F433-D1E0-44BB-A7EF-D0398CD9C6C3}">
          <p14:sldIdLst>
            <p14:sldId id="317"/>
            <p14:sldId id="342"/>
            <p14:sldId id="338"/>
            <p14:sldId id="318"/>
          </p14:sldIdLst>
        </p14:section>
        <p14:section name="Motivation and Objectives" id="{DF1FCBCA-9531-480B-B0C6-54FAE8E09A5E}">
          <p14:sldIdLst>
            <p14:sldId id="283"/>
            <p14:sldId id="293"/>
            <p14:sldId id="329"/>
            <p14:sldId id="337"/>
            <p14:sldId id="289"/>
            <p14:sldId id="316"/>
          </p14:sldIdLst>
        </p14:section>
        <p14:section name="Background" id="{C60B8A2F-E908-450E-B711-11A91E8A55C1}">
          <p14:sldIdLst>
            <p14:sldId id="327"/>
            <p14:sldId id="313"/>
          </p14:sldIdLst>
        </p14:section>
        <p14:section name="Program Overview" id="{F2E4423B-43DC-4BD6-A22C-7B9C04E51E4F}">
          <p14:sldIdLst>
            <p14:sldId id="301"/>
            <p14:sldId id="296"/>
            <p14:sldId id="295"/>
            <p14:sldId id="305"/>
          </p14:sldIdLst>
        </p14:section>
        <p14:section name="Fabric Software Development Platform" id="{7380251D-C8BA-4B7E-909C-F5BB02959176}">
          <p14:sldIdLst>
            <p14:sldId id="330"/>
            <p14:sldId id="340"/>
            <p14:sldId id="261"/>
            <p14:sldId id="339"/>
            <p14:sldId id="321"/>
            <p14:sldId id="282"/>
            <p14:sldId id="343"/>
          </p14:sldIdLst>
        </p14:section>
        <p14:section name="Program and System Administration" id="{05D82912-0802-40D7-87E8-459880158C5D}">
          <p14:sldIdLst>
            <p14:sldId id="326"/>
            <p14:sldId id="319"/>
            <p14:sldId id="325"/>
          </p14:sldIdLst>
        </p14:section>
        <p14:section name="Costs, Funding" id="{EF7C127D-F877-4144-B10B-105783D0D5F8}">
          <p14:sldIdLst>
            <p14:sldId id="328"/>
            <p14:sldId id="341"/>
            <p14:sldId id="320"/>
          </p14:sldIdLst>
        </p14:section>
        <p14:section name="Bonepile" id="{E74D90D0-0C44-4B3C-B557-11EA916C5238}">
          <p14:sldIdLst>
            <p14:sldId id="260"/>
            <p14:sldId id="308"/>
            <p14:sldId id="311"/>
            <p14:sldId id="310"/>
            <p14:sldId id="303"/>
            <p14:sldId id="278"/>
            <p14:sldId id="292"/>
            <p14:sldId id="288"/>
            <p14:sldId id="297"/>
            <p14:sldId id="331"/>
            <p14:sldId id="332"/>
            <p14:sldId id="333"/>
            <p14:sldId id="334"/>
            <p14:sldId id="322"/>
            <p14:sldId id="335"/>
            <p14:sldId id="336"/>
          </p14:sldIdLst>
        </p14:section>
      </p14:sectionLst>
    </p:ext>
    <p:ext uri="{EFAFB233-063F-42B5-8137-9DF3F51BA10A}">
      <p15:sldGuideLst xmlns:p15="http://schemas.microsoft.com/office/powerpoint/2012/main">
        <p15:guide id="1" orient="horz" userDrawn="1">
          <p15:clr>
            <a:srgbClr val="A4A3A4"/>
          </p15:clr>
        </p15:guide>
        <p15:guide id="2" pos="3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un, Paul" initials="GP" lastIdx="1" clrIdx="0">
    <p:extLst>
      <p:ext uri="{19B8F6BF-5375-455C-9EA6-DF929625EA0E}">
        <p15:presenceInfo xmlns:p15="http://schemas.microsoft.com/office/powerpoint/2012/main" userId="S::paul.grun@hpe.com::98627949-9007-460c-a54d-94ae0f553f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8D"/>
    <a:srgbClr val="663300"/>
    <a:srgbClr val="9A9CCA"/>
    <a:srgbClr val="9A9C9F"/>
    <a:srgbClr val="FFFFFF"/>
    <a:srgbClr val="399A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2D0B50-8323-47A3-A382-9E876387EDD7}" v="16" dt="2020-04-20T22:24:30.7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3" autoAdjust="0"/>
    <p:restoredTop sz="93779"/>
  </p:normalViewPr>
  <p:slideViewPr>
    <p:cSldViewPr snapToGrid="0" showGuides="1">
      <p:cViewPr varScale="1">
        <p:scale>
          <a:sx n="73" d="100"/>
          <a:sy n="73" d="100"/>
        </p:scale>
        <p:origin x="614" y="58"/>
      </p:cViewPr>
      <p:guideLst>
        <p:guide orient="horz"/>
        <p:guide pos="38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heme" Target="theme/theme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94B0E-72E8-4780-A3F2-08ABEEA90465}" type="datetimeFigureOut">
              <a:rPr lang="en-US" smtClean="0"/>
              <a:t>4/21/2020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633CE3-6305-455E-B421-A7531C5AA41A}" type="slidenum">
              <a:rPr lang="en-US" smtClean="0"/>
              <a:t>‹#›</a:t>
            </a:fld>
            <a:endParaRPr lang="en-US"/>
          </a:p>
        </p:txBody>
      </p:sp>
    </p:spTree>
    <p:extLst>
      <p:ext uri="{BB962C8B-B14F-4D97-AF65-F5344CB8AC3E}">
        <p14:creationId xmlns:p14="http://schemas.microsoft.com/office/powerpoint/2010/main" val="9957247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D07500-6294-4FFB-9ADA-6A9D6A4F25B9}"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EF64EA-60FF-47B8-A57A-06D6B92AF951}" type="slidenum">
              <a:rPr lang="en-US" smtClean="0"/>
              <a:t>‹#›</a:t>
            </a:fld>
            <a:endParaRPr lang="en-US"/>
          </a:p>
        </p:txBody>
      </p:sp>
    </p:spTree>
    <p:extLst>
      <p:ext uri="{BB962C8B-B14F-4D97-AF65-F5344CB8AC3E}">
        <p14:creationId xmlns:p14="http://schemas.microsoft.com/office/powerpoint/2010/main" val="21492240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EF64EA-60FF-47B8-A57A-06D6B92AF951}" type="slidenum">
              <a:rPr lang="en-US" smtClean="0"/>
              <a:t>1</a:t>
            </a:fld>
            <a:endParaRPr lang="en-US"/>
          </a:p>
        </p:txBody>
      </p:sp>
    </p:spTree>
    <p:extLst>
      <p:ext uri="{BB962C8B-B14F-4D97-AF65-F5344CB8AC3E}">
        <p14:creationId xmlns:p14="http://schemas.microsoft.com/office/powerpoint/2010/main" val="1602888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15</a:t>
            </a:fld>
            <a:endParaRPr lang="en-US"/>
          </a:p>
        </p:txBody>
      </p:sp>
    </p:spTree>
    <p:extLst>
      <p:ext uri="{BB962C8B-B14F-4D97-AF65-F5344CB8AC3E}">
        <p14:creationId xmlns:p14="http://schemas.microsoft.com/office/powerpoint/2010/main" val="47353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5EF64EA-60FF-47B8-A57A-06D6B92AF951}" type="slidenum">
              <a:rPr lang="en-US" smtClean="0"/>
              <a:t>16</a:t>
            </a:fld>
            <a:endParaRPr lang="en-US"/>
          </a:p>
        </p:txBody>
      </p:sp>
    </p:spTree>
    <p:extLst>
      <p:ext uri="{BB962C8B-B14F-4D97-AF65-F5344CB8AC3E}">
        <p14:creationId xmlns:p14="http://schemas.microsoft.com/office/powerpoint/2010/main" val="3990055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347151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4"/>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7286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534758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17674859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820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0" name="PlaceHolder 2"/>
          <p:cNvSpPr>
            <a:spLocks noGrp="1"/>
          </p:cNvSpPr>
          <p:nvPr>
            <p:ph type="subTitle"/>
          </p:nvPr>
        </p:nvSpPr>
        <p:spPr>
          <a:xfrm>
            <a:off x="609480" y="1312560"/>
            <a:ext cx="10972440" cy="4813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713543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2" name="PlaceHolder 2"/>
          <p:cNvSpPr>
            <a:spLocks noGrp="1"/>
          </p:cNvSpPr>
          <p:nvPr>
            <p:ph type="body"/>
          </p:nvPr>
        </p:nvSpPr>
        <p:spPr>
          <a:xfrm>
            <a:off x="609480" y="1312560"/>
            <a:ext cx="1097244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63407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4"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55"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750846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788089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441360"/>
            <a:ext cx="10972440" cy="1942200"/>
          </a:xfrm>
          <a:prstGeom prst="rect">
            <a:avLst/>
          </a:prstGeom>
        </p:spPr>
        <p:txBody>
          <a:bodyPr lIns="0" tIns="0" rIns="0" bIns="0" anchor="ctr">
            <a:spAutoFit/>
          </a:bodyPr>
          <a:lstStyle/>
          <a:p>
            <a:pPr algn="ctr"/>
            <a:endParaRPr lang="en-US" sz="3200" b="0" strike="noStrike" spc="-1">
              <a:latin typeface="Arial"/>
            </a:endParaRPr>
          </a:p>
        </p:txBody>
      </p:sp>
    </p:spTree>
    <p:extLst>
      <p:ext uri="{BB962C8B-B14F-4D97-AF65-F5344CB8AC3E}">
        <p14:creationId xmlns:p14="http://schemas.microsoft.com/office/powerpoint/2010/main" val="6243288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59"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0" name="PlaceHolder 3"/>
          <p:cNvSpPr>
            <a:spLocks noGrp="1"/>
          </p:cNvSpPr>
          <p:nvPr>
            <p:ph type="body"/>
          </p:nvPr>
        </p:nvSpPr>
        <p:spPr>
          <a:xfrm>
            <a:off x="623196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1"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74233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
        <p:nvSpPr>
          <p:cNvPr id="12" name="Footer Placeholder 1"/>
          <p:cNvSpPr>
            <a:spLocks noGrp="1"/>
          </p:cNvSpPr>
          <p:nvPr>
            <p:ph type="ftr" sz="quarter" idx="15"/>
          </p:nvPr>
        </p:nvSpPr>
        <p:spPr>
          <a:xfrm>
            <a:off x="7930433" y="6401351"/>
            <a:ext cx="4114800" cy="365125"/>
          </a:xfrm>
        </p:spPr>
        <p:txBody>
          <a:bodyPr/>
          <a:lstStyle/>
          <a:p>
            <a:r>
              <a:rPr lang="en-US" dirty="0" err="1"/>
              <a:t>OpenFabrics</a:t>
            </a:r>
            <a:r>
              <a:rPr lang="en-US" dirty="0"/>
              <a:t> Alliance Workshop 2019</a:t>
            </a:r>
          </a:p>
        </p:txBody>
      </p:sp>
    </p:spTree>
    <p:extLst>
      <p:ext uri="{BB962C8B-B14F-4D97-AF65-F5344CB8AC3E}">
        <p14:creationId xmlns:p14="http://schemas.microsoft.com/office/powerpoint/2010/main" val="858559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3" name="PlaceHolder 2"/>
          <p:cNvSpPr>
            <a:spLocks noGrp="1"/>
          </p:cNvSpPr>
          <p:nvPr>
            <p:ph type="body"/>
          </p:nvPr>
        </p:nvSpPr>
        <p:spPr>
          <a:xfrm>
            <a:off x="609480" y="1312560"/>
            <a:ext cx="5354280" cy="481320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4"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5" name="PlaceHolder 4"/>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91947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67"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8"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69" name="PlaceHolder 4"/>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432565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1" name="PlaceHolder 2"/>
          <p:cNvSpPr>
            <a:spLocks noGrp="1"/>
          </p:cNvSpPr>
          <p:nvPr>
            <p:ph type="body"/>
          </p:nvPr>
        </p:nvSpPr>
        <p:spPr>
          <a:xfrm>
            <a:off x="609480" y="131256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2" name="PlaceHolder 3"/>
          <p:cNvSpPr>
            <a:spLocks noGrp="1"/>
          </p:cNvSpPr>
          <p:nvPr>
            <p:ph type="body"/>
          </p:nvPr>
        </p:nvSpPr>
        <p:spPr>
          <a:xfrm>
            <a:off x="609480" y="3826800"/>
            <a:ext cx="109724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2266050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4" name="PlaceHolder 2"/>
          <p:cNvSpPr>
            <a:spLocks noGrp="1"/>
          </p:cNvSpPr>
          <p:nvPr>
            <p:ph type="body"/>
          </p:nvPr>
        </p:nvSpPr>
        <p:spPr>
          <a:xfrm>
            <a:off x="60948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5" name="PlaceHolder 3"/>
          <p:cNvSpPr>
            <a:spLocks noGrp="1"/>
          </p:cNvSpPr>
          <p:nvPr>
            <p:ph type="body"/>
          </p:nvPr>
        </p:nvSpPr>
        <p:spPr>
          <a:xfrm>
            <a:off x="6231960" y="131256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6" name="PlaceHolder 4"/>
          <p:cNvSpPr>
            <a:spLocks noGrp="1"/>
          </p:cNvSpPr>
          <p:nvPr>
            <p:ph type="body"/>
          </p:nvPr>
        </p:nvSpPr>
        <p:spPr>
          <a:xfrm>
            <a:off x="60948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77" name="PlaceHolder 5"/>
          <p:cNvSpPr>
            <a:spLocks noGrp="1"/>
          </p:cNvSpPr>
          <p:nvPr>
            <p:ph type="body"/>
          </p:nvPr>
        </p:nvSpPr>
        <p:spPr>
          <a:xfrm>
            <a:off x="6231960" y="3826800"/>
            <a:ext cx="535428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3248536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441360"/>
            <a:ext cx="10972440" cy="418680"/>
          </a:xfrm>
          <a:prstGeom prst="rect">
            <a:avLst/>
          </a:prstGeom>
        </p:spPr>
        <p:txBody>
          <a:bodyPr lIns="0" tIns="0" rIns="0" bIns="0" anchor="ctr">
            <a:spAutoFit/>
          </a:bodyPr>
          <a:lstStyle/>
          <a:p>
            <a:endParaRPr lang="en-US" sz="1800" b="0" strike="noStrike" spc="-1">
              <a:solidFill>
                <a:srgbClr val="000000"/>
              </a:solidFill>
              <a:latin typeface="Calibri"/>
            </a:endParaRPr>
          </a:p>
        </p:txBody>
      </p:sp>
      <p:sp>
        <p:nvSpPr>
          <p:cNvPr id="79" name="PlaceHolder 2"/>
          <p:cNvSpPr>
            <a:spLocks noGrp="1"/>
          </p:cNvSpPr>
          <p:nvPr>
            <p:ph type="body"/>
          </p:nvPr>
        </p:nvSpPr>
        <p:spPr>
          <a:xfrm>
            <a:off x="60948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0" name="PlaceHolder 3"/>
          <p:cNvSpPr>
            <a:spLocks noGrp="1"/>
          </p:cNvSpPr>
          <p:nvPr>
            <p:ph type="body"/>
          </p:nvPr>
        </p:nvSpPr>
        <p:spPr>
          <a:xfrm>
            <a:off x="431964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1" name="PlaceHolder 4"/>
          <p:cNvSpPr>
            <a:spLocks noGrp="1"/>
          </p:cNvSpPr>
          <p:nvPr>
            <p:ph type="body"/>
          </p:nvPr>
        </p:nvSpPr>
        <p:spPr>
          <a:xfrm>
            <a:off x="8029800" y="131256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2" name="PlaceHolder 5"/>
          <p:cNvSpPr>
            <a:spLocks noGrp="1"/>
          </p:cNvSpPr>
          <p:nvPr>
            <p:ph type="body"/>
          </p:nvPr>
        </p:nvSpPr>
        <p:spPr>
          <a:xfrm>
            <a:off x="60948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3" name="PlaceHolder 6"/>
          <p:cNvSpPr>
            <a:spLocks noGrp="1"/>
          </p:cNvSpPr>
          <p:nvPr>
            <p:ph type="body"/>
          </p:nvPr>
        </p:nvSpPr>
        <p:spPr>
          <a:xfrm>
            <a:off x="431964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
        <p:nvSpPr>
          <p:cNvPr id="84" name="PlaceHolder 7"/>
          <p:cNvSpPr>
            <a:spLocks noGrp="1"/>
          </p:cNvSpPr>
          <p:nvPr>
            <p:ph type="body"/>
          </p:nvPr>
        </p:nvSpPr>
        <p:spPr>
          <a:xfrm>
            <a:off x="8029800" y="3826800"/>
            <a:ext cx="3533040" cy="2295720"/>
          </a:xfrm>
          <a:prstGeom prst="rect">
            <a:avLst/>
          </a:prstGeom>
        </p:spPr>
        <p:txBody>
          <a:bodyPr lIns="0" tIns="0" rIns="0" bIns="0">
            <a:normAutofit/>
          </a:bodyPr>
          <a:lstStyle/>
          <a:p>
            <a:endParaRPr lang="en-US" sz="2800" b="1" strike="noStrike" spc="-1">
              <a:solidFill>
                <a:srgbClr val="000000"/>
              </a:solidFill>
              <a:latin typeface="Arial"/>
            </a:endParaRPr>
          </a:p>
        </p:txBody>
      </p:sp>
    </p:spTree>
    <p:extLst>
      <p:ext uri="{BB962C8B-B14F-4D97-AF65-F5344CB8AC3E}">
        <p14:creationId xmlns:p14="http://schemas.microsoft.com/office/powerpoint/2010/main" val="16929757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descr="OpenFabrics deck 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0" y="3073494"/>
            <a:ext cx="12192000" cy="1042935"/>
          </a:xfrm>
        </p:spPr>
        <p:txBody>
          <a:bodyPr anchor="b">
            <a:normAutofit/>
          </a:bodyPr>
          <a:lstStyle>
            <a:lvl1pPr>
              <a:defRPr sz="4300" b="1" i="0">
                <a:solidFill>
                  <a:schemeClr val="bg1"/>
                </a:solidFill>
                <a:latin typeface="Arial Narrow"/>
                <a:cs typeface="Arial Narrow"/>
              </a:defRPr>
            </a:lvl1pPr>
          </a:lstStyle>
          <a:p>
            <a:r>
              <a:rPr lang="en-US" dirty="0"/>
              <a:t>CLICK TO EDIT MASTER TITLE STYLE</a:t>
            </a:r>
          </a:p>
        </p:txBody>
      </p:sp>
      <p:sp>
        <p:nvSpPr>
          <p:cNvPr id="3" name="Subtitle 2"/>
          <p:cNvSpPr>
            <a:spLocks noGrp="1"/>
          </p:cNvSpPr>
          <p:nvPr>
            <p:ph type="subTitle" idx="1"/>
          </p:nvPr>
        </p:nvSpPr>
        <p:spPr>
          <a:xfrm>
            <a:off x="0" y="4084109"/>
            <a:ext cx="12192000" cy="554937"/>
          </a:xfrm>
        </p:spPr>
        <p:txBody>
          <a:bodyPr>
            <a:normAutofit/>
          </a:bodyPr>
          <a:lstStyle>
            <a:lvl1pPr marL="0" indent="0" algn="ctr">
              <a:buNone/>
              <a:defRPr sz="2600" b="0"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Text Placeholder 9"/>
          <p:cNvSpPr>
            <a:spLocks noGrp="1"/>
          </p:cNvSpPr>
          <p:nvPr>
            <p:ph type="body" sz="quarter" idx="10"/>
          </p:nvPr>
        </p:nvSpPr>
        <p:spPr>
          <a:xfrm>
            <a:off x="0" y="4585685"/>
            <a:ext cx="12192000" cy="448832"/>
          </a:xfrm>
        </p:spPr>
        <p:txBody>
          <a:bodyPr>
            <a:noAutofit/>
          </a:bodyPr>
          <a:lstStyle>
            <a:lvl1pPr marL="0" indent="0" algn="ctr" defTabSz="457200" rtl="0" eaLnBrk="1" latinLnBrk="0" hangingPunct="1">
              <a:spcBef>
                <a:spcPct val="20000"/>
              </a:spcBef>
              <a:buFont typeface="Arial"/>
              <a:buNone/>
              <a:defRPr lang="en-US" sz="2400" b="1" i="0" kern="1200" dirty="0" smtClean="0">
                <a:solidFill>
                  <a:schemeClr val="bg1"/>
                </a:solidFill>
                <a:latin typeface="Arial Narrow"/>
                <a:ea typeface="+mn-ea"/>
                <a:cs typeface="Arial Narrow"/>
              </a:defRPr>
            </a:lvl1pPr>
          </a:lstStyle>
          <a:p>
            <a:pPr lvl="0"/>
            <a:endParaRPr lang="en-US" dirty="0"/>
          </a:p>
        </p:txBody>
      </p:sp>
      <p:sp>
        <p:nvSpPr>
          <p:cNvPr id="6" name="Rectangle 5"/>
          <p:cNvSpPr/>
          <p:nvPr userDrawn="1"/>
        </p:nvSpPr>
        <p:spPr>
          <a:xfrm>
            <a:off x="1" y="1"/>
            <a:ext cx="12192000" cy="2667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 y="2571917"/>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3690534" y="2820733"/>
            <a:ext cx="4854207" cy="369332"/>
          </a:xfrm>
          <a:prstGeom prst="rect">
            <a:avLst/>
          </a:prstGeom>
          <a:noFill/>
        </p:spPr>
        <p:txBody>
          <a:bodyPr wrap="square" rtlCol="0">
            <a:spAutoFit/>
          </a:bodyPr>
          <a:lstStyle/>
          <a:p>
            <a:pPr algn="ctr"/>
            <a:r>
              <a:rPr lang="en-US" sz="1800" dirty="0">
                <a:solidFill>
                  <a:srgbClr val="FFFFFF"/>
                </a:solidFill>
                <a:latin typeface="Arial Narrow"/>
                <a:cs typeface="Arial Narrow"/>
              </a:rPr>
              <a:t>15</a:t>
            </a:r>
            <a:r>
              <a:rPr lang="en-US" sz="1800" baseline="30000" dirty="0">
                <a:solidFill>
                  <a:srgbClr val="FFFFFF"/>
                </a:solidFill>
                <a:latin typeface="Arial Narrow"/>
                <a:cs typeface="Arial Narrow"/>
              </a:rPr>
              <a:t>th</a:t>
            </a:r>
            <a:r>
              <a:rPr lang="en-US" sz="1800" dirty="0">
                <a:solidFill>
                  <a:srgbClr val="FFFFFF"/>
                </a:solidFill>
                <a:latin typeface="Arial Narrow"/>
                <a:cs typeface="Arial Narrow"/>
              </a:rPr>
              <a:t> ANNUAL WORKSHOP 2019  </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43500" y="536955"/>
            <a:ext cx="1905000" cy="1752600"/>
          </a:xfrm>
          <a:prstGeom prst="rect">
            <a:avLst/>
          </a:prstGeom>
        </p:spPr>
      </p:pic>
    </p:spTree>
    <p:extLst>
      <p:ext uri="{BB962C8B-B14F-4D97-AF65-F5344CB8AC3E}">
        <p14:creationId xmlns:p14="http://schemas.microsoft.com/office/powerpoint/2010/main" val="2218857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pic>
        <p:nvPicPr>
          <p:cNvPr id="4" name="Picture 3"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09600" y="441466"/>
            <a:ext cx="10972800" cy="419032"/>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Rectangle 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Slide Number Placeholder 7"/>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045005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29740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262621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09653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with subtitle">
    <p:spTree>
      <p:nvGrpSpPr>
        <p:cNvPr id="1" name=""/>
        <p:cNvGrpSpPr/>
        <p:nvPr/>
      </p:nvGrpSpPr>
      <p:grpSpPr>
        <a:xfrm>
          <a:off x="0" y="0"/>
          <a:ext cx="0" cy="0"/>
          <a:chOff x="0" y="0"/>
          <a:chExt cx="0" cy="0"/>
        </a:xfrm>
      </p:grpSpPr>
      <p:pic>
        <p:nvPicPr>
          <p:cNvPr id="9" name="Picture 8"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Rectangle 11"/>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7" name="Rectangle 6"/>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Footer Placeholder 3"/>
          <p:cNvSpPr>
            <a:spLocks noGrp="1"/>
          </p:cNvSpPr>
          <p:nvPr>
            <p:ph type="ftr" sz="quarter" idx="14"/>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2175036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28263257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59853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340835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994905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with subtitle and picture">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1209594" y="1227263"/>
            <a:ext cx="9790599" cy="4983757"/>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000000"/>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628285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bar">
    <p:spTree>
      <p:nvGrpSpPr>
        <p:cNvPr id="1" name=""/>
        <p:cNvGrpSpPr/>
        <p:nvPr/>
      </p:nvGrpSpPr>
      <p:grpSpPr>
        <a:xfrm>
          <a:off x="0" y="0"/>
          <a:ext cx="0" cy="0"/>
          <a:chOff x="0" y="0"/>
          <a:chExt cx="0" cy="0"/>
        </a:xfrm>
      </p:grpSpPr>
      <p:pic>
        <p:nvPicPr>
          <p:cNvPr id="15" name="Picture 14"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 name="Rectangle 15"/>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Picture Placeholder 2"/>
          <p:cNvSpPr>
            <a:spLocks noGrp="1"/>
          </p:cNvSpPr>
          <p:nvPr>
            <p:ph type="pic" idx="1"/>
          </p:nvPr>
        </p:nvSpPr>
        <p:spPr>
          <a:xfrm>
            <a:off x="430739" y="1269952"/>
            <a:ext cx="11151661" cy="4279412"/>
          </a:xfrm>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8"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9"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1" name="Rectangle 10"/>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0" name="Rectangle 9"/>
          <p:cNvSpPr/>
          <p:nvPr userDrawn="1"/>
        </p:nvSpPr>
        <p:spPr>
          <a:xfrm>
            <a:off x="430739" y="5720114"/>
            <a:ext cx="11151661" cy="587470"/>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Text Placeholder 9"/>
          <p:cNvSpPr>
            <a:spLocks noGrp="1"/>
          </p:cNvSpPr>
          <p:nvPr>
            <p:ph type="body" sz="quarter" idx="14"/>
          </p:nvPr>
        </p:nvSpPr>
        <p:spPr>
          <a:xfrm>
            <a:off x="609600" y="5720114"/>
            <a:ext cx="10860200" cy="587470"/>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382204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sidebar">
    <p:spTree>
      <p:nvGrpSpPr>
        <p:cNvPr id="1" name=""/>
        <p:cNvGrpSpPr/>
        <p:nvPr/>
      </p:nvGrpSpPr>
      <p:grpSpPr>
        <a:xfrm>
          <a:off x="0" y="0"/>
          <a:ext cx="0" cy="0"/>
          <a:chOff x="0" y="0"/>
          <a:chExt cx="0" cy="0"/>
        </a:xfrm>
      </p:grpSpPr>
      <p:pic>
        <p:nvPicPr>
          <p:cNvPr id="11" name="Picture 10"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230328" y="1312639"/>
            <a:ext cx="8352071" cy="4813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4" name="Rectangle 3"/>
          <p:cNvSpPr/>
          <p:nvPr userDrawn="1"/>
        </p:nvSpPr>
        <p:spPr>
          <a:xfrm>
            <a:off x="229656" y="1312639"/>
            <a:ext cx="2848417" cy="4813525"/>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430739" y="1387341"/>
            <a:ext cx="2461683" cy="4641984"/>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5"/>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636401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sidebar and picture">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Rectangle 17"/>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609601" y="1312638"/>
            <a:ext cx="5822596" cy="39058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430739" y="5303912"/>
            <a:ext cx="11151661" cy="1003673"/>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9"/>
          <p:cNvSpPr>
            <a:spLocks noGrp="1"/>
          </p:cNvSpPr>
          <p:nvPr>
            <p:ph type="body" sz="quarter" idx="14"/>
          </p:nvPr>
        </p:nvSpPr>
        <p:spPr>
          <a:xfrm>
            <a:off x="609600" y="5421302"/>
            <a:ext cx="10860200" cy="789445"/>
          </a:xfrm>
        </p:spPr>
        <p:txBody>
          <a:bodyPr anchor="ctr" anchorCtr="0">
            <a:noAutofit/>
          </a:bodyPr>
          <a:lstStyle>
            <a:lvl1pPr marL="0" indent="0">
              <a:lnSpc>
                <a:spcPts val="1520"/>
              </a:lnSpc>
              <a:buFontTx/>
              <a:buNone/>
              <a:defRPr sz="1100">
                <a:solidFill>
                  <a:srgbClr val="FFFFFF"/>
                </a:solidFill>
              </a:defRPr>
            </a:lvl1pPr>
            <a:lvl2pPr marL="223838" indent="0">
              <a:buFontTx/>
              <a:buNone/>
              <a:defRPr sz="1100">
                <a:solidFill>
                  <a:srgbClr val="FFFFFF"/>
                </a:solidFill>
              </a:defRPr>
            </a:lvl2pPr>
            <a:lvl3pPr marL="458788" indent="0">
              <a:buFontTx/>
              <a:buNone/>
              <a:defRPr sz="1100">
                <a:solidFill>
                  <a:srgbClr val="FFFFFF"/>
                </a:solidFill>
              </a:defRPr>
            </a:lvl3pPr>
            <a:lvl4pPr marL="630237" indent="0">
              <a:buFontTx/>
              <a:buNone/>
              <a:defRPr sz="1100">
                <a:solidFill>
                  <a:srgbClr val="FFFFFF"/>
                </a:solidFill>
              </a:defRPr>
            </a:lvl4pPr>
            <a:lvl5pPr marL="854075" indent="0">
              <a:buFontTx/>
              <a:buNone/>
              <a:defRPr sz="1100">
                <a:solidFill>
                  <a:srgbClr val="FFFFFF"/>
                </a:solidFill>
              </a:defRPr>
            </a:lvl5pPr>
          </a:lstStyle>
          <a:p>
            <a:pPr lvl="0"/>
            <a:r>
              <a:rPr lang="en-US" dirty="0"/>
              <a:t>Click to edit Master text styles</a:t>
            </a:r>
          </a:p>
        </p:txBody>
      </p:sp>
      <p:sp>
        <p:nvSpPr>
          <p:cNvPr id="12" name="Rectangle 11"/>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11" name="Picture Placeholder 2"/>
          <p:cNvSpPr>
            <a:spLocks noGrp="1"/>
          </p:cNvSpPr>
          <p:nvPr>
            <p:ph type="pic" idx="15"/>
          </p:nvPr>
        </p:nvSpPr>
        <p:spPr>
          <a:xfrm>
            <a:off x="6432197" y="1312639"/>
            <a:ext cx="5150204" cy="3905897"/>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6" name="Title 1"/>
          <p:cNvSpPr>
            <a:spLocks noGrp="1"/>
          </p:cNvSpPr>
          <p:nvPr>
            <p:ph type="title"/>
          </p:nvPr>
        </p:nvSpPr>
        <p:spPr>
          <a:xfrm>
            <a:off x="609600" y="253294"/>
            <a:ext cx="10972800" cy="419032"/>
          </a:xfrm>
        </p:spPr>
        <p:txBody>
          <a:bodyPr/>
          <a:lstStyle>
            <a:lvl1pPr>
              <a:defRPr>
                <a:solidFill>
                  <a:srgbClr val="FFFFFF"/>
                </a:solidFill>
              </a:defRPr>
            </a:lvl1pPr>
          </a:lstStyle>
          <a:p>
            <a:r>
              <a:rPr lang="en-US" dirty="0"/>
              <a:t>Click to edit Master title style</a:t>
            </a:r>
          </a:p>
        </p:txBody>
      </p:sp>
      <p:sp>
        <p:nvSpPr>
          <p:cNvPr id="17"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2" name="Footer Placeholder 1"/>
          <p:cNvSpPr>
            <a:spLocks noGrp="1"/>
          </p:cNvSpPr>
          <p:nvPr>
            <p:ph type="ftr" sz="quarter" idx="16"/>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7"/>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70962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age">
    <p:spTree>
      <p:nvGrpSpPr>
        <p:cNvPr id="1" name=""/>
        <p:cNvGrpSpPr/>
        <p:nvPr/>
      </p:nvGrpSpPr>
      <p:grpSpPr>
        <a:xfrm>
          <a:off x="0" y="0"/>
          <a:ext cx="0" cy="0"/>
          <a:chOff x="0" y="0"/>
          <a:chExt cx="0" cy="0"/>
        </a:xfrm>
      </p:grpSpPr>
      <p:pic>
        <p:nvPicPr>
          <p:cNvPr id="3" name="Picture 2" descr="OpenFabrics deck sect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4400" y="1963622"/>
            <a:ext cx="10363200" cy="2805830"/>
          </a:xfrm>
        </p:spPr>
        <p:txBody>
          <a:bodyPr anchor="ctr" anchorCtr="1"/>
          <a:lstStyle>
            <a:lvl1pPr algn="ctr">
              <a:defRPr sz="4000" b="1" cap="all">
                <a:solidFill>
                  <a:schemeClr val="bg1"/>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Rectangle 6"/>
          <p:cNvSpPr/>
          <p:nvPr userDrawn="1"/>
        </p:nvSpPr>
        <p:spPr>
          <a:xfrm>
            <a:off x="1" y="-1"/>
            <a:ext cx="12192000" cy="384187"/>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 y="2016981"/>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1" y="4845022"/>
            <a:ext cx="12192000" cy="96046"/>
          </a:xfrm>
          <a:prstGeom prst="rect">
            <a:avLst/>
          </a:prstGeom>
          <a:solidFill>
            <a:srgbClr val="0058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Footer Placeholder 3"/>
          <p:cNvSpPr>
            <a:spLocks noGrp="1"/>
          </p:cNvSpPr>
          <p:nvPr>
            <p:ph type="ftr" sz="quarter" idx="10"/>
          </p:nvPr>
        </p:nvSpPr>
        <p:spPr/>
        <p:txBody>
          <a:bodyPr/>
          <a:lstStyle/>
          <a:p>
            <a:r>
              <a:rPr lang="en-US" dirty="0" err="1"/>
              <a:t>OpenFabrics</a:t>
            </a:r>
            <a:r>
              <a:rPr lang="en-US" dirty="0"/>
              <a:t> Alliance Workshop 2019</a:t>
            </a:r>
          </a:p>
        </p:txBody>
      </p:sp>
      <p:sp>
        <p:nvSpPr>
          <p:cNvPr id="5" name="Slide Number Placeholder 4"/>
          <p:cNvSpPr>
            <a:spLocks noGrp="1"/>
          </p:cNvSpPr>
          <p:nvPr>
            <p:ph type="sldNum" sz="quarter" idx="11"/>
          </p:nvPr>
        </p:nvSpPr>
        <p:spPr/>
        <p:txBody>
          <a:bodyPr/>
          <a:lstStyle/>
          <a:p>
            <a:fld id="{0743EA0E-C5B1-48EC-8082-F253EA88050D}" type="slidenum">
              <a:rPr lang="en-US" smtClean="0"/>
              <a:pPr/>
              <a:t>‹#›</a:t>
            </a:fld>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4312" y="427151"/>
            <a:ext cx="1623376" cy="1493506"/>
          </a:xfrm>
          <a:prstGeom prst="rect">
            <a:avLst/>
          </a:prstGeom>
        </p:spPr>
      </p:pic>
    </p:spTree>
    <p:extLst>
      <p:ext uri="{BB962C8B-B14F-4D97-AF65-F5344CB8AC3E}">
        <p14:creationId xmlns:p14="http://schemas.microsoft.com/office/powerpoint/2010/main" val="116787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3" name="Picture 12"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Rectangle 13"/>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a:solidFill>
                  <a:srgbClr val="FFFFFF"/>
                </a:solidFill>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p:cNvSpPr>
            <a:spLocks noGrp="1"/>
          </p:cNvSpPr>
          <p:nvPr>
            <p:ph sz="half" idx="2"/>
          </p:nvPr>
        </p:nvSpPr>
        <p:spPr>
          <a:xfrm>
            <a:off x="6197600" y="1600201"/>
            <a:ext cx="5384800" cy="4525963"/>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8" name="Content Placeholder 7"/>
          <p:cNvSpPr>
            <a:spLocks noGrp="1"/>
          </p:cNvSpPr>
          <p:nvPr>
            <p:ph sz="quarter" idx="13"/>
          </p:nvPr>
        </p:nvSpPr>
        <p:spPr>
          <a:xfrm>
            <a:off x="609600" y="672327"/>
            <a:ext cx="10972800" cy="394739"/>
          </a:xfrm>
        </p:spPr>
        <p:txBody>
          <a:bodyPr>
            <a:noAutofit/>
          </a:bodyPr>
          <a:lstStyle>
            <a:lvl1pPr marL="0" indent="0" algn="ctr" defTabSz="457200" rtl="0" eaLnBrk="1" latinLnBrk="0" hangingPunct="1">
              <a:spcBef>
                <a:spcPct val="0"/>
              </a:spcBef>
              <a:buNone/>
              <a:defRPr lang="en-US" sz="1800" b="1" i="0" kern="1200" dirty="0" smtClean="0">
                <a:solidFill>
                  <a:srgbClr val="FFFFFF"/>
                </a:solidFill>
                <a:latin typeface="Arial Narrow"/>
                <a:ea typeface="+mj-ea"/>
                <a:cs typeface="Arial Narrow"/>
              </a:defRPr>
            </a:lvl1pPr>
            <a:lvl2pPr marL="22383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2pPr>
            <a:lvl3pPr marL="458788"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3pPr>
            <a:lvl4pPr marL="630237" indent="0" algn="ctr" defTabSz="457200" rtl="0" eaLnBrk="1" latinLnBrk="0" hangingPunct="1">
              <a:spcBef>
                <a:spcPct val="0"/>
              </a:spcBef>
              <a:buNone/>
              <a:defRPr lang="en-US" sz="3100" b="1" i="0" kern="1200" dirty="0" smtClean="0">
                <a:solidFill>
                  <a:srgbClr val="399ACA"/>
                </a:solidFill>
                <a:latin typeface="Arial Narrow"/>
                <a:ea typeface="+mj-ea"/>
                <a:cs typeface="Arial Narrow"/>
              </a:defRPr>
            </a:lvl4pPr>
            <a:lvl5pPr marL="854075" indent="0" algn="ctr" defTabSz="457200" rtl="0" eaLnBrk="1" latinLnBrk="0" hangingPunct="1">
              <a:spcBef>
                <a:spcPct val="0"/>
              </a:spcBef>
              <a:buNone/>
              <a:defRPr lang="en-US" sz="3100" b="1" i="0" kern="1200" dirty="0">
                <a:solidFill>
                  <a:srgbClr val="399ACA"/>
                </a:solidFill>
                <a:latin typeface="Arial Narrow"/>
                <a:ea typeface="+mj-ea"/>
                <a:cs typeface="Arial Narrow"/>
              </a:defRPr>
            </a:lvl5pPr>
          </a:lstStyle>
          <a:p>
            <a:pPr lvl="0"/>
            <a:r>
              <a:rPr lang="en-US" dirty="0"/>
              <a:t>Click to edit Master text styles</a:t>
            </a:r>
          </a:p>
        </p:txBody>
      </p:sp>
      <p:sp>
        <p:nvSpPr>
          <p:cNvPr id="10" name="Rectangle 9"/>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5" name="Footer Placeholder 4"/>
          <p:cNvSpPr>
            <a:spLocks noGrp="1"/>
          </p:cNvSpPr>
          <p:nvPr>
            <p:ph type="ftr" sz="quarter" idx="14"/>
          </p:nvPr>
        </p:nvSpPr>
        <p:spPr/>
        <p:txBody>
          <a:bodyPr/>
          <a:lstStyle/>
          <a:p>
            <a:r>
              <a:rPr lang="en-US" dirty="0" err="1"/>
              <a:t>OpenFabrics</a:t>
            </a:r>
            <a:r>
              <a:rPr lang="en-US" dirty="0"/>
              <a:t> Alliance Workshop 2019</a:t>
            </a:r>
          </a:p>
        </p:txBody>
      </p:sp>
      <p:sp>
        <p:nvSpPr>
          <p:cNvPr id="6" name="Slide Number Placeholder 5"/>
          <p:cNvSpPr>
            <a:spLocks noGrp="1"/>
          </p:cNvSpPr>
          <p:nvPr>
            <p:ph type="sldNum" sz="quarter" idx="15"/>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5449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609600" y="1479570"/>
            <a:ext cx="5386917" cy="639762"/>
          </a:xfrm>
        </p:spPr>
        <p:txBody>
          <a:bodyPr anchor="b">
            <a:noAutofit/>
          </a:bodyPr>
          <a:lstStyle>
            <a:lvl1pPr marL="0" indent="0">
              <a:buNone/>
              <a:defRPr sz="2200" b="1" i="0">
                <a:solidFill>
                  <a:srgbClr val="000000"/>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hasCustomPrompt="1"/>
          </p:nvPr>
        </p:nvSpPr>
        <p:spPr>
          <a:xfrm>
            <a:off x="6193368" y="1479570"/>
            <a:ext cx="5389033" cy="639762"/>
          </a:xfrm>
        </p:spPr>
        <p:txBody>
          <a:bodyPr anchor="b">
            <a:noAutofit/>
          </a:bodyPr>
          <a:lstStyle>
            <a:lvl1pPr marL="0" indent="0">
              <a:buNone/>
              <a:defRPr lang="en-US" sz="2200" b="1" i="0" kern="1200" dirty="0" smtClean="0">
                <a:solidFill>
                  <a:srgbClr val="000000"/>
                </a:solidFill>
                <a:latin typeface="Arial Narrow"/>
                <a:ea typeface="+mn-ea"/>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457200" rtl="0" eaLnBrk="1" latinLnBrk="0" hangingPunct="1">
              <a:spcBef>
                <a:spcPct val="20000"/>
              </a:spcBef>
              <a:buSzPct val="110000"/>
              <a:buFont typeface="Wingdings" charset="2"/>
              <a:buNone/>
            </a:pPr>
            <a:r>
              <a:rPr lang="en-US" dirty="0"/>
              <a:t>CLICK TO EDIT MASTER TEXT STYLES</a:t>
            </a:r>
          </a:p>
        </p:txBody>
      </p:sp>
      <p:sp>
        <p:nvSpPr>
          <p:cNvPr id="12" name="Content Placeholder 2"/>
          <p:cNvSpPr>
            <a:spLocks noGrp="1"/>
          </p:cNvSpPr>
          <p:nvPr>
            <p:ph sz="half" idx="14"/>
          </p:nvPr>
        </p:nvSpPr>
        <p:spPr>
          <a:xfrm>
            <a:off x="609600" y="2228234"/>
            <a:ext cx="5384800" cy="3929425"/>
          </a:xfrm>
        </p:spPr>
        <p:txBody>
          <a:bodyPr/>
          <a:lstStyle>
            <a:lvl1pPr>
              <a:defRPr sz="2000"/>
            </a:lvl1pPr>
            <a:lvl2pPr>
              <a:spcBef>
                <a:spcPts val="984"/>
              </a:spcBef>
              <a:defRPr sz="1600"/>
            </a:lvl2pPr>
            <a:lvl3pPr marL="512763" indent="-117475">
              <a:defRPr sz="1600"/>
            </a:lvl3pPr>
            <a:lvl4pPr marL="630238" indent="-117475">
              <a:defRPr sz="16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3" name="Content Placeholder 3"/>
          <p:cNvSpPr>
            <a:spLocks noGrp="1"/>
          </p:cNvSpPr>
          <p:nvPr>
            <p:ph sz="half" idx="2"/>
          </p:nvPr>
        </p:nvSpPr>
        <p:spPr>
          <a:xfrm>
            <a:off x="6197600" y="2228234"/>
            <a:ext cx="5384800" cy="3929425"/>
          </a:xfrm>
        </p:spPr>
        <p:txBody>
          <a:bodyPr/>
          <a:lstStyle>
            <a:lvl1pPr marL="223838" indent="-223838">
              <a:defRPr lang="en-US" sz="2000" b="1" kern="1200" dirty="0" smtClean="0">
                <a:solidFill>
                  <a:schemeClr val="tx1"/>
                </a:solidFill>
                <a:latin typeface="Arial"/>
                <a:ea typeface="+mn-ea"/>
                <a:cs typeface="Arial"/>
              </a:defRPr>
            </a:lvl1pPr>
            <a:lvl2pPr marL="395288" indent="-171450">
              <a:defRPr lang="en-US" sz="1600" kern="1200" dirty="0" smtClean="0">
                <a:solidFill>
                  <a:schemeClr val="tx1"/>
                </a:solidFill>
                <a:latin typeface="Arial"/>
                <a:ea typeface="+mn-ea"/>
                <a:cs typeface="Arial"/>
              </a:defRPr>
            </a:lvl2pPr>
            <a:lvl3pPr marL="738188" indent="-342900">
              <a:defRPr lang="en-US" sz="1600" kern="1200" dirty="0" smtClean="0">
                <a:solidFill>
                  <a:schemeClr val="tx1"/>
                </a:solidFill>
                <a:latin typeface="Arial"/>
                <a:ea typeface="+mn-ea"/>
                <a:cs typeface="Arial"/>
              </a:defRPr>
            </a:lvl3pPr>
            <a:lvl4pPr marL="798513" indent="-285750">
              <a:defRPr lang="en-US" sz="1600" kern="1200" dirty="0" smtClean="0">
                <a:solidFill>
                  <a:schemeClr val="tx1"/>
                </a:solidFill>
                <a:latin typeface="Arial"/>
                <a:ea typeface="+mn-ea"/>
                <a:cs typeface="Arial"/>
              </a:defRPr>
            </a:lvl4pPr>
            <a:lvl5pPr>
              <a:defRPr sz="1800"/>
            </a:lvl5pPr>
            <a:lvl6pPr>
              <a:defRPr sz="1800"/>
            </a:lvl6pPr>
            <a:lvl7pPr>
              <a:defRPr sz="1800"/>
            </a:lvl7pPr>
            <a:lvl8pPr>
              <a:defRPr sz="1800"/>
            </a:lvl8pPr>
            <a:lvl9pPr>
              <a:defRPr sz="1800"/>
            </a:lvl9pPr>
          </a:lstStyle>
          <a:p>
            <a:pPr marL="223838" lvl="0" indent="-223838" algn="l" defTabSz="457200" rtl="0" eaLnBrk="1" latinLnBrk="0" hangingPunct="1">
              <a:spcBef>
                <a:spcPct val="20000"/>
              </a:spcBef>
              <a:buSzPct val="110000"/>
              <a:buFont typeface="Wingdings" charset="2"/>
              <a:buChar char="§"/>
            </a:pPr>
            <a:r>
              <a:rPr lang="en-US" dirty="0"/>
              <a:t>Click to edit Master text styles</a:t>
            </a:r>
          </a:p>
          <a:p>
            <a:pPr marL="395288" lvl="1" indent="-171450" algn="l" defTabSz="457200" rtl="0" eaLnBrk="1" latinLnBrk="0" hangingPunct="1">
              <a:spcBef>
                <a:spcPts val="984"/>
              </a:spcBef>
              <a:buClr>
                <a:srgbClr val="399ACA"/>
              </a:buClr>
              <a:buSzPct val="120000"/>
              <a:buFont typeface="Arial"/>
              <a:buChar char="•"/>
            </a:pPr>
            <a:r>
              <a:rPr lang="en-US" dirty="0"/>
              <a:t>Second level</a:t>
            </a:r>
          </a:p>
          <a:p>
            <a:pPr marL="512763" lvl="2" indent="-117475" algn="l" defTabSz="457200" rtl="0" eaLnBrk="1" latinLnBrk="0" hangingPunct="1">
              <a:spcBef>
                <a:spcPct val="20000"/>
              </a:spcBef>
              <a:buFont typeface="Arial"/>
              <a:buChar char="•"/>
            </a:pPr>
            <a:r>
              <a:rPr lang="en-US" dirty="0"/>
              <a:t>Third level</a:t>
            </a:r>
          </a:p>
          <a:p>
            <a:pPr marL="630238" lvl="3" indent="-117475" algn="l" defTabSz="457200" rtl="0" eaLnBrk="1" latinLnBrk="0" hangingPunct="1">
              <a:spcBef>
                <a:spcPct val="20000"/>
              </a:spcBef>
              <a:buClr>
                <a:srgbClr val="00588D"/>
              </a:buClr>
              <a:buFont typeface="Arial"/>
              <a:buChar char="•"/>
            </a:pPr>
            <a:r>
              <a:rPr lang="en-US" dirty="0"/>
              <a:t>Fourth level</a:t>
            </a:r>
          </a:p>
        </p:txBody>
      </p:sp>
      <p:sp>
        <p:nvSpPr>
          <p:cNvPr id="14"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16" name="Rectangle 1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5"/>
          </p:nvPr>
        </p:nvSpPr>
        <p:spPr/>
        <p:txBody>
          <a:bodyPr/>
          <a:lstStyle/>
          <a:p>
            <a:r>
              <a:rPr lang="en-US" dirty="0" err="1"/>
              <a:t>OpenFabrics</a:t>
            </a:r>
            <a:r>
              <a:rPr lang="en-US" dirty="0"/>
              <a:t> Alliance Workshop 2019</a:t>
            </a:r>
          </a:p>
        </p:txBody>
      </p:sp>
      <p:sp>
        <p:nvSpPr>
          <p:cNvPr id="4" name="Slide Number Placeholder 3"/>
          <p:cNvSpPr>
            <a:spLocks noGrp="1"/>
          </p:cNvSpPr>
          <p:nvPr>
            <p:ph type="sldNum" sz="quarter" idx="16"/>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328577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OpenFabrics deck conten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p:cNvSpPr/>
          <p:nvPr userDrawn="1"/>
        </p:nvSpPr>
        <p:spPr>
          <a:xfrm>
            <a:off x="0" y="1150939"/>
            <a:ext cx="12192000" cy="45719"/>
          </a:xfrm>
          <a:prstGeom prst="rect">
            <a:avLst/>
          </a:prstGeom>
          <a:solidFill>
            <a:srgbClr val="00588D"/>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Title 1"/>
          <p:cNvSpPr>
            <a:spLocks noGrp="1"/>
          </p:cNvSpPr>
          <p:nvPr>
            <p:ph type="title"/>
          </p:nvPr>
        </p:nvSpPr>
        <p:spPr>
          <a:xfrm>
            <a:off x="609600" y="441466"/>
            <a:ext cx="10972800" cy="419032"/>
          </a:xfrm>
        </p:spPr>
        <p:txBody>
          <a:bodyPr/>
          <a:lstStyle>
            <a:lvl1pPr>
              <a:defRPr>
                <a:solidFill>
                  <a:srgbClr val="FFFFFF"/>
                </a:solidFill>
              </a:defRPr>
            </a:lvl1pPr>
          </a:lstStyle>
          <a:p>
            <a:r>
              <a:rPr lang="en-US" dirty="0"/>
              <a:t>Click to edit Master title style</a:t>
            </a:r>
          </a:p>
        </p:txBody>
      </p:sp>
      <p:sp>
        <p:nvSpPr>
          <p:cNvPr id="8" name="Rectangle 7"/>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2" name="Footer Placeholder 1"/>
          <p:cNvSpPr>
            <a:spLocks noGrp="1"/>
          </p:cNvSpPr>
          <p:nvPr>
            <p:ph type="ftr" sz="quarter" idx="10"/>
          </p:nvPr>
        </p:nvSpPr>
        <p:spPr/>
        <p:txBody>
          <a:bodyPr/>
          <a:lstStyle/>
          <a:p>
            <a:r>
              <a:rPr lang="en-US" dirty="0" err="1"/>
              <a:t>OpenFabrics</a:t>
            </a:r>
            <a:r>
              <a:rPr lang="en-US" dirty="0"/>
              <a:t> Alliance Workshop 2019</a:t>
            </a:r>
          </a:p>
        </p:txBody>
      </p:sp>
      <p:sp>
        <p:nvSpPr>
          <p:cNvPr id="3" name="Slide Number Placeholder 2"/>
          <p:cNvSpPr>
            <a:spLocks noGrp="1"/>
          </p:cNvSpPr>
          <p:nvPr>
            <p:ph type="sldNum" sz="quarter" idx="11"/>
          </p:nvPr>
        </p:nvSpPr>
        <p:spPr/>
        <p:txBody>
          <a:body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116424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7" name="Footer Placeholder 6"/>
          <p:cNvSpPr>
            <a:spLocks noGrp="1"/>
          </p:cNvSpPr>
          <p:nvPr>
            <p:ph type="ftr" sz="quarter" idx="3"/>
          </p:nvPr>
        </p:nvSpPr>
        <p:spPr>
          <a:xfrm>
            <a:off x="7930433" y="6401351"/>
            <a:ext cx="4114800" cy="365125"/>
          </a:xfrm>
          <a:prstGeom prst="rect">
            <a:avLst/>
          </a:prstGeom>
        </p:spPr>
        <p:txBody>
          <a:bodyPr vert="horz" lIns="91440" tIns="45720" rIns="91440" bIns="45720" rtlCol="0" anchor="ctr"/>
          <a:lstStyle>
            <a:lvl1pPr algn="r">
              <a:defRPr sz="1200">
                <a:solidFill>
                  <a:schemeClr val="tx1"/>
                </a:solidFill>
              </a:defRPr>
            </a:lvl1pPr>
          </a:lstStyle>
          <a:p>
            <a:r>
              <a:rPr lang="en-US" dirty="0" err="1">
                <a:latin typeface="Arial Narrow"/>
                <a:cs typeface="Arial Narrow"/>
              </a:rPr>
              <a:t>OpenFabrics</a:t>
            </a:r>
            <a:r>
              <a:rPr lang="en-US" dirty="0">
                <a:latin typeface="Arial Narrow"/>
                <a:cs typeface="Arial Narrow"/>
              </a:rPr>
              <a:t> Alliance Workshop 2019</a:t>
            </a: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2050403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7" r:id="rId10"/>
    <p:sldLayoutId id="2147483663" r:id="rId11"/>
    <p:sldLayoutId id="2147483689" r:id="rId12"/>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3" name="Picture 3"/>
          <p:cNvPicPr/>
          <p:nvPr/>
        </p:nvPicPr>
        <p:blipFill>
          <a:blip r:embed="rId14"/>
          <a:stretch/>
        </p:blipFill>
        <p:spPr>
          <a:xfrm>
            <a:off x="0" y="0"/>
            <a:ext cx="12191760" cy="6857640"/>
          </a:xfrm>
          <a:prstGeom prst="rect">
            <a:avLst/>
          </a:prstGeom>
          <a:ln>
            <a:noFill/>
          </a:ln>
        </p:spPr>
      </p:pic>
      <p:sp>
        <p:nvSpPr>
          <p:cNvPr id="44" name="PlaceHolder 1"/>
          <p:cNvSpPr>
            <a:spLocks noGrp="1"/>
          </p:cNvSpPr>
          <p:nvPr>
            <p:ph type="title"/>
          </p:nvPr>
        </p:nvSpPr>
        <p:spPr>
          <a:xfrm>
            <a:off x="609480" y="441360"/>
            <a:ext cx="10972440" cy="418680"/>
          </a:xfrm>
          <a:prstGeom prst="rect">
            <a:avLst/>
          </a:prstGeom>
        </p:spPr>
        <p:txBody>
          <a:bodyPr anchor="ctr">
            <a:noAutofit/>
          </a:bodyPr>
          <a:lstStyle/>
          <a:p>
            <a:pPr algn="ctr">
              <a:lnSpc>
                <a:spcPct val="100000"/>
              </a:lnSpc>
            </a:pPr>
            <a:r>
              <a:rPr lang="en-US" sz="3600" b="1" strike="noStrike" cap="all" spc="-1">
                <a:solidFill>
                  <a:srgbClr val="FFFFFF"/>
                </a:solidFill>
                <a:latin typeface="Arial Narrow"/>
              </a:rPr>
              <a:t>Click to edit Master title style</a:t>
            </a:r>
            <a:endParaRPr lang="en-US" sz="3600" b="0" strike="noStrike" spc="-1">
              <a:solidFill>
                <a:srgbClr val="000000"/>
              </a:solidFill>
              <a:latin typeface="Calibri"/>
            </a:endParaRPr>
          </a:p>
        </p:txBody>
      </p:sp>
      <p:sp>
        <p:nvSpPr>
          <p:cNvPr id="45" name="PlaceHolder 2"/>
          <p:cNvSpPr>
            <a:spLocks noGrp="1"/>
          </p:cNvSpPr>
          <p:nvPr>
            <p:ph type="body"/>
          </p:nvPr>
        </p:nvSpPr>
        <p:spPr>
          <a:xfrm>
            <a:off x="609480" y="1312560"/>
            <a:ext cx="10972440" cy="4813200"/>
          </a:xfrm>
          <a:prstGeom prst="rect">
            <a:avLst/>
          </a:prstGeom>
        </p:spPr>
        <p:txBody>
          <a:bodyPr>
            <a:noAutofit/>
          </a:bodyPr>
          <a:lstStyle/>
          <a:p>
            <a:pPr marL="223920" indent="-223560">
              <a:lnSpc>
                <a:spcPct val="100000"/>
              </a:lnSpc>
              <a:spcBef>
                <a:spcPts val="561"/>
              </a:spcBef>
              <a:buClr>
                <a:srgbClr val="000000"/>
              </a:buClr>
              <a:buSzPct val="110000"/>
              <a:buFont typeface="Wingdings" charset="2"/>
              <a:buChar char=""/>
            </a:pPr>
            <a:r>
              <a:rPr lang="en-US" sz="2800" b="1" strike="noStrike" spc="-1">
                <a:solidFill>
                  <a:srgbClr val="000000"/>
                </a:solidFill>
                <a:latin typeface="Arial"/>
              </a:rPr>
              <a:t>Click to edit Master text styles</a:t>
            </a:r>
          </a:p>
          <a:p>
            <a:pPr marL="395280" lvl="1" indent="-171000">
              <a:lnSpc>
                <a:spcPct val="100000"/>
              </a:lnSpc>
              <a:spcBef>
                <a:spcPts val="479"/>
              </a:spcBef>
              <a:buClr>
                <a:srgbClr val="399ACA"/>
              </a:buClr>
              <a:buSzPct val="120000"/>
              <a:buFont typeface="Arial"/>
              <a:buChar char="•"/>
            </a:pPr>
            <a:r>
              <a:rPr lang="en-US" sz="2400" b="0" strike="noStrike" spc="-1">
                <a:solidFill>
                  <a:srgbClr val="000000"/>
                </a:solidFill>
                <a:latin typeface="Arial"/>
              </a:rPr>
              <a:t>Second level</a:t>
            </a:r>
          </a:p>
          <a:p>
            <a:pPr marL="630360" lvl="2" indent="-171000">
              <a:lnSpc>
                <a:spcPct val="100000"/>
              </a:lnSpc>
              <a:spcBef>
                <a:spcPts val="400"/>
              </a:spcBef>
              <a:buClr>
                <a:srgbClr val="000000"/>
              </a:buClr>
              <a:buFont typeface="Arial"/>
              <a:buChar char="•"/>
            </a:pPr>
            <a:r>
              <a:rPr lang="en-US" sz="2000" b="0" strike="noStrike" spc="-1">
                <a:solidFill>
                  <a:srgbClr val="000000"/>
                </a:solidFill>
                <a:latin typeface="Arial"/>
              </a:rPr>
              <a:t>Third level</a:t>
            </a:r>
          </a:p>
          <a:p>
            <a:pPr marL="800280" lvl="3" indent="-169560">
              <a:lnSpc>
                <a:spcPct val="100000"/>
              </a:lnSpc>
              <a:spcBef>
                <a:spcPts val="360"/>
              </a:spcBef>
              <a:buClr>
                <a:srgbClr val="00588D"/>
              </a:buClr>
              <a:buFont typeface="Arial"/>
              <a:buChar char="•"/>
            </a:pPr>
            <a:r>
              <a:rPr lang="en-US" sz="1800" b="0" strike="noStrike" spc="-1">
                <a:solidFill>
                  <a:srgbClr val="000000"/>
                </a:solidFill>
                <a:latin typeface="Arial"/>
              </a:rPr>
              <a:t>Fourth level</a:t>
            </a:r>
          </a:p>
          <a:p>
            <a:pPr marL="1089000" lvl="4" indent="-234720">
              <a:lnSpc>
                <a:spcPct val="100000"/>
              </a:lnSpc>
              <a:spcBef>
                <a:spcPts val="320"/>
              </a:spcBef>
              <a:buClr>
                <a:srgbClr val="000000"/>
              </a:buClr>
              <a:buFont typeface="Arial"/>
              <a:buChar char="»"/>
            </a:pPr>
            <a:r>
              <a:rPr lang="en-US" sz="1600" b="0" strike="noStrike" spc="-1">
                <a:solidFill>
                  <a:srgbClr val="000000"/>
                </a:solidFill>
                <a:latin typeface="Arial"/>
              </a:rPr>
              <a:t>Fifth level</a:t>
            </a:r>
          </a:p>
        </p:txBody>
      </p:sp>
      <p:sp>
        <p:nvSpPr>
          <p:cNvPr id="46" name="CustomShape 3"/>
          <p:cNvSpPr/>
          <p:nvPr/>
        </p:nvSpPr>
        <p:spPr>
          <a:xfrm>
            <a:off x="5085720" y="6445800"/>
            <a:ext cx="2020320" cy="45360"/>
          </a:xfrm>
          <a:prstGeom prst="rect">
            <a:avLst/>
          </a:prstGeom>
          <a:solidFill>
            <a:srgbClr val="9A9C9F"/>
          </a:solidFill>
          <a:ln>
            <a:noFill/>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7" name="PlaceHolder 4"/>
          <p:cNvSpPr>
            <a:spLocks noGrp="1"/>
          </p:cNvSpPr>
          <p:nvPr>
            <p:ph type="sldNum"/>
          </p:nvPr>
        </p:nvSpPr>
        <p:spPr>
          <a:xfrm>
            <a:off x="4673520" y="6409800"/>
            <a:ext cx="2844360" cy="364680"/>
          </a:xfrm>
          <a:prstGeom prst="rect">
            <a:avLst/>
          </a:prstGeom>
        </p:spPr>
        <p:txBody>
          <a:bodyPr anchor="ctr">
            <a:noAutofit/>
          </a:bodyPr>
          <a:lstStyle/>
          <a:p>
            <a:pPr algn="ctr">
              <a:lnSpc>
                <a:spcPct val="100000"/>
              </a:lnSpc>
            </a:pPr>
            <a:fld id="{2C72415E-630D-4CB0-B645-F6BB1152F08A}" type="slidenum">
              <a:rPr lang="en-US" sz="1200" b="0" strike="noStrike" spc="-1">
                <a:solidFill>
                  <a:srgbClr val="000000"/>
                </a:solidFill>
                <a:latin typeface="Calibri"/>
              </a:rPr>
              <a:t>‹#›</a:t>
            </a:fld>
            <a:endParaRPr lang="en-US" sz="1200" b="0" strike="noStrike" spc="-1">
              <a:latin typeface="Times New Roman"/>
            </a:endParaRPr>
          </a:p>
        </p:txBody>
      </p:sp>
      <p:sp>
        <p:nvSpPr>
          <p:cNvPr id="48" name="CustomShape 5"/>
          <p:cNvSpPr/>
          <p:nvPr/>
        </p:nvSpPr>
        <p:spPr>
          <a:xfrm>
            <a:off x="0" y="1150920"/>
            <a:ext cx="12191760" cy="45360"/>
          </a:xfrm>
          <a:prstGeom prst="rect">
            <a:avLst/>
          </a:prstGeom>
          <a:solidFill>
            <a:srgbClr val="00588D"/>
          </a:solidFill>
          <a:ln>
            <a:solidFill>
              <a:srgbClr val="4A7EBB"/>
            </a:solidFill>
            <a:round/>
          </a:ln>
          <a:effectLst>
            <a:outerShdw blurRad="40000" dist="23040" dir="5400000" rotWithShape="0">
              <a:srgbClr val="000000">
                <a:alpha val="35000"/>
              </a:srgbClr>
            </a:outerShdw>
          </a:effectLst>
        </p:spPr>
        <p:style>
          <a:lnRef idx="1">
            <a:schemeClr val="accent1"/>
          </a:lnRef>
          <a:fillRef idx="3">
            <a:schemeClr val="accent1"/>
          </a:fillRef>
          <a:effectRef idx="2">
            <a:schemeClr val="accent1"/>
          </a:effectRef>
          <a:fontRef idx="minor"/>
        </p:style>
      </p:sp>
    </p:spTree>
    <p:extLst>
      <p:ext uri="{BB962C8B-B14F-4D97-AF65-F5344CB8AC3E}">
        <p14:creationId xmlns:p14="http://schemas.microsoft.com/office/powerpoint/2010/main" val="185625513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53294"/>
            <a:ext cx="10972800" cy="41903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09600" y="1312639"/>
            <a:ext cx="10972800" cy="481352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1089025" marR="0" lvl="4" indent="-169863" algn="l" defTabSz="457200" rtl="0" eaLnBrk="1" fontAlgn="auto" latinLnBrk="0" hangingPunct="1">
              <a:lnSpc>
                <a:spcPct val="100000"/>
              </a:lnSpc>
              <a:spcBef>
                <a:spcPct val="20000"/>
              </a:spcBef>
              <a:spcAft>
                <a:spcPts val="0"/>
              </a:spcAft>
              <a:buClr>
                <a:srgbClr val="00588D"/>
              </a:buClr>
              <a:buSzTx/>
              <a:buFont typeface="Arial"/>
              <a:buChar char="•"/>
              <a:tabLst/>
              <a:defRPr/>
            </a:pPr>
            <a:r>
              <a:rPr lang="en-US" dirty="0"/>
              <a:t>Fifth level</a:t>
            </a:r>
          </a:p>
          <a:p>
            <a:pPr lvl="3"/>
            <a:endParaRPr lang="en-US" dirty="0"/>
          </a:p>
        </p:txBody>
      </p:sp>
      <p:sp>
        <p:nvSpPr>
          <p:cNvPr id="6" name="Rectangle 5"/>
          <p:cNvSpPr/>
          <p:nvPr userDrawn="1"/>
        </p:nvSpPr>
        <p:spPr>
          <a:xfrm>
            <a:off x="5085634" y="6445802"/>
            <a:ext cx="2020735" cy="45719"/>
          </a:xfrm>
          <a:prstGeom prst="rect">
            <a:avLst/>
          </a:prstGeom>
          <a:solidFill>
            <a:srgbClr val="9A9C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effectLst/>
            </a:endParaRPr>
          </a:p>
        </p:txBody>
      </p:sp>
      <p:sp>
        <p:nvSpPr>
          <p:cNvPr id="4" name="Slide Number Placeholder 3"/>
          <p:cNvSpPr>
            <a:spLocks noGrp="1"/>
          </p:cNvSpPr>
          <p:nvPr>
            <p:ph type="sldNum" sz="quarter" idx="4"/>
          </p:nvPr>
        </p:nvSpPr>
        <p:spPr>
          <a:xfrm>
            <a:off x="4724400" y="6401351"/>
            <a:ext cx="2743200" cy="365125"/>
          </a:xfrm>
          <a:prstGeom prst="rect">
            <a:avLst/>
          </a:prstGeom>
        </p:spPr>
        <p:txBody>
          <a:bodyPr vert="horz" lIns="91440" tIns="45720" rIns="91440" bIns="45720" rtlCol="0" anchor="ctr"/>
          <a:lstStyle>
            <a:lvl1pPr algn="ctr">
              <a:defRPr sz="1200">
                <a:solidFill>
                  <a:schemeClr val="tx1"/>
                </a:solidFill>
              </a:defRPr>
            </a:lvl1pPr>
          </a:lstStyle>
          <a:p>
            <a:fld id="{0743EA0E-C5B1-48EC-8082-F253EA88050D}" type="slidenum">
              <a:rPr lang="en-US" smtClean="0"/>
              <a:pPr/>
              <a:t>‹#›</a:t>
            </a:fld>
            <a:endParaRPr lang="en-US" dirty="0"/>
          </a:p>
        </p:txBody>
      </p:sp>
    </p:spTree>
    <p:extLst>
      <p:ext uri="{BB962C8B-B14F-4D97-AF65-F5344CB8AC3E}">
        <p14:creationId xmlns:p14="http://schemas.microsoft.com/office/powerpoint/2010/main" val="44410631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dt="0"/>
  <p:txStyles>
    <p:titleStyle>
      <a:lvl1pPr algn="ctr" defTabSz="457200" rtl="0" eaLnBrk="1" latinLnBrk="0" hangingPunct="1">
        <a:spcBef>
          <a:spcPct val="0"/>
        </a:spcBef>
        <a:buNone/>
        <a:defRPr sz="3100" b="1" i="0" kern="1200" cap="all">
          <a:solidFill>
            <a:srgbClr val="399ACA"/>
          </a:solidFill>
          <a:latin typeface="Arial Narrow"/>
          <a:ea typeface="+mj-ea"/>
          <a:cs typeface="Arial Narrow"/>
        </a:defRPr>
      </a:lvl1pPr>
    </p:titleStyle>
    <p:body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beaker-project.org/" TargetMode="External"/><Relationship Id="rId2" Type="http://schemas.openxmlformats.org/officeDocument/2006/relationships/hyperlink" Target="https://gitlab.com/cki-project" TargetMode="External"/><Relationship Id="rId1" Type="http://schemas.openxmlformats.org/officeDocument/2006/relationships/slideLayout" Target="../slideLayouts/slideLayout13.xml"/><Relationship Id="rId4" Type="http://schemas.openxmlformats.org/officeDocument/2006/relationships/hyperlink" Target="https://github.com/CKI-project/tests-beaker"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2" y="3502654"/>
            <a:ext cx="9144000" cy="622780"/>
          </a:xfrm>
        </p:spPr>
        <p:txBody>
          <a:bodyPr>
            <a:noAutofit/>
          </a:bodyPr>
          <a:lstStyle/>
          <a:p>
            <a:r>
              <a:rPr lang="en-US" sz="3200" dirty="0"/>
              <a:t>OFA Fabric Software Development Platform FSDP</a:t>
            </a:r>
          </a:p>
        </p:txBody>
      </p:sp>
      <p:sp>
        <p:nvSpPr>
          <p:cNvPr id="7" name="Subtitle 6"/>
          <p:cNvSpPr>
            <a:spLocks noGrp="1"/>
          </p:cNvSpPr>
          <p:nvPr>
            <p:ph type="subTitle" idx="1"/>
          </p:nvPr>
        </p:nvSpPr>
        <p:spPr>
          <a:xfrm>
            <a:off x="0" y="4508980"/>
            <a:ext cx="12192000" cy="857346"/>
          </a:xfrm>
        </p:spPr>
        <p:txBody>
          <a:bodyPr>
            <a:normAutofit/>
          </a:bodyPr>
          <a:lstStyle/>
          <a:p>
            <a:r>
              <a:rPr lang="en-US" dirty="0"/>
              <a:t>Proposal</a:t>
            </a:r>
          </a:p>
        </p:txBody>
      </p:sp>
      <p:sp>
        <p:nvSpPr>
          <p:cNvPr id="4" name="Date Placeholder 3"/>
          <p:cNvSpPr txBox="1">
            <a:spLocks/>
          </p:cNvSpPr>
          <p:nvPr/>
        </p:nvSpPr>
        <p:spPr>
          <a:xfrm>
            <a:off x="1524002" y="5510638"/>
            <a:ext cx="9143999" cy="365125"/>
          </a:xfrm>
          <a:prstGeom prst="rect">
            <a:avLst/>
          </a:prstGeom>
        </p:spPr>
        <p:txBody>
          <a:bodyPr wrap="none"/>
          <a:lstStyle>
            <a:defPPr>
              <a:defRPr lang="en-US"/>
            </a:defPPr>
            <a:lvl1pPr marL="0" algn="ctr" defTabSz="457200" rtl="0" eaLnBrk="1" latinLnBrk="0" hangingPunct="1">
              <a:defRPr sz="2200" b="1" i="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April, 2020 </a:t>
            </a:r>
          </a:p>
        </p:txBody>
      </p:sp>
    </p:spTree>
    <p:extLst>
      <p:ext uri="{BB962C8B-B14F-4D97-AF65-F5344CB8AC3E}">
        <p14:creationId xmlns:p14="http://schemas.microsoft.com/office/powerpoint/2010/main" val="2555917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Two major usages, one possibility</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Continuous Integration Testing</a:t>
            </a:r>
          </a:p>
          <a:p>
            <a:pPr lvl="1"/>
            <a:r>
              <a:rPr lang="en-US" dirty="0"/>
              <a:t>Objective: Identify problems in the upstream software introduced in the development cycle</a:t>
            </a:r>
          </a:p>
          <a:p>
            <a:pPr lvl="1"/>
            <a:r>
              <a:rPr lang="en-US" dirty="0"/>
              <a:t>Provide maintainers a broad-based view of the state of device testing</a:t>
            </a:r>
          </a:p>
          <a:p>
            <a:pPr lvl="2"/>
            <a:r>
              <a:rPr lang="en-US" dirty="0"/>
              <a:t>vs forcing maintainers to gather that information from each individual hardware vendor</a:t>
            </a:r>
          </a:p>
          <a:p>
            <a:pPr lvl="1"/>
            <a:r>
              <a:rPr lang="en-US" dirty="0"/>
              <a:t>Primarily targeted at supporting kernel maintainers and to a lesser degree user space maintainers (</a:t>
            </a:r>
            <a:r>
              <a:rPr lang="en-US" dirty="0" err="1"/>
              <a:t>rdma</a:t>
            </a:r>
            <a:r>
              <a:rPr lang="en-US" dirty="0"/>
              <a:t>-core, </a:t>
            </a:r>
            <a:r>
              <a:rPr lang="en-US" dirty="0" err="1"/>
              <a:t>etc</a:t>
            </a:r>
            <a:r>
              <a:rPr lang="en-US" dirty="0"/>
              <a:t>)</a:t>
            </a:r>
          </a:p>
          <a:p>
            <a:pPr lvl="2"/>
            <a:r>
              <a:rPr lang="en-US" dirty="0"/>
              <a:t>hardware vendors derive some benefit too</a:t>
            </a:r>
          </a:p>
          <a:p>
            <a:endParaRPr lang="en-US" dirty="0"/>
          </a:p>
          <a:p>
            <a:r>
              <a:rPr lang="en-US" dirty="0"/>
              <a:t>On-Demand Development and Testing Capability for Distros, Vendors and Others</a:t>
            </a:r>
          </a:p>
          <a:p>
            <a:pPr lvl="1"/>
            <a:r>
              <a:rPr lang="en-US" dirty="0"/>
              <a:t>Objective: Provide a hardware and software platform for use by clients ‘on-demand’</a:t>
            </a:r>
          </a:p>
          <a:p>
            <a:pPr lvl="1"/>
            <a:endParaRPr lang="en-US" dirty="0"/>
          </a:p>
          <a:p>
            <a:r>
              <a:rPr lang="en-US" dirty="0"/>
              <a:t>A Possible Third Objective – A Certification Program (‘Logo Testing’)</a:t>
            </a:r>
          </a:p>
          <a:p>
            <a:pPr lvl="1"/>
            <a:r>
              <a:rPr lang="en-US" dirty="0"/>
              <a:t>Objective: An industry recognized, independent certification program allowing clients (primarily hardware vendors and distros) to claim “compliance” to a given set of tests</a:t>
            </a:r>
          </a:p>
          <a:p>
            <a:pPr lvl="1"/>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10</a:t>
            </a:fld>
            <a:endParaRPr lang="en-US" dirty="0"/>
          </a:p>
        </p:txBody>
      </p:sp>
    </p:spTree>
    <p:extLst>
      <p:ext uri="{BB962C8B-B14F-4D97-AF65-F5344CB8AC3E}">
        <p14:creationId xmlns:p14="http://schemas.microsoft.com/office/powerpoint/2010/main" val="3422201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12639"/>
            <a:ext cx="11098924" cy="4813525"/>
          </a:xfrm>
          <a:ln>
            <a:noFill/>
          </a:ln>
        </p:spPr>
        <p:txBody>
          <a:bodyPr>
            <a:normAutofit/>
          </a:bodyPr>
          <a:lstStyle/>
          <a:p>
            <a:pPr marL="0" indent="0">
              <a:buNone/>
            </a:pPr>
            <a:r>
              <a:rPr lang="en-US" dirty="0"/>
              <a:t>The original OpenFabrics Interoperability Logo Program was:</a:t>
            </a:r>
            <a:endParaRPr lang="en-US" b="0" dirty="0"/>
          </a:p>
          <a:p>
            <a:r>
              <a:rPr lang="en-US" b="0" dirty="0"/>
              <a:t>Designed to validate interoperability between vendors, and with the OFED stack</a:t>
            </a:r>
          </a:p>
          <a:p>
            <a:r>
              <a:rPr lang="en-US" b="0" dirty="0"/>
              <a:t>Narrowly focused on a small hardware vendor community</a:t>
            </a:r>
          </a:p>
          <a:p>
            <a:r>
              <a:rPr lang="en-US" b="0" dirty="0"/>
              <a:t>Centered around a certification program – ‘Logo Program’</a:t>
            </a:r>
          </a:p>
          <a:p>
            <a:r>
              <a:rPr lang="en-US" b="0" dirty="0"/>
              <a:t>Forced participants into a rigid program schedule</a:t>
            </a:r>
          </a:p>
          <a:p>
            <a:r>
              <a:rPr lang="en-US" b="0" dirty="0">
                <a:sym typeface="Wingdings" panose="05000000000000000000" pitchFamily="2" charset="2"/>
              </a:rPr>
              <a:t>Paid for by the subscribers, who were charged a fixed base fee + an incremental fee based on number of devices tested</a:t>
            </a:r>
          </a:p>
          <a:p>
            <a:pPr marL="0" indent="0">
              <a:buNone/>
            </a:pPr>
            <a:endParaRPr lang="en-US" b="0" dirty="0">
              <a:sym typeface="Wingdings" panose="05000000000000000000" pitchFamily="2" charset="2"/>
            </a:endParaRPr>
          </a:p>
          <a:p>
            <a:pPr marL="0" indent="0">
              <a:buNone/>
            </a:pPr>
            <a:r>
              <a:rPr lang="en-US" dirty="0"/>
              <a:t>Over time …</a:t>
            </a:r>
            <a:endParaRPr lang="en-US" b="0" dirty="0">
              <a:sym typeface="Wingdings" panose="05000000000000000000" pitchFamily="2" charset="2"/>
            </a:endParaRPr>
          </a:p>
          <a:p>
            <a:r>
              <a:rPr lang="en-US" b="0" dirty="0">
                <a:sym typeface="Wingdings" panose="05000000000000000000" pitchFamily="2" charset="2"/>
              </a:rPr>
              <a:t>OFED’s components were replaced by a community-supported open source RDMA subsystem</a:t>
            </a:r>
          </a:p>
          <a:p>
            <a:r>
              <a:rPr lang="en-US" b="0" dirty="0">
                <a:sym typeface="Wingdings" panose="05000000000000000000" pitchFamily="2" charset="2"/>
              </a:rPr>
              <a:t>RDMA users and vendors expressed strong preference to test against standard Distros and upstream kernels</a:t>
            </a:r>
          </a:p>
          <a:p>
            <a:r>
              <a:rPr lang="en-US" b="0" dirty="0">
                <a:sym typeface="Wingdings" panose="05000000000000000000" pitchFamily="2" charset="2"/>
              </a:rPr>
              <a:t>Industry consolidation reduced the number of hardware devices</a:t>
            </a:r>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0743EA0E-C5B1-48EC-8082-F253EA88050D}" type="slidenum">
              <a:rPr lang="en-US" smtClean="0"/>
              <a:pPr/>
              <a:t>11</a:t>
            </a:fld>
            <a:endParaRPr lang="en-US" dirty="0"/>
          </a:p>
        </p:txBody>
      </p:sp>
      <p:sp>
        <p:nvSpPr>
          <p:cNvPr id="12" name="Title 11">
            <a:extLst>
              <a:ext uri="{FF2B5EF4-FFF2-40B4-BE49-F238E27FC236}">
                <a16:creationId xmlns:a16="http://schemas.microsoft.com/office/drawing/2014/main" id="{5755C13F-A7E6-425A-91B9-30A487824248}"/>
              </a:ext>
            </a:extLst>
          </p:cNvPr>
          <p:cNvSpPr>
            <a:spLocks noGrp="1"/>
          </p:cNvSpPr>
          <p:nvPr>
            <p:ph type="title"/>
          </p:nvPr>
        </p:nvSpPr>
        <p:spPr/>
        <p:txBody>
          <a:bodyPr/>
          <a:lstStyle/>
          <a:p>
            <a:r>
              <a:rPr lang="en-US" dirty="0"/>
              <a:t>An instructive look in the rearview mirror</a:t>
            </a:r>
          </a:p>
        </p:txBody>
      </p:sp>
      <p:sp>
        <p:nvSpPr>
          <p:cNvPr id="6" name="TextBox 5">
            <a:extLst>
              <a:ext uri="{FF2B5EF4-FFF2-40B4-BE49-F238E27FC236}">
                <a16:creationId xmlns:a16="http://schemas.microsoft.com/office/drawing/2014/main" id="{75FD0F6B-15BE-4F01-AE56-19AD11D820E0}"/>
              </a:ext>
            </a:extLst>
          </p:cNvPr>
          <p:cNvSpPr txBox="1"/>
          <p:nvPr/>
        </p:nvSpPr>
        <p:spPr>
          <a:xfrm>
            <a:off x="2237604" y="6032019"/>
            <a:ext cx="7716792" cy="369332"/>
          </a:xfrm>
          <a:prstGeom prst="rect">
            <a:avLst/>
          </a:prstGeom>
          <a:noFill/>
          <a:ln w="28575">
            <a:solidFill>
              <a:schemeClr val="accent1"/>
            </a:solidFill>
          </a:ln>
        </p:spPr>
        <p:txBody>
          <a:bodyPr wrap="none" rtlCol="0">
            <a:spAutoFit/>
          </a:bodyPr>
          <a:lstStyle/>
          <a:p>
            <a:r>
              <a:rPr lang="en-US" dirty="0"/>
              <a:t>Long Story Short – it was the right program for its time, but that time has passed</a:t>
            </a:r>
          </a:p>
        </p:txBody>
      </p:sp>
    </p:spTree>
    <p:extLst>
      <p:ext uri="{BB962C8B-B14F-4D97-AF65-F5344CB8AC3E}">
        <p14:creationId xmlns:p14="http://schemas.microsoft.com/office/powerpoint/2010/main" val="2925961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0C67B-9D5F-45C4-92F0-B64527EC10A9}"/>
              </a:ext>
            </a:extLst>
          </p:cNvPr>
          <p:cNvSpPr>
            <a:spLocks noGrp="1"/>
          </p:cNvSpPr>
          <p:nvPr>
            <p:ph type="title"/>
          </p:nvPr>
        </p:nvSpPr>
        <p:spPr/>
        <p:txBody>
          <a:bodyPr/>
          <a:lstStyle/>
          <a:p>
            <a:r>
              <a:rPr lang="en-US" dirty="0"/>
              <a:t>A better idea?</a:t>
            </a:r>
          </a:p>
        </p:txBody>
      </p:sp>
      <p:sp>
        <p:nvSpPr>
          <p:cNvPr id="3" name="Content Placeholder 2">
            <a:extLst>
              <a:ext uri="{FF2B5EF4-FFF2-40B4-BE49-F238E27FC236}">
                <a16:creationId xmlns:a16="http://schemas.microsoft.com/office/drawing/2014/main" id="{DAA1AFA1-BD28-41E9-8884-2487F241B402}"/>
              </a:ext>
            </a:extLst>
          </p:cNvPr>
          <p:cNvSpPr>
            <a:spLocks noGrp="1"/>
          </p:cNvSpPr>
          <p:nvPr>
            <p:ph idx="1"/>
          </p:nvPr>
        </p:nvSpPr>
        <p:spPr/>
        <p:txBody>
          <a:bodyPr/>
          <a:lstStyle/>
          <a:p>
            <a:pPr marL="0" indent="0">
              <a:buNone/>
            </a:pPr>
            <a:r>
              <a:rPr lang="en-US" dirty="0"/>
              <a:t>At the 2019 Workshop, a ‘re-imagined’ Interop program was proposed:</a:t>
            </a:r>
          </a:p>
          <a:p>
            <a:pPr marL="0" indent="0">
              <a:buNone/>
            </a:pPr>
            <a:endParaRPr lang="en-US" dirty="0"/>
          </a:p>
          <a:p>
            <a:r>
              <a:rPr lang="en-US" dirty="0"/>
              <a:t>Targeted at a much broader audience</a:t>
            </a:r>
          </a:p>
          <a:p>
            <a:pPr marL="628650" lvl="1" indent="-457200"/>
            <a:r>
              <a:rPr lang="en-US" dirty="0"/>
              <a:t>Much more responsive to the needs of the broader networking community</a:t>
            </a:r>
          </a:p>
          <a:p>
            <a:pPr marL="628650" lvl="1" indent="-457200"/>
            <a:r>
              <a:rPr lang="en-US" dirty="0"/>
              <a:t>Still includes the traditional hardware vendors, but adds:</a:t>
            </a:r>
          </a:p>
          <a:p>
            <a:pPr marL="628650" lvl="1" indent="-457200"/>
            <a:r>
              <a:rPr lang="en-US" dirty="0"/>
              <a:t>Distros, Linux Kernel community, network software developers and others as stakeholders</a:t>
            </a:r>
          </a:p>
          <a:p>
            <a:r>
              <a:rPr lang="en-US" dirty="0"/>
              <a:t>Greatly improved flexibility for clients of the program, highly responsive to their needs</a:t>
            </a:r>
          </a:p>
          <a:p>
            <a:pPr marL="628650" lvl="1" indent="-457200"/>
            <a:r>
              <a:rPr lang="en-US" dirty="0"/>
              <a:t>Based on an ‘on-demand’ philosophy</a:t>
            </a:r>
          </a:p>
          <a:p>
            <a:pPr marL="628650" lvl="1" indent="-457200"/>
            <a:r>
              <a:rPr lang="en-US" dirty="0"/>
              <a:t>Retains the original logo program, if it is desired, but no longer the center of the universe</a:t>
            </a:r>
          </a:p>
          <a:p>
            <a:r>
              <a:rPr lang="en-US" dirty="0"/>
              <a:t>Integrates popular Distributions</a:t>
            </a:r>
          </a:p>
          <a:p>
            <a:pPr marL="628650" lvl="1" indent="-457200"/>
            <a:r>
              <a:rPr lang="en-US" dirty="0"/>
              <a:t>vs the former program, that was driven by OFED </a:t>
            </a:r>
          </a:p>
        </p:txBody>
      </p:sp>
      <p:sp>
        <p:nvSpPr>
          <p:cNvPr id="4" name="Slide Number Placeholder 3">
            <a:extLst>
              <a:ext uri="{FF2B5EF4-FFF2-40B4-BE49-F238E27FC236}">
                <a16:creationId xmlns:a16="http://schemas.microsoft.com/office/drawing/2014/main" id="{4E09ADD7-7A82-469D-9722-00D6686B60B3}"/>
              </a:ext>
            </a:extLst>
          </p:cNvPr>
          <p:cNvSpPr>
            <a:spLocks noGrp="1"/>
          </p:cNvSpPr>
          <p:nvPr>
            <p:ph type="sldNum" sz="quarter" idx="11"/>
          </p:nvPr>
        </p:nvSpPr>
        <p:spPr/>
        <p:txBody>
          <a:bodyPr/>
          <a:lstStyle/>
          <a:p>
            <a:fld id="{0743EA0E-C5B1-48EC-8082-F253EA88050D}" type="slidenum">
              <a:rPr lang="en-US" smtClean="0"/>
              <a:pPr/>
              <a:t>12</a:t>
            </a:fld>
            <a:endParaRPr lang="en-US" dirty="0"/>
          </a:p>
        </p:txBody>
      </p:sp>
    </p:spTree>
    <p:extLst>
      <p:ext uri="{BB962C8B-B14F-4D97-AF65-F5344CB8AC3E}">
        <p14:creationId xmlns:p14="http://schemas.microsoft.com/office/powerpoint/2010/main" val="4229228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What it is</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p:txBody>
          <a:bodyPr/>
          <a:lstStyle/>
          <a:p>
            <a:r>
              <a:rPr lang="en-US" dirty="0"/>
              <a:t>The program is built around a ‘lights out’ cluster maintained and supported by the OFA</a:t>
            </a:r>
          </a:p>
          <a:p>
            <a:r>
              <a:rPr lang="en-US" dirty="0"/>
              <a:t>The cluster has three major initial uses</a:t>
            </a:r>
          </a:p>
          <a:p>
            <a:pPr lvl="1"/>
            <a:r>
              <a:rPr lang="en-US" dirty="0"/>
              <a:t>Continuous Integration testing</a:t>
            </a:r>
          </a:p>
          <a:p>
            <a:pPr lvl="1"/>
            <a:r>
              <a:rPr lang="en-US" dirty="0"/>
              <a:t>On-demand testing</a:t>
            </a:r>
          </a:p>
          <a:p>
            <a:pPr lvl="1"/>
            <a:r>
              <a:rPr lang="en-US" dirty="0"/>
              <a:t>A logo program</a:t>
            </a:r>
          </a:p>
          <a:p>
            <a:r>
              <a:rPr lang="en-US" dirty="0"/>
              <a:t>Other use cases are likely (and encouraged!) to emerge as the industry becomes aware of the capability being offered</a:t>
            </a:r>
          </a:p>
          <a:p>
            <a:pPr marL="0" indent="0">
              <a:buNone/>
            </a:pPr>
            <a:endParaRPr lang="en-US" dirty="0"/>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fld id="{0743EA0E-C5B1-48EC-8082-F253EA88050D}" type="slidenum">
              <a:rPr lang="en-US" smtClean="0"/>
              <a:pPr/>
              <a:t>13</a:t>
            </a:fld>
            <a:endParaRPr lang="en-US" dirty="0"/>
          </a:p>
        </p:txBody>
      </p:sp>
    </p:spTree>
    <p:extLst>
      <p:ext uri="{BB962C8B-B14F-4D97-AF65-F5344CB8AC3E}">
        <p14:creationId xmlns:p14="http://schemas.microsoft.com/office/powerpoint/2010/main" val="4267259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85AA0-B6B0-4681-94CD-0B7AF858CF33}"/>
              </a:ext>
            </a:extLst>
          </p:cNvPr>
          <p:cNvSpPr>
            <a:spLocks noGrp="1"/>
          </p:cNvSpPr>
          <p:nvPr>
            <p:ph type="title"/>
          </p:nvPr>
        </p:nvSpPr>
        <p:spPr/>
        <p:txBody>
          <a:bodyPr/>
          <a:lstStyle/>
          <a:p>
            <a:r>
              <a:rPr lang="en-US" dirty="0"/>
              <a:t>Usage: pre-release integration testing</a:t>
            </a:r>
          </a:p>
        </p:txBody>
      </p:sp>
      <p:sp>
        <p:nvSpPr>
          <p:cNvPr id="4" name="Slide Number Placeholder 3">
            <a:extLst>
              <a:ext uri="{FF2B5EF4-FFF2-40B4-BE49-F238E27FC236}">
                <a16:creationId xmlns:a16="http://schemas.microsoft.com/office/drawing/2014/main" id="{D8D6A291-C624-478A-9535-7767DE969507}"/>
              </a:ext>
            </a:extLst>
          </p:cNvPr>
          <p:cNvSpPr>
            <a:spLocks noGrp="1"/>
          </p:cNvSpPr>
          <p:nvPr>
            <p:ph type="sldNum" sz="quarter" idx="11"/>
          </p:nvPr>
        </p:nvSpPr>
        <p:spPr/>
        <p:txBody>
          <a:bodyPr/>
          <a:lstStyle/>
          <a:p>
            <a:fld id="{0743EA0E-C5B1-48EC-8082-F253EA88050D}" type="slidenum">
              <a:rPr lang="en-US" smtClean="0"/>
              <a:pPr/>
              <a:t>14</a:t>
            </a:fld>
            <a:endParaRPr lang="en-US" dirty="0"/>
          </a:p>
        </p:txBody>
      </p:sp>
      <p:sp>
        <p:nvSpPr>
          <p:cNvPr id="5" name="TextBox 4">
            <a:extLst>
              <a:ext uri="{FF2B5EF4-FFF2-40B4-BE49-F238E27FC236}">
                <a16:creationId xmlns:a16="http://schemas.microsoft.com/office/drawing/2014/main" id="{56DA81F3-C279-4138-AA3B-ADC8E201E31B}"/>
              </a:ext>
            </a:extLst>
          </p:cNvPr>
          <p:cNvSpPr txBox="1"/>
          <p:nvPr/>
        </p:nvSpPr>
        <p:spPr>
          <a:xfrm>
            <a:off x="327641" y="1521346"/>
            <a:ext cx="8038932" cy="1590124"/>
          </a:xfrm>
          <a:prstGeom prst="rect">
            <a:avLst/>
          </a:prstGeom>
          <a:noFill/>
        </p:spPr>
        <p:txBody>
          <a:bodyPr wrap="none" rtlCol="0">
            <a:noAutofit/>
          </a:bodyPr>
          <a:lstStyle/>
          <a:p>
            <a:r>
              <a:rPr lang="en-US" dirty="0"/>
              <a:t>Objective: Support the Linux community through an integration testing program</a:t>
            </a:r>
          </a:p>
          <a:p>
            <a:pPr marL="285750" indent="-285750">
              <a:buFontTx/>
              <a:buChar char="-"/>
            </a:pPr>
            <a:r>
              <a:rPr lang="en-US" dirty="0"/>
              <a:t>Synchronized to, and automatically triggered by, upstream release cycles</a:t>
            </a:r>
          </a:p>
          <a:p>
            <a:pPr marL="285750" indent="-285750">
              <a:buFontTx/>
              <a:buChar char="-"/>
            </a:pPr>
            <a:r>
              <a:rPr lang="en-US" dirty="0"/>
              <a:t>A local daemon patrols for changes in upstream repos</a:t>
            </a:r>
          </a:p>
          <a:p>
            <a:pPr marL="285750" indent="-285750">
              <a:buFontTx/>
              <a:buChar char="-"/>
            </a:pPr>
            <a:r>
              <a:rPr lang="en-US" dirty="0"/>
              <a:t>Driven by an OFA-defined test plan specific to the repo that has pending changes</a:t>
            </a:r>
          </a:p>
          <a:p>
            <a:pPr marL="285750" indent="-285750">
              <a:buFontTx/>
              <a:buChar char="-"/>
            </a:pPr>
            <a:r>
              <a:rPr lang="en-US" dirty="0"/>
              <a:t>Results reported thru standard open source mechanisms</a:t>
            </a:r>
          </a:p>
        </p:txBody>
      </p:sp>
      <p:grpSp>
        <p:nvGrpSpPr>
          <p:cNvPr id="33" name="Group 32">
            <a:extLst>
              <a:ext uri="{FF2B5EF4-FFF2-40B4-BE49-F238E27FC236}">
                <a16:creationId xmlns:a16="http://schemas.microsoft.com/office/drawing/2014/main" id="{2FCA8A98-F0EF-413C-8F3B-8511D737807E}"/>
              </a:ext>
            </a:extLst>
          </p:cNvPr>
          <p:cNvGrpSpPr/>
          <p:nvPr/>
        </p:nvGrpSpPr>
        <p:grpSpPr>
          <a:xfrm>
            <a:off x="8593942" y="4016986"/>
            <a:ext cx="1050418" cy="1067015"/>
            <a:chOff x="3736326" y="4406190"/>
            <a:chExt cx="1050418" cy="1067015"/>
          </a:xfrm>
        </p:grpSpPr>
        <p:sp>
          <p:nvSpPr>
            <p:cNvPr id="6" name="Arrow: Curved Right 5">
              <a:extLst>
                <a:ext uri="{FF2B5EF4-FFF2-40B4-BE49-F238E27FC236}">
                  <a16:creationId xmlns:a16="http://schemas.microsoft.com/office/drawing/2014/main" id="{10C1E6AD-A5B7-41C0-8BDA-18F8633B769F}"/>
                </a:ext>
              </a:extLst>
            </p:cNvPr>
            <p:cNvSpPr/>
            <p:nvPr/>
          </p:nvSpPr>
          <p:spPr>
            <a:xfrm>
              <a:off x="3736326" y="4449942"/>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7" name="Arrow: Curved Right 6">
              <a:extLst>
                <a:ext uri="{FF2B5EF4-FFF2-40B4-BE49-F238E27FC236}">
                  <a16:creationId xmlns:a16="http://schemas.microsoft.com/office/drawing/2014/main" id="{9C92099A-5AD1-41CC-A557-0B24ACC1AABB}"/>
                </a:ext>
              </a:extLst>
            </p:cNvPr>
            <p:cNvSpPr/>
            <p:nvPr/>
          </p:nvSpPr>
          <p:spPr>
            <a:xfrm flipH="1" flipV="1">
              <a:off x="4349831" y="4406190"/>
              <a:ext cx="436913" cy="1023263"/>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8" name="TextBox 7">
            <a:extLst>
              <a:ext uri="{FF2B5EF4-FFF2-40B4-BE49-F238E27FC236}">
                <a16:creationId xmlns:a16="http://schemas.microsoft.com/office/drawing/2014/main" id="{1276E9CF-F74E-4081-B29E-E7200D2D83F3}"/>
              </a:ext>
            </a:extLst>
          </p:cNvPr>
          <p:cNvSpPr txBox="1"/>
          <p:nvPr/>
        </p:nvSpPr>
        <p:spPr>
          <a:xfrm>
            <a:off x="609600" y="5531248"/>
            <a:ext cx="3678315" cy="369332"/>
          </a:xfrm>
          <a:prstGeom prst="rect">
            <a:avLst/>
          </a:prstGeom>
          <a:noFill/>
          <a:ln w="38100">
            <a:solidFill>
              <a:schemeClr val="tx2">
                <a:lumMod val="60000"/>
                <a:lumOff val="40000"/>
              </a:schemeClr>
            </a:solidFill>
          </a:ln>
        </p:spPr>
        <p:txBody>
          <a:bodyPr wrap="none" rtlCol="0">
            <a:spAutoFit/>
          </a:bodyPr>
          <a:lstStyle/>
          <a:p>
            <a:r>
              <a:rPr lang="en-US" dirty="0"/>
              <a:t>Think of it as collaborative debugging</a:t>
            </a:r>
          </a:p>
        </p:txBody>
      </p:sp>
      <p:sp>
        <p:nvSpPr>
          <p:cNvPr id="18" name="Flowchart: Sequential Access Storage 17">
            <a:extLst>
              <a:ext uri="{FF2B5EF4-FFF2-40B4-BE49-F238E27FC236}">
                <a16:creationId xmlns:a16="http://schemas.microsoft.com/office/drawing/2014/main" id="{01C48797-426E-44D0-8F4A-2A09509CD699}"/>
              </a:ext>
            </a:extLst>
          </p:cNvPr>
          <p:cNvSpPr/>
          <p:nvPr/>
        </p:nvSpPr>
        <p:spPr>
          <a:xfrm>
            <a:off x="6038188" y="4265045"/>
            <a:ext cx="570897" cy="570897"/>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A44A75E2-2C50-492E-9AB8-F0118763DC60}"/>
              </a:ext>
            </a:extLst>
          </p:cNvPr>
          <p:cNvSpPr txBox="1"/>
          <p:nvPr/>
        </p:nvSpPr>
        <p:spPr>
          <a:xfrm>
            <a:off x="5977648" y="3680269"/>
            <a:ext cx="759917" cy="584775"/>
          </a:xfrm>
          <a:prstGeom prst="rect">
            <a:avLst/>
          </a:prstGeom>
          <a:noFill/>
        </p:spPr>
        <p:txBody>
          <a:bodyPr wrap="square" rtlCol="0">
            <a:spAutoFit/>
          </a:bodyPr>
          <a:lstStyle/>
          <a:p>
            <a:r>
              <a:rPr lang="en-US" sz="1600" dirty="0"/>
              <a:t>FSDP runner</a:t>
            </a:r>
          </a:p>
        </p:txBody>
      </p:sp>
      <p:sp>
        <p:nvSpPr>
          <p:cNvPr id="20" name="Flowchart: Document 19">
            <a:extLst>
              <a:ext uri="{FF2B5EF4-FFF2-40B4-BE49-F238E27FC236}">
                <a16:creationId xmlns:a16="http://schemas.microsoft.com/office/drawing/2014/main" id="{9E211F46-60ED-461F-95F8-7CDD0935D91B}"/>
              </a:ext>
            </a:extLst>
          </p:cNvPr>
          <p:cNvSpPr/>
          <p:nvPr/>
        </p:nvSpPr>
        <p:spPr>
          <a:xfrm>
            <a:off x="8593942" y="2891558"/>
            <a:ext cx="1050418" cy="696029"/>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45502547-3715-4078-94A7-7781EE65FC2B}"/>
              </a:ext>
            </a:extLst>
          </p:cNvPr>
          <p:cNvSpPr txBox="1"/>
          <p:nvPr/>
        </p:nvSpPr>
        <p:spPr>
          <a:xfrm>
            <a:off x="8665982" y="2955521"/>
            <a:ext cx="906338" cy="338554"/>
          </a:xfrm>
          <a:prstGeom prst="rect">
            <a:avLst/>
          </a:prstGeom>
          <a:solidFill>
            <a:srgbClr val="FFFFFF">
              <a:alpha val="40000"/>
            </a:srgbClr>
          </a:solidFill>
        </p:spPr>
        <p:txBody>
          <a:bodyPr wrap="none" rtlCol="0">
            <a:spAutoFit/>
          </a:bodyPr>
          <a:lstStyle/>
          <a:p>
            <a:r>
              <a:rPr lang="en-US" sz="1600" dirty="0"/>
              <a:t>test plan</a:t>
            </a:r>
          </a:p>
        </p:txBody>
      </p:sp>
      <p:sp>
        <p:nvSpPr>
          <p:cNvPr id="22" name="Flowchart: Document 21">
            <a:extLst>
              <a:ext uri="{FF2B5EF4-FFF2-40B4-BE49-F238E27FC236}">
                <a16:creationId xmlns:a16="http://schemas.microsoft.com/office/drawing/2014/main" id="{228DCD0D-B28E-419D-B308-98E034F4223E}"/>
              </a:ext>
            </a:extLst>
          </p:cNvPr>
          <p:cNvSpPr/>
          <p:nvPr/>
        </p:nvSpPr>
        <p:spPr>
          <a:xfrm>
            <a:off x="10289083" y="3966136"/>
            <a:ext cx="1066372" cy="1168714"/>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2C57F18-5C5E-4B18-B2CF-03ADC6382E20}"/>
              </a:ext>
            </a:extLst>
          </p:cNvPr>
          <p:cNvSpPr txBox="1"/>
          <p:nvPr/>
        </p:nvSpPr>
        <p:spPr>
          <a:xfrm>
            <a:off x="10289083" y="4232139"/>
            <a:ext cx="1075231" cy="338554"/>
          </a:xfrm>
          <a:prstGeom prst="rect">
            <a:avLst/>
          </a:prstGeom>
          <a:solidFill>
            <a:srgbClr val="FFFFFF">
              <a:alpha val="40000"/>
            </a:srgbClr>
          </a:solidFill>
        </p:spPr>
        <p:txBody>
          <a:bodyPr wrap="none" rtlCol="0">
            <a:spAutoFit/>
          </a:bodyPr>
          <a:lstStyle/>
          <a:p>
            <a:r>
              <a:rPr lang="en-US" sz="1600" dirty="0"/>
              <a:t>mailing list</a:t>
            </a:r>
          </a:p>
        </p:txBody>
      </p:sp>
      <p:cxnSp>
        <p:nvCxnSpPr>
          <p:cNvPr id="11" name="Connector: Elbow 10">
            <a:extLst>
              <a:ext uri="{FF2B5EF4-FFF2-40B4-BE49-F238E27FC236}">
                <a16:creationId xmlns:a16="http://schemas.microsoft.com/office/drawing/2014/main" id="{E17E1610-C562-4943-AA4D-DBAE2B4713B0}"/>
              </a:ext>
            </a:extLst>
          </p:cNvPr>
          <p:cNvCxnSpPr>
            <a:cxnSpLocks/>
            <a:stCxn id="22" idx="3"/>
            <a:endCxn id="48" idx="3"/>
          </p:cNvCxnSpPr>
          <p:nvPr/>
        </p:nvCxnSpPr>
        <p:spPr>
          <a:xfrm flipH="1">
            <a:off x="9161937" y="4550493"/>
            <a:ext cx="2193518" cy="1391202"/>
          </a:xfrm>
          <a:prstGeom prst="bentConnector3">
            <a:avLst>
              <a:gd name="adj1" fmla="val -10422"/>
            </a:avLst>
          </a:prstGeom>
          <a:ln>
            <a:headEnd type="none" w="med" len="med"/>
            <a:tailEnd type="triangle" w="med" len="med"/>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E7B451E1-EA78-45E8-930F-9090A436CACF}"/>
              </a:ext>
            </a:extLst>
          </p:cNvPr>
          <p:cNvPicPr>
            <a:picLocks noChangeAspect="1"/>
          </p:cNvPicPr>
          <p:nvPr/>
        </p:nvPicPr>
        <p:blipFill>
          <a:blip r:embed="rId2"/>
          <a:stretch>
            <a:fillRect/>
          </a:stretch>
        </p:blipFill>
        <p:spPr>
          <a:xfrm>
            <a:off x="7498350" y="4895846"/>
            <a:ext cx="933292" cy="933292"/>
          </a:xfrm>
          <a:prstGeom prst="rect">
            <a:avLst/>
          </a:prstGeom>
        </p:spPr>
      </p:pic>
      <p:pic>
        <p:nvPicPr>
          <p:cNvPr id="28" name="Picture 27">
            <a:extLst>
              <a:ext uri="{FF2B5EF4-FFF2-40B4-BE49-F238E27FC236}">
                <a16:creationId xmlns:a16="http://schemas.microsoft.com/office/drawing/2014/main" id="{DC4C3273-C537-40B0-B0EA-51C36B1DF76C}"/>
              </a:ext>
            </a:extLst>
          </p:cNvPr>
          <p:cNvPicPr>
            <a:picLocks noChangeAspect="1"/>
          </p:cNvPicPr>
          <p:nvPr/>
        </p:nvPicPr>
        <p:blipFill>
          <a:blip r:embed="rId2"/>
          <a:stretch>
            <a:fillRect/>
          </a:stretch>
        </p:blipFill>
        <p:spPr>
          <a:xfrm>
            <a:off x="7492952" y="3375699"/>
            <a:ext cx="933292" cy="933292"/>
          </a:xfrm>
          <a:prstGeom prst="rect">
            <a:avLst/>
          </a:prstGeom>
        </p:spPr>
      </p:pic>
      <p:cxnSp>
        <p:nvCxnSpPr>
          <p:cNvPr id="30" name="Straight Arrow Connector 29">
            <a:extLst>
              <a:ext uri="{FF2B5EF4-FFF2-40B4-BE49-F238E27FC236}">
                <a16:creationId xmlns:a16="http://schemas.microsoft.com/office/drawing/2014/main" id="{CA625E1E-30F2-45EC-ABC2-248C504AAC69}"/>
              </a:ext>
            </a:extLst>
          </p:cNvPr>
          <p:cNvCxnSpPr>
            <a:cxnSpLocks/>
            <a:stCxn id="20" idx="2"/>
          </p:cNvCxnSpPr>
          <p:nvPr/>
        </p:nvCxnSpPr>
        <p:spPr>
          <a:xfrm>
            <a:off x="9119151" y="3541572"/>
            <a:ext cx="0" cy="30284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2A3098F9-2FBB-41E1-A2A7-B0D041FF07D7}"/>
              </a:ext>
            </a:extLst>
          </p:cNvPr>
          <p:cNvSpPr/>
          <p:nvPr/>
        </p:nvSpPr>
        <p:spPr>
          <a:xfrm>
            <a:off x="9076365" y="5759132"/>
            <a:ext cx="85572" cy="36512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1" name="Connector: Elbow 50">
            <a:extLst>
              <a:ext uri="{FF2B5EF4-FFF2-40B4-BE49-F238E27FC236}">
                <a16:creationId xmlns:a16="http://schemas.microsoft.com/office/drawing/2014/main" id="{B9B629F1-1DE4-4D1F-BC2C-6D011D8FDB41}"/>
              </a:ext>
            </a:extLst>
          </p:cNvPr>
          <p:cNvCxnSpPr>
            <a:cxnSpLocks/>
            <a:stCxn id="48" idx="1"/>
            <a:endCxn id="18" idx="2"/>
          </p:cNvCxnSpPr>
          <p:nvPr/>
        </p:nvCxnSpPr>
        <p:spPr>
          <a:xfrm rot="10800000">
            <a:off x="6323637" y="4835943"/>
            <a:ext cx="2752728" cy="1105753"/>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10" name="Flowchart: Off-page Connector 9">
            <a:extLst>
              <a:ext uri="{FF2B5EF4-FFF2-40B4-BE49-F238E27FC236}">
                <a16:creationId xmlns:a16="http://schemas.microsoft.com/office/drawing/2014/main" id="{A31A3CDC-440E-49D3-9E69-C296AF0E7CE7}"/>
              </a:ext>
            </a:extLst>
          </p:cNvPr>
          <p:cNvSpPr/>
          <p:nvPr/>
        </p:nvSpPr>
        <p:spPr>
          <a:xfrm>
            <a:off x="4923247" y="3986153"/>
            <a:ext cx="304800" cy="30952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8C7DA4F-EC4C-471E-BC4A-5C7612CAA328}"/>
              </a:ext>
            </a:extLst>
          </p:cNvPr>
          <p:cNvSpPr txBox="1"/>
          <p:nvPr/>
        </p:nvSpPr>
        <p:spPr>
          <a:xfrm>
            <a:off x="4611433" y="3045154"/>
            <a:ext cx="1242265" cy="923330"/>
          </a:xfrm>
          <a:prstGeom prst="rect">
            <a:avLst/>
          </a:prstGeom>
          <a:noFill/>
        </p:spPr>
        <p:txBody>
          <a:bodyPr wrap="square" rtlCol="0">
            <a:spAutoFit/>
          </a:bodyPr>
          <a:lstStyle/>
          <a:p>
            <a:r>
              <a:rPr lang="en-US" dirty="0"/>
              <a:t>Repo with pending changes</a:t>
            </a:r>
          </a:p>
        </p:txBody>
      </p:sp>
      <p:cxnSp>
        <p:nvCxnSpPr>
          <p:cNvPr id="32" name="Connector: Elbow 31">
            <a:extLst>
              <a:ext uri="{FF2B5EF4-FFF2-40B4-BE49-F238E27FC236}">
                <a16:creationId xmlns:a16="http://schemas.microsoft.com/office/drawing/2014/main" id="{7F9B783E-5DB1-4DBE-A85B-3B09C3485F77}"/>
              </a:ext>
            </a:extLst>
          </p:cNvPr>
          <p:cNvCxnSpPr>
            <a:stCxn id="10" idx="2"/>
            <a:endCxn id="18" idx="1"/>
          </p:cNvCxnSpPr>
          <p:nvPr/>
        </p:nvCxnSpPr>
        <p:spPr>
          <a:xfrm rot="16200000" flipH="1">
            <a:off x="5429511" y="3941816"/>
            <a:ext cx="254813" cy="962541"/>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7" name="Group 36">
            <a:extLst>
              <a:ext uri="{FF2B5EF4-FFF2-40B4-BE49-F238E27FC236}">
                <a16:creationId xmlns:a16="http://schemas.microsoft.com/office/drawing/2014/main" id="{CB0FAEA0-4A8D-484A-8104-FDBA7F40AB1E}"/>
              </a:ext>
            </a:extLst>
          </p:cNvPr>
          <p:cNvGrpSpPr/>
          <p:nvPr/>
        </p:nvGrpSpPr>
        <p:grpSpPr>
          <a:xfrm rot="20893592">
            <a:off x="7799204" y="3769756"/>
            <a:ext cx="1413421" cy="762990"/>
            <a:chOff x="9481147" y="3484654"/>
            <a:chExt cx="2161613" cy="1166877"/>
          </a:xfrm>
        </p:grpSpPr>
        <p:sp>
          <p:nvSpPr>
            <p:cNvPr id="38" name="Arc 37">
              <a:extLst>
                <a:ext uri="{FF2B5EF4-FFF2-40B4-BE49-F238E27FC236}">
                  <a16:creationId xmlns:a16="http://schemas.microsoft.com/office/drawing/2014/main" id="{9554E5C5-D38B-4168-95DE-22479B7E5BA5}"/>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638995-9886-4E01-A5B6-8C6D3E569D98}"/>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A39BCD2B-49AC-4A61-A715-5D7140C9A97F}"/>
              </a:ext>
            </a:extLst>
          </p:cNvPr>
          <p:cNvGrpSpPr/>
          <p:nvPr/>
        </p:nvGrpSpPr>
        <p:grpSpPr>
          <a:xfrm rot="706408" flipV="1">
            <a:off x="7815197" y="4600562"/>
            <a:ext cx="1413421" cy="762990"/>
            <a:chOff x="9481147" y="3484654"/>
            <a:chExt cx="2161613" cy="1166877"/>
          </a:xfrm>
        </p:grpSpPr>
        <p:sp>
          <p:nvSpPr>
            <p:cNvPr id="41" name="Arc 40">
              <a:extLst>
                <a:ext uri="{FF2B5EF4-FFF2-40B4-BE49-F238E27FC236}">
                  <a16:creationId xmlns:a16="http://schemas.microsoft.com/office/drawing/2014/main" id="{13E3D60E-C596-4FC0-8BBA-B4A5DD0355FE}"/>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Arc 41">
              <a:extLst>
                <a:ext uri="{FF2B5EF4-FFF2-40B4-BE49-F238E27FC236}">
                  <a16:creationId xmlns:a16="http://schemas.microsoft.com/office/drawing/2014/main" id="{AFC43452-4480-4EDC-A2F3-4FABB3CDD671}"/>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35" name="Straight Arrow Connector 34">
            <a:extLst>
              <a:ext uri="{FF2B5EF4-FFF2-40B4-BE49-F238E27FC236}">
                <a16:creationId xmlns:a16="http://schemas.microsoft.com/office/drawing/2014/main" id="{24589FBD-5DCC-4DF8-BAFE-15F88B59059E}"/>
              </a:ext>
            </a:extLst>
          </p:cNvPr>
          <p:cNvCxnSpPr>
            <a:cxnSpLocks/>
            <a:stCxn id="18" idx="3"/>
          </p:cNvCxnSpPr>
          <p:nvPr/>
        </p:nvCxnSpPr>
        <p:spPr>
          <a:xfrm>
            <a:off x="6609085" y="4550494"/>
            <a:ext cx="164946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CAD8EBC-5FB8-4B6A-B0B2-2BF97BA197A4}"/>
              </a:ext>
            </a:extLst>
          </p:cNvPr>
          <p:cNvCxnSpPr>
            <a:cxnSpLocks/>
          </p:cNvCxnSpPr>
          <p:nvPr/>
        </p:nvCxnSpPr>
        <p:spPr>
          <a:xfrm>
            <a:off x="9777954" y="4511199"/>
            <a:ext cx="427591"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94B88C7D-3D10-4D83-B137-090083175251}"/>
              </a:ext>
            </a:extLst>
          </p:cNvPr>
          <p:cNvSpPr txBox="1"/>
          <p:nvPr/>
        </p:nvSpPr>
        <p:spPr>
          <a:xfrm>
            <a:off x="369945" y="3340599"/>
            <a:ext cx="4454049" cy="1743401"/>
          </a:xfrm>
          <a:prstGeom prst="rect">
            <a:avLst/>
          </a:prstGeom>
          <a:noFill/>
        </p:spPr>
        <p:txBody>
          <a:bodyPr wrap="square" rtlCol="0">
            <a:noAutofit/>
          </a:bodyPr>
          <a:lstStyle/>
          <a:p>
            <a:r>
              <a:rPr lang="en-US" dirty="0"/>
              <a:t>Benefits:</a:t>
            </a:r>
          </a:p>
          <a:p>
            <a:pPr marL="285750" indent="-285750">
              <a:buFontTx/>
              <a:buChar char="-"/>
            </a:pPr>
            <a:r>
              <a:rPr lang="en-US" dirty="0"/>
              <a:t>Provides the Linux open source community with ‘automated integration verification’ </a:t>
            </a:r>
          </a:p>
          <a:p>
            <a:pPr marL="285750" indent="-285750">
              <a:buFontTx/>
              <a:buChar char="-"/>
            </a:pPr>
            <a:r>
              <a:rPr lang="en-US" dirty="0"/>
              <a:t>Frees the vendors from duplicating tests being run by every other vendor</a:t>
            </a:r>
          </a:p>
          <a:p>
            <a:endParaRPr lang="en-US" dirty="0"/>
          </a:p>
        </p:txBody>
      </p:sp>
    </p:spTree>
    <p:extLst>
      <p:ext uri="{BB962C8B-B14F-4D97-AF65-F5344CB8AC3E}">
        <p14:creationId xmlns:p14="http://schemas.microsoft.com/office/powerpoint/2010/main" val="98972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ON-demand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15</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On-Demand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11777455" cy="1477328"/>
          </a:xfrm>
          <a:prstGeom prst="rect">
            <a:avLst/>
          </a:prstGeom>
          <a:noFill/>
        </p:spPr>
        <p:txBody>
          <a:bodyPr wrap="none" rtlCol="0">
            <a:spAutoFit/>
          </a:bodyPr>
          <a:lstStyle/>
          <a:p>
            <a:r>
              <a:rPr lang="en-US" dirty="0"/>
              <a:t>Necessary machines are made available to the client (e.g. h/w vendor, a distro…) for its exclusive use for a defined duration</a:t>
            </a:r>
          </a:p>
          <a:p>
            <a:pPr marL="285750" indent="-285750">
              <a:buFontTx/>
              <a:buChar char="-"/>
            </a:pPr>
            <a:r>
              <a:rPr lang="en-US" dirty="0"/>
              <a:t>Private debug, design validation, testing …</a:t>
            </a:r>
          </a:p>
          <a:p>
            <a:pPr marL="285750" indent="-285750">
              <a:buFontTx/>
              <a:buChar char="-"/>
            </a:pPr>
            <a:r>
              <a:rPr lang="en-US" dirty="0"/>
              <a:t>Cost for use of the cluster depends on the FSDP membership level – see the section on “Membership”</a:t>
            </a:r>
          </a:p>
          <a:p>
            <a:pPr marL="285750" indent="-285750">
              <a:buFontTx/>
              <a:buChar char="-"/>
            </a:pPr>
            <a:r>
              <a:rPr lang="en-US" dirty="0"/>
              <a:t>During that interval, the allocated machines are dedicated for the sole use of that client</a:t>
            </a:r>
          </a:p>
          <a:p>
            <a:pPr marL="285750" indent="-285750">
              <a:buFontTx/>
              <a:buChar char="-"/>
            </a:pPr>
            <a:r>
              <a:rPr lang="en-US" dirty="0"/>
              <a:t>Use of the cluster is not necessarily driven by the OFA-defined test plan</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results</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
        <p:nvSpPr>
          <p:cNvPr id="3" name="TextBox 2">
            <a:extLst>
              <a:ext uri="{FF2B5EF4-FFF2-40B4-BE49-F238E27FC236}">
                <a16:creationId xmlns:a16="http://schemas.microsoft.com/office/drawing/2014/main" id="{AE916BB3-6947-4E96-850B-EFDFAB2FF841}"/>
              </a:ext>
            </a:extLst>
          </p:cNvPr>
          <p:cNvSpPr txBox="1"/>
          <p:nvPr/>
        </p:nvSpPr>
        <p:spPr>
          <a:xfrm>
            <a:off x="6712193" y="4746957"/>
            <a:ext cx="3275640" cy="369332"/>
          </a:xfrm>
          <a:prstGeom prst="rect">
            <a:avLst/>
          </a:prstGeom>
          <a:noFill/>
        </p:spPr>
        <p:txBody>
          <a:bodyPr wrap="none" rtlCol="0">
            <a:spAutoFit/>
          </a:bodyPr>
          <a:lstStyle/>
          <a:p>
            <a:r>
              <a:rPr lang="en-US" dirty="0"/>
              <a:t>Results are returned to the client</a:t>
            </a:r>
          </a:p>
        </p:txBody>
      </p:sp>
    </p:spTree>
    <p:extLst>
      <p:ext uri="{BB962C8B-B14F-4D97-AF65-F5344CB8AC3E}">
        <p14:creationId xmlns:p14="http://schemas.microsoft.com/office/powerpoint/2010/main" val="3668870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F26A0E40-35DD-47B2-8435-A6A8214A5E80}"/>
              </a:ext>
            </a:extLst>
          </p:cNvPr>
          <p:cNvCxnSpPr>
            <a:cxnSpLocks/>
            <a:stCxn id="12" idx="0"/>
            <a:endCxn id="8" idx="0"/>
          </p:cNvCxnSpPr>
          <p:nvPr/>
        </p:nvCxnSpPr>
        <p:spPr>
          <a:xfrm flipH="1">
            <a:off x="3737340" y="3223894"/>
            <a:ext cx="21910" cy="9888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 name="Title 5">
            <a:extLst>
              <a:ext uri="{FF2B5EF4-FFF2-40B4-BE49-F238E27FC236}">
                <a16:creationId xmlns:a16="http://schemas.microsoft.com/office/drawing/2014/main" id="{2382A555-8003-4093-95EB-8F1B9D592E44}"/>
              </a:ext>
            </a:extLst>
          </p:cNvPr>
          <p:cNvSpPr>
            <a:spLocks noGrp="1"/>
          </p:cNvSpPr>
          <p:nvPr>
            <p:ph type="title"/>
          </p:nvPr>
        </p:nvSpPr>
        <p:spPr/>
        <p:txBody>
          <a:bodyPr/>
          <a:lstStyle/>
          <a:p>
            <a:r>
              <a:rPr lang="en-US" dirty="0"/>
              <a:t>Usage: logo program</a:t>
            </a:r>
          </a:p>
        </p:txBody>
      </p:sp>
      <p:sp>
        <p:nvSpPr>
          <p:cNvPr id="4" name="Slide Number Placeholder 3">
            <a:extLst>
              <a:ext uri="{FF2B5EF4-FFF2-40B4-BE49-F238E27FC236}">
                <a16:creationId xmlns:a16="http://schemas.microsoft.com/office/drawing/2014/main" id="{59E10745-5DA8-4DE7-81E6-34022294F86D}"/>
              </a:ext>
            </a:extLst>
          </p:cNvPr>
          <p:cNvSpPr>
            <a:spLocks noGrp="1"/>
          </p:cNvSpPr>
          <p:nvPr>
            <p:ph type="sldNum" sz="quarter" idx="11"/>
          </p:nvPr>
        </p:nvSpPr>
        <p:spPr/>
        <p:txBody>
          <a:bodyPr/>
          <a:lstStyle/>
          <a:p>
            <a:fld id="{0743EA0E-C5B1-48EC-8082-F253EA88050D}" type="slidenum">
              <a:rPr lang="en-US" smtClean="0"/>
              <a:pPr/>
              <a:t>16</a:t>
            </a:fld>
            <a:endParaRPr lang="en-US" dirty="0"/>
          </a:p>
        </p:txBody>
      </p:sp>
      <p:sp>
        <p:nvSpPr>
          <p:cNvPr id="8" name="Oval 7">
            <a:extLst>
              <a:ext uri="{FF2B5EF4-FFF2-40B4-BE49-F238E27FC236}">
                <a16:creationId xmlns:a16="http://schemas.microsoft.com/office/drawing/2014/main" id="{45B48C3E-3B78-4DDB-AF13-72E9D06B5588}"/>
              </a:ext>
            </a:extLst>
          </p:cNvPr>
          <p:cNvSpPr/>
          <p:nvPr/>
        </p:nvSpPr>
        <p:spPr>
          <a:xfrm>
            <a:off x="2973031" y="4212723"/>
            <a:ext cx="1528618" cy="153654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Logo Testing</a:t>
            </a:r>
          </a:p>
        </p:txBody>
      </p:sp>
      <p:sp>
        <p:nvSpPr>
          <p:cNvPr id="10" name="TextBox 9">
            <a:extLst>
              <a:ext uri="{FF2B5EF4-FFF2-40B4-BE49-F238E27FC236}">
                <a16:creationId xmlns:a16="http://schemas.microsoft.com/office/drawing/2014/main" id="{B4D500BE-068E-4488-BAB9-545E82F434B6}"/>
              </a:ext>
            </a:extLst>
          </p:cNvPr>
          <p:cNvSpPr txBox="1"/>
          <p:nvPr/>
        </p:nvSpPr>
        <p:spPr>
          <a:xfrm>
            <a:off x="310753" y="1374764"/>
            <a:ext cx="5902578" cy="1477328"/>
          </a:xfrm>
          <a:prstGeom prst="rect">
            <a:avLst/>
          </a:prstGeom>
          <a:noFill/>
        </p:spPr>
        <p:txBody>
          <a:bodyPr wrap="none" rtlCol="0">
            <a:spAutoFit/>
          </a:bodyPr>
          <a:lstStyle/>
          <a:p>
            <a:r>
              <a:rPr lang="en-US" b="1"/>
              <a:t>Two possible types </a:t>
            </a:r>
            <a:r>
              <a:rPr lang="en-US" b="1" dirty="0"/>
              <a:t>of Logos: </a:t>
            </a:r>
            <a:r>
              <a:rPr lang="en-US" b="1" i="1" dirty="0"/>
              <a:t>Vendor Logo &amp;</a:t>
            </a:r>
            <a:r>
              <a:rPr lang="en-US" b="1" dirty="0"/>
              <a:t> </a:t>
            </a:r>
            <a:r>
              <a:rPr lang="en-US" b="1" i="1" dirty="0"/>
              <a:t>Distro Logo</a:t>
            </a:r>
          </a:p>
          <a:p>
            <a:r>
              <a:rPr lang="en-US" dirty="0"/>
              <a:t>Logo tests are run ‘on-demand’, driven by OFA’s test plan</a:t>
            </a:r>
          </a:p>
          <a:p>
            <a:pPr marL="285750" indent="-285750">
              <a:buFontTx/>
              <a:buChar char="-"/>
            </a:pPr>
            <a:r>
              <a:rPr lang="en-US" dirty="0"/>
              <a:t>Test plan is executed selectively</a:t>
            </a:r>
          </a:p>
          <a:p>
            <a:pPr marL="285750" indent="-285750">
              <a:buFontTx/>
              <a:buChar char="-"/>
            </a:pPr>
            <a:r>
              <a:rPr lang="en-US" dirty="0"/>
              <a:t>Run against a defined (“certified”) hardware configuration</a:t>
            </a:r>
          </a:p>
          <a:p>
            <a:pPr marL="285750" indent="-285750">
              <a:buFontTx/>
              <a:buChar char="-"/>
            </a:pPr>
            <a:r>
              <a:rPr lang="en-US" dirty="0"/>
              <a:t>Run against a specific distribution(s) </a:t>
            </a:r>
          </a:p>
        </p:txBody>
      </p:sp>
      <p:sp>
        <p:nvSpPr>
          <p:cNvPr id="12" name="Flowchart: Document 11">
            <a:extLst>
              <a:ext uri="{FF2B5EF4-FFF2-40B4-BE49-F238E27FC236}">
                <a16:creationId xmlns:a16="http://schemas.microsoft.com/office/drawing/2014/main" id="{C3297747-3F37-4366-A00B-7105B15EAC97}"/>
              </a:ext>
            </a:extLst>
          </p:cNvPr>
          <p:cNvSpPr/>
          <p:nvPr/>
        </p:nvSpPr>
        <p:spPr>
          <a:xfrm>
            <a:off x="3186244" y="3223894"/>
            <a:ext cx="1146012" cy="75937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107DFA2E-01E9-4CE1-9045-664281DB6E09}"/>
              </a:ext>
            </a:extLst>
          </p:cNvPr>
          <p:cNvSpPr txBox="1"/>
          <p:nvPr/>
        </p:nvSpPr>
        <p:spPr>
          <a:xfrm>
            <a:off x="6759250" y="2453374"/>
            <a:ext cx="3638029" cy="1498820"/>
          </a:xfrm>
          <a:prstGeom prst="rect">
            <a:avLst/>
          </a:prstGeom>
          <a:noFill/>
        </p:spPr>
        <p:txBody>
          <a:bodyPr wrap="square" rtlCol="0">
            <a:noAutofit/>
          </a:bodyPr>
          <a:lstStyle/>
          <a:p>
            <a:r>
              <a:rPr lang="en-US" dirty="0"/>
              <a:t>Logo is awarded to Vendor or Distro</a:t>
            </a:r>
          </a:p>
          <a:p>
            <a:r>
              <a:rPr lang="en-US" dirty="0"/>
              <a:t>Certification includes:</a:t>
            </a:r>
          </a:p>
          <a:p>
            <a:pPr marL="285750" indent="-285750">
              <a:buFontTx/>
              <a:buChar char="-"/>
            </a:pPr>
            <a:r>
              <a:rPr lang="en-US" dirty="0"/>
              <a:t>Test environment</a:t>
            </a:r>
          </a:p>
          <a:p>
            <a:pPr marL="285750" indent="-285750">
              <a:buFontTx/>
              <a:buChar char="-"/>
            </a:pPr>
            <a:r>
              <a:rPr lang="en-US" dirty="0"/>
              <a:t>list of tests executed</a:t>
            </a:r>
          </a:p>
          <a:p>
            <a:pPr marL="285750" indent="-285750">
              <a:buFontTx/>
              <a:buChar char="-"/>
            </a:pPr>
            <a:r>
              <a:rPr lang="en-US" dirty="0"/>
              <a:t>pass/fail results</a:t>
            </a:r>
          </a:p>
          <a:p>
            <a:pPr marL="285750" indent="-285750">
              <a:buFontTx/>
              <a:buChar char="-"/>
            </a:pPr>
            <a:endParaRPr lang="en-US" dirty="0"/>
          </a:p>
        </p:txBody>
      </p:sp>
      <p:cxnSp>
        <p:nvCxnSpPr>
          <p:cNvPr id="28" name="Straight Arrow Connector 27">
            <a:extLst>
              <a:ext uri="{FF2B5EF4-FFF2-40B4-BE49-F238E27FC236}">
                <a16:creationId xmlns:a16="http://schemas.microsoft.com/office/drawing/2014/main" id="{8B9865AB-0289-4977-BE7F-40D6CC92ADA8}"/>
              </a:ext>
            </a:extLst>
          </p:cNvPr>
          <p:cNvCxnSpPr>
            <a:cxnSpLocks/>
            <a:stCxn id="8" idx="6"/>
          </p:cNvCxnSpPr>
          <p:nvPr/>
        </p:nvCxnSpPr>
        <p:spPr>
          <a:xfrm>
            <a:off x="4501649" y="4980994"/>
            <a:ext cx="784790" cy="0"/>
          </a:xfrm>
          <a:prstGeom prst="straightConnector1">
            <a:avLst/>
          </a:prstGeom>
          <a:ln>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DAE6D15B-56D5-4F65-BE31-5E35A6639504}"/>
              </a:ext>
            </a:extLst>
          </p:cNvPr>
          <p:cNvSpPr txBox="1"/>
          <p:nvPr/>
        </p:nvSpPr>
        <p:spPr>
          <a:xfrm>
            <a:off x="6598302" y="4563035"/>
            <a:ext cx="5428217" cy="830997"/>
          </a:xfrm>
          <a:prstGeom prst="rect">
            <a:avLst/>
          </a:prstGeom>
          <a:noFill/>
        </p:spPr>
        <p:txBody>
          <a:bodyPr wrap="none" rtlCol="0">
            <a:spAutoFit/>
          </a:bodyPr>
          <a:lstStyle/>
          <a:p>
            <a:r>
              <a:rPr lang="en-US" sz="1600" dirty="0"/>
              <a:t>“Our new hardware is certified to work with RHEL </a:t>
            </a:r>
            <a:r>
              <a:rPr lang="en-US" sz="1600" dirty="0" err="1"/>
              <a:t>x.x</a:t>
            </a:r>
            <a:r>
              <a:rPr lang="en-US" sz="1600" dirty="0"/>
              <a:t>, SLES </a:t>
            </a:r>
            <a:r>
              <a:rPr lang="en-US" sz="1600" dirty="0" err="1"/>
              <a:t>y.y</a:t>
            </a:r>
            <a:r>
              <a:rPr lang="en-US" sz="1600" dirty="0"/>
              <a:t>”</a:t>
            </a:r>
          </a:p>
          <a:p>
            <a:pPr algn="ctr"/>
            <a:r>
              <a:rPr lang="en-US" sz="1600" dirty="0"/>
              <a:t>or</a:t>
            </a:r>
          </a:p>
          <a:p>
            <a:r>
              <a:rPr lang="en-US" sz="1600" dirty="0"/>
              <a:t>“Our distribution is supported by the following hardware”</a:t>
            </a:r>
          </a:p>
        </p:txBody>
      </p:sp>
      <p:sp>
        <p:nvSpPr>
          <p:cNvPr id="30" name="Flowchart: Sequential Access Storage 29">
            <a:extLst>
              <a:ext uri="{FF2B5EF4-FFF2-40B4-BE49-F238E27FC236}">
                <a16:creationId xmlns:a16="http://schemas.microsoft.com/office/drawing/2014/main" id="{F90D5062-D7B5-495C-B326-5903A8DA7B20}"/>
              </a:ext>
            </a:extLst>
          </p:cNvPr>
          <p:cNvSpPr/>
          <p:nvPr/>
        </p:nvSpPr>
        <p:spPr>
          <a:xfrm>
            <a:off x="1708637" y="5535686"/>
            <a:ext cx="720436" cy="720436"/>
          </a:xfrm>
          <a:prstGeom prst="flowChartMagnetic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9DB4DCA-F002-483D-B726-DCE665C1EE39}"/>
              </a:ext>
            </a:extLst>
          </p:cNvPr>
          <p:cNvSpPr txBox="1"/>
          <p:nvPr/>
        </p:nvSpPr>
        <p:spPr>
          <a:xfrm>
            <a:off x="439052" y="5585362"/>
            <a:ext cx="1146986" cy="584775"/>
          </a:xfrm>
          <a:prstGeom prst="rect">
            <a:avLst/>
          </a:prstGeom>
          <a:solidFill>
            <a:srgbClr val="FFFFFF">
              <a:alpha val="40000"/>
            </a:srgbClr>
          </a:solidFill>
          <a:ln>
            <a:noFill/>
          </a:ln>
        </p:spPr>
        <p:txBody>
          <a:bodyPr wrap="square" rtlCol="0">
            <a:spAutoFit/>
          </a:bodyPr>
          <a:lstStyle/>
          <a:p>
            <a:r>
              <a:rPr lang="en-US" sz="1600" dirty="0"/>
              <a:t>distribution under test</a:t>
            </a:r>
          </a:p>
        </p:txBody>
      </p:sp>
      <p:sp>
        <p:nvSpPr>
          <p:cNvPr id="36" name="TextBox 35">
            <a:extLst>
              <a:ext uri="{FF2B5EF4-FFF2-40B4-BE49-F238E27FC236}">
                <a16:creationId xmlns:a16="http://schemas.microsoft.com/office/drawing/2014/main" id="{34355472-6E3F-49E8-960F-DB43ACD3F7EE}"/>
              </a:ext>
            </a:extLst>
          </p:cNvPr>
          <p:cNvSpPr txBox="1"/>
          <p:nvPr/>
        </p:nvSpPr>
        <p:spPr>
          <a:xfrm>
            <a:off x="3306081" y="3420260"/>
            <a:ext cx="906338" cy="338554"/>
          </a:xfrm>
          <a:prstGeom prst="rect">
            <a:avLst/>
          </a:prstGeom>
          <a:solidFill>
            <a:srgbClr val="FFFFFF">
              <a:alpha val="40000"/>
            </a:srgbClr>
          </a:solidFill>
          <a:ln>
            <a:solidFill>
              <a:schemeClr val="tx1"/>
            </a:solidFill>
          </a:ln>
        </p:spPr>
        <p:txBody>
          <a:bodyPr wrap="none" rtlCol="0">
            <a:spAutoFit/>
          </a:bodyPr>
          <a:lstStyle/>
          <a:p>
            <a:r>
              <a:rPr lang="en-US" sz="1600" dirty="0"/>
              <a:t>test plan</a:t>
            </a:r>
          </a:p>
        </p:txBody>
      </p:sp>
      <p:cxnSp>
        <p:nvCxnSpPr>
          <p:cNvPr id="16" name="Straight Connector 15">
            <a:extLst>
              <a:ext uri="{FF2B5EF4-FFF2-40B4-BE49-F238E27FC236}">
                <a16:creationId xmlns:a16="http://schemas.microsoft.com/office/drawing/2014/main" id="{6FAF1AAB-E2F3-49ED-9325-483A54889E21}"/>
              </a:ext>
            </a:extLst>
          </p:cNvPr>
          <p:cNvCxnSpPr>
            <a:cxnSpLocks/>
          </p:cNvCxnSpPr>
          <p:nvPr/>
        </p:nvCxnSpPr>
        <p:spPr>
          <a:xfrm flipH="1">
            <a:off x="776748" y="4978511"/>
            <a:ext cx="1917291" cy="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962F64D3-9520-4D42-BC1B-77A13D96F0C5}"/>
              </a:ext>
            </a:extLst>
          </p:cNvPr>
          <p:cNvGrpSpPr/>
          <p:nvPr/>
        </p:nvGrpSpPr>
        <p:grpSpPr>
          <a:xfrm rot="20893592">
            <a:off x="1680082" y="3805297"/>
            <a:ext cx="2161613" cy="1166877"/>
            <a:chOff x="9481147" y="3484654"/>
            <a:chExt cx="2161613" cy="1166877"/>
          </a:xfrm>
        </p:grpSpPr>
        <p:sp>
          <p:nvSpPr>
            <p:cNvPr id="20" name="Arc 19">
              <a:extLst>
                <a:ext uri="{FF2B5EF4-FFF2-40B4-BE49-F238E27FC236}">
                  <a16:creationId xmlns:a16="http://schemas.microsoft.com/office/drawing/2014/main" id="{C7366533-C6B4-4222-ADB6-BDAD3294E0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Arc 34">
              <a:extLst>
                <a:ext uri="{FF2B5EF4-FFF2-40B4-BE49-F238E27FC236}">
                  <a16:creationId xmlns:a16="http://schemas.microsoft.com/office/drawing/2014/main" id="{0628363E-4500-4128-A3A1-7D3E473AA4AC}"/>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2D182F3E-6DDA-4868-86CC-20B30D6FFD8D}"/>
              </a:ext>
            </a:extLst>
          </p:cNvPr>
          <p:cNvGrpSpPr/>
          <p:nvPr/>
        </p:nvGrpSpPr>
        <p:grpSpPr>
          <a:xfrm rot="706408" flipV="1">
            <a:off x="1692792" y="4995391"/>
            <a:ext cx="2161613" cy="1166877"/>
            <a:chOff x="9481147" y="3484654"/>
            <a:chExt cx="2161613" cy="1166877"/>
          </a:xfrm>
        </p:grpSpPr>
        <p:sp>
          <p:nvSpPr>
            <p:cNvPr id="38" name="Arc 37">
              <a:extLst>
                <a:ext uri="{FF2B5EF4-FFF2-40B4-BE49-F238E27FC236}">
                  <a16:creationId xmlns:a16="http://schemas.microsoft.com/office/drawing/2014/main" id="{833B040B-0820-4740-9FE4-635ABFF792FF}"/>
                </a:ext>
              </a:extLst>
            </p:cNvPr>
            <p:cNvSpPr/>
            <p:nvPr/>
          </p:nvSpPr>
          <p:spPr>
            <a:xfrm>
              <a:off x="9481147" y="3795105"/>
              <a:ext cx="1370627" cy="856426"/>
            </a:xfrm>
            <a:prstGeom prst="arc">
              <a:avLst>
                <a:gd name="adj1" fmla="val 18271978"/>
                <a:gd name="adj2" fmla="val 21215294"/>
              </a:avLst>
            </a:prstGeom>
            <a:ln>
              <a:headEnd type="arrow"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7A5F2A0C-6462-449B-97BC-741FCCED807D}"/>
                </a:ext>
              </a:extLst>
            </p:cNvPr>
            <p:cNvSpPr/>
            <p:nvPr/>
          </p:nvSpPr>
          <p:spPr>
            <a:xfrm flipH="1" flipV="1">
              <a:off x="10272133" y="3484654"/>
              <a:ext cx="1370627" cy="856426"/>
            </a:xfrm>
            <a:prstGeom prst="arc">
              <a:avLst>
                <a:gd name="adj1" fmla="val 18271978"/>
                <a:gd name="adj2" fmla="val 21215294"/>
              </a:avLst>
            </a:prstGeom>
            <a:ln>
              <a:headEnd type="triangl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F62F3D9D-7C96-4474-9099-E1851AE39F13}"/>
              </a:ext>
            </a:extLst>
          </p:cNvPr>
          <p:cNvCxnSpPr>
            <a:cxnSpLocks/>
          </p:cNvCxnSpPr>
          <p:nvPr/>
        </p:nvCxnSpPr>
        <p:spPr>
          <a:xfrm flipH="1">
            <a:off x="5939292" y="3597040"/>
            <a:ext cx="683320" cy="72478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47" name="Flowchart: Punched Tape 46">
            <a:extLst>
              <a:ext uri="{FF2B5EF4-FFF2-40B4-BE49-F238E27FC236}">
                <a16:creationId xmlns:a16="http://schemas.microsoft.com/office/drawing/2014/main" id="{F3107B16-9305-45F1-A0FC-9294A7858820}"/>
              </a:ext>
            </a:extLst>
          </p:cNvPr>
          <p:cNvSpPr/>
          <p:nvPr/>
        </p:nvSpPr>
        <p:spPr>
          <a:xfrm>
            <a:off x="5475150" y="4591916"/>
            <a:ext cx="851486" cy="679414"/>
          </a:xfrm>
          <a:prstGeom prst="flowChartPunchedTape">
            <a:avLst/>
          </a:prstGeom>
          <a:gradFill>
            <a:gsLst>
              <a:gs pos="1948">
                <a:schemeClr val="accent6">
                  <a:lumMod val="60000"/>
                  <a:lumOff val="40000"/>
                </a:schemeClr>
              </a:gs>
              <a:gs pos="100000">
                <a:schemeClr val="accent6">
                  <a:lumMod val="60000"/>
                  <a:lumOff val="40000"/>
                </a:schemeClr>
              </a:gs>
              <a:gs pos="51000">
                <a:schemeClr val="bg1"/>
              </a:gs>
            </a:gsLst>
            <a:lin ang="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pic>
        <p:nvPicPr>
          <p:cNvPr id="51" name="Picture 50">
            <a:extLst>
              <a:ext uri="{FF2B5EF4-FFF2-40B4-BE49-F238E27FC236}">
                <a16:creationId xmlns:a16="http://schemas.microsoft.com/office/drawing/2014/main" id="{F558B23F-62C3-448E-A1D5-8549E414A3B0}"/>
              </a:ext>
            </a:extLst>
          </p:cNvPr>
          <p:cNvPicPr>
            <a:picLocks noChangeAspect="1"/>
          </p:cNvPicPr>
          <p:nvPr/>
        </p:nvPicPr>
        <p:blipFill>
          <a:blip r:embed="rId3"/>
          <a:stretch>
            <a:fillRect/>
          </a:stretch>
        </p:blipFill>
        <p:spPr>
          <a:xfrm>
            <a:off x="1163526" y="3584289"/>
            <a:ext cx="1219200" cy="1219200"/>
          </a:xfrm>
          <a:prstGeom prst="rect">
            <a:avLst/>
          </a:prstGeom>
        </p:spPr>
      </p:pic>
      <p:sp>
        <p:nvSpPr>
          <p:cNvPr id="34" name="TextBox 33">
            <a:extLst>
              <a:ext uri="{FF2B5EF4-FFF2-40B4-BE49-F238E27FC236}">
                <a16:creationId xmlns:a16="http://schemas.microsoft.com/office/drawing/2014/main" id="{9B4D1DA5-49C7-4B02-B9D7-0CD0350359DD}"/>
              </a:ext>
            </a:extLst>
          </p:cNvPr>
          <p:cNvSpPr txBox="1"/>
          <p:nvPr/>
        </p:nvSpPr>
        <p:spPr>
          <a:xfrm>
            <a:off x="433336" y="3760919"/>
            <a:ext cx="1029122" cy="830997"/>
          </a:xfrm>
          <a:prstGeom prst="rect">
            <a:avLst/>
          </a:prstGeom>
          <a:solidFill>
            <a:srgbClr val="FFFFFF">
              <a:alpha val="40000"/>
            </a:srgbClr>
          </a:solidFill>
          <a:ln>
            <a:noFill/>
          </a:ln>
        </p:spPr>
        <p:txBody>
          <a:bodyPr wrap="square" rtlCol="0">
            <a:spAutoFit/>
          </a:bodyPr>
          <a:lstStyle/>
          <a:p>
            <a:r>
              <a:rPr lang="en-US" sz="1600" dirty="0"/>
              <a:t>vendor under test</a:t>
            </a:r>
          </a:p>
        </p:txBody>
      </p:sp>
    </p:spTree>
    <p:extLst>
      <p:ext uri="{BB962C8B-B14F-4D97-AF65-F5344CB8AC3E}">
        <p14:creationId xmlns:p14="http://schemas.microsoft.com/office/powerpoint/2010/main" val="81041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45CA5-EED3-46A0-A3DE-D7492DD6D438}"/>
              </a:ext>
            </a:extLst>
          </p:cNvPr>
          <p:cNvSpPr>
            <a:spLocks noGrp="1"/>
          </p:cNvSpPr>
          <p:nvPr>
            <p:ph type="title"/>
          </p:nvPr>
        </p:nvSpPr>
        <p:spPr/>
        <p:txBody>
          <a:bodyPr/>
          <a:lstStyle/>
          <a:p>
            <a:r>
              <a:rPr lang="en-US" dirty="0"/>
              <a:t>Fabric software development platform</a:t>
            </a:r>
          </a:p>
        </p:txBody>
      </p:sp>
      <p:sp>
        <p:nvSpPr>
          <p:cNvPr id="5" name="Content Placeholder 4">
            <a:extLst>
              <a:ext uri="{FF2B5EF4-FFF2-40B4-BE49-F238E27FC236}">
                <a16:creationId xmlns:a16="http://schemas.microsoft.com/office/drawing/2014/main" id="{3A060378-E068-4624-AEA1-EFF67593CB31}"/>
              </a:ext>
            </a:extLst>
          </p:cNvPr>
          <p:cNvSpPr>
            <a:spLocks noGrp="1"/>
          </p:cNvSpPr>
          <p:nvPr>
            <p:ph idx="1"/>
          </p:nvPr>
        </p:nvSpPr>
        <p:spPr>
          <a:xfrm>
            <a:off x="3719810" y="1580088"/>
            <a:ext cx="4382892" cy="1059826"/>
          </a:xfrm>
        </p:spPr>
        <p:txBody>
          <a:bodyPr>
            <a:normAutofit/>
          </a:bodyPr>
          <a:lstStyle/>
          <a:p>
            <a:pPr marL="0" indent="0">
              <a:buNone/>
            </a:pPr>
            <a:r>
              <a:rPr lang="en-US" dirty="0"/>
              <a:t>A partitionable hardware cluster</a:t>
            </a:r>
          </a:p>
        </p:txBody>
      </p:sp>
      <p:sp>
        <p:nvSpPr>
          <p:cNvPr id="4" name="Slide Number Placeholder 3">
            <a:extLst>
              <a:ext uri="{FF2B5EF4-FFF2-40B4-BE49-F238E27FC236}">
                <a16:creationId xmlns:a16="http://schemas.microsoft.com/office/drawing/2014/main" id="{E798FDD2-5ADF-4372-B0A5-FBB40175D782}"/>
              </a:ext>
            </a:extLst>
          </p:cNvPr>
          <p:cNvSpPr>
            <a:spLocks noGrp="1"/>
          </p:cNvSpPr>
          <p:nvPr>
            <p:ph type="sldNum"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Cloud 5">
            <a:extLst>
              <a:ext uri="{FF2B5EF4-FFF2-40B4-BE49-F238E27FC236}">
                <a16:creationId xmlns:a16="http://schemas.microsoft.com/office/drawing/2014/main" id="{2F9E6564-50CB-43F2-A259-4FA278DF9A0C}"/>
              </a:ext>
            </a:extLst>
          </p:cNvPr>
          <p:cNvSpPr/>
          <p:nvPr/>
        </p:nvSpPr>
        <p:spPr>
          <a:xfrm>
            <a:off x="4556471" y="3465126"/>
            <a:ext cx="1435693" cy="914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Internet</a:t>
            </a:r>
          </a:p>
        </p:txBody>
      </p:sp>
      <p:sp>
        <p:nvSpPr>
          <p:cNvPr id="7" name="Rectangle: Rounded Corners 6">
            <a:extLst>
              <a:ext uri="{FF2B5EF4-FFF2-40B4-BE49-F238E27FC236}">
                <a16:creationId xmlns:a16="http://schemas.microsoft.com/office/drawing/2014/main" id="{01A52EC9-37FF-4E5D-9A6D-FD23349D06D4}"/>
              </a:ext>
            </a:extLst>
          </p:cNvPr>
          <p:cNvSpPr/>
          <p:nvPr/>
        </p:nvSpPr>
        <p:spPr>
          <a:xfrm>
            <a:off x="6396665" y="3532424"/>
            <a:ext cx="1008405"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VPN</a:t>
            </a:r>
          </a:p>
          <a:p>
            <a:pPr algn="ctr"/>
            <a:r>
              <a:rPr lang="en-US" dirty="0"/>
              <a:t>Firewall</a:t>
            </a:r>
          </a:p>
        </p:txBody>
      </p:sp>
      <p:cxnSp>
        <p:nvCxnSpPr>
          <p:cNvPr id="9" name="Straight Arrow Connector 8">
            <a:extLst>
              <a:ext uri="{FF2B5EF4-FFF2-40B4-BE49-F238E27FC236}">
                <a16:creationId xmlns:a16="http://schemas.microsoft.com/office/drawing/2014/main" id="{7D54D970-3FEC-41B2-B509-46CA3668CD19}"/>
              </a:ext>
            </a:extLst>
          </p:cNvPr>
          <p:cNvCxnSpPr>
            <a:cxnSpLocks/>
            <a:stCxn id="6" idx="0"/>
            <a:endCxn id="7" idx="1"/>
          </p:cNvCxnSpPr>
          <p:nvPr/>
        </p:nvCxnSpPr>
        <p:spPr>
          <a:xfrm>
            <a:off x="5990968" y="3922326"/>
            <a:ext cx="405697"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Rounded Corners 10">
            <a:extLst>
              <a:ext uri="{FF2B5EF4-FFF2-40B4-BE49-F238E27FC236}">
                <a16:creationId xmlns:a16="http://schemas.microsoft.com/office/drawing/2014/main" id="{3580E0E8-3A29-43F7-9503-6D5C308E79B9}"/>
              </a:ext>
            </a:extLst>
          </p:cNvPr>
          <p:cNvSpPr/>
          <p:nvPr/>
        </p:nvSpPr>
        <p:spPr>
          <a:xfrm>
            <a:off x="7845971" y="3532424"/>
            <a:ext cx="1217872" cy="77980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Cluster Controller</a:t>
            </a:r>
          </a:p>
        </p:txBody>
      </p:sp>
      <p:cxnSp>
        <p:nvCxnSpPr>
          <p:cNvPr id="13" name="Straight Arrow Connector 12">
            <a:extLst>
              <a:ext uri="{FF2B5EF4-FFF2-40B4-BE49-F238E27FC236}">
                <a16:creationId xmlns:a16="http://schemas.microsoft.com/office/drawing/2014/main" id="{DCA1C27E-9BF7-44FB-AD7A-BB23F718BF5E}"/>
              </a:ext>
            </a:extLst>
          </p:cNvPr>
          <p:cNvCxnSpPr>
            <a:cxnSpLocks/>
            <a:stCxn id="7" idx="3"/>
            <a:endCxn id="11" idx="1"/>
          </p:cNvCxnSpPr>
          <p:nvPr/>
        </p:nvCxnSpPr>
        <p:spPr>
          <a:xfrm>
            <a:off x="7405070" y="3922326"/>
            <a:ext cx="440901"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Rectangle: Rounded Corners 14">
            <a:extLst>
              <a:ext uri="{FF2B5EF4-FFF2-40B4-BE49-F238E27FC236}">
                <a16:creationId xmlns:a16="http://schemas.microsoft.com/office/drawing/2014/main" id="{5C692015-DAC2-4023-82FD-4A1D3B7348BC}"/>
              </a:ext>
            </a:extLst>
          </p:cNvPr>
          <p:cNvSpPr/>
          <p:nvPr/>
        </p:nvSpPr>
        <p:spPr>
          <a:xfrm>
            <a:off x="9536512" y="158296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Lab machine</a:t>
            </a:r>
          </a:p>
        </p:txBody>
      </p:sp>
      <p:sp>
        <p:nvSpPr>
          <p:cNvPr id="16" name="Rectangle: Rounded Corners 15">
            <a:extLst>
              <a:ext uri="{FF2B5EF4-FFF2-40B4-BE49-F238E27FC236}">
                <a16:creationId xmlns:a16="http://schemas.microsoft.com/office/drawing/2014/main" id="{7B2D1C22-434D-483C-BF03-89B76B6BC2BE}"/>
              </a:ext>
            </a:extLst>
          </p:cNvPr>
          <p:cNvSpPr/>
          <p:nvPr/>
        </p:nvSpPr>
        <p:spPr>
          <a:xfrm>
            <a:off x="9536512" y="2372465"/>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7" name="Rectangle: Rounded Corners 16">
            <a:extLst>
              <a:ext uri="{FF2B5EF4-FFF2-40B4-BE49-F238E27FC236}">
                <a16:creationId xmlns:a16="http://schemas.microsoft.com/office/drawing/2014/main" id="{8267CCA3-5F01-484D-9983-1A588A54207A}"/>
              </a:ext>
            </a:extLst>
          </p:cNvPr>
          <p:cNvSpPr/>
          <p:nvPr/>
        </p:nvSpPr>
        <p:spPr>
          <a:xfrm>
            <a:off x="9536512" y="3156653"/>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8" name="Rectangle: Rounded Corners 17">
            <a:extLst>
              <a:ext uri="{FF2B5EF4-FFF2-40B4-BE49-F238E27FC236}">
                <a16:creationId xmlns:a16="http://schemas.microsoft.com/office/drawing/2014/main" id="{6F90024B-85D0-46A3-B3CE-54C2BE67503A}"/>
              </a:ext>
            </a:extLst>
          </p:cNvPr>
          <p:cNvSpPr/>
          <p:nvPr/>
        </p:nvSpPr>
        <p:spPr>
          <a:xfrm>
            <a:off x="9536512" y="3940841"/>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19" name="Rectangle: Rounded Corners 18">
            <a:extLst>
              <a:ext uri="{FF2B5EF4-FFF2-40B4-BE49-F238E27FC236}">
                <a16:creationId xmlns:a16="http://schemas.microsoft.com/office/drawing/2014/main" id="{2AE1E133-78CA-45C2-B7A6-D574DEBA15D6}"/>
              </a:ext>
            </a:extLst>
          </p:cNvPr>
          <p:cNvSpPr/>
          <p:nvPr/>
        </p:nvSpPr>
        <p:spPr>
          <a:xfrm>
            <a:off x="9536512" y="4725029"/>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sp>
        <p:nvSpPr>
          <p:cNvPr id="20" name="Rectangle: Rounded Corners 19">
            <a:extLst>
              <a:ext uri="{FF2B5EF4-FFF2-40B4-BE49-F238E27FC236}">
                <a16:creationId xmlns:a16="http://schemas.microsoft.com/office/drawing/2014/main" id="{9D115378-8D64-4A28-9883-60146E1AC643}"/>
              </a:ext>
            </a:extLst>
          </p:cNvPr>
          <p:cNvSpPr/>
          <p:nvPr/>
        </p:nvSpPr>
        <p:spPr>
          <a:xfrm>
            <a:off x="9536512" y="5509217"/>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Lab machine</a:t>
            </a:r>
          </a:p>
        </p:txBody>
      </p:sp>
      <p:cxnSp>
        <p:nvCxnSpPr>
          <p:cNvPr id="21" name="Connector: Elbow 20">
            <a:extLst>
              <a:ext uri="{FF2B5EF4-FFF2-40B4-BE49-F238E27FC236}">
                <a16:creationId xmlns:a16="http://schemas.microsoft.com/office/drawing/2014/main" id="{2EAE616B-792F-4A87-960D-881D1B924761}"/>
              </a:ext>
            </a:extLst>
          </p:cNvPr>
          <p:cNvCxnSpPr>
            <a:cxnSpLocks/>
            <a:stCxn id="11" idx="3"/>
            <a:endCxn id="15" idx="1"/>
          </p:cNvCxnSpPr>
          <p:nvPr/>
        </p:nvCxnSpPr>
        <p:spPr>
          <a:xfrm flipV="1">
            <a:off x="9063843" y="1891435"/>
            <a:ext cx="472669"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801110C3-BED5-4040-9707-B5B90644D688}"/>
              </a:ext>
            </a:extLst>
          </p:cNvPr>
          <p:cNvCxnSpPr>
            <a:cxnSpLocks/>
            <a:stCxn id="11" idx="3"/>
            <a:endCxn id="16" idx="1"/>
          </p:cNvCxnSpPr>
          <p:nvPr/>
        </p:nvCxnSpPr>
        <p:spPr>
          <a:xfrm flipV="1">
            <a:off x="9063843" y="2680939"/>
            <a:ext cx="472669"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03782381-FDB7-41B4-AF3B-925818BCF751}"/>
              </a:ext>
            </a:extLst>
          </p:cNvPr>
          <p:cNvCxnSpPr>
            <a:cxnSpLocks/>
            <a:stCxn id="11" idx="3"/>
            <a:endCxn id="17" idx="1"/>
          </p:cNvCxnSpPr>
          <p:nvPr/>
        </p:nvCxnSpPr>
        <p:spPr>
          <a:xfrm flipV="1">
            <a:off x="9063843" y="3465127"/>
            <a:ext cx="472669"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60A23E89-AC86-4C57-8AFC-B81129133CEC}"/>
              </a:ext>
            </a:extLst>
          </p:cNvPr>
          <p:cNvCxnSpPr>
            <a:cxnSpLocks/>
            <a:stCxn id="11" idx="3"/>
            <a:endCxn id="18" idx="1"/>
          </p:cNvCxnSpPr>
          <p:nvPr/>
        </p:nvCxnSpPr>
        <p:spPr>
          <a:xfrm>
            <a:off x="9063843" y="3922326"/>
            <a:ext cx="472669"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93DA8A88-AD5D-4266-9832-2C99E7C91A2B}"/>
              </a:ext>
            </a:extLst>
          </p:cNvPr>
          <p:cNvCxnSpPr>
            <a:cxnSpLocks/>
            <a:stCxn id="11" idx="3"/>
            <a:endCxn id="19" idx="1"/>
          </p:cNvCxnSpPr>
          <p:nvPr/>
        </p:nvCxnSpPr>
        <p:spPr>
          <a:xfrm>
            <a:off x="9063843" y="3922326"/>
            <a:ext cx="472669"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E25BBF0-7B88-4B43-A2AB-7348AA3D7A3B}"/>
              </a:ext>
            </a:extLst>
          </p:cNvPr>
          <p:cNvCxnSpPr>
            <a:cxnSpLocks/>
            <a:stCxn id="11" idx="3"/>
            <a:endCxn id="20" idx="1"/>
          </p:cNvCxnSpPr>
          <p:nvPr/>
        </p:nvCxnSpPr>
        <p:spPr>
          <a:xfrm>
            <a:off x="9063843" y="3922326"/>
            <a:ext cx="472669" cy="1895365"/>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1934F15-7636-4017-B868-4DBE271CF335}"/>
              </a:ext>
            </a:extLst>
          </p:cNvPr>
          <p:cNvSpPr txBox="1"/>
          <p:nvPr/>
        </p:nvSpPr>
        <p:spPr>
          <a:xfrm rot="16200000">
            <a:off x="8519515" y="5061451"/>
            <a:ext cx="1284326" cy="276999"/>
          </a:xfrm>
          <a:prstGeom prst="rect">
            <a:avLst/>
          </a:prstGeom>
          <a:noFill/>
        </p:spPr>
        <p:txBody>
          <a:bodyPr wrap="none" rtlCol="0">
            <a:spAutoFit/>
          </a:bodyPr>
          <a:lstStyle/>
          <a:p>
            <a:r>
              <a:rPr lang="en-US" sz="1200" dirty="0"/>
              <a:t>Control Network</a:t>
            </a:r>
          </a:p>
        </p:txBody>
      </p:sp>
      <p:cxnSp>
        <p:nvCxnSpPr>
          <p:cNvPr id="40" name="Straight Connector 39">
            <a:extLst>
              <a:ext uri="{FF2B5EF4-FFF2-40B4-BE49-F238E27FC236}">
                <a16:creationId xmlns:a16="http://schemas.microsoft.com/office/drawing/2014/main" id="{8A7CC535-9E42-4CAD-90C0-7CB37B32D881}"/>
              </a:ext>
            </a:extLst>
          </p:cNvPr>
          <p:cNvCxnSpPr>
            <a:cxnSpLocks/>
          </p:cNvCxnSpPr>
          <p:nvPr/>
        </p:nvCxnSpPr>
        <p:spPr>
          <a:xfrm>
            <a:off x="11026431" y="1891434"/>
            <a:ext cx="0" cy="157369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Connector: Elbow 41">
            <a:extLst>
              <a:ext uri="{FF2B5EF4-FFF2-40B4-BE49-F238E27FC236}">
                <a16:creationId xmlns:a16="http://schemas.microsoft.com/office/drawing/2014/main" id="{1371B65B-255C-4F7C-BD8B-04120D8A17A2}"/>
              </a:ext>
            </a:extLst>
          </p:cNvPr>
          <p:cNvCxnSpPr>
            <a:stCxn id="15" idx="3"/>
          </p:cNvCxnSpPr>
          <p:nvPr/>
        </p:nvCxnSpPr>
        <p:spPr>
          <a:xfrm flipV="1">
            <a:off x="10737350" y="1891434"/>
            <a:ext cx="289081"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4" name="Connector: Elbow 43">
            <a:extLst>
              <a:ext uri="{FF2B5EF4-FFF2-40B4-BE49-F238E27FC236}">
                <a16:creationId xmlns:a16="http://schemas.microsoft.com/office/drawing/2014/main" id="{DFF7D0CD-CC9C-4EC5-A96D-042717190487}"/>
              </a:ext>
            </a:extLst>
          </p:cNvPr>
          <p:cNvCxnSpPr>
            <a:cxnSpLocks/>
            <a:stCxn id="17" idx="3"/>
          </p:cNvCxnSpPr>
          <p:nvPr/>
        </p:nvCxnSpPr>
        <p:spPr>
          <a:xfrm flipV="1">
            <a:off x="10737350" y="3465126"/>
            <a:ext cx="300572" cy="1"/>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C0848D71-3FE1-4981-8C10-61E9BA2EC0EA}"/>
              </a:ext>
            </a:extLst>
          </p:cNvPr>
          <p:cNvCxnSpPr>
            <a:stCxn id="16" idx="3"/>
          </p:cNvCxnSpPr>
          <p:nvPr/>
        </p:nvCxnSpPr>
        <p:spPr>
          <a:xfrm flipV="1">
            <a:off x="10737350" y="2680938"/>
            <a:ext cx="300572" cy="1"/>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1729155B-4678-462B-9217-94852960820B}"/>
              </a:ext>
            </a:extLst>
          </p:cNvPr>
          <p:cNvSpPr txBox="1"/>
          <p:nvPr/>
        </p:nvSpPr>
        <p:spPr>
          <a:xfrm rot="16200000">
            <a:off x="10575291" y="2539780"/>
            <a:ext cx="1226426" cy="276999"/>
          </a:xfrm>
          <a:prstGeom prst="rect">
            <a:avLst/>
          </a:prstGeom>
          <a:noFill/>
        </p:spPr>
        <p:txBody>
          <a:bodyPr wrap="none" rtlCol="0">
            <a:spAutoFit/>
          </a:bodyPr>
          <a:lstStyle/>
          <a:p>
            <a:r>
              <a:rPr lang="en-US" sz="1200" dirty="0"/>
              <a:t>InfiniBand Fabric</a:t>
            </a:r>
          </a:p>
        </p:txBody>
      </p:sp>
      <p:cxnSp>
        <p:nvCxnSpPr>
          <p:cNvPr id="51" name="Straight Connector 50">
            <a:extLst>
              <a:ext uri="{FF2B5EF4-FFF2-40B4-BE49-F238E27FC236}">
                <a16:creationId xmlns:a16="http://schemas.microsoft.com/office/drawing/2014/main" id="{426C52A1-8CC0-498B-A02C-E4145922F99A}"/>
              </a:ext>
            </a:extLst>
          </p:cNvPr>
          <p:cNvCxnSpPr/>
          <p:nvPr/>
        </p:nvCxnSpPr>
        <p:spPr>
          <a:xfrm>
            <a:off x="11445175" y="1700613"/>
            <a:ext cx="0" cy="2385207"/>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9A49B11-731F-490B-A859-846C41713F27}"/>
              </a:ext>
            </a:extLst>
          </p:cNvPr>
          <p:cNvCxnSpPr/>
          <p:nvPr/>
        </p:nvCxnSpPr>
        <p:spPr>
          <a:xfrm flipH="1">
            <a:off x="10737350" y="1700613"/>
            <a:ext cx="69927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5B963BFE-3803-4379-80E9-F8126080B796}"/>
              </a:ext>
            </a:extLst>
          </p:cNvPr>
          <p:cNvCxnSpPr/>
          <p:nvPr/>
        </p:nvCxnSpPr>
        <p:spPr>
          <a:xfrm flipH="1">
            <a:off x="10737350" y="3623417"/>
            <a:ext cx="70782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4A0D426-619F-4501-B344-013127634B6B}"/>
              </a:ext>
            </a:extLst>
          </p:cNvPr>
          <p:cNvCxnSpPr/>
          <p:nvPr/>
        </p:nvCxnSpPr>
        <p:spPr>
          <a:xfrm flipH="1">
            <a:off x="10737350" y="4085820"/>
            <a:ext cx="707825" cy="0"/>
          </a:xfrm>
          <a:prstGeom prst="line">
            <a:avLst/>
          </a:prstGeom>
        </p:spPr>
        <p:style>
          <a:lnRef idx="2">
            <a:schemeClr val="accent1"/>
          </a:lnRef>
          <a:fillRef idx="0">
            <a:schemeClr val="accent1"/>
          </a:fillRef>
          <a:effectRef idx="1">
            <a:schemeClr val="accent1"/>
          </a:effectRef>
          <a:fontRef idx="minor">
            <a:schemeClr val="tx1"/>
          </a:fontRef>
        </p:style>
      </p:cxnSp>
      <p:sp>
        <p:nvSpPr>
          <p:cNvPr id="58" name="TextBox 57">
            <a:extLst>
              <a:ext uri="{FF2B5EF4-FFF2-40B4-BE49-F238E27FC236}">
                <a16:creationId xmlns:a16="http://schemas.microsoft.com/office/drawing/2014/main" id="{621D23AF-848D-4ED1-A47E-7F6A2B245BCC}"/>
              </a:ext>
            </a:extLst>
          </p:cNvPr>
          <p:cNvSpPr txBox="1"/>
          <p:nvPr/>
        </p:nvSpPr>
        <p:spPr>
          <a:xfrm rot="16200000">
            <a:off x="11150649" y="2780711"/>
            <a:ext cx="913199" cy="276999"/>
          </a:xfrm>
          <a:prstGeom prst="rect">
            <a:avLst/>
          </a:prstGeom>
          <a:noFill/>
        </p:spPr>
        <p:txBody>
          <a:bodyPr wrap="none" rtlCol="0">
            <a:spAutoFit/>
          </a:bodyPr>
          <a:lstStyle/>
          <a:p>
            <a:r>
              <a:rPr lang="en-US" sz="1200" dirty="0" err="1"/>
              <a:t>RoCE</a:t>
            </a:r>
            <a:r>
              <a:rPr lang="en-US" sz="1200" dirty="0"/>
              <a:t> Fabric</a:t>
            </a:r>
          </a:p>
        </p:txBody>
      </p:sp>
      <p:cxnSp>
        <p:nvCxnSpPr>
          <p:cNvPr id="60" name="Straight Connector 59">
            <a:extLst>
              <a:ext uri="{FF2B5EF4-FFF2-40B4-BE49-F238E27FC236}">
                <a16:creationId xmlns:a16="http://schemas.microsoft.com/office/drawing/2014/main" id="{D0D0CACB-ABEA-45C3-A598-6CDA764B1206}"/>
              </a:ext>
            </a:extLst>
          </p:cNvPr>
          <p:cNvCxnSpPr/>
          <p:nvPr/>
        </p:nvCxnSpPr>
        <p:spPr>
          <a:xfrm>
            <a:off x="10737350" y="4477914"/>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2A4B49B-CBE7-4B75-AEFB-0838392CB832}"/>
              </a:ext>
            </a:extLst>
          </p:cNvPr>
          <p:cNvCxnSpPr/>
          <p:nvPr/>
        </p:nvCxnSpPr>
        <p:spPr>
          <a:xfrm>
            <a:off x="11086989" y="4477914"/>
            <a:ext cx="0" cy="1213585"/>
          </a:xfrm>
          <a:prstGeom prst="line">
            <a:avLst/>
          </a:prstGeom>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63633A6E-D2FD-40DD-BB69-D883C66DCA67}"/>
              </a:ext>
            </a:extLst>
          </p:cNvPr>
          <p:cNvCxnSpPr/>
          <p:nvPr/>
        </p:nvCxnSpPr>
        <p:spPr>
          <a:xfrm flipH="1">
            <a:off x="10737350" y="5682953"/>
            <a:ext cx="349639"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63F222F6-69C7-43F6-9FCA-111C3E198C4B}"/>
              </a:ext>
            </a:extLst>
          </p:cNvPr>
          <p:cNvCxnSpPr>
            <a:cxnSpLocks/>
            <a:endCxn id="19" idx="3"/>
          </p:cNvCxnSpPr>
          <p:nvPr/>
        </p:nvCxnSpPr>
        <p:spPr>
          <a:xfrm flipH="1" flipV="1">
            <a:off x="10737350" y="5033503"/>
            <a:ext cx="349639" cy="14334"/>
          </a:xfrm>
          <a:prstGeom prst="line">
            <a:avLst/>
          </a:prstGeom>
        </p:spPr>
        <p:style>
          <a:lnRef idx="2">
            <a:schemeClr val="accent1"/>
          </a:lnRef>
          <a:fillRef idx="0">
            <a:schemeClr val="accent1"/>
          </a:fillRef>
          <a:effectRef idx="1">
            <a:schemeClr val="accent1"/>
          </a:effectRef>
          <a:fontRef idx="minor">
            <a:schemeClr val="tx1"/>
          </a:fontRef>
        </p:style>
      </p:cxnSp>
      <p:sp>
        <p:nvSpPr>
          <p:cNvPr id="68" name="TextBox 67">
            <a:extLst>
              <a:ext uri="{FF2B5EF4-FFF2-40B4-BE49-F238E27FC236}">
                <a16:creationId xmlns:a16="http://schemas.microsoft.com/office/drawing/2014/main" id="{BAE7E5F6-EBE6-4E29-8543-0A71D7FCE38F}"/>
              </a:ext>
            </a:extLst>
          </p:cNvPr>
          <p:cNvSpPr txBox="1"/>
          <p:nvPr/>
        </p:nvSpPr>
        <p:spPr>
          <a:xfrm rot="16200000">
            <a:off x="10684899" y="4951122"/>
            <a:ext cx="1011944" cy="276999"/>
          </a:xfrm>
          <a:prstGeom prst="rect">
            <a:avLst/>
          </a:prstGeom>
          <a:noFill/>
        </p:spPr>
        <p:txBody>
          <a:bodyPr wrap="none" rtlCol="0">
            <a:spAutoFit/>
          </a:bodyPr>
          <a:lstStyle/>
          <a:p>
            <a:r>
              <a:rPr lang="en-US" sz="1200" dirty="0" err="1"/>
              <a:t>iWARP</a:t>
            </a:r>
            <a:r>
              <a:rPr lang="en-US" sz="1200" dirty="0"/>
              <a:t> Fabric</a:t>
            </a:r>
          </a:p>
        </p:txBody>
      </p:sp>
      <p:cxnSp>
        <p:nvCxnSpPr>
          <p:cNvPr id="70" name="Straight Connector 69">
            <a:extLst>
              <a:ext uri="{FF2B5EF4-FFF2-40B4-BE49-F238E27FC236}">
                <a16:creationId xmlns:a16="http://schemas.microsoft.com/office/drawing/2014/main" id="{8F132F50-3124-402B-85F2-304E0FD99E83}"/>
              </a:ext>
            </a:extLst>
          </p:cNvPr>
          <p:cNvCxnSpPr>
            <a:stCxn id="18" idx="3"/>
          </p:cNvCxnSpPr>
          <p:nvPr/>
        </p:nvCxnSpPr>
        <p:spPr>
          <a:xfrm flipV="1">
            <a:off x="10737350" y="4249314"/>
            <a:ext cx="707825"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BF68C2E3-4DBE-4E14-AFEA-F2512CCBE8C0}"/>
              </a:ext>
            </a:extLst>
          </p:cNvPr>
          <p:cNvCxnSpPr/>
          <p:nvPr/>
        </p:nvCxnSpPr>
        <p:spPr>
          <a:xfrm>
            <a:off x="11436629" y="4266091"/>
            <a:ext cx="8546" cy="1733882"/>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27B8E00F-5126-4512-82E6-20A645A51546}"/>
              </a:ext>
            </a:extLst>
          </p:cNvPr>
          <p:cNvCxnSpPr/>
          <p:nvPr/>
        </p:nvCxnSpPr>
        <p:spPr>
          <a:xfrm flipH="1">
            <a:off x="10754384" y="6008623"/>
            <a:ext cx="682244" cy="0"/>
          </a:xfrm>
          <a:prstGeom prst="line">
            <a:avLst/>
          </a:prstGeom>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D91E9AC4-C1F2-4571-9184-87C092DD5AAF}"/>
              </a:ext>
            </a:extLst>
          </p:cNvPr>
          <p:cNvSpPr txBox="1"/>
          <p:nvPr/>
        </p:nvSpPr>
        <p:spPr>
          <a:xfrm rot="16200000">
            <a:off x="11179598" y="5112963"/>
            <a:ext cx="855299" cy="276999"/>
          </a:xfrm>
          <a:prstGeom prst="rect">
            <a:avLst/>
          </a:prstGeom>
          <a:noFill/>
        </p:spPr>
        <p:txBody>
          <a:bodyPr wrap="none" rtlCol="0">
            <a:spAutoFit/>
          </a:bodyPr>
          <a:lstStyle/>
          <a:p>
            <a:r>
              <a:rPr lang="en-US" sz="1200" dirty="0"/>
              <a:t>OPA Fabric</a:t>
            </a:r>
          </a:p>
        </p:txBody>
      </p:sp>
      <p:sp>
        <p:nvSpPr>
          <p:cNvPr id="43" name="Content Placeholder 4">
            <a:extLst>
              <a:ext uri="{FF2B5EF4-FFF2-40B4-BE49-F238E27FC236}">
                <a16:creationId xmlns:a16="http://schemas.microsoft.com/office/drawing/2014/main" id="{947CB0FB-E9E4-4E4F-8532-CDFD067D1C1E}"/>
              </a:ext>
            </a:extLst>
          </p:cNvPr>
          <p:cNvSpPr txBox="1">
            <a:spLocks/>
          </p:cNvSpPr>
          <p:nvPr/>
        </p:nvSpPr>
        <p:spPr>
          <a:xfrm>
            <a:off x="273924" y="2300012"/>
            <a:ext cx="3932908" cy="3510358"/>
          </a:xfrm>
          <a:prstGeom prst="rect">
            <a:avLst/>
          </a:prstGeom>
        </p:spPr>
        <p:txBody>
          <a:bodyPr vert="horz" lIns="91440" tIns="45720" rIns="91440" bIns="45720" rtlCol="0">
            <a:normAutofit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Multi-vendor</a:t>
            </a:r>
          </a:p>
          <a:p>
            <a:pPr lvl="1"/>
            <a:r>
              <a:rPr lang="en-US" dirty="0"/>
              <a:t>Multi-network types (e.g. IB, </a:t>
            </a:r>
            <a:r>
              <a:rPr lang="en-US" dirty="0" err="1"/>
              <a:t>RoCE</a:t>
            </a:r>
            <a:r>
              <a:rPr lang="en-US" dirty="0"/>
              <a:t>, </a:t>
            </a:r>
            <a:r>
              <a:rPr lang="en-US" dirty="0" err="1"/>
              <a:t>iWARP</a:t>
            </a:r>
            <a:r>
              <a:rPr lang="en-US" dirty="0"/>
              <a:t> …)</a:t>
            </a:r>
          </a:p>
          <a:p>
            <a:pPr lvl="1"/>
            <a:r>
              <a:rPr lang="en-US" dirty="0"/>
              <a:t>Easily extensible to add new network types</a:t>
            </a:r>
          </a:p>
          <a:p>
            <a:pPr lvl="1"/>
            <a:r>
              <a:rPr lang="en-US" dirty="0"/>
              <a:t>Controlled access from the Internet</a:t>
            </a:r>
          </a:p>
          <a:p>
            <a:pPr lvl="2"/>
            <a:r>
              <a:rPr lang="en-US" dirty="0"/>
              <a:t>VPN account required to access cluster</a:t>
            </a:r>
          </a:p>
          <a:p>
            <a:pPr lvl="2"/>
            <a:r>
              <a:rPr lang="en-US" dirty="0"/>
              <a:t>Account on cluster required to access functions of cluster controller</a:t>
            </a:r>
          </a:p>
          <a:p>
            <a:pPr lvl="1"/>
            <a:r>
              <a:rPr lang="en-US" dirty="0"/>
              <a:t>Provisioned with existing OFA-owned hardware </a:t>
            </a:r>
          </a:p>
          <a:p>
            <a:pPr lvl="2"/>
            <a:r>
              <a:rPr lang="en-US" dirty="0"/>
              <a:t>Currently stored at UNH-IOL</a:t>
            </a:r>
          </a:p>
        </p:txBody>
      </p:sp>
    </p:spTree>
    <p:extLst>
      <p:ext uri="{BB962C8B-B14F-4D97-AF65-F5344CB8AC3E}">
        <p14:creationId xmlns:p14="http://schemas.microsoft.com/office/powerpoint/2010/main" val="7740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30363" y="2310931"/>
            <a:ext cx="5220606"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Arial"/>
              </a:rPr>
              <a:t>Automated System Configuration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Beaker p</a:t>
            </a:r>
            <a:r>
              <a:rPr kumimoji="0" lang="en-US" sz="1600" i="0" u="none" strike="noStrike" kern="1200" cap="none" spc="0" normalizeH="0" baseline="0" noProof="0" dirty="0" err="1">
                <a:ln>
                  <a:noFill/>
                </a:ln>
                <a:solidFill>
                  <a:prstClr val="black"/>
                </a:solidFill>
                <a:effectLst/>
                <a:uLnTx/>
                <a:uFillTx/>
                <a:latin typeface="Arial"/>
              </a:rPr>
              <a:t>owers</a:t>
            </a:r>
            <a:r>
              <a:rPr kumimoji="0" lang="en-US" sz="1600" i="0" u="none" strike="noStrike" kern="1200" cap="none" spc="0" normalizeH="0" baseline="0" noProof="0" dirty="0">
                <a:ln>
                  <a:noFill/>
                </a:ln>
                <a:solidFill>
                  <a:prstClr val="black"/>
                </a:solidFill>
                <a:effectLst/>
                <a:uLnTx/>
                <a:uFillTx/>
                <a:latin typeface="Arial"/>
              </a:rPr>
              <a:t> on and off each lab machine</a:t>
            </a:r>
            <a:r>
              <a:rPr lang="en-US" sz="1600" dirty="0">
                <a:solidFill>
                  <a:prstClr val="black"/>
                </a:solidFill>
                <a:latin typeface="Arial"/>
              </a:rPr>
              <a:t> as needed</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i="0" u="none" strike="noStrike" kern="1200" cap="none" spc="0" normalizeH="0" baseline="0" noProof="0" dirty="0">
                <a:ln>
                  <a:noFill/>
                </a:ln>
                <a:solidFill>
                  <a:prstClr val="black"/>
                </a:solidFill>
                <a:effectLst/>
                <a:uLnTx/>
                <a:uFillTx/>
                <a:latin typeface="Arial"/>
              </a:rPr>
              <a:t>Controls the </a:t>
            </a:r>
            <a:r>
              <a:rPr kumimoji="0" lang="en-US" sz="1600" i="0" u="none" strike="noStrike" kern="1200" cap="none" spc="0" normalizeH="0" baseline="0" noProof="0" dirty="0" err="1">
                <a:ln>
                  <a:noFill/>
                </a:ln>
                <a:solidFill>
                  <a:prstClr val="black"/>
                </a:solidFill>
                <a:effectLst/>
                <a:uLnTx/>
                <a:uFillTx/>
                <a:latin typeface="Arial"/>
              </a:rPr>
              <a:t>dhcp</a:t>
            </a:r>
            <a:r>
              <a:rPr kumimoji="0" lang="en-US" sz="1600" i="0" u="none" strike="noStrike" kern="1200" cap="none" spc="0" normalizeH="0" baseline="0" noProof="0" dirty="0">
                <a:ln>
                  <a:noFill/>
                </a:ln>
                <a:solidFill>
                  <a:prstClr val="black"/>
                </a:solidFill>
                <a:effectLst/>
                <a:uLnTx/>
                <a:uFillTx/>
                <a:latin typeface="Arial"/>
              </a:rPr>
              <a:t> boot </a:t>
            </a:r>
            <a:r>
              <a:rPr kumimoji="0" lang="en-US" sz="1600" b="0" i="0" u="none" strike="noStrike" kern="1200" cap="none" spc="0" normalizeH="0" baseline="0" noProof="0" dirty="0">
                <a:ln>
                  <a:noFill/>
                </a:ln>
                <a:solidFill>
                  <a:prstClr val="black"/>
                </a:solidFill>
                <a:effectLst/>
                <a:uLnTx/>
                <a:uFillTx/>
                <a:latin typeface="Arial"/>
              </a:rPr>
              <a:t>parameters for each lab machine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I</a:t>
            </a:r>
            <a:r>
              <a:rPr kumimoji="0" lang="en-US" sz="1600" b="0" i="0" u="none" strike="noStrike" kern="1200" cap="none" spc="0" normalizeH="0" baseline="0" noProof="0" dirty="0" err="1">
                <a:ln>
                  <a:noFill/>
                </a:ln>
                <a:solidFill>
                  <a:prstClr val="black"/>
                </a:solidFill>
                <a:effectLst/>
                <a:uLnTx/>
                <a:uFillTx/>
                <a:latin typeface="Arial"/>
              </a:rPr>
              <a:t>nstalls</a:t>
            </a:r>
            <a:r>
              <a:rPr kumimoji="0" lang="en-US" sz="1600" b="0" i="0" u="none" strike="noStrike" kern="1200" cap="none" spc="0" normalizeH="0" baseline="0" noProof="0" dirty="0">
                <a:ln>
                  <a:noFill/>
                </a:ln>
                <a:solidFill>
                  <a:prstClr val="black"/>
                </a:solidFill>
                <a:effectLst/>
                <a:uLnTx/>
                <a:uFillTx/>
                <a:latin typeface="Arial"/>
              </a:rPr>
              <a:t> software </a:t>
            </a:r>
            <a:r>
              <a:rPr lang="en-US" sz="1600" dirty="0">
                <a:solidFill>
                  <a:prstClr val="black"/>
                </a:solidFill>
                <a:latin typeface="Arial"/>
              </a:rPr>
              <a:t>a</a:t>
            </a:r>
            <a:r>
              <a:rPr kumimoji="0" lang="en-US" sz="1600" b="0" i="0" u="none" strike="noStrike" kern="1200" cap="none" spc="0" normalizeH="0" baseline="0" noProof="0" dirty="0">
                <a:ln>
                  <a:noFill/>
                </a:ln>
                <a:solidFill>
                  <a:prstClr val="black"/>
                </a:solidFill>
                <a:effectLst/>
                <a:uLnTx/>
                <a:uFillTx/>
                <a:latin typeface="Arial"/>
              </a:rPr>
              <a:t>s requested</a:t>
            </a:r>
          </a:p>
          <a:p>
            <a:pPr marL="742950" lvl="1" indent="-285750" defTabSz="914400">
              <a:buFontTx/>
              <a:buChar char="-"/>
              <a:defRPr/>
            </a:pPr>
            <a:r>
              <a:rPr kumimoji="0" lang="en-US" sz="1600" b="0" i="0" u="none" strike="noStrike" kern="1200" cap="none" spc="0" normalizeH="0" baseline="0" noProof="0" dirty="0">
                <a:ln>
                  <a:noFill/>
                </a:ln>
                <a:solidFill>
                  <a:prstClr val="black"/>
                </a:solidFill>
                <a:effectLst/>
                <a:uLnTx/>
                <a:uFillTx/>
                <a:latin typeface="Arial"/>
              </a:rPr>
              <a:t>by setting up the proper PXE boot image in </a:t>
            </a:r>
            <a:r>
              <a:rPr kumimoji="0" lang="en-US" sz="1600" b="0" i="0" u="none" strike="noStrike" kern="1200" cap="none" spc="0" normalizeH="0" baseline="0" noProof="0" dirty="0" err="1">
                <a:ln>
                  <a:noFill/>
                </a:ln>
                <a:solidFill>
                  <a:prstClr val="black"/>
                </a:solidFill>
                <a:effectLst/>
                <a:uLnTx/>
                <a:uFillTx/>
                <a:latin typeface="Arial"/>
              </a:rPr>
              <a:t>dhcp</a:t>
            </a:r>
            <a:r>
              <a:rPr kumimoji="0" lang="en-US" sz="1600" b="0" i="0" u="none" strike="noStrike" kern="1200" cap="none" spc="0" normalizeH="0" baseline="0" noProof="0" dirty="0">
                <a:ln>
                  <a:noFill/>
                </a:ln>
                <a:solidFill>
                  <a:prstClr val="black"/>
                </a:solidFill>
                <a:effectLst/>
                <a:uLnTx/>
                <a:uFillTx/>
                <a:latin typeface="Arial"/>
              </a:rPr>
              <a:t> and then powering on the machine (which will be set to PXE boot)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a:rPr>
              <a:t>Test Operation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prstClr val="black"/>
                </a:solidFill>
                <a:latin typeface="Arial"/>
              </a:rPr>
              <a:t>Once the system is configured, the </a:t>
            </a:r>
            <a:r>
              <a:rPr kumimoji="0" lang="en-US" sz="1600" b="0" i="0" u="none" strike="noStrike" kern="1200" cap="none" spc="0" normalizeH="0" baseline="0" noProof="0" dirty="0">
                <a:ln>
                  <a:noFill/>
                </a:ln>
                <a:solidFill>
                  <a:prstClr val="black"/>
                </a:solidFill>
                <a:effectLst/>
                <a:uLnTx/>
                <a:uFillTx/>
                <a:latin typeface="Arial"/>
              </a:rPr>
              <a:t>Beaker </a:t>
            </a:r>
            <a:r>
              <a:rPr lang="en-US" sz="1600" dirty="0">
                <a:solidFill>
                  <a:prstClr val="black"/>
                </a:solidFill>
                <a:latin typeface="Arial"/>
              </a:rPr>
              <a:t>L</a:t>
            </a:r>
            <a:r>
              <a:rPr kumimoji="0" lang="en-US" sz="1600" b="0" i="0" u="none" strike="noStrike" kern="1200" cap="none" spc="0" normalizeH="0" baseline="0" noProof="0" dirty="0">
                <a:ln>
                  <a:noFill/>
                </a:ln>
                <a:solidFill>
                  <a:prstClr val="black"/>
                </a:solidFill>
                <a:effectLst/>
                <a:uLnTx/>
                <a:uFillTx/>
                <a:latin typeface="Arial"/>
              </a:rPr>
              <a:t>ab </a:t>
            </a:r>
            <a:r>
              <a:rPr lang="en-US" sz="1600" dirty="0">
                <a:solidFill>
                  <a:prstClr val="black"/>
                </a:solidFill>
                <a:latin typeface="Arial"/>
              </a:rPr>
              <a:t>C</a:t>
            </a:r>
            <a:r>
              <a:rPr kumimoji="0" lang="en-US" sz="1600" b="0" i="0" u="none" strike="noStrike" kern="1200" cap="none" spc="0" normalizeH="0" baseline="0" noProof="0" dirty="0" err="1">
                <a:ln>
                  <a:noFill/>
                </a:ln>
                <a:solidFill>
                  <a:prstClr val="black"/>
                </a:solidFill>
                <a:effectLst/>
                <a:uLnTx/>
                <a:uFillTx/>
                <a:latin typeface="Arial"/>
              </a:rPr>
              <a:t>ontroller</a:t>
            </a:r>
            <a:r>
              <a:rPr kumimoji="0" lang="en-US" sz="1600" b="0" i="0" u="none" strike="noStrike" kern="1200" cap="none" spc="0" normalizeH="0" baseline="0" noProof="0" dirty="0">
                <a:ln>
                  <a:noFill/>
                </a:ln>
                <a:solidFill>
                  <a:prstClr val="black"/>
                </a:solidFill>
                <a:effectLst/>
                <a:uLnTx/>
                <a:uFillTx/>
                <a:latin typeface="Arial"/>
              </a:rPr>
              <a: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P</a:t>
            </a:r>
            <a:r>
              <a:rPr kumimoji="0" lang="en-US" sz="1600" b="0" i="0" u="none" strike="noStrike" kern="1200" cap="none" spc="0" normalizeH="0" baseline="0" noProof="0" dirty="0" err="1">
                <a:ln>
                  <a:noFill/>
                </a:ln>
                <a:solidFill>
                  <a:prstClr val="black"/>
                </a:solidFill>
                <a:effectLst/>
                <a:uLnTx/>
                <a:uFillTx/>
                <a:latin typeface="Arial"/>
              </a:rPr>
              <a:t>ulls</a:t>
            </a:r>
            <a:r>
              <a:rPr kumimoji="0" lang="en-US" sz="1600" b="0" i="0" u="none" strike="noStrike" kern="1200" cap="none" spc="0" normalizeH="0" baseline="0" noProof="0" dirty="0">
                <a:ln>
                  <a:noFill/>
                </a:ln>
                <a:solidFill>
                  <a:prstClr val="black"/>
                </a:solidFill>
                <a:effectLst/>
                <a:uLnTx/>
                <a:uFillTx/>
                <a:latin typeface="Arial"/>
              </a:rPr>
              <a:t> tests from the beaker test repo (automatic mode), or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Leaves the machines ready for </a:t>
            </a:r>
            <a:r>
              <a:rPr kumimoji="0" lang="en-US" sz="1600" b="0" i="0" u="none" strike="noStrike" kern="1200" cap="none" spc="0" normalizeH="0" baseline="0" noProof="0" dirty="0" err="1">
                <a:ln>
                  <a:noFill/>
                </a:ln>
                <a:solidFill>
                  <a:prstClr val="black"/>
                </a:solidFill>
                <a:effectLst/>
                <a:uLnTx/>
                <a:uFillTx/>
                <a:latin typeface="Arial"/>
              </a:rPr>
              <a:t>ssh</a:t>
            </a:r>
            <a:r>
              <a:rPr kumimoji="0" lang="en-US" sz="1600" b="0" i="0" u="none" strike="noStrike" kern="1200" cap="none" spc="0" normalizeH="0" baseline="0" noProof="0" dirty="0">
                <a:ln>
                  <a:noFill/>
                </a:ln>
                <a:solidFill>
                  <a:prstClr val="black"/>
                </a:solidFill>
                <a:effectLst/>
                <a:uLnTx/>
                <a:uFillTx/>
                <a:latin typeface="Arial"/>
              </a:rPr>
              <a:t> login (manual use mode).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F5D6D31-0B78-4F1A-91A2-DCF6B5247E73}"/>
              </a:ext>
            </a:extLst>
          </p:cNvPr>
          <p:cNvSpPr txBox="1"/>
          <p:nvPr/>
        </p:nvSpPr>
        <p:spPr>
          <a:xfrm>
            <a:off x="236712" y="1472649"/>
            <a:ext cx="7866763" cy="646331"/>
          </a:xfrm>
          <a:prstGeom prst="rect">
            <a:avLst/>
          </a:prstGeom>
          <a:noFill/>
        </p:spPr>
        <p:txBody>
          <a:bodyPr wrap="square" rtlCol="0">
            <a:spAutoFit/>
          </a:bodyPr>
          <a:lstStyle/>
          <a:p>
            <a:r>
              <a:rPr lang="en-US" b="1" dirty="0"/>
              <a:t>The cluster is automatically configured and run by the Beaker Lab Controller according to specifications for a particular client or usage</a:t>
            </a:r>
            <a:endParaRPr lang="en-GB" b="1" dirty="0"/>
          </a:p>
        </p:txBody>
      </p:sp>
    </p:spTree>
    <p:extLst>
      <p:ext uri="{BB962C8B-B14F-4D97-AF65-F5344CB8AC3E}">
        <p14:creationId xmlns:p14="http://schemas.microsoft.com/office/powerpoint/2010/main" val="772682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242525" y="3075061"/>
            <a:ext cx="4854422" cy="2246769"/>
          </a:xfrm>
          <a:prstGeom prst="rect">
            <a:avLst/>
          </a:prstGeom>
          <a:noFill/>
        </p:spPr>
        <p:txBody>
          <a:bodyPr wrap="square" rtlCol="0">
            <a:spAutoFit/>
          </a:bodyPr>
          <a:lstStyle/>
          <a:p>
            <a:pPr marL="285750" lvl="0" indent="-285750" defTabSz="914400">
              <a:buFontTx/>
              <a:buChar char="-"/>
              <a:defRPr/>
            </a:pPr>
            <a:r>
              <a:rPr lang="en-US" sz="1400" dirty="0">
                <a:solidFill>
                  <a:prstClr val="black"/>
                </a:solidFill>
              </a:rPr>
              <a:t>CKI Runner watches upstream source trees</a:t>
            </a:r>
          </a:p>
          <a:p>
            <a:pPr marL="285750" lvl="0" indent="-285750" defTabSz="914400">
              <a:buFontTx/>
              <a:buChar char="-"/>
              <a:defRPr/>
            </a:pPr>
            <a:r>
              <a:rPr lang="en-US" sz="1400" dirty="0">
                <a:solidFill>
                  <a:prstClr val="black"/>
                </a:solidFill>
              </a:rPr>
              <a:t>CKI Runner triggers a preplanned automated test run depending on which tree triggered the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rPr>
              <a:t>On request by the CKI Runner, the Beaker Lab Controller configures the system for Integration Testing</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400" dirty="0">
                <a:solidFill>
                  <a:prstClr val="black"/>
                </a:solidFill>
                <a:latin typeface="Arial"/>
              </a:rPr>
              <a:t>Beaker will run the automated test plan and record test results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400" b="0" i="0" u="none" strike="noStrike" kern="1200" cap="none" spc="0" normalizeH="0" baseline="0" noProof="0" dirty="0">
                <a:ln>
                  <a:noFill/>
                </a:ln>
                <a:solidFill>
                  <a:prstClr val="black"/>
                </a:solidFill>
                <a:effectLst/>
                <a:uLnTx/>
                <a:uFillTx/>
                <a:latin typeface="Arial"/>
              </a:rPr>
              <a:t>On completion, CKI Runner will perform the predefined actions with the results (email upstream mailing list likely the common action)</a:t>
            </a: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834113B-5709-4D21-BA86-63CFDE731E4C}"/>
              </a:ext>
            </a:extLst>
          </p:cNvPr>
          <p:cNvSpPr txBox="1"/>
          <p:nvPr/>
        </p:nvSpPr>
        <p:spPr>
          <a:xfrm>
            <a:off x="242525" y="1503951"/>
            <a:ext cx="7414818" cy="923330"/>
          </a:xfrm>
          <a:prstGeom prst="rect">
            <a:avLst/>
          </a:prstGeom>
          <a:noFill/>
        </p:spPr>
        <p:txBody>
          <a:bodyPr wrap="square" rtlCol="0">
            <a:spAutoFit/>
          </a:bodyPr>
          <a:lstStyle/>
          <a:p>
            <a:r>
              <a:rPr lang="en-US" b="1" dirty="0"/>
              <a:t>Integration Testing – Continuous Kernel Integration Runner serves as the “client” (Note: although the program is called a CKI runner, it monitors more than just kernel trees for changes)</a:t>
            </a:r>
            <a:endParaRPr lang="en-GB" b="1" dirty="0"/>
          </a:p>
        </p:txBody>
      </p:sp>
    </p:spTree>
    <p:extLst>
      <p:ext uri="{BB962C8B-B14F-4D97-AF65-F5344CB8AC3E}">
        <p14:creationId xmlns:p14="http://schemas.microsoft.com/office/powerpoint/2010/main" val="48168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92D5A-787A-4AAE-A62F-01A95DC6777C}"/>
              </a:ext>
            </a:extLst>
          </p:cNvPr>
          <p:cNvSpPr>
            <a:spLocks noGrp="1"/>
          </p:cNvSpPr>
          <p:nvPr>
            <p:ph type="title"/>
          </p:nvPr>
        </p:nvSpPr>
        <p:spPr/>
        <p:txBody>
          <a:bodyPr/>
          <a:lstStyle/>
          <a:p>
            <a:r>
              <a:rPr lang="en-US" dirty="0"/>
              <a:t>To close the proposal</a:t>
            </a:r>
            <a:endParaRPr lang="en-GB" dirty="0"/>
          </a:p>
        </p:txBody>
      </p:sp>
      <p:sp>
        <p:nvSpPr>
          <p:cNvPr id="3" name="Content Placeholder 2">
            <a:extLst>
              <a:ext uri="{FF2B5EF4-FFF2-40B4-BE49-F238E27FC236}">
                <a16:creationId xmlns:a16="http://schemas.microsoft.com/office/drawing/2014/main" id="{CF756BF6-8221-4DC2-A777-DB0885520B99}"/>
              </a:ext>
            </a:extLst>
          </p:cNvPr>
          <p:cNvSpPr>
            <a:spLocks noGrp="1"/>
          </p:cNvSpPr>
          <p:nvPr>
            <p:ph idx="1"/>
          </p:nvPr>
        </p:nvSpPr>
        <p:spPr/>
        <p:txBody>
          <a:bodyPr/>
          <a:lstStyle/>
          <a:p>
            <a:r>
              <a:rPr lang="en-US"/>
              <a:t>Slide 23 </a:t>
            </a:r>
            <a:r>
              <a:rPr lang="en-US" dirty="0"/>
              <a:t>– FSDP H/W Infrastructure - Doug to fill in hardware details </a:t>
            </a:r>
          </a:p>
          <a:p>
            <a:pPr lvl="1"/>
            <a:r>
              <a:rPr lang="en-US" dirty="0"/>
              <a:t>Everything except UNH-IOL inventory now done</a:t>
            </a:r>
          </a:p>
          <a:p>
            <a:r>
              <a:rPr lang="en-US" dirty="0"/>
              <a:t>Slide 25 – Siting Options – Jim to clean up, add Ken’s options to the list</a:t>
            </a:r>
          </a:p>
          <a:p>
            <a:r>
              <a:rPr lang="en-US" dirty="0"/>
              <a:t>Slide 29 – Costs – Still need siting quotes</a:t>
            </a:r>
            <a:endParaRPr lang="en-GB" dirty="0"/>
          </a:p>
        </p:txBody>
      </p:sp>
      <p:sp>
        <p:nvSpPr>
          <p:cNvPr id="4" name="Slide Number Placeholder 3">
            <a:extLst>
              <a:ext uri="{FF2B5EF4-FFF2-40B4-BE49-F238E27FC236}">
                <a16:creationId xmlns:a16="http://schemas.microsoft.com/office/drawing/2014/main" id="{87258BA9-37A8-4FEF-81F5-411F13AAE0FF}"/>
              </a:ext>
            </a:extLst>
          </p:cNvPr>
          <p:cNvSpPr>
            <a:spLocks noGrp="1"/>
          </p:cNvSpPr>
          <p:nvPr>
            <p:ph type="sldNum" sz="quarter" idx="11"/>
          </p:nvPr>
        </p:nvSpPr>
        <p:spPr/>
        <p:txBody>
          <a:bodyPr/>
          <a:lstStyle/>
          <a:p>
            <a:fld id="{0743EA0E-C5B1-48EC-8082-F253EA88050D}" type="slidenum">
              <a:rPr lang="en-US" smtClean="0"/>
              <a:pPr/>
              <a:t>2</a:t>
            </a:fld>
            <a:endParaRPr lang="en-US" dirty="0"/>
          </a:p>
        </p:txBody>
      </p:sp>
    </p:spTree>
    <p:extLst>
      <p:ext uri="{BB962C8B-B14F-4D97-AF65-F5344CB8AC3E}">
        <p14:creationId xmlns:p14="http://schemas.microsoft.com/office/powerpoint/2010/main" val="3019467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a:extLst>
              <a:ext uri="{FF2B5EF4-FFF2-40B4-BE49-F238E27FC236}">
                <a16:creationId xmlns:a16="http://schemas.microsoft.com/office/drawing/2014/main" id="{6CF182C7-7B89-41AF-80CD-224055DC0951}"/>
              </a:ext>
            </a:extLst>
          </p:cNvPr>
          <p:cNvSpPr txBox="1"/>
          <p:nvPr/>
        </p:nvSpPr>
        <p:spPr>
          <a:xfrm>
            <a:off x="156645" y="2352817"/>
            <a:ext cx="5519451"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600" dirty="0">
                <a:solidFill>
                  <a:prstClr val="black"/>
                </a:solidFill>
                <a:latin typeface="Arial"/>
              </a:rPr>
              <a:t>End user uses </a:t>
            </a:r>
            <a:r>
              <a:rPr kumimoji="0" lang="en-US" sz="1600" b="0" i="0" u="none" strike="noStrike" kern="1200" cap="none" spc="0" normalizeH="0" baseline="0" noProof="0" dirty="0">
                <a:ln>
                  <a:noFill/>
                </a:ln>
                <a:solidFill>
                  <a:prstClr val="black"/>
                </a:solidFill>
                <a:effectLst/>
                <a:uLnTx/>
                <a:uFillTx/>
                <a:latin typeface="Arial"/>
              </a:rPr>
              <a:t>the web interface or the command line interface (CLI) to initiate either an automated test run or a manual use run.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an automated test run is initiated, it will run until it completes or times out, results emailed to the client</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prstClr val="black"/>
                </a:solidFill>
                <a:effectLst/>
                <a:uLnTx/>
                <a:uFillTx/>
                <a:latin typeface="Arial"/>
              </a:rPr>
              <a:t>If something goes wrong during the run, the user can remotely logon the test machines up until the test timeout occurs, and then only the logs will still be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a:endParaRPr>
          </a:p>
        </p:txBody>
      </p:sp>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a:ln>
                  <a:noFill/>
                </a:ln>
                <a:solidFill>
                  <a:srgbClr val="FFFFFF"/>
                </a:solidFill>
                <a:effectLst/>
                <a:uLnTx/>
                <a:uFillTx/>
                <a:latin typeface="Arial Narrow"/>
              </a:rPr>
              <a:t>FSDP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2" name="Rectangle: Rounded Corners 1">
            <a:extLst>
              <a:ext uri="{FF2B5EF4-FFF2-40B4-BE49-F238E27FC236}">
                <a16:creationId xmlns:a16="http://schemas.microsoft.com/office/drawing/2014/main" id="{3EE75D95-8387-4DB4-82CD-81A91F296690}"/>
              </a:ext>
            </a:extLst>
          </p:cNvPr>
          <p:cNvSpPr/>
          <p:nvPr/>
        </p:nvSpPr>
        <p:spPr>
          <a:xfrm>
            <a:off x="8560105" y="3557185"/>
            <a:ext cx="1244907"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lab controller</a:t>
            </a:r>
          </a:p>
        </p:txBody>
      </p:sp>
      <p:sp>
        <p:nvSpPr>
          <p:cNvPr id="3" name="Rectangle: Rounded Corners 2">
            <a:extLst>
              <a:ext uri="{FF2B5EF4-FFF2-40B4-BE49-F238E27FC236}">
                <a16:creationId xmlns:a16="http://schemas.microsoft.com/office/drawing/2014/main" id="{7940D9AF-9DBA-49B3-AEF6-8A2EA5A1E0FB}"/>
              </a:ext>
            </a:extLst>
          </p:cNvPr>
          <p:cNvSpPr/>
          <p:nvPr/>
        </p:nvSpPr>
        <p:spPr>
          <a:xfrm>
            <a:off x="10223652" y="167502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6" name="Rectangle: Rounded Corners 5">
            <a:extLst>
              <a:ext uri="{FF2B5EF4-FFF2-40B4-BE49-F238E27FC236}">
                <a16:creationId xmlns:a16="http://schemas.microsoft.com/office/drawing/2014/main" id="{01DD7750-E8A5-4710-B07E-7767CE27E9E7}"/>
              </a:ext>
            </a:extLst>
          </p:cNvPr>
          <p:cNvSpPr/>
          <p:nvPr/>
        </p:nvSpPr>
        <p:spPr>
          <a:xfrm>
            <a:off x="10223652" y="2464524"/>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7" name="Rectangle: Rounded Corners 6">
            <a:extLst>
              <a:ext uri="{FF2B5EF4-FFF2-40B4-BE49-F238E27FC236}">
                <a16:creationId xmlns:a16="http://schemas.microsoft.com/office/drawing/2014/main" id="{B9C0830E-476D-46FB-ABE0-61DCCE403084}"/>
              </a:ext>
            </a:extLst>
          </p:cNvPr>
          <p:cNvSpPr/>
          <p:nvPr/>
        </p:nvSpPr>
        <p:spPr>
          <a:xfrm>
            <a:off x="10223652" y="3248712"/>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8" name="Rectangle: Rounded Corners 7">
            <a:extLst>
              <a:ext uri="{FF2B5EF4-FFF2-40B4-BE49-F238E27FC236}">
                <a16:creationId xmlns:a16="http://schemas.microsoft.com/office/drawing/2014/main" id="{AEAE362A-E112-45D7-99B8-D47FD98F3797}"/>
              </a:ext>
            </a:extLst>
          </p:cNvPr>
          <p:cNvSpPr/>
          <p:nvPr/>
        </p:nvSpPr>
        <p:spPr>
          <a:xfrm>
            <a:off x="10223652" y="4032900"/>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9" name="Rectangle: Rounded Corners 8">
            <a:extLst>
              <a:ext uri="{FF2B5EF4-FFF2-40B4-BE49-F238E27FC236}">
                <a16:creationId xmlns:a16="http://schemas.microsoft.com/office/drawing/2014/main" id="{0D31B7BA-DDF8-4835-B63A-1B5311875100}"/>
              </a:ext>
            </a:extLst>
          </p:cNvPr>
          <p:cNvSpPr/>
          <p:nvPr/>
        </p:nvSpPr>
        <p:spPr>
          <a:xfrm>
            <a:off x="10223652" y="4817088"/>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sp>
        <p:nvSpPr>
          <p:cNvPr id="10" name="Rectangle: Rounded Corners 9">
            <a:extLst>
              <a:ext uri="{FF2B5EF4-FFF2-40B4-BE49-F238E27FC236}">
                <a16:creationId xmlns:a16="http://schemas.microsoft.com/office/drawing/2014/main" id="{AA78ABB0-78C5-4DE0-9367-9A647DBED878}"/>
              </a:ext>
            </a:extLst>
          </p:cNvPr>
          <p:cNvSpPr/>
          <p:nvPr/>
        </p:nvSpPr>
        <p:spPr>
          <a:xfrm>
            <a:off x="10223652" y="5601276"/>
            <a:ext cx="1200838" cy="616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Lab machine</a:t>
            </a:r>
          </a:p>
        </p:txBody>
      </p:sp>
      <p:cxnSp>
        <p:nvCxnSpPr>
          <p:cNvPr id="12" name="Connector: Elbow 11">
            <a:extLst>
              <a:ext uri="{FF2B5EF4-FFF2-40B4-BE49-F238E27FC236}">
                <a16:creationId xmlns:a16="http://schemas.microsoft.com/office/drawing/2014/main" id="{943D3E37-5AEE-4C78-AF78-FE06A8F6331B}"/>
              </a:ext>
            </a:extLst>
          </p:cNvPr>
          <p:cNvCxnSpPr>
            <a:stCxn id="2" idx="3"/>
            <a:endCxn id="3" idx="1"/>
          </p:cNvCxnSpPr>
          <p:nvPr/>
        </p:nvCxnSpPr>
        <p:spPr>
          <a:xfrm flipV="1">
            <a:off x="9805012" y="1983494"/>
            <a:ext cx="418640" cy="20308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06E7E7C8-5FB5-4EC2-AE65-43BF1B944409}"/>
              </a:ext>
            </a:extLst>
          </p:cNvPr>
          <p:cNvCxnSpPr>
            <a:stCxn id="2" idx="3"/>
            <a:endCxn id="6" idx="1"/>
          </p:cNvCxnSpPr>
          <p:nvPr/>
        </p:nvCxnSpPr>
        <p:spPr>
          <a:xfrm flipV="1">
            <a:off x="9805012" y="2772998"/>
            <a:ext cx="418640" cy="12413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8DA8684-6D1D-446E-AA95-01D2D822CB52}"/>
              </a:ext>
            </a:extLst>
          </p:cNvPr>
          <p:cNvCxnSpPr>
            <a:stCxn id="2" idx="3"/>
            <a:endCxn id="7" idx="1"/>
          </p:cNvCxnSpPr>
          <p:nvPr/>
        </p:nvCxnSpPr>
        <p:spPr>
          <a:xfrm flipV="1">
            <a:off x="9805012" y="3557186"/>
            <a:ext cx="418640" cy="45719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AFE3B148-1FD1-4649-BEBB-4DDF30FB3DAF}"/>
              </a:ext>
            </a:extLst>
          </p:cNvPr>
          <p:cNvCxnSpPr>
            <a:stCxn id="2" idx="3"/>
            <a:endCxn id="8" idx="1"/>
          </p:cNvCxnSpPr>
          <p:nvPr/>
        </p:nvCxnSpPr>
        <p:spPr>
          <a:xfrm>
            <a:off x="9805012" y="4014385"/>
            <a:ext cx="418640" cy="32698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84262899-64C5-47C8-A549-E7482FA8BEFD}"/>
              </a:ext>
            </a:extLst>
          </p:cNvPr>
          <p:cNvCxnSpPr>
            <a:stCxn id="2" idx="3"/>
            <a:endCxn id="9" idx="1"/>
          </p:cNvCxnSpPr>
          <p:nvPr/>
        </p:nvCxnSpPr>
        <p:spPr>
          <a:xfrm>
            <a:off x="9805012" y="4014385"/>
            <a:ext cx="418640" cy="111117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22185F55-FF97-4213-8BA0-CA3E7337A2FC}"/>
              </a:ext>
            </a:extLst>
          </p:cNvPr>
          <p:cNvCxnSpPr>
            <a:stCxn id="2" idx="3"/>
            <a:endCxn id="10" idx="1"/>
          </p:cNvCxnSpPr>
          <p:nvPr/>
        </p:nvCxnSpPr>
        <p:spPr>
          <a:xfrm>
            <a:off x="9805012" y="4014385"/>
            <a:ext cx="418640" cy="189536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B36A38B7-1A42-41F2-93B5-F74F508C17F3}"/>
              </a:ext>
            </a:extLst>
          </p:cNvPr>
          <p:cNvCxnSpPr>
            <a:stCxn id="3" idx="3"/>
            <a:endCxn id="10" idx="3"/>
          </p:cNvCxnSpPr>
          <p:nvPr/>
        </p:nvCxnSpPr>
        <p:spPr>
          <a:xfrm>
            <a:off x="11424490" y="1983494"/>
            <a:ext cx="12700" cy="392625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4CD391E3-5622-4D60-8165-FA7F69ACDF62}"/>
              </a:ext>
            </a:extLst>
          </p:cNvPr>
          <p:cNvCxnSpPr>
            <a:stCxn id="6" idx="3"/>
            <a:endCxn id="9" idx="3"/>
          </p:cNvCxnSpPr>
          <p:nvPr/>
        </p:nvCxnSpPr>
        <p:spPr>
          <a:xfrm>
            <a:off x="11424490" y="2772998"/>
            <a:ext cx="12700" cy="2352564"/>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3465785-B47C-4E1C-8A57-341C87842C3F}"/>
              </a:ext>
            </a:extLst>
          </p:cNvPr>
          <p:cNvCxnSpPr>
            <a:stCxn id="7" idx="3"/>
            <a:endCxn id="8" idx="3"/>
          </p:cNvCxnSpPr>
          <p:nvPr/>
        </p:nvCxnSpPr>
        <p:spPr>
          <a:xfrm>
            <a:off x="11424490" y="3557186"/>
            <a:ext cx="12700" cy="784188"/>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1BECE19B-C71C-4CC7-A157-58F20B778720}"/>
              </a:ext>
            </a:extLst>
          </p:cNvPr>
          <p:cNvSpPr txBox="1"/>
          <p:nvPr/>
        </p:nvSpPr>
        <p:spPr>
          <a:xfrm rot="16200000">
            <a:off x="9249589" y="5052167"/>
            <a:ext cx="12843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rPr>
              <a:t>Control Network</a:t>
            </a:r>
          </a:p>
        </p:txBody>
      </p:sp>
      <p:sp>
        <p:nvSpPr>
          <p:cNvPr id="32" name="TextBox 31">
            <a:extLst>
              <a:ext uri="{FF2B5EF4-FFF2-40B4-BE49-F238E27FC236}">
                <a16:creationId xmlns:a16="http://schemas.microsoft.com/office/drawing/2014/main" id="{475FB97D-CDDF-4668-B3BC-18CC87D547E2}"/>
              </a:ext>
            </a:extLst>
          </p:cNvPr>
          <p:cNvSpPr txBox="1"/>
          <p:nvPr/>
        </p:nvSpPr>
        <p:spPr>
          <a:xfrm rot="16200000">
            <a:off x="11187566" y="3865272"/>
            <a:ext cx="131112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a:rPr>
              <a:t>RDMA Networks</a:t>
            </a:r>
          </a:p>
        </p:txBody>
      </p:sp>
      <p:sp>
        <p:nvSpPr>
          <p:cNvPr id="30" name="Rectangle: Rounded Corners 29">
            <a:extLst>
              <a:ext uri="{FF2B5EF4-FFF2-40B4-BE49-F238E27FC236}">
                <a16:creationId xmlns:a16="http://schemas.microsoft.com/office/drawing/2014/main" id="{97EECCD9-6636-463E-BB19-3EF53DE52262}"/>
              </a:ext>
            </a:extLst>
          </p:cNvPr>
          <p:cNvSpPr/>
          <p:nvPr/>
        </p:nvSpPr>
        <p:spPr>
          <a:xfrm>
            <a:off x="8553755" y="2220634"/>
            <a:ext cx="1244907" cy="9144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test repo</a:t>
            </a:r>
          </a:p>
        </p:txBody>
      </p:sp>
      <p:cxnSp>
        <p:nvCxnSpPr>
          <p:cNvPr id="33" name="Connector: Elbow 32">
            <a:extLst>
              <a:ext uri="{FF2B5EF4-FFF2-40B4-BE49-F238E27FC236}">
                <a16:creationId xmlns:a16="http://schemas.microsoft.com/office/drawing/2014/main" id="{6774C31F-10AB-43A9-8BD8-60F13E056A5C}"/>
              </a:ext>
            </a:extLst>
          </p:cNvPr>
          <p:cNvCxnSpPr>
            <a:stCxn id="30" idx="2"/>
            <a:endCxn id="2" idx="0"/>
          </p:cNvCxnSpPr>
          <p:nvPr/>
        </p:nvCxnSpPr>
        <p:spPr>
          <a:xfrm rot="16200000" flipH="1">
            <a:off x="8968309" y="3342934"/>
            <a:ext cx="422151" cy="635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Rounded Corners 33">
            <a:extLst>
              <a:ext uri="{FF2B5EF4-FFF2-40B4-BE49-F238E27FC236}">
                <a16:creationId xmlns:a16="http://schemas.microsoft.com/office/drawing/2014/main" id="{3C0DF086-5945-4F5E-93CA-2ABF3C60734F}"/>
              </a:ext>
            </a:extLst>
          </p:cNvPr>
          <p:cNvSpPr/>
          <p:nvPr/>
        </p:nvSpPr>
        <p:spPr>
          <a:xfrm>
            <a:off x="5685595" y="4465539"/>
            <a:ext cx="1244907" cy="9144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CKI Runner</a:t>
            </a:r>
          </a:p>
        </p:txBody>
      </p:sp>
      <p:sp>
        <p:nvSpPr>
          <p:cNvPr id="39" name="Rectangle: Rounded Corners 38">
            <a:extLst>
              <a:ext uri="{FF2B5EF4-FFF2-40B4-BE49-F238E27FC236}">
                <a16:creationId xmlns:a16="http://schemas.microsoft.com/office/drawing/2014/main" id="{E16FBA18-14CB-4F2D-BA3E-B9850F6D11EA}"/>
              </a:ext>
            </a:extLst>
          </p:cNvPr>
          <p:cNvSpPr/>
          <p:nvPr/>
        </p:nvSpPr>
        <p:spPr>
          <a:xfrm>
            <a:off x="7170606" y="2951259"/>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Web Interface</a:t>
            </a:r>
          </a:p>
        </p:txBody>
      </p:sp>
      <p:sp>
        <p:nvSpPr>
          <p:cNvPr id="40" name="Rectangle: Rounded Corners 39">
            <a:extLst>
              <a:ext uri="{FF2B5EF4-FFF2-40B4-BE49-F238E27FC236}">
                <a16:creationId xmlns:a16="http://schemas.microsoft.com/office/drawing/2014/main" id="{9E20A40A-673F-4353-99F2-2D09837BE162}"/>
              </a:ext>
            </a:extLst>
          </p:cNvPr>
          <p:cNvSpPr/>
          <p:nvPr/>
        </p:nvSpPr>
        <p:spPr>
          <a:xfrm>
            <a:off x="7174210" y="4052370"/>
            <a:ext cx="1238556" cy="91440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rPr>
              <a:t>Beaker CLI</a:t>
            </a:r>
          </a:p>
        </p:txBody>
      </p:sp>
      <p:cxnSp>
        <p:nvCxnSpPr>
          <p:cNvPr id="42" name="Straight Arrow Connector 41">
            <a:extLst>
              <a:ext uri="{FF2B5EF4-FFF2-40B4-BE49-F238E27FC236}">
                <a16:creationId xmlns:a16="http://schemas.microsoft.com/office/drawing/2014/main" id="{FFF394A6-C799-439B-8AD4-0443AC30276B}"/>
              </a:ext>
            </a:extLst>
          </p:cNvPr>
          <p:cNvCxnSpPr>
            <a:stCxn id="39" idx="3"/>
            <a:endCxn id="2" idx="1"/>
          </p:cNvCxnSpPr>
          <p:nvPr/>
        </p:nvCxnSpPr>
        <p:spPr>
          <a:xfrm>
            <a:off x="8409162" y="3408459"/>
            <a:ext cx="150943" cy="6059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CAC5EEA-569B-4DB6-85B0-9B6C93473460}"/>
              </a:ext>
            </a:extLst>
          </p:cNvPr>
          <p:cNvCxnSpPr>
            <a:stCxn id="40" idx="3"/>
            <a:endCxn id="2" idx="1"/>
          </p:cNvCxnSpPr>
          <p:nvPr/>
        </p:nvCxnSpPr>
        <p:spPr>
          <a:xfrm flipV="1">
            <a:off x="8412766" y="4014385"/>
            <a:ext cx="147339" cy="4951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5" name="Rectangle: Rounded Corners 44">
            <a:extLst>
              <a:ext uri="{FF2B5EF4-FFF2-40B4-BE49-F238E27FC236}">
                <a16:creationId xmlns:a16="http://schemas.microsoft.com/office/drawing/2014/main" id="{F262DFEC-289B-45FA-BD7A-F063D039824E}"/>
              </a:ext>
            </a:extLst>
          </p:cNvPr>
          <p:cNvSpPr/>
          <p:nvPr/>
        </p:nvSpPr>
        <p:spPr>
          <a:xfrm>
            <a:off x="5697366" y="2920721"/>
            <a:ext cx="914400" cy="914400"/>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a:rPr>
              <a:t>End User</a:t>
            </a:r>
          </a:p>
        </p:txBody>
      </p:sp>
      <p:cxnSp>
        <p:nvCxnSpPr>
          <p:cNvPr id="47" name="Straight Arrow Connector 46">
            <a:extLst>
              <a:ext uri="{FF2B5EF4-FFF2-40B4-BE49-F238E27FC236}">
                <a16:creationId xmlns:a16="http://schemas.microsoft.com/office/drawing/2014/main" id="{48393B2A-6318-45AC-B019-E8FB4FB56385}"/>
              </a:ext>
            </a:extLst>
          </p:cNvPr>
          <p:cNvCxnSpPr>
            <a:cxnSpLocks/>
            <a:stCxn id="45" idx="3"/>
            <a:endCxn id="39" idx="1"/>
          </p:cNvCxnSpPr>
          <p:nvPr/>
        </p:nvCxnSpPr>
        <p:spPr>
          <a:xfrm>
            <a:off x="6611766" y="3377921"/>
            <a:ext cx="558840" cy="30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55CA0307-D98F-4359-BDB1-4BCA267F1A16}"/>
              </a:ext>
            </a:extLst>
          </p:cNvPr>
          <p:cNvCxnSpPr>
            <a:stCxn id="45" idx="3"/>
            <a:endCxn id="40" idx="1"/>
          </p:cNvCxnSpPr>
          <p:nvPr/>
        </p:nvCxnSpPr>
        <p:spPr>
          <a:xfrm>
            <a:off x="6611766" y="3377921"/>
            <a:ext cx="562444" cy="113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8B037AE4-2866-466C-A577-EC8F9163C060}"/>
              </a:ext>
            </a:extLst>
          </p:cNvPr>
          <p:cNvCxnSpPr>
            <a:cxnSpLocks/>
            <a:stCxn id="34" idx="3"/>
            <a:endCxn id="40" idx="1"/>
          </p:cNvCxnSpPr>
          <p:nvPr/>
        </p:nvCxnSpPr>
        <p:spPr>
          <a:xfrm flipV="1">
            <a:off x="6930502" y="4509570"/>
            <a:ext cx="243708" cy="4131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C1007EA9-E1E7-4268-820C-DF441FAFF4CF}"/>
              </a:ext>
            </a:extLst>
          </p:cNvPr>
          <p:cNvSpPr txBox="1"/>
          <p:nvPr/>
        </p:nvSpPr>
        <p:spPr>
          <a:xfrm>
            <a:off x="242525" y="1503951"/>
            <a:ext cx="7414818" cy="369332"/>
          </a:xfrm>
          <a:prstGeom prst="rect">
            <a:avLst/>
          </a:prstGeom>
          <a:noFill/>
        </p:spPr>
        <p:txBody>
          <a:bodyPr wrap="square" rtlCol="0">
            <a:spAutoFit/>
          </a:bodyPr>
          <a:lstStyle/>
          <a:p>
            <a:r>
              <a:rPr lang="en-US" b="1" dirty="0"/>
              <a:t>On-Demand (end user) Testing</a:t>
            </a:r>
            <a:endParaRPr lang="en-GB" b="1" dirty="0"/>
          </a:p>
        </p:txBody>
      </p:sp>
    </p:spTree>
    <p:extLst>
      <p:ext uri="{BB962C8B-B14F-4D97-AF65-F5344CB8AC3E}">
        <p14:creationId xmlns:p14="http://schemas.microsoft.com/office/powerpoint/2010/main" val="1663693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EF425-7321-4C4E-889D-C02C6EEA0AC8}"/>
              </a:ext>
            </a:extLst>
          </p:cNvPr>
          <p:cNvSpPr>
            <a:spLocks noGrp="1"/>
          </p:cNvSpPr>
          <p:nvPr>
            <p:ph type="title"/>
          </p:nvPr>
        </p:nvSpPr>
        <p:spPr/>
        <p:txBody>
          <a:bodyPr/>
          <a:lstStyle/>
          <a:p>
            <a:r>
              <a:rPr lang="en-US" dirty="0" err="1"/>
              <a:t>fSDP</a:t>
            </a:r>
            <a:r>
              <a:rPr lang="en-US" dirty="0"/>
              <a:t> hardware Infrastructure</a:t>
            </a:r>
            <a:endParaRPr lang="en-GB" dirty="0"/>
          </a:p>
        </p:txBody>
      </p:sp>
      <p:sp>
        <p:nvSpPr>
          <p:cNvPr id="3" name="Content Placeholder 2">
            <a:extLst>
              <a:ext uri="{FF2B5EF4-FFF2-40B4-BE49-F238E27FC236}">
                <a16:creationId xmlns:a16="http://schemas.microsoft.com/office/drawing/2014/main" id="{D65F2E3C-75DA-4D92-B000-50D316E00665}"/>
              </a:ext>
            </a:extLst>
          </p:cNvPr>
          <p:cNvSpPr>
            <a:spLocks noGrp="1"/>
          </p:cNvSpPr>
          <p:nvPr>
            <p:ph idx="1"/>
          </p:nvPr>
        </p:nvSpPr>
        <p:spPr/>
        <p:txBody>
          <a:bodyPr/>
          <a:lstStyle/>
          <a:p>
            <a:pPr>
              <a:buFontTx/>
              <a:buChar char="-"/>
            </a:pPr>
            <a:r>
              <a:rPr lang="en-US" dirty="0"/>
              <a:t>Inventory of existing OFA-owned hardware currently stored at UNH-IOL</a:t>
            </a:r>
          </a:p>
          <a:p>
            <a:pPr lvl="1">
              <a:buFontTx/>
              <a:buChar char="-"/>
            </a:pPr>
            <a:r>
              <a:rPr lang="en-US" dirty="0"/>
              <a:t>Much of the existing hardware at the UNH-IOL is older and likely not what we want to carry forward into this new program</a:t>
            </a:r>
          </a:p>
          <a:p>
            <a:pPr>
              <a:buFontTx/>
              <a:buChar char="-"/>
            </a:pPr>
            <a:r>
              <a:rPr lang="en-US" dirty="0"/>
              <a:t>Proposed cluster hardware</a:t>
            </a:r>
          </a:p>
          <a:p>
            <a:pPr lvl="1">
              <a:buFontTx/>
              <a:buChar char="-"/>
            </a:pPr>
            <a:r>
              <a:rPr lang="en-US" dirty="0"/>
              <a:t>20 test servers – These hold various vendor’s cards and are standardized for reasonable performance on tests</a:t>
            </a:r>
          </a:p>
          <a:p>
            <a:pPr lvl="2">
              <a:buFontTx/>
              <a:buChar char="-"/>
            </a:pPr>
            <a:r>
              <a:rPr lang="en-US" dirty="0"/>
              <a:t>Typical configuration:</a:t>
            </a:r>
          </a:p>
          <a:p>
            <a:pPr lvl="3">
              <a:buFontTx/>
              <a:buChar char="-"/>
            </a:pPr>
            <a:r>
              <a:rPr lang="en-US" dirty="0"/>
              <a:t>24 core CPU</a:t>
            </a:r>
          </a:p>
          <a:p>
            <a:pPr lvl="3">
              <a:buFontTx/>
              <a:buChar char="-"/>
            </a:pPr>
            <a:r>
              <a:rPr lang="en-US" dirty="0"/>
              <a:t>64GB RAM</a:t>
            </a:r>
          </a:p>
          <a:p>
            <a:pPr lvl="3">
              <a:buFontTx/>
              <a:buChar char="-"/>
            </a:pPr>
            <a:r>
              <a:rPr lang="en-US" dirty="0"/>
              <a:t>128GB OS drive</a:t>
            </a:r>
          </a:p>
          <a:p>
            <a:pPr lvl="3">
              <a:buFontTx/>
              <a:buChar char="-"/>
            </a:pPr>
            <a:r>
              <a:rPr lang="en-US" dirty="0"/>
              <a:t>One or more fabric access cards</a:t>
            </a:r>
          </a:p>
          <a:p>
            <a:pPr lvl="1">
              <a:buFontTx/>
              <a:buChar char="-"/>
            </a:pPr>
            <a:r>
              <a:rPr lang="en-US" dirty="0"/>
              <a:t>1 head node – Runs the cluster, stores all logs, runs interface to access cluster</a:t>
            </a:r>
          </a:p>
          <a:p>
            <a:pPr lvl="1">
              <a:buFontTx/>
              <a:buChar char="-"/>
            </a:pPr>
            <a:r>
              <a:rPr lang="en-US" dirty="0"/>
              <a:t>1 serial console server – Provides access to lowest level debugging in the case that kernel oops renders </a:t>
            </a:r>
            <a:r>
              <a:rPr lang="en-US" dirty="0" err="1"/>
              <a:t>ssh</a:t>
            </a:r>
            <a:r>
              <a:rPr lang="en-US" dirty="0"/>
              <a:t> session unusable</a:t>
            </a:r>
          </a:p>
          <a:p>
            <a:pPr lvl="1">
              <a:buFontTx/>
              <a:buChar char="-"/>
            </a:pPr>
            <a:endParaRPr lang="en-US" dirty="0"/>
          </a:p>
        </p:txBody>
      </p:sp>
      <p:sp>
        <p:nvSpPr>
          <p:cNvPr id="4" name="Slide Number Placeholder 3">
            <a:extLst>
              <a:ext uri="{FF2B5EF4-FFF2-40B4-BE49-F238E27FC236}">
                <a16:creationId xmlns:a16="http://schemas.microsoft.com/office/drawing/2014/main" id="{94A82DAB-B675-4D8F-92BA-CAD2C1703518}"/>
              </a:ext>
            </a:extLst>
          </p:cNvPr>
          <p:cNvSpPr>
            <a:spLocks noGrp="1"/>
          </p:cNvSpPr>
          <p:nvPr>
            <p:ph type="sldNum" sz="quarter" idx="11"/>
          </p:nvPr>
        </p:nvSpPr>
        <p:spPr/>
        <p:txBody>
          <a:bodyPr/>
          <a:lstStyle/>
          <a:p>
            <a:fld id="{0743EA0E-C5B1-48EC-8082-F253EA88050D}" type="slidenum">
              <a:rPr lang="en-US" smtClean="0"/>
              <a:pPr/>
              <a:t>21</a:t>
            </a:fld>
            <a:endParaRPr lang="en-US" dirty="0"/>
          </a:p>
        </p:txBody>
      </p:sp>
    </p:spTree>
    <p:extLst>
      <p:ext uri="{BB962C8B-B14F-4D97-AF65-F5344CB8AC3E}">
        <p14:creationId xmlns:p14="http://schemas.microsoft.com/office/powerpoint/2010/main" val="738624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FSDP testing usage Model</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22</a:t>
            </a:fld>
            <a:endParaRPr lang="en-US" dirty="0"/>
          </a:p>
        </p:txBody>
      </p:sp>
      <p:sp>
        <p:nvSpPr>
          <p:cNvPr id="7" name="Oval 6"/>
          <p:cNvSpPr/>
          <p:nvPr/>
        </p:nvSpPr>
        <p:spPr>
          <a:xfrm>
            <a:off x="4484197" y="3910520"/>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Upstream</a:t>
            </a:r>
          </a:p>
          <a:p>
            <a:pPr algn="ctr"/>
            <a:r>
              <a:rPr lang="en-US" sz="2000" dirty="0">
                <a:solidFill>
                  <a:schemeClr val="tx1"/>
                </a:solidFill>
              </a:rPr>
              <a:t>testing</a:t>
            </a:r>
          </a:p>
        </p:txBody>
      </p:sp>
      <p:sp>
        <p:nvSpPr>
          <p:cNvPr id="8" name="Flowchart: Document 7"/>
          <p:cNvSpPr/>
          <p:nvPr/>
        </p:nvSpPr>
        <p:spPr>
          <a:xfrm>
            <a:off x="4840493" y="2824959"/>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CI test plan</a:t>
            </a:r>
          </a:p>
        </p:txBody>
      </p:sp>
      <p:sp>
        <p:nvSpPr>
          <p:cNvPr id="15" name="TextBox 14"/>
          <p:cNvSpPr txBox="1"/>
          <p:nvPr/>
        </p:nvSpPr>
        <p:spPr>
          <a:xfrm>
            <a:off x="320539" y="1328150"/>
            <a:ext cx="3672784" cy="1477328"/>
          </a:xfrm>
          <a:prstGeom prst="rect">
            <a:avLst/>
          </a:prstGeom>
          <a:noFill/>
        </p:spPr>
        <p:txBody>
          <a:bodyPr wrap="square" rtlCol="0">
            <a:spAutoFit/>
          </a:bodyPr>
          <a:lstStyle/>
          <a:p>
            <a:r>
              <a:rPr lang="en-US" dirty="0"/>
              <a:t>FSDP WG oversees the cluster testing activities via defined Test Plans, different subsets of tests from the test library can be used for CI testing and distro/IHV logo testing</a:t>
            </a:r>
          </a:p>
        </p:txBody>
      </p:sp>
      <p:sp>
        <p:nvSpPr>
          <p:cNvPr id="17" name="TextBox 16"/>
          <p:cNvSpPr txBox="1"/>
          <p:nvPr/>
        </p:nvSpPr>
        <p:spPr>
          <a:xfrm>
            <a:off x="320539" y="4106194"/>
            <a:ext cx="3464848" cy="1754326"/>
          </a:xfrm>
          <a:prstGeom prst="rect">
            <a:avLst/>
          </a:prstGeom>
          <a:noFill/>
        </p:spPr>
        <p:txBody>
          <a:bodyPr wrap="square" rtlCol="0">
            <a:spAutoFit/>
          </a:bodyPr>
          <a:lstStyle/>
          <a:p>
            <a:r>
              <a:rPr lang="en-US" b="1" dirty="0">
                <a:ln w="0"/>
                <a:effectLst>
                  <a:outerShdw blurRad="38100" dist="19050" dir="2700000" algn="tl" rotWithShape="0">
                    <a:schemeClr val="dk1">
                      <a:alpha val="40000"/>
                    </a:schemeClr>
                  </a:outerShdw>
                </a:effectLst>
              </a:rPr>
              <a:t>Cadence</a:t>
            </a:r>
          </a:p>
          <a:p>
            <a:pPr marL="285750" indent="-285750">
              <a:buFontTx/>
              <a:buChar char="-"/>
            </a:pPr>
            <a:r>
              <a:rPr lang="en-US" dirty="0"/>
              <a:t>Upstream testing triggered by changes in repos</a:t>
            </a:r>
          </a:p>
          <a:p>
            <a:pPr marL="285750" indent="-285750">
              <a:buFontTx/>
              <a:buChar char="-"/>
            </a:pPr>
            <a:r>
              <a:rPr lang="en-US" dirty="0"/>
              <a:t>Distro testing is ‘on demand’</a:t>
            </a:r>
          </a:p>
          <a:p>
            <a:pPr marL="285750" indent="-285750">
              <a:buFontTx/>
              <a:buChar char="-"/>
            </a:pPr>
            <a:r>
              <a:rPr lang="en-US" dirty="0"/>
              <a:t>Logo testing in ‘on demand’</a:t>
            </a:r>
          </a:p>
          <a:p>
            <a:pPr marL="285750" indent="-285750">
              <a:buFontTx/>
              <a:buChar char="-"/>
            </a:pPr>
            <a:r>
              <a:rPr lang="en-US" dirty="0"/>
              <a:t>FSDP usage is ‘on demand’</a:t>
            </a:r>
          </a:p>
        </p:txBody>
      </p:sp>
      <p:cxnSp>
        <p:nvCxnSpPr>
          <p:cNvPr id="19" name="Straight Arrow Connector 18"/>
          <p:cNvCxnSpPr>
            <a:cxnSpLocks/>
            <a:stCxn id="6" idx="3"/>
            <a:endCxn id="8" idx="0"/>
          </p:cNvCxnSpPr>
          <p:nvPr/>
        </p:nvCxnSpPr>
        <p:spPr>
          <a:xfrm flipH="1">
            <a:off x="5344048" y="2073499"/>
            <a:ext cx="692615"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2"/>
            <a:endCxn id="7" idx="0"/>
          </p:cNvCxnSpPr>
          <p:nvPr/>
        </p:nvCxnSpPr>
        <p:spPr>
          <a:xfrm flipH="1">
            <a:off x="5343181" y="3407754"/>
            <a:ext cx="867"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30" idx="3"/>
            <a:endCxn id="42" idx="0"/>
          </p:cNvCxnSpPr>
          <p:nvPr/>
        </p:nvCxnSpPr>
        <p:spPr>
          <a:xfrm flipH="1">
            <a:off x="6848820" y="4592890"/>
            <a:ext cx="36155"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7" idx="4"/>
            <a:endCxn id="43" idx="0"/>
          </p:cNvCxnSpPr>
          <p:nvPr/>
        </p:nvCxnSpPr>
        <p:spPr>
          <a:xfrm flipH="1">
            <a:off x="5313828" y="4709966"/>
            <a:ext cx="29353"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6" idx="5"/>
            <a:endCxn id="6" idx="5"/>
          </p:cNvCxnSpPr>
          <p:nvPr/>
        </p:nvCxnSpPr>
        <p:spPr>
          <a:xfrm>
            <a:off x="9093640" y="207349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6" idx="4"/>
            <a:endCxn id="41" idx="0"/>
          </p:cNvCxnSpPr>
          <p:nvPr/>
        </p:nvCxnSpPr>
        <p:spPr>
          <a:xfrm flipH="1">
            <a:off x="7466566" y="2175423"/>
            <a:ext cx="98586"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14325" y="2905865"/>
            <a:ext cx="4651891" cy="1200329"/>
          </a:xfrm>
          <a:prstGeom prst="rect">
            <a:avLst/>
          </a:prstGeom>
          <a:noFill/>
        </p:spPr>
        <p:txBody>
          <a:bodyPr wrap="square" rtlCol="0">
            <a:spAutoFit/>
          </a:bodyPr>
          <a:lstStyle/>
          <a:p>
            <a:r>
              <a:rPr lang="en-US" dirty="0"/>
              <a:t>FSDP WG is open to participation by all, however only those at a voting membership level and above can vote on the pre-defined Logo Test Plans</a:t>
            </a:r>
          </a:p>
        </p:txBody>
      </p:sp>
      <p:sp>
        <p:nvSpPr>
          <p:cNvPr id="6" name="Oval 5"/>
          <p:cNvSpPr/>
          <p:nvPr/>
        </p:nvSpPr>
        <p:spPr>
          <a:xfrm>
            <a:off x="5403543" y="1479441"/>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30" name="Oval 29"/>
          <p:cNvSpPr/>
          <p:nvPr/>
        </p:nvSpPr>
        <p:spPr>
          <a:xfrm>
            <a:off x="6643429"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Distro testing</a:t>
            </a:r>
          </a:p>
        </p:txBody>
      </p:sp>
      <p:sp>
        <p:nvSpPr>
          <p:cNvPr id="41" name="Flowchart: Document 40">
            <a:extLst>
              <a:ext uri="{FF2B5EF4-FFF2-40B4-BE49-F238E27FC236}">
                <a16:creationId xmlns:a16="http://schemas.microsoft.com/office/drawing/2014/main" id="{066E908A-B090-4293-9D7B-A52F86C1537E}"/>
              </a:ext>
            </a:extLst>
          </p:cNvPr>
          <p:cNvSpPr/>
          <p:nvPr/>
        </p:nvSpPr>
        <p:spPr>
          <a:xfrm>
            <a:off x="6951858" y="2822798"/>
            <a:ext cx="1029416" cy="60620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Distro test plan</a:t>
            </a:r>
          </a:p>
        </p:txBody>
      </p:sp>
      <p:cxnSp>
        <p:nvCxnSpPr>
          <p:cNvPr id="40" name="Straight Arrow Connector 39">
            <a:extLst>
              <a:ext uri="{FF2B5EF4-FFF2-40B4-BE49-F238E27FC236}">
                <a16:creationId xmlns:a16="http://schemas.microsoft.com/office/drawing/2014/main" id="{8D30DB78-D8BB-4357-9937-E1C8361C2E2D}"/>
              </a:ext>
            </a:extLst>
          </p:cNvPr>
          <p:cNvCxnSpPr>
            <a:cxnSpLocks/>
            <a:stCxn id="41" idx="2"/>
            <a:endCxn id="30" idx="0"/>
          </p:cNvCxnSpPr>
          <p:nvPr/>
        </p:nvCxnSpPr>
        <p:spPr>
          <a:xfrm>
            <a:off x="7466566" y="3388923"/>
            <a:ext cx="1554"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4B4D444-0714-40E3-B215-354222813D90}"/>
              </a:ext>
            </a:extLst>
          </p:cNvPr>
          <p:cNvCxnSpPr>
            <a:cxnSpLocks/>
            <a:stCxn id="50" idx="5"/>
            <a:endCxn id="53" idx="0"/>
          </p:cNvCxnSpPr>
          <p:nvPr/>
        </p:nvCxnSpPr>
        <p:spPr>
          <a:xfrm>
            <a:off x="10603237" y="4592890"/>
            <a:ext cx="6661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C6AD9C-AC4E-42F8-950E-E84E0402BC62}"/>
              </a:ext>
            </a:extLst>
          </p:cNvPr>
          <p:cNvCxnSpPr>
            <a:cxnSpLocks/>
            <a:stCxn id="6" idx="5"/>
            <a:endCxn id="51" idx="0"/>
          </p:cNvCxnSpPr>
          <p:nvPr/>
        </p:nvCxnSpPr>
        <p:spPr>
          <a:xfrm>
            <a:off x="9093640" y="2073499"/>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EAFD73A5-E443-4B6A-89DC-16417E66DDD1}"/>
              </a:ext>
            </a:extLst>
          </p:cNvPr>
          <p:cNvSpPr/>
          <p:nvPr/>
        </p:nvSpPr>
        <p:spPr>
          <a:xfrm>
            <a:off x="9195401" y="3910520"/>
            <a:ext cx="1649382"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IHV</a:t>
            </a:r>
          </a:p>
          <a:p>
            <a:pPr algn="ctr"/>
            <a:r>
              <a:rPr lang="en-US" sz="2000" dirty="0">
                <a:solidFill>
                  <a:schemeClr val="tx1"/>
                </a:solidFill>
              </a:rPr>
              <a:t>testing</a:t>
            </a:r>
          </a:p>
        </p:txBody>
      </p:sp>
      <p:sp>
        <p:nvSpPr>
          <p:cNvPr id="51" name="Flowchart: Document 50">
            <a:extLst>
              <a:ext uri="{FF2B5EF4-FFF2-40B4-BE49-F238E27FC236}">
                <a16:creationId xmlns:a16="http://schemas.microsoft.com/office/drawing/2014/main" id="{A401D1B0-D7A2-4B9F-90C0-09A27C909736}"/>
              </a:ext>
            </a:extLst>
          </p:cNvPr>
          <p:cNvSpPr/>
          <p:nvPr/>
        </p:nvSpPr>
        <p:spPr>
          <a:xfrm>
            <a:off x="8964010" y="2822798"/>
            <a:ext cx="1525499" cy="586458"/>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Fabric specific test plan</a:t>
            </a:r>
          </a:p>
        </p:txBody>
      </p:sp>
      <p:cxnSp>
        <p:nvCxnSpPr>
          <p:cNvPr id="52" name="Straight Arrow Connector 51">
            <a:extLst>
              <a:ext uri="{FF2B5EF4-FFF2-40B4-BE49-F238E27FC236}">
                <a16:creationId xmlns:a16="http://schemas.microsoft.com/office/drawing/2014/main" id="{E9A1CB3F-8FC0-4D91-94A7-E90F0A3977A1}"/>
              </a:ext>
            </a:extLst>
          </p:cNvPr>
          <p:cNvCxnSpPr>
            <a:cxnSpLocks/>
            <a:stCxn id="51" idx="2"/>
            <a:endCxn id="50" idx="0"/>
          </p:cNvCxnSpPr>
          <p:nvPr/>
        </p:nvCxnSpPr>
        <p:spPr>
          <a:xfrm>
            <a:off x="9726760" y="3370485"/>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Flowchart: Process 63">
            <a:extLst>
              <a:ext uri="{FF2B5EF4-FFF2-40B4-BE49-F238E27FC236}">
                <a16:creationId xmlns:a16="http://schemas.microsoft.com/office/drawing/2014/main" id="{784CA242-E696-42B2-AFAB-3EF883D5B56B}"/>
              </a:ext>
            </a:extLst>
          </p:cNvPr>
          <p:cNvSpPr/>
          <p:nvPr/>
        </p:nvSpPr>
        <p:spPr>
          <a:xfrm>
            <a:off x="8848560"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cxnSp>
        <p:nvCxnSpPr>
          <p:cNvPr id="65" name="Straight Arrow Connector 64">
            <a:extLst>
              <a:ext uri="{FF2B5EF4-FFF2-40B4-BE49-F238E27FC236}">
                <a16:creationId xmlns:a16="http://schemas.microsoft.com/office/drawing/2014/main" id="{B7052A77-7C0E-4167-9CC4-5CE87528D9DD}"/>
              </a:ext>
            </a:extLst>
          </p:cNvPr>
          <p:cNvCxnSpPr>
            <a:cxnSpLocks/>
            <a:stCxn id="50" idx="3"/>
            <a:endCxn id="64" idx="0"/>
          </p:cNvCxnSpPr>
          <p:nvPr/>
        </p:nvCxnSpPr>
        <p:spPr>
          <a:xfrm flipH="1">
            <a:off x="9386443" y="4592890"/>
            <a:ext cx="50504"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Flowchart: Process 41">
            <a:extLst>
              <a:ext uri="{FF2B5EF4-FFF2-40B4-BE49-F238E27FC236}">
                <a16:creationId xmlns:a16="http://schemas.microsoft.com/office/drawing/2014/main" id="{A53481C0-9257-4CE8-AACA-018842C4794B}"/>
              </a:ext>
            </a:extLst>
          </p:cNvPr>
          <p:cNvSpPr/>
          <p:nvPr/>
        </p:nvSpPr>
        <p:spPr>
          <a:xfrm>
            <a:off x="6310937" y="5189326"/>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3" name="Flowchart: Process 42">
            <a:extLst>
              <a:ext uri="{FF2B5EF4-FFF2-40B4-BE49-F238E27FC236}">
                <a16:creationId xmlns:a16="http://schemas.microsoft.com/office/drawing/2014/main" id="{D8C3692B-3B14-4127-9CE5-C3381492D4E7}"/>
              </a:ext>
            </a:extLst>
          </p:cNvPr>
          <p:cNvSpPr/>
          <p:nvPr/>
        </p:nvSpPr>
        <p:spPr>
          <a:xfrm>
            <a:off x="4775945"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4" name="Flowchart: Process 43">
            <a:extLst>
              <a:ext uri="{FF2B5EF4-FFF2-40B4-BE49-F238E27FC236}">
                <a16:creationId xmlns:a16="http://schemas.microsoft.com/office/drawing/2014/main" id="{DB563A99-C53E-4D01-B51C-B4BA40F28F58}"/>
              </a:ext>
            </a:extLst>
          </p:cNvPr>
          <p:cNvSpPr/>
          <p:nvPr/>
        </p:nvSpPr>
        <p:spPr>
          <a:xfrm>
            <a:off x="7565152"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sp>
        <p:nvSpPr>
          <p:cNvPr id="53" name="Flowchart: Process 52">
            <a:extLst>
              <a:ext uri="{FF2B5EF4-FFF2-40B4-BE49-F238E27FC236}">
                <a16:creationId xmlns:a16="http://schemas.microsoft.com/office/drawing/2014/main" id="{EB4C0E30-1F5A-40E1-882A-F9F3B93DB2DC}"/>
              </a:ext>
            </a:extLst>
          </p:cNvPr>
          <p:cNvSpPr/>
          <p:nvPr/>
        </p:nvSpPr>
        <p:spPr>
          <a:xfrm>
            <a:off x="10131968"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cxnSp>
        <p:nvCxnSpPr>
          <p:cNvPr id="56" name="Straight Arrow Connector 55">
            <a:extLst>
              <a:ext uri="{FF2B5EF4-FFF2-40B4-BE49-F238E27FC236}">
                <a16:creationId xmlns:a16="http://schemas.microsoft.com/office/drawing/2014/main" id="{863F9AB5-1194-499D-A2C6-8B52BCC7B86E}"/>
              </a:ext>
            </a:extLst>
          </p:cNvPr>
          <p:cNvCxnSpPr>
            <a:cxnSpLocks/>
            <a:stCxn id="30" idx="5"/>
            <a:endCxn id="44" idx="0"/>
          </p:cNvCxnSpPr>
          <p:nvPr/>
        </p:nvCxnSpPr>
        <p:spPr>
          <a:xfrm>
            <a:off x="8051265" y="4592890"/>
            <a:ext cx="51770"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3413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Upstream collaboration</a:t>
            </a:r>
          </a:p>
        </p:txBody>
      </p:sp>
      <p:sp>
        <p:nvSpPr>
          <p:cNvPr id="4" name="Slide Number Placeholder 9"/>
          <p:cNvSpPr>
            <a:spLocks noGrp="1"/>
          </p:cNvSpPr>
          <p:nvPr>
            <p:ph type="sldNum" sz="quarter" idx="4"/>
          </p:nvPr>
        </p:nvSpPr>
        <p:spPr>
          <a:xfrm>
            <a:off x="4673600" y="6409711"/>
            <a:ext cx="284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F849D2C-A9CD-B04A-B70A-527FFE2F698D}" type="slidenum">
              <a:rPr lang="en-US" smtClean="0"/>
              <a:pPr/>
              <a:t>23</a:t>
            </a:fld>
            <a:endParaRPr lang="en-US" dirty="0"/>
          </a:p>
        </p:txBody>
      </p:sp>
      <p:sp>
        <p:nvSpPr>
          <p:cNvPr id="7" name="Oval 6"/>
          <p:cNvSpPr/>
          <p:nvPr/>
        </p:nvSpPr>
        <p:spPr>
          <a:xfrm>
            <a:off x="4484197" y="3910520"/>
            <a:ext cx="1717967" cy="79944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Upstream</a:t>
            </a:r>
          </a:p>
          <a:p>
            <a:pPr algn="ctr"/>
            <a:r>
              <a:rPr lang="en-US" sz="2000" dirty="0">
                <a:solidFill>
                  <a:schemeClr val="tx1"/>
                </a:solidFill>
              </a:rPr>
              <a:t>testing</a:t>
            </a:r>
          </a:p>
        </p:txBody>
      </p:sp>
      <p:sp>
        <p:nvSpPr>
          <p:cNvPr id="8" name="Flowchart: Document 7"/>
          <p:cNvSpPr/>
          <p:nvPr/>
        </p:nvSpPr>
        <p:spPr>
          <a:xfrm>
            <a:off x="4840493" y="2824959"/>
            <a:ext cx="1007110" cy="624052"/>
          </a:xfrm>
          <a:prstGeom prst="flowChart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CI test plan</a:t>
            </a:r>
          </a:p>
        </p:txBody>
      </p:sp>
      <p:sp>
        <p:nvSpPr>
          <p:cNvPr id="15" name="TextBox 14"/>
          <p:cNvSpPr txBox="1"/>
          <p:nvPr/>
        </p:nvSpPr>
        <p:spPr>
          <a:xfrm>
            <a:off x="320538" y="1328150"/>
            <a:ext cx="4831753" cy="1200329"/>
          </a:xfrm>
          <a:prstGeom prst="rect">
            <a:avLst/>
          </a:prstGeom>
          <a:noFill/>
        </p:spPr>
        <p:txBody>
          <a:bodyPr wrap="square" rtlCol="0">
            <a:spAutoFit/>
          </a:bodyPr>
          <a:lstStyle/>
          <a:p>
            <a:r>
              <a:rPr lang="en-US" dirty="0"/>
              <a:t>The FSDP Test Library is simply a repo of tests that can be run on the cluster.  Anyone is welcome to contribute to this test repo or use this repo in their own projects.</a:t>
            </a:r>
          </a:p>
        </p:txBody>
      </p:sp>
      <p:sp>
        <p:nvSpPr>
          <p:cNvPr id="17" name="TextBox 16"/>
          <p:cNvSpPr txBox="1"/>
          <p:nvPr/>
        </p:nvSpPr>
        <p:spPr>
          <a:xfrm>
            <a:off x="320538" y="4284917"/>
            <a:ext cx="4049238" cy="1754326"/>
          </a:xfrm>
          <a:prstGeom prst="rect">
            <a:avLst/>
          </a:prstGeom>
          <a:noFill/>
        </p:spPr>
        <p:txBody>
          <a:bodyPr wrap="square" rtlCol="0">
            <a:spAutoFit/>
          </a:bodyPr>
          <a:lstStyle/>
          <a:p>
            <a:r>
              <a:rPr lang="en-US" dirty="0"/>
              <a:t>As upstream developers find problems, they can contribute tests for those specific problems to be included in the CI testing.  In this way, we will be seeding what should turn into a vibrant upstream ecosystem for improved tests.</a:t>
            </a:r>
          </a:p>
        </p:txBody>
      </p:sp>
      <p:cxnSp>
        <p:nvCxnSpPr>
          <p:cNvPr id="19" name="Straight Arrow Connector 18"/>
          <p:cNvCxnSpPr>
            <a:cxnSpLocks/>
            <a:stCxn id="6" idx="3"/>
            <a:endCxn id="8" idx="0"/>
          </p:cNvCxnSpPr>
          <p:nvPr/>
        </p:nvCxnSpPr>
        <p:spPr>
          <a:xfrm flipH="1">
            <a:off x="5344048" y="2073499"/>
            <a:ext cx="692615" cy="75146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cxnSpLocks/>
            <a:stCxn id="8" idx="2"/>
            <a:endCxn id="7" idx="0"/>
          </p:cNvCxnSpPr>
          <p:nvPr/>
        </p:nvCxnSpPr>
        <p:spPr>
          <a:xfrm flipH="1">
            <a:off x="5343181" y="3407754"/>
            <a:ext cx="867" cy="5027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cxnSpLocks/>
            <a:stCxn id="30" idx="3"/>
            <a:endCxn id="42" idx="0"/>
          </p:cNvCxnSpPr>
          <p:nvPr/>
        </p:nvCxnSpPr>
        <p:spPr>
          <a:xfrm flipH="1">
            <a:off x="6848820" y="4592890"/>
            <a:ext cx="36155" cy="596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cxnSpLocks/>
            <a:stCxn id="7" idx="4"/>
            <a:endCxn id="43" idx="0"/>
          </p:cNvCxnSpPr>
          <p:nvPr/>
        </p:nvCxnSpPr>
        <p:spPr>
          <a:xfrm flipH="1">
            <a:off x="5313828" y="4709966"/>
            <a:ext cx="29353" cy="4709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a:cxnSpLocks/>
            <a:stCxn id="6" idx="5"/>
            <a:endCxn id="6" idx="5"/>
          </p:cNvCxnSpPr>
          <p:nvPr/>
        </p:nvCxnSpPr>
        <p:spPr>
          <a:xfrm>
            <a:off x="9093640" y="2073499"/>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a:cxnSpLocks/>
            <a:stCxn id="6" idx="4"/>
            <a:endCxn id="41" idx="0"/>
          </p:cNvCxnSpPr>
          <p:nvPr/>
        </p:nvCxnSpPr>
        <p:spPr>
          <a:xfrm flipH="1">
            <a:off x="7466566" y="2175423"/>
            <a:ext cx="98586" cy="64737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22841" y="2530591"/>
            <a:ext cx="4461620" cy="1754326"/>
          </a:xfrm>
          <a:prstGeom prst="rect">
            <a:avLst/>
          </a:prstGeom>
          <a:noFill/>
        </p:spPr>
        <p:txBody>
          <a:bodyPr wrap="square" rtlCol="0">
            <a:spAutoFit/>
          </a:bodyPr>
          <a:lstStyle/>
          <a:p>
            <a:r>
              <a:rPr lang="en-US" dirty="0"/>
              <a:t>Upstream maintainers are welcome to send an email to the FSDP WG mailing list requesting their project be included in CI testing.  They need only list the repo they wish to be monitored and the tests they want run.</a:t>
            </a:r>
          </a:p>
        </p:txBody>
      </p:sp>
      <p:sp>
        <p:nvSpPr>
          <p:cNvPr id="6" name="Oval 5"/>
          <p:cNvSpPr/>
          <p:nvPr/>
        </p:nvSpPr>
        <p:spPr>
          <a:xfrm>
            <a:off x="5403543" y="1479441"/>
            <a:ext cx="4323217" cy="6959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solidFill>
                  <a:schemeClr val="bg1"/>
                </a:solidFill>
              </a:rPr>
              <a:t>FSDP Test Library</a:t>
            </a:r>
          </a:p>
        </p:txBody>
      </p:sp>
      <p:sp>
        <p:nvSpPr>
          <p:cNvPr id="30" name="Oval 29"/>
          <p:cNvSpPr/>
          <p:nvPr/>
        </p:nvSpPr>
        <p:spPr>
          <a:xfrm>
            <a:off x="6643429" y="3910520"/>
            <a:ext cx="1649382" cy="799446"/>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Distro testing</a:t>
            </a:r>
          </a:p>
        </p:txBody>
      </p:sp>
      <p:sp>
        <p:nvSpPr>
          <p:cNvPr id="41" name="Flowchart: Document 40">
            <a:extLst>
              <a:ext uri="{FF2B5EF4-FFF2-40B4-BE49-F238E27FC236}">
                <a16:creationId xmlns:a16="http://schemas.microsoft.com/office/drawing/2014/main" id="{066E908A-B090-4293-9D7B-A52F86C1537E}"/>
              </a:ext>
            </a:extLst>
          </p:cNvPr>
          <p:cNvSpPr/>
          <p:nvPr/>
        </p:nvSpPr>
        <p:spPr>
          <a:xfrm>
            <a:off x="6951858" y="2822798"/>
            <a:ext cx="1029416" cy="606202"/>
          </a:xfrm>
          <a:prstGeom prst="flowChartDocumen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Distro test plan</a:t>
            </a:r>
          </a:p>
        </p:txBody>
      </p:sp>
      <p:cxnSp>
        <p:nvCxnSpPr>
          <p:cNvPr id="40" name="Straight Arrow Connector 39">
            <a:extLst>
              <a:ext uri="{FF2B5EF4-FFF2-40B4-BE49-F238E27FC236}">
                <a16:creationId xmlns:a16="http://schemas.microsoft.com/office/drawing/2014/main" id="{8D30DB78-D8BB-4357-9937-E1C8361C2E2D}"/>
              </a:ext>
            </a:extLst>
          </p:cNvPr>
          <p:cNvCxnSpPr>
            <a:cxnSpLocks/>
            <a:stCxn id="41" idx="2"/>
            <a:endCxn id="30" idx="0"/>
          </p:cNvCxnSpPr>
          <p:nvPr/>
        </p:nvCxnSpPr>
        <p:spPr>
          <a:xfrm>
            <a:off x="7466566" y="3388923"/>
            <a:ext cx="1554" cy="5215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a:extLst>
              <a:ext uri="{FF2B5EF4-FFF2-40B4-BE49-F238E27FC236}">
                <a16:creationId xmlns:a16="http://schemas.microsoft.com/office/drawing/2014/main" id="{94B4D444-0714-40E3-B215-354222813D90}"/>
              </a:ext>
            </a:extLst>
          </p:cNvPr>
          <p:cNvCxnSpPr>
            <a:cxnSpLocks/>
            <a:stCxn id="50" idx="5"/>
            <a:endCxn id="53" idx="0"/>
          </p:cNvCxnSpPr>
          <p:nvPr/>
        </p:nvCxnSpPr>
        <p:spPr>
          <a:xfrm>
            <a:off x="10603237" y="4592890"/>
            <a:ext cx="66614"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a:extLst>
              <a:ext uri="{FF2B5EF4-FFF2-40B4-BE49-F238E27FC236}">
                <a16:creationId xmlns:a16="http://schemas.microsoft.com/office/drawing/2014/main" id="{A5C6AD9C-AC4E-42F8-950E-E84E0402BC62}"/>
              </a:ext>
            </a:extLst>
          </p:cNvPr>
          <p:cNvCxnSpPr>
            <a:cxnSpLocks/>
            <a:stCxn id="6" idx="5"/>
            <a:endCxn id="51" idx="0"/>
          </p:cNvCxnSpPr>
          <p:nvPr/>
        </p:nvCxnSpPr>
        <p:spPr>
          <a:xfrm>
            <a:off x="9093640" y="2073499"/>
            <a:ext cx="633120" cy="7492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Oval 49">
            <a:extLst>
              <a:ext uri="{FF2B5EF4-FFF2-40B4-BE49-F238E27FC236}">
                <a16:creationId xmlns:a16="http://schemas.microsoft.com/office/drawing/2014/main" id="{EAFD73A5-E443-4B6A-89DC-16417E66DDD1}"/>
              </a:ext>
            </a:extLst>
          </p:cNvPr>
          <p:cNvSpPr/>
          <p:nvPr/>
        </p:nvSpPr>
        <p:spPr>
          <a:xfrm>
            <a:off x="9195401" y="3910520"/>
            <a:ext cx="1649382" cy="799446"/>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rPr>
              <a:t>IHV</a:t>
            </a:r>
          </a:p>
          <a:p>
            <a:pPr algn="ctr"/>
            <a:r>
              <a:rPr lang="en-US" sz="2000" dirty="0">
                <a:solidFill>
                  <a:schemeClr val="tx1"/>
                </a:solidFill>
              </a:rPr>
              <a:t>testing</a:t>
            </a:r>
          </a:p>
        </p:txBody>
      </p:sp>
      <p:sp>
        <p:nvSpPr>
          <p:cNvPr id="51" name="Flowchart: Document 50">
            <a:extLst>
              <a:ext uri="{FF2B5EF4-FFF2-40B4-BE49-F238E27FC236}">
                <a16:creationId xmlns:a16="http://schemas.microsoft.com/office/drawing/2014/main" id="{A401D1B0-D7A2-4B9F-90C0-09A27C909736}"/>
              </a:ext>
            </a:extLst>
          </p:cNvPr>
          <p:cNvSpPr/>
          <p:nvPr/>
        </p:nvSpPr>
        <p:spPr>
          <a:xfrm>
            <a:off x="8964010" y="2822798"/>
            <a:ext cx="1525499" cy="586458"/>
          </a:xfrm>
          <a:prstGeom prst="flowChartDocumen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Fabric specific test plan</a:t>
            </a:r>
          </a:p>
        </p:txBody>
      </p:sp>
      <p:cxnSp>
        <p:nvCxnSpPr>
          <p:cNvPr id="52" name="Straight Arrow Connector 51">
            <a:extLst>
              <a:ext uri="{FF2B5EF4-FFF2-40B4-BE49-F238E27FC236}">
                <a16:creationId xmlns:a16="http://schemas.microsoft.com/office/drawing/2014/main" id="{E9A1CB3F-8FC0-4D91-94A7-E90F0A3977A1}"/>
              </a:ext>
            </a:extLst>
          </p:cNvPr>
          <p:cNvCxnSpPr>
            <a:cxnSpLocks/>
            <a:stCxn id="51" idx="2"/>
            <a:endCxn id="50" idx="0"/>
          </p:cNvCxnSpPr>
          <p:nvPr/>
        </p:nvCxnSpPr>
        <p:spPr>
          <a:xfrm>
            <a:off x="9726760" y="3370485"/>
            <a:ext cx="293332" cy="5400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4" name="Flowchart: Process 63">
            <a:extLst>
              <a:ext uri="{FF2B5EF4-FFF2-40B4-BE49-F238E27FC236}">
                <a16:creationId xmlns:a16="http://schemas.microsoft.com/office/drawing/2014/main" id="{784CA242-E696-42B2-AFAB-3EF883D5B56B}"/>
              </a:ext>
            </a:extLst>
          </p:cNvPr>
          <p:cNvSpPr/>
          <p:nvPr/>
        </p:nvSpPr>
        <p:spPr>
          <a:xfrm>
            <a:off x="8848560" y="5180932"/>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cxnSp>
        <p:nvCxnSpPr>
          <p:cNvPr id="65" name="Straight Arrow Connector 64">
            <a:extLst>
              <a:ext uri="{FF2B5EF4-FFF2-40B4-BE49-F238E27FC236}">
                <a16:creationId xmlns:a16="http://schemas.microsoft.com/office/drawing/2014/main" id="{B7052A77-7C0E-4167-9CC4-5CE87528D9DD}"/>
              </a:ext>
            </a:extLst>
          </p:cNvPr>
          <p:cNvCxnSpPr>
            <a:cxnSpLocks/>
            <a:stCxn id="50" idx="3"/>
            <a:endCxn id="64" idx="0"/>
          </p:cNvCxnSpPr>
          <p:nvPr/>
        </p:nvCxnSpPr>
        <p:spPr>
          <a:xfrm flipH="1">
            <a:off x="9386443" y="4592890"/>
            <a:ext cx="50504" cy="5880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2" name="Flowchart: Process 41">
            <a:extLst>
              <a:ext uri="{FF2B5EF4-FFF2-40B4-BE49-F238E27FC236}">
                <a16:creationId xmlns:a16="http://schemas.microsoft.com/office/drawing/2014/main" id="{A53481C0-9257-4CE8-AACA-018842C4794B}"/>
              </a:ext>
            </a:extLst>
          </p:cNvPr>
          <p:cNvSpPr/>
          <p:nvPr/>
        </p:nvSpPr>
        <p:spPr>
          <a:xfrm>
            <a:off x="6310937" y="5189326"/>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3" name="Flowchart: Process 42">
            <a:extLst>
              <a:ext uri="{FF2B5EF4-FFF2-40B4-BE49-F238E27FC236}">
                <a16:creationId xmlns:a16="http://schemas.microsoft.com/office/drawing/2014/main" id="{D8C3692B-3B14-4127-9CE5-C3381492D4E7}"/>
              </a:ext>
            </a:extLst>
          </p:cNvPr>
          <p:cNvSpPr/>
          <p:nvPr/>
        </p:nvSpPr>
        <p:spPr>
          <a:xfrm>
            <a:off x="4775945" y="5180932"/>
            <a:ext cx="1075765" cy="562042"/>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Debug</a:t>
            </a:r>
          </a:p>
        </p:txBody>
      </p:sp>
      <p:sp>
        <p:nvSpPr>
          <p:cNvPr id="44" name="Flowchart: Process 43">
            <a:extLst>
              <a:ext uri="{FF2B5EF4-FFF2-40B4-BE49-F238E27FC236}">
                <a16:creationId xmlns:a16="http://schemas.microsoft.com/office/drawing/2014/main" id="{DB563A99-C53E-4D01-B51C-B4BA40F28F58}"/>
              </a:ext>
            </a:extLst>
          </p:cNvPr>
          <p:cNvSpPr/>
          <p:nvPr/>
        </p:nvSpPr>
        <p:spPr>
          <a:xfrm>
            <a:off x="7565152" y="5180932"/>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sp>
        <p:nvSpPr>
          <p:cNvPr id="53" name="Flowchart: Process 52">
            <a:extLst>
              <a:ext uri="{FF2B5EF4-FFF2-40B4-BE49-F238E27FC236}">
                <a16:creationId xmlns:a16="http://schemas.microsoft.com/office/drawing/2014/main" id="{EB4C0E30-1F5A-40E1-882A-F9F3B93DB2DC}"/>
              </a:ext>
            </a:extLst>
          </p:cNvPr>
          <p:cNvSpPr/>
          <p:nvPr/>
        </p:nvSpPr>
        <p:spPr>
          <a:xfrm>
            <a:off x="10131968" y="5180932"/>
            <a:ext cx="1075765" cy="562042"/>
          </a:xfrm>
          <a:prstGeom prst="flowChartProcess">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Logo</a:t>
            </a:r>
          </a:p>
        </p:txBody>
      </p:sp>
      <p:cxnSp>
        <p:nvCxnSpPr>
          <p:cNvPr id="56" name="Straight Arrow Connector 55">
            <a:extLst>
              <a:ext uri="{FF2B5EF4-FFF2-40B4-BE49-F238E27FC236}">
                <a16:creationId xmlns:a16="http://schemas.microsoft.com/office/drawing/2014/main" id="{863F9AB5-1194-499D-A2C6-8B52BCC7B86E}"/>
              </a:ext>
            </a:extLst>
          </p:cNvPr>
          <p:cNvCxnSpPr>
            <a:cxnSpLocks/>
            <a:stCxn id="30" idx="5"/>
            <a:endCxn id="44" idx="0"/>
          </p:cNvCxnSpPr>
          <p:nvPr/>
        </p:nvCxnSpPr>
        <p:spPr>
          <a:xfrm>
            <a:off x="8051265" y="4592890"/>
            <a:ext cx="51770" cy="588042"/>
          </a:xfrm>
          <a:prstGeom prst="straightConnector1">
            <a:avLst/>
          </a:prstGeom>
          <a:ln>
            <a:prstDash val="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7498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535CC-864E-4DF1-885E-BE6E57B46C25}"/>
              </a:ext>
            </a:extLst>
          </p:cNvPr>
          <p:cNvSpPr>
            <a:spLocks noGrp="1"/>
          </p:cNvSpPr>
          <p:nvPr>
            <p:ph type="title"/>
          </p:nvPr>
        </p:nvSpPr>
        <p:spPr/>
        <p:txBody>
          <a:bodyPr/>
          <a:lstStyle/>
          <a:p>
            <a:r>
              <a:rPr lang="en-US" dirty="0"/>
              <a:t>Program administration</a:t>
            </a:r>
            <a:endParaRPr lang="en-GB" dirty="0"/>
          </a:p>
        </p:txBody>
      </p:sp>
      <p:sp>
        <p:nvSpPr>
          <p:cNvPr id="3" name="Content Placeholder 2">
            <a:extLst>
              <a:ext uri="{FF2B5EF4-FFF2-40B4-BE49-F238E27FC236}">
                <a16:creationId xmlns:a16="http://schemas.microsoft.com/office/drawing/2014/main" id="{192F8998-FA7D-4B83-BA79-C8964AC73AAB}"/>
              </a:ext>
            </a:extLst>
          </p:cNvPr>
          <p:cNvSpPr>
            <a:spLocks noGrp="1"/>
          </p:cNvSpPr>
          <p:nvPr>
            <p:ph idx="1"/>
          </p:nvPr>
        </p:nvSpPr>
        <p:spPr/>
        <p:txBody>
          <a:bodyPr/>
          <a:lstStyle/>
          <a:p>
            <a:r>
              <a:rPr lang="en-US" dirty="0"/>
              <a:t>The </a:t>
            </a:r>
            <a:r>
              <a:rPr lang="en-US" i="1" dirty="0"/>
              <a:t>Program</a:t>
            </a:r>
            <a:r>
              <a:rPr lang="en-US" dirty="0"/>
              <a:t> will be administered by the OFA’s FSDP Working Group (FSDPWG)</a:t>
            </a:r>
          </a:p>
          <a:p>
            <a:pPr lvl="1"/>
            <a:r>
              <a:rPr lang="en-US" dirty="0"/>
              <a:t>This is distinct from the day-to-day operation of the testing site</a:t>
            </a:r>
          </a:p>
          <a:p>
            <a:r>
              <a:rPr lang="en-US" dirty="0"/>
              <a:t>The FSDPWG will serve as a gate keeper:</a:t>
            </a:r>
          </a:p>
          <a:p>
            <a:pPr lvl="1"/>
            <a:r>
              <a:rPr lang="en-US" dirty="0"/>
              <a:t>Controlling initial access to the program</a:t>
            </a:r>
          </a:p>
          <a:p>
            <a:pPr lvl="1"/>
            <a:r>
              <a:rPr lang="en-US" dirty="0"/>
              <a:t>Authorizing user accounts for sysadmin to manage</a:t>
            </a:r>
          </a:p>
          <a:p>
            <a:pPr lvl="1"/>
            <a:r>
              <a:rPr lang="en-US" dirty="0"/>
              <a:t>Approving individual membership requests</a:t>
            </a:r>
          </a:p>
          <a:p>
            <a:pPr lvl="1"/>
            <a:r>
              <a:rPr lang="en-US" dirty="0"/>
              <a:t>Approving requests for adding new repos into CI testing</a:t>
            </a:r>
          </a:p>
          <a:p>
            <a:pPr lvl="1"/>
            <a:r>
              <a:rPr lang="en-US" dirty="0"/>
              <a:t>Receiving and acting upon complaints of problems that, for whatever reason, couldn’t be handled by day-to-day administrators</a:t>
            </a:r>
          </a:p>
          <a:p>
            <a:r>
              <a:rPr lang="en-US" dirty="0"/>
              <a:t>The FSDPWG will define all potential logo test plan specifications</a:t>
            </a:r>
          </a:p>
          <a:p>
            <a:r>
              <a:rPr lang="en-US" dirty="0"/>
              <a:t>The FSDPWG will be responsible for validating any potential logo test results</a:t>
            </a:r>
          </a:p>
          <a:p>
            <a:pPr lvl="1"/>
            <a:r>
              <a:rPr lang="en-US" dirty="0"/>
              <a:t>FSDPWG is the OFA agent that issues a logo</a:t>
            </a:r>
          </a:p>
          <a:p>
            <a:pPr lvl="1"/>
            <a:endParaRPr lang="en-GB" dirty="0"/>
          </a:p>
        </p:txBody>
      </p:sp>
      <p:sp>
        <p:nvSpPr>
          <p:cNvPr id="4" name="Slide Number Placeholder 3">
            <a:extLst>
              <a:ext uri="{FF2B5EF4-FFF2-40B4-BE49-F238E27FC236}">
                <a16:creationId xmlns:a16="http://schemas.microsoft.com/office/drawing/2014/main" id="{11CA99DB-331D-4F82-A5EE-294B73033A94}"/>
              </a:ext>
            </a:extLst>
          </p:cNvPr>
          <p:cNvSpPr>
            <a:spLocks noGrp="1"/>
          </p:cNvSpPr>
          <p:nvPr>
            <p:ph type="sldNum" sz="quarter" idx="11"/>
          </p:nvPr>
        </p:nvSpPr>
        <p:spPr/>
        <p:txBody>
          <a:bodyPr/>
          <a:lstStyle/>
          <a:p>
            <a:fld id="{0743EA0E-C5B1-48EC-8082-F253EA88050D}" type="slidenum">
              <a:rPr lang="en-US" smtClean="0"/>
              <a:pPr/>
              <a:t>24</a:t>
            </a:fld>
            <a:endParaRPr lang="en-US" dirty="0"/>
          </a:p>
        </p:txBody>
      </p:sp>
    </p:spTree>
    <p:extLst>
      <p:ext uri="{BB962C8B-B14F-4D97-AF65-F5344CB8AC3E}">
        <p14:creationId xmlns:p14="http://schemas.microsoft.com/office/powerpoint/2010/main" val="1708533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0FE2400-A8F4-4393-8503-C080F94E1C9B}"/>
              </a:ext>
            </a:extLst>
          </p:cNvPr>
          <p:cNvSpPr>
            <a:spLocks noGrp="1"/>
          </p:cNvSpPr>
          <p:nvPr>
            <p:ph type="title"/>
          </p:nvPr>
        </p:nvSpPr>
        <p:spPr/>
        <p:txBody>
          <a:bodyPr/>
          <a:lstStyle/>
          <a:p>
            <a:r>
              <a:rPr lang="en-US" dirty="0"/>
              <a:t>Siting Options</a:t>
            </a:r>
            <a:endParaRPr lang="en-GB" dirty="0"/>
          </a:p>
        </p:txBody>
      </p:sp>
      <p:sp>
        <p:nvSpPr>
          <p:cNvPr id="6" name="Content Placeholder 5">
            <a:extLst>
              <a:ext uri="{FF2B5EF4-FFF2-40B4-BE49-F238E27FC236}">
                <a16:creationId xmlns:a16="http://schemas.microsoft.com/office/drawing/2014/main" id="{2CB58799-23C1-49BC-BD4B-3A4C2C72C1D8}"/>
              </a:ext>
            </a:extLst>
          </p:cNvPr>
          <p:cNvSpPr>
            <a:spLocks noGrp="1"/>
          </p:cNvSpPr>
          <p:nvPr>
            <p:ph idx="1"/>
          </p:nvPr>
        </p:nvSpPr>
        <p:spPr>
          <a:xfrm>
            <a:off x="609600" y="1312639"/>
            <a:ext cx="10972800" cy="5372641"/>
          </a:xfrm>
        </p:spPr>
        <p:txBody>
          <a:bodyPr>
            <a:normAutofit/>
          </a:bodyPr>
          <a:lstStyle/>
          <a:p>
            <a:r>
              <a:rPr lang="en-US" dirty="0"/>
              <a:t>Basic plan is to engage with service providers we have experience with or have reason to believe could be cost-effective and reliable</a:t>
            </a:r>
          </a:p>
          <a:p>
            <a:r>
              <a:rPr lang="en-US" dirty="0"/>
              <a:t>Requirements have been expressed as:</a:t>
            </a:r>
          </a:p>
          <a:p>
            <a:pPr lvl="1"/>
            <a:r>
              <a:rPr lang="en-US" dirty="0"/>
              <a:t>“Testing Services Discussion Document”: an informal alternative or possibly preliminary to a traditional RFQ/RFP</a:t>
            </a:r>
          </a:p>
          <a:p>
            <a:pPr lvl="1"/>
            <a:r>
              <a:rPr lang="en-US" dirty="0"/>
              <a:t>Ken is taking this to a new level, translating this into a RFQ with some additional, very useful detail for his potential service providers. This obviously can and will be used with other potential service providers</a:t>
            </a:r>
          </a:p>
          <a:p>
            <a:r>
              <a:rPr lang="en-US" dirty="0"/>
              <a:t>UNH-IOL: </a:t>
            </a:r>
          </a:p>
          <a:p>
            <a:pPr lvl="1"/>
            <a:r>
              <a:rPr lang="en-US" dirty="0"/>
              <a:t>“Discussion Document” has been communicated, no response yet</a:t>
            </a:r>
          </a:p>
          <a:p>
            <a:pPr lvl="1"/>
            <a:r>
              <a:rPr lang="en-US" dirty="0"/>
              <a:t>Working issues of our existing HW inventory on-site – what’s there and what to do about it</a:t>
            </a:r>
          </a:p>
          <a:p>
            <a:r>
              <a:rPr lang="en-US" dirty="0"/>
              <a:t>VTM Beaverton: working the “Discussion Document”</a:t>
            </a:r>
          </a:p>
          <a:p>
            <a:r>
              <a:rPr lang="en-US" dirty="0"/>
              <a:t>NMC: working the “Discussion Document”</a:t>
            </a:r>
          </a:p>
          <a:p>
            <a:r>
              <a:rPr lang="en-US" dirty="0"/>
              <a:t>TBD service providers sourced by Ken: about to begin evaluation of Ken’s RFQ</a:t>
            </a:r>
          </a:p>
          <a:p>
            <a:pPr marL="0" indent="0">
              <a:buNone/>
            </a:pPr>
            <a:endParaRPr lang="en-GB" dirty="0"/>
          </a:p>
        </p:txBody>
      </p:sp>
      <p:sp>
        <p:nvSpPr>
          <p:cNvPr id="4" name="Slide Number Placeholder 3">
            <a:extLst>
              <a:ext uri="{FF2B5EF4-FFF2-40B4-BE49-F238E27FC236}">
                <a16:creationId xmlns:a16="http://schemas.microsoft.com/office/drawing/2014/main" id="{F22A97DE-BA5D-4F85-8206-C0DB5FE0C272}"/>
              </a:ext>
            </a:extLst>
          </p:cNvPr>
          <p:cNvSpPr>
            <a:spLocks noGrp="1"/>
          </p:cNvSpPr>
          <p:nvPr>
            <p:ph type="sldNum" sz="quarter" idx="11"/>
          </p:nvPr>
        </p:nvSpPr>
        <p:spPr/>
        <p:txBody>
          <a:bodyPr/>
          <a:lstStyle/>
          <a:p>
            <a:fld id="{0743EA0E-C5B1-48EC-8082-F253EA88050D}" type="slidenum">
              <a:rPr lang="en-US" smtClean="0"/>
              <a:pPr/>
              <a:t>25</a:t>
            </a:fld>
            <a:endParaRPr lang="en-US" dirty="0"/>
          </a:p>
        </p:txBody>
      </p:sp>
    </p:spTree>
    <p:extLst>
      <p:ext uri="{BB962C8B-B14F-4D97-AF65-F5344CB8AC3E}">
        <p14:creationId xmlns:p14="http://schemas.microsoft.com/office/powerpoint/2010/main" val="214300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625D4-6D7D-4D63-8E0D-9F8032785E96}"/>
              </a:ext>
            </a:extLst>
          </p:cNvPr>
          <p:cNvSpPr>
            <a:spLocks noGrp="1"/>
          </p:cNvSpPr>
          <p:nvPr>
            <p:ph type="title"/>
          </p:nvPr>
        </p:nvSpPr>
        <p:spPr/>
        <p:txBody>
          <a:bodyPr/>
          <a:lstStyle/>
          <a:p>
            <a:r>
              <a:rPr lang="en-US" dirty="0"/>
              <a:t>Plan for ongoing cluster Administration</a:t>
            </a:r>
            <a:endParaRPr lang="en-GB" dirty="0"/>
          </a:p>
        </p:txBody>
      </p:sp>
      <p:sp>
        <p:nvSpPr>
          <p:cNvPr id="3" name="Content Placeholder 2">
            <a:extLst>
              <a:ext uri="{FF2B5EF4-FFF2-40B4-BE49-F238E27FC236}">
                <a16:creationId xmlns:a16="http://schemas.microsoft.com/office/drawing/2014/main" id="{B03E7D8A-AD27-41D9-98BD-0BB00B44A649}"/>
              </a:ext>
            </a:extLst>
          </p:cNvPr>
          <p:cNvSpPr>
            <a:spLocks noGrp="1"/>
          </p:cNvSpPr>
          <p:nvPr>
            <p:ph idx="1"/>
          </p:nvPr>
        </p:nvSpPr>
        <p:spPr/>
        <p:txBody>
          <a:bodyPr>
            <a:normAutofit/>
          </a:bodyPr>
          <a:lstStyle/>
          <a:p>
            <a:r>
              <a:rPr lang="en-GB" dirty="0"/>
              <a:t>Red Hat initial volunteer to setup FSDP cluster and stand up CKI runners and beaker instance</a:t>
            </a:r>
          </a:p>
          <a:p>
            <a:r>
              <a:rPr lang="en-GB" dirty="0"/>
              <a:t>In the process, a system administration guide will be created to detail the common tasks and steps required to keep the cluster operational</a:t>
            </a:r>
          </a:p>
          <a:p>
            <a:r>
              <a:rPr lang="en-GB" dirty="0"/>
              <a:t>Once a guide is created, it will be utilized to facilitate one of the following options:</a:t>
            </a:r>
          </a:p>
          <a:p>
            <a:pPr lvl="1"/>
            <a:r>
              <a:rPr lang="en-GB" dirty="0"/>
              <a:t>Check with the FSDP WG to see if the day to day maintenance is something they could handle</a:t>
            </a:r>
          </a:p>
          <a:p>
            <a:pPr lvl="1"/>
            <a:r>
              <a:rPr lang="en-GB" dirty="0"/>
              <a:t>If the FSDPWG does not feel confident they can manage the day to day needs of the cluster, then shop the administration guide to various contract administrators in search of pricing</a:t>
            </a:r>
          </a:p>
          <a:p>
            <a:r>
              <a:rPr lang="en-US" dirty="0"/>
              <a:t>Physical Site Administrators/Managers, provided by vendor that provides siting</a:t>
            </a:r>
          </a:p>
          <a:p>
            <a:pPr lvl="1"/>
            <a:r>
              <a:rPr lang="en-US" dirty="0"/>
              <a:t>Provides day-to-day physical support</a:t>
            </a:r>
          </a:p>
          <a:p>
            <a:pPr lvl="1"/>
            <a:r>
              <a:rPr lang="en-US" dirty="0"/>
              <a:t>Administrators will be expected to intervene under unusual circumstances, for example a runaway job or a machine that won’t boot</a:t>
            </a:r>
          </a:p>
          <a:p>
            <a:pPr lvl="1"/>
            <a:r>
              <a:rPr lang="en-US" dirty="0"/>
              <a:t>Administrators will respond to unexplained outages and restart/repair/otherwise intervene as required</a:t>
            </a:r>
          </a:p>
          <a:p>
            <a:pPr lvl="1"/>
            <a:r>
              <a:rPr lang="en-US" dirty="0"/>
              <a:t>Will need to interface with the permanent </a:t>
            </a:r>
          </a:p>
          <a:p>
            <a:pPr lvl="1"/>
            <a:endParaRPr lang="en-US" dirty="0"/>
          </a:p>
        </p:txBody>
      </p:sp>
      <p:sp>
        <p:nvSpPr>
          <p:cNvPr id="4" name="Slide Number Placeholder 3">
            <a:extLst>
              <a:ext uri="{FF2B5EF4-FFF2-40B4-BE49-F238E27FC236}">
                <a16:creationId xmlns:a16="http://schemas.microsoft.com/office/drawing/2014/main" id="{5F6CB6E6-480C-4F93-8E7F-93865E4A6C6E}"/>
              </a:ext>
            </a:extLst>
          </p:cNvPr>
          <p:cNvSpPr>
            <a:spLocks noGrp="1"/>
          </p:cNvSpPr>
          <p:nvPr>
            <p:ph type="sldNum" sz="quarter" idx="11"/>
          </p:nvPr>
        </p:nvSpPr>
        <p:spPr/>
        <p:txBody>
          <a:bodyPr/>
          <a:lstStyle/>
          <a:p>
            <a:fld id="{0743EA0E-C5B1-48EC-8082-F253EA88050D}" type="slidenum">
              <a:rPr lang="en-US" smtClean="0"/>
              <a:pPr/>
              <a:t>26</a:t>
            </a:fld>
            <a:endParaRPr lang="en-US" dirty="0"/>
          </a:p>
        </p:txBody>
      </p:sp>
    </p:spTree>
    <p:extLst>
      <p:ext uri="{BB962C8B-B14F-4D97-AF65-F5344CB8AC3E}">
        <p14:creationId xmlns:p14="http://schemas.microsoft.com/office/powerpoint/2010/main" val="1469238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Membership model</a:t>
            </a:r>
            <a:endParaRPr lang="en-GB" dirty="0"/>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27</a:t>
            </a:fld>
            <a:endParaRPr lang="en-US" dirty="0"/>
          </a:p>
        </p:txBody>
      </p:sp>
      <p:graphicFrame>
        <p:nvGraphicFramePr>
          <p:cNvPr id="6" name="Table 6">
            <a:extLst>
              <a:ext uri="{FF2B5EF4-FFF2-40B4-BE49-F238E27FC236}">
                <a16:creationId xmlns:a16="http://schemas.microsoft.com/office/drawing/2014/main" id="{CCFAEA11-3CF0-41DC-97B8-A81E9469B725}"/>
              </a:ext>
            </a:extLst>
          </p:cNvPr>
          <p:cNvGraphicFramePr>
            <a:graphicFrameLocks noGrp="1"/>
          </p:cNvGraphicFramePr>
          <p:nvPr>
            <p:extLst>
              <p:ext uri="{D42A27DB-BD31-4B8C-83A1-F6EECF244321}">
                <p14:modId xmlns:p14="http://schemas.microsoft.com/office/powerpoint/2010/main" val="4226402632"/>
              </p:ext>
            </p:extLst>
          </p:nvPr>
        </p:nvGraphicFramePr>
        <p:xfrm>
          <a:off x="1219199" y="1592025"/>
          <a:ext cx="10659842" cy="1285240"/>
        </p:xfrm>
        <a:graphic>
          <a:graphicData uri="http://schemas.openxmlformats.org/drawingml/2006/table">
            <a:tbl>
              <a:tblPr firstRow="1" bandRow="1">
                <a:tableStyleId>{5C22544A-7EE6-4342-B048-85BDC9FD1C3A}</a:tableStyleId>
              </a:tblPr>
              <a:tblGrid>
                <a:gridCol w="2659117">
                  <a:extLst>
                    <a:ext uri="{9D8B030D-6E8A-4147-A177-3AD203B41FA5}">
                      <a16:colId xmlns:a16="http://schemas.microsoft.com/office/drawing/2014/main" val="3842729313"/>
                    </a:ext>
                  </a:extLst>
                </a:gridCol>
                <a:gridCol w="1313793">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IWG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Promoter</a:t>
                      </a:r>
                      <a:endParaRPr lang="en-GB" dirty="0"/>
                    </a:p>
                  </a:txBody>
                  <a:tcPr/>
                </a:tc>
                <a:tc>
                  <a:txBody>
                    <a:bodyPr/>
                    <a:lstStyle/>
                    <a:p>
                      <a:r>
                        <a:rPr lang="en-US" dirty="0"/>
                        <a:t>Full rights as defined by Bylaws</a:t>
                      </a:r>
                      <a:endParaRPr lang="en-GB" dirty="0"/>
                    </a:p>
                  </a:txBody>
                  <a:tcPr/>
                </a:tc>
                <a:tc>
                  <a:txBody>
                    <a:bodyPr/>
                    <a:lstStyle/>
                    <a:p>
                      <a:r>
                        <a:rPr lang="en-US" dirty="0"/>
                        <a:t>-right to serve as FSDP WG Chair</a:t>
                      </a:r>
                    </a:p>
                    <a:p>
                      <a:r>
                        <a:rPr lang="en-US" dirty="0"/>
                        <a:t>- right to vote in FSDP WG</a:t>
                      </a:r>
                      <a:endParaRPr lang="en-GB" dirty="0"/>
                    </a:p>
                  </a:txBody>
                  <a:tcPr/>
                </a:tc>
                <a:tc>
                  <a:txBody>
                    <a:bodyPr/>
                    <a:lstStyle/>
                    <a:p>
                      <a:r>
                        <a:rPr lang="en-US" dirty="0"/>
                        <a:t>Unlimited access</a:t>
                      </a:r>
                    </a:p>
                  </a:txBody>
                  <a:tcPr/>
                </a:tc>
                <a:extLst>
                  <a:ext uri="{0D108BD9-81ED-4DB2-BD59-A6C34878D82A}">
                    <a16:rowId xmlns:a16="http://schemas.microsoft.com/office/drawing/2014/main" val="2726188207"/>
                  </a:ext>
                </a:extLst>
              </a:tr>
            </a:tbl>
          </a:graphicData>
        </a:graphic>
      </p:graphicFrame>
      <p:graphicFrame>
        <p:nvGraphicFramePr>
          <p:cNvPr id="8" name="Table 6">
            <a:extLst>
              <a:ext uri="{FF2B5EF4-FFF2-40B4-BE49-F238E27FC236}">
                <a16:creationId xmlns:a16="http://schemas.microsoft.com/office/drawing/2014/main" id="{3D5EC328-0167-4D53-AC35-1BEB23A7AE66}"/>
              </a:ext>
            </a:extLst>
          </p:cNvPr>
          <p:cNvGraphicFramePr>
            <a:graphicFrameLocks noGrp="1"/>
          </p:cNvGraphicFramePr>
          <p:nvPr>
            <p:extLst>
              <p:ext uri="{D42A27DB-BD31-4B8C-83A1-F6EECF244321}">
                <p14:modId xmlns:p14="http://schemas.microsoft.com/office/powerpoint/2010/main" val="3836704345"/>
              </p:ext>
            </p:extLst>
          </p:nvPr>
        </p:nvGraphicFramePr>
        <p:xfrm>
          <a:off x="1219198" y="3042054"/>
          <a:ext cx="10659843" cy="1483360"/>
        </p:xfrm>
        <a:graphic>
          <a:graphicData uri="http://schemas.openxmlformats.org/drawingml/2006/table">
            <a:tbl>
              <a:tblPr firstRow="1" bandRow="1">
                <a:tableStyleId>{5C22544A-7EE6-4342-B048-85BDC9FD1C3A}</a:tableStyleId>
              </a:tblPr>
              <a:tblGrid>
                <a:gridCol w="2669629">
                  <a:extLst>
                    <a:ext uri="{9D8B030D-6E8A-4147-A177-3AD203B41FA5}">
                      <a16:colId xmlns:a16="http://schemas.microsoft.com/office/drawing/2014/main" val="3842729313"/>
                    </a:ext>
                  </a:extLst>
                </a:gridCol>
                <a:gridCol w="1303282">
                  <a:extLst>
                    <a:ext uri="{9D8B030D-6E8A-4147-A177-3AD203B41FA5}">
                      <a16:colId xmlns:a16="http://schemas.microsoft.com/office/drawing/2014/main" val="517486271"/>
                    </a:ext>
                  </a:extLst>
                </a:gridCol>
                <a:gridCol w="2858814">
                  <a:extLst>
                    <a:ext uri="{9D8B030D-6E8A-4147-A177-3AD203B41FA5}">
                      <a16:colId xmlns:a16="http://schemas.microsoft.com/office/drawing/2014/main" val="472528972"/>
                    </a:ext>
                  </a:extLst>
                </a:gridCol>
                <a:gridCol w="3828118">
                  <a:extLst>
                    <a:ext uri="{9D8B030D-6E8A-4147-A177-3AD203B41FA5}">
                      <a16:colId xmlns:a16="http://schemas.microsoft.com/office/drawing/2014/main" val="3847892162"/>
                    </a:ext>
                  </a:extLst>
                </a:gridCol>
              </a:tblGrid>
              <a:tr h="370840">
                <a:tc>
                  <a:txBody>
                    <a:bodyPr/>
                    <a:lstStyle/>
                    <a:p>
                      <a:r>
                        <a:rPr lang="en-US" dirty="0"/>
                        <a:t>Membership level</a:t>
                      </a:r>
                      <a:endParaRPr lang="en-GB" dirty="0"/>
                    </a:p>
                  </a:txBody>
                  <a:tcPr/>
                </a:tc>
                <a:tc>
                  <a:txBody>
                    <a:bodyPr/>
                    <a:lstStyle/>
                    <a:p>
                      <a:r>
                        <a:rPr lang="en-US" dirty="0"/>
                        <a:t>OFA Rights</a:t>
                      </a:r>
                      <a:endParaRPr lang="en-GB" dirty="0"/>
                    </a:p>
                  </a:txBody>
                  <a:tcPr/>
                </a:tc>
                <a:tc>
                  <a:txBody>
                    <a:bodyPr/>
                    <a:lstStyle/>
                    <a:p>
                      <a:r>
                        <a:rPr lang="en-US" dirty="0"/>
                        <a:t>IWG Rights</a:t>
                      </a:r>
                      <a:endParaRPr lang="en-GB" dirty="0"/>
                    </a:p>
                  </a:txBody>
                  <a:tcPr/>
                </a:tc>
                <a:tc>
                  <a:txBody>
                    <a:bodyPr/>
                    <a:lstStyle/>
                    <a:p>
                      <a:r>
                        <a:rPr lang="en-US" dirty="0"/>
                        <a:t>FSDP Rights</a:t>
                      </a:r>
                      <a:endParaRPr lang="en-GB" dirty="0"/>
                    </a:p>
                  </a:txBody>
                  <a:tcPr/>
                </a:tc>
                <a:extLst>
                  <a:ext uri="{0D108BD9-81ED-4DB2-BD59-A6C34878D82A}">
                    <a16:rowId xmlns:a16="http://schemas.microsoft.com/office/drawing/2014/main" val="1287023326"/>
                  </a:ext>
                </a:extLst>
              </a:tr>
              <a:tr h="370840">
                <a:tc>
                  <a:txBody>
                    <a:bodyPr/>
                    <a:lstStyle/>
                    <a:p>
                      <a:r>
                        <a:rPr lang="en-US" dirty="0"/>
                        <a:t>Voting FSDP Member</a:t>
                      </a:r>
                      <a:endParaRPr lang="en-GB" dirty="0"/>
                    </a:p>
                  </a:txBody>
                  <a:tcPr/>
                </a:tc>
                <a:tc>
                  <a:txBody>
                    <a:bodyPr/>
                    <a:lstStyle/>
                    <a:p>
                      <a:r>
                        <a:rPr lang="en-US" dirty="0"/>
                        <a:t>n/a</a:t>
                      </a:r>
                      <a:endParaRPr lang="en-GB" dirty="0"/>
                    </a:p>
                  </a:txBody>
                  <a:tcPr/>
                </a:tc>
                <a:tc>
                  <a:txBody>
                    <a:bodyPr/>
                    <a:lstStyle/>
                    <a:p>
                      <a:r>
                        <a:rPr lang="en-US" dirty="0"/>
                        <a:t>- right to vote in FSDP WG</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4185816482"/>
                  </a:ext>
                </a:extLst>
              </a:tr>
              <a:tr h="370840">
                <a:tc>
                  <a:txBody>
                    <a:bodyPr/>
                    <a:lstStyle/>
                    <a:p>
                      <a:r>
                        <a:rPr lang="en-US" dirty="0"/>
                        <a:t>Non-voting FSDP Member</a:t>
                      </a:r>
                      <a:endParaRPr lang="en-GB" dirty="0"/>
                    </a:p>
                  </a:txBody>
                  <a:tcPr/>
                </a:tc>
                <a:tc>
                  <a:txBody>
                    <a:bodyPr/>
                    <a:lstStyle/>
                    <a:p>
                      <a:r>
                        <a:rPr lang="en-US" dirty="0"/>
                        <a:t>n/a</a:t>
                      </a:r>
                      <a:endParaRPr lang="en-GB" dirty="0"/>
                    </a:p>
                  </a:txBody>
                  <a:tcPr/>
                </a:tc>
                <a:tc>
                  <a:txBody>
                    <a:bodyPr/>
                    <a:lstStyle/>
                    <a:p>
                      <a:r>
                        <a:rPr lang="en-US" dirty="0"/>
                        <a:t>- none</a:t>
                      </a:r>
                      <a:endParaRPr lang="en-GB" dirty="0"/>
                    </a:p>
                  </a:txBody>
                  <a:tcPr/>
                </a:tc>
                <a:tc>
                  <a:txBody>
                    <a:bodyPr/>
                    <a:lstStyle/>
                    <a:p>
                      <a:r>
                        <a:rPr lang="en-US" dirty="0"/>
                        <a:t>Unlimited access</a:t>
                      </a:r>
                      <a:endParaRPr lang="en-GB" dirty="0"/>
                    </a:p>
                  </a:txBody>
                  <a:tcPr/>
                </a:tc>
                <a:extLst>
                  <a:ext uri="{0D108BD9-81ED-4DB2-BD59-A6C34878D82A}">
                    <a16:rowId xmlns:a16="http://schemas.microsoft.com/office/drawing/2014/main" val="2726188207"/>
                  </a:ext>
                </a:extLst>
              </a:tr>
              <a:tr h="370840">
                <a:tc>
                  <a:txBody>
                    <a:bodyPr/>
                    <a:lstStyle/>
                    <a:p>
                      <a:r>
                        <a:rPr lang="en-US" dirty="0"/>
                        <a:t>Individual Member</a:t>
                      </a:r>
                      <a:endParaRPr lang="en-GB" dirty="0"/>
                    </a:p>
                  </a:txBody>
                  <a:tcPr/>
                </a:tc>
                <a:tc>
                  <a:txBody>
                    <a:bodyPr/>
                    <a:lstStyle/>
                    <a:p>
                      <a:r>
                        <a:rPr lang="en-US" dirty="0"/>
                        <a:t>n/a</a:t>
                      </a:r>
                      <a:endParaRPr lang="en-GB" dirty="0"/>
                    </a:p>
                  </a:txBody>
                  <a:tcPr/>
                </a:tc>
                <a:tc>
                  <a:txBody>
                    <a:bodyPr/>
                    <a:lstStyle/>
                    <a:p>
                      <a:pPr marL="0" indent="0">
                        <a:buFontTx/>
                        <a:buNone/>
                      </a:pPr>
                      <a:r>
                        <a:rPr lang="en-US" dirty="0"/>
                        <a:t>- none</a:t>
                      </a:r>
                      <a:endParaRPr lang="en-GB" dirty="0"/>
                    </a:p>
                  </a:txBody>
                  <a:tcPr/>
                </a:tc>
                <a:tc>
                  <a:txBody>
                    <a:bodyPr/>
                    <a:lstStyle/>
                    <a:p>
                      <a:r>
                        <a:rPr lang="en-US" dirty="0"/>
                        <a:t>Free access</a:t>
                      </a:r>
                      <a:endParaRPr lang="en-GB" dirty="0"/>
                    </a:p>
                  </a:txBody>
                  <a:tcPr/>
                </a:tc>
                <a:extLst>
                  <a:ext uri="{0D108BD9-81ED-4DB2-BD59-A6C34878D82A}">
                    <a16:rowId xmlns:a16="http://schemas.microsoft.com/office/drawing/2014/main" val="508283359"/>
                  </a:ext>
                </a:extLst>
              </a:tr>
            </a:tbl>
          </a:graphicData>
        </a:graphic>
      </p:graphicFrame>
      <p:sp>
        <p:nvSpPr>
          <p:cNvPr id="9" name="Left Brace 8">
            <a:extLst>
              <a:ext uri="{FF2B5EF4-FFF2-40B4-BE49-F238E27FC236}">
                <a16:creationId xmlns:a16="http://schemas.microsoft.com/office/drawing/2014/main" id="{729639E9-4F11-493F-87B6-BDEA0E13ACEE}"/>
              </a:ext>
            </a:extLst>
          </p:cNvPr>
          <p:cNvSpPr/>
          <p:nvPr/>
        </p:nvSpPr>
        <p:spPr>
          <a:xfrm>
            <a:off x="956441" y="1592025"/>
            <a:ext cx="178676" cy="128524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Left Brace 9">
            <a:extLst>
              <a:ext uri="{FF2B5EF4-FFF2-40B4-BE49-F238E27FC236}">
                <a16:creationId xmlns:a16="http://schemas.microsoft.com/office/drawing/2014/main" id="{9D2E1297-19B0-4037-AD7A-605AF3F7AE5E}"/>
              </a:ext>
            </a:extLst>
          </p:cNvPr>
          <p:cNvSpPr/>
          <p:nvPr/>
        </p:nvSpPr>
        <p:spPr>
          <a:xfrm>
            <a:off x="956441" y="3042054"/>
            <a:ext cx="178676" cy="14833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Box 10">
            <a:extLst>
              <a:ext uri="{FF2B5EF4-FFF2-40B4-BE49-F238E27FC236}">
                <a16:creationId xmlns:a16="http://schemas.microsoft.com/office/drawing/2014/main" id="{C850F7A6-2B85-4584-8338-B252F2A4B313}"/>
              </a:ext>
            </a:extLst>
          </p:cNvPr>
          <p:cNvSpPr txBox="1"/>
          <p:nvPr/>
        </p:nvSpPr>
        <p:spPr>
          <a:xfrm rot="16200000">
            <a:off x="-196993" y="1880361"/>
            <a:ext cx="1677055" cy="646331"/>
          </a:xfrm>
          <a:prstGeom prst="rect">
            <a:avLst/>
          </a:prstGeom>
          <a:noFill/>
        </p:spPr>
        <p:txBody>
          <a:bodyPr wrap="square" rtlCol="0">
            <a:spAutoFit/>
          </a:bodyPr>
          <a:lstStyle/>
          <a:p>
            <a:pPr algn="ctr"/>
            <a:r>
              <a:rPr lang="en-US" dirty="0"/>
              <a:t>OFA Statutory membership [1]</a:t>
            </a:r>
            <a:endParaRPr lang="en-GB" dirty="0"/>
          </a:p>
        </p:txBody>
      </p:sp>
      <p:sp>
        <p:nvSpPr>
          <p:cNvPr id="12" name="TextBox 11">
            <a:extLst>
              <a:ext uri="{FF2B5EF4-FFF2-40B4-BE49-F238E27FC236}">
                <a16:creationId xmlns:a16="http://schemas.microsoft.com/office/drawing/2014/main" id="{81029559-A5D4-493D-836F-5FDDB9A011AC}"/>
              </a:ext>
            </a:extLst>
          </p:cNvPr>
          <p:cNvSpPr txBox="1"/>
          <p:nvPr/>
        </p:nvSpPr>
        <p:spPr>
          <a:xfrm rot="16200000">
            <a:off x="-85526" y="3450416"/>
            <a:ext cx="1454122" cy="646331"/>
          </a:xfrm>
          <a:prstGeom prst="rect">
            <a:avLst/>
          </a:prstGeom>
          <a:noFill/>
        </p:spPr>
        <p:txBody>
          <a:bodyPr wrap="square" rtlCol="0">
            <a:spAutoFit/>
          </a:bodyPr>
          <a:lstStyle/>
          <a:p>
            <a:pPr algn="ctr"/>
            <a:r>
              <a:rPr lang="en-US" dirty="0"/>
              <a:t>FSDP membership</a:t>
            </a:r>
            <a:endParaRPr lang="en-GB" dirty="0"/>
          </a:p>
        </p:txBody>
      </p:sp>
      <p:sp>
        <p:nvSpPr>
          <p:cNvPr id="13" name="TextBox 12">
            <a:extLst>
              <a:ext uri="{FF2B5EF4-FFF2-40B4-BE49-F238E27FC236}">
                <a16:creationId xmlns:a16="http://schemas.microsoft.com/office/drawing/2014/main" id="{EAAF21BE-6C34-43BB-B1EA-43943BCFC6E4}"/>
              </a:ext>
            </a:extLst>
          </p:cNvPr>
          <p:cNvSpPr txBox="1"/>
          <p:nvPr/>
        </p:nvSpPr>
        <p:spPr>
          <a:xfrm>
            <a:off x="268068" y="4906496"/>
            <a:ext cx="11610973" cy="1477328"/>
          </a:xfrm>
          <a:prstGeom prst="rect">
            <a:avLst/>
          </a:prstGeom>
          <a:noFill/>
        </p:spPr>
        <p:txBody>
          <a:bodyPr wrap="square" rtlCol="0">
            <a:spAutoFit/>
          </a:bodyPr>
          <a:lstStyle/>
          <a:p>
            <a:r>
              <a:rPr lang="en-US" dirty="0"/>
              <a:t>[1] Any membership levels defined in the OFA Bylaws are ‘statutory members’ by California law and have special voting rights when changes to the bylaws are considered.  In order to simplify making changes to the bylaws, only one level of membership is defined in the bylaws: Promoter Level.  Promoter level members of the OFA will automatically have the highest level of FSDP membership.  All other FSDP membership levels will be defined by separate, OFA Board approved policy.  All on-demand access to the cluster requires FSDP membership.</a:t>
            </a:r>
          </a:p>
        </p:txBody>
      </p:sp>
    </p:spTree>
    <p:extLst>
      <p:ext uri="{BB962C8B-B14F-4D97-AF65-F5344CB8AC3E}">
        <p14:creationId xmlns:p14="http://schemas.microsoft.com/office/powerpoint/2010/main" val="2906610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E0012-9952-47E6-B10E-1EEB2D3A11A7}"/>
              </a:ext>
            </a:extLst>
          </p:cNvPr>
          <p:cNvSpPr>
            <a:spLocks noGrp="1"/>
          </p:cNvSpPr>
          <p:nvPr>
            <p:ph type="title"/>
          </p:nvPr>
        </p:nvSpPr>
        <p:spPr/>
        <p:txBody>
          <a:bodyPr/>
          <a:lstStyle/>
          <a:p>
            <a:r>
              <a:rPr lang="en-US" dirty="0"/>
              <a:t>Funding model</a:t>
            </a:r>
            <a:endParaRPr lang="en-GB" dirty="0"/>
          </a:p>
        </p:txBody>
      </p:sp>
      <p:sp>
        <p:nvSpPr>
          <p:cNvPr id="3" name="Content Placeholder 2">
            <a:extLst>
              <a:ext uri="{FF2B5EF4-FFF2-40B4-BE49-F238E27FC236}">
                <a16:creationId xmlns:a16="http://schemas.microsoft.com/office/drawing/2014/main" id="{ACB2295B-4C10-46E0-91A3-E3A53AA30500}"/>
              </a:ext>
            </a:extLst>
          </p:cNvPr>
          <p:cNvSpPr>
            <a:spLocks noGrp="1"/>
          </p:cNvSpPr>
          <p:nvPr>
            <p:ph idx="1"/>
          </p:nvPr>
        </p:nvSpPr>
        <p:spPr>
          <a:xfrm>
            <a:off x="609600" y="1312639"/>
            <a:ext cx="10972800" cy="4921107"/>
          </a:xfrm>
        </p:spPr>
        <p:txBody>
          <a:bodyPr>
            <a:normAutofit/>
          </a:bodyPr>
          <a:lstStyle/>
          <a:p>
            <a:r>
              <a:rPr lang="en-GB" sz="2400" i="1" dirty="0">
                <a:solidFill>
                  <a:schemeClr val="accent2"/>
                </a:solidFill>
              </a:rPr>
              <a:t>CI Testing is provided by the OFA to the upstream community free of charge in the same spirit as the 0-day and </a:t>
            </a:r>
            <a:r>
              <a:rPr lang="en-GB" sz="2400" i="1" dirty="0" err="1">
                <a:solidFill>
                  <a:schemeClr val="accent2"/>
                </a:solidFill>
              </a:rPr>
              <a:t>syzkaller</a:t>
            </a:r>
            <a:r>
              <a:rPr lang="en-GB" sz="2400" i="1" dirty="0">
                <a:solidFill>
                  <a:schemeClr val="accent2"/>
                </a:solidFill>
              </a:rPr>
              <a:t> programs</a:t>
            </a:r>
          </a:p>
          <a:p>
            <a:r>
              <a:rPr lang="en-GB" dirty="0"/>
              <a:t>Cluster is supported by both OFA Membership and FSDP Membership dues</a:t>
            </a:r>
          </a:p>
          <a:p>
            <a:r>
              <a:rPr lang="en-GB" dirty="0"/>
              <a:t>Propose 4 levels of Membership:</a:t>
            </a:r>
          </a:p>
          <a:p>
            <a:pPr lvl="1"/>
            <a:r>
              <a:rPr lang="en-GB" dirty="0"/>
              <a:t>Promoter Member (statutory): senior rights including unlimited testing</a:t>
            </a:r>
          </a:p>
          <a:p>
            <a:pPr lvl="1"/>
            <a:r>
              <a:rPr lang="en-GB" dirty="0"/>
              <a:t>Voting FSDP Member: Right to vote in FSDP WG but not to chair; unlimited testing</a:t>
            </a:r>
          </a:p>
          <a:p>
            <a:pPr lvl="1"/>
            <a:r>
              <a:rPr lang="en-GB" dirty="0"/>
              <a:t>Non-Voting FSDP Member: No right to vote in the FSDP WG; unlimited testing</a:t>
            </a:r>
            <a:endParaRPr lang="en-GB" sz="2000" b="1" dirty="0">
              <a:solidFill>
                <a:srgbClr val="FF0000"/>
              </a:solidFill>
            </a:endParaRPr>
          </a:p>
          <a:p>
            <a:pPr lvl="1"/>
            <a:r>
              <a:rPr lang="en-GB" dirty="0"/>
              <a:t>Individual Member: Limited to bona fide individuals with a demonstrated need to use the cluster</a:t>
            </a:r>
          </a:p>
          <a:p>
            <a:r>
              <a:rPr lang="en-GB" dirty="0"/>
              <a:t>FSDP WG is treated as a “Works of Authorship” working group</a:t>
            </a:r>
          </a:p>
          <a:p>
            <a:pPr lvl="1"/>
            <a:r>
              <a:rPr lang="en-GB" dirty="0"/>
              <a:t>Decisions are made via voting mechanisms</a:t>
            </a:r>
          </a:p>
          <a:p>
            <a:pPr lvl="1"/>
            <a:r>
              <a:rPr lang="en-GB" dirty="0"/>
              <a:t>Anyone may attend meetings, but voting is limited to FSDP voting members (including OFA Promoters)</a:t>
            </a:r>
          </a:p>
          <a:p>
            <a:pPr lvl="1"/>
            <a:r>
              <a:rPr lang="en-GB" dirty="0"/>
              <a:t>Voting mainly applies to any pre-defined logo test plans</a:t>
            </a:r>
          </a:p>
        </p:txBody>
      </p:sp>
      <p:sp>
        <p:nvSpPr>
          <p:cNvPr id="4" name="Slide Number Placeholder 3">
            <a:extLst>
              <a:ext uri="{FF2B5EF4-FFF2-40B4-BE49-F238E27FC236}">
                <a16:creationId xmlns:a16="http://schemas.microsoft.com/office/drawing/2014/main" id="{ECF706D9-B5A5-431F-9BA8-6F2E4AD7C114}"/>
              </a:ext>
            </a:extLst>
          </p:cNvPr>
          <p:cNvSpPr>
            <a:spLocks noGrp="1"/>
          </p:cNvSpPr>
          <p:nvPr>
            <p:ph type="sldNum" sz="quarter" idx="11"/>
          </p:nvPr>
        </p:nvSpPr>
        <p:spPr/>
        <p:txBody>
          <a:bodyPr/>
          <a:lstStyle/>
          <a:p>
            <a:fld id="{0743EA0E-C5B1-48EC-8082-F253EA88050D}" type="slidenum">
              <a:rPr lang="en-US" smtClean="0"/>
              <a:pPr/>
              <a:t>28</a:t>
            </a:fld>
            <a:endParaRPr lang="en-US" dirty="0"/>
          </a:p>
        </p:txBody>
      </p:sp>
    </p:spTree>
    <p:extLst>
      <p:ext uri="{BB962C8B-B14F-4D97-AF65-F5344CB8AC3E}">
        <p14:creationId xmlns:p14="http://schemas.microsoft.com/office/powerpoint/2010/main" val="270506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FCCA42-EA1D-450F-9976-FD55CC30CEBA}"/>
              </a:ext>
            </a:extLst>
          </p:cNvPr>
          <p:cNvSpPr>
            <a:spLocks noGrp="1"/>
          </p:cNvSpPr>
          <p:nvPr>
            <p:ph type="title"/>
          </p:nvPr>
        </p:nvSpPr>
        <p:spPr/>
        <p:txBody>
          <a:bodyPr/>
          <a:lstStyle/>
          <a:p>
            <a:r>
              <a:rPr lang="en-US" dirty="0"/>
              <a:t>Costs – as of 4/9 nothing new </a:t>
            </a:r>
            <a:r>
              <a:rPr lang="en-US"/>
              <a:t>to discuss</a:t>
            </a:r>
            <a:endParaRPr lang="en-GB" dirty="0"/>
          </a:p>
        </p:txBody>
      </p:sp>
      <p:sp>
        <p:nvSpPr>
          <p:cNvPr id="6" name="Content Placeholder 5">
            <a:extLst>
              <a:ext uri="{FF2B5EF4-FFF2-40B4-BE49-F238E27FC236}">
                <a16:creationId xmlns:a16="http://schemas.microsoft.com/office/drawing/2014/main" id="{6E27EB55-B3CD-4595-9B35-A7D9D45E8145}"/>
              </a:ext>
            </a:extLst>
          </p:cNvPr>
          <p:cNvSpPr>
            <a:spLocks noGrp="1"/>
          </p:cNvSpPr>
          <p:nvPr>
            <p:ph idx="1"/>
          </p:nvPr>
        </p:nvSpPr>
        <p:spPr/>
        <p:txBody>
          <a:bodyPr/>
          <a:lstStyle/>
          <a:p>
            <a:pPr marL="457200" indent="-457200">
              <a:buFont typeface="+mj-lt"/>
              <a:buAutoNum type="arabicPeriod"/>
            </a:pPr>
            <a:r>
              <a:rPr lang="en-US" dirty="0"/>
              <a:t>Start up costs</a:t>
            </a:r>
          </a:p>
          <a:p>
            <a:pPr marL="628650" lvl="1" indent="-457200"/>
            <a:r>
              <a:rPr lang="en-US" dirty="0"/>
              <a:t>20 test machines @ $2,500/</a:t>
            </a:r>
            <a:r>
              <a:rPr lang="en-US" dirty="0" err="1"/>
              <a:t>ea</a:t>
            </a:r>
            <a:endParaRPr lang="en-US" dirty="0"/>
          </a:p>
          <a:p>
            <a:pPr marL="628650" lvl="1" indent="-457200"/>
            <a:r>
              <a:rPr lang="en-US" dirty="0"/>
              <a:t>1 head node @ $10,000</a:t>
            </a:r>
          </a:p>
          <a:p>
            <a:pPr marL="628650" lvl="1" indent="-457200"/>
            <a:r>
              <a:rPr lang="en-US" dirty="0"/>
              <a:t>1 serial console server @ $3,200</a:t>
            </a:r>
          </a:p>
          <a:p>
            <a:pPr marL="628650" lvl="1" indent="-457200"/>
            <a:r>
              <a:rPr lang="en-US" dirty="0"/>
              <a:t>IHVs that want their equipment specifically included in the upstream CI testing will be expected to donate HCAs, cables, and switches for their specific fabrics</a:t>
            </a:r>
          </a:p>
          <a:p>
            <a:pPr marL="628650" lvl="1" indent="-457200"/>
            <a:r>
              <a:rPr lang="en-US" dirty="0"/>
              <a:t>In an effort to reduce startup costs, donations of suitable servers would be greatly appreciated</a:t>
            </a:r>
          </a:p>
          <a:p>
            <a:pPr marL="457200" indent="-457200">
              <a:buFont typeface="+mj-lt"/>
              <a:buAutoNum type="arabicPeriod"/>
            </a:pPr>
            <a:r>
              <a:rPr lang="en-US" dirty="0"/>
              <a:t>Operational costs</a:t>
            </a:r>
          </a:p>
          <a:p>
            <a:pPr marL="628650" lvl="1" indent="-457200"/>
            <a:r>
              <a:rPr lang="en-US" dirty="0"/>
              <a:t>Facility rental</a:t>
            </a:r>
          </a:p>
          <a:p>
            <a:pPr marL="628650" lvl="1" indent="-457200"/>
            <a:r>
              <a:rPr lang="en-US" dirty="0"/>
              <a:t>Support staff</a:t>
            </a:r>
            <a:endParaRPr lang="en-GB" dirty="0"/>
          </a:p>
        </p:txBody>
      </p:sp>
      <p:sp>
        <p:nvSpPr>
          <p:cNvPr id="4" name="Slide Number Placeholder 3">
            <a:extLst>
              <a:ext uri="{FF2B5EF4-FFF2-40B4-BE49-F238E27FC236}">
                <a16:creationId xmlns:a16="http://schemas.microsoft.com/office/drawing/2014/main" id="{CCE05183-9DC7-4DD1-887F-0C0D6AF66159}"/>
              </a:ext>
            </a:extLst>
          </p:cNvPr>
          <p:cNvSpPr>
            <a:spLocks noGrp="1"/>
          </p:cNvSpPr>
          <p:nvPr>
            <p:ph type="sldNum" sz="quarter" idx="11"/>
          </p:nvPr>
        </p:nvSpPr>
        <p:spPr/>
        <p:txBody>
          <a:bodyPr/>
          <a:lstStyle/>
          <a:p>
            <a:fld id="{0743EA0E-C5B1-48EC-8082-F253EA88050D}" type="slidenum">
              <a:rPr lang="en-US" smtClean="0"/>
              <a:pPr/>
              <a:t>29</a:t>
            </a:fld>
            <a:endParaRPr lang="en-US" dirty="0"/>
          </a:p>
        </p:txBody>
      </p:sp>
      <p:sp>
        <p:nvSpPr>
          <p:cNvPr id="7" name="TextBox 6">
            <a:extLst>
              <a:ext uri="{FF2B5EF4-FFF2-40B4-BE49-F238E27FC236}">
                <a16:creationId xmlns:a16="http://schemas.microsoft.com/office/drawing/2014/main" id="{EB52DA8F-1582-4C61-8CB2-7B5D74A2AF5D}"/>
              </a:ext>
            </a:extLst>
          </p:cNvPr>
          <p:cNvSpPr txBox="1"/>
          <p:nvPr/>
        </p:nvSpPr>
        <p:spPr>
          <a:xfrm>
            <a:off x="3153104" y="5386595"/>
            <a:ext cx="4936159" cy="584775"/>
          </a:xfrm>
          <a:prstGeom prst="rect">
            <a:avLst/>
          </a:prstGeom>
          <a:noFill/>
          <a:ln>
            <a:solidFill>
              <a:srgbClr val="C00000"/>
            </a:solidFill>
          </a:ln>
        </p:spPr>
        <p:txBody>
          <a:bodyPr wrap="none" rtlCol="0">
            <a:spAutoFit/>
          </a:bodyPr>
          <a:lstStyle/>
          <a:p>
            <a:r>
              <a:rPr lang="en-US" sz="3200" b="1" dirty="0">
                <a:solidFill>
                  <a:srgbClr val="FF0000"/>
                </a:solidFill>
              </a:rPr>
              <a:t>Jim and Doug to collaborate</a:t>
            </a:r>
            <a:endParaRPr lang="en-GB" sz="3200" b="1" dirty="0">
              <a:solidFill>
                <a:srgbClr val="FF0000"/>
              </a:solidFill>
            </a:endParaRPr>
          </a:p>
        </p:txBody>
      </p:sp>
    </p:spTree>
    <p:extLst>
      <p:ext uri="{BB962C8B-B14F-4D97-AF65-F5344CB8AC3E}">
        <p14:creationId xmlns:p14="http://schemas.microsoft.com/office/powerpoint/2010/main" val="3874272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7C02-51D4-4050-9144-B0E0CDC5D41A}"/>
              </a:ext>
            </a:extLst>
          </p:cNvPr>
          <p:cNvSpPr>
            <a:spLocks noGrp="1"/>
          </p:cNvSpPr>
          <p:nvPr>
            <p:ph type="title"/>
          </p:nvPr>
        </p:nvSpPr>
        <p:spPr/>
        <p:txBody>
          <a:bodyPr/>
          <a:lstStyle/>
          <a:p>
            <a:r>
              <a:rPr lang="en-US" dirty="0"/>
              <a:t>Executive summary</a:t>
            </a:r>
            <a:endParaRPr lang="en-GB" dirty="0"/>
          </a:p>
        </p:txBody>
      </p:sp>
      <p:sp>
        <p:nvSpPr>
          <p:cNvPr id="3" name="Content Placeholder 2">
            <a:extLst>
              <a:ext uri="{FF2B5EF4-FFF2-40B4-BE49-F238E27FC236}">
                <a16:creationId xmlns:a16="http://schemas.microsoft.com/office/drawing/2014/main" id="{A08FF44D-65E1-414F-BE69-BBB843457F74}"/>
              </a:ext>
            </a:extLst>
          </p:cNvPr>
          <p:cNvSpPr>
            <a:spLocks noGrp="1"/>
          </p:cNvSpPr>
          <p:nvPr>
            <p:ph idx="1"/>
          </p:nvPr>
        </p:nvSpPr>
        <p:spPr/>
        <p:txBody>
          <a:bodyPr/>
          <a:lstStyle/>
          <a:p>
            <a:pPr marL="0" indent="0">
              <a:buNone/>
            </a:pPr>
            <a:r>
              <a:rPr lang="en-US" dirty="0"/>
              <a:t>We propose that the OFA create the OFA Fabric Software Development Platform – OFA FSDP</a:t>
            </a:r>
          </a:p>
          <a:p>
            <a:r>
              <a:rPr lang="en-US" dirty="0"/>
              <a:t>Comprises a hardware platform and accompanying software infrastructure</a:t>
            </a:r>
          </a:p>
          <a:p>
            <a:r>
              <a:rPr lang="en-US" dirty="0"/>
              <a:t>Designed to provide its target clientele with easy access to a modern cluster incorporating high performance network technologies to be used in the development, testing, and validation of software associated with client access to fabric services</a:t>
            </a:r>
          </a:p>
          <a:p>
            <a:r>
              <a:rPr lang="en-US" dirty="0"/>
              <a:t>Intended to operate primarily ‘lights out’</a:t>
            </a:r>
          </a:p>
          <a:p>
            <a:r>
              <a:rPr lang="en-US" dirty="0"/>
              <a:t>Sited at a commercial colocation facility or similar site</a:t>
            </a:r>
          </a:p>
          <a:p>
            <a:r>
              <a:rPr lang="en-US" dirty="0"/>
              <a:t>Includes a range of “memberships” in the program</a:t>
            </a:r>
          </a:p>
          <a:p>
            <a:r>
              <a:rPr lang="en-US" dirty="0"/>
              <a:t>Promoter members are “full” FSDP members</a:t>
            </a:r>
          </a:p>
          <a:p>
            <a:r>
              <a:rPr lang="en-US" dirty="0"/>
              <a:t>Supported by normal OFA membership dues</a:t>
            </a:r>
          </a:p>
          <a:p>
            <a:r>
              <a:rPr lang="en-US" dirty="0"/>
              <a:t>Seen as a vehicle for driving OFA membership and stature in the community</a:t>
            </a:r>
          </a:p>
          <a:p>
            <a:r>
              <a:rPr lang="en-US" dirty="0"/>
              <a:t>Will strengthen the cooperation between the OFA and various upstream communities</a:t>
            </a:r>
          </a:p>
          <a:p>
            <a:pPr lvl="1"/>
            <a:endParaRPr lang="en-GB" dirty="0"/>
          </a:p>
        </p:txBody>
      </p:sp>
      <p:sp>
        <p:nvSpPr>
          <p:cNvPr id="4" name="Slide Number Placeholder 3">
            <a:extLst>
              <a:ext uri="{FF2B5EF4-FFF2-40B4-BE49-F238E27FC236}">
                <a16:creationId xmlns:a16="http://schemas.microsoft.com/office/drawing/2014/main" id="{9152A030-BF58-488B-9548-CB7FCD115E38}"/>
              </a:ext>
            </a:extLst>
          </p:cNvPr>
          <p:cNvSpPr>
            <a:spLocks noGrp="1"/>
          </p:cNvSpPr>
          <p:nvPr>
            <p:ph type="sldNum" sz="quarter" idx="11"/>
          </p:nvPr>
        </p:nvSpPr>
        <p:spPr/>
        <p:txBody>
          <a:bodyPr/>
          <a:lstStyle/>
          <a:p>
            <a:fld id="{0743EA0E-C5B1-48EC-8082-F253EA88050D}" type="slidenum">
              <a:rPr lang="en-US" smtClean="0"/>
              <a:pPr/>
              <a:t>3</a:t>
            </a:fld>
            <a:endParaRPr lang="en-US" dirty="0"/>
          </a:p>
        </p:txBody>
      </p:sp>
    </p:spTree>
    <p:extLst>
      <p:ext uri="{BB962C8B-B14F-4D97-AF65-F5344CB8AC3E}">
        <p14:creationId xmlns:p14="http://schemas.microsoft.com/office/powerpoint/2010/main" val="2441255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1"/>
          <p:cNvSpPr txBox="1"/>
          <p:nvPr/>
        </p:nvSpPr>
        <p:spPr>
          <a:xfrm>
            <a:off x="609480" y="441360"/>
            <a:ext cx="10972440" cy="418680"/>
          </a:xfrm>
          <a:prstGeom prst="rect">
            <a:avLst/>
          </a:prstGeom>
          <a:noFill/>
          <a:ln>
            <a:noFill/>
          </a:ln>
        </p:spPr>
        <p:txBody>
          <a:bodyPr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all" spc="-1" normalizeH="0" baseline="0" noProof="0" dirty="0" err="1">
                <a:ln>
                  <a:noFill/>
                </a:ln>
                <a:solidFill>
                  <a:srgbClr val="FFFFFF"/>
                </a:solidFill>
                <a:effectLst/>
                <a:uLnTx/>
                <a:uFillTx/>
                <a:latin typeface="Arial Narrow"/>
              </a:rPr>
              <a:t>Fsdp</a:t>
            </a:r>
            <a:r>
              <a:rPr kumimoji="0" lang="en-US" sz="3600" b="1" i="0" u="none" strike="noStrike" kern="1200" cap="all" spc="-1" normalizeH="0" baseline="0" noProof="0" dirty="0">
                <a:ln>
                  <a:noFill/>
                </a:ln>
                <a:solidFill>
                  <a:srgbClr val="FFFFFF"/>
                </a:solidFill>
                <a:effectLst/>
                <a:uLnTx/>
                <a:uFillTx/>
                <a:latin typeface="Arial Narrow"/>
              </a:rPr>
              <a:t> software infrastructure</a:t>
            </a:r>
            <a:endParaRPr kumimoji="0" lang="en-US" sz="3600" b="0" i="0" u="none" strike="noStrike" kern="1200" cap="none" spc="-1" normalizeH="0" baseline="0" noProof="0" dirty="0">
              <a:ln>
                <a:noFill/>
              </a:ln>
              <a:solidFill>
                <a:srgbClr val="000000"/>
              </a:solidFill>
              <a:effectLst/>
              <a:uLnTx/>
              <a:uFillTx/>
              <a:latin typeface="Calibri"/>
            </a:endParaRPr>
          </a:p>
        </p:txBody>
      </p:sp>
      <p:sp>
        <p:nvSpPr>
          <p:cNvPr id="93" name="TextShape 2"/>
          <p:cNvSpPr txBox="1"/>
          <p:nvPr/>
        </p:nvSpPr>
        <p:spPr>
          <a:xfrm>
            <a:off x="193320" y="1312560"/>
            <a:ext cx="11763720" cy="5415120"/>
          </a:xfrm>
          <a:prstGeom prst="rect">
            <a:avLst/>
          </a:prstGeom>
          <a:noFill/>
          <a:ln>
            <a:noFill/>
          </a:ln>
        </p:spPr>
        <p:txBody>
          <a:bodyPr>
            <a:normAutofit/>
          </a:bodyPr>
          <a:lstStyle/>
          <a:p>
            <a:pPr marL="360" marR="0" lvl="0" algn="l" defTabSz="914400" rtl="0" eaLnBrk="1" fontAlgn="auto" latinLnBrk="0" hangingPunct="1">
              <a:lnSpc>
                <a:spcPct val="100000"/>
              </a:lnSpc>
              <a:spcBef>
                <a:spcPts val="561"/>
              </a:spcBef>
              <a:spcAft>
                <a:spcPts val="0"/>
              </a:spcAft>
              <a:buClr>
                <a:srgbClr val="000000"/>
              </a:buClr>
              <a:buSzPct val="45000"/>
              <a:tabLst/>
              <a:defRPr/>
            </a:pPr>
            <a:r>
              <a:rPr kumimoji="0" lang="en-US" sz="2400" b="0" i="0" u="none" strike="noStrike" kern="1200" cap="none" spc="-1" normalizeH="0" baseline="0" noProof="0" dirty="0">
                <a:ln>
                  <a:noFill/>
                </a:ln>
                <a:solidFill>
                  <a:srgbClr val="000000"/>
                </a:solidFill>
                <a:effectLst/>
                <a:uLnTx/>
                <a:uFillTx/>
                <a:latin typeface="Arial"/>
              </a:rPr>
              <a:t>Based on the following open source (or soon to be) tools developed by Red Hat</a:t>
            </a: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CKI (Continuous Kernel Integration) Testing framework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2"/>
              </a:rPr>
              <a:t>https://gitlab.com/cki-project</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kumimoji="0" lang="en-US" sz="2400" b="0" i="0" u="none" strike="noStrike" kern="1200" cap="none" spc="-1" normalizeH="0" baseline="0" noProof="0" dirty="0">
                <a:ln>
                  <a:noFill/>
                </a:ln>
                <a:solidFill>
                  <a:srgbClr val="000000"/>
                </a:solidFill>
                <a:effectLst/>
                <a:uLnTx/>
                <a:uFillTx/>
                <a:latin typeface="Arial"/>
              </a:rPr>
              <a:t>Beaker lab management software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3"/>
              </a:rPr>
              <a:t>https://beaker-project.org/</a:t>
            </a:r>
            <a:endParaRPr kumimoji="0" lang="en-US" sz="2400" b="0" i="0" u="none" strike="noStrike" kern="1200" cap="none" spc="-1" normalizeH="0" baseline="0" noProof="0" dirty="0">
              <a:ln>
                <a:noFill/>
              </a:ln>
              <a:solidFill>
                <a:srgbClr val="000000"/>
              </a:solidFill>
              <a:effectLst/>
              <a:uLnTx/>
              <a:uFillTx/>
              <a:latin typeface="Arial"/>
            </a:endParaRPr>
          </a:p>
          <a:p>
            <a:pPr marL="223920" marR="0" lvl="0" indent="-223560" algn="l" defTabSz="914400" rtl="0" eaLnBrk="1" fontAlgn="auto" latinLnBrk="0" hangingPunct="1">
              <a:lnSpc>
                <a:spcPct val="100000"/>
              </a:lnSpc>
              <a:spcBef>
                <a:spcPts val="561"/>
              </a:spcBef>
              <a:spcAft>
                <a:spcPts val="0"/>
              </a:spcAft>
              <a:buClr>
                <a:srgbClr val="000000"/>
              </a:buClr>
              <a:buSzPct val="45000"/>
              <a:buFont typeface="Symbol" charset="2"/>
              <a:buChar char=""/>
              <a:tabLst/>
              <a:defRPr/>
            </a:pPr>
            <a:r>
              <a:rPr lang="en-US" sz="2400" spc="-1" dirty="0">
                <a:solidFill>
                  <a:srgbClr val="000000"/>
                </a:solidFill>
                <a:latin typeface="Arial"/>
              </a:rPr>
              <a:t>V</a:t>
            </a:r>
            <a:r>
              <a:rPr kumimoji="0" lang="en-US" sz="2400" b="0" i="0" u="none" strike="noStrike" kern="1200" cap="none" spc="-1" normalizeH="0" baseline="0" noProof="0" dirty="0" err="1">
                <a:ln>
                  <a:noFill/>
                </a:ln>
                <a:solidFill>
                  <a:srgbClr val="000000"/>
                </a:solidFill>
                <a:effectLst/>
                <a:uLnTx/>
                <a:uFillTx/>
                <a:latin typeface="Arial"/>
              </a:rPr>
              <a:t>arious</a:t>
            </a:r>
            <a:r>
              <a:rPr kumimoji="0" lang="en-US" sz="2400" b="0" i="0" u="none" strike="noStrike" kern="1200" cap="none" spc="-1" normalizeH="0" baseline="0" noProof="0" dirty="0">
                <a:ln>
                  <a:noFill/>
                </a:ln>
                <a:solidFill>
                  <a:srgbClr val="000000"/>
                </a:solidFill>
                <a:effectLst/>
                <a:uLnTx/>
                <a:uFillTx/>
                <a:latin typeface="Arial"/>
              </a:rPr>
              <a:t> tests used by Red Hat with Beaker for years </a:t>
            </a:r>
          </a:p>
          <a:p>
            <a:pPr marL="681120" lvl="1" indent="-223560" defTabSz="914400">
              <a:spcBef>
                <a:spcPts val="561"/>
              </a:spcBef>
              <a:buClr>
                <a:srgbClr val="000000"/>
              </a:buClr>
              <a:buSzPct val="45000"/>
              <a:buFont typeface="Symbol" charset="2"/>
              <a:buChar char=""/>
              <a:defRPr/>
            </a:pPr>
            <a:r>
              <a:rPr kumimoji="0" lang="en-US" sz="2400" b="0" i="0" u="none" strike="noStrike" kern="1200" cap="none" spc="-1" normalizeH="0" baseline="0" noProof="0" dirty="0">
                <a:ln>
                  <a:noFill/>
                </a:ln>
                <a:solidFill>
                  <a:srgbClr val="000000"/>
                </a:solidFill>
                <a:effectLst/>
                <a:uLnTx/>
                <a:uFillTx/>
                <a:latin typeface="Arial"/>
                <a:hlinkClick r:id="rId4"/>
              </a:rPr>
              <a:t>https://github.com/CKI-project/tests-beaker</a:t>
            </a:r>
            <a:endParaRPr lang="en-US" sz="2400" spc="-1" dirty="0">
              <a:solidFill>
                <a:srgbClr val="000000"/>
              </a:solidFill>
              <a:latin typeface="Arial"/>
            </a:endParaRPr>
          </a:p>
          <a:p>
            <a:pPr marL="681120" lvl="1" indent="-223560" defTabSz="914400">
              <a:spcBef>
                <a:spcPts val="561"/>
              </a:spcBef>
              <a:buClr>
                <a:srgbClr val="000000"/>
              </a:buClr>
              <a:buSzPct val="45000"/>
              <a:buFont typeface="Symbol" charset="2"/>
              <a:buChar char=""/>
              <a:defRPr/>
            </a:pPr>
            <a:endParaRPr kumimoji="0" lang="en-US" sz="2400" b="0" i="0" u="none" strike="noStrike" kern="1200" cap="none" spc="-1" normalizeH="0" baseline="0" noProof="0" dirty="0">
              <a:ln>
                <a:noFill/>
              </a:ln>
              <a:solidFill>
                <a:srgbClr val="000000"/>
              </a:solidFill>
              <a:effectLst/>
              <a:uLnTx/>
              <a:uFillTx/>
              <a:latin typeface="Arial"/>
            </a:endParaRPr>
          </a:p>
        </p:txBody>
      </p:sp>
    </p:spTree>
    <p:extLst>
      <p:ext uri="{BB962C8B-B14F-4D97-AF65-F5344CB8AC3E}">
        <p14:creationId xmlns:p14="http://schemas.microsoft.com/office/powerpoint/2010/main" val="2108352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128C4-3811-F24A-BFB3-310C00F17E0E}"/>
              </a:ext>
            </a:extLst>
          </p:cNvPr>
          <p:cNvSpPr>
            <a:spLocks noGrp="1"/>
          </p:cNvSpPr>
          <p:nvPr>
            <p:ph type="title"/>
          </p:nvPr>
        </p:nvSpPr>
        <p:spPr/>
        <p:txBody>
          <a:bodyPr/>
          <a:lstStyle/>
          <a:p>
            <a:r>
              <a:rPr lang="en-US" dirty="0"/>
              <a:t>NMC Distro Testing</a:t>
            </a:r>
          </a:p>
        </p:txBody>
      </p:sp>
      <p:sp>
        <p:nvSpPr>
          <p:cNvPr id="3" name="Content Placeholder 2">
            <a:extLst>
              <a:ext uri="{FF2B5EF4-FFF2-40B4-BE49-F238E27FC236}">
                <a16:creationId xmlns:a16="http://schemas.microsoft.com/office/drawing/2014/main" id="{A324D8E3-87E1-FE48-B7F9-2AC1F269A9B8}"/>
              </a:ext>
            </a:extLst>
          </p:cNvPr>
          <p:cNvSpPr>
            <a:spLocks noGrp="1"/>
          </p:cNvSpPr>
          <p:nvPr>
            <p:ph idx="1"/>
          </p:nvPr>
        </p:nvSpPr>
        <p:spPr/>
        <p:txBody>
          <a:bodyPr/>
          <a:lstStyle/>
          <a:p>
            <a:r>
              <a:rPr lang="en-US" dirty="0"/>
              <a:t>Need arose for distro vendors to test their OFED stack for pre-release with a 3</a:t>
            </a:r>
            <a:r>
              <a:rPr lang="en-US" baseline="30000" dirty="0"/>
              <a:t>rd</a:t>
            </a:r>
            <a:r>
              <a:rPr lang="en-US" dirty="0"/>
              <a:t> party entity</a:t>
            </a:r>
          </a:p>
          <a:p>
            <a:r>
              <a:rPr lang="en-US" dirty="0"/>
              <a:t>Contract formed with New Mexico Consortium (NMC) and OFA to provide testing ground for vendors to submit their pre-release distro and test against hardware</a:t>
            </a:r>
          </a:p>
          <a:p>
            <a:pPr lvl="1"/>
            <a:r>
              <a:rPr lang="en-US" dirty="0"/>
              <a:t>NMC had hardware that was not utilized 9 months out of the year and kept relatively up to date</a:t>
            </a:r>
          </a:p>
          <a:p>
            <a:r>
              <a:rPr lang="en-US" dirty="0"/>
              <a:t>Initially started off with NMC providing no cost support for testing</a:t>
            </a:r>
          </a:p>
          <a:p>
            <a:pPr lvl="1"/>
            <a:r>
              <a:rPr lang="en-US" dirty="0"/>
              <a:t>Intent was to provide charging once the program was fully solidified</a:t>
            </a:r>
          </a:p>
          <a:p>
            <a:r>
              <a:rPr lang="en-US" dirty="0"/>
              <a:t>Distro test framework based on UNH-IOL interop testing</a:t>
            </a:r>
          </a:p>
          <a:p>
            <a:pPr lvl="1"/>
            <a:r>
              <a:rPr lang="en-US" dirty="0"/>
              <a:t>Tested distro against various RDMA hardware (IB, OPA, </a:t>
            </a:r>
            <a:r>
              <a:rPr lang="en-US" dirty="0" err="1"/>
              <a:t>RoCE</a:t>
            </a:r>
            <a:r>
              <a:rPr lang="en-US" dirty="0"/>
              <a:t>, </a:t>
            </a:r>
            <a:r>
              <a:rPr lang="en-US" dirty="0" err="1"/>
              <a:t>iWARP</a:t>
            </a:r>
            <a:r>
              <a:rPr lang="en-US" dirty="0"/>
              <a:t>), both for functionality and usability</a:t>
            </a:r>
          </a:p>
          <a:p>
            <a:r>
              <a:rPr lang="en-US" dirty="0"/>
              <a:t>Reported results back to vendor</a:t>
            </a:r>
          </a:p>
          <a:p>
            <a:pPr lvl="1"/>
            <a:r>
              <a:rPr lang="en-US" dirty="0"/>
              <a:t>Provided follow up and retesting as issues were found</a:t>
            </a:r>
          </a:p>
          <a:p>
            <a:r>
              <a:rPr lang="en-US" dirty="0"/>
              <a:t>SUSE was the only vendor so far utilizing the program</a:t>
            </a:r>
          </a:p>
          <a:p>
            <a:r>
              <a:rPr lang="en-US" dirty="0"/>
              <a:t>LANL staff were the ones performing the testing on behalf of NMC</a:t>
            </a:r>
          </a:p>
          <a:p>
            <a:pPr lvl="1"/>
            <a:r>
              <a:rPr lang="en-US" dirty="0"/>
              <a:t>Additional contract/support may be need to be addressed if moving forward with NMC and LANL</a:t>
            </a:r>
          </a:p>
          <a:p>
            <a:endParaRPr lang="en-US" dirty="0"/>
          </a:p>
        </p:txBody>
      </p:sp>
      <p:sp>
        <p:nvSpPr>
          <p:cNvPr id="4" name="Slide Number Placeholder 3">
            <a:extLst>
              <a:ext uri="{FF2B5EF4-FFF2-40B4-BE49-F238E27FC236}">
                <a16:creationId xmlns:a16="http://schemas.microsoft.com/office/drawing/2014/main" id="{5C0D3E95-4C7C-7841-AD6B-6E2DFDE23BCD}"/>
              </a:ext>
            </a:extLst>
          </p:cNvPr>
          <p:cNvSpPr>
            <a:spLocks noGrp="1"/>
          </p:cNvSpPr>
          <p:nvPr>
            <p:ph type="sldNum" sz="quarter" idx="11"/>
          </p:nvPr>
        </p:nvSpPr>
        <p:spPr/>
        <p:txBody>
          <a:bodyPr/>
          <a:lstStyle/>
          <a:p>
            <a:fld id="{0743EA0E-C5B1-48EC-8082-F253EA88050D}" type="slidenum">
              <a:rPr lang="en-US" smtClean="0"/>
              <a:pPr/>
              <a:t>31</a:t>
            </a:fld>
            <a:endParaRPr lang="en-US" dirty="0"/>
          </a:p>
        </p:txBody>
      </p:sp>
      <p:sp>
        <p:nvSpPr>
          <p:cNvPr id="5" name="Footer Placeholder 4">
            <a:extLst>
              <a:ext uri="{FF2B5EF4-FFF2-40B4-BE49-F238E27FC236}">
                <a16:creationId xmlns:a16="http://schemas.microsoft.com/office/drawing/2014/main" id="{C76492F6-77A6-0D47-BA30-E1A401E4C172}"/>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224087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0971A-1503-499B-BBBC-BAAB39FFFFAA}"/>
              </a:ext>
            </a:extLst>
          </p:cNvPr>
          <p:cNvSpPr>
            <a:spLocks noGrp="1"/>
          </p:cNvSpPr>
          <p:nvPr>
            <p:ph type="title"/>
          </p:nvPr>
        </p:nvSpPr>
        <p:spPr/>
        <p:txBody>
          <a:bodyPr/>
          <a:lstStyle/>
          <a:p>
            <a:r>
              <a:rPr lang="en-US" dirty="0"/>
              <a:t>OFILP- </a:t>
            </a:r>
            <a:r>
              <a:rPr lang="en-US" dirty="0" err="1"/>
              <a:t>openfabrics</a:t>
            </a:r>
            <a:r>
              <a:rPr lang="en-US" dirty="0"/>
              <a:t> interop logo program</a:t>
            </a:r>
          </a:p>
        </p:txBody>
      </p:sp>
      <p:sp>
        <p:nvSpPr>
          <p:cNvPr id="3" name="Content Placeholder 2">
            <a:extLst>
              <a:ext uri="{FF2B5EF4-FFF2-40B4-BE49-F238E27FC236}">
                <a16:creationId xmlns:a16="http://schemas.microsoft.com/office/drawing/2014/main" id="{AB08A03D-2AE3-4E6F-BA09-5F37E5561111}"/>
              </a:ext>
            </a:extLst>
          </p:cNvPr>
          <p:cNvSpPr>
            <a:spLocks noGrp="1"/>
          </p:cNvSpPr>
          <p:nvPr>
            <p:ph idx="1"/>
          </p:nvPr>
        </p:nvSpPr>
        <p:spPr/>
        <p:txBody>
          <a:bodyPr>
            <a:normAutofit/>
          </a:bodyPr>
          <a:lstStyle/>
          <a:p>
            <a:pPr marL="0" indent="0">
              <a:buNone/>
            </a:pPr>
            <a:r>
              <a:rPr lang="en-US" sz="2400" dirty="0"/>
              <a:t>The original Interop program, dating to the 2000s</a:t>
            </a:r>
          </a:p>
          <a:p>
            <a:pPr marL="0" indent="0">
              <a:buNone/>
            </a:pPr>
            <a:r>
              <a:rPr lang="en-US" sz="2400" dirty="0"/>
              <a:t>Long story short … </a:t>
            </a:r>
          </a:p>
          <a:p>
            <a:r>
              <a:rPr lang="en-US" sz="2400" dirty="0"/>
              <a:t>Was tightly coupled with, and driven by, OFED</a:t>
            </a:r>
          </a:p>
          <a:p>
            <a:pPr lvl="1"/>
            <a:r>
              <a:rPr lang="en-US" sz="1800" dirty="0"/>
              <a:t>Did vendor devices interoperate with OFED?</a:t>
            </a:r>
          </a:p>
          <a:p>
            <a:pPr lvl="1"/>
            <a:r>
              <a:rPr lang="en-US" sz="1800" dirty="0"/>
              <a:t>Did vendor devices interoperate with each other?</a:t>
            </a:r>
            <a:endParaRPr lang="en-US" sz="2400" dirty="0"/>
          </a:p>
          <a:p>
            <a:r>
              <a:rPr lang="en-US" sz="2400" dirty="0"/>
              <a:t>Narrowly focused on a small hardware vendor community</a:t>
            </a:r>
          </a:p>
          <a:p>
            <a:pPr lvl="1"/>
            <a:r>
              <a:rPr lang="en-US" sz="1800" dirty="0"/>
              <a:t>InfiniBand, RoCE, iWARP</a:t>
            </a:r>
          </a:p>
          <a:p>
            <a:r>
              <a:rPr lang="en-US" sz="2400" dirty="0"/>
              <a:t>Centered around a certification program – ‘logo program’</a:t>
            </a:r>
          </a:p>
          <a:p>
            <a:r>
              <a:rPr lang="en-US" sz="2400" dirty="0"/>
              <a:t>Forced vendors into a rigid schedule </a:t>
            </a:r>
          </a:p>
          <a:p>
            <a:pPr lvl="1"/>
            <a:r>
              <a:rPr lang="en-US" sz="2000" dirty="0"/>
              <a:t>(2x “interop events” 2x “debug events” per year)</a:t>
            </a:r>
          </a:p>
          <a:p>
            <a:pPr marL="223838" lvl="1" indent="0">
              <a:buNone/>
            </a:pPr>
            <a:endParaRPr lang="en-US" sz="1800" dirty="0"/>
          </a:p>
        </p:txBody>
      </p:sp>
      <p:sp>
        <p:nvSpPr>
          <p:cNvPr id="4" name="Slide Number Placeholder 3">
            <a:extLst>
              <a:ext uri="{FF2B5EF4-FFF2-40B4-BE49-F238E27FC236}">
                <a16:creationId xmlns:a16="http://schemas.microsoft.com/office/drawing/2014/main" id="{4A2C2157-1B9F-44D0-9BFF-167643F2E0A9}"/>
              </a:ext>
            </a:extLst>
          </p:cNvPr>
          <p:cNvSpPr>
            <a:spLocks noGrp="1"/>
          </p:cNvSpPr>
          <p:nvPr>
            <p:ph type="sldNum" sz="quarter" idx="11"/>
          </p:nvPr>
        </p:nvSpPr>
        <p:spPr/>
        <p:txBody>
          <a:bodyPr/>
          <a:lstStyle/>
          <a:p>
            <a:fld id="{0743EA0E-C5B1-48EC-8082-F253EA88050D}" type="slidenum">
              <a:rPr lang="en-US" smtClean="0"/>
              <a:pPr/>
              <a:t>32</a:t>
            </a:fld>
            <a:endParaRPr lang="en-US" dirty="0"/>
          </a:p>
        </p:txBody>
      </p:sp>
      <p:sp>
        <p:nvSpPr>
          <p:cNvPr id="5" name="Footer Placeholder 4">
            <a:extLst>
              <a:ext uri="{FF2B5EF4-FFF2-40B4-BE49-F238E27FC236}">
                <a16:creationId xmlns:a16="http://schemas.microsoft.com/office/drawing/2014/main" id="{71FDEB2F-0343-45CC-BCCB-011684B98D43}"/>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2294504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B010E-8418-46CF-A450-40F62A2F45AA}"/>
              </a:ext>
            </a:extLst>
          </p:cNvPr>
          <p:cNvSpPr>
            <a:spLocks noGrp="1"/>
          </p:cNvSpPr>
          <p:nvPr>
            <p:ph type="title"/>
          </p:nvPr>
        </p:nvSpPr>
        <p:spPr/>
        <p:txBody>
          <a:bodyPr/>
          <a:lstStyle/>
          <a:p>
            <a:r>
              <a:rPr lang="en-US" dirty="0"/>
              <a:t>OFILP mechanics</a:t>
            </a:r>
          </a:p>
        </p:txBody>
      </p:sp>
      <p:sp>
        <p:nvSpPr>
          <p:cNvPr id="3" name="Content Placeholder 2">
            <a:extLst>
              <a:ext uri="{FF2B5EF4-FFF2-40B4-BE49-F238E27FC236}">
                <a16:creationId xmlns:a16="http://schemas.microsoft.com/office/drawing/2014/main" id="{596905BC-C4BF-46FF-B24E-929168A6DB4F}"/>
              </a:ext>
            </a:extLst>
          </p:cNvPr>
          <p:cNvSpPr>
            <a:spLocks noGrp="1"/>
          </p:cNvSpPr>
          <p:nvPr>
            <p:ph idx="1"/>
          </p:nvPr>
        </p:nvSpPr>
        <p:spPr>
          <a:xfrm>
            <a:off x="609600" y="1419087"/>
            <a:ext cx="11134343" cy="1147635"/>
          </a:xfrm>
        </p:spPr>
        <p:txBody>
          <a:bodyPr>
            <a:normAutofit/>
          </a:bodyPr>
          <a:lstStyle/>
          <a:p>
            <a:pPr marL="0" indent="0">
              <a:buNone/>
            </a:pPr>
            <a:r>
              <a:rPr lang="en-US" dirty="0">
                <a:sym typeface="Wingdings" panose="05000000000000000000" pitchFamily="2" charset="2"/>
              </a:rPr>
              <a:t>Subscribers paid a fixed base fee, + an incremental fee based on number of devices tested</a:t>
            </a:r>
          </a:p>
          <a:p>
            <a:pPr marL="0" indent="0">
              <a:buNone/>
            </a:pPr>
            <a:r>
              <a:rPr lang="en-US" dirty="0">
                <a:sym typeface="Wingdings" panose="05000000000000000000" pitchFamily="2" charset="2"/>
              </a:rPr>
              <a:t>Program operated on a cost recovery basis, with the OFA serving as the financial backstop</a:t>
            </a:r>
          </a:p>
          <a:p>
            <a:pPr marL="0" indent="0">
              <a:buNone/>
            </a:pPr>
            <a:endParaRPr lang="en-US" dirty="0">
              <a:sym typeface="Wingdings" panose="05000000000000000000" pitchFamily="2" charset="2"/>
            </a:endParaRPr>
          </a:p>
          <a:p>
            <a:pPr marL="0" indent="0">
              <a:buNone/>
            </a:pPr>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75E53C22-E9CF-4C01-B69C-D339733971C3}"/>
              </a:ext>
            </a:extLst>
          </p:cNvPr>
          <p:cNvSpPr>
            <a:spLocks noGrp="1"/>
          </p:cNvSpPr>
          <p:nvPr>
            <p:ph type="sldNum" sz="quarter" idx="11"/>
          </p:nvPr>
        </p:nvSpPr>
        <p:spPr/>
        <p:txBody>
          <a:bodyPr/>
          <a:lstStyle/>
          <a:p>
            <a:fld id="{0743EA0E-C5B1-48EC-8082-F253EA88050D}" type="slidenum">
              <a:rPr lang="en-US" smtClean="0"/>
              <a:pPr/>
              <a:t>33</a:t>
            </a:fld>
            <a:endParaRPr lang="en-US" dirty="0"/>
          </a:p>
        </p:txBody>
      </p:sp>
      <p:sp>
        <p:nvSpPr>
          <p:cNvPr id="5" name="Footer Placeholder 4">
            <a:extLst>
              <a:ext uri="{FF2B5EF4-FFF2-40B4-BE49-F238E27FC236}">
                <a16:creationId xmlns:a16="http://schemas.microsoft.com/office/drawing/2014/main" id="{5E4C09CC-0E49-4E01-9D16-DE1EDAEC0473}"/>
              </a:ext>
            </a:extLst>
          </p:cNvPr>
          <p:cNvSpPr>
            <a:spLocks noGrp="1"/>
          </p:cNvSpPr>
          <p:nvPr>
            <p:ph type="ftr" sz="quarter" idx="15"/>
          </p:nvPr>
        </p:nvSpPr>
        <p:spPr/>
        <p:txBody>
          <a:bodyPr/>
          <a:lstStyle/>
          <a:p>
            <a:r>
              <a:rPr lang="en-US"/>
              <a:t>OpenFabrics Alliance Workshop 2019</a:t>
            </a:r>
            <a:endParaRPr lang="en-US" dirty="0"/>
          </a:p>
        </p:txBody>
      </p:sp>
      <p:grpSp>
        <p:nvGrpSpPr>
          <p:cNvPr id="8" name="Group 7">
            <a:extLst>
              <a:ext uri="{FF2B5EF4-FFF2-40B4-BE49-F238E27FC236}">
                <a16:creationId xmlns:a16="http://schemas.microsoft.com/office/drawing/2014/main" id="{F8CC684D-195D-4ECF-A8A5-49EBDB14981D}"/>
              </a:ext>
            </a:extLst>
          </p:cNvPr>
          <p:cNvGrpSpPr/>
          <p:nvPr/>
        </p:nvGrpSpPr>
        <p:grpSpPr>
          <a:xfrm>
            <a:off x="7005044" y="2692154"/>
            <a:ext cx="3044334" cy="3260848"/>
            <a:chOff x="7005044" y="2692154"/>
            <a:chExt cx="3044334" cy="3260848"/>
          </a:xfrm>
          <a:gradFill>
            <a:gsLst>
              <a:gs pos="0">
                <a:schemeClr val="bg1">
                  <a:lumMod val="75000"/>
                </a:schemeClr>
              </a:gs>
              <a:gs pos="42000">
                <a:srgbClr val="00B050"/>
              </a:gs>
            </a:gsLst>
            <a:lin ang="5400000" scaled="0"/>
          </a:gradFill>
        </p:grpSpPr>
        <p:sp>
          <p:nvSpPr>
            <p:cNvPr id="13" name="Block Arc 12">
              <a:extLst>
                <a:ext uri="{FF2B5EF4-FFF2-40B4-BE49-F238E27FC236}">
                  <a16:creationId xmlns:a16="http://schemas.microsoft.com/office/drawing/2014/main" id="{AE774095-FA5E-474F-A4ED-401376183C7A}"/>
                </a:ext>
              </a:extLst>
            </p:cNvPr>
            <p:cNvSpPr/>
            <p:nvPr/>
          </p:nvSpPr>
          <p:spPr>
            <a:xfrm>
              <a:off x="7005044" y="2692154"/>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Block Arc 13">
              <a:extLst>
                <a:ext uri="{FF2B5EF4-FFF2-40B4-BE49-F238E27FC236}">
                  <a16:creationId xmlns:a16="http://schemas.microsoft.com/office/drawing/2014/main" id="{C3CBDA51-7573-4575-83B0-1CB989645832}"/>
                </a:ext>
              </a:extLst>
            </p:cNvPr>
            <p:cNvSpPr/>
            <p:nvPr/>
          </p:nvSpPr>
          <p:spPr>
            <a:xfrm rot="16200000">
              <a:off x="6947443" y="29662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5" name="TextBox 14">
            <a:extLst>
              <a:ext uri="{FF2B5EF4-FFF2-40B4-BE49-F238E27FC236}">
                <a16:creationId xmlns:a16="http://schemas.microsoft.com/office/drawing/2014/main" id="{68ECE32F-400C-47F7-A969-BB20C737807A}"/>
              </a:ext>
            </a:extLst>
          </p:cNvPr>
          <p:cNvSpPr txBox="1"/>
          <p:nvPr/>
        </p:nvSpPr>
        <p:spPr>
          <a:xfrm>
            <a:off x="7424214" y="4959283"/>
            <a:ext cx="727828" cy="369332"/>
          </a:xfrm>
          <a:prstGeom prst="rect">
            <a:avLst/>
          </a:prstGeom>
          <a:noFill/>
        </p:spPr>
        <p:txBody>
          <a:bodyPr wrap="none" rtlCol="0">
            <a:spAutoFit/>
          </a:bodyPr>
          <a:lstStyle/>
          <a:p>
            <a:r>
              <a:rPr lang="en-US" dirty="0">
                <a:solidFill>
                  <a:schemeClr val="bg1"/>
                </a:solidFill>
              </a:rPr>
              <a:t>LOGO</a:t>
            </a:r>
          </a:p>
        </p:txBody>
      </p:sp>
      <p:grpSp>
        <p:nvGrpSpPr>
          <p:cNvPr id="9" name="Group 8">
            <a:extLst>
              <a:ext uri="{FF2B5EF4-FFF2-40B4-BE49-F238E27FC236}">
                <a16:creationId xmlns:a16="http://schemas.microsoft.com/office/drawing/2014/main" id="{ABBFA409-6761-4C50-8424-92DB479631C6}"/>
              </a:ext>
            </a:extLst>
          </p:cNvPr>
          <p:cNvGrpSpPr/>
          <p:nvPr/>
        </p:nvGrpSpPr>
        <p:grpSpPr>
          <a:xfrm>
            <a:off x="7350486" y="2692154"/>
            <a:ext cx="3044334" cy="3260847"/>
            <a:chOff x="7350486" y="2692154"/>
            <a:chExt cx="3044334" cy="3260847"/>
          </a:xfrm>
          <a:gradFill>
            <a:gsLst>
              <a:gs pos="84000">
                <a:schemeClr val="bg1"/>
              </a:gs>
              <a:gs pos="0">
                <a:srgbClr val="663300"/>
              </a:gs>
            </a:gsLst>
            <a:lin ang="16200000" scaled="0"/>
          </a:gradFill>
        </p:grpSpPr>
        <p:sp>
          <p:nvSpPr>
            <p:cNvPr id="16" name="Block Arc 15">
              <a:extLst>
                <a:ext uri="{FF2B5EF4-FFF2-40B4-BE49-F238E27FC236}">
                  <a16:creationId xmlns:a16="http://schemas.microsoft.com/office/drawing/2014/main" id="{A291089F-BF64-4B28-99A3-0A9CEF1EDD08}"/>
                </a:ext>
              </a:extLst>
            </p:cNvPr>
            <p:cNvSpPr/>
            <p:nvPr/>
          </p:nvSpPr>
          <p:spPr>
            <a:xfrm rot="10800000">
              <a:off x="7350486" y="3023869"/>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Block Arc 17">
              <a:extLst>
                <a:ext uri="{FF2B5EF4-FFF2-40B4-BE49-F238E27FC236}">
                  <a16:creationId xmlns:a16="http://schemas.microsoft.com/office/drawing/2014/main" id="{1F8D6FBA-C724-4C52-BE24-A75D0480D065}"/>
                </a:ext>
              </a:extLst>
            </p:cNvPr>
            <p:cNvSpPr/>
            <p:nvPr/>
          </p:nvSpPr>
          <p:spPr>
            <a:xfrm rot="5400000">
              <a:off x="7408087" y="2749755"/>
              <a:ext cx="3044334" cy="2929132"/>
            </a:xfrm>
            <a:prstGeom prst="blockArc">
              <a:avLst>
                <a:gd name="adj1" fmla="val 10800000"/>
                <a:gd name="adj2" fmla="val 16191502"/>
                <a:gd name="adj3" fmla="val 29437"/>
              </a:avLst>
            </a:prstGeom>
            <a:gr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a:extLst>
              <a:ext uri="{FF2B5EF4-FFF2-40B4-BE49-F238E27FC236}">
                <a16:creationId xmlns:a16="http://schemas.microsoft.com/office/drawing/2014/main" id="{4382417D-CC65-4B4D-80CC-0618AA747D8C}"/>
              </a:ext>
            </a:extLst>
          </p:cNvPr>
          <p:cNvSpPr txBox="1"/>
          <p:nvPr/>
        </p:nvSpPr>
        <p:spPr>
          <a:xfrm>
            <a:off x="9294726" y="3291198"/>
            <a:ext cx="727828" cy="369332"/>
          </a:xfrm>
          <a:prstGeom prst="rect">
            <a:avLst/>
          </a:prstGeom>
          <a:noFill/>
        </p:spPr>
        <p:txBody>
          <a:bodyPr wrap="none" rtlCol="0">
            <a:spAutoFit/>
          </a:bodyPr>
          <a:lstStyle/>
          <a:p>
            <a:r>
              <a:rPr lang="en-US" dirty="0"/>
              <a:t>LOGO</a:t>
            </a:r>
          </a:p>
        </p:txBody>
      </p:sp>
      <p:sp>
        <p:nvSpPr>
          <p:cNvPr id="20" name="Arrow: Up 19">
            <a:extLst>
              <a:ext uri="{FF2B5EF4-FFF2-40B4-BE49-F238E27FC236}">
                <a16:creationId xmlns:a16="http://schemas.microsoft.com/office/drawing/2014/main" id="{936D1ACD-14B8-45C8-85AE-72A37D08AB36}"/>
              </a:ext>
            </a:extLst>
          </p:cNvPr>
          <p:cNvSpPr/>
          <p:nvPr/>
        </p:nvSpPr>
        <p:spPr>
          <a:xfrm>
            <a:off x="9687599" y="3924534"/>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Arrow: Up 20">
            <a:extLst>
              <a:ext uri="{FF2B5EF4-FFF2-40B4-BE49-F238E27FC236}">
                <a16:creationId xmlns:a16="http://schemas.microsoft.com/office/drawing/2014/main" id="{B6673965-C141-4072-84BF-58DD16BD3441}"/>
              </a:ext>
            </a:extLst>
          </p:cNvPr>
          <p:cNvSpPr/>
          <p:nvPr/>
        </p:nvSpPr>
        <p:spPr>
          <a:xfrm flipV="1">
            <a:off x="7308400" y="3782527"/>
            <a:ext cx="385306" cy="91902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D2E7981-96AD-4EA0-A2FF-94229B79A47D}"/>
              </a:ext>
            </a:extLst>
          </p:cNvPr>
          <p:cNvSpPr txBox="1"/>
          <p:nvPr/>
        </p:nvSpPr>
        <p:spPr>
          <a:xfrm>
            <a:off x="10089315" y="2662874"/>
            <a:ext cx="1544077" cy="646331"/>
          </a:xfrm>
          <a:prstGeom prst="rect">
            <a:avLst/>
          </a:prstGeom>
          <a:noFill/>
        </p:spPr>
        <p:txBody>
          <a:bodyPr wrap="none" rtlCol="0">
            <a:spAutoFit/>
          </a:bodyPr>
          <a:lstStyle/>
          <a:p>
            <a:r>
              <a:rPr lang="en-US" dirty="0"/>
              <a:t>Like clockwork</a:t>
            </a:r>
          </a:p>
          <a:p>
            <a:r>
              <a:rPr lang="en-US" dirty="0"/>
              <a:t>(until it’s not)</a:t>
            </a:r>
          </a:p>
        </p:txBody>
      </p:sp>
      <p:sp>
        <p:nvSpPr>
          <p:cNvPr id="23" name="Content Placeholder 2">
            <a:extLst>
              <a:ext uri="{FF2B5EF4-FFF2-40B4-BE49-F238E27FC236}">
                <a16:creationId xmlns:a16="http://schemas.microsoft.com/office/drawing/2014/main" id="{AF17C2E8-1C58-42DF-9CB6-B181A4973E77}"/>
              </a:ext>
            </a:extLst>
          </p:cNvPr>
          <p:cNvSpPr txBox="1">
            <a:spLocks/>
          </p:cNvSpPr>
          <p:nvPr/>
        </p:nvSpPr>
        <p:spPr>
          <a:xfrm>
            <a:off x="609600" y="3984630"/>
            <a:ext cx="5288807" cy="2526466"/>
          </a:xfrm>
          <a:prstGeom prst="rect">
            <a:avLst/>
          </a:prstGeom>
        </p:spPr>
        <p:txBody>
          <a:bodyPr vert="horz" lIns="91440" tIns="45720" rIns="91440" bIns="45720" rtlCol="0">
            <a:normAutofit fontScale="85000" lnSpcReduction="10000"/>
          </a:bodyPr>
          <a:lstStyle>
            <a:lvl1pPr marL="223838" indent="-223838" algn="l" defTabSz="457200" rtl="0" eaLnBrk="1" latinLnBrk="0" hangingPunct="1">
              <a:spcBef>
                <a:spcPct val="20000"/>
              </a:spcBef>
              <a:buSzPct val="110000"/>
              <a:buFont typeface="Wingdings" charset="2"/>
              <a:buChar char="§"/>
              <a:defRPr sz="2000" b="1" kern="1200">
                <a:solidFill>
                  <a:schemeClr val="tx1"/>
                </a:solidFill>
                <a:latin typeface="Arial"/>
                <a:ea typeface="+mn-ea"/>
                <a:cs typeface="Arial"/>
              </a:defRPr>
            </a:lvl1pPr>
            <a:lvl2pPr marL="395288" indent="-171450" algn="l" defTabSz="457200" rtl="0" eaLnBrk="1" latinLnBrk="0" hangingPunct="1">
              <a:spcBef>
                <a:spcPct val="20000"/>
              </a:spcBef>
              <a:buClr>
                <a:srgbClr val="399ACA"/>
              </a:buClr>
              <a:buSzPct val="120000"/>
              <a:buFont typeface="Arial"/>
              <a:buChar char="•"/>
              <a:defRPr sz="1600" kern="1200">
                <a:solidFill>
                  <a:schemeClr val="tx1"/>
                </a:solidFill>
                <a:latin typeface="Arial"/>
                <a:ea typeface="+mn-ea"/>
                <a:cs typeface="Arial"/>
              </a:defRPr>
            </a:lvl2pPr>
            <a:lvl3pPr marL="630238" indent="-17145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800100" marR="0" indent="-169863" algn="l" defTabSz="457200" rtl="0" eaLnBrk="1" fontAlgn="auto" latinLnBrk="0" hangingPunct="1">
              <a:lnSpc>
                <a:spcPct val="100000"/>
              </a:lnSpc>
              <a:spcBef>
                <a:spcPct val="20000"/>
              </a:spcBef>
              <a:spcAft>
                <a:spcPts val="0"/>
              </a:spcAft>
              <a:buClr>
                <a:srgbClr val="00588D"/>
              </a:buClr>
              <a:buSzTx/>
              <a:buFont typeface="Arial"/>
              <a:buChar char="•"/>
              <a:tabLst/>
              <a:defRPr sz="1600" kern="1200">
                <a:solidFill>
                  <a:schemeClr val="tx1"/>
                </a:solidFill>
                <a:latin typeface="Arial"/>
                <a:ea typeface="+mn-ea"/>
                <a:cs typeface="Arial"/>
              </a:defRPr>
            </a:lvl4pPr>
            <a:lvl5pPr marL="1089025" indent="-23495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sym typeface="Wingdings" panose="05000000000000000000" pitchFamily="2" charset="2"/>
              </a:rPr>
              <a:t>The annual cycle included two debug events, and two logo events, all bundled together and covered by the single subscription fee</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Fees for each vendor were calculated based on the number of devices to be tested at the beginning of each year</a:t>
            </a:r>
          </a:p>
          <a:p>
            <a:pPr marL="0" indent="0">
              <a:buNone/>
            </a:pPr>
            <a:endParaRPr lang="en-US" dirty="0">
              <a:sym typeface="Wingdings" panose="05000000000000000000" pitchFamily="2" charset="2"/>
            </a:endParaRPr>
          </a:p>
          <a:p>
            <a:pPr marL="0" indent="0">
              <a:buNone/>
            </a:pPr>
            <a:r>
              <a:rPr lang="en-US" dirty="0">
                <a:sym typeface="Wingdings" panose="05000000000000000000" pitchFamily="2" charset="2"/>
              </a:rPr>
              <a:t>An ‘all or nothing’ program</a:t>
            </a: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a:p>
            <a:pPr marL="0" indent="0">
              <a:buFont typeface="Wingdings" charset="2"/>
              <a:buNone/>
            </a:pPr>
            <a:endParaRPr lang="en-US" dirty="0">
              <a:sym typeface="Wingdings" panose="05000000000000000000" pitchFamily="2" charset="2"/>
            </a:endParaRPr>
          </a:p>
        </p:txBody>
      </p:sp>
      <p:sp>
        <p:nvSpPr>
          <p:cNvPr id="6" name="TextBox 5">
            <a:extLst>
              <a:ext uri="{FF2B5EF4-FFF2-40B4-BE49-F238E27FC236}">
                <a16:creationId xmlns:a16="http://schemas.microsoft.com/office/drawing/2014/main" id="{45DC543B-D7D6-4E6A-81F0-C4FF9E5005C9}"/>
              </a:ext>
            </a:extLst>
          </p:cNvPr>
          <p:cNvSpPr txBox="1"/>
          <p:nvPr/>
        </p:nvSpPr>
        <p:spPr>
          <a:xfrm>
            <a:off x="8281998" y="3961592"/>
            <a:ext cx="824265" cy="646331"/>
          </a:xfrm>
          <a:prstGeom prst="rect">
            <a:avLst/>
          </a:prstGeom>
          <a:noFill/>
        </p:spPr>
        <p:txBody>
          <a:bodyPr wrap="none" rtlCol="0">
            <a:spAutoFit/>
          </a:bodyPr>
          <a:lstStyle/>
          <a:p>
            <a:pPr algn="ctr"/>
            <a:r>
              <a:rPr lang="en-US" dirty="0"/>
              <a:t>annual</a:t>
            </a:r>
          </a:p>
          <a:p>
            <a:pPr algn="ctr"/>
            <a:r>
              <a:rPr lang="en-US" dirty="0"/>
              <a:t>cycle</a:t>
            </a:r>
          </a:p>
        </p:txBody>
      </p:sp>
      <p:sp>
        <p:nvSpPr>
          <p:cNvPr id="7" name="TextBox 6">
            <a:extLst>
              <a:ext uri="{FF2B5EF4-FFF2-40B4-BE49-F238E27FC236}">
                <a16:creationId xmlns:a16="http://schemas.microsoft.com/office/drawing/2014/main" id="{FD82CA39-352E-4801-8EA9-0C34A8031C4D}"/>
              </a:ext>
            </a:extLst>
          </p:cNvPr>
          <p:cNvSpPr txBox="1"/>
          <p:nvPr/>
        </p:nvSpPr>
        <p:spPr>
          <a:xfrm>
            <a:off x="6590342" y="2890807"/>
            <a:ext cx="760144" cy="369332"/>
          </a:xfrm>
          <a:prstGeom prst="rect">
            <a:avLst/>
          </a:prstGeom>
          <a:noFill/>
        </p:spPr>
        <p:txBody>
          <a:bodyPr wrap="none" rtlCol="0">
            <a:spAutoFit/>
          </a:bodyPr>
          <a:lstStyle/>
          <a:p>
            <a:r>
              <a:rPr lang="en-US" dirty="0"/>
              <a:t>spring</a:t>
            </a:r>
          </a:p>
        </p:txBody>
      </p:sp>
      <p:sp>
        <p:nvSpPr>
          <p:cNvPr id="24" name="TextBox 23">
            <a:extLst>
              <a:ext uri="{FF2B5EF4-FFF2-40B4-BE49-F238E27FC236}">
                <a16:creationId xmlns:a16="http://schemas.microsoft.com/office/drawing/2014/main" id="{84DDC1E0-A290-4C53-A0BC-44AD0416BD51}"/>
              </a:ext>
            </a:extLst>
          </p:cNvPr>
          <p:cNvSpPr txBox="1"/>
          <p:nvPr/>
        </p:nvSpPr>
        <p:spPr>
          <a:xfrm>
            <a:off x="10095320" y="5406664"/>
            <a:ext cx="467116" cy="369332"/>
          </a:xfrm>
          <a:prstGeom prst="rect">
            <a:avLst/>
          </a:prstGeom>
          <a:noFill/>
        </p:spPr>
        <p:txBody>
          <a:bodyPr wrap="none" rtlCol="0">
            <a:spAutoFit/>
          </a:bodyPr>
          <a:lstStyle/>
          <a:p>
            <a:r>
              <a:rPr lang="en-US" dirty="0"/>
              <a:t>fall</a:t>
            </a:r>
          </a:p>
        </p:txBody>
      </p:sp>
      <p:sp>
        <p:nvSpPr>
          <p:cNvPr id="12" name="TextBox 11">
            <a:extLst>
              <a:ext uri="{FF2B5EF4-FFF2-40B4-BE49-F238E27FC236}">
                <a16:creationId xmlns:a16="http://schemas.microsoft.com/office/drawing/2014/main" id="{D95CB543-87AE-4585-8630-7CA92887836A}"/>
              </a:ext>
            </a:extLst>
          </p:cNvPr>
          <p:cNvSpPr txBox="1"/>
          <p:nvPr/>
        </p:nvSpPr>
        <p:spPr>
          <a:xfrm>
            <a:off x="7390423" y="3291198"/>
            <a:ext cx="795411" cy="369332"/>
          </a:xfrm>
          <a:prstGeom prst="rect">
            <a:avLst/>
          </a:prstGeom>
          <a:noFill/>
        </p:spPr>
        <p:txBody>
          <a:bodyPr wrap="none" rtlCol="0">
            <a:spAutoFit/>
          </a:bodyPr>
          <a:lstStyle/>
          <a:p>
            <a:r>
              <a:rPr lang="en-US" dirty="0">
                <a:solidFill>
                  <a:schemeClr val="bg1"/>
                </a:solidFill>
              </a:rPr>
              <a:t>Debug</a:t>
            </a:r>
          </a:p>
        </p:txBody>
      </p:sp>
      <p:sp>
        <p:nvSpPr>
          <p:cNvPr id="17" name="TextBox 16">
            <a:extLst>
              <a:ext uri="{FF2B5EF4-FFF2-40B4-BE49-F238E27FC236}">
                <a16:creationId xmlns:a16="http://schemas.microsoft.com/office/drawing/2014/main" id="{F55FFB9B-4C26-42C4-B456-76E2920BB9F5}"/>
              </a:ext>
            </a:extLst>
          </p:cNvPr>
          <p:cNvSpPr txBox="1"/>
          <p:nvPr/>
        </p:nvSpPr>
        <p:spPr>
          <a:xfrm>
            <a:off x="9260935" y="4959283"/>
            <a:ext cx="795411" cy="369332"/>
          </a:xfrm>
          <a:prstGeom prst="rect">
            <a:avLst/>
          </a:prstGeom>
          <a:noFill/>
        </p:spPr>
        <p:txBody>
          <a:bodyPr wrap="none" rtlCol="0">
            <a:spAutoFit/>
          </a:bodyPr>
          <a:lstStyle/>
          <a:p>
            <a:r>
              <a:rPr lang="en-US" dirty="0">
                <a:solidFill>
                  <a:schemeClr val="bg1"/>
                </a:solidFill>
              </a:rPr>
              <a:t>Debug</a:t>
            </a:r>
          </a:p>
        </p:txBody>
      </p:sp>
      <p:sp>
        <p:nvSpPr>
          <p:cNvPr id="11" name="TextBox 10">
            <a:extLst>
              <a:ext uri="{FF2B5EF4-FFF2-40B4-BE49-F238E27FC236}">
                <a16:creationId xmlns:a16="http://schemas.microsoft.com/office/drawing/2014/main" id="{E850ED68-B884-4F78-9B6E-24DEB4BD0081}"/>
              </a:ext>
            </a:extLst>
          </p:cNvPr>
          <p:cNvSpPr txBox="1"/>
          <p:nvPr/>
        </p:nvSpPr>
        <p:spPr>
          <a:xfrm>
            <a:off x="659712" y="2717434"/>
            <a:ext cx="5188581" cy="877163"/>
          </a:xfrm>
          <a:prstGeom prst="rect">
            <a:avLst/>
          </a:prstGeom>
          <a:noFill/>
        </p:spPr>
        <p:txBody>
          <a:bodyPr wrap="square" rtlCol="0">
            <a:spAutoFit/>
          </a:bodyPr>
          <a:lstStyle/>
          <a:p>
            <a:r>
              <a:rPr lang="en-US" sz="1700" b="1" dirty="0">
                <a:latin typeface="Arial"/>
                <a:cs typeface="Arial"/>
              </a:rPr>
              <a:t>Cost per device was based on a forecast of the aggregate number of devices to be tested (all vendors)</a:t>
            </a:r>
            <a:endParaRPr lang="en-GB" sz="1700" b="1" dirty="0">
              <a:latin typeface="Arial"/>
              <a:cs typeface="Arial"/>
            </a:endParaRPr>
          </a:p>
        </p:txBody>
      </p:sp>
    </p:spTree>
    <p:extLst>
      <p:ext uri="{BB962C8B-B14F-4D97-AF65-F5344CB8AC3E}">
        <p14:creationId xmlns:p14="http://schemas.microsoft.com/office/powerpoint/2010/main" val="2470968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Stakeholders</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a:bodyPr>
          <a:lstStyle/>
          <a:p>
            <a:r>
              <a:rPr lang="en-US" dirty="0"/>
              <a:t>Direct Stakeholders</a:t>
            </a:r>
          </a:p>
          <a:p>
            <a:pPr lvl="1"/>
            <a:r>
              <a:rPr lang="en-US" dirty="0"/>
              <a:t>Kernel maintainers</a:t>
            </a:r>
          </a:p>
          <a:p>
            <a:pPr lvl="1"/>
            <a:r>
              <a:rPr lang="en-US" dirty="0"/>
              <a:t>Hardware vendors</a:t>
            </a:r>
          </a:p>
          <a:p>
            <a:pPr lvl="1"/>
            <a:r>
              <a:rPr lang="en-US" dirty="0"/>
              <a:t>Distros</a:t>
            </a:r>
          </a:p>
          <a:p>
            <a:r>
              <a:rPr lang="en-US" dirty="0"/>
              <a:t>Indirect Stakeholders</a:t>
            </a:r>
          </a:p>
          <a:p>
            <a:pPr lvl="1"/>
            <a:r>
              <a:rPr lang="en-US" dirty="0"/>
              <a:t>OpenFabrics Alliance</a:t>
            </a:r>
          </a:p>
          <a:p>
            <a:pPr lvl="1"/>
            <a:r>
              <a:rPr lang="en-US" dirty="0"/>
              <a:t>OEMs (rely on the IHVs to test hardware)</a:t>
            </a:r>
          </a:p>
          <a:p>
            <a:pPr lvl="1"/>
            <a:r>
              <a:rPr lang="en-US" dirty="0"/>
              <a:t>Upstream Linux RDMA community</a:t>
            </a:r>
          </a:p>
          <a:p>
            <a:pPr lvl="1"/>
            <a:r>
              <a:rPr lang="en-US" dirty="0"/>
              <a:t>OFA Alliance Members who have a stake in the success of the OFA</a:t>
            </a:r>
          </a:p>
          <a:p>
            <a:endParaRPr lang="en-US" dirty="0"/>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34</a:t>
            </a:fld>
            <a:endParaRPr lang="en-US" dirty="0"/>
          </a:p>
        </p:txBody>
      </p:sp>
      <p:sp>
        <p:nvSpPr>
          <p:cNvPr id="3" name="Footer Placeholder 2">
            <a:extLst>
              <a:ext uri="{FF2B5EF4-FFF2-40B4-BE49-F238E27FC236}">
                <a16:creationId xmlns:a16="http://schemas.microsoft.com/office/drawing/2014/main" id="{7656BD79-77C5-456E-ADA2-93A5DC065F14}"/>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4052857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stakeholder wish lists</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a:xfrm>
            <a:off x="609600" y="1312639"/>
            <a:ext cx="10972800" cy="5235645"/>
          </a:xfrm>
        </p:spPr>
        <p:txBody>
          <a:bodyPr>
            <a:normAutofit/>
          </a:bodyPr>
          <a:lstStyle/>
          <a:p>
            <a:r>
              <a:rPr lang="en-US" dirty="0">
                <a:sym typeface="Wingdings" panose="05000000000000000000" pitchFamily="2" charset="2"/>
              </a:rPr>
              <a:t>Kernel Maintainers, Linux Open Source Community</a:t>
            </a:r>
          </a:p>
          <a:p>
            <a:pPr lvl="1"/>
            <a:r>
              <a:rPr lang="en-US" dirty="0">
                <a:sym typeface="Wingdings" panose="05000000000000000000" pitchFamily="2" charset="2"/>
              </a:rPr>
              <a:t>Improve the fidelity of kernel pre-release testing</a:t>
            </a:r>
          </a:p>
          <a:p>
            <a:pPr lvl="1"/>
            <a:r>
              <a:rPr lang="en-US" dirty="0">
                <a:sym typeface="Wingdings" panose="05000000000000000000" pitchFamily="2" charset="2"/>
              </a:rPr>
              <a:t>Focus on integration testing late in the kernel release cycle (when vendor driver updates have been integrated)</a:t>
            </a:r>
          </a:p>
          <a:p>
            <a:pPr lvl="1"/>
            <a:r>
              <a:rPr lang="en-US" dirty="0">
                <a:sym typeface="Wingdings" panose="05000000000000000000" pitchFamily="2" charset="2"/>
              </a:rPr>
              <a:t>Ensure that existing drivers interop correctly with a pre-release kernel </a:t>
            </a:r>
          </a:p>
          <a:p>
            <a:pPr lvl="1"/>
            <a:r>
              <a:rPr lang="en-US" dirty="0">
                <a:sym typeface="Wingdings" panose="05000000000000000000" pitchFamily="2" charset="2"/>
              </a:rPr>
              <a:t>Provide visibility to upstream maintainers into what’s been tested by vendors</a:t>
            </a:r>
          </a:p>
          <a:p>
            <a:r>
              <a:rPr lang="en-US" dirty="0"/>
              <a:t>Hardware Vendors</a:t>
            </a:r>
          </a:p>
          <a:p>
            <a:pPr lvl="1"/>
            <a:r>
              <a:rPr lang="en-US" dirty="0">
                <a:sym typeface="Wingdings" panose="05000000000000000000" pitchFamily="2" charset="2"/>
              </a:rPr>
              <a:t>Reduce testing costs; </a:t>
            </a:r>
          </a:p>
          <a:p>
            <a:pPr lvl="1"/>
            <a:r>
              <a:rPr lang="en-US" dirty="0">
                <a:sym typeface="Wingdings" panose="05000000000000000000" pitchFamily="2" charset="2"/>
              </a:rPr>
              <a:t>Test new hardware and/or software interoperability with other vendors and/or multiple distros</a:t>
            </a:r>
          </a:p>
          <a:p>
            <a:pPr lvl="1"/>
            <a:r>
              <a:rPr lang="en-US" dirty="0"/>
              <a:t>An independent certification program driven by an industry-defined test plan (for those who want it)</a:t>
            </a:r>
          </a:p>
          <a:p>
            <a:pPr lvl="1"/>
            <a:r>
              <a:rPr lang="en-US" dirty="0">
                <a:sym typeface="Wingdings" panose="05000000000000000000" pitchFamily="2" charset="2"/>
              </a:rPr>
              <a:t>test upstream drivers</a:t>
            </a:r>
          </a:p>
          <a:p>
            <a:r>
              <a:rPr lang="en-US" dirty="0">
                <a:sym typeface="Wingdings" panose="05000000000000000000" pitchFamily="2" charset="2"/>
              </a:rPr>
              <a:t>Distros</a:t>
            </a:r>
          </a:p>
          <a:p>
            <a:pPr lvl="1"/>
            <a:r>
              <a:rPr lang="en-US" dirty="0">
                <a:sym typeface="Wingdings" panose="05000000000000000000" pitchFamily="2" charset="2"/>
              </a:rPr>
              <a:t>Support for testing release candidates against a stable, current, multi-vendor hardware base</a:t>
            </a:r>
          </a:p>
          <a:p>
            <a:pPr lvl="1"/>
            <a:r>
              <a:rPr lang="en-US" dirty="0">
                <a:sym typeface="Wingdings" panose="05000000000000000000" pitchFamily="2" charset="2"/>
              </a:rPr>
              <a:t>Test backported drivers – ensure that features that work in the upstream version did not get broken in the Distro</a:t>
            </a:r>
          </a:p>
          <a:p>
            <a:pPr lvl="1"/>
            <a:r>
              <a:rPr lang="en-US" dirty="0"/>
              <a:t>The opportunity to evaluate vendor backported drivers before inclusion in a GA release</a:t>
            </a:r>
          </a:p>
          <a:p>
            <a:pPr lvl="1"/>
            <a:r>
              <a:rPr lang="en-US" dirty="0"/>
              <a:t>May value a certification program</a:t>
            </a: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35</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Tree>
    <p:extLst>
      <p:ext uri="{BB962C8B-B14F-4D97-AF65-F5344CB8AC3E}">
        <p14:creationId xmlns:p14="http://schemas.microsoft.com/office/powerpoint/2010/main" val="36361470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98072-76BE-499B-8E08-670805AFB186}"/>
              </a:ext>
            </a:extLst>
          </p:cNvPr>
          <p:cNvSpPr>
            <a:spLocks noGrp="1"/>
          </p:cNvSpPr>
          <p:nvPr>
            <p:ph type="title"/>
          </p:nvPr>
        </p:nvSpPr>
        <p:spPr/>
        <p:txBody>
          <a:bodyPr/>
          <a:lstStyle/>
          <a:p>
            <a:r>
              <a:rPr lang="en-US" dirty="0"/>
              <a:t>Upstream kernel pre-release testing</a:t>
            </a:r>
          </a:p>
        </p:txBody>
      </p:sp>
      <p:sp>
        <p:nvSpPr>
          <p:cNvPr id="3" name="Content Placeholder 2">
            <a:extLst>
              <a:ext uri="{FF2B5EF4-FFF2-40B4-BE49-F238E27FC236}">
                <a16:creationId xmlns:a16="http://schemas.microsoft.com/office/drawing/2014/main" id="{18E3E0E0-4B60-4044-AA15-133BDAE3B682}"/>
              </a:ext>
            </a:extLst>
          </p:cNvPr>
          <p:cNvSpPr>
            <a:spLocks noGrp="1"/>
          </p:cNvSpPr>
          <p:nvPr>
            <p:ph idx="1"/>
          </p:nvPr>
        </p:nvSpPr>
        <p:spPr/>
        <p:txBody>
          <a:bodyPr>
            <a:normAutofit/>
          </a:bodyPr>
          <a:lstStyle/>
          <a:p>
            <a:endParaRPr lang="en-US" dirty="0">
              <a:sym typeface="Wingdings" panose="05000000000000000000" pitchFamily="2" charset="2"/>
            </a:endParaRPr>
          </a:p>
          <a:p>
            <a:r>
              <a:rPr lang="en-US" dirty="0">
                <a:sym typeface="Wingdings" panose="05000000000000000000" pitchFamily="2" charset="2"/>
              </a:rPr>
              <a:t>Why?</a:t>
            </a:r>
          </a:p>
          <a:p>
            <a:pPr lvl="1"/>
            <a:r>
              <a:rPr lang="en-US" sz="1800" dirty="0">
                <a:sym typeface="Wingdings" panose="05000000000000000000" pitchFamily="2" charset="2"/>
              </a:rPr>
              <a:t>Ensures that existing drivers interop correctly with a pre-release kernel </a:t>
            </a:r>
          </a:p>
          <a:p>
            <a:pPr lvl="1"/>
            <a:r>
              <a:rPr lang="en-US" sz="1800" dirty="0">
                <a:sym typeface="Wingdings" panose="05000000000000000000" pitchFamily="2" charset="2"/>
              </a:rPr>
              <a:t>Provides visibility to upstream maintainers into what’s been tested by vendors</a:t>
            </a:r>
          </a:p>
          <a:p>
            <a:pPr lvl="1"/>
            <a:r>
              <a:rPr lang="en-US" sz="1800" dirty="0">
                <a:sym typeface="Wingdings" panose="05000000000000000000" pitchFamily="2" charset="2"/>
              </a:rPr>
              <a:t>Creates a fuller picture of device testing during the kernel pre-release process</a:t>
            </a:r>
          </a:p>
          <a:p>
            <a:r>
              <a:rPr lang="en-US" dirty="0">
                <a:sym typeface="Wingdings" panose="05000000000000000000" pitchFamily="2" charset="2"/>
              </a:rPr>
              <a:t>How?</a:t>
            </a:r>
          </a:p>
          <a:p>
            <a:pPr lvl="1"/>
            <a:r>
              <a:rPr lang="en-US" sz="1800" dirty="0">
                <a:sym typeface="Wingdings" panose="05000000000000000000" pitchFamily="2" charset="2"/>
              </a:rPr>
              <a:t>Provide a known test plan to be used during the kernel pre-release process</a:t>
            </a:r>
          </a:p>
          <a:p>
            <a:pPr lvl="1"/>
            <a:r>
              <a:rPr lang="en-US" sz="1800" dirty="0">
                <a:sym typeface="Wingdings" panose="05000000000000000000" pitchFamily="2" charset="2"/>
              </a:rPr>
              <a:t>Support integration testing late in the kernel release cycle (when all vendors driver updates have been integrated)</a:t>
            </a:r>
          </a:p>
          <a:p>
            <a:pPr lvl="1"/>
            <a:r>
              <a:rPr lang="en-US" sz="1800" dirty="0">
                <a:sym typeface="Wingdings" panose="05000000000000000000" pitchFamily="2" charset="2"/>
              </a:rPr>
              <a:t>Provide results to the upstream </a:t>
            </a:r>
            <a:r>
              <a:rPr lang="en-US" sz="1800" dirty="0" err="1">
                <a:sym typeface="Wingdings" panose="05000000000000000000" pitchFamily="2" charset="2"/>
              </a:rPr>
              <a:t>linux-rdma</a:t>
            </a:r>
            <a:r>
              <a:rPr lang="en-US" sz="1800" dirty="0">
                <a:sym typeface="Wingdings" panose="05000000000000000000" pitchFamily="2" charset="2"/>
              </a:rPr>
              <a:t> mailing list for faster response times</a:t>
            </a: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0DDAB45F-9A0E-465F-AB2B-D19D2B6F3553}"/>
              </a:ext>
            </a:extLst>
          </p:cNvPr>
          <p:cNvSpPr>
            <a:spLocks noGrp="1"/>
          </p:cNvSpPr>
          <p:nvPr>
            <p:ph type="sldNum" sz="quarter" idx="11"/>
          </p:nvPr>
        </p:nvSpPr>
        <p:spPr/>
        <p:txBody>
          <a:bodyPr/>
          <a:lstStyle/>
          <a:p>
            <a:fld id="{0743EA0E-C5B1-48EC-8082-F253EA88050D}" type="slidenum">
              <a:rPr lang="en-US" smtClean="0"/>
              <a:pPr/>
              <a:t>36</a:t>
            </a:fld>
            <a:endParaRPr lang="en-US" dirty="0"/>
          </a:p>
        </p:txBody>
      </p:sp>
      <p:sp>
        <p:nvSpPr>
          <p:cNvPr id="5" name="Footer Placeholder 4">
            <a:extLst>
              <a:ext uri="{FF2B5EF4-FFF2-40B4-BE49-F238E27FC236}">
                <a16:creationId xmlns:a16="http://schemas.microsoft.com/office/drawing/2014/main" id="{CFCBFA10-AAE3-445B-ADA4-97534A3BAC2A}"/>
              </a:ext>
            </a:extLst>
          </p:cNvPr>
          <p:cNvSpPr>
            <a:spLocks noGrp="1"/>
          </p:cNvSpPr>
          <p:nvPr>
            <p:ph type="ftr" sz="quarter" idx="15"/>
          </p:nvPr>
        </p:nvSpPr>
        <p:spPr/>
        <p:txBody>
          <a:bodyPr/>
          <a:lstStyle/>
          <a:p>
            <a:r>
              <a:rPr lang="en-US"/>
              <a:t>OpenFabrics Alliance Workshop 2019</a:t>
            </a:r>
            <a:endParaRPr lang="en-US" dirty="0"/>
          </a:p>
        </p:txBody>
      </p:sp>
      <p:sp>
        <p:nvSpPr>
          <p:cNvPr id="6" name="TextBox 5">
            <a:extLst>
              <a:ext uri="{FF2B5EF4-FFF2-40B4-BE49-F238E27FC236}">
                <a16:creationId xmlns:a16="http://schemas.microsoft.com/office/drawing/2014/main" id="{556F8C79-2B5C-4927-BC0E-3B6BDEEAAA8B}"/>
              </a:ext>
            </a:extLst>
          </p:cNvPr>
          <p:cNvSpPr txBox="1"/>
          <p:nvPr/>
        </p:nvSpPr>
        <p:spPr>
          <a:xfrm>
            <a:off x="5486401" y="5289755"/>
            <a:ext cx="6197600" cy="923330"/>
          </a:xfrm>
          <a:prstGeom prst="rect">
            <a:avLst/>
          </a:prstGeom>
          <a:noFill/>
          <a:ln>
            <a:solidFill>
              <a:srgbClr val="C00000"/>
            </a:solidFill>
          </a:ln>
        </p:spPr>
        <p:txBody>
          <a:bodyPr wrap="square" rtlCol="0">
            <a:spAutoFit/>
          </a:bodyPr>
          <a:lstStyle/>
          <a:p>
            <a:r>
              <a:rPr lang="en-US" dirty="0">
                <a:solidFill>
                  <a:srgbClr val="C00000"/>
                </a:solidFill>
              </a:rPr>
              <a:t>ed note:  either beef up this slide and add a corresponding version for the h/w vendors, or ditch this slide and rely on the previous slide to get the message across.</a:t>
            </a:r>
          </a:p>
        </p:txBody>
      </p:sp>
    </p:spTree>
    <p:extLst>
      <p:ext uri="{BB962C8B-B14F-4D97-AF65-F5344CB8AC3E}">
        <p14:creationId xmlns:p14="http://schemas.microsoft.com/office/powerpoint/2010/main" val="2597355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014CE6-B14B-45F6-B79B-2EF1BBC48E32}"/>
              </a:ext>
            </a:extLst>
          </p:cNvPr>
          <p:cNvSpPr>
            <a:spLocks noGrp="1"/>
          </p:cNvSpPr>
          <p:nvPr>
            <p:ph type="title"/>
          </p:nvPr>
        </p:nvSpPr>
        <p:spPr>
          <a:xfrm>
            <a:off x="609600" y="421801"/>
            <a:ext cx="10972800" cy="419032"/>
          </a:xfrm>
        </p:spPr>
        <p:txBody>
          <a:bodyPr/>
          <a:lstStyle/>
          <a:p>
            <a:r>
              <a:rPr lang="en-US" dirty="0"/>
              <a:t>interoperability means:</a:t>
            </a:r>
          </a:p>
        </p:txBody>
      </p:sp>
      <p:sp>
        <p:nvSpPr>
          <p:cNvPr id="5" name="Footer Placeholder 4">
            <a:extLst>
              <a:ext uri="{FF2B5EF4-FFF2-40B4-BE49-F238E27FC236}">
                <a16:creationId xmlns:a16="http://schemas.microsoft.com/office/drawing/2014/main" id="{920285B4-3CDB-46F0-B065-D9765C03BE68}"/>
              </a:ext>
            </a:extLst>
          </p:cNvPr>
          <p:cNvSpPr>
            <a:spLocks noGrp="1"/>
          </p:cNvSpPr>
          <p:nvPr>
            <p:ph type="ftr" sz="quarter" idx="10"/>
          </p:nvPr>
        </p:nvSpPr>
        <p:spPr/>
        <p:txBody>
          <a:bodyPr/>
          <a:lstStyle/>
          <a:p>
            <a:r>
              <a:rPr lang="en-US"/>
              <a:t>OpenFabrics Alliance Workshop 2019</a:t>
            </a:r>
            <a:endParaRPr lang="en-US" dirty="0"/>
          </a:p>
        </p:txBody>
      </p:sp>
      <p:sp>
        <p:nvSpPr>
          <p:cNvPr id="6" name="Slide Number Placeholder 5">
            <a:extLst>
              <a:ext uri="{FF2B5EF4-FFF2-40B4-BE49-F238E27FC236}">
                <a16:creationId xmlns:a16="http://schemas.microsoft.com/office/drawing/2014/main" id="{E2164C44-DAC3-4F65-B33B-6B770F3E519C}"/>
              </a:ext>
            </a:extLst>
          </p:cNvPr>
          <p:cNvSpPr>
            <a:spLocks noGrp="1"/>
          </p:cNvSpPr>
          <p:nvPr>
            <p:ph type="sldNum" sz="quarter" idx="11"/>
          </p:nvPr>
        </p:nvSpPr>
        <p:spPr/>
        <p:txBody>
          <a:bodyPr/>
          <a:lstStyle/>
          <a:p>
            <a:fld id="{0743EA0E-C5B1-48EC-8082-F253EA88050D}" type="slidenum">
              <a:rPr lang="en-US" smtClean="0"/>
              <a:pPr/>
              <a:t>37</a:t>
            </a:fld>
            <a:endParaRPr lang="en-US" dirty="0"/>
          </a:p>
        </p:txBody>
      </p:sp>
      <p:sp>
        <p:nvSpPr>
          <p:cNvPr id="9" name="Rectangle 8">
            <a:extLst>
              <a:ext uri="{FF2B5EF4-FFF2-40B4-BE49-F238E27FC236}">
                <a16:creationId xmlns:a16="http://schemas.microsoft.com/office/drawing/2014/main" id="{FCFE209D-3244-4108-9DB1-2D53A8E1BDC5}"/>
              </a:ext>
            </a:extLst>
          </p:cNvPr>
          <p:cNvSpPr/>
          <p:nvPr/>
        </p:nvSpPr>
        <p:spPr>
          <a:xfrm>
            <a:off x="503726"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0" name="Rectangle 9">
            <a:extLst>
              <a:ext uri="{FF2B5EF4-FFF2-40B4-BE49-F238E27FC236}">
                <a16:creationId xmlns:a16="http://schemas.microsoft.com/office/drawing/2014/main" id="{27C66332-82C7-4116-8630-14EDC3DDEB48}"/>
              </a:ext>
            </a:extLst>
          </p:cNvPr>
          <p:cNvSpPr/>
          <p:nvPr/>
        </p:nvSpPr>
        <p:spPr>
          <a:xfrm>
            <a:off x="503726"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1" name="Rectangle 10">
            <a:extLst>
              <a:ext uri="{FF2B5EF4-FFF2-40B4-BE49-F238E27FC236}">
                <a16:creationId xmlns:a16="http://schemas.microsoft.com/office/drawing/2014/main" id="{B4B1E051-0DCA-4127-9854-3526A22E919C}"/>
              </a:ext>
            </a:extLst>
          </p:cNvPr>
          <p:cNvSpPr/>
          <p:nvPr/>
        </p:nvSpPr>
        <p:spPr>
          <a:xfrm>
            <a:off x="503726"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1</a:t>
            </a:r>
          </a:p>
        </p:txBody>
      </p:sp>
      <p:sp>
        <p:nvSpPr>
          <p:cNvPr id="12" name="Rectangle 11">
            <a:extLst>
              <a:ext uri="{FF2B5EF4-FFF2-40B4-BE49-F238E27FC236}">
                <a16:creationId xmlns:a16="http://schemas.microsoft.com/office/drawing/2014/main" id="{366ADC9C-C03E-4589-9930-62CFA767ADE6}"/>
              </a:ext>
            </a:extLst>
          </p:cNvPr>
          <p:cNvSpPr/>
          <p:nvPr/>
        </p:nvSpPr>
        <p:spPr>
          <a:xfrm>
            <a:off x="3564484" y="2286726"/>
            <a:ext cx="1472336" cy="419032"/>
          </a:xfrm>
          <a:prstGeom prst="rect">
            <a:avLst/>
          </a:prstGeom>
          <a:solidFill>
            <a:srgbClr val="9A9C9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a:t>
            </a:r>
          </a:p>
        </p:txBody>
      </p:sp>
      <p:sp>
        <p:nvSpPr>
          <p:cNvPr id="13" name="Rectangle 12">
            <a:extLst>
              <a:ext uri="{FF2B5EF4-FFF2-40B4-BE49-F238E27FC236}">
                <a16:creationId xmlns:a16="http://schemas.microsoft.com/office/drawing/2014/main" id="{806F0FAC-9B1D-498A-AB68-8F72157983D0}"/>
              </a:ext>
            </a:extLst>
          </p:cNvPr>
          <p:cNvSpPr/>
          <p:nvPr/>
        </p:nvSpPr>
        <p:spPr>
          <a:xfrm>
            <a:off x="3564484" y="3219484"/>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OFED</a:t>
            </a:r>
          </a:p>
        </p:txBody>
      </p:sp>
      <p:sp>
        <p:nvSpPr>
          <p:cNvPr id="14" name="Rectangle 13">
            <a:extLst>
              <a:ext uri="{FF2B5EF4-FFF2-40B4-BE49-F238E27FC236}">
                <a16:creationId xmlns:a16="http://schemas.microsoft.com/office/drawing/2014/main" id="{2102E7C0-D4E7-4C75-B5F8-8AE04B292DF6}"/>
              </a:ext>
            </a:extLst>
          </p:cNvPr>
          <p:cNvSpPr/>
          <p:nvPr/>
        </p:nvSpPr>
        <p:spPr>
          <a:xfrm>
            <a:off x="3564484" y="3745367"/>
            <a:ext cx="1472336" cy="4190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h/w vendor 2</a:t>
            </a:r>
          </a:p>
        </p:txBody>
      </p:sp>
      <p:sp>
        <p:nvSpPr>
          <p:cNvPr id="15" name="Cross 14">
            <a:extLst>
              <a:ext uri="{FF2B5EF4-FFF2-40B4-BE49-F238E27FC236}">
                <a16:creationId xmlns:a16="http://schemas.microsoft.com/office/drawing/2014/main" id="{1BF56C1B-27FE-4D4A-B65B-C1702EAC5D38}"/>
              </a:ext>
            </a:extLst>
          </p:cNvPr>
          <p:cNvSpPr/>
          <p:nvPr/>
        </p:nvSpPr>
        <p:spPr>
          <a:xfrm>
            <a:off x="1707686"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x</a:t>
            </a:r>
          </a:p>
        </p:txBody>
      </p:sp>
      <p:sp>
        <p:nvSpPr>
          <p:cNvPr id="16" name="Cross 15">
            <a:extLst>
              <a:ext uri="{FF2B5EF4-FFF2-40B4-BE49-F238E27FC236}">
                <a16:creationId xmlns:a16="http://schemas.microsoft.com/office/drawing/2014/main" id="{78EEB02E-AFAB-4ADC-8BD3-D62A6AA6BE9F}"/>
              </a:ext>
            </a:extLst>
          </p:cNvPr>
          <p:cNvSpPr/>
          <p:nvPr/>
        </p:nvSpPr>
        <p:spPr>
          <a:xfrm>
            <a:off x="2921055" y="4950691"/>
            <a:ext cx="914400" cy="895927"/>
          </a:xfrm>
          <a:prstGeom prst="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sw</a:t>
            </a:r>
            <a:r>
              <a:rPr lang="en-US" dirty="0"/>
              <a:t> y</a:t>
            </a:r>
          </a:p>
        </p:txBody>
      </p:sp>
      <p:cxnSp>
        <p:nvCxnSpPr>
          <p:cNvPr id="18" name="Connector: Elbow 17">
            <a:extLst>
              <a:ext uri="{FF2B5EF4-FFF2-40B4-BE49-F238E27FC236}">
                <a16:creationId xmlns:a16="http://schemas.microsoft.com/office/drawing/2014/main" id="{5F3C8BB6-A576-4AB7-84EE-B7E8F234BC70}"/>
              </a:ext>
            </a:extLst>
          </p:cNvPr>
          <p:cNvCxnSpPr>
            <a:cxnSpLocks/>
            <a:stCxn id="11" idx="2"/>
            <a:endCxn id="15" idx="1"/>
          </p:cNvCxnSpPr>
          <p:nvPr/>
        </p:nvCxnSpPr>
        <p:spPr>
          <a:xfrm rot="16200000" flipH="1">
            <a:off x="856662" y="4547631"/>
            <a:ext cx="1234256" cy="467792"/>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B91D6570-CBDC-4278-B710-D2F9C9017B7D}"/>
              </a:ext>
            </a:extLst>
          </p:cNvPr>
          <p:cNvCxnSpPr>
            <a:cxnSpLocks/>
            <a:stCxn id="16" idx="3"/>
            <a:endCxn id="14" idx="2"/>
          </p:cNvCxnSpPr>
          <p:nvPr/>
        </p:nvCxnSpPr>
        <p:spPr>
          <a:xfrm flipV="1">
            <a:off x="3835455" y="4164399"/>
            <a:ext cx="465197" cy="1234256"/>
          </a:xfrm>
          <a:prstGeom prst="bentConnector2">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FA26D9E-6D21-4AA3-B8D3-A9F8CC8D6990}"/>
              </a:ext>
            </a:extLst>
          </p:cNvPr>
          <p:cNvCxnSpPr>
            <a:cxnSpLocks/>
            <a:stCxn id="12" idx="2"/>
            <a:endCxn id="13" idx="0"/>
          </p:cNvCxnSpPr>
          <p:nvPr/>
        </p:nvCxnSpPr>
        <p:spPr>
          <a:xfrm>
            <a:off x="4300652"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AD95650-04BC-43FE-B7DA-A92239690B1F}"/>
              </a:ext>
            </a:extLst>
          </p:cNvPr>
          <p:cNvCxnSpPr>
            <a:cxnSpLocks/>
            <a:stCxn id="13" idx="2"/>
            <a:endCxn id="14" idx="0"/>
          </p:cNvCxnSpPr>
          <p:nvPr/>
        </p:nvCxnSpPr>
        <p:spPr>
          <a:xfrm>
            <a:off x="4300652"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BE7624FD-41D4-4B73-B88B-3231376753B3}"/>
              </a:ext>
            </a:extLst>
          </p:cNvPr>
          <p:cNvCxnSpPr>
            <a:cxnSpLocks/>
            <a:stCxn id="9" idx="2"/>
            <a:endCxn id="10" idx="0"/>
          </p:cNvCxnSpPr>
          <p:nvPr/>
        </p:nvCxnSpPr>
        <p:spPr>
          <a:xfrm>
            <a:off x="1239894" y="2705758"/>
            <a:ext cx="0" cy="5137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14A566C-0A02-4165-AD3B-54CB2B91FFCA}"/>
              </a:ext>
            </a:extLst>
          </p:cNvPr>
          <p:cNvCxnSpPr>
            <a:cxnSpLocks/>
            <a:stCxn id="10" idx="2"/>
            <a:endCxn id="11" idx="0"/>
          </p:cNvCxnSpPr>
          <p:nvPr/>
        </p:nvCxnSpPr>
        <p:spPr>
          <a:xfrm>
            <a:off x="1239894" y="3638516"/>
            <a:ext cx="0" cy="1068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21A7812-40E1-4FF7-850C-B7E8183F0F2C}"/>
              </a:ext>
            </a:extLst>
          </p:cNvPr>
          <p:cNvCxnSpPr>
            <a:stCxn id="15" idx="3"/>
            <a:endCxn id="16" idx="1"/>
          </p:cNvCxnSpPr>
          <p:nvPr/>
        </p:nvCxnSpPr>
        <p:spPr>
          <a:xfrm>
            <a:off x="2622086" y="5398655"/>
            <a:ext cx="298969" cy="0"/>
          </a:xfrm>
          <a:prstGeom prst="line">
            <a:avLst/>
          </a:prstGeom>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7F058B8C-8C75-4B26-BD4B-4103D4E89AE3}"/>
              </a:ext>
            </a:extLst>
          </p:cNvPr>
          <p:cNvSpPr txBox="1"/>
          <p:nvPr/>
        </p:nvSpPr>
        <p:spPr>
          <a:xfrm>
            <a:off x="851151" y="4596861"/>
            <a:ext cx="856004" cy="369332"/>
          </a:xfrm>
          <a:prstGeom prst="rect">
            <a:avLst/>
          </a:prstGeom>
          <a:solidFill>
            <a:schemeClr val="bg1"/>
          </a:solidFill>
        </p:spPr>
        <p:txBody>
          <a:bodyPr wrap="none" rtlCol="0">
            <a:spAutoFit/>
          </a:bodyPr>
          <a:lstStyle/>
          <a:p>
            <a:r>
              <a:rPr lang="en-US" dirty="0"/>
              <a:t>cable b</a:t>
            </a:r>
          </a:p>
        </p:txBody>
      </p:sp>
      <p:sp>
        <p:nvSpPr>
          <p:cNvPr id="32" name="TextBox 31">
            <a:extLst>
              <a:ext uri="{FF2B5EF4-FFF2-40B4-BE49-F238E27FC236}">
                <a16:creationId xmlns:a16="http://schemas.microsoft.com/office/drawing/2014/main" id="{D830D63D-768C-44C2-A689-448A8EB19A39}"/>
              </a:ext>
            </a:extLst>
          </p:cNvPr>
          <p:cNvSpPr txBox="1"/>
          <p:nvPr/>
        </p:nvSpPr>
        <p:spPr>
          <a:xfrm>
            <a:off x="3941965" y="4596861"/>
            <a:ext cx="831959" cy="369332"/>
          </a:xfrm>
          <a:prstGeom prst="rect">
            <a:avLst/>
          </a:prstGeom>
          <a:solidFill>
            <a:schemeClr val="bg1"/>
          </a:solidFill>
        </p:spPr>
        <p:txBody>
          <a:bodyPr wrap="none" rtlCol="0">
            <a:spAutoFit/>
          </a:bodyPr>
          <a:lstStyle/>
          <a:p>
            <a:r>
              <a:rPr lang="en-US" dirty="0"/>
              <a:t>cable c</a:t>
            </a:r>
          </a:p>
        </p:txBody>
      </p:sp>
      <p:cxnSp>
        <p:nvCxnSpPr>
          <p:cNvPr id="3" name="Straight Arrow Connector 2">
            <a:extLst>
              <a:ext uri="{FF2B5EF4-FFF2-40B4-BE49-F238E27FC236}">
                <a16:creationId xmlns:a16="http://schemas.microsoft.com/office/drawing/2014/main" id="{23A8AD04-66AB-4CA4-9558-591C9DEF3200}"/>
              </a:ext>
            </a:extLst>
          </p:cNvPr>
          <p:cNvCxnSpPr>
            <a:cxnSpLocks/>
          </p:cNvCxnSpPr>
          <p:nvPr/>
        </p:nvCxnSpPr>
        <p:spPr>
          <a:xfrm>
            <a:off x="2290616" y="3980873"/>
            <a:ext cx="898354" cy="0"/>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824C8FD9-AE4D-4410-B5AE-054B3454FEA9}"/>
              </a:ext>
            </a:extLst>
          </p:cNvPr>
          <p:cNvCxnSpPr/>
          <p:nvPr/>
        </p:nvCxnSpPr>
        <p:spPr>
          <a:xfrm flipV="1">
            <a:off x="5380875" y="3429000"/>
            <a:ext cx="0" cy="662709"/>
          </a:xfrm>
          <a:prstGeom prst="straightConnector1">
            <a:avLst/>
          </a:prstGeom>
          <a:ln>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0210E9C5-0AFD-422B-A03A-20CCF8C3A10A}"/>
              </a:ext>
            </a:extLst>
          </p:cNvPr>
          <p:cNvSpPr/>
          <p:nvPr/>
        </p:nvSpPr>
        <p:spPr>
          <a:xfrm>
            <a:off x="5870575" y="4461700"/>
            <a:ext cx="6096000" cy="1569660"/>
          </a:xfrm>
          <a:prstGeom prst="rect">
            <a:avLst/>
          </a:prstGeom>
        </p:spPr>
        <p:txBody>
          <a:bodyPr>
            <a:spAutoFit/>
          </a:bodyPr>
          <a:lstStyle/>
          <a:p>
            <a:pPr marL="457200" indent="-457200">
              <a:buFont typeface="+mj-lt"/>
              <a:buAutoNum type="arabicPeriod"/>
            </a:pPr>
            <a:r>
              <a:rPr lang="en-US" sz="2400" dirty="0"/>
              <a:t>Devices interoperate with their peers</a:t>
            </a:r>
          </a:p>
          <a:p>
            <a:pPr marL="742950" lvl="1" indent="-285750">
              <a:buFontTx/>
              <a:buChar char="-"/>
            </a:pPr>
            <a:r>
              <a:rPr lang="en-US" sz="2400" dirty="0"/>
              <a:t>“Horizontal interoperability”</a:t>
            </a:r>
          </a:p>
          <a:p>
            <a:pPr marL="457200" indent="-457200">
              <a:buFont typeface="+mj-lt"/>
              <a:buAutoNum type="arabicPeriod"/>
            </a:pPr>
            <a:r>
              <a:rPr lang="en-US" sz="2400" dirty="0"/>
              <a:t>Devices interoperate with the s/w stack</a:t>
            </a:r>
          </a:p>
          <a:p>
            <a:pPr marL="742950" lvl="1" indent="-285750">
              <a:buFontTx/>
              <a:buChar char="-"/>
            </a:pPr>
            <a:r>
              <a:rPr lang="en-US" sz="2400" dirty="0"/>
              <a:t>“Vertical Interoperability”</a:t>
            </a:r>
          </a:p>
        </p:txBody>
      </p:sp>
      <p:sp>
        <p:nvSpPr>
          <p:cNvPr id="4" name="Rectangle 3">
            <a:extLst>
              <a:ext uri="{FF2B5EF4-FFF2-40B4-BE49-F238E27FC236}">
                <a16:creationId xmlns:a16="http://schemas.microsoft.com/office/drawing/2014/main" id="{93F2EFD2-096F-4694-A09D-6F24B1482D9E}"/>
              </a:ext>
            </a:extLst>
          </p:cNvPr>
          <p:cNvSpPr/>
          <p:nvPr/>
        </p:nvSpPr>
        <p:spPr>
          <a:xfrm>
            <a:off x="382058" y="1511600"/>
            <a:ext cx="4208460" cy="369332"/>
          </a:xfrm>
          <a:prstGeom prst="rect">
            <a:avLst/>
          </a:prstGeom>
        </p:spPr>
        <p:txBody>
          <a:bodyPr wrap="none">
            <a:spAutoFit/>
          </a:bodyPr>
          <a:lstStyle/>
          <a:p>
            <a:r>
              <a:rPr lang="en-US" dirty="0"/>
              <a:t>Historically, the ‘distro’ was OFED + CentOS</a:t>
            </a:r>
          </a:p>
        </p:txBody>
      </p:sp>
      <p:cxnSp>
        <p:nvCxnSpPr>
          <p:cNvPr id="21" name="Straight Connector 20">
            <a:extLst>
              <a:ext uri="{FF2B5EF4-FFF2-40B4-BE49-F238E27FC236}">
                <a16:creationId xmlns:a16="http://schemas.microsoft.com/office/drawing/2014/main" id="{7F31F453-6CF2-4529-973D-0D7306508C36}"/>
              </a:ext>
            </a:extLst>
          </p:cNvPr>
          <p:cNvCxnSpPr>
            <a:stCxn id="4" idx="2"/>
          </p:cNvCxnSpPr>
          <p:nvPr/>
        </p:nvCxnSpPr>
        <p:spPr>
          <a:xfrm>
            <a:off x="2486288" y="1880932"/>
            <a:ext cx="984499" cy="1226062"/>
          </a:xfrm>
          <a:prstGeom prst="line">
            <a:avLst/>
          </a:prstGeom>
          <a:ln w="6350"/>
        </p:spPr>
        <p:style>
          <a:lnRef idx="2">
            <a:schemeClr val="accent1"/>
          </a:lnRef>
          <a:fillRef idx="0">
            <a:schemeClr val="accent1"/>
          </a:fillRef>
          <a:effectRef idx="1">
            <a:schemeClr val="accent1"/>
          </a:effectRef>
          <a:fontRef idx="minor">
            <a:schemeClr val="tx1"/>
          </a:fontRef>
        </p:style>
      </p:cxnSp>
      <p:sp>
        <p:nvSpPr>
          <p:cNvPr id="23" name="Oval 22">
            <a:extLst>
              <a:ext uri="{FF2B5EF4-FFF2-40B4-BE49-F238E27FC236}">
                <a16:creationId xmlns:a16="http://schemas.microsoft.com/office/drawing/2014/main" id="{942D8AC3-10DA-4735-872F-8A5788AA53CE}"/>
              </a:ext>
            </a:extLst>
          </p:cNvPr>
          <p:cNvSpPr/>
          <p:nvPr/>
        </p:nvSpPr>
        <p:spPr>
          <a:xfrm>
            <a:off x="2510807" y="3491147"/>
            <a:ext cx="419033" cy="4190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1</a:t>
            </a:r>
            <a:endParaRPr lang="en-US" dirty="0">
              <a:effectLst>
                <a:outerShdw blurRad="38100" dist="38100" dir="2700000" algn="tl">
                  <a:srgbClr val="000000">
                    <a:alpha val="43137"/>
                  </a:srgbClr>
                </a:outerShdw>
              </a:effectLst>
            </a:endParaRPr>
          </a:p>
        </p:txBody>
      </p:sp>
      <p:sp>
        <p:nvSpPr>
          <p:cNvPr id="33" name="Oval 32">
            <a:extLst>
              <a:ext uri="{FF2B5EF4-FFF2-40B4-BE49-F238E27FC236}">
                <a16:creationId xmlns:a16="http://schemas.microsoft.com/office/drawing/2014/main" id="{F2D62DB4-BABB-4EED-AA4C-32AFBD47E71D}"/>
              </a:ext>
            </a:extLst>
          </p:cNvPr>
          <p:cNvSpPr/>
          <p:nvPr/>
        </p:nvSpPr>
        <p:spPr>
          <a:xfrm>
            <a:off x="5508403" y="3521827"/>
            <a:ext cx="433056" cy="433056"/>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rgbClr val="FF0000"/>
                </a:solidFill>
                <a:effectLst>
                  <a:outerShdw blurRad="38100" dist="38100" dir="2700000" algn="tl">
                    <a:srgbClr val="000000">
                      <a:alpha val="43137"/>
                    </a:srgbClr>
                  </a:outerShdw>
                </a:effectLst>
              </a:rPr>
              <a:t>2</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208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7F72A9E5-3B0D-417D-A09C-DB11A7B47255}"/>
              </a:ext>
            </a:extLst>
          </p:cNvPr>
          <p:cNvSpPr/>
          <p:nvPr/>
        </p:nvSpPr>
        <p:spPr>
          <a:xfrm>
            <a:off x="4491990" y="2297430"/>
            <a:ext cx="2423160" cy="24231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D9E23B36-58DA-481B-A5B8-14CB19B857D5}"/>
              </a:ext>
            </a:extLst>
          </p:cNvPr>
          <p:cNvSpPr>
            <a:spLocks noGrp="1"/>
          </p:cNvSpPr>
          <p:nvPr>
            <p:ph type="title"/>
          </p:nvPr>
        </p:nvSpPr>
        <p:spPr/>
        <p:txBody>
          <a:bodyPr/>
          <a:lstStyle/>
          <a:p>
            <a:r>
              <a:rPr lang="en-US" dirty="0"/>
              <a:t>a streamlined virtuous cycle</a:t>
            </a:r>
          </a:p>
        </p:txBody>
      </p:sp>
      <p:sp>
        <p:nvSpPr>
          <p:cNvPr id="5" name="Footer Placeholder 4">
            <a:extLst>
              <a:ext uri="{FF2B5EF4-FFF2-40B4-BE49-F238E27FC236}">
                <a16:creationId xmlns:a16="http://schemas.microsoft.com/office/drawing/2014/main" id="{4A62005C-7802-43CA-8560-5E20432E068A}"/>
              </a:ext>
            </a:extLst>
          </p:cNvPr>
          <p:cNvSpPr>
            <a:spLocks noGrp="1"/>
          </p:cNvSpPr>
          <p:nvPr>
            <p:ph type="ftr" sz="quarter" idx="10"/>
          </p:nvPr>
        </p:nvSpPr>
        <p:spPr/>
        <p:txBody>
          <a:bodyPr/>
          <a:lstStyle/>
          <a:p>
            <a:r>
              <a:rPr lang="en-US"/>
              <a:t>OpenFabrics Alliance Workshop 2019</a:t>
            </a:r>
            <a:endParaRPr lang="en-US" dirty="0"/>
          </a:p>
        </p:txBody>
      </p:sp>
      <p:sp>
        <p:nvSpPr>
          <p:cNvPr id="4" name="Slide Number Placeholder 3">
            <a:extLst>
              <a:ext uri="{FF2B5EF4-FFF2-40B4-BE49-F238E27FC236}">
                <a16:creationId xmlns:a16="http://schemas.microsoft.com/office/drawing/2014/main" id="{6FF48105-B5C2-4547-BE7B-0B29C3D92132}"/>
              </a:ext>
            </a:extLst>
          </p:cNvPr>
          <p:cNvSpPr>
            <a:spLocks noGrp="1"/>
          </p:cNvSpPr>
          <p:nvPr>
            <p:ph type="sldNum" sz="quarter" idx="11"/>
          </p:nvPr>
        </p:nvSpPr>
        <p:spPr/>
        <p:txBody>
          <a:bodyPr/>
          <a:lstStyle/>
          <a:p>
            <a:fld id="{0743EA0E-C5B1-48EC-8082-F253EA88050D}" type="slidenum">
              <a:rPr lang="en-US" smtClean="0"/>
              <a:pPr/>
              <a:t>38</a:t>
            </a:fld>
            <a:endParaRPr lang="en-US" dirty="0"/>
          </a:p>
        </p:txBody>
      </p:sp>
      <p:sp>
        <p:nvSpPr>
          <p:cNvPr id="9" name="Oval 8">
            <a:extLst>
              <a:ext uri="{FF2B5EF4-FFF2-40B4-BE49-F238E27FC236}">
                <a16:creationId xmlns:a16="http://schemas.microsoft.com/office/drawing/2014/main" id="{F0A012CB-7697-4E4B-B24A-52A157CF4900}"/>
              </a:ext>
            </a:extLst>
          </p:cNvPr>
          <p:cNvSpPr/>
          <p:nvPr/>
        </p:nvSpPr>
        <p:spPr>
          <a:xfrm>
            <a:off x="5006340" y="2811780"/>
            <a:ext cx="1394460" cy="1394460"/>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3E4C7F2F-5560-42E8-B83E-F5483A8D13F3}"/>
              </a:ext>
            </a:extLst>
          </p:cNvPr>
          <p:cNvCxnSpPr>
            <a:endCxn id="9" idx="0"/>
          </p:cNvCxnSpPr>
          <p:nvPr/>
        </p:nvCxnSpPr>
        <p:spPr>
          <a:xfrm flipH="1">
            <a:off x="5703570" y="1851660"/>
            <a:ext cx="22860" cy="9601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0741D0E4-FAEE-4C8E-82FC-5F73ABAFBE3C}"/>
              </a:ext>
            </a:extLst>
          </p:cNvPr>
          <p:cNvCxnSpPr>
            <a:stCxn id="9" idx="3"/>
          </p:cNvCxnSpPr>
          <p:nvPr/>
        </p:nvCxnSpPr>
        <p:spPr>
          <a:xfrm flipH="1">
            <a:off x="4240530" y="4002026"/>
            <a:ext cx="970024" cy="901444"/>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12E69C-FAC4-435F-9D78-88B83D9FCD83}"/>
              </a:ext>
            </a:extLst>
          </p:cNvPr>
          <p:cNvCxnSpPr>
            <a:stCxn id="9" idx="5"/>
          </p:cNvCxnSpPr>
          <p:nvPr/>
        </p:nvCxnSpPr>
        <p:spPr>
          <a:xfrm>
            <a:off x="6196586" y="4002026"/>
            <a:ext cx="855724" cy="89001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959B1AF-6D4E-4A69-AC45-0FADC695B774}"/>
              </a:ext>
            </a:extLst>
          </p:cNvPr>
          <p:cNvSpPr txBox="1"/>
          <p:nvPr/>
        </p:nvSpPr>
        <p:spPr>
          <a:xfrm>
            <a:off x="6400800" y="2827202"/>
            <a:ext cx="2566282" cy="369332"/>
          </a:xfrm>
          <a:prstGeom prst="rect">
            <a:avLst/>
          </a:prstGeom>
          <a:solidFill>
            <a:srgbClr val="FFFFFF"/>
          </a:solidFill>
        </p:spPr>
        <p:txBody>
          <a:bodyPr wrap="square" rtlCol="0">
            <a:spAutoFit/>
          </a:bodyPr>
          <a:lstStyle/>
          <a:p>
            <a:r>
              <a:rPr lang="en-US" dirty="0"/>
              <a:t>kernel pre-release testing</a:t>
            </a:r>
          </a:p>
        </p:txBody>
      </p:sp>
      <p:sp>
        <p:nvSpPr>
          <p:cNvPr id="18" name="TextBox 17">
            <a:extLst>
              <a:ext uri="{FF2B5EF4-FFF2-40B4-BE49-F238E27FC236}">
                <a16:creationId xmlns:a16="http://schemas.microsoft.com/office/drawing/2014/main" id="{1AB58087-4F7C-47B9-A365-A015C6F7AB0A}"/>
              </a:ext>
            </a:extLst>
          </p:cNvPr>
          <p:cNvSpPr txBox="1"/>
          <p:nvPr/>
        </p:nvSpPr>
        <p:spPr>
          <a:xfrm>
            <a:off x="2459108" y="3139678"/>
            <a:ext cx="2410072" cy="369332"/>
          </a:xfrm>
          <a:prstGeom prst="rect">
            <a:avLst/>
          </a:prstGeom>
          <a:solidFill>
            <a:srgbClr val="FFFFFF"/>
          </a:solidFill>
        </p:spPr>
        <p:txBody>
          <a:bodyPr wrap="square" rtlCol="0">
            <a:spAutoFit/>
          </a:bodyPr>
          <a:lstStyle/>
          <a:p>
            <a:r>
              <a:rPr lang="en-US" dirty="0"/>
              <a:t>validated h/w &amp; drivers</a:t>
            </a:r>
          </a:p>
        </p:txBody>
      </p:sp>
      <p:sp>
        <p:nvSpPr>
          <p:cNvPr id="19" name="TextBox 18">
            <a:extLst>
              <a:ext uri="{FF2B5EF4-FFF2-40B4-BE49-F238E27FC236}">
                <a16:creationId xmlns:a16="http://schemas.microsoft.com/office/drawing/2014/main" id="{438A800A-47E3-49CF-A5BD-729752A726EE}"/>
              </a:ext>
            </a:extLst>
          </p:cNvPr>
          <p:cNvSpPr txBox="1"/>
          <p:nvPr/>
        </p:nvSpPr>
        <p:spPr>
          <a:xfrm>
            <a:off x="5006340" y="4731659"/>
            <a:ext cx="1456047" cy="646331"/>
          </a:xfrm>
          <a:prstGeom prst="rect">
            <a:avLst/>
          </a:prstGeom>
          <a:solidFill>
            <a:srgbClr val="FFFFFF"/>
          </a:solidFill>
        </p:spPr>
        <p:txBody>
          <a:bodyPr wrap="square" rtlCol="0">
            <a:spAutoFit/>
          </a:bodyPr>
          <a:lstStyle/>
          <a:p>
            <a:r>
              <a:rPr lang="en-US" dirty="0"/>
              <a:t>high quality distributions</a:t>
            </a:r>
          </a:p>
        </p:txBody>
      </p:sp>
      <p:sp>
        <p:nvSpPr>
          <p:cNvPr id="20" name="Flowchart: Off-page Connector 19">
            <a:extLst>
              <a:ext uri="{FF2B5EF4-FFF2-40B4-BE49-F238E27FC236}">
                <a16:creationId xmlns:a16="http://schemas.microsoft.com/office/drawing/2014/main" id="{37710631-7972-45FC-B93C-197D518934F7}"/>
              </a:ext>
            </a:extLst>
          </p:cNvPr>
          <p:cNvSpPr/>
          <p:nvPr/>
        </p:nvSpPr>
        <p:spPr>
          <a:xfrm>
            <a:off x="9212580" y="2209982"/>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8DF4580C-41C6-4566-856A-BFF997CE6865}"/>
              </a:ext>
            </a:extLst>
          </p:cNvPr>
          <p:cNvCxnSpPr>
            <a:stCxn id="20" idx="2"/>
            <a:endCxn id="17" idx="3"/>
          </p:cNvCxnSpPr>
          <p:nvPr/>
        </p:nvCxnSpPr>
        <p:spPr>
          <a:xfrm rot="5400000">
            <a:off x="9140237" y="2638626"/>
            <a:ext cx="200088" cy="54639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E01C5C8-F196-4CCA-BF35-FD25A0890D1B}"/>
              </a:ext>
            </a:extLst>
          </p:cNvPr>
          <p:cNvSpPr txBox="1"/>
          <p:nvPr/>
        </p:nvSpPr>
        <p:spPr>
          <a:xfrm>
            <a:off x="9814378" y="2267132"/>
            <a:ext cx="613694" cy="369332"/>
          </a:xfrm>
          <a:prstGeom prst="rect">
            <a:avLst/>
          </a:prstGeom>
          <a:noFill/>
        </p:spPr>
        <p:txBody>
          <a:bodyPr wrap="none" rtlCol="0">
            <a:spAutoFit/>
          </a:bodyPr>
          <a:lstStyle/>
          <a:p>
            <a:r>
              <a:rPr lang="en-US" dirty="0"/>
              <a:t>start</a:t>
            </a:r>
          </a:p>
        </p:txBody>
      </p:sp>
      <p:sp>
        <p:nvSpPr>
          <p:cNvPr id="24" name="Flowchart: Off-page Connector 23">
            <a:extLst>
              <a:ext uri="{FF2B5EF4-FFF2-40B4-BE49-F238E27FC236}">
                <a16:creationId xmlns:a16="http://schemas.microsoft.com/office/drawing/2014/main" id="{4D5C5B39-91C7-4C58-A553-BE891CA56A5D}"/>
              </a:ext>
            </a:extLst>
          </p:cNvPr>
          <p:cNvSpPr/>
          <p:nvPr/>
        </p:nvSpPr>
        <p:spPr>
          <a:xfrm>
            <a:off x="9240281" y="5425187"/>
            <a:ext cx="601798" cy="601798"/>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6" name="Connector: Elbow 25">
            <a:extLst>
              <a:ext uri="{FF2B5EF4-FFF2-40B4-BE49-F238E27FC236}">
                <a16:creationId xmlns:a16="http://schemas.microsoft.com/office/drawing/2014/main" id="{B2439FC2-E09B-41F4-8C02-4BB7F7247222}"/>
              </a:ext>
            </a:extLst>
          </p:cNvPr>
          <p:cNvCxnSpPr>
            <a:stCxn id="19" idx="2"/>
            <a:endCxn id="24" idx="1"/>
          </p:cNvCxnSpPr>
          <p:nvPr/>
        </p:nvCxnSpPr>
        <p:spPr>
          <a:xfrm rot="16200000" flipH="1">
            <a:off x="7313274" y="3799079"/>
            <a:ext cx="348096" cy="3505917"/>
          </a:xfrm>
          <a:prstGeom prst="bentConnector2">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7767A4BE-A489-4EC9-B65C-2C3459EDD6D5}"/>
              </a:ext>
            </a:extLst>
          </p:cNvPr>
          <p:cNvSpPr txBox="1"/>
          <p:nvPr/>
        </p:nvSpPr>
        <p:spPr>
          <a:xfrm>
            <a:off x="9884333" y="5508295"/>
            <a:ext cx="543739" cy="369332"/>
          </a:xfrm>
          <a:prstGeom prst="rect">
            <a:avLst/>
          </a:prstGeom>
          <a:noFill/>
        </p:spPr>
        <p:txBody>
          <a:bodyPr wrap="none" rtlCol="0">
            <a:spAutoFit/>
          </a:bodyPr>
          <a:lstStyle/>
          <a:p>
            <a:r>
              <a:rPr lang="en-US" dirty="0"/>
              <a:t>end</a:t>
            </a:r>
          </a:p>
        </p:txBody>
      </p:sp>
      <p:sp>
        <p:nvSpPr>
          <p:cNvPr id="28" name="Arrow: Circular 27">
            <a:extLst>
              <a:ext uri="{FF2B5EF4-FFF2-40B4-BE49-F238E27FC236}">
                <a16:creationId xmlns:a16="http://schemas.microsoft.com/office/drawing/2014/main" id="{67E2C3ED-3923-4804-B213-C7BDF9DE00BB}"/>
              </a:ext>
            </a:extLst>
          </p:cNvPr>
          <p:cNvSpPr/>
          <p:nvPr/>
        </p:nvSpPr>
        <p:spPr>
          <a:xfrm rot="549388" flipH="1">
            <a:off x="5034753" y="2343687"/>
            <a:ext cx="1544566" cy="1085850"/>
          </a:xfrm>
          <a:prstGeom prst="circularArrow">
            <a:avLst>
              <a:gd name="adj1" fmla="val 12500"/>
              <a:gd name="adj2" fmla="val 915550"/>
              <a:gd name="adj3" fmla="val 20457681"/>
              <a:gd name="adj4" fmla="val 14663164"/>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9" name="Arrow: Circular 28">
            <a:extLst>
              <a:ext uri="{FF2B5EF4-FFF2-40B4-BE49-F238E27FC236}">
                <a16:creationId xmlns:a16="http://schemas.microsoft.com/office/drawing/2014/main" id="{95343756-F10E-403C-B04A-4B0BE2A09F07}"/>
              </a:ext>
            </a:extLst>
          </p:cNvPr>
          <p:cNvSpPr/>
          <p:nvPr/>
        </p:nvSpPr>
        <p:spPr>
          <a:xfrm rot="14785159" flipH="1">
            <a:off x="4370096" y="3272850"/>
            <a:ext cx="1544566" cy="1085850"/>
          </a:xfrm>
          <a:prstGeom prst="circularArrow">
            <a:avLst>
              <a:gd name="adj1" fmla="val 12500"/>
              <a:gd name="adj2" fmla="val 915550"/>
              <a:gd name="adj3" fmla="val 20457681"/>
              <a:gd name="adj4" fmla="val 15247730"/>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0" name="Arrow: Circular 29">
            <a:extLst>
              <a:ext uri="{FF2B5EF4-FFF2-40B4-BE49-F238E27FC236}">
                <a16:creationId xmlns:a16="http://schemas.microsoft.com/office/drawing/2014/main" id="{743C1B05-CEB7-45C4-917F-6E3161CA7654}"/>
              </a:ext>
            </a:extLst>
          </p:cNvPr>
          <p:cNvSpPr/>
          <p:nvPr/>
        </p:nvSpPr>
        <p:spPr>
          <a:xfrm rot="9810005" flipH="1">
            <a:off x="5352150" y="3393525"/>
            <a:ext cx="1399211" cy="1204123"/>
          </a:xfrm>
          <a:prstGeom prst="circularArrow">
            <a:avLst>
              <a:gd name="adj1" fmla="val 12500"/>
              <a:gd name="adj2" fmla="val 915550"/>
              <a:gd name="adj3" fmla="val 20457681"/>
              <a:gd name="adj4" fmla="val 15990183"/>
              <a:gd name="adj5" fmla="val 17206"/>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196029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System Search</a:t>
            </a:r>
          </a:p>
        </p:txBody>
      </p:sp>
      <p:pic>
        <p:nvPicPr>
          <p:cNvPr id="7" name="Picture 6">
            <a:extLst>
              <a:ext uri="{FF2B5EF4-FFF2-40B4-BE49-F238E27FC236}">
                <a16:creationId xmlns:a16="http://schemas.microsoft.com/office/drawing/2014/main" id="{1071940C-4306-40D2-B0AD-6AF3C9E2D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381" y="1215993"/>
            <a:ext cx="10653237" cy="5642007"/>
          </a:xfrm>
          <a:prstGeom prst="rect">
            <a:avLst/>
          </a:prstGeom>
        </p:spPr>
      </p:pic>
    </p:spTree>
    <p:extLst>
      <p:ext uri="{BB962C8B-B14F-4D97-AF65-F5344CB8AC3E}">
        <p14:creationId xmlns:p14="http://schemas.microsoft.com/office/powerpoint/2010/main" val="84909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35A2D-54B1-4889-97F7-8360936A054D}"/>
              </a:ext>
            </a:extLst>
          </p:cNvPr>
          <p:cNvSpPr>
            <a:spLocks noGrp="1"/>
          </p:cNvSpPr>
          <p:nvPr>
            <p:ph type="title"/>
          </p:nvPr>
        </p:nvSpPr>
        <p:spPr/>
        <p:txBody>
          <a:bodyPr/>
          <a:lstStyle/>
          <a:p>
            <a:r>
              <a:rPr lang="en-US" dirty="0"/>
              <a:t>Table of Contents</a:t>
            </a:r>
            <a:endParaRPr lang="en-GB" dirty="0"/>
          </a:p>
        </p:txBody>
      </p:sp>
      <p:sp>
        <p:nvSpPr>
          <p:cNvPr id="3" name="Content Placeholder 2">
            <a:extLst>
              <a:ext uri="{FF2B5EF4-FFF2-40B4-BE49-F238E27FC236}">
                <a16:creationId xmlns:a16="http://schemas.microsoft.com/office/drawing/2014/main" id="{9690D3F0-4893-47ED-97D9-B98AD9BC372E}"/>
              </a:ext>
            </a:extLst>
          </p:cNvPr>
          <p:cNvSpPr>
            <a:spLocks noGrp="1"/>
          </p:cNvSpPr>
          <p:nvPr>
            <p:ph idx="1"/>
          </p:nvPr>
        </p:nvSpPr>
        <p:spPr/>
        <p:txBody>
          <a:bodyPr>
            <a:normAutofit/>
          </a:bodyPr>
          <a:lstStyle/>
          <a:p>
            <a:r>
              <a:rPr lang="en-US" dirty="0"/>
              <a:t>Motivation and Objectives</a:t>
            </a:r>
          </a:p>
          <a:p>
            <a:pPr>
              <a:lnSpc>
                <a:spcPct val="150000"/>
              </a:lnSpc>
            </a:pPr>
            <a:r>
              <a:rPr lang="en-US" dirty="0"/>
              <a:t>Background</a:t>
            </a:r>
          </a:p>
          <a:p>
            <a:pPr>
              <a:lnSpc>
                <a:spcPct val="150000"/>
              </a:lnSpc>
            </a:pPr>
            <a:r>
              <a:rPr lang="en-US" dirty="0"/>
              <a:t>Program Overview - Fabric Software Development Platform (FSDP) program</a:t>
            </a:r>
          </a:p>
          <a:p>
            <a:pPr>
              <a:lnSpc>
                <a:spcPct val="150000"/>
              </a:lnSpc>
            </a:pPr>
            <a:r>
              <a:rPr lang="en-US" dirty="0"/>
              <a:t>Fabric Software Development Platform – Hardware and Software Infrastructure</a:t>
            </a:r>
          </a:p>
          <a:p>
            <a:pPr>
              <a:lnSpc>
                <a:spcPct val="150000"/>
              </a:lnSpc>
            </a:pPr>
            <a:r>
              <a:rPr lang="en-US" dirty="0"/>
              <a:t>Program and Cluster Administration</a:t>
            </a:r>
          </a:p>
          <a:p>
            <a:pPr>
              <a:lnSpc>
                <a:spcPct val="150000"/>
              </a:lnSpc>
            </a:pPr>
            <a:r>
              <a:rPr lang="en-US" dirty="0"/>
              <a:t>Governance – FSDP Working Group</a:t>
            </a:r>
          </a:p>
          <a:p>
            <a:pPr>
              <a:lnSpc>
                <a:spcPct val="150000"/>
              </a:lnSpc>
            </a:pPr>
            <a:r>
              <a:rPr lang="en-US" dirty="0"/>
              <a:t>Siting Options</a:t>
            </a:r>
          </a:p>
          <a:p>
            <a:pPr>
              <a:lnSpc>
                <a:spcPct val="150000"/>
              </a:lnSpc>
            </a:pPr>
            <a:r>
              <a:rPr lang="en-US" dirty="0"/>
              <a:t>Membership, Costs, Funding Model</a:t>
            </a:r>
          </a:p>
        </p:txBody>
      </p:sp>
      <p:sp>
        <p:nvSpPr>
          <p:cNvPr id="4" name="Slide Number Placeholder 3">
            <a:extLst>
              <a:ext uri="{FF2B5EF4-FFF2-40B4-BE49-F238E27FC236}">
                <a16:creationId xmlns:a16="http://schemas.microsoft.com/office/drawing/2014/main" id="{C92A8DC7-A407-451F-A399-8EA2CC407416}"/>
              </a:ext>
            </a:extLst>
          </p:cNvPr>
          <p:cNvSpPr>
            <a:spLocks noGrp="1"/>
          </p:cNvSpPr>
          <p:nvPr>
            <p:ph type="sldNum" sz="quarter" idx="11"/>
          </p:nvPr>
        </p:nvSpPr>
        <p:spPr/>
        <p:txBody>
          <a:bodyPr/>
          <a:lstStyle/>
          <a:p>
            <a:fld id="{0743EA0E-C5B1-48EC-8082-F253EA88050D}" type="slidenum">
              <a:rPr lang="en-US" smtClean="0"/>
              <a:pPr/>
              <a:t>4</a:t>
            </a:fld>
            <a:endParaRPr lang="en-US" dirty="0"/>
          </a:p>
        </p:txBody>
      </p:sp>
    </p:spTree>
    <p:extLst>
      <p:ext uri="{BB962C8B-B14F-4D97-AF65-F5344CB8AC3E}">
        <p14:creationId xmlns:p14="http://schemas.microsoft.com/office/powerpoint/2010/main" val="892774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Provisioning</a:t>
            </a:r>
          </a:p>
        </p:txBody>
      </p:sp>
      <p:pic>
        <p:nvPicPr>
          <p:cNvPr id="7" name="Picture 6">
            <a:extLst>
              <a:ext uri="{FF2B5EF4-FFF2-40B4-BE49-F238E27FC236}">
                <a16:creationId xmlns:a16="http://schemas.microsoft.com/office/drawing/2014/main" id="{953D42B3-25A6-49F3-92D1-82049A019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6442" y="1239520"/>
            <a:ext cx="6759116" cy="5618480"/>
          </a:xfrm>
          <a:prstGeom prst="rect">
            <a:avLst/>
          </a:prstGeom>
        </p:spPr>
      </p:pic>
    </p:spTree>
    <p:extLst>
      <p:ext uri="{BB962C8B-B14F-4D97-AF65-F5344CB8AC3E}">
        <p14:creationId xmlns:p14="http://schemas.microsoft.com/office/powerpoint/2010/main" val="20199006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Pools</a:t>
            </a:r>
          </a:p>
        </p:txBody>
      </p:sp>
      <p:pic>
        <p:nvPicPr>
          <p:cNvPr id="7" name="Picture 6">
            <a:extLst>
              <a:ext uri="{FF2B5EF4-FFF2-40B4-BE49-F238E27FC236}">
                <a16:creationId xmlns:a16="http://schemas.microsoft.com/office/drawing/2014/main" id="{3096645F-FA87-456A-B4F8-EA1090E6B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0128" y="1243887"/>
            <a:ext cx="7491743" cy="5614113"/>
          </a:xfrm>
          <a:prstGeom prst="rect">
            <a:avLst/>
          </a:prstGeom>
        </p:spPr>
      </p:pic>
    </p:spTree>
    <p:extLst>
      <p:ext uri="{BB962C8B-B14F-4D97-AF65-F5344CB8AC3E}">
        <p14:creationId xmlns:p14="http://schemas.microsoft.com/office/powerpoint/2010/main" val="2882479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Activity</a:t>
            </a:r>
          </a:p>
        </p:txBody>
      </p:sp>
      <p:pic>
        <p:nvPicPr>
          <p:cNvPr id="7" name="Picture 6">
            <a:extLst>
              <a:ext uri="{FF2B5EF4-FFF2-40B4-BE49-F238E27FC236}">
                <a16:creationId xmlns:a16="http://schemas.microsoft.com/office/drawing/2014/main" id="{12740D0D-33EF-4D69-AB88-1CE9ABA81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50" y="1629727"/>
            <a:ext cx="11239500" cy="5000625"/>
          </a:xfrm>
          <a:prstGeom prst="rect">
            <a:avLst/>
          </a:prstGeom>
        </p:spPr>
      </p:pic>
    </p:spTree>
    <p:extLst>
      <p:ext uri="{BB962C8B-B14F-4D97-AF65-F5344CB8AC3E}">
        <p14:creationId xmlns:p14="http://schemas.microsoft.com/office/powerpoint/2010/main" val="347412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Executed Tasks</a:t>
            </a:r>
          </a:p>
        </p:txBody>
      </p:sp>
      <p:pic>
        <p:nvPicPr>
          <p:cNvPr id="7" name="Picture 6">
            <a:extLst>
              <a:ext uri="{FF2B5EF4-FFF2-40B4-BE49-F238E27FC236}">
                <a16:creationId xmlns:a16="http://schemas.microsoft.com/office/drawing/2014/main" id="{8BE640B2-1BA9-41EF-836E-552B788E01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598" y="1229360"/>
            <a:ext cx="10416804" cy="5628640"/>
          </a:xfrm>
          <a:prstGeom prst="rect">
            <a:avLst/>
          </a:prstGeom>
        </p:spPr>
      </p:pic>
    </p:spTree>
    <p:extLst>
      <p:ext uri="{BB962C8B-B14F-4D97-AF65-F5344CB8AC3E}">
        <p14:creationId xmlns:p14="http://schemas.microsoft.com/office/powerpoint/2010/main" val="992475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8436-9B5E-4524-8D38-FBEC0796993B}"/>
              </a:ext>
            </a:extLst>
          </p:cNvPr>
          <p:cNvSpPr>
            <a:spLocks noGrp="1"/>
          </p:cNvSpPr>
          <p:nvPr>
            <p:ph type="title"/>
          </p:nvPr>
        </p:nvSpPr>
        <p:spPr>
          <a:xfrm>
            <a:off x="609480" y="346001"/>
            <a:ext cx="10972440" cy="609398"/>
          </a:xfrm>
        </p:spPr>
        <p:txBody>
          <a:bodyPr/>
          <a:lstStyle/>
          <a:p>
            <a:pPr algn="ctr"/>
            <a:r>
              <a:rPr lang="en-US" dirty="0">
                <a:solidFill>
                  <a:schemeClr val="bg1"/>
                </a:solidFill>
              </a:rPr>
              <a:t>Beaker Web Interface – Job Log</a:t>
            </a:r>
          </a:p>
        </p:txBody>
      </p:sp>
      <p:pic>
        <p:nvPicPr>
          <p:cNvPr id="7" name="Picture 6">
            <a:extLst>
              <a:ext uri="{FF2B5EF4-FFF2-40B4-BE49-F238E27FC236}">
                <a16:creationId xmlns:a16="http://schemas.microsoft.com/office/drawing/2014/main" id="{6F136D31-DBBE-45D9-9DFC-DFB9EFEF4D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3228" y="1259205"/>
            <a:ext cx="9965543" cy="5598795"/>
          </a:xfrm>
          <a:prstGeom prst="rect">
            <a:avLst/>
          </a:prstGeom>
        </p:spPr>
      </p:pic>
    </p:spTree>
    <p:extLst>
      <p:ext uri="{BB962C8B-B14F-4D97-AF65-F5344CB8AC3E}">
        <p14:creationId xmlns:p14="http://schemas.microsoft.com/office/powerpoint/2010/main" val="3159408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4C8E2-AA67-455E-924C-D90E4727DD2D}"/>
              </a:ext>
            </a:extLst>
          </p:cNvPr>
          <p:cNvSpPr>
            <a:spLocks noGrp="1"/>
          </p:cNvSpPr>
          <p:nvPr>
            <p:ph type="title"/>
          </p:nvPr>
        </p:nvSpPr>
        <p:spPr/>
        <p:txBody>
          <a:bodyPr/>
          <a:lstStyle/>
          <a:p>
            <a:r>
              <a:rPr lang="en-US" sz="2800" spc="-1" dirty="0">
                <a:solidFill>
                  <a:srgbClr val="FFFFFF"/>
                </a:solidFill>
              </a:rPr>
              <a:t>Program objectives – high level</a:t>
            </a:r>
            <a:endParaRPr lang="en-US" dirty="0"/>
          </a:p>
        </p:txBody>
      </p:sp>
      <p:sp>
        <p:nvSpPr>
          <p:cNvPr id="3" name="Content Placeholder 2">
            <a:extLst>
              <a:ext uri="{FF2B5EF4-FFF2-40B4-BE49-F238E27FC236}">
                <a16:creationId xmlns:a16="http://schemas.microsoft.com/office/drawing/2014/main" id="{AE942C7E-8D91-49C6-A2BE-8BF625F1A141}"/>
              </a:ext>
            </a:extLst>
          </p:cNvPr>
          <p:cNvSpPr>
            <a:spLocks noGrp="1"/>
          </p:cNvSpPr>
          <p:nvPr>
            <p:ph idx="1"/>
          </p:nvPr>
        </p:nvSpPr>
        <p:spPr/>
        <p:txBody>
          <a:bodyPr/>
          <a:lstStyle/>
          <a:p>
            <a:r>
              <a:rPr lang="en-US" b="0" spc="-1" dirty="0">
                <a:solidFill>
                  <a:srgbClr val="000000"/>
                </a:solidFill>
              </a:rPr>
              <a:t>Driven by, and capable of testing, standard, commercially available, OS platforms</a:t>
            </a:r>
          </a:p>
          <a:p>
            <a:pPr lvl="1"/>
            <a:r>
              <a:rPr lang="en-US" spc="-1" dirty="0" err="1">
                <a:solidFill>
                  <a:srgbClr val="000000"/>
                </a:solidFill>
              </a:rPr>
              <a:t>SuSE</a:t>
            </a:r>
            <a:r>
              <a:rPr lang="en-US" spc="-1" dirty="0">
                <a:solidFill>
                  <a:srgbClr val="000000"/>
                </a:solidFill>
              </a:rPr>
              <a:t>, Red Hat, Debian, Ubuntu, etc. </a:t>
            </a:r>
          </a:p>
          <a:p>
            <a:r>
              <a:rPr lang="en-US" b="0" spc="-1" dirty="0">
                <a:solidFill>
                  <a:srgbClr val="000000"/>
                </a:solidFill>
              </a:rPr>
              <a:t>Capable of testing specialized OS platforms (with additional software)</a:t>
            </a:r>
          </a:p>
          <a:p>
            <a:pPr lvl="1"/>
            <a:r>
              <a:rPr lang="en-US" spc="-1" dirty="0">
                <a:solidFill>
                  <a:srgbClr val="000000"/>
                </a:solidFill>
              </a:rPr>
              <a:t>OFED, MOFED, beta packages on top of the released OS platform code, upstream -</a:t>
            </a:r>
            <a:r>
              <a:rPr lang="en-US" spc="-1" dirty="0" err="1">
                <a:solidFill>
                  <a:srgbClr val="000000"/>
                </a:solidFill>
              </a:rPr>
              <a:t>rc</a:t>
            </a:r>
            <a:r>
              <a:rPr lang="en-US" spc="-1" dirty="0">
                <a:solidFill>
                  <a:srgbClr val="000000"/>
                </a:solidFill>
              </a:rPr>
              <a:t> releases, upstream final releases</a:t>
            </a:r>
          </a:p>
          <a:p>
            <a:r>
              <a:rPr lang="en-US" b="0" spc="-1" dirty="0">
                <a:solidFill>
                  <a:srgbClr val="000000"/>
                </a:solidFill>
              </a:rPr>
              <a:t>Able to test user supplied software on any OS platform with or without OS updates</a:t>
            </a:r>
          </a:p>
          <a:p>
            <a:r>
              <a:rPr lang="en-US" b="0" spc="-1" dirty="0">
                <a:solidFill>
                  <a:srgbClr val="000000"/>
                </a:solidFill>
              </a:rPr>
              <a:t>Adaptable to multiple different fabrics (see following slides on Scope)</a:t>
            </a:r>
          </a:p>
          <a:p>
            <a:r>
              <a:rPr lang="en-US" b="0" spc="-1" dirty="0">
                <a:solidFill>
                  <a:srgbClr val="000000"/>
                </a:solidFill>
              </a:rPr>
              <a:t>Capable of testing interoperability across vendor hardware</a:t>
            </a:r>
          </a:p>
          <a:p>
            <a:pPr lvl="1"/>
            <a:r>
              <a:rPr lang="en-US" b="0" spc="-1" dirty="0">
                <a:solidFill>
                  <a:srgbClr val="000000"/>
                </a:solidFill>
              </a:rPr>
              <a:t>Broadcom </a:t>
            </a:r>
            <a:r>
              <a:rPr lang="en-US" b="0" spc="-1" dirty="0" err="1">
                <a:solidFill>
                  <a:srgbClr val="000000"/>
                </a:solidFill>
              </a:rPr>
              <a:t>RoCE</a:t>
            </a:r>
            <a:r>
              <a:rPr lang="en-US" b="0" spc="-1" dirty="0">
                <a:solidFill>
                  <a:srgbClr val="000000"/>
                </a:solidFill>
              </a:rPr>
              <a:t> to Mellanox </a:t>
            </a:r>
            <a:r>
              <a:rPr lang="en-US" b="0" spc="-1" dirty="0" err="1">
                <a:solidFill>
                  <a:srgbClr val="000000"/>
                </a:solidFill>
              </a:rPr>
              <a:t>RoCE</a:t>
            </a:r>
            <a:r>
              <a:rPr lang="en-US" b="0" spc="-1" dirty="0">
                <a:solidFill>
                  <a:srgbClr val="000000"/>
                </a:solidFill>
              </a:rPr>
              <a:t> for example</a:t>
            </a:r>
          </a:p>
          <a:p>
            <a:r>
              <a:rPr lang="en-US" b="0" spc="-1" dirty="0">
                <a:solidFill>
                  <a:srgbClr val="000000"/>
                </a:solidFill>
              </a:rPr>
              <a:t>Runs mostly in lights out mode</a:t>
            </a:r>
          </a:p>
          <a:p>
            <a:pPr lvl="1"/>
            <a:r>
              <a:rPr lang="en-US" b="0" spc="-1" dirty="0">
                <a:solidFill>
                  <a:srgbClr val="000000"/>
                </a:solidFill>
              </a:rPr>
              <a:t>Able to automatically select machines to run tests on and install all necessary software for the test</a:t>
            </a:r>
          </a:p>
          <a:p>
            <a:pPr lvl="1"/>
            <a:r>
              <a:rPr lang="en-US" spc="-1" dirty="0">
                <a:solidFill>
                  <a:srgbClr val="000000"/>
                </a:solidFill>
              </a:rPr>
              <a:t>Able to give the </a:t>
            </a:r>
            <a:r>
              <a:rPr lang="en-US" b="0" spc="-1" dirty="0">
                <a:solidFill>
                  <a:srgbClr val="000000"/>
                </a:solidFill>
              </a:rPr>
              <a:t>option of automated testing or manual testing once the machines are installed</a:t>
            </a:r>
          </a:p>
          <a:p>
            <a:r>
              <a:rPr lang="en-US" b="0" spc="-1" dirty="0">
                <a:solidFill>
                  <a:srgbClr val="000000"/>
                </a:solidFill>
              </a:rPr>
              <a:t>Able to manually schedule all or a portion of the cluster for user checkout</a:t>
            </a:r>
            <a:endParaRPr lang="en-US" spc="-1" dirty="0">
              <a:solidFill>
                <a:srgbClr val="000000"/>
              </a:solidFill>
            </a:endParaRPr>
          </a:p>
          <a:p>
            <a:pPr lvl="1"/>
            <a:endParaRPr lang="en-US" dirty="0"/>
          </a:p>
        </p:txBody>
      </p:sp>
      <p:sp>
        <p:nvSpPr>
          <p:cNvPr id="4" name="Slide Number Placeholder 3">
            <a:extLst>
              <a:ext uri="{FF2B5EF4-FFF2-40B4-BE49-F238E27FC236}">
                <a16:creationId xmlns:a16="http://schemas.microsoft.com/office/drawing/2014/main" id="{E45603CC-3E77-4DD3-83EE-89095EAC117C}"/>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0540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EE42-4931-4F9A-95B5-89F2A3C4FAA4}"/>
              </a:ext>
            </a:extLst>
          </p:cNvPr>
          <p:cNvSpPr>
            <a:spLocks noGrp="1"/>
          </p:cNvSpPr>
          <p:nvPr>
            <p:ph type="title"/>
          </p:nvPr>
        </p:nvSpPr>
        <p:spPr/>
        <p:txBody>
          <a:bodyPr/>
          <a:lstStyle/>
          <a:p>
            <a:r>
              <a:rPr lang="en-US" dirty="0"/>
              <a:t>Why an </a:t>
            </a:r>
            <a:r>
              <a:rPr lang="en-US" dirty="0" err="1"/>
              <a:t>fsdp</a:t>
            </a:r>
            <a:r>
              <a:rPr lang="en-US" dirty="0"/>
              <a:t> program</a:t>
            </a:r>
          </a:p>
        </p:txBody>
      </p:sp>
      <p:sp>
        <p:nvSpPr>
          <p:cNvPr id="3" name="Content Placeholder 2">
            <a:extLst>
              <a:ext uri="{FF2B5EF4-FFF2-40B4-BE49-F238E27FC236}">
                <a16:creationId xmlns:a16="http://schemas.microsoft.com/office/drawing/2014/main" id="{24B464C1-D3BE-4376-BD00-63BC322C965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The simple answer - It is a core component of the OFA’s mission:</a:t>
            </a:r>
          </a:p>
          <a:p>
            <a:pPr marL="0" indent="0">
              <a:buNone/>
            </a:pPr>
            <a:endParaRPr lang="en-US" dirty="0"/>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mission of the OpenFabrics Alliance (OFA) is to accelerate the development and adoption of advanced fabrics for the benefit of the advanced networks ecosystem.”</a:t>
            </a: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endParaRPr lang="en-US" dirty="0">
              <a:solidFill>
                <a:prstClr val="black"/>
              </a:solidFill>
              <a:latin typeface="Arial" pitchFamily="34" charset="0"/>
              <a:ea typeface="MS PGothic" pitchFamily="34" charset="-128"/>
            </a:endParaRPr>
          </a:p>
          <a:p>
            <a:pPr marL="0" lvl="0" indent="0" algn="ctr" fontAlgn="base">
              <a:spcBef>
                <a:spcPct val="0"/>
              </a:spcBef>
              <a:spcAft>
                <a:spcPct val="0"/>
              </a:spcAft>
              <a:buNone/>
            </a:pPr>
            <a:r>
              <a:rPr lang="en-US" dirty="0">
                <a:solidFill>
                  <a:prstClr val="black"/>
                </a:solidFill>
                <a:latin typeface="Arial" pitchFamily="34" charset="0"/>
                <a:ea typeface="MS PGothic" pitchFamily="34" charset="-128"/>
              </a:rPr>
              <a:t>The OFA Fabric Software Development Platform, like the OFILP (the old Logo program) before it, is a key element in driving the adoption of advanced fabrics</a:t>
            </a:r>
          </a:p>
          <a:p>
            <a:pPr marL="0" indent="0">
              <a:buNone/>
            </a:pPr>
            <a:endParaRPr lang="en-US" dirty="0"/>
          </a:p>
        </p:txBody>
      </p:sp>
      <p:sp>
        <p:nvSpPr>
          <p:cNvPr id="4" name="Slide Number Placeholder 3">
            <a:extLst>
              <a:ext uri="{FF2B5EF4-FFF2-40B4-BE49-F238E27FC236}">
                <a16:creationId xmlns:a16="http://schemas.microsoft.com/office/drawing/2014/main" id="{D37F4954-E553-4130-920A-50BCCB6CB833}"/>
              </a:ext>
            </a:extLst>
          </p:cNvPr>
          <p:cNvSpPr>
            <a:spLocks noGrp="1"/>
          </p:cNvSpPr>
          <p:nvPr>
            <p:ph type="sldNum" sz="quarter" idx="11"/>
          </p:nvPr>
        </p:nvSpPr>
        <p:spPr/>
        <p:txBody>
          <a:bodyPr/>
          <a:lstStyle/>
          <a:p>
            <a:fld id="{0743EA0E-C5B1-48EC-8082-F253EA88050D}" type="slidenum">
              <a:rPr lang="en-US" smtClean="0"/>
              <a:pPr/>
              <a:t>5</a:t>
            </a:fld>
            <a:endParaRPr lang="en-US" dirty="0"/>
          </a:p>
        </p:txBody>
      </p:sp>
    </p:spTree>
    <p:extLst>
      <p:ext uri="{BB962C8B-B14F-4D97-AF65-F5344CB8AC3E}">
        <p14:creationId xmlns:p14="http://schemas.microsoft.com/office/powerpoint/2010/main" val="998716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2BF2C-0CF7-481D-B995-3D06B1440F7E}"/>
              </a:ext>
            </a:extLst>
          </p:cNvPr>
          <p:cNvSpPr>
            <a:spLocks noGrp="1"/>
          </p:cNvSpPr>
          <p:nvPr>
            <p:ph type="title"/>
          </p:nvPr>
        </p:nvSpPr>
        <p:spPr>
          <a:xfrm>
            <a:off x="609600" y="441466"/>
            <a:ext cx="10972800" cy="419032"/>
          </a:xfrm>
        </p:spPr>
        <p:txBody>
          <a:bodyPr/>
          <a:lstStyle/>
          <a:p>
            <a:r>
              <a:rPr lang="en-US"/>
              <a:t>question</a:t>
            </a:r>
            <a:endParaRPr lang="en-US" dirty="0"/>
          </a:p>
        </p:txBody>
      </p:sp>
      <p:sp>
        <p:nvSpPr>
          <p:cNvPr id="4" name="Slide Number Placeholder 3">
            <a:extLst>
              <a:ext uri="{FF2B5EF4-FFF2-40B4-BE49-F238E27FC236}">
                <a16:creationId xmlns:a16="http://schemas.microsoft.com/office/drawing/2014/main" id="{4BAC1F6C-E3C1-485B-9F21-D904F9CAC88A}"/>
              </a:ext>
            </a:extLst>
          </p:cNvPr>
          <p:cNvSpPr>
            <a:spLocks noGrp="1"/>
          </p:cNvSpPr>
          <p:nvPr>
            <p:ph type="sldNum" sz="quarter" idx="11"/>
          </p:nvPr>
        </p:nvSpPr>
        <p:spPr>
          <a:xfrm>
            <a:off x="4724400" y="6401351"/>
            <a:ext cx="2743200" cy="365125"/>
          </a:xfrm>
        </p:spPr>
        <p:txBody>
          <a:bodyPr/>
          <a:lstStyle/>
          <a:p>
            <a:fld id="{0743EA0E-C5B1-48EC-8082-F253EA88050D}" type="slidenum">
              <a:rPr lang="en-US" smtClean="0"/>
              <a:pPr/>
              <a:t>6</a:t>
            </a:fld>
            <a:endParaRPr lang="en-US" dirty="0"/>
          </a:p>
        </p:txBody>
      </p:sp>
      <p:pic>
        <p:nvPicPr>
          <p:cNvPr id="9" name="Picture 8">
            <a:extLst>
              <a:ext uri="{FF2B5EF4-FFF2-40B4-BE49-F238E27FC236}">
                <a16:creationId xmlns:a16="http://schemas.microsoft.com/office/drawing/2014/main" id="{C0F7AEBB-9855-44A1-A729-6405F3E85D07}"/>
              </a:ext>
            </a:extLst>
          </p:cNvPr>
          <p:cNvPicPr>
            <a:picLocks noChangeAspect="1"/>
          </p:cNvPicPr>
          <p:nvPr/>
        </p:nvPicPr>
        <p:blipFill>
          <a:blip r:embed="rId2"/>
          <a:stretch>
            <a:fillRect/>
          </a:stretch>
        </p:blipFill>
        <p:spPr>
          <a:xfrm>
            <a:off x="308610" y="1734312"/>
            <a:ext cx="6846570" cy="4182826"/>
          </a:xfrm>
          <a:prstGeom prst="rect">
            <a:avLst/>
          </a:prstGeom>
        </p:spPr>
      </p:pic>
      <p:sp>
        <p:nvSpPr>
          <p:cNvPr id="3" name="TextBox 2">
            <a:extLst>
              <a:ext uri="{FF2B5EF4-FFF2-40B4-BE49-F238E27FC236}">
                <a16:creationId xmlns:a16="http://schemas.microsoft.com/office/drawing/2014/main" id="{A8DF29C5-8927-472B-94A4-08B824C9A42C}"/>
              </a:ext>
            </a:extLst>
          </p:cNvPr>
          <p:cNvSpPr txBox="1"/>
          <p:nvPr/>
        </p:nvSpPr>
        <p:spPr>
          <a:xfrm>
            <a:off x="5878081" y="1734312"/>
            <a:ext cx="5837669" cy="3046988"/>
          </a:xfrm>
          <a:prstGeom prst="rect">
            <a:avLst/>
          </a:prstGeom>
          <a:noFill/>
        </p:spPr>
        <p:txBody>
          <a:bodyPr wrap="square" rtlCol="0">
            <a:spAutoFit/>
          </a:bodyPr>
          <a:lstStyle/>
          <a:p>
            <a:r>
              <a:rPr lang="en-US" sz="2400" dirty="0">
                <a:latin typeface="Comic Sans MS" panose="030F0702030302020204" pitchFamily="66" charset="0"/>
              </a:rPr>
              <a:t>Can we design a program that delivers greater value than the OFILP at lower cost?</a:t>
            </a:r>
          </a:p>
          <a:p>
            <a:r>
              <a:rPr lang="en-US" sz="2400" dirty="0">
                <a:latin typeface="Comic Sans MS" panose="030F0702030302020204" pitchFamily="66" charset="0"/>
              </a:rPr>
              <a:t>While serving the needs of:</a:t>
            </a:r>
          </a:p>
          <a:p>
            <a:pPr marL="285750" indent="-285750">
              <a:buFontTx/>
              <a:buChar char="-"/>
            </a:pPr>
            <a:r>
              <a:rPr lang="en-US" sz="2400" dirty="0">
                <a:latin typeface="Comic Sans MS" panose="030F0702030302020204" pitchFamily="66" charset="0"/>
              </a:rPr>
              <a:t>Alliance members</a:t>
            </a:r>
          </a:p>
          <a:p>
            <a:pPr marL="285750" indent="-285750">
              <a:buFontTx/>
              <a:buChar char="-"/>
            </a:pPr>
            <a:r>
              <a:rPr lang="en-US" sz="2400" dirty="0">
                <a:latin typeface="Comic Sans MS" panose="030F0702030302020204" pitchFamily="66" charset="0"/>
              </a:rPr>
              <a:t>The open community</a:t>
            </a:r>
          </a:p>
          <a:p>
            <a:pPr marL="285750" indent="-285750">
              <a:buFontTx/>
              <a:buChar char="-"/>
            </a:pPr>
            <a:r>
              <a:rPr lang="en-US" sz="2400" dirty="0">
                <a:latin typeface="Comic Sans MS" panose="030F0702030302020204" pitchFamily="66" charset="0"/>
              </a:rPr>
              <a:t>Vendors</a:t>
            </a:r>
          </a:p>
          <a:p>
            <a:pPr marL="285750" indent="-285750">
              <a:buFontTx/>
              <a:buChar char="-"/>
            </a:pPr>
            <a:r>
              <a:rPr lang="en-US" sz="2400" dirty="0">
                <a:latin typeface="Comic Sans MS" panose="030F0702030302020204" pitchFamily="66" charset="0"/>
              </a:rPr>
              <a:t>OEMs</a:t>
            </a:r>
          </a:p>
        </p:txBody>
      </p:sp>
      <p:sp>
        <p:nvSpPr>
          <p:cNvPr id="6" name="TextBox 5">
            <a:extLst>
              <a:ext uri="{FF2B5EF4-FFF2-40B4-BE49-F238E27FC236}">
                <a16:creationId xmlns:a16="http://schemas.microsoft.com/office/drawing/2014/main" id="{3091E0D3-CE77-41D2-B5E6-7CDD5637D8C4}"/>
              </a:ext>
            </a:extLst>
          </p:cNvPr>
          <p:cNvSpPr txBox="1"/>
          <p:nvPr/>
        </p:nvSpPr>
        <p:spPr>
          <a:xfrm>
            <a:off x="3731895" y="5175827"/>
            <a:ext cx="8063865" cy="461665"/>
          </a:xfrm>
          <a:prstGeom prst="rect">
            <a:avLst/>
          </a:prstGeom>
          <a:noFill/>
          <a:ln w="57150">
            <a:solidFill>
              <a:srgbClr val="00B0F0"/>
            </a:solidFill>
          </a:ln>
        </p:spPr>
        <p:txBody>
          <a:bodyPr wrap="square" rtlCol="0">
            <a:spAutoFit/>
          </a:bodyPr>
          <a:lstStyle/>
          <a:p>
            <a:r>
              <a:rPr lang="en-US" sz="2400" dirty="0">
                <a:latin typeface="Comic Sans MS" panose="030F0702030302020204" pitchFamily="66" charset="0"/>
              </a:rPr>
              <a:t>In short, a program that delivers on the OFA’s mission</a:t>
            </a:r>
          </a:p>
        </p:txBody>
      </p:sp>
    </p:spTree>
    <p:extLst>
      <p:ext uri="{BB962C8B-B14F-4D97-AF65-F5344CB8AC3E}">
        <p14:creationId xmlns:p14="http://schemas.microsoft.com/office/powerpoint/2010/main" val="2745865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F5B85B8-00DE-439D-950A-A09B30B6A39C}"/>
              </a:ext>
            </a:extLst>
          </p:cNvPr>
          <p:cNvSpPr>
            <a:spLocks noGrp="1"/>
          </p:cNvSpPr>
          <p:nvPr>
            <p:ph type="title"/>
          </p:nvPr>
        </p:nvSpPr>
        <p:spPr/>
        <p:txBody>
          <a:bodyPr/>
          <a:lstStyle/>
          <a:p>
            <a:r>
              <a:rPr lang="en-US" dirty="0"/>
              <a:t>Target clients – a broader audience</a:t>
            </a:r>
          </a:p>
        </p:txBody>
      </p:sp>
      <p:sp>
        <p:nvSpPr>
          <p:cNvPr id="9" name="Content Placeholder 8">
            <a:extLst>
              <a:ext uri="{FF2B5EF4-FFF2-40B4-BE49-F238E27FC236}">
                <a16:creationId xmlns:a16="http://schemas.microsoft.com/office/drawing/2014/main" id="{E9E2B65A-891C-416A-924B-CA7F7EFF40F6}"/>
              </a:ext>
            </a:extLst>
          </p:cNvPr>
          <p:cNvSpPr>
            <a:spLocks noGrp="1"/>
          </p:cNvSpPr>
          <p:nvPr>
            <p:ph idx="1"/>
          </p:nvPr>
        </p:nvSpPr>
        <p:spPr>
          <a:xfrm>
            <a:off x="609600" y="1677764"/>
            <a:ext cx="10972800" cy="4447733"/>
          </a:xfrm>
        </p:spPr>
        <p:txBody>
          <a:bodyPr>
            <a:normAutofit lnSpcReduction="10000"/>
          </a:bodyPr>
          <a:lstStyle/>
          <a:p>
            <a:pPr lvl="1"/>
            <a:r>
              <a:rPr lang="en-US" sz="2400" dirty="0">
                <a:latin typeface="Comic Sans MS" panose="030F0702030302020204" pitchFamily="66" charset="0"/>
                <a:cs typeface="+mn-cs"/>
              </a:rPr>
              <a:t>Upstream Linux kernel and user space software maintainers</a:t>
            </a:r>
          </a:p>
          <a:p>
            <a:pPr lvl="1"/>
            <a:r>
              <a:rPr lang="en-US" sz="2400" dirty="0">
                <a:latin typeface="Comic Sans MS" panose="030F0702030302020204" pitchFamily="66" charset="0"/>
                <a:cs typeface="+mn-cs"/>
              </a:rPr>
              <a:t>Hardware vendors*</a:t>
            </a:r>
          </a:p>
          <a:p>
            <a:pPr lvl="1"/>
            <a:r>
              <a:rPr lang="en-US" sz="2400" dirty="0">
                <a:latin typeface="Comic Sans MS" panose="030F0702030302020204" pitchFamily="66" charset="0"/>
                <a:cs typeface="+mn-cs"/>
              </a:rPr>
              <a:t>Distros**</a:t>
            </a:r>
          </a:p>
          <a:p>
            <a:pPr lvl="1"/>
            <a:r>
              <a:rPr lang="en-US" sz="2400" dirty="0">
                <a:latin typeface="Comic Sans MS" panose="030F0702030302020204" pitchFamily="66" charset="0"/>
                <a:cs typeface="+mn-cs"/>
              </a:rPr>
              <a:t>ISVs, Application, Middleware developers</a:t>
            </a:r>
          </a:p>
          <a:p>
            <a:pPr lvl="1"/>
            <a:r>
              <a:rPr lang="en-US" sz="2400" dirty="0">
                <a:latin typeface="Comic Sans MS" panose="030F0702030302020204" pitchFamily="66" charset="0"/>
                <a:cs typeface="+mn-cs"/>
              </a:rPr>
              <a:t>Network Services Consumers</a:t>
            </a:r>
          </a:p>
          <a:p>
            <a:pPr lvl="1"/>
            <a:r>
              <a:rPr lang="en-US" sz="2400" dirty="0">
                <a:latin typeface="Comic Sans MS" panose="030F0702030302020204" pitchFamily="66" charset="0"/>
                <a:cs typeface="+mn-cs"/>
              </a:rPr>
              <a:t>…</a:t>
            </a:r>
          </a:p>
          <a:p>
            <a:pPr lvl="1"/>
            <a:endParaRPr lang="en-US" sz="2400" dirty="0">
              <a:latin typeface="Comic Sans MS" panose="030F0702030302020204" pitchFamily="66" charset="0"/>
              <a:cs typeface="+mn-cs"/>
            </a:endParaRPr>
          </a:p>
          <a:p>
            <a:r>
              <a:rPr lang="en-US" sz="2800" dirty="0">
                <a:latin typeface="Comic Sans MS" panose="030F0702030302020204" pitchFamily="66" charset="0"/>
                <a:cs typeface="+mn-cs"/>
              </a:rPr>
              <a:t>Broadly, anybody engaged in:</a:t>
            </a:r>
          </a:p>
          <a:p>
            <a:pPr lvl="1"/>
            <a:r>
              <a:rPr lang="en-US" sz="2400" dirty="0">
                <a:latin typeface="Comic Sans MS" panose="030F0702030302020204" pitchFamily="66" charset="0"/>
                <a:cs typeface="+mn-cs"/>
              </a:rPr>
              <a:t>Developing networking software</a:t>
            </a:r>
          </a:p>
          <a:p>
            <a:pPr lvl="1"/>
            <a:r>
              <a:rPr lang="en-US" sz="2400" dirty="0">
                <a:latin typeface="Comic Sans MS" panose="030F0702030302020204" pitchFamily="66" charset="0"/>
                <a:cs typeface="+mn-cs"/>
              </a:rPr>
              <a:t>Consuming networking services</a:t>
            </a:r>
          </a:p>
          <a:p>
            <a:endParaRPr lang="en-US" dirty="0"/>
          </a:p>
        </p:txBody>
      </p:sp>
      <p:sp>
        <p:nvSpPr>
          <p:cNvPr id="4" name="Slide Number Placeholder 3">
            <a:extLst>
              <a:ext uri="{FF2B5EF4-FFF2-40B4-BE49-F238E27FC236}">
                <a16:creationId xmlns:a16="http://schemas.microsoft.com/office/drawing/2014/main" id="{4B6C99CC-9050-4416-8777-76CA7E19C00B}"/>
              </a:ext>
            </a:extLst>
          </p:cNvPr>
          <p:cNvSpPr>
            <a:spLocks noGrp="1"/>
          </p:cNvSpPr>
          <p:nvPr>
            <p:ph type="sldNum" sz="quarter" idx="11"/>
          </p:nvPr>
        </p:nvSpPr>
        <p:spPr/>
        <p:txBody>
          <a:bodyPr/>
          <a:lstStyle/>
          <a:p>
            <a:fld id="{0743EA0E-C5B1-48EC-8082-F253EA88050D}" type="slidenum">
              <a:rPr lang="en-US" smtClean="0"/>
              <a:pPr/>
              <a:t>7</a:t>
            </a:fld>
            <a:endParaRPr lang="en-US" dirty="0"/>
          </a:p>
        </p:txBody>
      </p:sp>
      <p:sp>
        <p:nvSpPr>
          <p:cNvPr id="2" name="TextBox 1">
            <a:extLst>
              <a:ext uri="{FF2B5EF4-FFF2-40B4-BE49-F238E27FC236}">
                <a16:creationId xmlns:a16="http://schemas.microsoft.com/office/drawing/2014/main" id="{8F12AD85-D0E2-4154-9052-84680D09C003}"/>
              </a:ext>
            </a:extLst>
          </p:cNvPr>
          <p:cNvSpPr txBox="1"/>
          <p:nvPr/>
        </p:nvSpPr>
        <p:spPr>
          <a:xfrm>
            <a:off x="7609490" y="4857070"/>
            <a:ext cx="4435743" cy="923330"/>
          </a:xfrm>
          <a:prstGeom prst="rect">
            <a:avLst/>
          </a:prstGeom>
          <a:noFill/>
        </p:spPr>
        <p:txBody>
          <a:bodyPr wrap="square" rtlCol="0">
            <a:spAutoFit/>
          </a:bodyPr>
          <a:lstStyle/>
          <a:p>
            <a:r>
              <a:rPr lang="en-US" dirty="0"/>
              <a:t>*served by original OFA Logo Program</a:t>
            </a:r>
          </a:p>
          <a:p>
            <a:r>
              <a:rPr lang="en-US" dirty="0"/>
              <a:t>**served by the “on-demand” testing program at NMC</a:t>
            </a:r>
            <a:endParaRPr lang="en-GB" dirty="0"/>
          </a:p>
        </p:txBody>
      </p:sp>
    </p:spTree>
    <p:extLst>
      <p:ext uri="{BB962C8B-B14F-4D97-AF65-F5344CB8AC3E}">
        <p14:creationId xmlns:p14="http://schemas.microsoft.com/office/powerpoint/2010/main" val="1816297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AACB3-687A-4363-B92E-BC4F7BBE3A3A}"/>
              </a:ext>
            </a:extLst>
          </p:cNvPr>
          <p:cNvSpPr>
            <a:spLocks noGrp="1"/>
          </p:cNvSpPr>
          <p:nvPr>
            <p:ph type="title"/>
          </p:nvPr>
        </p:nvSpPr>
        <p:spPr/>
        <p:txBody>
          <a:bodyPr/>
          <a:lstStyle/>
          <a:p>
            <a:r>
              <a:rPr lang="en-US" sz="3200" spc="-1" dirty="0">
                <a:solidFill>
                  <a:srgbClr val="FFFFFF"/>
                </a:solidFill>
              </a:rPr>
              <a:t>Serving our proposed target clients</a:t>
            </a:r>
            <a:endParaRPr lang="en-US" dirty="0"/>
          </a:p>
        </p:txBody>
      </p:sp>
      <p:sp>
        <p:nvSpPr>
          <p:cNvPr id="3" name="Content Placeholder 2">
            <a:extLst>
              <a:ext uri="{FF2B5EF4-FFF2-40B4-BE49-F238E27FC236}">
                <a16:creationId xmlns:a16="http://schemas.microsoft.com/office/drawing/2014/main" id="{915F6E24-EA68-47E2-A8FB-7C3AFA415D7C}"/>
              </a:ext>
            </a:extLst>
          </p:cNvPr>
          <p:cNvSpPr>
            <a:spLocks noGrp="1"/>
          </p:cNvSpPr>
          <p:nvPr>
            <p:ph idx="1"/>
          </p:nvPr>
        </p:nvSpPr>
        <p:spPr/>
        <p:txBody>
          <a:bodyPr/>
          <a:lstStyle/>
          <a:p>
            <a:r>
              <a:rPr lang="en-US" b="0" spc="-1" dirty="0">
                <a:solidFill>
                  <a:srgbClr val="000000"/>
                </a:solidFill>
              </a:rPr>
              <a:t>Upstream Linux Maintainers</a:t>
            </a:r>
          </a:p>
          <a:p>
            <a:pPr lvl="1"/>
            <a:r>
              <a:rPr lang="en-US" b="0" spc="-1" dirty="0">
                <a:solidFill>
                  <a:srgbClr val="000000"/>
                </a:solidFill>
              </a:rPr>
              <a:t>Automatic, continuous testing of upstream software (kernel, </a:t>
            </a:r>
            <a:r>
              <a:rPr lang="en-US" b="0" spc="-1" dirty="0" err="1">
                <a:solidFill>
                  <a:srgbClr val="000000"/>
                </a:solidFill>
              </a:rPr>
              <a:t>rdma</a:t>
            </a:r>
            <a:r>
              <a:rPr lang="en-US" b="0" spc="-1" dirty="0">
                <a:solidFill>
                  <a:srgbClr val="000000"/>
                </a:solidFill>
              </a:rPr>
              <a:t>-core,</a:t>
            </a:r>
            <a:r>
              <a:rPr lang="en-US" spc="-1" dirty="0">
                <a:solidFill>
                  <a:srgbClr val="000000"/>
                </a:solidFill>
              </a:rPr>
              <a:t> …)</a:t>
            </a:r>
          </a:p>
          <a:p>
            <a:pPr lvl="1"/>
            <a:r>
              <a:rPr lang="en-US" b="0" spc="-1" dirty="0">
                <a:solidFill>
                  <a:srgbClr val="000000"/>
                </a:solidFill>
              </a:rPr>
              <a:t>Centralized testing of multiple hardware vendors’ products</a:t>
            </a:r>
          </a:p>
          <a:p>
            <a:pPr lvl="1"/>
            <a:r>
              <a:rPr lang="en-US" b="0" spc="-1" dirty="0">
                <a:solidFill>
                  <a:srgbClr val="000000"/>
                </a:solidFill>
              </a:rPr>
              <a:t>Relieve maintainers of the burden of tracking the efficacy of hardware from multiple vendors</a:t>
            </a:r>
          </a:p>
          <a:p>
            <a:pPr lvl="1"/>
            <a:r>
              <a:rPr lang="en-US" spc="-1" dirty="0">
                <a:solidFill>
                  <a:srgbClr val="000000"/>
                </a:solidFill>
              </a:rPr>
              <a:t>Incubation of an open source community that contributes tests that can be run on the cluster</a:t>
            </a:r>
          </a:p>
          <a:p>
            <a:r>
              <a:rPr lang="en-US" b="0" spc="-1" dirty="0">
                <a:solidFill>
                  <a:srgbClr val="000000"/>
                </a:solidFill>
              </a:rPr>
              <a:t>Hardware Vendors</a:t>
            </a:r>
          </a:p>
          <a:p>
            <a:pPr lvl="1"/>
            <a:r>
              <a:rPr lang="en-US" b="0" spc="-1" dirty="0">
                <a:solidFill>
                  <a:srgbClr val="000000"/>
                </a:solidFill>
              </a:rPr>
              <a:t>Private, on demand access to a multi-vendor cluster for testing/validation of new hardware, software, firmware </a:t>
            </a:r>
          </a:p>
          <a:p>
            <a:pPr lvl="1"/>
            <a:r>
              <a:rPr lang="en-US" spc="-1" dirty="0">
                <a:solidFill>
                  <a:srgbClr val="000000"/>
                </a:solidFill>
              </a:rPr>
              <a:t>Logo program, if desired</a:t>
            </a:r>
          </a:p>
          <a:p>
            <a:r>
              <a:rPr lang="en-US" b="0" spc="-1" dirty="0">
                <a:solidFill>
                  <a:srgbClr val="000000"/>
                </a:solidFill>
              </a:rPr>
              <a:t>OS Distros: On demand testing for distros (Red Hat, </a:t>
            </a:r>
            <a:r>
              <a:rPr lang="en-US" b="0" spc="-1" dirty="0" err="1">
                <a:solidFill>
                  <a:srgbClr val="000000"/>
                </a:solidFill>
              </a:rPr>
              <a:t>SuSE</a:t>
            </a:r>
            <a:r>
              <a:rPr lang="en-US" b="0" spc="-1" dirty="0">
                <a:solidFill>
                  <a:srgbClr val="000000"/>
                </a:solidFill>
              </a:rPr>
              <a:t>, OFED, etc.)</a:t>
            </a:r>
            <a:endParaRPr lang="en-US" b="0" strike="sngStrike" spc="-1" dirty="0">
              <a:solidFill>
                <a:srgbClr val="000000"/>
              </a:solidFill>
            </a:endParaRPr>
          </a:p>
          <a:p>
            <a:pPr lvl="1"/>
            <a:r>
              <a:rPr lang="en-US" spc="-1" dirty="0">
                <a:solidFill>
                  <a:srgbClr val="000000"/>
                </a:solidFill>
              </a:rPr>
              <a:t>Private, on demand access to a multi-vendor cluster for e.g. release testing</a:t>
            </a:r>
          </a:p>
          <a:p>
            <a:pPr lvl="1"/>
            <a:r>
              <a:rPr lang="en-US" spc="-1" dirty="0">
                <a:solidFill>
                  <a:srgbClr val="000000"/>
                </a:solidFill>
              </a:rPr>
              <a:t>Logo program, if desired</a:t>
            </a:r>
          </a:p>
          <a:p>
            <a:r>
              <a:rPr lang="en-US" b="0" spc="-1" dirty="0">
                <a:solidFill>
                  <a:srgbClr val="000000"/>
                </a:solidFill>
              </a:rPr>
              <a:t>ISVs, Applications, Middleware</a:t>
            </a:r>
          </a:p>
          <a:p>
            <a:pPr lvl="1"/>
            <a:r>
              <a:rPr lang="en-US" b="0" spc="-1" dirty="0">
                <a:solidFill>
                  <a:srgbClr val="000000"/>
                </a:solidFill>
              </a:rPr>
              <a:t>On demand testing of specific software (</a:t>
            </a:r>
            <a:r>
              <a:rPr lang="en-US" b="0" spc="-1" dirty="0" err="1">
                <a:solidFill>
                  <a:srgbClr val="000000"/>
                </a:solidFill>
              </a:rPr>
              <a:t>OpenMPI</a:t>
            </a:r>
            <a:r>
              <a:rPr lang="en-US" b="0" spc="-1" dirty="0">
                <a:solidFill>
                  <a:srgbClr val="000000"/>
                </a:solidFill>
              </a:rPr>
              <a:t>, AMQP, OpenStack, others)</a:t>
            </a:r>
          </a:p>
          <a:p>
            <a:pPr lvl="1"/>
            <a:r>
              <a:rPr lang="en-US" b="0" spc="-1" dirty="0">
                <a:solidFill>
                  <a:srgbClr val="000000"/>
                </a:solidFill>
              </a:rPr>
              <a:t>Software development (Apache? MySQL?)</a:t>
            </a:r>
          </a:p>
          <a:p>
            <a:endParaRPr lang="en-US" dirty="0"/>
          </a:p>
        </p:txBody>
      </p:sp>
      <p:sp>
        <p:nvSpPr>
          <p:cNvPr id="4" name="Slide Number Placeholder 3">
            <a:extLst>
              <a:ext uri="{FF2B5EF4-FFF2-40B4-BE49-F238E27FC236}">
                <a16:creationId xmlns:a16="http://schemas.microsoft.com/office/drawing/2014/main" id="{BD7F14DB-0ECF-4BCB-8333-89E6A71E025F}"/>
              </a:ext>
            </a:extLst>
          </p:cNvPr>
          <p:cNvSpPr>
            <a:spLocks noGrp="1"/>
          </p:cNvSpPr>
          <p:nvPr>
            <p:ph type="sldNum"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743EA0E-C5B1-48EC-8082-F253EA8805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9621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CA3FE-5A03-467F-83F3-21DBEC5A0CB3}"/>
              </a:ext>
            </a:extLst>
          </p:cNvPr>
          <p:cNvSpPr>
            <a:spLocks noGrp="1"/>
          </p:cNvSpPr>
          <p:nvPr>
            <p:ph type="title"/>
          </p:nvPr>
        </p:nvSpPr>
        <p:spPr/>
        <p:txBody>
          <a:bodyPr/>
          <a:lstStyle/>
          <a:p>
            <a:r>
              <a:rPr lang="en-US" dirty="0"/>
              <a:t>serving our clients</a:t>
            </a:r>
          </a:p>
        </p:txBody>
      </p:sp>
      <p:sp>
        <p:nvSpPr>
          <p:cNvPr id="4" name="Slide Number Placeholder 3">
            <a:extLst>
              <a:ext uri="{FF2B5EF4-FFF2-40B4-BE49-F238E27FC236}">
                <a16:creationId xmlns:a16="http://schemas.microsoft.com/office/drawing/2014/main" id="{47B402DE-E375-49DE-B177-B851BE816B65}"/>
              </a:ext>
            </a:extLst>
          </p:cNvPr>
          <p:cNvSpPr>
            <a:spLocks noGrp="1"/>
          </p:cNvSpPr>
          <p:nvPr>
            <p:ph type="sldNum" sz="quarter" idx="11"/>
          </p:nvPr>
        </p:nvSpPr>
        <p:spPr/>
        <p:txBody>
          <a:bodyPr/>
          <a:lstStyle/>
          <a:p>
            <a:fld id="{0743EA0E-C5B1-48EC-8082-F253EA88050D}" type="slidenum">
              <a:rPr lang="en-US" smtClean="0"/>
              <a:pPr/>
              <a:t>9</a:t>
            </a:fld>
            <a:endParaRPr lang="en-US" dirty="0"/>
          </a:p>
        </p:txBody>
      </p:sp>
      <p:sp>
        <p:nvSpPr>
          <p:cNvPr id="6" name="Arrow: Right 5">
            <a:extLst>
              <a:ext uri="{FF2B5EF4-FFF2-40B4-BE49-F238E27FC236}">
                <a16:creationId xmlns:a16="http://schemas.microsoft.com/office/drawing/2014/main" id="{7B7B4A36-63CC-4E4E-9492-E24ED990C3D9}"/>
              </a:ext>
            </a:extLst>
          </p:cNvPr>
          <p:cNvSpPr/>
          <p:nvPr/>
        </p:nvSpPr>
        <p:spPr>
          <a:xfrm>
            <a:off x="628733" y="204123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7" name="TextBox 6">
            <a:extLst>
              <a:ext uri="{FF2B5EF4-FFF2-40B4-BE49-F238E27FC236}">
                <a16:creationId xmlns:a16="http://schemas.microsoft.com/office/drawing/2014/main" id="{91895235-0FC6-44CD-8ECD-39A31CDAEEC3}"/>
              </a:ext>
            </a:extLst>
          </p:cNvPr>
          <p:cNvSpPr txBox="1"/>
          <p:nvPr/>
        </p:nvSpPr>
        <p:spPr>
          <a:xfrm>
            <a:off x="2478149" y="2166004"/>
            <a:ext cx="4224939" cy="461665"/>
          </a:xfrm>
          <a:prstGeom prst="rect">
            <a:avLst/>
          </a:prstGeom>
          <a:noFill/>
        </p:spPr>
        <p:txBody>
          <a:bodyPr wrap="none" rtlCol="0">
            <a:spAutoFit/>
          </a:bodyPr>
          <a:lstStyle/>
          <a:p>
            <a:r>
              <a:rPr lang="en-US" sz="2400" dirty="0"/>
              <a:t>Support upstream release cycles</a:t>
            </a:r>
          </a:p>
        </p:txBody>
      </p:sp>
      <p:sp>
        <p:nvSpPr>
          <p:cNvPr id="8" name="Arrow: Right 7">
            <a:extLst>
              <a:ext uri="{FF2B5EF4-FFF2-40B4-BE49-F238E27FC236}">
                <a16:creationId xmlns:a16="http://schemas.microsoft.com/office/drawing/2014/main" id="{E766BDC6-DB16-43CB-A73E-5C4643089611}"/>
              </a:ext>
            </a:extLst>
          </p:cNvPr>
          <p:cNvSpPr/>
          <p:nvPr/>
        </p:nvSpPr>
        <p:spPr>
          <a:xfrm>
            <a:off x="628733" y="3322988"/>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sp>
        <p:nvSpPr>
          <p:cNvPr id="9" name="TextBox 8">
            <a:extLst>
              <a:ext uri="{FF2B5EF4-FFF2-40B4-BE49-F238E27FC236}">
                <a16:creationId xmlns:a16="http://schemas.microsoft.com/office/drawing/2014/main" id="{7BAFCD75-12E6-4C45-B232-6CCE19FB7411}"/>
              </a:ext>
            </a:extLst>
          </p:cNvPr>
          <p:cNvSpPr txBox="1"/>
          <p:nvPr/>
        </p:nvSpPr>
        <p:spPr>
          <a:xfrm>
            <a:off x="2478149" y="3263090"/>
            <a:ext cx="6258636" cy="830997"/>
          </a:xfrm>
          <a:prstGeom prst="rect">
            <a:avLst/>
          </a:prstGeom>
          <a:noFill/>
        </p:spPr>
        <p:txBody>
          <a:bodyPr wrap="none" rtlCol="0">
            <a:spAutoFit/>
          </a:bodyPr>
          <a:lstStyle/>
          <a:p>
            <a:r>
              <a:rPr lang="en-US" sz="2400" dirty="0"/>
              <a:t>Provide ‘On-demand’ access to all stakeholders</a:t>
            </a:r>
          </a:p>
          <a:p>
            <a:r>
              <a:rPr lang="en-US" sz="2400" dirty="0"/>
              <a:t>to a multi-vendor, </a:t>
            </a:r>
            <a:r>
              <a:rPr lang="en-US" sz="2400" dirty="0" err="1"/>
              <a:t>multifabric</a:t>
            </a:r>
            <a:r>
              <a:rPr lang="en-US" sz="2400" dirty="0"/>
              <a:t> testbed</a:t>
            </a:r>
          </a:p>
        </p:txBody>
      </p:sp>
      <p:sp>
        <p:nvSpPr>
          <p:cNvPr id="10" name="Arrow: Right 9">
            <a:extLst>
              <a:ext uri="{FF2B5EF4-FFF2-40B4-BE49-F238E27FC236}">
                <a16:creationId xmlns:a16="http://schemas.microsoft.com/office/drawing/2014/main" id="{2A393BD6-6C8E-41E0-9FC6-11CDE51A1998}"/>
              </a:ext>
            </a:extLst>
          </p:cNvPr>
          <p:cNvSpPr/>
          <p:nvPr/>
        </p:nvSpPr>
        <p:spPr>
          <a:xfrm>
            <a:off x="628733" y="4548456"/>
            <a:ext cx="1339273" cy="711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3.</a:t>
            </a:r>
          </a:p>
        </p:txBody>
      </p:sp>
      <p:sp>
        <p:nvSpPr>
          <p:cNvPr id="11" name="TextBox 10">
            <a:extLst>
              <a:ext uri="{FF2B5EF4-FFF2-40B4-BE49-F238E27FC236}">
                <a16:creationId xmlns:a16="http://schemas.microsoft.com/office/drawing/2014/main" id="{6EB981F7-3620-4838-992C-DEB86DD35178}"/>
              </a:ext>
            </a:extLst>
          </p:cNvPr>
          <p:cNvSpPr txBox="1"/>
          <p:nvPr/>
        </p:nvSpPr>
        <p:spPr>
          <a:xfrm>
            <a:off x="2478149" y="4673224"/>
            <a:ext cx="9264139" cy="461665"/>
          </a:xfrm>
          <a:prstGeom prst="rect">
            <a:avLst/>
          </a:prstGeom>
          <a:noFill/>
        </p:spPr>
        <p:txBody>
          <a:bodyPr wrap="none" rtlCol="0">
            <a:spAutoFit/>
          </a:bodyPr>
          <a:lstStyle/>
          <a:p>
            <a:r>
              <a:rPr lang="en-US" sz="2400" dirty="0"/>
              <a:t>Continue the Logo Program if desired, but based on Linux distributions</a:t>
            </a:r>
          </a:p>
        </p:txBody>
      </p:sp>
    </p:spTree>
    <p:extLst>
      <p:ext uri="{BB962C8B-B14F-4D97-AF65-F5344CB8AC3E}">
        <p14:creationId xmlns:p14="http://schemas.microsoft.com/office/powerpoint/2010/main" val="12741838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F345D273D764E46A4D952B79692B23D" ma:contentTypeVersion="8" ma:contentTypeDescription="Create a new document." ma:contentTypeScope="" ma:versionID="3e0caaa6cc920bddf38a0e28e98ed6aa">
  <xsd:schema xmlns:xsd="http://www.w3.org/2001/XMLSchema" xmlns:xs="http://www.w3.org/2001/XMLSchema" xmlns:p="http://schemas.microsoft.com/office/2006/metadata/properties" xmlns:ns3="825f75df-2abe-4008-962f-f3e9f3d20557" targetNamespace="http://schemas.microsoft.com/office/2006/metadata/properties" ma:root="true" ma:fieldsID="f2b8fb3097d675a2f5df90eae196db43" ns3:_="">
    <xsd:import namespace="825f75df-2abe-4008-962f-f3e9f3d20557"/>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5f75df-2abe-4008-962f-f3e9f3d20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C5ED02-8F81-41D9-94C7-8918F9004187}">
  <ds:schemaRefs>
    <ds:schemaRef ds:uri="http://schemas.microsoft.com/sharepoint/v3/contenttype/forms"/>
  </ds:schemaRefs>
</ds:datastoreItem>
</file>

<file path=customXml/itemProps2.xml><?xml version="1.0" encoding="utf-8"?>
<ds:datastoreItem xmlns:ds="http://schemas.openxmlformats.org/officeDocument/2006/customXml" ds:itemID="{5B349D8B-31EC-46CE-97E3-C746956EA749}">
  <ds:schemaRefs>
    <ds:schemaRef ds:uri="http://purl.org/dc/dcmitype/"/>
    <ds:schemaRef ds:uri="http://purl.org/dc/elements/1.1/"/>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825f75df-2abe-4008-962f-f3e9f3d20557"/>
    <ds:schemaRef ds:uri="http://schemas.microsoft.com/office/2006/metadata/properties"/>
  </ds:schemaRefs>
</ds:datastoreItem>
</file>

<file path=customXml/itemProps3.xml><?xml version="1.0" encoding="utf-8"?>
<ds:datastoreItem xmlns:ds="http://schemas.openxmlformats.org/officeDocument/2006/customXml" ds:itemID="{A60C41F6-674F-4423-80D0-B29B923FE0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5f75df-2abe-4008-962f-f3e9f3d20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20796</TotalTime>
  <Words>4153</Words>
  <Application>Microsoft Office PowerPoint</Application>
  <PresentationFormat>Widescreen</PresentationFormat>
  <Paragraphs>583</Paragraphs>
  <Slides>45</Slides>
  <Notes>3</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45</vt:i4>
      </vt:variant>
    </vt:vector>
  </HeadingPairs>
  <TitlesOfParts>
    <vt:vector size="55" baseType="lpstr">
      <vt:lpstr>Arial</vt:lpstr>
      <vt:lpstr>Arial Narrow</vt:lpstr>
      <vt:lpstr>Calibri</vt:lpstr>
      <vt:lpstr>Comic Sans MS</vt:lpstr>
      <vt:lpstr>Symbol</vt:lpstr>
      <vt:lpstr>Times New Roman</vt:lpstr>
      <vt:lpstr>Wingdings</vt:lpstr>
      <vt:lpstr>Office Theme</vt:lpstr>
      <vt:lpstr>1_Office Theme</vt:lpstr>
      <vt:lpstr>2_Office Theme</vt:lpstr>
      <vt:lpstr>OFA Fabric Software Development Platform FSDP</vt:lpstr>
      <vt:lpstr>To close the proposal</vt:lpstr>
      <vt:lpstr>Executive summary</vt:lpstr>
      <vt:lpstr>Table of Contents</vt:lpstr>
      <vt:lpstr>Why an fsdp program</vt:lpstr>
      <vt:lpstr>question</vt:lpstr>
      <vt:lpstr>Target clients – a broader audience</vt:lpstr>
      <vt:lpstr>Serving our proposed target clients</vt:lpstr>
      <vt:lpstr>serving our clients</vt:lpstr>
      <vt:lpstr>Two major usages, one possibility</vt:lpstr>
      <vt:lpstr>An instructive look in the rearview mirror</vt:lpstr>
      <vt:lpstr>A better idea?</vt:lpstr>
      <vt:lpstr>What it is</vt:lpstr>
      <vt:lpstr>Usage: pre-release integration testing</vt:lpstr>
      <vt:lpstr>Usage: ON-demand program</vt:lpstr>
      <vt:lpstr>Usage: logo program</vt:lpstr>
      <vt:lpstr>Fabric software development platform</vt:lpstr>
      <vt:lpstr>PowerPoint Presentation</vt:lpstr>
      <vt:lpstr>PowerPoint Presentation</vt:lpstr>
      <vt:lpstr>PowerPoint Presentation</vt:lpstr>
      <vt:lpstr>fSDP hardware Infrastructure</vt:lpstr>
      <vt:lpstr>FSDP testing usage Model</vt:lpstr>
      <vt:lpstr>Upstream collaboration</vt:lpstr>
      <vt:lpstr>Program administration</vt:lpstr>
      <vt:lpstr>Siting Options</vt:lpstr>
      <vt:lpstr>Plan for ongoing cluster Administration</vt:lpstr>
      <vt:lpstr>Membership model</vt:lpstr>
      <vt:lpstr>Funding model</vt:lpstr>
      <vt:lpstr>Costs – as of 4/9 nothing new to discuss</vt:lpstr>
      <vt:lpstr>PowerPoint Presentation</vt:lpstr>
      <vt:lpstr>NMC Distro Testing</vt:lpstr>
      <vt:lpstr>OFILP- openfabrics interop logo program</vt:lpstr>
      <vt:lpstr>OFILP mechanics</vt:lpstr>
      <vt:lpstr>Stakeholders</vt:lpstr>
      <vt:lpstr>stakeholder wish lists</vt:lpstr>
      <vt:lpstr>Upstream kernel pre-release testing</vt:lpstr>
      <vt:lpstr>interoperability means:</vt:lpstr>
      <vt:lpstr>a streamlined virtuous cycle</vt:lpstr>
      <vt:lpstr>Beaker Web Interface – System Search</vt:lpstr>
      <vt:lpstr>Beaker Web Interface – Provisioning</vt:lpstr>
      <vt:lpstr>Beaker Web Interface – Pools</vt:lpstr>
      <vt:lpstr>Beaker Web Interface – Activity</vt:lpstr>
      <vt:lpstr>Beaker Web Interface – Executed Tasks</vt:lpstr>
      <vt:lpstr>Beaker Web Interface – Job Log</vt:lpstr>
      <vt:lpstr>Program objectives – high level</vt:lpstr>
    </vt:vector>
  </TitlesOfParts>
  <Company>password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keywords>CTPClassification=CTP_NT</cp:keywords>
  <cp:lastModifiedBy>Grun, Paul</cp:lastModifiedBy>
  <cp:revision>223</cp:revision>
  <cp:lastPrinted>2020-04-13T21:24:03Z</cp:lastPrinted>
  <dcterms:created xsi:type="dcterms:W3CDTF">2016-02-08T22:33:42Z</dcterms:created>
  <dcterms:modified xsi:type="dcterms:W3CDTF">2020-04-21T22:20:56Z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0x0101007F345D273D764E46A4D952B79692B23D</vt:lpwstr>
  </property>
  <property fmtid="{D5CDD505-2E9C-101B-9397-08002B2CF9AE}" pid="3" name="TitusGUID">
    <vt:lpwstr>6c703941-9298-433d-830a-a58d40e3e8b1</vt:lpwstr>
  </property>
  <property fmtid="{D5CDD505-2E9C-101B-9397-08002B2CF9AE}" pid="4" name="CTP_TimeStamp">
    <vt:lpwstr>2020-03-30 19:17:08Z</vt:lpwstr>
  </property>
  <property fmtid="{D5CDD505-2E9C-101B-9397-08002B2CF9AE}" pid="5" name="CTP_BU">
    <vt:lpwstr>NA</vt:lpwstr>
  </property>
  <property fmtid="{D5CDD505-2E9C-101B-9397-08002B2CF9AE}" pid="6" name="CTP_IDSID">
    <vt:lpwstr>NA</vt:lpwstr>
  </property>
  <property fmtid="{D5CDD505-2E9C-101B-9397-08002B2CF9AE}" pid="7" name="CTP_WWID">
    <vt:lpwstr>NA</vt:lpwstr>
  </property>
  <property fmtid="{D5CDD505-2E9C-101B-9397-08002B2CF9AE}" pid="8" name="CTPClassification">
    <vt:lpwstr>CTP_NT</vt:lpwstr>
  </property>
</Properties>
</file>