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677" r:id="rId6"/>
  </p:sldMasterIdLst>
  <p:notesMasterIdLst>
    <p:notesMasterId r:id="rId55"/>
  </p:notesMasterIdLst>
  <p:handoutMasterIdLst>
    <p:handoutMasterId r:id="rId56"/>
  </p:handoutMasterIdLst>
  <p:sldIdLst>
    <p:sldId id="317" r:id="rId7"/>
    <p:sldId id="338" r:id="rId8"/>
    <p:sldId id="318" r:id="rId9"/>
    <p:sldId id="283" r:id="rId10"/>
    <p:sldId id="327" r:id="rId11"/>
    <p:sldId id="293" r:id="rId12"/>
    <p:sldId id="313" r:id="rId13"/>
    <p:sldId id="337" r:id="rId14"/>
    <p:sldId id="301" r:id="rId15"/>
    <p:sldId id="296" r:id="rId16"/>
    <p:sldId id="295" r:id="rId17"/>
    <p:sldId id="305" r:id="rId18"/>
    <p:sldId id="330" r:id="rId19"/>
    <p:sldId id="340" r:id="rId20"/>
    <p:sldId id="261" r:id="rId21"/>
    <p:sldId id="339" r:id="rId22"/>
    <p:sldId id="321" r:id="rId23"/>
    <p:sldId id="326" r:id="rId24"/>
    <p:sldId id="282" r:id="rId25"/>
    <p:sldId id="343" r:id="rId26"/>
    <p:sldId id="328" r:id="rId27"/>
    <p:sldId id="341" r:id="rId28"/>
    <p:sldId id="319" r:id="rId29"/>
    <p:sldId id="325" r:id="rId30"/>
    <p:sldId id="345" r:id="rId31"/>
    <p:sldId id="346" r:id="rId32"/>
    <p:sldId id="342" r:id="rId33"/>
    <p:sldId id="320" r:id="rId34"/>
    <p:sldId id="344" r:id="rId35"/>
    <p:sldId id="260" r:id="rId36"/>
    <p:sldId id="308" r:id="rId37"/>
    <p:sldId id="311" r:id="rId38"/>
    <p:sldId id="310" r:id="rId39"/>
    <p:sldId id="303" r:id="rId40"/>
    <p:sldId id="278" r:id="rId41"/>
    <p:sldId id="292" r:id="rId42"/>
    <p:sldId id="288" r:id="rId43"/>
    <p:sldId id="297" r:id="rId44"/>
    <p:sldId id="331" r:id="rId45"/>
    <p:sldId id="332" r:id="rId46"/>
    <p:sldId id="333" r:id="rId47"/>
    <p:sldId id="334" r:id="rId48"/>
    <p:sldId id="322" r:id="rId49"/>
    <p:sldId id="335" r:id="rId50"/>
    <p:sldId id="336" r:id="rId51"/>
    <p:sldId id="329" r:id="rId52"/>
    <p:sldId id="289" r:id="rId53"/>
    <p:sldId id="316"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C1F433-D1E0-44BB-A7EF-D0398CD9C6C3}">
          <p14:sldIdLst>
            <p14:sldId id="317"/>
            <p14:sldId id="338"/>
            <p14:sldId id="318"/>
          </p14:sldIdLst>
        </p14:section>
        <p14:section name="Motivation and Objectives" id="{DF1FCBCA-9531-480B-B0C6-54FAE8E09A5E}">
          <p14:sldIdLst>
            <p14:sldId id="283"/>
            <p14:sldId id="327"/>
            <p14:sldId id="293"/>
            <p14:sldId id="313"/>
            <p14:sldId id="337"/>
          </p14:sldIdLst>
        </p14:section>
        <p14:section name="Program Overview" id="{F2E4423B-43DC-4BD6-A22C-7B9C04E51E4F}">
          <p14:sldIdLst>
            <p14:sldId id="301"/>
            <p14:sldId id="296"/>
            <p14:sldId id="295"/>
            <p14:sldId id="305"/>
          </p14:sldIdLst>
        </p14:section>
        <p14:section name="Fabric Software Development Platform" id="{7380251D-C8BA-4B7E-909C-F5BB02959176}">
          <p14:sldIdLst>
            <p14:sldId id="330"/>
            <p14:sldId id="340"/>
            <p14:sldId id="261"/>
            <p14:sldId id="339"/>
            <p14:sldId id="321"/>
            <p14:sldId id="326"/>
            <p14:sldId id="282"/>
            <p14:sldId id="343"/>
          </p14:sldIdLst>
        </p14:section>
        <p14:section name="Program and System Administration" id="{05D82912-0802-40D7-87E8-459880158C5D}">
          <p14:sldIdLst>
            <p14:sldId id="328"/>
            <p14:sldId id="341"/>
            <p14:sldId id="319"/>
            <p14:sldId id="325"/>
            <p14:sldId id="345"/>
            <p14:sldId id="346"/>
          </p14:sldIdLst>
        </p14:section>
        <p14:section name="Bonepile" id="{E74D90D0-0C44-4B3C-B557-11EA916C5238}">
          <p14:sldIdLst>
            <p14:sldId id="342"/>
            <p14:sldId id="320"/>
            <p14:sldId id="344"/>
            <p14:sldId id="260"/>
            <p14:sldId id="308"/>
            <p14:sldId id="311"/>
            <p14:sldId id="310"/>
            <p14:sldId id="303"/>
            <p14:sldId id="278"/>
            <p14:sldId id="292"/>
            <p14:sldId id="288"/>
            <p14:sldId id="297"/>
            <p14:sldId id="331"/>
            <p14:sldId id="332"/>
            <p14:sldId id="333"/>
            <p14:sldId id="334"/>
            <p14:sldId id="322"/>
            <p14:sldId id="335"/>
            <p14:sldId id="336"/>
            <p14:sldId id="329"/>
            <p14:sldId id="289"/>
            <p14:sldId id="316"/>
          </p14:sldIdLst>
        </p14:section>
      </p14:sectionLst>
    </p:ex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 Paul" initials="GP" lastIdx="1" clrIdx="0">
    <p:extLst>
      <p:ext uri="{19B8F6BF-5375-455C-9EA6-DF929625EA0E}">
        <p15:presenceInfo xmlns:p15="http://schemas.microsoft.com/office/powerpoint/2012/main" userId="S::paul.grun@hpe.com::98627949-9007-460c-a54d-94ae0f553f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C9F"/>
    <a:srgbClr val="00588D"/>
    <a:srgbClr val="663300"/>
    <a:srgbClr val="9A9CCA"/>
    <a:srgbClr val="FFFFFF"/>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EE788-BE7E-4148-B73E-CB3962E9BD99}" v="2" dt="2020-05-07T06:22:25.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3" autoAdjust="0"/>
    <p:restoredTop sz="93779"/>
  </p:normalViewPr>
  <p:slideViewPr>
    <p:cSldViewPr snapToGrid="0" showGuides="1">
      <p:cViewPr varScale="1">
        <p:scale>
          <a:sx n="73" d="100"/>
          <a:sy n="73" d="100"/>
        </p:scale>
        <p:origin x="614" y="58"/>
      </p:cViewPr>
      <p:guideLst>
        <p:guide orient="horz"/>
        <p:guide pos="38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un, Paul" userId="98627949-9007-460c-a54d-94ae0f553f21" providerId="ADAL" clId="{CE8EE788-BE7E-4148-B73E-CB3962E9BD99}"/>
    <pc:docChg chg="custSel modSld">
      <pc:chgData name="Grun, Paul" userId="98627949-9007-460c-a54d-94ae0f553f21" providerId="ADAL" clId="{CE8EE788-BE7E-4148-B73E-CB3962E9BD99}" dt="2020-05-07T06:23:11.771" v="395" actId="115"/>
      <pc:docMkLst>
        <pc:docMk/>
      </pc:docMkLst>
      <pc:sldChg chg="modSp">
        <pc:chgData name="Grun, Paul" userId="98627949-9007-460c-a54d-94ae0f553f21" providerId="ADAL" clId="{CE8EE788-BE7E-4148-B73E-CB3962E9BD99}" dt="2020-05-07T06:09:40.167" v="5" actId="27636"/>
        <pc:sldMkLst>
          <pc:docMk/>
          <pc:sldMk cId="2441255371" sldId="338"/>
        </pc:sldMkLst>
        <pc:spChg chg="mod">
          <ac:chgData name="Grun, Paul" userId="98627949-9007-460c-a54d-94ae0f553f21" providerId="ADAL" clId="{CE8EE788-BE7E-4148-B73E-CB3962E9BD99}" dt="2020-05-07T06:09:40.167" v="5" actId="27636"/>
          <ac:spMkLst>
            <pc:docMk/>
            <pc:sldMk cId="2441255371" sldId="338"/>
            <ac:spMk id="3" creationId="{A08FF44D-65E1-414F-BE69-BBB843457F74}"/>
          </ac:spMkLst>
        </pc:spChg>
      </pc:sldChg>
      <pc:sldChg chg="addSp modSp">
        <pc:chgData name="Grun, Paul" userId="98627949-9007-460c-a54d-94ae0f553f21" providerId="ADAL" clId="{CE8EE788-BE7E-4148-B73E-CB3962E9BD99}" dt="2020-05-07T06:23:11.771" v="395" actId="115"/>
        <pc:sldMkLst>
          <pc:docMk/>
          <pc:sldMk cId="2705068889" sldId="341"/>
        </pc:sldMkLst>
        <pc:spChg chg="mod">
          <ac:chgData name="Grun, Paul" userId="98627949-9007-460c-a54d-94ae0f553f21" providerId="ADAL" clId="{CE8EE788-BE7E-4148-B73E-CB3962E9BD99}" dt="2020-05-07T06:22:11.686" v="377" actId="20577"/>
          <ac:spMkLst>
            <pc:docMk/>
            <pc:sldMk cId="2705068889" sldId="341"/>
            <ac:spMk id="3" creationId="{ACB2295B-4C10-46E0-91A3-E3A53AA30500}"/>
          </ac:spMkLst>
        </pc:spChg>
        <pc:spChg chg="add mod">
          <ac:chgData name="Grun, Paul" userId="98627949-9007-460c-a54d-94ae0f553f21" providerId="ADAL" clId="{CE8EE788-BE7E-4148-B73E-CB3962E9BD99}" dt="2020-05-07T06:23:11.771" v="395" actId="115"/>
          <ac:spMkLst>
            <pc:docMk/>
            <pc:sldMk cId="2705068889" sldId="341"/>
            <ac:spMk id="5" creationId="{E853029B-D0A6-4BEA-AEBE-BCED3C82DCC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5/6/2020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1602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11</a:t>
            </a:fld>
            <a:endParaRPr lang="en-US"/>
          </a:p>
        </p:txBody>
      </p:sp>
    </p:spTree>
    <p:extLst>
      <p:ext uri="{BB962C8B-B14F-4D97-AF65-F5344CB8AC3E}">
        <p14:creationId xmlns:p14="http://schemas.microsoft.com/office/powerpoint/2010/main" val="47353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12</a:t>
            </a:fld>
            <a:endParaRPr lang="en-US"/>
          </a:p>
        </p:txBody>
      </p:sp>
    </p:spTree>
    <p:extLst>
      <p:ext uri="{BB962C8B-B14F-4D97-AF65-F5344CB8AC3E}">
        <p14:creationId xmlns:p14="http://schemas.microsoft.com/office/powerpoint/2010/main" val="3990055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176748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82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713543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2" name="PlaceHolder 2"/>
          <p:cNvSpPr>
            <a:spLocks noGrp="1"/>
          </p:cNvSpPr>
          <p:nvPr>
            <p:ph type="body"/>
          </p:nvPr>
        </p:nvSpPr>
        <p:spPr>
          <a:xfrm>
            <a:off x="609480" y="1312560"/>
            <a:ext cx="1097244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6340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4"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55"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7508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3788089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441360"/>
            <a:ext cx="10972440" cy="1942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624328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9"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0"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1"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74233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err="1"/>
              <a:t>OpenFabrics</a:t>
            </a:r>
            <a:r>
              <a:rPr lang="en-US" dirty="0"/>
              <a:t> Alliance Workshop 2019</a:t>
            </a:r>
          </a:p>
        </p:txBody>
      </p:sp>
    </p:spTree>
    <p:extLst>
      <p:ext uri="{BB962C8B-B14F-4D97-AF65-F5344CB8AC3E}">
        <p14:creationId xmlns:p14="http://schemas.microsoft.com/office/powerpoint/2010/main" val="85855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3"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4"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5" name="PlaceHolder 4"/>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1947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7"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8"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9" name="PlaceHolder 4"/>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432565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31256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2" name="PlaceHolder 3"/>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26605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4"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5"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6"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7" name="PlaceHolder 5"/>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248536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9" name="PlaceHolder 2"/>
          <p:cNvSpPr>
            <a:spLocks noGrp="1"/>
          </p:cNvSpPr>
          <p:nvPr>
            <p:ph type="body"/>
          </p:nvPr>
        </p:nvSpPr>
        <p:spPr>
          <a:xfrm>
            <a:off x="60948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0" name="PlaceHolder 3"/>
          <p:cNvSpPr>
            <a:spLocks noGrp="1"/>
          </p:cNvSpPr>
          <p:nvPr>
            <p:ph type="body"/>
          </p:nvPr>
        </p:nvSpPr>
        <p:spPr>
          <a:xfrm>
            <a:off x="431964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1" name="PlaceHolder 4"/>
          <p:cNvSpPr>
            <a:spLocks noGrp="1"/>
          </p:cNvSpPr>
          <p:nvPr>
            <p:ph type="body"/>
          </p:nvPr>
        </p:nvSpPr>
        <p:spPr>
          <a:xfrm>
            <a:off x="802980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2" name="PlaceHolder 5"/>
          <p:cNvSpPr>
            <a:spLocks noGrp="1"/>
          </p:cNvSpPr>
          <p:nvPr>
            <p:ph type="body"/>
          </p:nvPr>
        </p:nvSpPr>
        <p:spPr>
          <a:xfrm>
            <a:off x="60948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3" name="PlaceHolder 6"/>
          <p:cNvSpPr>
            <a:spLocks noGrp="1"/>
          </p:cNvSpPr>
          <p:nvPr>
            <p:ph type="body"/>
          </p:nvPr>
        </p:nvSpPr>
        <p:spPr>
          <a:xfrm>
            <a:off x="431964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4" name="PlaceHolder 7"/>
          <p:cNvSpPr>
            <a:spLocks noGrp="1"/>
          </p:cNvSpPr>
          <p:nvPr>
            <p:ph type="body"/>
          </p:nvPr>
        </p:nvSpPr>
        <p:spPr>
          <a:xfrm>
            <a:off x="802980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1692975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3690534" y="2820733"/>
            <a:ext cx="4854207" cy="369332"/>
          </a:xfrm>
          <a:prstGeom prst="rect">
            <a:avLst/>
          </a:prstGeom>
          <a:noFill/>
        </p:spPr>
        <p:txBody>
          <a:bodyPr wrap="square" rtlCol="0">
            <a:spAutoFit/>
          </a:bodyPr>
          <a:lstStyle/>
          <a:p>
            <a:pPr algn="ctr"/>
            <a:r>
              <a:rPr lang="en-US" sz="1800" dirty="0">
                <a:solidFill>
                  <a:srgbClr val="FFFFFF"/>
                </a:solidFill>
                <a:latin typeface="Arial Narrow"/>
                <a:cs typeface="Arial Narrow"/>
              </a:rPr>
              <a:t>15</a:t>
            </a:r>
            <a:r>
              <a:rPr lang="en-US" sz="1800" baseline="30000" dirty="0">
                <a:solidFill>
                  <a:srgbClr val="FFFFFF"/>
                </a:solidFill>
                <a:latin typeface="Arial Narrow"/>
                <a:cs typeface="Arial Narrow"/>
              </a:rPr>
              <a:t>th</a:t>
            </a:r>
            <a:r>
              <a:rPr lang="en-US" sz="1800" dirty="0">
                <a:solidFill>
                  <a:srgbClr val="FFFFFF"/>
                </a:solidFill>
                <a:latin typeface="Arial Narrow"/>
                <a:cs typeface="Arial Narrow"/>
              </a:rPr>
              <a:t> ANNUAL WORKSHOP 2019  </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2218857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04500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29740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26262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0965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2826325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59853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340835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994905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62828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8220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err="1"/>
              <a:t>OpenFabrics</a:t>
            </a:r>
            <a:r>
              <a:rPr lang="en-US" dirty="0"/>
              <a:t> Alliance Workshop 2019</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err="1"/>
              <a:t>OpenFabrics</a:t>
            </a:r>
            <a:r>
              <a:rPr lang="en-US" dirty="0"/>
              <a:t> Alliance Workshop 2019</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err="1"/>
              <a:t>OpenFabrics</a:t>
            </a:r>
            <a:r>
              <a:rPr lang="en-US" dirty="0"/>
              <a:t> Alliance Workshop 2019</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Workshop 2019</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89" r:id="rId12"/>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3"/>
          <p:cNvPicPr/>
          <p:nvPr/>
        </p:nvPicPr>
        <p:blipFill>
          <a:blip r:embed="rId14"/>
          <a:stretch/>
        </p:blipFill>
        <p:spPr>
          <a:xfrm>
            <a:off x="0" y="0"/>
            <a:ext cx="12191760" cy="6857640"/>
          </a:xfrm>
          <a:prstGeom prst="rect">
            <a:avLst/>
          </a:prstGeom>
          <a:ln>
            <a:noFill/>
          </a:ln>
        </p:spPr>
      </p:pic>
      <p:sp>
        <p:nvSpPr>
          <p:cNvPr id="44" name="PlaceHolder 1"/>
          <p:cNvSpPr>
            <a:spLocks noGrp="1"/>
          </p:cNvSpPr>
          <p:nvPr>
            <p:ph type="title"/>
          </p:nvPr>
        </p:nvSpPr>
        <p:spPr>
          <a:xfrm>
            <a:off x="609480" y="441360"/>
            <a:ext cx="10972440" cy="418680"/>
          </a:xfrm>
          <a:prstGeom prst="rect">
            <a:avLst/>
          </a:prstGeom>
        </p:spPr>
        <p:txBody>
          <a:bodyPr anchor="ctr">
            <a:noAutofit/>
          </a:bodyPr>
          <a:lstStyle/>
          <a:p>
            <a:pPr algn="ctr">
              <a:lnSpc>
                <a:spcPct val="100000"/>
              </a:lnSpc>
            </a:pPr>
            <a:r>
              <a:rPr lang="en-US" sz="3600" b="1" strike="noStrike" cap="all" spc="-1">
                <a:solidFill>
                  <a:srgbClr val="FFFFFF"/>
                </a:solidFill>
                <a:latin typeface="Arial Narrow"/>
              </a:rPr>
              <a:t>Click to edit Master title style</a:t>
            </a:r>
            <a:endParaRPr lang="en-US" sz="3600" b="0" strike="noStrike" spc="-1">
              <a:solidFill>
                <a:srgbClr val="000000"/>
              </a:solidFill>
              <a:latin typeface="Calibri"/>
            </a:endParaRPr>
          </a:p>
        </p:txBody>
      </p:sp>
      <p:sp>
        <p:nvSpPr>
          <p:cNvPr id="45" name="PlaceHolder 2"/>
          <p:cNvSpPr>
            <a:spLocks noGrp="1"/>
          </p:cNvSpPr>
          <p:nvPr>
            <p:ph type="body"/>
          </p:nvPr>
        </p:nvSpPr>
        <p:spPr>
          <a:xfrm>
            <a:off x="609480" y="1312560"/>
            <a:ext cx="10972440" cy="4813200"/>
          </a:xfrm>
          <a:prstGeom prst="rect">
            <a:avLst/>
          </a:prstGeom>
        </p:spPr>
        <p:txBody>
          <a:bodyPr>
            <a:noAutofit/>
          </a:bodyPr>
          <a:lstStyle/>
          <a:p>
            <a:pPr marL="223920" indent="-223560">
              <a:lnSpc>
                <a:spcPct val="100000"/>
              </a:lnSpc>
              <a:spcBef>
                <a:spcPts val="561"/>
              </a:spcBef>
              <a:buClr>
                <a:srgbClr val="000000"/>
              </a:buClr>
              <a:buSzPct val="110000"/>
              <a:buFont typeface="Wingdings" charset="2"/>
              <a:buChar char=""/>
            </a:pPr>
            <a:r>
              <a:rPr lang="en-US" sz="2800" b="1" strike="noStrike" spc="-1">
                <a:solidFill>
                  <a:srgbClr val="000000"/>
                </a:solidFill>
                <a:latin typeface="Arial"/>
              </a:rPr>
              <a:t>Click to edit Master text styles</a:t>
            </a:r>
          </a:p>
          <a:p>
            <a:pPr marL="395280" lvl="1" indent="-171000">
              <a:lnSpc>
                <a:spcPct val="100000"/>
              </a:lnSpc>
              <a:spcBef>
                <a:spcPts val="479"/>
              </a:spcBef>
              <a:buClr>
                <a:srgbClr val="399ACA"/>
              </a:buClr>
              <a:buSzPct val="120000"/>
              <a:buFont typeface="Arial"/>
              <a:buChar char="•"/>
            </a:pPr>
            <a:r>
              <a:rPr lang="en-US" sz="2400" b="0" strike="noStrike" spc="-1">
                <a:solidFill>
                  <a:srgbClr val="000000"/>
                </a:solidFill>
                <a:latin typeface="Arial"/>
              </a:rPr>
              <a:t>Second level</a:t>
            </a:r>
          </a:p>
          <a:p>
            <a:pPr marL="630360" lvl="2" indent="-171000">
              <a:lnSpc>
                <a:spcPct val="100000"/>
              </a:lnSpc>
              <a:spcBef>
                <a:spcPts val="400"/>
              </a:spcBef>
              <a:buClr>
                <a:srgbClr val="000000"/>
              </a:buClr>
              <a:buFont typeface="Arial"/>
              <a:buChar char="•"/>
            </a:pPr>
            <a:r>
              <a:rPr lang="en-US" sz="2000" b="0" strike="noStrike" spc="-1">
                <a:solidFill>
                  <a:srgbClr val="000000"/>
                </a:solidFill>
                <a:latin typeface="Arial"/>
              </a:rPr>
              <a:t>Third level</a:t>
            </a:r>
          </a:p>
          <a:p>
            <a:pPr marL="800280" lvl="3" indent="-169560">
              <a:lnSpc>
                <a:spcPct val="100000"/>
              </a:lnSpc>
              <a:spcBef>
                <a:spcPts val="360"/>
              </a:spcBef>
              <a:buClr>
                <a:srgbClr val="00588D"/>
              </a:buClr>
              <a:buFont typeface="Arial"/>
              <a:buChar char="•"/>
            </a:pPr>
            <a:r>
              <a:rPr lang="en-US" sz="1800" b="0" strike="noStrike" spc="-1">
                <a:solidFill>
                  <a:srgbClr val="000000"/>
                </a:solidFill>
                <a:latin typeface="Arial"/>
              </a:rPr>
              <a:t>Fourth level</a:t>
            </a:r>
          </a:p>
          <a:p>
            <a:pPr marL="1089000" lvl="4" indent="-234720">
              <a:lnSpc>
                <a:spcPct val="100000"/>
              </a:lnSpc>
              <a:spcBef>
                <a:spcPts val="320"/>
              </a:spcBef>
              <a:buClr>
                <a:srgbClr val="000000"/>
              </a:buClr>
              <a:buFont typeface="Arial"/>
              <a:buChar char="»"/>
            </a:pPr>
            <a:r>
              <a:rPr lang="en-US" sz="1600" b="0" strike="noStrike" spc="-1">
                <a:solidFill>
                  <a:srgbClr val="000000"/>
                </a:solidFill>
                <a:latin typeface="Arial"/>
              </a:rPr>
              <a:t>Fifth level</a:t>
            </a:r>
          </a:p>
        </p:txBody>
      </p:sp>
      <p:sp>
        <p:nvSpPr>
          <p:cNvPr id="46" name="CustomShape 3"/>
          <p:cNvSpPr/>
          <p:nvPr/>
        </p:nvSpPr>
        <p:spPr>
          <a:xfrm>
            <a:off x="5085720" y="6445800"/>
            <a:ext cx="2020320" cy="45360"/>
          </a:xfrm>
          <a:prstGeom prst="rect">
            <a:avLst/>
          </a:prstGeom>
          <a:solidFill>
            <a:srgbClr val="9A9C9F"/>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 name="PlaceHolder 4"/>
          <p:cNvSpPr>
            <a:spLocks noGrp="1"/>
          </p:cNvSpPr>
          <p:nvPr>
            <p:ph type="sldNum"/>
          </p:nvPr>
        </p:nvSpPr>
        <p:spPr>
          <a:xfrm>
            <a:off x="4673520" y="6409800"/>
            <a:ext cx="2844360" cy="364680"/>
          </a:xfrm>
          <a:prstGeom prst="rect">
            <a:avLst/>
          </a:prstGeom>
        </p:spPr>
        <p:txBody>
          <a:bodyPr anchor="ctr">
            <a:noAutofit/>
          </a:bodyPr>
          <a:lstStyle/>
          <a:p>
            <a:pPr algn="ctr">
              <a:lnSpc>
                <a:spcPct val="100000"/>
              </a:lnSpc>
            </a:pPr>
            <a:fld id="{2C72415E-630D-4CB0-B645-F6BB1152F08A}" type="slidenum">
              <a:rPr lang="en-US" sz="1200" b="0" strike="noStrike" spc="-1">
                <a:solidFill>
                  <a:srgbClr val="000000"/>
                </a:solidFill>
                <a:latin typeface="Calibri"/>
              </a:rPr>
              <a:t>‹#›</a:t>
            </a:fld>
            <a:endParaRPr lang="en-US" sz="1200" b="0" strike="noStrike" spc="-1">
              <a:latin typeface="Times New Roman"/>
            </a:endParaRPr>
          </a:p>
        </p:txBody>
      </p:sp>
      <p:sp>
        <p:nvSpPr>
          <p:cNvPr id="48" name="CustomShape 5"/>
          <p:cNvSpPr/>
          <p:nvPr/>
        </p:nvSpPr>
        <p:spPr>
          <a:xfrm>
            <a:off x="0" y="1150920"/>
            <a:ext cx="12191760" cy="45360"/>
          </a:xfrm>
          <a:prstGeom prst="rect">
            <a:avLst/>
          </a:prstGeom>
          <a:solidFill>
            <a:srgbClr val="00588D"/>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extLst>
      <p:ext uri="{BB962C8B-B14F-4D97-AF65-F5344CB8AC3E}">
        <p14:creationId xmlns:p14="http://schemas.microsoft.com/office/powerpoint/2010/main" val="185625513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441063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pusinteractive.com/" TargetMode="External"/><Relationship Id="rId2" Type="http://schemas.openxmlformats.org/officeDocument/2006/relationships/hyperlink" Target="http://www.tierpoint.com/" TargetMode="External"/><Relationship Id="rId1" Type="http://schemas.openxmlformats.org/officeDocument/2006/relationships/slideLayout" Target="../slideLayouts/slideLayout2.xml"/><Relationship Id="rId4" Type="http://schemas.openxmlformats.org/officeDocument/2006/relationships/hyperlink" Target="http://www.johncompanies.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eaker-project.org/" TargetMode="External"/><Relationship Id="rId2" Type="http://schemas.openxmlformats.org/officeDocument/2006/relationships/hyperlink" Target="https://gitlab.com/cki-project" TargetMode="External"/><Relationship Id="rId1" Type="http://schemas.openxmlformats.org/officeDocument/2006/relationships/slideLayout" Target="../slideLayouts/slideLayout13.xml"/><Relationship Id="rId4" Type="http://schemas.openxmlformats.org/officeDocument/2006/relationships/hyperlink" Target="https://github.com/CKI-project/tests-beak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2" y="3502654"/>
            <a:ext cx="9144000" cy="622780"/>
          </a:xfrm>
        </p:spPr>
        <p:txBody>
          <a:bodyPr>
            <a:noAutofit/>
          </a:bodyPr>
          <a:lstStyle/>
          <a:p>
            <a:r>
              <a:rPr lang="en-US" sz="3200" dirty="0"/>
              <a:t>OFA Fabric Software Development Platform FSDP</a:t>
            </a:r>
          </a:p>
        </p:txBody>
      </p:sp>
      <p:sp>
        <p:nvSpPr>
          <p:cNvPr id="7" name="Subtitle 6"/>
          <p:cNvSpPr>
            <a:spLocks noGrp="1"/>
          </p:cNvSpPr>
          <p:nvPr>
            <p:ph type="subTitle" idx="1"/>
          </p:nvPr>
        </p:nvSpPr>
        <p:spPr>
          <a:xfrm>
            <a:off x="0" y="4508980"/>
            <a:ext cx="12192000" cy="857346"/>
          </a:xfrm>
        </p:spPr>
        <p:txBody>
          <a:bodyPr>
            <a:normAutofit/>
          </a:bodyPr>
          <a:lstStyle/>
          <a:p>
            <a:r>
              <a:rPr lang="en-US" dirty="0"/>
              <a:t>Proposal</a:t>
            </a:r>
          </a:p>
        </p:txBody>
      </p:sp>
      <p:sp>
        <p:nvSpPr>
          <p:cNvPr id="4" name="Date Placeholder 3"/>
          <p:cNvSpPr txBox="1">
            <a:spLocks/>
          </p:cNvSpPr>
          <p:nvPr/>
        </p:nvSpPr>
        <p:spPr>
          <a:xfrm>
            <a:off x="1524002" y="5510638"/>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May, 2020 </a:t>
            </a:r>
          </a:p>
        </p:txBody>
      </p:sp>
    </p:spTree>
    <p:extLst>
      <p:ext uri="{BB962C8B-B14F-4D97-AF65-F5344CB8AC3E}">
        <p14:creationId xmlns:p14="http://schemas.microsoft.com/office/powerpoint/2010/main" val="255591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5AA0-B6B0-4681-94CD-0B7AF858CF33}"/>
              </a:ext>
            </a:extLst>
          </p:cNvPr>
          <p:cNvSpPr>
            <a:spLocks noGrp="1"/>
          </p:cNvSpPr>
          <p:nvPr>
            <p:ph type="title"/>
          </p:nvPr>
        </p:nvSpPr>
        <p:spPr/>
        <p:txBody>
          <a:bodyPr/>
          <a:lstStyle/>
          <a:p>
            <a:r>
              <a:rPr lang="en-US" dirty="0"/>
              <a:t>Usage: pre-release integration testing</a:t>
            </a:r>
          </a:p>
        </p:txBody>
      </p:sp>
      <p:sp>
        <p:nvSpPr>
          <p:cNvPr id="4" name="Slide Number Placeholder 3">
            <a:extLst>
              <a:ext uri="{FF2B5EF4-FFF2-40B4-BE49-F238E27FC236}">
                <a16:creationId xmlns:a16="http://schemas.microsoft.com/office/drawing/2014/main" id="{D8D6A291-C624-478A-9535-7767DE969507}"/>
              </a:ext>
            </a:extLst>
          </p:cNvPr>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TextBox 4">
            <a:extLst>
              <a:ext uri="{FF2B5EF4-FFF2-40B4-BE49-F238E27FC236}">
                <a16:creationId xmlns:a16="http://schemas.microsoft.com/office/drawing/2014/main" id="{56DA81F3-C279-4138-AA3B-ADC8E201E31B}"/>
              </a:ext>
            </a:extLst>
          </p:cNvPr>
          <p:cNvSpPr txBox="1"/>
          <p:nvPr/>
        </p:nvSpPr>
        <p:spPr>
          <a:xfrm>
            <a:off x="327641" y="1521346"/>
            <a:ext cx="8038932" cy="1590124"/>
          </a:xfrm>
          <a:prstGeom prst="rect">
            <a:avLst/>
          </a:prstGeom>
          <a:noFill/>
        </p:spPr>
        <p:txBody>
          <a:bodyPr wrap="none" rtlCol="0">
            <a:noAutofit/>
          </a:bodyPr>
          <a:lstStyle/>
          <a:p>
            <a:r>
              <a:rPr lang="en-US" dirty="0"/>
              <a:t>Objective: Support the Linux community through an integration testing program</a:t>
            </a:r>
          </a:p>
          <a:p>
            <a:pPr marL="285750" indent="-285750">
              <a:buFontTx/>
              <a:buChar char="-"/>
            </a:pPr>
            <a:r>
              <a:rPr lang="en-US" dirty="0"/>
              <a:t>Synchronized to, and automatically triggered by, upstream release cycles</a:t>
            </a:r>
          </a:p>
          <a:p>
            <a:pPr marL="285750" indent="-285750">
              <a:buFontTx/>
              <a:buChar char="-"/>
            </a:pPr>
            <a:r>
              <a:rPr lang="en-US" dirty="0"/>
              <a:t>A local daemon patrols for changes in specific upstream repos</a:t>
            </a:r>
          </a:p>
          <a:p>
            <a:pPr marL="285750" indent="-285750">
              <a:buFontTx/>
              <a:buChar char="-"/>
            </a:pPr>
            <a:r>
              <a:rPr lang="en-US" dirty="0"/>
              <a:t>Driven by a test plan specific to the repo that has pending changes</a:t>
            </a:r>
          </a:p>
          <a:p>
            <a:pPr marL="285750" indent="-285750">
              <a:buFontTx/>
              <a:buChar char="-"/>
            </a:pPr>
            <a:r>
              <a:rPr lang="en-US" dirty="0"/>
              <a:t>Results reported thru standard open source mechanisms</a:t>
            </a:r>
          </a:p>
        </p:txBody>
      </p:sp>
      <p:grpSp>
        <p:nvGrpSpPr>
          <p:cNvPr id="33" name="Group 32">
            <a:extLst>
              <a:ext uri="{FF2B5EF4-FFF2-40B4-BE49-F238E27FC236}">
                <a16:creationId xmlns:a16="http://schemas.microsoft.com/office/drawing/2014/main" id="{2FCA8A98-F0EF-413C-8F3B-8511D737807E}"/>
              </a:ext>
            </a:extLst>
          </p:cNvPr>
          <p:cNvGrpSpPr/>
          <p:nvPr/>
        </p:nvGrpSpPr>
        <p:grpSpPr>
          <a:xfrm>
            <a:off x="8593942" y="4016986"/>
            <a:ext cx="1050418" cy="1067015"/>
            <a:chOff x="3736326" y="4406190"/>
            <a:chExt cx="1050418" cy="1067015"/>
          </a:xfrm>
        </p:grpSpPr>
        <p:sp>
          <p:nvSpPr>
            <p:cNvPr id="6" name="Arrow: Curved Right 5">
              <a:extLst>
                <a:ext uri="{FF2B5EF4-FFF2-40B4-BE49-F238E27FC236}">
                  <a16:creationId xmlns:a16="http://schemas.microsoft.com/office/drawing/2014/main" id="{10C1E6AD-A5B7-41C0-8BDA-18F8633B769F}"/>
                </a:ext>
              </a:extLst>
            </p:cNvPr>
            <p:cNvSpPr/>
            <p:nvPr/>
          </p:nvSpPr>
          <p:spPr>
            <a:xfrm>
              <a:off x="3736326" y="4449942"/>
              <a:ext cx="436913" cy="10232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Arrow: Curved Right 6">
              <a:extLst>
                <a:ext uri="{FF2B5EF4-FFF2-40B4-BE49-F238E27FC236}">
                  <a16:creationId xmlns:a16="http://schemas.microsoft.com/office/drawing/2014/main" id="{9C92099A-5AD1-41CC-A557-0B24ACC1AABB}"/>
                </a:ext>
              </a:extLst>
            </p:cNvPr>
            <p:cNvSpPr/>
            <p:nvPr/>
          </p:nvSpPr>
          <p:spPr>
            <a:xfrm flipH="1" flipV="1">
              <a:off x="4349831" y="4406190"/>
              <a:ext cx="436913" cy="10232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8" name="TextBox 7">
            <a:extLst>
              <a:ext uri="{FF2B5EF4-FFF2-40B4-BE49-F238E27FC236}">
                <a16:creationId xmlns:a16="http://schemas.microsoft.com/office/drawing/2014/main" id="{1276E9CF-F74E-4081-B29E-E7200D2D83F3}"/>
              </a:ext>
            </a:extLst>
          </p:cNvPr>
          <p:cNvSpPr txBox="1"/>
          <p:nvPr/>
        </p:nvSpPr>
        <p:spPr>
          <a:xfrm>
            <a:off x="523000" y="5676424"/>
            <a:ext cx="5487336" cy="369332"/>
          </a:xfrm>
          <a:prstGeom prst="rect">
            <a:avLst/>
          </a:prstGeom>
          <a:noFill/>
          <a:ln w="38100">
            <a:solidFill>
              <a:schemeClr val="tx2">
                <a:lumMod val="60000"/>
                <a:lumOff val="40000"/>
              </a:schemeClr>
            </a:solidFill>
          </a:ln>
        </p:spPr>
        <p:txBody>
          <a:bodyPr wrap="none" rtlCol="0">
            <a:spAutoFit/>
          </a:bodyPr>
          <a:lstStyle/>
          <a:p>
            <a:r>
              <a:rPr lang="en-US" dirty="0"/>
              <a:t>Provided as a service by the OFA to the open community</a:t>
            </a:r>
          </a:p>
        </p:txBody>
      </p:sp>
      <p:sp>
        <p:nvSpPr>
          <p:cNvPr id="18" name="Flowchart: Sequential Access Storage 17">
            <a:extLst>
              <a:ext uri="{FF2B5EF4-FFF2-40B4-BE49-F238E27FC236}">
                <a16:creationId xmlns:a16="http://schemas.microsoft.com/office/drawing/2014/main" id="{01C48797-426E-44D0-8F4A-2A09509CD699}"/>
              </a:ext>
            </a:extLst>
          </p:cNvPr>
          <p:cNvSpPr/>
          <p:nvPr/>
        </p:nvSpPr>
        <p:spPr>
          <a:xfrm>
            <a:off x="6038188" y="4265045"/>
            <a:ext cx="570897" cy="570897"/>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44A75E2-2C50-492E-9AB8-F0118763DC60}"/>
              </a:ext>
            </a:extLst>
          </p:cNvPr>
          <p:cNvSpPr txBox="1"/>
          <p:nvPr/>
        </p:nvSpPr>
        <p:spPr>
          <a:xfrm>
            <a:off x="5977648" y="3680269"/>
            <a:ext cx="759917" cy="584775"/>
          </a:xfrm>
          <a:prstGeom prst="rect">
            <a:avLst/>
          </a:prstGeom>
          <a:noFill/>
        </p:spPr>
        <p:txBody>
          <a:bodyPr wrap="square" rtlCol="0">
            <a:spAutoFit/>
          </a:bodyPr>
          <a:lstStyle/>
          <a:p>
            <a:r>
              <a:rPr lang="en-US" sz="1600" dirty="0"/>
              <a:t>FSDP runner</a:t>
            </a:r>
          </a:p>
        </p:txBody>
      </p:sp>
      <p:sp>
        <p:nvSpPr>
          <p:cNvPr id="20" name="Flowchart: Document 19">
            <a:extLst>
              <a:ext uri="{FF2B5EF4-FFF2-40B4-BE49-F238E27FC236}">
                <a16:creationId xmlns:a16="http://schemas.microsoft.com/office/drawing/2014/main" id="{9E211F46-60ED-461F-95F8-7CDD0935D91B}"/>
              </a:ext>
            </a:extLst>
          </p:cNvPr>
          <p:cNvSpPr/>
          <p:nvPr/>
        </p:nvSpPr>
        <p:spPr>
          <a:xfrm>
            <a:off x="8593942" y="2891558"/>
            <a:ext cx="1050418" cy="696029"/>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5502547-3715-4078-94A7-7781EE65FC2B}"/>
              </a:ext>
            </a:extLst>
          </p:cNvPr>
          <p:cNvSpPr txBox="1"/>
          <p:nvPr/>
        </p:nvSpPr>
        <p:spPr>
          <a:xfrm>
            <a:off x="8665982" y="2955521"/>
            <a:ext cx="906338" cy="338554"/>
          </a:xfrm>
          <a:prstGeom prst="rect">
            <a:avLst/>
          </a:prstGeom>
          <a:solidFill>
            <a:srgbClr val="FFFFFF">
              <a:alpha val="40000"/>
            </a:srgbClr>
          </a:solidFill>
        </p:spPr>
        <p:txBody>
          <a:bodyPr wrap="none" rtlCol="0">
            <a:spAutoFit/>
          </a:bodyPr>
          <a:lstStyle/>
          <a:p>
            <a:r>
              <a:rPr lang="en-US" sz="1600" dirty="0"/>
              <a:t>test plan</a:t>
            </a:r>
          </a:p>
        </p:txBody>
      </p:sp>
      <p:sp>
        <p:nvSpPr>
          <p:cNvPr id="22" name="Flowchart: Document 21">
            <a:extLst>
              <a:ext uri="{FF2B5EF4-FFF2-40B4-BE49-F238E27FC236}">
                <a16:creationId xmlns:a16="http://schemas.microsoft.com/office/drawing/2014/main" id="{228DCD0D-B28E-419D-B308-98E034F4223E}"/>
              </a:ext>
            </a:extLst>
          </p:cNvPr>
          <p:cNvSpPr/>
          <p:nvPr/>
        </p:nvSpPr>
        <p:spPr>
          <a:xfrm>
            <a:off x="10289083" y="3966136"/>
            <a:ext cx="1066372" cy="116871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2C57F18-5C5E-4B18-B2CF-03ADC6382E20}"/>
              </a:ext>
            </a:extLst>
          </p:cNvPr>
          <p:cNvSpPr txBox="1"/>
          <p:nvPr/>
        </p:nvSpPr>
        <p:spPr>
          <a:xfrm>
            <a:off x="10289083" y="4232139"/>
            <a:ext cx="1075231" cy="338554"/>
          </a:xfrm>
          <a:prstGeom prst="rect">
            <a:avLst/>
          </a:prstGeom>
          <a:solidFill>
            <a:srgbClr val="FFFFFF">
              <a:alpha val="40000"/>
            </a:srgbClr>
          </a:solidFill>
        </p:spPr>
        <p:txBody>
          <a:bodyPr wrap="none" rtlCol="0">
            <a:spAutoFit/>
          </a:bodyPr>
          <a:lstStyle/>
          <a:p>
            <a:r>
              <a:rPr lang="en-US" sz="1600" dirty="0"/>
              <a:t>mailing list</a:t>
            </a:r>
          </a:p>
        </p:txBody>
      </p:sp>
      <p:cxnSp>
        <p:nvCxnSpPr>
          <p:cNvPr id="11" name="Connector: Elbow 10">
            <a:extLst>
              <a:ext uri="{FF2B5EF4-FFF2-40B4-BE49-F238E27FC236}">
                <a16:creationId xmlns:a16="http://schemas.microsoft.com/office/drawing/2014/main" id="{E17E1610-C562-4943-AA4D-DBAE2B4713B0}"/>
              </a:ext>
            </a:extLst>
          </p:cNvPr>
          <p:cNvCxnSpPr>
            <a:cxnSpLocks/>
            <a:stCxn id="22" idx="3"/>
            <a:endCxn id="48" idx="3"/>
          </p:cNvCxnSpPr>
          <p:nvPr/>
        </p:nvCxnSpPr>
        <p:spPr>
          <a:xfrm flipH="1">
            <a:off x="9161937" y="4550493"/>
            <a:ext cx="2193518" cy="1391202"/>
          </a:xfrm>
          <a:prstGeom prst="bentConnector3">
            <a:avLst>
              <a:gd name="adj1" fmla="val -10422"/>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E7B451E1-EA78-45E8-930F-9090A436CACF}"/>
              </a:ext>
            </a:extLst>
          </p:cNvPr>
          <p:cNvPicPr>
            <a:picLocks noChangeAspect="1"/>
          </p:cNvPicPr>
          <p:nvPr/>
        </p:nvPicPr>
        <p:blipFill>
          <a:blip r:embed="rId2"/>
          <a:stretch>
            <a:fillRect/>
          </a:stretch>
        </p:blipFill>
        <p:spPr>
          <a:xfrm>
            <a:off x="7498350" y="4895846"/>
            <a:ext cx="933292" cy="933292"/>
          </a:xfrm>
          <a:prstGeom prst="rect">
            <a:avLst/>
          </a:prstGeom>
        </p:spPr>
      </p:pic>
      <p:pic>
        <p:nvPicPr>
          <p:cNvPr id="28" name="Picture 27">
            <a:extLst>
              <a:ext uri="{FF2B5EF4-FFF2-40B4-BE49-F238E27FC236}">
                <a16:creationId xmlns:a16="http://schemas.microsoft.com/office/drawing/2014/main" id="{DC4C3273-C537-40B0-B0EA-51C36B1DF76C}"/>
              </a:ext>
            </a:extLst>
          </p:cNvPr>
          <p:cNvPicPr>
            <a:picLocks noChangeAspect="1"/>
          </p:cNvPicPr>
          <p:nvPr/>
        </p:nvPicPr>
        <p:blipFill>
          <a:blip r:embed="rId2"/>
          <a:stretch>
            <a:fillRect/>
          </a:stretch>
        </p:blipFill>
        <p:spPr>
          <a:xfrm>
            <a:off x="7492952" y="3375699"/>
            <a:ext cx="933292" cy="933292"/>
          </a:xfrm>
          <a:prstGeom prst="rect">
            <a:avLst/>
          </a:prstGeom>
        </p:spPr>
      </p:pic>
      <p:cxnSp>
        <p:nvCxnSpPr>
          <p:cNvPr id="30" name="Straight Arrow Connector 29">
            <a:extLst>
              <a:ext uri="{FF2B5EF4-FFF2-40B4-BE49-F238E27FC236}">
                <a16:creationId xmlns:a16="http://schemas.microsoft.com/office/drawing/2014/main" id="{CA625E1E-30F2-45EC-ABC2-248C504AAC69}"/>
              </a:ext>
            </a:extLst>
          </p:cNvPr>
          <p:cNvCxnSpPr>
            <a:cxnSpLocks/>
            <a:stCxn id="20" idx="2"/>
          </p:cNvCxnSpPr>
          <p:nvPr/>
        </p:nvCxnSpPr>
        <p:spPr>
          <a:xfrm>
            <a:off x="9119151" y="3541572"/>
            <a:ext cx="0" cy="302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2A3098F9-2FBB-41E1-A2A7-B0D041FF07D7}"/>
              </a:ext>
            </a:extLst>
          </p:cNvPr>
          <p:cNvSpPr/>
          <p:nvPr/>
        </p:nvSpPr>
        <p:spPr>
          <a:xfrm>
            <a:off x="9076365" y="5759132"/>
            <a:ext cx="85572" cy="365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Connector: Elbow 50">
            <a:extLst>
              <a:ext uri="{FF2B5EF4-FFF2-40B4-BE49-F238E27FC236}">
                <a16:creationId xmlns:a16="http://schemas.microsoft.com/office/drawing/2014/main" id="{B9B629F1-1DE4-4D1F-BC2C-6D011D8FDB41}"/>
              </a:ext>
            </a:extLst>
          </p:cNvPr>
          <p:cNvCxnSpPr>
            <a:cxnSpLocks/>
            <a:stCxn id="48" idx="1"/>
            <a:endCxn id="18" idx="2"/>
          </p:cNvCxnSpPr>
          <p:nvPr/>
        </p:nvCxnSpPr>
        <p:spPr>
          <a:xfrm rot="10800000">
            <a:off x="6323637" y="4835943"/>
            <a:ext cx="2752728" cy="110575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Flowchart: Off-page Connector 9">
            <a:extLst>
              <a:ext uri="{FF2B5EF4-FFF2-40B4-BE49-F238E27FC236}">
                <a16:creationId xmlns:a16="http://schemas.microsoft.com/office/drawing/2014/main" id="{A31A3CDC-440E-49D3-9E69-C296AF0E7CE7}"/>
              </a:ext>
            </a:extLst>
          </p:cNvPr>
          <p:cNvSpPr/>
          <p:nvPr/>
        </p:nvSpPr>
        <p:spPr>
          <a:xfrm>
            <a:off x="4923247" y="3986153"/>
            <a:ext cx="304800" cy="30952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C7DA4F-EC4C-471E-BC4A-5C7612CAA328}"/>
              </a:ext>
            </a:extLst>
          </p:cNvPr>
          <p:cNvSpPr txBox="1"/>
          <p:nvPr/>
        </p:nvSpPr>
        <p:spPr>
          <a:xfrm>
            <a:off x="4679748" y="3117978"/>
            <a:ext cx="1096428" cy="830997"/>
          </a:xfrm>
          <a:prstGeom prst="rect">
            <a:avLst/>
          </a:prstGeom>
          <a:noFill/>
        </p:spPr>
        <p:txBody>
          <a:bodyPr wrap="square" rtlCol="0">
            <a:spAutoFit/>
          </a:bodyPr>
          <a:lstStyle/>
          <a:p>
            <a:r>
              <a:rPr lang="en-US" sz="1600" dirty="0"/>
              <a:t>Repo with pending changes</a:t>
            </a:r>
          </a:p>
        </p:txBody>
      </p:sp>
      <p:cxnSp>
        <p:nvCxnSpPr>
          <p:cNvPr id="32" name="Connector: Elbow 31">
            <a:extLst>
              <a:ext uri="{FF2B5EF4-FFF2-40B4-BE49-F238E27FC236}">
                <a16:creationId xmlns:a16="http://schemas.microsoft.com/office/drawing/2014/main" id="{7F9B783E-5DB1-4DBE-A85B-3B09C3485F77}"/>
              </a:ext>
            </a:extLst>
          </p:cNvPr>
          <p:cNvCxnSpPr>
            <a:stCxn id="10" idx="2"/>
            <a:endCxn id="18" idx="1"/>
          </p:cNvCxnSpPr>
          <p:nvPr/>
        </p:nvCxnSpPr>
        <p:spPr>
          <a:xfrm rot="16200000" flipH="1">
            <a:off x="5429511" y="3941816"/>
            <a:ext cx="254813" cy="96254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CB0FAEA0-4A8D-484A-8104-FDBA7F40AB1E}"/>
              </a:ext>
            </a:extLst>
          </p:cNvPr>
          <p:cNvGrpSpPr/>
          <p:nvPr/>
        </p:nvGrpSpPr>
        <p:grpSpPr>
          <a:xfrm rot="20893592">
            <a:off x="7799204" y="3769756"/>
            <a:ext cx="1413421" cy="762990"/>
            <a:chOff x="9481147" y="3484654"/>
            <a:chExt cx="2161613" cy="1166877"/>
          </a:xfrm>
        </p:grpSpPr>
        <p:sp>
          <p:nvSpPr>
            <p:cNvPr id="38" name="Arc 37">
              <a:extLst>
                <a:ext uri="{FF2B5EF4-FFF2-40B4-BE49-F238E27FC236}">
                  <a16:creationId xmlns:a16="http://schemas.microsoft.com/office/drawing/2014/main" id="{9554E5C5-D38B-4168-95DE-22479B7E5BA5}"/>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638995-9886-4E01-A5B6-8C6D3E569D98}"/>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A39BCD2B-49AC-4A61-A715-5D7140C9A97F}"/>
              </a:ext>
            </a:extLst>
          </p:cNvPr>
          <p:cNvGrpSpPr/>
          <p:nvPr/>
        </p:nvGrpSpPr>
        <p:grpSpPr>
          <a:xfrm rot="706408" flipV="1">
            <a:off x="7815197" y="4600562"/>
            <a:ext cx="1413421" cy="762990"/>
            <a:chOff x="9481147" y="3484654"/>
            <a:chExt cx="2161613" cy="1166877"/>
          </a:xfrm>
        </p:grpSpPr>
        <p:sp>
          <p:nvSpPr>
            <p:cNvPr id="41" name="Arc 40">
              <a:extLst>
                <a:ext uri="{FF2B5EF4-FFF2-40B4-BE49-F238E27FC236}">
                  <a16:creationId xmlns:a16="http://schemas.microsoft.com/office/drawing/2014/main" id="{13E3D60E-C596-4FC0-8BBA-B4A5DD0355FE}"/>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AFC43452-4480-4EDC-A2F3-4FABB3CDD671}"/>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4589FBD-5DCC-4DF8-BAFE-15F88B59059E}"/>
              </a:ext>
            </a:extLst>
          </p:cNvPr>
          <p:cNvCxnSpPr>
            <a:cxnSpLocks/>
            <a:stCxn id="18" idx="3"/>
          </p:cNvCxnSpPr>
          <p:nvPr/>
        </p:nvCxnSpPr>
        <p:spPr>
          <a:xfrm>
            <a:off x="6609085" y="4550494"/>
            <a:ext cx="16494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CAD8EBC-5FB8-4B6A-B0B2-2BF97BA197A4}"/>
              </a:ext>
            </a:extLst>
          </p:cNvPr>
          <p:cNvCxnSpPr>
            <a:cxnSpLocks/>
          </p:cNvCxnSpPr>
          <p:nvPr/>
        </p:nvCxnSpPr>
        <p:spPr>
          <a:xfrm>
            <a:off x="9777954" y="4511199"/>
            <a:ext cx="4275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4B88C7D-3D10-4D83-B137-090083175251}"/>
              </a:ext>
            </a:extLst>
          </p:cNvPr>
          <p:cNvSpPr txBox="1"/>
          <p:nvPr/>
        </p:nvSpPr>
        <p:spPr>
          <a:xfrm>
            <a:off x="369945" y="3340599"/>
            <a:ext cx="4454049" cy="1743401"/>
          </a:xfrm>
          <a:prstGeom prst="rect">
            <a:avLst/>
          </a:prstGeom>
          <a:noFill/>
        </p:spPr>
        <p:txBody>
          <a:bodyPr wrap="square" rtlCol="0">
            <a:noAutofit/>
          </a:bodyPr>
          <a:lstStyle/>
          <a:p>
            <a:r>
              <a:rPr lang="en-US" dirty="0"/>
              <a:t>Benefits:</a:t>
            </a:r>
          </a:p>
          <a:p>
            <a:pPr marL="285750" indent="-285750">
              <a:buFontTx/>
              <a:buChar char="-"/>
            </a:pPr>
            <a:r>
              <a:rPr lang="en-US" dirty="0"/>
              <a:t>Provides the Linux open source community with ‘automated integration verification’ </a:t>
            </a:r>
          </a:p>
          <a:p>
            <a:pPr marL="285750" indent="-285750">
              <a:buFontTx/>
              <a:buChar char="-"/>
            </a:pPr>
            <a:r>
              <a:rPr lang="en-US" dirty="0"/>
              <a:t>Frees the vendors from duplicating tests being run by every other vendor</a:t>
            </a:r>
          </a:p>
          <a:p>
            <a:endParaRPr lang="en-US" dirty="0"/>
          </a:p>
        </p:txBody>
      </p:sp>
    </p:spTree>
    <p:extLst>
      <p:ext uri="{BB962C8B-B14F-4D97-AF65-F5344CB8AC3E}">
        <p14:creationId xmlns:p14="http://schemas.microsoft.com/office/powerpoint/2010/main" val="98972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F26A0E40-35DD-47B2-8435-A6A8214A5E80}"/>
              </a:ext>
            </a:extLst>
          </p:cNvPr>
          <p:cNvCxnSpPr>
            <a:cxnSpLocks/>
            <a:stCxn id="12" idx="0"/>
            <a:endCxn id="8" idx="0"/>
          </p:cNvCxnSpPr>
          <p:nvPr/>
        </p:nvCxnSpPr>
        <p:spPr>
          <a:xfrm flipH="1">
            <a:off x="3737340" y="3223894"/>
            <a:ext cx="21910" cy="988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2382A555-8003-4093-95EB-8F1B9D592E44}"/>
              </a:ext>
            </a:extLst>
          </p:cNvPr>
          <p:cNvSpPr>
            <a:spLocks noGrp="1"/>
          </p:cNvSpPr>
          <p:nvPr>
            <p:ph type="title"/>
          </p:nvPr>
        </p:nvSpPr>
        <p:spPr/>
        <p:txBody>
          <a:bodyPr/>
          <a:lstStyle/>
          <a:p>
            <a:r>
              <a:rPr lang="en-US" dirty="0"/>
              <a:t>Usage: ON-demand program</a:t>
            </a:r>
          </a:p>
        </p:txBody>
      </p:sp>
      <p:sp>
        <p:nvSpPr>
          <p:cNvPr id="4" name="Slide Number Placeholder 3">
            <a:extLst>
              <a:ext uri="{FF2B5EF4-FFF2-40B4-BE49-F238E27FC236}">
                <a16:creationId xmlns:a16="http://schemas.microsoft.com/office/drawing/2014/main" id="{59E10745-5DA8-4DE7-81E6-34022294F86D}"/>
              </a:ext>
            </a:extLst>
          </p:cNvPr>
          <p:cNvSpPr>
            <a:spLocks noGrp="1"/>
          </p:cNvSpPr>
          <p:nvPr>
            <p:ph type="sldNum" sz="quarter" idx="11"/>
          </p:nvPr>
        </p:nvSpPr>
        <p:spPr/>
        <p:txBody>
          <a:bodyPr/>
          <a:lstStyle/>
          <a:p>
            <a:fld id="{0743EA0E-C5B1-48EC-8082-F253EA88050D}" type="slidenum">
              <a:rPr lang="en-US" smtClean="0"/>
              <a:pPr/>
              <a:t>11</a:t>
            </a:fld>
            <a:endParaRPr lang="en-US" dirty="0"/>
          </a:p>
        </p:txBody>
      </p:sp>
      <p:sp>
        <p:nvSpPr>
          <p:cNvPr id="8" name="Oval 7">
            <a:extLst>
              <a:ext uri="{FF2B5EF4-FFF2-40B4-BE49-F238E27FC236}">
                <a16:creationId xmlns:a16="http://schemas.microsoft.com/office/drawing/2014/main" id="{45B48C3E-3B78-4DDB-AF13-72E9D06B5588}"/>
              </a:ext>
            </a:extLst>
          </p:cNvPr>
          <p:cNvSpPr/>
          <p:nvPr/>
        </p:nvSpPr>
        <p:spPr>
          <a:xfrm>
            <a:off x="2973031" y="4212723"/>
            <a:ext cx="1528618" cy="15365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On-Demand Testing</a:t>
            </a:r>
          </a:p>
        </p:txBody>
      </p:sp>
      <p:sp>
        <p:nvSpPr>
          <p:cNvPr id="10" name="TextBox 9">
            <a:extLst>
              <a:ext uri="{FF2B5EF4-FFF2-40B4-BE49-F238E27FC236}">
                <a16:creationId xmlns:a16="http://schemas.microsoft.com/office/drawing/2014/main" id="{B4D500BE-068E-4488-BAB9-545E82F434B6}"/>
              </a:ext>
            </a:extLst>
          </p:cNvPr>
          <p:cNvSpPr txBox="1"/>
          <p:nvPr/>
        </p:nvSpPr>
        <p:spPr>
          <a:xfrm>
            <a:off x="310753" y="1374764"/>
            <a:ext cx="11488665" cy="1754326"/>
          </a:xfrm>
          <a:prstGeom prst="rect">
            <a:avLst/>
          </a:prstGeom>
          <a:noFill/>
        </p:spPr>
        <p:txBody>
          <a:bodyPr wrap="square" rtlCol="0">
            <a:spAutoFit/>
          </a:bodyPr>
          <a:lstStyle/>
          <a:p>
            <a:r>
              <a:rPr lang="en-US" dirty="0"/>
              <a:t>Machines and associated networks are available to the client (e.g. h/w vendor, a distro…) for their use</a:t>
            </a:r>
          </a:p>
          <a:p>
            <a:pPr marL="285750" indent="-285750">
              <a:buFontTx/>
              <a:buChar char="-"/>
            </a:pPr>
            <a:r>
              <a:rPr lang="en-US" dirty="0"/>
              <a:t>Private debug, design validation, testing …</a:t>
            </a:r>
          </a:p>
          <a:p>
            <a:pPr marL="285750" indent="-285750">
              <a:buFontTx/>
              <a:buChar char="-"/>
            </a:pPr>
            <a:r>
              <a:rPr lang="en-US" dirty="0"/>
              <a:t>Access to the cluster requires membership in the OFA – see the section on “Membership”</a:t>
            </a:r>
          </a:p>
          <a:p>
            <a:pPr marL="285750" indent="-285750">
              <a:buFontTx/>
              <a:buChar char="-"/>
            </a:pPr>
            <a:r>
              <a:rPr lang="en-US" dirty="0"/>
              <a:t>Members may use the cluster as fits their needs, they need not use any OFA-defined test plan</a:t>
            </a:r>
          </a:p>
          <a:p>
            <a:pPr marL="285750" indent="-285750">
              <a:buFontTx/>
              <a:buChar char="-"/>
            </a:pPr>
            <a:r>
              <a:rPr lang="en-US" dirty="0"/>
              <a:t>While machines can be checked out manually for periods of time, it is preferred that members utilize the automated testing capabilities of the cluster to maximize cluster usefulness</a:t>
            </a:r>
          </a:p>
        </p:txBody>
      </p:sp>
      <p:sp>
        <p:nvSpPr>
          <p:cNvPr id="12" name="Flowchart: Document 11">
            <a:extLst>
              <a:ext uri="{FF2B5EF4-FFF2-40B4-BE49-F238E27FC236}">
                <a16:creationId xmlns:a16="http://schemas.microsoft.com/office/drawing/2014/main" id="{C3297747-3F37-4366-A00B-7105B15EAC97}"/>
              </a:ext>
            </a:extLst>
          </p:cNvPr>
          <p:cNvSpPr/>
          <p:nvPr/>
        </p:nvSpPr>
        <p:spPr>
          <a:xfrm>
            <a:off x="3186244" y="3223894"/>
            <a:ext cx="1146012" cy="75937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8" name="Straight Arrow Connector 27">
            <a:extLst>
              <a:ext uri="{FF2B5EF4-FFF2-40B4-BE49-F238E27FC236}">
                <a16:creationId xmlns:a16="http://schemas.microsoft.com/office/drawing/2014/main" id="{8B9865AB-0289-4977-BE7F-40D6CC92ADA8}"/>
              </a:ext>
            </a:extLst>
          </p:cNvPr>
          <p:cNvCxnSpPr>
            <a:cxnSpLocks/>
            <a:stCxn id="8" idx="6"/>
          </p:cNvCxnSpPr>
          <p:nvPr/>
        </p:nvCxnSpPr>
        <p:spPr>
          <a:xfrm>
            <a:off x="4501649" y="4980994"/>
            <a:ext cx="784790"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0" name="Flowchart: Sequential Access Storage 29">
            <a:extLst>
              <a:ext uri="{FF2B5EF4-FFF2-40B4-BE49-F238E27FC236}">
                <a16:creationId xmlns:a16="http://schemas.microsoft.com/office/drawing/2014/main" id="{F90D5062-D7B5-495C-B326-5903A8DA7B20}"/>
              </a:ext>
            </a:extLst>
          </p:cNvPr>
          <p:cNvSpPr/>
          <p:nvPr/>
        </p:nvSpPr>
        <p:spPr>
          <a:xfrm>
            <a:off x="1708637" y="5535686"/>
            <a:ext cx="720436" cy="720436"/>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DB4DCA-F002-483D-B726-DCE665C1EE39}"/>
              </a:ext>
            </a:extLst>
          </p:cNvPr>
          <p:cNvSpPr txBox="1"/>
          <p:nvPr/>
        </p:nvSpPr>
        <p:spPr>
          <a:xfrm>
            <a:off x="439052" y="5585362"/>
            <a:ext cx="1146986" cy="584775"/>
          </a:xfrm>
          <a:prstGeom prst="rect">
            <a:avLst/>
          </a:prstGeom>
          <a:solidFill>
            <a:srgbClr val="FFFFFF">
              <a:alpha val="40000"/>
            </a:srgbClr>
          </a:solidFill>
          <a:ln>
            <a:noFill/>
          </a:ln>
        </p:spPr>
        <p:txBody>
          <a:bodyPr wrap="square" rtlCol="0">
            <a:spAutoFit/>
          </a:bodyPr>
          <a:lstStyle/>
          <a:p>
            <a:r>
              <a:rPr lang="en-US" sz="1600" dirty="0"/>
              <a:t>distribution under test</a:t>
            </a:r>
          </a:p>
        </p:txBody>
      </p:sp>
      <p:sp>
        <p:nvSpPr>
          <p:cNvPr id="36" name="TextBox 35">
            <a:extLst>
              <a:ext uri="{FF2B5EF4-FFF2-40B4-BE49-F238E27FC236}">
                <a16:creationId xmlns:a16="http://schemas.microsoft.com/office/drawing/2014/main" id="{34355472-6E3F-49E8-960F-DB43ACD3F7EE}"/>
              </a:ext>
            </a:extLst>
          </p:cNvPr>
          <p:cNvSpPr txBox="1"/>
          <p:nvPr/>
        </p:nvSpPr>
        <p:spPr>
          <a:xfrm>
            <a:off x="3306081" y="3420260"/>
            <a:ext cx="906338" cy="338554"/>
          </a:xfrm>
          <a:prstGeom prst="rect">
            <a:avLst/>
          </a:prstGeom>
          <a:solidFill>
            <a:srgbClr val="FFFFFF">
              <a:alpha val="40000"/>
            </a:srgbClr>
          </a:solidFill>
          <a:ln>
            <a:solidFill>
              <a:schemeClr val="tx1"/>
            </a:solidFill>
          </a:ln>
        </p:spPr>
        <p:txBody>
          <a:bodyPr wrap="none" rtlCol="0">
            <a:spAutoFit/>
          </a:bodyPr>
          <a:lstStyle/>
          <a:p>
            <a:r>
              <a:rPr lang="en-US" sz="1600" dirty="0"/>
              <a:t>test plan</a:t>
            </a:r>
          </a:p>
        </p:txBody>
      </p:sp>
      <p:cxnSp>
        <p:nvCxnSpPr>
          <p:cNvPr id="16" name="Straight Connector 15">
            <a:extLst>
              <a:ext uri="{FF2B5EF4-FFF2-40B4-BE49-F238E27FC236}">
                <a16:creationId xmlns:a16="http://schemas.microsoft.com/office/drawing/2014/main" id="{6FAF1AAB-E2F3-49ED-9325-483A54889E21}"/>
              </a:ext>
            </a:extLst>
          </p:cNvPr>
          <p:cNvCxnSpPr>
            <a:cxnSpLocks/>
          </p:cNvCxnSpPr>
          <p:nvPr/>
        </p:nvCxnSpPr>
        <p:spPr>
          <a:xfrm flipH="1">
            <a:off x="776748" y="4978511"/>
            <a:ext cx="1917291"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62F64D3-9520-4D42-BC1B-77A13D96F0C5}"/>
              </a:ext>
            </a:extLst>
          </p:cNvPr>
          <p:cNvGrpSpPr/>
          <p:nvPr/>
        </p:nvGrpSpPr>
        <p:grpSpPr>
          <a:xfrm rot="20893592">
            <a:off x="1680082" y="3805297"/>
            <a:ext cx="2161613" cy="1166877"/>
            <a:chOff x="9481147" y="3484654"/>
            <a:chExt cx="2161613" cy="1166877"/>
          </a:xfrm>
        </p:grpSpPr>
        <p:sp>
          <p:nvSpPr>
            <p:cNvPr id="20" name="Arc 19">
              <a:extLst>
                <a:ext uri="{FF2B5EF4-FFF2-40B4-BE49-F238E27FC236}">
                  <a16:creationId xmlns:a16="http://schemas.microsoft.com/office/drawing/2014/main" id="{C7366533-C6B4-4222-ADB6-BDAD3294E0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628363E-4500-4128-A3A1-7D3E473AA4AC}"/>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D182F3E-6DDA-4868-86CC-20B30D6FFD8D}"/>
              </a:ext>
            </a:extLst>
          </p:cNvPr>
          <p:cNvGrpSpPr/>
          <p:nvPr/>
        </p:nvGrpSpPr>
        <p:grpSpPr>
          <a:xfrm rot="706408" flipV="1">
            <a:off x="1692792" y="4995391"/>
            <a:ext cx="2161613" cy="1166877"/>
            <a:chOff x="9481147" y="3484654"/>
            <a:chExt cx="2161613" cy="1166877"/>
          </a:xfrm>
        </p:grpSpPr>
        <p:sp>
          <p:nvSpPr>
            <p:cNvPr id="38" name="Arc 37">
              <a:extLst>
                <a:ext uri="{FF2B5EF4-FFF2-40B4-BE49-F238E27FC236}">
                  <a16:creationId xmlns:a16="http://schemas.microsoft.com/office/drawing/2014/main" id="{833B040B-0820-4740-9FE4-635ABFF792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5F2A0C-6462-449B-97BC-741FCCED807D}"/>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7" name="Flowchart: Punched Tape 46">
            <a:extLst>
              <a:ext uri="{FF2B5EF4-FFF2-40B4-BE49-F238E27FC236}">
                <a16:creationId xmlns:a16="http://schemas.microsoft.com/office/drawing/2014/main" id="{F3107B16-9305-45F1-A0FC-9294A7858820}"/>
              </a:ext>
            </a:extLst>
          </p:cNvPr>
          <p:cNvSpPr/>
          <p:nvPr/>
        </p:nvSpPr>
        <p:spPr>
          <a:xfrm>
            <a:off x="5475150" y="4591916"/>
            <a:ext cx="851486" cy="679414"/>
          </a:xfrm>
          <a:prstGeom prst="flowChartPunchedTape">
            <a:avLst/>
          </a:prstGeom>
          <a:gradFill>
            <a:gsLst>
              <a:gs pos="1948">
                <a:schemeClr val="accent6">
                  <a:lumMod val="60000"/>
                  <a:lumOff val="40000"/>
                </a:schemeClr>
              </a:gs>
              <a:gs pos="100000">
                <a:schemeClr val="accent6">
                  <a:lumMod val="60000"/>
                  <a:lumOff val="40000"/>
                </a:schemeClr>
              </a:gs>
              <a:gs pos="51000">
                <a:schemeClr val="bg1"/>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a:t>
            </a:r>
          </a:p>
        </p:txBody>
      </p:sp>
      <p:pic>
        <p:nvPicPr>
          <p:cNvPr id="51" name="Picture 50">
            <a:extLst>
              <a:ext uri="{FF2B5EF4-FFF2-40B4-BE49-F238E27FC236}">
                <a16:creationId xmlns:a16="http://schemas.microsoft.com/office/drawing/2014/main" id="{F558B23F-62C3-448E-A1D5-8549E414A3B0}"/>
              </a:ext>
            </a:extLst>
          </p:cNvPr>
          <p:cNvPicPr>
            <a:picLocks noChangeAspect="1"/>
          </p:cNvPicPr>
          <p:nvPr/>
        </p:nvPicPr>
        <p:blipFill>
          <a:blip r:embed="rId3"/>
          <a:stretch>
            <a:fillRect/>
          </a:stretch>
        </p:blipFill>
        <p:spPr>
          <a:xfrm>
            <a:off x="1163526" y="3584289"/>
            <a:ext cx="1219200" cy="1219200"/>
          </a:xfrm>
          <a:prstGeom prst="rect">
            <a:avLst/>
          </a:prstGeom>
        </p:spPr>
      </p:pic>
      <p:sp>
        <p:nvSpPr>
          <p:cNvPr id="34" name="TextBox 33">
            <a:extLst>
              <a:ext uri="{FF2B5EF4-FFF2-40B4-BE49-F238E27FC236}">
                <a16:creationId xmlns:a16="http://schemas.microsoft.com/office/drawing/2014/main" id="{9B4D1DA5-49C7-4B02-B9D7-0CD0350359DD}"/>
              </a:ext>
            </a:extLst>
          </p:cNvPr>
          <p:cNvSpPr txBox="1"/>
          <p:nvPr/>
        </p:nvSpPr>
        <p:spPr>
          <a:xfrm>
            <a:off x="433336" y="3760919"/>
            <a:ext cx="1029122" cy="830997"/>
          </a:xfrm>
          <a:prstGeom prst="rect">
            <a:avLst/>
          </a:prstGeom>
          <a:solidFill>
            <a:srgbClr val="FFFFFF">
              <a:alpha val="40000"/>
            </a:srgbClr>
          </a:solidFill>
          <a:ln>
            <a:noFill/>
          </a:ln>
        </p:spPr>
        <p:txBody>
          <a:bodyPr wrap="square" rtlCol="0">
            <a:spAutoFit/>
          </a:bodyPr>
          <a:lstStyle/>
          <a:p>
            <a:r>
              <a:rPr lang="en-US" sz="1600" dirty="0"/>
              <a:t>vendor under test</a:t>
            </a:r>
          </a:p>
        </p:txBody>
      </p:sp>
      <p:sp>
        <p:nvSpPr>
          <p:cNvPr id="3" name="TextBox 2">
            <a:extLst>
              <a:ext uri="{FF2B5EF4-FFF2-40B4-BE49-F238E27FC236}">
                <a16:creationId xmlns:a16="http://schemas.microsoft.com/office/drawing/2014/main" id="{AE916BB3-6947-4E96-850B-EFDFAB2FF841}"/>
              </a:ext>
            </a:extLst>
          </p:cNvPr>
          <p:cNvSpPr txBox="1"/>
          <p:nvPr/>
        </p:nvSpPr>
        <p:spPr>
          <a:xfrm>
            <a:off x="6712193" y="4746957"/>
            <a:ext cx="3275640" cy="369332"/>
          </a:xfrm>
          <a:prstGeom prst="rect">
            <a:avLst/>
          </a:prstGeom>
          <a:noFill/>
        </p:spPr>
        <p:txBody>
          <a:bodyPr wrap="none" rtlCol="0">
            <a:spAutoFit/>
          </a:bodyPr>
          <a:lstStyle/>
          <a:p>
            <a:r>
              <a:rPr lang="en-US" dirty="0"/>
              <a:t>Results are returned to the client</a:t>
            </a:r>
          </a:p>
        </p:txBody>
      </p:sp>
    </p:spTree>
    <p:extLst>
      <p:ext uri="{BB962C8B-B14F-4D97-AF65-F5344CB8AC3E}">
        <p14:creationId xmlns:p14="http://schemas.microsoft.com/office/powerpoint/2010/main" val="366887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F26A0E40-35DD-47B2-8435-A6A8214A5E80}"/>
              </a:ext>
            </a:extLst>
          </p:cNvPr>
          <p:cNvCxnSpPr>
            <a:cxnSpLocks/>
            <a:stCxn id="12" idx="0"/>
            <a:endCxn id="8" idx="0"/>
          </p:cNvCxnSpPr>
          <p:nvPr/>
        </p:nvCxnSpPr>
        <p:spPr>
          <a:xfrm flipH="1">
            <a:off x="3737340" y="3223894"/>
            <a:ext cx="21910" cy="988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2382A555-8003-4093-95EB-8F1B9D592E44}"/>
              </a:ext>
            </a:extLst>
          </p:cNvPr>
          <p:cNvSpPr>
            <a:spLocks noGrp="1"/>
          </p:cNvSpPr>
          <p:nvPr>
            <p:ph type="title"/>
          </p:nvPr>
        </p:nvSpPr>
        <p:spPr/>
        <p:txBody>
          <a:bodyPr/>
          <a:lstStyle/>
          <a:p>
            <a:r>
              <a:rPr lang="en-US" dirty="0"/>
              <a:t>Usage: logo program</a:t>
            </a:r>
          </a:p>
        </p:txBody>
      </p:sp>
      <p:sp>
        <p:nvSpPr>
          <p:cNvPr id="4" name="Slide Number Placeholder 3">
            <a:extLst>
              <a:ext uri="{FF2B5EF4-FFF2-40B4-BE49-F238E27FC236}">
                <a16:creationId xmlns:a16="http://schemas.microsoft.com/office/drawing/2014/main" id="{59E10745-5DA8-4DE7-81E6-34022294F86D}"/>
              </a:ext>
            </a:extLst>
          </p:cNvPr>
          <p:cNvSpPr>
            <a:spLocks noGrp="1"/>
          </p:cNvSpPr>
          <p:nvPr>
            <p:ph type="sldNum" sz="quarter" idx="11"/>
          </p:nvPr>
        </p:nvSpPr>
        <p:spPr/>
        <p:txBody>
          <a:bodyPr/>
          <a:lstStyle/>
          <a:p>
            <a:fld id="{0743EA0E-C5B1-48EC-8082-F253EA88050D}" type="slidenum">
              <a:rPr lang="en-US" smtClean="0"/>
              <a:pPr/>
              <a:t>12</a:t>
            </a:fld>
            <a:endParaRPr lang="en-US" dirty="0"/>
          </a:p>
        </p:txBody>
      </p:sp>
      <p:sp>
        <p:nvSpPr>
          <p:cNvPr id="8" name="Oval 7">
            <a:extLst>
              <a:ext uri="{FF2B5EF4-FFF2-40B4-BE49-F238E27FC236}">
                <a16:creationId xmlns:a16="http://schemas.microsoft.com/office/drawing/2014/main" id="{45B48C3E-3B78-4DDB-AF13-72E9D06B5588}"/>
              </a:ext>
            </a:extLst>
          </p:cNvPr>
          <p:cNvSpPr/>
          <p:nvPr/>
        </p:nvSpPr>
        <p:spPr>
          <a:xfrm>
            <a:off x="2973031" y="4212723"/>
            <a:ext cx="1528618" cy="15365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Logo Testing</a:t>
            </a:r>
          </a:p>
        </p:txBody>
      </p:sp>
      <p:sp>
        <p:nvSpPr>
          <p:cNvPr id="10" name="TextBox 9">
            <a:extLst>
              <a:ext uri="{FF2B5EF4-FFF2-40B4-BE49-F238E27FC236}">
                <a16:creationId xmlns:a16="http://schemas.microsoft.com/office/drawing/2014/main" id="{B4D500BE-068E-4488-BAB9-545E82F434B6}"/>
              </a:ext>
            </a:extLst>
          </p:cNvPr>
          <p:cNvSpPr txBox="1"/>
          <p:nvPr/>
        </p:nvSpPr>
        <p:spPr>
          <a:xfrm>
            <a:off x="310753" y="1374764"/>
            <a:ext cx="6254469" cy="1754326"/>
          </a:xfrm>
          <a:prstGeom prst="rect">
            <a:avLst/>
          </a:prstGeom>
          <a:noFill/>
        </p:spPr>
        <p:txBody>
          <a:bodyPr wrap="none" rtlCol="0">
            <a:spAutoFit/>
          </a:bodyPr>
          <a:lstStyle/>
          <a:p>
            <a:r>
              <a:rPr lang="en-US" b="1" dirty="0"/>
              <a:t>Two possible types of Logos: </a:t>
            </a:r>
            <a:r>
              <a:rPr lang="en-US" b="1" i="1" dirty="0"/>
              <a:t>Vendor Logo &amp;</a:t>
            </a:r>
            <a:r>
              <a:rPr lang="en-US" b="1" dirty="0"/>
              <a:t> </a:t>
            </a:r>
            <a:r>
              <a:rPr lang="en-US" b="1" i="1" dirty="0"/>
              <a:t>Distro Logo</a:t>
            </a:r>
          </a:p>
          <a:p>
            <a:r>
              <a:rPr lang="en-US" dirty="0"/>
              <a:t>Logo tests are run ‘on-demand’</a:t>
            </a:r>
          </a:p>
          <a:p>
            <a:pPr marL="285750" indent="-285750">
              <a:buFontTx/>
              <a:buChar char="-"/>
            </a:pPr>
            <a:r>
              <a:rPr lang="en-US" dirty="0"/>
              <a:t>OFA-defines the test plan, vendor specifies the tests to be run</a:t>
            </a:r>
          </a:p>
          <a:p>
            <a:pPr marL="285750" indent="-285750">
              <a:buFontTx/>
              <a:buChar char="-"/>
            </a:pPr>
            <a:r>
              <a:rPr lang="en-US" dirty="0"/>
              <a:t>OFA arbitrates disputes (same as OFILP)</a:t>
            </a:r>
          </a:p>
          <a:p>
            <a:pPr marL="285750" indent="-285750">
              <a:buFontTx/>
              <a:buChar char="-"/>
            </a:pPr>
            <a:r>
              <a:rPr lang="en-US" dirty="0"/>
              <a:t>Run against a defined (“certified”) hardware configuration</a:t>
            </a:r>
          </a:p>
          <a:p>
            <a:pPr marL="285750" indent="-285750">
              <a:buFontTx/>
              <a:buChar char="-"/>
            </a:pPr>
            <a:r>
              <a:rPr lang="en-US" dirty="0"/>
              <a:t>Run against a specific distribution(s) </a:t>
            </a:r>
          </a:p>
        </p:txBody>
      </p:sp>
      <p:sp>
        <p:nvSpPr>
          <p:cNvPr id="12" name="Flowchart: Document 11">
            <a:extLst>
              <a:ext uri="{FF2B5EF4-FFF2-40B4-BE49-F238E27FC236}">
                <a16:creationId xmlns:a16="http://schemas.microsoft.com/office/drawing/2014/main" id="{C3297747-3F37-4366-A00B-7105B15EAC97}"/>
              </a:ext>
            </a:extLst>
          </p:cNvPr>
          <p:cNvSpPr/>
          <p:nvPr/>
        </p:nvSpPr>
        <p:spPr>
          <a:xfrm>
            <a:off x="3186244" y="3223894"/>
            <a:ext cx="1146012" cy="75937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107DFA2E-01E9-4CE1-9045-664281DB6E09}"/>
              </a:ext>
            </a:extLst>
          </p:cNvPr>
          <p:cNvSpPr txBox="1"/>
          <p:nvPr/>
        </p:nvSpPr>
        <p:spPr>
          <a:xfrm>
            <a:off x="6759250" y="2453374"/>
            <a:ext cx="3638029" cy="1498820"/>
          </a:xfrm>
          <a:prstGeom prst="rect">
            <a:avLst/>
          </a:prstGeom>
          <a:noFill/>
        </p:spPr>
        <p:txBody>
          <a:bodyPr wrap="square" rtlCol="0">
            <a:noAutofit/>
          </a:bodyPr>
          <a:lstStyle/>
          <a:p>
            <a:r>
              <a:rPr lang="en-US" dirty="0"/>
              <a:t>Logo is awarded to Vendor or Distro</a:t>
            </a:r>
          </a:p>
          <a:p>
            <a:r>
              <a:rPr lang="en-US" dirty="0"/>
              <a:t>Certification includes:</a:t>
            </a:r>
          </a:p>
          <a:p>
            <a:pPr marL="285750" indent="-285750">
              <a:buFontTx/>
              <a:buChar char="-"/>
            </a:pPr>
            <a:r>
              <a:rPr lang="en-US" dirty="0"/>
              <a:t>Test environment</a:t>
            </a:r>
          </a:p>
          <a:p>
            <a:pPr marL="285750" indent="-285750">
              <a:buFontTx/>
              <a:buChar char="-"/>
            </a:pPr>
            <a:r>
              <a:rPr lang="en-US" dirty="0"/>
              <a:t>Hardware configuration</a:t>
            </a:r>
          </a:p>
          <a:p>
            <a:pPr marL="285750" indent="-285750">
              <a:buFontTx/>
              <a:buChar char="-"/>
            </a:pPr>
            <a:r>
              <a:rPr lang="en-US" dirty="0"/>
              <a:t>list of tests executed</a:t>
            </a:r>
          </a:p>
          <a:p>
            <a:pPr marL="285750" indent="-285750">
              <a:buFontTx/>
              <a:buChar char="-"/>
            </a:pPr>
            <a:r>
              <a:rPr lang="en-US" dirty="0"/>
              <a:t>pass/fail results</a:t>
            </a:r>
          </a:p>
          <a:p>
            <a:pPr marL="285750" indent="-285750">
              <a:buFontTx/>
              <a:buChar char="-"/>
            </a:pPr>
            <a:endParaRPr lang="en-US" dirty="0"/>
          </a:p>
        </p:txBody>
      </p:sp>
      <p:cxnSp>
        <p:nvCxnSpPr>
          <p:cNvPr id="28" name="Straight Arrow Connector 27">
            <a:extLst>
              <a:ext uri="{FF2B5EF4-FFF2-40B4-BE49-F238E27FC236}">
                <a16:creationId xmlns:a16="http://schemas.microsoft.com/office/drawing/2014/main" id="{8B9865AB-0289-4977-BE7F-40D6CC92ADA8}"/>
              </a:ext>
            </a:extLst>
          </p:cNvPr>
          <p:cNvCxnSpPr>
            <a:cxnSpLocks/>
            <a:stCxn id="8" idx="6"/>
          </p:cNvCxnSpPr>
          <p:nvPr/>
        </p:nvCxnSpPr>
        <p:spPr>
          <a:xfrm>
            <a:off x="4501649" y="4980994"/>
            <a:ext cx="784790"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AE6D15B-56D5-4F65-BE31-5E35A6639504}"/>
              </a:ext>
            </a:extLst>
          </p:cNvPr>
          <p:cNvSpPr txBox="1"/>
          <p:nvPr/>
        </p:nvSpPr>
        <p:spPr>
          <a:xfrm>
            <a:off x="6598302" y="4563035"/>
            <a:ext cx="5428217" cy="830997"/>
          </a:xfrm>
          <a:prstGeom prst="rect">
            <a:avLst/>
          </a:prstGeom>
          <a:noFill/>
        </p:spPr>
        <p:txBody>
          <a:bodyPr wrap="none" rtlCol="0">
            <a:spAutoFit/>
          </a:bodyPr>
          <a:lstStyle/>
          <a:p>
            <a:r>
              <a:rPr lang="en-US" sz="1600" dirty="0"/>
              <a:t>“Our new hardware is certified to work with RHEL </a:t>
            </a:r>
            <a:r>
              <a:rPr lang="en-US" sz="1600" dirty="0" err="1"/>
              <a:t>x.x</a:t>
            </a:r>
            <a:r>
              <a:rPr lang="en-US" sz="1600" dirty="0"/>
              <a:t>, SLES </a:t>
            </a:r>
            <a:r>
              <a:rPr lang="en-US" sz="1600" dirty="0" err="1"/>
              <a:t>y.y</a:t>
            </a:r>
            <a:r>
              <a:rPr lang="en-US" sz="1600" dirty="0"/>
              <a:t>”</a:t>
            </a:r>
          </a:p>
          <a:p>
            <a:pPr algn="ctr"/>
            <a:r>
              <a:rPr lang="en-US" sz="1600" dirty="0"/>
              <a:t>or</a:t>
            </a:r>
          </a:p>
          <a:p>
            <a:r>
              <a:rPr lang="en-US" sz="1600" dirty="0"/>
              <a:t>“Our distribution is supported by the following hardware”</a:t>
            </a:r>
          </a:p>
        </p:txBody>
      </p:sp>
      <p:sp>
        <p:nvSpPr>
          <p:cNvPr id="30" name="Flowchart: Sequential Access Storage 29">
            <a:extLst>
              <a:ext uri="{FF2B5EF4-FFF2-40B4-BE49-F238E27FC236}">
                <a16:creationId xmlns:a16="http://schemas.microsoft.com/office/drawing/2014/main" id="{F90D5062-D7B5-495C-B326-5903A8DA7B20}"/>
              </a:ext>
            </a:extLst>
          </p:cNvPr>
          <p:cNvSpPr/>
          <p:nvPr/>
        </p:nvSpPr>
        <p:spPr>
          <a:xfrm>
            <a:off x="1708637" y="5535686"/>
            <a:ext cx="720436" cy="720436"/>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DB4DCA-F002-483D-B726-DCE665C1EE39}"/>
              </a:ext>
            </a:extLst>
          </p:cNvPr>
          <p:cNvSpPr txBox="1"/>
          <p:nvPr/>
        </p:nvSpPr>
        <p:spPr>
          <a:xfrm>
            <a:off x="439052" y="5585362"/>
            <a:ext cx="1146986" cy="584775"/>
          </a:xfrm>
          <a:prstGeom prst="rect">
            <a:avLst/>
          </a:prstGeom>
          <a:solidFill>
            <a:srgbClr val="FFFFFF">
              <a:alpha val="40000"/>
            </a:srgbClr>
          </a:solidFill>
          <a:ln>
            <a:noFill/>
          </a:ln>
        </p:spPr>
        <p:txBody>
          <a:bodyPr wrap="square" rtlCol="0">
            <a:spAutoFit/>
          </a:bodyPr>
          <a:lstStyle/>
          <a:p>
            <a:r>
              <a:rPr lang="en-US" sz="1600" dirty="0"/>
              <a:t>distribution under test</a:t>
            </a:r>
          </a:p>
        </p:txBody>
      </p:sp>
      <p:sp>
        <p:nvSpPr>
          <p:cNvPr id="36" name="TextBox 35">
            <a:extLst>
              <a:ext uri="{FF2B5EF4-FFF2-40B4-BE49-F238E27FC236}">
                <a16:creationId xmlns:a16="http://schemas.microsoft.com/office/drawing/2014/main" id="{34355472-6E3F-49E8-960F-DB43ACD3F7EE}"/>
              </a:ext>
            </a:extLst>
          </p:cNvPr>
          <p:cNvSpPr txBox="1"/>
          <p:nvPr/>
        </p:nvSpPr>
        <p:spPr>
          <a:xfrm>
            <a:off x="3306081" y="3420260"/>
            <a:ext cx="906338" cy="338554"/>
          </a:xfrm>
          <a:prstGeom prst="rect">
            <a:avLst/>
          </a:prstGeom>
          <a:solidFill>
            <a:srgbClr val="FFFFFF">
              <a:alpha val="40000"/>
            </a:srgbClr>
          </a:solidFill>
          <a:ln>
            <a:solidFill>
              <a:schemeClr val="tx1"/>
            </a:solidFill>
          </a:ln>
        </p:spPr>
        <p:txBody>
          <a:bodyPr wrap="none" rtlCol="0">
            <a:spAutoFit/>
          </a:bodyPr>
          <a:lstStyle/>
          <a:p>
            <a:r>
              <a:rPr lang="en-US" sz="1600" dirty="0"/>
              <a:t>test plan</a:t>
            </a:r>
          </a:p>
        </p:txBody>
      </p:sp>
      <p:cxnSp>
        <p:nvCxnSpPr>
          <p:cNvPr id="16" name="Straight Connector 15">
            <a:extLst>
              <a:ext uri="{FF2B5EF4-FFF2-40B4-BE49-F238E27FC236}">
                <a16:creationId xmlns:a16="http://schemas.microsoft.com/office/drawing/2014/main" id="{6FAF1AAB-E2F3-49ED-9325-483A54889E21}"/>
              </a:ext>
            </a:extLst>
          </p:cNvPr>
          <p:cNvCxnSpPr>
            <a:cxnSpLocks/>
          </p:cNvCxnSpPr>
          <p:nvPr/>
        </p:nvCxnSpPr>
        <p:spPr>
          <a:xfrm flipH="1">
            <a:off x="776748" y="4978511"/>
            <a:ext cx="1917291"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62F64D3-9520-4D42-BC1B-77A13D96F0C5}"/>
              </a:ext>
            </a:extLst>
          </p:cNvPr>
          <p:cNvGrpSpPr/>
          <p:nvPr/>
        </p:nvGrpSpPr>
        <p:grpSpPr>
          <a:xfrm rot="20893592">
            <a:off x="1680082" y="3805297"/>
            <a:ext cx="2161613" cy="1166877"/>
            <a:chOff x="9481147" y="3484654"/>
            <a:chExt cx="2161613" cy="1166877"/>
          </a:xfrm>
        </p:grpSpPr>
        <p:sp>
          <p:nvSpPr>
            <p:cNvPr id="20" name="Arc 19">
              <a:extLst>
                <a:ext uri="{FF2B5EF4-FFF2-40B4-BE49-F238E27FC236}">
                  <a16:creationId xmlns:a16="http://schemas.microsoft.com/office/drawing/2014/main" id="{C7366533-C6B4-4222-ADB6-BDAD3294E0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628363E-4500-4128-A3A1-7D3E473AA4AC}"/>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D182F3E-6DDA-4868-86CC-20B30D6FFD8D}"/>
              </a:ext>
            </a:extLst>
          </p:cNvPr>
          <p:cNvGrpSpPr/>
          <p:nvPr/>
        </p:nvGrpSpPr>
        <p:grpSpPr>
          <a:xfrm rot="706408" flipV="1">
            <a:off x="1692792" y="4995391"/>
            <a:ext cx="2161613" cy="1166877"/>
            <a:chOff x="9481147" y="3484654"/>
            <a:chExt cx="2161613" cy="1166877"/>
          </a:xfrm>
        </p:grpSpPr>
        <p:sp>
          <p:nvSpPr>
            <p:cNvPr id="38" name="Arc 37">
              <a:extLst>
                <a:ext uri="{FF2B5EF4-FFF2-40B4-BE49-F238E27FC236}">
                  <a16:creationId xmlns:a16="http://schemas.microsoft.com/office/drawing/2014/main" id="{833B040B-0820-4740-9FE4-635ABFF792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5F2A0C-6462-449B-97BC-741FCCED807D}"/>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F62F3D9D-7C96-4474-9099-E1851AE39F13}"/>
              </a:ext>
            </a:extLst>
          </p:cNvPr>
          <p:cNvCxnSpPr>
            <a:cxnSpLocks/>
          </p:cNvCxnSpPr>
          <p:nvPr/>
        </p:nvCxnSpPr>
        <p:spPr>
          <a:xfrm flipH="1">
            <a:off x="5939292" y="3597040"/>
            <a:ext cx="683320" cy="72478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47" name="Flowchart: Punched Tape 46">
            <a:extLst>
              <a:ext uri="{FF2B5EF4-FFF2-40B4-BE49-F238E27FC236}">
                <a16:creationId xmlns:a16="http://schemas.microsoft.com/office/drawing/2014/main" id="{F3107B16-9305-45F1-A0FC-9294A7858820}"/>
              </a:ext>
            </a:extLst>
          </p:cNvPr>
          <p:cNvSpPr/>
          <p:nvPr/>
        </p:nvSpPr>
        <p:spPr>
          <a:xfrm>
            <a:off x="5475150" y="4591916"/>
            <a:ext cx="851486" cy="679414"/>
          </a:xfrm>
          <a:prstGeom prst="flowChartPunchedTape">
            <a:avLst/>
          </a:prstGeom>
          <a:gradFill>
            <a:gsLst>
              <a:gs pos="1948">
                <a:schemeClr val="accent6">
                  <a:lumMod val="60000"/>
                  <a:lumOff val="40000"/>
                </a:schemeClr>
              </a:gs>
              <a:gs pos="100000">
                <a:schemeClr val="accent6">
                  <a:lumMod val="60000"/>
                  <a:lumOff val="40000"/>
                </a:schemeClr>
              </a:gs>
              <a:gs pos="51000">
                <a:schemeClr val="bg1"/>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pic>
        <p:nvPicPr>
          <p:cNvPr id="51" name="Picture 50">
            <a:extLst>
              <a:ext uri="{FF2B5EF4-FFF2-40B4-BE49-F238E27FC236}">
                <a16:creationId xmlns:a16="http://schemas.microsoft.com/office/drawing/2014/main" id="{F558B23F-62C3-448E-A1D5-8549E414A3B0}"/>
              </a:ext>
            </a:extLst>
          </p:cNvPr>
          <p:cNvPicPr>
            <a:picLocks noChangeAspect="1"/>
          </p:cNvPicPr>
          <p:nvPr/>
        </p:nvPicPr>
        <p:blipFill>
          <a:blip r:embed="rId3"/>
          <a:stretch>
            <a:fillRect/>
          </a:stretch>
        </p:blipFill>
        <p:spPr>
          <a:xfrm>
            <a:off x="1163526" y="3584289"/>
            <a:ext cx="1219200" cy="1219200"/>
          </a:xfrm>
          <a:prstGeom prst="rect">
            <a:avLst/>
          </a:prstGeom>
        </p:spPr>
      </p:pic>
      <p:sp>
        <p:nvSpPr>
          <p:cNvPr id="34" name="TextBox 33">
            <a:extLst>
              <a:ext uri="{FF2B5EF4-FFF2-40B4-BE49-F238E27FC236}">
                <a16:creationId xmlns:a16="http://schemas.microsoft.com/office/drawing/2014/main" id="{9B4D1DA5-49C7-4B02-B9D7-0CD0350359DD}"/>
              </a:ext>
            </a:extLst>
          </p:cNvPr>
          <p:cNvSpPr txBox="1"/>
          <p:nvPr/>
        </p:nvSpPr>
        <p:spPr>
          <a:xfrm>
            <a:off x="433336" y="3760919"/>
            <a:ext cx="1029122" cy="830997"/>
          </a:xfrm>
          <a:prstGeom prst="rect">
            <a:avLst/>
          </a:prstGeom>
          <a:solidFill>
            <a:srgbClr val="FFFFFF">
              <a:alpha val="40000"/>
            </a:srgbClr>
          </a:solidFill>
          <a:ln>
            <a:noFill/>
          </a:ln>
        </p:spPr>
        <p:txBody>
          <a:bodyPr wrap="square" rtlCol="0">
            <a:spAutoFit/>
          </a:bodyPr>
          <a:lstStyle/>
          <a:p>
            <a:r>
              <a:rPr lang="en-US" sz="1600" dirty="0"/>
              <a:t>vendor under test</a:t>
            </a:r>
          </a:p>
        </p:txBody>
      </p:sp>
    </p:spTree>
    <p:extLst>
      <p:ext uri="{BB962C8B-B14F-4D97-AF65-F5344CB8AC3E}">
        <p14:creationId xmlns:p14="http://schemas.microsoft.com/office/powerpoint/2010/main" val="810419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Fabric software development platform</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a:xfrm>
            <a:off x="3719810" y="1580088"/>
            <a:ext cx="4382892" cy="1059826"/>
          </a:xfrm>
        </p:spPr>
        <p:txBody>
          <a:bodyPr>
            <a:normAutofit/>
          </a:bodyPr>
          <a:lstStyle/>
          <a:p>
            <a:pPr marL="0" indent="0">
              <a:buNone/>
            </a:pPr>
            <a:r>
              <a:rPr lang="en-US" dirty="0"/>
              <a:t>A partitionable hardware cluster</a:t>
            </a:r>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loud 5">
            <a:extLst>
              <a:ext uri="{FF2B5EF4-FFF2-40B4-BE49-F238E27FC236}">
                <a16:creationId xmlns:a16="http://schemas.microsoft.com/office/drawing/2014/main" id="{2F9E6564-50CB-43F2-A259-4FA278DF9A0C}"/>
              </a:ext>
            </a:extLst>
          </p:cNvPr>
          <p:cNvSpPr/>
          <p:nvPr/>
        </p:nvSpPr>
        <p:spPr>
          <a:xfrm>
            <a:off x="4556471" y="3465126"/>
            <a:ext cx="1435693" cy="914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Internet</a:t>
            </a:r>
          </a:p>
        </p:txBody>
      </p:sp>
      <p:sp>
        <p:nvSpPr>
          <p:cNvPr id="7" name="Rectangle: Rounded Corners 6">
            <a:extLst>
              <a:ext uri="{FF2B5EF4-FFF2-40B4-BE49-F238E27FC236}">
                <a16:creationId xmlns:a16="http://schemas.microsoft.com/office/drawing/2014/main" id="{01A52EC9-37FF-4E5D-9A6D-FD23349D06D4}"/>
              </a:ext>
            </a:extLst>
          </p:cNvPr>
          <p:cNvSpPr/>
          <p:nvPr/>
        </p:nvSpPr>
        <p:spPr>
          <a:xfrm>
            <a:off x="6396665" y="3532424"/>
            <a:ext cx="1008405" cy="779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VPN</a:t>
            </a:r>
          </a:p>
          <a:p>
            <a:pPr algn="ctr"/>
            <a:r>
              <a:rPr lang="en-US" dirty="0"/>
              <a:t>Firewall</a:t>
            </a:r>
          </a:p>
        </p:txBody>
      </p:sp>
      <p:cxnSp>
        <p:nvCxnSpPr>
          <p:cNvPr id="9" name="Straight Arrow Connector 8">
            <a:extLst>
              <a:ext uri="{FF2B5EF4-FFF2-40B4-BE49-F238E27FC236}">
                <a16:creationId xmlns:a16="http://schemas.microsoft.com/office/drawing/2014/main" id="{7D54D970-3FEC-41B2-B509-46CA3668CD19}"/>
              </a:ext>
            </a:extLst>
          </p:cNvPr>
          <p:cNvCxnSpPr>
            <a:cxnSpLocks/>
            <a:stCxn id="6" idx="0"/>
            <a:endCxn id="7" idx="1"/>
          </p:cNvCxnSpPr>
          <p:nvPr/>
        </p:nvCxnSpPr>
        <p:spPr>
          <a:xfrm>
            <a:off x="5990968" y="3922326"/>
            <a:ext cx="40569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3580E0E8-3A29-43F7-9503-6D5C308E79B9}"/>
              </a:ext>
            </a:extLst>
          </p:cNvPr>
          <p:cNvSpPr/>
          <p:nvPr/>
        </p:nvSpPr>
        <p:spPr>
          <a:xfrm>
            <a:off x="7845971" y="3532424"/>
            <a:ext cx="1217872" cy="779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Controller</a:t>
            </a:r>
          </a:p>
        </p:txBody>
      </p:sp>
      <p:cxnSp>
        <p:nvCxnSpPr>
          <p:cNvPr id="13" name="Straight Arrow Connector 12">
            <a:extLst>
              <a:ext uri="{FF2B5EF4-FFF2-40B4-BE49-F238E27FC236}">
                <a16:creationId xmlns:a16="http://schemas.microsoft.com/office/drawing/2014/main" id="{DCA1C27E-9BF7-44FB-AD7A-BB23F718BF5E}"/>
              </a:ext>
            </a:extLst>
          </p:cNvPr>
          <p:cNvCxnSpPr>
            <a:cxnSpLocks/>
            <a:stCxn id="7" idx="3"/>
            <a:endCxn id="11" idx="1"/>
          </p:cNvCxnSpPr>
          <p:nvPr/>
        </p:nvCxnSpPr>
        <p:spPr>
          <a:xfrm>
            <a:off x="7405070" y="3922326"/>
            <a:ext cx="44090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5C692015-DAC2-4023-82FD-4A1D3B7348BC}"/>
              </a:ext>
            </a:extLst>
          </p:cNvPr>
          <p:cNvSpPr/>
          <p:nvPr/>
        </p:nvSpPr>
        <p:spPr>
          <a:xfrm>
            <a:off x="9536512" y="1582961"/>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 machine</a:t>
            </a:r>
          </a:p>
        </p:txBody>
      </p:sp>
      <p:sp>
        <p:nvSpPr>
          <p:cNvPr id="16" name="Rectangle: Rounded Corners 15">
            <a:extLst>
              <a:ext uri="{FF2B5EF4-FFF2-40B4-BE49-F238E27FC236}">
                <a16:creationId xmlns:a16="http://schemas.microsoft.com/office/drawing/2014/main" id="{7B2D1C22-434D-483C-BF03-89B76B6BC2BE}"/>
              </a:ext>
            </a:extLst>
          </p:cNvPr>
          <p:cNvSpPr/>
          <p:nvPr/>
        </p:nvSpPr>
        <p:spPr>
          <a:xfrm>
            <a:off x="9536512" y="2372465"/>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7" name="Rectangle: Rounded Corners 16">
            <a:extLst>
              <a:ext uri="{FF2B5EF4-FFF2-40B4-BE49-F238E27FC236}">
                <a16:creationId xmlns:a16="http://schemas.microsoft.com/office/drawing/2014/main" id="{8267CCA3-5F01-484D-9983-1A588A54207A}"/>
              </a:ext>
            </a:extLst>
          </p:cNvPr>
          <p:cNvSpPr/>
          <p:nvPr/>
        </p:nvSpPr>
        <p:spPr>
          <a:xfrm>
            <a:off x="9536512" y="3156653"/>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8" name="Rectangle: Rounded Corners 17">
            <a:extLst>
              <a:ext uri="{FF2B5EF4-FFF2-40B4-BE49-F238E27FC236}">
                <a16:creationId xmlns:a16="http://schemas.microsoft.com/office/drawing/2014/main" id="{6F90024B-85D0-46A3-B3CE-54C2BE67503A}"/>
              </a:ext>
            </a:extLst>
          </p:cNvPr>
          <p:cNvSpPr/>
          <p:nvPr/>
        </p:nvSpPr>
        <p:spPr>
          <a:xfrm>
            <a:off x="9536512" y="3940841"/>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9" name="Rectangle: Rounded Corners 18">
            <a:extLst>
              <a:ext uri="{FF2B5EF4-FFF2-40B4-BE49-F238E27FC236}">
                <a16:creationId xmlns:a16="http://schemas.microsoft.com/office/drawing/2014/main" id="{2AE1E133-78CA-45C2-B7A6-D574DEBA15D6}"/>
              </a:ext>
            </a:extLst>
          </p:cNvPr>
          <p:cNvSpPr/>
          <p:nvPr/>
        </p:nvSpPr>
        <p:spPr>
          <a:xfrm>
            <a:off x="9536512" y="4725029"/>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20" name="Rectangle: Rounded Corners 19">
            <a:extLst>
              <a:ext uri="{FF2B5EF4-FFF2-40B4-BE49-F238E27FC236}">
                <a16:creationId xmlns:a16="http://schemas.microsoft.com/office/drawing/2014/main" id="{9D115378-8D64-4A28-9883-60146E1AC643}"/>
              </a:ext>
            </a:extLst>
          </p:cNvPr>
          <p:cNvSpPr/>
          <p:nvPr/>
        </p:nvSpPr>
        <p:spPr>
          <a:xfrm>
            <a:off x="9536512" y="5509217"/>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cxnSp>
        <p:nvCxnSpPr>
          <p:cNvPr id="21" name="Connector: Elbow 20">
            <a:extLst>
              <a:ext uri="{FF2B5EF4-FFF2-40B4-BE49-F238E27FC236}">
                <a16:creationId xmlns:a16="http://schemas.microsoft.com/office/drawing/2014/main" id="{2EAE616B-792F-4A87-960D-881D1B924761}"/>
              </a:ext>
            </a:extLst>
          </p:cNvPr>
          <p:cNvCxnSpPr>
            <a:cxnSpLocks/>
            <a:stCxn id="11" idx="3"/>
            <a:endCxn id="15" idx="1"/>
          </p:cNvCxnSpPr>
          <p:nvPr/>
        </p:nvCxnSpPr>
        <p:spPr>
          <a:xfrm flipV="1">
            <a:off x="9063843" y="1891435"/>
            <a:ext cx="472669"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01110C3-BED5-4040-9707-B5B90644D688}"/>
              </a:ext>
            </a:extLst>
          </p:cNvPr>
          <p:cNvCxnSpPr>
            <a:cxnSpLocks/>
            <a:stCxn id="11" idx="3"/>
            <a:endCxn id="16" idx="1"/>
          </p:cNvCxnSpPr>
          <p:nvPr/>
        </p:nvCxnSpPr>
        <p:spPr>
          <a:xfrm flipV="1">
            <a:off x="9063843" y="2680939"/>
            <a:ext cx="472669"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3782381-FDB7-41B4-AF3B-925818BCF751}"/>
              </a:ext>
            </a:extLst>
          </p:cNvPr>
          <p:cNvCxnSpPr>
            <a:cxnSpLocks/>
            <a:stCxn id="11" idx="3"/>
            <a:endCxn id="17" idx="1"/>
          </p:cNvCxnSpPr>
          <p:nvPr/>
        </p:nvCxnSpPr>
        <p:spPr>
          <a:xfrm flipV="1">
            <a:off x="9063843" y="3465127"/>
            <a:ext cx="472669"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60A23E89-AC86-4C57-8AFC-B81129133CEC}"/>
              </a:ext>
            </a:extLst>
          </p:cNvPr>
          <p:cNvCxnSpPr>
            <a:cxnSpLocks/>
            <a:stCxn id="11" idx="3"/>
            <a:endCxn id="18" idx="1"/>
          </p:cNvCxnSpPr>
          <p:nvPr/>
        </p:nvCxnSpPr>
        <p:spPr>
          <a:xfrm>
            <a:off x="9063843" y="3922326"/>
            <a:ext cx="472669"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93DA8A88-AD5D-4266-9832-2C99E7C91A2B}"/>
              </a:ext>
            </a:extLst>
          </p:cNvPr>
          <p:cNvCxnSpPr>
            <a:cxnSpLocks/>
            <a:stCxn id="11" idx="3"/>
            <a:endCxn id="19" idx="1"/>
          </p:cNvCxnSpPr>
          <p:nvPr/>
        </p:nvCxnSpPr>
        <p:spPr>
          <a:xfrm>
            <a:off x="9063843" y="3922326"/>
            <a:ext cx="472669"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E25BBF0-7B88-4B43-A2AB-7348AA3D7A3B}"/>
              </a:ext>
            </a:extLst>
          </p:cNvPr>
          <p:cNvCxnSpPr>
            <a:cxnSpLocks/>
            <a:stCxn id="11" idx="3"/>
            <a:endCxn id="20" idx="1"/>
          </p:cNvCxnSpPr>
          <p:nvPr/>
        </p:nvCxnSpPr>
        <p:spPr>
          <a:xfrm>
            <a:off x="9063843" y="3922326"/>
            <a:ext cx="472669" cy="189536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1934F15-7636-4017-B868-4DBE271CF335}"/>
              </a:ext>
            </a:extLst>
          </p:cNvPr>
          <p:cNvSpPr txBox="1"/>
          <p:nvPr/>
        </p:nvSpPr>
        <p:spPr>
          <a:xfrm rot="16200000">
            <a:off x="8519515" y="5061451"/>
            <a:ext cx="1284326" cy="276999"/>
          </a:xfrm>
          <a:prstGeom prst="rect">
            <a:avLst/>
          </a:prstGeom>
          <a:noFill/>
        </p:spPr>
        <p:txBody>
          <a:bodyPr wrap="none" rtlCol="0">
            <a:spAutoFit/>
          </a:bodyPr>
          <a:lstStyle/>
          <a:p>
            <a:r>
              <a:rPr lang="en-US" sz="1200" dirty="0"/>
              <a:t>Control Network</a:t>
            </a:r>
          </a:p>
        </p:txBody>
      </p:sp>
      <p:cxnSp>
        <p:nvCxnSpPr>
          <p:cNvPr id="40" name="Straight Connector 39">
            <a:extLst>
              <a:ext uri="{FF2B5EF4-FFF2-40B4-BE49-F238E27FC236}">
                <a16:creationId xmlns:a16="http://schemas.microsoft.com/office/drawing/2014/main" id="{8A7CC535-9E42-4CAD-90C0-7CB37B32D881}"/>
              </a:ext>
            </a:extLst>
          </p:cNvPr>
          <p:cNvCxnSpPr>
            <a:cxnSpLocks/>
          </p:cNvCxnSpPr>
          <p:nvPr/>
        </p:nvCxnSpPr>
        <p:spPr>
          <a:xfrm>
            <a:off x="11026431" y="1891434"/>
            <a:ext cx="0" cy="1573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1371B65B-255C-4F7C-BD8B-04120D8A17A2}"/>
              </a:ext>
            </a:extLst>
          </p:cNvPr>
          <p:cNvCxnSpPr>
            <a:stCxn id="15" idx="3"/>
          </p:cNvCxnSpPr>
          <p:nvPr/>
        </p:nvCxnSpPr>
        <p:spPr>
          <a:xfrm flipV="1">
            <a:off x="10737350" y="1891434"/>
            <a:ext cx="289081"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4" name="Connector: Elbow 43">
            <a:extLst>
              <a:ext uri="{FF2B5EF4-FFF2-40B4-BE49-F238E27FC236}">
                <a16:creationId xmlns:a16="http://schemas.microsoft.com/office/drawing/2014/main" id="{DFF7D0CD-CC9C-4EC5-A96D-042717190487}"/>
              </a:ext>
            </a:extLst>
          </p:cNvPr>
          <p:cNvCxnSpPr>
            <a:cxnSpLocks/>
            <a:stCxn id="17" idx="3"/>
          </p:cNvCxnSpPr>
          <p:nvPr/>
        </p:nvCxnSpPr>
        <p:spPr>
          <a:xfrm flipV="1">
            <a:off x="10737350" y="3465126"/>
            <a:ext cx="300572"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848D71-3FE1-4981-8C10-61E9BA2EC0EA}"/>
              </a:ext>
            </a:extLst>
          </p:cNvPr>
          <p:cNvCxnSpPr>
            <a:stCxn id="16" idx="3"/>
          </p:cNvCxnSpPr>
          <p:nvPr/>
        </p:nvCxnSpPr>
        <p:spPr>
          <a:xfrm flipV="1">
            <a:off x="10737350" y="2680938"/>
            <a:ext cx="300572" cy="1"/>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729155B-4678-462B-9217-94852960820B}"/>
              </a:ext>
            </a:extLst>
          </p:cNvPr>
          <p:cNvSpPr txBox="1"/>
          <p:nvPr/>
        </p:nvSpPr>
        <p:spPr>
          <a:xfrm rot="16200000">
            <a:off x="10575291" y="2539780"/>
            <a:ext cx="1226426" cy="276999"/>
          </a:xfrm>
          <a:prstGeom prst="rect">
            <a:avLst/>
          </a:prstGeom>
          <a:noFill/>
        </p:spPr>
        <p:txBody>
          <a:bodyPr wrap="none" rtlCol="0">
            <a:spAutoFit/>
          </a:bodyPr>
          <a:lstStyle/>
          <a:p>
            <a:r>
              <a:rPr lang="en-US" sz="1200" dirty="0"/>
              <a:t>InfiniBand Fabric</a:t>
            </a:r>
          </a:p>
        </p:txBody>
      </p:sp>
      <p:cxnSp>
        <p:nvCxnSpPr>
          <p:cNvPr id="51" name="Straight Connector 50">
            <a:extLst>
              <a:ext uri="{FF2B5EF4-FFF2-40B4-BE49-F238E27FC236}">
                <a16:creationId xmlns:a16="http://schemas.microsoft.com/office/drawing/2014/main" id="{426C52A1-8CC0-498B-A02C-E4145922F99A}"/>
              </a:ext>
            </a:extLst>
          </p:cNvPr>
          <p:cNvCxnSpPr/>
          <p:nvPr/>
        </p:nvCxnSpPr>
        <p:spPr>
          <a:xfrm>
            <a:off x="11445175" y="1700613"/>
            <a:ext cx="0" cy="23852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9A49B11-731F-490B-A859-846C41713F27}"/>
              </a:ext>
            </a:extLst>
          </p:cNvPr>
          <p:cNvCxnSpPr/>
          <p:nvPr/>
        </p:nvCxnSpPr>
        <p:spPr>
          <a:xfrm flipH="1">
            <a:off x="10737350" y="1700613"/>
            <a:ext cx="6992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B963BFE-3803-4379-80E9-F8126080B796}"/>
              </a:ext>
            </a:extLst>
          </p:cNvPr>
          <p:cNvCxnSpPr/>
          <p:nvPr/>
        </p:nvCxnSpPr>
        <p:spPr>
          <a:xfrm flipH="1">
            <a:off x="10737350" y="3623417"/>
            <a:ext cx="7078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4A0D426-619F-4501-B344-013127634B6B}"/>
              </a:ext>
            </a:extLst>
          </p:cNvPr>
          <p:cNvCxnSpPr/>
          <p:nvPr/>
        </p:nvCxnSpPr>
        <p:spPr>
          <a:xfrm flipH="1">
            <a:off x="10737350" y="4085820"/>
            <a:ext cx="707825"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621D23AF-848D-4ED1-A47E-7F6A2B245BCC}"/>
              </a:ext>
            </a:extLst>
          </p:cNvPr>
          <p:cNvSpPr txBox="1"/>
          <p:nvPr/>
        </p:nvSpPr>
        <p:spPr>
          <a:xfrm rot="16200000">
            <a:off x="11150649" y="2780711"/>
            <a:ext cx="913199" cy="276999"/>
          </a:xfrm>
          <a:prstGeom prst="rect">
            <a:avLst/>
          </a:prstGeom>
          <a:noFill/>
        </p:spPr>
        <p:txBody>
          <a:bodyPr wrap="none" rtlCol="0">
            <a:spAutoFit/>
          </a:bodyPr>
          <a:lstStyle/>
          <a:p>
            <a:r>
              <a:rPr lang="en-US" sz="1200" dirty="0" err="1"/>
              <a:t>RoCE</a:t>
            </a:r>
            <a:r>
              <a:rPr lang="en-US" sz="1200" dirty="0"/>
              <a:t> Fabric</a:t>
            </a:r>
          </a:p>
        </p:txBody>
      </p:sp>
      <p:cxnSp>
        <p:nvCxnSpPr>
          <p:cNvPr id="60" name="Straight Connector 59">
            <a:extLst>
              <a:ext uri="{FF2B5EF4-FFF2-40B4-BE49-F238E27FC236}">
                <a16:creationId xmlns:a16="http://schemas.microsoft.com/office/drawing/2014/main" id="{D0D0CACB-ABEA-45C3-A598-6CDA764B1206}"/>
              </a:ext>
            </a:extLst>
          </p:cNvPr>
          <p:cNvCxnSpPr/>
          <p:nvPr/>
        </p:nvCxnSpPr>
        <p:spPr>
          <a:xfrm>
            <a:off x="10737350" y="4477914"/>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2A4B49B-CBE7-4B75-AEFB-0838392CB832}"/>
              </a:ext>
            </a:extLst>
          </p:cNvPr>
          <p:cNvCxnSpPr/>
          <p:nvPr/>
        </p:nvCxnSpPr>
        <p:spPr>
          <a:xfrm>
            <a:off x="11086989" y="4477914"/>
            <a:ext cx="0" cy="1213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3633A6E-D2FD-40DD-BB69-D883C66DCA67}"/>
              </a:ext>
            </a:extLst>
          </p:cNvPr>
          <p:cNvCxnSpPr/>
          <p:nvPr/>
        </p:nvCxnSpPr>
        <p:spPr>
          <a:xfrm flipH="1">
            <a:off x="10737350" y="5682953"/>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3F222F6-69C7-43F6-9FCA-111C3E198C4B}"/>
              </a:ext>
            </a:extLst>
          </p:cNvPr>
          <p:cNvCxnSpPr>
            <a:cxnSpLocks/>
            <a:endCxn id="19" idx="3"/>
          </p:cNvCxnSpPr>
          <p:nvPr/>
        </p:nvCxnSpPr>
        <p:spPr>
          <a:xfrm flipH="1" flipV="1">
            <a:off x="10737350" y="5033503"/>
            <a:ext cx="349639" cy="14334"/>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BAE7E5F6-EBE6-4E29-8543-0A71D7FCE38F}"/>
              </a:ext>
            </a:extLst>
          </p:cNvPr>
          <p:cNvSpPr txBox="1"/>
          <p:nvPr/>
        </p:nvSpPr>
        <p:spPr>
          <a:xfrm rot="16200000">
            <a:off x="10684899" y="4951122"/>
            <a:ext cx="1011944" cy="276999"/>
          </a:xfrm>
          <a:prstGeom prst="rect">
            <a:avLst/>
          </a:prstGeom>
          <a:noFill/>
        </p:spPr>
        <p:txBody>
          <a:bodyPr wrap="none" rtlCol="0">
            <a:spAutoFit/>
          </a:bodyPr>
          <a:lstStyle/>
          <a:p>
            <a:r>
              <a:rPr lang="en-US" sz="1200" dirty="0" err="1"/>
              <a:t>iWARP</a:t>
            </a:r>
            <a:r>
              <a:rPr lang="en-US" sz="1200" dirty="0"/>
              <a:t> Fabric</a:t>
            </a:r>
          </a:p>
        </p:txBody>
      </p:sp>
      <p:cxnSp>
        <p:nvCxnSpPr>
          <p:cNvPr id="70" name="Straight Connector 69">
            <a:extLst>
              <a:ext uri="{FF2B5EF4-FFF2-40B4-BE49-F238E27FC236}">
                <a16:creationId xmlns:a16="http://schemas.microsoft.com/office/drawing/2014/main" id="{8F132F50-3124-402B-85F2-304E0FD99E83}"/>
              </a:ext>
            </a:extLst>
          </p:cNvPr>
          <p:cNvCxnSpPr>
            <a:stCxn id="18" idx="3"/>
          </p:cNvCxnSpPr>
          <p:nvPr/>
        </p:nvCxnSpPr>
        <p:spPr>
          <a:xfrm flipV="1">
            <a:off x="10737350" y="4249314"/>
            <a:ext cx="707825"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F68C2E3-4DBE-4E14-AFEA-F2512CCBE8C0}"/>
              </a:ext>
            </a:extLst>
          </p:cNvPr>
          <p:cNvCxnSpPr/>
          <p:nvPr/>
        </p:nvCxnSpPr>
        <p:spPr>
          <a:xfrm>
            <a:off x="11436629" y="4266091"/>
            <a:ext cx="8546" cy="1733882"/>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7B8E00F-5126-4512-82E6-20A645A51546}"/>
              </a:ext>
            </a:extLst>
          </p:cNvPr>
          <p:cNvCxnSpPr/>
          <p:nvPr/>
        </p:nvCxnSpPr>
        <p:spPr>
          <a:xfrm flipH="1">
            <a:off x="10754384" y="6008623"/>
            <a:ext cx="682244"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D91E9AC4-C1F2-4571-9184-87C092DD5AAF}"/>
              </a:ext>
            </a:extLst>
          </p:cNvPr>
          <p:cNvSpPr txBox="1"/>
          <p:nvPr/>
        </p:nvSpPr>
        <p:spPr>
          <a:xfrm rot="16200000">
            <a:off x="11179598" y="5112963"/>
            <a:ext cx="855299" cy="276999"/>
          </a:xfrm>
          <a:prstGeom prst="rect">
            <a:avLst/>
          </a:prstGeom>
          <a:noFill/>
        </p:spPr>
        <p:txBody>
          <a:bodyPr wrap="none" rtlCol="0">
            <a:spAutoFit/>
          </a:bodyPr>
          <a:lstStyle/>
          <a:p>
            <a:r>
              <a:rPr lang="en-US" sz="1200" dirty="0"/>
              <a:t>OPA Fabric</a:t>
            </a:r>
          </a:p>
        </p:txBody>
      </p:sp>
      <p:sp>
        <p:nvSpPr>
          <p:cNvPr id="43" name="Content Placeholder 4">
            <a:extLst>
              <a:ext uri="{FF2B5EF4-FFF2-40B4-BE49-F238E27FC236}">
                <a16:creationId xmlns:a16="http://schemas.microsoft.com/office/drawing/2014/main" id="{947CB0FB-E9E4-4E4F-8532-CDFD067D1C1E}"/>
              </a:ext>
            </a:extLst>
          </p:cNvPr>
          <p:cNvSpPr txBox="1">
            <a:spLocks/>
          </p:cNvSpPr>
          <p:nvPr/>
        </p:nvSpPr>
        <p:spPr>
          <a:xfrm>
            <a:off x="124958" y="2604775"/>
            <a:ext cx="4904869" cy="2177902"/>
          </a:xfrm>
          <a:prstGeom prst="rect">
            <a:avLst/>
          </a:prstGeom>
        </p:spPr>
        <p:txBody>
          <a:bodyPr vert="horz" lIns="91440" tIns="45720" rIns="91440" bIns="45720" rtlCol="0">
            <a:normAutofit/>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Multi-vendor</a:t>
            </a:r>
          </a:p>
          <a:p>
            <a:pPr lvl="1"/>
            <a:r>
              <a:rPr lang="en-US" dirty="0"/>
              <a:t>Multi-network types (e.g. IB, </a:t>
            </a:r>
            <a:r>
              <a:rPr lang="en-US" dirty="0" err="1"/>
              <a:t>RoCE</a:t>
            </a:r>
            <a:r>
              <a:rPr lang="en-US" dirty="0"/>
              <a:t>, </a:t>
            </a:r>
            <a:r>
              <a:rPr lang="en-US" dirty="0" err="1"/>
              <a:t>iWARP</a:t>
            </a:r>
            <a:r>
              <a:rPr lang="en-US" dirty="0"/>
              <a:t> …)</a:t>
            </a:r>
          </a:p>
          <a:p>
            <a:pPr lvl="1"/>
            <a:r>
              <a:rPr lang="en-US" dirty="0"/>
              <a:t>Easily extensible to add new network types</a:t>
            </a:r>
          </a:p>
          <a:p>
            <a:pPr lvl="1"/>
            <a:r>
              <a:rPr lang="en-US" dirty="0"/>
              <a:t>Controlled access from the Internet</a:t>
            </a:r>
          </a:p>
          <a:p>
            <a:pPr lvl="2"/>
            <a:r>
              <a:rPr lang="en-US" dirty="0"/>
              <a:t>VPN account required to access cluster</a:t>
            </a:r>
          </a:p>
          <a:p>
            <a:pPr lvl="2"/>
            <a:r>
              <a:rPr lang="en-US" dirty="0"/>
              <a:t>Account on cluster required to access functions of cluster controller</a:t>
            </a:r>
          </a:p>
        </p:txBody>
      </p:sp>
    </p:spTree>
    <p:extLst>
      <p:ext uri="{BB962C8B-B14F-4D97-AF65-F5344CB8AC3E}">
        <p14:creationId xmlns:p14="http://schemas.microsoft.com/office/powerpoint/2010/main" val="7740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230363" y="2310931"/>
            <a:ext cx="5220606"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a:rPr>
              <a:t>Automated System Configuration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Beaker p</a:t>
            </a:r>
            <a:r>
              <a:rPr kumimoji="0" lang="en-US" sz="1600" i="0" u="none" strike="noStrike" kern="1200" cap="none" spc="0" normalizeH="0" baseline="0" noProof="0" dirty="0" err="1">
                <a:ln>
                  <a:noFill/>
                </a:ln>
                <a:solidFill>
                  <a:prstClr val="black"/>
                </a:solidFill>
                <a:effectLst/>
                <a:uLnTx/>
                <a:uFillTx/>
                <a:latin typeface="Arial"/>
              </a:rPr>
              <a:t>owers</a:t>
            </a:r>
            <a:r>
              <a:rPr kumimoji="0" lang="en-US" sz="1600" i="0" u="none" strike="noStrike" kern="1200" cap="none" spc="0" normalizeH="0" baseline="0" noProof="0" dirty="0">
                <a:ln>
                  <a:noFill/>
                </a:ln>
                <a:solidFill>
                  <a:prstClr val="black"/>
                </a:solidFill>
                <a:effectLst/>
                <a:uLnTx/>
                <a:uFillTx/>
                <a:latin typeface="Arial"/>
              </a:rPr>
              <a:t> on and off lab machines</a:t>
            </a:r>
            <a:r>
              <a:rPr lang="en-US" sz="1600" dirty="0">
                <a:solidFill>
                  <a:prstClr val="black"/>
                </a:solidFill>
                <a:latin typeface="Arial"/>
              </a:rPr>
              <a:t> as needed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i="0" u="none" strike="noStrike" kern="1200" cap="none" spc="0" normalizeH="0" baseline="0" noProof="0" dirty="0">
                <a:ln>
                  <a:noFill/>
                </a:ln>
                <a:solidFill>
                  <a:prstClr val="black"/>
                </a:solidFill>
                <a:effectLst/>
                <a:uLnTx/>
                <a:uFillTx/>
                <a:latin typeface="Arial"/>
              </a:rPr>
              <a:t>Controls the </a:t>
            </a:r>
            <a:r>
              <a:rPr kumimoji="0" lang="en-US" sz="1600" i="0" u="none" strike="noStrike" kern="1200" cap="none" spc="0" normalizeH="0" baseline="0" noProof="0" dirty="0" err="1">
                <a:ln>
                  <a:noFill/>
                </a:ln>
                <a:solidFill>
                  <a:prstClr val="black"/>
                </a:solidFill>
                <a:effectLst/>
                <a:uLnTx/>
                <a:uFillTx/>
                <a:latin typeface="Arial"/>
              </a:rPr>
              <a:t>dhcp</a:t>
            </a:r>
            <a:r>
              <a:rPr kumimoji="0" lang="en-US" sz="1600" i="0" u="none" strike="noStrike" kern="1200" cap="none" spc="0" normalizeH="0" baseline="0" noProof="0" dirty="0">
                <a:ln>
                  <a:noFill/>
                </a:ln>
                <a:solidFill>
                  <a:prstClr val="black"/>
                </a:solidFill>
                <a:effectLst/>
                <a:uLnTx/>
                <a:uFillTx/>
                <a:latin typeface="Arial"/>
              </a:rPr>
              <a:t> boot </a:t>
            </a:r>
            <a:r>
              <a:rPr kumimoji="0" lang="en-US" sz="1600" b="0" i="0" u="none" strike="noStrike" kern="1200" cap="none" spc="0" normalizeH="0" baseline="0" noProof="0" dirty="0">
                <a:ln>
                  <a:noFill/>
                </a:ln>
                <a:solidFill>
                  <a:prstClr val="black"/>
                </a:solidFill>
                <a:effectLst/>
                <a:uLnTx/>
                <a:uFillTx/>
                <a:latin typeface="Arial"/>
              </a:rPr>
              <a:t>parameters for each lab machine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I</a:t>
            </a:r>
            <a:r>
              <a:rPr kumimoji="0" lang="en-US" sz="1600" b="0" i="0" u="none" strike="noStrike" kern="1200" cap="none" spc="0" normalizeH="0" baseline="0" noProof="0" dirty="0" err="1">
                <a:ln>
                  <a:noFill/>
                </a:ln>
                <a:solidFill>
                  <a:prstClr val="black"/>
                </a:solidFill>
                <a:effectLst/>
                <a:uLnTx/>
                <a:uFillTx/>
                <a:latin typeface="Arial"/>
              </a:rPr>
              <a:t>nstalls</a:t>
            </a:r>
            <a:r>
              <a:rPr kumimoji="0" lang="en-US" sz="1600" b="0" i="0" u="none" strike="noStrike" kern="1200" cap="none" spc="0" normalizeH="0" baseline="0" noProof="0" dirty="0">
                <a:ln>
                  <a:noFill/>
                </a:ln>
                <a:solidFill>
                  <a:prstClr val="black"/>
                </a:solidFill>
                <a:effectLst/>
                <a:uLnTx/>
                <a:uFillTx/>
                <a:latin typeface="Arial"/>
              </a:rPr>
              <a:t> software </a:t>
            </a:r>
            <a:r>
              <a:rPr lang="en-US" sz="1600" dirty="0">
                <a:solidFill>
                  <a:prstClr val="black"/>
                </a:solidFill>
                <a:latin typeface="Arial"/>
              </a:rPr>
              <a:t>a</a:t>
            </a:r>
            <a:r>
              <a:rPr kumimoji="0" lang="en-US" sz="1600" b="0" i="0" u="none" strike="noStrike" kern="1200" cap="none" spc="0" normalizeH="0" baseline="0" noProof="0" dirty="0">
                <a:ln>
                  <a:noFill/>
                </a:ln>
                <a:solidFill>
                  <a:prstClr val="black"/>
                </a:solidFill>
                <a:effectLst/>
                <a:uLnTx/>
                <a:uFillTx/>
                <a:latin typeface="Arial"/>
              </a:rPr>
              <a:t>s requested</a:t>
            </a:r>
          </a:p>
          <a:p>
            <a:pPr marL="742950" lvl="1" indent="-285750" defTabSz="914400">
              <a:buFontTx/>
              <a:buChar char="-"/>
              <a:defRPr/>
            </a:pPr>
            <a:r>
              <a:rPr kumimoji="0" lang="en-US" sz="1600" b="0" i="0" u="none" strike="noStrike" kern="1200" cap="none" spc="0" normalizeH="0" baseline="0" noProof="0" dirty="0">
                <a:ln>
                  <a:noFill/>
                </a:ln>
                <a:solidFill>
                  <a:prstClr val="black"/>
                </a:solidFill>
                <a:effectLst/>
                <a:uLnTx/>
                <a:uFillTx/>
                <a:latin typeface="Arial"/>
              </a:rPr>
              <a:t>by setting up the proper PXE boot image in </a:t>
            </a:r>
            <a:r>
              <a:rPr kumimoji="0" lang="en-US" sz="1600" b="0" i="0" u="none" strike="noStrike" kern="1200" cap="none" spc="0" normalizeH="0" baseline="0" noProof="0" dirty="0" err="1">
                <a:ln>
                  <a:noFill/>
                </a:ln>
                <a:solidFill>
                  <a:prstClr val="black"/>
                </a:solidFill>
                <a:effectLst/>
                <a:uLnTx/>
                <a:uFillTx/>
                <a:latin typeface="Arial"/>
              </a:rPr>
              <a:t>dhcp</a:t>
            </a:r>
            <a:r>
              <a:rPr kumimoji="0" lang="en-US" sz="1600" b="0" i="0" u="none" strike="noStrike" kern="1200" cap="none" spc="0" normalizeH="0" baseline="0" noProof="0" dirty="0">
                <a:ln>
                  <a:noFill/>
                </a:ln>
                <a:solidFill>
                  <a:prstClr val="black"/>
                </a:solidFill>
                <a:effectLst/>
                <a:uLnTx/>
                <a:uFillTx/>
                <a:latin typeface="Arial"/>
              </a:rPr>
              <a:t> and then powering on the machine (which will be set to PXE boot)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rPr>
              <a:t>Test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a:rPr>
              <a:t>Once the system is configured, the </a:t>
            </a:r>
            <a:r>
              <a:rPr kumimoji="0" lang="en-US" sz="1600" b="0" i="0" u="none" strike="noStrike" kern="1200" cap="none" spc="0" normalizeH="0" baseline="0" noProof="0" dirty="0">
                <a:ln>
                  <a:noFill/>
                </a:ln>
                <a:solidFill>
                  <a:prstClr val="black"/>
                </a:solidFill>
                <a:effectLst/>
                <a:uLnTx/>
                <a:uFillTx/>
                <a:latin typeface="Arial"/>
              </a:rPr>
              <a:t>Beaker </a:t>
            </a:r>
            <a:r>
              <a:rPr lang="en-US" sz="1600" dirty="0">
                <a:solidFill>
                  <a:prstClr val="black"/>
                </a:solidFill>
                <a:latin typeface="Arial"/>
              </a:rPr>
              <a:t>L</a:t>
            </a:r>
            <a:r>
              <a:rPr kumimoji="0" lang="en-US" sz="1600" b="0" i="0" u="none" strike="noStrike" kern="1200" cap="none" spc="0" normalizeH="0" baseline="0" noProof="0" dirty="0">
                <a:ln>
                  <a:noFill/>
                </a:ln>
                <a:solidFill>
                  <a:prstClr val="black"/>
                </a:solidFill>
                <a:effectLst/>
                <a:uLnTx/>
                <a:uFillTx/>
                <a:latin typeface="Arial"/>
              </a:rPr>
              <a:t>ab </a:t>
            </a:r>
            <a:r>
              <a:rPr lang="en-US" sz="1600" dirty="0">
                <a:solidFill>
                  <a:prstClr val="black"/>
                </a:solidFill>
                <a:latin typeface="Arial"/>
              </a:rPr>
              <a:t>C</a:t>
            </a:r>
            <a:r>
              <a:rPr kumimoji="0" lang="en-US" sz="1600" b="0" i="0" u="none" strike="noStrike" kern="1200" cap="none" spc="0" normalizeH="0" baseline="0" noProof="0" dirty="0" err="1">
                <a:ln>
                  <a:noFill/>
                </a:ln>
                <a:solidFill>
                  <a:prstClr val="black"/>
                </a:solidFill>
                <a:effectLst/>
                <a:uLnTx/>
                <a:uFillTx/>
                <a:latin typeface="Arial"/>
              </a:rPr>
              <a:t>ontroller</a:t>
            </a:r>
            <a:r>
              <a:rPr kumimoji="0" lang="en-US" sz="1600" b="0" i="0" u="none" strike="noStrike" kern="1200" cap="none" spc="0" normalizeH="0" baseline="0" noProof="0" dirty="0">
                <a:ln>
                  <a:noFill/>
                </a:ln>
                <a:solidFill>
                  <a:prstClr val="black"/>
                </a:solidFill>
                <a:effectLst/>
                <a:uLnTx/>
                <a:uFillTx/>
                <a:latin typeface="Arial"/>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P</a:t>
            </a:r>
            <a:r>
              <a:rPr kumimoji="0" lang="en-US" sz="1600" b="0" i="0" u="none" strike="noStrike" kern="1200" cap="none" spc="0" normalizeH="0" baseline="0" noProof="0" dirty="0" err="1">
                <a:ln>
                  <a:noFill/>
                </a:ln>
                <a:solidFill>
                  <a:prstClr val="black"/>
                </a:solidFill>
                <a:effectLst/>
                <a:uLnTx/>
                <a:uFillTx/>
                <a:latin typeface="Arial"/>
              </a:rPr>
              <a:t>ulls</a:t>
            </a:r>
            <a:r>
              <a:rPr kumimoji="0" lang="en-US" sz="1600" b="0" i="0" u="none" strike="noStrike" kern="1200" cap="none" spc="0" normalizeH="0" baseline="0" noProof="0" dirty="0">
                <a:ln>
                  <a:noFill/>
                </a:ln>
                <a:solidFill>
                  <a:prstClr val="black"/>
                </a:solidFill>
                <a:effectLst/>
                <a:uLnTx/>
                <a:uFillTx/>
                <a:latin typeface="Arial"/>
              </a:rPr>
              <a:t> tests from the beaker test repo (automatic mode), or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Leaves the machines ready for </a:t>
            </a:r>
            <a:r>
              <a:rPr kumimoji="0" lang="en-US" sz="1600" b="0" i="0" u="none" strike="noStrike" kern="1200" cap="none" spc="0" normalizeH="0" baseline="0" noProof="0" dirty="0" err="1">
                <a:ln>
                  <a:noFill/>
                </a:ln>
                <a:solidFill>
                  <a:prstClr val="black"/>
                </a:solidFill>
                <a:effectLst/>
                <a:uLnTx/>
                <a:uFillTx/>
                <a:latin typeface="Arial"/>
              </a:rPr>
              <a:t>ssh</a:t>
            </a:r>
            <a:r>
              <a:rPr kumimoji="0" lang="en-US" sz="1600" b="0" i="0" u="none" strike="noStrike" kern="1200" cap="none" spc="0" normalizeH="0" baseline="0" noProof="0" dirty="0">
                <a:ln>
                  <a:noFill/>
                </a:ln>
                <a:solidFill>
                  <a:prstClr val="black"/>
                </a:solidFill>
                <a:effectLst/>
                <a:uLnTx/>
                <a:uFillTx/>
                <a:latin typeface="Arial"/>
              </a:rPr>
              <a:t> login (manual use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err="1">
                <a:ln>
                  <a:noFill/>
                </a:ln>
                <a:solidFill>
                  <a:srgbClr val="FFFFFF"/>
                </a:solidFill>
                <a:effectLst/>
                <a:uLnTx/>
                <a:uFillTx/>
                <a:latin typeface="Arial Narrow"/>
              </a:rPr>
              <a:t>FsdP</a:t>
            </a:r>
            <a:r>
              <a:rPr kumimoji="0" lang="en-US" sz="3600" b="1" i="0" u="none" strike="noStrike" kern="1200" cap="all" spc="-1" normalizeH="0" baseline="0" noProof="0" dirty="0">
                <a:ln>
                  <a:noFill/>
                </a:ln>
                <a:solidFill>
                  <a:srgbClr val="FFFFFF"/>
                </a:solidFill>
                <a:effectLst/>
                <a:uLnTx/>
                <a:uFillTx/>
                <a:latin typeface="Arial Narrow"/>
              </a:rPr>
              <a:t>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Lab </a:t>
            </a:r>
            <a:r>
              <a:rPr lang="en-US" dirty="0">
                <a:solidFill>
                  <a:prstClr val="white"/>
                </a:solidFill>
                <a:latin typeface="Arial"/>
              </a:rPr>
              <a:t>C</a:t>
            </a:r>
            <a:r>
              <a:rPr kumimoji="0" lang="en-US" sz="1800" b="0" i="0" u="none" strike="noStrike" kern="1200" cap="none" spc="0" normalizeH="0" baseline="0" noProof="0" dirty="0" err="1">
                <a:ln>
                  <a:noFill/>
                </a:ln>
                <a:solidFill>
                  <a:prstClr val="white"/>
                </a:solidFill>
                <a:effectLst/>
                <a:uLnTx/>
                <a:uFillTx/>
                <a:latin typeface="Arial"/>
              </a:rPr>
              <a:t>ntroller</a:t>
            </a:r>
            <a:endParaRPr kumimoji="0" lang="en-US" sz="1800" b="0" i="0" u="none" strike="noStrike" kern="1200" cap="none" spc="0" normalizeH="0" baseline="0" noProof="0" dirty="0">
              <a:ln>
                <a:noFill/>
              </a:ln>
              <a:solidFill>
                <a:prstClr val="white"/>
              </a:solidFill>
              <a:effectLst/>
              <a:uLnTx/>
              <a:uFillTx/>
              <a:latin typeface="Arial"/>
            </a:endParaRP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a:t>
            </a:r>
            <a:r>
              <a:rPr lang="en-US" dirty="0">
                <a:solidFill>
                  <a:prstClr val="white"/>
                </a:solidFill>
                <a:latin typeface="Arial"/>
              </a:rPr>
              <a:t>Test R</a:t>
            </a:r>
            <a:r>
              <a:rPr kumimoji="0" lang="en-US" sz="1800" b="0" i="0" u="none" strike="noStrike" kern="1200" cap="none" spc="0" normalizeH="0" baseline="0" noProof="0" dirty="0" err="1">
                <a:ln>
                  <a:noFill/>
                </a:ln>
                <a:solidFill>
                  <a:prstClr val="white"/>
                </a:solidFill>
                <a:effectLst/>
                <a:uLnTx/>
                <a:uFillTx/>
                <a:latin typeface="Arial"/>
              </a:rPr>
              <a:t>epo</a:t>
            </a:r>
            <a:endParaRPr kumimoji="0" lang="en-US" sz="1800" b="0" i="0" u="none" strike="noStrike" kern="1200" cap="none" spc="0" normalizeH="0" baseline="0" noProof="0" dirty="0">
              <a:ln>
                <a:noFill/>
              </a:ln>
              <a:solidFill>
                <a:prstClr val="white"/>
              </a:solidFill>
              <a:effectLst/>
              <a:uLnTx/>
              <a:uFillTx/>
              <a:latin typeface="Arial"/>
            </a:endParaRP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C0DF086-5945-4F5E-93CA-2ABF3C60734F}"/>
              </a:ext>
            </a:extLst>
          </p:cNvPr>
          <p:cNvSpPr/>
          <p:nvPr/>
        </p:nvSpPr>
        <p:spPr>
          <a:xfrm>
            <a:off x="5548960" y="4052370"/>
            <a:ext cx="1055438"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F262DFEC-289B-45FA-BD7A-F063D039824E}"/>
              </a:ext>
            </a:extLst>
          </p:cNvPr>
          <p:cNvSpPr/>
          <p:nvPr/>
        </p:nvSpPr>
        <p:spPr>
          <a:xfrm>
            <a:off x="5560729" y="2951258"/>
            <a:ext cx="1043667" cy="914399"/>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cxnSp>
        <p:nvCxnSpPr>
          <p:cNvPr id="47" name="Straight Arrow Connector 46">
            <a:extLst>
              <a:ext uri="{FF2B5EF4-FFF2-40B4-BE49-F238E27FC236}">
                <a16:creationId xmlns:a16="http://schemas.microsoft.com/office/drawing/2014/main" id="{48393B2A-6318-45AC-B019-E8FB4FB56385}"/>
              </a:ext>
            </a:extLst>
          </p:cNvPr>
          <p:cNvCxnSpPr>
            <a:cxnSpLocks/>
            <a:stCxn id="45" idx="3"/>
            <a:endCxn id="39" idx="1"/>
          </p:cNvCxnSpPr>
          <p:nvPr/>
        </p:nvCxnSpPr>
        <p:spPr>
          <a:xfrm>
            <a:off x="6604396" y="3408458"/>
            <a:ext cx="5662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cxnSpLocks/>
            <a:stCxn id="45" idx="3"/>
            <a:endCxn id="40" idx="1"/>
          </p:cNvCxnSpPr>
          <p:nvPr/>
        </p:nvCxnSpPr>
        <p:spPr>
          <a:xfrm>
            <a:off x="6604396" y="3408458"/>
            <a:ext cx="569814" cy="1101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4" idx="3"/>
            <a:endCxn id="40" idx="1"/>
          </p:cNvCxnSpPr>
          <p:nvPr/>
        </p:nvCxnSpPr>
        <p:spPr>
          <a:xfrm>
            <a:off x="6604398" y="4509570"/>
            <a:ext cx="569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5D6D31-0B78-4F1A-91A2-DCF6B5247E73}"/>
              </a:ext>
            </a:extLst>
          </p:cNvPr>
          <p:cNvSpPr txBox="1"/>
          <p:nvPr/>
        </p:nvSpPr>
        <p:spPr>
          <a:xfrm>
            <a:off x="236712" y="1472649"/>
            <a:ext cx="7866763" cy="646331"/>
          </a:xfrm>
          <a:prstGeom prst="rect">
            <a:avLst/>
          </a:prstGeom>
          <a:noFill/>
        </p:spPr>
        <p:txBody>
          <a:bodyPr wrap="square" rtlCol="0">
            <a:spAutoFit/>
          </a:bodyPr>
          <a:lstStyle/>
          <a:p>
            <a:r>
              <a:rPr lang="en-US" b="1" dirty="0"/>
              <a:t>The cluster is automatically configured and run by the Beaker Lab Controller according to specifications for a particular client or usage</a:t>
            </a:r>
            <a:endParaRPr lang="en-GB" b="1" dirty="0"/>
          </a:p>
        </p:txBody>
      </p:sp>
    </p:spTree>
    <p:extLst>
      <p:ext uri="{BB962C8B-B14F-4D97-AF65-F5344CB8AC3E}">
        <p14:creationId xmlns:p14="http://schemas.microsoft.com/office/powerpoint/2010/main" val="77268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272497" y="2509406"/>
            <a:ext cx="4854422" cy="3046988"/>
          </a:xfrm>
          <a:prstGeom prst="rect">
            <a:avLst/>
          </a:prstGeom>
          <a:noFill/>
        </p:spPr>
        <p:txBody>
          <a:bodyPr wrap="square" rtlCol="0">
            <a:spAutoFit/>
          </a:bodyPr>
          <a:lstStyle/>
          <a:p>
            <a:pPr marL="285750" lvl="0" indent="-285750" defTabSz="914400">
              <a:buFontTx/>
              <a:buChar char="-"/>
              <a:defRPr/>
            </a:pPr>
            <a:r>
              <a:rPr lang="en-US" sz="1600" dirty="0">
                <a:solidFill>
                  <a:prstClr val="black"/>
                </a:solidFill>
              </a:rPr>
              <a:t>CKI Runner watches upstream source trees</a:t>
            </a:r>
          </a:p>
          <a:p>
            <a:pPr marL="285750" lvl="0" indent="-285750" defTabSz="914400">
              <a:buFontTx/>
              <a:buChar char="-"/>
              <a:defRPr/>
            </a:pPr>
            <a:r>
              <a:rPr lang="en-US" sz="1600" dirty="0">
                <a:solidFill>
                  <a:prstClr val="black"/>
                </a:solidFill>
              </a:rPr>
              <a:t>CKI Runner triggers a preplanned automated test run depending on which tree triggered the run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On request by the CKI Runner, the Beaker Lab Controller configures the system for Integration Testing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Beaker will run the automated test plan and record test results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On completion, CKI Runner will perform the predefined actions with the results (email upstream mailing list likely the common action)</a:t>
            </a: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a:ln>
                  <a:noFill/>
                </a:ln>
                <a:solidFill>
                  <a:srgbClr val="FFFFFF"/>
                </a:solidFill>
                <a:effectLst/>
                <a:uLnTx/>
                <a:uFillTx/>
                <a:latin typeface="Arial Narrow"/>
              </a:rPr>
              <a:t>FSDP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Lab </a:t>
            </a:r>
            <a:r>
              <a:rPr lang="en-US" dirty="0">
                <a:solidFill>
                  <a:prstClr val="white"/>
                </a:solidFill>
                <a:latin typeface="Arial"/>
              </a:rPr>
              <a:t>C</a:t>
            </a:r>
            <a:r>
              <a:rPr kumimoji="0" lang="en-US" sz="1800" b="0" i="0" u="none" strike="noStrike" kern="1200" cap="none" spc="0" normalizeH="0" baseline="0" noProof="0" dirty="0" err="1">
                <a:ln>
                  <a:noFill/>
                </a:ln>
                <a:solidFill>
                  <a:prstClr val="white"/>
                </a:solidFill>
                <a:effectLst/>
                <a:uLnTx/>
                <a:uFillTx/>
                <a:latin typeface="Arial"/>
              </a:rPr>
              <a:t>ntroller</a:t>
            </a:r>
            <a:endParaRPr kumimoji="0" lang="en-US" sz="1800" b="0" i="0" u="none" strike="noStrike" kern="1200" cap="none" spc="0" normalizeH="0" baseline="0" noProof="0" dirty="0">
              <a:ln>
                <a:noFill/>
              </a:ln>
              <a:solidFill>
                <a:prstClr val="white"/>
              </a:solidFill>
              <a:effectLst/>
              <a:uLnTx/>
              <a:uFillTx/>
              <a:latin typeface="Arial"/>
            </a:endParaRP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Test </a:t>
            </a:r>
            <a:r>
              <a:rPr lang="en-US" dirty="0">
                <a:solidFill>
                  <a:prstClr val="white"/>
                </a:solidFill>
                <a:latin typeface="Arial"/>
              </a:rPr>
              <a:t>R</a:t>
            </a:r>
            <a:r>
              <a:rPr kumimoji="0" lang="en-US" sz="1800" b="0" i="0" u="none" strike="noStrike" kern="1200" cap="none" spc="0" normalizeH="0" baseline="0" noProof="0" dirty="0" err="1">
                <a:ln>
                  <a:noFill/>
                </a:ln>
                <a:solidFill>
                  <a:prstClr val="white"/>
                </a:solidFill>
                <a:effectLst/>
                <a:uLnTx/>
                <a:uFillTx/>
                <a:latin typeface="Arial"/>
              </a:rPr>
              <a:t>epo</a:t>
            </a:r>
            <a:endParaRPr kumimoji="0" lang="en-US" sz="1800" b="0" i="0" u="none" strike="noStrike" kern="1200" cap="none" spc="0" normalizeH="0" baseline="0" noProof="0" dirty="0">
              <a:ln>
                <a:noFill/>
              </a:ln>
              <a:solidFill>
                <a:prstClr val="white"/>
              </a:solidFill>
              <a:effectLst/>
              <a:uLnTx/>
              <a:uFillTx/>
              <a:latin typeface="Arial"/>
            </a:endParaRP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8393B2A-6318-45AC-B019-E8FB4FB56385}"/>
              </a:ext>
            </a:extLst>
          </p:cNvPr>
          <p:cNvCxnSpPr>
            <a:cxnSpLocks/>
            <a:stCxn id="37" idx="3"/>
            <a:endCxn id="39" idx="1"/>
          </p:cNvCxnSpPr>
          <p:nvPr/>
        </p:nvCxnSpPr>
        <p:spPr>
          <a:xfrm>
            <a:off x="6604396" y="3408458"/>
            <a:ext cx="5662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cxnSpLocks/>
            <a:stCxn id="37" idx="3"/>
            <a:endCxn id="40" idx="1"/>
          </p:cNvCxnSpPr>
          <p:nvPr/>
        </p:nvCxnSpPr>
        <p:spPr>
          <a:xfrm>
            <a:off x="6604396" y="3408458"/>
            <a:ext cx="569814" cy="1101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6" idx="3"/>
            <a:endCxn id="40" idx="1"/>
          </p:cNvCxnSpPr>
          <p:nvPr/>
        </p:nvCxnSpPr>
        <p:spPr>
          <a:xfrm>
            <a:off x="6604398" y="4509570"/>
            <a:ext cx="569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834113B-5709-4D21-BA86-63CFDE731E4C}"/>
              </a:ext>
            </a:extLst>
          </p:cNvPr>
          <p:cNvSpPr txBox="1"/>
          <p:nvPr/>
        </p:nvSpPr>
        <p:spPr>
          <a:xfrm>
            <a:off x="242524" y="1503951"/>
            <a:ext cx="9282343" cy="646331"/>
          </a:xfrm>
          <a:prstGeom prst="rect">
            <a:avLst/>
          </a:prstGeom>
          <a:noFill/>
        </p:spPr>
        <p:txBody>
          <a:bodyPr wrap="square" rtlCol="0">
            <a:spAutoFit/>
          </a:bodyPr>
          <a:lstStyle/>
          <a:p>
            <a:r>
              <a:rPr lang="en-US" b="1" dirty="0"/>
              <a:t>Integration Testing - Continuous Kernel Integration Runner serves as the “client” </a:t>
            </a:r>
          </a:p>
          <a:p>
            <a:r>
              <a:rPr lang="en-US" dirty="0"/>
              <a:t>(Note: CKI runner monitors more than just kernel trees for changes)</a:t>
            </a:r>
            <a:endParaRPr lang="en-GB" dirty="0"/>
          </a:p>
        </p:txBody>
      </p:sp>
      <p:sp>
        <p:nvSpPr>
          <p:cNvPr id="36" name="Rectangle: Rounded Corners 35">
            <a:extLst>
              <a:ext uri="{FF2B5EF4-FFF2-40B4-BE49-F238E27FC236}">
                <a16:creationId xmlns:a16="http://schemas.microsoft.com/office/drawing/2014/main" id="{14D49641-148C-4BCD-8814-5F0074F29E5D}"/>
              </a:ext>
            </a:extLst>
          </p:cNvPr>
          <p:cNvSpPr/>
          <p:nvPr/>
        </p:nvSpPr>
        <p:spPr>
          <a:xfrm>
            <a:off x="5548960" y="4052370"/>
            <a:ext cx="1055438"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7" name="Rectangle: Rounded Corners 36">
            <a:extLst>
              <a:ext uri="{FF2B5EF4-FFF2-40B4-BE49-F238E27FC236}">
                <a16:creationId xmlns:a16="http://schemas.microsoft.com/office/drawing/2014/main" id="{FEFB53A0-A5B4-496F-BC4C-A0266251022D}"/>
              </a:ext>
            </a:extLst>
          </p:cNvPr>
          <p:cNvSpPr/>
          <p:nvPr/>
        </p:nvSpPr>
        <p:spPr>
          <a:xfrm>
            <a:off x="5560729" y="2951258"/>
            <a:ext cx="1043667" cy="914399"/>
          </a:xfrm>
          <a:prstGeom prst="roundRect">
            <a:avLst/>
          </a:prstGeom>
          <a:solidFill>
            <a:srgbClr val="9A9C9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dirty="0">
                <a:solidFill>
                  <a:schemeClr val="bg1">
                    <a:lumMod val="85000"/>
                  </a:schemeClr>
                </a:solidFill>
                <a:latin typeface="Arial"/>
              </a:rPr>
              <a:t>End User</a:t>
            </a:r>
          </a:p>
        </p:txBody>
      </p:sp>
    </p:spTree>
    <p:extLst>
      <p:ext uri="{BB962C8B-B14F-4D97-AF65-F5344CB8AC3E}">
        <p14:creationId xmlns:p14="http://schemas.microsoft.com/office/powerpoint/2010/main" val="481688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156645" y="2352817"/>
            <a:ext cx="551945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End user uses </a:t>
            </a:r>
            <a:r>
              <a:rPr kumimoji="0" lang="en-US" sz="1600" b="0" i="0" u="none" strike="noStrike" kern="1200" cap="none" spc="0" normalizeH="0" baseline="0" noProof="0" dirty="0">
                <a:ln>
                  <a:noFill/>
                </a:ln>
                <a:solidFill>
                  <a:prstClr val="black"/>
                </a:solidFill>
                <a:effectLst/>
                <a:uLnTx/>
                <a:uFillTx/>
                <a:latin typeface="Arial"/>
              </a:rPr>
              <a:t>the web interface or the command line interface (CLI) to initiate either an automated test run or a manual use run.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If an automated test run is initiated, it will run until it completes or times out, results emailed to the client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If something goes wrong during the run, the user can remotely log in to the test machines up until the test timeout occurs, and then only the logs will still be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a:ln>
                  <a:noFill/>
                </a:ln>
                <a:solidFill>
                  <a:srgbClr val="FFFFFF"/>
                </a:solidFill>
                <a:effectLst/>
                <a:uLnTx/>
                <a:uFillTx/>
                <a:latin typeface="Arial Narrow"/>
              </a:rPr>
              <a:t>FSDP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Lab </a:t>
            </a:r>
            <a:r>
              <a:rPr kumimoji="0" lang="en-US" sz="1800" b="0" i="0" u="none" strike="noStrike" kern="1200" cap="none" spc="0" normalizeH="0" baseline="0" noProof="0" dirty="0" err="1">
                <a:ln>
                  <a:noFill/>
                </a:ln>
                <a:solidFill>
                  <a:prstClr val="white"/>
                </a:solidFill>
                <a:effectLst/>
                <a:uLnTx/>
                <a:uFillTx/>
                <a:latin typeface="Arial"/>
              </a:rPr>
              <a:t>Cntroller</a:t>
            </a:r>
            <a:endParaRPr kumimoji="0" lang="en-US" sz="1800" b="0" i="0" u="none" strike="noStrike" kern="1200" cap="none" spc="0" normalizeH="0" baseline="0" noProof="0" dirty="0">
              <a:ln>
                <a:noFill/>
              </a:ln>
              <a:solidFill>
                <a:prstClr val="white"/>
              </a:solidFill>
              <a:effectLst/>
              <a:uLnTx/>
              <a:uFillTx/>
              <a:latin typeface="Arial"/>
            </a:endParaRP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Beaker Test </a:t>
            </a:r>
            <a:r>
              <a:rPr lang="en-US" dirty="0">
                <a:solidFill>
                  <a:prstClr val="white"/>
                </a:solidFill>
                <a:latin typeface="Arial"/>
              </a:rPr>
              <a:t>R</a:t>
            </a:r>
            <a:r>
              <a:rPr kumimoji="0" lang="en-US" sz="1800" b="0" i="0" u="none" strike="noStrike" kern="1200" cap="none" spc="0" normalizeH="0" baseline="0" noProof="0" dirty="0" err="1">
                <a:ln>
                  <a:noFill/>
                </a:ln>
                <a:solidFill>
                  <a:prstClr val="white"/>
                </a:solidFill>
                <a:effectLst/>
                <a:uLnTx/>
                <a:uFillTx/>
                <a:latin typeface="Arial"/>
              </a:rPr>
              <a:t>epo</a:t>
            </a:r>
            <a:endParaRPr kumimoji="0" lang="en-US" sz="1800" b="0" i="0" u="none" strike="noStrike" kern="1200" cap="none" spc="0" normalizeH="0" baseline="0" noProof="0" dirty="0">
              <a:ln>
                <a:noFill/>
              </a:ln>
              <a:solidFill>
                <a:prstClr val="white"/>
              </a:solidFill>
              <a:effectLst/>
              <a:uLnTx/>
              <a:uFillTx/>
              <a:latin typeface="Arial"/>
            </a:endParaRP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8393B2A-6318-45AC-B019-E8FB4FB56385}"/>
              </a:ext>
            </a:extLst>
          </p:cNvPr>
          <p:cNvCxnSpPr>
            <a:cxnSpLocks/>
            <a:stCxn id="37" idx="3"/>
            <a:endCxn id="39" idx="1"/>
          </p:cNvCxnSpPr>
          <p:nvPr/>
        </p:nvCxnSpPr>
        <p:spPr>
          <a:xfrm>
            <a:off x="6604396" y="3408458"/>
            <a:ext cx="56621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cxnSpLocks/>
            <a:stCxn id="37" idx="3"/>
            <a:endCxn id="40" idx="1"/>
          </p:cNvCxnSpPr>
          <p:nvPr/>
        </p:nvCxnSpPr>
        <p:spPr>
          <a:xfrm>
            <a:off x="6604396" y="3408458"/>
            <a:ext cx="569814" cy="1101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6" idx="3"/>
            <a:endCxn id="40" idx="1"/>
          </p:cNvCxnSpPr>
          <p:nvPr/>
        </p:nvCxnSpPr>
        <p:spPr>
          <a:xfrm>
            <a:off x="6604398" y="4509570"/>
            <a:ext cx="5698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007EA9-E1E7-4268-820C-DF441FAFF4CF}"/>
              </a:ext>
            </a:extLst>
          </p:cNvPr>
          <p:cNvSpPr txBox="1"/>
          <p:nvPr/>
        </p:nvSpPr>
        <p:spPr>
          <a:xfrm>
            <a:off x="242525" y="1503951"/>
            <a:ext cx="7414818" cy="369332"/>
          </a:xfrm>
          <a:prstGeom prst="rect">
            <a:avLst/>
          </a:prstGeom>
          <a:noFill/>
        </p:spPr>
        <p:txBody>
          <a:bodyPr wrap="square" rtlCol="0">
            <a:spAutoFit/>
          </a:bodyPr>
          <a:lstStyle/>
          <a:p>
            <a:r>
              <a:rPr lang="en-US" b="1" dirty="0"/>
              <a:t>On-Demand (end user) Testing</a:t>
            </a:r>
            <a:endParaRPr lang="en-GB" b="1" dirty="0"/>
          </a:p>
        </p:txBody>
      </p:sp>
      <p:sp>
        <p:nvSpPr>
          <p:cNvPr id="36" name="Rectangle: Rounded Corners 35">
            <a:extLst>
              <a:ext uri="{FF2B5EF4-FFF2-40B4-BE49-F238E27FC236}">
                <a16:creationId xmlns:a16="http://schemas.microsoft.com/office/drawing/2014/main" id="{A208EDDA-91B3-4DCF-B23E-174FC5793A06}"/>
              </a:ext>
            </a:extLst>
          </p:cNvPr>
          <p:cNvSpPr/>
          <p:nvPr/>
        </p:nvSpPr>
        <p:spPr>
          <a:xfrm>
            <a:off x="5548960" y="4052370"/>
            <a:ext cx="1055438" cy="914400"/>
          </a:xfrm>
          <a:prstGeom prst="roundRect">
            <a:avLst/>
          </a:prstGeom>
          <a:solidFill>
            <a:srgbClr val="9A9C9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85000"/>
                  </a:schemeClr>
                </a:solidFill>
                <a:effectLst/>
                <a:uLnTx/>
                <a:uFillTx/>
                <a:latin typeface="Arial"/>
              </a:rPr>
              <a:t>CKI Runner</a:t>
            </a:r>
          </a:p>
        </p:txBody>
      </p:sp>
      <p:sp>
        <p:nvSpPr>
          <p:cNvPr id="37" name="Rectangle: Rounded Corners 36">
            <a:extLst>
              <a:ext uri="{FF2B5EF4-FFF2-40B4-BE49-F238E27FC236}">
                <a16:creationId xmlns:a16="http://schemas.microsoft.com/office/drawing/2014/main" id="{9AD17911-F04F-41D3-9F35-39B9E74235C6}"/>
              </a:ext>
            </a:extLst>
          </p:cNvPr>
          <p:cNvSpPr/>
          <p:nvPr/>
        </p:nvSpPr>
        <p:spPr>
          <a:xfrm>
            <a:off x="5560729" y="2951258"/>
            <a:ext cx="1043667" cy="914399"/>
          </a:xfrm>
          <a:prstGeom prst="round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spTree>
    <p:extLst>
      <p:ext uri="{BB962C8B-B14F-4D97-AF65-F5344CB8AC3E}">
        <p14:creationId xmlns:p14="http://schemas.microsoft.com/office/powerpoint/2010/main" val="166369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F425-7321-4C4E-889D-C02C6EEA0AC8}"/>
              </a:ext>
            </a:extLst>
          </p:cNvPr>
          <p:cNvSpPr>
            <a:spLocks noGrp="1"/>
          </p:cNvSpPr>
          <p:nvPr>
            <p:ph type="title"/>
          </p:nvPr>
        </p:nvSpPr>
        <p:spPr/>
        <p:txBody>
          <a:bodyPr/>
          <a:lstStyle/>
          <a:p>
            <a:r>
              <a:rPr lang="en-US" dirty="0" err="1"/>
              <a:t>fSDP</a:t>
            </a:r>
            <a:r>
              <a:rPr lang="en-US" dirty="0"/>
              <a:t> hardware Infrastructure</a:t>
            </a:r>
            <a:endParaRPr lang="en-GB" dirty="0"/>
          </a:p>
        </p:txBody>
      </p:sp>
      <p:sp>
        <p:nvSpPr>
          <p:cNvPr id="3" name="Content Placeholder 2">
            <a:extLst>
              <a:ext uri="{FF2B5EF4-FFF2-40B4-BE49-F238E27FC236}">
                <a16:creationId xmlns:a16="http://schemas.microsoft.com/office/drawing/2014/main" id="{D65F2E3C-75DA-4D92-B000-50D316E00665}"/>
              </a:ext>
            </a:extLst>
          </p:cNvPr>
          <p:cNvSpPr>
            <a:spLocks noGrp="1"/>
          </p:cNvSpPr>
          <p:nvPr>
            <p:ph idx="1"/>
          </p:nvPr>
        </p:nvSpPr>
        <p:spPr/>
        <p:txBody>
          <a:bodyPr>
            <a:normAutofit/>
          </a:bodyPr>
          <a:lstStyle/>
          <a:p>
            <a:pPr>
              <a:buFontTx/>
              <a:buChar char="-"/>
            </a:pPr>
            <a:r>
              <a:rPr lang="en-US" dirty="0"/>
              <a:t>Inventory of existing OFA-owned hardware currently stored at UNH-IOL</a:t>
            </a:r>
          </a:p>
          <a:p>
            <a:pPr lvl="1">
              <a:buFontTx/>
              <a:buChar char="-"/>
            </a:pPr>
            <a:r>
              <a:rPr lang="en-US" dirty="0"/>
              <a:t>Existing hardware at the UNH-IOL is older and may not serve our needs well</a:t>
            </a:r>
          </a:p>
          <a:p>
            <a:pPr lvl="1">
              <a:buFontTx/>
              <a:buChar char="-"/>
            </a:pPr>
            <a:r>
              <a:rPr lang="en-US" dirty="0"/>
              <a:t>Ownership of some resources at the UNH-IOL is unclear</a:t>
            </a:r>
          </a:p>
          <a:p>
            <a:pPr>
              <a:buFontTx/>
              <a:buChar char="-"/>
            </a:pPr>
            <a:r>
              <a:rPr lang="en-US" dirty="0"/>
              <a:t>Proposed cluster hardware</a:t>
            </a:r>
          </a:p>
          <a:p>
            <a:pPr lvl="1">
              <a:buFontTx/>
              <a:buChar char="-"/>
            </a:pPr>
            <a:r>
              <a:rPr lang="en-US" dirty="0"/>
              <a:t>20 test servers to start, grow to 30 servers on year 3, then buy another 10 servers every 2 years and retire the 10 oldest servers so that we stay at a total count of 30 servers</a:t>
            </a:r>
          </a:p>
          <a:p>
            <a:pPr lvl="2">
              <a:buFontTx/>
              <a:buChar char="-"/>
            </a:pPr>
            <a:r>
              <a:rPr lang="en-US" dirty="0"/>
              <a:t>These hold various vendor’s cards and are standardized for reasonable performance on tests</a:t>
            </a:r>
          </a:p>
          <a:p>
            <a:pPr lvl="2">
              <a:buFontTx/>
              <a:buChar char="-"/>
            </a:pPr>
            <a:r>
              <a:rPr lang="en-US" dirty="0"/>
              <a:t>Typical configuration:</a:t>
            </a:r>
          </a:p>
          <a:p>
            <a:pPr lvl="3">
              <a:buFontTx/>
              <a:buChar char="-"/>
            </a:pPr>
            <a:r>
              <a:rPr lang="en-US" dirty="0"/>
              <a:t>24 core CPU</a:t>
            </a:r>
          </a:p>
          <a:p>
            <a:pPr lvl="3">
              <a:buFontTx/>
              <a:buChar char="-"/>
            </a:pPr>
            <a:r>
              <a:rPr lang="en-US" dirty="0"/>
              <a:t>64GB RAM</a:t>
            </a:r>
          </a:p>
          <a:p>
            <a:pPr lvl="3">
              <a:buFontTx/>
              <a:buChar char="-"/>
            </a:pPr>
            <a:r>
              <a:rPr lang="en-US" dirty="0"/>
              <a:t>128GB OS drive</a:t>
            </a:r>
          </a:p>
          <a:p>
            <a:pPr lvl="3">
              <a:buFontTx/>
              <a:buChar char="-"/>
            </a:pPr>
            <a:r>
              <a:rPr lang="en-US" dirty="0"/>
              <a:t>One or more fabric access cards</a:t>
            </a:r>
          </a:p>
          <a:p>
            <a:pPr lvl="1">
              <a:buFontTx/>
              <a:buChar char="-"/>
            </a:pPr>
            <a:r>
              <a:rPr lang="en-US" dirty="0"/>
              <a:t>1 head node – Runs the cluster, stores all logs, runs interface to access cluster</a:t>
            </a:r>
          </a:p>
          <a:p>
            <a:pPr lvl="1">
              <a:buFontTx/>
              <a:buChar char="-"/>
            </a:pPr>
            <a:r>
              <a:rPr lang="en-US" dirty="0"/>
              <a:t>1 serial console server – Provides access to lowest level debugging in the case that kernel oops renders </a:t>
            </a:r>
            <a:r>
              <a:rPr lang="en-US" dirty="0" err="1"/>
              <a:t>ssh</a:t>
            </a:r>
            <a:r>
              <a:rPr lang="en-US" dirty="0"/>
              <a:t> session unusable</a:t>
            </a:r>
          </a:p>
          <a:p>
            <a:pPr lvl="1">
              <a:buFontTx/>
              <a:buChar char="-"/>
            </a:pPr>
            <a:endParaRPr lang="en-US" dirty="0"/>
          </a:p>
        </p:txBody>
      </p:sp>
      <p:sp>
        <p:nvSpPr>
          <p:cNvPr id="4" name="Slide Number Placeholder 3">
            <a:extLst>
              <a:ext uri="{FF2B5EF4-FFF2-40B4-BE49-F238E27FC236}">
                <a16:creationId xmlns:a16="http://schemas.microsoft.com/office/drawing/2014/main" id="{94A82DAB-B675-4D8F-92BA-CAD2C1703518}"/>
              </a:ext>
            </a:extLst>
          </p:cNvPr>
          <p:cNvSpPr>
            <a:spLocks noGrp="1"/>
          </p:cNvSpPr>
          <p:nvPr>
            <p:ph type="sldNum" sz="quarter" idx="11"/>
          </p:nvPr>
        </p:nvSpPr>
        <p:spPr/>
        <p:txBody>
          <a:bodyPr/>
          <a:lstStyle/>
          <a:p>
            <a:fld id="{0743EA0E-C5B1-48EC-8082-F253EA88050D}" type="slidenum">
              <a:rPr lang="en-US" smtClean="0"/>
              <a:pPr/>
              <a:t>17</a:t>
            </a:fld>
            <a:endParaRPr lang="en-US" dirty="0"/>
          </a:p>
        </p:txBody>
      </p:sp>
    </p:spTree>
    <p:extLst>
      <p:ext uri="{BB962C8B-B14F-4D97-AF65-F5344CB8AC3E}">
        <p14:creationId xmlns:p14="http://schemas.microsoft.com/office/powerpoint/2010/main" val="73862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35CC-864E-4DF1-885E-BE6E57B46C25}"/>
              </a:ext>
            </a:extLst>
          </p:cNvPr>
          <p:cNvSpPr>
            <a:spLocks noGrp="1"/>
          </p:cNvSpPr>
          <p:nvPr>
            <p:ph type="title"/>
          </p:nvPr>
        </p:nvSpPr>
        <p:spPr/>
        <p:txBody>
          <a:bodyPr/>
          <a:lstStyle/>
          <a:p>
            <a:r>
              <a:rPr lang="en-US" dirty="0"/>
              <a:t>Program administration</a:t>
            </a:r>
            <a:endParaRPr lang="en-GB" dirty="0"/>
          </a:p>
        </p:txBody>
      </p:sp>
      <p:sp>
        <p:nvSpPr>
          <p:cNvPr id="3" name="Content Placeholder 2">
            <a:extLst>
              <a:ext uri="{FF2B5EF4-FFF2-40B4-BE49-F238E27FC236}">
                <a16:creationId xmlns:a16="http://schemas.microsoft.com/office/drawing/2014/main" id="{192F8998-FA7D-4B83-BA79-C8964AC73AAB}"/>
              </a:ext>
            </a:extLst>
          </p:cNvPr>
          <p:cNvSpPr>
            <a:spLocks noGrp="1"/>
          </p:cNvSpPr>
          <p:nvPr>
            <p:ph idx="1"/>
          </p:nvPr>
        </p:nvSpPr>
        <p:spPr/>
        <p:txBody>
          <a:bodyPr/>
          <a:lstStyle/>
          <a:p>
            <a:r>
              <a:rPr lang="en-US" dirty="0"/>
              <a:t>Program will be administered by the OFA’s FSDP Working Group (FSDPWG)</a:t>
            </a:r>
          </a:p>
          <a:p>
            <a:pPr lvl="1"/>
            <a:r>
              <a:rPr lang="en-US" dirty="0"/>
              <a:t>This is distinct from the day-to-day operation of the testing site</a:t>
            </a:r>
          </a:p>
          <a:p>
            <a:r>
              <a:rPr lang="en-US" dirty="0"/>
              <a:t>The FSDPWG will serve as a gate keeper:</a:t>
            </a:r>
          </a:p>
          <a:p>
            <a:pPr lvl="1"/>
            <a:r>
              <a:rPr lang="en-US" dirty="0"/>
              <a:t>Controlling initial access to the program</a:t>
            </a:r>
          </a:p>
          <a:p>
            <a:pPr lvl="1"/>
            <a:r>
              <a:rPr lang="en-US" dirty="0"/>
              <a:t>Authorizing user accounts for sysadmin to manage</a:t>
            </a:r>
          </a:p>
          <a:p>
            <a:pPr lvl="1"/>
            <a:r>
              <a:rPr lang="en-US" dirty="0"/>
              <a:t>Approving individual membership requests</a:t>
            </a:r>
          </a:p>
          <a:p>
            <a:pPr lvl="1"/>
            <a:r>
              <a:rPr lang="en-US" dirty="0"/>
              <a:t>Approving requests for adding new repos into CI testing</a:t>
            </a:r>
          </a:p>
          <a:p>
            <a:pPr lvl="1"/>
            <a:r>
              <a:rPr lang="en-US" dirty="0"/>
              <a:t>Receiving and acting upon complaints of problems that, for whatever reason, couldn’t be handled by day-to-day administrators</a:t>
            </a:r>
          </a:p>
          <a:p>
            <a:r>
              <a:rPr lang="en-US" dirty="0"/>
              <a:t>The FSDPWG defines all potential logo test plan specifications</a:t>
            </a:r>
          </a:p>
          <a:p>
            <a:r>
              <a:rPr lang="en-US" dirty="0"/>
              <a:t>The FSDPWG responsible for validating logo test results</a:t>
            </a:r>
          </a:p>
          <a:p>
            <a:pPr lvl="1"/>
            <a:r>
              <a:rPr lang="en-US" dirty="0"/>
              <a:t>FSDPWG is the OFA agent that issues a logo</a:t>
            </a:r>
          </a:p>
          <a:p>
            <a:pPr lvl="1"/>
            <a:r>
              <a:rPr lang="en-US" dirty="0"/>
              <a:t>FSDPWG arbitrates logo testing disputes (same as OFILP)</a:t>
            </a:r>
          </a:p>
          <a:p>
            <a:pPr lvl="1"/>
            <a:endParaRPr lang="en-GB" dirty="0"/>
          </a:p>
        </p:txBody>
      </p:sp>
      <p:sp>
        <p:nvSpPr>
          <p:cNvPr id="4" name="Slide Number Placeholder 3">
            <a:extLst>
              <a:ext uri="{FF2B5EF4-FFF2-40B4-BE49-F238E27FC236}">
                <a16:creationId xmlns:a16="http://schemas.microsoft.com/office/drawing/2014/main" id="{11CA99DB-331D-4F82-A5EE-294B73033A94}"/>
              </a:ext>
            </a:extLst>
          </p:cNvPr>
          <p:cNvSpPr>
            <a:spLocks noGrp="1"/>
          </p:cNvSpPr>
          <p:nvPr>
            <p:ph type="sldNum" sz="quarter" idx="11"/>
          </p:nvPr>
        </p:nvSpPr>
        <p:spPr/>
        <p:txBody>
          <a:bodyPr/>
          <a:lstStyle/>
          <a:p>
            <a:fld id="{0743EA0E-C5B1-48EC-8082-F253EA88050D}" type="slidenum">
              <a:rPr lang="en-US" smtClean="0"/>
              <a:pPr/>
              <a:t>18</a:t>
            </a:fld>
            <a:endParaRPr lang="en-US" dirty="0"/>
          </a:p>
        </p:txBody>
      </p:sp>
    </p:spTree>
    <p:extLst>
      <p:ext uri="{BB962C8B-B14F-4D97-AF65-F5344CB8AC3E}">
        <p14:creationId xmlns:p14="http://schemas.microsoft.com/office/powerpoint/2010/main" val="170853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FSDP testing usage Model</a:t>
            </a:r>
          </a:p>
        </p:txBody>
      </p:sp>
      <p:sp>
        <p:nvSpPr>
          <p:cNvPr id="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849D2C-A9CD-B04A-B70A-527FFE2F698D}" type="slidenum">
              <a:rPr lang="en-US" smtClean="0"/>
              <a:pPr/>
              <a:t>19</a:t>
            </a:fld>
            <a:endParaRPr lang="en-US" dirty="0"/>
          </a:p>
        </p:txBody>
      </p:sp>
      <p:sp>
        <p:nvSpPr>
          <p:cNvPr id="15" name="TextBox 14"/>
          <p:cNvSpPr txBox="1"/>
          <p:nvPr/>
        </p:nvSpPr>
        <p:spPr>
          <a:xfrm>
            <a:off x="320538" y="1548866"/>
            <a:ext cx="4613581"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FSDP Test Library is a repo of tests that can be run on the cluster.  </a:t>
            </a:r>
          </a:p>
          <a:p>
            <a:pPr marL="285750" indent="-285750">
              <a:buFont typeface="Arial" panose="020B0604020202020204" pitchFamily="34" charset="0"/>
              <a:buChar char="•"/>
            </a:pPr>
            <a:r>
              <a:rPr lang="en-US" dirty="0"/>
              <a:t>Anyone is welcome to contribute to this test repo or use this repo in their own projects</a:t>
            </a:r>
          </a:p>
          <a:p>
            <a:pPr marL="285750" indent="-285750">
              <a:buFont typeface="Arial" panose="020B0604020202020204" pitchFamily="34" charset="0"/>
              <a:buChar char="•"/>
            </a:pPr>
            <a:r>
              <a:rPr lang="en-US" dirty="0"/>
              <a:t>Test library is available to clients for</a:t>
            </a:r>
          </a:p>
          <a:p>
            <a:pPr marL="742950" lvl="1" indent="-285750">
              <a:buFont typeface="Arial" panose="020B0604020202020204" pitchFamily="34" charset="0"/>
              <a:buChar char="•"/>
            </a:pPr>
            <a:r>
              <a:rPr lang="en-US" dirty="0"/>
              <a:t>CI testing</a:t>
            </a:r>
          </a:p>
          <a:p>
            <a:pPr marL="742950" lvl="1" indent="-285750">
              <a:buFont typeface="Arial" panose="020B0604020202020204" pitchFamily="34" charset="0"/>
              <a:buChar char="•"/>
            </a:pPr>
            <a:r>
              <a:rPr lang="en-US" dirty="0"/>
              <a:t>distro/IHV testing</a:t>
            </a:r>
          </a:p>
          <a:p>
            <a:pPr marL="285750" indent="-285750">
              <a:buFont typeface="Arial" panose="020B0604020202020204" pitchFamily="34" charset="0"/>
              <a:buChar char="•"/>
            </a:pPr>
            <a:r>
              <a:rPr lang="en-US" dirty="0"/>
              <a:t>Logo test plan is an FSDP-defined subset of the Test Library</a:t>
            </a:r>
          </a:p>
          <a:p>
            <a:pPr marL="285750" indent="-285750">
              <a:buFont typeface="Arial" panose="020B0604020202020204" pitchFamily="34" charset="0"/>
              <a:buChar char="•"/>
            </a:pPr>
            <a:r>
              <a:rPr lang="en-US" dirty="0"/>
              <a:t>Upstream testing is automatic</a:t>
            </a:r>
          </a:p>
          <a:p>
            <a:pPr marL="285750" indent="-285750">
              <a:buFont typeface="Arial" panose="020B0604020202020204" pitchFamily="34" charset="0"/>
              <a:buChar char="•"/>
            </a:pPr>
            <a:r>
              <a:rPr lang="en-US" dirty="0"/>
              <a:t>Distro and IHV testing is “on-demand”</a:t>
            </a:r>
          </a:p>
        </p:txBody>
      </p:sp>
      <p:grpSp>
        <p:nvGrpSpPr>
          <p:cNvPr id="12" name="Group 11">
            <a:extLst>
              <a:ext uri="{FF2B5EF4-FFF2-40B4-BE49-F238E27FC236}">
                <a16:creationId xmlns:a16="http://schemas.microsoft.com/office/drawing/2014/main" id="{4ECFB85B-3868-4F51-972F-94B13D48B1FA}"/>
              </a:ext>
            </a:extLst>
          </p:cNvPr>
          <p:cNvGrpSpPr/>
          <p:nvPr/>
        </p:nvGrpSpPr>
        <p:grpSpPr>
          <a:xfrm>
            <a:off x="5104306" y="1616074"/>
            <a:ext cx="6692006" cy="4271927"/>
            <a:chOff x="4484197" y="1479441"/>
            <a:chExt cx="6692006" cy="4271927"/>
          </a:xfrm>
        </p:grpSpPr>
        <p:sp>
          <p:nvSpPr>
            <p:cNvPr id="7" name="Oval 6"/>
            <p:cNvSpPr/>
            <p:nvPr/>
          </p:nvSpPr>
          <p:spPr>
            <a:xfrm>
              <a:off x="4484197" y="3910520"/>
              <a:ext cx="1717967"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Upstream</a:t>
              </a:r>
            </a:p>
            <a:p>
              <a:pPr algn="ctr"/>
              <a:r>
                <a:rPr lang="en-US" sz="2000" dirty="0">
                  <a:solidFill>
                    <a:schemeClr val="bg1"/>
                  </a:solidFill>
                </a:rPr>
                <a:t>testing</a:t>
              </a:r>
            </a:p>
          </p:txBody>
        </p:sp>
        <p:sp>
          <p:nvSpPr>
            <p:cNvPr id="8" name="Flowchart: Document 7"/>
            <p:cNvSpPr/>
            <p:nvPr/>
          </p:nvSpPr>
          <p:spPr>
            <a:xfrm>
              <a:off x="4839625" y="2824959"/>
              <a:ext cx="1007110" cy="62405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CI test plan</a:t>
              </a:r>
            </a:p>
          </p:txBody>
        </p:sp>
        <p:cxnSp>
          <p:nvCxnSpPr>
            <p:cNvPr id="19" name="Straight Arrow Connector 18"/>
            <p:cNvCxnSpPr>
              <a:cxnSpLocks/>
              <a:stCxn id="6" idx="3"/>
              <a:endCxn id="8" idx="0"/>
            </p:cNvCxnSpPr>
            <p:nvPr/>
          </p:nvCxnSpPr>
          <p:spPr>
            <a:xfrm flipH="1">
              <a:off x="5343180" y="2073499"/>
              <a:ext cx="693483" cy="751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stCxn id="8" idx="2"/>
              <a:endCxn id="7" idx="0"/>
            </p:cNvCxnSpPr>
            <p:nvPr/>
          </p:nvCxnSpPr>
          <p:spPr>
            <a:xfrm>
              <a:off x="5343180" y="3407754"/>
              <a:ext cx="1" cy="502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cxnSpLocks/>
              <a:stCxn id="30" idx="3"/>
              <a:endCxn id="42" idx="0"/>
            </p:cNvCxnSpPr>
            <p:nvPr/>
          </p:nvCxnSpPr>
          <p:spPr>
            <a:xfrm flipH="1">
              <a:off x="6959066" y="4592890"/>
              <a:ext cx="22940" cy="596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stCxn id="7" idx="4"/>
              <a:endCxn id="43" idx="0"/>
            </p:cNvCxnSpPr>
            <p:nvPr/>
          </p:nvCxnSpPr>
          <p:spPr>
            <a:xfrm>
              <a:off x="5343181" y="4709966"/>
              <a:ext cx="0" cy="470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cxnSpLocks/>
              <a:stCxn id="6" idx="5"/>
              <a:endCxn id="6" idx="5"/>
            </p:cNvCxnSpPr>
            <p:nvPr/>
          </p:nvCxnSpPr>
          <p:spPr>
            <a:xfrm>
              <a:off x="9093640" y="2073499"/>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a:stCxn id="6" idx="4"/>
              <a:endCxn id="41" idx="0"/>
            </p:cNvCxnSpPr>
            <p:nvPr/>
          </p:nvCxnSpPr>
          <p:spPr>
            <a:xfrm flipH="1">
              <a:off x="7565151" y="2175423"/>
              <a:ext cx="1" cy="647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5403543" y="1479441"/>
              <a:ext cx="4323217" cy="6959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FSDP Test Library</a:t>
              </a:r>
            </a:p>
          </p:txBody>
        </p:sp>
        <p:sp>
          <p:nvSpPr>
            <p:cNvPr id="30" name="Oval 29"/>
            <p:cNvSpPr/>
            <p:nvPr/>
          </p:nvSpPr>
          <p:spPr>
            <a:xfrm>
              <a:off x="6740460" y="3910520"/>
              <a:ext cx="1649382"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Distro testing</a:t>
              </a:r>
            </a:p>
          </p:txBody>
        </p:sp>
        <p:sp>
          <p:nvSpPr>
            <p:cNvPr id="41" name="Flowchart: Document 40">
              <a:extLst>
                <a:ext uri="{FF2B5EF4-FFF2-40B4-BE49-F238E27FC236}">
                  <a16:creationId xmlns:a16="http://schemas.microsoft.com/office/drawing/2014/main" id="{066E908A-B090-4293-9D7B-A52F86C1537E}"/>
                </a:ext>
              </a:extLst>
            </p:cNvPr>
            <p:cNvSpPr/>
            <p:nvPr/>
          </p:nvSpPr>
          <p:spPr>
            <a:xfrm>
              <a:off x="7050443" y="2822798"/>
              <a:ext cx="1029416" cy="60620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Distro test plan</a:t>
              </a:r>
            </a:p>
          </p:txBody>
        </p:sp>
        <p:cxnSp>
          <p:nvCxnSpPr>
            <p:cNvPr id="40" name="Straight Arrow Connector 39">
              <a:extLst>
                <a:ext uri="{FF2B5EF4-FFF2-40B4-BE49-F238E27FC236}">
                  <a16:creationId xmlns:a16="http://schemas.microsoft.com/office/drawing/2014/main" id="{8D30DB78-D8BB-4357-9937-E1C8361C2E2D}"/>
                </a:ext>
              </a:extLst>
            </p:cNvPr>
            <p:cNvCxnSpPr>
              <a:cxnSpLocks/>
              <a:stCxn id="41" idx="2"/>
              <a:endCxn id="30" idx="0"/>
            </p:cNvCxnSpPr>
            <p:nvPr/>
          </p:nvCxnSpPr>
          <p:spPr>
            <a:xfrm>
              <a:off x="7565151" y="3388923"/>
              <a:ext cx="0" cy="521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4B4D444-0714-40E3-B215-354222813D90}"/>
                </a:ext>
              </a:extLst>
            </p:cNvPr>
            <p:cNvCxnSpPr>
              <a:cxnSpLocks/>
              <a:stCxn id="50" idx="5"/>
              <a:endCxn id="53" idx="0"/>
            </p:cNvCxnSpPr>
            <p:nvPr/>
          </p:nvCxnSpPr>
          <p:spPr>
            <a:xfrm>
              <a:off x="10603237" y="4592890"/>
              <a:ext cx="35084"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5C6AD9C-AC4E-42F8-950E-E84E0402BC62}"/>
                </a:ext>
              </a:extLst>
            </p:cNvPr>
            <p:cNvCxnSpPr>
              <a:cxnSpLocks/>
              <a:stCxn id="6" idx="5"/>
              <a:endCxn id="51" idx="0"/>
            </p:cNvCxnSpPr>
            <p:nvPr/>
          </p:nvCxnSpPr>
          <p:spPr>
            <a:xfrm>
              <a:off x="9093640" y="2073499"/>
              <a:ext cx="633120" cy="749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EAFD73A5-E443-4B6A-89DC-16417E66DDD1}"/>
                </a:ext>
              </a:extLst>
            </p:cNvPr>
            <p:cNvSpPr/>
            <p:nvPr/>
          </p:nvSpPr>
          <p:spPr>
            <a:xfrm>
              <a:off x="9195401" y="3910520"/>
              <a:ext cx="1649382"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IHV</a:t>
              </a:r>
            </a:p>
            <a:p>
              <a:pPr algn="ctr"/>
              <a:r>
                <a:rPr lang="en-US" sz="2000" dirty="0">
                  <a:solidFill>
                    <a:schemeClr val="bg1"/>
                  </a:solidFill>
                </a:rPr>
                <a:t>testing</a:t>
              </a:r>
            </a:p>
          </p:txBody>
        </p:sp>
        <p:sp>
          <p:nvSpPr>
            <p:cNvPr id="51" name="Flowchart: Document 50">
              <a:extLst>
                <a:ext uri="{FF2B5EF4-FFF2-40B4-BE49-F238E27FC236}">
                  <a16:creationId xmlns:a16="http://schemas.microsoft.com/office/drawing/2014/main" id="{A401D1B0-D7A2-4B9F-90C0-09A27C909736}"/>
                </a:ext>
              </a:extLst>
            </p:cNvPr>
            <p:cNvSpPr/>
            <p:nvPr/>
          </p:nvSpPr>
          <p:spPr>
            <a:xfrm>
              <a:off x="8964010" y="2822798"/>
              <a:ext cx="1525499" cy="58645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Fabric specific test plan</a:t>
              </a:r>
            </a:p>
          </p:txBody>
        </p:sp>
        <p:cxnSp>
          <p:nvCxnSpPr>
            <p:cNvPr id="52" name="Straight Arrow Connector 51">
              <a:extLst>
                <a:ext uri="{FF2B5EF4-FFF2-40B4-BE49-F238E27FC236}">
                  <a16:creationId xmlns:a16="http://schemas.microsoft.com/office/drawing/2014/main" id="{E9A1CB3F-8FC0-4D91-94A7-E90F0A3977A1}"/>
                </a:ext>
              </a:extLst>
            </p:cNvPr>
            <p:cNvCxnSpPr>
              <a:cxnSpLocks/>
              <a:stCxn id="51" idx="2"/>
              <a:endCxn id="50" idx="0"/>
            </p:cNvCxnSpPr>
            <p:nvPr/>
          </p:nvCxnSpPr>
          <p:spPr>
            <a:xfrm>
              <a:off x="9726760" y="3370485"/>
              <a:ext cx="293332" cy="540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Flowchart: Process 63">
              <a:extLst>
                <a:ext uri="{FF2B5EF4-FFF2-40B4-BE49-F238E27FC236}">
                  <a16:creationId xmlns:a16="http://schemas.microsoft.com/office/drawing/2014/main" id="{784CA242-E696-42B2-AFAB-3EF883D5B56B}"/>
                </a:ext>
              </a:extLst>
            </p:cNvPr>
            <p:cNvSpPr/>
            <p:nvPr/>
          </p:nvSpPr>
          <p:spPr>
            <a:xfrm>
              <a:off x="8890606"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cxnSp>
          <p:nvCxnSpPr>
            <p:cNvPr id="65" name="Straight Arrow Connector 64">
              <a:extLst>
                <a:ext uri="{FF2B5EF4-FFF2-40B4-BE49-F238E27FC236}">
                  <a16:creationId xmlns:a16="http://schemas.microsoft.com/office/drawing/2014/main" id="{B7052A77-7C0E-4167-9CC4-5CE87528D9DD}"/>
                </a:ext>
              </a:extLst>
            </p:cNvPr>
            <p:cNvCxnSpPr>
              <a:cxnSpLocks/>
              <a:stCxn id="50" idx="3"/>
              <a:endCxn id="64" idx="0"/>
            </p:cNvCxnSpPr>
            <p:nvPr/>
          </p:nvCxnSpPr>
          <p:spPr>
            <a:xfrm flipH="1">
              <a:off x="9428489" y="4592890"/>
              <a:ext cx="8458" cy="588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Flowchart: Process 42">
              <a:extLst>
                <a:ext uri="{FF2B5EF4-FFF2-40B4-BE49-F238E27FC236}">
                  <a16:creationId xmlns:a16="http://schemas.microsoft.com/office/drawing/2014/main" id="{D8C3692B-3B14-4127-9CE5-C3381492D4E7}"/>
                </a:ext>
              </a:extLst>
            </p:cNvPr>
            <p:cNvSpPr/>
            <p:nvPr/>
          </p:nvSpPr>
          <p:spPr>
            <a:xfrm>
              <a:off x="4805298"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grpSp>
          <p:nvGrpSpPr>
            <p:cNvPr id="11" name="Group 10">
              <a:extLst>
                <a:ext uri="{FF2B5EF4-FFF2-40B4-BE49-F238E27FC236}">
                  <a16:creationId xmlns:a16="http://schemas.microsoft.com/office/drawing/2014/main" id="{5AF1E64D-2E43-4636-8F7F-DD1C40F03DE6}"/>
                </a:ext>
              </a:extLst>
            </p:cNvPr>
            <p:cNvGrpSpPr/>
            <p:nvPr/>
          </p:nvGrpSpPr>
          <p:grpSpPr>
            <a:xfrm>
              <a:off x="6421183" y="5180932"/>
              <a:ext cx="2287937" cy="570436"/>
              <a:chOff x="6321450" y="5180932"/>
              <a:chExt cx="2287937" cy="570436"/>
            </a:xfrm>
          </p:grpSpPr>
          <p:sp>
            <p:nvSpPr>
              <p:cNvPr id="42" name="Flowchart: Process 41">
                <a:extLst>
                  <a:ext uri="{FF2B5EF4-FFF2-40B4-BE49-F238E27FC236}">
                    <a16:creationId xmlns:a16="http://schemas.microsoft.com/office/drawing/2014/main" id="{A53481C0-9257-4CE8-AACA-018842C4794B}"/>
                  </a:ext>
                </a:extLst>
              </p:cNvPr>
              <p:cNvSpPr/>
              <p:nvPr/>
            </p:nvSpPr>
            <p:spPr>
              <a:xfrm>
                <a:off x="6321450" y="5189326"/>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sp>
            <p:nvSpPr>
              <p:cNvPr id="44" name="Flowchart: Process 43">
                <a:extLst>
                  <a:ext uri="{FF2B5EF4-FFF2-40B4-BE49-F238E27FC236}">
                    <a16:creationId xmlns:a16="http://schemas.microsoft.com/office/drawing/2014/main" id="{DB563A99-C53E-4D01-B51C-B4BA40F28F58}"/>
                  </a:ext>
                </a:extLst>
              </p:cNvPr>
              <p:cNvSpPr/>
              <p:nvPr/>
            </p:nvSpPr>
            <p:spPr>
              <a:xfrm>
                <a:off x="7533622"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Logo</a:t>
                </a:r>
              </a:p>
            </p:txBody>
          </p:sp>
        </p:grpSp>
        <p:sp>
          <p:nvSpPr>
            <p:cNvPr id="53" name="Flowchart: Process 52">
              <a:extLst>
                <a:ext uri="{FF2B5EF4-FFF2-40B4-BE49-F238E27FC236}">
                  <a16:creationId xmlns:a16="http://schemas.microsoft.com/office/drawing/2014/main" id="{EB4C0E30-1F5A-40E1-882A-F9F3B93DB2DC}"/>
                </a:ext>
              </a:extLst>
            </p:cNvPr>
            <p:cNvSpPr/>
            <p:nvPr/>
          </p:nvSpPr>
          <p:spPr>
            <a:xfrm>
              <a:off x="10100438"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Logo</a:t>
              </a:r>
            </a:p>
          </p:txBody>
        </p:sp>
        <p:cxnSp>
          <p:nvCxnSpPr>
            <p:cNvPr id="56" name="Straight Arrow Connector 55">
              <a:extLst>
                <a:ext uri="{FF2B5EF4-FFF2-40B4-BE49-F238E27FC236}">
                  <a16:creationId xmlns:a16="http://schemas.microsoft.com/office/drawing/2014/main" id="{863F9AB5-1194-499D-A2C6-8B52BCC7B86E}"/>
                </a:ext>
              </a:extLst>
            </p:cNvPr>
            <p:cNvCxnSpPr>
              <a:cxnSpLocks/>
              <a:stCxn id="30" idx="5"/>
              <a:endCxn id="44" idx="0"/>
            </p:cNvCxnSpPr>
            <p:nvPr/>
          </p:nvCxnSpPr>
          <p:spPr>
            <a:xfrm>
              <a:off x="8148296" y="4592890"/>
              <a:ext cx="22942"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grpSp>
      <p:sp>
        <p:nvSpPr>
          <p:cNvPr id="37" name="TextBox 36">
            <a:extLst>
              <a:ext uri="{FF2B5EF4-FFF2-40B4-BE49-F238E27FC236}">
                <a16:creationId xmlns:a16="http://schemas.microsoft.com/office/drawing/2014/main" id="{78EA754B-ED8F-4CAE-A569-9B5BAE9B1B29}"/>
              </a:ext>
            </a:extLst>
          </p:cNvPr>
          <p:cNvSpPr txBox="1"/>
          <p:nvPr/>
        </p:nvSpPr>
        <p:spPr>
          <a:xfrm>
            <a:off x="401333" y="4833359"/>
            <a:ext cx="4613581" cy="1508105"/>
          </a:xfrm>
          <a:prstGeom prst="rect">
            <a:avLst/>
          </a:prstGeom>
          <a:noFill/>
          <a:ln>
            <a:solidFill>
              <a:schemeClr val="tx1"/>
            </a:solidFill>
          </a:ln>
        </p:spPr>
        <p:txBody>
          <a:bodyPr wrap="square" rtlCol="0">
            <a:spAutoFit/>
          </a:bodyPr>
          <a:lstStyle/>
          <a:p>
            <a:r>
              <a:rPr lang="en-US" sz="2000" u="sng" dirty="0">
                <a:solidFill>
                  <a:srgbClr val="C00000"/>
                </a:solidFill>
              </a:rPr>
              <a:t>Significant change</a:t>
            </a:r>
          </a:p>
          <a:p>
            <a:r>
              <a:rPr lang="en-US" dirty="0"/>
              <a:t>OFILP: test plans were developed and by IWG</a:t>
            </a:r>
          </a:p>
          <a:p>
            <a:r>
              <a:rPr lang="en-US" dirty="0"/>
              <a:t>FSDP: test plans are developed in the open source community.  FSDPWG selects the subset comprising the Logo Program(s)</a:t>
            </a:r>
          </a:p>
        </p:txBody>
      </p:sp>
    </p:spTree>
    <p:extLst>
      <p:ext uri="{BB962C8B-B14F-4D97-AF65-F5344CB8AC3E}">
        <p14:creationId xmlns:p14="http://schemas.microsoft.com/office/powerpoint/2010/main" val="165341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7C02-51D4-4050-9144-B0E0CDC5D41A}"/>
              </a:ext>
            </a:extLst>
          </p:cNvPr>
          <p:cNvSpPr>
            <a:spLocks noGrp="1"/>
          </p:cNvSpPr>
          <p:nvPr>
            <p:ph type="title"/>
          </p:nvPr>
        </p:nvSpPr>
        <p:spPr/>
        <p:txBody>
          <a:bodyPr/>
          <a:lstStyle/>
          <a:p>
            <a:r>
              <a:rPr lang="en-US" dirty="0"/>
              <a:t>Executive summary</a:t>
            </a:r>
            <a:endParaRPr lang="en-GB" dirty="0"/>
          </a:p>
        </p:txBody>
      </p:sp>
      <p:sp>
        <p:nvSpPr>
          <p:cNvPr id="3" name="Content Placeholder 2">
            <a:extLst>
              <a:ext uri="{FF2B5EF4-FFF2-40B4-BE49-F238E27FC236}">
                <a16:creationId xmlns:a16="http://schemas.microsoft.com/office/drawing/2014/main" id="{A08FF44D-65E1-414F-BE69-BBB843457F74}"/>
              </a:ext>
            </a:extLst>
          </p:cNvPr>
          <p:cNvSpPr>
            <a:spLocks noGrp="1"/>
          </p:cNvSpPr>
          <p:nvPr>
            <p:ph idx="1"/>
          </p:nvPr>
        </p:nvSpPr>
        <p:spPr/>
        <p:txBody>
          <a:bodyPr>
            <a:normAutofit fontScale="92500"/>
          </a:bodyPr>
          <a:lstStyle/>
          <a:p>
            <a:pPr marL="0" indent="0">
              <a:buNone/>
            </a:pPr>
            <a:r>
              <a:rPr lang="en-US" dirty="0"/>
              <a:t>We propose that the OFA create the OFA Fabric Software Development Platform – OFA FSDP</a:t>
            </a:r>
          </a:p>
          <a:p>
            <a:r>
              <a:rPr lang="en-US" b="0" dirty="0"/>
              <a:t>Comprises a hardware platform and accompanying software infrastructure</a:t>
            </a:r>
          </a:p>
          <a:p>
            <a:r>
              <a:rPr lang="en-US" b="0" dirty="0"/>
              <a:t>Designed to provide its target clientele with easy access to a modern cluster incorporating high performance network technologies to be used in the development, testing, and validation of software associated with client access to fabric services</a:t>
            </a:r>
          </a:p>
          <a:p>
            <a:r>
              <a:rPr lang="en-US" b="0" dirty="0"/>
              <a:t>Intended to be mostly automated and require little active maintenance, aka ‘lights out’</a:t>
            </a:r>
          </a:p>
          <a:p>
            <a:r>
              <a:rPr lang="en-US" b="0" dirty="0"/>
              <a:t>Sited at a commercial colocation facility or similar site</a:t>
            </a:r>
          </a:p>
          <a:p>
            <a:r>
              <a:rPr lang="en-US" b="0" dirty="0"/>
              <a:t>Promoter members are full FSDP members</a:t>
            </a:r>
          </a:p>
          <a:p>
            <a:r>
              <a:rPr lang="en-US" b="0" dirty="0"/>
              <a:t>Lower level memberships will be made available at a reduced price point</a:t>
            </a:r>
          </a:p>
          <a:p>
            <a:r>
              <a:rPr lang="en-US" b="0" dirty="0"/>
              <a:t>Anyone wishing to make use of the FSDP must have an OFA membership at some level</a:t>
            </a:r>
          </a:p>
          <a:p>
            <a:r>
              <a:rPr lang="en-US" b="0" dirty="0"/>
              <a:t>Supported by normal OFA membership dues</a:t>
            </a:r>
          </a:p>
          <a:p>
            <a:r>
              <a:rPr lang="en-US" b="0" dirty="0"/>
              <a:t>Seen as a vehicle for driving OFA membership and stature in the community</a:t>
            </a:r>
          </a:p>
          <a:p>
            <a:r>
              <a:rPr lang="en-US" b="0" dirty="0"/>
              <a:t>Will strengthen the cooperation between the OFA and various upstream communities</a:t>
            </a:r>
          </a:p>
          <a:p>
            <a:r>
              <a:rPr lang="en-US" b="0" i="1" dirty="0">
                <a:solidFill>
                  <a:srgbClr val="FF0000"/>
                </a:solidFill>
              </a:rPr>
              <a:t>The OFA will provide continuous integration testing to the upstream communities free of charge</a:t>
            </a:r>
          </a:p>
          <a:p>
            <a:pPr lvl="1"/>
            <a:endParaRPr lang="en-GB" dirty="0"/>
          </a:p>
        </p:txBody>
      </p:sp>
      <p:sp>
        <p:nvSpPr>
          <p:cNvPr id="4" name="Slide Number Placeholder 3">
            <a:extLst>
              <a:ext uri="{FF2B5EF4-FFF2-40B4-BE49-F238E27FC236}">
                <a16:creationId xmlns:a16="http://schemas.microsoft.com/office/drawing/2014/main" id="{9152A030-BF58-488B-9548-CB7FCD115E38}"/>
              </a:ext>
            </a:extLst>
          </p:cNvPr>
          <p:cNvSpPr>
            <a:spLocks noGrp="1"/>
          </p:cNvSpPr>
          <p:nvPr>
            <p:ph type="sldNum" sz="quarter" idx="11"/>
          </p:nvPr>
        </p:nvSpPr>
        <p:spPr/>
        <p:txBody>
          <a:bodyPr/>
          <a:lstStyle/>
          <a:p>
            <a:fld id="{0743EA0E-C5B1-48EC-8082-F253EA88050D}" type="slidenum">
              <a:rPr lang="en-US" smtClean="0"/>
              <a:pPr/>
              <a:t>2</a:t>
            </a:fld>
            <a:endParaRPr lang="en-US" dirty="0"/>
          </a:p>
        </p:txBody>
      </p:sp>
    </p:spTree>
    <p:extLst>
      <p:ext uri="{BB962C8B-B14F-4D97-AF65-F5344CB8AC3E}">
        <p14:creationId xmlns:p14="http://schemas.microsoft.com/office/powerpoint/2010/main" val="2441255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Upstream collaboration</a:t>
            </a:r>
          </a:p>
        </p:txBody>
      </p:sp>
      <p:sp>
        <p:nvSpPr>
          <p:cNvPr id="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849D2C-A9CD-B04A-B70A-527FFE2F698D}" type="slidenum">
              <a:rPr lang="en-US" smtClean="0"/>
              <a:pPr/>
              <a:t>20</a:t>
            </a:fld>
            <a:endParaRPr lang="en-US" dirty="0"/>
          </a:p>
        </p:txBody>
      </p:sp>
      <p:sp>
        <p:nvSpPr>
          <p:cNvPr id="17" name="TextBox 16"/>
          <p:cNvSpPr txBox="1"/>
          <p:nvPr/>
        </p:nvSpPr>
        <p:spPr>
          <a:xfrm>
            <a:off x="320538" y="4284917"/>
            <a:ext cx="4049238" cy="1754326"/>
          </a:xfrm>
          <a:prstGeom prst="rect">
            <a:avLst/>
          </a:prstGeom>
          <a:noFill/>
        </p:spPr>
        <p:txBody>
          <a:bodyPr wrap="square" rtlCol="0">
            <a:spAutoFit/>
          </a:bodyPr>
          <a:lstStyle/>
          <a:p>
            <a:r>
              <a:rPr lang="en-US" dirty="0"/>
              <a:t>As upstream developers find problems, they can contribute tests for those specific problems to be included in the CI testing.  In this way, we will be seeding what should turn into a vibrant upstream ecosystem for improved tests.</a:t>
            </a:r>
          </a:p>
        </p:txBody>
      </p:sp>
      <p:sp>
        <p:nvSpPr>
          <p:cNvPr id="45" name="TextBox 44"/>
          <p:cNvSpPr txBox="1"/>
          <p:nvPr/>
        </p:nvSpPr>
        <p:spPr>
          <a:xfrm>
            <a:off x="320538" y="2265539"/>
            <a:ext cx="4461620" cy="1754326"/>
          </a:xfrm>
          <a:prstGeom prst="rect">
            <a:avLst/>
          </a:prstGeom>
          <a:noFill/>
        </p:spPr>
        <p:txBody>
          <a:bodyPr wrap="square" rtlCol="0">
            <a:spAutoFit/>
          </a:bodyPr>
          <a:lstStyle/>
          <a:p>
            <a:r>
              <a:rPr lang="en-US" dirty="0"/>
              <a:t>Upstream maintainers are welcome to send an email to the FSDP WG mailing list requesting their project be included in CI testing.  They need only list the repo they wish to be monitored and the tests they want run.</a:t>
            </a:r>
          </a:p>
        </p:txBody>
      </p:sp>
      <p:sp>
        <p:nvSpPr>
          <p:cNvPr id="75" name="Oval 74">
            <a:extLst>
              <a:ext uri="{FF2B5EF4-FFF2-40B4-BE49-F238E27FC236}">
                <a16:creationId xmlns:a16="http://schemas.microsoft.com/office/drawing/2014/main" id="{2151FFDA-9BDA-4E34-B598-68A53939B351}"/>
              </a:ext>
            </a:extLst>
          </p:cNvPr>
          <p:cNvSpPr/>
          <p:nvPr/>
        </p:nvSpPr>
        <p:spPr>
          <a:xfrm>
            <a:off x="5104306" y="4047153"/>
            <a:ext cx="1717967"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Upstream</a:t>
            </a:r>
          </a:p>
          <a:p>
            <a:pPr algn="ctr"/>
            <a:r>
              <a:rPr lang="en-US" sz="2000" dirty="0">
                <a:solidFill>
                  <a:schemeClr val="bg1"/>
                </a:solidFill>
              </a:rPr>
              <a:t>testing</a:t>
            </a:r>
          </a:p>
        </p:txBody>
      </p:sp>
      <p:sp>
        <p:nvSpPr>
          <p:cNvPr id="76" name="Flowchart: Document 75">
            <a:extLst>
              <a:ext uri="{FF2B5EF4-FFF2-40B4-BE49-F238E27FC236}">
                <a16:creationId xmlns:a16="http://schemas.microsoft.com/office/drawing/2014/main" id="{BA75D886-95FB-470F-BC27-FDE9A3563086}"/>
              </a:ext>
            </a:extLst>
          </p:cNvPr>
          <p:cNvSpPr/>
          <p:nvPr/>
        </p:nvSpPr>
        <p:spPr>
          <a:xfrm>
            <a:off x="5459734" y="2961592"/>
            <a:ext cx="1007110" cy="62405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CI test plan</a:t>
            </a:r>
          </a:p>
        </p:txBody>
      </p:sp>
      <p:cxnSp>
        <p:nvCxnSpPr>
          <p:cNvPr id="77" name="Straight Arrow Connector 76">
            <a:extLst>
              <a:ext uri="{FF2B5EF4-FFF2-40B4-BE49-F238E27FC236}">
                <a16:creationId xmlns:a16="http://schemas.microsoft.com/office/drawing/2014/main" id="{CFAFBF05-2B25-4A51-952E-E99DCCA48046}"/>
              </a:ext>
            </a:extLst>
          </p:cNvPr>
          <p:cNvCxnSpPr>
            <a:cxnSpLocks/>
            <a:stCxn id="83" idx="3"/>
            <a:endCxn id="76" idx="0"/>
          </p:cNvCxnSpPr>
          <p:nvPr/>
        </p:nvCxnSpPr>
        <p:spPr>
          <a:xfrm flipH="1">
            <a:off x="5963289" y="2210132"/>
            <a:ext cx="693483" cy="751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ADB723-E9FE-4BB9-8FFE-6A8D5A77E60E}"/>
              </a:ext>
            </a:extLst>
          </p:cNvPr>
          <p:cNvCxnSpPr>
            <a:cxnSpLocks/>
            <a:stCxn id="76" idx="2"/>
            <a:endCxn id="75" idx="0"/>
          </p:cNvCxnSpPr>
          <p:nvPr/>
        </p:nvCxnSpPr>
        <p:spPr>
          <a:xfrm>
            <a:off x="5963289" y="3544387"/>
            <a:ext cx="1" cy="502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C8120812-F7E5-4FEC-8216-0B9A6A24DDA6}"/>
              </a:ext>
            </a:extLst>
          </p:cNvPr>
          <p:cNvCxnSpPr>
            <a:cxnSpLocks/>
            <a:stCxn id="84" idx="3"/>
            <a:endCxn id="98" idx="0"/>
          </p:cNvCxnSpPr>
          <p:nvPr/>
        </p:nvCxnSpPr>
        <p:spPr>
          <a:xfrm flipH="1">
            <a:off x="7579175" y="4729523"/>
            <a:ext cx="22940" cy="596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9935E56-A027-4730-9A1F-1F0D25CE9168}"/>
              </a:ext>
            </a:extLst>
          </p:cNvPr>
          <p:cNvCxnSpPr>
            <a:cxnSpLocks/>
            <a:stCxn id="75" idx="4"/>
            <a:endCxn id="94" idx="0"/>
          </p:cNvCxnSpPr>
          <p:nvPr/>
        </p:nvCxnSpPr>
        <p:spPr>
          <a:xfrm>
            <a:off x="5963290" y="4846599"/>
            <a:ext cx="0" cy="470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CEAB1277-8722-4EBB-99E9-E4989241BE40}"/>
              </a:ext>
            </a:extLst>
          </p:cNvPr>
          <p:cNvCxnSpPr>
            <a:cxnSpLocks/>
            <a:stCxn id="83" idx="5"/>
            <a:endCxn id="83" idx="5"/>
          </p:cNvCxnSpPr>
          <p:nvPr/>
        </p:nvCxnSpPr>
        <p:spPr>
          <a:xfrm>
            <a:off x="9713749" y="2210132"/>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D5C4C6B6-D615-4208-A885-6FD482A9D613}"/>
              </a:ext>
            </a:extLst>
          </p:cNvPr>
          <p:cNvCxnSpPr>
            <a:cxnSpLocks/>
            <a:stCxn id="83" idx="4"/>
            <a:endCxn id="85" idx="0"/>
          </p:cNvCxnSpPr>
          <p:nvPr/>
        </p:nvCxnSpPr>
        <p:spPr>
          <a:xfrm flipH="1">
            <a:off x="8185260" y="2312056"/>
            <a:ext cx="1" cy="647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3" name="Oval 82">
            <a:extLst>
              <a:ext uri="{FF2B5EF4-FFF2-40B4-BE49-F238E27FC236}">
                <a16:creationId xmlns:a16="http://schemas.microsoft.com/office/drawing/2014/main" id="{64352EF8-DC72-4D26-A41B-4AEB93F36371}"/>
              </a:ext>
            </a:extLst>
          </p:cNvPr>
          <p:cNvSpPr/>
          <p:nvPr/>
        </p:nvSpPr>
        <p:spPr>
          <a:xfrm>
            <a:off x="6023652" y="1616074"/>
            <a:ext cx="4323217" cy="6959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FSDP Test Library</a:t>
            </a:r>
          </a:p>
        </p:txBody>
      </p:sp>
      <p:sp>
        <p:nvSpPr>
          <p:cNvPr id="84" name="Oval 83">
            <a:extLst>
              <a:ext uri="{FF2B5EF4-FFF2-40B4-BE49-F238E27FC236}">
                <a16:creationId xmlns:a16="http://schemas.microsoft.com/office/drawing/2014/main" id="{D029390C-8751-4E99-A224-BFD1BD61E2D9}"/>
              </a:ext>
            </a:extLst>
          </p:cNvPr>
          <p:cNvSpPr/>
          <p:nvPr/>
        </p:nvSpPr>
        <p:spPr>
          <a:xfrm>
            <a:off x="7360569" y="4047153"/>
            <a:ext cx="1649382" cy="799446"/>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Distro testing</a:t>
            </a:r>
          </a:p>
        </p:txBody>
      </p:sp>
      <p:sp>
        <p:nvSpPr>
          <p:cNvPr id="85" name="Flowchart: Document 84">
            <a:extLst>
              <a:ext uri="{FF2B5EF4-FFF2-40B4-BE49-F238E27FC236}">
                <a16:creationId xmlns:a16="http://schemas.microsoft.com/office/drawing/2014/main" id="{2C132917-744A-4D86-8B2A-92E69263F2D8}"/>
              </a:ext>
            </a:extLst>
          </p:cNvPr>
          <p:cNvSpPr/>
          <p:nvPr/>
        </p:nvSpPr>
        <p:spPr>
          <a:xfrm>
            <a:off x="7670552" y="2959431"/>
            <a:ext cx="1029416" cy="606202"/>
          </a:xfrm>
          <a:prstGeom prst="flowChartDocumen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Distro test plan</a:t>
            </a:r>
          </a:p>
        </p:txBody>
      </p:sp>
      <p:cxnSp>
        <p:nvCxnSpPr>
          <p:cNvPr id="86" name="Straight Arrow Connector 85">
            <a:extLst>
              <a:ext uri="{FF2B5EF4-FFF2-40B4-BE49-F238E27FC236}">
                <a16:creationId xmlns:a16="http://schemas.microsoft.com/office/drawing/2014/main" id="{A7CCC2B6-DD24-4EED-AC23-1086273D55E0}"/>
              </a:ext>
            </a:extLst>
          </p:cNvPr>
          <p:cNvCxnSpPr>
            <a:cxnSpLocks/>
            <a:stCxn id="85" idx="2"/>
            <a:endCxn id="84" idx="0"/>
          </p:cNvCxnSpPr>
          <p:nvPr/>
        </p:nvCxnSpPr>
        <p:spPr>
          <a:xfrm>
            <a:off x="8185260" y="3525556"/>
            <a:ext cx="0" cy="521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551A9B8B-32FF-4307-B2B3-B584E6B835DE}"/>
              </a:ext>
            </a:extLst>
          </p:cNvPr>
          <p:cNvCxnSpPr>
            <a:cxnSpLocks/>
            <a:stCxn id="89" idx="5"/>
            <a:endCxn id="96" idx="0"/>
          </p:cNvCxnSpPr>
          <p:nvPr/>
        </p:nvCxnSpPr>
        <p:spPr>
          <a:xfrm>
            <a:off x="11223346" y="4729523"/>
            <a:ext cx="35084"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0085C398-75D1-40EB-B4BF-745A4DA9A29D}"/>
              </a:ext>
            </a:extLst>
          </p:cNvPr>
          <p:cNvCxnSpPr>
            <a:cxnSpLocks/>
            <a:stCxn id="83" idx="5"/>
            <a:endCxn id="90" idx="0"/>
          </p:cNvCxnSpPr>
          <p:nvPr/>
        </p:nvCxnSpPr>
        <p:spPr>
          <a:xfrm>
            <a:off x="9713749" y="2210132"/>
            <a:ext cx="633120" cy="749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Oval 88">
            <a:extLst>
              <a:ext uri="{FF2B5EF4-FFF2-40B4-BE49-F238E27FC236}">
                <a16:creationId xmlns:a16="http://schemas.microsoft.com/office/drawing/2014/main" id="{B3DF0E87-C84F-46CC-8D9A-92ACC040AB04}"/>
              </a:ext>
            </a:extLst>
          </p:cNvPr>
          <p:cNvSpPr/>
          <p:nvPr/>
        </p:nvSpPr>
        <p:spPr>
          <a:xfrm>
            <a:off x="9815510" y="4047153"/>
            <a:ext cx="1649382" cy="799446"/>
          </a:xfrm>
          <a:prstGeom prst="ellips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IHV</a:t>
            </a:r>
          </a:p>
          <a:p>
            <a:pPr algn="ctr"/>
            <a:r>
              <a:rPr lang="en-US" sz="2000" dirty="0">
                <a:solidFill>
                  <a:schemeClr val="bg1"/>
                </a:solidFill>
              </a:rPr>
              <a:t>testing</a:t>
            </a:r>
          </a:p>
        </p:txBody>
      </p:sp>
      <p:sp>
        <p:nvSpPr>
          <p:cNvPr id="90" name="Flowchart: Document 89">
            <a:extLst>
              <a:ext uri="{FF2B5EF4-FFF2-40B4-BE49-F238E27FC236}">
                <a16:creationId xmlns:a16="http://schemas.microsoft.com/office/drawing/2014/main" id="{7BD781A4-E2E1-4F04-AEF7-AF93BD7A5624}"/>
              </a:ext>
            </a:extLst>
          </p:cNvPr>
          <p:cNvSpPr/>
          <p:nvPr/>
        </p:nvSpPr>
        <p:spPr>
          <a:xfrm>
            <a:off x="9584119" y="2959431"/>
            <a:ext cx="1525499" cy="586458"/>
          </a:xfrm>
          <a:prstGeom prst="flowChartDocumen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Fabric specific test plan</a:t>
            </a:r>
          </a:p>
        </p:txBody>
      </p:sp>
      <p:cxnSp>
        <p:nvCxnSpPr>
          <p:cNvPr id="91" name="Straight Arrow Connector 90">
            <a:extLst>
              <a:ext uri="{FF2B5EF4-FFF2-40B4-BE49-F238E27FC236}">
                <a16:creationId xmlns:a16="http://schemas.microsoft.com/office/drawing/2014/main" id="{E1066624-537A-4663-9951-11A2A11390D8}"/>
              </a:ext>
            </a:extLst>
          </p:cNvPr>
          <p:cNvCxnSpPr>
            <a:cxnSpLocks/>
            <a:stCxn id="90" idx="2"/>
            <a:endCxn id="89" idx="0"/>
          </p:cNvCxnSpPr>
          <p:nvPr/>
        </p:nvCxnSpPr>
        <p:spPr>
          <a:xfrm>
            <a:off x="10346869" y="3507118"/>
            <a:ext cx="293332" cy="540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2" name="Flowchart: Process 91">
            <a:extLst>
              <a:ext uri="{FF2B5EF4-FFF2-40B4-BE49-F238E27FC236}">
                <a16:creationId xmlns:a16="http://schemas.microsoft.com/office/drawing/2014/main" id="{B6E50125-7CB9-4223-B6EB-490DC47686F6}"/>
              </a:ext>
            </a:extLst>
          </p:cNvPr>
          <p:cNvSpPr/>
          <p:nvPr/>
        </p:nvSpPr>
        <p:spPr>
          <a:xfrm>
            <a:off x="9510715" y="5317565"/>
            <a:ext cx="1075765" cy="562042"/>
          </a:xfrm>
          <a:prstGeom prst="flowChartProcess">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cxnSp>
        <p:nvCxnSpPr>
          <p:cNvPr id="93" name="Straight Arrow Connector 92">
            <a:extLst>
              <a:ext uri="{FF2B5EF4-FFF2-40B4-BE49-F238E27FC236}">
                <a16:creationId xmlns:a16="http://schemas.microsoft.com/office/drawing/2014/main" id="{C0F869E1-8312-4C5F-A2CC-AD333782D368}"/>
              </a:ext>
            </a:extLst>
          </p:cNvPr>
          <p:cNvCxnSpPr>
            <a:cxnSpLocks/>
            <a:stCxn id="89" idx="3"/>
            <a:endCxn id="92" idx="0"/>
          </p:cNvCxnSpPr>
          <p:nvPr/>
        </p:nvCxnSpPr>
        <p:spPr>
          <a:xfrm flipH="1">
            <a:off x="10048598" y="4729523"/>
            <a:ext cx="8458" cy="588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4" name="Flowchart: Process 93">
            <a:extLst>
              <a:ext uri="{FF2B5EF4-FFF2-40B4-BE49-F238E27FC236}">
                <a16:creationId xmlns:a16="http://schemas.microsoft.com/office/drawing/2014/main" id="{D44E1F05-B9AA-46B1-87DE-429B892F4B20}"/>
              </a:ext>
            </a:extLst>
          </p:cNvPr>
          <p:cNvSpPr/>
          <p:nvPr/>
        </p:nvSpPr>
        <p:spPr>
          <a:xfrm>
            <a:off x="5425407" y="5317565"/>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grpSp>
        <p:nvGrpSpPr>
          <p:cNvPr id="95" name="Group 94">
            <a:extLst>
              <a:ext uri="{FF2B5EF4-FFF2-40B4-BE49-F238E27FC236}">
                <a16:creationId xmlns:a16="http://schemas.microsoft.com/office/drawing/2014/main" id="{A745C32D-1EF9-4E87-A307-2A4F54D8FD1D}"/>
              </a:ext>
            </a:extLst>
          </p:cNvPr>
          <p:cNvGrpSpPr/>
          <p:nvPr/>
        </p:nvGrpSpPr>
        <p:grpSpPr>
          <a:xfrm>
            <a:off x="7041292" y="5317565"/>
            <a:ext cx="2287937" cy="570436"/>
            <a:chOff x="6321450" y="5180932"/>
            <a:chExt cx="2287937" cy="570436"/>
          </a:xfrm>
          <a:solidFill>
            <a:schemeClr val="bg1">
              <a:lumMod val="75000"/>
            </a:schemeClr>
          </a:solidFill>
        </p:grpSpPr>
        <p:sp>
          <p:nvSpPr>
            <p:cNvPr id="98" name="Flowchart: Process 97">
              <a:extLst>
                <a:ext uri="{FF2B5EF4-FFF2-40B4-BE49-F238E27FC236}">
                  <a16:creationId xmlns:a16="http://schemas.microsoft.com/office/drawing/2014/main" id="{49A3EA32-909A-4C2E-9E11-12D17051FA20}"/>
                </a:ext>
              </a:extLst>
            </p:cNvPr>
            <p:cNvSpPr/>
            <p:nvPr/>
          </p:nvSpPr>
          <p:spPr>
            <a:xfrm>
              <a:off x="6321450" y="5189326"/>
              <a:ext cx="1075765" cy="562042"/>
            </a:xfrm>
            <a:prstGeom prst="flowChartProcess">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Debug</a:t>
              </a:r>
            </a:p>
          </p:txBody>
        </p:sp>
        <p:sp>
          <p:nvSpPr>
            <p:cNvPr id="99" name="Flowchart: Process 98">
              <a:extLst>
                <a:ext uri="{FF2B5EF4-FFF2-40B4-BE49-F238E27FC236}">
                  <a16:creationId xmlns:a16="http://schemas.microsoft.com/office/drawing/2014/main" id="{5B89F7AE-152E-46DB-BBDE-D9180DEBAF59}"/>
                </a:ext>
              </a:extLst>
            </p:cNvPr>
            <p:cNvSpPr/>
            <p:nvPr/>
          </p:nvSpPr>
          <p:spPr>
            <a:xfrm>
              <a:off x="7533622" y="5180932"/>
              <a:ext cx="1075765" cy="562042"/>
            </a:xfrm>
            <a:prstGeom prst="flowChartProcess">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Logo</a:t>
              </a:r>
            </a:p>
          </p:txBody>
        </p:sp>
      </p:grpSp>
      <p:sp>
        <p:nvSpPr>
          <p:cNvPr id="96" name="Flowchart: Process 95">
            <a:extLst>
              <a:ext uri="{FF2B5EF4-FFF2-40B4-BE49-F238E27FC236}">
                <a16:creationId xmlns:a16="http://schemas.microsoft.com/office/drawing/2014/main" id="{F9987A55-5373-4B00-8100-7707532323FC}"/>
              </a:ext>
            </a:extLst>
          </p:cNvPr>
          <p:cNvSpPr/>
          <p:nvPr/>
        </p:nvSpPr>
        <p:spPr>
          <a:xfrm>
            <a:off x="10720547" y="5317565"/>
            <a:ext cx="1075765" cy="562042"/>
          </a:xfrm>
          <a:prstGeom prst="flowChartProcess">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Logo</a:t>
            </a:r>
          </a:p>
        </p:txBody>
      </p:sp>
      <p:cxnSp>
        <p:nvCxnSpPr>
          <p:cNvPr id="97" name="Straight Arrow Connector 96">
            <a:extLst>
              <a:ext uri="{FF2B5EF4-FFF2-40B4-BE49-F238E27FC236}">
                <a16:creationId xmlns:a16="http://schemas.microsoft.com/office/drawing/2014/main" id="{EAF040F9-29E5-4EA4-B106-E3E1F67A1753}"/>
              </a:ext>
            </a:extLst>
          </p:cNvPr>
          <p:cNvCxnSpPr>
            <a:cxnSpLocks/>
            <a:stCxn id="84" idx="5"/>
            <a:endCxn id="99" idx="0"/>
          </p:cNvCxnSpPr>
          <p:nvPr/>
        </p:nvCxnSpPr>
        <p:spPr>
          <a:xfrm>
            <a:off x="8768405" y="4729523"/>
            <a:ext cx="22942"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49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0012-9952-47E6-B10E-1EEB2D3A11A7}"/>
              </a:ext>
            </a:extLst>
          </p:cNvPr>
          <p:cNvSpPr>
            <a:spLocks noGrp="1"/>
          </p:cNvSpPr>
          <p:nvPr>
            <p:ph type="title"/>
          </p:nvPr>
        </p:nvSpPr>
        <p:spPr/>
        <p:txBody>
          <a:bodyPr/>
          <a:lstStyle/>
          <a:p>
            <a:r>
              <a:rPr lang="en-US" dirty="0"/>
              <a:t>Membership model</a:t>
            </a:r>
            <a:endParaRPr lang="en-GB" dirty="0"/>
          </a:p>
        </p:txBody>
      </p:sp>
      <p:sp>
        <p:nvSpPr>
          <p:cNvPr id="4" name="Slide Number Placeholder 3">
            <a:extLst>
              <a:ext uri="{FF2B5EF4-FFF2-40B4-BE49-F238E27FC236}">
                <a16:creationId xmlns:a16="http://schemas.microsoft.com/office/drawing/2014/main" id="{ECF706D9-B5A5-431F-9BA8-6F2E4AD7C114}"/>
              </a:ext>
            </a:extLst>
          </p:cNvPr>
          <p:cNvSpPr>
            <a:spLocks noGrp="1"/>
          </p:cNvSpPr>
          <p:nvPr>
            <p:ph type="sldNum" sz="quarter" idx="11"/>
          </p:nvPr>
        </p:nvSpPr>
        <p:spPr/>
        <p:txBody>
          <a:bodyPr/>
          <a:lstStyle/>
          <a:p>
            <a:fld id="{0743EA0E-C5B1-48EC-8082-F253EA88050D}" type="slidenum">
              <a:rPr lang="en-US" smtClean="0"/>
              <a:pPr/>
              <a:t>21</a:t>
            </a:fld>
            <a:endParaRPr lang="en-US" dirty="0"/>
          </a:p>
        </p:txBody>
      </p:sp>
      <p:graphicFrame>
        <p:nvGraphicFramePr>
          <p:cNvPr id="6" name="Table 6">
            <a:extLst>
              <a:ext uri="{FF2B5EF4-FFF2-40B4-BE49-F238E27FC236}">
                <a16:creationId xmlns:a16="http://schemas.microsoft.com/office/drawing/2014/main" id="{CCFAEA11-3CF0-41DC-97B8-A81E9469B725}"/>
              </a:ext>
            </a:extLst>
          </p:cNvPr>
          <p:cNvGraphicFramePr>
            <a:graphicFrameLocks noGrp="1"/>
          </p:cNvGraphicFramePr>
          <p:nvPr>
            <p:extLst>
              <p:ext uri="{D42A27DB-BD31-4B8C-83A1-F6EECF244321}">
                <p14:modId xmlns:p14="http://schemas.microsoft.com/office/powerpoint/2010/main" val="4226402632"/>
              </p:ext>
            </p:extLst>
          </p:nvPr>
        </p:nvGraphicFramePr>
        <p:xfrm>
          <a:off x="1219199" y="1592025"/>
          <a:ext cx="10659842" cy="1285240"/>
        </p:xfrm>
        <a:graphic>
          <a:graphicData uri="http://schemas.openxmlformats.org/drawingml/2006/table">
            <a:tbl>
              <a:tblPr firstRow="1" bandRow="1">
                <a:tableStyleId>{5C22544A-7EE6-4342-B048-85BDC9FD1C3A}</a:tableStyleId>
              </a:tblPr>
              <a:tblGrid>
                <a:gridCol w="2659117">
                  <a:extLst>
                    <a:ext uri="{9D8B030D-6E8A-4147-A177-3AD203B41FA5}">
                      <a16:colId xmlns:a16="http://schemas.microsoft.com/office/drawing/2014/main" val="3842729313"/>
                    </a:ext>
                  </a:extLst>
                </a:gridCol>
                <a:gridCol w="1313793">
                  <a:extLst>
                    <a:ext uri="{9D8B030D-6E8A-4147-A177-3AD203B41FA5}">
                      <a16:colId xmlns:a16="http://schemas.microsoft.com/office/drawing/2014/main" val="517486271"/>
                    </a:ext>
                  </a:extLst>
                </a:gridCol>
                <a:gridCol w="2858814">
                  <a:extLst>
                    <a:ext uri="{9D8B030D-6E8A-4147-A177-3AD203B41FA5}">
                      <a16:colId xmlns:a16="http://schemas.microsoft.com/office/drawing/2014/main" val="472528972"/>
                    </a:ext>
                  </a:extLst>
                </a:gridCol>
                <a:gridCol w="3828118">
                  <a:extLst>
                    <a:ext uri="{9D8B030D-6E8A-4147-A177-3AD203B41FA5}">
                      <a16:colId xmlns:a16="http://schemas.microsoft.com/office/drawing/2014/main" val="3847892162"/>
                    </a:ext>
                  </a:extLst>
                </a:gridCol>
              </a:tblGrid>
              <a:tr h="370840">
                <a:tc>
                  <a:txBody>
                    <a:bodyPr/>
                    <a:lstStyle/>
                    <a:p>
                      <a:r>
                        <a:rPr lang="en-US" dirty="0"/>
                        <a:t>Membership level</a:t>
                      </a:r>
                      <a:endParaRPr lang="en-GB" dirty="0"/>
                    </a:p>
                  </a:txBody>
                  <a:tcPr/>
                </a:tc>
                <a:tc>
                  <a:txBody>
                    <a:bodyPr/>
                    <a:lstStyle/>
                    <a:p>
                      <a:r>
                        <a:rPr lang="en-US" dirty="0"/>
                        <a:t>OFA Rights</a:t>
                      </a:r>
                      <a:endParaRPr lang="en-GB" dirty="0"/>
                    </a:p>
                  </a:txBody>
                  <a:tcPr/>
                </a:tc>
                <a:tc>
                  <a:txBody>
                    <a:bodyPr/>
                    <a:lstStyle/>
                    <a:p>
                      <a:r>
                        <a:rPr lang="en-US" dirty="0"/>
                        <a:t>IWG  Rights</a:t>
                      </a:r>
                      <a:endParaRPr lang="en-GB" dirty="0"/>
                    </a:p>
                  </a:txBody>
                  <a:tcPr/>
                </a:tc>
                <a:tc>
                  <a:txBody>
                    <a:bodyPr/>
                    <a:lstStyle/>
                    <a:p>
                      <a:r>
                        <a:rPr lang="en-US" dirty="0"/>
                        <a:t>FSDP Rights</a:t>
                      </a:r>
                      <a:endParaRPr lang="en-GB" dirty="0"/>
                    </a:p>
                  </a:txBody>
                  <a:tcPr/>
                </a:tc>
                <a:extLst>
                  <a:ext uri="{0D108BD9-81ED-4DB2-BD59-A6C34878D82A}">
                    <a16:rowId xmlns:a16="http://schemas.microsoft.com/office/drawing/2014/main" val="1287023326"/>
                  </a:ext>
                </a:extLst>
              </a:tr>
              <a:tr h="370840">
                <a:tc>
                  <a:txBody>
                    <a:bodyPr/>
                    <a:lstStyle/>
                    <a:p>
                      <a:r>
                        <a:rPr lang="en-US" dirty="0"/>
                        <a:t>Promoter</a:t>
                      </a:r>
                      <a:endParaRPr lang="en-GB" dirty="0"/>
                    </a:p>
                  </a:txBody>
                  <a:tcPr/>
                </a:tc>
                <a:tc>
                  <a:txBody>
                    <a:bodyPr/>
                    <a:lstStyle/>
                    <a:p>
                      <a:r>
                        <a:rPr lang="en-US" dirty="0"/>
                        <a:t>Full rights as defined by Bylaws</a:t>
                      </a:r>
                      <a:endParaRPr lang="en-GB" dirty="0"/>
                    </a:p>
                  </a:txBody>
                  <a:tcPr/>
                </a:tc>
                <a:tc>
                  <a:txBody>
                    <a:bodyPr/>
                    <a:lstStyle/>
                    <a:p>
                      <a:r>
                        <a:rPr lang="en-US" dirty="0"/>
                        <a:t>-right to serve as FSDP WG Chair</a:t>
                      </a:r>
                    </a:p>
                    <a:p>
                      <a:r>
                        <a:rPr lang="en-US" dirty="0"/>
                        <a:t>- right to vote in FSDP WG</a:t>
                      </a:r>
                      <a:endParaRPr lang="en-GB" dirty="0"/>
                    </a:p>
                  </a:txBody>
                  <a:tcPr/>
                </a:tc>
                <a:tc>
                  <a:txBody>
                    <a:bodyPr/>
                    <a:lstStyle/>
                    <a:p>
                      <a:r>
                        <a:rPr lang="en-US" dirty="0"/>
                        <a:t>Unlimited access</a:t>
                      </a:r>
                    </a:p>
                  </a:txBody>
                  <a:tcPr/>
                </a:tc>
                <a:extLst>
                  <a:ext uri="{0D108BD9-81ED-4DB2-BD59-A6C34878D82A}">
                    <a16:rowId xmlns:a16="http://schemas.microsoft.com/office/drawing/2014/main" val="2726188207"/>
                  </a:ext>
                </a:extLst>
              </a:tr>
            </a:tbl>
          </a:graphicData>
        </a:graphic>
      </p:graphicFrame>
      <p:graphicFrame>
        <p:nvGraphicFramePr>
          <p:cNvPr id="8" name="Table 6">
            <a:extLst>
              <a:ext uri="{FF2B5EF4-FFF2-40B4-BE49-F238E27FC236}">
                <a16:creationId xmlns:a16="http://schemas.microsoft.com/office/drawing/2014/main" id="{3D5EC328-0167-4D53-AC35-1BEB23A7AE66}"/>
              </a:ext>
            </a:extLst>
          </p:cNvPr>
          <p:cNvGraphicFramePr>
            <a:graphicFrameLocks noGrp="1"/>
          </p:cNvGraphicFramePr>
          <p:nvPr>
            <p:extLst>
              <p:ext uri="{D42A27DB-BD31-4B8C-83A1-F6EECF244321}">
                <p14:modId xmlns:p14="http://schemas.microsoft.com/office/powerpoint/2010/main" val="3836704345"/>
              </p:ext>
            </p:extLst>
          </p:nvPr>
        </p:nvGraphicFramePr>
        <p:xfrm>
          <a:off x="1219198" y="3042054"/>
          <a:ext cx="10659843" cy="1483360"/>
        </p:xfrm>
        <a:graphic>
          <a:graphicData uri="http://schemas.openxmlformats.org/drawingml/2006/table">
            <a:tbl>
              <a:tblPr firstRow="1" bandRow="1">
                <a:tableStyleId>{5C22544A-7EE6-4342-B048-85BDC9FD1C3A}</a:tableStyleId>
              </a:tblPr>
              <a:tblGrid>
                <a:gridCol w="2669629">
                  <a:extLst>
                    <a:ext uri="{9D8B030D-6E8A-4147-A177-3AD203B41FA5}">
                      <a16:colId xmlns:a16="http://schemas.microsoft.com/office/drawing/2014/main" val="3842729313"/>
                    </a:ext>
                  </a:extLst>
                </a:gridCol>
                <a:gridCol w="1303282">
                  <a:extLst>
                    <a:ext uri="{9D8B030D-6E8A-4147-A177-3AD203B41FA5}">
                      <a16:colId xmlns:a16="http://schemas.microsoft.com/office/drawing/2014/main" val="517486271"/>
                    </a:ext>
                  </a:extLst>
                </a:gridCol>
                <a:gridCol w="2858814">
                  <a:extLst>
                    <a:ext uri="{9D8B030D-6E8A-4147-A177-3AD203B41FA5}">
                      <a16:colId xmlns:a16="http://schemas.microsoft.com/office/drawing/2014/main" val="472528972"/>
                    </a:ext>
                  </a:extLst>
                </a:gridCol>
                <a:gridCol w="3828118">
                  <a:extLst>
                    <a:ext uri="{9D8B030D-6E8A-4147-A177-3AD203B41FA5}">
                      <a16:colId xmlns:a16="http://schemas.microsoft.com/office/drawing/2014/main" val="3847892162"/>
                    </a:ext>
                  </a:extLst>
                </a:gridCol>
              </a:tblGrid>
              <a:tr h="370840">
                <a:tc>
                  <a:txBody>
                    <a:bodyPr/>
                    <a:lstStyle/>
                    <a:p>
                      <a:r>
                        <a:rPr lang="en-US" dirty="0"/>
                        <a:t>Membership level</a:t>
                      </a:r>
                      <a:endParaRPr lang="en-GB" dirty="0"/>
                    </a:p>
                  </a:txBody>
                  <a:tcPr/>
                </a:tc>
                <a:tc>
                  <a:txBody>
                    <a:bodyPr/>
                    <a:lstStyle/>
                    <a:p>
                      <a:r>
                        <a:rPr lang="en-US" dirty="0"/>
                        <a:t>OFA Rights</a:t>
                      </a:r>
                      <a:endParaRPr lang="en-GB" dirty="0"/>
                    </a:p>
                  </a:txBody>
                  <a:tcPr/>
                </a:tc>
                <a:tc>
                  <a:txBody>
                    <a:bodyPr/>
                    <a:lstStyle/>
                    <a:p>
                      <a:r>
                        <a:rPr lang="en-US" dirty="0"/>
                        <a:t>IWG Rights</a:t>
                      </a:r>
                      <a:endParaRPr lang="en-GB" dirty="0"/>
                    </a:p>
                  </a:txBody>
                  <a:tcPr/>
                </a:tc>
                <a:tc>
                  <a:txBody>
                    <a:bodyPr/>
                    <a:lstStyle/>
                    <a:p>
                      <a:r>
                        <a:rPr lang="en-US" dirty="0"/>
                        <a:t>FSDP Rights</a:t>
                      </a:r>
                      <a:endParaRPr lang="en-GB" dirty="0"/>
                    </a:p>
                  </a:txBody>
                  <a:tcPr/>
                </a:tc>
                <a:extLst>
                  <a:ext uri="{0D108BD9-81ED-4DB2-BD59-A6C34878D82A}">
                    <a16:rowId xmlns:a16="http://schemas.microsoft.com/office/drawing/2014/main" val="1287023326"/>
                  </a:ext>
                </a:extLst>
              </a:tr>
              <a:tr h="370840">
                <a:tc>
                  <a:txBody>
                    <a:bodyPr/>
                    <a:lstStyle/>
                    <a:p>
                      <a:r>
                        <a:rPr lang="en-US" dirty="0"/>
                        <a:t>Voting FSDP Member</a:t>
                      </a:r>
                      <a:endParaRPr lang="en-GB" dirty="0"/>
                    </a:p>
                  </a:txBody>
                  <a:tcPr/>
                </a:tc>
                <a:tc>
                  <a:txBody>
                    <a:bodyPr/>
                    <a:lstStyle/>
                    <a:p>
                      <a:r>
                        <a:rPr lang="en-US" dirty="0"/>
                        <a:t>n/a</a:t>
                      </a:r>
                      <a:endParaRPr lang="en-GB" dirty="0"/>
                    </a:p>
                  </a:txBody>
                  <a:tcPr/>
                </a:tc>
                <a:tc>
                  <a:txBody>
                    <a:bodyPr/>
                    <a:lstStyle/>
                    <a:p>
                      <a:r>
                        <a:rPr lang="en-US" dirty="0"/>
                        <a:t>- right to vote in FSDP WG</a:t>
                      </a:r>
                      <a:endParaRPr lang="en-GB" dirty="0"/>
                    </a:p>
                  </a:txBody>
                  <a:tcPr/>
                </a:tc>
                <a:tc>
                  <a:txBody>
                    <a:bodyPr/>
                    <a:lstStyle/>
                    <a:p>
                      <a:r>
                        <a:rPr lang="en-US" dirty="0"/>
                        <a:t>Unlimited access</a:t>
                      </a:r>
                      <a:endParaRPr lang="en-GB" dirty="0"/>
                    </a:p>
                  </a:txBody>
                  <a:tcPr/>
                </a:tc>
                <a:extLst>
                  <a:ext uri="{0D108BD9-81ED-4DB2-BD59-A6C34878D82A}">
                    <a16:rowId xmlns:a16="http://schemas.microsoft.com/office/drawing/2014/main" val="4185816482"/>
                  </a:ext>
                </a:extLst>
              </a:tr>
              <a:tr h="370840">
                <a:tc>
                  <a:txBody>
                    <a:bodyPr/>
                    <a:lstStyle/>
                    <a:p>
                      <a:r>
                        <a:rPr lang="en-US" dirty="0"/>
                        <a:t>Non-voting FSDP Member</a:t>
                      </a:r>
                      <a:endParaRPr lang="en-GB" dirty="0"/>
                    </a:p>
                  </a:txBody>
                  <a:tcPr/>
                </a:tc>
                <a:tc>
                  <a:txBody>
                    <a:bodyPr/>
                    <a:lstStyle/>
                    <a:p>
                      <a:r>
                        <a:rPr lang="en-US" dirty="0"/>
                        <a:t>n/a</a:t>
                      </a:r>
                      <a:endParaRPr lang="en-GB" dirty="0"/>
                    </a:p>
                  </a:txBody>
                  <a:tcPr/>
                </a:tc>
                <a:tc>
                  <a:txBody>
                    <a:bodyPr/>
                    <a:lstStyle/>
                    <a:p>
                      <a:r>
                        <a:rPr lang="en-US" dirty="0"/>
                        <a:t>- none</a:t>
                      </a:r>
                      <a:endParaRPr lang="en-GB" dirty="0"/>
                    </a:p>
                  </a:txBody>
                  <a:tcPr/>
                </a:tc>
                <a:tc>
                  <a:txBody>
                    <a:bodyPr/>
                    <a:lstStyle/>
                    <a:p>
                      <a:r>
                        <a:rPr lang="en-US" dirty="0"/>
                        <a:t>Unlimited access</a:t>
                      </a:r>
                      <a:endParaRPr lang="en-GB" dirty="0"/>
                    </a:p>
                  </a:txBody>
                  <a:tcPr/>
                </a:tc>
                <a:extLst>
                  <a:ext uri="{0D108BD9-81ED-4DB2-BD59-A6C34878D82A}">
                    <a16:rowId xmlns:a16="http://schemas.microsoft.com/office/drawing/2014/main" val="2726188207"/>
                  </a:ext>
                </a:extLst>
              </a:tr>
              <a:tr h="370840">
                <a:tc>
                  <a:txBody>
                    <a:bodyPr/>
                    <a:lstStyle/>
                    <a:p>
                      <a:r>
                        <a:rPr lang="en-US" dirty="0"/>
                        <a:t>Individual Member</a:t>
                      </a:r>
                      <a:endParaRPr lang="en-GB" dirty="0"/>
                    </a:p>
                  </a:txBody>
                  <a:tcPr/>
                </a:tc>
                <a:tc>
                  <a:txBody>
                    <a:bodyPr/>
                    <a:lstStyle/>
                    <a:p>
                      <a:r>
                        <a:rPr lang="en-US" dirty="0"/>
                        <a:t>n/a</a:t>
                      </a:r>
                      <a:endParaRPr lang="en-GB" dirty="0"/>
                    </a:p>
                  </a:txBody>
                  <a:tcPr/>
                </a:tc>
                <a:tc>
                  <a:txBody>
                    <a:bodyPr/>
                    <a:lstStyle/>
                    <a:p>
                      <a:pPr marL="0" indent="0">
                        <a:buFontTx/>
                        <a:buNone/>
                      </a:pPr>
                      <a:r>
                        <a:rPr lang="en-US" dirty="0"/>
                        <a:t>- none</a:t>
                      </a:r>
                      <a:endParaRPr lang="en-GB" dirty="0"/>
                    </a:p>
                  </a:txBody>
                  <a:tcPr/>
                </a:tc>
                <a:tc>
                  <a:txBody>
                    <a:bodyPr/>
                    <a:lstStyle/>
                    <a:p>
                      <a:r>
                        <a:rPr lang="en-US" dirty="0"/>
                        <a:t>Free access</a:t>
                      </a:r>
                      <a:endParaRPr lang="en-GB" dirty="0"/>
                    </a:p>
                  </a:txBody>
                  <a:tcPr/>
                </a:tc>
                <a:extLst>
                  <a:ext uri="{0D108BD9-81ED-4DB2-BD59-A6C34878D82A}">
                    <a16:rowId xmlns:a16="http://schemas.microsoft.com/office/drawing/2014/main" val="508283359"/>
                  </a:ext>
                </a:extLst>
              </a:tr>
            </a:tbl>
          </a:graphicData>
        </a:graphic>
      </p:graphicFrame>
      <p:sp>
        <p:nvSpPr>
          <p:cNvPr id="9" name="Left Brace 8">
            <a:extLst>
              <a:ext uri="{FF2B5EF4-FFF2-40B4-BE49-F238E27FC236}">
                <a16:creationId xmlns:a16="http://schemas.microsoft.com/office/drawing/2014/main" id="{729639E9-4F11-493F-87B6-BDEA0E13ACEE}"/>
              </a:ext>
            </a:extLst>
          </p:cNvPr>
          <p:cNvSpPr/>
          <p:nvPr/>
        </p:nvSpPr>
        <p:spPr>
          <a:xfrm>
            <a:off x="956441" y="1592025"/>
            <a:ext cx="178676" cy="12852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Left Brace 9">
            <a:extLst>
              <a:ext uri="{FF2B5EF4-FFF2-40B4-BE49-F238E27FC236}">
                <a16:creationId xmlns:a16="http://schemas.microsoft.com/office/drawing/2014/main" id="{9D2E1297-19B0-4037-AD7A-605AF3F7AE5E}"/>
              </a:ext>
            </a:extLst>
          </p:cNvPr>
          <p:cNvSpPr/>
          <p:nvPr/>
        </p:nvSpPr>
        <p:spPr>
          <a:xfrm>
            <a:off x="956441" y="3042054"/>
            <a:ext cx="178676" cy="14833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C850F7A6-2B85-4584-8338-B252F2A4B313}"/>
              </a:ext>
            </a:extLst>
          </p:cNvPr>
          <p:cNvSpPr txBox="1"/>
          <p:nvPr/>
        </p:nvSpPr>
        <p:spPr>
          <a:xfrm rot="16200000">
            <a:off x="-196993" y="1880361"/>
            <a:ext cx="1677055" cy="646331"/>
          </a:xfrm>
          <a:prstGeom prst="rect">
            <a:avLst/>
          </a:prstGeom>
          <a:noFill/>
        </p:spPr>
        <p:txBody>
          <a:bodyPr wrap="square" rtlCol="0">
            <a:spAutoFit/>
          </a:bodyPr>
          <a:lstStyle/>
          <a:p>
            <a:pPr algn="ctr"/>
            <a:r>
              <a:rPr lang="en-US" dirty="0"/>
              <a:t>OFA Statutory membership [1]</a:t>
            </a:r>
            <a:endParaRPr lang="en-GB" dirty="0"/>
          </a:p>
        </p:txBody>
      </p:sp>
      <p:sp>
        <p:nvSpPr>
          <p:cNvPr id="12" name="TextBox 11">
            <a:extLst>
              <a:ext uri="{FF2B5EF4-FFF2-40B4-BE49-F238E27FC236}">
                <a16:creationId xmlns:a16="http://schemas.microsoft.com/office/drawing/2014/main" id="{81029559-A5D4-493D-836F-5FDDB9A011AC}"/>
              </a:ext>
            </a:extLst>
          </p:cNvPr>
          <p:cNvSpPr txBox="1"/>
          <p:nvPr/>
        </p:nvSpPr>
        <p:spPr>
          <a:xfrm rot="16200000">
            <a:off x="-196993" y="3561882"/>
            <a:ext cx="1677055" cy="646331"/>
          </a:xfrm>
          <a:prstGeom prst="rect">
            <a:avLst/>
          </a:prstGeom>
          <a:noFill/>
        </p:spPr>
        <p:txBody>
          <a:bodyPr wrap="square" rtlCol="0">
            <a:spAutoFit/>
          </a:bodyPr>
          <a:lstStyle/>
          <a:p>
            <a:pPr algn="ctr"/>
            <a:r>
              <a:rPr lang="en-US" dirty="0"/>
              <a:t>FSDP membership [2]</a:t>
            </a:r>
            <a:endParaRPr lang="en-GB" dirty="0"/>
          </a:p>
        </p:txBody>
      </p:sp>
      <p:sp>
        <p:nvSpPr>
          <p:cNvPr id="13" name="TextBox 12">
            <a:extLst>
              <a:ext uri="{FF2B5EF4-FFF2-40B4-BE49-F238E27FC236}">
                <a16:creationId xmlns:a16="http://schemas.microsoft.com/office/drawing/2014/main" id="{EAAF21BE-6C34-43BB-B1EA-43943BCFC6E4}"/>
              </a:ext>
            </a:extLst>
          </p:cNvPr>
          <p:cNvSpPr txBox="1"/>
          <p:nvPr/>
        </p:nvSpPr>
        <p:spPr>
          <a:xfrm>
            <a:off x="769509" y="5158259"/>
            <a:ext cx="11104123" cy="1200329"/>
          </a:xfrm>
          <a:prstGeom prst="rect">
            <a:avLst/>
          </a:prstGeom>
          <a:noFill/>
        </p:spPr>
        <p:txBody>
          <a:bodyPr wrap="square" rtlCol="0">
            <a:spAutoFit/>
          </a:bodyPr>
          <a:lstStyle/>
          <a:p>
            <a:r>
              <a:rPr lang="en-US" dirty="0"/>
              <a:t>[1] Promoter Members are ‘statutory members’ by California law with special voting rights concerning the bylaws. Promoter is the only membership level defined in the bylaws.  </a:t>
            </a:r>
          </a:p>
          <a:p>
            <a:r>
              <a:rPr lang="en-US" dirty="0"/>
              <a:t>[2] FSDP Members are OFA members; FSDP membership levels are defined by OFA membership policy. </a:t>
            </a:r>
          </a:p>
          <a:p>
            <a:r>
              <a:rPr lang="en-US" dirty="0"/>
              <a:t>[3] Access to the cluster requires OFA membership: either Promoter Member, or one of the FSDP Member levels.</a:t>
            </a:r>
          </a:p>
        </p:txBody>
      </p:sp>
      <p:sp>
        <p:nvSpPr>
          <p:cNvPr id="14" name="Left Brace 13">
            <a:extLst>
              <a:ext uri="{FF2B5EF4-FFF2-40B4-BE49-F238E27FC236}">
                <a16:creationId xmlns:a16="http://schemas.microsoft.com/office/drawing/2014/main" id="{430D3903-6B13-4CE1-AFD4-B774DFDD3893}"/>
              </a:ext>
            </a:extLst>
          </p:cNvPr>
          <p:cNvSpPr/>
          <p:nvPr/>
        </p:nvSpPr>
        <p:spPr>
          <a:xfrm rot="16200000">
            <a:off x="9869212" y="2810820"/>
            <a:ext cx="222218" cy="378662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2F88781E-772F-4B9C-B201-C6AD777BAE48}"/>
              </a:ext>
            </a:extLst>
          </p:cNvPr>
          <p:cNvSpPr txBox="1"/>
          <p:nvPr/>
        </p:nvSpPr>
        <p:spPr>
          <a:xfrm>
            <a:off x="9758946" y="4788927"/>
            <a:ext cx="442750" cy="369332"/>
          </a:xfrm>
          <a:prstGeom prst="rect">
            <a:avLst/>
          </a:prstGeom>
          <a:noFill/>
        </p:spPr>
        <p:txBody>
          <a:bodyPr wrap="none" rtlCol="0">
            <a:spAutoFit/>
          </a:bodyPr>
          <a:lstStyle/>
          <a:p>
            <a:r>
              <a:rPr lang="en-US" dirty="0"/>
              <a:t>[3]</a:t>
            </a:r>
            <a:endParaRPr lang="en-GB" dirty="0"/>
          </a:p>
        </p:txBody>
      </p:sp>
    </p:spTree>
    <p:extLst>
      <p:ext uri="{BB962C8B-B14F-4D97-AF65-F5344CB8AC3E}">
        <p14:creationId xmlns:p14="http://schemas.microsoft.com/office/powerpoint/2010/main" val="2906610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0012-9952-47E6-B10E-1EEB2D3A11A7}"/>
              </a:ext>
            </a:extLst>
          </p:cNvPr>
          <p:cNvSpPr>
            <a:spLocks noGrp="1"/>
          </p:cNvSpPr>
          <p:nvPr>
            <p:ph type="title"/>
          </p:nvPr>
        </p:nvSpPr>
        <p:spPr/>
        <p:txBody>
          <a:bodyPr/>
          <a:lstStyle/>
          <a:p>
            <a:r>
              <a:rPr lang="en-US" dirty="0"/>
              <a:t>Funding model</a:t>
            </a:r>
            <a:endParaRPr lang="en-GB" dirty="0"/>
          </a:p>
        </p:txBody>
      </p:sp>
      <p:sp>
        <p:nvSpPr>
          <p:cNvPr id="3" name="Content Placeholder 2">
            <a:extLst>
              <a:ext uri="{FF2B5EF4-FFF2-40B4-BE49-F238E27FC236}">
                <a16:creationId xmlns:a16="http://schemas.microsoft.com/office/drawing/2014/main" id="{ACB2295B-4C10-46E0-91A3-E3A53AA30500}"/>
              </a:ext>
            </a:extLst>
          </p:cNvPr>
          <p:cNvSpPr>
            <a:spLocks noGrp="1"/>
          </p:cNvSpPr>
          <p:nvPr>
            <p:ph idx="1"/>
          </p:nvPr>
        </p:nvSpPr>
        <p:spPr>
          <a:xfrm>
            <a:off x="609600" y="1312639"/>
            <a:ext cx="10972800" cy="4921107"/>
          </a:xfrm>
        </p:spPr>
        <p:txBody>
          <a:bodyPr>
            <a:normAutofit/>
          </a:bodyPr>
          <a:lstStyle/>
          <a:p>
            <a:r>
              <a:rPr lang="en-GB" dirty="0"/>
              <a:t>Program is an OFA budgetary expense; it is supported by OFA membership dues</a:t>
            </a:r>
          </a:p>
          <a:p>
            <a:pPr lvl="1"/>
            <a:r>
              <a:rPr lang="en-GB" dirty="0"/>
              <a:t>Versus OFILP which was wholly supported by fees charged to the client</a:t>
            </a:r>
          </a:p>
          <a:p>
            <a:r>
              <a:rPr lang="en-GB" dirty="0"/>
              <a:t>Propose 3 levels of FSDP Membership (in addition to the statutory Promoter Member):</a:t>
            </a:r>
          </a:p>
          <a:p>
            <a:pPr lvl="1"/>
            <a:r>
              <a:rPr lang="en-GB" dirty="0"/>
              <a:t>Voting FSDP Member: Right to vote in FSDP WG but not to chair; unlimited testing</a:t>
            </a:r>
          </a:p>
          <a:p>
            <a:pPr lvl="1"/>
            <a:r>
              <a:rPr lang="en-GB" dirty="0"/>
              <a:t>Non-Voting FSDP Member: No right to vote in the FSDP WG; unlimited testing</a:t>
            </a:r>
            <a:endParaRPr lang="en-GB" sz="2000" b="1" dirty="0">
              <a:solidFill>
                <a:srgbClr val="FF0000"/>
              </a:solidFill>
            </a:endParaRPr>
          </a:p>
          <a:p>
            <a:pPr lvl="1"/>
            <a:r>
              <a:rPr lang="en-GB" dirty="0"/>
              <a:t>Individual Member: Limited to bona fide individuals with a demonstrated need to use the cluster</a:t>
            </a:r>
          </a:p>
          <a:p>
            <a:r>
              <a:rPr lang="en-GB" dirty="0"/>
              <a:t>FSDPWG is treated as a “Works of Authorship” working group as described in the proposed IPR policy document</a:t>
            </a:r>
          </a:p>
          <a:p>
            <a:pPr lvl="1"/>
            <a:r>
              <a:rPr lang="en-GB" dirty="0"/>
              <a:t>Decisions are made via voting mechanisms</a:t>
            </a:r>
          </a:p>
          <a:p>
            <a:pPr lvl="1"/>
            <a:r>
              <a:rPr lang="en-GB" dirty="0"/>
              <a:t>Anyone may attend meetings and participate; voting is limited to Promoters and Voting FSDP members</a:t>
            </a:r>
          </a:p>
          <a:p>
            <a:pPr lvl="1"/>
            <a:r>
              <a:rPr lang="en-GB" dirty="0"/>
              <a:t>Voting mainly applies to ratification of pre-defined logo test plans and acceptance of logo test results</a:t>
            </a:r>
          </a:p>
        </p:txBody>
      </p:sp>
      <p:sp>
        <p:nvSpPr>
          <p:cNvPr id="4" name="Slide Number Placeholder 3">
            <a:extLst>
              <a:ext uri="{FF2B5EF4-FFF2-40B4-BE49-F238E27FC236}">
                <a16:creationId xmlns:a16="http://schemas.microsoft.com/office/drawing/2014/main" id="{ECF706D9-B5A5-431F-9BA8-6F2E4AD7C114}"/>
              </a:ext>
            </a:extLst>
          </p:cNvPr>
          <p:cNvSpPr>
            <a:spLocks noGrp="1"/>
          </p:cNvSpPr>
          <p:nvPr>
            <p:ph type="sldNum" sz="quarter" idx="11"/>
          </p:nvPr>
        </p:nvSpPr>
        <p:spPr/>
        <p:txBody>
          <a:bodyPr/>
          <a:lstStyle/>
          <a:p>
            <a:fld id="{0743EA0E-C5B1-48EC-8082-F253EA88050D}" type="slidenum">
              <a:rPr lang="en-US" smtClean="0"/>
              <a:pPr/>
              <a:t>22</a:t>
            </a:fld>
            <a:endParaRPr lang="en-US" dirty="0"/>
          </a:p>
        </p:txBody>
      </p:sp>
      <p:sp>
        <p:nvSpPr>
          <p:cNvPr id="5" name="TextBox 4">
            <a:extLst>
              <a:ext uri="{FF2B5EF4-FFF2-40B4-BE49-F238E27FC236}">
                <a16:creationId xmlns:a16="http://schemas.microsoft.com/office/drawing/2014/main" id="{E853029B-D0A6-4BEA-AEBE-BCED3C82DCC0}"/>
              </a:ext>
            </a:extLst>
          </p:cNvPr>
          <p:cNvSpPr txBox="1"/>
          <p:nvPr/>
        </p:nvSpPr>
        <p:spPr>
          <a:xfrm>
            <a:off x="1744716" y="4945196"/>
            <a:ext cx="8078558" cy="1200329"/>
          </a:xfrm>
          <a:prstGeom prst="rect">
            <a:avLst/>
          </a:prstGeom>
          <a:noFill/>
          <a:ln>
            <a:solidFill>
              <a:schemeClr val="accent1"/>
            </a:solidFill>
          </a:ln>
        </p:spPr>
        <p:txBody>
          <a:bodyPr wrap="none" rtlCol="0">
            <a:spAutoFit/>
          </a:bodyPr>
          <a:lstStyle/>
          <a:p>
            <a:r>
              <a:rPr lang="en-US" b="1" dirty="0">
                <a:solidFill>
                  <a:srgbClr val="FF0000"/>
                </a:solidFill>
              </a:rPr>
              <a:t>Significant Changes</a:t>
            </a:r>
          </a:p>
          <a:p>
            <a:pPr marL="285750" indent="-285750">
              <a:buFontTx/>
              <a:buChar char="-"/>
            </a:pPr>
            <a:r>
              <a:rPr lang="en-US" b="1" u="sng" dirty="0">
                <a:solidFill>
                  <a:srgbClr val="FF0000"/>
                </a:solidFill>
              </a:rPr>
              <a:t>CI Testing provided by the OFA to the upstream community free of charge</a:t>
            </a:r>
          </a:p>
          <a:p>
            <a:pPr marL="285750" indent="-285750">
              <a:buFontTx/>
              <a:buChar char="-"/>
            </a:pPr>
            <a:r>
              <a:rPr lang="en-US" b="1" dirty="0">
                <a:solidFill>
                  <a:srgbClr val="FF0000"/>
                </a:solidFill>
              </a:rPr>
              <a:t>Old: OFILP was funded by fees charged to the client, run on a cost recovery basis</a:t>
            </a:r>
          </a:p>
          <a:p>
            <a:pPr marL="285750" indent="-285750">
              <a:buFontTx/>
              <a:buChar char="-"/>
            </a:pPr>
            <a:r>
              <a:rPr lang="en-US" b="1" dirty="0">
                <a:solidFill>
                  <a:srgbClr val="FF0000"/>
                </a:solidFill>
              </a:rPr>
              <a:t>New: FSDP is an OFA budgetary expense funded by member dues</a:t>
            </a:r>
            <a:endParaRPr lang="en-GB" b="1" dirty="0">
              <a:solidFill>
                <a:srgbClr val="FF0000"/>
              </a:solidFill>
            </a:endParaRPr>
          </a:p>
        </p:txBody>
      </p:sp>
    </p:spTree>
    <p:extLst>
      <p:ext uri="{BB962C8B-B14F-4D97-AF65-F5344CB8AC3E}">
        <p14:creationId xmlns:p14="http://schemas.microsoft.com/office/powerpoint/2010/main" val="2705068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FE2400-A8F4-4393-8503-C080F94E1C9B}"/>
              </a:ext>
            </a:extLst>
          </p:cNvPr>
          <p:cNvSpPr>
            <a:spLocks noGrp="1"/>
          </p:cNvSpPr>
          <p:nvPr>
            <p:ph type="title"/>
          </p:nvPr>
        </p:nvSpPr>
        <p:spPr/>
        <p:txBody>
          <a:bodyPr/>
          <a:lstStyle/>
          <a:p>
            <a:r>
              <a:rPr lang="en-US" dirty="0"/>
              <a:t>Siting Options</a:t>
            </a:r>
            <a:endParaRPr lang="en-GB" dirty="0"/>
          </a:p>
        </p:txBody>
      </p:sp>
      <p:sp>
        <p:nvSpPr>
          <p:cNvPr id="6" name="Content Placeholder 5">
            <a:extLst>
              <a:ext uri="{FF2B5EF4-FFF2-40B4-BE49-F238E27FC236}">
                <a16:creationId xmlns:a16="http://schemas.microsoft.com/office/drawing/2014/main" id="{2CB58799-23C1-49BC-BD4B-3A4C2C72C1D8}"/>
              </a:ext>
            </a:extLst>
          </p:cNvPr>
          <p:cNvSpPr>
            <a:spLocks noGrp="1"/>
          </p:cNvSpPr>
          <p:nvPr>
            <p:ph idx="1"/>
          </p:nvPr>
        </p:nvSpPr>
        <p:spPr>
          <a:xfrm>
            <a:off x="609600" y="1312640"/>
            <a:ext cx="10972800" cy="5009030"/>
          </a:xfrm>
        </p:spPr>
        <p:txBody>
          <a:bodyPr>
            <a:normAutofit fontScale="85000" lnSpcReduction="20000"/>
          </a:bodyPr>
          <a:lstStyle/>
          <a:p>
            <a:pPr marL="0" indent="0">
              <a:buNone/>
            </a:pPr>
            <a:r>
              <a:rPr lang="en-US" dirty="0"/>
              <a:t>We have received quotes from five potential hosting sites</a:t>
            </a:r>
          </a:p>
          <a:p>
            <a:r>
              <a:rPr lang="en-US" dirty="0"/>
              <a:t>UNH-IOL</a:t>
            </a:r>
          </a:p>
          <a:p>
            <a:pPr lvl="1"/>
            <a:r>
              <a:rPr lang="en-US" dirty="0"/>
              <a:t>$2,500 monthly recurring charge</a:t>
            </a:r>
          </a:p>
          <a:p>
            <a:pPr lvl="1"/>
            <a:r>
              <a:rPr lang="en-US" dirty="0"/>
              <a:t>$250/month for 10 hours/month of service or $1,000/month for 10 hours/week of service, cheapest service rates of all quotes</a:t>
            </a:r>
          </a:p>
          <a:p>
            <a:pPr lvl="1"/>
            <a:r>
              <a:rPr lang="en-US" dirty="0"/>
              <a:t>Facilities are well suited to hosting members that need actual physical access to the cluster</a:t>
            </a:r>
          </a:p>
          <a:p>
            <a:pPr lvl="1"/>
            <a:r>
              <a:rPr lang="en-US" dirty="0"/>
              <a:t>Extremely high initial setup charge</a:t>
            </a:r>
          </a:p>
          <a:p>
            <a:r>
              <a:rPr lang="en-US" dirty="0"/>
              <a:t>VTM Beaverton</a:t>
            </a:r>
          </a:p>
          <a:p>
            <a:pPr lvl="1"/>
            <a:r>
              <a:rPr lang="en-US" dirty="0"/>
              <a:t>$2,700 monthly recurring charge</a:t>
            </a:r>
          </a:p>
          <a:p>
            <a:pPr lvl="1"/>
            <a:r>
              <a:rPr lang="en-US" dirty="0"/>
              <a:t>$120/</a:t>
            </a:r>
            <a:r>
              <a:rPr lang="en-US" dirty="0" err="1"/>
              <a:t>hr</a:t>
            </a:r>
            <a:r>
              <a:rPr lang="en-US" dirty="0"/>
              <a:t> for services</a:t>
            </a:r>
          </a:p>
          <a:p>
            <a:pPr lvl="1"/>
            <a:r>
              <a:rPr lang="en-US" dirty="0"/>
              <a:t>No mention of whether or not they can do the beaker admin tasks</a:t>
            </a:r>
          </a:p>
          <a:p>
            <a:r>
              <a:rPr lang="en-US" dirty="0"/>
              <a:t>TierPoint (</a:t>
            </a:r>
            <a:r>
              <a:rPr lang="en-US" dirty="0">
                <a:hlinkClick r:id="rId2"/>
              </a:rPr>
              <a:t>www.tierpoint.com</a:t>
            </a:r>
            <a:r>
              <a:rPr lang="en-US" dirty="0"/>
              <a:t>)</a:t>
            </a:r>
          </a:p>
          <a:p>
            <a:pPr lvl="1"/>
            <a:r>
              <a:rPr lang="en-US" dirty="0"/>
              <a:t>$1,400 monthly recurring charge, very low internet budget, high power budget, overage charges for each</a:t>
            </a:r>
          </a:p>
          <a:p>
            <a:pPr lvl="1"/>
            <a:r>
              <a:rPr lang="en-US" dirty="0"/>
              <a:t>Completely lacking any quotes for requested services</a:t>
            </a:r>
          </a:p>
          <a:p>
            <a:r>
              <a:rPr lang="en-US" dirty="0"/>
              <a:t>Opus Interactive (</a:t>
            </a:r>
            <a:r>
              <a:rPr lang="en-US" dirty="0">
                <a:hlinkClick r:id="rId3"/>
              </a:rPr>
              <a:t>www.opusinteractive.com</a:t>
            </a:r>
            <a:r>
              <a:rPr lang="en-US" dirty="0"/>
              <a:t>)</a:t>
            </a:r>
          </a:p>
          <a:p>
            <a:pPr lvl="1"/>
            <a:r>
              <a:rPr lang="en-US" dirty="0"/>
              <a:t>$1,134 monthly recurring charge, moderate internet budget, moderate power budget, overage charges for each</a:t>
            </a:r>
          </a:p>
          <a:p>
            <a:pPr lvl="1"/>
            <a:r>
              <a:rPr lang="en-US" dirty="0"/>
              <a:t>Only quoted some of the services requested and highest for all services they did quote</a:t>
            </a:r>
          </a:p>
          <a:p>
            <a:r>
              <a:rPr lang="en-US" dirty="0"/>
              <a:t>John Companies, Inc (</a:t>
            </a:r>
            <a:r>
              <a:rPr lang="en-US" dirty="0">
                <a:hlinkClick r:id="rId4"/>
              </a:rPr>
              <a:t>www.johncompanies.com</a:t>
            </a:r>
            <a:r>
              <a:rPr lang="en-US" dirty="0"/>
              <a:t>)</a:t>
            </a:r>
          </a:p>
          <a:p>
            <a:pPr lvl="1"/>
            <a:r>
              <a:rPr lang="en-US" dirty="0"/>
              <a:t>$1,995 monthly recurring charge, unlimited gigabit internet, moderate power budget, no overage charges but will need to upgrade to higher monthly plan to get more than 2.8kW power in rack</a:t>
            </a:r>
          </a:p>
          <a:p>
            <a:pPr lvl="1"/>
            <a:r>
              <a:rPr lang="en-US" dirty="0"/>
              <a:t>Provided quotes for all services requested, hourly rates lowest of all quotes except UNH-IOL</a:t>
            </a:r>
          </a:p>
          <a:p>
            <a:pPr lvl="1"/>
            <a:r>
              <a:rPr lang="en-US" dirty="0"/>
              <a:t>Can be combined with our OFA website service to save a little money as John Companies is where the OFA servers are currently located</a:t>
            </a:r>
          </a:p>
          <a:p>
            <a:pPr marL="0" indent="0">
              <a:buNone/>
            </a:pPr>
            <a:endParaRPr lang="en-GB" dirty="0"/>
          </a:p>
        </p:txBody>
      </p:sp>
      <p:sp>
        <p:nvSpPr>
          <p:cNvPr id="4" name="Slide Number Placeholder 3">
            <a:extLst>
              <a:ext uri="{FF2B5EF4-FFF2-40B4-BE49-F238E27FC236}">
                <a16:creationId xmlns:a16="http://schemas.microsoft.com/office/drawing/2014/main" id="{F22A97DE-BA5D-4F85-8206-C0DB5FE0C272}"/>
              </a:ext>
            </a:extLst>
          </p:cNvPr>
          <p:cNvSpPr>
            <a:spLocks noGrp="1"/>
          </p:cNvSpPr>
          <p:nvPr>
            <p:ph type="sldNum" sz="quarter" idx="11"/>
          </p:nvPr>
        </p:nvSpPr>
        <p:spPr/>
        <p:txBody>
          <a:bodyPr/>
          <a:lstStyle/>
          <a:p>
            <a:fld id="{0743EA0E-C5B1-48EC-8082-F253EA88050D}" type="slidenum">
              <a:rPr lang="en-US" smtClean="0"/>
              <a:pPr/>
              <a:t>23</a:t>
            </a:fld>
            <a:endParaRPr lang="en-US" dirty="0"/>
          </a:p>
        </p:txBody>
      </p:sp>
    </p:spTree>
    <p:extLst>
      <p:ext uri="{BB962C8B-B14F-4D97-AF65-F5344CB8AC3E}">
        <p14:creationId xmlns:p14="http://schemas.microsoft.com/office/powerpoint/2010/main" val="2143002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25D4-6D7D-4D63-8E0D-9F8032785E96}"/>
              </a:ext>
            </a:extLst>
          </p:cNvPr>
          <p:cNvSpPr>
            <a:spLocks noGrp="1"/>
          </p:cNvSpPr>
          <p:nvPr>
            <p:ph type="title"/>
          </p:nvPr>
        </p:nvSpPr>
        <p:spPr/>
        <p:txBody>
          <a:bodyPr/>
          <a:lstStyle/>
          <a:p>
            <a:r>
              <a:rPr lang="en-US" dirty="0"/>
              <a:t>Plan for ongoing cluster Administration</a:t>
            </a:r>
            <a:endParaRPr lang="en-GB" dirty="0"/>
          </a:p>
        </p:txBody>
      </p:sp>
      <p:sp>
        <p:nvSpPr>
          <p:cNvPr id="3" name="Content Placeholder 2">
            <a:extLst>
              <a:ext uri="{FF2B5EF4-FFF2-40B4-BE49-F238E27FC236}">
                <a16:creationId xmlns:a16="http://schemas.microsoft.com/office/drawing/2014/main" id="{B03E7D8A-AD27-41D9-98BD-0BB00B44A649}"/>
              </a:ext>
            </a:extLst>
          </p:cNvPr>
          <p:cNvSpPr>
            <a:spLocks noGrp="1"/>
          </p:cNvSpPr>
          <p:nvPr>
            <p:ph idx="1"/>
          </p:nvPr>
        </p:nvSpPr>
        <p:spPr/>
        <p:txBody>
          <a:bodyPr>
            <a:normAutofit fontScale="92500" lnSpcReduction="20000"/>
          </a:bodyPr>
          <a:lstStyle/>
          <a:p>
            <a:r>
              <a:rPr lang="en-GB" sz="1900" dirty="0"/>
              <a:t>Ken Strandberg – Long time OFA sysadmin, has offered to install and manage the Beaker instance in the cluster for a very reasonable price</a:t>
            </a:r>
          </a:p>
          <a:p>
            <a:pPr lvl="1"/>
            <a:r>
              <a:rPr lang="en-GB" dirty="0"/>
              <a:t>$1,000 non-recurring setup charge</a:t>
            </a:r>
          </a:p>
          <a:p>
            <a:pPr lvl="1"/>
            <a:r>
              <a:rPr lang="en-GB" dirty="0"/>
              <a:t>$800 monthly recurring admin charge</a:t>
            </a:r>
          </a:p>
          <a:p>
            <a:pPr lvl="1"/>
            <a:r>
              <a:rPr lang="en-GB" dirty="0"/>
              <a:t>This is based on an estimate of 10 hours per month of required maintenance activity, with the ability to adjust the number if it turns out that this is not a reasonable estimate of time needed to manage the cluster</a:t>
            </a:r>
          </a:p>
          <a:p>
            <a:r>
              <a:rPr lang="en-GB" sz="1900" dirty="0"/>
              <a:t>Other possible options include having one of the vendors do the work</a:t>
            </a:r>
          </a:p>
          <a:p>
            <a:pPr lvl="1"/>
            <a:r>
              <a:rPr lang="en-GB" dirty="0"/>
              <a:t>John Companies provided a reasonable quote on a by-the-hour basis</a:t>
            </a:r>
          </a:p>
          <a:p>
            <a:pPr lvl="1"/>
            <a:r>
              <a:rPr lang="en-GB" dirty="0"/>
              <a:t>UNH-IOL might include Beaker management in their Advanced Support option, waiting to hear from them</a:t>
            </a:r>
          </a:p>
          <a:p>
            <a:r>
              <a:rPr lang="en-GB" sz="1900" dirty="0"/>
              <a:t>Regardless of who initially sets up the Beaker cluster, final acceptance of the setup will require the creation of a system administration guide to detail the common tasks and steps required to keep the cluster operational</a:t>
            </a:r>
          </a:p>
          <a:p>
            <a:pPr lvl="1"/>
            <a:r>
              <a:rPr lang="en-GB" dirty="0"/>
              <a:t>This will be retained by the OFA in the case that cluster management needs to be transitioned from one place to another</a:t>
            </a:r>
          </a:p>
          <a:p>
            <a:r>
              <a:rPr lang="en-US" sz="1900" dirty="0"/>
              <a:t>Physical Site Administrators/Managers provided by vendor that provides siting</a:t>
            </a:r>
          </a:p>
          <a:p>
            <a:pPr lvl="1"/>
            <a:r>
              <a:rPr lang="en-US" dirty="0"/>
              <a:t>Provides day-to-day physical support</a:t>
            </a:r>
          </a:p>
          <a:p>
            <a:pPr lvl="1"/>
            <a:r>
              <a:rPr lang="en-US" dirty="0"/>
              <a:t>Administrators will be expected to intervene under unusual circumstances, for example a runaway job or a machine that won’t boot</a:t>
            </a:r>
          </a:p>
          <a:p>
            <a:pPr lvl="1"/>
            <a:r>
              <a:rPr lang="en-US" dirty="0"/>
              <a:t>Administrators will respond to unexplained outages and restart/repair/otherwise intervene as required</a:t>
            </a:r>
          </a:p>
          <a:p>
            <a:pPr lvl="1"/>
            <a:r>
              <a:rPr lang="en-US" dirty="0"/>
              <a:t>Will need to interface with the Beaker/Cluster admin person</a:t>
            </a:r>
          </a:p>
          <a:p>
            <a:pPr lvl="1"/>
            <a:endParaRPr lang="en-US" dirty="0"/>
          </a:p>
        </p:txBody>
      </p:sp>
      <p:sp>
        <p:nvSpPr>
          <p:cNvPr id="4" name="Slide Number Placeholder 3">
            <a:extLst>
              <a:ext uri="{FF2B5EF4-FFF2-40B4-BE49-F238E27FC236}">
                <a16:creationId xmlns:a16="http://schemas.microsoft.com/office/drawing/2014/main" id="{5F6CB6E6-480C-4F93-8E7F-93865E4A6C6E}"/>
              </a:ext>
            </a:extLst>
          </p:cNvPr>
          <p:cNvSpPr>
            <a:spLocks noGrp="1"/>
          </p:cNvSpPr>
          <p:nvPr>
            <p:ph type="sldNum" sz="quarter" idx="11"/>
          </p:nvPr>
        </p:nvSpPr>
        <p:spPr/>
        <p:txBody>
          <a:bodyPr/>
          <a:lstStyle/>
          <a:p>
            <a:fld id="{0743EA0E-C5B1-48EC-8082-F253EA88050D}" type="slidenum">
              <a:rPr lang="en-US" smtClean="0"/>
              <a:pPr/>
              <a:t>24</a:t>
            </a:fld>
            <a:endParaRPr lang="en-US" dirty="0"/>
          </a:p>
        </p:txBody>
      </p:sp>
    </p:spTree>
    <p:extLst>
      <p:ext uri="{BB962C8B-B14F-4D97-AF65-F5344CB8AC3E}">
        <p14:creationId xmlns:p14="http://schemas.microsoft.com/office/powerpoint/2010/main" val="146923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EEA5-D183-40D7-A9DE-6BCB516CBC41}"/>
              </a:ext>
            </a:extLst>
          </p:cNvPr>
          <p:cNvSpPr>
            <a:spLocks noGrp="1"/>
          </p:cNvSpPr>
          <p:nvPr>
            <p:ph type="title"/>
          </p:nvPr>
        </p:nvSpPr>
        <p:spPr/>
        <p:txBody>
          <a:bodyPr/>
          <a:lstStyle/>
          <a:p>
            <a:r>
              <a:rPr lang="en-US" dirty="0"/>
              <a:t>Deep dive into the numbers</a:t>
            </a:r>
          </a:p>
        </p:txBody>
      </p:sp>
      <p:sp>
        <p:nvSpPr>
          <p:cNvPr id="4" name="Slide Number Placeholder 3">
            <a:extLst>
              <a:ext uri="{FF2B5EF4-FFF2-40B4-BE49-F238E27FC236}">
                <a16:creationId xmlns:a16="http://schemas.microsoft.com/office/drawing/2014/main" id="{46EFE1AE-CBE4-4C2A-B7D6-39C56D117E63}"/>
              </a:ext>
            </a:extLst>
          </p:cNvPr>
          <p:cNvSpPr>
            <a:spLocks noGrp="1"/>
          </p:cNvSpPr>
          <p:nvPr>
            <p:ph type="sldNum" sz="quarter" idx="11"/>
          </p:nvPr>
        </p:nvSpPr>
        <p:spPr/>
        <p:txBody>
          <a:bodyPr/>
          <a:lstStyle/>
          <a:p>
            <a:fld id="{0743EA0E-C5B1-48EC-8082-F253EA88050D}" type="slidenum">
              <a:rPr lang="en-US" smtClean="0"/>
              <a:pPr/>
              <a:t>25</a:t>
            </a:fld>
            <a:endParaRPr lang="en-US" dirty="0"/>
          </a:p>
        </p:txBody>
      </p:sp>
      <p:graphicFrame>
        <p:nvGraphicFramePr>
          <p:cNvPr id="6" name="Content Placeholder 5">
            <a:extLst>
              <a:ext uri="{FF2B5EF4-FFF2-40B4-BE49-F238E27FC236}">
                <a16:creationId xmlns:a16="http://schemas.microsoft.com/office/drawing/2014/main" id="{E13839F9-2E7C-4609-96CB-EFBBB0B628B5}"/>
              </a:ext>
            </a:extLst>
          </p:cNvPr>
          <p:cNvGraphicFramePr>
            <a:graphicFrameLocks noGrp="1" noChangeAspect="1"/>
          </p:cNvGraphicFramePr>
          <p:nvPr>
            <p:ph idx="1"/>
            <p:extLst>
              <p:ext uri="{D42A27DB-BD31-4B8C-83A1-F6EECF244321}">
                <p14:modId xmlns:p14="http://schemas.microsoft.com/office/powerpoint/2010/main" val="2610470960"/>
              </p:ext>
            </p:extLst>
          </p:nvPr>
        </p:nvGraphicFramePr>
        <p:xfrm>
          <a:off x="1873250" y="1312863"/>
          <a:ext cx="8445500" cy="4813300"/>
        </p:xfrm>
        <a:graphic>
          <a:graphicData uri="http://schemas.openxmlformats.org/presentationml/2006/ole">
            <mc:AlternateContent xmlns:mc="http://schemas.openxmlformats.org/markup-compatibility/2006">
              <mc:Choice xmlns:v="urn:schemas-microsoft-com:vml" Requires="v">
                <p:oleObj spid="_x0000_s1026" name="Worksheet" r:id="rId3" imgW="15058992" imgH="8581869" progId="Excel.Sheet.12">
                  <p:embed/>
                </p:oleObj>
              </mc:Choice>
              <mc:Fallback>
                <p:oleObj name="Worksheet" r:id="rId3" imgW="15058992" imgH="8581869" progId="Excel.Sheet.12">
                  <p:embed/>
                  <p:pic>
                    <p:nvPicPr>
                      <p:cNvPr id="6" name="Content Placeholder 5">
                        <a:extLst>
                          <a:ext uri="{FF2B5EF4-FFF2-40B4-BE49-F238E27FC236}">
                            <a16:creationId xmlns:a16="http://schemas.microsoft.com/office/drawing/2014/main" id="{E13839F9-2E7C-4609-96CB-EFBBB0B628B5}"/>
                          </a:ext>
                        </a:extLst>
                      </p:cNvPr>
                      <p:cNvPicPr/>
                      <p:nvPr/>
                    </p:nvPicPr>
                    <p:blipFill>
                      <a:blip r:embed="rId4"/>
                      <a:stretch>
                        <a:fillRect/>
                      </a:stretch>
                    </p:blipFill>
                    <p:spPr>
                      <a:xfrm>
                        <a:off x="1873250" y="1312863"/>
                        <a:ext cx="8445500" cy="4813300"/>
                      </a:xfrm>
                      <a:prstGeom prst="rect">
                        <a:avLst/>
                      </a:prstGeom>
                    </p:spPr>
                  </p:pic>
                </p:oleObj>
              </mc:Fallback>
            </mc:AlternateContent>
          </a:graphicData>
        </a:graphic>
      </p:graphicFrame>
    </p:spTree>
    <p:extLst>
      <p:ext uri="{BB962C8B-B14F-4D97-AF65-F5344CB8AC3E}">
        <p14:creationId xmlns:p14="http://schemas.microsoft.com/office/powerpoint/2010/main" val="383965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4DC0-E0AA-45FC-B65E-DA7A676D9A7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014BE59-7A4A-43F9-9211-4D29C1278DB3}"/>
              </a:ext>
            </a:extLst>
          </p:cNvPr>
          <p:cNvSpPr>
            <a:spLocks noGrp="1"/>
          </p:cNvSpPr>
          <p:nvPr>
            <p:ph idx="1"/>
          </p:nvPr>
        </p:nvSpPr>
        <p:spPr/>
        <p:txBody>
          <a:bodyPr/>
          <a:lstStyle/>
          <a:p>
            <a:r>
              <a:rPr lang="en-US" dirty="0"/>
              <a:t>OFA Board vote to approve the proposal</a:t>
            </a:r>
          </a:p>
          <a:p>
            <a:pPr lvl="1"/>
            <a:r>
              <a:rPr lang="en-US" dirty="0"/>
              <a:t>Secure member commitments to provide necessary HCAs, cables, etc.</a:t>
            </a:r>
          </a:p>
          <a:p>
            <a:r>
              <a:rPr lang="en-US" dirty="0"/>
              <a:t>Finalize membership levels and dues</a:t>
            </a:r>
          </a:p>
          <a:p>
            <a:pPr lvl="1"/>
            <a:r>
              <a:rPr lang="en-US" dirty="0"/>
              <a:t>Including Promoter Member dues</a:t>
            </a:r>
          </a:p>
          <a:p>
            <a:pPr lvl="1"/>
            <a:r>
              <a:rPr lang="en-US" dirty="0"/>
              <a:t>Requires a Board vote to establish a new OFA Membership policy and due schedule</a:t>
            </a:r>
          </a:p>
          <a:p>
            <a:r>
              <a:rPr lang="en-US" dirty="0"/>
              <a:t>Select a hosting contractor; execute a contract</a:t>
            </a:r>
          </a:p>
          <a:p>
            <a:r>
              <a:rPr lang="en-US" dirty="0"/>
              <a:t>Begin building a client base</a:t>
            </a:r>
          </a:p>
          <a:p>
            <a:pPr lvl="1"/>
            <a:r>
              <a:rPr lang="en-US" dirty="0"/>
              <a:t>Preliminary discussions held with a few key clients (mainly distros)</a:t>
            </a:r>
          </a:p>
          <a:p>
            <a:r>
              <a:rPr lang="en-US" dirty="0"/>
              <a:t>Start building the cluster</a:t>
            </a:r>
          </a:p>
        </p:txBody>
      </p:sp>
      <p:sp>
        <p:nvSpPr>
          <p:cNvPr id="4" name="Slide Number Placeholder 3">
            <a:extLst>
              <a:ext uri="{FF2B5EF4-FFF2-40B4-BE49-F238E27FC236}">
                <a16:creationId xmlns:a16="http://schemas.microsoft.com/office/drawing/2014/main" id="{673506EE-6CF5-492B-94F5-E56027028A81}"/>
              </a:ext>
            </a:extLst>
          </p:cNvPr>
          <p:cNvSpPr>
            <a:spLocks noGrp="1"/>
          </p:cNvSpPr>
          <p:nvPr>
            <p:ph type="sldNum" sz="quarter" idx="11"/>
          </p:nvPr>
        </p:nvSpPr>
        <p:spPr/>
        <p:txBody>
          <a:bodyPr/>
          <a:lstStyle/>
          <a:p>
            <a:fld id="{0743EA0E-C5B1-48EC-8082-F253EA88050D}" type="slidenum">
              <a:rPr lang="en-US" smtClean="0"/>
              <a:pPr/>
              <a:t>26</a:t>
            </a:fld>
            <a:endParaRPr lang="en-US" dirty="0"/>
          </a:p>
        </p:txBody>
      </p:sp>
    </p:spTree>
    <p:extLst>
      <p:ext uri="{BB962C8B-B14F-4D97-AF65-F5344CB8AC3E}">
        <p14:creationId xmlns:p14="http://schemas.microsoft.com/office/powerpoint/2010/main" val="2066378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2D5A-787A-4AAE-A62F-01A95DC6777C}"/>
              </a:ext>
            </a:extLst>
          </p:cNvPr>
          <p:cNvSpPr>
            <a:spLocks noGrp="1"/>
          </p:cNvSpPr>
          <p:nvPr>
            <p:ph type="title"/>
          </p:nvPr>
        </p:nvSpPr>
        <p:spPr/>
        <p:txBody>
          <a:bodyPr/>
          <a:lstStyle/>
          <a:p>
            <a:r>
              <a:rPr lang="en-US" dirty="0"/>
              <a:t>To close the proposal</a:t>
            </a:r>
            <a:endParaRPr lang="en-GB" dirty="0"/>
          </a:p>
        </p:txBody>
      </p:sp>
      <p:sp>
        <p:nvSpPr>
          <p:cNvPr id="3" name="Content Placeholder 2">
            <a:extLst>
              <a:ext uri="{FF2B5EF4-FFF2-40B4-BE49-F238E27FC236}">
                <a16:creationId xmlns:a16="http://schemas.microsoft.com/office/drawing/2014/main" id="{CF756BF6-8221-4DC2-A777-DB0885520B99}"/>
              </a:ext>
            </a:extLst>
          </p:cNvPr>
          <p:cNvSpPr>
            <a:spLocks noGrp="1"/>
          </p:cNvSpPr>
          <p:nvPr>
            <p:ph idx="1"/>
          </p:nvPr>
        </p:nvSpPr>
        <p:spPr/>
        <p:txBody>
          <a:bodyPr/>
          <a:lstStyle/>
          <a:p>
            <a:r>
              <a:rPr lang="en-US" dirty="0"/>
              <a:t>Slide 23 – FSDP H/W Infrastructure - Doug to fill in hardware details </a:t>
            </a:r>
          </a:p>
          <a:p>
            <a:pPr lvl="1"/>
            <a:r>
              <a:rPr lang="en-US" dirty="0"/>
              <a:t>Everything except UNH-IOL inventory now done</a:t>
            </a:r>
          </a:p>
          <a:p>
            <a:r>
              <a:rPr lang="en-US" dirty="0"/>
              <a:t>Slide 29 – Costs – Initial version done, </a:t>
            </a:r>
            <a:r>
              <a:rPr lang="en-US"/>
              <a:t>needs eyes on it</a:t>
            </a:r>
            <a:endParaRPr lang="en-GB" dirty="0"/>
          </a:p>
        </p:txBody>
      </p:sp>
      <p:sp>
        <p:nvSpPr>
          <p:cNvPr id="4" name="Slide Number Placeholder 3">
            <a:extLst>
              <a:ext uri="{FF2B5EF4-FFF2-40B4-BE49-F238E27FC236}">
                <a16:creationId xmlns:a16="http://schemas.microsoft.com/office/drawing/2014/main" id="{87258BA9-37A8-4FEF-81F5-411F13AAE0FF}"/>
              </a:ext>
            </a:extLst>
          </p:cNvPr>
          <p:cNvSpPr>
            <a:spLocks noGrp="1"/>
          </p:cNvSpPr>
          <p:nvPr>
            <p:ph type="sldNum" sz="quarter" idx="11"/>
          </p:nvPr>
        </p:nvSpPr>
        <p:spPr/>
        <p:txBody>
          <a:bodyPr/>
          <a:lstStyle/>
          <a:p>
            <a:fld id="{0743EA0E-C5B1-48EC-8082-F253EA88050D}" type="slidenum">
              <a:rPr lang="en-US" smtClean="0"/>
              <a:pPr/>
              <a:t>27</a:t>
            </a:fld>
            <a:endParaRPr lang="en-US" dirty="0"/>
          </a:p>
        </p:txBody>
      </p:sp>
    </p:spTree>
    <p:extLst>
      <p:ext uri="{BB962C8B-B14F-4D97-AF65-F5344CB8AC3E}">
        <p14:creationId xmlns:p14="http://schemas.microsoft.com/office/powerpoint/2010/main" val="301946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CCA42-EA1D-450F-9976-FD55CC30CEBA}"/>
              </a:ext>
            </a:extLst>
          </p:cNvPr>
          <p:cNvSpPr>
            <a:spLocks noGrp="1"/>
          </p:cNvSpPr>
          <p:nvPr>
            <p:ph type="title"/>
          </p:nvPr>
        </p:nvSpPr>
        <p:spPr/>
        <p:txBody>
          <a:bodyPr/>
          <a:lstStyle/>
          <a:p>
            <a:r>
              <a:rPr lang="en-US" dirty="0"/>
              <a:t>Costs</a:t>
            </a:r>
            <a:endParaRPr lang="en-GB" dirty="0"/>
          </a:p>
        </p:txBody>
      </p:sp>
      <p:sp>
        <p:nvSpPr>
          <p:cNvPr id="6" name="Content Placeholder 5">
            <a:extLst>
              <a:ext uri="{FF2B5EF4-FFF2-40B4-BE49-F238E27FC236}">
                <a16:creationId xmlns:a16="http://schemas.microsoft.com/office/drawing/2014/main" id="{6E27EB55-B3CD-4595-9B35-A7D9D45E8145}"/>
              </a:ext>
            </a:extLst>
          </p:cNvPr>
          <p:cNvSpPr>
            <a:spLocks noGrp="1"/>
          </p:cNvSpPr>
          <p:nvPr>
            <p:ph idx="1"/>
          </p:nvPr>
        </p:nvSpPr>
        <p:spPr/>
        <p:txBody>
          <a:bodyPr>
            <a:normAutofit/>
          </a:bodyPr>
          <a:lstStyle/>
          <a:p>
            <a:pPr marL="457200" indent="-457200">
              <a:buFont typeface="+mj-lt"/>
              <a:buAutoNum type="arabicPeriod"/>
            </a:pPr>
            <a:r>
              <a:rPr lang="en-US" dirty="0"/>
              <a:t>Start up costs</a:t>
            </a:r>
          </a:p>
          <a:p>
            <a:pPr marL="628650" lvl="1" indent="-457200"/>
            <a:r>
              <a:rPr lang="en-US" dirty="0"/>
              <a:t>20 test machines @ $2,500/</a:t>
            </a:r>
            <a:r>
              <a:rPr lang="en-US" dirty="0" err="1"/>
              <a:t>ea</a:t>
            </a:r>
            <a:endParaRPr lang="en-US" dirty="0"/>
          </a:p>
          <a:p>
            <a:pPr marL="628650" lvl="1" indent="-457200"/>
            <a:r>
              <a:rPr lang="en-US" dirty="0"/>
              <a:t>1 head node @ $10,000</a:t>
            </a:r>
          </a:p>
          <a:p>
            <a:pPr marL="628650" lvl="1" indent="-457200"/>
            <a:r>
              <a:rPr lang="en-US" dirty="0"/>
              <a:t>1 serial console server @ $3,200</a:t>
            </a:r>
          </a:p>
          <a:p>
            <a:pPr marL="628650" lvl="1" indent="-457200"/>
            <a:r>
              <a:rPr lang="en-US" dirty="0"/>
              <a:t>22 server install charges at $190/</a:t>
            </a:r>
            <a:r>
              <a:rPr lang="en-US" dirty="0" err="1"/>
              <a:t>ea</a:t>
            </a:r>
            <a:endParaRPr lang="en-US" dirty="0"/>
          </a:p>
          <a:p>
            <a:pPr marL="628650" lvl="1" indent="-457200"/>
            <a:r>
              <a:rPr lang="en-US" dirty="0"/>
              <a:t>IHVs that want their equipment specifically included in the upstream CI testing will be expected to donate HCAs, cables, and switches for their specific fabrics</a:t>
            </a:r>
          </a:p>
          <a:p>
            <a:pPr marL="628650" lvl="1" indent="-457200"/>
            <a:r>
              <a:rPr lang="en-US" dirty="0"/>
              <a:t>Assume that we will buy 10 new servers every 2 years, and starting at year 5 we will retire 10 of the oldest servers when we buy the 10 new servers (donations from member IHVs would be greatly appreciated here)</a:t>
            </a:r>
          </a:p>
          <a:p>
            <a:pPr marL="457200" indent="-457200">
              <a:buFont typeface="+mj-lt"/>
              <a:buAutoNum type="arabicPeriod"/>
            </a:pPr>
            <a:r>
              <a:rPr lang="en-US" dirty="0"/>
              <a:t>Operational costs</a:t>
            </a:r>
          </a:p>
          <a:p>
            <a:pPr marL="628650" lvl="1" indent="-457200"/>
            <a:r>
              <a:rPr lang="en-US" dirty="0"/>
              <a:t>Facility rental</a:t>
            </a:r>
          </a:p>
          <a:p>
            <a:pPr marL="863600" lvl="2" indent="-457200"/>
            <a:r>
              <a:rPr lang="en-US" dirty="0"/>
              <a:t>$1,995/month for hosting of equipment, all inclusive</a:t>
            </a:r>
          </a:p>
          <a:p>
            <a:pPr marL="628650" lvl="1" indent="-457200"/>
            <a:r>
              <a:rPr lang="en-US" dirty="0"/>
              <a:t>Support staff</a:t>
            </a:r>
          </a:p>
          <a:p>
            <a:pPr marL="863600" lvl="2" indent="-457200"/>
            <a:r>
              <a:rPr lang="en-US" dirty="0"/>
              <a:t>$75/month for spares inventory management + $95/hour for time working on machines, assume 4 hours per month</a:t>
            </a:r>
          </a:p>
          <a:p>
            <a:pPr marL="863600" lvl="2" indent="-457200"/>
            <a:r>
              <a:rPr lang="en-US" dirty="0"/>
              <a:t>Beaker management at estimated 15 hours per month</a:t>
            </a:r>
          </a:p>
          <a:p>
            <a:pPr marL="628650" lvl="1" indent="-457200"/>
            <a:endParaRPr lang="en-GB" dirty="0"/>
          </a:p>
        </p:txBody>
      </p:sp>
      <p:sp>
        <p:nvSpPr>
          <p:cNvPr id="4" name="Slide Number Placeholder 3">
            <a:extLst>
              <a:ext uri="{FF2B5EF4-FFF2-40B4-BE49-F238E27FC236}">
                <a16:creationId xmlns:a16="http://schemas.microsoft.com/office/drawing/2014/main" id="{CCE05183-9DC7-4DD1-887F-0C0D6AF66159}"/>
              </a:ext>
            </a:extLst>
          </p:cNvPr>
          <p:cNvSpPr>
            <a:spLocks noGrp="1"/>
          </p:cNvSpPr>
          <p:nvPr>
            <p:ph type="sldNum" sz="quarter" idx="11"/>
          </p:nvPr>
        </p:nvSpPr>
        <p:spPr/>
        <p:txBody>
          <a:bodyPr/>
          <a:lstStyle/>
          <a:p>
            <a:fld id="{0743EA0E-C5B1-48EC-8082-F253EA88050D}" type="slidenum">
              <a:rPr lang="en-US" smtClean="0"/>
              <a:pPr/>
              <a:t>28</a:t>
            </a:fld>
            <a:endParaRPr lang="en-US" dirty="0"/>
          </a:p>
        </p:txBody>
      </p:sp>
    </p:spTree>
    <p:extLst>
      <p:ext uri="{BB962C8B-B14F-4D97-AF65-F5344CB8AC3E}">
        <p14:creationId xmlns:p14="http://schemas.microsoft.com/office/powerpoint/2010/main" val="387427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CCA42-EA1D-450F-9976-FD55CC30CEBA}"/>
              </a:ext>
            </a:extLst>
          </p:cNvPr>
          <p:cNvSpPr>
            <a:spLocks noGrp="1"/>
          </p:cNvSpPr>
          <p:nvPr>
            <p:ph type="title"/>
          </p:nvPr>
        </p:nvSpPr>
        <p:spPr/>
        <p:txBody>
          <a:bodyPr/>
          <a:lstStyle/>
          <a:p>
            <a:r>
              <a:rPr lang="en-US" dirty="0"/>
              <a:t>Costs – continued</a:t>
            </a:r>
            <a:endParaRPr lang="en-GB" dirty="0"/>
          </a:p>
        </p:txBody>
      </p:sp>
      <p:sp>
        <p:nvSpPr>
          <p:cNvPr id="4" name="Slide Number Placeholder 3">
            <a:extLst>
              <a:ext uri="{FF2B5EF4-FFF2-40B4-BE49-F238E27FC236}">
                <a16:creationId xmlns:a16="http://schemas.microsoft.com/office/drawing/2014/main" id="{CCE05183-9DC7-4DD1-887F-0C0D6AF66159}"/>
              </a:ext>
            </a:extLst>
          </p:cNvPr>
          <p:cNvSpPr>
            <a:spLocks noGrp="1"/>
          </p:cNvSpPr>
          <p:nvPr>
            <p:ph type="sldNum" sz="quarter" idx="11"/>
          </p:nvPr>
        </p:nvSpPr>
        <p:spPr/>
        <p:txBody>
          <a:bodyPr/>
          <a:lstStyle/>
          <a:p>
            <a:fld id="{0743EA0E-C5B1-48EC-8082-F253EA88050D}" type="slidenum">
              <a:rPr lang="en-US" smtClean="0"/>
              <a:pPr/>
              <a:t>29</a:t>
            </a:fld>
            <a:endParaRPr lang="en-US" dirty="0"/>
          </a:p>
        </p:txBody>
      </p:sp>
      <p:graphicFrame>
        <p:nvGraphicFramePr>
          <p:cNvPr id="7" name="Object 6">
            <a:extLst>
              <a:ext uri="{FF2B5EF4-FFF2-40B4-BE49-F238E27FC236}">
                <a16:creationId xmlns:a16="http://schemas.microsoft.com/office/drawing/2014/main" id="{4120112F-8EE8-4722-8733-03649B0C8094}"/>
              </a:ext>
            </a:extLst>
          </p:cNvPr>
          <p:cNvGraphicFramePr>
            <a:graphicFrameLocks noChangeAspect="1"/>
          </p:cNvGraphicFramePr>
          <p:nvPr>
            <p:extLst>
              <p:ext uri="{D42A27DB-BD31-4B8C-83A1-F6EECF244321}">
                <p14:modId xmlns:p14="http://schemas.microsoft.com/office/powerpoint/2010/main" val="2325606964"/>
              </p:ext>
            </p:extLst>
          </p:nvPr>
        </p:nvGraphicFramePr>
        <p:xfrm>
          <a:off x="800100" y="1656556"/>
          <a:ext cx="10591800" cy="3544887"/>
        </p:xfrm>
        <a:graphic>
          <a:graphicData uri="http://schemas.openxmlformats.org/presentationml/2006/ole">
            <mc:AlternateContent xmlns:mc="http://schemas.openxmlformats.org/markup-compatibility/2006">
              <mc:Choice xmlns:v="urn:schemas-microsoft-com:vml" Requires="v">
                <p:oleObj spid="_x0000_s2050" name="Worksheet" r:id="rId3" imgW="3105007" imgH="961869" progId="Excel.Sheet.12">
                  <p:embed/>
                </p:oleObj>
              </mc:Choice>
              <mc:Fallback>
                <p:oleObj name="Worksheet" r:id="rId3" imgW="3105007" imgH="961869" progId="Excel.Sheet.12">
                  <p:embed/>
                  <p:pic>
                    <p:nvPicPr>
                      <p:cNvPr id="7" name="Object 6">
                        <a:extLst>
                          <a:ext uri="{FF2B5EF4-FFF2-40B4-BE49-F238E27FC236}">
                            <a16:creationId xmlns:a16="http://schemas.microsoft.com/office/drawing/2014/main" id="{4120112F-8EE8-4722-8733-03649B0C8094}"/>
                          </a:ext>
                        </a:extLst>
                      </p:cNvPr>
                      <p:cNvPicPr/>
                      <p:nvPr/>
                    </p:nvPicPr>
                    <p:blipFill>
                      <a:blip r:embed="rId4"/>
                      <a:stretch>
                        <a:fillRect/>
                      </a:stretch>
                    </p:blipFill>
                    <p:spPr>
                      <a:xfrm>
                        <a:off x="800100" y="1656556"/>
                        <a:ext cx="10591800" cy="3544887"/>
                      </a:xfrm>
                      <a:prstGeom prst="rect">
                        <a:avLst/>
                      </a:prstGeom>
                    </p:spPr>
                  </p:pic>
                </p:oleObj>
              </mc:Fallback>
            </mc:AlternateContent>
          </a:graphicData>
        </a:graphic>
      </p:graphicFrame>
    </p:spTree>
    <p:extLst>
      <p:ext uri="{BB962C8B-B14F-4D97-AF65-F5344CB8AC3E}">
        <p14:creationId xmlns:p14="http://schemas.microsoft.com/office/powerpoint/2010/main" val="214213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5A2D-54B1-4889-97F7-8360936A054D}"/>
              </a:ext>
            </a:extLst>
          </p:cNvPr>
          <p:cNvSpPr>
            <a:spLocks noGrp="1"/>
          </p:cNvSpPr>
          <p:nvPr>
            <p:ph type="title"/>
          </p:nvPr>
        </p:nvSpPr>
        <p:spPr/>
        <p:txBody>
          <a:bodyPr/>
          <a:lstStyle/>
          <a:p>
            <a:r>
              <a:rPr lang="en-US" dirty="0"/>
              <a:t>Table of Contents</a:t>
            </a:r>
            <a:endParaRPr lang="en-GB" dirty="0"/>
          </a:p>
        </p:txBody>
      </p:sp>
      <p:sp>
        <p:nvSpPr>
          <p:cNvPr id="3" name="Content Placeholder 2">
            <a:extLst>
              <a:ext uri="{FF2B5EF4-FFF2-40B4-BE49-F238E27FC236}">
                <a16:creationId xmlns:a16="http://schemas.microsoft.com/office/drawing/2014/main" id="{9690D3F0-4893-47ED-97D9-B98AD9BC372E}"/>
              </a:ext>
            </a:extLst>
          </p:cNvPr>
          <p:cNvSpPr>
            <a:spLocks noGrp="1"/>
          </p:cNvSpPr>
          <p:nvPr>
            <p:ph idx="1"/>
          </p:nvPr>
        </p:nvSpPr>
        <p:spPr/>
        <p:txBody>
          <a:bodyPr>
            <a:normAutofit/>
          </a:bodyPr>
          <a:lstStyle/>
          <a:p>
            <a:r>
              <a:rPr lang="en-US" dirty="0"/>
              <a:t>Motivation and Objectives</a:t>
            </a:r>
          </a:p>
          <a:p>
            <a:pPr>
              <a:lnSpc>
                <a:spcPct val="150000"/>
              </a:lnSpc>
            </a:pPr>
            <a:r>
              <a:rPr lang="en-US" dirty="0"/>
              <a:t>Program Overview - Fabric Software Development Platform (FSDP) program</a:t>
            </a:r>
          </a:p>
          <a:p>
            <a:pPr>
              <a:lnSpc>
                <a:spcPct val="150000"/>
              </a:lnSpc>
            </a:pPr>
            <a:r>
              <a:rPr lang="en-US" dirty="0"/>
              <a:t>Fabric Software Development Platform – Hardware and Software Infrastructure</a:t>
            </a:r>
          </a:p>
          <a:p>
            <a:pPr>
              <a:lnSpc>
                <a:spcPct val="150000"/>
              </a:lnSpc>
            </a:pPr>
            <a:r>
              <a:rPr lang="en-US" dirty="0"/>
              <a:t>Program and System Administration</a:t>
            </a:r>
          </a:p>
          <a:p>
            <a:pPr lvl="1">
              <a:lnSpc>
                <a:spcPct val="150000"/>
              </a:lnSpc>
            </a:pPr>
            <a:r>
              <a:rPr lang="en-US" dirty="0"/>
              <a:t>Governance – FSDP Working Group</a:t>
            </a:r>
          </a:p>
          <a:p>
            <a:pPr lvl="1">
              <a:lnSpc>
                <a:spcPct val="150000"/>
              </a:lnSpc>
            </a:pPr>
            <a:r>
              <a:rPr lang="en-US" dirty="0"/>
              <a:t>Membership, Funding Model</a:t>
            </a:r>
          </a:p>
          <a:p>
            <a:pPr lvl="1">
              <a:lnSpc>
                <a:spcPct val="150000"/>
              </a:lnSpc>
            </a:pPr>
            <a:r>
              <a:rPr lang="en-US" dirty="0"/>
              <a:t>Siting Options</a:t>
            </a:r>
          </a:p>
          <a:p>
            <a:pPr>
              <a:lnSpc>
                <a:spcPct val="150000"/>
              </a:lnSpc>
            </a:pPr>
            <a:endParaRPr lang="en-US" dirty="0"/>
          </a:p>
        </p:txBody>
      </p:sp>
      <p:sp>
        <p:nvSpPr>
          <p:cNvPr id="4" name="Slide Number Placeholder 3">
            <a:extLst>
              <a:ext uri="{FF2B5EF4-FFF2-40B4-BE49-F238E27FC236}">
                <a16:creationId xmlns:a16="http://schemas.microsoft.com/office/drawing/2014/main" id="{C92A8DC7-A407-451F-A399-8EA2CC407416}"/>
              </a:ext>
            </a:extLst>
          </p:cNvPr>
          <p:cNvSpPr>
            <a:spLocks noGrp="1"/>
          </p:cNvSpPr>
          <p:nvPr>
            <p:ph type="sldNum" sz="quarter" idx="11"/>
          </p:nvPr>
        </p:nvSpPr>
        <p:spPr/>
        <p:txBody>
          <a:bodyPr/>
          <a:lstStyle/>
          <a:p>
            <a:fld id="{0743EA0E-C5B1-48EC-8082-F253EA88050D}" type="slidenum">
              <a:rPr lang="en-US" smtClean="0"/>
              <a:pPr/>
              <a:t>3</a:t>
            </a:fld>
            <a:endParaRPr lang="en-US" dirty="0"/>
          </a:p>
        </p:txBody>
      </p:sp>
    </p:spTree>
    <p:extLst>
      <p:ext uri="{BB962C8B-B14F-4D97-AF65-F5344CB8AC3E}">
        <p14:creationId xmlns:p14="http://schemas.microsoft.com/office/powerpoint/2010/main" val="892774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err="1">
                <a:ln>
                  <a:noFill/>
                </a:ln>
                <a:solidFill>
                  <a:srgbClr val="FFFFFF"/>
                </a:solidFill>
                <a:effectLst/>
                <a:uLnTx/>
                <a:uFillTx/>
                <a:latin typeface="Arial Narrow"/>
              </a:rPr>
              <a:t>Fsdp</a:t>
            </a:r>
            <a:r>
              <a:rPr kumimoji="0" lang="en-US" sz="3600" b="1" i="0" u="none" strike="noStrike" kern="1200" cap="all" spc="-1" normalizeH="0" baseline="0" noProof="0" dirty="0">
                <a:ln>
                  <a:noFill/>
                </a:ln>
                <a:solidFill>
                  <a:srgbClr val="FFFFFF"/>
                </a:solidFill>
                <a:effectLst/>
                <a:uLnTx/>
                <a:uFillTx/>
                <a:latin typeface="Arial Narrow"/>
              </a:rPr>
              <a:t>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93" name="TextShape 2"/>
          <p:cNvSpPr txBox="1"/>
          <p:nvPr/>
        </p:nvSpPr>
        <p:spPr>
          <a:xfrm>
            <a:off x="193320" y="1312560"/>
            <a:ext cx="11763720" cy="5415120"/>
          </a:xfrm>
          <a:prstGeom prst="rect">
            <a:avLst/>
          </a:prstGeom>
          <a:noFill/>
          <a:ln>
            <a:noFill/>
          </a:ln>
        </p:spPr>
        <p:txBody>
          <a:bodyPr>
            <a:normAutofit/>
          </a:bodyPr>
          <a:lstStyle/>
          <a:p>
            <a:pPr marL="360" marR="0" lvl="0" algn="l" defTabSz="914400" rtl="0" eaLnBrk="1" fontAlgn="auto" latinLnBrk="0" hangingPunct="1">
              <a:lnSpc>
                <a:spcPct val="100000"/>
              </a:lnSpc>
              <a:spcBef>
                <a:spcPts val="561"/>
              </a:spcBef>
              <a:spcAft>
                <a:spcPts val="0"/>
              </a:spcAft>
              <a:buClr>
                <a:srgbClr val="000000"/>
              </a:buClr>
              <a:buSzPct val="45000"/>
              <a:tabLst/>
              <a:defRPr/>
            </a:pPr>
            <a:r>
              <a:rPr kumimoji="0" lang="en-US" sz="2400" b="0" i="0" u="none" strike="noStrike" kern="1200" cap="none" spc="-1" normalizeH="0" baseline="0" noProof="0" dirty="0">
                <a:ln>
                  <a:noFill/>
                </a:ln>
                <a:solidFill>
                  <a:srgbClr val="000000"/>
                </a:solidFill>
                <a:effectLst/>
                <a:uLnTx/>
                <a:uFillTx/>
                <a:latin typeface="Arial"/>
              </a:rPr>
              <a:t>Based on the following open source (or soon to be) tools developed by Red Hat</a:t>
            </a: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CKI (Continuous Kernel Integration) Testing framework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2"/>
              </a:rPr>
              <a:t>https://gitlab.com/cki-project</a:t>
            </a:r>
            <a:endParaRPr kumimoji="0" lang="en-US" sz="2400" b="0" i="0" u="none" strike="noStrike" kern="1200" cap="none" spc="-1" normalizeH="0" baseline="0" noProof="0" dirty="0">
              <a:ln>
                <a:noFill/>
              </a:ln>
              <a:solidFill>
                <a:srgbClr val="000000"/>
              </a:solidFill>
              <a:effectLst/>
              <a:uLnTx/>
              <a:uFillTx/>
              <a:latin typeface="Arial"/>
            </a:endParaRP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Beaker lab management software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3"/>
              </a:rPr>
              <a:t>https://beaker-project.org/</a:t>
            </a:r>
            <a:endParaRPr kumimoji="0" lang="en-US" sz="2400" b="0" i="0" u="none" strike="noStrike" kern="1200" cap="none" spc="-1" normalizeH="0" baseline="0" noProof="0" dirty="0">
              <a:ln>
                <a:noFill/>
              </a:ln>
              <a:solidFill>
                <a:srgbClr val="000000"/>
              </a:solidFill>
              <a:effectLst/>
              <a:uLnTx/>
              <a:uFillTx/>
              <a:latin typeface="Arial"/>
            </a:endParaRP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lang="en-US" sz="2400" spc="-1" dirty="0">
                <a:solidFill>
                  <a:srgbClr val="000000"/>
                </a:solidFill>
                <a:latin typeface="Arial"/>
              </a:rPr>
              <a:t>V</a:t>
            </a:r>
            <a:r>
              <a:rPr kumimoji="0" lang="en-US" sz="2400" b="0" i="0" u="none" strike="noStrike" kern="1200" cap="none" spc="-1" normalizeH="0" baseline="0" noProof="0" dirty="0" err="1">
                <a:ln>
                  <a:noFill/>
                </a:ln>
                <a:solidFill>
                  <a:srgbClr val="000000"/>
                </a:solidFill>
                <a:effectLst/>
                <a:uLnTx/>
                <a:uFillTx/>
                <a:latin typeface="Arial"/>
              </a:rPr>
              <a:t>arious</a:t>
            </a:r>
            <a:r>
              <a:rPr kumimoji="0" lang="en-US" sz="2400" b="0" i="0" u="none" strike="noStrike" kern="1200" cap="none" spc="-1" normalizeH="0" baseline="0" noProof="0" dirty="0">
                <a:ln>
                  <a:noFill/>
                </a:ln>
                <a:solidFill>
                  <a:srgbClr val="000000"/>
                </a:solidFill>
                <a:effectLst/>
                <a:uLnTx/>
                <a:uFillTx/>
                <a:latin typeface="Arial"/>
              </a:rPr>
              <a:t> tests used by Red Hat with Beaker for years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4"/>
              </a:rPr>
              <a:t>https://github.com/CKI-project/tests-beaker</a:t>
            </a:r>
            <a:endParaRPr lang="en-US" sz="2400" spc="-1" dirty="0">
              <a:solidFill>
                <a:srgbClr val="000000"/>
              </a:solidFill>
              <a:latin typeface="Arial"/>
            </a:endParaRPr>
          </a:p>
          <a:p>
            <a:pPr marL="681120" lvl="1" indent="-223560" defTabSz="914400">
              <a:spcBef>
                <a:spcPts val="561"/>
              </a:spcBef>
              <a:buClr>
                <a:srgbClr val="000000"/>
              </a:buClr>
              <a:buSzPct val="45000"/>
              <a:buFont typeface="Symbol" charset="2"/>
              <a:buChar char=""/>
              <a:defRPr/>
            </a:pPr>
            <a:endParaRPr kumimoji="0" lang="en-US" sz="2400" b="0" i="0" u="none" strike="noStrike" kern="1200" cap="none" spc="-1"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108352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28C4-3811-F24A-BFB3-310C00F17E0E}"/>
              </a:ext>
            </a:extLst>
          </p:cNvPr>
          <p:cNvSpPr>
            <a:spLocks noGrp="1"/>
          </p:cNvSpPr>
          <p:nvPr>
            <p:ph type="title"/>
          </p:nvPr>
        </p:nvSpPr>
        <p:spPr/>
        <p:txBody>
          <a:bodyPr/>
          <a:lstStyle/>
          <a:p>
            <a:r>
              <a:rPr lang="en-US" dirty="0"/>
              <a:t>NMC Distro Testing</a:t>
            </a:r>
          </a:p>
        </p:txBody>
      </p:sp>
      <p:sp>
        <p:nvSpPr>
          <p:cNvPr id="3" name="Content Placeholder 2">
            <a:extLst>
              <a:ext uri="{FF2B5EF4-FFF2-40B4-BE49-F238E27FC236}">
                <a16:creationId xmlns:a16="http://schemas.microsoft.com/office/drawing/2014/main" id="{A324D8E3-87E1-FE48-B7F9-2AC1F269A9B8}"/>
              </a:ext>
            </a:extLst>
          </p:cNvPr>
          <p:cNvSpPr>
            <a:spLocks noGrp="1"/>
          </p:cNvSpPr>
          <p:nvPr>
            <p:ph idx="1"/>
          </p:nvPr>
        </p:nvSpPr>
        <p:spPr/>
        <p:txBody>
          <a:bodyPr/>
          <a:lstStyle/>
          <a:p>
            <a:r>
              <a:rPr lang="en-US" dirty="0"/>
              <a:t>Need arose for distro vendors to test their OFED stack for pre-release with a 3</a:t>
            </a:r>
            <a:r>
              <a:rPr lang="en-US" baseline="30000" dirty="0"/>
              <a:t>rd</a:t>
            </a:r>
            <a:r>
              <a:rPr lang="en-US" dirty="0"/>
              <a:t> party entity</a:t>
            </a:r>
          </a:p>
          <a:p>
            <a:r>
              <a:rPr lang="en-US" dirty="0"/>
              <a:t>Contract formed with New Mexico Consortium (NMC) and OFA to provide testing ground for vendors to submit their pre-release distro and test against hardware</a:t>
            </a:r>
          </a:p>
          <a:p>
            <a:pPr lvl="1"/>
            <a:r>
              <a:rPr lang="en-US" dirty="0"/>
              <a:t>NMC had hardware that was not utilized 9 months out of the year and kept relatively up to date</a:t>
            </a:r>
          </a:p>
          <a:p>
            <a:r>
              <a:rPr lang="en-US" dirty="0"/>
              <a:t>Initially started off with NMC providing no cost support for testing</a:t>
            </a:r>
          </a:p>
          <a:p>
            <a:pPr lvl="1"/>
            <a:r>
              <a:rPr lang="en-US" dirty="0"/>
              <a:t>Intent was to provide charging once the program was fully solidified</a:t>
            </a:r>
          </a:p>
          <a:p>
            <a:r>
              <a:rPr lang="en-US" dirty="0"/>
              <a:t>Distro test framework based on UNH-IOL interop testing</a:t>
            </a:r>
          </a:p>
          <a:p>
            <a:pPr lvl="1"/>
            <a:r>
              <a:rPr lang="en-US" dirty="0"/>
              <a:t>Tested distro against various RDMA hardware (IB, OPA, </a:t>
            </a:r>
            <a:r>
              <a:rPr lang="en-US" dirty="0" err="1"/>
              <a:t>RoCE</a:t>
            </a:r>
            <a:r>
              <a:rPr lang="en-US" dirty="0"/>
              <a:t>, </a:t>
            </a:r>
            <a:r>
              <a:rPr lang="en-US" dirty="0" err="1"/>
              <a:t>iWARP</a:t>
            </a:r>
            <a:r>
              <a:rPr lang="en-US" dirty="0"/>
              <a:t>), both for functionality and usability</a:t>
            </a:r>
          </a:p>
          <a:p>
            <a:r>
              <a:rPr lang="en-US" dirty="0"/>
              <a:t>Reported results back to vendor</a:t>
            </a:r>
          </a:p>
          <a:p>
            <a:pPr lvl="1"/>
            <a:r>
              <a:rPr lang="en-US" dirty="0"/>
              <a:t>Provided follow up and retesting as issues were found</a:t>
            </a:r>
          </a:p>
          <a:p>
            <a:r>
              <a:rPr lang="en-US" dirty="0"/>
              <a:t>SUSE was the only vendor so far utilizing the program</a:t>
            </a:r>
          </a:p>
          <a:p>
            <a:r>
              <a:rPr lang="en-US" dirty="0"/>
              <a:t>LANL staff were the ones performing the testing on behalf of NMC</a:t>
            </a:r>
          </a:p>
          <a:p>
            <a:pPr lvl="1"/>
            <a:r>
              <a:rPr lang="en-US" dirty="0"/>
              <a:t>Additional contract/support may be need to be addressed if moving forward with NMC and LANL</a:t>
            </a:r>
          </a:p>
          <a:p>
            <a:endParaRPr lang="en-US" dirty="0"/>
          </a:p>
        </p:txBody>
      </p:sp>
      <p:sp>
        <p:nvSpPr>
          <p:cNvPr id="4" name="Slide Number Placeholder 3">
            <a:extLst>
              <a:ext uri="{FF2B5EF4-FFF2-40B4-BE49-F238E27FC236}">
                <a16:creationId xmlns:a16="http://schemas.microsoft.com/office/drawing/2014/main" id="{5C0D3E95-4C7C-7841-AD6B-6E2DFDE23BCD}"/>
              </a:ext>
            </a:extLst>
          </p:cNvPr>
          <p:cNvSpPr>
            <a:spLocks noGrp="1"/>
          </p:cNvSpPr>
          <p:nvPr>
            <p:ph type="sldNum" sz="quarter" idx="11"/>
          </p:nvPr>
        </p:nvSpPr>
        <p:spPr/>
        <p:txBody>
          <a:bodyPr/>
          <a:lstStyle/>
          <a:p>
            <a:fld id="{0743EA0E-C5B1-48EC-8082-F253EA88050D}" type="slidenum">
              <a:rPr lang="en-US" smtClean="0"/>
              <a:pPr/>
              <a:t>31</a:t>
            </a:fld>
            <a:endParaRPr lang="en-US" dirty="0"/>
          </a:p>
        </p:txBody>
      </p:sp>
      <p:sp>
        <p:nvSpPr>
          <p:cNvPr id="5" name="Footer Placeholder 4">
            <a:extLst>
              <a:ext uri="{FF2B5EF4-FFF2-40B4-BE49-F238E27FC236}">
                <a16:creationId xmlns:a16="http://schemas.microsoft.com/office/drawing/2014/main" id="{C76492F6-77A6-0D47-BA30-E1A401E4C172}"/>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3224087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971A-1503-499B-BBBC-BAAB39FFFFAA}"/>
              </a:ext>
            </a:extLst>
          </p:cNvPr>
          <p:cNvSpPr>
            <a:spLocks noGrp="1"/>
          </p:cNvSpPr>
          <p:nvPr>
            <p:ph type="title"/>
          </p:nvPr>
        </p:nvSpPr>
        <p:spPr/>
        <p:txBody>
          <a:bodyPr/>
          <a:lstStyle/>
          <a:p>
            <a:r>
              <a:rPr lang="en-US" dirty="0"/>
              <a:t>OFILP- </a:t>
            </a:r>
            <a:r>
              <a:rPr lang="en-US" dirty="0" err="1"/>
              <a:t>openfabrics</a:t>
            </a:r>
            <a:r>
              <a:rPr lang="en-US" dirty="0"/>
              <a:t> interop logo program</a:t>
            </a:r>
          </a:p>
        </p:txBody>
      </p:sp>
      <p:sp>
        <p:nvSpPr>
          <p:cNvPr id="3" name="Content Placeholder 2">
            <a:extLst>
              <a:ext uri="{FF2B5EF4-FFF2-40B4-BE49-F238E27FC236}">
                <a16:creationId xmlns:a16="http://schemas.microsoft.com/office/drawing/2014/main" id="{AB08A03D-2AE3-4E6F-BA09-5F37E5561111}"/>
              </a:ext>
            </a:extLst>
          </p:cNvPr>
          <p:cNvSpPr>
            <a:spLocks noGrp="1"/>
          </p:cNvSpPr>
          <p:nvPr>
            <p:ph idx="1"/>
          </p:nvPr>
        </p:nvSpPr>
        <p:spPr/>
        <p:txBody>
          <a:bodyPr>
            <a:normAutofit/>
          </a:bodyPr>
          <a:lstStyle/>
          <a:p>
            <a:pPr marL="0" indent="0">
              <a:buNone/>
            </a:pPr>
            <a:r>
              <a:rPr lang="en-US" sz="2400" dirty="0"/>
              <a:t>The original Interop program, dating to the 2000s</a:t>
            </a:r>
          </a:p>
          <a:p>
            <a:pPr marL="0" indent="0">
              <a:buNone/>
            </a:pPr>
            <a:r>
              <a:rPr lang="en-US" sz="2400" dirty="0"/>
              <a:t>Long story short … </a:t>
            </a:r>
          </a:p>
          <a:p>
            <a:r>
              <a:rPr lang="en-US" sz="2400" dirty="0"/>
              <a:t>Was tightly coupled with, and driven by, OFED</a:t>
            </a:r>
          </a:p>
          <a:p>
            <a:pPr lvl="1"/>
            <a:r>
              <a:rPr lang="en-US" sz="1800" dirty="0"/>
              <a:t>Did vendor devices interoperate with OFED?</a:t>
            </a:r>
          </a:p>
          <a:p>
            <a:pPr lvl="1"/>
            <a:r>
              <a:rPr lang="en-US" sz="1800" dirty="0"/>
              <a:t>Did vendor devices interoperate with each other?</a:t>
            </a:r>
            <a:endParaRPr lang="en-US" sz="2400" dirty="0"/>
          </a:p>
          <a:p>
            <a:r>
              <a:rPr lang="en-US" sz="2400" dirty="0"/>
              <a:t>Narrowly focused on a small hardware vendor community</a:t>
            </a:r>
          </a:p>
          <a:p>
            <a:pPr lvl="1"/>
            <a:r>
              <a:rPr lang="en-US" sz="1800" dirty="0"/>
              <a:t>InfiniBand, RoCE, iWARP</a:t>
            </a:r>
          </a:p>
          <a:p>
            <a:r>
              <a:rPr lang="en-US" sz="2400" dirty="0"/>
              <a:t>Centered around a certification program – ‘logo program’</a:t>
            </a:r>
          </a:p>
          <a:p>
            <a:r>
              <a:rPr lang="en-US" sz="2400" dirty="0"/>
              <a:t>Forced vendors into a rigid schedule </a:t>
            </a:r>
          </a:p>
          <a:p>
            <a:pPr lvl="1"/>
            <a:r>
              <a:rPr lang="en-US" sz="2000" dirty="0"/>
              <a:t>(2x “interop events” 2x “debug events” per year)</a:t>
            </a:r>
          </a:p>
          <a:p>
            <a:pPr marL="223838" lvl="1" indent="0">
              <a:buNone/>
            </a:pPr>
            <a:endParaRPr lang="en-US" sz="1800" dirty="0"/>
          </a:p>
        </p:txBody>
      </p:sp>
      <p:sp>
        <p:nvSpPr>
          <p:cNvPr id="4" name="Slide Number Placeholder 3">
            <a:extLst>
              <a:ext uri="{FF2B5EF4-FFF2-40B4-BE49-F238E27FC236}">
                <a16:creationId xmlns:a16="http://schemas.microsoft.com/office/drawing/2014/main" id="{4A2C2157-1B9F-44D0-9BFF-167643F2E0A9}"/>
              </a:ext>
            </a:extLst>
          </p:cNvPr>
          <p:cNvSpPr>
            <a:spLocks noGrp="1"/>
          </p:cNvSpPr>
          <p:nvPr>
            <p:ph type="sldNum" sz="quarter" idx="11"/>
          </p:nvPr>
        </p:nvSpPr>
        <p:spPr/>
        <p:txBody>
          <a:bodyPr/>
          <a:lstStyle/>
          <a:p>
            <a:fld id="{0743EA0E-C5B1-48EC-8082-F253EA88050D}" type="slidenum">
              <a:rPr lang="en-US" smtClean="0"/>
              <a:pPr/>
              <a:t>32</a:t>
            </a:fld>
            <a:endParaRPr lang="en-US" dirty="0"/>
          </a:p>
        </p:txBody>
      </p:sp>
      <p:sp>
        <p:nvSpPr>
          <p:cNvPr id="5" name="Footer Placeholder 4">
            <a:extLst>
              <a:ext uri="{FF2B5EF4-FFF2-40B4-BE49-F238E27FC236}">
                <a16:creationId xmlns:a16="http://schemas.microsoft.com/office/drawing/2014/main" id="{71FDEB2F-0343-45CC-BCCB-011684B98D43}"/>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2294504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010E-8418-46CF-A450-40F62A2F45AA}"/>
              </a:ext>
            </a:extLst>
          </p:cNvPr>
          <p:cNvSpPr>
            <a:spLocks noGrp="1"/>
          </p:cNvSpPr>
          <p:nvPr>
            <p:ph type="title"/>
          </p:nvPr>
        </p:nvSpPr>
        <p:spPr/>
        <p:txBody>
          <a:bodyPr/>
          <a:lstStyle/>
          <a:p>
            <a:r>
              <a:rPr lang="en-US" dirty="0"/>
              <a:t>OFILP mechanics</a:t>
            </a:r>
          </a:p>
        </p:txBody>
      </p:sp>
      <p:sp>
        <p:nvSpPr>
          <p:cNvPr id="3" name="Content Placeholder 2">
            <a:extLst>
              <a:ext uri="{FF2B5EF4-FFF2-40B4-BE49-F238E27FC236}">
                <a16:creationId xmlns:a16="http://schemas.microsoft.com/office/drawing/2014/main" id="{596905BC-C4BF-46FF-B24E-929168A6DB4F}"/>
              </a:ext>
            </a:extLst>
          </p:cNvPr>
          <p:cNvSpPr>
            <a:spLocks noGrp="1"/>
          </p:cNvSpPr>
          <p:nvPr>
            <p:ph idx="1"/>
          </p:nvPr>
        </p:nvSpPr>
        <p:spPr>
          <a:xfrm>
            <a:off x="609600" y="1419087"/>
            <a:ext cx="11134343" cy="1147635"/>
          </a:xfrm>
        </p:spPr>
        <p:txBody>
          <a:bodyPr>
            <a:normAutofit/>
          </a:bodyPr>
          <a:lstStyle/>
          <a:p>
            <a:pPr marL="0" indent="0">
              <a:buNone/>
            </a:pPr>
            <a:r>
              <a:rPr lang="en-US" dirty="0">
                <a:sym typeface="Wingdings" panose="05000000000000000000" pitchFamily="2" charset="2"/>
              </a:rPr>
              <a:t>Subscribers paid a fixed base fee, + an incremental fee based on number of devices tested</a:t>
            </a:r>
          </a:p>
          <a:p>
            <a:pPr marL="0" indent="0">
              <a:buNone/>
            </a:pPr>
            <a:r>
              <a:rPr lang="en-US" dirty="0">
                <a:sym typeface="Wingdings" panose="05000000000000000000" pitchFamily="2" charset="2"/>
              </a:rPr>
              <a:t>Program operated on a cost recovery basis, with the OFA serving as the financial backstop</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75E53C22-E9CF-4C01-B69C-D339733971C3}"/>
              </a:ext>
            </a:extLst>
          </p:cNvPr>
          <p:cNvSpPr>
            <a:spLocks noGrp="1"/>
          </p:cNvSpPr>
          <p:nvPr>
            <p:ph type="sldNum" sz="quarter" idx="11"/>
          </p:nvPr>
        </p:nvSpPr>
        <p:spPr/>
        <p:txBody>
          <a:bodyPr/>
          <a:lstStyle/>
          <a:p>
            <a:fld id="{0743EA0E-C5B1-48EC-8082-F253EA88050D}" type="slidenum">
              <a:rPr lang="en-US" smtClean="0"/>
              <a:pPr/>
              <a:t>33</a:t>
            </a:fld>
            <a:endParaRPr lang="en-US" dirty="0"/>
          </a:p>
        </p:txBody>
      </p:sp>
      <p:sp>
        <p:nvSpPr>
          <p:cNvPr id="5" name="Footer Placeholder 4">
            <a:extLst>
              <a:ext uri="{FF2B5EF4-FFF2-40B4-BE49-F238E27FC236}">
                <a16:creationId xmlns:a16="http://schemas.microsoft.com/office/drawing/2014/main" id="{5E4C09CC-0E49-4E01-9D16-DE1EDAEC0473}"/>
              </a:ext>
            </a:extLst>
          </p:cNvPr>
          <p:cNvSpPr>
            <a:spLocks noGrp="1"/>
          </p:cNvSpPr>
          <p:nvPr>
            <p:ph type="ftr" sz="quarter" idx="15"/>
          </p:nvPr>
        </p:nvSpPr>
        <p:spPr/>
        <p:txBody>
          <a:bodyPr/>
          <a:lstStyle/>
          <a:p>
            <a:r>
              <a:rPr lang="en-US"/>
              <a:t>OpenFabrics Alliance Workshop 2019</a:t>
            </a:r>
            <a:endParaRPr lang="en-US" dirty="0"/>
          </a:p>
        </p:txBody>
      </p:sp>
      <p:grpSp>
        <p:nvGrpSpPr>
          <p:cNvPr id="8" name="Group 7">
            <a:extLst>
              <a:ext uri="{FF2B5EF4-FFF2-40B4-BE49-F238E27FC236}">
                <a16:creationId xmlns:a16="http://schemas.microsoft.com/office/drawing/2014/main" id="{F8CC684D-195D-4ECF-A8A5-49EBDB14981D}"/>
              </a:ext>
            </a:extLst>
          </p:cNvPr>
          <p:cNvGrpSpPr/>
          <p:nvPr/>
        </p:nvGrpSpPr>
        <p:grpSpPr>
          <a:xfrm>
            <a:off x="7005044" y="2692154"/>
            <a:ext cx="3044334" cy="3260848"/>
            <a:chOff x="7005044" y="2692154"/>
            <a:chExt cx="3044334" cy="3260848"/>
          </a:xfrm>
          <a:gradFill>
            <a:gsLst>
              <a:gs pos="0">
                <a:schemeClr val="bg1">
                  <a:lumMod val="75000"/>
                </a:schemeClr>
              </a:gs>
              <a:gs pos="42000">
                <a:srgbClr val="00B050"/>
              </a:gs>
            </a:gsLst>
            <a:lin ang="5400000" scaled="0"/>
          </a:gradFill>
        </p:grpSpPr>
        <p:sp>
          <p:nvSpPr>
            <p:cNvPr id="13" name="Block Arc 12">
              <a:extLst>
                <a:ext uri="{FF2B5EF4-FFF2-40B4-BE49-F238E27FC236}">
                  <a16:creationId xmlns:a16="http://schemas.microsoft.com/office/drawing/2014/main" id="{AE774095-FA5E-474F-A4ED-401376183C7A}"/>
                </a:ext>
              </a:extLst>
            </p:cNvPr>
            <p:cNvSpPr/>
            <p:nvPr/>
          </p:nvSpPr>
          <p:spPr>
            <a:xfrm>
              <a:off x="7005044" y="2692154"/>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lock Arc 13">
              <a:extLst>
                <a:ext uri="{FF2B5EF4-FFF2-40B4-BE49-F238E27FC236}">
                  <a16:creationId xmlns:a16="http://schemas.microsoft.com/office/drawing/2014/main" id="{C3CBDA51-7573-4575-83B0-1CB989645832}"/>
                </a:ext>
              </a:extLst>
            </p:cNvPr>
            <p:cNvSpPr/>
            <p:nvPr/>
          </p:nvSpPr>
          <p:spPr>
            <a:xfrm rot="16200000">
              <a:off x="6947443" y="2966269"/>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68ECE32F-400C-47F7-A969-BB20C737807A}"/>
              </a:ext>
            </a:extLst>
          </p:cNvPr>
          <p:cNvSpPr txBox="1"/>
          <p:nvPr/>
        </p:nvSpPr>
        <p:spPr>
          <a:xfrm>
            <a:off x="7424214" y="4959283"/>
            <a:ext cx="727828" cy="369332"/>
          </a:xfrm>
          <a:prstGeom prst="rect">
            <a:avLst/>
          </a:prstGeom>
          <a:noFill/>
        </p:spPr>
        <p:txBody>
          <a:bodyPr wrap="none" rtlCol="0">
            <a:spAutoFit/>
          </a:bodyPr>
          <a:lstStyle/>
          <a:p>
            <a:r>
              <a:rPr lang="en-US" dirty="0">
                <a:solidFill>
                  <a:schemeClr val="bg1"/>
                </a:solidFill>
              </a:rPr>
              <a:t>LOGO</a:t>
            </a:r>
          </a:p>
        </p:txBody>
      </p:sp>
      <p:grpSp>
        <p:nvGrpSpPr>
          <p:cNvPr id="9" name="Group 8">
            <a:extLst>
              <a:ext uri="{FF2B5EF4-FFF2-40B4-BE49-F238E27FC236}">
                <a16:creationId xmlns:a16="http://schemas.microsoft.com/office/drawing/2014/main" id="{ABBFA409-6761-4C50-8424-92DB479631C6}"/>
              </a:ext>
            </a:extLst>
          </p:cNvPr>
          <p:cNvGrpSpPr/>
          <p:nvPr/>
        </p:nvGrpSpPr>
        <p:grpSpPr>
          <a:xfrm>
            <a:off x="7350486" y="2692154"/>
            <a:ext cx="3044334" cy="3260847"/>
            <a:chOff x="7350486" y="2692154"/>
            <a:chExt cx="3044334" cy="3260847"/>
          </a:xfrm>
          <a:gradFill>
            <a:gsLst>
              <a:gs pos="84000">
                <a:schemeClr val="bg1"/>
              </a:gs>
              <a:gs pos="0">
                <a:srgbClr val="663300"/>
              </a:gs>
            </a:gsLst>
            <a:lin ang="16200000" scaled="0"/>
          </a:gradFill>
        </p:grpSpPr>
        <p:sp>
          <p:nvSpPr>
            <p:cNvPr id="16" name="Block Arc 15">
              <a:extLst>
                <a:ext uri="{FF2B5EF4-FFF2-40B4-BE49-F238E27FC236}">
                  <a16:creationId xmlns:a16="http://schemas.microsoft.com/office/drawing/2014/main" id="{A291089F-BF64-4B28-99A3-0A9CEF1EDD08}"/>
                </a:ext>
              </a:extLst>
            </p:cNvPr>
            <p:cNvSpPr/>
            <p:nvPr/>
          </p:nvSpPr>
          <p:spPr>
            <a:xfrm rot="10800000">
              <a:off x="7350486" y="3023869"/>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Block Arc 17">
              <a:extLst>
                <a:ext uri="{FF2B5EF4-FFF2-40B4-BE49-F238E27FC236}">
                  <a16:creationId xmlns:a16="http://schemas.microsoft.com/office/drawing/2014/main" id="{1F8D6FBA-C724-4C52-BE24-A75D0480D065}"/>
                </a:ext>
              </a:extLst>
            </p:cNvPr>
            <p:cNvSpPr/>
            <p:nvPr/>
          </p:nvSpPr>
          <p:spPr>
            <a:xfrm rot="5400000">
              <a:off x="7408087" y="2749755"/>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a:extLst>
              <a:ext uri="{FF2B5EF4-FFF2-40B4-BE49-F238E27FC236}">
                <a16:creationId xmlns:a16="http://schemas.microsoft.com/office/drawing/2014/main" id="{4382417D-CC65-4B4D-80CC-0618AA747D8C}"/>
              </a:ext>
            </a:extLst>
          </p:cNvPr>
          <p:cNvSpPr txBox="1"/>
          <p:nvPr/>
        </p:nvSpPr>
        <p:spPr>
          <a:xfrm>
            <a:off x="9294726" y="3291198"/>
            <a:ext cx="727828" cy="369332"/>
          </a:xfrm>
          <a:prstGeom prst="rect">
            <a:avLst/>
          </a:prstGeom>
          <a:noFill/>
        </p:spPr>
        <p:txBody>
          <a:bodyPr wrap="none" rtlCol="0">
            <a:spAutoFit/>
          </a:bodyPr>
          <a:lstStyle/>
          <a:p>
            <a:r>
              <a:rPr lang="en-US" dirty="0"/>
              <a:t>LOGO</a:t>
            </a:r>
          </a:p>
        </p:txBody>
      </p:sp>
      <p:sp>
        <p:nvSpPr>
          <p:cNvPr id="20" name="Arrow: Up 19">
            <a:extLst>
              <a:ext uri="{FF2B5EF4-FFF2-40B4-BE49-F238E27FC236}">
                <a16:creationId xmlns:a16="http://schemas.microsoft.com/office/drawing/2014/main" id="{936D1ACD-14B8-45C8-85AE-72A37D08AB36}"/>
              </a:ext>
            </a:extLst>
          </p:cNvPr>
          <p:cNvSpPr/>
          <p:nvPr/>
        </p:nvSpPr>
        <p:spPr>
          <a:xfrm>
            <a:off x="9687599" y="3924534"/>
            <a:ext cx="385306" cy="9190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B6673965-C141-4072-84BF-58DD16BD3441}"/>
              </a:ext>
            </a:extLst>
          </p:cNvPr>
          <p:cNvSpPr/>
          <p:nvPr/>
        </p:nvSpPr>
        <p:spPr>
          <a:xfrm flipV="1">
            <a:off x="7308400" y="3782527"/>
            <a:ext cx="385306" cy="9190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D2E7981-96AD-4EA0-A2FF-94229B79A47D}"/>
              </a:ext>
            </a:extLst>
          </p:cNvPr>
          <p:cNvSpPr txBox="1"/>
          <p:nvPr/>
        </p:nvSpPr>
        <p:spPr>
          <a:xfrm>
            <a:off x="10089315" y="2662874"/>
            <a:ext cx="1544077" cy="646331"/>
          </a:xfrm>
          <a:prstGeom prst="rect">
            <a:avLst/>
          </a:prstGeom>
          <a:noFill/>
        </p:spPr>
        <p:txBody>
          <a:bodyPr wrap="none" rtlCol="0">
            <a:spAutoFit/>
          </a:bodyPr>
          <a:lstStyle/>
          <a:p>
            <a:r>
              <a:rPr lang="en-US" dirty="0"/>
              <a:t>Like clockwork</a:t>
            </a:r>
          </a:p>
          <a:p>
            <a:r>
              <a:rPr lang="en-US" dirty="0"/>
              <a:t>(until it’s not)</a:t>
            </a:r>
          </a:p>
        </p:txBody>
      </p:sp>
      <p:sp>
        <p:nvSpPr>
          <p:cNvPr id="23" name="Content Placeholder 2">
            <a:extLst>
              <a:ext uri="{FF2B5EF4-FFF2-40B4-BE49-F238E27FC236}">
                <a16:creationId xmlns:a16="http://schemas.microsoft.com/office/drawing/2014/main" id="{AF17C2E8-1C58-42DF-9CB6-B181A4973E77}"/>
              </a:ext>
            </a:extLst>
          </p:cNvPr>
          <p:cNvSpPr txBox="1">
            <a:spLocks/>
          </p:cNvSpPr>
          <p:nvPr/>
        </p:nvSpPr>
        <p:spPr>
          <a:xfrm>
            <a:off x="609600" y="3984630"/>
            <a:ext cx="5288807" cy="2526466"/>
          </a:xfrm>
          <a:prstGeom prst="rect">
            <a:avLst/>
          </a:prstGeom>
        </p:spPr>
        <p:txBody>
          <a:bodyPr vert="horz" lIns="91440" tIns="45720" rIns="91440" bIns="45720" rtlCol="0">
            <a:normAutofit fontScale="85000" lnSpcReduction="10000"/>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ym typeface="Wingdings" panose="05000000000000000000" pitchFamily="2" charset="2"/>
              </a:rPr>
              <a:t>The annual cycle included two debug events, and two logo events, all bundled together and covered by the single subscription fee</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Fees for each vendor were calculated based on the number of devices to be tested at the beginning of each year</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An ‘all or nothing’ program</a:t>
            </a:r>
          </a:p>
          <a:p>
            <a:pPr marL="0" indent="0">
              <a:buFont typeface="Wingdings" charset="2"/>
              <a:buNone/>
            </a:pPr>
            <a:endParaRPr lang="en-US" dirty="0">
              <a:sym typeface="Wingdings" panose="05000000000000000000" pitchFamily="2" charset="2"/>
            </a:endParaRPr>
          </a:p>
          <a:p>
            <a:pPr marL="0" indent="0">
              <a:buFont typeface="Wingdings" charset="2"/>
              <a:buNone/>
            </a:pPr>
            <a:endParaRPr lang="en-US" dirty="0">
              <a:sym typeface="Wingdings" panose="05000000000000000000" pitchFamily="2" charset="2"/>
            </a:endParaRPr>
          </a:p>
          <a:p>
            <a:pPr marL="0" indent="0">
              <a:buFont typeface="Wingdings" charset="2"/>
              <a:buNone/>
            </a:pPr>
            <a:endParaRPr lang="en-US" dirty="0">
              <a:sym typeface="Wingdings" panose="05000000000000000000" pitchFamily="2" charset="2"/>
            </a:endParaRPr>
          </a:p>
        </p:txBody>
      </p:sp>
      <p:sp>
        <p:nvSpPr>
          <p:cNvPr id="6" name="TextBox 5">
            <a:extLst>
              <a:ext uri="{FF2B5EF4-FFF2-40B4-BE49-F238E27FC236}">
                <a16:creationId xmlns:a16="http://schemas.microsoft.com/office/drawing/2014/main" id="{45DC543B-D7D6-4E6A-81F0-C4FF9E5005C9}"/>
              </a:ext>
            </a:extLst>
          </p:cNvPr>
          <p:cNvSpPr txBox="1"/>
          <p:nvPr/>
        </p:nvSpPr>
        <p:spPr>
          <a:xfrm>
            <a:off x="8281998" y="3961592"/>
            <a:ext cx="824265" cy="646331"/>
          </a:xfrm>
          <a:prstGeom prst="rect">
            <a:avLst/>
          </a:prstGeom>
          <a:noFill/>
        </p:spPr>
        <p:txBody>
          <a:bodyPr wrap="none" rtlCol="0">
            <a:spAutoFit/>
          </a:bodyPr>
          <a:lstStyle/>
          <a:p>
            <a:pPr algn="ctr"/>
            <a:r>
              <a:rPr lang="en-US" dirty="0"/>
              <a:t>annual</a:t>
            </a:r>
          </a:p>
          <a:p>
            <a:pPr algn="ctr"/>
            <a:r>
              <a:rPr lang="en-US" dirty="0"/>
              <a:t>cycle</a:t>
            </a:r>
          </a:p>
        </p:txBody>
      </p:sp>
      <p:sp>
        <p:nvSpPr>
          <p:cNvPr id="7" name="TextBox 6">
            <a:extLst>
              <a:ext uri="{FF2B5EF4-FFF2-40B4-BE49-F238E27FC236}">
                <a16:creationId xmlns:a16="http://schemas.microsoft.com/office/drawing/2014/main" id="{FD82CA39-352E-4801-8EA9-0C34A8031C4D}"/>
              </a:ext>
            </a:extLst>
          </p:cNvPr>
          <p:cNvSpPr txBox="1"/>
          <p:nvPr/>
        </p:nvSpPr>
        <p:spPr>
          <a:xfrm>
            <a:off x="6590342" y="2890807"/>
            <a:ext cx="760144" cy="369332"/>
          </a:xfrm>
          <a:prstGeom prst="rect">
            <a:avLst/>
          </a:prstGeom>
          <a:noFill/>
        </p:spPr>
        <p:txBody>
          <a:bodyPr wrap="none" rtlCol="0">
            <a:spAutoFit/>
          </a:bodyPr>
          <a:lstStyle/>
          <a:p>
            <a:r>
              <a:rPr lang="en-US" dirty="0"/>
              <a:t>spring</a:t>
            </a:r>
          </a:p>
        </p:txBody>
      </p:sp>
      <p:sp>
        <p:nvSpPr>
          <p:cNvPr id="24" name="TextBox 23">
            <a:extLst>
              <a:ext uri="{FF2B5EF4-FFF2-40B4-BE49-F238E27FC236}">
                <a16:creationId xmlns:a16="http://schemas.microsoft.com/office/drawing/2014/main" id="{84DDC1E0-A290-4C53-A0BC-44AD0416BD51}"/>
              </a:ext>
            </a:extLst>
          </p:cNvPr>
          <p:cNvSpPr txBox="1"/>
          <p:nvPr/>
        </p:nvSpPr>
        <p:spPr>
          <a:xfrm>
            <a:off x="10095320" y="5406664"/>
            <a:ext cx="467116" cy="369332"/>
          </a:xfrm>
          <a:prstGeom prst="rect">
            <a:avLst/>
          </a:prstGeom>
          <a:noFill/>
        </p:spPr>
        <p:txBody>
          <a:bodyPr wrap="none" rtlCol="0">
            <a:spAutoFit/>
          </a:bodyPr>
          <a:lstStyle/>
          <a:p>
            <a:r>
              <a:rPr lang="en-US" dirty="0"/>
              <a:t>fall</a:t>
            </a:r>
          </a:p>
        </p:txBody>
      </p:sp>
      <p:sp>
        <p:nvSpPr>
          <p:cNvPr id="12" name="TextBox 11">
            <a:extLst>
              <a:ext uri="{FF2B5EF4-FFF2-40B4-BE49-F238E27FC236}">
                <a16:creationId xmlns:a16="http://schemas.microsoft.com/office/drawing/2014/main" id="{D95CB543-87AE-4585-8630-7CA92887836A}"/>
              </a:ext>
            </a:extLst>
          </p:cNvPr>
          <p:cNvSpPr txBox="1"/>
          <p:nvPr/>
        </p:nvSpPr>
        <p:spPr>
          <a:xfrm>
            <a:off x="7390423" y="3291198"/>
            <a:ext cx="795411" cy="369332"/>
          </a:xfrm>
          <a:prstGeom prst="rect">
            <a:avLst/>
          </a:prstGeom>
          <a:noFill/>
        </p:spPr>
        <p:txBody>
          <a:bodyPr wrap="none" rtlCol="0">
            <a:spAutoFit/>
          </a:bodyPr>
          <a:lstStyle/>
          <a:p>
            <a:r>
              <a:rPr lang="en-US" dirty="0">
                <a:solidFill>
                  <a:schemeClr val="bg1"/>
                </a:solidFill>
              </a:rPr>
              <a:t>Debug</a:t>
            </a:r>
          </a:p>
        </p:txBody>
      </p:sp>
      <p:sp>
        <p:nvSpPr>
          <p:cNvPr id="17" name="TextBox 16">
            <a:extLst>
              <a:ext uri="{FF2B5EF4-FFF2-40B4-BE49-F238E27FC236}">
                <a16:creationId xmlns:a16="http://schemas.microsoft.com/office/drawing/2014/main" id="{F55FFB9B-4C26-42C4-B456-76E2920BB9F5}"/>
              </a:ext>
            </a:extLst>
          </p:cNvPr>
          <p:cNvSpPr txBox="1"/>
          <p:nvPr/>
        </p:nvSpPr>
        <p:spPr>
          <a:xfrm>
            <a:off x="9260935" y="4959283"/>
            <a:ext cx="795411" cy="369332"/>
          </a:xfrm>
          <a:prstGeom prst="rect">
            <a:avLst/>
          </a:prstGeom>
          <a:noFill/>
        </p:spPr>
        <p:txBody>
          <a:bodyPr wrap="none" rtlCol="0">
            <a:spAutoFit/>
          </a:bodyPr>
          <a:lstStyle/>
          <a:p>
            <a:r>
              <a:rPr lang="en-US" dirty="0">
                <a:solidFill>
                  <a:schemeClr val="bg1"/>
                </a:solidFill>
              </a:rPr>
              <a:t>Debug</a:t>
            </a:r>
          </a:p>
        </p:txBody>
      </p:sp>
      <p:sp>
        <p:nvSpPr>
          <p:cNvPr id="11" name="TextBox 10">
            <a:extLst>
              <a:ext uri="{FF2B5EF4-FFF2-40B4-BE49-F238E27FC236}">
                <a16:creationId xmlns:a16="http://schemas.microsoft.com/office/drawing/2014/main" id="{E850ED68-B884-4F78-9B6E-24DEB4BD0081}"/>
              </a:ext>
            </a:extLst>
          </p:cNvPr>
          <p:cNvSpPr txBox="1"/>
          <p:nvPr/>
        </p:nvSpPr>
        <p:spPr>
          <a:xfrm>
            <a:off x="659712" y="2717434"/>
            <a:ext cx="5188581" cy="877163"/>
          </a:xfrm>
          <a:prstGeom prst="rect">
            <a:avLst/>
          </a:prstGeom>
          <a:noFill/>
        </p:spPr>
        <p:txBody>
          <a:bodyPr wrap="square" rtlCol="0">
            <a:spAutoFit/>
          </a:bodyPr>
          <a:lstStyle/>
          <a:p>
            <a:r>
              <a:rPr lang="en-US" sz="1700" b="1" dirty="0">
                <a:latin typeface="Arial"/>
                <a:cs typeface="Arial"/>
              </a:rPr>
              <a:t>Cost per device was based on a forecast of the aggregate number of devices to be tested (all vendors)</a:t>
            </a:r>
            <a:endParaRPr lang="en-GB" sz="1700" b="1" dirty="0">
              <a:latin typeface="Arial"/>
              <a:cs typeface="Arial"/>
            </a:endParaRPr>
          </a:p>
        </p:txBody>
      </p:sp>
    </p:spTree>
    <p:extLst>
      <p:ext uri="{BB962C8B-B14F-4D97-AF65-F5344CB8AC3E}">
        <p14:creationId xmlns:p14="http://schemas.microsoft.com/office/powerpoint/2010/main" val="2470968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B85B8-00DE-439D-950A-A09B30B6A39C}"/>
              </a:ext>
            </a:extLst>
          </p:cNvPr>
          <p:cNvSpPr>
            <a:spLocks noGrp="1"/>
          </p:cNvSpPr>
          <p:nvPr>
            <p:ph type="title"/>
          </p:nvPr>
        </p:nvSpPr>
        <p:spPr/>
        <p:txBody>
          <a:bodyPr/>
          <a:lstStyle/>
          <a:p>
            <a:r>
              <a:rPr lang="en-US" dirty="0"/>
              <a:t>Stakeholders</a:t>
            </a:r>
          </a:p>
        </p:txBody>
      </p:sp>
      <p:sp>
        <p:nvSpPr>
          <p:cNvPr id="9" name="Content Placeholder 8">
            <a:extLst>
              <a:ext uri="{FF2B5EF4-FFF2-40B4-BE49-F238E27FC236}">
                <a16:creationId xmlns:a16="http://schemas.microsoft.com/office/drawing/2014/main" id="{E9E2B65A-891C-416A-924B-CA7F7EFF40F6}"/>
              </a:ext>
            </a:extLst>
          </p:cNvPr>
          <p:cNvSpPr>
            <a:spLocks noGrp="1"/>
          </p:cNvSpPr>
          <p:nvPr>
            <p:ph idx="1"/>
          </p:nvPr>
        </p:nvSpPr>
        <p:spPr>
          <a:xfrm>
            <a:off x="609600" y="1677764"/>
            <a:ext cx="10972800" cy="4447733"/>
          </a:xfrm>
        </p:spPr>
        <p:txBody>
          <a:bodyPr>
            <a:normAutofit/>
          </a:bodyPr>
          <a:lstStyle/>
          <a:p>
            <a:r>
              <a:rPr lang="en-US" dirty="0"/>
              <a:t>Direct Stakeholders</a:t>
            </a:r>
          </a:p>
          <a:p>
            <a:pPr lvl="1"/>
            <a:r>
              <a:rPr lang="en-US" dirty="0"/>
              <a:t>Kernel maintainers</a:t>
            </a:r>
          </a:p>
          <a:p>
            <a:pPr lvl="1"/>
            <a:r>
              <a:rPr lang="en-US" dirty="0"/>
              <a:t>Hardware vendors</a:t>
            </a:r>
          </a:p>
          <a:p>
            <a:pPr lvl="1"/>
            <a:r>
              <a:rPr lang="en-US" dirty="0"/>
              <a:t>Distros</a:t>
            </a:r>
          </a:p>
          <a:p>
            <a:r>
              <a:rPr lang="en-US" dirty="0"/>
              <a:t>Indirect Stakeholders</a:t>
            </a:r>
          </a:p>
          <a:p>
            <a:pPr lvl="1"/>
            <a:r>
              <a:rPr lang="en-US" dirty="0"/>
              <a:t>OpenFabrics Alliance</a:t>
            </a:r>
          </a:p>
          <a:p>
            <a:pPr lvl="1"/>
            <a:r>
              <a:rPr lang="en-US" dirty="0"/>
              <a:t>OEMs (rely on the IHVs to test hardware)</a:t>
            </a:r>
          </a:p>
          <a:p>
            <a:pPr lvl="1"/>
            <a:r>
              <a:rPr lang="en-US" dirty="0"/>
              <a:t>Upstream Linux RDMA community</a:t>
            </a:r>
          </a:p>
          <a:p>
            <a:pPr lvl="1"/>
            <a:r>
              <a:rPr lang="en-US" dirty="0"/>
              <a:t>OFA Alliance Members who have a stake in the success of the OFA</a:t>
            </a:r>
          </a:p>
          <a:p>
            <a:endParaRPr lang="en-US" dirty="0"/>
          </a:p>
        </p:txBody>
      </p:sp>
      <p:sp>
        <p:nvSpPr>
          <p:cNvPr id="4" name="Slide Number Placeholder 3">
            <a:extLst>
              <a:ext uri="{FF2B5EF4-FFF2-40B4-BE49-F238E27FC236}">
                <a16:creationId xmlns:a16="http://schemas.microsoft.com/office/drawing/2014/main" id="{4B6C99CC-9050-4416-8777-76CA7E19C00B}"/>
              </a:ext>
            </a:extLst>
          </p:cNvPr>
          <p:cNvSpPr>
            <a:spLocks noGrp="1"/>
          </p:cNvSpPr>
          <p:nvPr>
            <p:ph type="sldNum" sz="quarter" idx="11"/>
          </p:nvPr>
        </p:nvSpPr>
        <p:spPr/>
        <p:txBody>
          <a:bodyPr/>
          <a:lstStyle/>
          <a:p>
            <a:fld id="{0743EA0E-C5B1-48EC-8082-F253EA88050D}" type="slidenum">
              <a:rPr lang="en-US" smtClean="0"/>
              <a:pPr/>
              <a:t>34</a:t>
            </a:fld>
            <a:endParaRPr lang="en-US" dirty="0"/>
          </a:p>
        </p:txBody>
      </p:sp>
      <p:sp>
        <p:nvSpPr>
          <p:cNvPr id="3" name="Footer Placeholder 2">
            <a:extLst>
              <a:ext uri="{FF2B5EF4-FFF2-40B4-BE49-F238E27FC236}">
                <a16:creationId xmlns:a16="http://schemas.microsoft.com/office/drawing/2014/main" id="{7656BD79-77C5-456E-ADA2-93A5DC065F14}"/>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4052857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072-76BE-499B-8E08-670805AFB186}"/>
              </a:ext>
            </a:extLst>
          </p:cNvPr>
          <p:cNvSpPr>
            <a:spLocks noGrp="1"/>
          </p:cNvSpPr>
          <p:nvPr>
            <p:ph type="title"/>
          </p:nvPr>
        </p:nvSpPr>
        <p:spPr/>
        <p:txBody>
          <a:bodyPr/>
          <a:lstStyle/>
          <a:p>
            <a:r>
              <a:rPr lang="en-US" dirty="0"/>
              <a:t>stakeholder wish lists</a:t>
            </a:r>
          </a:p>
        </p:txBody>
      </p:sp>
      <p:sp>
        <p:nvSpPr>
          <p:cNvPr id="3" name="Content Placeholder 2">
            <a:extLst>
              <a:ext uri="{FF2B5EF4-FFF2-40B4-BE49-F238E27FC236}">
                <a16:creationId xmlns:a16="http://schemas.microsoft.com/office/drawing/2014/main" id="{18E3E0E0-4B60-4044-AA15-133BDAE3B682}"/>
              </a:ext>
            </a:extLst>
          </p:cNvPr>
          <p:cNvSpPr>
            <a:spLocks noGrp="1"/>
          </p:cNvSpPr>
          <p:nvPr>
            <p:ph idx="1"/>
          </p:nvPr>
        </p:nvSpPr>
        <p:spPr>
          <a:xfrm>
            <a:off x="609600" y="1312639"/>
            <a:ext cx="10972800" cy="5235645"/>
          </a:xfrm>
        </p:spPr>
        <p:txBody>
          <a:bodyPr>
            <a:normAutofit/>
          </a:bodyPr>
          <a:lstStyle/>
          <a:p>
            <a:r>
              <a:rPr lang="en-US" dirty="0">
                <a:sym typeface="Wingdings" panose="05000000000000000000" pitchFamily="2" charset="2"/>
              </a:rPr>
              <a:t>Kernel Maintainers, Linux Open Source Community</a:t>
            </a:r>
          </a:p>
          <a:p>
            <a:pPr lvl="1"/>
            <a:r>
              <a:rPr lang="en-US" dirty="0">
                <a:sym typeface="Wingdings" panose="05000000000000000000" pitchFamily="2" charset="2"/>
              </a:rPr>
              <a:t>Improve the fidelity of kernel pre-release testing</a:t>
            </a:r>
          </a:p>
          <a:p>
            <a:pPr lvl="1"/>
            <a:r>
              <a:rPr lang="en-US" dirty="0">
                <a:sym typeface="Wingdings" panose="05000000000000000000" pitchFamily="2" charset="2"/>
              </a:rPr>
              <a:t>Focus on integration testing late in the kernel release cycle (when vendor driver updates have been integrated)</a:t>
            </a:r>
          </a:p>
          <a:p>
            <a:pPr lvl="1"/>
            <a:r>
              <a:rPr lang="en-US" dirty="0">
                <a:sym typeface="Wingdings" panose="05000000000000000000" pitchFamily="2" charset="2"/>
              </a:rPr>
              <a:t>Ensure that existing drivers interop correctly with a pre-release kernel </a:t>
            </a:r>
          </a:p>
          <a:p>
            <a:pPr lvl="1"/>
            <a:r>
              <a:rPr lang="en-US" dirty="0">
                <a:sym typeface="Wingdings" panose="05000000000000000000" pitchFamily="2" charset="2"/>
              </a:rPr>
              <a:t>Provide visibility to upstream maintainers into what’s been tested by vendors</a:t>
            </a:r>
          </a:p>
          <a:p>
            <a:r>
              <a:rPr lang="en-US" dirty="0"/>
              <a:t>Hardware Vendors</a:t>
            </a:r>
          </a:p>
          <a:p>
            <a:pPr lvl="1"/>
            <a:r>
              <a:rPr lang="en-US" dirty="0">
                <a:sym typeface="Wingdings" panose="05000000000000000000" pitchFamily="2" charset="2"/>
              </a:rPr>
              <a:t>Reduce testing costs; </a:t>
            </a:r>
          </a:p>
          <a:p>
            <a:pPr lvl="1"/>
            <a:r>
              <a:rPr lang="en-US" dirty="0">
                <a:sym typeface="Wingdings" panose="05000000000000000000" pitchFamily="2" charset="2"/>
              </a:rPr>
              <a:t>Test new hardware and/or software interoperability with other vendors and/or multiple distros</a:t>
            </a:r>
          </a:p>
          <a:p>
            <a:pPr lvl="1"/>
            <a:r>
              <a:rPr lang="en-US" dirty="0"/>
              <a:t>An independent certification program driven by an industry-defined test plan (for those who want it)</a:t>
            </a:r>
          </a:p>
          <a:p>
            <a:pPr lvl="1"/>
            <a:r>
              <a:rPr lang="en-US" dirty="0">
                <a:sym typeface="Wingdings" panose="05000000000000000000" pitchFamily="2" charset="2"/>
              </a:rPr>
              <a:t>test upstream drivers</a:t>
            </a:r>
          </a:p>
          <a:p>
            <a:r>
              <a:rPr lang="en-US" dirty="0">
                <a:sym typeface="Wingdings" panose="05000000000000000000" pitchFamily="2" charset="2"/>
              </a:rPr>
              <a:t>Distros</a:t>
            </a:r>
          </a:p>
          <a:p>
            <a:pPr lvl="1"/>
            <a:r>
              <a:rPr lang="en-US" dirty="0">
                <a:sym typeface="Wingdings" panose="05000000000000000000" pitchFamily="2" charset="2"/>
              </a:rPr>
              <a:t>Support for testing release candidates against a stable, current, multi-vendor hardware base</a:t>
            </a:r>
          </a:p>
          <a:p>
            <a:pPr lvl="1"/>
            <a:r>
              <a:rPr lang="en-US" dirty="0">
                <a:sym typeface="Wingdings" panose="05000000000000000000" pitchFamily="2" charset="2"/>
              </a:rPr>
              <a:t>Test backported drivers – ensure that features that work in the upstream version did not get broken in the Distro</a:t>
            </a:r>
          </a:p>
          <a:p>
            <a:pPr lvl="1"/>
            <a:r>
              <a:rPr lang="en-US" dirty="0"/>
              <a:t>The opportunity to evaluate vendor backported drivers before inclusion in a GA release</a:t>
            </a:r>
          </a:p>
          <a:p>
            <a:pPr lvl="1"/>
            <a:r>
              <a:rPr lang="en-US" dirty="0"/>
              <a:t>May value a certification program</a:t>
            </a:r>
          </a:p>
        </p:txBody>
      </p:sp>
      <p:sp>
        <p:nvSpPr>
          <p:cNvPr id="4" name="Slide Number Placeholder 3">
            <a:extLst>
              <a:ext uri="{FF2B5EF4-FFF2-40B4-BE49-F238E27FC236}">
                <a16:creationId xmlns:a16="http://schemas.microsoft.com/office/drawing/2014/main" id="{0DDAB45F-9A0E-465F-AB2B-D19D2B6F3553}"/>
              </a:ext>
            </a:extLst>
          </p:cNvPr>
          <p:cNvSpPr>
            <a:spLocks noGrp="1"/>
          </p:cNvSpPr>
          <p:nvPr>
            <p:ph type="sldNum" sz="quarter" idx="11"/>
          </p:nvPr>
        </p:nvSpPr>
        <p:spPr/>
        <p:txBody>
          <a:bodyPr/>
          <a:lstStyle/>
          <a:p>
            <a:fld id="{0743EA0E-C5B1-48EC-8082-F253EA88050D}" type="slidenum">
              <a:rPr lang="en-US" smtClean="0"/>
              <a:pPr/>
              <a:t>35</a:t>
            </a:fld>
            <a:endParaRPr lang="en-US" dirty="0"/>
          </a:p>
        </p:txBody>
      </p:sp>
      <p:sp>
        <p:nvSpPr>
          <p:cNvPr id="5" name="Footer Placeholder 4">
            <a:extLst>
              <a:ext uri="{FF2B5EF4-FFF2-40B4-BE49-F238E27FC236}">
                <a16:creationId xmlns:a16="http://schemas.microsoft.com/office/drawing/2014/main" id="{CFCBFA10-AAE3-445B-ADA4-97534A3BAC2A}"/>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3636147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072-76BE-499B-8E08-670805AFB186}"/>
              </a:ext>
            </a:extLst>
          </p:cNvPr>
          <p:cNvSpPr>
            <a:spLocks noGrp="1"/>
          </p:cNvSpPr>
          <p:nvPr>
            <p:ph type="title"/>
          </p:nvPr>
        </p:nvSpPr>
        <p:spPr/>
        <p:txBody>
          <a:bodyPr/>
          <a:lstStyle/>
          <a:p>
            <a:r>
              <a:rPr lang="en-US" dirty="0"/>
              <a:t>Upstream kernel pre-release testing</a:t>
            </a:r>
          </a:p>
        </p:txBody>
      </p:sp>
      <p:sp>
        <p:nvSpPr>
          <p:cNvPr id="3" name="Content Placeholder 2">
            <a:extLst>
              <a:ext uri="{FF2B5EF4-FFF2-40B4-BE49-F238E27FC236}">
                <a16:creationId xmlns:a16="http://schemas.microsoft.com/office/drawing/2014/main" id="{18E3E0E0-4B60-4044-AA15-133BDAE3B682}"/>
              </a:ext>
            </a:extLst>
          </p:cNvPr>
          <p:cNvSpPr>
            <a:spLocks noGrp="1"/>
          </p:cNvSpPr>
          <p:nvPr>
            <p:ph idx="1"/>
          </p:nvPr>
        </p:nvSpPr>
        <p:spPr/>
        <p:txBody>
          <a:bodyPr>
            <a:normAutofit/>
          </a:bodyPr>
          <a:lstStyle/>
          <a:p>
            <a:endParaRPr lang="en-US" dirty="0">
              <a:sym typeface="Wingdings" panose="05000000000000000000" pitchFamily="2" charset="2"/>
            </a:endParaRPr>
          </a:p>
          <a:p>
            <a:r>
              <a:rPr lang="en-US" dirty="0">
                <a:sym typeface="Wingdings" panose="05000000000000000000" pitchFamily="2" charset="2"/>
              </a:rPr>
              <a:t>Why?</a:t>
            </a:r>
          </a:p>
          <a:p>
            <a:pPr lvl="1"/>
            <a:r>
              <a:rPr lang="en-US" sz="1800" dirty="0">
                <a:sym typeface="Wingdings" panose="05000000000000000000" pitchFamily="2" charset="2"/>
              </a:rPr>
              <a:t>Ensures that existing drivers interop correctly with a pre-release kernel </a:t>
            </a:r>
          </a:p>
          <a:p>
            <a:pPr lvl="1"/>
            <a:r>
              <a:rPr lang="en-US" sz="1800" dirty="0">
                <a:sym typeface="Wingdings" panose="05000000000000000000" pitchFamily="2" charset="2"/>
              </a:rPr>
              <a:t>Provides visibility to upstream maintainers into what’s been tested by vendors</a:t>
            </a:r>
          </a:p>
          <a:p>
            <a:pPr lvl="1"/>
            <a:r>
              <a:rPr lang="en-US" sz="1800" dirty="0">
                <a:sym typeface="Wingdings" panose="05000000000000000000" pitchFamily="2" charset="2"/>
              </a:rPr>
              <a:t>Creates a fuller picture of device testing during the kernel pre-release process</a:t>
            </a:r>
          </a:p>
          <a:p>
            <a:r>
              <a:rPr lang="en-US" dirty="0">
                <a:sym typeface="Wingdings" panose="05000000000000000000" pitchFamily="2" charset="2"/>
              </a:rPr>
              <a:t>How?</a:t>
            </a:r>
          </a:p>
          <a:p>
            <a:pPr lvl="1"/>
            <a:r>
              <a:rPr lang="en-US" sz="1800" dirty="0">
                <a:sym typeface="Wingdings" panose="05000000000000000000" pitchFamily="2" charset="2"/>
              </a:rPr>
              <a:t>Provide a known test plan to be used during the kernel pre-release process</a:t>
            </a:r>
          </a:p>
          <a:p>
            <a:pPr lvl="1"/>
            <a:r>
              <a:rPr lang="en-US" sz="1800" dirty="0">
                <a:sym typeface="Wingdings" panose="05000000000000000000" pitchFamily="2" charset="2"/>
              </a:rPr>
              <a:t>Support integration testing late in the kernel release cycle (when all vendors driver updates have been integrated)</a:t>
            </a:r>
          </a:p>
          <a:p>
            <a:pPr lvl="1"/>
            <a:r>
              <a:rPr lang="en-US" sz="1800" dirty="0">
                <a:sym typeface="Wingdings" panose="05000000000000000000" pitchFamily="2" charset="2"/>
              </a:rPr>
              <a:t>Provide results to the upstream </a:t>
            </a:r>
            <a:r>
              <a:rPr lang="en-US" sz="1800" dirty="0" err="1">
                <a:sym typeface="Wingdings" panose="05000000000000000000" pitchFamily="2" charset="2"/>
              </a:rPr>
              <a:t>linux-rdma</a:t>
            </a:r>
            <a:r>
              <a:rPr lang="en-US" sz="1800" dirty="0">
                <a:sym typeface="Wingdings" panose="05000000000000000000" pitchFamily="2" charset="2"/>
              </a:rPr>
              <a:t> mailing list for faster response times</a:t>
            </a:r>
          </a:p>
          <a:p>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0DDAB45F-9A0E-465F-AB2B-D19D2B6F3553}"/>
              </a:ext>
            </a:extLst>
          </p:cNvPr>
          <p:cNvSpPr>
            <a:spLocks noGrp="1"/>
          </p:cNvSpPr>
          <p:nvPr>
            <p:ph type="sldNum" sz="quarter" idx="11"/>
          </p:nvPr>
        </p:nvSpPr>
        <p:spPr/>
        <p:txBody>
          <a:bodyPr/>
          <a:lstStyle/>
          <a:p>
            <a:fld id="{0743EA0E-C5B1-48EC-8082-F253EA88050D}" type="slidenum">
              <a:rPr lang="en-US" smtClean="0"/>
              <a:pPr/>
              <a:t>36</a:t>
            </a:fld>
            <a:endParaRPr lang="en-US" dirty="0"/>
          </a:p>
        </p:txBody>
      </p:sp>
      <p:sp>
        <p:nvSpPr>
          <p:cNvPr id="5" name="Footer Placeholder 4">
            <a:extLst>
              <a:ext uri="{FF2B5EF4-FFF2-40B4-BE49-F238E27FC236}">
                <a16:creationId xmlns:a16="http://schemas.microsoft.com/office/drawing/2014/main" id="{CFCBFA10-AAE3-445B-ADA4-97534A3BAC2A}"/>
              </a:ext>
            </a:extLst>
          </p:cNvPr>
          <p:cNvSpPr>
            <a:spLocks noGrp="1"/>
          </p:cNvSpPr>
          <p:nvPr>
            <p:ph type="ftr" sz="quarter" idx="15"/>
          </p:nvPr>
        </p:nvSpPr>
        <p:spPr/>
        <p:txBody>
          <a:bodyPr/>
          <a:lstStyle/>
          <a:p>
            <a:r>
              <a:rPr lang="en-US"/>
              <a:t>OpenFabrics Alliance Workshop 2019</a:t>
            </a:r>
            <a:endParaRPr lang="en-US" dirty="0"/>
          </a:p>
        </p:txBody>
      </p:sp>
      <p:sp>
        <p:nvSpPr>
          <p:cNvPr id="6" name="TextBox 5">
            <a:extLst>
              <a:ext uri="{FF2B5EF4-FFF2-40B4-BE49-F238E27FC236}">
                <a16:creationId xmlns:a16="http://schemas.microsoft.com/office/drawing/2014/main" id="{556F8C79-2B5C-4927-BC0E-3B6BDEEAAA8B}"/>
              </a:ext>
            </a:extLst>
          </p:cNvPr>
          <p:cNvSpPr txBox="1"/>
          <p:nvPr/>
        </p:nvSpPr>
        <p:spPr>
          <a:xfrm>
            <a:off x="5486401" y="5289755"/>
            <a:ext cx="6197600" cy="923330"/>
          </a:xfrm>
          <a:prstGeom prst="rect">
            <a:avLst/>
          </a:prstGeom>
          <a:noFill/>
          <a:ln>
            <a:solidFill>
              <a:srgbClr val="C00000"/>
            </a:solidFill>
          </a:ln>
        </p:spPr>
        <p:txBody>
          <a:bodyPr wrap="square" rtlCol="0">
            <a:spAutoFit/>
          </a:bodyPr>
          <a:lstStyle/>
          <a:p>
            <a:r>
              <a:rPr lang="en-US" dirty="0">
                <a:solidFill>
                  <a:srgbClr val="C00000"/>
                </a:solidFill>
              </a:rPr>
              <a:t>ed note:  either beef up this slide and add a corresponding version for the h/w vendors, or ditch this slide and rely on the previous slide to get the message across.</a:t>
            </a:r>
          </a:p>
        </p:txBody>
      </p:sp>
    </p:spTree>
    <p:extLst>
      <p:ext uri="{BB962C8B-B14F-4D97-AF65-F5344CB8AC3E}">
        <p14:creationId xmlns:p14="http://schemas.microsoft.com/office/powerpoint/2010/main" val="2597355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014CE6-B14B-45F6-B79B-2EF1BBC48E32}"/>
              </a:ext>
            </a:extLst>
          </p:cNvPr>
          <p:cNvSpPr>
            <a:spLocks noGrp="1"/>
          </p:cNvSpPr>
          <p:nvPr>
            <p:ph type="title"/>
          </p:nvPr>
        </p:nvSpPr>
        <p:spPr>
          <a:xfrm>
            <a:off x="609600" y="421801"/>
            <a:ext cx="10972800" cy="419032"/>
          </a:xfrm>
        </p:spPr>
        <p:txBody>
          <a:bodyPr/>
          <a:lstStyle/>
          <a:p>
            <a:r>
              <a:rPr lang="en-US" dirty="0"/>
              <a:t>interoperability means:</a:t>
            </a:r>
          </a:p>
        </p:txBody>
      </p:sp>
      <p:sp>
        <p:nvSpPr>
          <p:cNvPr id="5" name="Footer Placeholder 4">
            <a:extLst>
              <a:ext uri="{FF2B5EF4-FFF2-40B4-BE49-F238E27FC236}">
                <a16:creationId xmlns:a16="http://schemas.microsoft.com/office/drawing/2014/main" id="{920285B4-3CDB-46F0-B065-D9765C03BE68}"/>
              </a:ext>
            </a:extLst>
          </p:cNvPr>
          <p:cNvSpPr>
            <a:spLocks noGrp="1"/>
          </p:cNvSpPr>
          <p:nvPr>
            <p:ph type="ftr" sz="quarter" idx="10"/>
          </p:nvPr>
        </p:nvSpPr>
        <p:spPr/>
        <p:txBody>
          <a:bodyPr/>
          <a:lstStyle/>
          <a:p>
            <a:r>
              <a:rPr lang="en-US"/>
              <a:t>OpenFabrics Alliance Workshop 2019</a:t>
            </a:r>
            <a:endParaRPr lang="en-US" dirty="0"/>
          </a:p>
        </p:txBody>
      </p:sp>
      <p:sp>
        <p:nvSpPr>
          <p:cNvPr id="6" name="Slide Number Placeholder 5">
            <a:extLst>
              <a:ext uri="{FF2B5EF4-FFF2-40B4-BE49-F238E27FC236}">
                <a16:creationId xmlns:a16="http://schemas.microsoft.com/office/drawing/2014/main" id="{E2164C44-DAC3-4F65-B33B-6B770F3E519C}"/>
              </a:ext>
            </a:extLst>
          </p:cNvPr>
          <p:cNvSpPr>
            <a:spLocks noGrp="1"/>
          </p:cNvSpPr>
          <p:nvPr>
            <p:ph type="sldNum" sz="quarter" idx="11"/>
          </p:nvPr>
        </p:nvSpPr>
        <p:spPr/>
        <p:txBody>
          <a:bodyPr/>
          <a:lstStyle/>
          <a:p>
            <a:fld id="{0743EA0E-C5B1-48EC-8082-F253EA88050D}" type="slidenum">
              <a:rPr lang="en-US" smtClean="0"/>
              <a:pPr/>
              <a:t>37</a:t>
            </a:fld>
            <a:endParaRPr lang="en-US" dirty="0"/>
          </a:p>
        </p:txBody>
      </p:sp>
      <p:sp>
        <p:nvSpPr>
          <p:cNvPr id="9" name="Rectangle 8">
            <a:extLst>
              <a:ext uri="{FF2B5EF4-FFF2-40B4-BE49-F238E27FC236}">
                <a16:creationId xmlns:a16="http://schemas.microsoft.com/office/drawing/2014/main" id="{FCFE209D-3244-4108-9DB1-2D53A8E1BDC5}"/>
              </a:ext>
            </a:extLst>
          </p:cNvPr>
          <p:cNvSpPr/>
          <p:nvPr/>
        </p:nvSpPr>
        <p:spPr>
          <a:xfrm>
            <a:off x="503726" y="2286726"/>
            <a:ext cx="1472336" cy="419032"/>
          </a:xfrm>
          <a:prstGeom prst="rect">
            <a:avLst/>
          </a:prstGeom>
          <a:solidFill>
            <a:srgbClr val="9A9C9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10" name="Rectangle 9">
            <a:extLst>
              <a:ext uri="{FF2B5EF4-FFF2-40B4-BE49-F238E27FC236}">
                <a16:creationId xmlns:a16="http://schemas.microsoft.com/office/drawing/2014/main" id="{27C66332-82C7-4116-8630-14EDC3DDEB48}"/>
              </a:ext>
            </a:extLst>
          </p:cNvPr>
          <p:cNvSpPr/>
          <p:nvPr/>
        </p:nvSpPr>
        <p:spPr>
          <a:xfrm>
            <a:off x="503726" y="3219484"/>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OFED</a:t>
            </a:r>
          </a:p>
        </p:txBody>
      </p:sp>
      <p:sp>
        <p:nvSpPr>
          <p:cNvPr id="11" name="Rectangle 10">
            <a:extLst>
              <a:ext uri="{FF2B5EF4-FFF2-40B4-BE49-F238E27FC236}">
                <a16:creationId xmlns:a16="http://schemas.microsoft.com/office/drawing/2014/main" id="{B4B1E051-0DCA-4127-9854-3526A22E919C}"/>
              </a:ext>
            </a:extLst>
          </p:cNvPr>
          <p:cNvSpPr/>
          <p:nvPr/>
        </p:nvSpPr>
        <p:spPr>
          <a:xfrm>
            <a:off x="503726" y="3745367"/>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vendor 1</a:t>
            </a:r>
          </a:p>
        </p:txBody>
      </p:sp>
      <p:sp>
        <p:nvSpPr>
          <p:cNvPr id="12" name="Rectangle 11">
            <a:extLst>
              <a:ext uri="{FF2B5EF4-FFF2-40B4-BE49-F238E27FC236}">
                <a16:creationId xmlns:a16="http://schemas.microsoft.com/office/drawing/2014/main" id="{366ADC9C-C03E-4589-9930-62CFA767ADE6}"/>
              </a:ext>
            </a:extLst>
          </p:cNvPr>
          <p:cNvSpPr/>
          <p:nvPr/>
        </p:nvSpPr>
        <p:spPr>
          <a:xfrm>
            <a:off x="3564484" y="2286726"/>
            <a:ext cx="1472336" cy="419032"/>
          </a:xfrm>
          <a:prstGeom prst="rect">
            <a:avLst/>
          </a:prstGeom>
          <a:solidFill>
            <a:srgbClr val="9A9C9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13" name="Rectangle 12">
            <a:extLst>
              <a:ext uri="{FF2B5EF4-FFF2-40B4-BE49-F238E27FC236}">
                <a16:creationId xmlns:a16="http://schemas.microsoft.com/office/drawing/2014/main" id="{806F0FAC-9B1D-498A-AB68-8F72157983D0}"/>
              </a:ext>
            </a:extLst>
          </p:cNvPr>
          <p:cNvSpPr/>
          <p:nvPr/>
        </p:nvSpPr>
        <p:spPr>
          <a:xfrm>
            <a:off x="3564484" y="3219484"/>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OFED</a:t>
            </a:r>
          </a:p>
        </p:txBody>
      </p:sp>
      <p:sp>
        <p:nvSpPr>
          <p:cNvPr id="14" name="Rectangle 13">
            <a:extLst>
              <a:ext uri="{FF2B5EF4-FFF2-40B4-BE49-F238E27FC236}">
                <a16:creationId xmlns:a16="http://schemas.microsoft.com/office/drawing/2014/main" id="{2102E7C0-D4E7-4C75-B5F8-8AE04B292DF6}"/>
              </a:ext>
            </a:extLst>
          </p:cNvPr>
          <p:cNvSpPr/>
          <p:nvPr/>
        </p:nvSpPr>
        <p:spPr>
          <a:xfrm>
            <a:off x="3564484" y="3745367"/>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vendor 2</a:t>
            </a:r>
          </a:p>
        </p:txBody>
      </p:sp>
      <p:sp>
        <p:nvSpPr>
          <p:cNvPr id="15" name="Cross 14">
            <a:extLst>
              <a:ext uri="{FF2B5EF4-FFF2-40B4-BE49-F238E27FC236}">
                <a16:creationId xmlns:a16="http://schemas.microsoft.com/office/drawing/2014/main" id="{1BF56C1B-27FE-4D4A-B65B-C1702EAC5D38}"/>
              </a:ext>
            </a:extLst>
          </p:cNvPr>
          <p:cNvSpPr/>
          <p:nvPr/>
        </p:nvSpPr>
        <p:spPr>
          <a:xfrm>
            <a:off x="1707686" y="4950691"/>
            <a:ext cx="914400" cy="895927"/>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sw</a:t>
            </a:r>
            <a:r>
              <a:rPr lang="en-US" dirty="0"/>
              <a:t> x</a:t>
            </a:r>
          </a:p>
        </p:txBody>
      </p:sp>
      <p:sp>
        <p:nvSpPr>
          <p:cNvPr id="16" name="Cross 15">
            <a:extLst>
              <a:ext uri="{FF2B5EF4-FFF2-40B4-BE49-F238E27FC236}">
                <a16:creationId xmlns:a16="http://schemas.microsoft.com/office/drawing/2014/main" id="{78EEB02E-AFAB-4ADC-8BD3-D62A6AA6BE9F}"/>
              </a:ext>
            </a:extLst>
          </p:cNvPr>
          <p:cNvSpPr/>
          <p:nvPr/>
        </p:nvSpPr>
        <p:spPr>
          <a:xfrm>
            <a:off x="2921055" y="4950691"/>
            <a:ext cx="914400" cy="895927"/>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sw</a:t>
            </a:r>
            <a:r>
              <a:rPr lang="en-US" dirty="0"/>
              <a:t> y</a:t>
            </a:r>
          </a:p>
        </p:txBody>
      </p:sp>
      <p:cxnSp>
        <p:nvCxnSpPr>
          <p:cNvPr id="18" name="Connector: Elbow 17">
            <a:extLst>
              <a:ext uri="{FF2B5EF4-FFF2-40B4-BE49-F238E27FC236}">
                <a16:creationId xmlns:a16="http://schemas.microsoft.com/office/drawing/2014/main" id="{5F3C8BB6-A576-4AB7-84EE-B7E8F234BC70}"/>
              </a:ext>
            </a:extLst>
          </p:cNvPr>
          <p:cNvCxnSpPr>
            <a:cxnSpLocks/>
            <a:stCxn id="11" idx="2"/>
            <a:endCxn id="15" idx="1"/>
          </p:cNvCxnSpPr>
          <p:nvPr/>
        </p:nvCxnSpPr>
        <p:spPr>
          <a:xfrm rot="16200000" flipH="1">
            <a:off x="856662" y="4547631"/>
            <a:ext cx="1234256" cy="467792"/>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B91D6570-CBDC-4278-B710-D2F9C9017B7D}"/>
              </a:ext>
            </a:extLst>
          </p:cNvPr>
          <p:cNvCxnSpPr>
            <a:cxnSpLocks/>
            <a:stCxn id="16" idx="3"/>
            <a:endCxn id="14" idx="2"/>
          </p:cNvCxnSpPr>
          <p:nvPr/>
        </p:nvCxnSpPr>
        <p:spPr>
          <a:xfrm flipV="1">
            <a:off x="3835455" y="4164399"/>
            <a:ext cx="465197" cy="123425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FA26D9E-6D21-4AA3-B8D3-A9F8CC8D6990}"/>
              </a:ext>
            </a:extLst>
          </p:cNvPr>
          <p:cNvCxnSpPr>
            <a:cxnSpLocks/>
            <a:stCxn id="12" idx="2"/>
            <a:endCxn id="13" idx="0"/>
          </p:cNvCxnSpPr>
          <p:nvPr/>
        </p:nvCxnSpPr>
        <p:spPr>
          <a:xfrm>
            <a:off x="4300652" y="2705758"/>
            <a:ext cx="0" cy="513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AD95650-04BC-43FE-B7DA-A92239690B1F}"/>
              </a:ext>
            </a:extLst>
          </p:cNvPr>
          <p:cNvCxnSpPr>
            <a:cxnSpLocks/>
            <a:stCxn id="13" idx="2"/>
            <a:endCxn id="14" idx="0"/>
          </p:cNvCxnSpPr>
          <p:nvPr/>
        </p:nvCxnSpPr>
        <p:spPr>
          <a:xfrm>
            <a:off x="4300652" y="3638516"/>
            <a:ext cx="0" cy="106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7624FD-41D4-4B73-B88B-3231376753B3}"/>
              </a:ext>
            </a:extLst>
          </p:cNvPr>
          <p:cNvCxnSpPr>
            <a:cxnSpLocks/>
            <a:stCxn id="9" idx="2"/>
            <a:endCxn id="10" idx="0"/>
          </p:cNvCxnSpPr>
          <p:nvPr/>
        </p:nvCxnSpPr>
        <p:spPr>
          <a:xfrm>
            <a:off x="1239894" y="2705758"/>
            <a:ext cx="0" cy="513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4A566C-0A02-4165-AD3B-54CB2B91FFCA}"/>
              </a:ext>
            </a:extLst>
          </p:cNvPr>
          <p:cNvCxnSpPr>
            <a:cxnSpLocks/>
            <a:stCxn id="10" idx="2"/>
            <a:endCxn id="11" idx="0"/>
          </p:cNvCxnSpPr>
          <p:nvPr/>
        </p:nvCxnSpPr>
        <p:spPr>
          <a:xfrm>
            <a:off x="1239894" y="3638516"/>
            <a:ext cx="0" cy="106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21A7812-40E1-4FF7-850C-B7E8183F0F2C}"/>
              </a:ext>
            </a:extLst>
          </p:cNvPr>
          <p:cNvCxnSpPr>
            <a:stCxn id="15" idx="3"/>
            <a:endCxn id="16" idx="1"/>
          </p:cNvCxnSpPr>
          <p:nvPr/>
        </p:nvCxnSpPr>
        <p:spPr>
          <a:xfrm>
            <a:off x="2622086" y="5398655"/>
            <a:ext cx="298969"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7F058B8C-8C75-4B26-BD4B-4103D4E89AE3}"/>
              </a:ext>
            </a:extLst>
          </p:cNvPr>
          <p:cNvSpPr txBox="1"/>
          <p:nvPr/>
        </p:nvSpPr>
        <p:spPr>
          <a:xfrm>
            <a:off x="851151" y="4596861"/>
            <a:ext cx="856004" cy="369332"/>
          </a:xfrm>
          <a:prstGeom prst="rect">
            <a:avLst/>
          </a:prstGeom>
          <a:solidFill>
            <a:schemeClr val="bg1"/>
          </a:solidFill>
        </p:spPr>
        <p:txBody>
          <a:bodyPr wrap="none" rtlCol="0">
            <a:spAutoFit/>
          </a:bodyPr>
          <a:lstStyle/>
          <a:p>
            <a:r>
              <a:rPr lang="en-US" dirty="0"/>
              <a:t>cable b</a:t>
            </a:r>
          </a:p>
        </p:txBody>
      </p:sp>
      <p:sp>
        <p:nvSpPr>
          <p:cNvPr id="32" name="TextBox 31">
            <a:extLst>
              <a:ext uri="{FF2B5EF4-FFF2-40B4-BE49-F238E27FC236}">
                <a16:creationId xmlns:a16="http://schemas.microsoft.com/office/drawing/2014/main" id="{D830D63D-768C-44C2-A689-448A8EB19A39}"/>
              </a:ext>
            </a:extLst>
          </p:cNvPr>
          <p:cNvSpPr txBox="1"/>
          <p:nvPr/>
        </p:nvSpPr>
        <p:spPr>
          <a:xfrm>
            <a:off x="3941965" y="4596861"/>
            <a:ext cx="831959" cy="369332"/>
          </a:xfrm>
          <a:prstGeom prst="rect">
            <a:avLst/>
          </a:prstGeom>
          <a:solidFill>
            <a:schemeClr val="bg1"/>
          </a:solidFill>
        </p:spPr>
        <p:txBody>
          <a:bodyPr wrap="none" rtlCol="0">
            <a:spAutoFit/>
          </a:bodyPr>
          <a:lstStyle/>
          <a:p>
            <a:r>
              <a:rPr lang="en-US" dirty="0"/>
              <a:t>cable c</a:t>
            </a:r>
          </a:p>
        </p:txBody>
      </p:sp>
      <p:cxnSp>
        <p:nvCxnSpPr>
          <p:cNvPr id="3" name="Straight Arrow Connector 2">
            <a:extLst>
              <a:ext uri="{FF2B5EF4-FFF2-40B4-BE49-F238E27FC236}">
                <a16:creationId xmlns:a16="http://schemas.microsoft.com/office/drawing/2014/main" id="{23A8AD04-66AB-4CA4-9558-591C9DEF3200}"/>
              </a:ext>
            </a:extLst>
          </p:cNvPr>
          <p:cNvCxnSpPr>
            <a:cxnSpLocks/>
          </p:cNvCxnSpPr>
          <p:nvPr/>
        </p:nvCxnSpPr>
        <p:spPr>
          <a:xfrm>
            <a:off x="2290616" y="3980873"/>
            <a:ext cx="898354"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24C8FD9-AE4D-4410-B5AE-054B3454FEA9}"/>
              </a:ext>
            </a:extLst>
          </p:cNvPr>
          <p:cNvCxnSpPr/>
          <p:nvPr/>
        </p:nvCxnSpPr>
        <p:spPr>
          <a:xfrm flipV="1">
            <a:off x="5380875" y="3429000"/>
            <a:ext cx="0" cy="662709"/>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0210E9C5-0AFD-422B-A03A-20CCF8C3A10A}"/>
              </a:ext>
            </a:extLst>
          </p:cNvPr>
          <p:cNvSpPr/>
          <p:nvPr/>
        </p:nvSpPr>
        <p:spPr>
          <a:xfrm>
            <a:off x="5870575" y="4461700"/>
            <a:ext cx="6096000" cy="1569660"/>
          </a:xfrm>
          <a:prstGeom prst="rect">
            <a:avLst/>
          </a:prstGeom>
        </p:spPr>
        <p:txBody>
          <a:bodyPr>
            <a:spAutoFit/>
          </a:bodyPr>
          <a:lstStyle/>
          <a:p>
            <a:pPr marL="457200" indent="-457200">
              <a:buFont typeface="+mj-lt"/>
              <a:buAutoNum type="arabicPeriod"/>
            </a:pPr>
            <a:r>
              <a:rPr lang="en-US" sz="2400" dirty="0"/>
              <a:t>Devices interoperate with their peers</a:t>
            </a:r>
          </a:p>
          <a:p>
            <a:pPr marL="742950" lvl="1" indent="-285750">
              <a:buFontTx/>
              <a:buChar char="-"/>
            </a:pPr>
            <a:r>
              <a:rPr lang="en-US" sz="2400" dirty="0"/>
              <a:t>“Horizontal interoperability”</a:t>
            </a:r>
          </a:p>
          <a:p>
            <a:pPr marL="457200" indent="-457200">
              <a:buFont typeface="+mj-lt"/>
              <a:buAutoNum type="arabicPeriod"/>
            </a:pPr>
            <a:r>
              <a:rPr lang="en-US" sz="2400" dirty="0"/>
              <a:t>Devices interoperate with the s/w stack</a:t>
            </a:r>
          </a:p>
          <a:p>
            <a:pPr marL="742950" lvl="1" indent="-285750">
              <a:buFontTx/>
              <a:buChar char="-"/>
            </a:pPr>
            <a:r>
              <a:rPr lang="en-US" sz="2400" dirty="0"/>
              <a:t>“Vertical Interoperability”</a:t>
            </a:r>
          </a:p>
        </p:txBody>
      </p:sp>
      <p:sp>
        <p:nvSpPr>
          <p:cNvPr id="4" name="Rectangle 3">
            <a:extLst>
              <a:ext uri="{FF2B5EF4-FFF2-40B4-BE49-F238E27FC236}">
                <a16:creationId xmlns:a16="http://schemas.microsoft.com/office/drawing/2014/main" id="{93F2EFD2-096F-4694-A09D-6F24B1482D9E}"/>
              </a:ext>
            </a:extLst>
          </p:cNvPr>
          <p:cNvSpPr/>
          <p:nvPr/>
        </p:nvSpPr>
        <p:spPr>
          <a:xfrm>
            <a:off x="382058" y="1511600"/>
            <a:ext cx="4208460" cy="369332"/>
          </a:xfrm>
          <a:prstGeom prst="rect">
            <a:avLst/>
          </a:prstGeom>
        </p:spPr>
        <p:txBody>
          <a:bodyPr wrap="none">
            <a:spAutoFit/>
          </a:bodyPr>
          <a:lstStyle/>
          <a:p>
            <a:r>
              <a:rPr lang="en-US" dirty="0"/>
              <a:t>Historically, the ‘distro’ was OFED + CentOS</a:t>
            </a:r>
          </a:p>
        </p:txBody>
      </p:sp>
      <p:cxnSp>
        <p:nvCxnSpPr>
          <p:cNvPr id="21" name="Straight Connector 20">
            <a:extLst>
              <a:ext uri="{FF2B5EF4-FFF2-40B4-BE49-F238E27FC236}">
                <a16:creationId xmlns:a16="http://schemas.microsoft.com/office/drawing/2014/main" id="{7F31F453-6CF2-4529-973D-0D7306508C36}"/>
              </a:ext>
            </a:extLst>
          </p:cNvPr>
          <p:cNvCxnSpPr>
            <a:stCxn id="4" idx="2"/>
          </p:cNvCxnSpPr>
          <p:nvPr/>
        </p:nvCxnSpPr>
        <p:spPr>
          <a:xfrm>
            <a:off x="2486288" y="1880932"/>
            <a:ext cx="984499" cy="1226062"/>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42D8AC3-10DA-4735-872F-8A5788AA53CE}"/>
              </a:ext>
            </a:extLst>
          </p:cNvPr>
          <p:cNvSpPr/>
          <p:nvPr/>
        </p:nvSpPr>
        <p:spPr>
          <a:xfrm>
            <a:off x="2510807" y="3491147"/>
            <a:ext cx="419033" cy="4190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effectLst>
                  <a:outerShdw blurRad="38100" dist="38100" dir="2700000" algn="tl">
                    <a:srgbClr val="000000">
                      <a:alpha val="43137"/>
                    </a:srgbClr>
                  </a:outerShdw>
                </a:effectLst>
              </a:rPr>
              <a:t>1</a:t>
            </a:r>
            <a:endParaRPr lang="en-US" dirty="0">
              <a:effectLst>
                <a:outerShdw blurRad="38100" dist="38100" dir="2700000" algn="tl">
                  <a:srgbClr val="000000">
                    <a:alpha val="43137"/>
                  </a:srgbClr>
                </a:outerShdw>
              </a:effectLst>
            </a:endParaRPr>
          </a:p>
        </p:txBody>
      </p:sp>
      <p:sp>
        <p:nvSpPr>
          <p:cNvPr id="33" name="Oval 32">
            <a:extLst>
              <a:ext uri="{FF2B5EF4-FFF2-40B4-BE49-F238E27FC236}">
                <a16:creationId xmlns:a16="http://schemas.microsoft.com/office/drawing/2014/main" id="{F2D62DB4-BABB-4EED-AA4C-32AFBD47E71D}"/>
              </a:ext>
            </a:extLst>
          </p:cNvPr>
          <p:cNvSpPr/>
          <p:nvPr/>
        </p:nvSpPr>
        <p:spPr>
          <a:xfrm>
            <a:off x="5508403" y="3521827"/>
            <a:ext cx="433056" cy="43305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effectLst>
                  <a:outerShdw blurRad="38100" dist="38100" dir="2700000" algn="tl">
                    <a:srgbClr val="000000">
                      <a:alpha val="43137"/>
                    </a:srgbClr>
                  </a:outerShdw>
                </a:effectLst>
              </a:rPr>
              <a:t>2</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086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7F72A9E5-3B0D-417D-A09C-DB11A7B47255}"/>
              </a:ext>
            </a:extLst>
          </p:cNvPr>
          <p:cNvSpPr/>
          <p:nvPr/>
        </p:nvSpPr>
        <p:spPr>
          <a:xfrm>
            <a:off x="4491990" y="2297430"/>
            <a:ext cx="2423160" cy="24231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9E23B36-58DA-481B-A5B8-14CB19B857D5}"/>
              </a:ext>
            </a:extLst>
          </p:cNvPr>
          <p:cNvSpPr>
            <a:spLocks noGrp="1"/>
          </p:cNvSpPr>
          <p:nvPr>
            <p:ph type="title"/>
          </p:nvPr>
        </p:nvSpPr>
        <p:spPr/>
        <p:txBody>
          <a:bodyPr/>
          <a:lstStyle/>
          <a:p>
            <a:r>
              <a:rPr lang="en-US" dirty="0"/>
              <a:t>a streamlined virtuous cycle</a:t>
            </a:r>
          </a:p>
        </p:txBody>
      </p:sp>
      <p:sp>
        <p:nvSpPr>
          <p:cNvPr id="5" name="Footer Placeholder 4">
            <a:extLst>
              <a:ext uri="{FF2B5EF4-FFF2-40B4-BE49-F238E27FC236}">
                <a16:creationId xmlns:a16="http://schemas.microsoft.com/office/drawing/2014/main" id="{4A62005C-7802-43CA-8560-5E20432E068A}"/>
              </a:ext>
            </a:extLst>
          </p:cNvPr>
          <p:cNvSpPr>
            <a:spLocks noGrp="1"/>
          </p:cNvSpPr>
          <p:nvPr>
            <p:ph type="ftr" sz="quarter" idx="10"/>
          </p:nvPr>
        </p:nvSpPr>
        <p:spPr/>
        <p:txBody>
          <a:bodyPr/>
          <a:lstStyle/>
          <a:p>
            <a:r>
              <a:rPr lang="en-US"/>
              <a:t>OpenFabrics Alliance Workshop 2019</a:t>
            </a:r>
            <a:endParaRPr lang="en-US" dirty="0"/>
          </a:p>
        </p:txBody>
      </p:sp>
      <p:sp>
        <p:nvSpPr>
          <p:cNvPr id="4" name="Slide Number Placeholder 3">
            <a:extLst>
              <a:ext uri="{FF2B5EF4-FFF2-40B4-BE49-F238E27FC236}">
                <a16:creationId xmlns:a16="http://schemas.microsoft.com/office/drawing/2014/main" id="{6FF48105-B5C2-4547-BE7B-0B29C3D92132}"/>
              </a:ext>
            </a:extLst>
          </p:cNvPr>
          <p:cNvSpPr>
            <a:spLocks noGrp="1"/>
          </p:cNvSpPr>
          <p:nvPr>
            <p:ph type="sldNum" sz="quarter" idx="11"/>
          </p:nvPr>
        </p:nvSpPr>
        <p:spPr/>
        <p:txBody>
          <a:bodyPr/>
          <a:lstStyle/>
          <a:p>
            <a:fld id="{0743EA0E-C5B1-48EC-8082-F253EA88050D}" type="slidenum">
              <a:rPr lang="en-US" smtClean="0"/>
              <a:pPr/>
              <a:t>38</a:t>
            </a:fld>
            <a:endParaRPr lang="en-US" dirty="0"/>
          </a:p>
        </p:txBody>
      </p:sp>
      <p:sp>
        <p:nvSpPr>
          <p:cNvPr id="9" name="Oval 8">
            <a:extLst>
              <a:ext uri="{FF2B5EF4-FFF2-40B4-BE49-F238E27FC236}">
                <a16:creationId xmlns:a16="http://schemas.microsoft.com/office/drawing/2014/main" id="{F0A012CB-7697-4E4B-B24A-52A157CF4900}"/>
              </a:ext>
            </a:extLst>
          </p:cNvPr>
          <p:cNvSpPr/>
          <p:nvPr/>
        </p:nvSpPr>
        <p:spPr>
          <a:xfrm>
            <a:off x="5006340" y="2811780"/>
            <a:ext cx="1394460" cy="139446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E4C7F2F-5560-42E8-B83E-F5483A8D13F3}"/>
              </a:ext>
            </a:extLst>
          </p:cNvPr>
          <p:cNvCxnSpPr>
            <a:endCxn id="9" idx="0"/>
          </p:cNvCxnSpPr>
          <p:nvPr/>
        </p:nvCxnSpPr>
        <p:spPr>
          <a:xfrm flipH="1">
            <a:off x="5703570" y="1851660"/>
            <a:ext cx="22860" cy="960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741D0E4-FAEE-4C8E-82FC-5F73ABAFBE3C}"/>
              </a:ext>
            </a:extLst>
          </p:cNvPr>
          <p:cNvCxnSpPr>
            <a:stCxn id="9" idx="3"/>
          </p:cNvCxnSpPr>
          <p:nvPr/>
        </p:nvCxnSpPr>
        <p:spPr>
          <a:xfrm flipH="1">
            <a:off x="4240530" y="4002026"/>
            <a:ext cx="970024" cy="9014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12E69C-FAC4-435F-9D78-88B83D9FCD83}"/>
              </a:ext>
            </a:extLst>
          </p:cNvPr>
          <p:cNvCxnSpPr>
            <a:stCxn id="9" idx="5"/>
          </p:cNvCxnSpPr>
          <p:nvPr/>
        </p:nvCxnSpPr>
        <p:spPr>
          <a:xfrm>
            <a:off x="6196586" y="4002026"/>
            <a:ext cx="855724" cy="890014"/>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959B1AF-6D4E-4A69-AC45-0FADC695B774}"/>
              </a:ext>
            </a:extLst>
          </p:cNvPr>
          <p:cNvSpPr txBox="1"/>
          <p:nvPr/>
        </p:nvSpPr>
        <p:spPr>
          <a:xfrm>
            <a:off x="6400800" y="2827202"/>
            <a:ext cx="2566282" cy="369332"/>
          </a:xfrm>
          <a:prstGeom prst="rect">
            <a:avLst/>
          </a:prstGeom>
          <a:solidFill>
            <a:srgbClr val="FFFFFF"/>
          </a:solidFill>
        </p:spPr>
        <p:txBody>
          <a:bodyPr wrap="square" rtlCol="0">
            <a:spAutoFit/>
          </a:bodyPr>
          <a:lstStyle/>
          <a:p>
            <a:r>
              <a:rPr lang="en-US" dirty="0"/>
              <a:t>kernel pre-release testing</a:t>
            </a:r>
          </a:p>
        </p:txBody>
      </p:sp>
      <p:sp>
        <p:nvSpPr>
          <p:cNvPr id="18" name="TextBox 17">
            <a:extLst>
              <a:ext uri="{FF2B5EF4-FFF2-40B4-BE49-F238E27FC236}">
                <a16:creationId xmlns:a16="http://schemas.microsoft.com/office/drawing/2014/main" id="{1AB58087-4F7C-47B9-A365-A015C6F7AB0A}"/>
              </a:ext>
            </a:extLst>
          </p:cNvPr>
          <p:cNvSpPr txBox="1"/>
          <p:nvPr/>
        </p:nvSpPr>
        <p:spPr>
          <a:xfrm>
            <a:off x="2459108" y="3139678"/>
            <a:ext cx="2410072" cy="369332"/>
          </a:xfrm>
          <a:prstGeom prst="rect">
            <a:avLst/>
          </a:prstGeom>
          <a:solidFill>
            <a:srgbClr val="FFFFFF"/>
          </a:solidFill>
        </p:spPr>
        <p:txBody>
          <a:bodyPr wrap="square" rtlCol="0">
            <a:spAutoFit/>
          </a:bodyPr>
          <a:lstStyle/>
          <a:p>
            <a:r>
              <a:rPr lang="en-US" dirty="0"/>
              <a:t>validated h/w &amp; drivers</a:t>
            </a:r>
          </a:p>
        </p:txBody>
      </p:sp>
      <p:sp>
        <p:nvSpPr>
          <p:cNvPr id="19" name="TextBox 18">
            <a:extLst>
              <a:ext uri="{FF2B5EF4-FFF2-40B4-BE49-F238E27FC236}">
                <a16:creationId xmlns:a16="http://schemas.microsoft.com/office/drawing/2014/main" id="{438A800A-47E3-49CF-A5BD-729752A726EE}"/>
              </a:ext>
            </a:extLst>
          </p:cNvPr>
          <p:cNvSpPr txBox="1"/>
          <p:nvPr/>
        </p:nvSpPr>
        <p:spPr>
          <a:xfrm>
            <a:off x="5006340" y="4731659"/>
            <a:ext cx="1456047" cy="646331"/>
          </a:xfrm>
          <a:prstGeom prst="rect">
            <a:avLst/>
          </a:prstGeom>
          <a:solidFill>
            <a:srgbClr val="FFFFFF"/>
          </a:solidFill>
        </p:spPr>
        <p:txBody>
          <a:bodyPr wrap="square" rtlCol="0">
            <a:spAutoFit/>
          </a:bodyPr>
          <a:lstStyle/>
          <a:p>
            <a:r>
              <a:rPr lang="en-US" dirty="0"/>
              <a:t>high quality distributions</a:t>
            </a:r>
          </a:p>
        </p:txBody>
      </p:sp>
      <p:sp>
        <p:nvSpPr>
          <p:cNvPr id="20" name="Flowchart: Off-page Connector 19">
            <a:extLst>
              <a:ext uri="{FF2B5EF4-FFF2-40B4-BE49-F238E27FC236}">
                <a16:creationId xmlns:a16="http://schemas.microsoft.com/office/drawing/2014/main" id="{37710631-7972-45FC-B93C-197D518934F7}"/>
              </a:ext>
            </a:extLst>
          </p:cNvPr>
          <p:cNvSpPr/>
          <p:nvPr/>
        </p:nvSpPr>
        <p:spPr>
          <a:xfrm>
            <a:off x="9212580" y="2209982"/>
            <a:ext cx="601798" cy="60179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8DF4580C-41C6-4566-856A-BFF997CE6865}"/>
              </a:ext>
            </a:extLst>
          </p:cNvPr>
          <p:cNvCxnSpPr>
            <a:stCxn id="20" idx="2"/>
            <a:endCxn id="17" idx="3"/>
          </p:cNvCxnSpPr>
          <p:nvPr/>
        </p:nvCxnSpPr>
        <p:spPr>
          <a:xfrm rot="5400000">
            <a:off x="9140237" y="2638626"/>
            <a:ext cx="200088" cy="54639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E01C5C8-F196-4CCA-BF35-FD25A0890D1B}"/>
              </a:ext>
            </a:extLst>
          </p:cNvPr>
          <p:cNvSpPr txBox="1"/>
          <p:nvPr/>
        </p:nvSpPr>
        <p:spPr>
          <a:xfrm>
            <a:off x="9814378" y="2267132"/>
            <a:ext cx="613694" cy="369332"/>
          </a:xfrm>
          <a:prstGeom prst="rect">
            <a:avLst/>
          </a:prstGeom>
          <a:noFill/>
        </p:spPr>
        <p:txBody>
          <a:bodyPr wrap="none" rtlCol="0">
            <a:spAutoFit/>
          </a:bodyPr>
          <a:lstStyle/>
          <a:p>
            <a:r>
              <a:rPr lang="en-US" dirty="0"/>
              <a:t>start</a:t>
            </a:r>
          </a:p>
        </p:txBody>
      </p:sp>
      <p:sp>
        <p:nvSpPr>
          <p:cNvPr id="24" name="Flowchart: Off-page Connector 23">
            <a:extLst>
              <a:ext uri="{FF2B5EF4-FFF2-40B4-BE49-F238E27FC236}">
                <a16:creationId xmlns:a16="http://schemas.microsoft.com/office/drawing/2014/main" id="{4D5C5B39-91C7-4C58-A553-BE891CA56A5D}"/>
              </a:ext>
            </a:extLst>
          </p:cNvPr>
          <p:cNvSpPr/>
          <p:nvPr/>
        </p:nvSpPr>
        <p:spPr>
          <a:xfrm>
            <a:off x="9240281" y="5425187"/>
            <a:ext cx="601798" cy="60179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Connector: Elbow 25">
            <a:extLst>
              <a:ext uri="{FF2B5EF4-FFF2-40B4-BE49-F238E27FC236}">
                <a16:creationId xmlns:a16="http://schemas.microsoft.com/office/drawing/2014/main" id="{B2439FC2-E09B-41F4-8C02-4BB7F7247222}"/>
              </a:ext>
            </a:extLst>
          </p:cNvPr>
          <p:cNvCxnSpPr>
            <a:stCxn id="19" idx="2"/>
            <a:endCxn id="24" idx="1"/>
          </p:cNvCxnSpPr>
          <p:nvPr/>
        </p:nvCxnSpPr>
        <p:spPr>
          <a:xfrm rot="16200000" flipH="1">
            <a:off x="7313274" y="3799079"/>
            <a:ext cx="348096" cy="350591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767A4BE-A489-4EC9-B65C-2C3459EDD6D5}"/>
              </a:ext>
            </a:extLst>
          </p:cNvPr>
          <p:cNvSpPr txBox="1"/>
          <p:nvPr/>
        </p:nvSpPr>
        <p:spPr>
          <a:xfrm>
            <a:off x="9884333" y="5508295"/>
            <a:ext cx="543739" cy="369332"/>
          </a:xfrm>
          <a:prstGeom prst="rect">
            <a:avLst/>
          </a:prstGeom>
          <a:noFill/>
        </p:spPr>
        <p:txBody>
          <a:bodyPr wrap="none" rtlCol="0">
            <a:spAutoFit/>
          </a:bodyPr>
          <a:lstStyle/>
          <a:p>
            <a:r>
              <a:rPr lang="en-US" dirty="0"/>
              <a:t>end</a:t>
            </a:r>
          </a:p>
        </p:txBody>
      </p:sp>
      <p:sp>
        <p:nvSpPr>
          <p:cNvPr id="28" name="Arrow: Circular 27">
            <a:extLst>
              <a:ext uri="{FF2B5EF4-FFF2-40B4-BE49-F238E27FC236}">
                <a16:creationId xmlns:a16="http://schemas.microsoft.com/office/drawing/2014/main" id="{67E2C3ED-3923-4804-B213-C7BDF9DE00BB}"/>
              </a:ext>
            </a:extLst>
          </p:cNvPr>
          <p:cNvSpPr/>
          <p:nvPr/>
        </p:nvSpPr>
        <p:spPr>
          <a:xfrm rot="549388" flipH="1">
            <a:off x="5034753" y="2343687"/>
            <a:ext cx="1544566" cy="1085850"/>
          </a:xfrm>
          <a:prstGeom prst="circularArrow">
            <a:avLst>
              <a:gd name="adj1" fmla="val 12500"/>
              <a:gd name="adj2" fmla="val 915550"/>
              <a:gd name="adj3" fmla="val 20457681"/>
              <a:gd name="adj4" fmla="val 14663164"/>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Arrow: Circular 28">
            <a:extLst>
              <a:ext uri="{FF2B5EF4-FFF2-40B4-BE49-F238E27FC236}">
                <a16:creationId xmlns:a16="http://schemas.microsoft.com/office/drawing/2014/main" id="{95343756-F10E-403C-B04A-4B0BE2A09F07}"/>
              </a:ext>
            </a:extLst>
          </p:cNvPr>
          <p:cNvSpPr/>
          <p:nvPr/>
        </p:nvSpPr>
        <p:spPr>
          <a:xfrm rot="14785159" flipH="1">
            <a:off x="4370096" y="3272850"/>
            <a:ext cx="1544566" cy="1085850"/>
          </a:xfrm>
          <a:prstGeom prst="circularArrow">
            <a:avLst>
              <a:gd name="adj1" fmla="val 12500"/>
              <a:gd name="adj2" fmla="val 915550"/>
              <a:gd name="adj3" fmla="val 20457681"/>
              <a:gd name="adj4" fmla="val 15247730"/>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Arrow: Circular 29">
            <a:extLst>
              <a:ext uri="{FF2B5EF4-FFF2-40B4-BE49-F238E27FC236}">
                <a16:creationId xmlns:a16="http://schemas.microsoft.com/office/drawing/2014/main" id="{743C1B05-CEB7-45C4-917F-6E3161CA7654}"/>
              </a:ext>
            </a:extLst>
          </p:cNvPr>
          <p:cNvSpPr/>
          <p:nvPr/>
        </p:nvSpPr>
        <p:spPr>
          <a:xfrm rot="9810005" flipH="1">
            <a:off x="5352150" y="3393525"/>
            <a:ext cx="1399211" cy="1204123"/>
          </a:xfrm>
          <a:prstGeom prst="circularArrow">
            <a:avLst>
              <a:gd name="adj1" fmla="val 12500"/>
              <a:gd name="adj2" fmla="val 915550"/>
              <a:gd name="adj3" fmla="val 20457681"/>
              <a:gd name="adj4" fmla="val 15990183"/>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9602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System Search</a:t>
            </a:r>
          </a:p>
        </p:txBody>
      </p:sp>
      <p:pic>
        <p:nvPicPr>
          <p:cNvPr id="7" name="Picture 6">
            <a:extLst>
              <a:ext uri="{FF2B5EF4-FFF2-40B4-BE49-F238E27FC236}">
                <a16:creationId xmlns:a16="http://schemas.microsoft.com/office/drawing/2014/main" id="{1071940C-4306-40D2-B0AD-6AF3C9E2D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81" y="1215993"/>
            <a:ext cx="10653237" cy="5642007"/>
          </a:xfrm>
          <a:prstGeom prst="rect">
            <a:avLst/>
          </a:prstGeom>
        </p:spPr>
      </p:pic>
    </p:spTree>
    <p:extLst>
      <p:ext uri="{BB962C8B-B14F-4D97-AF65-F5344CB8AC3E}">
        <p14:creationId xmlns:p14="http://schemas.microsoft.com/office/powerpoint/2010/main" val="8490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EE42-4931-4F9A-95B5-89F2A3C4FAA4}"/>
              </a:ext>
            </a:extLst>
          </p:cNvPr>
          <p:cNvSpPr>
            <a:spLocks noGrp="1"/>
          </p:cNvSpPr>
          <p:nvPr>
            <p:ph type="title"/>
          </p:nvPr>
        </p:nvSpPr>
        <p:spPr/>
        <p:txBody>
          <a:bodyPr/>
          <a:lstStyle/>
          <a:p>
            <a:r>
              <a:rPr lang="en-US" dirty="0"/>
              <a:t>Why an </a:t>
            </a:r>
            <a:r>
              <a:rPr lang="en-US" dirty="0" err="1"/>
              <a:t>fsdp</a:t>
            </a:r>
            <a:r>
              <a:rPr lang="en-US" dirty="0"/>
              <a:t> program</a:t>
            </a:r>
          </a:p>
        </p:txBody>
      </p:sp>
      <p:sp>
        <p:nvSpPr>
          <p:cNvPr id="3" name="Content Placeholder 2">
            <a:extLst>
              <a:ext uri="{FF2B5EF4-FFF2-40B4-BE49-F238E27FC236}">
                <a16:creationId xmlns:a16="http://schemas.microsoft.com/office/drawing/2014/main" id="{24B464C1-D3BE-4376-BD00-63BC322C965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The simple answer - It is a core component of the OFA’s mission:</a:t>
            </a:r>
          </a:p>
          <a:p>
            <a:pPr marL="0" indent="0">
              <a:buNone/>
            </a:pPr>
            <a:endParaRPr lang="en-US" dirty="0"/>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r>
              <a:rPr lang="en-US" dirty="0">
                <a:solidFill>
                  <a:prstClr val="black"/>
                </a:solidFill>
                <a:latin typeface="Arial" pitchFamily="34" charset="0"/>
                <a:ea typeface="MS PGothic" pitchFamily="34" charset="-128"/>
              </a:rPr>
              <a:t>“The mission of the OpenFabrics Alliance (OFA) is to accelerate the development and adoption of advanced fabrics for the benefit of the advanced networks ecosystem.”</a:t>
            </a:r>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r>
              <a:rPr lang="en-US" dirty="0">
                <a:solidFill>
                  <a:prstClr val="black"/>
                </a:solidFill>
                <a:latin typeface="Arial" pitchFamily="34" charset="0"/>
                <a:ea typeface="MS PGothic" pitchFamily="34" charset="-128"/>
              </a:rPr>
              <a:t>The OFA Fabric Software Development Platform, like the OFILP (the old Logo program) before it, is a key element in driving the adoption of advanced fabrics</a:t>
            </a:r>
          </a:p>
          <a:p>
            <a:pPr marL="0" indent="0">
              <a:buNone/>
            </a:pPr>
            <a:endParaRPr lang="en-US" dirty="0"/>
          </a:p>
        </p:txBody>
      </p:sp>
      <p:sp>
        <p:nvSpPr>
          <p:cNvPr id="4" name="Slide Number Placeholder 3">
            <a:extLst>
              <a:ext uri="{FF2B5EF4-FFF2-40B4-BE49-F238E27FC236}">
                <a16:creationId xmlns:a16="http://schemas.microsoft.com/office/drawing/2014/main" id="{D37F4954-E553-4130-920A-50BCCB6CB833}"/>
              </a:ext>
            </a:extLst>
          </p:cNvPr>
          <p:cNvSpPr>
            <a:spLocks noGrp="1"/>
          </p:cNvSpPr>
          <p:nvPr>
            <p:ph type="sldNum" sz="quarter" idx="11"/>
          </p:nvPr>
        </p:nvSpPr>
        <p:spPr/>
        <p:txBody>
          <a:bodyPr/>
          <a:lstStyle/>
          <a:p>
            <a:fld id="{0743EA0E-C5B1-48EC-8082-F253EA88050D}" type="slidenum">
              <a:rPr lang="en-US" smtClean="0"/>
              <a:pPr/>
              <a:t>4</a:t>
            </a:fld>
            <a:endParaRPr lang="en-US" dirty="0"/>
          </a:p>
        </p:txBody>
      </p:sp>
    </p:spTree>
    <p:extLst>
      <p:ext uri="{BB962C8B-B14F-4D97-AF65-F5344CB8AC3E}">
        <p14:creationId xmlns:p14="http://schemas.microsoft.com/office/powerpoint/2010/main" val="998716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Provisioning</a:t>
            </a:r>
          </a:p>
        </p:txBody>
      </p:sp>
      <p:pic>
        <p:nvPicPr>
          <p:cNvPr id="7" name="Picture 6">
            <a:extLst>
              <a:ext uri="{FF2B5EF4-FFF2-40B4-BE49-F238E27FC236}">
                <a16:creationId xmlns:a16="http://schemas.microsoft.com/office/drawing/2014/main" id="{953D42B3-25A6-49F3-92D1-82049A019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442" y="1239520"/>
            <a:ext cx="6759116" cy="5618480"/>
          </a:xfrm>
          <a:prstGeom prst="rect">
            <a:avLst/>
          </a:prstGeom>
        </p:spPr>
      </p:pic>
    </p:spTree>
    <p:extLst>
      <p:ext uri="{BB962C8B-B14F-4D97-AF65-F5344CB8AC3E}">
        <p14:creationId xmlns:p14="http://schemas.microsoft.com/office/powerpoint/2010/main" val="2019900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Pools</a:t>
            </a:r>
          </a:p>
        </p:txBody>
      </p:sp>
      <p:pic>
        <p:nvPicPr>
          <p:cNvPr id="7" name="Picture 6">
            <a:extLst>
              <a:ext uri="{FF2B5EF4-FFF2-40B4-BE49-F238E27FC236}">
                <a16:creationId xmlns:a16="http://schemas.microsoft.com/office/drawing/2014/main" id="{3096645F-FA87-456A-B4F8-EA1090E6B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128" y="1243887"/>
            <a:ext cx="7491743" cy="5614113"/>
          </a:xfrm>
          <a:prstGeom prst="rect">
            <a:avLst/>
          </a:prstGeom>
        </p:spPr>
      </p:pic>
    </p:spTree>
    <p:extLst>
      <p:ext uri="{BB962C8B-B14F-4D97-AF65-F5344CB8AC3E}">
        <p14:creationId xmlns:p14="http://schemas.microsoft.com/office/powerpoint/2010/main" val="2882479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Activity</a:t>
            </a:r>
          </a:p>
        </p:txBody>
      </p:sp>
      <p:pic>
        <p:nvPicPr>
          <p:cNvPr id="7" name="Picture 6">
            <a:extLst>
              <a:ext uri="{FF2B5EF4-FFF2-40B4-BE49-F238E27FC236}">
                <a16:creationId xmlns:a16="http://schemas.microsoft.com/office/drawing/2014/main" id="{12740D0D-33EF-4D69-AB88-1CE9ABA81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50" y="1629727"/>
            <a:ext cx="11239500" cy="5000625"/>
          </a:xfrm>
          <a:prstGeom prst="rect">
            <a:avLst/>
          </a:prstGeom>
        </p:spPr>
      </p:pic>
    </p:spTree>
    <p:extLst>
      <p:ext uri="{BB962C8B-B14F-4D97-AF65-F5344CB8AC3E}">
        <p14:creationId xmlns:p14="http://schemas.microsoft.com/office/powerpoint/2010/main" val="347412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Executed Tasks</a:t>
            </a:r>
          </a:p>
        </p:txBody>
      </p:sp>
      <p:pic>
        <p:nvPicPr>
          <p:cNvPr id="7" name="Picture 6">
            <a:extLst>
              <a:ext uri="{FF2B5EF4-FFF2-40B4-BE49-F238E27FC236}">
                <a16:creationId xmlns:a16="http://schemas.microsoft.com/office/drawing/2014/main" id="{8BE640B2-1BA9-41EF-836E-552B788E0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98" y="1229360"/>
            <a:ext cx="10416804" cy="5628640"/>
          </a:xfrm>
          <a:prstGeom prst="rect">
            <a:avLst/>
          </a:prstGeom>
        </p:spPr>
      </p:pic>
    </p:spTree>
    <p:extLst>
      <p:ext uri="{BB962C8B-B14F-4D97-AF65-F5344CB8AC3E}">
        <p14:creationId xmlns:p14="http://schemas.microsoft.com/office/powerpoint/2010/main" val="99247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Job Log</a:t>
            </a:r>
          </a:p>
        </p:txBody>
      </p:sp>
      <p:pic>
        <p:nvPicPr>
          <p:cNvPr id="7" name="Picture 6">
            <a:extLst>
              <a:ext uri="{FF2B5EF4-FFF2-40B4-BE49-F238E27FC236}">
                <a16:creationId xmlns:a16="http://schemas.microsoft.com/office/drawing/2014/main" id="{6F136D31-DBBE-45D9-9DFC-DFB9EFEF4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228" y="1259205"/>
            <a:ext cx="9965543" cy="5598795"/>
          </a:xfrm>
          <a:prstGeom prst="rect">
            <a:avLst/>
          </a:prstGeom>
        </p:spPr>
      </p:pic>
    </p:spTree>
    <p:extLst>
      <p:ext uri="{BB962C8B-B14F-4D97-AF65-F5344CB8AC3E}">
        <p14:creationId xmlns:p14="http://schemas.microsoft.com/office/powerpoint/2010/main" val="3159408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C8E2-AA67-455E-924C-D90E4727DD2D}"/>
              </a:ext>
            </a:extLst>
          </p:cNvPr>
          <p:cNvSpPr>
            <a:spLocks noGrp="1"/>
          </p:cNvSpPr>
          <p:nvPr>
            <p:ph type="title"/>
          </p:nvPr>
        </p:nvSpPr>
        <p:spPr/>
        <p:txBody>
          <a:bodyPr/>
          <a:lstStyle/>
          <a:p>
            <a:r>
              <a:rPr lang="en-US" sz="2800" spc="-1" dirty="0">
                <a:solidFill>
                  <a:srgbClr val="FFFFFF"/>
                </a:solidFill>
              </a:rPr>
              <a:t>Program objectives – high level</a:t>
            </a:r>
            <a:endParaRPr lang="en-US" dirty="0"/>
          </a:p>
        </p:txBody>
      </p:sp>
      <p:sp>
        <p:nvSpPr>
          <p:cNvPr id="3" name="Content Placeholder 2">
            <a:extLst>
              <a:ext uri="{FF2B5EF4-FFF2-40B4-BE49-F238E27FC236}">
                <a16:creationId xmlns:a16="http://schemas.microsoft.com/office/drawing/2014/main" id="{AE942C7E-8D91-49C6-A2BE-8BF625F1A141}"/>
              </a:ext>
            </a:extLst>
          </p:cNvPr>
          <p:cNvSpPr>
            <a:spLocks noGrp="1"/>
          </p:cNvSpPr>
          <p:nvPr>
            <p:ph idx="1"/>
          </p:nvPr>
        </p:nvSpPr>
        <p:spPr/>
        <p:txBody>
          <a:bodyPr/>
          <a:lstStyle/>
          <a:p>
            <a:r>
              <a:rPr lang="en-US" b="0" spc="-1" dirty="0">
                <a:solidFill>
                  <a:srgbClr val="000000"/>
                </a:solidFill>
              </a:rPr>
              <a:t>Driven by, and capable of testing, standard, commercially available, OS platforms</a:t>
            </a:r>
          </a:p>
          <a:p>
            <a:pPr lvl="1"/>
            <a:r>
              <a:rPr lang="en-US" spc="-1" dirty="0" err="1">
                <a:solidFill>
                  <a:srgbClr val="000000"/>
                </a:solidFill>
              </a:rPr>
              <a:t>SuSE</a:t>
            </a:r>
            <a:r>
              <a:rPr lang="en-US" spc="-1" dirty="0">
                <a:solidFill>
                  <a:srgbClr val="000000"/>
                </a:solidFill>
              </a:rPr>
              <a:t>, Red Hat, Debian, Ubuntu, etc. </a:t>
            </a:r>
          </a:p>
          <a:p>
            <a:r>
              <a:rPr lang="en-US" b="0" spc="-1" dirty="0">
                <a:solidFill>
                  <a:srgbClr val="000000"/>
                </a:solidFill>
              </a:rPr>
              <a:t>Capable of testing specialized OS platforms (with additional software)</a:t>
            </a:r>
          </a:p>
          <a:p>
            <a:pPr lvl="1"/>
            <a:r>
              <a:rPr lang="en-US" spc="-1" dirty="0">
                <a:solidFill>
                  <a:srgbClr val="000000"/>
                </a:solidFill>
              </a:rPr>
              <a:t>OFED, MOFED, beta packages on top of the released OS platform code, upstream -</a:t>
            </a:r>
            <a:r>
              <a:rPr lang="en-US" spc="-1" dirty="0" err="1">
                <a:solidFill>
                  <a:srgbClr val="000000"/>
                </a:solidFill>
              </a:rPr>
              <a:t>rc</a:t>
            </a:r>
            <a:r>
              <a:rPr lang="en-US" spc="-1" dirty="0">
                <a:solidFill>
                  <a:srgbClr val="000000"/>
                </a:solidFill>
              </a:rPr>
              <a:t> releases, upstream final releases</a:t>
            </a:r>
          </a:p>
          <a:p>
            <a:r>
              <a:rPr lang="en-US" b="0" spc="-1" dirty="0">
                <a:solidFill>
                  <a:srgbClr val="000000"/>
                </a:solidFill>
              </a:rPr>
              <a:t>Able to test user supplied software on any OS platform with or without OS updates</a:t>
            </a:r>
          </a:p>
          <a:p>
            <a:r>
              <a:rPr lang="en-US" b="0" spc="-1" dirty="0">
                <a:solidFill>
                  <a:srgbClr val="000000"/>
                </a:solidFill>
              </a:rPr>
              <a:t>Adaptable to multiple different fabrics (see following slides on Scope)</a:t>
            </a:r>
          </a:p>
          <a:p>
            <a:r>
              <a:rPr lang="en-US" b="0" spc="-1" dirty="0">
                <a:solidFill>
                  <a:srgbClr val="000000"/>
                </a:solidFill>
              </a:rPr>
              <a:t>Capable of testing interoperability across vendor hardware</a:t>
            </a:r>
          </a:p>
          <a:p>
            <a:pPr lvl="1"/>
            <a:r>
              <a:rPr lang="en-US" b="0" spc="-1" dirty="0">
                <a:solidFill>
                  <a:srgbClr val="000000"/>
                </a:solidFill>
              </a:rPr>
              <a:t>Broadcom </a:t>
            </a:r>
            <a:r>
              <a:rPr lang="en-US" b="0" spc="-1" dirty="0" err="1">
                <a:solidFill>
                  <a:srgbClr val="000000"/>
                </a:solidFill>
              </a:rPr>
              <a:t>RoCE</a:t>
            </a:r>
            <a:r>
              <a:rPr lang="en-US" b="0" spc="-1" dirty="0">
                <a:solidFill>
                  <a:srgbClr val="000000"/>
                </a:solidFill>
              </a:rPr>
              <a:t> to Mellanox </a:t>
            </a:r>
            <a:r>
              <a:rPr lang="en-US" b="0" spc="-1" dirty="0" err="1">
                <a:solidFill>
                  <a:srgbClr val="000000"/>
                </a:solidFill>
              </a:rPr>
              <a:t>RoCE</a:t>
            </a:r>
            <a:r>
              <a:rPr lang="en-US" b="0" spc="-1" dirty="0">
                <a:solidFill>
                  <a:srgbClr val="000000"/>
                </a:solidFill>
              </a:rPr>
              <a:t> for example</a:t>
            </a:r>
          </a:p>
          <a:p>
            <a:r>
              <a:rPr lang="en-US" b="0" spc="-1" dirty="0">
                <a:solidFill>
                  <a:srgbClr val="000000"/>
                </a:solidFill>
              </a:rPr>
              <a:t>Runs mostly in lights out mode</a:t>
            </a:r>
          </a:p>
          <a:p>
            <a:pPr lvl="1"/>
            <a:r>
              <a:rPr lang="en-US" b="0" spc="-1" dirty="0">
                <a:solidFill>
                  <a:srgbClr val="000000"/>
                </a:solidFill>
              </a:rPr>
              <a:t>Able to automatically select machines to run tests on and install all necessary software for the test</a:t>
            </a:r>
          </a:p>
          <a:p>
            <a:pPr lvl="1"/>
            <a:r>
              <a:rPr lang="en-US" spc="-1" dirty="0">
                <a:solidFill>
                  <a:srgbClr val="000000"/>
                </a:solidFill>
              </a:rPr>
              <a:t>Able to give the </a:t>
            </a:r>
            <a:r>
              <a:rPr lang="en-US" b="0" spc="-1" dirty="0">
                <a:solidFill>
                  <a:srgbClr val="000000"/>
                </a:solidFill>
              </a:rPr>
              <a:t>option of automated testing or manual testing once the machines are installed</a:t>
            </a:r>
          </a:p>
          <a:p>
            <a:r>
              <a:rPr lang="en-US" b="0" spc="-1" dirty="0">
                <a:solidFill>
                  <a:srgbClr val="000000"/>
                </a:solidFill>
              </a:rPr>
              <a:t>Able to manually schedule all or a portion of the cluster for user checkout</a:t>
            </a:r>
            <a:endParaRPr lang="en-US" spc="-1" dirty="0">
              <a:solidFill>
                <a:srgbClr val="000000"/>
              </a:solidFill>
            </a:endParaRPr>
          </a:p>
          <a:p>
            <a:pPr lvl="1"/>
            <a:endParaRPr lang="en-US" dirty="0"/>
          </a:p>
        </p:txBody>
      </p:sp>
      <p:sp>
        <p:nvSpPr>
          <p:cNvPr id="4" name="Slide Number Placeholder 3">
            <a:extLst>
              <a:ext uri="{FF2B5EF4-FFF2-40B4-BE49-F238E27FC236}">
                <a16:creationId xmlns:a16="http://schemas.microsoft.com/office/drawing/2014/main" id="{E45603CC-3E77-4DD3-83EE-89095EAC117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540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B85B8-00DE-439D-950A-A09B30B6A39C}"/>
              </a:ext>
            </a:extLst>
          </p:cNvPr>
          <p:cNvSpPr>
            <a:spLocks noGrp="1"/>
          </p:cNvSpPr>
          <p:nvPr>
            <p:ph type="title"/>
          </p:nvPr>
        </p:nvSpPr>
        <p:spPr/>
        <p:txBody>
          <a:bodyPr/>
          <a:lstStyle/>
          <a:p>
            <a:r>
              <a:rPr lang="en-US" dirty="0"/>
              <a:t>Target clients – a broader audience</a:t>
            </a:r>
          </a:p>
        </p:txBody>
      </p:sp>
      <p:sp>
        <p:nvSpPr>
          <p:cNvPr id="9" name="Content Placeholder 8">
            <a:extLst>
              <a:ext uri="{FF2B5EF4-FFF2-40B4-BE49-F238E27FC236}">
                <a16:creationId xmlns:a16="http://schemas.microsoft.com/office/drawing/2014/main" id="{E9E2B65A-891C-416A-924B-CA7F7EFF40F6}"/>
              </a:ext>
            </a:extLst>
          </p:cNvPr>
          <p:cNvSpPr>
            <a:spLocks noGrp="1"/>
          </p:cNvSpPr>
          <p:nvPr>
            <p:ph idx="1"/>
          </p:nvPr>
        </p:nvSpPr>
        <p:spPr>
          <a:xfrm>
            <a:off x="609600" y="1677764"/>
            <a:ext cx="10972800" cy="4447733"/>
          </a:xfrm>
        </p:spPr>
        <p:txBody>
          <a:bodyPr>
            <a:normAutofit lnSpcReduction="10000"/>
          </a:bodyPr>
          <a:lstStyle/>
          <a:p>
            <a:pPr lvl="1"/>
            <a:r>
              <a:rPr lang="en-US" sz="2400" dirty="0">
                <a:latin typeface="Arial" panose="020B0604020202020204" pitchFamily="34" charset="0"/>
                <a:cs typeface="Arial" panose="020B0604020202020204" pitchFamily="34" charset="0"/>
              </a:rPr>
              <a:t>Upstream Linux kernel and user space software maintainers</a:t>
            </a:r>
          </a:p>
          <a:p>
            <a:pPr lvl="1"/>
            <a:r>
              <a:rPr lang="en-US" sz="2400" dirty="0">
                <a:latin typeface="Arial" panose="020B0604020202020204" pitchFamily="34" charset="0"/>
                <a:cs typeface="Arial" panose="020B0604020202020204" pitchFamily="34" charset="0"/>
              </a:rPr>
              <a:t>Hardware vendors*</a:t>
            </a:r>
          </a:p>
          <a:p>
            <a:pPr lvl="1"/>
            <a:r>
              <a:rPr lang="en-US" sz="2400" dirty="0">
                <a:latin typeface="Arial" panose="020B0604020202020204" pitchFamily="34" charset="0"/>
                <a:cs typeface="Arial" panose="020B0604020202020204" pitchFamily="34" charset="0"/>
              </a:rPr>
              <a:t>Distros**</a:t>
            </a:r>
          </a:p>
          <a:p>
            <a:pPr lvl="1"/>
            <a:r>
              <a:rPr lang="en-US" sz="2400" dirty="0">
                <a:latin typeface="Arial" panose="020B0604020202020204" pitchFamily="34" charset="0"/>
                <a:cs typeface="Arial" panose="020B0604020202020204" pitchFamily="34" charset="0"/>
              </a:rPr>
              <a:t>ISVs, Application, Middleware developers</a:t>
            </a:r>
          </a:p>
          <a:p>
            <a:pPr lvl="1"/>
            <a:r>
              <a:rPr lang="en-US" sz="2400" dirty="0">
                <a:latin typeface="Arial" panose="020B0604020202020204" pitchFamily="34" charset="0"/>
                <a:cs typeface="Arial" panose="020B0604020202020204" pitchFamily="34" charset="0"/>
              </a:rPr>
              <a:t>Network Services Consumers</a:t>
            </a:r>
          </a:p>
          <a:p>
            <a:pPr lvl="1"/>
            <a:r>
              <a:rPr lang="en-US" sz="2400" dirty="0">
                <a:latin typeface="Arial" panose="020B0604020202020204" pitchFamily="34" charset="0"/>
                <a:cs typeface="Arial" panose="020B0604020202020204" pitchFamily="34" charset="0"/>
              </a:rPr>
              <a:t>…</a:t>
            </a:r>
          </a:p>
          <a:p>
            <a:pPr lvl="1"/>
            <a:endParaRPr lang="en-US" sz="24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Broadly, anybody engaged in:</a:t>
            </a:r>
          </a:p>
          <a:p>
            <a:pPr lvl="1"/>
            <a:r>
              <a:rPr lang="en-US" sz="2400" dirty="0">
                <a:latin typeface="Arial" panose="020B0604020202020204" pitchFamily="34" charset="0"/>
                <a:cs typeface="Arial" panose="020B0604020202020204" pitchFamily="34" charset="0"/>
              </a:rPr>
              <a:t>Developing networking software</a:t>
            </a:r>
          </a:p>
          <a:p>
            <a:pPr lvl="1"/>
            <a:r>
              <a:rPr lang="en-US" sz="2400" dirty="0">
                <a:latin typeface="Arial" panose="020B0604020202020204" pitchFamily="34" charset="0"/>
                <a:cs typeface="Arial" panose="020B0604020202020204" pitchFamily="34" charset="0"/>
              </a:rPr>
              <a:t>Consuming networking services</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B6C99CC-9050-4416-8777-76CA7E19C00B}"/>
              </a:ext>
            </a:extLst>
          </p:cNvPr>
          <p:cNvSpPr>
            <a:spLocks noGrp="1"/>
          </p:cNvSpPr>
          <p:nvPr>
            <p:ph type="sldNum" sz="quarter" idx="11"/>
          </p:nvPr>
        </p:nvSpPr>
        <p:spPr/>
        <p:txBody>
          <a:bodyPr/>
          <a:lstStyle/>
          <a:p>
            <a:fld id="{0743EA0E-C5B1-48EC-8082-F253EA88050D}" type="slidenum">
              <a:rPr lang="en-US" smtClean="0"/>
              <a:pPr/>
              <a:t>46</a:t>
            </a:fld>
            <a:endParaRPr lang="en-US" dirty="0"/>
          </a:p>
        </p:txBody>
      </p:sp>
      <p:sp>
        <p:nvSpPr>
          <p:cNvPr id="2" name="TextBox 1">
            <a:extLst>
              <a:ext uri="{FF2B5EF4-FFF2-40B4-BE49-F238E27FC236}">
                <a16:creationId xmlns:a16="http://schemas.microsoft.com/office/drawing/2014/main" id="{8F12AD85-D0E2-4154-9052-84680D09C003}"/>
              </a:ext>
            </a:extLst>
          </p:cNvPr>
          <p:cNvSpPr txBox="1"/>
          <p:nvPr/>
        </p:nvSpPr>
        <p:spPr>
          <a:xfrm>
            <a:off x="7609490" y="4857070"/>
            <a:ext cx="443574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*served by original OFA Logo Program</a:t>
            </a:r>
          </a:p>
          <a:p>
            <a:r>
              <a:rPr lang="en-US" dirty="0">
                <a:latin typeface="Arial" panose="020B0604020202020204" pitchFamily="34" charset="0"/>
                <a:cs typeface="Arial" panose="020B0604020202020204" pitchFamily="34" charset="0"/>
              </a:rPr>
              <a:t>**served by the “on-demand” testing program at NMC</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297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A3FE-5A03-467F-83F3-21DBEC5A0CB3}"/>
              </a:ext>
            </a:extLst>
          </p:cNvPr>
          <p:cNvSpPr>
            <a:spLocks noGrp="1"/>
          </p:cNvSpPr>
          <p:nvPr>
            <p:ph type="title"/>
          </p:nvPr>
        </p:nvSpPr>
        <p:spPr/>
        <p:txBody>
          <a:bodyPr/>
          <a:lstStyle/>
          <a:p>
            <a:r>
              <a:rPr lang="en-US" dirty="0"/>
              <a:t>serving our clients</a:t>
            </a:r>
          </a:p>
        </p:txBody>
      </p:sp>
      <p:sp>
        <p:nvSpPr>
          <p:cNvPr id="4" name="Slide Number Placeholder 3">
            <a:extLst>
              <a:ext uri="{FF2B5EF4-FFF2-40B4-BE49-F238E27FC236}">
                <a16:creationId xmlns:a16="http://schemas.microsoft.com/office/drawing/2014/main" id="{47B402DE-E375-49DE-B177-B851BE816B65}"/>
              </a:ext>
            </a:extLst>
          </p:cNvPr>
          <p:cNvSpPr>
            <a:spLocks noGrp="1"/>
          </p:cNvSpPr>
          <p:nvPr>
            <p:ph type="sldNum" sz="quarter" idx="11"/>
          </p:nvPr>
        </p:nvSpPr>
        <p:spPr/>
        <p:txBody>
          <a:bodyPr/>
          <a:lstStyle/>
          <a:p>
            <a:fld id="{0743EA0E-C5B1-48EC-8082-F253EA88050D}" type="slidenum">
              <a:rPr lang="en-US" smtClean="0"/>
              <a:pPr/>
              <a:t>47</a:t>
            </a:fld>
            <a:endParaRPr lang="en-US" dirty="0"/>
          </a:p>
        </p:txBody>
      </p:sp>
      <p:sp>
        <p:nvSpPr>
          <p:cNvPr id="6" name="Arrow: Right 5">
            <a:extLst>
              <a:ext uri="{FF2B5EF4-FFF2-40B4-BE49-F238E27FC236}">
                <a16:creationId xmlns:a16="http://schemas.microsoft.com/office/drawing/2014/main" id="{7B7B4A36-63CC-4E4E-9492-E24ED990C3D9}"/>
              </a:ext>
            </a:extLst>
          </p:cNvPr>
          <p:cNvSpPr/>
          <p:nvPr/>
        </p:nvSpPr>
        <p:spPr>
          <a:xfrm>
            <a:off x="628733" y="2041236"/>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91895235-0FC6-44CD-8ECD-39A31CDAEEC3}"/>
              </a:ext>
            </a:extLst>
          </p:cNvPr>
          <p:cNvSpPr txBox="1"/>
          <p:nvPr/>
        </p:nvSpPr>
        <p:spPr>
          <a:xfrm>
            <a:off x="2478149" y="2166004"/>
            <a:ext cx="4224939" cy="461665"/>
          </a:xfrm>
          <a:prstGeom prst="rect">
            <a:avLst/>
          </a:prstGeom>
          <a:noFill/>
        </p:spPr>
        <p:txBody>
          <a:bodyPr wrap="none" rtlCol="0">
            <a:spAutoFit/>
          </a:bodyPr>
          <a:lstStyle/>
          <a:p>
            <a:r>
              <a:rPr lang="en-US" sz="2400" dirty="0"/>
              <a:t>Support upstream release cycles</a:t>
            </a:r>
          </a:p>
        </p:txBody>
      </p:sp>
      <p:sp>
        <p:nvSpPr>
          <p:cNvPr id="8" name="Arrow: Right 7">
            <a:extLst>
              <a:ext uri="{FF2B5EF4-FFF2-40B4-BE49-F238E27FC236}">
                <a16:creationId xmlns:a16="http://schemas.microsoft.com/office/drawing/2014/main" id="{E766BDC6-DB16-43CB-A73E-5C4643089611}"/>
              </a:ext>
            </a:extLst>
          </p:cNvPr>
          <p:cNvSpPr/>
          <p:nvPr/>
        </p:nvSpPr>
        <p:spPr>
          <a:xfrm>
            <a:off x="628733" y="3322988"/>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9" name="TextBox 8">
            <a:extLst>
              <a:ext uri="{FF2B5EF4-FFF2-40B4-BE49-F238E27FC236}">
                <a16:creationId xmlns:a16="http://schemas.microsoft.com/office/drawing/2014/main" id="{7BAFCD75-12E6-4C45-B232-6CCE19FB7411}"/>
              </a:ext>
            </a:extLst>
          </p:cNvPr>
          <p:cNvSpPr txBox="1"/>
          <p:nvPr/>
        </p:nvSpPr>
        <p:spPr>
          <a:xfrm>
            <a:off x="2478149" y="3263090"/>
            <a:ext cx="6258636" cy="830997"/>
          </a:xfrm>
          <a:prstGeom prst="rect">
            <a:avLst/>
          </a:prstGeom>
          <a:noFill/>
        </p:spPr>
        <p:txBody>
          <a:bodyPr wrap="none" rtlCol="0">
            <a:spAutoFit/>
          </a:bodyPr>
          <a:lstStyle/>
          <a:p>
            <a:r>
              <a:rPr lang="en-US" sz="2400" dirty="0"/>
              <a:t>Provide ‘On-demand’ access to all stakeholders</a:t>
            </a:r>
          </a:p>
          <a:p>
            <a:r>
              <a:rPr lang="en-US" sz="2400" dirty="0"/>
              <a:t>to a multi-vendor, </a:t>
            </a:r>
            <a:r>
              <a:rPr lang="en-US" sz="2400" dirty="0" err="1"/>
              <a:t>multifabric</a:t>
            </a:r>
            <a:r>
              <a:rPr lang="en-US" sz="2400" dirty="0"/>
              <a:t> testbed</a:t>
            </a:r>
          </a:p>
        </p:txBody>
      </p:sp>
      <p:sp>
        <p:nvSpPr>
          <p:cNvPr id="10" name="Arrow: Right 9">
            <a:extLst>
              <a:ext uri="{FF2B5EF4-FFF2-40B4-BE49-F238E27FC236}">
                <a16:creationId xmlns:a16="http://schemas.microsoft.com/office/drawing/2014/main" id="{2A393BD6-6C8E-41E0-9FC6-11CDE51A1998}"/>
              </a:ext>
            </a:extLst>
          </p:cNvPr>
          <p:cNvSpPr/>
          <p:nvPr/>
        </p:nvSpPr>
        <p:spPr>
          <a:xfrm>
            <a:off x="628733" y="4548456"/>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1" name="TextBox 10">
            <a:extLst>
              <a:ext uri="{FF2B5EF4-FFF2-40B4-BE49-F238E27FC236}">
                <a16:creationId xmlns:a16="http://schemas.microsoft.com/office/drawing/2014/main" id="{6EB981F7-3620-4838-992C-DEB86DD35178}"/>
              </a:ext>
            </a:extLst>
          </p:cNvPr>
          <p:cNvSpPr txBox="1"/>
          <p:nvPr/>
        </p:nvSpPr>
        <p:spPr>
          <a:xfrm>
            <a:off x="2478149" y="4673224"/>
            <a:ext cx="9264139" cy="461665"/>
          </a:xfrm>
          <a:prstGeom prst="rect">
            <a:avLst/>
          </a:prstGeom>
          <a:noFill/>
        </p:spPr>
        <p:txBody>
          <a:bodyPr wrap="none" rtlCol="0">
            <a:spAutoFit/>
          </a:bodyPr>
          <a:lstStyle/>
          <a:p>
            <a:r>
              <a:rPr lang="en-US" sz="2400" dirty="0"/>
              <a:t>Continue the Logo Program if desired, but based on Linux distributions</a:t>
            </a:r>
          </a:p>
        </p:txBody>
      </p:sp>
    </p:spTree>
    <p:extLst>
      <p:ext uri="{BB962C8B-B14F-4D97-AF65-F5344CB8AC3E}">
        <p14:creationId xmlns:p14="http://schemas.microsoft.com/office/powerpoint/2010/main" val="1274183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Two major usages, one possibility</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p:txBody>
          <a:bodyPr/>
          <a:lstStyle/>
          <a:p>
            <a:r>
              <a:rPr lang="en-US" dirty="0"/>
              <a:t>Continuous Integration Testing</a:t>
            </a:r>
          </a:p>
          <a:p>
            <a:pPr lvl="1"/>
            <a:r>
              <a:rPr lang="en-US" dirty="0"/>
              <a:t>Objective: Identify problems in the upstream software introduced in the development cycle</a:t>
            </a:r>
          </a:p>
          <a:p>
            <a:pPr lvl="1"/>
            <a:r>
              <a:rPr lang="en-US" dirty="0"/>
              <a:t>Provide maintainers a broad-based view of the state of device testing</a:t>
            </a:r>
          </a:p>
          <a:p>
            <a:pPr lvl="2"/>
            <a:r>
              <a:rPr lang="en-US" dirty="0"/>
              <a:t>vs forcing maintainers to gather that information from each individual hardware vendor</a:t>
            </a:r>
          </a:p>
          <a:p>
            <a:pPr lvl="1"/>
            <a:r>
              <a:rPr lang="en-US" dirty="0"/>
              <a:t>Primarily targeted at supporting kernel maintainers and to a lesser degree user space maintainers (</a:t>
            </a:r>
            <a:r>
              <a:rPr lang="en-US" dirty="0" err="1"/>
              <a:t>rdma</a:t>
            </a:r>
            <a:r>
              <a:rPr lang="en-US" dirty="0"/>
              <a:t>-core, </a:t>
            </a:r>
            <a:r>
              <a:rPr lang="en-US" dirty="0" err="1"/>
              <a:t>etc</a:t>
            </a:r>
            <a:r>
              <a:rPr lang="en-US" dirty="0"/>
              <a:t>)</a:t>
            </a:r>
          </a:p>
          <a:p>
            <a:pPr lvl="2"/>
            <a:r>
              <a:rPr lang="en-US" dirty="0"/>
              <a:t>hardware vendors derive some benefit too</a:t>
            </a:r>
          </a:p>
          <a:p>
            <a:endParaRPr lang="en-US" dirty="0"/>
          </a:p>
          <a:p>
            <a:r>
              <a:rPr lang="en-US" dirty="0"/>
              <a:t>On-Demand Development and Testing Capability for Distros, Vendors and Others</a:t>
            </a:r>
          </a:p>
          <a:p>
            <a:pPr lvl="1"/>
            <a:r>
              <a:rPr lang="en-US" dirty="0"/>
              <a:t>Objective: Provide a hardware and software platform for use by clients ‘on-demand’</a:t>
            </a:r>
          </a:p>
          <a:p>
            <a:pPr lvl="1"/>
            <a:endParaRPr lang="en-US" dirty="0"/>
          </a:p>
          <a:p>
            <a:r>
              <a:rPr lang="en-US" dirty="0"/>
              <a:t>A Possible Third Objective – A Certification Program (‘Logo Testing’)</a:t>
            </a:r>
          </a:p>
          <a:p>
            <a:pPr lvl="1"/>
            <a:r>
              <a:rPr lang="en-US" dirty="0"/>
              <a:t>Objective: An industry recognized, independent certification program allowing clients (primarily hardware vendors and distros) to claim “compliance” to a given set of tests</a:t>
            </a:r>
          </a:p>
          <a:p>
            <a:pPr lvl="1"/>
            <a:endParaRPr lang="en-US" dirty="0"/>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fld id="{0743EA0E-C5B1-48EC-8082-F253EA88050D}" type="slidenum">
              <a:rPr lang="en-US" smtClean="0"/>
              <a:pPr/>
              <a:t>48</a:t>
            </a:fld>
            <a:endParaRPr lang="en-US" dirty="0"/>
          </a:p>
        </p:txBody>
      </p:sp>
    </p:spTree>
    <p:extLst>
      <p:ext uri="{BB962C8B-B14F-4D97-AF65-F5344CB8AC3E}">
        <p14:creationId xmlns:p14="http://schemas.microsoft.com/office/powerpoint/2010/main" val="342220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12639"/>
            <a:ext cx="11098924" cy="4813525"/>
          </a:xfrm>
          <a:ln>
            <a:noFill/>
          </a:ln>
        </p:spPr>
        <p:txBody>
          <a:bodyPr>
            <a:normAutofit/>
          </a:bodyPr>
          <a:lstStyle/>
          <a:p>
            <a:pPr marL="0" indent="0">
              <a:buNone/>
            </a:pPr>
            <a:r>
              <a:rPr lang="en-US" dirty="0"/>
              <a:t>The original OpenFabrics Interoperability Logo Program was:</a:t>
            </a:r>
            <a:endParaRPr lang="en-US" b="0" dirty="0"/>
          </a:p>
          <a:p>
            <a:r>
              <a:rPr lang="en-US" b="0" dirty="0"/>
              <a:t>Designed to validate interoperability between vendors, and with the OFED stack</a:t>
            </a:r>
          </a:p>
          <a:p>
            <a:r>
              <a:rPr lang="en-US" b="0" dirty="0"/>
              <a:t>Narrowly focused on a small hardware vendor community</a:t>
            </a:r>
          </a:p>
          <a:p>
            <a:r>
              <a:rPr lang="en-US" b="0" dirty="0"/>
              <a:t>Centered around a certification program – ‘Logo Program’</a:t>
            </a:r>
          </a:p>
          <a:p>
            <a:r>
              <a:rPr lang="en-US" b="0" dirty="0"/>
              <a:t>Forced participants into a rigid program schedule</a:t>
            </a:r>
          </a:p>
          <a:p>
            <a:r>
              <a:rPr lang="en-US" b="0" dirty="0">
                <a:sym typeface="Wingdings" panose="05000000000000000000" pitchFamily="2" charset="2"/>
              </a:rPr>
              <a:t>Paid for by the subscribers, who were charged a fixed base fee + an incremental fee based on number of devices tested</a:t>
            </a:r>
          </a:p>
          <a:p>
            <a:pPr marL="0" indent="0">
              <a:buNone/>
            </a:pPr>
            <a:endParaRPr lang="en-US" b="0" dirty="0">
              <a:sym typeface="Wingdings" panose="05000000000000000000" pitchFamily="2" charset="2"/>
            </a:endParaRPr>
          </a:p>
          <a:p>
            <a:pPr marL="0" indent="0">
              <a:buNone/>
            </a:pPr>
            <a:r>
              <a:rPr lang="en-US" dirty="0"/>
              <a:t>Over time …</a:t>
            </a:r>
            <a:endParaRPr lang="en-US" b="0" dirty="0">
              <a:sym typeface="Wingdings" panose="05000000000000000000" pitchFamily="2" charset="2"/>
            </a:endParaRPr>
          </a:p>
          <a:p>
            <a:r>
              <a:rPr lang="en-US" b="0" dirty="0">
                <a:sym typeface="Wingdings" panose="05000000000000000000" pitchFamily="2" charset="2"/>
              </a:rPr>
              <a:t>OFED’s components were replaced by a community-supported open source RDMA subsystem</a:t>
            </a:r>
          </a:p>
          <a:p>
            <a:r>
              <a:rPr lang="en-US" b="0" dirty="0">
                <a:sym typeface="Wingdings" panose="05000000000000000000" pitchFamily="2" charset="2"/>
              </a:rPr>
              <a:t>RDMA users and vendors expressed strong preference to test against standard Distros and upstream kernels</a:t>
            </a:r>
          </a:p>
          <a:p>
            <a:r>
              <a:rPr lang="en-US" b="0" dirty="0">
                <a:sym typeface="Wingdings" panose="05000000000000000000" pitchFamily="2" charset="2"/>
              </a:rPr>
              <a:t>Industry consolidation reduced the number of hardware devices</a:t>
            </a:r>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5</a:t>
            </a:fld>
            <a:endParaRPr lang="en-US" dirty="0"/>
          </a:p>
        </p:txBody>
      </p:sp>
      <p:sp>
        <p:nvSpPr>
          <p:cNvPr id="12" name="Title 11">
            <a:extLst>
              <a:ext uri="{FF2B5EF4-FFF2-40B4-BE49-F238E27FC236}">
                <a16:creationId xmlns:a16="http://schemas.microsoft.com/office/drawing/2014/main" id="{5755C13F-A7E6-425A-91B9-30A487824248}"/>
              </a:ext>
            </a:extLst>
          </p:cNvPr>
          <p:cNvSpPr>
            <a:spLocks noGrp="1"/>
          </p:cNvSpPr>
          <p:nvPr>
            <p:ph type="title"/>
          </p:nvPr>
        </p:nvSpPr>
        <p:spPr/>
        <p:txBody>
          <a:bodyPr/>
          <a:lstStyle/>
          <a:p>
            <a:r>
              <a:rPr lang="en-US" dirty="0"/>
              <a:t>An instructive look in the rearview mirror</a:t>
            </a:r>
          </a:p>
        </p:txBody>
      </p:sp>
      <p:sp>
        <p:nvSpPr>
          <p:cNvPr id="6" name="TextBox 5">
            <a:extLst>
              <a:ext uri="{FF2B5EF4-FFF2-40B4-BE49-F238E27FC236}">
                <a16:creationId xmlns:a16="http://schemas.microsoft.com/office/drawing/2014/main" id="{75FD0F6B-15BE-4F01-AE56-19AD11D820E0}"/>
              </a:ext>
            </a:extLst>
          </p:cNvPr>
          <p:cNvSpPr txBox="1"/>
          <p:nvPr/>
        </p:nvSpPr>
        <p:spPr>
          <a:xfrm>
            <a:off x="2237604" y="6032019"/>
            <a:ext cx="7716792" cy="369332"/>
          </a:xfrm>
          <a:prstGeom prst="rect">
            <a:avLst/>
          </a:prstGeom>
          <a:noFill/>
          <a:ln w="28575">
            <a:solidFill>
              <a:schemeClr val="accent1"/>
            </a:solidFill>
          </a:ln>
        </p:spPr>
        <p:txBody>
          <a:bodyPr wrap="none" rtlCol="0">
            <a:spAutoFit/>
          </a:bodyPr>
          <a:lstStyle/>
          <a:p>
            <a:r>
              <a:rPr lang="en-US" dirty="0"/>
              <a:t>Long Story Short – it was the right program for its time, but that time has passed</a:t>
            </a:r>
          </a:p>
        </p:txBody>
      </p:sp>
    </p:spTree>
    <p:extLst>
      <p:ext uri="{BB962C8B-B14F-4D97-AF65-F5344CB8AC3E}">
        <p14:creationId xmlns:p14="http://schemas.microsoft.com/office/powerpoint/2010/main" val="292596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BF2C-0CF7-481D-B995-3D06B1440F7E}"/>
              </a:ext>
            </a:extLst>
          </p:cNvPr>
          <p:cNvSpPr>
            <a:spLocks noGrp="1"/>
          </p:cNvSpPr>
          <p:nvPr>
            <p:ph type="title"/>
          </p:nvPr>
        </p:nvSpPr>
        <p:spPr>
          <a:xfrm>
            <a:off x="609600" y="441466"/>
            <a:ext cx="10972800" cy="419032"/>
          </a:xfrm>
        </p:spPr>
        <p:txBody>
          <a:bodyPr/>
          <a:lstStyle/>
          <a:p>
            <a:r>
              <a:rPr lang="en-US"/>
              <a:t>question</a:t>
            </a:r>
            <a:endParaRPr lang="en-US" dirty="0"/>
          </a:p>
        </p:txBody>
      </p:sp>
      <p:sp>
        <p:nvSpPr>
          <p:cNvPr id="4" name="Slide Number Placeholder 3">
            <a:extLst>
              <a:ext uri="{FF2B5EF4-FFF2-40B4-BE49-F238E27FC236}">
                <a16:creationId xmlns:a16="http://schemas.microsoft.com/office/drawing/2014/main" id="{4BAC1F6C-E3C1-485B-9F21-D904F9CAC88A}"/>
              </a:ext>
            </a:extLst>
          </p:cNvPr>
          <p:cNvSpPr>
            <a:spLocks noGrp="1"/>
          </p:cNvSpPr>
          <p:nvPr>
            <p:ph type="sldNum" sz="quarter" idx="11"/>
          </p:nvPr>
        </p:nvSpPr>
        <p:spPr>
          <a:xfrm>
            <a:off x="4724400" y="6401351"/>
            <a:ext cx="2743200" cy="365125"/>
          </a:xfrm>
        </p:spPr>
        <p:txBody>
          <a:bodyPr/>
          <a:lstStyle/>
          <a:p>
            <a:fld id="{0743EA0E-C5B1-48EC-8082-F253EA88050D}" type="slidenum">
              <a:rPr lang="en-US" smtClean="0"/>
              <a:pPr/>
              <a:t>6</a:t>
            </a:fld>
            <a:endParaRPr lang="en-US" dirty="0"/>
          </a:p>
        </p:txBody>
      </p:sp>
      <p:pic>
        <p:nvPicPr>
          <p:cNvPr id="9" name="Picture 8">
            <a:extLst>
              <a:ext uri="{FF2B5EF4-FFF2-40B4-BE49-F238E27FC236}">
                <a16:creationId xmlns:a16="http://schemas.microsoft.com/office/drawing/2014/main" id="{C0F7AEBB-9855-44A1-A729-6405F3E85D07}"/>
              </a:ext>
            </a:extLst>
          </p:cNvPr>
          <p:cNvPicPr>
            <a:picLocks noChangeAspect="1"/>
          </p:cNvPicPr>
          <p:nvPr/>
        </p:nvPicPr>
        <p:blipFill>
          <a:blip r:embed="rId2"/>
          <a:stretch>
            <a:fillRect/>
          </a:stretch>
        </p:blipFill>
        <p:spPr>
          <a:xfrm>
            <a:off x="308610" y="1734312"/>
            <a:ext cx="6846570" cy="4182826"/>
          </a:xfrm>
          <a:prstGeom prst="rect">
            <a:avLst/>
          </a:prstGeom>
        </p:spPr>
      </p:pic>
      <p:sp>
        <p:nvSpPr>
          <p:cNvPr id="3" name="TextBox 2">
            <a:extLst>
              <a:ext uri="{FF2B5EF4-FFF2-40B4-BE49-F238E27FC236}">
                <a16:creationId xmlns:a16="http://schemas.microsoft.com/office/drawing/2014/main" id="{A8DF29C5-8927-472B-94A4-08B824C9A42C}"/>
              </a:ext>
            </a:extLst>
          </p:cNvPr>
          <p:cNvSpPr txBox="1"/>
          <p:nvPr/>
        </p:nvSpPr>
        <p:spPr>
          <a:xfrm>
            <a:off x="5878081" y="1734312"/>
            <a:ext cx="5837669"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Can we design a program that delivers greater value than the OFILP at lower cost?</a:t>
            </a:r>
          </a:p>
          <a:p>
            <a:r>
              <a:rPr lang="en-US" sz="2400" dirty="0">
                <a:latin typeface="Arial" panose="020B0604020202020204" pitchFamily="34" charset="0"/>
                <a:cs typeface="Arial" panose="020B0604020202020204" pitchFamily="34" charset="0"/>
              </a:rPr>
              <a:t>While serving the needs of:</a:t>
            </a:r>
          </a:p>
          <a:p>
            <a:pPr marL="285750" indent="-285750">
              <a:buFontTx/>
              <a:buChar char="-"/>
            </a:pPr>
            <a:r>
              <a:rPr lang="en-US" sz="2400" dirty="0">
                <a:latin typeface="Arial" panose="020B0604020202020204" pitchFamily="34" charset="0"/>
                <a:cs typeface="Arial" panose="020B0604020202020204" pitchFamily="34" charset="0"/>
              </a:rPr>
              <a:t>Alliance members</a:t>
            </a:r>
          </a:p>
          <a:p>
            <a:pPr marL="285750" indent="-285750">
              <a:buFontTx/>
              <a:buChar char="-"/>
            </a:pPr>
            <a:r>
              <a:rPr lang="en-US" sz="2400" dirty="0">
                <a:latin typeface="Arial" panose="020B0604020202020204" pitchFamily="34" charset="0"/>
                <a:cs typeface="Arial" panose="020B0604020202020204" pitchFamily="34" charset="0"/>
              </a:rPr>
              <a:t>The open community</a:t>
            </a:r>
          </a:p>
          <a:p>
            <a:pPr marL="285750" indent="-285750">
              <a:buFontTx/>
              <a:buChar char="-"/>
            </a:pPr>
            <a:r>
              <a:rPr lang="en-US" sz="2400" dirty="0">
                <a:latin typeface="Arial" panose="020B0604020202020204" pitchFamily="34" charset="0"/>
                <a:cs typeface="Arial" panose="020B0604020202020204" pitchFamily="34" charset="0"/>
              </a:rPr>
              <a:t>Vendors</a:t>
            </a:r>
          </a:p>
          <a:p>
            <a:pPr marL="285750" indent="-285750">
              <a:buFontTx/>
              <a:buChar char="-"/>
            </a:pPr>
            <a:r>
              <a:rPr lang="en-US" sz="2400" dirty="0">
                <a:latin typeface="Arial" panose="020B0604020202020204" pitchFamily="34" charset="0"/>
                <a:cs typeface="Arial" panose="020B0604020202020204" pitchFamily="34" charset="0"/>
              </a:rPr>
              <a:t>OEMs</a:t>
            </a:r>
          </a:p>
        </p:txBody>
      </p:sp>
      <p:sp>
        <p:nvSpPr>
          <p:cNvPr id="6" name="TextBox 5">
            <a:extLst>
              <a:ext uri="{FF2B5EF4-FFF2-40B4-BE49-F238E27FC236}">
                <a16:creationId xmlns:a16="http://schemas.microsoft.com/office/drawing/2014/main" id="{3091E0D3-CE77-41D2-B5E6-7CDD5637D8C4}"/>
              </a:ext>
            </a:extLst>
          </p:cNvPr>
          <p:cNvSpPr txBox="1"/>
          <p:nvPr/>
        </p:nvSpPr>
        <p:spPr>
          <a:xfrm>
            <a:off x="3731895" y="5175827"/>
            <a:ext cx="8063865" cy="461665"/>
          </a:xfrm>
          <a:prstGeom prst="rect">
            <a:avLst/>
          </a:prstGeom>
          <a:noFill/>
          <a:ln w="57150">
            <a:solidFill>
              <a:srgbClr val="00B0F0"/>
            </a:solidFill>
          </a:ln>
        </p:spPr>
        <p:txBody>
          <a:bodyPr wrap="square" rtlCol="0">
            <a:spAutoFit/>
          </a:bodyPr>
          <a:lstStyle/>
          <a:p>
            <a:r>
              <a:rPr lang="en-US" sz="2400" dirty="0">
                <a:latin typeface="Arial" panose="020B0604020202020204" pitchFamily="34" charset="0"/>
                <a:cs typeface="Arial" panose="020B0604020202020204" pitchFamily="34" charset="0"/>
              </a:rPr>
              <a:t>In short, a program that delivers on the OFA’s mission</a:t>
            </a:r>
          </a:p>
        </p:txBody>
      </p:sp>
    </p:spTree>
    <p:extLst>
      <p:ext uri="{BB962C8B-B14F-4D97-AF65-F5344CB8AC3E}">
        <p14:creationId xmlns:p14="http://schemas.microsoft.com/office/powerpoint/2010/main" val="274586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7B-9D5F-45C4-92F0-B64527EC10A9}"/>
              </a:ext>
            </a:extLst>
          </p:cNvPr>
          <p:cNvSpPr>
            <a:spLocks noGrp="1"/>
          </p:cNvSpPr>
          <p:nvPr>
            <p:ph type="title"/>
          </p:nvPr>
        </p:nvSpPr>
        <p:spPr/>
        <p:txBody>
          <a:bodyPr/>
          <a:lstStyle/>
          <a:p>
            <a:r>
              <a:rPr lang="en-US" dirty="0"/>
              <a:t>A better idea?</a:t>
            </a:r>
          </a:p>
        </p:txBody>
      </p:sp>
      <p:sp>
        <p:nvSpPr>
          <p:cNvPr id="3" name="Content Placeholder 2">
            <a:extLst>
              <a:ext uri="{FF2B5EF4-FFF2-40B4-BE49-F238E27FC236}">
                <a16:creationId xmlns:a16="http://schemas.microsoft.com/office/drawing/2014/main" id="{DAA1AFA1-BD28-41E9-8884-2487F241B402}"/>
              </a:ext>
            </a:extLst>
          </p:cNvPr>
          <p:cNvSpPr>
            <a:spLocks noGrp="1"/>
          </p:cNvSpPr>
          <p:nvPr>
            <p:ph idx="1"/>
          </p:nvPr>
        </p:nvSpPr>
        <p:spPr/>
        <p:txBody>
          <a:bodyPr>
            <a:normAutofit lnSpcReduction="10000"/>
          </a:bodyPr>
          <a:lstStyle/>
          <a:p>
            <a:pPr marL="0" indent="0">
              <a:buNone/>
            </a:pPr>
            <a:r>
              <a:rPr lang="en-US" dirty="0"/>
              <a:t>At the 2019 Workshop, a ‘re-imagined’ Interop program was proposed:</a:t>
            </a:r>
          </a:p>
          <a:p>
            <a:pPr marL="0" indent="0">
              <a:buNone/>
            </a:pPr>
            <a:endParaRPr lang="en-US" dirty="0"/>
          </a:p>
          <a:p>
            <a:r>
              <a:rPr lang="en-US" dirty="0"/>
              <a:t>Designed to be responsive to the needs of a much broader audience</a:t>
            </a:r>
          </a:p>
          <a:p>
            <a:pPr marL="628650" lvl="1" indent="-457200"/>
            <a:r>
              <a:rPr lang="en-US" dirty="0"/>
              <a:t>Continues to serve the traditional hardware vendors and distros</a:t>
            </a:r>
          </a:p>
          <a:p>
            <a:pPr marL="628650" lvl="1" indent="-457200"/>
            <a:r>
              <a:rPr lang="en-US" dirty="0"/>
              <a:t>Adds Linux community, network software developers, middleware developers and others as stakeholders</a:t>
            </a:r>
          </a:p>
          <a:p>
            <a:r>
              <a:rPr lang="en-US" dirty="0"/>
              <a:t>Greatly improved flexibility for clients of the program</a:t>
            </a:r>
          </a:p>
          <a:p>
            <a:pPr marL="628650" lvl="1" indent="-457200"/>
            <a:r>
              <a:rPr lang="en-US" dirty="0"/>
              <a:t>Based on an ‘on-demand’ philosophy</a:t>
            </a:r>
          </a:p>
          <a:p>
            <a:pPr marL="628650" lvl="1" indent="-457200"/>
            <a:r>
              <a:rPr lang="en-US" dirty="0"/>
              <a:t>Retains the original logo program, (if desired by the client base), but no longer the center of the universe</a:t>
            </a:r>
          </a:p>
          <a:p>
            <a:r>
              <a:rPr lang="en-US" dirty="0"/>
              <a:t>Integrates popular distributions</a:t>
            </a:r>
          </a:p>
          <a:p>
            <a:pPr marL="628650" lvl="1" indent="-457200"/>
            <a:r>
              <a:rPr lang="en-US" dirty="0"/>
              <a:t>Compared to the OFILP, which was driven by OFED </a:t>
            </a:r>
          </a:p>
          <a:p>
            <a:pPr marL="0" indent="0">
              <a:buNone/>
            </a:pPr>
            <a:endParaRPr lang="en-US" dirty="0"/>
          </a:p>
          <a:p>
            <a:r>
              <a:rPr lang="en-US" dirty="0">
                <a:solidFill>
                  <a:srgbClr val="C00000"/>
                </a:solidFill>
              </a:rPr>
              <a:t>Fundamental Shift In Philosophy</a:t>
            </a:r>
          </a:p>
          <a:p>
            <a:pPr lvl="1"/>
            <a:r>
              <a:rPr lang="en-US" dirty="0"/>
              <a:t>Old: OFILP consisted of debug events and logo events for IHVs; focused on awarding an OFA Logo  </a:t>
            </a:r>
          </a:p>
          <a:p>
            <a:pPr lvl="1"/>
            <a:r>
              <a:rPr lang="en-US" dirty="0"/>
              <a:t>New: FSDP is an experimental cluster, supported and maintained by the OFA and made available to members for testing, debug, and validation</a:t>
            </a:r>
          </a:p>
        </p:txBody>
      </p:sp>
      <p:sp>
        <p:nvSpPr>
          <p:cNvPr id="4" name="Slide Number Placeholder 3">
            <a:extLst>
              <a:ext uri="{FF2B5EF4-FFF2-40B4-BE49-F238E27FC236}">
                <a16:creationId xmlns:a16="http://schemas.microsoft.com/office/drawing/2014/main" id="{4E09ADD7-7A82-469D-9722-00D6686B60B3}"/>
              </a:ext>
            </a:extLst>
          </p:cNvPr>
          <p:cNvSpPr>
            <a:spLocks noGrp="1"/>
          </p:cNvSpPr>
          <p:nvPr>
            <p:ph type="sldNum" sz="quarter" idx="11"/>
          </p:nvPr>
        </p:nvSpPr>
        <p:spPr/>
        <p:txBody>
          <a:bodyPr/>
          <a:lstStyle/>
          <a:p>
            <a:fld id="{0743EA0E-C5B1-48EC-8082-F253EA88050D}" type="slidenum">
              <a:rPr lang="en-US" smtClean="0"/>
              <a:pPr/>
              <a:t>7</a:t>
            </a:fld>
            <a:endParaRPr lang="en-US" dirty="0"/>
          </a:p>
        </p:txBody>
      </p:sp>
    </p:spTree>
    <p:extLst>
      <p:ext uri="{BB962C8B-B14F-4D97-AF65-F5344CB8AC3E}">
        <p14:creationId xmlns:p14="http://schemas.microsoft.com/office/powerpoint/2010/main" val="422922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ACB3-687A-4363-B92E-BC4F7BBE3A3A}"/>
              </a:ext>
            </a:extLst>
          </p:cNvPr>
          <p:cNvSpPr>
            <a:spLocks noGrp="1"/>
          </p:cNvSpPr>
          <p:nvPr>
            <p:ph type="title"/>
          </p:nvPr>
        </p:nvSpPr>
        <p:spPr/>
        <p:txBody>
          <a:bodyPr/>
          <a:lstStyle/>
          <a:p>
            <a:r>
              <a:rPr lang="en-US" sz="3200" spc="-1" dirty="0">
                <a:solidFill>
                  <a:srgbClr val="FFFFFF"/>
                </a:solidFill>
              </a:rPr>
              <a:t>Serving our proposed target clients</a:t>
            </a:r>
            <a:endParaRPr lang="en-US" dirty="0"/>
          </a:p>
        </p:txBody>
      </p:sp>
      <p:sp>
        <p:nvSpPr>
          <p:cNvPr id="3" name="Content Placeholder 2">
            <a:extLst>
              <a:ext uri="{FF2B5EF4-FFF2-40B4-BE49-F238E27FC236}">
                <a16:creationId xmlns:a16="http://schemas.microsoft.com/office/drawing/2014/main" id="{915F6E24-EA68-47E2-A8FB-7C3AFA415D7C}"/>
              </a:ext>
            </a:extLst>
          </p:cNvPr>
          <p:cNvSpPr>
            <a:spLocks noGrp="1"/>
          </p:cNvSpPr>
          <p:nvPr>
            <p:ph idx="1"/>
          </p:nvPr>
        </p:nvSpPr>
        <p:spPr/>
        <p:txBody>
          <a:bodyPr/>
          <a:lstStyle/>
          <a:p>
            <a:r>
              <a:rPr lang="en-US" b="0" spc="-1" dirty="0">
                <a:solidFill>
                  <a:srgbClr val="000000"/>
                </a:solidFill>
              </a:rPr>
              <a:t>Upstream Linux Maintainers</a:t>
            </a:r>
          </a:p>
          <a:p>
            <a:pPr lvl="1"/>
            <a:r>
              <a:rPr lang="en-US" b="0" spc="-1" dirty="0">
                <a:solidFill>
                  <a:srgbClr val="000000"/>
                </a:solidFill>
              </a:rPr>
              <a:t>Automatic, continuous testing of upstream software (kernel, </a:t>
            </a:r>
            <a:r>
              <a:rPr lang="en-US" b="0" spc="-1" dirty="0" err="1">
                <a:solidFill>
                  <a:srgbClr val="000000"/>
                </a:solidFill>
              </a:rPr>
              <a:t>rdma</a:t>
            </a:r>
            <a:r>
              <a:rPr lang="en-US" b="0" spc="-1" dirty="0">
                <a:solidFill>
                  <a:srgbClr val="000000"/>
                </a:solidFill>
              </a:rPr>
              <a:t>-core,</a:t>
            </a:r>
            <a:r>
              <a:rPr lang="en-US" spc="-1" dirty="0">
                <a:solidFill>
                  <a:srgbClr val="000000"/>
                </a:solidFill>
              </a:rPr>
              <a:t> …)</a:t>
            </a:r>
          </a:p>
          <a:p>
            <a:pPr lvl="1"/>
            <a:r>
              <a:rPr lang="en-US" b="0" spc="-1" dirty="0">
                <a:solidFill>
                  <a:srgbClr val="000000"/>
                </a:solidFill>
              </a:rPr>
              <a:t>Centralized testing of multiple hardware vendors’ products</a:t>
            </a:r>
          </a:p>
          <a:p>
            <a:pPr lvl="1"/>
            <a:r>
              <a:rPr lang="en-US" b="0" spc="-1" dirty="0">
                <a:solidFill>
                  <a:srgbClr val="000000"/>
                </a:solidFill>
              </a:rPr>
              <a:t>Relieve maintainers of the burden of tracking the efficacy of hardware from multiple vendors</a:t>
            </a:r>
          </a:p>
          <a:p>
            <a:pPr lvl="1"/>
            <a:r>
              <a:rPr lang="en-US" spc="-1" dirty="0">
                <a:solidFill>
                  <a:srgbClr val="000000"/>
                </a:solidFill>
              </a:rPr>
              <a:t>Incubation of an open source community that contributes tests that can be run on the cluster</a:t>
            </a:r>
          </a:p>
          <a:p>
            <a:r>
              <a:rPr lang="en-US" b="0" spc="-1" dirty="0">
                <a:solidFill>
                  <a:srgbClr val="000000"/>
                </a:solidFill>
              </a:rPr>
              <a:t>Hardware Vendors *</a:t>
            </a:r>
          </a:p>
          <a:p>
            <a:pPr lvl="1"/>
            <a:r>
              <a:rPr lang="en-US" b="0" spc="-1" dirty="0">
                <a:solidFill>
                  <a:srgbClr val="000000"/>
                </a:solidFill>
              </a:rPr>
              <a:t>Private, on demand access to a multi-vendor cluster for testing/validation of new hardware, software, firmware </a:t>
            </a:r>
          </a:p>
          <a:p>
            <a:pPr lvl="1"/>
            <a:r>
              <a:rPr lang="en-US" spc="-1" dirty="0">
                <a:solidFill>
                  <a:srgbClr val="000000"/>
                </a:solidFill>
              </a:rPr>
              <a:t>Logo program, if desired</a:t>
            </a:r>
          </a:p>
          <a:p>
            <a:r>
              <a:rPr lang="en-US" b="0" spc="-1" dirty="0">
                <a:solidFill>
                  <a:srgbClr val="000000"/>
                </a:solidFill>
              </a:rPr>
              <a:t>OS Distros: On demand testing for distros (Red Hat, </a:t>
            </a:r>
            <a:r>
              <a:rPr lang="en-US" b="0" spc="-1" dirty="0" err="1">
                <a:solidFill>
                  <a:srgbClr val="000000"/>
                </a:solidFill>
              </a:rPr>
              <a:t>SuSE</a:t>
            </a:r>
            <a:r>
              <a:rPr lang="en-US" b="0" spc="-1" dirty="0">
                <a:solidFill>
                  <a:srgbClr val="000000"/>
                </a:solidFill>
              </a:rPr>
              <a:t>, OFED, etc.) **</a:t>
            </a:r>
            <a:endParaRPr lang="en-US" b="0" strike="sngStrike" spc="-1" dirty="0">
              <a:solidFill>
                <a:srgbClr val="000000"/>
              </a:solidFill>
            </a:endParaRPr>
          </a:p>
          <a:p>
            <a:pPr lvl="1"/>
            <a:r>
              <a:rPr lang="en-US" spc="-1" dirty="0">
                <a:solidFill>
                  <a:srgbClr val="000000"/>
                </a:solidFill>
              </a:rPr>
              <a:t>Private, on demand access to a multi-vendor cluster for e.g. release testing</a:t>
            </a:r>
          </a:p>
          <a:p>
            <a:pPr lvl="1"/>
            <a:r>
              <a:rPr lang="en-US" spc="-1" dirty="0">
                <a:solidFill>
                  <a:srgbClr val="000000"/>
                </a:solidFill>
              </a:rPr>
              <a:t>Logo program, if desired</a:t>
            </a:r>
          </a:p>
          <a:p>
            <a:r>
              <a:rPr lang="en-US" b="0" spc="-1" dirty="0">
                <a:solidFill>
                  <a:srgbClr val="000000"/>
                </a:solidFill>
              </a:rPr>
              <a:t>ISVs, Applications, Middleware</a:t>
            </a:r>
          </a:p>
          <a:p>
            <a:pPr lvl="1"/>
            <a:r>
              <a:rPr lang="en-US" b="0" spc="-1" dirty="0">
                <a:solidFill>
                  <a:srgbClr val="000000"/>
                </a:solidFill>
              </a:rPr>
              <a:t>On demand testing of specific software (</a:t>
            </a:r>
            <a:r>
              <a:rPr lang="en-US" b="0" spc="-1" dirty="0" err="1">
                <a:solidFill>
                  <a:srgbClr val="000000"/>
                </a:solidFill>
              </a:rPr>
              <a:t>OpenMPI</a:t>
            </a:r>
            <a:r>
              <a:rPr lang="en-US" b="0" spc="-1" dirty="0">
                <a:solidFill>
                  <a:srgbClr val="000000"/>
                </a:solidFill>
              </a:rPr>
              <a:t>, AMQP, OpenStack, others)</a:t>
            </a:r>
          </a:p>
          <a:p>
            <a:pPr lvl="1"/>
            <a:r>
              <a:rPr lang="en-US" b="0" spc="-1" dirty="0">
                <a:solidFill>
                  <a:srgbClr val="000000"/>
                </a:solidFill>
              </a:rPr>
              <a:t>Software development (Apache? MySQL?)</a:t>
            </a:r>
          </a:p>
          <a:p>
            <a:endParaRPr lang="en-US" dirty="0"/>
          </a:p>
        </p:txBody>
      </p:sp>
      <p:sp>
        <p:nvSpPr>
          <p:cNvPr id="4" name="Slide Number Placeholder 3">
            <a:extLst>
              <a:ext uri="{FF2B5EF4-FFF2-40B4-BE49-F238E27FC236}">
                <a16:creationId xmlns:a16="http://schemas.microsoft.com/office/drawing/2014/main" id="{BD7F14DB-0ECF-4BCB-8333-89E6A71E025F}"/>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A02C1060-B994-41B1-A7D9-29452CB3572C}"/>
              </a:ext>
            </a:extLst>
          </p:cNvPr>
          <p:cNvSpPr txBox="1"/>
          <p:nvPr/>
        </p:nvSpPr>
        <p:spPr>
          <a:xfrm>
            <a:off x="6295697" y="5664499"/>
            <a:ext cx="577591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*served by original OFA Logo Program</a:t>
            </a:r>
          </a:p>
          <a:p>
            <a:r>
              <a:rPr lang="en-US" dirty="0">
                <a:latin typeface="Arial" panose="020B0604020202020204" pitchFamily="34" charset="0"/>
                <a:cs typeface="Arial" panose="020B0604020202020204" pitchFamily="34" charset="0"/>
              </a:rPr>
              <a:t>**served by the “on-demand” testing program at NMC</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62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What it is</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p:txBody>
          <a:bodyPr/>
          <a:lstStyle/>
          <a:p>
            <a:r>
              <a:rPr lang="en-US" dirty="0"/>
              <a:t>The program comprises a ‘lights out’ cluster maintained and supported by the OFA</a:t>
            </a:r>
          </a:p>
          <a:p>
            <a:pPr lvl="1"/>
            <a:r>
              <a:rPr lang="en-US" dirty="0"/>
              <a:t>Easily accessible to OFA members</a:t>
            </a:r>
          </a:p>
          <a:p>
            <a:r>
              <a:rPr lang="en-US" dirty="0"/>
              <a:t>The cluster has at least three intended uses</a:t>
            </a:r>
          </a:p>
          <a:p>
            <a:pPr lvl="1"/>
            <a:r>
              <a:rPr lang="en-US" dirty="0"/>
              <a:t>Continuous Integration testing</a:t>
            </a:r>
          </a:p>
          <a:p>
            <a:pPr lvl="1"/>
            <a:r>
              <a:rPr lang="en-US" dirty="0"/>
              <a:t>On-demand testing</a:t>
            </a:r>
          </a:p>
          <a:p>
            <a:pPr lvl="1"/>
            <a:r>
              <a:rPr lang="en-US" dirty="0"/>
              <a:t>An optional logo program</a:t>
            </a:r>
          </a:p>
          <a:p>
            <a:r>
              <a:rPr lang="en-US" dirty="0"/>
              <a:t>Other uses are likely (and encouraged!) to emerge as the industry becomes aware of the capability being offered</a:t>
            </a:r>
          </a:p>
          <a:p>
            <a:pPr marL="0" indent="0">
              <a:buNone/>
            </a:pPr>
            <a:endParaRPr lang="en-US" dirty="0"/>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fld id="{0743EA0E-C5B1-48EC-8082-F253EA88050D}" type="slidenum">
              <a:rPr lang="en-US" smtClean="0"/>
              <a:pPr/>
              <a:t>9</a:t>
            </a:fld>
            <a:endParaRPr lang="en-US" dirty="0"/>
          </a:p>
        </p:txBody>
      </p:sp>
    </p:spTree>
    <p:extLst>
      <p:ext uri="{BB962C8B-B14F-4D97-AF65-F5344CB8AC3E}">
        <p14:creationId xmlns:p14="http://schemas.microsoft.com/office/powerpoint/2010/main" val="4267259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345D273D764E46A4D952B79692B23D" ma:contentTypeVersion="9" ma:contentTypeDescription="Create a new document." ma:contentTypeScope="" ma:versionID="e7d97e95fb058e269fe1add89c308c4e">
  <xsd:schema xmlns:xsd="http://www.w3.org/2001/XMLSchema" xmlns:xs="http://www.w3.org/2001/XMLSchema" xmlns:p="http://schemas.microsoft.com/office/2006/metadata/properties" xmlns:ns3="825f75df-2abe-4008-962f-f3e9f3d20557" targetNamespace="http://schemas.microsoft.com/office/2006/metadata/properties" ma:root="true" ma:fieldsID="11d3ebd78a09e453c839702d7af7b375" ns3:_="">
    <xsd:import namespace="825f75df-2abe-4008-962f-f3e9f3d205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f75df-2abe-4008-962f-f3e9f3d20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349D8B-31EC-46CE-97E3-C746956EA749}">
  <ds:schemaRefs>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825f75df-2abe-4008-962f-f3e9f3d2055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D5BBAC5-30A4-491F-ADDE-1F29E77D9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f75df-2abe-4008-962f-f3e9f3d20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C5ED02-8F81-41D9-94C7-8918F90041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21366</TotalTime>
  <Words>4623</Words>
  <Application>Microsoft Office PowerPoint</Application>
  <PresentationFormat>Widescreen</PresentationFormat>
  <Paragraphs>634</Paragraphs>
  <Slides>48</Slides>
  <Notes>3</Notes>
  <HiddenSlides>1</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8" baseType="lpstr">
      <vt:lpstr>Arial</vt:lpstr>
      <vt:lpstr>Arial Narrow</vt:lpstr>
      <vt:lpstr>Calibri</vt:lpstr>
      <vt:lpstr>Symbol</vt:lpstr>
      <vt:lpstr>Times New Roman</vt:lpstr>
      <vt:lpstr>Wingdings</vt:lpstr>
      <vt:lpstr>Office Theme</vt:lpstr>
      <vt:lpstr>1_Office Theme</vt:lpstr>
      <vt:lpstr>2_Office Theme</vt:lpstr>
      <vt:lpstr>Worksheet</vt:lpstr>
      <vt:lpstr>OFA Fabric Software Development Platform FSDP</vt:lpstr>
      <vt:lpstr>Executive summary</vt:lpstr>
      <vt:lpstr>Table of Contents</vt:lpstr>
      <vt:lpstr>Why an fsdp program</vt:lpstr>
      <vt:lpstr>An instructive look in the rearview mirror</vt:lpstr>
      <vt:lpstr>question</vt:lpstr>
      <vt:lpstr>A better idea?</vt:lpstr>
      <vt:lpstr>Serving our proposed target clients</vt:lpstr>
      <vt:lpstr>What it is</vt:lpstr>
      <vt:lpstr>Usage: pre-release integration testing</vt:lpstr>
      <vt:lpstr>Usage: ON-demand program</vt:lpstr>
      <vt:lpstr>Usage: logo program</vt:lpstr>
      <vt:lpstr>Fabric software development platform</vt:lpstr>
      <vt:lpstr>PowerPoint Presentation</vt:lpstr>
      <vt:lpstr>PowerPoint Presentation</vt:lpstr>
      <vt:lpstr>PowerPoint Presentation</vt:lpstr>
      <vt:lpstr>fSDP hardware Infrastructure</vt:lpstr>
      <vt:lpstr>Program administration</vt:lpstr>
      <vt:lpstr>FSDP testing usage Model</vt:lpstr>
      <vt:lpstr>Upstream collaboration</vt:lpstr>
      <vt:lpstr>Membership model</vt:lpstr>
      <vt:lpstr>Funding model</vt:lpstr>
      <vt:lpstr>Siting Options</vt:lpstr>
      <vt:lpstr>Plan for ongoing cluster Administration</vt:lpstr>
      <vt:lpstr>Deep dive into the numbers</vt:lpstr>
      <vt:lpstr>Next steps</vt:lpstr>
      <vt:lpstr>To close the proposal</vt:lpstr>
      <vt:lpstr>Costs</vt:lpstr>
      <vt:lpstr>Costs – continued</vt:lpstr>
      <vt:lpstr>PowerPoint Presentation</vt:lpstr>
      <vt:lpstr>NMC Distro Testing</vt:lpstr>
      <vt:lpstr>OFILP- openfabrics interop logo program</vt:lpstr>
      <vt:lpstr>OFILP mechanics</vt:lpstr>
      <vt:lpstr>Stakeholders</vt:lpstr>
      <vt:lpstr>stakeholder wish lists</vt:lpstr>
      <vt:lpstr>Upstream kernel pre-release testing</vt:lpstr>
      <vt:lpstr>interoperability means:</vt:lpstr>
      <vt:lpstr>a streamlined virtuous cycle</vt:lpstr>
      <vt:lpstr>Beaker Web Interface – System Search</vt:lpstr>
      <vt:lpstr>Beaker Web Interface – Provisioning</vt:lpstr>
      <vt:lpstr>Beaker Web Interface – Pools</vt:lpstr>
      <vt:lpstr>Beaker Web Interface – Activity</vt:lpstr>
      <vt:lpstr>Beaker Web Interface – Executed Tasks</vt:lpstr>
      <vt:lpstr>Beaker Web Interface – Job Log</vt:lpstr>
      <vt:lpstr>Program objectives – high level</vt:lpstr>
      <vt:lpstr>Target clients – a broader audience</vt:lpstr>
      <vt:lpstr>serving our clients</vt:lpstr>
      <vt:lpstr>Two major usages, one possibility</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Grun, Paul</cp:lastModifiedBy>
  <cp:revision>251</cp:revision>
  <cp:lastPrinted>2020-04-13T21:24:03Z</cp:lastPrinted>
  <dcterms:created xsi:type="dcterms:W3CDTF">2016-02-08T22:33:42Z</dcterms:created>
  <dcterms:modified xsi:type="dcterms:W3CDTF">2020-05-07T06:23:20Z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0x0101007F345D273D764E46A4D952B79692B23D</vt:lpwstr>
  </property>
  <property fmtid="{D5CDD505-2E9C-101B-9397-08002B2CF9AE}" pid="3" name="TitusGUID">
    <vt:lpwstr>6c703941-9298-433d-830a-a58d40e3e8b1</vt:lpwstr>
  </property>
  <property fmtid="{D5CDD505-2E9C-101B-9397-08002B2CF9AE}" pid="4" name="CTP_TimeStamp">
    <vt:lpwstr>2020-03-30 19:17:08Z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