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>
          <p15:clr>
            <a:srgbClr val="A4A3A4"/>
          </p15:clr>
        </p15:guide>
        <p15:guide id="2" pos="12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5302"/>
    <a:srgbClr val="6D6E71"/>
    <a:srgbClr val="0051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35" autoAdjust="0"/>
    <p:restoredTop sz="94366" autoAdjust="0"/>
  </p:normalViewPr>
  <p:slideViewPr>
    <p:cSldViewPr snapToGrid="0">
      <p:cViewPr varScale="1">
        <p:scale>
          <a:sx n="81" d="100"/>
          <a:sy n="81" d="100"/>
        </p:scale>
        <p:origin x="758" y="58"/>
      </p:cViewPr>
      <p:guideLst>
        <p:guide orient="horz" pos="2112"/>
        <p:guide pos="12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55524409-AA6D-49FE-A0C8-CA282E6A6A91}" type="datetime1">
              <a:rPr lang="en-US"/>
              <a:pPr>
                <a:defRPr/>
              </a:pPr>
              <a:t>1/10/2017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B33CCFEF-DA26-423D-BE49-67E67BA010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7545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DDD60918-725D-44C2-AD5E-9DFE3E31F5F9}" type="datetime1">
              <a:rPr lang="en-US"/>
              <a:pPr>
                <a:defRPr/>
              </a:pPr>
              <a:t>1/10/2017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BA8C316C-1847-4B6F-ABDB-A71BD91CBF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2275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8C316C-1847-4B6F-ABDB-A71BD91CBF9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501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241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546225"/>
          </a:xfrm>
        </p:spPr>
        <p:txBody>
          <a:bodyPr/>
          <a:lstStyle>
            <a:lvl1pPr algn="l">
              <a:defRPr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267200"/>
            <a:ext cx="6629400" cy="1066800"/>
          </a:xfrm>
        </p:spPr>
        <p:txBody>
          <a:bodyPr/>
          <a:lstStyle>
            <a:lvl1pPr marL="0" indent="0" algn="l">
              <a:buNone/>
              <a:defRPr>
                <a:solidFill>
                  <a:srgbClr val="6D6E7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21295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D2F87-45F0-469B-9E6A-02ABE28F30A6}" type="datetime1">
              <a:rPr lang="en-US" smtClean="0"/>
              <a:pPr>
                <a:defRPr/>
              </a:pPr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ISC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9411F-985C-4C31-9366-848682A48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394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E77E0-2B9A-477C-8614-8107AC108362}" type="datetime1">
              <a:rPr lang="en-US" smtClean="0"/>
              <a:pPr>
                <a:defRPr/>
              </a:pPr>
              <a:t>1/10/2017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ISC 2013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F3D4E-2216-48EB-BA95-E881464384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427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FECBD-0854-4558-8128-56022CA12F25}" type="datetime1">
              <a:rPr lang="en-US" smtClean="0"/>
              <a:pPr>
                <a:defRPr/>
              </a:pPr>
              <a:t>1/10/2017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ISC 2013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66A82-48DF-4DE4-B1EE-CA941DA511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751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E2CFA-6F6E-4AA4-BF45-4885A711FEAB}" type="datetime1">
              <a:rPr lang="en-US" smtClean="0"/>
              <a:pPr>
                <a:defRPr/>
              </a:pPr>
              <a:t>1/10/2017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ISC 2013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3EDDD-BBBD-49BF-8DB8-2A7972CE89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680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52195-B412-454A-99E2-039A434A0AAE}" type="datetime1">
              <a:rPr lang="en-US" smtClean="0"/>
              <a:pPr>
                <a:defRPr/>
              </a:pPr>
              <a:t>1/10/2017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ISC 2013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0492E-C288-45D3-BAC0-3385B67DD9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1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9342" y="4148421"/>
            <a:ext cx="2281506" cy="2281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667000"/>
            <a:ext cx="8229600" cy="1546225"/>
          </a:xfrm>
        </p:spPr>
        <p:txBody>
          <a:bodyPr/>
          <a:lstStyle>
            <a:lvl1pPr algn="ctr">
              <a:defRPr sz="3600"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4166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ISC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514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ribbon_small_rgb.jp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1788"/>
            <a:ext cx="8229600" cy="464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91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charset="0"/>
                <a:ea typeface="ＭＳ Ｐゴシック" pitchFamily="4" charset="-128"/>
                <a:cs typeface="Arial" charset="0"/>
              </a:defRPr>
            </a:lvl1pPr>
          </a:lstStyle>
          <a:p>
            <a:pPr>
              <a:defRPr/>
            </a:pPr>
            <a:fld id="{69E7D043-3D71-4B64-8BFF-57BD2433C0BB}" type="datetime1">
              <a:rPr lang="en-US" smtClean="0"/>
              <a:pPr>
                <a:defRPr/>
              </a:pPr>
              <a:t>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166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latin typeface="Arial" charset="0"/>
                <a:ea typeface="ＭＳ Ｐゴシック" pitchFamily="4" charset="-128"/>
                <a:cs typeface="Arial" charset="0"/>
              </a:defRPr>
            </a:lvl1pPr>
          </a:lstStyle>
          <a:p>
            <a:pPr>
              <a:defRPr/>
            </a:pPr>
            <a:r>
              <a:rPr lang="en-US" dirty="0" smtClean="0"/>
              <a:t>ISC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Arial" charset="0"/>
                <a:ea typeface="ＭＳ Ｐゴシック" pitchFamily="4" charset="-128"/>
                <a:cs typeface="Arial" charset="0"/>
              </a:defRPr>
            </a:lvl1pPr>
          </a:lstStyle>
          <a:p>
            <a:pPr>
              <a:defRPr/>
            </a:pPr>
            <a:fld id="{F7B81D13-1DB3-4B73-9678-C023053317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3" name="Picture 6" descr="OpenFabric_Alliance_Logo_ppt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 userDrawn="1"/>
        </p:nvCxnSpPr>
        <p:spPr>
          <a:xfrm>
            <a:off x="0" y="1447800"/>
            <a:ext cx="9144000" cy="1588"/>
          </a:xfrm>
          <a:prstGeom prst="line">
            <a:avLst/>
          </a:prstGeom>
          <a:ln w="12700" cap="flat" cmpd="sng" algn="ctr">
            <a:solidFill>
              <a:srgbClr val="E5530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21" r:id="rId7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5195"/>
          </a:solidFill>
          <a:latin typeface="Arial"/>
          <a:ea typeface="MS PGothic" pitchFamily="3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4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896611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Arial" pitchFamily="34" charset="0"/>
                <a:cs typeface="Arial" pitchFamily="34" charset="0"/>
              </a:rPr>
              <a:t>kfabric – network options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2069123" y="4677508"/>
            <a:ext cx="6629400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 smtClean="0">
                <a:latin typeface="Arial" pitchFamily="34" charset="0"/>
                <a:cs typeface="Arial" pitchFamily="34" charset="0"/>
              </a:rPr>
              <a:t>01/09/2017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sz="2400" dirty="0" smtClean="0">
                <a:latin typeface="Arial" pitchFamily="34" charset="0"/>
                <a:cs typeface="Arial" pitchFamily="34" charset="0"/>
              </a:rPr>
              <a:t>Paul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Grun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has been invested in developing the infrastructure to support kfabric development</a:t>
            </a:r>
          </a:p>
          <a:p>
            <a:pPr lvl="1"/>
            <a:r>
              <a:rPr lang="en-US" dirty="0" smtClean="0"/>
              <a:t>including an existing verbs provider</a:t>
            </a:r>
          </a:p>
          <a:p>
            <a:r>
              <a:rPr lang="en-US" dirty="0" smtClean="0"/>
              <a:t>But sustained effort on kfabric is awaiting a compelling, native network</a:t>
            </a:r>
          </a:p>
          <a:p>
            <a:r>
              <a:rPr lang="en-US" dirty="0" smtClean="0"/>
              <a:t>Is there useful work that could be done in the meantime to preserve the existing investment?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ISC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C9411F-985C-4C31-9366-848682A48BD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831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Options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712696" y="6416675"/>
            <a:ext cx="2133600" cy="365125"/>
          </a:xfrm>
        </p:spPr>
        <p:txBody>
          <a:bodyPr/>
          <a:lstStyle/>
          <a:p>
            <a:pPr>
              <a:defRPr/>
            </a:pPr>
            <a:fld id="{2DC9411F-985C-4C31-9366-848682A48BD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6501" y="2262433"/>
            <a:ext cx="1018093" cy="40535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API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86502" y="2782477"/>
            <a:ext cx="1018093" cy="17722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provider</a:t>
            </a:r>
            <a:endParaRPr lang="en-US" dirty="0"/>
          </a:p>
        </p:txBody>
      </p:sp>
      <p:grpSp>
        <p:nvGrpSpPr>
          <p:cNvPr id="40" name="Group 39"/>
          <p:cNvGrpSpPr/>
          <p:nvPr/>
        </p:nvGrpSpPr>
        <p:grpSpPr>
          <a:xfrm>
            <a:off x="1882221" y="2262433"/>
            <a:ext cx="1018094" cy="3779560"/>
            <a:chOff x="2834325" y="2262433"/>
            <a:chExt cx="1018094" cy="3779560"/>
          </a:xfrm>
        </p:grpSpPr>
        <p:sp>
          <p:nvSpPr>
            <p:cNvPr id="9" name="Rectangle 8"/>
            <p:cNvSpPr/>
            <p:nvPr/>
          </p:nvSpPr>
          <p:spPr>
            <a:xfrm>
              <a:off x="2834325" y="2262433"/>
              <a:ext cx="1018093" cy="4053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kfabric</a:t>
              </a: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834326" y="2782477"/>
              <a:ext cx="1018093" cy="177224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verbs</a:t>
              </a:r>
            </a:p>
            <a:p>
              <a:pPr algn="ctr"/>
              <a:r>
                <a:rPr lang="en-US" dirty="0" smtClean="0"/>
                <a:t>provider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928593" y="5303329"/>
              <a:ext cx="777999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6D6E71"/>
                  </a:solidFill>
                </a:rPr>
                <a:t>IB, RoCE, iWARP</a:t>
              </a:r>
              <a:endParaRPr lang="en-US" sz="1400" dirty="0" smtClean="0">
                <a:solidFill>
                  <a:srgbClr val="6D6E71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834325" y="4637988"/>
              <a:ext cx="1018093" cy="62216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HCA, NIC,</a:t>
              </a:r>
            </a:p>
            <a:p>
              <a:pPr algn="ctr"/>
              <a:r>
                <a:rPr lang="en-US" sz="1600" dirty="0" smtClean="0"/>
                <a:t>RNIC</a:t>
              </a:r>
            </a:p>
          </p:txBody>
        </p:sp>
      </p:grpSp>
      <p:sp>
        <p:nvSpPr>
          <p:cNvPr id="23" name="Rectangle 22"/>
          <p:cNvSpPr/>
          <p:nvPr/>
        </p:nvSpPr>
        <p:spPr>
          <a:xfrm>
            <a:off x="386500" y="4637988"/>
            <a:ext cx="1018093" cy="62216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device</a:t>
            </a:r>
            <a:endParaRPr lang="en-US" dirty="0"/>
          </a:p>
        </p:txBody>
      </p:sp>
      <p:grpSp>
        <p:nvGrpSpPr>
          <p:cNvPr id="43" name="Group 42"/>
          <p:cNvGrpSpPr/>
          <p:nvPr/>
        </p:nvGrpSpPr>
        <p:grpSpPr>
          <a:xfrm>
            <a:off x="5439268" y="2262433"/>
            <a:ext cx="1018094" cy="3779560"/>
            <a:chOff x="6391372" y="2262433"/>
            <a:chExt cx="1018094" cy="3779560"/>
          </a:xfrm>
        </p:grpSpPr>
        <p:sp>
          <p:nvSpPr>
            <p:cNvPr id="15" name="Rectangle 14"/>
            <p:cNvSpPr/>
            <p:nvPr/>
          </p:nvSpPr>
          <p:spPr>
            <a:xfrm>
              <a:off x="6391372" y="2262433"/>
              <a:ext cx="1018093" cy="4053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sockets</a:t>
              </a:r>
              <a:endParaRPr lang="en-US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391373" y="4637988"/>
              <a:ext cx="1018093" cy="62216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tbd</a:t>
              </a:r>
              <a:r>
                <a:rPr lang="en-US" dirty="0" smtClean="0"/>
                <a:t> </a:t>
              </a:r>
            </a:p>
            <a:p>
              <a:pPr algn="ctr"/>
              <a:r>
                <a:rPr lang="en-US" dirty="0" smtClean="0"/>
                <a:t>NIC</a:t>
              </a:r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391372" y="2782477"/>
              <a:ext cx="1018093" cy="177224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ksockets</a:t>
              </a:r>
              <a:endParaRPr lang="en-US" dirty="0" smtClean="0"/>
            </a:p>
            <a:p>
              <a:pPr algn="ctr"/>
              <a:r>
                <a:rPr lang="en-US" dirty="0" smtClean="0"/>
                <a:t>provider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511418" y="5303329"/>
              <a:ext cx="803781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6D6E71"/>
                  </a:solidFill>
                </a:rPr>
                <a:t>sockets over kfabric</a:t>
              </a:r>
              <a:endParaRPr lang="en-US" sz="1400" dirty="0" smtClean="0">
                <a:solidFill>
                  <a:srgbClr val="6D6E71"/>
                </a:solidFill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4253585" y="2262433"/>
            <a:ext cx="1018094" cy="3779560"/>
            <a:chOff x="5230305" y="2262433"/>
            <a:chExt cx="1018094" cy="3779560"/>
          </a:xfrm>
        </p:grpSpPr>
        <p:sp>
          <p:nvSpPr>
            <p:cNvPr id="12" name="Rectangle 11"/>
            <p:cNvSpPr/>
            <p:nvPr/>
          </p:nvSpPr>
          <p:spPr>
            <a:xfrm>
              <a:off x="5230305" y="2262433"/>
              <a:ext cx="1018093" cy="4053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kfabric</a:t>
              </a:r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230306" y="4637988"/>
              <a:ext cx="1018093" cy="62216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Enet</a:t>
              </a:r>
              <a:r>
                <a:rPr lang="en-US" dirty="0" smtClean="0"/>
                <a:t> </a:t>
              </a:r>
            </a:p>
            <a:p>
              <a:pPr algn="ctr"/>
              <a:r>
                <a:rPr lang="en-US" dirty="0" smtClean="0"/>
                <a:t>NIC</a:t>
              </a:r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230305" y="2782477"/>
              <a:ext cx="1018093" cy="177224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sockets</a:t>
              </a:r>
            </a:p>
            <a:p>
              <a:pPr algn="ctr"/>
              <a:r>
                <a:rPr lang="en-US" dirty="0" smtClean="0"/>
                <a:t>provider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324570" y="5303329"/>
              <a:ext cx="803781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6D6E71"/>
                  </a:solidFill>
                </a:rPr>
                <a:t>kfabric</a:t>
              </a:r>
            </a:p>
            <a:p>
              <a:pPr algn="ctr"/>
              <a:r>
                <a:rPr lang="en-US" sz="1400" dirty="0" smtClean="0">
                  <a:solidFill>
                    <a:srgbClr val="6D6E71"/>
                  </a:solidFill>
                </a:rPr>
                <a:t>over</a:t>
              </a:r>
            </a:p>
            <a:p>
              <a:pPr algn="ctr"/>
              <a:r>
                <a:rPr lang="en-US" sz="1400" dirty="0" smtClean="0">
                  <a:solidFill>
                    <a:srgbClr val="6D6E71"/>
                  </a:solidFill>
                </a:rPr>
                <a:t>sockets</a:t>
              </a:r>
              <a:endParaRPr lang="en-US" sz="1400" dirty="0" smtClean="0">
                <a:solidFill>
                  <a:srgbClr val="6D6E71"/>
                </a:solidFill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493655" y="5303329"/>
            <a:ext cx="8037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6D6E71"/>
                </a:solidFill>
              </a:rPr>
              <a:t>Target</a:t>
            </a:r>
            <a:r>
              <a:rPr lang="en-US" sz="1400" dirty="0" smtClean="0">
                <a:solidFill>
                  <a:srgbClr val="6D6E71"/>
                </a:solidFill>
              </a:rPr>
              <a:t> network</a:t>
            </a:r>
            <a:endParaRPr lang="en-US" sz="1400" dirty="0" smtClean="0">
              <a:solidFill>
                <a:srgbClr val="6D6E71"/>
              </a:solidFill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6600335" y="2262433"/>
            <a:ext cx="1018094" cy="3779560"/>
            <a:chOff x="7552439" y="2262433"/>
            <a:chExt cx="1018094" cy="3779560"/>
          </a:xfrm>
        </p:grpSpPr>
        <p:sp>
          <p:nvSpPr>
            <p:cNvPr id="18" name="Rectangle 17"/>
            <p:cNvSpPr/>
            <p:nvPr/>
          </p:nvSpPr>
          <p:spPr>
            <a:xfrm>
              <a:off x="7552439" y="2262433"/>
              <a:ext cx="1018093" cy="4053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kfabric</a:t>
              </a:r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552440" y="4637988"/>
              <a:ext cx="1018093" cy="62216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PCIe</a:t>
              </a:r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7552439" y="2782477"/>
              <a:ext cx="1018093" cy="177224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NTB</a:t>
              </a:r>
            </a:p>
            <a:p>
              <a:pPr algn="ctr"/>
              <a:r>
                <a:rPr lang="en-US" dirty="0" smtClean="0"/>
                <a:t>provider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564861" y="5303329"/>
              <a:ext cx="993248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6D6E71"/>
                  </a:solidFill>
                </a:rPr>
                <a:t>kfabric over PCIe/NTB</a:t>
              </a:r>
              <a:endParaRPr lang="en-US" sz="1400" dirty="0" smtClean="0">
                <a:solidFill>
                  <a:srgbClr val="6D6E71"/>
                </a:solidFill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7761402" y="2262433"/>
            <a:ext cx="1018094" cy="3741737"/>
            <a:chOff x="8713506" y="2262433"/>
            <a:chExt cx="1018094" cy="3741737"/>
          </a:xfrm>
        </p:grpSpPr>
        <p:sp>
          <p:nvSpPr>
            <p:cNvPr id="24" name="Rectangle 23"/>
            <p:cNvSpPr/>
            <p:nvPr/>
          </p:nvSpPr>
          <p:spPr>
            <a:xfrm>
              <a:off x="8713506" y="2262433"/>
              <a:ext cx="1018093" cy="4053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kfabric</a:t>
              </a:r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8713507" y="4637988"/>
              <a:ext cx="1018093" cy="62216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GNI</a:t>
              </a:r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8713506" y="2782477"/>
              <a:ext cx="1018093" cy="177224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GNI</a:t>
              </a:r>
            </a:p>
            <a:p>
              <a:pPr algn="ctr"/>
              <a:r>
                <a:rPr lang="en-US" dirty="0" smtClean="0"/>
                <a:t>provider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8713506" y="5265506"/>
              <a:ext cx="993248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6D6E71"/>
                  </a:solidFill>
                </a:rPr>
                <a:t>kfabric over </a:t>
              </a:r>
            </a:p>
            <a:p>
              <a:pPr algn="ctr"/>
              <a:r>
                <a:rPr lang="en-US" sz="1400" dirty="0" smtClean="0">
                  <a:solidFill>
                    <a:srgbClr val="6D6E71"/>
                  </a:solidFill>
                </a:rPr>
                <a:t>GNI</a:t>
              </a:r>
              <a:endParaRPr lang="en-US" sz="1400" dirty="0" smtClean="0">
                <a:solidFill>
                  <a:srgbClr val="6D6E71"/>
                </a:solidFill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3067903" y="2262433"/>
            <a:ext cx="1018094" cy="3779560"/>
            <a:chOff x="3996963" y="2262433"/>
            <a:chExt cx="1018094" cy="3779560"/>
          </a:xfrm>
        </p:grpSpPr>
        <p:sp>
          <p:nvSpPr>
            <p:cNvPr id="36" name="Rectangle 35"/>
            <p:cNvSpPr/>
            <p:nvPr/>
          </p:nvSpPr>
          <p:spPr>
            <a:xfrm>
              <a:off x="3996963" y="2262433"/>
              <a:ext cx="1018093" cy="4053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kfabric</a:t>
              </a:r>
              <a:endParaRPr lang="en-US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996964" y="4637988"/>
              <a:ext cx="1018093" cy="62216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OPA1 NIC</a:t>
              </a:r>
              <a:endParaRPr lang="en-US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996963" y="2782477"/>
              <a:ext cx="1018093" cy="177224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OPA 1</a:t>
              </a:r>
            </a:p>
            <a:p>
              <a:pPr algn="ctr"/>
              <a:r>
                <a:rPr lang="en-US" dirty="0" smtClean="0"/>
                <a:t>provider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091228" y="5303329"/>
              <a:ext cx="803781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6D6E71"/>
                  </a:solidFill>
                </a:rPr>
                <a:t>kfabric</a:t>
              </a:r>
            </a:p>
            <a:p>
              <a:pPr algn="ctr"/>
              <a:r>
                <a:rPr lang="en-US" sz="1400" dirty="0" smtClean="0">
                  <a:solidFill>
                    <a:srgbClr val="6D6E71"/>
                  </a:solidFill>
                </a:rPr>
                <a:t>over</a:t>
              </a:r>
            </a:p>
            <a:p>
              <a:pPr algn="ctr"/>
              <a:r>
                <a:rPr lang="en-US" sz="1400" dirty="0" smtClean="0">
                  <a:solidFill>
                    <a:srgbClr val="6D6E71"/>
                  </a:solidFill>
                </a:rPr>
                <a:t>OPA1</a:t>
              </a:r>
              <a:endParaRPr lang="en-US" sz="1400" dirty="0" smtClean="0">
                <a:solidFill>
                  <a:srgbClr val="6D6E7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29185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005195"/>
      </a:dk2>
      <a:lt2>
        <a:srgbClr val="EEECE1"/>
      </a:lt2>
      <a:accent1>
        <a:srgbClr val="3C6FBD"/>
      </a:accent1>
      <a:accent2>
        <a:srgbClr val="E55302"/>
      </a:accent2>
      <a:accent3>
        <a:srgbClr val="78B9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6D6E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9658</TotalTime>
  <Words>118</Words>
  <Application>Microsoft Office PowerPoint</Application>
  <PresentationFormat>On-screen Show (4:3)</PresentationFormat>
  <Paragraphs>55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MS PGothic</vt:lpstr>
      <vt:lpstr>MS PGothic</vt:lpstr>
      <vt:lpstr>Arial</vt:lpstr>
      <vt:lpstr>Calibri</vt:lpstr>
      <vt:lpstr>Office Theme</vt:lpstr>
      <vt:lpstr>kfabric – network options </vt:lpstr>
      <vt:lpstr>Objective</vt:lpstr>
      <vt:lpstr>Network Options</vt:lpstr>
    </vt:vector>
  </TitlesOfParts>
  <Company>admin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Bill@Mellanox.com</dc:creator>
  <cp:lastModifiedBy>Paul Grun</cp:lastModifiedBy>
  <cp:revision>166</cp:revision>
  <dcterms:created xsi:type="dcterms:W3CDTF">2013-03-28T19:36:05Z</dcterms:created>
  <dcterms:modified xsi:type="dcterms:W3CDTF">2017-01-10T11:52:32Z</dcterms:modified>
</cp:coreProperties>
</file>