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3"/>
  </p:notesMasterIdLst>
  <p:handoutMasterIdLst>
    <p:handoutMasterId r:id="rId24"/>
  </p:handoutMasterIdLst>
  <p:sldIdLst>
    <p:sldId id="320" r:id="rId2"/>
    <p:sldId id="323" r:id="rId3"/>
    <p:sldId id="360" r:id="rId4"/>
    <p:sldId id="361" r:id="rId5"/>
    <p:sldId id="374" r:id="rId6"/>
    <p:sldId id="363" r:id="rId7"/>
    <p:sldId id="364" r:id="rId8"/>
    <p:sldId id="365" r:id="rId9"/>
    <p:sldId id="366" r:id="rId10"/>
    <p:sldId id="367" r:id="rId11"/>
    <p:sldId id="385" r:id="rId12"/>
    <p:sldId id="386" r:id="rId13"/>
    <p:sldId id="387" r:id="rId14"/>
    <p:sldId id="388" r:id="rId15"/>
    <p:sldId id="368" r:id="rId16"/>
    <p:sldId id="369" r:id="rId17"/>
    <p:sldId id="370" r:id="rId18"/>
    <p:sldId id="371" r:id="rId19"/>
    <p:sldId id="372" r:id="rId20"/>
    <p:sldId id="373" r:id="rId21"/>
    <p:sldId id="321" r:id="rId2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5pPr>
    <a:lvl6pPr marL="2286000" algn="l" defTabSz="457200" rtl="0" eaLnBrk="1" latinLnBrk="0" hangingPunct="1">
      <a:defRPr kern="1200">
        <a:solidFill>
          <a:schemeClr val="tx1"/>
        </a:solidFill>
        <a:latin typeface="Intel Clear" charset="0"/>
        <a:ea typeface="ＭＳ Ｐゴシック" charset="0"/>
        <a:cs typeface="ＭＳ Ｐゴシック" charset="0"/>
      </a:defRPr>
    </a:lvl6pPr>
    <a:lvl7pPr marL="2743200" algn="l" defTabSz="457200" rtl="0" eaLnBrk="1" latinLnBrk="0" hangingPunct="1">
      <a:defRPr kern="1200">
        <a:solidFill>
          <a:schemeClr val="tx1"/>
        </a:solidFill>
        <a:latin typeface="Intel Clear" charset="0"/>
        <a:ea typeface="ＭＳ Ｐゴシック" charset="0"/>
        <a:cs typeface="ＭＳ Ｐゴシック" charset="0"/>
      </a:defRPr>
    </a:lvl7pPr>
    <a:lvl8pPr marL="3200400" algn="l" defTabSz="457200" rtl="0" eaLnBrk="1" latinLnBrk="0" hangingPunct="1">
      <a:defRPr kern="1200">
        <a:solidFill>
          <a:schemeClr val="tx1"/>
        </a:solidFill>
        <a:latin typeface="Intel Clear" charset="0"/>
        <a:ea typeface="ＭＳ Ｐゴシック" charset="0"/>
        <a:cs typeface="ＭＳ Ｐゴシック" charset="0"/>
      </a:defRPr>
    </a:lvl8pPr>
    <a:lvl9pPr marL="3657600" algn="l" defTabSz="457200" rtl="0" eaLnBrk="1" latinLnBrk="0" hangingPunct="1">
      <a:defRPr kern="1200">
        <a:solidFill>
          <a:schemeClr val="tx1"/>
        </a:solidFill>
        <a:latin typeface="Intel Clear"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5470">
          <p15:clr>
            <a:srgbClr val="A4A3A4"/>
          </p15:clr>
        </p15:guide>
        <p15:guide id="3"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8" autoAdjust="0"/>
    <p:restoredTop sz="94694" autoAdjust="0"/>
  </p:normalViewPr>
  <p:slideViewPr>
    <p:cSldViewPr snapToGrid="0">
      <p:cViewPr varScale="1">
        <p:scale>
          <a:sx n="94" d="100"/>
          <a:sy n="94" d="100"/>
        </p:scale>
        <p:origin x="84" y="168"/>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22"/>
    </p:cViewPr>
  </p:sorterViewPr>
  <p:notesViewPr>
    <p:cSldViewPr snapToGrid="0">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71544133692128"/>
          <c:y val="4.7154772937905466E-2"/>
          <c:w val="0.72416960488477411"/>
          <c:h val="0.745097312326228"/>
        </c:manualLayout>
      </c:layout>
      <c:scatterChart>
        <c:scatterStyle val="lineMarker"/>
        <c:varyColors val="0"/>
        <c:ser>
          <c:idx val="0"/>
          <c:order val="0"/>
          <c:tx>
            <c:strRef>
              <c:f>Sheet1!$B$1</c:f>
              <c:strCache>
                <c:ptCount val="1"/>
                <c:pt idx="0">
                  <c:v>IBM</c:v>
                </c:pt>
              </c:strCache>
            </c:strRef>
          </c:tx>
          <c:spPr>
            <a:ln w="28575" cap="rnd">
              <a:solidFill>
                <a:schemeClr val="accent1"/>
              </a:solidFill>
              <a:round/>
            </a:ln>
            <a:effectLst/>
          </c:spPr>
          <c:marker>
            <c:symbol val="none"/>
          </c:marker>
          <c:xVal>
            <c:numRef>
              <c:f>Sheet1!$A$2:$A$23</c:f>
              <c:numCache>
                <c:formatCode>General</c:formatCode>
                <c:ptCount val="22"/>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numCache>
            </c:numRef>
          </c:xVal>
          <c:yVal>
            <c:numRef>
              <c:f>Sheet1!$B$2:$B$23</c:f>
              <c:numCache>
                <c:formatCode>General</c:formatCode>
                <c:ptCount val="22"/>
                <c:pt idx="0">
                  <c:v>2.0699999999999998</c:v>
                </c:pt>
                <c:pt idx="1">
                  <c:v>2.13</c:v>
                </c:pt>
                <c:pt idx="2">
                  <c:v>2.16</c:v>
                </c:pt>
                <c:pt idx="3">
                  <c:v>2.17</c:v>
                </c:pt>
                <c:pt idx="4">
                  <c:v>2.12</c:v>
                </c:pt>
                <c:pt idx="5">
                  <c:v>2.13</c:v>
                </c:pt>
                <c:pt idx="6">
                  <c:v>2.2400000000000002</c:v>
                </c:pt>
                <c:pt idx="7">
                  <c:v>2.29</c:v>
                </c:pt>
                <c:pt idx="8">
                  <c:v>3.8</c:v>
                </c:pt>
                <c:pt idx="9">
                  <c:v>4</c:v>
                </c:pt>
                <c:pt idx="10">
                  <c:v>3.7</c:v>
                </c:pt>
                <c:pt idx="11">
                  <c:v>4.0599999999999996</c:v>
                </c:pt>
                <c:pt idx="12">
                  <c:v>4.93</c:v>
                </c:pt>
                <c:pt idx="13">
                  <c:v>6.49</c:v>
                </c:pt>
                <c:pt idx="14">
                  <c:v>10.45</c:v>
                </c:pt>
                <c:pt idx="15">
                  <c:v>15.19</c:v>
                </c:pt>
                <c:pt idx="16">
                  <c:v>24.35</c:v>
                </c:pt>
                <c:pt idx="17">
                  <c:v>42.84</c:v>
                </c:pt>
                <c:pt idx="18">
                  <c:v>79.61</c:v>
                </c:pt>
                <c:pt idx="19">
                  <c:v>153.43</c:v>
                </c:pt>
                <c:pt idx="20">
                  <c:v>300.81</c:v>
                </c:pt>
                <c:pt idx="21">
                  <c:v>595.89</c:v>
                </c:pt>
              </c:numCache>
            </c:numRef>
          </c:yVal>
          <c:smooth val="0"/>
        </c:ser>
        <c:ser>
          <c:idx val="1"/>
          <c:order val="1"/>
          <c:tx>
            <c:strRef>
              <c:f>Sheet1!$C$1</c:f>
              <c:strCache>
                <c:ptCount val="1"/>
                <c:pt idx="0">
                  <c:v>OFI</c:v>
                </c:pt>
              </c:strCache>
            </c:strRef>
          </c:tx>
          <c:spPr>
            <a:ln w="28575" cap="rnd">
              <a:solidFill>
                <a:schemeClr val="accent2"/>
              </a:solidFill>
              <a:round/>
            </a:ln>
            <a:effectLst/>
          </c:spPr>
          <c:marker>
            <c:symbol val="none"/>
          </c:marker>
          <c:xVal>
            <c:numRef>
              <c:f>Sheet1!$A$2:$A$23</c:f>
              <c:numCache>
                <c:formatCode>General</c:formatCode>
                <c:ptCount val="22"/>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numCache>
            </c:numRef>
          </c:xVal>
          <c:yVal>
            <c:numRef>
              <c:f>Sheet1!$C$2:$C$23</c:f>
              <c:numCache>
                <c:formatCode>General</c:formatCode>
                <c:ptCount val="22"/>
                <c:pt idx="0">
                  <c:v>1.78</c:v>
                </c:pt>
                <c:pt idx="1">
                  <c:v>1.85</c:v>
                </c:pt>
                <c:pt idx="2">
                  <c:v>1.84</c:v>
                </c:pt>
                <c:pt idx="3">
                  <c:v>1.84</c:v>
                </c:pt>
                <c:pt idx="4">
                  <c:v>1.84</c:v>
                </c:pt>
                <c:pt idx="5">
                  <c:v>2.2000000000000002</c:v>
                </c:pt>
                <c:pt idx="6">
                  <c:v>2.15</c:v>
                </c:pt>
                <c:pt idx="7">
                  <c:v>2.1</c:v>
                </c:pt>
                <c:pt idx="8">
                  <c:v>2.4500000000000002</c:v>
                </c:pt>
                <c:pt idx="9">
                  <c:v>2.74</c:v>
                </c:pt>
                <c:pt idx="10">
                  <c:v>3.05</c:v>
                </c:pt>
                <c:pt idx="11">
                  <c:v>4.5199999999999996</c:v>
                </c:pt>
                <c:pt idx="12">
                  <c:v>4.88</c:v>
                </c:pt>
                <c:pt idx="13">
                  <c:v>5.78</c:v>
                </c:pt>
                <c:pt idx="14">
                  <c:v>8.1199999999999992</c:v>
                </c:pt>
                <c:pt idx="15">
                  <c:v>13.21</c:v>
                </c:pt>
                <c:pt idx="16">
                  <c:v>22.23</c:v>
                </c:pt>
                <c:pt idx="17">
                  <c:v>40.29</c:v>
                </c:pt>
                <c:pt idx="18">
                  <c:v>76.38</c:v>
                </c:pt>
                <c:pt idx="19">
                  <c:v>148.58000000000001</c:v>
                </c:pt>
                <c:pt idx="20">
                  <c:v>292.95</c:v>
                </c:pt>
                <c:pt idx="21">
                  <c:v>581.72</c:v>
                </c:pt>
              </c:numCache>
            </c:numRef>
          </c:yVal>
          <c:smooth val="0"/>
        </c:ser>
        <c:dLbls>
          <c:showLegendKey val="0"/>
          <c:showVal val="0"/>
          <c:showCatName val="0"/>
          <c:showSerName val="0"/>
          <c:showPercent val="0"/>
          <c:showBubbleSize val="0"/>
        </c:dLbls>
        <c:axId val="310014248"/>
        <c:axId val="386536784"/>
      </c:scatterChart>
      <c:valAx>
        <c:axId val="310014248"/>
        <c:scaling>
          <c:logBase val="2"/>
          <c:orientation val="minMax"/>
          <c:max val="8192"/>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Bytes</a:t>
                </a:r>
                <a:endParaRPr lang="en-US" dirty="0"/>
              </a:p>
            </c:rich>
          </c:tx>
          <c:layout>
            <c:manualLayout>
              <c:xMode val="edge"/>
              <c:yMode val="edge"/>
              <c:x val="1.4257719474254906E-2"/>
              <c:y val="0.847317634350404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536784"/>
        <c:crosses val="autoZero"/>
        <c:crossBetween val="midCat"/>
        <c:majorUnit val="8"/>
        <c:minorUnit val="2"/>
      </c:valAx>
      <c:valAx>
        <c:axId val="386536784"/>
        <c:scaling>
          <c:logBase val="2"/>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Latency (us)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14248"/>
        <c:crosses val="autoZero"/>
        <c:crossBetween val="midCat"/>
      </c:valAx>
      <c:spPr>
        <a:noFill/>
        <a:ln>
          <a:noFill/>
        </a:ln>
        <a:effectLst/>
      </c:spPr>
    </c:plotArea>
    <c:legend>
      <c:legendPos val="r"/>
      <c:layout>
        <c:manualLayout>
          <c:xMode val="edge"/>
          <c:yMode val="edge"/>
          <c:x val="0.4432602203530675"/>
          <c:y val="0.63532713891888726"/>
          <c:w val="0.45277636085955564"/>
          <c:h val="0.15781658432640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3C71"/>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67092929703399"/>
          <c:y val="5.2646452632152389E-2"/>
          <c:w val="0.69779651218746597"/>
          <c:h val="0.745097312326228"/>
        </c:manualLayout>
      </c:layout>
      <c:scatterChart>
        <c:scatterStyle val="lineMarker"/>
        <c:varyColors val="0"/>
        <c:ser>
          <c:idx val="0"/>
          <c:order val="0"/>
          <c:tx>
            <c:strRef>
              <c:f>Sheet1!$B$1</c:f>
              <c:strCache>
                <c:ptCount val="1"/>
                <c:pt idx="0">
                  <c:v>IBM</c:v>
                </c:pt>
              </c:strCache>
            </c:strRef>
          </c:tx>
          <c:spPr>
            <a:ln w="28575" cap="rnd">
              <a:solidFill>
                <a:schemeClr val="accent1"/>
              </a:solidFill>
              <a:round/>
            </a:ln>
            <a:effectLst/>
          </c:spPr>
          <c:marker>
            <c:symbol val="none"/>
          </c:marker>
          <c:xVal>
            <c:numRef>
              <c:f>Sheet1!$A$2:$A$23</c:f>
              <c:numCache>
                <c:formatCode>General</c:formatCode>
                <c:ptCount val="22"/>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numCache>
            </c:numRef>
          </c:xVal>
          <c:yVal>
            <c:numRef>
              <c:f>Sheet1!$B$2:$B$23</c:f>
              <c:numCache>
                <c:formatCode>General</c:formatCode>
                <c:ptCount val="22"/>
                <c:pt idx="0">
                  <c:v>0.93</c:v>
                </c:pt>
                <c:pt idx="1">
                  <c:v>1.84</c:v>
                </c:pt>
                <c:pt idx="2">
                  <c:v>3.63</c:v>
                </c:pt>
                <c:pt idx="3">
                  <c:v>7.42</c:v>
                </c:pt>
                <c:pt idx="4">
                  <c:v>15.03</c:v>
                </c:pt>
                <c:pt idx="5">
                  <c:v>28.68</c:v>
                </c:pt>
                <c:pt idx="6">
                  <c:v>56.9</c:v>
                </c:pt>
                <c:pt idx="7">
                  <c:v>66.61</c:v>
                </c:pt>
                <c:pt idx="8">
                  <c:v>130.87</c:v>
                </c:pt>
                <c:pt idx="9">
                  <c:v>226.96</c:v>
                </c:pt>
                <c:pt idx="10">
                  <c:v>454.02</c:v>
                </c:pt>
                <c:pt idx="11">
                  <c:v>878.11</c:v>
                </c:pt>
                <c:pt idx="12">
                  <c:v>1213.3800000000001</c:v>
                </c:pt>
                <c:pt idx="13">
                  <c:v>1601.68</c:v>
                </c:pt>
                <c:pt idx="14">
                  <c:v>1684.39</c:v>
                </c:pt>
                <c:pt idx="15">
                  <c:v>1729.9</c:v>
                </c:pt>
                <c:pt idx="16">
                  <c:v>1753.66</c:v>
                </c:pt>
                <c:pt idx="17">
                  <c:v>1765.58</c:v>
                </c:pt>
                <c:pt idx="18">
                  <c:v>1771.68</c:v>
                </c:pt>
                <c:pt idx="19">
                  <c:v>1774.72</c:v>
                </c:pt>
                <c:pt idx="20">
                  <c:v>1776.25</c:v>
                </c:pt>
              </c:numCache>
            </c:numRef>
          </c:yVal>
          <c:smooth val="0"/>
        </c:ser>
        <c:ser>
          <c:idx val="1"/>
          <c:order val="1"/>
          <c:tx>
            <c:strRef>
              <c:f>Sheet1!$C$1</c:f>
              <c:strCache>
                <c:ptCount val="1"/>
                <c:pt idx="0">
                  <c:v>OFI</c:v>
                </c:pt>
              </c:strCache>
            </c:strRef>
          </c:tx>
          <c:spPr>
            <a:ln w="28575" cap="rnd">
              <a:solidFill>
                <a:schemeClr val="accent2"/>
              </a:solidFill>
              <a:round/>
            </a:ln>
            <a:effectLst/>
          </c:spPr>
          <c:marker>
            <c:symbol val="none"/>
          </c:marker>
          <c:xVal>
            <c:numRef>
              <c:f>Sheet1!$A$2:$A$23</c:f>
              <c:numCache>
                <c:formatCode>General</c:formatCode>
                <c:ptCount val="22"/>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numCache>
            </c:numRef>
          </c:xVal>
          <c:yVal>
            <c:numRef>
              <c:f>Sheet1!$C$2:$C$23</c:f>
              <c:numCache>
                <c:formatCode>General</c:formatCode>
                <c:ptCount val="22"/>
                <c:pt idx="0">
                  <c:v>0.91</c:v>
                </c:pt>
                <c:pt idx="1">
                  <c:v>1.82</c:v>
                </c:pt>
                <c:pt idx="2">
                  <c:v>3.63</c:v>
                </c:pt>
                <c:pt idx="3">
                  <c:v>7.26</c:v>
                </c:pt>
                <c:pt idx="4">
                  <c:v>14.59</c:v>
                </c:pt>
                <c:pt idx="5">
                  <c:v>29.31</c:v>
                </c:pt>
                <c:pt idx="6">
                  <c:v>58.72</c:v>
                </c:pt>
                <c:pt idx="7">
                  <c:v>117.57</c:v>
                </c:pt>
                <c:pt idx="8">
                  <c:v>227.71</c:v>
                </c:pt>
                <c:pt idx="9">
                  <c:v>456.12</c:v>
                </c:pt>
                <c:pt idx="10">
                  <c:v>904.56</c:v>
                </c:pt>
                <c:pt idx="11">
                  <c:v>1521.1</c:v>
                </c:pt>
                <c:pt idx="12">
                  <c:v>1687.89</c:v>
                </c:pt>
                <c:pt idx="13">
                  <c:v>1754.71</c:v>
                </c:pt>
                <c:pt idx="14">
                  <c:v>1785.57</c:v>
                </c:pt>
                <c:pt idx="15">
                  <c:v>1800.6</c:v>
                </c:pt>
                <c:pt idx="16">
                  <c:v>1808.04</c:v>
                </c:pt>
                <c:pt idx="17">
                  <c:v>1811.82</c:v>
                </c:pt>
                <c:pt idx="18">
                  <c:v>1813.7</c:v>
                </c:pt>
                <c:pt idx="19">
                  <c:v>1814.66</c:v>
                </c:pt>
                <c:pt idx="20">
                  <c:v>1815.13</c:v>
                </c:pt>
              </c:numCache>
            </c:numRef>
          </c:yVal>
          <c:smooth val="0"/>
        </c:ser>
        <c:dLbls>
          <c:showLegendKey val="0"/>
          <c:showVal val="0"/>
          <c:showCatName val="0"/>
          <c:showSerName val="0"/>
          <c:showPercent val="0"/>
          <c:showBubbleSize val="0"/>
        </c:dLbls>
        <c:axId val="310014640"/>
        <c:axId val="310012288"/>
      </c:scatterChart>
      <c:valAx>
        <c:axId val="310014640"/>
        <c:scaling>
          <c:logBase val="2"/>
          <c:orientation val="minMax"/>
          <c:max val="32768"/>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Bytes</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12288"/>
        <c:crossesAt val="0.1"/>
        <c:crossBetween val="midCat"/>
      </c:valAx>
      <c:valAx>
        <c:axId val="310012288"/>
        <c:scaling>
          <c:logBase val="10"/>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Bandwidth (MB/s)</a:t>
                </a:r>
                <a:endParaRPr lang="en-US" dirty="0"/>
              </a:p>
            </c:rich>
          </c:tx>
          <c:layout>
            <c:manualLayout>
              <c:xMode val="edge"/>
              <c:yMode val="edge"/>
              <c:x val="0"/>
              <c:y val="0.1463357333527029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14640"/>
        <c:crosses val="autoZero"/>
        <c:crossBetween val="midCat"/>
      </c:valAx>
      <c:spPr>
        <a:noFill/>
        <a:ln>
          <a:noFill/>
        </a:ln>
        <a:effectLst/>
      </c:spPr>
    </c:plotArea>
    <c:legend>
      <c:legendPos val="r"/>
      <c:layout>
        <c:manualLayout>
          <c:xMode val="edge"/>
          <c:yMode val="edge"/>
          <c:x val="0.46397700959988225"/>
          <c:y val="0.64186066571029077"/>
          <c:w val="0.42821475907195478"/>
          <c:h val="0.15781658432640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3C71"/>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73830138858713"/>
          <c:y val="4.167466722357735E-2"/>
          <c:w val="0.63614852197529359"/>
          <c:h val="0.745097312326228"/>
        </c:manualLayout>
      </c:layout>
      <c:scatterChart>
        <c:scatterStyle val="lineMarker"/>
        <c:varyColors val="0"/>
        <c:ser>
          <c:idx val="0"/>
          <c:order val="0"/>
          <c:tx>
            <c:strRef>
              <c:f>Sheet1!$B$1</c:f>
              <c:strCache>
                <c:ptCount val="1"/>
                <c:pt idx="0">
                  <c:v>IBM</c:v>
                </c:pt>
              </c:strCache>
            </c:strRef>
          </c:tx>
          <c:spPr>
            <a:ln w="28575" cap="rnd">
              <a:solidFill>
                <a:schemeClr val="accent1"/>
              </a:solidFill>
              <a:round/>
            </a:ln>
            <a:effectLst/>
          </c:spPr>
          <c:marker>
            <c:symbol val="none"/>
          </c:marker>
          <c:xVal>
            <c:numRef>
              <c:f>Sheet1!$A$2:$A$24</c:f>
              <c:numCache>
                <c:formatCode>General</c:formatCode>
                <c:ptCount val="23"/>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numCache>
            </c:numRef>
          </c:xVal>
          <c:yVal>
            <c:numRef>
              <c:f>Sheet1!$B$2:$B$24</c:f>
              <c:numCache>
                <c:formatCode>General</c:formatCode>
                <c:ptCount val="23"/>
                <c:pt idx="0">
                  <c:v>14928727.15</c:v>
                </c:pt>
                <c:pt idx="1">
                  <c:v>14711620.17</c:v>
                </c:pt>
                <c:pt idx="2">
                  <c:v>14379388.82</c:v>
                </c:pt>
                <c:pt idx="3">
                  <c:v>14848487.810000001</c:v>
                </c:pt>
                <c:pt idx="4">
                  <c:v>15086677.029999999</c:v>
                </c:pt>
                <c:pt idx="5">
                  <c:v>14405244</c:v>
                </c:pt>
                <c:pt idx="6">
                  <c:v>14070204.32</c:v>
                </c:pt>
                <c:pt idx="7">
                  <c:v>7458017.4800000004</c:v>
                </c:pt>
                <c:pt idx="8">
                  <c:v>7342526.54</c:v>
                </c:pt>
                <c:pt idx="9">
                  <c:v>7116750.6900000004</c:v>
                </c:pt>
                <c:pt idx="10">
                  <c:v>7115592.6799999997</c:v>
                </c:pt>
                <c:pt idx="11">
                  <c:v>6820139.4000000004</c:v>
                </c:pt>
                <c:pt idx="12">
                  <c:v>4729703.62</c:v>
                </c:pt>
                <c:pt idx="13">
                  <c:v>3120339.28</c:v>
                </c:pt>
                <c:pt idx="14">
                  <c:v>1643291.12</c:v>
                </c:pt>
                <c:pt idx="15">
                  <c:v>844106.55</c:v>
                </c:pt>
                <c:pt idx="16">
                  <c:v>427968.57</c:v>
                </c:pt>
                <c:pt idx="17">
                  <c:v>215486.29</c:v>
                </c:pt>
                <c:pt idx="18">
                  <c:v>108123.42</c:v>
                </c:pt>
                <c:pt idx="19">
                  <c:v>54157.62</c:v>
                </c:pt>
                <c:pt idx="20">
                  <c:v>27102.720000000001</c:v>
                </c:pt>
                <c:pt idx="21">
                  <c:v>13557.37</c:v>
                </c:pt>
              </c:numCache>
            </c:numRef>
          </c:yVal>
          <c:smooth val="0"/>
        </c:ser>
        <c:ser>
          <c:idx val="1"/>
          <c:order val="1"/>
          <c:tx>
            <c:strRef>
              <c:f>Sheet1!$C$1</c:f>
              <c:strCache>
                <c:ptCount val="1"/>
                <c:pt idx="0">
                  <c:v>OFI</c:v>
                </c:pt>
              </c:strCache>
            </c:strRef>
          </c:tx>
          <c:spPr>
            <a:ln w="28575" cap="rnd">
              <a:solidFill>
                <a:schemeClr val="accent2"/>
              </a:solidFill>
              <a:round/>
            </a:ln>
            <a:effectLst/>
          </c:spPr>
          <c:marker>
            <c:symbol val="none"/>
          </c:marker>
          <c:xVal>
            <c:numRef>
              <c:f>Sheet1!$A$2:$A$24</c:f>
              <c:numCache>
                <c:formatCode>General</c:formatCode>
                <c:ptCount val="23"/>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numCache>
            </c:numRef>
          </c:xVal>
          <c:yVal>
            <c:numRef>
              <c:f>Sheet1!$C$2:$C$24</c:f>
              <c:numCache>
                <c:formatCode>General</c:formatCode>
                <c:ptCount val="23"/>
                <c:pt idx="0">
                  <c:v>14552397.439999999</c:v>
                </c:pt>
                <c:pt idx="1">
                  <c:v>14604385.76</c:v>
                </c:pt>
                <c:pt idx="2">
                  <c:v>14555448.960000001</c:v>
                </c:pt>
                <c:pt idx="3">
                  <c:v>14546175.09</c:v>
                </c:pt>
                <c:pt idx="4">
                  <c:v>14602616.83</c:v>
                </c:pt>
                <c:pt idx="5">
                  <c:v>14637453.32</c:v>
                </c:pt>
                <c:pt idx="6">
                  <c:v>14701177.199999999</c:v>
                </c:pt>
                <c:pt idx="7">
                  <c:v>14728905.640000001</c:v>
                </c:pt>
                <c:pt idx="8">
                  <c:v>14315305.060000001</c:v>
                </c:pt>
                <c:pt idx="9">
                  <c:v>14325869.470000001</c:v>
                </c:pt>
                <c:pt idx="10">
                  <c:v>14119531.359999999</c:v>
                </c:pt>
                <c:pt idx="11">
                  <c:v>11915487.609999999</c:v>
                </c:pt>
                <c:pt idx="12">
                  <c:v>6593560.9400000004</c:v>
                </c:pt>
                <c:pt idx="13">
                  <c:v>3426737.07</c:v>
                </c:pt>
                <c:pt idx="14">
                  <c:v>1743412.41</c:v>
                </c:pt>
                <c:pt idx="15">
                  <c:v>879082.7</c:v>
                </c:pt>
                <c:pt idx="16">
                  <c:v>441398.77</c:v>
                </c:pt>
                <c:pt idx="17">
                  <c:v>221165.16</c:v>
                </c:pt>
                <c:pt idx="18">
                  <c:v>110698.81</c:v>
                </c:pt>
                <c:pt idx="19">
                  <c:v>55378.58</c:v>
                </c:pt>
                <c:pt idx="20">
                  <c:v>27696.66</c:v>
                </c:pt>
                <c:pt idx="21">
                  <c:v>13849.99</c:v>
                </c:pt>
              </c:numCache>
            </c:numRef>
          </c:yVal>
          <c:smooth val="0"/>
        </c:ser>
        <c:dLbls>
          <c:showLegendKey val="0"/>
          <c:showVal val="0"/>
          <c:showCatName val="0"/>
          <c:showSerName val="0"/>
          <c:showPercent val="0"/>
          <c:showBubbleSize val="0"/>
        </c:dLbls>
        <c:axId val="310011112"/>
        <c:axId val="310011504"/>
      </c:scatterChart>
      <c:valAx>
        <c:axId val="310011112"/>
        <c:scaling>
          <c:logBase val="2"/>
          <c:orientation val="minMax"/>
          <c:max val="32768"/>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Bytes</a:t>
                </a:r>
                <a:endParaRPr lang="en-US" dirty="0"/>
              </a:p>
            </c:rich>
          </c:tx>
          <c:layout>
            <c:manualLayout>
              <c:xMode val="edge"/>
              <c:yMode val="edge"/>
              <c:x val="0.10714159040930694"/>
              <c:y val="0.8588303467250432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11504"/>
        <c:crossesAt val="0.1"/>
        <c:crossBetween val="midCat"/>
      </c:valAx>
      <c:valAx>
        <c:axId val="310011504"/>
        <c:scaling>
          <c:logBase val="10"/>
          <c:orientation val="minMax"/>
          <c:max val="15000000"/>
          <c:min val="1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err="1" smtClean="0"/>
                  <a:t>Msgs</a:t>
                </a:r>
                <a:r>
                  <a:rPr lang="en-US" dirty="0" smtClean="0"/>
                  <a:t>/s</a:t>
                </a:r>
                <a:endParaRPr lang="en-US" dirty="0"/>
              </a:p>
            </c:rich>
          </c:tx>
          <c:layout>
            <c:manualLayout>
              <c:xMode val="edge"/>
              <c:yMode val="edge"/>
              <c:x val="0"/>
              <c:y val="0.5192628196452532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11112"/>
        <c:crosses val="autoZero"/>
        <c:crossBetween val="midCat"/>
      </c:valAx>
      <c:spPr>
        <a:noFill/>
        <a:ln>
          <a:noFill/>
        </a:ln>
        <a:effectLst/>
      </c:spPr>
    </c:plotArea>
    <c:legend>
      <c:legendPos val="r"/>
      <c:layout>
        <c:manualLayout>
          <c:xMode val="edge"/>
          <c:yMode val="edge"/>
          <c:x val="0.49029238743805664"/>
          <c:y val="0.58420555632584847"/>
          <c:w val="0.40189940362184456"/>
          <c:h val="0.15781658432640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3C71"/>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Intel Clear"/>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Intel Clear"/>
                <a:ea typeface="+mn-ea"/>
                <a:cs typeface="+mn-cs"/>
              </a:defRPr>
            </a:lvl1pPr>
          </a:lstStyle>
          <a:p>
            <a:pPr>
              <a:defRPr/>
            </a:pPr>
            <a:fld id="{7FED724A-C797-3245-BA02-5887AA18BB74}" type="datetimeFigureOut">
              <a:rPr lang="en-US"/>
              <a:pPr>
                <a:defRPr/>
              </a:pPr>
              <a:t>11/7/2016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Intel Clear"/>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Intel Clear"/>
                <a:ea typeface="+mn-ea"/>
                <a:cs typeface="+mn-cs"/>
              </a:defRPr>
            </a:lvl1pPr>
          </a:lstStyle>
          <a:p>
            <a:pPr>
              <a:defRPr/>
            </a:pPr>
            <a:fld id="{3DA0F6E1-DEDF-0149-B714-86BEB56B2D55}" type="slidenum">
              <a:rPr lang="en-US"/>
              <a:pPr>
                <a:defRPr/>
              </a:pPr>
              <a:t>‹#›</a:t>
            </a:fld>
            <a:endParaRPr lang="en-US" dirty="0"/>
          </a:p>
        </p:txBody>
      </p:sp>
    </p:spTree>
    <p:extLst>
      <p:ext uri="{BB962C8B-B14F-4D97-AF65-F5344CB8AC3E}">
        <p14:creationId xmlns:p14="http://schemas.microsoft.com/office/powerpoint/2010/main" val="3188328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Intel Clear"/>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Intel Clear"/>
                <a:ea typeface="+mn-ea"/>
                <a:cs typeface="+mn-cs"/>
              </a:defRPr>
            </a:lvl1pPr>
          </a:lstStyle>
          <a:p>
            <a:pPr>
              <a:defRPr/>
            </a:pPr>
            <a:fld id="{ED9775C9-0593-A543-84C6-59CBC05D50EE}" type="datetimeFigureOut">
              <a:rPr lang="en-US"/>
              <a:pPr>
                <a:defRPr/>
              </a:pPr>
              <a:t>11/7/2016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Intel Clear"/>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Intel Clear"/>
                <a:ea typeface="+mn-ea"/>
                <a:cs typeface="+mn-cs"/>
              </a:defRPr>
            </a:lvl1pPr>
          </a:lstStyle>
          <a:p>
            <a:pPr>
              <a:defRPr/>
            </a:pPr>
            <a:fld id="{98C95FA9-89EE-BB4F-84D1-F13325DC4046}" type="slidenum">
              <a:rPr lang="en-US"/>
              <a:pPr>
                <a:defRPr/>
              </a:pPr>
              <a:t>‹#›</a:t>
            </a:fld>
            <a:endParaRPr lang="en-US" dirty="0"/>
          </a:p>
        </p:txBody>
      </p:sp>
    </p:spTree>
    <p:extLst>
      <p:ext uri="{BB962C8B-B14F-4D97-AF65-F5344CB8AC3E}">
        <p14:creationId xmlns:p14="http://schemas.microsoft.com/office/powerpoint/2010/main" val="20444336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Intel Clear"/>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Intel Clear"/>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Intel Clear"/>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Intel Clear"/>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Intel Clear"/>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1" i="1" u="sng" dirty="0" smtClean="0">
              <a:solidFill>
                <a:schemeClr val="accent5"/>
              </a:solidFill>
              <a:ea typeface="+mn-ea"/>
              <a:cs typeface="+mn-cs"/>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Intel Clear" charset="0"/>
                <a:ea typeface="ＭＳ Ｐゴシック" charset="0"/>
                <a:cs typeface="ＭＳ Ｐゴシック" charset="0"/>
              </a:defRPr>
            </a:lvl1pPr>
            <a:lvl2pPr marL="742950" indent="-285750" eaLnBrk="0" hangingPunct="0">
              <a:defRPr sz="2400">
                <a:solidFill>
                  <a:schemeClr val="tx1"/>
                </a:solidFill>
                <a:latin typeface="Intel Clear" charset="0"/>
                <a:ea typeface="ＭＳ Ｐゴシック" charset="0"/>
              </a:defRPr>
            </a:lvl2pPr>
            <a:lvl3pPr marL="1143000" indent="-228600" eaLnBrk="0" hangingPunct="0">
              <a:defRPr sz="2400">
                <a:solidFill>
                  <a:schemeClr val="tx1"/>
                </a:solidFill>
                <a:latin typeface="Intel Clear" charset="0"/>
                <a:ea typeface="ＭＳ Ｐゴシック" charset="0"/>
              </a:defRPr>
            </a:lvl3pPr>
            <a:lvl4pPr marL="1600200" indent="-228600" eaLnBrk="0" hangingPunct="0">
              <a:defRPr sz="2400">
                <a:solidFill>
                  <a:schemeClr val="tx1"/>
                </a:solidFill>
                <a:latin typeface="Intel Clear" charset="0"/>
                <a:ea typeface="ＭＳ Ｐゴシック" charset="0"/>
              </a:defRPr>
            </a:lvl4pPr>
            <a:lvl5pPr marL="2057400" indent="-228600" eaLnBrk="0" hangingPunct="0">
              <a:defRPr sz="2400">
                <a:solidFill>
                  <a:schemeClr val="tx1"/>
                </a:solidFill>
                <a:latin typeface="Intel Clear" charset="0"/>
                <a:ea typeface="ＭＳ Ｐゴシック" charset="0"/>
              </a:defRPr>
            </a:lvl5pPr>
            <a:lvl6pPr marL="2514600" indent="-228600" eaLnBrk="0" fontAlgn="base" hangingPunct="0">
              <a:spcBef>
                <a:spcPct val="0"/>
              </a:spcBef>
              <a:spcAft>
                <a:spcPct val="0"/>
              </a:spcAft>
              <a:defRPr sz="2400">
                <a:solidFill>
                  <a:schemeClr val="tx1"/>
                </a:solidFill>
                <a:latin typeface="Intel Clear" charset="0"/>
                <a:ea typeface="ＭＳ Ｐゴシック" charset="0"/>
              </a:defRPr>
            </a:lvl6pPr>
            <a:lvl7pPr marL="2971800" indent="-228600" eaLnBrk="0" fontAlgn="base" hangingPunct="0">
              <a:spcBef>
                <a:spcPct val="0"/>
              </a:spcBef>
              <a:spcAft>
                <a:spcPct val="0"/>
              </a:spcAft>
              <a:defRPr sz="2400">
                <a:solidFill>
                  <a:schemeClr val="tx1"/>
                </a:solidFill>
                <a:latin typeface="Intel Clear" charset="0"/>
                <a:ea typeface="ＭＳ Ｐゴシック" charset="0"/>
              </a:defRPr>
            </a:lvl7pPr>
            <a:lvl8pPr marL="3429000" indent="-228600" eaLnBrk="0" fontAlgn="base" hangingPunct="0">
              <a:spcBef>
                <a:spcPct val="0"/>
              </a:spcBef>
              <a:spcAft>
                <a:spcPct val="0"/>
              </a:spcAft>
              <a:defRPr sz="2400">
                <a:solidFill>
                  <a:schemeClr val="tx1"/>
                </a:solidFill>
                <a:latin typeface="Intel Clear" charset="0"/>
                <a:ea typeface="ＭＳ Ｐゴシック" charset="0"/>
              </a:defRPr>
            </a:lvl8pPr>
            <a:lvl9pPr marL="3886200" indent="-228600" eaLnBrk="0" fontAlgn="base" hangingPunct="0">
              <a:spcBef>
                <a:spcPct val="0"/>
              </a:spcBef>
              <a:spcAft>
                <a:spcPct val="0"/>
              </a:spcAft>
              <a:defRPr sz="2400">
                <a:solidFill>
                  <a:schemeClr val="tx1"/>
                </a:solidFill>
                <a:latin typeface="Intel Clear" charset="0"/>
                <a:ea typeface="ＭＳ Ｐゴシック" charset="0"/>
              </a:defRPr>
            </a:lvl9pPr>
          </a:lstStyle>
          <a:p>
            <a:pPr eaLnBrk="1" fontAlgn="base" hangingPunct="1">
              <a:spcBef>
                <a:spcPct val="0"/>
              </a:spcBef>
              <a:spcAft>
                <a:spcPct val="0"/>
              </a:spcAft>
            </a:pPr>
            <a:fld id="{D697BEAF-69AB-9845-A29C-D11C4DDD1A3B}" type="slidenum">
              <a:rPr lang="en-US" sz="1200"/>
              <a:pPr eaLnBrk="1" fontAlgn="base" hangingPunct="1">
                <a:spcBef>
                  <a:spcPct val="0"/>
                </a:spcBef>
                <a:spcAft>
                  <a:spcPct val="0"/>
                </a:spcAft>
              </a:pPr>
              <a:t>1</a:t>
            </a:fld>
            <a:endParaRPr lang="en-US" sz="1200"/>
          </a:p>
        </p:txBody>
      </p:sp>
    </p:spTree>
    <p:extLst>
      <p:ext uri="{BB962C8B-B14F-4D97-AF65-F5344CB8AC3E}">
        <p14:creationId xmlns:p14="http://schemas.microsoft.com/office/powerpoint/2010/main" val="34518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1" i="1" u="sng" dirty="0" smtClean="0">
              <a:solidFill>
                <a:schemeClr val="accent5"/>
              </a:solidFill>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Intel Clear" charset="0"/>
                <a:ea typeface="ＭＳ Ｐゴシック" charset="0"/>
                <a:cs typeface="ＭＳ Ｐゴシック" charset="0"/>
              </a:defRPr>
            </a:lvl1pPr>
            <a:lvl2pPr marL="742950" indent="-285750" eaLnBrk="0" hangingPunct="0">
              <a:defRPr sz="2400">
                <a:solidFill>
                  <a:schemeClr val="tx1"/>
                </a:solidFill>
                <a:latin typeface="Intel Clear" charset="0"/>
                <a:ea typeface="ＭＳ Ｐゴシック" charset="0"/>
              </a:defRPr>
            </a:lvl2pPr>
            <a:lvl3pPr marL="1143000" indent="-228600" eaLnBrk="0" hangingPunct="0">
              <a:defRPr sz="2400">
                <a:solidFill>
                  <a:schemeClr val="tx1"/>
                </a:solidFill>
                <a:latin typeface="Intel Clear" charset="0"/>
                <a:ea typeface="ＭＳ Ｐゴシック" charset="0"/>
              </a:defRPr>
            </a:lvl3pPr>
            <a:lvl4pPr marL="1600200" indent="-228600" eaLnBrk="0" hangingPunct="0">
              <a:defRPr sz="2400">
                <a:solidFill>
                  <a:schemeClr val="tx1"/>
                </a:solidFill>
                <a:latin typeface="Intel Clear" charset="0"/>
                <a:ea typeface="ＭＳ Ｐゴシック" charset="0"/>
              </a:defRPr>
            </a:lvl4pPr>
            <a:lvl5pPr marL="2057400" indent="-228600" eaLnBrk="0" hangingPunct="0">
              <a:defRPr sz="2400">
                <a:solidFill>
                  <a:schemeClr val="tx1"/>
                </a:solidFill>
                <a:latin typeface="Intel Clear" charset="0"/>
                <a:ea typeface="ＭＳ Ｐゴシック" charset="0"/>
              </a:defRPr>
            </a:lvl5pPr>
            <a:lvl6pPr marL="2514600" indent="-228600" eaLnBrk="0" fontAlgn="base" hangingPunct="0">
              <a:spcBef>
                <a:spcPct val="0"/>
              </a:spcBef>
              <a:spcAft>
                <a:spcPct val="0"/>
              </a:spcAft>
              <a:defRPr sz="2400">
                <a:solidFill>
                  <a:schemeClr val="tx1"/>
                </a:solidFill>
                <a:latin typeface="Intel Clear" charset="0"/>
                <a:ea typeface="ＭＳ Ｐゴシック" charset="0"/>
              </a:defRPr>
            </a:lvl6pPr>
            <a:lvl7pPr marL="2971800" indent="-228600" eaLnBrk="0" fontAlgn="base" hangingPunct="0">
              <a:spcBef>
                <a:spcPct val="0"/>
              </a:spcBef>
              <a:spcAft>
                <a:spcPct val="0"/>
              </a:spcAft>
              <a:defRPr sz="2400">
                <a:solidFill>
                  <a:schemeClr val="tx1"/>
                </a:solidFill>
                <a:latin typeface="Intel Clear" charset="0"/>
                <a:ea typeface="ＭＳ Ｐゴシック" charset="0"/>
              </a:defRPr>
            </a:lvl7pPr>
            <a:lvl8pPr marL="3429000" indent="-228600" eaLnBrk="0" fontAlgn="base" hangingPunct="0">
              <a:spcBef>
                <a:spcPct val="0"/>
              </a:spcBef>
              <a:spcAft>
                <a:spcPct val="0"/>
              </a:spcAft>
              <a:defRPr sz="2400">
                <a:solidFill>
                  <a:schemeClr val="tx1"/>
                </a:solidFill>
                <a:latin typeface="Intel Clear" charset="0"/>
                <a:ea typeface="ＭＳ Ｐゴシック" charset="0"/>
              </a:defRPr>
            </a:lvl8pPr>
            <a:lvl9pPr marL="3886200" indent="-228600" eaLnBrk="0" fontAlgn="base" hangingPunct="0">
              <a:spcBef>
                <a:spcPct val="0"/>
              </a:spcBef>
              <a:spcAft>
                <a:spcPct val="0"/>
              </a:spcAft>
              <a:defRPr sz="2400">
                <a:solidFill>
                  <a:schemeClr val="tx1"/>
                </a:solidFill>
                <a:latin typeface="Intel Clear" charset="0"/>
                <a:ea typeface="ＭＳ Ｐゴシック" charset="0"/>
              </a:defRPr>
            </a:lvl9pPr>
          </a:lstStyle>
          <a:p>
            <a:pPr eaLnBrk="1" fontAlgn="base" hangingPunct="1">
              <a:spcBef>
                <a:spcPct val="0"/>
              </a:spcBef>
              <a:spcAft>
                <a:spcPct val="0"/>
              </a:spcAft>
            </a:pPr>
            <a:fld id="{C9A766F3-9F38-A64A-AF4F-4F18F471D8B8}" type="slidenum">
              <a:rPr lang="en-US" sz="1200"/>
              <a:pPr eaLnBrk="1" fontAlgn="base" hangingPunct="1">
                <a:spcBef>
                  <a:spcPct val="0"/>
                </a:spcBef>
                <a:spcAft>
                  <a:spcPct val="0"/>
                </a:spcAft>
              </a:pPr>
              <a:t>21</a:t>
            </a:fld>
            <a:endParaRPr lang="en-US" sz="1200"/>
          </a:p>
        </p:txBody>
      </p:sp>
    </p:spTree>
    <p:extLst>
      <p:ext uri="{BB962C8B-B14F-4D97-AF65-F5344CB8AC3E}">
        <p14:creationId xmlns:p14="http://schemas.microsoft.com/office/powerpoint/2010/main" val="155894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687" y="1667470"/>
            <a:ext cx="8212886" cy="1734894"/>
          </a:xfrm>
        </p:spPr>
        <p:txBody>
          <a:bodyPr anchor="b">
            <a:noAutofit/>
          </a:bodyPr>
          <a:lstStyle>
            <a:lvl1pPr>
              <a:lnSpc>
                <a:spcPct val="80000"/>
              </a:lnSpc>
              <a:defRPr sz="6500" b="0" spc="0" baseline="0">
                <a:solidFill>
                  <a:schemeClr val="bg1">
                    <a:alpha val="90000"/>
                  </a:schemeClr>
                </a:solidFill>
                <a:latin typeface="Arial"/>
                <a:cs typeface="Aria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455613" y="3493008"/>
            <a:ext cx="6330212" cy="925360"/>
          </a:xfrm>
        </p:spPr>
        <p:txBody>
          <a:bodyPr>
            <a:noAutofit/>
          </a:bodyPr>
          <a:lstStyle>
            <a:lvl1pPr marL="0" indent="0" algn="l">
              <a:buNone/>
              <a:defRPr sz="1600" b="0" i="0" baseline="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13946613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455613" y="2108062"/>
            <a:ext cx="7772400" cy="1021556"/>
          </a:xfrm>
        </p:spPr>
        <p:txBody>
          <a:bodyPr anchor="b">
            <a:noAutofit/>
          </a:bodyPr>
          <a:lstStyle>
            <a:lvl1pPr algn="l">
              <a:lnSpc>
                <a:spcPct val="80000"/>
              </a:lnSpc>
              <a:defRPr sz="5400" b="0" cap="none" spc="0" baseline="0">
                <a:solidFill>
                  <a:schemeClr val="tx2">
                    <a:alpha val="90000"/>
                  </a:schemeClr>
                </a:solidFill>
                <a:latin typeface="Arial"/>
                <a:cs typeface="Arial"/>
              </a:defRPr>
            </a:lvl1pPr>
          </a:lstStyle>
          <a:p>
            <a:r>
              <a:rPr lang="en-CA" smtClean="0"/>
              <a:t>Click to edit Master title style</a:t>
            </a:r>
            <a:endParaRPr lang="en-US" dirty="0"/>
          </a:p>
        </p:txBody>
      </p:sp>
      <p:sp>
        <p:nvSpPr>
          <p:cNvPr id="3" name="Text Placeholder 2"/>
          <p:cNvSpPr>
            <a:spLocks noGrp="1"/>
          </p:cNvSpPr>
          <p:nvPr>
            <p:ph type="body" idx="1"/>
          </p:nvPr>
        </p:nvSpPr>
        <p:spPr>
          <a:xfrm>
            <a:off x="455613" y="3241150"/>
            <a:ext cx="7772400" cy="1125140"/>
          </a:xfrm>
        </p:spPr>
        <p:txBody>
          <a:bodyPr>
            <a:noAutofit/>
          </a:bodyPr>
          <a:lstStyle>
            <a:lvl1pPr marL="0" indent="0">
              <a:buNone/>
              <a:defRPr sz="1600" b="0" baseline="0">
                <a:solidFill>
                  <a:schemeClr val="accent2"/>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Slide Number Placeholder 5"/>
          <p:cNvSpPr>
            <a:spLocks noGrp="1"/>
          </p:cNvSpPr>
          <p:nvPr>
            <p:ph type="sldNum" sz="quarter" idx="10"/>
          </p:nvPr>
        </p:nvSpPr>
        <p:spPr/>
        <p:txBody>
          <a:bodyPr/>
          <a:lstStyle>
            <a:lvl1pPr>
              <a:defRPr>
                <a:latin typeface="Arial"/>
                <a:cs typeface="Arial"/>
              </a:defRPr>
            </a:lvl1pPr>
          </a:lstStyle>
          <a:p>
            <a:fld id="{B96EDA3D-688C-9842-B341-C6AB6E34E6B5}" type="slidenum">
              <a:rPr lang="en-US" smtClean="0"/>
              <a:pPr/>
              <a:t>‹#›</a:t>
            </a:fld>
            <a:endParaRPr lang="en-US"/>
          </a:p>
        </p:txBody>
      </p:sp>
    </p:spTree>
    <p:extLst>
      <p:ext uri="{BB962C8B-B14F-4D97-AF65-F5344CB8AC3E}">
        <p14:creationId xmlns:p14="http://schemas.microsoft.com/office/powerpoint/2010/main" val="9080045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2108062"/>
            <a:ext cx="7772400" cy="1021556"/>
          </a:xfrm>
        </p:spPr>
        <p:txBody>
          <a:bodyPr anchor="b">
            <a:noAutofit/>
          </a:bodyPr>
          <a:lstStyle>
            <a:lvl1pPr algn="l">
              <a:lnSpc>
                <a:spcPct val="80000"/>
              </a:lnSpc>
              <a:defRPr sz="5400" b="0" cap="none" spc="0" baseline="0">
                <a:solidFill>
                  <a:schemeClr val="bg1">
                    <a:alpha val="90000"/>
                  </a:schemeClr>
                </a:solidFill>
                <a:latin typeface="Arial"/>
                <a:cs typeface="Aria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5613" y="3241150"/>
            <a:ext cx="7772400" cy="1125140"/>
          </a:xfrm>
        </p:spPr>
        <p:txBody>
          <a:bodyPr>
            <a:noAutofit/>
          </a:bodyPr>
          <a:lstStyle>
            <a:lvl1pPr marL="0" indent="0">
              <a:buNone/>
              <a:defRPr sz="1600" b="0" i="0" baseline="0">
                <a:solidFill>
                  <a:srgbClr val="F3D54E"/>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extLst>
      <p:ext uri="{BB962C8B-B14F-4D97-AF65-F5344CB8AC3E}">
        <p14:creationId xmlns:p14="http://schemas.microsoft.com/office/powerpoint/2010/main" val="315011747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3" y="2234882"/>
            <a:ext cx="7772400" cy="1125140"/>
          </a:xfrm>
        </p:spPr>
        <p:txBody>
          <a:bodyPr>
            <a:noAutofit/>
          </a:bodyPr>
          <a:lstStyle>
            <a:lvl1pPr marL="0" indent="0">
              <a:buNone/>
              <a:defRPr sz="4000" b="0" baseline="0">
                <a:solidFill>
                  <a:schemeClr val="accent2"/>
                </a:solidFill>
                <a:latin typeface="Arial"/>
                <a:ea typeface="Intel Clear"/>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7" name="Title 1"/>
          <p:cNvSpPr>
            <a:spLocks noGrp="1"/>
          </p:cNvSpPr>
          <p:nvPr>
            <p:ph type="title"/>
          </p:nvPr>
        </p:nvSpPr>
        <p:spPr>
          <a:xfrm>
            <a:off x="455613" y="1101794"/>
            <a:ext cx="7772400" cy="1021556"/>
          </a:xfrm>
        </p:spPr>
        <p:txBody>
          <a:bodyPr anchor="b">
            <a:noAutofit/>
          </a:bodyPr>
          <a:lstStyle>
            <a:lvl1pPr algn="l">
              <a:lnSpc>
                <a:spcPct val="80000"/>
              </a:lnSpc>
              <a:defRPr sz="4000" b="0" cap="none" spc="0" baseline="0">
                <a:solidFill>
                  <a:schemeClr val="tx2"/>
                </a:solidFill>
                <a:latin typeface="Arial"/>
                <a:ea typeface="Intel Clear" panose="020B0604020203020204" pitchFamily="34" charset="0"/>
                <a:cs typeface="Arial"/>
              </a:defRPr>
            </a:lvl1pPr>
          </a:lstStyle>
          <a:p>
            <a:r>
              <a:rPr lang="en-CA"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Arial"/>
                <a:cs typeface="Arial"/>
              </a:defRPr>
            </a:lvl1pPr>
          </a:lstStyle>
          <a:p>
            <a:fld id="{0DF7D413-13EC-A648-AB22-74C8CD80736B}" type="slidenum">
              <a:rPr lang="en-US" smtClean="0"/>
              <a:pPr/>
              <a:t>‹#›</a:t>
            </a:fld>
            <a:endParaRPr lang="en-US"/>
          </a:p>
        </p:txBody>
      </p:sp>
    </p:spTree>
    <p:extLst>
      <p:ext uri="{BB962C8B-B14F-4D97-AF65-F5344CB8AC3E}">
        <p14:creationId xmlns:p14="http://schemas.microsoft.com/office/powerpoint/2010/main" val="85726150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3016881"/>
            <a:ext cx="7772400" cy="1021556"/>
          </a:xfrm>
        </p:spPr>
        <p:txBody>
          <a:bodyPr anchor="b">
            <a:noAutofit/>
          </a:bodyPr>
          <a:lstStyle>
            <a:lvl1pPr algn="l">
              <a:lnSpc>
                <a:spcPct val="80000"/>
              </a:lnSpc>
              <a:defRPr sz="5400" b="0" cap="none" spc="0" baseline="0">
                <a:solidFill>
                  <a:schemeClr val="bg1">
                    <a:alpha val="90000"/>
                  </a:schemeClr>
                </a:solidFill>
                <a:latin typeface="Arial"/>
                <a:cs typeface="Aria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5613" y="4105580"/>
            <a:ext cx="7772400" cy="832693"/>
          </a:xfrm>
        </p:spPr>
        <p:txBody>
          <a:bodyPr>
            <a:noAutofit/>
          </a:bodyPr>
          <a:lstStyle>
            <a:lvl1pPr marL="0" indent="0">
              <a:buNone/>
              <a:defRPr sz="1600" b="0" baseline="0">
                <a:solidFill>
                  <a:schemeClr val="accent3"/>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5" name="Picture Placeholder 4"/>
          <p:cNvSpPr>
            <a:spLocks noGrp="1"/>
          </p:cNvSpPr>
          <p:nvPr>
            <p:ph type="pic" sz="quarter" idx="13"/>
          </p:nvPr>
        </p:nvSpPr>
        <p:spPr>
          <a:xfrm>
            <a:off x="0" y="1"/>
            <a:ext cx="9144000" cy="2574131"/>
          </a:xfrm>
          <a:solidFill>
            <a:schemeClr val="bg2">
              <a:lumMod val="60000"/>
              <a:lumOff val="40000"/>
            </a:schemeClr>
          </a:solidFill>
        </p:spPr>
        <p:txBody>
          <a:bodyPr rtlCol="0">
            <a:noAutofit/>
          </a:bodyPr>
          <a:lstStyle>
            <a:lvl1pPr>
              <a:defRPr baseline="0">
                <a:solidFill>
                  <a:srgbClr val="0071C5"/>
                </a:solidFill>
                <a:latin typeface="Arial"/>
                <a:cs typeface="Arial"/>
              </a:defRPr>
            </a:lvl1pPr>
          </a:lstStyle>
          <a:p>
            <a:pPr lvl="0"/>
            <a:r>
              <a:rPr lang="en-CA" noProof="0" smtClean="0"/>
              <a:t>Drag picture to placeholder or click icon to add</a:t>
            </a:r>
            <a:endParaRPr lang="en-US" noProof="0" dirty="0"/>
          </a:p>
        </p:txBody>
      </p:sp>
    </p:spTree>
    <p:extLst>
      <p:ext uri="{BB962C8B-B14F-4D97-AF65-F5344CB8AC3E}">
        <p14:creationId xmlns:p14="http://schemas.microsoft.com/office/powerpoint/2010/main" val="39965456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atin typeface="Arial"/>
                <a:cs typeface="Arial"/>
              </a:defRPr>
            </a:lvl1pPr>
          </a:lstStyle>
          <a:p>
            <a:fld id="{676FDD14-67E3-5F4F-AF63-AA776525E65D}" type="slidenum">
              <a:rPr lang="en-US" smtClean="0"/>
              <a:pPr/>
              <a:t>‹#›</a:t>
            </a:fld>
            <a:endParaRPr lang="en-US"/>
          </a:p>
        </p:txBody>
      </p:sp>
    </p:spTree>
    <p:extLst>
      <p:ext uri="{BB962C8B-B14F-4D97-AF65-F5344CB8AC3E}">
        <p14:creationId xmlns:p14="http://schemas.microsoft.com/office/powerpoint/2010/main" val="36944528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Arial"/>
                <a:cs typeface="Arial"/>
              </a:defRPr>
            </a:lvl1pPr>
          </a:lstStyle>
          <a:p>
            <a:fld id="{AB23EEF9-8D38-914A-B476-A19BE1016072}" type="slidenum">
              <a:rPr lang="en-US" smtClean="0"/>
              <a:pPr/>
              <a:t>‹#›</a:t>
            </a:fld>
            <a:endParaRPr lang="en-US"/>
          </a:p>
        </p:txBody>
      </p:sp>
    </p:spTree>
    <p:extLst>
      <p:ext uri="{BB962C8B-B14F-4D97-AF65-F5344CB8AC3E}">
        <p14:creationId xmlns:p14="http://schemas.microsoft.com/office/powerpoint/2010/main" val="37619395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8560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0" y="0"/>
            <a:ext cx="9144000" cy="4758700"/>
          </a:xfrm>
          <a:solidFill>
            <a:schemeClr val="bg2">
              <a:lumMod val="60000"/>
              <a:lumOff val="40000"/>
            </a:schemeClr>
          </a:solidFill>
        </p:spPr>
        <p:txBody>
          <a:bodyPr rtlCol="0">
            <a:no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atin typeface="Arial"/>
                <a:cs typeface="Arial"/>
              </a:defRPr>
            </a:lvl1pPr>
          </a:lstStyle>
          <a:p>
            <a:pPr lvl="0"/>
            <a:r>
              <a:rPr lang="en-CA" noProof="0" smtClean="0"/>
              <a:t>Drag picture to placeholder or click icon to add</a:t>
            </a:r>
            <a:endParaRPr lang="en-US" noProof="0" dirty="0"/>
          </a:p>
        </p:txBody>
      </p:sp>
      <p:sp>
        <p:nvSpPr>
          <p:cNvPr id="13" name="Title 1"/>
          <p:cNvSpPr>
            <a:spLocks noGrp="1"/>
          </p:cNvSpPr>
          <p:nvPr>
            <p:ph type="ctrTitle"/>
          </p:nvPr>
        </p:nvSpPr>
        <p:spPr>
          <a:xfrm>
            <a:off x="444687" y="1616162"/>
            <a:ext cx="8212886" cy="1786201"/>
          </a:xfrm>
        </p:spPr>
        <p:txBody>
          <a:bodyPr anchor="b">
            <a:noAutofit/>
          </a:bodyPr>
          <a:lstStyle>
            <a:lvl1pPr>
              <a:lnSpc>
                <a:spcPct val="80000"/>
              </a:lnSpc>
              <a:defRPr sz="6500" b="0" spc="0" baseline="0">
                <a:solidFill>
                  <a:schemeClr val="bg1">
                    <a:alpha val="90000"/>
                  </a:schemeClr>
                </a:solidFill>
                <a:latin typeface="Arial"/>
                <a:cs typeface="Arial"/>
              </a:defRPr>
            </a:lvl1pPr>
          </a:lstStyle>
          <a:p>
            <a:r>
              <a:rPr lang="en-CA" dirty="0" smtClean="0"/>
              <a:t>Click to edit Master title style</a:t>
            </a:r>
            <a:endParaRPr lang="en-US" dirty="0"/>
          </a:p>
        </p:txBody>
      </p:sp>
      <p:sp>
        <p:nvSpPr>
          <p:cNvPr id="14" name="Subtitle 2"/>
          <p:cNvSpPr>
            <a:spLocks noGrp="1"/>
          </p:cNvSpPr>
          <p:nvPr>
            <p:ph type="subTitle" idx="1"/>
          </p:nvPr>
        </p:nvSpPr>
        <p:spPr>
          <a:xfrm>
            <a:off x="455613" y="3493008"/>
            <a:ext cx="6330212" cy="925360"/>
          </a:xfrm>
        </p:spPr>
        <p:txBody>
          <a:bodyPr>
            <a:noAutofit/>
          </a:bodyPr>
          <a:lstStyle>
            <a:lvl1pPr marL="0" indent="0" algn="l">
              <a:buNone/>
              <a:defRPr sz="1600" b="0" i="0" baseline="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pic>
        <p:nvPicPr>
          <p:cNvPr id="6" name="Picture 5" descr="HPC DC.png"/>
          <p:cNvPicPr>
            <a:picLocks noChangeAspect="1"/>
          </p:cNvPicPr>
          <p:nvPr userDrawn="1"/>
        </p:nvPicPr>
        <p:blipFill rotWithShape="1">
          <a:blip r:embed="rId2">
            <a:extLst>
              <a:ext uri="{28A0092B-C50C-407E-A947-70E740481C1C}">
                <a14:useLocalDpi xmlns:a14="http://schemas.microsoft.com/office/drawing/2010/main" val="0"/>
              </a:ext>
            </a:extLst>
          </a:blip>
          <a:srcRect l="8545" t="35077" r="8021" b="27848"/>
          <a:stretch/>
        </p:blipFill>
        <p:spPr>
          <a:xfrm>
            <a:off x="0" y="4784353"/>
            <a:ext cx="3348417" cy="371974"/>
          </a:xfrm>
          <a:prstGeom prst="rect">
            <a:avLst/>
          </a:prstGeom>
        </p:spPr>
      </p:pic>
    </p:spTree>
    <p:extLst>
      <p:ext uri="{BB962C8B-B14F-4D97-AF65-F5344CB8AC3E}">
        <p14:creationId xmlns:p14="http://schemas.microsoft.com/office/powerpoint/2010/main" val="1020367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9" name="Content Placeholder 8"/>
          <p:cNvSpPr>
            <a:spLocks noGrp="1"/>
          </p:cNvSpPr>
          <p:nvPr>
            <p:ph sz="quarter" idx="13"/>
          </p:nvPr>
        </p:nvSpPr>
        <p:spPr>
          <a:xfrm>
            <a:off x="455613" y="1203325"/>
            <a:ext cx="8228012" cy="3425825"/>
          </a:xfrm>
        </p:spPr>
        <p:txBody>
          <a:bodyPr/>
          <a:lstStyle>
            <a:lvl1pPr>
              <a:defRPr>
                <a:solidFill>
                  <a:srgbClr val="0071C5"/>
                </a:solidFill>
                <a:latin typeface="Arial"/>
                <a:cs typeface="Arial"/>
              </a:defRPr>
            </a:lvl1pPr>
            <a:lvl2pPr>
              <a:defRPr sz="1800">
                <a:solidFill>
                  <a:schemeClr val="tx2"/>
                </a:solidFill>
                <a:latin typeface="Arial"/>
                <a:cs typeface="Arial"/>
              </a:defRPr>
            </a:lvl2pPr>
            <a:lvl3pPr>
              <a:defRPr sz="1800">
                <a:solidFill>
                  <a:schemeClr val="tx2"/>
                </a:solidFill>
                <a:latin typeface="Arial"/>
                <a:cs typeface="Arial"/>
              </a:defRPr>
            </a:lvl3pPr>
            <a:lvl4pPr>
              <a:defRPr sz="1600">
                <a:solidFill>
                  <a:schemeClr val="tx2"/>
                </a:solidFill>
                <a:latin typeface="Arial"/>
                <a:cs typeface="Arial"/>
              </a:defRPr>
            </a:lvl4pPr>
            <a:lvl5pPr>
              <a:defRPr>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Slide Number Placeholder 5"/>
          <p:cNvSpPr>
            <a:spLocks noGrp="1"/>
          </p:cNvSpPr>
          <p:nvPr>
            <p:ph type="sldNum" sz="quarter" idx="14"/>
          </p:nvPr>
        </p:nvSpPr>
        <p:spPr/>
        <p:txBody>
          <a:bodyPr/>
          <a:lstStyle>
            <a:lvl1pPr>
              <a:defRPr>
                <a:latin typeface="Arial"/>
                <a:cs typeface="Arial"/>
              </a:defRPr>
            </a:lvl1pPr>
          </a:lstStyle>
          <a:p>
            <a:fld id="{8C32998D-7E7F-FB40-96DE-E0BEB94235A3}" type="slidenum">
              <a:rPr lang="en-US" smtClean="0"/>
              <a:pPr/>
              <a:t>‹#›</a:t>
            </a:fld>
            <a:endParaRPr lang="en-US"/>
          </a:p>
        </p:txBody>
      </p:sp>
    </p:spTree>
    <p:extLst>
      <p:ext uri="{BB962C8B-B14F-4D97-AF65-F5344CB8AC3E}">
        <p14:creationId xmlns:p14="http://schemas.microsoft.com/office/powerpoint/2010/main" val="40888820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15" name="Content Placeholder 2"/>
          <p:cNvSpPr>
            <a:spLocks noGrp="1"/>
          </p:cNvSpPr>
          <p:nvPr>
            <p:ph sz="half" idx="1"/>
          </p:nvPr>
        </p:nvSpPr>
        <p:spPr>
          <a:xfrm>
            <a:off x="455613" y="1203324"/>
            <a:ext cx="4006851" cy="3425825"/>
          </a:xfrm>
        </p:spPr>
        <p:txBody>
          <a:bodyPr rtlCol="0">
            <a:noAutofit/>
          </a:bodyPr>
          <a:lstStyle>
            <a:lvl1pPr>
              <a:defRPr lang="en-US" dirty="0" smtClean="0">
                <a:latin typeface="Arial"/>
                <a:cs typeface="Arial"/>
              </a:defRPr>
            </a:lvl1pPr>
            <a:lvl2pPr>
              <a:defRPr lang="en-US" dirty="0" smtClean="0">
                <a:solidFill>
                  <a:schemeClr val="tx2"/>
                </a:solidFill>
                <a:latin typeface="Arial"/>
                <a:cs typeface="Arial"/>
              </a:defRPr>
            </a:lvl2pPr>
            <a:lvl3pPr>
              <a:defRPr lang="en-US" sz="1400" dirty="0" smtClean="0">
                <a:solidFill>
                  <a:schemeClr val="tx2"/>
                </a:solidFill>
                <a:latin typeface="Arial"/>
                <a:cs typeface="Arial"/>
              </a:defRPr>
            </a:lvl3pPr>
            <a:lvl4pPr>
              <a:defRPr lang="en-US" sz="1200" dirty="0" smtClean="0">
                <a:solidFill>
                  <a:schemeClr val="tx2"/>
                </a:solidFill>
                <a:latin typeface="Arial"/>
                <a:cs typeface="Arial"/>
              </a:defRPr>
            </a:lvl4pPr>
            <a:lvl5pPr>
              <a:defRPr lang="en-US" sz="1200" dirty="0">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8"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rtlCol="0">
            <a:noAutofit/>
          </a:bodyPr>
          <a:lstStyle>
            <a:lvl1pPr>
              <a:defRPr sz="1800">
                <a:latin typeface="Arial"/>
                <a:cs typeface="Arial"/>
              </a:defRPr>
            </a:lvl1pPr>
          </a:lstStyle>
          <a:p>
            <a:pPr lvl="0"/>
            <a:endParaRPr lang="en-US" noProof="0" dirty="0"/>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rtlCol="0">
            <a:noAutofit/>
          </a:bodyPr>
          <a:lstStyle>
            <a:lvl1pPr>
              <a:defRPr sz="1800">
                <a:latin typeface="Arial"/>
                <a:cs typeface="Arial"/>
              </a:defRPr>
            </a:lvl1pPr>
          </a:lstStyle>
          <a:p>
            <a:pPr lvl="0"/>
            <a:endParaRPr lang="en-US" noProof="0" dirty="0"/>
          </a:p>
        </p:txBody>
      </p:sp>
      <p:sp>
        <p:nvSpPr>
          <p:cNvPr id="6" name="Slide Number Placeholder 5"/>
          <p:cNvSpPr>
            <a:spLocks noGrp="1"/>
          </p:cNvSpPr>
          <p:nvPr>
            <p:ph type="sldNum" sz="quarter" idx="15"/>
          </p:nvPr>
        </p:nvSpPr>
        <p:spPr/>
        <p:txBody>
          <a:bodyPr/>
          <a:lstStyle>
            <a:lvl1pPr>
              <a:defRPr>
                <a:latin typeface="Arial"/>
                <a:cs typeface="Arial"/>
              </a:defRPr>
            </a:lvl1pPr>
          </a:lstStyle>
          <a:p>
            <a:fld id="{8D049B0D-8B44-6A44-8B3A-503984EE4E90}" type="slidenum">
              <a:rPr lang="en-US" smtClean="0"/>
              <a:pPr/>
              <a:t>‹#›</a:t>
            </a:fld>
            <a:endParaRPr lang="en-US"/>
          </a:p>
        </p:txBody>
      </p:sp>
    </p:spTree>
    <p:extLst>
      <p:ext uri="{BB962C8B-B14F-4D97-AF65-F5344CB8AC3E}">
        <p14:creationId xmlns:p14="http://schemas.microsoft.com/office/powerpoint/2010/main" val="276970040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2"/>
          <p:cNvSpPr>
            <a:spLocks noGrp="1"/>
          </p:cNvSpPr>
          <p:nvPr>
            <p:ph sz="half" idx="1"/>
          </p:nvPr>
        </p:nvSpPr>
        <p:spPr>
          <a:xfrm>
            <a:off x="455613" y="1203324"/>
            <a:ext cx="4006851" cy="3425825"/>
          </a:xfrm>
        </p:spPr>
        <p:txBody>
          <a:bodyPr rtlCol="0">
            <a:noAutofit/>
          </a:bodyPr>
          <a:lstStyle>
            <a:lvl1pPr>
              <a:defRPr lang="en-US" dirty="0" smtClean="0">
                <a:latin typeface="Arial"/>
                <a:cs typeface="Arial"/>
              </a:defRPr>
            </a:lvl1pPr>
            <a:lvl2pPr>
              <a:defRPr lang="en-US" dirty="0" smtClean="0">
                <a:solidFill>
                  <a:schemeClr val="tx2"/>
                </a:solidFill>
                <a:latin typeface="Arial"/>
                <a:cs typeface="Arial"/>
              </a:defRPr>
            </a:lvl2pPr>
            <a:lvl3pPr>
              <a:defRPr lang="en-US" sz="1400" dirty="0" smtClean="0">
                <a:solidFill>
                  <a:schemeClr val="tx2"/>
                </a:solidFill>
                <a:latin typeface="Arial"/>
                <a:cs typeface="Arial"/>
              </a:defRPr>
            </a:lvl3pPr>
            <a:lvl4pPr>
              <a:defRPr lang="en-US" sz="1200" dirty="0" smtClean="0">
                <a:solidFill>
                  <a:schemeClr val="tx2"/>
                </a:solidFill>
                <a:latin typeface="Arial"/>
                <a:cs typeface="Arial"/>
              </a:defRPr>
            </a:lvl4pPr>
            <a:lvl5pPr>
              <a:defRPr lang="en-US" sz="1200" dirty="0">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6" name="Content Placeholder 2"/>
          <p:cNvSpPr>
            <a:spLocks noGrp="1"/>
          </p:cNvSpPr>
          <p:nvPr>
            <p:ph sz="half" idx="13"/>
          </p:nvPr>
        </p:nvSpPr>
        <p:spPr>
          <a:xfrm>
            <a:off x="4678363" y="1203324"/>
            <a:ext cx="4005264" cy="3425825"/>
          </a:xfrm>
        </p:spPr>
        <p:txBody>
          <a:bodyPr rtlCol="0">
            <a:noAutofit/>
          </a:bodyPr>
          <a:lstStyle>
            <a:lvl1pPr>
              <a:defRPr lang="en-US" dirty="0" smtClean="0">
                <a:latin typeface="Arial"/>
                <a:cs typeface="Arial"/>
              </a:defRPr>
            </a:lvl1pPr>
            <a:lvl2pPr>
              <a:defRPr lang="en-US" dirty="0" smtClean="0">
                <a:solidFill>
                  <a:schemeClr val="tx2"/>
                </a:solidFill>
                <a:latin typeface="Arial"/>
                <a:cs typeface="Arial"/>
              </a:defRPr>
            </a:lvl2pPr>
            <a:lvl3pPr>
              <a:defRPr lang="en-US" sz="1400" dirty="0" smtClean="0">
                <a:solidFill>
                  <a:schemeClr val="tx2"/>
                </a:solidFill>
                <a:latin typeface="Arial"/>
                <a:cs typeface="Arial"/>
              </a:defRPr>
            </a:lvl3pPr>
            <a:lvl4pPr>
              <a:defRPr lang="en-US" sz="1200" dirty="0" smtClean="0">
                <a:solidFill>
                  <a:schemeClr val="tx2"/>
                </a:solidFill>
                <a:latin typeface="Arial"/>
                <a:cs typeface="Arial"/>
              </a:defRPr>
            </a:lvl4pPr>
            <a:lvl5pPr>
              <a:defRPr lang="en-US" sz="1200" dirty="0">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8"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5" name="Slide Number Placeholder 5"/>
          <p:cNvSpPr>
            <a:spLocks noGrp="1"/>
          </p:cNvSpPr>
          <p:nvPr>
            <p:ph type="sldNum" sz="quarter" idx="14"/>
          </p:nvPr>
        </p:nvSpPr>
        <p:spPr/>
        <p:txBody>
          <a:bodyPr/>
          <a:lstStyle>
            <a:lvl1pPr>
              <a:defRPr>
                <a:latin typeface="Arial"/>
                <a:cs typeface="Arial"/>
              </a:defRPr>
            </a:lvl1pPr>
          </a:lstStyle>
          <a:p>
            <a:fld id="{73AE2011-0FA4-6C41-B400-379EE81408AD}" type="slidenum">
              <a:rPr lang="en-US" smtClean="0"/>
              <a:pPr/>
              <a:t>‹#›</a:t>
            </a:fld>
            <a:endParaRPr lang="en-US"/>
          </a:p>
        </p:txBody>
      </p:sp>
    </p:spTree>
    <p:extLst>
      <p:ext uri="{BB962C8B-B14F-4D97-AF65-F5344CB8AC3E}">
        <p14:creationId xmlns:p14="http://schemas.microsoft.com/office/powerpoint/2010/main" val="340702970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203325"/>
            <a:ext cx="8228013" cy="3425825"/>
          </a:xfrm>
        </p:spPr>
        <p:txBody>
          <a:bodyPr anchor="ctr"/>
          <a:lstStyle>
            <a:lvl1pPr marL="190500" indent="-190500">
              <a:defRPr sz="3600" b="1" baseline="0">
                <a:solidFill>
                  <a:schemeClr val="accent1"/>
                </a:solidFill>
                <a:latin typeface="Arial"/>
                <a:cs typeface="Arial"/>
              </a:defRPr>
            </a:lvl1pPr>
            <a:lvl2pPr marL="417513" indent="-225425">
              <a:buFont typeface="Intel Clear" pitchFamily="34" charset="0"/>
              <a:buChar char="–"/>
              <a:defRPr sz="1200" baseline="0">
                <a:latin typeface="Arial"/>
                <a:cs typeface="Arial"/>
              </a:defRPr>
            </a:lvl2pPr>
            <a:lvl3pPr marL="685800" indent="-228600">
              <a:buFont typeface="Intel Clear" pitchFamily="34" charset="0"/>
              <a:buChar char="–"/>
              <a:defRPr sz="1200">
                <a:latin typeface="Arial"/>
                <a:cs typeface="Arial"/>
              </a:defRPr>
            </a:lvl3pPr>
            <a:lvl4pPr>
              <a:buFont typeface="Intel Clear" pitchFamily="34" charset="0"/>
              <a:buChar char="–"/>
              <a:defRPr sz="1100">
                <a:latin typeface="Arial"/>
                <a:cs typeface="Arial"/>
              </a:defRPr>
            </a:lvl4pPr>
            <a:lvl5pPr>
              <a:buFont typeface="Intel Clear" pitchFamily="34" charset="0"/>
              <a:buChar char="–"/>
              <a:defRPr sz="1050">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Arial"/>
                <a:cs typeface="Arial"/>
              </a:defRPr>
            </a:lvl1pPr>
          </a:lstStyle>
          <a:p>
            <a:fld id="{4C532643-2C3C-C345-B1E8-23B82A72AC61}" type="slidenum">
              <a:rPr lang="en-US" smtClean="0"/>
              <a:pPr/>
              <a:t>‹#›</a:t>
            </a:fld>
            <a:endParaRPr lang="en-US"/>
          </a:p>
        </p:txBody>
      </p:sp>
    </p:spTree>
    <p:extLst>
      <p:ext uri="{BB962C8B-B14F-4D97-AF65-F5344CB8AC3E}">
        <p14:creationId xmlns:p14="http://schemas.microsoft.com/office/powerpoint/2010/main" val="124707398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4768850"/>
          </a:xfrm>
          <a:solidFill>
            <a:schemeClr val="bg2">
              <a:lumMod val="60000"/>
              <a:lumOff val="40000"/>
            </a:schemeClr>
          </a:solidFill>
        </p:spPr>
        <p:txBody>
          <a:bodyPr rtlCol="0">
            <a:no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atin typeface="Arial"/>
                <a:cs typeface="Arial"/>
              </a:defRPr>
            </a:lvl1pPr>
          </a:lstStyle>
          <a:p>
            <a:pPr lvl="0"/>
            <a:r>
              <a:rPr lang="en-CA" noProof="0" smtClean="0"/>
              <a:t>Drag picture to placeholder or click icon to add</a:t>
            </a:r>
            <a:endParaRPr lang="en-US" noProof="0" dirty="0"/>
          </a:p>
        </p:txBody>
      </p:sp>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4" name="Slide Number Placeholder 5"/>
          <p:cNvSpPr>
            <a:spLocks noGrp="1"/>
          </p:cNvSpPr>
          <p:nvPr>
            <p:ph type="sldNum" sz="quarter" idx="14"/>
          </p:nvPr>
        </p:nvSpPr>
        <p:spPr/>
        <p:txBody>
          <a:bodyPr/>
          <a:lstStyle>
            <a:lvl1pPr>
              <a:defRPr>
                <a:latin typeface="Arial"/>
                <a:cs typeface="Arial"/>
              </a:defRPr>
            </a:lvl1pPr>
          </a:lstStyle>
          <a:p>
            <a:fld id="{84CF4813-3083-1348-B618-171F104E68F2}" type="slidenum">
              <a:rPr lang="en-US" smtClean="0"/>
              <a:pPr/>
              <a:t>‹#›</a:t>
            </a:fld>
            <a:endParaRPr lang="en-US"/>
          </a:p>
        </p:txBody>
      </p:sp>
    </p:spTree>
    <p:extLst>
      <p:ext uri="{BB962C8B-B14F-4D97-AF65-F5344CB8AC3E}">
        <p14:creationId xmlns:p14="http://schemas.microsoft.com/office/powerpoint/2010/main" val="330971363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1009650" y="4975225"/>
            <a:ext cx="1841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ntel Clear" charset="0"/>
                <a:ea typeface="ＭＳ Ｐゴシック" charset="0"/>
                <a:cs typeface="ＭＳ Ｐゴシック" charset="0"/>
              </a:defRPr>
            </a:lvl1pPr>
            <a:lvl2pPr marL="742950" indent="-285750">
              <a:defRPr>
                <a:solidFill>
                  <a:schemeClr val="tx1"/>
                </a:solidFill>
                <a:latin typeface="Intel Clear" charset="0"/>
                <a:ea typeface="ＭＳ Ｐゴシック" charset="0"/>
              </a:defRPr>
            </a:lvl2pPr>
            <a:lvl3pPr marL="1143000" indent="-228600">
              <a:defRPr>
                <a:solidFill>
                  <a:schemeClr val="tx1"/>
                </a:solidFill>
                <a:latin typeface="Intel Clear" charset="0"/>
                <a:ea typeface="ＭＳ Ｐゴシック" charset="0"/>
              </a:defRPr>
            </a:lvl3pPr>
            <a:lvl4pPr marL="1600200" indent="-228600">
              <a:defRPr>
                <a:solidFill>
                  <a:schemeClr val="tx1"/>
                </a:solidFill>
                <a:latin typeface="Intel Clear" charset="0"/>
                <a:ea typeface="ＭＳ Ｐゴシック" charset="0"/>
              </a:defRPr>
            </a:lvl4pPr>
            <a:lvl5pPr marL="2057400" indent="-228600">
              <a:defRPr>
                <a:solidFill>
                  <a:schemeClr val="tx1"/>
                </a:solidFill>
                <a:latin typeface="Intel Clear" charset="0"/>
                <a:ea typeface="ＭＳ Ｐゴシック" charset="0"/>
              </a:defRPr>
            </a:lvl5pPr>
            <a:lvl6pPr marL="2514600" indent="-228600" fontAlgn="base">
              <a:spcBef>
                <a:spcPct val="0"/>
              </a:spcBef>
              <a:spcAft>
                <a:spcPct val="0"/>
              </a:spcAft>
              <a:defRPr>
                <a:solidFill>
                  <a:schemeClr val="tx1"/>
                </a:solidFill>
                <a:latin typeface="Intel Clear" charset="0"/>
                <a:ea typeface="ＭＳ Ｐゴシック" charset="0"/>
              </a:defRPr>
            </a:lvl6pPr>
            <a:lvl7pPr marL="2971800" indent="-228600" fontAlgn="base">
              <a:spcBef>
                <a:spcPct val="0"/>
              </a:spcBef>
              <a:spcAft>
                <a:spcPct val="0"/>
              </a:spcAft>
              <a:defRPr>
                <a:solidFill>
                  <a:schemeClr val="tx1"/>
                </a:solidFill>
                <a:latin typeface="Intel Clear" charset="0"/>
                <a:ea typeface="ＭＳ Ｐゴシック" charset="0"/>
              </a:defRPr>
            </a:lvl7pPr>
            <a:lvl8pPr marL="3429000" indent="-228600" fontAlgn="base">
              <a:spcBef>
                <a:spcPct val="0"/>
              </a:spcBef>
              <a:spcAft>
                <a:spcPct val="0"/>
              </a:spcAft>
              <a:defRPr>
                <a:solidFill>
                  <a:schemeClr val="tx1"/>
                </a:solidFill>
                <a:latin typeface="Intel Clear" charset="0"/>
                <a:ea typeface="ＭＳ Ｐゴシック" charset="0"/>
              </a:defRPr>
            </a:lvl8pPr>
            <a:lvl9pPr marL="3886200" indent="-228600" fontAlgn="base">
              <a:spcBef>
                <a:spcPct val="0"/>
              </a:spcBef>
              <a:spcAft>
                <a:spcPct val="0"/>
              </a:spcAft>
              <a:defRPr>
                <a:solidFill>
                  <a:schemeClr val="tx1"/>
                </a:solidFill>
                <a:latin typeface="Intel Clear" charset="0"/>
                <a:ea typeface="ＭＳ Ｐゴシック" charset="0"/>
              </a:defRPr>
            </a:lvl9pPr>
          </a:lstStyle>
          <a:p>
            <a:pPr>
              <a:defRPr/>
            </a:pPr>
            <a:endParaRPr lang="en-US" sz="1000" smtClean="0">
              <a:solidFill>
                <a:schemeClr val="tx2"/>
              </a:solidFill>
              <a:latin typeface="Arial"/>
              <a:ea typeface="Intel Clear" charset="0"/>
              <a:cs typeface="Arial"/>
            </a:endParaRPr>
          </a:p>
        </p:txBody>
      </p:sp>
      <p:sp>
        <p:nvSpPr>
          <p:cNvPr id="9" name="Picture Placeholder 8"/>
          <p:cNvSpPr>
            <a:spLocks noGrp="1"/>
          </p:cNvSpPr>
          <p:nvPr>
            <p:ph type="pic" sz="quarter" idx="13"/>
          </p:nvPr>
        </p:nvSpPr>
        <p:spPr>
          <a:xfrm>
            <a:off x="0" y="2574131"/>
            <a:ext cx="9144000" cy="2194719"/>
          </a:xfrm>
          <a:solidFill>
            <a:schemeClr val="bg2">
              <a:lumMod val="60000"/>
              <a:lumOff val="40000"/>
            </a:schemeClr>
          </a:solidFill>
        </p:spPr>
        <p:txBody>
          <a:bodyPr rtlCol="0">
            <a:no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atin typeface="Arial"/>
                <a:cs typeface="Arial"/>
              </a:defRPr>
            </a:lvl1pPr>
          </a:lstStyle>
          <a:p>
            <a:pPr lvl="0"/>
            <a:r>
              <a:rPr lang="en-CA" noProof="0" smtClean="0"/>
              <a:t>Drag picture to placeholder or click icon to add</a:t>
            </a:r>
            <a:endParaRPr lang="en-US" noProof="0" dirty="0" smtClean="0"/>
          </a:p>
        </p:txBody>
      </p:sp>
      <p:sp>
        <p:nvSpPr>
          <p:cNvPr id="18" name="Content Placeholder 2"/>
          <p:cNvSpPr>
            <a:spLocks noGrp="1"/>
          </p:cNvSpPr>
          <p:nvPr>
            <p:ph sz="half" idx="1"/>
          </p:nvPr>
        </p:nvSpPr>
        <p:spPr>
          <a:xfrm>
            <a:off x="455613" y="1203325"/>
            <a:ext cx="4006851" cy="1309290"/>
          </a:xfrm>
        </p:spPr>
        <p:txBody>
          <a:bodyPr rtlCol="0">
            <a:noAutofit/>
          </a:bodyPr>
          <a:lstStyle>
            <a:lvl1pPr>
              <a:defRPr lang="en-US" dirty="0" smtClean="0">
                <a:latin typeface="Arial"/>
                <a:cs typeface="Arial"/>
              </a:defRPr>
            </a:lvl1pPr>
            <a:lvl2pPr>
              <a:defRPr lang="en-US" dirty="0" smtClean="0">
                <a:solidFill>
                  <a:schemeClr val="tx2"/>
                </a:solidFill>
                <a:latin typeface="Arial"/>
                <a:cs typeface="Arial"/>
              </a:defRPr>
            </a:lvl2pPr>
            <a:lvl3pPr>
              <a:defRPr lang="en-US" sz="1400" dirty="0" smtClean="0">
                <a:solidFill>
                  <a:schemeClr val="tx2"/>
                </a:solidFill>
                <a:latin typeface="Arial"/>
                <a:cs typeface="Arial"/>
              </a:defRPr>
            </a:lvl3pPr>
            <a:lvl4pPr>
              <a:defRPr lang="en-US" sz="1200" dirty="0" smtClean="0">
                <a:solidFill>
                  <a:schemeClr val="tx2"/>
                </a:solidFill>
                <a:latin typeface="Arial"/>
                <a:cs typeface="Arial"/>
              </a:defRPr>
            </a:lvl4pPr>
            <a:lvl5pPr>
              <a:defRPr lang="en-US" sz="1200" dirty="0">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9" name="Content Placeholder 2"/>
          <p:cNvSpPr>
            <a:spLocks noGrp="1"/>
          </p:cNvSpPr>
          <p:nvPr>
            <p:ph sz="half" idx="15"/>
          </p:nvPr>
        </p:nvSpPr>
        <p:spPr>
          <a:xfrm>
            <a:off x="4678363" y="1203325"/>
            <a:ext cx="4005264" cy="1309290"/>
          </a:xfrm>
        </p:spPr>
        <p:txBody>
          <a:bodyPr rtlCol="0">
            <a:noAutofit/>
          </a:bodyPr>
          <a:lstStyle>
            <a:lvl1pPr>
              <a:defRPr lang="en-US" dirty="0" smtClean="0">
                <a:latin typeface="Arial"/>
                <a:cs typeface="Arial"/>
              </a:defRPr>
            </a:lvl1pPr>
            <a:lvl2pPr>
              <a:defRPr lang="en-US" dirty="0" smtClean="0">
                <a:solidFill>
                  <a:schemeClr val="tx2"/>
                </a:solidFill>
                <a:latin typeface="Arial"/>
                <a:cs typeface="Arial"/>
              </a:defRPr>
            </a:lvl2pPr>
            <a:lvl3pPr>
              <a:defRPr lang="en-US" sz="1400" dirty="0" smtClean="0">
                <a:solidFill>
                  <a:schemeClr val="tx2"/>
                </a:solidFill>
                <a:latin typeface="Arial"/>
                <a:cs typeface="Arial"/>
              </a:defRPr>
            </a:lvl3pPr>
            <a:lvl4pPr>
              <a:defRPr lang="en-US" sz="1200" dirty="0" smtClean="0">
                <a:solidFill>
                  <a:schemeClr val="tx2"/>
                </a:solidFill>
                <a:latin typeface="Arial"/>
                <a:cs typeface="Arial"/>
              </a:defRPr>
            </a:lvl4pPr>
            <a:lvl5pPr>
              <a:defRPr lang="en-US" sz="1200" dirty="0">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0" name="Title 6"/>
          <p:cNvSpPr>
            <a:spLocks noGrp="1"/>
          </p:cNvSpPr>
          <p:nvPr>
            <p:ph type="title"/>
          </p:nvPr>
        </p:nvSpPr>
        <p:spPr>
          <a:xfrm>
            <a:off x="455613" y="308848"/>
            <a:ext cx="8229600" cy="868680"/>
          </a:xfrm>
        </p:spPr>
        <p:txBody>
          <a:bodyPr/>
          <a:lstStyle>
            <a:lvl1pPr>
              <a:defRPr b="0" i="0" baseline="0">
                <a:solidFill>
                  <a:schemeClr val="tx2"/>
                </a:solidFill>
                <a:latin typeface="Arial"/>
                <a:cs typeface="Arial"/>
              </a:defRPr>
            </a:lvl1pPr>
          </a:lstStyle>
          <a:p>
            <a:r>
              <a:rPr lang="en-CA" smtClean="0"/>
              <a:t>Click to edit Master title style</a:t>
            </a:r>
            <a:endParaRPr lang="en-US" dirty="0"/>
          </a:p>
        </p:txBody>
      </p:sp>
      <p:sp>
        <p:nvSpPr>
          <p:cNvPr id="7" name="Slide Number Placeholder 5"/>
          <p:cNvSpPr>
            <a:spLocks noGrp="1"/>
          </p:cNvSpPr>
          <p:nvPr>
            <p:ph type="sldNum" sz="quarter" idx="16"/>
          </p:nvPr>
        </p:nvSpPr>
        <p:spPr/>
        <p:txBody>
          <a:bodyPr/>
          <a:lstStyle>
            <a:lvl1pPr>
              <a:defRPr>
                <a:latin typeface="Arial"/>
                <a:cs typeface="Arial"/>
              </a:defRPr>
            </a:lvl1pPr>
          </a:lstStyle>
          <a:p>
            <a:fld id="{F381F66E-6CC5-F04A-B4C4-174DA5EE2390}" type="slidenum">
              <a:rPr lang="en-US" smtClean="0"/>
              <a:pPr/>
              <a:t>‹#›</a:t>
            </a:fld>
            <a:endParaRPr lang="en-US"/>
          </a:p>
        </p:txBody>
      </p:sp>
    </p:spTree>
    <p:extLst>
      <p:ext uri="{BB962C8B-B14F-4D97-AF65-F5344CB8AC3E}">
        <p14:creationId xmlns:p14="http://schemas.microsoft.com/office/powerpoint/2010/main" val="217941764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3" y="1"/>
            <a:ext cx="4465637" cy="4768849"/>
          </a:xfrm>
          <a:solidFill>
            <a:schemeClr val="bg2">
              <a:lumMod val="60000"/>
              <a:lumOff val="40000"/>
            </a:schemeClr>
          </a:solidFill>
        </p:spPr>
        <p:txBody>
          <a:bodyPr rtlCol="0">
            <a:noAutofit/>
          </a:bodyPr>
          <a:lstStyle>
            <a:lvl1pPr>
              <a:defRPr baseline="0">
                <a:latin typeface="Arial"/>
                <a:cs typeface="Arial"/>
              </a:defRPr>
            </a:lvl1pPr>
          </a:lstStyle>
          <a:p>
            <a:pPr lvl="0"/>
            <a:r>
              <a:rPr lang="en-CA" noProof="0" smtClean="0"/>
              <a:t>Drag picture to placeholder or click icon to add</a:t>
            </a:r>
            <a:endParaRPr lang="en-US" noProof="0" dirty="0"/>
          </a:p>
        </p:txBody>
      </p:sp>
      <p:sp>
        <p:nvSpPr>
          <p:cNvPr id="2" name="Title 1"/>
          <p:cNvSpPr>
            <a:spLocks noGrp="1"/>
          </p:cNvSpPr>
          <p:nvPr>
            <p:ph type="title"/>
          </p:nvPr>
        </p:nvSpPr>
        <p:spPr>
          <a:xfrm>
            <a:off x="455613" y="308848"/>
            <a:ext cx="4006850" cy="868680"/>
          </a:xfrm>
        </p:spPr>
        <p:txBody>
          <a:bodyPr>
            <a:noAutofit/>
          </a:bodyPr>
          <a:lstStyle>
            <a:lvl1pPr>
              <a:defRPr sz="2800" b="0" i="0" baseline="0">
                <a:solidFill>
                  <a:schemeClr val="tx2"/>
                </a:solidFill>
                <a:latin typeface="Arial"/>
                <a:cs typeface="Arial"/>
              </a:defRPr>
            </a:lvl1pPr>
          </a:lstStyle>
          <a:p>
            <a:r>
              <a:rPr lang="en-CA" smtClean="0"/>
              <a:t>Click to edit Master title style</a:t>
            </a:r>
            <a:endParaRPr lang="en-US" dirty="0"/>
          </a:p>
        </p:txBody>
      </p:sp>
      <p:sp>
        <p:nvSpPr>
          <p:cNvPr id="17" name="Content Placeholder 2"/>
          <p:cNvSpPr>
            <a:spLocks noGrp="1"/>
          </p:cNvSpPr>
          <p:nvPr>
            <p:ph sz="half" idx="1"/>
          </p:nvPr>
        </p:nvSpPr>
        <p:spPr>
          <a:xfrm>
            <a:off x="455614" y="1325244"/>
            <a:ext cx="4006850" cy="3425825"/>
          </a:xfrm>
        </p:spPr>
        <p:txBody>
          <a:bodyPr rtlCol="0">
            <a:noAutofit/>
          </a:bodyPr>
          <a:lstStyle>
            <a:lvl1pPr>
              <a:defRPr lang="en-US" dirty="0" smtClean="0">
                <a:latin typeface="Arial"/>
                <a:cs typeface="Arial"/>
              </a:defRPr>
            </a:lvl1pPr>
            <a:lvl2pPr>
              <a:defRPr lang="en-US" dirty="0" smtClean="0">
                <a:solidFill>
                  <a:schemeClr val="tx2"/>
                </a:solidFill>
                <a:latin typeface="Arial"/>
                <a:cs typeface="Arial"/>
              </a:defRPr>
            </a:lvl2pPr>
            <a:lvl3pPr>
              <a:defRPr lang="en-US" sz="1400" dirty="0" smtClean="0">
                <a:solidFill>
                  <a:schemeClr val="tx2"/>
                </a:solidFill>
                <a:latin typeface="Arial"/>
                <a:cs typeface="Arial"/>
              </a:defRPr>
            </a:lvl3pPr>
            <a:lvl4pPr>
              <a:defRPr lang="en-US" sz="1200" dirty="0" smtClean="0">
                <a:solidFill>
                  <a:schemeClr val="tx2"/>
                </a:solidFill>
                <a:latin typeface="Arial"/>
                <a:cs typeface="Arial"/>
              </a:defRPr>
            </a:lvl4pPr>
            <a:lvl5pPr>
              <a:defRPr lang="en-US" sz="1200" dirty="0">
                <a:solidFill>
                  <a:schemeClr val="tx2"/>
                </a:solidFill>
                <a:latin typeface="Arial"/>
                <a:cs typeface="Aria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Slide Number Placeholder 5"/>
          <p:cNvSpPr>
            <a:spLocks noGrp="1"/>
          </p:cNvSpPr>
          <p:nvPr>
            <p:ph type="sldNum" sz="quarter" idx="14"/>
          </p:nvPr>
        </p:nvSpPr>
        <p:spPr/>
        <p:txBody>
          <a:bodyPr/>
          <a:lstStyle>
            <a:lvl1pPr>
              <a:defRPr>
                <a:latin typeface="Arial"/>
                <a:cs typeface="Arial"/>
              </a:defRPr>
            </a:lvl1pPr>
          </a:lstStyle>
          <a:p>
            <a:fld id="{AAE80AFD-AF62-E64D-8714-167566CD0646}" type="slidenum">
              <a:rPr lang="en-US" smtClean="0"/>
              <a:pPr/>
              <a:t>‹#›</a:t>
            </a:fld>
            <a:endParaRPr lang="en-US"/>
          </a:p>
        </p:txBody>
      </p:sp>
    </p:spTree>
    <p:extLst>
      <p:ext uri="{BB962C8B-B14F-4D97-AF65-F5344CB8AC3E}">
        <p14:creationId xmlns:p14="http://schemas.microsoft.com/office/powerpoint/2010/main" val="373423320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8" y="4759325"/>
            <a:ext cx="9144001" cy="384175"/>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cxnSp>
        <p:nvCxnSpPr>
          <p:cNvPr id="12" name="Straight Connector 11"/>
          <p:cNvCxnSpPr/>
          <p:nvPr/>
        </p:nvCxnSpPr>
        <p:spPr>
          <a:xfrm>
            <a:off x="8718550" y="4824413"/>
            <a:ext cx="3175" cy="23812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8" name="Title Placeholder 1"/>
          <p:cNvSpPr>
            <a:spLocks noGrp="1"/>
          </p:cNvSpPr>
          <p:nvPr>
            <p:ph type="title"/>
          </p:nvPr>
        </p:nvSpPr>
        <p:spPr bwMode="auto">
          <a:xfrm>
            <a:off x="455613" y="309563"/>
            <a:ext cx="8229600" cy="86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28pt </a:t>
            </a:r>
            <a:r>
              <a:rPr lang="en-US" dirty="0" smtClean="0"/>
              <a:t>Arial Headline</a:t>
            </a:r>
            <a:endParaRPr lang="en-US" dirty="0"/>
          </a:p>
        </p:txBody>
      </p:sp>
      <p:sp>
        <p:nvSpPr>
          <p:cNvPr id="1029" name="Text Placeholder 2"/>
          <p:cNvSpPr>
            <a:spLocks noGrp="1"/>
          </p:cNvSpPr>
          <p:nvPr>
            <p:ph type="body" idx="1"/>
          </p:nvPr>
        </p:nvSpPr>
        <p:spPr bwMode="auto">
          <a:xfrm>
            <a:off x="455613" y="1203325"/>
            <a:ext cx="8228012" cy="342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18pt </a:t>
            </a:r>
            <a:r>
              <a:rPr lang="en-US" dirty="0" smtClean="0"/>
              <a:t>Arial body </a:t>
            </a:r>
            <a:r>
              <a:rPr lang="en-US" dirty="0"/>
              <a:t>text</a:t>
            </a:r>
          </a:p>
          <a:p>
            <a:pPr lvl="1"/>
            <a:r>
              <a:rPr lang="en-US" dirty="0"/>
              <a:t>16pt </a:t>
            </a:r>
            <a:r>
              <a:rPr lang="en-US" dirty="0" smtClean="0"/>
              <a:t>Arial bullet </a:t>
            </a:r>
            <a:r>
              <a:rPr lang="en-US" dirty="0"/>
              <a:t>one</a:t>
            </a:r>
          </a:p>
          <a:p>
            <a:pPr lvl="2"/>
            <a:r>
              <a:rPr lang="en-US" dirty="0"/>
              <a:t>16pt </a:t>
            </a:r>
            <a:r>
              <a:rPr lang="en-US" dirty="0" smtClean="0"/>
              <a:t>Arial sub</a:t>
            </a:r>
            <a:r>
              <a:rPr lang="en-US" dirty="0"/>
              <a:t>-bullet</a:t>
            </a:r>
          </a:p>
          <a:p>
            <a:pPr lvl="3"/>
            <a:r>
              <a:rPr lang="en-US" dirty="0"/>
              <a:t>14pt </a:t>
            </a:r>
            <a:r>
              <a:rPr lang="en-US" dirty="0" smtClean="0"/>
              <a:t>Arial fourth </a:t>
            </a:r>
            <a:r>
              <a:rPr lang="en-US" dirty="0"/>
              <a:t>level</a:t>
            </a:r>
          </a:p>
          <a:p>
            <a:pPr lvl="4"/>
            <a:r>
              <a:rPr lang="en-US" dirty="0"/>
              <a:t>14pt </a:t>
            </a:r>
            <a:r>
              <a:rPr lang="en-US" dirty="0" smtClean="0"/>
              <a:t>Arial fifth </a:t>
            </a:r>
            <a:r>
              <a:rPr lang="en-US" dirty="0"/>
              <a:t>level</a:t>
            </a:r>
          </a:p>
        </p:txBody>
      </p:sp>
      <p:sp>
        <p:nvSpPr>
          <p:cNvPr id="6" name="Slide Number Placeholder 5"/>
          <p:cNvSpPr>
            <a:spLocks noGrp="1"/>
          </p:cNvSpPr>
          <p:nvPr>
            <p:ph type="sldNum" sz="quarter" idx="4"/>
          </p:nvPr>
        </p:nvSpPr>
        <p:spPr>
          <a:xfrm>
            <a:off x="6872288" y="4824413"/>
            <a:ext cx="2133600" cy="273050"/>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latin typeface="Arial"/>
                <a:cs typeface="Arial"/>
              </a:defRPr>
            </a:lvl1pPr>
          </a:lstStyle>
          <a:p>
            <a:fld id="{738B898F-E749-1C41-9319-DD29A85B08F8}" type="slidenum">
              <a:rPr lang="en-US" smtClean="0"/>
              <a:pPr/>
              <a:t>‹#›</a:t>
            </a:fld>
            <a:endParaRPr lang="en-US" dirty="0"/>
          </a:p>
        </p:txBody>
      </p:sp>
      <p:pic>
        <p:nvPicPr>
          <p:cNvPr id="7" name="Picture 6" descr="HPC DC.png"/>
          <p:cNvPicPr>
            <a:picLocks noChangeAspect="1"/>
          </p:cNvPicPr>
          <p:nvPr userDrawn="1"/>
        </p:nvPicPr>
        <p:blipFill rotWithShape="1">
          <a:blip r:embed="rId18">
            <a:extLst>
              <a:ext uri="{28A0092B-C50C-407E-A947-70E740481C1C}">
                <a14:useLocalDpi xmlns:a14="http://schemas.microsoft.com/office/drawing/2010/main" val="0"/>
              </a:ext>
            </a:extLst>
          </a:blip>
          <a:srcRect l="8545" t="35077" r="8021" b="27848"/>
          <a:stretch/>
        </p:blipFill>
        <p:spPr>
          <a:xfrm>
            <a:off x="0" y="4784353"/>
            <a:ext cx="3348417" cy="371974"/>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33" r:id="rId2"/>
    <p:sldLayoutId id="2147483721" r:id="rId3"/>
    <p:sldLayoutId id="2147483722" r:id="rId4"/>
    <p:sldLayoutId id="2147483723" r:id="rId5"/>
    <p:sldLayoutId id="2147483724" r:id="rId6"/>
    <p:sldLayoutId id="2147483725" r:id="rId7"/>
    <p:sldLayoutId id="2147483734" r:id="rId8"/>
    <p:sldLayoutId id="2147483726" r:id="rId9"/>
    <p:sldLayoutId id="2147483727" r:id="rId10"/>
    <p:sldLayoutId id="2147483735" r:id="rId11"/>
    <p:sldLayoutId id="2147483728" r:id="rId12"/>
    <p:sldLayoutId id="2147483736" r:id="rId13"/>
    <p:sldLayoutId id="2147483729" r:id="rId14"/>
    <p:sldLayoutId id="2147483730" r:id="rId15"/>
    <p:sldLayoutId id="2147483737" r:id="rId16"/>
  </p:sldLayoutIdLst>
  <p:transition spd="med">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p:titleStyle>
    <p:bodyStyle>
      <a:lvl1pPr marL="342900" indent="-342900" algn="l" defTabSz="457200" rtl="0" eaLnBrk="0" fontAlgn="base" hangingPunct="0">
        <a:spcBef>
          <a:spcPts val="1200"/>
        </a:spcBef>
        <a:spcAft>
          <a:spcPct val="0"/>
        </a:spcAft>
        <a:buFont typeface="Wingdings" charset="0"/>
        <a:defRPr kern="1200">
          <a:solidFill>
            <a:srgbClr val="0071C5"/>
          </a:solidFill>
          <a:latin typeface="Arial"/>
          <a:ea typeface="ＭＳ Ｐゴシック" charset="0"/>
          <a:cs typeface="Arial"/>
        </a:defRPr>
      </a:lvl1pPr>
      <a:lvl2pPr marL="225425" indent="-225425" algn="l" defTabSz="457200" rtl="0" eaLnBrk="0" fontAlgn="base" hangingPunct="0">
        <a:spcBef>
          <a:spcPts val="1200"/>
        </a:spcBef>
        <a:spcAft>
          <a:spcPct val="0"/>
        </a:spcAft>
        <a:buFont typeface="Wingdings" charset="0"/>
        <a:buChar char="§"/>
        <a:defRPr sz="1600" kern="1200">
          <a:solidFill>
            <a:schemeClr val="tx2"/>
          </a:solidFill>
          <a:latin typeface="Arial"/>
          <a:ea typeface="ＭＳ Ｐゴシック" charset="0"/>
          <a:cs typeface="Arial"/>
        </a:defRPr>
      </a:lvl2pPr>
      <a:lvl3pPr marL="571500" indent="-228600" algn="l" defTabSz="457200" rtl="0" eaLnBrk="0" fontAlgn="base" hangingPunct="0">
        <a:spcBef>
          <a:spcPts val="800"/>
        </a:spcBef>
        <a:spcAft>
          <a:spcPct val="0"/>
        </a:spcAft>
        <a:buFont typeface="Intel Clear" charset="0"/>
        <a:buChar char="–"/>
        <a:defRPr sz="1600" kern="1200">
          <a:solidFill>
            <a:schemeClr val="tx2"/>
          </a:solidFill>
          <a:latin typeface="Arial"/>
          <a:ea typeface="ＭＳ Ｐゴシック" charset="0"/>
          <a:cs typeface="Arial"/>
        </a:defRPr>
      </a:lvl3pPr>
      <a:lvl4pPr marL="969963" indent="-228600" algn="l" defTabSz="457200" rtl="0" eaLnBrk="0" fontAlgn="base" hangingPunct="0">
        <a:spcBef>
          <a:spcPct val="20000"/>
        </a:spcBef>
        <a:spcAft>
          <a:spcPct val="0"/>
        </a:spcAft>
        <a:buFont typeface="Arial" charset="0"/>
        <a:buChar char="–"/>
        <a:defRPr sz="1400" kern="1200">
          <a:solidFill>
            <a:schemeClr val="tx2"/>
          </a:solidFill>
          <a:latin typeface="Arial"/>
          <a:ea typeface="ＭＳ Ｐゴシック" charset="0"/>
          <a:cs typeface="Arial"/>
        </a:defRPr>
      </a:lvl4pPr>
      <a:lvl5pPr marL="1319213" indent="-228600" algn="l" defTabSz="457200" rtl="0" eaLnBrk="0" fontAlgn="base" hangingPunct="0">
        <a:spcBef>
          <a:spcPct val="20000"/>
        </a:spcBef>
        <a:spcAft>
          <a:spcPct val="0"/>
        </a:spcAft>
        <a:buFont typeface="Intel Clear" charset="0"/>
        <a:buChar char="–"/>
        <a:defRPr sz="1400" kern="1200">
          <a:solidFill>
            <a:schemeClr val="tx2"/>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image" Target="../media/image6.gif"/><Relationship Id="rId5" Type="http://schemas.openxmlformats.org/officeDocument/2006/relationships/hyperlink" Target="http://www.intel.com/performance" TargetMode="Externa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www.nersc.gov/users/computational-systems/cori/configuration"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l.com/performance" TargetMode="External"/><Relationship Id="rId7" Type="http://schemas.openxmlformats.org/officeDocument/2006/relationships/image" Target="../media/image9.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hyperlink" Target="http://www.intel.com/performance" TargetMode="External"/><Relationship Id="rId7" Type="http://schemas.openxmlformats.org/officeDocument/2006/relationships/image" Target="../media/image11.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C 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30" y="1801924"/>
            <a:ext cx="7636593" cy="1550115"/>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6FDD14-67E3-5F4F-AF63-AA776525E65D}" type="slidenum">
              <a:rPr lang="en-US" smtClean="0"/>
              <a:pPr/>
              <a:t>10</a:t>
            </a:fld>
            <a:endParaRPr lang="en-US" dirty="0"/>
          </a:p>
        </p:txBody>
      </p:sp>
      <p:graphicFrame>
        <p:nvGraphicFramePr>
          <p:cNvPr id="11" name="Content Placeholder 16"/>
          <p:cNvGraphicFramePr>
            <a:graphicFrameLocks/>
          </p:cNvGraphicFramePr>
          <p:nvPr>
            <p:extLst>
              <p:ext uri="{D42A27DB-BD31-4B8C-83A1-F6EECF244321}">
                <p14:modId xmlns:p14="http://schemas.microsoft.com/office/powerpoint/2010/main" val="2887040966"/>
              </p:ext>
            </p:extLst>
          </p:nvPr>
        </p:nvGraphicFramePr>
        <p:xfrm>
          <a:off x="774766" y="708664"/>
          <a:ext cx="3157728" cy="176631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4798613" y="178045"/>
            <a:ext cx="1810841" cy="84265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OSU* MPI Performance Tests v5.0</a:t>
            </a:r>
          </a:p>
        </p:txBody>
      </p:sp>
      <p:graphicFrame>
        <p:nvGraphicFramePr>
          <p:cNvPr id="13" name="Content Placeholder 16"/>
          <p:cNvGraphicFramePr>
            <a:graphicFrameLocks/>
          </p:cNvGraphicFramePr>
          <p:nvPr>
            <p:extLst>
              <p:ext uri="{D42A27DB-BD31-4B8C-83A1-F6EECF244321}">
                <p14:modId xmlns:p14="http://schemas.microsoft.com/office/powerpoint/2010/main" val="700643104"/>
              </p:ext>
            </p:extLst>
          </p:nvPr>
        </p:nvGraphicFramePr>
        <p:xfrm>
          <a:off x="4798613" y="1134706"/>
          <a:ext cx="3179414" cy="176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6"/>
          <p:cNvGraphicFramePr>
            <a:graphicFrameLocks/>
          </p:cNvGraphicFramePr>
          <p:nvPr>
            <p:extLst>
              <p:ext uri="{D42A27DB-BD31-4B8C-83A1-F6EECF244321}">
                <p14:modId xmlns:p14="http://schemas.microsoft.com/office/powerpoint/2010/main" val="995094311"/>
              </p:ext>
            </p:extLst>
          </p:nvPr>
        </p:nvGraphicFramePr>
        <p:xfrm>
          <a:off x="756478" y="2572885"/>
          <a:ext cx="3157728" cy="1910361"/>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4755287" y="3047641"/>
            <a:ext cx="3266063" cy="10287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spcBef>
                <a:spcPts val="0"/>
              </a:spcBef>
              <a:spcAft>
                <a:spcPts val="0"/>
              </a:spcAft>
              <a:buClrTx/>
              <a:buSzTx/>
              <a:buFontTx/>
              <a:buNone/>
              <a:tabLst/>
              <a:defRPr/>
            </a:pPr>
            <a:r>
              <a:rPr kumimoji="0" lang="en-US" b="0" i="0" u="sng"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MPI scale out testing:</a:t>
            </a:r>
          </a:p>
          <a:p>
            <a:pPr marR="0" lvl="0" defTabSz="914400" eaLnBrk="1" fontAlgn="auto" latinLnBrk="0" hangingPunct="1">
              <a:spcBef>
                <a:spcPts val="0"/>
              </a:spcBef>
              <a:spcAft>
                <a:spcPts val="0"/>
              </a:spcAft>
              <a:buClrTx/>
              <a:buSzTx/>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cpi</a:t>
            </a: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1M ranks,</a:t>
            </a:r>
          </a:p>
          <a:p>
            <a:pPr marR="0" lvl="0" defTabSz="914400" eaLnBrk="1" fontAlgn="auto" latinLnBrk="0" hangingPunct="1">
              <a:spcBef>
                <a:spcPts val="0"/>
              </a:spcBef>
              <a:spcAft>
                <a:spcPts val="0"/>
              </a:spcAft>
              <a:buClrTx/>
              <a:buSzTx/>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ISx</a:t>
            </a: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benchmark – 0.5M ranks</a:t>
            </a:r>
          </a:p>
        </p:txBody>
      </p:sp>
      <p:sp>
        <p:nvSpPr>
          <p:cNvPr id="16" name="Rectangle 15"/>
          <p:cNvSpPr/>
          <p:nvPr/>
        </p:nvSpPr>
        <p:spPr>
          <a:xfrm>
            <a:off x="4547701" y="4190350"/>
            <a:ext cx="4291499" cy="861774"/>
          </a:xfrm>
          <a:prstGeom prst="rect">
            <a:avLst/>
          </a:prstGeom>
          <a:solidFill>
            <a:sysClr val="window" lastClr="FFFFFF"/>
          </a:solidFill>
          <a:ln w="25400" cap="flat" cmpd="sng" algn="ctr">
            <a:solidFill>
              <a:schemeClr val="bg2">
                <a:lumMod val="40000"/>
                <a:lumOff val="60000"/>
              </a:schemeClr>
            </a:solidFill>
            <a:prstDash val="solid"/>
          </a:ln>
          <a:effectLst/>
        </p:spPr>
        <p:txBody>
          <a:bodyPr wrap="square"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Tests </a:t>
            </a:r>
            <a:r>
              <a:rPr kumimoji="0" lang="en-US" sz="1000" b="0" i="0" u="none" strike="noStrike" kern="1200" cap="none" spc="0" normalizeH="0" baseline="0" noProof="0" dirty="0">
                <a:ln>
                  <a:noFill/>
                </a:ln>
                <a:solidFill>
                  <a:prstClr val="black"/>
                </a:solidFill>
                <a:effectLst/>
                <a:uLnTx/>
                <a:uFillTx/>
                <a:latin typeface="Calibri"/>
                <a:ea typeface="+mn-ea"/>
                <a:cs typeface="+mn-cs"/>
              </a:rPr>
              <a:t>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kumimoji="0" lang="en-US" sz="1000" b="0" i="0" u="sng" strike="noStrike" kern="1200" cap="none" spc="0" normalizeH="0" baseline="0" noProof="0" dirty="0">
                <a:ln>
                  <a:noFill/>
                </a:ln>
                <a:solidFill>
                  <a:prstClr val="black"/>
                </a:solidFill>
                <a:effectLst/>
                <a:uLnTx/>
                <a:uFillTx/>
                <a:latin typeface="Calibri"/>
                <a:ea typeface="+mn-ea"/>
                <a:cs typeface="+mn-cs"/>
                <a:hlinkClick r:id="rId5"/>
              </a:rPr>
              <a:t>http://www.intel.com/performance</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593606" y="4581154"/>
            <a:ext cx="3040184" cy="170844"/>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sp>
        <p:nvSpPr>
          <p:cNvPr id="19" name="Title 1"/>
          <p:cNvSpPr txBox="1">
            <a:spLocks/>
          </p:cNvSpPr>
          <p:nvPr/>
        </p:nvSpPr>
        <p:spPr bwMode="auto">
          <a:xfrm>
            <a:off x="489073" y="193806"/>
            <a:ext cx="8229600" cy="447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pic>
        <p:nvPicPr>
          <p:cNvPr id="20" name="Picture 2" descr="http://www.slothparadise.com/wp-content/uploads/2016/03/mpi-llnl-logo.gif"/>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820853" y="457221"/>
            <a:ext cx="1018179" cy="355057"/>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bwMode="auto">
          <a:xfrm>
            <a:off x="6908086" y="3990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Times New Roman" panose="02020603050405020304" pitchFamily="18" charset="0"/>
                <a:cs typeface="Times New Roman" panose="02020603050405020304" pitchFamily="18" charset="0"/>
              </a:rPr>
              <a:t>Blue Gene / Q</a:t>
            </a:r>
            <a:endParaRPr lang="en-US"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6360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09" y="90384"/>
            <a:ext cx="8229600" cy="447056"/>
          </a:xfrm>
        </p:spPr>
        <p:txBody>
          <a:bodyPr/>
          <a:lstStyle/>
          <a:p>
            <a:pPr algn="ctr"/>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11</a:t>
            </a:fld>
            <a:endParaRPr lang="en-US"/>
          </a:p>
        </p:txBody>
      </p:sp>
      <p:sp>
        <p:nvSpPr>
          <p:cNvPr id="6" name="Rectangle 5"/>
          <p:cNvSpPr/>
          <p:nvPr/>
        </p:nvSpPr>
        <p:spPr>
          <a:xfrm>
            <a:off x="5794522" y="1375371"/>
            <a:ext cx="2787775" cy="102416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Evaluate</a:t>
            </a:r>
            <a:r>
              <a:rPr kumimoji="0" lang="en-US" sz="1800" b="0" i="0" u="none" strike="noStrike" kern="0" cap="none" spc="0" normalizeH="0" noProof="0" dirty="0" smtClean="0">
                <a:ln>
                  <a:noFill/>
                </a:ln>
                <a:solidFill>
                  <a:prstClr val="black"/>
                </a:solidFill>
                <a:effectLst/>
                <a:uLnTx/>
                <a:uFillTx/>
                <a:latin typeface="Calibri"/>
                <a:ea typeface="+mn-ea"/>
                <a:cs typeface="+mn-cs"/>
              </a:rPr>
              <a:t> libfabric SHMEM performance on high-performance interconnect</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Rectangle 6"/>
          <p:cNvSpPr/>
          <p:nvPr/>
        </p:nvSpPr>
        <p:spPr>
          <a:xfrm>
            <a:off x="2645013" y="3455081"/>
            <a:ext cx="3853982" cy="91249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Provider implementation that uses the Cray*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uGNI</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hardware and network interface for communication</a:t>
            </a:r>
          </a:p>
        </p:txBody>
      </p:sp>
      <p:sp>
        <p:nvSpPr>
          <p:cNvPr id="8" name="Rectangle 7"/>
          <p:cNvSpPr/>
          <p:nvPr/>
        </p:nvSpPr>
        <p:spPr>
          <a:xfrm>
            <a:off x="6558894" y="4896871"/>
            <a:ext cx="2280138" cy="128133"/>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pic>
        <p:nvPicPr>
          <p:cNvPr id="5124" name="Picture 4" descr="http://cs.lbl.gov/assets/Images/News/2015/Cori-Phase-1/_resampled/resizedimage500234-Cor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92" y="799688"/>
            <a:ext cx="5051030" cy="2363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4449" y="2773075"/>
            <a:ext cx="2203114" cy="345717"/>
          </a:xfrm>
          <a:prstGeom prst="rect">
            <a:avLst/>
          </a:prstGeom>
          <a:solidFill>
            <a:schemeClr val="bg1">
              <a:lumMod val="65000"/>
            </a:scheme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Computing Sciences</a:t>
            </a:r>
            <a:b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Lawrence</a:t>
            </a:r>
            <a:r>
              <a:rPr kumimoji="0" lang="en-US" sz="900" b="0" i="0" u="none" strike="noStrike" kern="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900" kern="0" dirty="0" smtClean="0">
                <a:solidFill>
                  <a:prstClr val="black"/>
                </a:solidFill>
                <a:latin typeface="Arial" panose="020B0604020202020204" pitchFamily="34" charset="0"/>
                <a:ea typeface="+mn-ea"/>
                <a:cs typeface="Arial" panose="020B0604020202020204" pitchFamily="34" charset="0"/>
              </a:rPr>
              <a:t>Berkeley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Laboratory</a:t>
            </a:r>
          </a:p>
        </p:txBody>
      </p:sp>
      <p:sp>
        <p:nvSpPr>
          <p:cNvPr id="14" name="Rounded Rectangle 13"/>
          <p:cNvSpPr/>
          <p:nvPr/>
        </p:nvSpPr>
        <p:spPr>
          <a:xfrm>
            <a:off x="7807153" y="458115"/>
            <a:ext cx="1018179" cy="355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2"/>
                </a:solidFill>
                <a:latin typeface="Arial" panose="020B0604020202020204" pitchFamily="34" charset="0"/>
                <a:cs typeface="Arial" panose="020B0604020202020204" pitchFamily="34" charset="0"/>
              </a:rPr>
              <a:t>SHMEM</a:t>
            </a:r>
            <a:endParaRPr lang="en-US" sz="1600" b="1" dirty="0">
              <a:solidFill>
                <a:schemeClr val="tx2"/>
              </a:solidFill>
              <a:latin typeface="Arial" panose="020B0604020202020204" pitchFamily="34" charset="0"/>
              <a:cs typeface="Arial" panose="020B0604020202020204" pitchFamily="34" charset="0"/>
            </a:endParaRPr>
          </a:p>
        </p:txBody>
      </p:sp>
      <p:sp>
        <p:nvSpPr>
          <p:cNvPr id="15" name="Title 1"/>
          <p:cNvSpPr txBox="1">
            <a:spLocks/>
          </p:cNvSpPr>
          <p:nvPr/>
        </p:nvSpPr>
        <p:spPr bwMode="auto">
          <a:xfrm>
            <a:off x="6990348" y="6257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Lucida Console" panose="020B0609040504020204" pitchFamily="49" charset="0"/>
                <a:cs typeface="Times New Roman" panose="02020603050405020304" pitchFamily="18" charset="0"/>
              </a:rPr>
              <a:t>CRAY XC40</a:t>
            </a:r>
            <a:endParaRPr lang="en-US" sz="2400" b="1" dirty="0">
              <a:solidFill>
                <a:schemeClr val="accent1"/>
              </a:solidFill>
              <a:latin typeface="Lucida Console" panose="020B0609040504020204" pitchFamily="49" charset="0"/>
              <a:cs typeface="Times New Roman" panose="02020603050405020304" pitchFamily="18" charset="0"/>
            </a:endParaRPr>
          </a:p>
        </p:txBody>
      </p:sp>
    </p:spTree>
    <p:extLst>
      <p:ext uri="{BB962C8B-B14F-4D97-AF65-F5344CB8AC3E}">
        <p14:creationId xmlns:p14="http://schemas.microsoft.com/office/powerpoint/2010/main" val="31033130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1"/>
          <p:cNvSpPr txBox="1">
            <a:spLocks/>
          </p:cNvSpPr>
          <p:nvPr/>
        </p:nvSpPr>
        <p:spPr>
          <a:xfrm>
            <a:off x="3952271" y="905171"/>
            <a:ext cx="5018505" cy="3820857"/>
          </a:xfrm>
          <a:prstGeom prst="rect">
            <a:avLst/>
          </a:prstGeom>
        </p:spPr>
        <p:txBody>
          <a:bodyPr vert="horz" lIns="91440" tIns="45720" rIns="91440" bIns="45720" rtlCol="0">
            <a:no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b="1" i="0" u="none" strike="noStrike" kern="1200" cap="none" spc="0" normalizeH="0" baseline="0" noProof="0" dirty="0" smtClean="0">
                <a:ln>
                  <a:noFill/>
                </a:ln>
                <a:solidFill>
                  <a:sysClr val="windowText" lastClr="000000"/>
                </a:solidFill>
                <a:effectLst/>
                <a:uLnTx/>
                <a:uFillTx/>
                <a:latin typeface="Arial"/>
                <a:ea typeface="+mn-ea"/>
                <a:cs typeface="Arial"/>
              </a:rPr>
              <a:t>Cray* SHMEM</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Cray* Aries, Dragonfly* topology</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CLE (Cray* Linux*), SLURM*</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lang="en-US" sz="1800" dirty="0" smtClean="0">
                <a:solidFill>
                  <a:sysClr val="windowText" lastClr="000000"/>
                </a:solidFill>
              </a:rPr>
              <a:t>DMAPP</a:t>
            </a:r>
          </a:p>
          <a:p>
            <a:pPr lvl="2" fontAlgn="auto">
              <a:spcAft>
                <a:spcPts val="0"/>
              </a:spcAft>
              <a:buClr>
                <a:srgbClr val="399ACA"/>
              </a:buClr>
              <a:buSzPct val="120000"/>
              <a:defRPr/>
            </a:pPr>
            <a:r>
              <a:rPr lang="en-US" sz="1800" dirty="0" smtClean="0">
                <a:solidFill>
                  <a:sysClr val="windowText" lastClr="000000"/>
                </a:solidFill>
              </a:rPr>
              <a:t>Designed for PGAS</a:t>
            </a:r>
          </a:p>
          <a:p>
            <a:pPr lvl="2" fontAlgn="auto">
              <a:spcAft>
                <a:spcPts val="0"/>
              </a:spcAft>
              <a:buClr>
                <a:srgbClr val="399ACA"/>
              </a:buClr>
              <a:buSzPct val="120000"/>
              <a:defRPr/>
            </a:pPr>
            <a:r>
              <a:rPr lang="en-US" sz="1800" dirty="0" smtClean="0">
                <a:solidFill>
                  <a:sysClr val="windowText" lastClr="000000"/>
                </a:solidFill>
              </a:rPr>
              <a:t>Optimized for small messages</a:t>
            </a:r>
          </a:p>
          <a:p>
            <a:pPr marL="458788" lvl="2" indent="0" fontAlgn="auto">
              <a:spcAft>
                <a:spcPts val="0"/>
              </a:spcAft>
              <a:buClr>
                <a:srgbClr val="399ACA"/>
              </a:buClr>
              <a:buSzPct val="120000"/>
              <a:buNone/>
              <a:defRPr/>
            </a:pPr>
            <a:endParaRPr lang="en-US" sz="600" dirty="0" smtClean="0">
              <a:solidFill>
                <a:sysClr val="windowText" lastClr="000000"/>
              </a:solidFill>
            </a:endParaRPr>
          </a:p>
          <a:p>
            <a:pPr fontAlgn="auto">
              <a:spcAft>
                <a:spcPts val="0"/>
              </a:spcAft>
              <a:defRPr/>
            </a:pPr>
            <a:r>
              <a:rPr lang="en-US" dirty="0" smtClean="0">
                <a:solidFill>
                  <a:sysClr val="windowText" lastClr="000000"/>
                </a:solidFill>
              </a:rPr>
              <a:t>Sandia* </a:t>
            </a:r>
            <a:r>
              <a:rPr lang="en-US" dirty="0" err="1" smtClean="0">
                <a:solidFill>
                  <a:sysClr val="windowText" lastClr="000000"/>
                </a:solidFill>
              </a:rPr>
              <a:t>OpenSHMEM</a:t>
            </a:r>
            <a:r>
              <a:rPr lang="en-US" dirty="0" smtClean="0">
                <a:solidFill>
                  <a:sysClr val="windowText" lastClr="000000"/>
                </a:solidFill>
              </a:rPr>
              <a:t> </a:t>
            </a:r>
            <a:r>
              <a:rPr lang="en-US" dirty="0">
                <a:solidFill>
                  <a:sysClr val="windowText" lastClr="000000"/>
                </a:solidFill>
              </a:rPr>
              <a:t>/ </a:t>
            </a:r>
            <a:r>
              <a:rPr lang="en-US" dirty="0" smtClean="0">
                <a:solidFill>
                  <a:sysClr val="windowText" lastClr="000000"/>
                </a:solidFill>
              </a:rPr>
              <a:t>libfabric</a:t>
            </a:r>
          </a:p>
          <a:p>
            <a:pPr lvl="1" fontAlgn="auto">
              <a:spcAft>
                <a:spcPts val="0"/>
              </a:spcAft>
              <a:defRPr/>
            </a:pPr>
            <a:r>
              <a:rPr lang="en-US" b="0" dirty="0" err="1" smtClean="0">
                <a:solidFill>
                  <a:sysClr val="windowText" lastClr="000000"/>
                </a:solidFill>
              </a:rPr>
              <a:t>uGNI</a:t>
            </a:r>
            <a:endParaRPr lang="en-US" b="0" dirty="0" smtClean="0">
              <a:solidFill>
                <a:sysClr val="windowText" lastClr="000000"/>
              </a:solidFill>
            </a:endParaRPr>
          </a:p>
          <a:p>
            <a:pPr lvl="2" fontAlgn="auto">
              <a:spcAft>
                <a:spcPts val="0"/>
              </a:spcAft>
              <a:defRPr/>
            </a:pPr>
            <a:r>
              <a:rPr lang="en-US" b="0" dirty="0" smtClean="0">
                <a:solidFill>
                  <a:sysClr val="windowText" lastClr="000000"/>
                </a:solidFill>
              </a:rPr>
              <a:t>Designed for MPI and PGAS</a:t>
            </a:r>
          </a:p>
          <a:p>
            <a:pPr lvl="2" fontAlgn="auto">
              <a:spcAft>
                <a:spcPts val="0"/>
              </a:spcAft>
              <a:defRPr/>
            </a:pPr>
            <a:r>
              <a:rPr lang="en-US" dirty="0" smtClean="0">
                <a:solidFill>
                  <a:sysClr val="windowText" lastClr="000000"/>
                </a:solidFill>
              </a:rPr>
              <a:t>O</a:t>
            </a:r>
            <a:r>
              <a:rPr lang="en-US" b="0" dirty="0" smtClean="0">
                <a:solidFill>
                  <a:sysClr val="windowText" lastClr="000000"/>
                </a:solidFill>
              </a:rPr>
              <a:t>ptimized for large messages</a:t>
            </a:r>
            <a:endParaRPr lang="en-US" dirty="0" smtClean="0">
              <a:solidFill>
                <a:sysClr val="windowText" lastClr="000000"/>
              </a:solidFill>
              <a:hlinkClick r:id="rId2"/>
            </a:endParaRPr>
          </a:p>
          <a:p>
            <a:pPr lvl="0" fontAlgn="auto">
              <a:spcAft>
                <a:spcPts val="0"/>
              </a:spcAft>
              <a:defRPr/>
            </a:pPr>
            <a:r>
              <a:rPr lang="en-US" sz="1400" b="0" dirty="0" smtClean="0"/>
              <a:t>https://www.nersc.gov/users/computational-systems/cori/configuration</a:t>
            </a:r>
            <a:endParaRPr kumimoji="0" lang="en-US" sz="1400" b="0" i="0" u="none" strike="noStrike" kern="1200" cap="none" spc="0" normalizeH="0" baseline="0" noProof="0" dirty="0" smtClean="0">
              <a:ln>
                <a:noFill/>
              </a:ln>
              <a:effectLst/>
              <a:uLnTx/>
              <a:uFillTx/>
            </a:endParaRPr>
          </a:p>
        </p:txBody>
      </p:sp>
      <p:sp>
        <p:nvSpPr>
          <p:cNvPr id="21" name="Rectangle 20"/>
          <p:cNvSpPr/>
          <p:nvPr/>
        </p:nvSpPr>
        <p:spPr>
          <a:xfrm>
            <a:off x="489073" y="3147878"/>
            <a:ext cx="1291105" cy="106118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DMAPP</a:t>
            </a:r>
          </a:p>
        </p:txBody>
      </p:sp>
      <p:sp>
        <p:nvSpPr>
          <p:cNvPr id="22" name="Rectangle 21"/>
          <p:cNvSpPr/>
          <p:nvPr/>
        </p:nvSpPr>
        <p:spPr>
          <a:xfrm>
            <a:off x="489073" y="1708647"/>
            <a:ext cx="1291105" cy="137110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Cray SHMEM</a:t>
            </a:r>
          </a:p>
        </p:txBody>
      </p:sp>
      <p:sp>
        <p:nvSpPr>
          <p:cNvPr id="24" name="Rectangle 23"/>
          <p:cNvSpPr/>
          <p:nvPr/>
        </p:nvSpPr>
        <p:spPr>
          <a:xfrm>
            <a:off x="489075" y="4267090"/>
            <a:ext cx="3132520" cy="309133"/>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Aries</a:t>
            </a:r>
            <a:r>
              <a:rPr kumimoji="0" lang="en-US" sz="1800" b="0" i="0" u="none" strike="noStrike" kern="0" cap="none" spc="0" normalizeH="0" noProof="0" dirty="0" smtClean="0">
                <a:ln>
                  <a:noFill/>
                </a:ln>
                <a:solidFill>
                  <a:prstClr val="white"/>
                </a:solidFill>
                <a:effectLst/>
                <a:uLnTx/>
                <a:uFillTx/>
                <a:latin typeface="Calibri"/>
                <a:ea typeface="+mn-ea"/>
                <a:cs typeface="+mn-cs"/>
              </a:rPr>
              <a:t> Interconnect</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ectangle 24"/>
          <p:cNvSpPr/>
          <p:nvPr/>
        </p:nvSpPr>
        <p:spPr>
          <a:xfrm>
            <a:off x="2341448" y="3148676"/>
            <a:ext cx="1280146" cy="106492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uGNI</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 name="Rectangle 25"/>
          <p:cNvSpPr/>
          <p:nvPr/>
        </p:nvSpPr>
        <p:spPr>
          <a:xfrm>
            <a:off x="2341448" y="2761757"/>
            <a:ext cx="1280146" cy="31954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libfabric</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7" name="Rectangle 26"/>
          <p:cNvSpPr/>
          <p:nvPr/>
        </p:nvSpPr>
        <p:spPr>
          <a:xfrm>
            <a:off x="2341448" y="1708647"/>
            <a:ext cx="1280146" cy="10037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Open SHMEM</a:t>
            </a:r>
          </a:p>
        </p:txBody>
      </p:sp>
      <p:sp>
        <p:nvSpPr>
          <p:cNvPr id="28" name="Rectangle 27"/>
          <p:cNvSpPr/>
          <p:nvPr/>
        </p:nvSpPr>
        <p:spPr>
          <a:xfrm>
            <a:off x="2432887" y="2375307"/>
            <a:ext cx="1097268" cy="30604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OFI</a:t>
            </a:r>
          </a:p>
        </p:txBody>
      </p:sp>
      <p:sp>
        <p:nvSpPr>
          <p:cNvPr id="30" name="TextBox 29"/>
          <p:cNvSpPr txBox="1"/>
          <p:nvPr/>
        </p:nvSpPr>
        <p:spPr>
          <a:xfrm>
            <a:off x="1780177" y="3081299"/>
            <a:ext cx="561271"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1F497D"/>
                </a:solidFill>
                <a:latin typeface="Calibri"/>
                <a:ea typeface="+mn-ea"/>
                <a:cs typeface="Neo Sans Intel"/>
              </a:rPr>
              <a:t>vs</a:t>
            </a:r>
          </a:p>
        </p:txBody>
      </p:sp>
      <p:sp>
        <p:nvSpPr>
          <p:cNvPr id="31" name="Rectangle 30"/>
          <p:cNvSpPr/>
          <p:nvPr/>
        </p:nvSpPr>
        <p:spPr>
          <a:xfrm>
            <a:off x="923783" y="890858"/>
            <a:ext cx="2263104" cy="594369"/>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1630 nodes on Cray* XC40 (Cori)</a:t>
            </a:r>
          </a:p>
        </p:txBody>
      </p:sp>
      <p:sp>
        <p:nvSpPr>
          <p:cNvPr id="34" name="Title 1"/>
          <p:cNvSpPr>
            <a:spLocks noGrp="1"/>
          </p:cNvSpPr>
          <p:nvPr>
            <p:ph type="title"/>
          </p:nvPr>
        </p:nvSpPr>
        <p:spPr>
          <a:xfrm>
            <a:off x="340678" y="187748"/>
            <a:ext cx="8229600" cy="447056"/>
          </a:xfrm>
        </p:spPr>
        <p:txBody>
          <a:bodyPr/>
          <a:lstStyle/>
          <a:p>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sp>
        <p:nvSpPr>
          <p:cNvPr id="35" name="Slide Number Placeholder 2"/>
          <p:cNvSpPr>
            <a:spLocks noGrp="1"/>
          </p:cNvSpPr>
          <p:nvPr>
            <p:ph type="sldNum" sz="quarter" idx="10"/>
          </p:nvPr>
        </p:nvSpPr>
        <p:spPr>
          <a:xfrm>
            <a:off x="6872288" y="4824413"/>
            <a:ext cx="2133600" cy="273050"/>
          </a:xfrm>
        </p:spPr>
        <p:txBody>
          <a:bodyPr/>
          <a:lstStyle/>
          <a:p>
            <a:fld id="{82355B95-3BD2-422D-9A53-3CFD41FF4420}" type="slidenum">
              <a:rPr lang="en-US" smtClean="0"/>
              <a:t>12</a:t>
            </a:fld>
            <a:endParaRPr lang="en-US" dirty="0"/>
          </a:p>
        </p:txBody>
      </p:sp>
      <p:sp>
        <p:nvSpPr>
          <p:cNvPr id="18" name="Rectangle 17"/>
          <p:cNvSpPr/>
          <p:nvPr/>
        </p:nvSpPr>
        <p:spPr>
          <a:xfrm>
            <a:off x="6558894" y="4896871"/>
            <a:ext cx="2280138" cy="128133"/>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sp>
        <p:nvSpPr>
          <p:cNvPr id="16" name="Rounded Rectangle 15"/>
          <p:cNvSpPr/>
          <p:nvPr/>
        </p:nvSpPr>
        <p:spPr>
          <a:xfrm>
            <a:off x="7807153" y="458115"/>
            <a:ext cx="1018179" cy="355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2"/>
                </a:solidFill>
                <a:latin typeface="Arial" panose="020B0604020202020204" pitchFamily="34" charset="0"/>
                <a:cs typeface="Arial" panose="020B0604020202020204" pitchFamily="34" charset="0"/>
              </a:rPr>
              <a:t>SHMEM</a:t>
            </a:r>
            <a:endParaRPr lang="en-US" sz="1600" b="1" dirty="0">
              <a:solidFill>
                <a:schemeClr val="tx2"/>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6990348" y="6257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Lucida Console" panose="020B0609040504020204" pitchFamily="49" charset="0"/>
                <a:cs typeface="Times New Roman" panose="02020603050405020304" pitchFamily="18" charset="0"/>
              </a:rPr>
              <a:t>CRAY XC40</a:t>
            </a:r>
            <a:endParaRPr lang="en-US" sz="2400" b="1" dirty="0">
              <a:solidFill>
                <a:schemeClr val="accent1"/>
              </a:solidFill>
              <a:latin typeface="Lucida Console" panose="020B0609040504020204" pitchFamily="49" charset="0"/>
              <a:cs typeface="Times New Roman" panose="02020603050405020304" pitchFamily="18" charset="0"/>
            </a:endParaRPr>
          </a:p>
        </p:txBody>
      </p:sp>
    </p:spTree>
    <p:extLst>
      <p:ext uri="{BB962C8B-B14F-4D97-AF65-F5344CB8AC3E}">
        <p14:creationId xmlns:p14="http://schemas.microsoft.com/office/powerpoint/2010/main" val="185272872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6FDD14-67E3-5F4F-AF63-AA776525E65D}" type="slidenum">
              <a:rPr lang="en-US" smtClean="0"/>
              <a:pPr/>
              <a:t>13</a:t>
            </a:fld>
            <a:endParaRPr lang="en-US" dirty="0"/>
          </a:p>
        </p:txBody>
      </p:sp>
      <p:sp>
        <p:nvSpPr>
          <p:cNvPr id="16" name="Rectangle 15"/>
          <p:cNvSpPr/>
          <p:nvPr/>
        </p:nvSpPr>
        <p:spPr>
          <a:xfrm>
            <a:off x="4547701" y="4190350"/>
            <a:ext cx="4291499" cy="861774"/>
          </a:xfrm>
          <a:prstGeom prst="rect">
            <a:avLst/>
          </a:prstGeom>
          <a:solidFill>
            <a:sysClr val="window" lastClr="FFFFFF"/>
          </a:solidFill>
          <a:ln w="25400" cap="flat" cmpd="sng" algn="ctr">
            <a:solidFill>
              <a:schemeClr val="bg2">
                <a:lumMod val="40000"/>
                <a:lumOff val="60000"/>
              </a:schemeClr>
            </a:solidFill>
            <a:prstDash val="solid"/>
          </a:ln>
          <a:effectLst/>
        </p:spPr>
        <p:txBody>
          <a:bodyPr wrap="square"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Tests </a:t>
            </a:r>
            <a:r>
              <a:rPr kumimoji="0" lang="en-US" sz="1000" b="0" i="0" u="none" strike="noStrike" kern="1200" cap="none" spc="0" normalizeH="0" baseline="0" noProof="0" dirty="0">
                <a:ln>
                  <a:noFill/>
                </a:ln>
                <a:solidFill>
                  <a:prstClr val="black"/>
                </a:solidFill>
                <a:effectLst/>
                <a:uLnTx/>
                <a:uFillTx/>
                <a:latin typeface="Calibri"/>
                <a:ea typeface="+mn-ea"/>
                <a:cs typeface="+mn-cs"/>
              </a:rPr>
              <a:t>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kumimoji="0" lang="en-US" sz="1000" b="0" i="0" u="sng" strike="noStrike" kern="1200" cap="none" spc="0" normalizeH="0" baseline="0" noProof="0" dirty="0">
                <a:ln>
                  <a:noFill/>
                </a:ln>
                <a:solidFill>
                  <a:prstClr val="black"/>
                </a:solidFill>
                <a:effectLst/>
                <a:uLnTx/>
                <a:uFillTx/>
                <a:latin typeface="Calibri"/>
                <a:ea typeface="+mn-ea"/>
                <a:cs typeface="+mn-cs"/>
                <a:hlinkClick r:id="rId3"/>
              </a:rPr>
              <a:t>http://www.intel.com/performance</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itle 1"/>
          <p:cNvSpPr txBox="1">
            <a:spLocks/>
          </p:cNvSpPr>
          <p:nvPr/>
        </p:nvSpPr>
        <p:spPr bwMode="auto">
          <a:xfrm>
            <a:off x="489073" y="193806"/>
            <a:ext cx="8229600" cy="447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sp>
        <p:nvSpPr>
          <p:cNvPr id="17" name="Rectangle 16"/>
          <p:cNvSpPr/>
          <p:nvPr/>
        </p:nvSpPr>
        <p:spPr>
          <a:xfrm>
            <a:off x="507688" y="4581154"/>
            <a:ext cx="3040184" cy="170844"/>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graphicFrame>
        <p:nvGraphicFramePr>
          <p:cNvPr id="21" name="Object 20"/>
          <p:cNvGraphicFramePr>
            <a:graphicFrameLocks noChangeAspect="1"/>
          </p:cNvGraphicFramePr>
          <p:nvPr>
            <p:extLst>
              <p:ext uri="{D42A27DB-BD31-4B8C-83A1-F6EECF244321}">
                <p14:modId xmlns:p14="http://schemas.microsoft.com/office/powerpoint/2010/main" val="959187140"/>
              </p:ext>
            </p:extLst>
          </p:nvPr>
        </p:nvGraphicFramePr>
        <p:xfrm>
          <a:off x="4602288" y="1229110"/>
          <a:ext cx="4058934" cy="2839844"/>
        </p:xfrm>
        <a:graphic>
          <a:graphicData uri="http://schemas.openxmlformats.org/presentationml/2006/ole">
            <mc:AlternateContent xmlns:mc="http://schemas.openxmlformats.org/markup-compatibility/2006">
              <mc:Choice xmlns:v="urn:schemas-microsoft-com:vml" Requires="v">
                <p:oleObj spid="_x0000_s6194" name="Acrobat Document" r:id="rId4" imgW="2743057" imgH="1920049" progId="AcroExch.Document.11">
                  <p:embed/>
                </p:oleObj>
              </mc:Choice>
              <mc:Fallback>
                <p:oleObj name="Acrobat Document" r:id="rId4" imgW="2743057" imgH="1920049" progId="AcroExch.Document.11">
                  <p:embed/>
                  <p:pic>
                    <p:nvPicPr>
                      <p:cNvPr id="0" name=""/>
                      <p:cNvPicPr/>
                      <p:nvPr/>
                    </p:nvPicPr>
                    <p:blipFill>
                      <a:blip r:embed="rId5"/>
                      <a:stretch>
                        <a:fillRect/>
                      </a:stretch>
                    </p:blipFill>
                    <p:spPr>
                      <a:xfrm>
                        <a:off x="4602288" y="1229110"/>
                        <a:ext cx="4058934" cy="2839844"/>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8188101"/>
              </p:ext>
            </p:extLst>
          </p:nvPr>
        </p:nvGraphicFramePr>
        <p:xfrm>
          <a:off x="330794" y="1455551"/>
          <a:ext cx="3976444" cy="2782130"/>
        </p:xfrm>
        <a:graphic>
          <a:graphicData uri="http://schemas.openxmlformats.org/presentationml/2006/ole">
            <mc:AlternateContent xmlns:mc="http://schemas.openxmlformats.org/markup-compatibility/2006">
              <mc:Choice xmlns:v="urn:schemas-microsoft-com:vml" Requires="v">
                <p:oleObj spid="_x0000_s6195" name="Acrobat Document" r:id="rId6" imgW="2743057" imgH="1920049" progId="AcroExch.Document.11">
                  <p:embed/>
                </p:oleObj>
              </mc:Choice>
              <mc:Fallback>
                <p:oleObj name="Acrobat Document" r:id="rId6" imgW="2743057" imgH="1920049" progId="AcroExch.Document.11">
                  <p:embed/>
                  <p:pic>
                    <p:nvPicPr>
                      <p:cNvPr id="0" name=""/>
                      <p:cNvPicPr/>
                      <p:nvPr/>
                    </p:nvPicPr>
                    <p:blipFill>
                      <a:blip r:embed="rId7"/>
                      <a:stretch>
                        <a:fillRect/>
                      </a:stretch>
                    </p:blipFill>
                    <p:spPr>
                      <a:xfrm>
                        <a:off x="330794" y="1455551"/>
                        <a:ext cx="3976444" cy="2782130"/>
                      </a:xfrm>
                      <a:prstGeom prst="rect">
                        <a:avLst/>
                      </a:prstGeom>
                    </p:spPr>
                  </p:pic>
                </p:oleObj>
              </mc:Fallback>
            </mc:AlternateContent>
          </a:graphicData>
        </a:graphic>
      </p:graphicFrame>
      <p:sp>
        <p:nvSpPr>
          <p:cNvPr id="25" name="Left Brace 24"/>
          <p:cNvSpPr/>
          <p:nvPr/>
        </p:nvSpPr>
        <p:spPr>
          <a:xfrm rot="5400000">
            <a:off x="1690982" y="1165672"/>
            <a:ext cx="258287" cy="1382607"/>
          </a:xfrm>
          <a:prstGeom prst="leftBrace">
            <a:avLst>
              <a:gd name="adj1" fmla="val 26053"/>
              <a:gd name="adj2" fmla="val 50000"/>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5" name="Rectangle 14"/>
          <p:cNvSpPr/>
          <p:nvPr/>
        </p:nvSpPr>
        <p:spPr>
          <a:xfrm>
            <a:off x="330794" y="1134304"/>
            <a:ext cx="3217078" cy="42363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R="0" lvl="0" algn="ctr" defTabSz="914400" eaLnBrk="1" fontAlgn="auto" latinLnBrk="0" hangingPunct="1">
              <a:lnSpc>
                <a:spcPct val="150000"/>
              </a:lnSpc>
              <a:spcBef>
                <a:spcPts val="0"/>
              </a:spcBef>
              <a:spcAft>
                <a:spcPts val="0"/>
              </a:spcAft>
              <a:buClrTx/>
              <a:buSzTx/>
              <a:tabLst/>
              <a:defRPr/>
            </a:pPr>
            <a:r>
              <a:rPr kumimoji="0" lang="en-US" b="0" i="0"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Put – up to 61% improvement</a:t>
            </a:r>
          </a:p>
        </p:txBody>
      </p:sp>
      <p:sp>
        <p:nvSpPr>
          <p:cNvPr id="29" name="Rectangle 28"/>
          <p:cNvSpPr/>
          <p:nvPr/>
        </p:nvSpPr>
        <p:spPr>
          <a:xfrm>
            <a:off x="6577688" y="2410570"/>
            <a:ext cx="2083534" cy="42990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R="0" lvl="0" algn="ctr" defTabSz="914400" eaLnBrk="1" fontAlgn="auto" latinLnBrk="0" hangingPunct="1">
              <a:lnSpc>
                <a:spcPct val="150000"/>
              </a:lnSpc>
              <a:spcBef>
                <a:spcPts val="0"/>
              </a:spcBef>
              <a:spcAft>
                <a:spcPts val="0"/>
              </a:spcAft>
              <a:buClrTx/>
              <a:buSzTx/>
              <a:tabLst/>
              <a:defRPr/>
            </a:pPr>
            <a:r>
              <a:rPr lang="en-US" kern="0" dirty="0" smtClean="0">
                <a:solidFill>
                  <a:prstClr val="black"/>
                </a:solidFill>
                <a:latin typeface="Arial" panose="020B0604020202020204" pitchFamily="34" charset="0"/>
                <a:ea typeface="+mn-ea"/>
                <a:cs typeface="Arial" panose="020B0604020202020204" pitchFamily="34" charset="0"/>
              </a:rPr>
              <a:t>Get – within 2%</a:t>
            </a:r>
            <a:endParaRPr kumimoji="0" lang="en-US" b="0" i="0"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4081294" y="688979"/>
            <a:ext cx="2653037" cy="42351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Blocking Get/Put B/W</a:t>
            </a:r>
          </a:p>
        </p:txBody>
      </p:sp>
      <p:sp>
        <p:nvSpPr>
          <p:cNvPr id="13" name="Rounded Rectangle 12"/>
          <p:cNvSpPr/>
          <p:nvPr/>
        </p:nvSpPr>
        <p:spPr>
          <a:xfrm>
            <a:off x="7807153" y="458115"/>
            <a:ext cx="1018179" cy="355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2"/>
                </a:solidFill>
                <a:latin typeface="Arial" panose="020B0604020202020204" pitchFamily="34" charset="0"/>
                <a:cs typeface="Arial" panose="020B0604020202020204" pitchFamily="34" charset="0"/>
              </a:rPr>
              <a:t>SHMEM</a:t>
            </a:r>
            <a:endParaRPr lang="en-US" sz="1600" b="1" dirty="0">
              <a:solidFill>
                <a:schemeClr val="tx2"/>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6990348" y="6257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Lucida Console" panose="020B0609040504020204" pitchFamily="49" charset="0"/>
                <a:cs typeface="Times New Roman" panose="02020603050405020304" pitchFamily="18" charset="0"/>
              </a:rPr>
              <a:t>CRAY XC40</a:t>
            </a:r>
            <a:endParaRPr lang="en-US" sz="2400" b="1" dirty="0">
              <a:solidFill>
                <a:schemeClr val="accent1"/>
              </a:solidFill>
              <a:latin typeface="Lucida Console" panose="020B0609040504020204" pitchFamily="49" charset="0"/>
              <a:cs typeface="Times New Roman" panose="02020603050405020304" pitchFamily="18" charset="0"/>
            </a:endParaRPr>
          </a:p>
        </p:txBody>
      </p:sp>
    </p:spTree>
    <p:extLst>
      <p:ext uri="{BB962C8B-B14F-4D97-AF65-F5344CB8AC3E}">
        <p14:creationId xmlns:p14="http://schemas.microsoft.com/office/powerpoint/2010/main" val="98132451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6FDD14-67E3-5F4F-AF63-AA776525E65D}" type="slidenum">
              <a:rPr lang="en-US" smtClean="0"/>
              <a:pPr/>
              <a:t>14</a:t>
            </a:fld>
            <a:endParaRPr lang="en-US" dirty="0"/>
          </a:p>
        </p:txBody>
      </p:sp>
      <p:sp>
        <p:nvSpPr>
          <p:cNvPr id="16" name="Rectangle 15"/>
          <p:cNvSpPr/>
          <p:nvPr/>
        </p:nvSpPr>
        <p:spPr>
          <a:xfrm>
            <a:off x="4547701" y="4190350"/>
            <a:ext cx="4291499" cy="861774"/>
          </a:xfrm>
          <a:prstGeom prst="rect">
            <a:avLst/>
          </a:prstGeom>
          <a:solidFill>
            <a:sysClr val="window" lastClr="FFFFFF"/>
          </a:solidFill>
          <a:ln w="25400" cap="flat" cmpd="sng" algn="ctr">
            <a:solidFill>
              <a:schemeClr val="bg2">
                <a:lumMod val="40000"/>
                <a:lumOff val="60000"/>
              </a:schemeClr>
            </a:solidFill>
            <a:prstDash val="solid"/>
          </a:ln>
          <a:effectLst/>
        </p:spPr>
        <p:txBody>
          <a:bodyPr wrap="square"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Tests </a:t>
            </a:r>
            <a:r>
              <a:rPr kumimoji="0" lang="en-US" sz="1000" b="0" i="0" u="none" strike="noStrike" kern="1200" cap="none" spc="0" normalizeH="0" baseline="0" noProof="0" dirty="0">
                <a:ln>
                  <a:noFill/>
                </a:ln>
                <a:solidFill>
                  <a:prstClr val="black"/>
                </a:solidFill>
                <a:effectLst/>
                <a:uLnTx/>
                <a:uFillTx/>
                <a:latin typeface="Calibri"/>
                <a:ea typeface="+mn-ea"/>
                <a:cs typeface="+mn-cs"/>
              </a:rPr>
              <a:t>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kumimoji="0" lang="en-US" sz="1000" b="0" i="0" u="sng" strike="noStrike" kern="1200" cap="none" spc="0" normalizeH="0" baseline="0" noProof="0" dirty="0">
                <a:ln>
                  <a:noFill/>
                </a:ln>
                <a:solidFill>
                  <a:prstClr val="black"/>
                </a:solidFill>
                <a:effectLst/>
                <a:uLnTx/>
                <a:uFillTx/>
                <a:latin typeface="Calibri"/>
                <a:ea typeface="+mn-ea"/>
                <a:cs typeface="+mn-cs"/>
                <a:hlinkClick r:id="rId3"/>
              </a:rPr>
              <a:t>http://www.intel.com/performance</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507688" y="4581154"/>
            <a:ext cx="3040184" cy="170844"/>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graphicFrame>
        <p:nvGraphicFramePr>
          <p:cNvPr id="14" name="Object 13"/>
          <p:cNvGraphicFramePr>
            <a:graphicFrameLocks noChangeAspect="1"/>
          </p:cNvGraphicFramePr>
          <p:nvPr>
            <p:extLst>
              <p:ext uri="{D42A27DB-BD31-4B8C-83A1-F6EECF244321}">
                <p14:modId xmlns:p14="http://schemas.microsoft.com/office/powerpoint/2010/main" val="2697188223"/>
              </p:ext>
            </p:extLst>
          </p:nvPr>
        </p:nvGraphicFramePr>
        <p:xfrm>
          <a:off x="83159" y="1310889"/>
          <a:ext cx="4454686" cy="3116732"/>
        </p:xfrm>
        <a:graphic>
          <a:graphicData uri="http://schemas.openxmlformats.org/presentationml/2006/ole">
            <mc:AlternateContent xmlns:mc="http://schemas.openxmlformats.org/markup-compatibility/2006">
              <mc:Choice xmlns:v="urn:schemas-microsoft-com:vml" Requires="v">
                <p:oleObj spid="_x0000_s7199" name="Acrobat Document" r:id="rId4" imgW="2743057" imgH="1920049" progId="AcroExch.Document.11">
                  <p:embed/>
                </p:oleObj>
              </mc:Choice>
              <mc:Fallback>
                <p:oleObj name="Acrobat Document" r:id="rId4" imgW="2743057" imgH="1920049" progId="AcroExch.Document.11">
                  <p:embed/>
                  <p:pic>
                    <p:nvPicPr>
                      <p:cNvPr id="0" name=""/>
                      <p:cNvPicPr/>
                      <p:nvPr/>
                    </p:nvPicPr>
                    <p:blipFill>
                      <a:blip r:embed="rId5"/>
                      <a:stretch>
                        <a:fillRect/>
                      </a:stretch>
                    </p:blipFill>
                    <p:spPr>
                      <a:xfrm>
                        <a:off x="83159" y="1310889"/>
                        <a:ext cx="4454686" cy="3116732"/>
                      </a:xfrm>
                      <a:prstGeom prst="rect">
                        <a:avLst/>
                      </a:prstGeom>
                    </p:spPr>
                  </p:pic>
                </p:oleObj>
              </mc:Fallback>
            </mc:AlternateContent>
          </a:graphicData>
        </a:graphic>
      </p:graphicFrame>
      <p:sp>
        <p:nvSpPr>
          <p:cNvPr id="18" name="TextBox 17"/>
          <p:cNvSpPr txBox="1"/>
          <p:nvPr/>
        </p:nvSpPr>
        <p:spPr>
          <a:xfrm>
            <a:off x="998212" y="3534165"/>
            <a:ext cx="954237" cy="247249"/>
          </a:xfrm>
          <a:prstGeom prst="rect">
            <a:avLst/>
          </a:prstGeom>
          <a:noFill/>
        </p:spPr>
        <p:txBody>
          <a:bodyPr vert="horz" wrap="square" lIns="0" tIns="0" rIns="0" bIns="0" rtlCol="0">
            <a:no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XPMEM</a:t>
            </a:r>
          </a:p>
        </p:txBody>
      </p:sp>
      <p:cxnSp>
        <p:nvCxnSpPr>
          <p:cNvPr id="4" name="Straight Arrow Connector 3"/>
          <p:cNvCxnSpPr/>
          <p:nvPr/>
        </p:nvCxnSpPr>
        <p:spPr>
          <a:xfrm flipV="1">
            <a:off x="1838426" y="3089710"/>
            <a:ext cx="4777" cy="425205"/>
          </a:xfrm>
          <a:prstGeom prst="straightConnector1">
            <a:avLst/>
          </a:prstGeom>
          <a:ln>
            <a:solidFill>
              <a:schemeClr val="bg2">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1142827" y="2088683"/>
            <a:ext cx="2210275" cy="42363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R="0" lvl="0" algn="ctr" defTabSz="914400" eaLnBrk="1" fontAlgn="auto" latinLnBrk="0" hangingPunct="1">
              <a:lnSpc>
                <a:spcPct val="150000"/>
              </a:lnSpc>
              <a:spcBef>
                <a:spcPts val="0"/>
              </a:spcBef>
              <a:spcAft>
                <a:spcPts val="0"/>
              </a:spcAft>
              <a:buClrTx/>
              <a:buSzTx/>
              <a:tabLst/>
              <a:defRPr/>
            </a:pPr>
            <a:r>
              <a:rPr kumimoji="0" lang="en-US" b="0" i="0"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Improved scalability</a:t>
            </a:r>
          </a:p>
        </p:txBody>
      </p:sp>
      <p:cxnSp>
        <p:nvCxnSpPr>
          <p:cNvPr id="26" name="Straight Arrow Connector 25"/>
          <p:cNvCxnSpPr/>
          <p:nvPr/>
        </p:nvCxnSpPr>
        <p:spPr>
          <a:xfrm flipV="1">
            <a:off x="2791326" y="1819175"/>
            <a:ext cx="1203158" cy="16074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Rectangle 11"/>
          <p:cNvSpPr/>
          <p:nvPr/>
        </p:nvSpPr>
        <p:spPr>
          <a:xfrm>
            <a:off x="1217429" y="877745"/>
            <a:ext cx="2653037" cy="42351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GUPS</a:t>
            </a:r>
            <a:r>
              <a:rPr kumimoji="0" lang="en-US" b="0" i="0" u="none" strike="noStrike" kern="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Scaling</a:t>
            </a:r>
            <a:endPar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2136950421"/>
              </p:ext>
            </p:extLst>
          </p:nvPr>
        </p:nvGraphicFramePr>
        <p:xfrm>
          <a:off x="4537845" y="1143579"/>
          <a:ext cx="4354690" cy="3046771"/>
        </p:xfrm>
        <a:graphic>
          <a:graphicData uri="http://schemas.openxmlformats.org/presentationml/2006/ole">
            <mc:AlternateContent xmlns:mc="http://schemas.openxmlformats.org/markup-compatibility/2006">
              <mc:Choice xmlns:v="urn:schemas-microsoft-com:vml" Requires="v">
                <p:oleObj spid="_x0000_s7200" name="Acrobat Document" r:id="rId6" imgW="2743057" imgH="1920049" progId="AcroExch.Document.11">
                  <p:embed/>
                </p:oleObj>
              </mc:Choice>
              <mc:Fallback>
                <p:oleObj name="Acrobat Document" r:id="rId6" imgW="2743057" imgH="1920049" progId="AcroExch.Document.11">
                  <p:embed/>
                  <p:pic>
                    <p:nvPicPr>
                      <p:cNvPr id="0" name=""/>
                      <p:cNvPicPr/>
                      <p:nvPr/>
                    </p:nvPicPr>
                    <p:blipFill>
                      <a:blip r:embed="rId7"/>
                      <a:stretch>
                        <a:fillRect/>
                      </a:stretch>
                    </p:blipFill>
                    <p:spPr>
                      <a:xfrm>
                        <a:off x="4537845" y="1143579"/>
                        <a:ext cx="4354690" cy="3046771"/>
                      </a:xfrm>
                      <a:prstGeom prst="rect">
                        <a:avLst/>
                      </a:prstGeom>
                    </p:spPr>
                  </p:pic>
                </p:oleObj>
              </mc:Fallback>
            </mc:AlternateContent>
          </a:graphicData>
        </a:graphic>
      </p:graphicFrame>
      <p:sp>
        <p:nvSpPr>
          <p:cNvPr id="31" name="Rectangle 30"/>
          <p:cNvSpPr/>
          <p:nvPr/>
        </p:nvSpPr>
        <p:spPr>
          <a:xfrm>
            <a:off x="5294188" y="1718453"/>
            <a:ext cx="2107640" cy="60123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R="0" lvl="0" algn="ctr" defTabSz="914400" eaLnBrk="1" fontAlgn="auto" latinLnBrk="0" hangingPunct="1">
              <a:spcBef>
                <a:spcPts val="0"/>
              </a:spcBef>
              <a:spcAft>
                <a:spcPts val="0"/>
              </a:spcAft>
              <a:buClrTx/>
              <a:buSzTx/>
              <a:tabLst/>
              <a:defRPr/>
            </a:pPr>
            <a:r>
              <a:rPr kumimoji="0" lang="en-US" b="0" i="0"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slight improvement</a:t>
            </a:r>
          </a:p>
          <a:p>
            <a:pPr marR="0" lvl="0" algn="ctr" defTabSz="914400" eaLnBrk="1" fontAlgn="auto" latinLnBrk="0" hangingPunct="1">
              <a:spcBef>
                <a:spcPts val="0"/>
              </a:spcBef>
              <a:spcAft>
                <a:spcPts val="0"/>
              </a:spcAft>
              <a:buClrTx/>
              <a:buSzTx/>
              <a:tabLst/>
              <a:defRPr/>
            </a:pPr>
            <a:r>
              <a:rPr lang="en-US" sz="1600" kern="0" dirty="0" smtClean="0">
                <a:solidFill>
                  <a:prstClr val="black"/>
                </a:solidFill>
                <a:latin typeface="Arial" panose="020B0604020202020204" pitchFamily="34" charset="0"/>
                <a:cs typeface="Arial" panose="020B0604020202020204" pitchFamily="34" charset="0"/>
              </a:rPr>
              <a:t>(lower is better)</a:t>
            </a:r>
            <a:endParaRPr kumimoji="0" lang="en-US" sz="1600" b="0" i="0"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Title 1"/>
          <p:cNvSpPr txBox="1">
            <a:spLocks/>
          </p:cNvSpPr>
          <p:nvPr/>
        </p:nvSpPr>
        <p:spPr bwMode="auto">
          <a:xfrm>
            <a:off x="489073" y="193806"/>
            <a:ext cx="8229600" cy="447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sp>
        <p:nvSpPr>
          <p:cNvPr id="13" name="Rectangle 12"/>
          <p:cNvSpPr/>
          <p:nvPr/>
        </p:nvSpPr>
        <p:spPr>
          <a:xfrm>
            <a:off x="5072807" y="613349"/>
            <a:ext cx="2653037" cy="52879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NAS </a:t>
            </a:r>
            <a:r>
              <a:rPr kumimoji="0" lang="en-US" b="0"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ISx</a:t>
            </a: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(Integer Sort)</a:t>
            </a:r>
            <a:b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weak scaling</a:t>
            </a:r>
            <a:endPar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ounded Rectangle 20"/>
          <p:cNvSpPr/>
          <p:nvPr/>
        </p:nvSpPr>
        <p:spPr>
          <a:xfrm>
            <a:off x="7807153" y="458115"/>
            <a:ext cx="1018179" cy="355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2"/>
                </a:solidFill>
                <a:latin typeface="Arial" panose="020B0604020202020204" pitchFamily="34" charset="0"/>
                <a:cs typeface="Arial" panose="020B0604020202020204" pitchFamily="34" charset="0"/>
              </a:rPr>
              <a:t>SHMEM</a:t>
            </a:r>
            <a:endParaRPr lang="en-US" sz="1600" b="1" dirty="0">
              <a:solidFill>
                <a:schemeClr val="tx2"/>
              </a:solidFill>
              <a:latin typeface="Arial" panose="020B0604020202020204" pitchFamily="34" charset="0"/>
              <a:cs typeface="Arial" panose="020B0604020202020204" pitchFamily="34" charset="0"/>
            </a:endParaRPr>
          </a:p>
        </p:txBody>
      </p:sp>
      <p:sp>
        <p:nvSpPr>
          <p:cNvPr id="22" name="Title 1"/>
          <p:cNvSpPr txBox="1">
            <a:spLocks/>
          </p:cNvSpPr>
          <p:nvPr/>
        </p:nvSpPr>
        <p:spPr bwMode="auto">
          <a:xfrm>
            <a:off x="6990348" y="6257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Lucida Console" panose="020B0609040504020204" pitchFamily="49" charset="0"/>
                <a:cs typeface="Times New Roman" panose="02020603050405020304" pitchFamily="18" charset="0"/>
              </a:rPr>
              <a:t>CRAY XC40</a:t>
            </a:r>
            <a:endParaRPr lang="en-US" sz="2400" b="1" dirty="0">
              <a:solidFill>
                <a:schemeClr val="accent1"/>
              </a:solidFill>
              <a:latin typeface="Lucida Console" panose="020B0609040504020204" pitchFamily="49" charset="0"/>
              <a:cs typeface="Times New Roman" panose="02020603050405020304" pitchFamily="18" charset="0"/>
            </a:endParaRPr>
          </a:p>
        </p:txBody>
      </p:sp>
    </p:spTree>
    <p:extLst>
      <p:ext uri="{BB962C8B-B14F-4D97-AF65-F5344CB8AC3E}">
        <p14:creationId xmlns:p14="http://schemas.microsoft.com/office/powerpoint/2010/main" val="254797294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71923"/>
            <a:ext cx="8229600" cy="456663"/>
          </a:xfrm>
        </p:spPr>
        <p:txBody>
          <a:bodyPr/>
          <a:lstStyle/>
          <a:p>
            <a:r>
              <a:rPr lang="en-US" b="1" dirty="0" smtClean="0">
                <a:latin typeface="Arial Narrow" panose="020B0606020202030204" pitchFamily="34" charset="0"/>
              </a:rPr>
              <a:t>ADDRESSING THE OFI-PROVIDER GAP</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15</a:t>
            </a:fld>
            <a:endParaRPr lang="en-US"/>
          </a:p>
        </p:txBody>
      </p:sp>
      <p:sp>
        <p:nvSpPr>
          <p:cNvPr id="15" name="Rounded Rectangle 14"/>
          <p:cNvSpPr/>
          <p:nvPr/>
        </p:nvSpPr>
        <p:spPr>
          <a:xfrm>
            <a:off x="3006224" y="730011"/>
            <a:ext cx="3283354" cy="4138147"/>
          </a:xfrm>
          <a:prstGeom prst="roundRect">
            <a:avLst>
              <a:gd name="adj" fmla="val 4689"/>
            </a:avLst>
          </a:prstGeom>
          <a:solidFill>
            <a:sysClr val="window" lastClr="FFFFFF"/>
          </a:solidFill>
          <a:ln w="25400" cap="flat" cmpd="sng" algn="ctr">
            <a:solidFill>
              <a:sysClr val="windowText" lastClr="0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Libfabric</a:t>
            </a:r>
            <a:r>
              <a:rPr kumimoji="0" lang="en-US" sz="20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Framework</a:t>
            </a:r>
          </a:p>
        </p:txBody>
      </p:sp>
      <p:cxnSp>
        <p:nvCxnSpPr>
          <p:cNvPr id="16" name="Straight Connector 15"/>
          <p:cNvCxnSpPr/>
          <p:nvPr/>
        </p:nvCxnSpPr>
        <p:spPr>
          <a:xfrm flipV="1">
            <a:off x="3006224" y="584187"/>
            <a:ext cx="5114924" cy="682"/>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17" name="TextBox 16"/>
          <p:cNvSpPr txBox="1"/>
          <p:nvPr/>
        </p:nvSpPr>
        <p:spPr>
          <a:xfrm>
            <a:off x="6817655" y="231588"/>
            <a:ext cx="1468085" cy="369332"/>
          </a:xfrm>
          <a:prstGeom prst="rect">
            <a:avLst/>
          </a:prstGeom>
          <a:noFill/>
        </p:spPr>
        <p:txBody>
          <a:bodyPr wrap="square" rtlCol="0">
            <a:spAutoFit/>
          </a:bodyPr>
          <a:lstStyle/>
          <a:p>
            <a:pPr algn="ctr" fontAlgn="auto">
              <a:spcBef>
                <a:spcPts val="0"/>
              </a:spcBef>
              <a:spcAft>
                <a:spcPts val="0"/>
              </a:spcAft>
            </a:pPr>
            <a:r>
              <a:rPr lang="en-US" dirty="0" err="1" smtClean="0">
                <a:solidFill>
                  <a:prstClr val="black"/>
                </a:solidFill>
                <a:latin typeface="Calibri"/>
                <a:ea typeface="+mn-ea"/>
                <a:cs typeface="+mn-cs"/>
              </a:rPr>
              <a:t>libfabric</a:t>
            </a:r>
            <a:r>
              <a:rPr lang="en-US" dirty="0" smtClean="0">
                <a:solidFill>
                  <a:prstClr val="black"/>
                </a:solidFill>
                <a:latin typeface="Calibri"/>
                <a:ea typeface="+mn-ea"/>
                <a:cs typeface="+mn-cs"/>
              </a:rPr>
              <a:t> API</a:t>
            </a:r>
            <a:endParaRPr lang="en-US" dirty="0">
              <a:solidFill>
                <a:prstClr val="black"/>
              </a:solidFill>
              <a:latin typeface="Calibri"/>
              <a:ea typeface="+mn-ea"/>
              <a:cs typeface="+mn-cs"/>
            </a:endParaRPr>
          </a:p>
        </p:txBody>
      </p:sp>
      <p:sp>
        <p:nvSpPr>
          <p:cNvPr id="18" name="Rectangle 17"/>
          <p:cNvSpPr/>
          <p:nvPr/>
        </p:nvSpPr>
        <p:spPr>
          <a:xfrm>
            <a:off x="3147395" y="2252922"/>
            <a:ext cx="2984239" cy="117253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prstClr val="black"/>
                </a:solidFill>
                <a:effectLst/>
                <a:uLnTx/>
                <a:uFillTx/>
                <a:latin typeface="Calibri"/>
                <a:ea typeface="+mn-ea"/>
                <a:cs typeface="+mn-cs"/>
              </a:rPr>
              <a:t>Components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templates, lists,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rbtree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hash table, free pool, ring buffer, stack, …</a:t>
            </a:r>
          </a:p>
        </p:txBody>
      </p:sp>
      <p:sp>
        <p:nvSpPr>
          <p:cNvPr id="19" name="Rectangle 18"/>
          <p:cNvSpPr/>
          <p:nvPr/>
        </p:nvSpPr>
        <p:spPr>
          <a:xfrm>
            <a:off x="3147396" y="3554549"/>
            <a:ext cx="2984238" cy="116778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prstClr val="black"/>
                </a:solidFill>
                <a:effectLst/>
                <a:uLnTx/>
                <a:uFillTx/>
                <a:latin typeface="Calibri"/>
                <a:ea typeface="+mn-ea"/>
                <a:cs typeface="+mn-cs"/>
              </a:rPr>
              <a:t>Base Class Implementations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fabric, domain, EQ, wait sets, AV, CQ, … SHM primitives</a:t>
            </a:r>
          </a:p>
        </p:txBody>
      </p:sp>
      <p:sp>
        <p:nvSpPr>
          <p:cNvPr id="20" name="Rectangle 19"/>
          <p:cNvSpPr/>
          <p:nvPr/>
        </p:nvSpPr>
        <p:spPr>
          <a:xfrm>
            <a:off x="3147396" y="1199086"/>
            <a:ext cx="2984238" cy="92474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prstClr val="black"/>
                </a:solidFill>
                <a:effectLst/>
                <a:uLnTx/>
                <a:uFillTx/>
                <a:latin typeface="Calibri"/>
                <a:ea typeface="+mn-ea"/>
                <a:cs typeface="+mn-cs"/>
              </a:rPr>
              <a:t>Provider Services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Logging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Environment variables</a:t>
            </a:r>
          </a:p>
        </p:txBody>
      </p:sp>
      <p:sp>
        <p:nvSpPr>
          <p:cNvPr id="21" name="Rectangle 20"/>
          <p:cNvSpPr/>
          <p:nvPr/>
        </p:nvSpPr>
        <p:spPr>
          <a:xfrm>
            <a:off x="6433608" y="730011"/>
            <a:ext cx="1687541" cy="2695447"/>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Utility Provider</a:t>
            </a:r>
          </a:p>
        </p:txBody>
      </p:sp>
      <p:sp>
        <p:nvSpPr>
          <p:cNvPr id="22" name="Rounded Rectangle 21"/>
          <p:cNvSpPr/>
          <p:nvPr/>
        </p:nvSpPr>
        <p:spPr>
          <a:xfrm>
            <a:off x="6433607" y="3554549"/>
            <a:ext cx="1687541" cy="1167785"/>
          </a:xfrm>
          <a:prstGeom prst="roundRect">
            <a:avLst>
              <a:gd name="adj" fmla="val 4566"/>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Core Provider</a:t>
            </a:r>
          </a:p>
        </p:txBody>
      </p:sp>
      <p:sp>
        <p:nvSpPr>
          <p:cNvPr id="23" name="Rectangle 22"/>
          <p:cNvSpPr/>
          <p:nvPr/>
        </p:nvSpPr>
        <p:spPr>
          <a:xfrm>
            <a:off x="609830" y="1199085"/>
            <a:ext cx="2187479" cy="924745"/>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Interface ‘extensions’ – for consistency</a:t>
            </a:r>
          </a:p>
        </p:txBody>
      </p:sp>
      <p:sp>
        <p:nvSpPr>
          <p:cNvPr id="24" name="Rectangle 23"/>
          <p:cNvSpPr/>
          <p:nvPr/>
        </p:nvSpPr>
        <p:spPr>
          <a:xfrm>
            <a:off x="609829" y="2252922"/>
            <a:ext cx="2187479" cy="2469412"/>
          </a:xfrm>
          <a:prstGeom prst="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Assist in provider development</a:t>
            </a:r>
          </a:p>
        </p:txBody>
      </p:sp>
      <p:sp>
        <p:nvSpPr>
          <p:cNvPr id="25" name="Rectangle 24"/>
          <p:cNvSpPr/>
          <p:nvPr/>
        </p:nvSpPr>
        <p:spPr>
          <a:xfrm>
            <a:off x="7091684" y="2474208"/>
            <a:ext cx="1642297" cy="626993"/>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Enhance core provider</a:t>
            </a:r>
          </a:p>
        </p:txBody>
      </p:sp>
    </p:spTree>
    <p:extLst>
      <p:ext uri="{BB962C8B-B14F-4D97-AF65-F5344CB8AC3E}">
        <p14:creationId xmlns:p14="http://schemas.microsoft.com/office/powerpoint/2010/main" val="201117649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95025"/>
            <a:ext cx="8229600" cy="417411"/>
          </a:xfrm>
        </p:spPr>
        <p:txBody>
          <a:bodyPr/>
          <a:lstStyle/>
          <a:p>
            <a:r>
              <a:rPr lang="en-US" b="1" dirty="0" smtClean="0">
                <a:latin typeface="Arial Narrow" panose="020B0606020202030204" pitchFamily="34" charset="0"/>
              </a:rPr>
              <a:t>UTILITY PROVIDER</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16</a:t>
            </a:fld>
            <a:endParaRPr lang="en-US"/>
          </a:p>
        </p:txBody>
      </p:sp>
      <p:pic>
        <p:nvPicPr>
          <p:cNvPr id="37" name="Picture 36"/>
          <p:cNvPicPr>
            <a:picLocks noChangeAspect="1"/>
          </p:cNvPicPr>
          <p:nvPr/>
        </p:nvPicPr>
        <p:blipFill>
          <a:blip r:embed="rId2"/>
          <a:stretch>
            <a:fillRect/>
          </a:stretch>
        </p:blipFill>
        <p:spPr>
          <a:xfrm>
            <a:off x="1017663" y="303730"/>
            <a:ext cx="7163169" cy="4444864"/>
          </a:xfrm>
          <a:prstGeom prst="rect">
            <a:avLst/>
          </a:prstGeom>
        </p:spPr>
      </p:pic>
      <p:sp>
        <p:nvSpPr>
          <p:cNvPr id="38" name="Rectangle 37"/>
          <p:cNvSpPr/>
          <p:nvPr/>
        </p:nvSpPr>
        <p:spPr>
          <a:xfrm>
            <a:off x="6937177" y="3907536"/>
            <a:ext cx="2068711" cy="64130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Performance is a primary objective</a:t>
            </a:r>
          </a:p>
        </p:txBody>
      </p:sp>
    </p:spTree>
    <p:extLst>
      <p:ext uri="{BB962C8B-B14F-4D97-AF65-F5344CB8AC3E}">
        <p14:creationId xmlns:p14="http://schemas.microsoft.com/office/powerpoint/2010/main" val="19203799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5" y="147405"/>
            <a:ext cx="8229600" cy="414482"/>
          </a:xfrm>
        </p:spPr>
        <p:txBody>
          <a:bodyPr/>
          <a:lstStyle/>
          <a:p>
            <a:r>
              <a:rPr lang="en-US" b="1" dirty="0" smtClean="0">
                <a:latin typeface="Arial Narrow" panose="020B0606020202030204" pitchFamily="34" charset="0"/>
              </a:rPr>
              <a:t>MOVING FORWARD</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17</a:t>
            </a:fld>
            <a:endParaRPr lang="en-US"/>
          </a:p>
        </p:txBody>
      </p:sp>
      <p:sp>
        <p:nvSpPr>
          <p:cNvPr id="24" name="Rounded Rectangle 23"/>
          <p:cNvSpPr/>
          <p:nvPr/>
        </p:nvSpPr>
        <p:spPr>
          <a:xfrm>
            <a:off x="1136722" y="2525282"/>
            <a:ext cx="7221807" cy="2357614"/>
          </a:xfrm>
          <a:prstGeom prst="roundRect">
            <a:avLst>
              <a:gd name="adj" fmla="val 7645"/>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 name="Rounded Rectangle 24"/>
          <p:cNvSpPr/>
          <p:nvPr/>
        </p:nvSpPr>
        <p:spPr>
          <a:xfrm>
            <a:off x="345885" y="597714"/>
            <a:ext cx="6526403" cy="1664623"/>
          </a:xfrm>
          <a:prstGeom prst="roundRect">
            <a:avLst>
              <a:gd name="adj" fmla="val 8031"/>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217" y="2923172"/>
            <a:ext cx="1577928" cy="1314939"/>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472" y="2983161"/>
            <a:ext cx="1582100" cy="118657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903" y="1229274"/>
            <a:ext cx="1365774" cy="464641"/>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374" y="1029631"/>
            <a:ext cx="1181451" cy="803387"/>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982" y="1141041"/>
            <a:ext cx="1347551" cy="65238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110" y="2871008"/>
            <a:ext cx="2129736" cy="1419270"/>
          </a:xfrm>
          <a:prstGeom prst="rect">
            <a:avLst/>
          </a:prstGeom>
        </p:spPr>
      </p:pic>
      <p:sp>
        <p:nvSpPr>
          <p:cNvPr id="32" name="Rectangle 31"/>
          <p:cNvSpPr/>
          <p:nvPr/>
        </p:nvSpPr>
        <p:spPr>
          <a:xfrm>
            <a:off x="1385111" y="2809202"/>
            <a:ext cx="2129736" cy="29865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Beyond HPC</a:t>
            </a:r>
          </a:p>
        </p:txBody>
      </p:sp>
      <p:sp>
        <p:nvSpPr>
          <p:cNvPr id="33" name="Rectangle 32"/>
          <p:cNvSpPr/>
          <p:nvPr/>
        </p:nvSpPr>
        <p:spPr>
          <a:xfrm>
            <a:off x="4487639" y="2600146"/>
            <a:ext cx="3733265" cy="29865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Enterprise, Cloud, Storage (NVM)</a:t>
            </a:r>
          </a:p>
        </p:txBody>
      </p:sp>
      <p:sp>
        <p:nvSpPr>
          <p:cNvPr id="34" name="Rectangle 33"/>
          <p:cNvSpPr/>
          <p:nvPr/>
        </p:nvSpPr>
        <p:spPr>
          <a:xfrm>
            <a:off x="5194889" y="4180949"/>
            <a:ext cx="2522647" cy="61826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Stronger engagement with these communities</a:t>
            </a:r>
          </a:p>
        </p:txBody>
      </p:sp>
      <p:sp>
        <p:nvSpPr>
          <p:cNvPr id="35" name="Right Arrow 34"/>
          <p:cNvSpPr/>
          <p:nvPr/>
        </p:nvSpPr>
        <p:spPr>
          <a:xfrm>
            <a:off x="3701660" y="3202209"/>
            <a:ext cx="532014" cy="640080"/>
          </a:xfrm>
          <a:prstGeom prst="rightArrow">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Right Arrow 35"/>
          <p:cNvSpPr/>
          <p:nvPr/>
        </p:nvSpPr>
        <p:spPr>
          <a:xfrm>
            <a:off x="575303" y="1665677"/>
            <a:ext cx="6135374" cy="517611"/>
          </a:xfrm>
          <a:prstGeom prst="rightArrow">
            <a:avLst>
              <a:gd name="adj1" fmla="val 65768"/>
              <a:gd name="adj2" fmla="val 5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Beyond Linux*</a:t>
            </a:r>
          </a:p>
        </p:txBody>
      </p:sp>
      <p:sp>
        <p:nvSpPr>
          <p:cNvPr id="37" name="Rectangle 36"/>
          <p:cNvSpPr/>
          <p:nvPr/>
        </p:nvSpPr>
        <p:spPr>
          <a:xfrm>
            <a:off x="1922195" y="605222"/>
            <a:ext cx="3032009" cy="298650"/>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Sockets – TCP/UDP</a:t>
            </a:r>
          </a:p>
        </p:txBody>
      </p:sp>
      <p:sp>
        <p:nvSpPr>
          <p:cNvPr id="38" name="Rectangle 37"/>
          <p:cNvSpPr/>
          <p:nvPr/>
        </p:nvSpPr>
        <p:spPr>
          <a:xfrm>
            <a:off x="5070603" y="597715"/>
            <a:ext cx="1914373" cy="298650"/>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NetworkDirect</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9" name="Left Brace 38"/>
          <p:cNvSpPr/>
          <p:nvPr/>
        </p:nvSpPr>
        <p:spPr>
          <a:xfrm rot="5400000">
            <a:off x="4191472" y="-1275611"/>
            <a:ext cx="249929" cy="4788484"/>
          </a:xfrm>
          <a:prstGeom prst="leftBrace">
            <a:avLst>
              <a:gd name="adj1" fmla="val 8333"/>
              <a:gd name="adj2" fmla="val 69790"/>
            </a:avLst>
          </a:prstGeom>
          <a:noFill/>
          <a:ln w="25400"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0" name="Left Brace 39"/>
          <p:cNvSpPr/>
          <p:nvPr/>
        </p:nvSpPr>
        <p:spPr>
          <a:xfrm rot="5400000">
            <a:off x="5943303" y="262260"/>
            <a:ext cx="168974" cy="1365774"/>
          </a:xfrm>
          <a:prstGeom prst="leftBrace">
            <a:avLst/>
          </a:prstGeom>
          <a:noFill/>
          <a:ln w="25400"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1" name="Rectangle 40"/>
          <p:cNvSpPr/>
          <p:nvPr/>
        </p:nvSpPr>
        <p:spPr>
          <a:xfrm>
            <a:off x="7007407" y="1015230"/>
            <a:ext cx="1992385" cy="87875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Analyze requests to expand OFI community</a:t>
            </a:r>
          </a:p>
        </p:txBody>
      </p:sp>
      <p:pic>
        <p:nvPicPr>
          <p:cNvPr id="42" name="Picture 2" descr="https://www.freebsd.org/logo/logo-full-thum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192" y="1200916"/>
            <a:ext cx="1406423" cy="5063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558565" y="4951664"/>
            <a:ext cx="2280138" cy="128133"/>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spTree>
    <p:extLst>
      <p:ext uri="{BB962C8B-B14F-4D97-AF65-F5344CB8AC3E}">
        <p14:creationId xmlns:p14="http://schemas.microsoft.com/office/powerpoint/2010/main" val="239180394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8" y="100590"/>
            <a:ext cx="8229600" cy="434864"/>
          </a:xfrm>
        </p:spPr>
        <p:txBody>
          <a:bodyPr/>
          <a:lstStyle/>
          <a:p>
            <a:r>
              <a:rPr lang="en-US" b="1" dirty="0" smtClean="0">
                <a:latin typeface="Arial Narrow" panose="020B0606020202030204" pitchFamily="34" charset="0"/>
              </a:rPr>
              <a:t>TARGET SCHEDULE</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18</a:t>
            </a:fld>
            <a:endParaRPr lang="en-US"/>
          </a:p>
        </p:txBody>
      </p:sp>
      <p:sp>
        <p:nvSpPr>
          <p:cNvPr id="20" name="Content Placeholder 2"/>
          <p:cNvSpPr txBox="1">
            <a:spLocks/>
          </p:cNvSpPr>
          <p:nvPr/>
        </p:nvSpPr>
        <p:spPr>
          <a:xfrm>
            <a:off x="158497" y="3033845"/>
            <a:ext cx="4236719" cy="159911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ormAutofit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dk1"/>
                </a:solidFill>
                <a:latin typeface="+mn-lt"/>
                <a:ea typeface="+mn-ea"/>
                <a:cs typeface="+mn-cs"/>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dk1"/>
                </a:solidFill>
                <a:latin typeface="+mn-lt"/>
                <a:ea typeface="+mn-ea"/>
                <a:cs typeface="+mn-cs"/>
              </a:defRPr>
            </a:lvl2pPr>
            <a:lvl3pPr marL="630238" indent="-171450" algn="l" defTabSz="457200" rtl="0" eaLnBrk="1" latinLnBrk="0" hangingPunct="1">
              <a:spcBef>
                <a:spcPct val="20000"/>
              </a:spcBef>
              <a:buFont typeface="Arial"/>
              <a:buChar char="•"/>
              <a:defRPr sz="1600" kern="1200">
                <a:solidFill>
                  <a:schemeClr val="dk1"/>
                </a:solidFill>
                <a:latin typeface="+mn-lt"/>
                <a:ea typeface="+mn-ea"/>
                <a:cs typeface="+mn-cs"/>
              </a:defRPr>
            </a:lvl3pPr>
            <a:lvl4pPr marL="800100" indent="-169863" algn="l" defTabSz="457200" rtl="0" eaLnBrk="1" latinLnBrk="0" hangingPunct="1">
              <a:spcBef>
                <a:spcPct val="20000"/>
              </a:spcBef>
              <a:buClr>
                <a:srgbClr val="00588D"/>
              </a:buClr>
              <a:buFont typeface="Arial"/>
              <a:buChar char="•"/>
              <a:defRPr sz="1600" kern="1200">
                <a:solidFill>
                  <a:schemeClr val="dk1"/>
                </a:solidFill>
                <a:latin typeface="+mn-lt"/>
                <a:ea typeface="+mn-ea"/>
                <a:cs typeface="+mn-cs"/>
              </a:defRPr>
            </a:lvl4pPr>
            <a:lvl5pPr marL="1089025" indent="-23495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Driven by implementation feedback</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Improve error handling, flow control</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Better support for non-traditional fabrics</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Optimize completion handling</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Address deferred features</a:t>
            </a:r>
          </a:p>
        </p:txBody>
      </p:sp>
      <p:sp>
        <p:nvSpPr>
          <p:cNvPr id="21" name="Rectangle 20"/>
          <p:cNvSpPr/>
          <p:nvPr/>
        </p:nvSpPr>
        <p:spPr>
          <a:xfrm>
            <a:off x="914400"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2016</a:t>
            </a:r>
          </a:p>
        </p:txBody>
      </p:sp>
      <p:sp>
        <p:nvSpPr>
          <p:cNvPr id="22" name="Rectangle 21"/>
          <p:cNvSpPr/>
          <p:nvPr/>
        </p:nvSpPr>
        <p:spPr>
          <a:xfrm>
            <a:off x="1830832"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Q2</a:t>
            </a:r>
          </a:p>
        </p:txBody>
      </p:sp>
      <p:sp>
        <p:nvSpPr>
          <p:cNvPr id="23" name="Rectangle 22"/>
          <p:cNvSpPr/>
          <p:nvPr/>
        </p:nvSpPr>
        <p:spPr>
          <a:xfrm>
            <a:off x="2747264"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Q3</a:t>
            </a:r>
          </a:p>
        </p:txBody>
      </p:sp>
      <p:sp>
        <p:nvSpPr>
          <p:cNvPr id="24" name="Rectangle 23"/>
          <p:cNvSpPr/>
          <p:nvPr/>
        </p:nvSpPr>
        <p:spPr>
          <a:xfrm>
            <a:off x="3663696"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Q4</a:t>
            </a:r>
          </a:p>
        </p:txBody>
      </p:sp>
      <p:sp>
        <p:nvSpPr>
          <p:cNvPr id="25" name="Rectangle 24"/>
          <p:cNvSpPr/>
          <p:nvPr/>
        </p:nvSpPr>
        <p:spPr>
          <a:xfrm>
            <a:off x="4580128"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2017</a:t>
            </a:r>
          </a:p>
        </p:txBody>
      </p:sp>
      <p:sp>
        <p:nvSpPr>
          <p:cNvPr id="26" name="Rectangle 25"/>
          <p:cNvSpPr/>
          <p:nvPr/>
        </p:nvSpPr>
        <p:spPr>
          <a:xfrm>
            <a:off x="5496560"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Q2</a:t>
            </a:r>
          </a:p>
        </p:txBody>
      </p:sp>
      <p:sp>
        <p:nvSpPr>
          <p:cNvPr id="27" name="Rectangle 26"/>
          <p:cNvSpPr/>
          <p:nvPr/>
        </p:nvSpPr>
        <p:spPr>
          <a:xfrm>
            <a:off x="6412992"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Q3</a:t>
            </a:r>
          </a:p>
        </p:txBody>
      </p:sp>
      <p:sp>
        <p:nvSpPr>
          <p:cNvPr id="28" name="Rectangle 27"/>
          <p:cNvSpPr/>
          <p:nvPr/>
        </p:nvSpPr>
        <p:spPr>
          <a:xfrm>
            <a:off x="7329424" y="591695"/>
            <a:ext cx="916432" cy="36576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Q4</a:t>
            </a:r>
          </a:p>
        </p:txBody>
      </p:sp>
      <p:sp>
        <p:nvSpPr>
          <p:cNvPr id="29" name="Right Arrow 28"/>
          <p:cNvSpPr/>
          <p:nvPr/>
        </p:nvSpPr>
        <p:spPr>
          <a:xfrm>
            <a:off x="1830832" y="1052131"/>
            <a:ext cx="2749296" cy="625642"/>
          </a:xfrm>
          <a:prstGeom prst="rightArrow">
            <a:avLst>
              <a:gd name="adj1" fmla="val 65768"/>
              <a:gd name="adj2" fmla="val 5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RDM over DGRAM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Util</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0" name="Right Arrow 29"/>
          <p:cNvSpPr/>
          <p:nvPr/>
        </p:nvSpPr>
        <p:spPr>
          <a:xfrm>
            <a:off x="2747264" y="1641197"/>
            <a:ext cx="2749296" cy="625642"/>
          </a:xfrm>
          <a:prstGeom prst="rightArrow">
            <a:avLst>
              <a:gd name="adj1" fmla="val 65768"/>
              <a:gd name="adj2" fmla="val 5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RDM over MSG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Util</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1" name="Right Arrow 30"/>
          <p:cNvSpPr/>
          <p:nvPr/>
        </p:nvSpPr>
        <p:spPr>
          <a:xfrm>
            <a:off x="1830832" y="2242455"/>
            <a:ext cx="2749296" cy="625642"/>
          </a:xfrm>
          <a:prstGeom prst="rightArrow">
            <a:avLst>
              <a:gd name="adj1" fmla="val 65768"/>
              <a:gd name="adj2" fmla="val 5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Shared Memory</a:t>
            </a:r>
          </a:p>
        </p:txBody>
      </p:sp>
      <p:sp>
        <p:nvSpPr>
          <p:cNvPr id="32" name="Right Arrow 31"/>
          <p:cNvSpPr/>
          <p:nvPr/>
        </p:nvSpPr>
        <p:spPr>
          <a:xfrm>
            <a:off x="4580128" y="2708547"/>
            <a:ext cx="4263083" cy="625642"/>
          </a:xfrm>
          <a:prstGeom prst="rightArrow">
            <a:avLst>
              <a:gd name="adj1" fmla="val 65768"/>
              <a:gd name="adj2" fmla="val 50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New Core Providers</a:t>
            </a:r>
          </a:p>
        </p:txBody>
      </p:sp>
      <p:sp>
        <p:nvSpPr>
          <p:cNvPr id="33" name="Right Arrow 32"/>
          <p:cNvSpPr/>
          <p:nvPr/>
        </p:nvSpPr>
        <p:spPr>
          <a:xfrm>
            <a:off x="4584191" y="4107718"/>
            <a:ext cx="4254955" cy="625642"/>
          </a:xfrm>
          <a:prstGeom prst="rightArrow">
            <a:avLst>
              <a:gd name="adj1" fmla="val 65768"/>
              <a:gd name="adj2" fmla="val 5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ABI 1.1</a:t>
            </a:r>
          </a:p>
        </p:txBody>
      </p:sp>
      <p:sp>
        <p:nvSpPr>
          <p:cNvPr id="34" name="Rectangle 33"/>
          <p:cNvSpPr/>
          <p:nvPr/>
        </p:nvSpPr>
        <p:spPr>
          <a:xfrm>
            <a:off x="5807856" y="1588004"/>
            <a:ext cx="1807624" cy="675067"/>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Utility provider is ongoing</a:t>
            </a:r>
          </a:p>
        </p:txBody>
      </p:sp>
      <p:sp>
        <p:nvSpPr>
          <p:cNvPr id="35" name="Rectangle 34"/>
          <p:cNvSpPr/>
          <p:nvPr/>
        </p:nvSpPr>
        <p:spPr>
          <a:xfrm>
            <a:off x="5149357" y="3341599"/>
            <a:ext cx="3056021" cy="67506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Traditional and non-traditional RDMA providers</a:t>
            </a:r>
          </a:p>
        </p:txBody>
      </p:sp>
    </p:spTree>
    <p:extLst>
      <p:ext uri="{BB962C8B-B14F-4D97-AF65-F5344CB8AC3E}">
        <p14:creationId xmlns:p14="http://schemas.microsoft.com/office/powerpoint/2010/main" val="62951967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08848"/>
            <a:ext cx="8229600" cy="489958"/>
          </a:xfrm>
        </p:spPr>
        <p:txBody>
          <a:bodyPr/>
          <a:lstStyle/>
          <a:p>
            <a:r>
              <a:rPr lang="en-US" b="1" dirty="0" smtClean="0">
                <a:latin typeface="Arial Narrow" panose="020B0606020202030204" pitchFamily="34" charset="0"/>
              </a:rPr>
              <a:t>SUMMARY</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19</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20419"/>
            <a:ext cx="2351837" cy="3083587"/>
          </a:xfrm>
          <a:prstGeom prst="rect">
            <a:avLst/>
          </a:prstGeom>
        </p:spPr>
      </p:pic>
      <p:sp>
        <p:nvSpPr>
          <p:cNvPr id="11" name="Content Placeholder 2"/>
          <p:cNvSpPr txBox="1">
            <a:spLocks/>
          </p:cNvSpPr>
          <p:nvPr/>
        </p:nvSpPr>
        <p:spPr>
          <a:xfrm>
            <a:off x="457200" y="914401"/>
            <a:ext cx="5285232" cy="3505200"/>
          </a:xfrm>
          <a:prstGeom prst="rect">
            <a:avLst/>
          </a:prstGeom>
        </p:spPr>
        <p:txBody>
          <a:bodyPr vert="horz" lIns="91440" tIns="45720" rIns="91440" bIns="45720" rtlCol="0">
            <a:norm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2400" b="1" i="0" u="none" strike="noStrike" kern="1200" cap="none" spc="0" normalizeH="0" baseline="0" noProof="0" smtClean="0">
                <a:ln>
                  <a:noFill/>
                </a:ln>
                <a:solidFill>
                  <a:sysClr val="windowText" lastClr="000000"/>
                </a:solidFill>
                <a:effectLst/>
                <a:uLnTx/>
                <a:uFillTx/>
                <a:latin typeface="Arial"/>
                <a:ea typeface="+mn-ea"/>
                <a:cs typeface="Arial"/>
              </a:rPr>
              <a:t>OFIWG development model working well</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2400" b="1" i="0" u="none" strike="noStrike" kern="1200" cap="none" spc="0" normalizeH="0" baseline="0" noProof="0" smtClean="0">
                <a:ln>
                  <a:noFill/>
                </a:ln>
                <a:solidFill>
                  <a:sysClr val="windowText" lastClr="000000"/>
                </a:solidFill>
                <a:effectLst/>
                <a:uLnTx/>
                <a:uFillTx/>
                <a:latin typeface="Arial"/>
                <a:ea typeface="+mn-ea"/>
                <a:cs typeface="Arial"/>
              </a:rPr>
              <a:t>Interest in OFI and libfabric is high</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2400" b="1" i="0" u="none" strike="noStrike" kern="1200" cap="none" spc="0" normalizeH="0" baseline="0" noProof="0" smtClean="0">
                <a:ln>
                  <a:noFill/>
                </a:ln>
                <a:solidFill>
                  <a:sysClr val="windowText" lastClr="000000"/>
                </a:solidFill>
                <a:effectLst/>
                <a:uLnTx/>
                <a:uFillTx/>
                <a:latin typeface="Arial"/>
                <a:ea typeface="+mn-ea"/>
                <a:cs typeface="Arial"/>
              </a:rPr>
              <a:t>Growing community</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sz="2400" b="1" i="0" u="none" strike="noStrike" kern="1200" cap="none" spc="0" normalizeH="0" baseline="0" noProof="0" smtClean="0">
                <a:ln>
                  <a:noFill/>
                </a:ln>
                <a:solidFill>
                  <a:sysClr val="windowText" lastClr="000000"/>
                </a:solidFill>
                <a:effectLst/>
                <a:uLnTx/>
                <a:uFillTx/>
                <a:latin typeface="Arial"/>
                <a:ea typeface="+mn-ea"/>
                <a:cs typeface="Arial"/>
              </a:rPr>
              <a:t>Significant effort being made to simplify the lives of developers</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2000" b="0" i="0" u="none" strike="noStrike" kern="1200" cap="none" spc="0" normalizeH="0" baseline="0" noProof="0" smtClean="0">
                <a:ln>
                  <a:noFill/>
                </a:ln>
                <a:solidFill>
                  <a:sysClr val="windowText" lastClr="000000"/>
                </a:solidFill>
                <a:effectLst/>
                <a:uLnTx/>
                <a:uFillTx/>
                <a:latin typeface="Arial"/>
                <a:ea typeface="+mn-ea"/>
                <a:cs typeface="Arial"/>
              </a:rPr>
              <a:t>Applications and providers</a:t>
            </a:r>
            <a:endParaRPr kumimoji="0" lang="en-US" sz="20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12" name="Cloud Callout 11"/>
          <p:cNvSpPr/>
          <p:nvPr/>
        </p:nvSpPr>
        <p:spPr>
          <a:xfrm>
            <a:off x="6814718" y="562598"/>
            <a:ext cx="1963522" cy="943661"/>
          </a:xfrm>
          <a:prstGeom prst="cloudCallout">
            <a:avLst>
              <a:gd name="adj1" fmla="val -21765"/>
              <a:gd name="adj2" fmla="val 82655"/>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OFI is so good</a:t>
            </a:r>
          </a:p>
        </p:txBody>
      </p:sp>
    </p:spTree>
    <p:extLst>
      <p:ext uri="{BB962C8B-B14F-4D97-AF65-F5344CB8AC3E}">
        <p14:creationId xmlns:p14="http://schemas.microsoft.com/office/powerpoint/2010/main" val="67599459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87" y="2847524"/>
            <a:ext cx="8212886" cy="631801"/>
          </a:xfrm>
        </p:spPr>
        <p:txBody>
          <a:bodyPr/>
          <a:lstStyle/>
          <a:p>
            <a:r>
              <a:rPr lang="en-US" sz="2400" dirty="0" smtClean="0">
                <a:latin typeface="Arial" panose="020B0604020202020204" pitchFamily="34" charset="0"/>
                <a:cs typeface="Arial" panose="020B0604020202020204" pitchFamily="34" charset="0"/>
              </a:rPr>
              <a:t>Sean Hefty</a:t>
            </a:r>
            <a:endParaRPr lang="en-US"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5613" y="3557140"/>
            <a:ext cx="8178428" cy="1021985"/>
          </a:xfrm>
        </p:spPr>
        <p:txBody>
          <a:bodyPr/>
          <a:lstStyle/>
          <a:p>
            <a:pPr>
              <a:spcBef>
                <a:spcPts val="0"/>
              </a:spcBef>
            </a:pPr>
            <a:r>
              <a:rPr lang="en-US" sz="2000" dirty="0" smtClean="0">
                <a:latin typeface="Arial" panose="020B0604020202020204" pitchFamily="34" charset="0"/>
                <a:cs typeface="Arial" panose="020B0604020202020204" pitchFamily="34" charset="0"/>
              </a:rPr>
              <a:t>OpenFabrics </a:t>
            </a:r>
            <a:r>
              <a:rPr lang="en-US" sz="2000" dirty="0" smtClean="0">
                <a:latin typeface="Arial" panose="020B0604020202020204" pitchFamily="34" charset="0"/>
                <a:cs typeface="Arial" panose="020B0604020202020204" pitchFamily="34" charset="0"/>
              </a:rPr>
              <a:t>Interfaces Working Group Co-Chair</a:t>
            </a:r>
          </a:p>
          <a:p>
            <a:pPr>
              <a:spcBef>
                <a:spcPts val="0"/>
              </a:spcBef>
            </a:pPr>
            <a:r>
              <a:rPr lang="en-US" sz="2000" dirty="0" smtClean="0">
                <a:latin typeface="Arial" panose="020B0604020202020204" pitchFamily="34" charset="0"/>
                <a:cs typeface="Arial" panose="020B0604020202020204" pitchFamily="34" charset="0"/>
              </a:rPr>
              <a:t>Intel</a:t>
            </a:r>
          </a:p>
          <a:p>
            <a:pPr>
              <a:spcBef>
                <a:spcPts val="0"/>
              </a:spcBef>
            </a:pPr>
            <a:r>
              <a:rPr lang="en-US" sz="2000" dirty="0" smtClean="0">
                <a:latin typeface="Arial" panose="020B0604020202020204" pitchFamily="34" charset="0"/>
                <a:cs typeface="Arial" panose="020B0604020202020204" pitchFamily="34" charset="0"/>
              </a:rPr>
              <a:t>November 2016</a:t>
            </a:r>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455612" y="1026160"/>
            <a:ext cx="8475027" cy="1584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0" fontAlgn="base" hangingPunct="0">
              <a:lnSpc>
                <a:spcPct val="80000"/>
              </a:lnSpc>
              <a:spcBef>
                <a:spcPct val="0"/>
              </a:spcBef>
              <a:spcAft>
                <a:spcPct val="0"/>
              </a:spcAft>
              <a:defRPr sz="6500" b="0" kern="1200" spc="0" baseline="0">
                <a:solidFill>
                  <a:schemeClr val="bg1">
                    <a:alpha val="90000"/>
                  </a:schemeClr>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r>
              <a:rPr lang="en-US" sz="3200" b="1" dirty="0" smtClean="0">
                <a:latin typeface="Arial Narrow" panose="020B0606020202030204" pitchFamily="34" charset="0"/>
              </a:rPr>
              <a:t>THE LATEST ON O</a:t>
            </a:r>
            <a:r>
              <a:rPr lang="en-US" sz="3200" b="1" dirty="0" smtClean="0">
                <a:latin typeface="Arial Narrow" panose="020B0606020202030204" pitchFamily="34" charset="0"/>
              </a:rPr>
              <a:t>PENFABRICS INTERFACES (OFI):</a:t>
            </a:r>
          </a:p>
          <a:p>
            <a:r>
              <a:rPr lang="en-US" sz="2400" b="1" dirty="0" smtClean="0">
                <a:latin typeface="Arial Narrow" panose="020B0606020202030204" pitchFamily="34" charset="0"/>
              </a:rPr>
              <a:t/>
            </a:r>
            <a:br>
              <a:rPr lang="en-US" sz="2400" b="1" dirty="0" smtClean="0">
                <a:latin typeface="Arial Narrow" panose="020B0606020202030204" pitchFamily="34" charset="0"/>
              </a:rPr>
            </a:br>
            <a:r>
              <a:rPr lang="en-US" sz="2800" b="1" dirty="0" smtClean="0">
                <a:latin typeface="Arial Narrow" panose="020B0606020202030204" pitchFamily="34" charset="0"/>
              </a:rPr>
              <a:t>THE NEW SCALABLE FABRIC SW LAYER FOR SUPERCOMPUTERS</a:t>
            </a:r>
            <a:endParaRPr lang="en-US" sz="2800" b="1" dirty="0">
              <a:latin typeface="Arial Narrow" panose="020B0606020202030204" pitchFamily="34" charset="0"/>
            </a:endParaRPr>
          </a:p>
        </p:txBody>
      </p:sp>
    </p:spTree>
    <p:extLst>
      <p:ext uri="{BB962C8B-B14F-4D97-AF65-F5344CB8AC3E}">
        <p14:creationId xmlns:p14="http://schemas.microsoft.com/office/powerpoint/2010/main" val="280262092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anose="020B0606020202030204" pitchFamily="34" charset="0"/>
              </a:rPr>
              <a:t>LEGAL DISCLAIMER &amp; OPTIMIZATION NOTICE</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20</a:t>
            </a:fld>
            <a:endParaRPr lang="en-US"/>
          </a:p>
        </p:txBody>
      </p:sp>
      <p:sp>
        <p:nvSpPr>
          <p:cNvPr id="4" name="Content Placeholder 3"/>
          <p:cNvSpPr txBox="1">
            <a:spLocks/>
          </p:cNvSpPr>
          <p:nvPr/>
        </p:nvSpPr>
        <p:spPr>
          <a:xfrm>
            <a:off x="457200" y="984479"/>
            <a:ext cx="8229600" cy="3610144"/>
          </a:xfrm>
          <a:prstGeom prst="rect">
            <a:avLst/>
          </a:prstGeom>
        </p:spPr>
        <p:txBody>
          <a:bodyPr vert="horz" lIns="91440" tIns="45720" rIns="91440" bIns="45720" rtlCol="0">
            <a:normAutofit/>
          </a:bodyPr>
          <a:lstStyle>
            <a:lvl1pPr marL="167879" indent="-167879" algn="l" defTabSz="342900" rtl="0" eaLnBrk="1" latinLnBrk="0" hangingPunct="1">
              <a:spcBef>
                <a:spcPct val="20000"/>
              </a:spcBef>
              <a:buSzPct val="110000"/>
              <a:buFont typeface="Wingdings" charset="2"/>
              <a:buChar char="§"/>
              <a:defRPr sz="1500" b="1" kern="1200">
                <a:solidFill>
                  <a:schemeClr val="tx1"/>
                </a:solidFill>
                <a:latin typeface="Arial"/>
                <a:ea typeface="+mn-ea"/>
                <a:cs typeface="Arial"/>
              </a:defRPr>
            </a:lvl1pPr>
            <a:lvl2pPr marL="296466" indent="-128588" algn="l" defTabSz="342900" rtl="0" eaLnBrk="1" latinLnBrk="0" hangingPunct="1">
              <a:spcBef>
                <a:spcPct val="20000"/>
              </a:spcBef>
              <a:buClr>
                <a:srgbClr val="399ACA"/>
              </a:buClr>
              <a:buSzPct val="120000"/>
              <a:buFont typeface="Arial"/>
              <a:buChar char="•"/>
              <a:defRPr sz="1200" kern="1200">
                <a:solidFill>
                  <a:schemeClr val="tx1"/>
                </a:solidFill>
                <a:latin typeface="Arial"/>
                <a:ea typeface="+mn-ea"/>
                <a:cs typeface="Arial"/>
              </a:defRPr>
            </a:lvl2pPr>
            <a:lvl3pPr marL="472679" indent="-128588" algn="l" defTabSz="342900" rtl="0" eaLnBrk="1" latinLnBrk="0" hangingPunct="1">
              <a:spcBef>
                <a:spcPct val="20000"/>
              </a:spcBef>
              <a:buFont typeface="Arial"/>
              <a:buChar char="•"/>
              <a:defRPr sz="1200" kern="1200">
                <a:solidFill>
                  <a:schemeClr val="tx1"/>
                </a:solidFill>
                <a:latin typeface="Arial"/>
                <a:ea typeface="+mn-ea"/>
                <a:cs typeface="Arial"/>
              </a:defRPr>
            </a:lvl3pPr>
            <a:lvl4pPr marL="600075" indent="-127397" algn="l" defTabSz="342900" rtl="0" eaLnBrk="1" latinLnBrk="0" hangingPunct="1">
              <a:spcBef>
                <a:spcPct val="20000"/>
              </a:spcBef>
              <a:buClr>
                <a:srgbClr val="00588D"/>
              </a:buClr>
              <a:buFont typeface="Arial"/>
              <a:buChar char="•"/>
              <a:defRPr sz="1200" kern="1200">
                <a:solidFill>
                  <a:schemeClr val="tx1"/>
                </a:solidFill>
                <a:latin typeface="Arial"/>
                <a:ea typeface="+mn-ea"/>
                <a:cs typeface="Arial"/>
              </a:defRPr>
            </a:lvl4pPr>
            <a:lvl5pPr marL="816769" indent="-176213" algn="l" defTabSz="342900" rtl="0" eaLnBrk="1" latinLnBrk="0" hangingPunct="1">
              <a:spcBef>
                <a:spcPct val="20000"/>
              </a:spcBef>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67879" marR="0" lvl="0" indent="-167879" algn="l" defTabSz="342900" rtl="0" eaLnBrk="1" fontAlgn="auto" latinLnBrk="0" hangingPunct="1">
              <a:lnSpc>
                <a:spcPct val="100000"/>
              </a:lnSpc>
              <a:spcBef>
                <a:spcPct val="20000"/>
              </a:spcBef>
              <a:spcAft>
                <a:spcPts val="0"/>
              </a:spcAft>
              <a:buClrTx/>
              <a:buSzPct val="110000"/>
              <a:buFont typeface="Wingdings" charset="2"/>
              <a:buChar char="§"/>
              <a:tabLst/>
              <a:defRPr/>
            </a:pPr>
            <a:r>
              <a:rPr kumimoji="0" lang="en-US" sz="900" b="1" i="0" u="none" strike="noStrike" kern="1200" cap="none" spc="0" normalizeH="0" baseline="0" noProof="0" smtClean="0">
                <a:ln>
                  <a:noFill/>
                </a:ln>
                <a:solidFill>
                  <a:sysClr val="windowText" lastClr="000000"/>
                </a:solidFill>
                <a:effectLst/>
                <a:uLnTx/>
                <a:uFillTx/>
                <a:latin typeface="Arial"/>
                <a:ea typeface="+mn-ea"/>
                <a:cs typeface="Arial"/>
              </a:rPr>
              <a:t>No license (express or implied, by estoppel or otherwise) to any intellectual property rights is granted by this document. Intel disclaims all express and implied warranties, including without limitation, the implied warranties of merchantability, fitness for a particular purpose, and non-infringement, as well as any warranty arising from course of performance, course of dealing, or usage in trade. This document contains information on products, services and/or processes in development.  All information provided here is subject to change without notice. Contact your Intel representative to obtain the latest forecast, schedule, specifications and roadmaps. The products and services described may contain defects or errors known as errata which may cause deviations from published specifications. Current characterized errata are available on request.</a:t>
            </a:r>
          </a:p>
          <a:p>
            <a:pPr marL="167879" marR="0" lvl="0" indent="-167879" algn="l" defTabSz="342900" rtl="0" eaLnBrk="1" fontAlgn="auto" latinLnBrk="0" hangingPunct="1">
              <a:lnSpc>
                <a:spcPct val="100000"/>
              </a:lnSpc>
              <a:spcBef>
                <a:spcPct val="20000"/>
              </a:spcBef>
              <a:spcAft>
                <a:spcPts val="0"/>
              </a:spcAft>
              <a:buClrTx/>
              <a:buSzPct val="110000"/>
              <a:buFont typeface="Wingdings" charset="2"/>
              <a:buChar char="§"/>
              <a:tabLst/>
              <a:defRPr/>
            </a:pPr>
            <a:r>
              <a:rPr kumimoji="0" lang="en-US" sz="900" b="1" i="0" u="none" strike="noStrike" kern="1200" cap="none" spc="0" normalizeH="0" baseline="0" noProof="0" smtClean="0">
                <a:ln>
                  <a:noFill/>
                </a:ln>
                <a:solidFill>
                  <a:sysClr val="windowText" lastClr="000000"/>
                </a:solidFill>
                <a:effectLst/>
                <a:uLnTx/>
                <a:uFillTx/>
                <a:latin typeface="Arial"/>
                <a:ea typeface="+mn-ea"/>
                <a:cs typeface="Arial"/>
              </a:rPr>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pPr marL="167879" marR="0" lvl="0" indent="-167879" algn="l" defTabSz="342900" rtl="0" eaLnBrk="1" fontAlgn="auto" latinLnBrk="0" hangingPunct="1">
              <a:lnSpc>
                <a:spcPct val="100000"/>
              </a:lnSpc>
              <a:spcBef>
                <a:spcPct val="20000"/>
              </a:spcBef>
              <a:spcAft>
                <a:spcPts val="0"/>
              </a:spcAft>
              <a:buClrTx/>
              <a:buSzPct val="110000"/>
              <a:buFont typeface="Wingdings" charset="2"/>
              <a:buChar char="§"/>
              <a:tabLst/>
              <a:defRPr/>
            </a:pPr>
            <a:r>
              <a:rPr kumimoji="0" lang="en-US" sz="900" b="1" i="0" u="none" strike="noStrike" kern="1200" cap="none" spc="0" normalizeH="0" baseline="0" noProof="0" smtClean="0">
                <a:ln>
                  <a:noFill/>
                </a:ln>
                <a:solidFill>
                  <a:sysClr val="windowText" lastClr="000000"/>
                </a:solidFill>
                <a:effectLst/>
                <a:uLnTx/>
                <a:uFillTx/>
                <a:latin typeface="Arial"/>
                <a:ea typeface="+mn-ea"/>
                <a:cs typeface="Arial"/>
              </a:rPr>
              <a:t>Copyright © 2016, Intel Corporation. All rights reserved. Intel, Pentium, Xeon, Xeon Phi, Core, VTune, Cilk, and the Intel logo are trademarks of Intel Corporation in the U.S. and other countries.</a:t>
            </a:r>
          </a:p>
          <a:p>
            <a:pPr marL="167879" marR="0" lvl="0" indent="-167879" algn="l" defTabSz="342900" rtl="0" eaLnBrk="1" fontAlgn="auto" latinLnBrk="0" hangingPunct="1">
              <a:lnSpc>
                <a:spcPct val="100000"/>
              </a:lnSpc>
              <a:spcBef>
                <a:spcPct val="20000"/>
              </a:spcBef>
              <a:spcAft>
                <a:spcPts val="0"/>
              </a:spcAft>
              <a:buClrTx/>
              <a:buSzPct val="110000"/>
              <a:buFont typeface="Wingdings" charset="2"/>
              <a:buChar char="§"/>
              <a:tabLst/>
              <a:defRPr/>
            </a:pPr>
            <a:r>
              <a:rPr kumimoji="0" lang="en-US" sz="900" b="1" i="0" u="none" strike="noStrike" kern="1200" cap="none" spc="0" normalizeH="0" baseline="0" noProof="0" smtClean="0">
                <a:ln>
                  <a:noFill/>
                </a:ln>
                <a:solidFill>
                  <a:sysClr val="windowText" lastClr="000000"/>
                </a:solidFill>
                <a:effectLst/>
                <a:uLnTx/>
                <a:uFillTx/>
                <a:latin typeface="Arial"/>
                <a:ea typeface="+mn-ea"/>
                <a:cs typeface="Arial"/>
              </a:rPr>
              <a:t>*Other names and brands may be claimed as the property of others</a:t>
            </a:r>
          </a:p>
          <a:p>
            <a:pPr marL="167879" marR="0" lvl="0" indent="-167879" algn="l" defTabSz="342900" rtl="0" eaLnBrk="1" fontAlgn="auto" latinLnBrk="0" hangingPunct="1">
              <a:lnSpc>
                <a:spcPct val="100000"/>
              </a:lnSpc>
              <a:spcBef>
                <a:spcPct val="20000"/>
              </a:spcBef>
              <a:spcAft>
                <a:spcPts val="0"/>
              </a:spcAft>
              <a:buClrTx/>
              <a:buSzPct val="110000"/>
              <a:buFont typeface="Wingdings" charset="2"/>
              <a:buChar char="§"/>
              <a:tabLst/>
              <a:defRPr/>
            </a:pPr>
            <a:endParaRPr kumimoji="0" lang="en-US" sz="900" b="1" i="0" u="none" strike="noStrike" kern="1200" cap="none" spc="0" normalizeH="0" baseline="0" noProof="0" dirty="0">
              <a:ln>
                <a:noFill/>
              </a:ln>
              <a:solidFill>
                <a:sysClr val="windowText" lastClr="000000"/>
              </a:solidFill>
              <a:effectLst/>
              <a:uLnTx/>
              <a:uFillTx/>
              <a:latin typeface="Arial"/>
              <a:ea typeface="+mn-ea"/>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3595981"/>
              </p:ext>
            </p:extLst>
          </p:nvPr>
        </p:nvGraphicFramePr>
        <p:xfrm>
          <a:off x="1696370" y="3390674"/>
          <a:ext cx="5748086" cy="1203949"/>
        </p:xfrm>
        <a:graphic>
          <a:graphicData uri="http://schemas.openxmlformats.org/drawingml/2006/table">
            <a:tbl>
              <a:tblPr/>
              <a:tblGrid>
                <a:gridCol w="5748086"/>
              </a:tblGrid>
              <a:tr h="17715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mn-lt"/>
                          <a:ea typeface="MS PGothic" pitchFamily="34" charset="-128"/>
                        </a:rPr>
                        <a:t>Optimization Notice</a:t>
                      </a:r>
                    </a:p>
                  </a:txBody>
                  <a:tcPr marL="51427" marR="51427" marT="25715" marB="25715"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Text" lastClr="000000"/>
                    </a:solidFill>
                  </a:tcPr>
                </a:tc>
              </a:tr>
              <a:tr h="93153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mn-lt"/>
                          <a:ea typeface="MS PGothic" pitchFamily="34" charset="-128"/>
                        </a:rPr>
                        <a:t>Intel</a:t>
                      </a:r>
                      <a:r>
                        <a:rPr kumimoji="0" lang="en-US" altLang="en-US" sz="800" b="0" i="0" u="none" strike="noStrike" cap="none" normalizeH="0" baseline="0" dirty="0" smtClean="0">
                          <a:ln>
                            <a:noFill/>
                          </a:ln>
                          <a:solidFill>
                            <a:srgbClr val="000000"/>
                          </a:solidFill>
                          <a:effectLst/>
                          <a:latin typeface="+mn-lt"/>
                          <a:ea typeface="MS PGothic" pitchFamily="34" charset="-128"/>
                        </a:rPr>
                        <a:t>’</a:t>
                      </a:r>
                      <a:r>
                        <a:rPr kumimoji="0" lang="en-US" sz="8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mn-lt"/>
                          <a:ea typeface="MS PGothic" pitchFamily="34" charset="-128"/>
                        </a:rPr>
                        <a:t>Notice revision #20110804</a:t>
                      </a:r>
                    </a:p>
                  </a:txBody>
                  <a:tcPr marL="51427" marR="51427" marT="25715" marB="25715"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74675573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2784" y="1954119"/>
            <a:ext cx="7772400" cy="1021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0" fontAlgn="base" hangingPunct="0">
              <a:lnSpc>
                <a:spcPct val="80000"/>
              </a:lnSpc>
              <a:spcBef>
                <a:spcPct val="0"/>
              </a:spcBef>
              <a:spcAft>
                <a:spcPct val="0"/>
              </a:spcAft>
              <a:defRPr sz="6500" b="0" kern="1200" spc="0" baseline="0">
                <a:solidFill>
                  <a:schemeClr val="bg1">
                    <a:alpha val="90000"/>
                  </a:schemeClr>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r>
              <a:rPr lang="en-US" sz="4800" b="1" dirty="0" smtClean="0"/>
              <a:t>Thank you for your time!</a:t>
            </a:r>
            <a:r>
              <a:rPr lang="en-US" b="1" dirty="0" smtClean="0"/>
              <a:t>	</a:t>
            </a:r>
            <a:endParaRPr lang="en-US" b="1" dirty="0"/>
          </a:p>
        </p:txBody>
      </p:sp>
      <p:sp>
        <p:nvSpPr>
          <p:cNvPr id="5" name="Text Placeholder 2"/>
          <p:cNvSpPr txBox="1">
            <a:spLocks/>
          </p:cNvSpPr>
          <p:nvPr/>
        </p:nvSpPr>
        <p:spPr bwMode="auto">
          <a:xfrm>
            <a:off x="442784" y="3087207"/>
            <a:ext cx="7772400" cy="1125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0" indent="0" algn="l" defTabSz="457200" rtl="0" eaLnBrk="0" fontAlgn="base" hangingPunct="0">
              <a:spcBef>
                <a:spcPts val="1200"/>
              </a:spcBef>
              <a:spcAft>
                <a:spcPct val="0"/>
              </a:spcAft>
              <a:buFont typeface="Wingdings" charset="0"/>
              <a:buNone/>
              <a:defRPr sz="1600" b="0" i="0" kern="1200" baseline="0">
                <a:solidFill>
                  <a:schemeClr val="accent3"/>
                </a:solidFill>
                <a:latin typeface="Arial"/>
                <a:ea typeface="ＭＳ Ｐゴシック" charset="0"/>
                <a:cs typeface="Arial"/>
              </a:defRPr>
            </a:lvl1pPr>
            <a:lvl2pPr marL="457200" indent="0" algn="ctr" defTabSz="457200" rtl="0" eaLnBrk="0" fontAlgn="base" hangingPunct="0">
              <a:spcBef>
                <a:spcPts val="1200"/>
              </a:spcBef>
              <a:spcAft>
                <a:spcPct val="0"/>
              </a:spcAft>
              <a:buFont typeface="Wingdings" charset="0"/>
              <a:buNone/>
              <a:defRPr sz="1600" kern="1200">
                <a:solidFill>
                  <a:schemeClr val="tx1">
                    <a:tint val="75000"/>
                  </a:schemeClr>
                </a:solidFill>
                <a:latin typeface="Arial"/>
                <a:ea typeface="ＭＳ Ｐゴシック" charset="0"/>
                <a:cs typeface="Arial"/>
              </a:defRPr>
            </a:lvl2pPr>
            <a:lvl3pPr marL="914400" indent="0" algn="ctr" defTabSz="457200" rtl="0" eaLnBrk="0" fontAlgn="base" hangingPunct="0">
              <a:spcBef>
                <a:spcPts val="800"/>
              </a:spcBef>
              <a:spcAft>
                <a:spcPct val="0"/>
              </a:spcAft>
              <a:buFont typeface="Intel Clear" charset="0"/>
              <a:buNone/>
              <a:defRPr sz="1600" kern="1200">
                <a:solidFill>
                  <a:schemeClr val="tx1">
                    <a:tint val="75000"/>
                  </a:schemeClr>
                </a:solidFill>
                <a:latin typeface="Arial"/>
                <a:ea typeface="ＭＳ Ｐゴシック" charset="0"/>
                <a:cs typeface="Arial"/>
              </a:defRPr>
            </a:lvl3pPr>
            <a:lvl4pPr marL="1371600" indent="0" algn="ctr"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4pPr>
            <a:lvl5pPr marL="1828800" indent="0" algn="ctr" defTabSz="457200" rtl="0" eaLnBrk="0" fontAlgn="base" hangingPunct="0">
              <a:spcBef>
                <a:spcPct val="20000"/>
              </a:spcBef>
              <a:spcAft>
                <a:spcPct val="0"/>
              </a:spcAft>
              <a:buFont typeface="Intel Clear" charset="0"/>
              <a:buNone/>
              <a:defRPr sz="1400" kern="1200">
                <a:solidFill>
                  <a:schemeClr val="tx1">
                    <a:tint val="75000"/>
                  </a:schemeClr>
                </a:solidFill>
                <a:latin typeface="Arial"/>
                <a:ea typeface="ＭＳ Ｐゴシック"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Sean Hefty</a:t>
            </a:r>
          </a:p>
          <a:p>
            <a:r>
              <a:rPr lang="en-US" dirty="0" smtClean="0"/>
              <a:t>sean.hefty@intel.com</a:t>
            </a:r>
          </a:p>
          <a:p>
            <a:r>
              <a:rPr lang="en-US" dirty="0" err="1" smtClean="0"/>
              <a:t>www.intel.com</a:t>
            </a:r>
            <a:r>
              <a:rPr lang="en-US" dirty="0" smtClean="0"/>
              <a:t>/</a:t>
            </a:r>
            <a:r>
              <a:rPr lang="en-US" dirty="0" err="1" smtClean="0"/>
              <a:t>hpcdevcon</a:t>
            </a:r>
            <a:endParaRPr lang="en-US" dirty="0"/>
          </a:p>
        </p:txBody>
      </p:sp>
      <p:pic>
        <p:nvPicPr>
          <p:cNvPr id="6" name="Picture 5" descr="HPC DC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44" y="1"/>
            <a:ext cx="6761356" cy="1372454"/>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B23EEF9-8D38-914A-B476-A19BE1016072}" type="slidenum">
              <a:rPr lang="en-US" smtClean="0"/>
              <a:pPr/>
              <a:t>3</a:t>
            </a:fld>
            <a:endParaRPr lang="en-US"/>
          </a:p>
        </p:txBody>
      </p:sp>
      <p:sp>
        <p:nvSpPr>
          <p:cNvPr id="20" name="Slide Number Placeholder 9"/>
          <p:cNvSpPr txBox="1">
            <a:spLocks/>
          </p:cNvSpPr>
          <p:nvPr/>
        </p:nvSpPr>
        <p:spPr>
          <a:xfrm>
            <a:off x="3505200" y="4807283"/>
            <a:ext cx="2133600" cy="273844"/>
          </a:xfrm>
          <a:prstGeom prst="rect">
            <a:avLst/>
          </a:prstGeom>
        </p:spPr>
        <p:txBody>
          <a:bodyPr vert="horz" lIns="68580" tIns="34290" rIns="68580" bIns="34290" rtlCol="0" anchor="ctr"/>
          <a:lstStyle>
            <a:defPPr>
              <a:defRPr lang="en-US"/>
            </a:defPPr>
            <a:lvl1pPr algn="ctr" defTabSz="457200" rtl="0" fontAlgn="base">
              <a:spcBef>
                <a:spcPct val="0"/>
              </a:spcBef>
              <a:spcAft>
                <a:spcPct val="0"/>
              </a:spcAft>
              <a:defRPr sz="900" kern="1200">
                <a:solidFill>
                  <a:schemeClr val="tx1"/>
                </a:solidFill>
                <a:latin typeface="Intel Clear"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5pPr>
            <a:lvl6pPr marL="2286000" algn="l" defTabSz="457200" rtl="0" eaLnBrk="1" latinLnBrk="0" hangingPunct="1">
              <a:defRPr kern="1200">
                <a:solidFill>
                  <a:schemeClr val="tx1"/>
                </a:solidFill>
                <a:latin typeface="Intel Clear" charset="0"/>
                <a:ea typeface="ＭＳ Ｐゴシック" charset="0"/>
                <a:cs typeface="ＭＳ Ｐゴシック" charset="0"/>
              </a:defRPr>
            </a:lvl6pPr>
            <a:lvl7pPr marL="2743200" algn="l" defTabSz="457200" rtl="0" eaLnBrk="1" latinLnBrk="0" hangingPunct="1">
              <a:defRPr kern="1200">
                <a:solidFill>
                  <a:schemeClr val="tx1"/>
                </a:solidFill>
                <a:latin typeface="Intel Clear" charset="0"/>
                <a:ea typeface="ＭＳ Ｐゴシック" charset="0"/>
                <a:cs typeface="ＭＳ Ｐゴシック" charset="0"/>
              </a:defRPr>
            </a:lvl7pPr>
            <a:lvl8pPr marL="3200400" algn="l" defTabSz="457200" rtl="0" eaLnBrk="1" latinLnBrk="0" hangingPunct="1">
              <a:defRPr kern="1200">
                <a:solidFill>
                  <a:schemeClr val="tx1"/>
                </a:solidFill>
                <a:latin typeface="Intel Clear" charset="0"/>
                <a:ea typeface="ＭＳ Ｐゴシック" charset="0"/>
                <a:cs typeface="ＭＳ Ｐゴシック" charset="0"/>
              </a:defRPr>
            </a:lvl8pPr>
            <a:lvl9pPr marL="3657600" algn="l" defTabSz="457200" rtl="0" eaLnBrk="1" latinLnBrk="0" hangingPunct="1">
              <a:defRPr kern="1200">
                <a:solidFill>
                  <a:schemeClr val="tx1"/>
                </a:solidFill>
                <a:latin typeface="Intel Clear"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BF849D2C-A9CD-B04A-B70A-527FFE2F698D}" type="slidenum">
              <a:rPr kumimoji="0" lang="en-US" sz="900" b="0" i="0" u="none" strike="noStrike" kern="1200" cap="none" spc="0" normalizeH="0" baseline="0" noProof="0" smtClean="0">
                <a:ln>
                  <a:noFill/>
                </a:ln>
                <a:solidFill>
                  <a:prstClr val="black"/>
                </a:solidFill>
                <a:effectLst/>
                <a:uLnTx/>
                <a:uFillTx/>
                <a:latin typeface="Intel Clear" charset="0"/>
                <a:ea typeface="ＭＳ Ｐゴシック" charset="0"/>
              </a:rPr>
              <a:pPr marL="0" marR="0" lvl="0" indent="0" algn="ctr" defTabSz="4572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prstClr val="black"/>
              </a:solidFill>
              <a:effectLst/>
              <a:uLnTx/>
              <a:uFillTx/>
              <a:latin typeface="Intel Clear" charset="0"/>
              <a:ea typeface="ＭＳ Ｐゴシック" charset="0"/>
            </a:endParaRPr>
          </a:p>
        </p:txBody>
      </p:sp>
      <p:sp>
        <p:nvSpPr>
          <p:cNvPr id="22" name="Diamond 21"/>
          <p:cNvSpPr/>
          <p:nvPr/>
        </p:nvSpPr>
        <p:spPr>
          <a:xfrm>
            <a:off x="3192881" y="1366790"/>
            <a:ext cx="2493818" cy="2432516"/>
          </a:xfrm>
          <a:prstGeom prst="diamond">
            <a:avLst/>
          </a:prstGeom>
          <a:solidFill>
            <a:srgbClr val="4F81BD">
              <a:tint val="40000"/>
              <a:hueOff val="0"/>
              <a:satOff val="0"/>
              <a:lumOff val="0"/>
              <a:alphaOff val="0"/>
            </a:srgbClr>
          </a:solidFill>
          <a:ln>
            <a:noFill/>
          </a:ln>
          <a:effectLst/>
        </p:spPr>
      </p:sp>
      <p:sp>
        <p:nvSpPr>
          <p:cNvPr id="23" name="Puzzle3"/>
          <p:cNvSpPr>
            <a:spLocks noEditPoints="1" noChangeArrowheads="1"/>
          </p:cNvSpPr>
          <p:nvPr/>
        </p:nvSpPr>
        <p:spPr bwMode="auto">
          <a:xfrm>
            <a:off x="4402327" y="1757077"/>
            <a:ext cx="640324" cy="86328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Puzzle2"/>
          <p:cNvSpPr>
            <a:spLocks noEditPoints="1" noChangeArrowheads="1"/>
          </p:cNvSpPr>
          <p:nvPr/>
        </p:nvSpPr>
        <p:spPr bwMode="auto">
          <a:xfrm>
            <a:off x="4216092" y="2386008"/>
            <a:ext cx="1021989" cy="786307"/>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8064A2">
                  <a:tint val="100000"/>
                  <a:shade val="100000"/>
                  <a:satMod val="130000"/>
                </a:srgbClr>
              </a:gs>
              <a:gs pos="100000">
                <a:srgbClr val="8064A2">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5" name="Puzzle4"/>
          <p:cNvSpPr>
            <a:spLocks noEditPoints="1" noChangeArrowheads="1"/>
          </p:cNvSpPr>
          <p:nvPr/>
        </p:nvSpPr>
        <p:spPr bwMode="auto">
          <a:xfrm>
            <a:off x="3820632" y="2376314"/>
            <a:ext cx="616182" cy="10052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6" name="Puzzle1"/>
          <p:cNvSpPr>
            <a:spLocks noEditPoints="1" noChangeArrowheads="1"/>
          </p:cNvSpPr>
          <p:nvPr/>
        </p:nvSpPr>
        <p:spPr bwMode="auto">
          <a:xfrm>
            <a:off x="3609107" y="2018229"/>
            <a:ext cx="1034635" cy="59928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68580" tIns="34290" rIns="68580" bIns="3429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7" name="Rounded Rectangle 26"/>
          <p:cNvSpPr/>
          <p:nvPr/>
        </p:nvSpPr>
        <p:spPr>
          <a:xfrm>
            <a:off x="1463705" y="2869910"/>
            <a:ext cx="1439465" cy="3458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Scalable</a:t>
            </a:r>
          </a:p>
        </p:txBody>
      </p:sp>
      <p:sp>
        <p:nvSpPr>
          <p:cNvPr id="28" name="Rounded Rectangle 27"/>
          <p:cNvSpPr/>
          <p:nvPr/>
        </p:nvSpPr>
        <p:spPr>
          <a:xfrm>
            <a:off x="6082158" y="2660089"/>
            <a:ext cx="1784559" cy="608592"/>
          </a:xfrm>
          <a:prstGeom prst="round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Implementation Agnostic</a:t>
            </a:r>
          </a:p>
        </p:txBody>
      </p:sp>
      <p:sp>
        <p:nvSpPr>
          <p:cNvPr id="29" name="Rounded Rectangle 28"/>
          <p:cNvSpPr/>
          <p:nvPr/>
        </p:nvSpPr>
        <p:spPr>
          <a:xfrm>
            <a:off x="2211832" y="109498"/>
            <a:ext cx="4667972" cy="648221"/>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OFIWG: </a:t>
            </a:r>
            <a:r>
              <a:rPr kumimoji="0" lang="en-US" sz="1800" b="1" i="1"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develop … interfaces aligned with … application needs</a:t>
            </a:r>
          </a:p>
        </p:txBody>
      </p:sp>
      <p:sp>
        <p:nvSpPr>
          <p:cNvPr id="30" name="Freeform 29"/>
          <p:cNvSpPr/>
          <p:nvPr/>
        </p:nvSpPr>
        <p:spPr>
          <a:xfrm>
            <a:off x="5436962" y="1385189"/>
            <a:ext cx="3303797" cy="1002453"/>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2515" tIns="92515" rIns="92515" bIns="92515" numCol="1" spcCol="1270" anchor="t" anchorCtr="0">
            <a:noAutofit/>
          </a:bodyPr>
          <a:lstStyle/>
          <a:p>
            <a:pPr marL="0" marR="0" lvl="0" indent="0" defTabSz="566738"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smtClean="0">
                <a:ln>
                  <a:noFill/>
                </a:ln>
                <a:solidFill>
                  <a:prstClr val="white"/>
                </a:solidFill>
                <a:effectLst/>
                <a:uLnTx/>
                <a:uFillTx/>
                <a:latin typeface="Calibri"/>
                <a:ea typeface="+mn-ea"/>
                <a:cs typeface="+mn-cs"/>
              </a:rPr>
              <a:t>Software interfaces aligned with application requirements</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Careful analysis of requirement</a:t>
            </a:r>
          </a:p>
        </p:txBody>
      </p:sp>
      <p:sp>
        <p:nvSpPr>
          <p:cNvPr id="31" name="Freeform 30"/>
          <p:cNvSpPr/>
          <p:nvPr/>
        </p:nvSpPr>
        <p:spPr>
          <a:xfrm>
            <a:off x="177322" y="1343863"/>
            <a:ext cx="3241348" cy="1145296"/>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2515" tIns="92515" rIns="92515" bIns="92515" numCol="1" spcCol="1270" anchor="t" anchorCtr="0">
            <a:noAutofit/>
          </a:bodyPr>
          <a:lstStyle/>
          <a:p>
            <a:pPr marL="0" marR="0" lvl="0" indent="0" defTabSz="566738"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smtClean="0">
                <a:ln>
                  <a:noFill/>
                </a:ln>
                <a:solidFill>
                  <a:prstClr val="white"/>
                </a:solidFill>
                <a:effectLst/>
                <a:uLnTx/>
                <a:uFillTx/>
                <a:latin typeface="Calibri"/>
                <a:ea typeface="+mn-ea"/>
                <a:cs typeface="+mn-cs"/>
              </a:rPr>
              <a:t>Expand open source community</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Inclusive development effort</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App and HW developers</a:t>
            </a:r>
          </a:p>
        </p:txBody>
      </p:sp>
      <p:sp>
        <p:nvSpPr>
          <p:cNvPr id="32" name="Freeform 31"/>
          <p:cNvSpPr/>
          <p:nvPr/>
        </p:nvSpPr>
        <p:spPr>
          <a:xfrm>
            <a:off x="4969728" y="3365047"/>
            <a:ext cx="4009420" cy="1274330"/>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2515" tIns="92515" rIns="92515" bIns="92515" numCol="1" spcCol="1270" anchor="t" anchorCtr="0">
            <a:noAutofit/>
          </a:bodyPr>
          <a:lstStyle/>
          <a:p>
            <a:pPr marL="0" marR="0" lvl="0" indent="0" defTabSz="566738"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smtClean="0">
                <a:ln>
                  <a:noFill/>
                </a:ln>
                <a:solidFill>
                  <a:prstClr val="white"/>
                </a:solidFill>
                <a:effectLst/>
                <a:uLnTx/>
                <a:uFillTx/>
                <a:latin typeface="Calibri"/>
                <a:ea typeface="+mn-ea"/>
                <a:cs typeface="+mn-cs"/>
              </a:rPr>
              <a:t>Good impedance match with multiple fabric hardware</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InfiniBand</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iWarp</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RoCE</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Ethernet, UDP offload, Intel®, Cray*, IBM*, others</a:t>
            </a:r>
          </a:p>
        </p:txBody>
      </p:sp>
      <p:sp>
        <p:nvSpPr>
          <p:cNvPr id="33" name="Rounded Rectangle 32"/>
          <p:cNvSpPr/>
          <p:nvPr/>
        </p:nvSpPr>
        <p:spPr>
          <a:xfrm>
            <a:off x="762290" y="929550"/>
            <a:ext cx="2084189" cy="355235"/>
          </a:xfrm>
          <a:prstGeom prst="round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Open Source</a:t>
            </a:r>
          </a:p>
        </p:txBody>
      </p:sp>
      <p:sp>
        <p:nvSpPr>
          <p:cNvPr id="34" name="Rounded Rectangle 33"/>
          <p:cNvSpPr/>
          <p:nvPr/>
        </p:nvSpPr>
        <p:spPr>
          <a:xfrm>
            <a:off x="5849690" y="933824"/>
            <a:ext cx="2478340" cy="357302"/>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Application-Centric</a:t>
            </a:r>
          </a:p>
        </p:txBody>
      </p:sp>
      <p:sp>
        <p:nvSpPr>
          <p:cNvPr id="35" name="Rounded Rectangle 34"/>
          <p:cNvSpPr/>
          <p:nvPr/>
        </p:nvSpPr>
        <p:spPr>
          <a:xfrm>
            <a:off x="3710684" y="2416517"/>
            <a:ext cx="1466883" cy="323594"/>
          </a:xfrm>
          <a:prstGeom prst="round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libfabric</a:t>
            </a:r>
            <a:endParaRPr kumimoji="0" lang="en-US" sz="1800" b="1" i="1"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5948791" y="4896871"/>
            <a:ext cx="2280138" cy="128133"/>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sp>
        <p:nvSpPr>
          <p:cNvPr id="21" name="Freeform 20"/>
          <p:cNvSpPr/>
          <p:nvPr/>
        </p:nvSpPr>
        <p:spPr>
          <a:xfrm>
            <a:off x="356068" y="3332601"/>
            <a:ext cx="3622884" cy="1306776"/>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92515" tIns="92515" rIns="92515" bIns="92515" numCol="1" spcCol="1270" anchor="t" anchorCtr="0">
            <a:noAutofit/>
          </a:bodyPr>
          <a:lstStyle/>
          <a:p>
            <a:pPr marL="0" marR="0" lvl="0" indent="0" defTabSz="566738" eaLnBrk="1" fontAlgn="auto" latinLnBrk="0" hangingPunct="1">
              <a:lnSpc>
                <a:spcPct val="90000"/>
              </a:lnSpc>
              <a:spcBef>
                <a:spcPts val="0"/>
              </a:spcBef>
              <a:spcAft>
                <a:spcPct val="35000"/>
              </a:spcAft>
              <a:buClrTx/>
              <a:buSzTx/>
              <a:buFontTx/>
              <a:buNone/>
              <a:tabLst/>
              <a:defRPr/>
            </a:pPr>
            <a:r>
              <a:rPr kumimoji="0" lang="en-US" b="1" i="0" u="none" strike="noStrike" kern="0" cap="none" spc="0" normalizeH="0" baseline="0" noProof="0" dirty="0" smtClean="0">
                <a:ln>
                  <a:noFill/>
                </a:ln>
                <a:solidFill>
                  <a:prstClr val="white"/>
                </a:solidFill>
                <a:effectLst/>
                <a:uLnTx/>
                <a:uFillTx/>
                <a:latin typeface="Calibri"/>
                <a:ea typeface="+mn-ea"/>
                <a:cs typeface="+mn-cs"/>
              </a:rPr>
              <a:t>Optimized SW path to HW</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Minimize cache/memory footprint</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Reduce instruction count</a:t>
            </a:r>
          </a:p>
          <a:p>
            <a:pPr marL="85725" marR="0" lvl="1" indent="-85725" defTabSz="433388" eaLnBrk="1" fontAlgn="auto" latinLnBrk="0" hangingPunct="1">
              <a:lnSpc>
                <a:spcPct val="90000"/>
              </a:lnSpc>
              <a:spcBef>
                <a:spcPts val="0"/>
              </a:spcBef>
              <a:spcAft>
                <a:spcPct val="15000"/>
              </a:spcAft>
              <a:buClrTx/>
              <a:buSzTx/>
              <a:buFontTx/>
              <a:buChar char="••"/>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Minimize memory accesses</a:t>
            </a:r>
          </a:p>
        </p:txBody>
      </p:sp>
    </p:spTree>
    <p:extLst>
      <p:ext uri="{BB962C8B-B14F-4D97-AF65-F5344CB8AC3E}">
        <p14:creationId xmlns:p14="http://schemas.microsoft.com/office/powerpoint/2010/main" val="309980459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6FDD14-67E3-5F4F-AF63-AA776525E65D}" type="slidenum">
              <a:rPr lang="en-US" smtClean="0"/>
              <a:pPr/>
              <a:t>4</a:t>
            </a:fld>
            <a:endParaRPr lang="en-US"/>
          </a:p>
        </p:txBody>
      </p:sp>
      <p:sp>
        <p:nvSpPr>
          <p:cNvPr id="10" name="Title 1"/>
          <p:cNvSpPr txBox="1">
            <a:spLocks/>
          </p:cNvSpPr>
          <p:nvPr/>
        </p:nvSpPr>
        <p:spPr bwMode="auto">
          <a:xfrm>
            <a:off x="457200" y="194497"/>
            <a:ext cx="8229600" cy="47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3200" b="1" dirty="0" smtClean="0">
                <a:latin typeface="Arial Narrow" panose="020B0606020202030204" pitchFamily="34" charset="0"/>
              </a:rPr>
              <a:t>OFI APPLICATION REQUIREMENTS</a:t>
            </a:r>
            <a:endParaRPr lang="en-US" sz="3200" b="1" dirty="0">
              <a:latin typeface="Arial Narrow" panose="020B060602020203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733" y="1248693"/>
            <a:ext cx="2857500" cy="1762125"/>
          </a:xfrm>
          <a:prstGeom prst="rect">
            <a:avLst/>
          </a:prstGeom>
        </p:spPr>
      </p:pic>
      <p:sp>
        <p:nvSpPr>
          <p:cNvPr id="13" name="Rounded Rectangular Callout 12"/>
          <p:cNvSpPr/>
          <p:nvPr/>
        </p:nvSpPr>
        <p:spPr>
          <a:xfrm>
            <a:off x="390525" y="865212"/>
            <a:ext cx="2510978" cy="893734"/>
          </a:xfrm>
          <a:prstGeom prst="wedgeRoundRectCallout">
            <a:avLst>
              <a:gd name="adj1" fmla="val 52834"/>
              <a:gd name="adj2" fmla="val 91331"/>
              <a:gd name="adj3"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Give us a </a:t>
            </a:r>
            <a:r>
              <a:rPr kumimoji="0" lang="en-US" sz="2400" b="1" i="1"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high</a:t>
            </a:r>
            <a:r>
              <a:rPr kumimoji="0" lang="en-US" sz="2400" b="0" i="1"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-level interface!</a:t>
            </a:r>
          </a:p>
        </p:txBody>
      </p:sp>
      <p:sp>
        <p:nvSpPr>
          <p:cNvPr id="14" name="Rounded Rectangular Callout 13"/>
          <p:cNvSpPr/>
          <p:nvPr/>
        </p:nvSpPr>
        <p:spPr>
          <a:xfrm>
            <a:off x="6206888" y="865211"/>
            <a:ext cx="2479912" cy="893735"/>
          </a:xfrm>
          <a:prstGeom prst="wedgeRoundRectCallout">
            <a:avLst>
              <a:gd name="adj1" fmla="val -53564"/>
              <a:gd name="adj2" fmla="val 87192"/>
              <a:gd name="adj3"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Give us a </a:t>
            </a:r>
            <a:r>
              <a:rPr kumimoji="0" lang="en-US" sz="2400" b="1" i="1"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low</a:t>
            </a:r>
            <a:r>
              <a:rPr kumimoji="0" lang="en-US" sz="2400" b="0" i="1"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-level interface!</a:t>
            </a:r>
          </a:p>
        </p:txBody>
      </p:sp>
      <p:sp>
        <p:nvSpPr>
          <p:cNvPr id="15" name="TextBox 14"/>
          <p:cNvSpPr txBox="1"/>
          <p:nvPr/>
        </p:nvSpPr>
        <p:spPr>
          <a:xfrm>
            <a:off x="3367529" y="2673964"/>
            <a:ext cx="2373127" cy="46166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MPI developers</a:t>
            </a:r>
          </a:p>
        </p:txBody>
      </p:sp>
      <p:sp>
        <p:nvSpPr>
          <p:cNvPr id="16" name="Rounded Rectangle 15"/>
          <p:cNvSpPr/>
          <p:nvPr/>
        </p:nvSpPr>
        <p:spPr>
          <a:xfrm>
            <a:off x="4271841" y="3548332"/>
            <a:ext cx="3662484" cy="1012568"/>
          </a:xfrm>
          <a:prstGeom prst="round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OFI strives to meet </a:t>
            </a:r>
            <a:r>
              <a:rPr kumimoji="0" lang="en-US" sz="2800" b="1" i="1"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both </a:t>
            </a:r>
            <a:r>
              <a:rPr kumimoji="0" lang="en-US" sz="28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requirements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3454982"/>
            <a:ext cx="1822602" cy="1105918"/>
          </a:xfrm>
          <a:prstGeom prst="rect">
            <a:avLst/>
          </a:prstGeom>
        </p:spPr>
      </p:pic>
    </p:spTree>
    <p:extLst>
      <p:ext uri="{BB962C8B-B14F-4D97-AF65-F5344CB8AC3E}">
        <p14:creationId xmlns:p14="http://schemas.microsoft.com/office/powerpoint/2010/main" val="357846562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B23EEF9-8D38-914A-B476-A19BE1016072}" type="slidenum">
              <a:rPr lang="en-US" smtClean="0"/>
              <a:pPr/>
              <a:t>5</a:t>
            </a:fld>
            <a:endParaRPr lang="en-US" dirty="0"/>
          </a:p>
        </p:txBody>
      </p:sp>
      <p:sp>
        <p:nvSpPr>
          <p:cNvPr id="3" name="Cloud 2"/>
          <p:cNvSpPr/>
          <p:nvPr/>
        </p:nvSpPr>
        <p:spPr>
          <a:xfrm>
            <a:off x="222838" y="4618726"/>
            <a:ext cx="8659906" cy="345780"/>
          </a:xfrm>
          <a:prstGeom prst="cloud">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            Fabric Services</a:t>
            </a:r>
          </a:p>
        </p:txBody>
      </p:sp>
      <p:sp>
        <p:nvSpPr>
          <p:cNvPr id="4" name="TextBox 3"/>
          <p:cNvSpPr txBox="1"/>
          <p:nvPr/>
        </p:nvSpPr>
        <p:spPr>
          <a:xfrm>
            <a:off x="989960" y="672706"/>
            <a:ext cx="1575227" cy="4001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Application</a:t>
            </a:r>
          </a:p>
        </p:txBody>
      </p:sp>
      <p:sp>
        <p:nvSpPr>
          <p:cNvPr id="5" name="TextBox 4"/>
          <p:cNvSpPr txBox="1"/>
          <p:nvPr/>
        </p:nvSpPr>
        <p:spPr>
          <a:xfrm>
            <a:off x="989958" y="1701594"/>
            <a:ext cx="1575227" cy="40011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OFI</a:t>
            </a:r>
          </a:p>
        </p:txBody>
      </p:sp>
      <p:sp>
        <p:nvSpPr>
          <p:cNvPr id="6" name="TextBox 5"/>
          <p:cNvSpPr txBox="1"/>
          <p:nvPr/>
        </p:nvSpPr>
        <p:spPr>
          <a:xfrm>
            <a:off x="997642" y="2355306"/>
            <a:ext cx="1575227" cy="400110"/>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Provider</a:t>
            </a:r>
          </a:p>
        </p:txBody>
      </p:sp>
      <p:cxnSp>
        <p:nvCxnSpPr>
          <p:cNvPr id="7" name="Straight Arrow Connector 6"/>
          <p:cNvCxnSpPr>
            <a:stCxn id="4" idx="2"/>
            <a:endCxn id="5" idx="0"/>
          </p:cNvCxnSpPr>
          <p:nvPr/>
        </p:nvCxnSpPr>
        <p:spPr>
          <a:xfrm flipH="1">
            <a:off x="1777572" y="1072816"/>
            <a:ext cx="2" cy="628778"/>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8" name="Straight Arrow Connector 7"/>
          <p:cNvCxnSpPr>
            <a:stCxn id="5" idx="2"/>
            <a:endCxn id="6" idx="0"/>
          </p:cNvCxnSpPr>
          <p:nvPr/>
        </p:nvCxnSpPr>
        <p:spPr>
          <a:xfrm>
            <a:off x="1777572" y="2101704"/>
            <a:ext cx="7684" cy="253602"/>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9" name="Straight Arrow Connector 8"/>
          <p:cNvCxnSpPr>
            <a:stCxn id="6" idx="2"/>
          </p:cNvCxnSpPr>
          <p:nvPr/>
        </p:nvCxnSpPr>
        <p:spPr>
          <a:xfrm>
            <a:off x="1785256" y="2755416"/>
            <a:ext cx="0" cy="1901675"/>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sp>
        <p:nvSpPr>
          <p:cNvPr id="10" name="Can 9"/>
          <p:cNvSpPr/>
          <p:nvPr/>
        </p:nvSpPr>
        <p:spPr>
          <a:xfrm>
            <a:off x="1577785" y="2978170"/>
            <a:ext cx="384202" cy="1205599"/>
          </a:xfrm>
          <a:prstGeom prst="ca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 name="TextBox 10"/>
          <p:cNvSpPr txBox="1"/>
          <p:nvPr/>
        </p:nvSpPr>
        <p:spPr>
          <a:xfrm>
            <a:off x="3770300" y="672706"/>
            <a:ext cx="1575227" cy="4001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Application</a:t>
            </a:r>
          </a:p>
        </p:txBody>
      </p:sp>
      <p:sp>
        <p:nvSpPr>
          <p:cNvPr id="12" name="TextBox 11"/>
          <p:cNvSpPr txBox="1"/>
          <p:nvPr/>
        </p:nvSpPr>
        <p:spPr>
          <a:xfrm>
            <a:off x="3770296" y="1706883"/>
            <a:ext cx="1575227" cy="40011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OFI</a:t>
            </a:r>
          </a:p>
        </p:txBody>
      </p:sp>
      <p:sp>
        <p:nvSpPr>
          <p:cNvPr id="13" name="TextBox 12"/>
          <p:cNvSpPr txBox="1"/>
          <p:nvPr/>
        </p:nvSpPr>
        <p:spPr>
          <a:xfrm>
            <a:off x="3777982" y="3621960"/>
            <a:ext cx="1575227" cy="400110"/>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Provider</a:t>
            </a:r>
          </a:p>
        </p:txBody>
      </p:sp>
      <p:cxnSp>
        <p:nvCxnSpPr>
          <p:cNvPr id="14" name="Straight Arrow Connector 13"/>
          <p:cNvCxnSpPr>
            <a:stCxn id="11" idx="2"/>
            <a:endCxn id="12" idx="0"/>
          </p:cNvCxnSpPr>
          <p:nvPr/>
        </p:nvCxnSpPr>
        <p:spPr>
          <a:xfrm flipH="1">
            <a:off x="4557910" y="1072816"/>
            <a:ext cx="4" cy="634067"/>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15" name="Straight Arrow Connector 14"/>
          <p:cNvCxnSpPr>
            <a:stCxn id="12" idx="2"/>
            <a:endCxn id="13" idx="0"/>
          </p:cNvCxnSpPr>
          <p:nvPr/>
        </p:nvCxnSpPr>
        <p:spPr>
          <a:xfrm>
            <a:off x="4557910" y="2106993"/>
            <a:ext cx="7686" cy="1514967"/>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16" name="Straight Arrow Connector 15"/>
          <p:cNvCxnSpPr>
            <a:stCxn id="13" idx="2"/>
          </p:cNvCxnSpPr>
          <p:nvPr/>
        </p:nvCxnSpPr>
        <p:spPr>
          <a:xfrm>
            <a:off x="4565596" y="4022070"/>
            <a:ext cx="0" cy="610146"/>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sp>
        <p:nvSpPr>
          <p:cNvPr id="17" name="Can 16"/>
          <p:cNvSpPr/>
          <p:nvPr/>
        </p:nvSpPr>
        <p:spPr>
          <a:xfrm>
            <a:off x="4365808" y="2198754"/>
            <a:ext cx="384202" cy="1205599"/>
          </a:xfrm>
          <a:prstGeom prst="ca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8" name="Rectangle 17"/>
          <p:cNvSpPr/>
          <p:nvPr/>
        </p:nvSpPr>
        <p:spPr>
          <a:xfrm>
            <a:off x="621124" y="3298174"/>
            <a:ext cx="2312894" cy="647571"/>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Provider optimizes for OFI features</a:t>
            </a:r>
          </a:p>
        </p:txBody>
      </p:sp>
      <p:sp>
        <p:nvSpPr>
          <p:cNvPr id="19" name="Rectangle 18"/>
          <p:cNvSpPr/>
          <p:nvPr/>
        </p:nvSpPr>
        <p:spPr>
          <a:xfrm>
            <a:off x="3416830" y="2504562"/>
            <a:ext cx="2312894" cy="647571"/>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Common optimization for all apps/providers</a:t>
            </a:r>
          </a:p>
        </p:txBody>
      </p:sp>
      <p:sp>
        <p:nvSpPr>
          <p:cNvPr id="20" name="Rectangle 19"/>
          <p:cNvSpPr/>
          <p:nvPr/>
        </p:nvSpPr>
        <p:spPr>
          <a:xfrm>
            <a:off x="997642" y="1161613"/>
            <a:ext cx="4347881" cy="332693"/>
          </a:xfrm>
          <a:prstGeom prst="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App uses OFI features</a:t>
            </a:r>
          </a:p>
        </p:txBody>
      </p:sp>
      <p:sp>
        <p:nvSpPr>
          <p:cNvPr id="21" name="TextBox 20"/>
          <p:cNvSpPr txBox="1"/>
          <p:nvPr/>
        </p:nvSpPr>
        <p:spPr>
          <a:xfrm>
            <a:off x="6550637" y="672706"/>
            <a:ext cx="1575227" cy="4001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Application</a:t>
            </a:r>
          </a:p>
        </p:txBody>
      </p:sp>
      <p:sp>
        <p:nvSpPr>
          <p:cNvPr id="22" name="TextBox 21"/>
          <p:cNvSpPr txBox="1"/>
          <p:nvPr/>
        </p:nvSpPr>
        <p:spPr>
          <a:xfrm>
            <a:off x="6550634" y="3005626"/>
            <a:ext cx="1575227" cy="40011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OFI</a:t>
            </a:r>
          </a:p>
        </p:txBody>
      </p:sp>
      <p:sp>
        <p:nvSpPr>
          <p:cNvPr id="23" name="TextBox 22"/>
          <p:cNvSpPr txBox="1"/>
          <p:nvPr/>
        </p:nvSpPr>
        <p:spPr>
          <a:xfrm>
            <a:off x="6550634" y="3630500"/>
            <a:ext cx="1575227" cy="400110"/>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Provider</a:t>
            </a:r>
          </a:p>
        </p:txBody>
      </p:sp>
      <p:cxnSp>
        <p:nvCxnSpPr>
          <p:cNvPr id="24" name="Straight Arrow Connector 23"/>
          <p:cNvCxnSpPr>
            <a:stCxn id="21" idx="2"/>
            <a:endCxn id="22" idx="0"/>
          </p:cNvCxnSpPr>
          <p:nvPr/>
        </p:nvCxnSpPr>
        <p:spPr>
          <a:xfrm flipH="1">
            <a:off x="7338248" y="1072816"/>
            <a:ext cx="3" cy="1932810"/>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25" name="Straight Arrow Connector 24"/>
          <p:cNvCxnSpPr>
            <a:stCxn id="22" idx="2"/>
            <a:endCxn id="23" idx="0"/>
          </p:cNvCxnSpPr>
          <p:nvPr/>
        </p:nvCxnSpPr>
        <p:spPr>
          <a:xfrm>
            <a:off x="7338248" y="3405736"/>
            <a:ext cx="0" cy="224764"/>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26" name="Straight Arrow Connector 25"/>
          <p:cNvCxnSpPr>
            <a:stCxn id="23" idx="2"/>
          </p:cNvCxnSpPr>
          <p:nvPr/>
        </p:nvCxnSpPr>
        <p:spPr>
          <a:xfrm>
            <a:off x="7338248" y="4030610"/>
            <a:ext cx="0" cy="615597"/>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sp>
        <p:nvSpPr>
          <p:cNvPr id="27" name="Can 26"/>
          <p:cNvSpPr/>
          <p:nvPr/>
        </p:nvSpPr>
        <p:spPr>
          <a:xfrm>
            <a:off x="7155324" y="1353604"/>
            <a:ext cx="384202" cy="1205599"/>
          </a:xfrm>
          <a:prstGeom prst="ca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8" name="Rectangle 27"/>
          <p:cNvSpPr/>
          <p:nvPr/>
        </p:nvSpPr>
        <p:spPr>
          <a:xfrm>
            <a:off x="6190977" y="1678183"/>
            <a:ext cx="2312894" cy="647571"/>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App optimizes based on supported features</a:t>
            </a:r>
          </a:p>
        </p:txBody>
      </p:sp>
      <p:sp>
        <p:nvSpPr>
          <p:cNvPr id="29" name="Rectangle 28"/>
          <p:cNvSpPr/>
          <p:nvPr/>
        </p:nvSpPr>
        <p:spPr>
          <a:xfrm>
            <a:off x="3770296" y="4098220"/>
            <a:ext cx="4355565" cy="332693"/>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Provider supports low-level features only</a:t>
            </a:r>
          </a:p>
        </p:txBody>
      </p:sp>
      <p:sp>
        <p:nvSpPr>
          <p:cNvPr id="30" name="Title 1"/>
          <p:cNvSpPr txBox="1">
            <a:spLocks/>
          </p:cNvSpPr>
          <p:nvPr/>
        </p:nvSpPr>
        <p:spPr>
          <a:xfrm>
            <a:off x="457200" y="0"/>
            <a:ext cx="8229600" cy="344382"/>
          </a:xfrm>
          <a:prstGeom prst="rect">
            <a:avLst/>
          </a:prstGeom>
          <a:noFill/>
          <a:ln>
            <a:noFill/>
          </a:ln>
        </p:spPr>
        <p:txBody>
          <a:bodyPr vert="horz" wrap="square" lIns="0" tIns="0" rIns="0" bIns="0" numCol="1" anchor="t" anchorCtr="0" compatLnSpc="1">
            <a:prstTxWarp prst="textNoShape">
              <a:avLst/>
            </a:prstTxWarp>
          </a:bodyPr>
          <a:lstStyle>
            <a:defPPr>
              <a:defRPr lang="en-US"/>
            </a:defPPr>
            <a:lvl1pPr algn="ctr" eaLnBrk="0" hangingPunct="0">
              <a:defRPr sz="2800" b="1" i="0" baseline="0">
                <a:solidFill>
                  <a:schemeClr val="tx2"/>
                </a:solidFill>
                <a:latin typeface="Arial Narrow" panose="020B0606020202030204" pitchFamily="34" charset="0"/>
                <a:cs typeface="Arial"/>
              </a:defRPr>
            </a:lvl1pPr>
            <a:lvl2pPr eaLnBrk="0" hangingPunct="0">
              <a:defRPr sz="2800">
                <a:solidFill>
                  <a:schemeClr val="tx2"/>
                </a:solidFill>
                <a:cs typeface="Intel Clear" charset="0"/>
              </a:defRPr>
            </a:lvl2pPr>
            <a:lvl3pPr eaLnBrk="0" hangingPunct="0">
              <a:defRPr sz="2800">
                <a:solidFill>
                  <a:schemeClr val="tx2"/>
                </a:solidFill>
                <a:cs typeface="Intel Clear" charset="0"/>
              </a:defRPr>
            </a:lvl3pPr>
            <a:lvl4pPr eaLnBrk="0" hangingPunct="0">
              <a:defRPr sz="2800">
                <a:solidFill>
                  <a:schemeClr val="tx2"/>
                </a:solidFill>
                <a:cs typeface="Intel Clear" charset="0"/>
              </a:defRPr>
            </a:lvl4pPr>
            <a:lvl5pPr eaLnBrk="0" hangingPunct="0">
              <a:defRPr sz="2800">
                <a:solidFill>
                  <a:schemeClr val="tx2"/>
                </a:solidFill>
                <a:cs typeface="Intel Clear" charset="0"/>
              </a:defRPr>
            </a:lvl5pPr>
            <a:lvl6pPr marL="457200" fontAlgn="base">
              <a:spcBef>
                <a:spcPct val="0"/>
              </a:spcBef>
              <a:spcAft>
                <a:spcPct val="0"/>
              </a:spcAft>
              <a:defRPr sz="2800">
                <a:solidFill>
                  <a:schemeClr val="tx2"/>
                </a:solidFill>
                <a:ea typeface="Intel Clear" charset="0"/>
                <a:cs typeface="Intel Clear" charset="0"/>
              </a:defRPr>
            </a:lvl6pPr>
            <a:lvl7pPr marL="914400" fontAlgn="base">
              <a:spcBef>
                <a:spcPct val="0"/>
              </a:spcBef>
              <a:spcAft>
                <a:spcPct val="0"/>
              </a:spcAft>
              <a:defRPr sz="2800">
                <a:solidFill>
                  <a:schemeClr val="tx2"/>
                </a:solidFill>
                <a:ea typeface="Intel Clear" charset="0"/>
                <a:cs typeface="Intel Clear" charset="0"/>
              </a:defRPr>
            </a:lvl7pPr>
            <a:lvl8pPr marL="1371600" fontAlgn="base">
              <a:spcBef>
                <a:spcPct val="0"/>
              </a:spcBef>
              <a:spcAft>
                <a:spcPct val="0"/>
              </a:spcAft>
              <a:defRPr sz="2800">
                <a:solidFill>
                  <a:schemeClr val="tx2"/>
                </a:solidFill>
                <a:ea typeface="Intel Clear" charset="0"/>
                <a:cs typeface="Intel Clear" charset="0"/>
              </a:defRPr>
            </a:lvl8pPr>
            <a:lvl9pPr marL="1828800" fontAlgn="base">
              <a:spcBef>
                <a:spcPct val="0"/>
              </a:spcBef>
              <a:spcAft>
                <a:spcPct val="0"/>
              </a:spcAft>
              <a:defRPr sz="2800">
                <a:solidFill>
                  <a:schemeClr val="tx2"/>
                </a:solidFill>
                <a:ea typeface="Intel Clear" charset="0"/>
                <a:cs typeface="Intel Clear" charset="0"/>
              </a:defRPr>
            </a:lvl9pPr>
          </a:lstStyle>
          <a:p>
            <a:r>
              <a:rPr lang="en-US" dirty="0" smtClean="0"/>
              <a:t>OFI SOFTWARE DEVELOPMENT STRATEGIES</a:t>
            </a:r>
            <a:endParaRPr lang="en-US" dirty="0"/>
          </a:p>
        </p:txBody>
      </p:sp>
      <p:sp>
        <p:nvSpPr>
          <p:cNvPr id="31" name="Content Placeholder 113"/>
          <p:cNvSpPr txBox="1">
            <a:spLocks/>
          </p:cNvSpPr>
          <p:nvPr/>
        </p:nvSpPr>
        <p:spPr>
          <a:xfrm>
            <a:off x="446953" y="307232"/>
            <a:ext cx="8229600" cy="296054"/>
          </a:xfrm>
          <a:prstGeom prst="rect">
            <a:avLst/>
          </a:prstGeom>
        </p:spPr>
        <p:txBody>
          <a:bodyPr/>
          <a:lstStyle>
            <a:lvl1pPr marL="342900" indent="-342900" algn="l" defTabSz="457200" rtl="0" eaLnBrk="0" fontAlgn="base" hangingPunct="0">
              <a:spcBef>
                <a:spcPts val="1200"/>
              </a:spcBef>
              <a:spcAft>
                <a:spcPct val="0"/>
              </a:spcAft>
              <a:buFont typeface="Wingdings" charset="0"/>
              <a:defRPr kern="1200">
                <a:solidFill>
                  <a:srgbClr val="0071C5"/>
                </a:solidFill>
                <a:latin typeface="Arial"/>
                <a:ea typeface="ＭＳ Ｐゴシック" charset="0"/>
                <a:cs typeface="Arial"/>
              </a:defRPr>
            </a:lvl1pPr>
            <a:lvl2pPr marL="225425" indent="-225425" algn="l" defTabSz="457200" rtl="0" eaLnBrk="0" fontAlgn="base" hangingPunct="0">
              <a:spcBef>
                <a:spcPts val="1200"/>
              </a:spcBef>
              <a:spcAft>
                <a:spcPct val="0"/>
              </a:spcAft>
              <a:buFont typeface="Wingdings" charset="0"/>
              <a:buChar char="§"/>
              <a:defRPr sz="1600" kern="1200">
                <a:solidFill>
                  <a:schemeClr val="tx2"/>
                </a:solidFill>
                <a:latin typeface="Arial"/>
                <a:ea typeface="ＭＳ Ｐゴシック" charset="0"/>
                <a:cs typeface="Arial"/>
              </a:defRPr>
            </a:lvl2pPr>
            <a:lvl3pPr marL="571500" indent="-228600" algn="l" defTabSz="457200" rtl="0" eaLnBrk="0" fontAlgn="base" hangingPunct="0">
              <a:spcBef>
                <a:spcPts val="800"/>
              </a:spcBef>
              <a:spcAft>
                <a:spcPct val="0"/>
              </a:spcAft>
              <a:buFont typeface="Intel Clear" charset="0"/>
              <a:buChar char="–"/>
              <a:defRPr sz="1600" kern="1200">
                <a:solidFill>
                  <a:schemeClr val="tx2"/>
                </a:solidFill>
                <a:latin typeface="Arial"/>
                <a:ea typeface="ＭＳ Ｐゴシック" charset="0"/>
                <a:cs typeface="Arial"/>
              </a:defRPr>
            </a:lvl3pPr>
            <a:lvl4pPr marL="969963" indent="-228600" algn="l" defTabSz="457200" rtl="0" eaLnBrk="0" fontAlgn="base" hangingPunct="0">
              <a:spcBef>
                <a:spcPct val="20000"/>
              </a:spcBef>
              <a:spcAft>
                <a:spcPct val="0"/>
              </a:spcAft>
              <a:buFont typeface="Arial" charset="0"/>
              <a:buChar char="–"/>
              <a:defRPr sz="1400" kern="1200">
                <a:solidFill>
                  <a:schemeClr val="tx2"/>
                </a:solidFill>
                <a:latin typeface="Arial"/>
                <a:ea typeface="ＭＳ Ｐゴシック" charset="0"/>
                <a:cs typeface="Arial"/>
              </a:defRPr>
            </a:lvl4pPr>
            <a:lvl5pPr marL="1319213" indent="-228600" algn="l" defTabSz="457200" rtl="0" eaLnBrk="0" fontAlgn="base" hangingPunct="0">
              <a:spcBef>
                <a:spcPct val="20000"/>
              </a:spcBef>
              <a:spcAft>
                <a:spcPct val="0"/>
              </a:spcAft>
              <a:buFont typeface="Intel Clear" charset="0"/>
              <a:buChar char="–"/>
              <a:defRPr sz="1400" kern="1200">
                <a:solidFill>
                  <a:schemeClr val="tx2"/>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t>One Size Does Not Fit All</a:t>
            </a:r>
            <a:endParaRPr lang="en-US" dirty="0"/>
          </a:p>
        </p:txBody>
      </p:sp>
    </p:spTree>
    <p:extLst>
      <p:ext uri="{BB962C8B-B14F-4D97-AF65-F5344CB8AC3E}">
        <p14:creationId xmlns:p14="http://schemas.microsoft.com/office/powerpoint/2010/main" val="148617063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43" y="39452"/>
            <a:ext cx="8229600" cy="416981"/>
          </a:xfrm>
        </p:spPr>
        <p:txBody>
          <a:bodyPr/>
          <a:lstStyle/>
          <a:p>
            <a:pPr algn="ctr"/>
            <a:r>
              <a:rPr lang="en-US" b="1" dirty="0" smtClean="0">
                <a:latin typeface="Arial Narrow" panose="020B0606020202030204" pitchFamily="34" charset="0"/>
              </a:rPr>
              <a:t>OFI DEVELOPMENT STATUS</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a:xfrm>
            <a:off x="6881813" y="4043363"/>
            <a:ext cx="2133600" cy="273050"/>
          </a:xfrm>
        </p:spPr>
        <p:txBody>
          <a:bodyPr/>
          <a:lstStyle/>
          <a:p>
            <a:fld id="{676FDD14-67E3-5F4F-AF63-AA776525E65D}" type="slidenum">
              <a:rPr lang="en-US" smtClean="0"/>
              <a:pPr/>
              <a:t>6</a:t>
            </a:fld>
            <a:endParaRPr lang="en-US"/>
          </a:p>
        </p:txBody>
      </p:sp>
      <p:sp>
        <p:nvSpPr>
          <p:cNvPr id="54" name="L-Shape 53"/>
          <p:cNvSpPr/>
          <p:nvPr/>
        </p:nvSpPr>
        <p:spPr>
          <a:xfrm flipH="1" flipV="1">
            <a:off x="4591768" y="2236088"/>
            <a:ext cx="1567858" cy="1575552"/>
          </a:xfrm>
          <a:prstGeom prst="corner">
            <a:avLst>
              <a:gd name="adj1" fmla="val 53669"/>
              <a:gd name="adj2" fmla="val 2899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5" name="L-Shape 54"/>
          <p:cNvSpPr/>
          <p:nvPr/>
        </p:nvSpPr>
        <p:spPr>
          <a:xfrm>
            <a:off x="2966085" y="1665071"/>
            <a:ext cx="1625684" cy="1412969"/>
          </a:xfrm>
          <a:prstGeom prst="corner">
            <a:avLst>
              <a:gd name="adj1" fmla="val 59699"/>
              <a:gd name="adj2" fmla="val 2899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Cloud 55"/>
          <p:cNvSpPr/>
          <p:nvPr/>
        </p:nvSpPr>
        <p:spPr>
          <a:xfrm>
            <a:off x="299424" y="4565398"/>
            <a:ext cx="8659906" cy="449374"/>
          </a:xfrm>
          <a:prstGeom prst="cloud">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            Fabric Services</a:t>
            </a:r>
          </a:p>
        </p:txBody>
      </p:sp>
      <p:sp>
        <p:nvSpPr>
          <p:cNvPr id="57" name="TextBox 56"/>
          <p:cNvSpPr txBox="1"/>
          <p:nvPr/>
        </p:nvSpPr>
        <p:spPr>
          <a:xfrm>
            <a:off x="3793910" y="523739"/>
            <a:ext cx="1575227" cy="4001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Application</a:t>
            </a:r>
          </a:p>
        </p:txBody>
      </p:sp>
      <p:sp>
        <p:nvSpPr>
          <p:cNvPr id="58" name="TextBox 57"/>
          <p:cNvSpPr txBox="1"/>
          <p:nvPr/>
        </p:nvSpPr>
        <p:spPr>
          <a:xfrm>
            <a:off x="3804155" y="1765333"/>
            <a:ext cx="1575227" cy="40011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libfabric</a:t>
            </a:r>
            <a:endParaRPr kumimoji="0" lang="en-US" sz="2000" b="1" i="1"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TextBox 58"/>
          <p:cNvSpPr txBox="1"/>
          <p:nvPr/>
        </p:nvSpPr>
        <p:spPr>
          <a:xfrm>
            <a:off x="3804155" y="3221544"/>
            <a:ext cx="1575227" cy="400110"/>
          </a:xfrm>
          <a:prstGeom prst="rect">
            <a:avLst/>
          </a:prstGeom>
          <a:solidFill>
            <a:srgbClr val="4F81BD"/>
          </a:solidFill>
          <a:ln w="25400" cap="flat" cmpd="sng" algn="ctr">
            <a:solidFill>
              <a:srgbClr val="4F81BD">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Provider</a:t>
            </a:r>
          </a:p>
        </p:txBody>
      </p:sp>
      <p:cxnSp>
        <p:nvCxnSpPr>
          <p:cNvPr id="60" name="Straight Arrow Connector 59"/>
          <p:cNvCxnSpPr>
            <a:stCxn id="57" idx="2"/>
            <a:endCxn id="58" idx="0"/>
          </p:cNvCxnSpPr>
          <p:nvPr/>
        </p:nvCxnSpPr>
        <p:spPr>
          <a:xfrm>
            <a:off x="4581524" y="923849"/>
            <a:ext cx="10245" cy="841484"/>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61" name="Straight Arrow Connector 60"/>
          <p:cNvCxnSpPr>
            <a:endCxn id="59" idx="0"/>
          </p:cNvCxnSpPr>
          <p:nvPr/>
        </p:nvCxnSpPr>
        <p:spPr>
          <a:xfrm>
            <a:off x="4591769" y="2127735"/>
            <a:ext cx="0" cy="1093809"/>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62" name="Straight Arrow Connector 61"/>
          <p:cNvCxnSpPr/>
          <p:nvPr/>
        </p:nvCxnSpPr>
        <p:spPr>
          <a:xfrm>
            <a:off x="4591769" y="3517957"/>
            <a:ext cx="0" cy="1056898"/>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sp>
        <p:nvSpPr>
          <p:cNvPr id="63" name="Rectangle 62"/>
          <p:cNvSpPr/>
          <p:nvPr/>
        </p:nvSpPr>
        <p:spPr>
          <a:xfrm>
            <a:off x="2018259" y="3745651"/>
            <a:ext cx="2312894" cy="647571"/>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Provider optimizes for OFI features</a:t>
            </a:r>
          </a:p>
        </p:txBody>
      </p:sp>
      <p:sp>
        <p:nvSpPr>
          <p:cNvPr id="64" name="Rectangle 63"/>
          <p:cNvSpPr/>
          <p:nvPr/>
        </p:nvSpPr>
        <p:spPr>
          <a:xfrm>
            <a:off x="3435321" y="2309388"/>
            <a:ext cx="2312894" cy="647571"/>
          </a:xfrm>
          <a:prstGeom prst="rect">
            <a:avLst/>
          </a:prstGeom>
          <a:solidFill>
            <a:sysClr val="window" lastClr="FFFFFF"/>
          </a:solidFill>
          <a:ln w="25400" cap="flat" cmpd="sng" algn="ctr">
            <a:solidFill>
              <a:sysClr val="windowText" lastClr="00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Common optimization for all apps/providers</a:t>
            </a:r>
          </a:p>
        </p:txBody>
      </p:sp>
      <p:sp>
        <p:nvSpPr>
          <p:cNvPr id="65" name="Rectangle 64"/>
          <p:cNvSpPr/>
          <p:nvPr/>
        </p:nvSpPr>
        <p:spPr>
          <a:xfrm>
            <a:off x="4724669" y="3751700"/>
            <a:ext cx="2473058" cy="648857"/>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Provider supports low-level features only</a:t>
            </a:r>
          </a:p>
        </p:txBody>
      </p:sp>
      <p:sp>
        <p:nvSpPr>
          <p:cNvPr id="66" name="Rectangle 65"/>
          <p:cNvSpPr/>
          <p:nvPr/>
        </p:nvSpPr>
        <p:spPr>
          <a:xfrm>
            <a:off x="604878" y="1118227"/>
            <a:ext cx="1251536" cy="36517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Many apps</a:t>
            </a:r>
          </a:p>
        </p:txBody>
      </p:sp>
      <p:sp>
        <p:nvSpPr>
          <p:cNvPr id="67" name="Rectangle 66"/>
          <p:cNvSpPr/>
          <p:nvPr/>
        </p:nvSpPr>
        <p:spPr>
          <a:xfrm>
            <a:off x="7213978" y="1086382"/>
            <a:ext cx="1251536" cy="36517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Few apps</a:t>
            </a:r>
          </a:p>
        </p:txBody>
      </p:sp>
      <p:sp>
        <p:nvSpPr>
          <p:cNvPr id="68" name="Rectangle 67"/>
          <p:cNvSpPr/>
          <p:nvPr/>
        </p:nvSpPr>
        <p:spPr>
          <a:xfrm>
            <a:off x="48860" y="3720473"/>
            <a:ext cx="1867219" cy="64578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Provider’s choice</a:t>
            </a:r>
          </a:p>
        </p:txBody>
      </p:sp>
      <p:cxnSp>
        <p:nvCxnSpPr>
          <p:cNvPr id="69" name="Straight Arrow Connector 61"/>
          <p:cNvCxnSpPr>
            <a:stCxn id="73" idx="2"/>
            <a:endCxn id="64" idx="1"/>
          </p:cNvCxnSpPr>
          <p:nvPr/>
        </p:nvCxnSpPr>
        <p:spPr>
          <a:xfrm rot="16200000" flipH="1">
            <a:off x="2819477" y="2017329"/>
            <a:ext cx="971073" cy="260615"/>
          </a:xfrm>
          <a:prstGeom prst="bentConnector2">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70" name="Straight Arrow Connector 69"/>
          <p:cNvCxnSpPr/>
          <p:nvPr/>
        </p:nvCxnSpPr>
        <p:spPr>
          <a:xfrm>
            <a:off x="2547496" y="1655945"/>
            <a:ext cx="16595" cy="2089706"/>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cxnSp>
        <p:nvCxnSpPr>
          <p:cNvPr id="71" name="Straight Arrow Connector 70"/>
          <p:cNvCxnSpPr/>
          <p:nvPr/>
        </p:nvCxnSpPr>
        <p:spPr>
          <a:xfrm flipH="1">
            <a:off x="6305550" y="1665071"/>
            <a:ext cx="11" cy="2146569"/>
          </a:xfrm>
          <a:prstGeom prst="straightConnector1">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sp>
        <p:nvSpPr>
          <p:cNvPr id="72" name="Rectangle 71"/>
          <p:cNvSpPr/>
          <p:nvPr/>
        </p:nvSpPr>
        <p:spPr>
          <a:xfrm>
            <a:off x="4793478" y="1014530"/>
            <a:ext cx="2312894" cy="647571"/>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App optimizes based on supported features</a:t>
            </a:r>
          </a:p>
        </p:txBody>
      </p:sp>
      <p:sp>
        <p:nvSpPr>
          <p:cNvPr id="73" name="Rectangle 72"/>
          <p:cNvSpPr/>
          <p:nvPr/>
        </p:nvSpPr>
        <p:spPr>
          <a:xfrm>
            <a:off x="2018259" y="1014530"/>
            <a:ext cx="2312894" cy="647571"/>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App uses OFI features</a:t>
            </a:r>
          </a:p>
        </p:txBody>
      </p:sp>
      <p:cxnSp>
        <p:nvCxnSpPr>
          <p:cNvPr id="74" name="Straight Arrow Connector 73"/>
          <p:cNvCxnSpPr/>
          <p:nvPr/>
        </p:nvCxnSpPr>
        <p:spPr>
          <a:xfrm flipH="1">
            <a:off x="5949925" y="2510724"/>
            <a:ext cx="729482" cy="3833"/>
          </a:xfrm>
          <a:prstGeom prst="straightConnector1">
            <a:avLst/>
          </a:prstGeom>
          <a:noFill/>
          <a:ln w="25400" cap="flat" cmpd="sng" algn="ctr">
            <a:solidFill>
              <a:srgbClr val="C0504D"/>
            </a:solidFill>
            <a:prstDash val="solid"/>
            <a:tailEnd type="triangle" w="lg" len="lg"/>
          </a:ln>
          <a:effectLst>
            <a:outerShdw blurRad="40000" dist="20000" dir="5400000" rotWithShape="0">
              <a:srgbClr val="000000">
                <a:alpha val="38000"/>
              </a:srgbClr>
            </a:outerShdw>
          </a:effectLst>
        </p:spPr>
      </p:cxnSp>
      <p:sp>
        <p:nvSpPr>
          <p:cNvPr id="75" name="Rectangle 74"/>
          <p:cNvSpPr/>
          <p:nvPr/>
        </p:nvSpPr>
        <p:spPr>
          <a:xfrm>
            <a:off x="6684098" y="2192661"/>
            <a:ext cx="1781416" cy="647571"/>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OFI-provider gap</a:t>
            </a:r>
          </a:p>
        </p:txBody>
      </p:sp>
      <p:cxnSp>
        <p:nvCxnSpPr>
          <p:cNvPr id="76" name="Straight Arrow Connector 61"/>
          <p:cNvCxnSpPr>
            <a:stCxn id="64" idx="3"/>
            <a:endCxn id="65" idx="0"/>
          </p:cNvCxnSpPr>
          <p:nvPr/>
        </p:nvCxnSpPr>
        <p:spPr>
          <a:xfrm>
            <a:off x="5748215" y="2633174"/>
            <a:ext cx="212983" cy="1118526"/>
          </a:xfrm>
          <a:prstGeom prst="bentConnector2">
            <a:avLst/>
          </a:prstGeom>
          <a:noFill/>
          <a:ln w="25400" cap="flat" cmpd="sng" algn="ctr">
            <a:solidFill>
              <a:sysClr val="windowText" lastClr="000000"/>
            </a:solidFill>
            <a:prstDash val="solid"/>
            <a:tailEnd type="triangle" w="lg" len="lg"/>
          </a:ln>
          <a:effectLst>
            <a:outerShdw blurRad="40000" dist="20000" dir="5400000" rotWithShape="0">
              <a:srgbClr val="000000">
                <a:alpha val="38000"/>
              </a:srgbClr>
            </a:outerShdw>
          </a:effectLst>
        </p:spPr>
      </p:cxnSp>
      <p:sp>
        <p:nvSpPr>
          <p:cNvPr id="77" name="Rounded Rectangle 76"/>
          <p:cNvSpPr/>
          <p:nvPr/>
        </p:nvSpPr>
        <p:spPr>
          <a:xfrm>
            <a:off x="1917405" y="3692299"/>
            <a:ext cx="5423945" cy="802453"/>
          </a:xfrm>
          <a:prstGeom prst="roundRect">
            <a:avLst/>
          </a:prstGeom>
          <a:noFill/>
          <a:ln w="25400" cap="flat" cmpd="sng" algn="ctr">
            <a:solidFill>
              <a:sysClr val="windowText" lastClr="000000">
                <a:lumMod val="50000"/>
                <a:lumOff val="50000"/>
              </a:sys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82" name="Slide Number Placeholder 2"/>
          <p:cNvSpPr txBox="1">
            <a:spLocks/>
          </p:cNvSpPr>
          <p:nvPr/>
        </p:nvSpPr>
        <p:spPr>
          <a:xfrm>
            <a:off x="6872288" y="4824413"/>
            <a:ext cx="2133600" cy="273050"/>
          </a:xfrm>
          <a:prstGeom prst="rect">
            <a:avLst/>
          </a:prstGeom>
        </p:spPr>
        <p:txBody>
          <a:bodyPr vert="horz" wrap="square" lIns="0" tIns="0" rIns="0" bIns="0" numCol="1" anchor="ctr" anchorCtr="0" compatLnSpc="1">
            <a:prstTxWarp prst="textNoShape">
              <a:avLst/>
            </a:prstTxWarp>
          </a:bodyPr>
          <a:lstStyle>
            <a:defPPr>
              <a:defRPr lang="en-US"/>
            </a:defPPr>
            <a:lvl1pPr algn="r" defTabSz="457200" rtl="0" fontAlgn="base">
              <a:spcBef>
                <a:spcPct val="0"/>
              </a:spcBef>
              <a:spcAft>
                <a:spcPct val="0"/>
              </a:spcAft>
              <a:defRPr sz="800" kern="1200">
                <a:solidFill>
                  <a:schemeClr val="bg1"/>
                </a:solidFill>
                <a:latin typeface="Arial"/>
                <a:ea typeface="ＭＳ Ｐゴシック" charset="0"/>
                <a:cs typeface="Arial"/>
              </a:defRPr>
            </a:lvl1pPr>
            <a:lvl2pPr marL="4572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Intel Clear" charset="0"/>
                <a:ea typeface="ＭＳ Ｐゴシック" charset="0"/>
                <a:cs typeface="ＭＳ Ｐゴシック" charset="0"/>
              </a:defRPr>
            </a:lvl5pPr>
            <a:lvl6pPr marL="2286000" algn="l" defTabSz="457200" rtl="0" eaLnBrk="1" latinLnBrk="0" hangingPunct="1">
              <a:defRPr kern="1200">
                <a:solidFill>
                  <a:schemeClr val="tx1"/>
                </a:solidFill>
                <a:latin typeface="Intel Clear" charset="0"/>
                <a:ea typeface="ＭＳ Ｐゴシック" charset="0"/>
                <a:cs typeface="ＭＳ Ｐゴシック" charset="0"/>
              </a:defRPr>
            </a:lvl6pPr>
            <a:lvl7pPr marL="2743200" algn="l" defTabSz="457200" rtl="0" eaLnBrk="1" latinLnBrk="0" hangingPunct="1">
              <a:defRPr kern="1200">
                <a:solidFill>
                  <a:schemeClr val="tx1"/>
                </a:solidFill>
                <a:latin typeface="Intel Clear" charset="0"/>
                <a:ea typeface="ＭＳ Ｐゴシック" charset="0"/>
                <a:cs typeface="ＭＳ Ｐゴシック" charset="0"/>
              </a:defRPr>
            </a:lvl7pPr>
            <a:lvl8pPr marL="3200400" algn="l" defTabSz="457200" rtl="0" eaLnBrk="1" latinLnBrk="0" hangingPunct="1">
              <a:defRPr kern="1200">
                <a:solidFill>
                  <a:schemeClr val="tx1"/>
                </a:solidFill>
                <a:latin typeface="Intel Clear" charset="0"/>
                <a:ea typeface="ＭＳ Ｐゴシック" charset="0"/>
                <a:cs typeface="ＭＳ Ｐゴシック" charset="0"/>
              </a:defRPr>
            </a:lvl8pPr>
            <a:lvl9pPr marL="3657600" algn="l" defTabSz="457200" rtl="0" eaLnBrk="1" latinLnBrk="0" hangingPunct="1">
              <a:defRPr kern="1200">
                <a:solidFill>
                  <a:schemeClr val="tx1"/>
                </a:solidFill>
                <a:latin typeface="Intel Clear" charset="0"/>
                <a:ea typeface="ＭＳ Ｐゴシック" charset="0"/>
                <a:cs typeface="ＭＳ Ｐゴシック" charset="0"/>
              </a:defRPr>
            </a:lvl9pPr>
          </a:lstStyle>
          <a:p>
            <a:fld id="{6757F2D2-926E-4714-9D0B-38D772C1C7E0}" type="slidenum">
              <a:rPr lang="en-US" smtClean="0"/>
              <a:t>6</a:t>
            </a:fld>
            <a:endParaRPr lang="en-US" dirty="0"/>
          </a:p>
        </p:txBody>
      </p:sp>
    </p:spTree>
    <p:extLst>
      <p:ext uri="{BB962C8B-B14F-4D97-AF65-F5344CB8AC3E}">
        <p14:creationId xmlns:p14="http://schemas.microsoft.com/office/powerpoint/2010/main" val="420112619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70" y="85854"/>
            <a:ext cx="8229600" cy="454008"/>
          </a:xfrm>
        </p:spPr>
        <p:txBody>
          <a:bodyPr/>
          <a:lstStyle/>
          <a:p>
            <a:r>
              <a:rPr lang="en-US" b="1" dirty="0" smtClean="0">
                <a:latin typeface="Arial Narrow" panose="020B0606020202030204" pitchFamily="34" charset="0"/>
              </a:rPr>
              <a:t>OFI LIBFABRIC COMMUNITY</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7</a:t>
            </a:fld>
            <a:endParaRPr lang="en-US"/>
          </a:p>
        </p:txBody>
      </p:sp>
      <p:sp>
        <p:nvSpPr>
          <p:cNvPr id="46" name="Rectangle 45"/>
          <p:cNvSpPr/>
          <p:nvPr/>
        </p:nvSpPr>
        <p:spPr>
          <a:xfrm>
            <a:off x="4700370" y="4837157"/>
            <a:ext cx="2280138" cy="128133"/>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sp>
        <p:nvSpPr>
          <p:cNvPr id="47" name="Rectangle 46"/>
          <p:cNvSpPr/>
          <p:nvPr/>
        </p:nvSpPr>
        <p:spPr>
          <a:xfrm>
            <a:off x="138724" y="1663105"/>
            <a:ext cx="8876324" cy="3044898"/>
          </a:xfrm>
          <a:prstGeom prst="rect">
            <a:avLst/>
          </a:prstGeom>
          <a:solidFill>
            <a:sysClr val="window" lastClr="FFFFFF"/>
          </a:solidFill>
          <a:ln w="25400" cap="flat" cmpd="sng" algn="ctr">
            <a:solidFill>
              <a:srgbClr val="4BACC6"/>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libfabric</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8" name="Rectangle 47"/>
          <p:cNvSpPr/>
          <p:nvPr/>
        </p:nvSpPr>
        <p:spPr>
          <a:xfrm>
            <a:off x="139345" y="789644"/>
            <a:ext cx="1168773"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Intel® MPI Library</a:t>
            </a:r>
          </a:p>
        </p:txBody>
      </p:sp>
      <p:sp>
        <p:nvSpPr>
          <p:cNvPr id="49" name="Rectangle 48"/>
          <p:cNvSpPr/>
          <p:nvPr/>
        </p:nvSpPr>
        <p:spPr>
          <a:xfrm>
            <a:off x="1371874" y="789644"/>
            <a:ext cx="1454082"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MPICH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Netmod</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/CH4</a:t>
            </a:r>
          </a:p>
        </p:txBody>
      </p:sp>
      <p:sp>
        <p:nvSpPr>
          <p:cNvPr id="50" name="Rectangle 49"/>
          <p:cNvSpPr/>
          <p:nvPr/>
        </p:nvSpPr>
        <p:spPr>
          <a:xfrm>
            <a:off x="2889712" y="789644"/>
            <a:ext cx="1118691"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Open MPI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MTL/BTL</a:t>
            </a:r>
          </a:p>
        </p:txBody>
      </p:sp>
      <p:sp>
        <p:nvSpPr>
          <p:cNvPr id="51" name="Rectangle 50"/>
          <p:cNvSpPr/>
          <p:nvPr/>
        </p:nvSpPr>
        <p:spPr>
          <a:xfrm>
            <a:off x="4072159" y="789644"/>
            <a:ext cx="1116682"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Open MPI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SHMEM</a:t>
            </a:r>
          </a:p>
        </p:txBody>
      </p:sp>
      <p:sp>
        <p:nvSpPr>
          <p:cNvPr id="52" name="Rectangle 51"/>
          <p:cNvSpPr/>
          <p:nvPr/>
        </p:nvSpPr>
        <p:spPr>
          <a:xfrm>
            <a:off x="6242224" y="789644"/>
            <a:ext cx="973097"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Sandia SHMEM</a:t>
            </a:r>
          </a:p>
        </p:txBody>
      </p:sp>
      <p:sp>
        <p:nvSpPr>
          <p:cNvPr id="53" name="Rectangle 52"/>
          <p:cNvSpPr/>
          <p:nvPr/>
        </p:nvSpPr>
        <p:spPr>
          <a:xfrm>
            <a:off x="5252597" y="789644"/>
            <a:ext cx="925871"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GASNet</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4" name="Rectangle 53"/>
          <p:cNvSpPr/>
          <p:nvPr/>
        </p:nvSpPr>
        <p:spPr>
          <a:xfrm>
            <a:off x="7279077" y="789644"/>
            <a:ext cx="722643"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Clang UPC</a:t>
            </a:r>
          </a:p>
        </p:txBody>
      </p:sp>
      <p:sp>
        <p:nvSpPr>
          <p:cNvPr id="55" name="Rectangle 54"/>
          <p:cNvSpPr/>
          <p:nvPr/>
        </p:nvSpPr>
        <p:spPr>
          <a:xfrm>
            <a:off x="8065478" y="789644"/>
            <a:ext cx="949570" cy="56270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rsocket</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ES-API</a:t>
            </a:r>
          </a:p>
        </p:txBody>
      </p:sp>
      <p:sp>
        <p:nvSpPr>
          <p:cNvPr id="56" name="Rectangle 55"/>
          <p:cNvSpPr/>
          <p:nvPr/>
        </p:nvSpPr>
        <p:spPr>
          <a:xfrm>
            <a:off x="138724" y="1402718"/>
            <a:ext cx="8876324" cy="247429"/>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libfabric</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Enabled Middleware</a:t>
            </a:r>
          </a:p>
        </p:txBody>
      </p:sp>
      <p:sp>
        <p:nvSpPr>
          <p:cNvPr id="57" name="Rectangle 56"/>
          <p:cNvSpPr/>
          <p:nvPr/>
        </p:nvSpPr>
        <p:spPr>
          <a:xfrm>
            <a:off x="377932" y="1984489"/>
            <a:ext cx="1750226" cy="193785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Control Services</a:t>
            </a:r>
          </a:p>
        </p:txBody>
      </p:sp>
      <p:sp>
        <p:nvSpPr>
          <p:cNvPr id="58" name="Rectangle 57"/>
          <p:cNvSpPr/>
          <p:nvPr/>
        </p:nvSpPr>
        <p:spPr>
          <a:xfrm>
            <a:off x="2206033" y="1984489"/>
            <a:ext cx="2038840" cy="193784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Communication Services</a:t>
            </a:r>
          </a:p>
        </p:txBody>
      </p:sp>
      <p:sp>
        <p:nvSpPr>
          <p:cNvPr id="59" name="Rectangle 58"/>
          <p:cNvSpPr/>
          <p:nvPr/>
        </p:nvSpPr>
        <p:spPr>
          <a:xfrm>
            <a:off x="4322747" y="1978676"/>
            <a:ext cx="1669698" cy="194366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Completion Services</a:t>
            </a:r>
          </a:p>
        </p:txBody>
      </p:sp>
      <p:sp>
        <p:nvSpPr>
          <p:cNvPr id="60" name="Rectangle 59"/>
          <p:cNvSpPr/>
          <p:nvPr/>
        </p:nvSpPr>
        <p:spPr>
          <a:xfrm>
            <a:off x="6093347" y="1985148"/>
            <a:ext cx="2734126" cy="193719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Data Transfer Services</a:t>
            </a:r>
          </a:p>
        </p:txBody>
      </p:sp>
      <p:sp>
        <p:nvSpPr>
          <p:cNvPr id="61" name="Rectangle 60"/>
          <p:cNvSpPr/>
          <p:nvPr/>
        </p:nvSpPr>
        <p:spPr>
          <a:xfrm>
            <a:off x="669643" y="2571394"/>
            <a:ext cx="1171745"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Discovery</a:t>
            </a:r>
          </a:p>
        </p:txBody>
      </p:sp>
      <p:sp>
        <p:nvSpPr>
          <p:cNvPr id="62" name="Rectangle 61"/>
          <p:cNvSpPr/>
          <p:nvPr/>
        </p:nvSpPr>
        <p:spPr>
          <a:xfrm>
            <a:off x="667172" y="3237485"/>
            <a:ext cx="1171745" cy="562707"/>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fi_info</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Rectangle 62"/>
          <p:cNvSpPr/>
          <p:nvPr/>
        </p:nvSpPr>
        <p:spPr>
          <a:xfrm>
            <a:off x="2463750" y="2577352"/>
            <a:ext cx="1507947"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Connection Management</a:t>
            </a:r>
          </a:p>
        </p:txBody>
      </p:sp>
      <p:sp>
        <p:nvSpPr>
          <p:cNvPr id="64" name="Rectangle 63"/>
          <p:cNvSpPr/>
          <p:nvPr/>
        </p:nvSpPr>
        <p:spPr>
          <a:xfrm>
            <a:off x="2472540" y="3237485"/>
            <a:ext cx="1507947"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Address Vectors</a:t>
            </a:r>
          </a:p>
        </p:txBody>
      </p:sp>
      <p:sp>
        <p:nvSpPr>
          <p:cNvPr id="65" name="Rectangle 64"/>
          <p:cNvSpPr/>
          <p:nvPr/>
        </p:nvSpPr>
        <p:spPr>
          <a:xfrm>
            <a:off x="4507943" y="2580398"/>
            <a:ext cx="1277814"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Event Queues</a:t>
            </a:r>
          </a:p>
        </p:txBody>
      </p:sp>
      <p:sp>
        <p:nvSpPr>
          <p:cNvPr id="66" name="Rectangle 65"/>
          <p:cNvSpPr/>
          <p:nvPr/>
        </p:nvSpPr>
        <p:spPr>
          <a:xfrm>
            <a:off x="4507943" y="3249845"/>
            <a:ext cx="1277814"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Event Counters</a:t>
            </a:r>
          </a:p>
        </p:txBody>
      </p:sp>
      <p:sp>
        <p:nvSpPr>
          <p:cNvPr id="67" name="Rectangle 66"/>
          <p:cNvSpPr/>
          <p:nvPr/>
        </p:nvSpPr>
        <p:spPr>
          <a:xfrm>
            <a:off x="6225509" y="2580397"/>
            <a:ext cx="1171745"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Message Queue</a:t>
            </a:r>
          </a:p>
        </p:txBody>
      </p:sp>
      <p:sp>
        <p:nvSpPr>
          <p:cNvPr id="68" name="Rectangle 67"/>
          <p:cNvSpPr/>
          <p:nvPr/>
        </p:nvSpPr>
        <p:spPr>
          <a:xfrm>
            <a:off x="6225509" y="3249845"/>
            <a:ext cx="1171745"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Tag Matching</a:t>
            </a:r>
          </a:p>
        </p:txBody>
      </p:sp>
      <p:sp>
        <p:nvSpPr>
          <p:cNvPr id="69" name="Rectangle 68"/>
          <p:cNvSpPr/>
          <p:nvPr/>
        </p:nvSpPr>
        <p:spPr>
          <a:xfrm>
            <a:off x="7498156" y="2571393"/>
            <a:ext cx="1171745"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RMA</a:t>
            </a:r>
          </a:p>
        </p:txBody>
      </p:sp>
      <p:sp>
        <p:nvSpPr>
          <p:cNvPr id="70" name="Rectangle 69"/>
          <p:cNvSpPr/>
          <p:nvPr/>
        </p:nvSpPr>
        <p:spPr>
          <a:xfrm>
            <a:off x="7498156" y="3249845"/>
            <a:ext cx="1171745" cy="56270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Atomics</a:t>
            </a:r>
          </a:p>
        </p:txBody>
      </p:sp>
      <p:sp>
        <p:nvSpPr>
          <p:cNvPr id="71" name="Rectangle 70"/>
          <p:cNvSpPr/>
          <p:nvPr/>
        </p:nvSpPr>
        <p:spPr>
          <a:xfrm>
            <a:off x="208708" y="4074848"/>
            <a:ext cx="1063279" cy="5627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Sockets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TCP, UDP</a:t>
            </a:r>
          </a:p>
        </p:txBody>
      </p:sp>
      <p:sp>
        <p:nvSpPr>
          <p:cNvPr id="72" name="Rectangle 71"/>
          <p:cNvSpPr/>
          <p:nvPr/>
        </p:nvSpPr>
        <p:spPr>
          <a:xfrm>
            <a:off x="1301641" y="4074848"/>
            <a:ext cx="1063279" cy="5627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Verbs</a:t>
            </a:r>
          </a:p>
        </p:txBody>
      </p:sp>
      <p:sp>
        <p:nvSpPr>
          <p:cNvPr id="73" name="Rectangle 72"/>
          <p:cNvSpPr/>
          <p:nvPr/>
        </p:nvSpPr>
        <p:spPr>
          <a:xfrm>
            <a:off x="2394574" y="4074848"/>
            <a:ext cx="1063279" cy="5627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Cisco </a:t>
            </a: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usNIC</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Rectangle 73"/>
          <p:cNvSpPr/>
          <p:nvPr/>
        </p:nvSpPr>
        <p:spPr>
          <a:xfrm>
            <a:off x="3487507" y="4074848"/>
            <a:ext cx="1099519" cy="5627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Intel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OPA PSM</a:t>
            </a:r>
          </a:p>
        </p:txBody>
      </p:sp>
      <p:sp>
        <p:nvSpPr>
          <p:cNvPr id="75" name="Rectangle 74"/>
          <p:cNvSpPr/>
          <p:nvPr/>
        </p:nvSpPr>
        <p:spPr>
          <a:xfrm>
            <a:off x="4616680" y="4074848"/>
            <a:ext cx="1063279" cy="5627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Cray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GNI</a:t>
            </a:r>
          </a:p>
        </p:txBody>
      </p:sp>
      <p:sp>
        <p:nvSpPr>
          <p:cNvPr id="76" name="Rectangle 75"/>
          <p:cNvSpPr/>
          <p:nvPr/>
        </p:nvSpPr>
        <p:spPr>
          <a:xfrm>
            <a:off x="5709613" y="4074848"/>
            <a:ext cx="1063276" cy="5627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a:ea typeface="+mn-ea"/>
                <a:cs typeface="+mn-cs"/>
              </a:rPr>
              <a:t>Mellanox</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 MXM</a:t>
            </a:r>
          </a:p>
        </p:txBody>
      </p:sp>
      <p:sp>
        <p:nvSpPr>
          <p:cNvPr id="77" name="Rectangle 76"/>
          <p:cNvSpPr/>
          <p:nvPr/>
        </p:nvSpPr>
        <p:spPr>
          <a:xfrm>
            <a:off x="6802543" y="4074848"/>
            <a:ext cx="1043301" cy="562708"/>
          </a:xfrm>
          <a:prstGeom prst="rect">
            <a:avLst/>
          </a:prstGeom>
          <a:solidFill>
            <a:srgbClr val="4F81BD"/>
          </a:solidFill>
          <a:ln w="25400" cap="flat" cmpd="sng" algn="ctr">
            <a:solidFill>
              <a:srgbClr val="4F81BD">
                <a:shade val="50000"/>
              </a:srgbClr>
            </a:solidFill>
            <a:prstDash val="solid"/>
          </a:ln>
          <a:effectLst/>
        </p:spPr>
        <p:txBody>
          <a:bodyPr rtlCol="0" anchor="ctr"/>
          <a:lstStyle/>
          <a:p>
            <a:pPr algn="ctr" defTabSz="914400" fontAlgn="auto">
              <a:spcBef>
                <a:spcPts val="0"/>
              </a:spcBef>
              <a:spcAft>
                <a:spcPts val="0"/>
              </a:spcAft>
            </a:pPr>
            <a:r>
              <a:rPr lang="en-US" kern="0" dirty="0">
                <a:solidFill>
                  <a:prstClr val="white"/>
                </a:solidFill>
                <a:latin typeface="Calibri"/>
                <a:ea typeface="+mn-ea"/>
                <a:cs typeface="+mn-cs"/>
              </a:rPr>
              <a:t>IBM Blue Gene</a:t>
            </a:r>
          </a:p>
        </p:txBody>
      </p:sp>
      <p:sp>
        <p:nvSpPr>
          <p:cNvPr id="78" name="Rectangle 77"/>
          <p:cNvSpPr/>
          <p:nvPr/>
        </p:nvSpPr>
        <p:spPr>
          <a:xfrm>
            <a:off x="7875497" y="4074848"/>
            <a:ext cx="1063279" cy="56270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A3Cube RONNIE</a:t>
            </a:r>
          </a:p>
        </p:txBody>
      </p:sp>
      <p:sp>
        <p:nvSpPr>
          <p:cNvPr id="79" name="TextBox 78"/>
          <p:cNvSpPr txBox="1"/>
          <p:nvPr/>
        </p:nvSpPr>
        <p:spPr>
          <a:xfrm>
            <a:off x="3078915" y="4052782"/>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white"/>
                </a:solidFill>
                <a:latin typeface="Calibri"/>
                <a:ea typeface="+mn-ea"/>
                <a:cs typeface="+mn-cs"/>
              </a:rPr>
              <a:t>*</a:t>
            </a:r>
            <a:endParaRPr lang="en-US" sz="1200" dirty="0">
              <a:solidFill>
                <a:prstClr val="white"/>
              </a:solidFill>
              <a:latin typeface="Calibri"/>
              <a:ea typeface="+mn-ea"/>
              <a:cs typeface="+mn-cs"/>
            </a:endParaRPr>
          </a:p>
        </p:txBody>
      </p:sp>
      <p:sp>
        <p:nvSpPr>
          <p:cNvPr id="80" name="TextBox 79"/>
          <p:cNvSpPr txBox="1"/>
          <p:nvPr/>
        </p:nvSpPr>
        <p:spPr>
          <a:xfrm>
            <a:off x="5286692" y="4047697"/>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white"/>
                </a:solidFill>
                <a:latin typeface="Calibri"/>
                <a:ea typeface="+mn-ea"/>
                <a:cs typeface="+mn-cs"/>
              </a:rPr>
              <a:t>*</a:t>
            </a:r>
            <a:endParaRPr lang="en-US" sz="1200" dirty="0">
              <a:solidFill>
                <a:prstClr val="white"/>
              </a:solidFill>
              <a:latin typeface="Calibri"/>
              <a:ea typeface="+mn-ea"/>
              <a:cs typeface="+mn-cs"/>
            </a:endParaRPr>
          </a:p>
        </p:txBody>
      </p:sp>
      <p:sp>
        <p:nvSpPr>
          <p:cNvPr id="81" name="TextBox 80"/>
          <p:cNvSpPr txBox="1"/>
          <p:nvPr/>
        </p:nvSpPr>
        <p:spPr>
          <a:xfrm>
            <a:off x="6581094" y="4042307"/>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white"/>
                </a:solidFill>
                <a:latin typeface="Calibri"/>
                <a:ea typeface="+mn-ea"/>
                <a:cs typeface="+mn-cs"/>
              </a:rPr>
              <a:t>*</a:t>
            </a:r>
            <a:endParaRPr lang="en-US" sz="1200" dirty="0">
              <a:solidFill>
                <a:prstClr val="white"/>
              </a:solidFill>
              <a:latin typeface="Calibri"/>
              <a:ea typeface="+mn-ea"/>
              <a:cs typeface="+mn-cs"/>
            </a:endParaRPr>
          </a:p>
        </p:txBody>
      </p:sp>
      <p:sp>
        <p:nvSpPr>
          <p:cNvPr id="82" name="TextBox 81"/>
          <p:cNvSpPr txBox="1"/>
          <p:nvPr/>
        </p:nvSpPr>
        <p:spPr>
          <a:xfrm>
            <a:off x="7178713" y="4038083"/>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black"/>
                </a:solidFill>
                <a:latin typeface="Calibri"/>
                <a:ea typeface="+mn-ea"/>
                <a:cs typeface="+mn-cs"/>
              </a:rPr>
              <a:t>*</a:t>
            </a:r>
            <a:endParaRPr lang="en-US" sz="1200" dirty="0">
              <a:solidFill>
                <a:prstClr val="black"/>
              </a:solidFill>
              <a:latin typeface="Calibri"/>
              <a:ea typeface="+mn-ea"/>
              <a:cs typeface="+mn-cs"/>
            </a:endParaRPr>
          </a:p>
        </p:txBody>
      </p:sp>
      <p:sp>
        <p:nvSpPr>
          <p:cNvPr id="83" name="TextBox 82"/>
          <p:cNvSpPr txBox="1"/>
          <p:nvPr/>
        </p:nvSpPr>
        <p:spPr>
          <a:xfrm>
            <a:off x="8686800" y="4038083"/>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black"/>
                </a:solidFill>
                <a:latin typeface="Calibri"/>
                <a:ea typeface="+mn-ea"/>
                <a:cs typeface="+mn-cs"/>
              </a:rPr>
              <a:t>*</a:t>
            </a:r>
            <a:endParaRPr lang="en-US" sz="1200" dirty="0">
              <a:solidFill>
                <a:prstClr val="black"/>
              </a:solidFill>
              <a:latin typeface="Calibri"/>
              <a:ea typeface="+mn-ea"/>
              <a:cs typeface="+mn-cs"/>
            </a:endParaRPr>
          </a:p>
        </p:txBody>
      </p:sp>
      <p:sp>
        <p:nvSpPr>
          <p:cNvPr id="84" name="TextBox 83"/>
          <p:cNvSpPr txBox="1"/>
          <p:nvPr/>
        </p:nvSpPr>
        <p:spPr>
          <a:xfrm>
            <a:off x="4177324" y="4047697"/>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white"/>
                </a:solidFill>
                <a:latin typeface="Calibri"/>
                <a:ea typeface="+mn-ea"/>
                <a:cs typeface="+mn-cs"/>
              </a:rPr>
              <a:t>®</a:t>
            </a:r>
            <a:endParaRPr lang="en-US" sz="1200" dirty="0">
              <a:solidFill>
                <a:prstClr val="white"/>
              </a:solidFill>
              <a:latin typeface="Calibri"/>
              <a:ea typeface="+mn-ea"/>
              <a:cs typeface="+mn-cs"/>
            </a:endParaRPr>
          </a:p>
        </p:txBody>
      </p:sp>
      <p:sp>
        <p:nvSpPr>
          <p:cNvPr id="85" name="Rectangle 84"/>
          <p:cNvSpPr/>
          <p:nvPr/>
        </p:nvSpPr>
        <p:spPr>
          <a:xfrm>
            <a:off x="7748333" y="4764261"/>
            <a:ext cx="1281131" cy="25553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experimental</a:t>
            </a:r>
          </a:p>
        </p:txBody>
      </p:sp>
      <p:sp>
        <p:nvSpPr>
          <p:cNvPr id="86" name="Rectangle 85"/>
          <p:cNvSpPr/>
          <p:nvPr/>
        </p:nvSpPr>
        <p:spPr>
          <a:xfrm>
            <a:off x="3269073" y="4764261"/>
            <a:ext cx="1534066" cy="25553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supported</a:t>
            </a:r>
          </a:p>
        </p:txBody>
      </p:sp>
      <p:sp>
        <p:nvSpPr>
          <p:cNvPr id="87" name="TextBox 86"/>
          <p:cNvSpPr txBox="1"/>
          <p:nvPr/>
        </p:nvSpPr>
        <p:spPr>
          <a:xfrm>
            <a:off x="6949598" y="768872"/>
            <a:ext cx="246185" cy="276999"/>
          </a:xfrm>
          <a:prstGeom prst="rect">
            <a:avLst/>
          </a:prstGeom>
          <a:noFill/>
        </p:spPr>
        <p:txBody>
          <a:bodyPr wrap="square" rtlCol="0">
            <a:spAutoFit/>
          </a:bodyPr>
          <a:lstStyle/>
          <a:p>
            <a:pPr algn="ctr" fontAlgn="auto">
              <a:spcBef>
                <a:spcPts val="0"/>
              </a:spcBef>
              <a:spcAft>
                <a:spcPts val="0"/>
              </a:spcAft>
            </a:pPr>
            <a:r>
              <a:rPr lang="en-US" sz="1200" dirty="0" smtClean="0">
                <a:solidFill>
                  <a:prstClr val="black"/>
                </a:solidFill>
                <a:latin typeface="Calibri"/>
                <a:ea typeface="+mn-ea"/>
                <a:cs typeface="+mn-cs"/>
              </a:rPr>
              <a:t>*</a:t>
            </a:r>
            <a:endParaRPr lang="en-US" sz="1200" dirty="0">
              <a:solidFill>
                <a:prstClr val="black"/>
              </a:solidFill>
              <a:latin typeface="Calibri"/>
              <a:ea typeface="+mn-ea"/>
              <a:cs typeface="+mn-cs"/>
            </a:endParaRPr>
          </a:p>
        </p:txBody>
      </p:sp>
      <p:sp>
        <p:nvSpPr>
          <p:cNvPr id="89" name="Rounded Rectangle 88"/>
          <p:cNvSpPr/>
          <p:nvPr/>
        </p:nvSpPr>
        <p:spPr>
          <a:xfrm>
            <a:off x="4865211" y="68111"/>
            <a:ext cx="4067774" cy="590334"/>
          </a:xfrm>
          <a:prstGeom prst="roundRect">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Because of the OFI-provider gap, not all apps work with all providers</a:t>
            </a:r>
          </a:p>
        </p:txBody>
      </p:sp>
    </p:spTree>
    <p:extLst>
      <p:ext uri="{BB962C8B-B14F-4D97-AF65-F5344CB8AC3E}">
        <p14:creationId xmlns:p14="http://schemas.microsoft.com/office/powerpoint/2010/main" val="27398965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656" y="90384"/>
            <a:ext cx="7451653" cy="447056"/>
          </a:xfrm>
        </p:spPr>
        <p:txBody>
          <a:bodyPr/>
          <a:lstStyle/>
          <a:p>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sp>
        <p:nvSpPr>
          <p:cNvPr id="3" name="Slide Number Placeholder 2"/>
          <p:cNvSpPr>
            <a:spLocks noGrp="1"/>
          </p:cNvSpPr>
          <p:nvPr>
            <p:ph type="sldNum" sz="quarter" idx="10"/>
          </p:nvPr>
        </p:nvSpPr>
        <p:spPr/>
        <p:txBody>
          <a:bodyPr/>
          <a:lstStyle/>
          <a:p>
            <a:fld id="{676FDD14-67E3-5F4F-AF63-AA776525E65D}" type="slidenum">
              <a:rPr lang="en-US" smtClean="0"/>
              <a:pPr/>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 y="572656"/>
            <a:ext cx="4601439" cy="3063792"/>
          </a:xfrm>
          <a:prstGeom prst="rect">
            <a:avLst/>
          </a:prstGeom>
        </p:spPr>
      </p:pic>
      <p:sp>
        <p:nvSpPr>
          <p:cNvPr id="5" name="Rectangle 4"/>
          <p:cNvSpPr/>
          <p:nvPr/>
        </p:nvSpPr>
        <p:spPr>
          <a:xfrm>
            <a:off x="671741" y="3227916"/>
            <a:ext cx="3289556" cy="34571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Courtesy Argonne* National Laboratory, CC BY 2.0, https://commons.wikimedia.org/w/index.php?curid=24653857</a:t>
            </a:r>
          </a:p>
        </p:txBody>
      </p:sp>
      <p:sp>
        <p:nvSpPr>
          <p:cNvPr id="6" name="Rectangle 5"/>
          <p:cNvSpPr/>
          <p:nvPr/>
        </p:nvSpPr>
        <p:spPr>
          <a:xfrm>
            <a:off x="5474482" y="1442174"/>
            <a:ext cx="3185945" cy="120252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Developed to evaluate the Aurora software stack at scale and assist applications in the transition from Mira to Aurora</a:t>
            </a:r>
          </a:p>
        </p:txBody>
      </p:sp>
      <p:sp>
        <p:nvSpPr>
          <p:cNvPr id="7" name="Rectangle 6"/>
          <p:cNvSpPr/>
          <p:nvPr/>
        </p:nvSpPr>
        <p:spPr>
          <a:xfrm>
            <a:off x="2164598" y="3722488"/>
            <a:ext cx="4625944" cy="96731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Native provider implementation that directly uses the Blue Gene/Q hardware and network interfaces for communication</a:t>
            </a:r>
          </a:p>
        </p:txBody>
      </p:sp>
      <p:sp>
        <p:nvSpPr>
          <p:cNvPr id="8" name="Rectangle 7"/>
          <p:cNvSpPr/>
          <p:nvPr/>
        </p:nvSpPr>
        <p:spPr>
          <a:xfrm>
            <a:off x="6558894" y="4896871"/>
            <a:ext cx="2280138" cy="128133"/>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alibri"/>
                <a:ea typeface="+mn-ea"/>
                <a:cs typeface="+mn-cs"/>
              </a:rPr>
              <a:t>* Other names and brands may be claimed as the property of others</a:t>
            </a:r>
          </a:p>
        </p:txBody>
      </p:sp>
      <p:pic>
        <p:nvPicPr>
          <p:cNvPr id="10" name="Picture 2" descr="http://www.slothparadise.com/wp-content/uploads/2016/03/mpi-llnl-logo.gi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820853" y="457221"/>
            <a:ext cx="1018179" cy="35505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auto">
          <a:xfrm>
            <a:off x="6908086" y="3990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Times New Roman" panose="02020603050405020304" pitchFamily="18" charset="0"/>
                <a:cs typeface="Times New Roman" panose="02020603050405020304" pitchFamily="18" charset="0"/>
              </a:rPr>
              <a:t>Blue Gene / Q</a:t>
            </a:r>
            <a:endParaRPr lang="en-US"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8780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1"/>
          <p:cNvSpPr txBox="1">
            <a:spLocks/>
          </p:cNvSpPr>
          <p:nvPr/>
        </p:nvSpPr>
        <p:spPr>
          <a:xfrm>
            <a:off x="3952271" y="1064915"/>
            <a:ext cx="5018505" cy="3056637"/>
          </a:xfrm>
          <a:prstGeom prst="rect">
            <a:avLst/>
          </a:prstGeom>
        </p:spPr>
        <p:txBody>
          <a:bodyPr vert="horz" lIns="91440" tIns="45720" rIns="91440" bIns="45720" rtlCol="0">
            <a:no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b="1" i="0" u="none" strike="noStrike" kern="1200" cap="none" spc="0" normalizeH="0" baseline="0" noProof="0" dirty="0" smtClean="0">
                <a:ln>
                  <a:noFill/>
                </a:ln>
                <a:solidFill>
                  <a:sysClr val="windowText" lastClr="000000"/>
                </a:solidFill>
                <a:effectLst/>
                <a:uLnTx/>
                <a:uFillTx/>
                <a:latin typeface="Arial"/>
                <a:ea typeface="+mn-ea"/>
                <a:cs typeface="Arial"/>
              </a:rPr>
              <a:t>IBM* MPICH / PAMI</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IBM XL C compiler for BG, v12.1</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Optimized for single-threaded latency</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a:t>
            </a:r>
            <a:r>
              <a:rPr kumimoji="0" lang="en-US" sz="1800" b="0" i="0" u="none" strike="noStrike" kern="1200" cap="none" spc="0" normalizeH="0" baseline="0" noProof="0" dirty="0" err="1" smtClean="0">
                <a:ln>
                  <a:noFill/>
                </a:ln>
                <a:solidFill>
                  <a:sysClr val="windowText" lastClr="000000"/>
                </a:solidFill>
                <a:effectLst/>
                <a:uLnTx/>
                <a:uFillTx/>
                <a:latin typeface="Arial"/>
                <a:ea typeface="+mn-ea"/>
                <a:cs typeface="Arial"/>
              </a:rPr>
              <a:t>comm</a:t>
            </a: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a:t>
            </a:r>
            <a:r>
              <a:rPr kumimoji="0" lang="en-US" sz="1800" b="0" i="0" u="none" strike="noStrike" kern="1200" cap="none" spc="0" normalizeH="0" baseline="0" noProof="0" dirty="0" err="1" smtClean="0">
                <a:ln>
                  <a:noFill/>
                </a:ln>
                <a:solidFill>
                  <a:sysClr val="windowText" lastClr="000000"/>
                </a:solidFill>
                <a:effectLst/>
                <a:uLnTx/>
                <a:uFillTx/>
                <a:latin typeface="Arial"/>
                <a:ea typeface="+mn-ea"/>
                <a:cs typeface="Arial"/>
              </a:rPr>
              <a:t>xl.legacy.ndebug</a:t>
            </a: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/bin/</a:t>
            </a:r>
            <a:r>
              <a:rPr kumimoji="0" lang="en-US" sz="1800" b="0" i="0" u="none" strike="noStrike" kern="1200" cap="none" spc="0" normalizeH="0" baseline="0" noProof="0" dirty="0" err="1" smtClean="0">
                <a:ln>
                  <a:noFill/>
                </a:ln>
                <a:solidFill>
                  <a:sysClr val="windowText" lastClr="000000"/>
                </a:solidFill>
                <a:effectLst/>
                <a:uLnTx/>
                <a:uFillTx/>
                <a:latin typeface="Arial"/>
                <a:ea typeface="+mn-ea"/>
                <a:cs typeface="Arial"/>
              </a:rPr>
              <a:t>mpicc</a:t>
            </a:r>
            <a:endPar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endParaRP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v1r2m2</a:t>
            </a:r>
          </a:p>
          <a:p>
            <a:pPr marL="223838" marR="0" lvl="0" indent="-223838" algn="l" defTabSz="457200" rtl="0" eaLnBrk="1" fontAlgn="auto" latinLnBrk="0" hangingPunct="1">
              <a:lnSpc>
                <a:spcPct val="100000"/>
              </a:lnSpc>
              <a:spcBef>
                <a:spcPct val="20000"/>
              </a:spcBef>
              <a:spcAft>
                <a:spcPts val="0"/>
              </a:spcAft>
              <a:buClrTx/>
              <a:buSzPct val="110000"/>
              <a:buFont typeface="Wingdings" charset="2"/>
              <a:buChar char="§"/>
              <a:tabLst/>
              <a:defRPr/>
            </a:pPr>
            <a:r>
              <a:rPr kumimoji="0" lang="en-US" b="1" i="0" u="none" strike="noStrike" kern="1200" cap="none" spc="0" normalizeH="0" baseline="0" noProof="0" dirty="0" smtClean="0">
                <a:ln>
                  <a:noFill/>
                </a:ln>
                <a:solidFill>
                  <a:sysClr val="windowText" lastClr="000000"/>
                </a:solidFill>
                <a:effectLst/>
                <a:uLnTx/>
                <a:uFillTx/>
                <a:latin typeface="Arial"/>
                <a:ea typeface="+mn-ea"/>
                <a:cs typeface="Arial"/>
              </a:rPr>
              <a:t>MPICH / CH4 / libfabric</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err="1" smtClean="0">
                <a:ln>
                  <a:noFill/>
                </a:ln>
                <a:solidFill>
                  <a:sysClr val="windowText" lastClr="000000"/>
                </a:solidFill>
                <a:effectLst/>
                <a:uLnTx/>
                <a:uFillTx/>
                <a:latin typeface="Arial"/>
                <a:ea typeface="+mn-ea"/>
                <a:cs typeface="Arial"/>
              </a:rPr>
              <a:t>gcc</a:t>
            </a: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 4.4.7</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Arial"/>
                <a:ea typeface="+mn-ea"/>
                <a:cs typeface="Arial"/>
              </a:rPr>
              <a:t>global locks, inline, direct, etc.</a:t>
            </a:r>
          </a:p>
          <a:p>
            <a:pPr marL="395288" marR="0" lvl="1" indent="-171450" algn="l" defTabSz="457200" rtl="0" eaLnBrk="1" fontAlgn="auto" latinLnBrk="0" hangingPunct="1">
              <a:lnSpc>
                <a:spcPct val="100000"/>
              </a:lnSpc>
              <a:spcBef>
                <a:spcPct val="20000"/>
              </a:spcBef>
              <a:spcAft>
                <a:spcPts val="0"/>
              </a:spcAft>
              <a:buClr>
                <a:srgbClr val="399ACA"/>
              </a:buClr>
              <a:buSzPct val="120000"/>
              <a:buFont typeface="Arial"/>
              <a:buChar char="•"/>
              <a:tabLst/>
              <a:defRPr/>
            </a:pPr>
            <a:r>
              <a:rPr kumimoji="0" lang="en-US" sz="1800" b="0" i="1" u="none" strike="noStrike" kern="1200" cap="none" spc="0" normalizeH="0" baseline="0" noProof="0" dirty="0" smtClean="0">
                <a:ln>
                  <a:noFill/>
                </a:ln>
                <a:solidFill>
                  <a:srgbClr val="1F497D"/>
                </a:solidFill>
                <a:effectLst/>
                <a:uLnTx/>
                <a:uFillTx/>
                <a:latin typeface="Arial"/>
                <a:ea typeface="+mn-ea"/>
                <a:cs typeface="Arial"/>
              </a:rPr>
              <a:t>Provider not optimized for performance</a:t>
            </a:r>
            <a:endParaRPr kumimoji="0" lang="en-US" sz="1800" b="0" i="1" u="none" strike="noStrike" kern="1200" cap="none" spc="0" normalizeH="0" baseline="0" noProof="0" dirty="0">
              <a:ln>
                <a:noFill/>
              </a:ln>
              <a:solidFill>
                <a:srgbClr val="1F497D"/>
              </a:solidFill>
              <a:effectLst/>
              <a:uLnTx/>
              <a:uFillTx/>
              <a:latin typeface="Arial"/>
              <a:ea typeface="+mn-ea"/>
              <a:cs typeface="Arial"/>
            </a:endParaRPr>
          </a:p>
        </p:txBody>
      </p:sp>
      <p:sp>
        <p:nvSpPr>
          <p:cNvPr id="21" name="Rectangle 20"/>
          <p:cNvSpPr/>
          <p:nvPr/>
        </p:nvSpPr>
        <p:spPr>
          <a:xfrm>
            <a:off x="489073" y="3027660"/>
            <a:ext cx="1291105" cy="1288207"/>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PAMI</a:t>
            </a:r>
          </a:p>
        </p:txBody>
      </p:sp>
      <p:sp>
        <p:nvSpPr>
          <p:cNvPr id="22" name="Rectangle 21"/>
          <p:cNvSpPr/>
          <p:nvPr/>
        </p:nvSpPr>
        <p:spPr>
          <a:xfrm>
            <a:off x="489073" y="1400720"/>
            <a:ext cx="1291105" cy="156303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MPICH</a:t>
            </a:r>
          </a:p>
        </p:txBody>
      </p:sp>
      <p:sp>
        <p:nvSpPr>
          <p:cNvPr id="23" name="Rectangle 22"/>
          <p:cNvSpPr/>
          <p:nvPr/>
        </p:nvSpPr>
        <p:spPr>
          <a:xfrm>
            <a:off x="580514" y="2082835"/>
            <a:ext cx="1097268" cy="86628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PAMID</a:t>
            </a:r>
          </a:p>
        </p:txBody>
      </p:sp>
      <p:sp>
        <p:nvSpPr>
          <p:cNvPr id="24" name="Rectangle 23"/>
          <p:cNvSpPr/>
          <p:nvPr/>
        </p:nvSpPr>
        <p:spPr>
          <a:xfrm>
            <a:off x="489075" y="4373891"/>
            <a:ext cx="3132520" cy="309133"/>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hardware</a:t>
            </a:r>
          </a:p>
        </p:txBody>
      </p:sp>
      <p:sp>
        <p:nvSpPr>
          <p:cNvPr id="25" name="Rectangle 24"/>
          <p:cNvSpPr/>
          <p:nvPr/>
        </p:nvSpPr>
        <p:spPr>
          <a:xfrm>
            <a:off x="2341448" y="3542851"/>
            <a:ext cx="1280146" cy="77754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BG/Q Provider</a:t>
            </a:r>
          </a:p>
        </p:txBody>
      </p:sp>
      <p:sp>
        <p:nvSpPr>
          <p:cNvPr id="26" name="Rectangle 25"/>
          <p:cNvSpPr/>
          <p:nvPr/>
        </p:nvSpPr>
        <p:spPr>
          <a:xfrm>
            <a:off x="2341449" y="3167986"/>
            <a:ext cx="1280146" cy="31954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libfabric</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7" name="Rectangle 26"/>
          <p:cNvSpPr/>
          <p:nvPr/>
        </p:nvSpPr>
        <p:spPr>
          <a:xfrm>
            <a:off x="2346148" y="1852176"/>
            <a:ext cx="1280146" cy="125918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MPICH</a:t>
            </a:r>
          </a:p>
        </p:txBody>
      </p:sp>
      <p:sp>
        <p:nvSpPr>
          <p:cNvPr id="28" name="Rectangle 27"/>
          <p:cNvSpPr/>
          <p:nvPr/>
        </p:nvSpPr>
        <p:spPr>
          <a:xfrm>
            <a:off x="2437587" y="2548100"/>
            <a:ext cx="1097268" cy="54863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CH4 OFI</a:t>
            </a:r>
          </a:p>
        </p:txBody>
      </p:sp>
      <p:sp>
        <p:nvSpPr>
          <p:cNvPr id="29" name="TextBox 28"/>
          <p:cNvSpPr txBox="1"/>
          <p:nvPr/>
        </p:nvSpPr>
        <p:spPr>
          <a:xfrm>
            <a:off x="833558" y="704768"/>
            <a:ext cx="2443553" cy="584775"/>
          </a:xfrm>
          <a:prstGeom prst="rect">
            <a:avLst/>
          </a:prstGeom>
          <a:noFill/>
        </p:spPr>
        <p:txBody>
          <a:bodyPr wrap="square" rtlCol="0">
            <a:spAutoFit/>
          </a:bodyPr>
          <a:lstStyle/>
          <a:p>
            <a:pPr algn="ctr" fontAlgn="auto">
              <a:spcBef>
                <a:spcPts val="0"/>
              </a:spcBef>
              <a:spcAft>
                <a:spcPts val="0"/>
              </a:spcAft>
            </a:pPr>
            <a:r>
              <a:rPr lang="en-US" sz="1600" i="1" dirty="0">
                <a:solidFill>
                  <a:prstClr val="black"/>
                </a:solidFill>
                <a:latin typeface="Calibri"/>
                <a:ea typeface="+mn-ea"/>
                <a:cs typeface="Neo Sans Intel"/>
              </a:rPr>
              <a:t>Completely</a:t>
            </a:r>
            <a:r>
              <a:rPr lang="en-US" sz="1600" dirty="0">
                <a:solidFill>
                  <a:prstClr val="black"/>
                </a:solidFill>
                <a:latin typeface="Calibri"/>
                <a:ea typeface="+mn-ea"/>
                <a:cs typeface="Neo Sans Intel"/>
              </a:rPr>
              <a:t> </a:t>
            </a:r>
            <a:r>
              <a:rPr lang="en-US" sz="1600" i="1" dirty="0">
                <a:solidFill>
                  <a:prstClr val="black"/>
                </a:solidFill>
                <a:latin typeface="Calibri"/>
                <a:ea typeface="+mn-ea"/>
                <a:cs typeface="Neo Sans Intel"/>
              </a:rPr>
              <a:t>subjective</a:t>
            </a:r>
            <a:r>
              <a:rPr lang="en-US" sz="1600" dirty="0">
                <a:solidFill>
                  <a:prstClr val="black"/>
                </a:solidFill>
                <a:latin typeface="Calibri"/>
                <a:ea typeface="+mn-ea"/>
                <a:cs typeface="Neo Sans Intel"/>
              </a:rPr>
              <a:t> software stack </a:t>
            </a:r>
            <a:r>
              <a:rPr lang="en-US" sz="1600" dirty="0" smtClean="0">
                <a:solidFill>
                  <a:prstClr val="black"/>
                </a:solidFill>
                <a:latin typeface="Calibri"/>
                <a:ea typeface="+mn-ea"/>
                <a:cs typeface="Neo Sans Intel"/>
              </a:rPr>
              <a:t>comparison</a:t>
            </a:r>
            <a:endParaRPr lang="en-US" sz="1600" dirty="0">
              <a:solidFill>
                <a:prstClr val="black"/>
              </a:solidFill>
              <a:latin typeface="Calibri"/>
              <a:ea typeface="+mn-ea"/>
              <a:cs typeface="Neo Sans Intel"/>
            </a:endParaRPr>
          </a:p>
        </p:txBody>
      </p:sp>
      <p:sp>
        <p:nvSpPr>
          <p:cNvPr id="30" name="TextBox 29"/>
          <p:cNvSpPr txBox="1"/>
          <p:nvPr/>
        </p:nvSpPr>
        <p:spPr>
          <a:xfrm>
            <a:off x="1780177" y="3188100"/>
            <a:ext cx="561271"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1F497D"/>
                </a:solidFill>
                <a:latin typeface="Calibri"/>
                <a:ea typeface="+mn-ea"/>
                <a:cs typeface="Neo Sans Intel"/>
              </a:rPr>
              <a:t>vs</a:t>
            </a:r>
          </a:p>
        </p:txBody>
      </p:sp>
      <p:sp>
        <p:nvSpPr>
          <p:cNvPr id="31" name="Rectangle 30"/>
          <p:cNvSpPr/>
          <p:nvPr/>
        </p:nvSpPr>
        <p:spPr>
          <a:xfrm>
            <a:off x="5329971" y="4350003"/>
            <a:ext cx="2263104" cy="594369"/>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32 nodes on ALCF </a:t>
            </a:r>
            <a:r>
              <a:rPr kumimoji="0" lang="en-US" sz="2000" b="0" i="0" u="none" strike="noStrike" kern="0" cap="none" spc="0" normalizeH="0" baseline="0" noProof="0" dirty="0" err="1" smtClean="0">
                <a:ln>
                  <a:noFill/>
                </a:ln>
                <a:solidFill>
                  <a:prstClr val="white"/>
                </a:solidFill>
                <a:effectLst/>
                <a:uLnTx/>
                <a:uFillTx/>
                <a:latin typeface="Calibri"/>
                <a:ea typeface="+mn-ea"/>
                <a:cs typeface="+mn-cs"/>
              </a:rPr>
              <a:t>Vesta</a:t>
            </a:r>
            <a:r>
              <a:rPr kumimoji="0" lang="en-US" sz="2000" b="0" i="0" u="none" strike="noStrike" kern="0" cap="none" spc="0" normalizeH="0" baseline="0" noProof="0" dirty="0" smtClean="0">
                <a:ln>
                  <a:noFill/>
                </a:ln>
                <a:solidFill>
                  <a:prstClr val="white"/>
                </a:solidFill>
                <a:effectLst/>
                <a:uLnTx/>
                <a:uFillTx/>
                <a:latin typeface="Calibri"/>
                <a:ea typeface="+mn-ea"/>
                <a:cs typeface="+mn-cs"/>
              </a:rPr>
              <a:t> machine</a:t>
            </a:r>
          </a:p>
        </p:txBody>
      </p:sp>
      <p:sp>
        <p:nvSpPr>
          <p:cNvPr id="32" name="Rectangle 31"/>
          <p:cNvSpPr/>
          <p:nvPr/>
        </p:nvSpPr>
        <p:spPr>
          <a:xfrm>
            <a:off x="4316450" y="187748"/>
            <a:ext cx="2555838" cy="66699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PAMI and </a:t>
            </a:r>
            <a:r>
              <a:rPr kumimoji="0" lang="en-US" sz="2000" b="0"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libfabric</a:t>
            </a:r>
            <a:r>
              <a:rPr kumimoji="0" lang="en-US" sz="20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performance</a:t>
            </a:r>
          </a:p>
        </p:txBody>
      </p:sp>
      <p:sp>
        <p:nvSpPr>
          <p:cNvPr id="34" name="Title 1"/>
          <p:cNvSpPr>
            <a:spLocks noGrp="1"/>
          </p:cNvSpPr>
          <p:nvPr>
            <p:ph type="title"/>
          </p:nvPr>
        </p:nvSpPr>
        <p:spPr>
          <a:xfrm>
            <a:off x="340678" y="187748"/>
            <a:ext cx="8229600" cy="447056"/>
          </a:xfrm>
        </p:spPr>
        <p:txBody>
          <a:bodyPr/>
          <a:lstStyle/>
          <a:p>
            <a:r>
              <a:rPr lang="en-US" b="1" dirty="0" smtClean="0">
                <a:latin typeface="Arial Narrow" panose="020B0606020202030204" pitchFamily="34" charset="0"/>
              </a:rPr>
              <a:t>LIBFABRIC SCALABILITY</a:t>
            </a:r>
            <a:endParaRPr lang="en-US" b="1" dirty="0">
              <a:latin typeface="Arial Narrow" panose="020B0606020202030204" pitchFamily="34" charset="0"/>
            </a:endParaRPr>
          </a:p>
        </p:txBody>
      </p:sp>
      <p:sp>
        <p:nvSpPr>
          <p:cNvPr id="35" name="Slide Number Placeholder 2"/>
          <p:cNvSpPr>
            <a:spLocks noGrp="1"/>
          </p:cNvSpPr>
          <p:nvPr>
            <p:ph type="sldNum" sz="quarter" idx="10"/>
          </p:nvPr>
        </p:nvSpPr>
        <p:spPr>
          <a:xfrm>
            <a:off x="6872288" y="4824413"/>
            <a:ext cx="2133600" cy="273050"/>
          </a:xfrm>
        </p:spPr>
        <p:txBody>
          <a:bodyPr/>
          <a:lstStyle/>
          <a:p>
            <a:fld id="{82355B95-3BD2-422D-9A53-3CFD41FF4420}" type="slidenum">
              <a:rPr lang="en-US" smtClean="0"/>
              <a:t>9</a:t>
            </a:fld>
            <a:endParaRPr lang="en-US" dirty="0"/>
          </a:p>
        </p:txBody>
      </p:sp>
      <p:pic>
        <p:nvPicPr>
          <p:cNvPr id="19" name="Picture 2" descr="http://www.slothparadise.com/wp-content/uploads/2016/03/mpi-llnl-logo.gi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820853" y="457221"/>
            <a:ext cx="1018179" cy="35505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txBox="1">
            <a:spLocks/>
          </p:cNvSpPr>
          <p:nvPr/>
        </p:nvSpPr>
        <p:spPr bwMode="auto">
          <a:xfrm>
            <a:off x="6908086" y="39907"/>
            <a:ext cx="2062003" cy="401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800" b="0" i="0" kern="1200" baseline="0">
                <a:solidFill>
                  <a:schemeClr val="tx2"/>
                </a:solidFill>
                <a:latin typeface="Arial"/>
                <a:ea typeface="ＭＳ Ｐゴシック" charset="0"/>
                <a:cs typeface="Arial"/>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ctr"/>
            <a:r>
              <a:rPr lang="en-US" sz="2400" b="1" dirty="0" smtClean="0">
                <a:solidFill>
                  <a:schemeClr val="accent1"/>
                </a:solidFill>
                <a:latin typeface="Times New Roman" panose="02020603050405020304" pitchFamily="18" charset="0"/>
                <a:cs typeface="Times New Roman" panose="02020603050405020304" pitchFamily="18" charset="0"/>
              </a:rPr>
              <a:t>Blue Gene / Q</a:t>
            </a:r>
            <a:endParaRPr lang="en-US"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49869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1275</Words>
  <Application>Microsoft Office PowerPoint</Application>
  <PresentationFormat>On-screen Show (16:9)</PresentationFormat>
  <Paragraphs>292</Paragraphs>
  <Slides>21</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ＭＳ Ｐゴシック</vt:lpstr>
      <vt:lpstr>ＭＳ Ｐゴシック</vt:lpstr>
      <vt:lpstr>Arial</vt:lpstr>
      <vt:lpstr>Arial Narrow</vt:lpstr>
      <vt:lpstr>Calibri</vt:lpstr>
      <vt:lpstr>Intel Clear</vt:lpstr>
      <vt:lpstr>Lucida Console</vt:lpstr>
      <vt:lpstr>Neo Sans Intel</vt:lpstr>
      <vt:lpstr>Times New Roman</vt:lpstr>
      <vt:lpstr>Wingdings</vt:lpstr>
      <vt:lpstr>Int_PPT Template_ClearPro_16x9</vt:lpstr>
      <vt:lpstr>Acrobat Document</vt:lpstr>
      <vt:lpstr>PowerPoint Presentation</vt:lpstr>
      <vt:lpstr>Sean Hefty</vt:lpstr>
      <vt:lpstr>PowerPoint Presentation</vt:lpstr>
      <vt:lpstr>PowerPoint Presentation</vt:lpstr>
      <vt:lpstr>PowerPoint Presentation</vt:lpstr>
      <vt:lpstr>OFI DEVELOPMENT STATUS</vt:lpstr>
      <vt:lpstr>OFI LIBFABRIC COMMUNITY</vt:lpstr>
      <vt:lpstr>LIBFABRIC SCALABILITY</vt:lpstr>
      <vt:lpstr>LIBFABRIC SCALABILITY</vt:lpstr>
      <vt:lpstr>PowerPoint Presentation</vt:lpstr>
      <vt:lpstr>LIBFABRIC SCALABILITY</vt:lpstr>
      <vt:lpstr>LIBFABRIC SCALABILITY</vt:lpstr>
      <vt:lpstr>PowerPoint Presentation</vt:lpstr>
      <vt:lpstr>PowerPoint Presentation</vt:lpstr>
      <vt:lpstr>ADDRESSING THE OFI-PROVIDER GAP</vt:lpstr>
      <vt:lpstr>UTILITY PROVIDER</vt:lpstr>
      <vt:lpstr>MOVING FORWARD</vt:lpstr>
      <vt:lpstr>TARGET SCHEDULE</vt:lpstr>
      <vt:lpstr>SUMMARY</vt:lpstr>
      <vt:lpstr>LEGAL DISCLAIMER &amp; OPTIMIZATION NOTICE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2015-05-06T16:36:39Z</dcterms:created>
  <dcterms:modified xsi:type="dcterms:W3CDTF">2016-11-07T18:24:04Z</dcterms:modified>
</cp:coreProperties>
</file>