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730" r:id="rId2"/>
  </p:sldMasterIdLst>
  <p:notesMasterIdLst>
    <p:notesMasterId r:id="rId27"/>
  </p:notesMasterIdLst>
  <p:handoutMasterIdLst>
    <p:handoutMasterId r:id="rId28"/>
  </p:handoutMasterIdLst>
  <p:sldIdLst>
    <p:sldId id="262" r:id="rId3"/>
    <p:sldId id="299" r:id="rId4"/>
    <p:sldId id="300" r:id="rId5"/>
    <p:sldId id="288" r:id="rId6"/>
    <p:sldId id="307" r:id="rId7"/>
    <p:sldId id="287" r:id="rId8"/>
    <p:sldId id="283" r:id="rId9"/>
    <p:sldId id="295" r:id="rId10"/>
    <p:sldId id="309" r:id="rId11"/>
    <p:sldId id="310" r:id="rId12"/>
    <p:sldId id="311" r:id="rId13"/>
    <p:sldId id="308" r:id="rId14"/>
    <p:sldId id="305" r:id="rId15"/>
    <p:sldId id="276" r:id="rId16"/>
    <p:sldId id="277" r:id="rId17"/>
    <p:sldId id="278" r:id="rId18"/>
    <p:sldId id="279" r:id="rId19"/>
    <p:sldId id="280" r:id="rId20"/>
    <p:sldId id="313" r:id="rId21"/>
    <p:sldId id="314" r:id="rId22"/>
    <p:sldId id="315" r:id="rId23"/>
    <p:sldId id="316" r:id="rId24"/>
    <p:sldId id="317" r:id="rId25"/>
    <p:sldId id="312" r:id="rId26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12">
          <p15:clr>
            <a:srgbClr val="A4A3A4"/>
          </p15:clr>
        </p15:guide>
        <p15:guide id="2" pos="129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55302"/>
    <a:srgbClr val="6D6E71"/>
    <a:srgbClr val="00519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preferSingleView="1">
    <p:restoredLeft sz="15654" autoAdjust="0"/>
    <p:restoredTop sz="93677" autoAdjust="0"/>
  </p:normalViewPr>
  <p:slideViewPr>
    <p:cSldViewPr snapToObjects="1">
      <p:cViewPr varScale="1">
        <p:scale>
          <a:sx n="83" d="100"/>
          <a:sy n="83" d="100"/>
        </p:scale>
        <p:origin x="1450" y="72"/>
      </p:cViewPr>
      <p:guideLst>
        <p:guide orient="horz" pos="2112"/>
        <p:guide pos="1296"/>
      </p:guideLst>
    </p:cSldViewPr>
  </p:slideViewPr>
  <p:outlineViewPr>
    <p:cViewPr>
      <p:scale>
        <a:sx n="33" d="100"/>
        <a:sy n="33" d="100"/>
      </p:scale>
      <p:origin x="0" y="-416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-2394"/>
    </p:cViewPr>
  </p:sorterViewPr>
  <p:notesViewPr>
    <p:cSldViewPr snapToObjects="1">
      <p:cViewPr varScale="1">
        <p:scale>
          <a:sx n="49" d="100"/>
          <a:sy n="49" d="100"/>
        </p:scale>
        <p:origin x="2856" y="67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4" charset="0"/>
              </a:defRPr>
            </a:lvl1pPr>
          </a:lstStyle>
          <a:p>
            <a:pPr>
              <a:defRPr/>
            </a:pPr>
            <a:fld id="{2810977C-78C4-44A6-9062-13529794940B}" type="datetime1">
              <a:rPr lang="en-US"/>
              <a:pPr>
                <a:defRPr/>
              </a:pPr>
              <a:t>12/6/2017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4" charset="0"/>
              </a:defRPr>
            </a:lvl1pPr>
          </a:lstStyle>
          <a:p>
            <a:pPr>
              <a:defRPr/>
            </a:pPr>
            <a:fld id="{B677790C-C10F-418C-BBD3-E9287CF359E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252094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4" charset="0"/>
              </a:defRPr>
            </a:lvl1pPr>
          </a:lstStyle>
          <a:p>
            <a:pPr>
              <a:defRPr/>
            </a:pPr>
            <a:fld id="{1E54B44D-5D29-4C33-A27A-49FB812A1198}" type="datetime1">
              <a:rPr lang="en-US"/>
              <a:pPr>
                <a:defRPr/>
              </a:pPr>
              <a:t>12/6/2017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4" charset="0"/>
              </a:defRPr>
            </a:lvl1pPr>
          </a:lstStyle>
          <a:p>
            <a:pPr>
              <a:defRPr/>
            </a:pPr>
            <a:fld id="{2F085F8E-4804-4A67-B4BA-001C059D099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809810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4" charset="-128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4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4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4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F085F8E-4804-4A67-B4BA-001C059D0993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45658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F085F8E-4804-4A67-B4BA-001C059D0993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29335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F085F8E-4804-4A67-B4BA-001C059D0993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39858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F085F8E-4804-4A67-B4BA-001C059D0993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00742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 userDrawn="1"/>
        </p:nvSpPr>
        <p:spPr bwMode="auto">
          <a:xfrm>
            <a:off x="0" y="6492875"/>
            <a:ext cx="9144000" cy="212725"/>
          </a:xfrm>
          <a:prstGeom prst="rect">
            <a:avLst/>
          </a:prstGeom>
          <a:solidFill>
            <a:srgbClr val="E55302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Calibri" pitchFamily="4" charset="0"/>
            </a:endParaRPr>
          </a:p>
        </p:txBody>
      </p:sp>
      <p:pic>
        <p:nvPicPr>
          <p:cNvPr id="5" name="Picture 10" descr="ribbon_ppt_title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788"/>
          <a:stretch>
            <a:fillRect/>
          </a:stretch>
        </p:blipFill>
        <p:spPr bwMode="auto">
          <a:xfrm>
            <a:off x="0" y="0"/>
            <a:ext cx="9144000" cy="2481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2" descr="OpenFabric_Alliance_Logo_ppt.jp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324100"/>
            <a:ext cx="1143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57400" y="2667000"/>
            <a:ext cx="6629400" cy="1546225"/>
          </a:xfrm>
        </p:spPr>
        <p:txBody>
          <a:bodyPr/>
          <a:lstStyle>
            <a:lvl1pPr algn="l">
              <a:defRPr>
                <a:solidFill>
                  <a:srgbClr val="005195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57400" y="4267200"/>
            <a:ext cx="6629400" cy="1066800"/>
          </a:xfrm>
        </p:spPr>
        <p:txBody>
          <a:bodyPr/>
          <a:lstStyle>
            <a:lvl1pPr marL="0" indent="0" algn="l">
              <a:buNone/>
              <a:defRPr>
                <a:solidFill>
                  <a:srgbClr val="6D6E71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5D8184-9031-4DEC-A93A-6A34C64A3BEF}" type="datetime1">
              <a:rPr lang="en-US"/>
              <a:pPr>
                <a:defRPr/>
              </a:pPr>
              <a:t>12/6/2017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81000" y="6416675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026674A9-0B37-4387-93C6-B0D0F18698B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11398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627668-E8DE-48F7-8966-89B1C2277E0A}" type="datetime1">
              <a:rPr lang="en-US"/>
              <a:pPr>
                <a:defRPr/>
              </a:pPr>
              <a:t>12/6/2017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B0C3BB-8C9F-4C73-83D5-D0952988A2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7013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CAA127-7CEC-47B4-8F5D-137B14CF34D0}" type="datetime1">
              <a:rPr lang="en-US"/>
              <a:pPr>
                <a:defRPr/>
              </a:pPr>
              <a:t>12/6/2017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76A122-A525-44D1-8EC7-152F09D51E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892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E19429-2AF5-444D-ADE7-F99F97FD7356}" type="datetime1">
              <a:rPr lang="en-US"/>
              <a:pPr>
                <a:defRPr/>
              </a:pPr>
              <a:t>12/6/2017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AE7352-4E47-4E53-AB32-658BE41E6E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4696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C7C928-B232-4D00-8981-04367AF050D3}" type="datetime1">
              <a:rPr lang="en-US"/>
              <a:pPr>
                <a:defRPr/>
              </a:pPr>
              <a:t>12/6/2017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89DC45-1C6C-4BED-82E4-43BABEE2FB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2012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F20C02-5B51-4BA5-BABD-7965897B4FEA}" type="datetime1">
              <a:rPr lang="en-US"/>
              <a:pPr>
                <a:defRPr/>
              </a:pPr>
              <a:t>12/6/2017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CBBA13-48E2-489A-A3AD-F5EC1950E4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800788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601D5B-E0C6-4268-8CE2-5C8721B3CE74}" type="datetime1">
              <a:rPr lang="en-US"/>
              <a:pPr>
                <a:defRPr/>
              </a:pPr>
              <a:t>12/6/2017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6CBA07-2D4E-42BD-A184-7167E6B12C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09368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C57FAD-4C19-4958-90EC-7829DD54BE8C}" type="datetime1">
              <a:rPr lang="en-US"/>
              <a:pPr>
                <a:defRPr/>
              </a:pPr>
              <a:t>12/6/2017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F1DCEA-1830-4287-BA6E-C765A97060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57361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E87149-6FE4-4A67-B001-B56D21228049}" type="datetime1">
              <a:rPr lang="en-US"/>
              <a:pPr>
                <a:defRPr/>
              </a:pPr>
              <a:t>12/6/2017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9C9992-BBCA-4A71-82A5-5523CE63FB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829235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F08770-D182-4A8A-A267-005A8D1A7ACF}" type="datetime1">
              <a:rPr lang="en-US"/>
              <a:pPr>
                <a:defRPr/>
              </a:pPr>
              <a:t>12/6/2017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96B589-6024-4D25-91DD-9AE7BE0F0A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900536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FEB0DE-2464-4F1A-AA34-A5DBA6EA4AB0}" type="datetime1">
              <a:rPr lang="en-US"/>
              <a:pPr>
                <a:defRPr/>
              </a:pPr>
              <a:t>12/6/2017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2EFA7C-C88C-4CB7-A36D-FD8A6A6EE6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7870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F9B1DB-5DFA-4822-9F58-E41D3F8124CB}" type="datetime1">
              <a:rPr lang="en-US"/>
              <a:pPr>
                <a:defRPr/>
              </a:pPr>
              <a:t>12/6/2017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43D33A-93A5-4BFF-80F7-CA11B1D5A4D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32530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C84CB0-B577-4CE6-9B48-99F8971EA1C2}" type="datetime1">
              <a:rPr lang="en-US"/>
              <a:pPr>
                <a:defRPr/>
              </a:pPr>
              <a:t>12/6/2017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E5B563-F8B1-4269-BC3D-742FBA1155C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15279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155ACA-E42E-453C-BDC5-6FC782FE978C}" type="datetime1">
              <a:rPr lang="en-US"/>
              <a:pPr>
                <a:defRPr/>
              </a:pPr>
              <a:t>12/6/2017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029D3B-728D-40F7-9120-75B1C7519E0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39350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F6DD30-BB7F-4D74-B452-EEFC48C81BEB}" type="datetime1">
              <a:rPr lang="en-US"/>
              <a:pPr>
                <a:defRPr/>
              </a:pPr>
              <a:t>12/6/2017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9597AF-E6D4-4531-90EE-FF9C09EA5DF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80037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4E6798-D62C-4431-924F-FDB99EFC9ADF}" type="datetime1">
              <a:rPr lang="en-US"/>
              <a:pPr>
                <a:defRPr/>
              </a:pPr>
              <a:t>12/6/2017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444F97-8519-40DC-B33D-21A91080948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53779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21E8C2-D64E-4A59-B7D6-BA5967CEF420}" type="datetime1">
              <a:rPr lang="en-US"/>
              <a:pPr>
                <a:defRPr/>
              </a:pPr>
              <a:t>12/6/2017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E7C330-27CE-44E0-A30B-1CEAFDED838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91566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850496-88B9-42F6-A035-D8901D493FB1}" type="datetime1">
              <a:rPr lang="en-US"/>
              <a:pPr>
                <a:defRPr/>
              </a:pPr>
              <a:t>12/6/2017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903CCE-5CB7-4CC0-9F64-BBDEC500D11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00037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E34C21-7719-48C8-B845-6A1A0631AE63}" type="datetime1">
              <a:rPr lang="en-US"/>
              <a:pPr>
                <a:defRPr/>
              </a:pPr>
              <a:t>12/6/2017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D1DC10-E0F6-49E9-9C83-367FDE4738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6421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jpe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.xml"/><Relationship Id="rId3" Type="http://schemas.openxmlformats.org/officeDocument/2006/relationships/slideLayout" Target="../slideLayouts/slideLayout11.xml"/><Relationship Id="rId7" Type="http://schemas.openxmlformats.org/officeDocument/2006/relationships/slideLayout" Target="../slideLayouts/slideLayout15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11" Type="http://schemas.openxmlformats.org/officeDocument/2006/relationships/slideLayout" Target="../slideLayouts/slideLayout19.xml"/><Relationship Id="rId5" Type="http://schemas.openxmlformats.org/officeDocument/2006/relationships/slideLayout" Target="../slideLayouts/slideLayout13.xml"/><Relationship Id="rId10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2.xml"/><Relationship Id="rId9" Type="http://schemas.openxmlformats.org/officeDocument/2006/relationships/slideLayout" Target="../slideLayouts/slideLayout1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9" descr="ribbon_small_rgb.jpg"/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71600"/>
            <a:ext cx="9144000" cy="150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11"/>
          <p:cNvSpPr>
            <a:spLocks noChangeArrowheads="1"/>
          </p:cNvSpPr>
          <p:nvPr userDrawn="1"/>
        </p:nvSpPr>
        <p:spPr bwMode="auto">
          <a:xfrm>
            <a:off x="0" y="6492875"/>
            <a:ext cx="9144000" cy="212725"/>
          </a:xfrm>
          <a:prstGeom prst="rect">
            <a:avLst/>
          </a:prstGeom>
          <a:solidFill>
            <a:srgbClr val="E55302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Calibri" pitchFamily="4" charset="0"/>
            </a:endParaRPr>
          </a:p>
        </p:txBody>
      </p: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28600"/>
            <a:ext cx="7467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981200"/>
            <a:ext cx="8229600" cy="4646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91200" y="6416675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FFFFFF"/>
                </a:solidFill>
                <a:cs typeface="Arial" charset="0"/>
              </a:defRPr>
            </a:lvl1pPr>
          </a:lstStyle>
          <a:p>
            <a:pPr>
              <a:defRPr/>
            </a:pPr>
            <a:fld id="{954FEE9D-CB58-4C73-AC30-158FF729AF4B}" type="datetime1">
              <a:rPr lang="en-US"/>
              <a:pPr>
                <a:defRPr/>
              </a:pPr>
              <a:t>12/6/2017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16675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bg1"/>
                </a:solidFill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416675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1"/>
                </a:solidFill>
                <a:cs typeface="Arial" charset="0"/>
              </a:defRPr>
            </a:lvl1pPr>
          </a:lstStyle>
          <a:p>
            <a:pPr>
              <a:defRPr/>
            </a:pPr>
            <a:fld id="{AA674834-1A8B-40BC-80AD-CF4F17145E9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033" name="Picture 6" descr="OpenFabric_Alliance_Logo_ppt.jpg"/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228600"/>
            <a:ext cx="1104900" cy="110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1" name="Straight Connector 20"/>
          <p:cNvCxnSpPr/>
          <p:nvPr userDrawn="1"/>
        </p:nvCxnSpPr>
        <p:spPr>
          <a:xfrm>
            <a:off x="0" y="1447800"/>
            <a:ext cx="9144000" cy="1588"/>
          </a:xfrm>
          <a:prstGeom prst="line">
            <a:avLst/>
          </a:prstGeom>
          <a:ln w="12700" cap="flat" cmpd="sng" algn="ctr">
            <a:solidFill>
              <a:srgbClr val="E5530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1" r:id="rId1"/>
    <p:sldLayoutId id="2147483803" r:id="rId2"/>
    <p:sldLayoutId id="2147483804" r:id="rId3"/>
    <p:sldLayoutId id="2147483805" r:id="rId4"/>
    <p:sldLayoutId id="2147483806" r:id="rId5"/>
    <p:sldLayoutId id="2147483807" r:id="rId6"/>
    <p:sldLayoutId id="2147483808" r:id="rId7"/>
    <p:sldLayoutId id="2147483809" r:id="rId8"/>
  </p:sldLayoutIdLst>
  <p:hf hd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4000" kern="1200">
          <a:solidFill>
            <a:srgbClr val="005195"/>
          </a:solidFill>
          <a:latin typeface="Arial"/>
          <a:ea typeface="ＭＳ Ｐゴシック" pitchFamily="4" charset="-128"/>
          <a:cs typeface="Arial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  <a:cs typeface="Arial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  <a:cs typeface="Arial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  <a:cs typeface="Arial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  <a:cs typeface="Arial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Arial"/>
          <a:ea typeface="ＭＳ Ｐゴシック" pitchFamily="4" charset="-128"/>
          <a:cs typeface="Arial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tx1"/>
          </a:solidFill>
          <a:latin typeface="Arial"/>
          <a:ea typeface="ＭＳ Ｐゴシック" pitchFamily="4" charset="-128"/>
          <a:cs typeface="Arial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Arial"/>
          <a:ea typeface="ＭＳ Ｐゴシック" pitchFamily="4" charset="-128"/>
          <a:cs typeface="Arial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ern="1200">
          <a:solidFill>
            <a:schemeClr val="tx1"/>
          </a:solidFill>
          <a:latin typeface="Arial"/>
          <a:ea typeface="ＭＳ Ｐゴシック" pitchFamily="4" charset="-128"/>
          <a:cs typeface="Arial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ern="1200">
          <a:solidFill>
            <a:schemeClr val="tx1"/>
          </a:solidFill>
          <a:latin typeface="Arial"/>
          <a:ea typeface="ＭＳ Ｐゴシック" pitchFamily="4" charset="-128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D3CC6D79-0884-4DA1-82E3-EB55CC8309D9}" type="datetime1">
              <a:rPr lang="en-US"/>
              <a:pPr>
                <a:defRPr/>
              </a:pPr>
              <a:t>12/6/2017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A573700-73E0-48CA-A27A-6C97636940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0" r:id="rId1"/>
    <p:sldLayoutId id="2147483811" r:id="rId2"/>
    <p:sldLayoutId id="2147483812" r:id="rId3"/>
    <p:sldLayoutId id="2147483813" r:id="rId4"/>
    <p:sldLayoutId id="2147483814" r:id="rId5"/>
    <p:sldLayoutId id="2147483815" r:id="rId6"/>
    <p:sldLayoutId id="2147483816" r:id="rId7"/>
    <p:sldLayoutId id="2147483817" r:id="rId8"/>
    <p:sldLayoutId id="2147483818" r:id="rId9"/>
    <p:sldLayoutId id="2147483819" r:id="rId10"/>
    <p:sldLayoutId id="2147483820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OFI Shared Memory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OFIWG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4347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SHM Utilities: </a:t>
            </a:r>
            <a:r>
              <a:rPr lang="en-US" dirty="0" err="1" smtClean="0"/>
              <a:t>init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www.openfabrics.org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597AF-E6D4-4531-90EE-FF9C09EA5DF1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09600" y="2044700"/>
            <a:ext cx="88392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smr_create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fi_provider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prov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	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smr_map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*map,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   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smr_attr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attr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   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smr_region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**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smr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Create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smr_region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and initializes all components</a:t>
            </a:r>
          </a:p>
          <a:p>
            <a:pPr lvl="1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smr_map_create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fi_provider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prov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		 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peer_count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	 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smr_map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**map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Create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smr_map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to store peer addresses and pointers to peer regions</a:t>
            </a: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8932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SHM Utilities: mapping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www.openfabrics.org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597AF-E6D4-4531-90EE-FF9C09EA5DF1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33400" y="1676400"/>
            <a:ext cx="8686800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smr_map_add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fi_provider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prov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			  			 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smr_map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*map,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	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	 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char *name,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id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742950" lvl="3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Add a peer by name into map with specific id</a:t>
            </a:r>
          </a:p>
          <a:p>
            <a:pPr marL="742950" lvl="3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Note: adding to the map does not ensure peer region 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is mapped and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accessible</a:t>
            </a:r>
          </a:p>
          <a:p>
            <a:pPr marL="457200" lvl="3"/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smr_map_to_region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fi_provider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prov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				  		 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smr_peer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peer_buf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Try to map to the peer region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Returns –FI_EAGAIN if peer’s region is not initialized yet</a:t>
            </a:r>
          </a:p>
          <a:p>
            <a:pPr lvl="1"/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smr_map_to_endpoint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smr_region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region,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				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index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Exchange addressing information with a specific peer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Find this region in the peer to see if it has been mapped yet and update addresses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934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www.openfabrics.org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609600" y="1677987"/>
            <a:ext cx="6781800" cy="4646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 kern="1200">
                <a:solidFill>
                  <a:schemeClr val="tx1"/>
                </a:solidFill>
                <a:latin typeface="Arial"/>
                <a:ea typeface="ＭＳ Ｐゴシック" pitchFamily="4" charset="-128"/>
                <a:cs typeface="Arial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400" kern="1200">
                <a:solidFill>
                  <a:schemeClr val="tx1"/>
                </a:solidFill>
                <a:latin typeface="Arial"/>
                <a:ea typeface="ＭＳ Ｐゴシック" pitchFamily="4" charset="-128"/>
                <a:cs typeface="Arial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Arial"/>
                <a:ea typeface="ＭＳ Ｐゴシック" pitchFamily="4" charset="-128"/>
                <a:cs typeface="Arial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kern="1200">
                <a:solidFill>
                  <a:schemeClr val="tx1"/>
                </a:solidFill>
                <a:latin typeface="Arial"/>
                <a:ea typeface="ＭＳ Ｐゴシック" pitchFamily="4" charset="-128"/>
                <a:cs typeface="Arial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ern="1200">
                <a:solidFill>
                  <a:schemeClr val="tx1"/>
                </a:solidFill>
                <a:latin typeface="Arial"/>
                <a:ea typeface="ＭＳ Ｐゴシック" pitchFamily="4" charset="-128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SHM Support Options</a:t>
            </a:r>
          </a:p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SHM Primitives</a:t>
            </a:r>
          </a:p>
          <a:p>
            <a:pPr lvl="1"/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Region / </a:t>
            </a:r>
            <a:r>
              <a:rPr lang="en-US" dirty="0" err="1" smtClean="0">
                <a:solidFill>
                  <a:schemeClr val="bg1">
                    <a:lumMod val="75000"/>
                  </a:schemeClr>
                </a:solidFill>
              </a:rPr>
              <a:t>cmd</a:t>
            </a: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 / </a:t>
            </a:r>
            <a:r>
              <a:rPr lang="en-US" dirty="0" err="1" smtClean="0">
                <a:solidFill>
                  <a:schemeClr val="bg1">
                    <a:lumMod val="75000"/>
                  </a:schemeClr>
                </a:solidFill>
              </a:rPr>
              <a:t>resp</a:t>
            </a: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 / </a:t>
            </a:r>
            <a:r>
              <a:rPr lang="en-US" dirty="0" err="1" smtClean="0">
                <a:solidFill>
                  <a:schemeClr val="bg1">
                    <a:lumMod val="75000"/>
                  </a:schemeClr>
                </a:solidFill>
              </a:rPr>
              <a:t>addr</a:t>
            </a: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 / map</a:t>
            </a:r>
          </a:p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SHM Utilities</a:t>
            </a:r>
          </a:p>
          <a:p>
            <a:pPr lvl="1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Initialization / </a:t>
            </a: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mapping</a:t>
            </a:r>
          </a:p>
          <a:p>
            <a:r>
              <a:rPr lang="en-US" b="1" dirty="0" smtClean="0"/>
              <a:t>SHM Provider</a:t>
            </a:r>
          </a:p>
          <a:p>
            <a:pPr lvl="1"/>
            <a:r>
              <a:rPr lang="en-US" b="1" dirty="0" smtClean="0"/>
              <a:t>Requirements / status</a:t>
            </a:r>
          </a:p>
          <a:p>
            <a:pPr lvl="1"/>
            <a:r>
              <a:rPr lang="en-US" b="1" dirty="0" smtClean="0"/>
              <a:t>Message protocols: inline / inject / </a:t>
            </a:r>
            <a:r>
              <a:rPr lang="en-US" b="1" dirty="0" err="1" smtClean="0"/>
              <a:t>iov</a:t>
            </a:r>
            <a:endParaRPr lang="en-US" b="1" dirty="0" smtClean="0"/>
          </a:p>
          <a:p>
            <a:pPr lvl="1"/>
            <a:r>
              <a:rPr lang="en-US" b="1" dirty="0" smtClean="0"/>
              <a:t>Address exchange protocol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1204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SHM Provider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76400"/>
            <a:ext cx="8458200" cy="4646613"/>
          </a:xfrm>
        </p:spPr>
        <p:txBody>
          <a:bodyPr/>
          <a:lstStyle/>
          <a:p>
            <a:r>
              <a:rPr lang="en-US" dirty="0" smtClean="0"/>
              <a:t>Endpoint address defaults to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info-&gt;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src_addr</a:t>
            </a:r>
            <a:r>
              <a:rPr lang="en-US" dirty="0" smtClean="0"/>
              <a:t> if provided or default endpoint name format if no </a:t>
            </a:r>
            <a:r>
              <a:rPr lang="en-US" dirty="0" err="1" smtClean="0"/>
              <a:t>src_addr</a:t>
            </a:r>
            <a:r>
              <a:rPr lang="en-US" dirty="0" smtClean="0"/>
              <a:t> given, requiring </a:t>
            </a:r>
            <a:r>
              <a:rPr lang="en-US" dirty="0" smtClean="0"/>
              <a:t>out-of-band </a:t>
            </a:r>
            <a:r>
              <a:rPr lang="en-US" dirty="0" smtClean="0"/>
              <a:t>endpoint name </a:t>
            </a:r>
            <a:r>
              <a:rPr lang="en-US" dirty="0" smtClean="0"/>
              <a:t>exchange</a:t>
            </a:r>
          </a:p>
          <a:p>
            <a:pPr lvl="1"/>
            <a:r>
              <a:rPr lang="en-US" dirty="0" smtClean="0"/>
              <a:t>EP </a:t>
            </a:r>
            <a:r>
              <a:rPr lang="en-US" dirty="0" smtClean="0"/>
              <a:t>address = </a:t>
            </a:r>
            <a:r>
              <a:rPr lang="en-US" dirty="0" err="1" smtClean="0"/>
              <a:t>pid:domain_idx:endpoint_idx</a:t>
            </a:r>
            <a:endParaRPr lang="en-US" dirty="0" smtClean="0"/>
          </a:p>
          <a:p>
            <a:r>
              <a:rPr lang="en-US" dirty="0"/>
              <a:t>Only messaging and tagged support</a:t>
            </a:r>
          </a:p>
          <a:p>
            <a:r>
              <a:rPr lang="en-US" dirty="0"/>
              <a:t>Currently only DGRAM</a:t>
            </a:r>
          </a:p>
          <a:p>
            <a:pPr lvl="1"/>
            <a:r>
              <a:rPr lang="en-US" dirty="0"/>
              <a:t>Inherently supports RDM</a:t>
            </a:r>
          </a:p>
          <a:p>
            <a:pPr lvl="1"/>
            <a:r>
              <a:rPr lang="en-US" dirty="0" smtClean="0"/>
              <a:t>RMA </a:t>
            </a:r>
            <a:r>
              <a:rPr lang="en-US" dirty="0"/>
              <a:t>and atomic </a:t>
            </a:r>
            <a:r>
              <a:rPr lang="en-US" dirty="0" smtClean="0"/>
              <a:t>implementation in progress</a:t>
            </a:r>
            <a:endParaRPr lang="en-US" dirty="0"/>
          </a:p>
          <a:p>
            <a:r>
              <a:rPr lang="en-US" dirty="0"/>
              <a:t>Aim to get </a:t>
            </a:r>
            <a:r>
              <a:rPr lang="en-US" dirty="0" smtClean="0"/>
              <a:t>full support </a:t>
            </a:r>
            <a:r>
              <a:rPr lang="en-US" dirty="0"/>
              <a:t>working for </a:t>
            </a:r>
            <a:r>
              <a:rPr lang="en-US" dirty="0" smtClean="0"/>
              <a:t>MPI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www.openfabrics.org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7553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2052"/>
            <a:ext cx="7467600" cy="738548"/>
          </a:xfrm>
        </p:spPr>
        <p:txBody>
          <a:bodyPr/>
          <a:lstStyle/>
          <a:p>
            <a:r>
              <a:rPr lang="en-US" dirty="0" smtClean="0"/>
              <a:t>Small Message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Tx</a:t>
            </a:r>
            <a:r>
              <a:rPr lang="en-US" dirty="0" smtClean="0"/>
              <a:t> </a:t>
            </a:r>
            <a:r>
              <a:rPr lang="en-US" dirty="0"/>
              <a:t>side </a:t>
            </a:r>
            <a:r>
              <a:rPr lang="en-US" dirty="0" smtClean="0"/>
              <a:t>writes </a:t>
            </a:r>
            <a:r>
              <a:rPr lang="en-US" dirty="0" err="1" smtClean="0"/>
              <a:t>smr_cmd</a:t>
            </a:r>
            <a:r>
              <a:rPr lang="en-US" dirty="0" smtClean="0"/>
              <a:t> into peer’s </a:t>
            </a:r>
            <a:r>
              <a:rPr lang="en-US" dirty="0" err="1" smtClean="0"/>
              <a:t>cmd_queue</a:t>
            </a:r>
            <a:endParaRPr lang="en-US" dirty="0" smtClean="0"/>
          </a:p>
          <a:p>
            <a:pPr lvl="1"/>
            <a:r>
              <a:rPr lang="en-US" dirty="0" smtClean="0"/>
              <a:t>Only </a:t>
            </a:r>
            <a:r>
              <a:rPr lang="en-US" dirty="0"/>
              <a:t>very small </a:t>
            </a:r>
            <a:r>
              <a:rPr lang="en-US" dirty="0" smtClean="0"/>
              <a:t>messages that can fit </a:t>
            </a:r>
            <a:r>
              <a:rPr lang="en-US" i="1" dirty="0" smtClean="0"/>
              <a:t>inline</a:t>
            </a:r>
            <a:r>
              <a:rPr lang="en-US" dirty="0" smtClean="0"/>
              <a:t> into </a:t>
            </a:r>
            <a:r>
              <a:rPr lang="en-US" dirty="0" err="1" smtClean="0"/>
              <a:t>smr_cmd</a:t>
            </a:r>
            <a:r>
              <a:rPr lang="en-US" dirty="0" smtClean="0"/>
              <a:t> (128 bytes)</a:t>
            </a:r>
            <a:endParaRPr lang="en-US" dirty="0"/>
          </a:p>
          <a:p>
            <a:r>
              <a:rPr lang="en-US" dirty="0" smtClean="0"/>
              <a:t>Rx side decodes header and processes </a:t>
            </a:r>
            <a:r>
              <a:rPr lang="en-US" dirty="0" err="1" smtClean="0"/>
              <a:t>msg</a:t>
            </a:r>
            <a:endParaRPr lang="en-US" dirty="0" smtClean="0"/>
          </a:p>
          <a:p>
            <a:pPr lvl="1"/>
            <a:r>
              <a:rPr lang="en-US" dirty="0" smtClean="0"/>
              <a:t>Data is retrieved directly from </a:t>
            </a:r>
            <a:r>
              <a:rPr lang="en-US" dirty="0" err="1" smtClean="0"/>
              <a:t>cmd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www.openfabrics.org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5998308" y="5327526"/>
            <a:ext cx="533400" cy="4795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6531708" y="5327526"/>
            <a:ext cx="533400" cy="4795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7065108" y="5327526"/>
            <a:ext cx="533400" cy="4795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7598508" y="5327526"/>
            <a:ext cx="533400" cy="4795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3864708" y="5327526"/>
            <a:ext cx="533400" cy="4795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4398108" y="5327526"/>
            <a:ext cx="533400" cy="4795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4931508" y="5327526"/>
            <a:ext cx="533400" cy="4795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5464908" y="5327526"/>
            <a:ext cx="533400" cy="4795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3864708" y="5870818"/>
            <a:ext cx="4267200" cy="318598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Rx Command Queue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065215" y="4648200"/>
            <a:ext cx="533400" cy="4795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err="1" smtClean="0"/>
              <a:t>Tx</a:t>
            </a:r>
            <a:r>
              <a:rPr lang="en-US" sz="1200" dirty="0" smtClean="0"/>
              <a:t> CMD</a:t>
            </a:r>
            <a:endParaRPr lang="en-US" sz="1200" dirty="0"/>
          </a:p>
        </p:txBody>
      </p:sp>
      <p:cxnSp>
        <p:nvCxnSpPr>
          <p:cNvPr id="20" name="Elbow Connector 19"/>
          <p:cNvCxnSpPr>
            <a:stCxn id="16" idx="3"/>
            <a:endCxn id="14" idx="0"/>
          </p:cNvCxnSpPr>
          <p:nvPr/>
        </p:nvCxnSpPr>
        <p:spPr>
          <a:xfrm>
            <a:off x="2598615" y="4887974"/>
            <a:ext cx="3132993" cy="439552"/>
          </a:xfrm>
          <a:prstGeom prst="bentConnector2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Elbow Connector 29"/>
          <p:cNvCxnSpPr/>
          <p:nvPr/>
        </p:nvCxnSpPr>
        <p:spPr>
          <a:xfrm rot="5400000" flipH="1" flipV="1">
            <a:off x="7027528" y="3744454"/>
            <a:ext cx="439552" cy="2726592"/>
          </a:xfrm>
          <a:prstGeom prst="bentConnector2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3200400" y="4419600"/>
            <a:ext cx="0" cy="1905000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itle 1"/>
          <p:cNvSpPr txBox="1">
            <a:spLocks/>
          </p:cNvSpPr>
          <p:nvPr/>
        </p:nvSpPr>
        <p:spPr bwMode="auto">
          <a:xfrm>
            <a:off x="1143000" y="802292"/>
            <a:ext cx="7467600" cy="4033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4000" kern="1200">
                <a:solidFill>
                  <a:srgbClr val="005195"/>
                </a:solidFill>
                <a:latin typeface="Arial"/>
                <a:ea typeface="ＭＳ Ｐゴシック" pitchFamily="4" charset="-128"/>
                <a:cs typeface="Arial"/>
              </a:defRPr>
            </a:lvl1pPr>
            <a:lvl2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005195"/>
                </a:solidFill>
                <a:latin typeface="Arial" charset="0"/>
                <a:ea typeface="ＭＳ Ｐゴシック" pitchFamily="4" charset="-128"/>
                <a:cs typeface="Arial" charset="0"/>
              </a:defRPr>
            </a:lvl2pPr>
            <a:lvl3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005195"/>
                </a:solidFill>
                <a:latin typeface="Arial" charset="0"/>
                <a:ea typeface="ＭＳ Ｐゴシック" pitchFamily="4" charset="-128"/>
                <a:cs typeface="Arial" charset="0"/>
              </a:defRPr>
            </a:lvl3pPr>
            <a:lvl4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005195"/>
                </a:solidFill>
                <a:latin typeface="Arial" charset="0"/>
                <a:ea typeface="ＭＳ Ｐゴシック" pitchFamily="4" charset="-128"/>
                <a:cs typeface="Arial" charset="0"/>
              </a:defRPr>
            </a:lvl4pPr>
            <a:lvl5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005195"/>
                </a:solidFill>
                <a:latin typeface="Arial" charset="0"/>
                <a:ea typeface="ＭＳ Ｐゴシック" pitchFamily="4" charset="-128"/>
                <a:cs typeface="Arial" charset="0"/>
              </a:defRPr>
            </a:lvl5pPr>
            <a:lvl6pPr marL="457200" algn="l" defTabSz="457200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rgbClr val="005195"/>
                </a:solidFill>
                <a:latin typeface="Arial" charset="0"/>
                <a:ea typeface="ＭＳ Ｐゴシック" pitchFamily="4" charset="-128"/>
              </a:defRPr>
            </a:lvl6pPr>
            <a:lvl7pPr marL="914400" algn="l" defTabSz="457200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rgbClr val="005195"/>
                </a:solidFill>
                <a:latin typeface="Arial" charset="0"/>
                <a:ea typeface="ＭＳ Ｐゴシック" pitchFamily="4" charset="-128"/>
              </a:defRPr>
            </a:lvl7pPr>
            <a:lvl8pPr marL="1371600" algn="l" defTabSz="457200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rgbClr val="005195"/>
                </a:solidFill>
                <a:latin typeface="Arial" charset="0"/>
                <a:ea typeface="ＭＳ Ｐゴシック" pitchFamily="4" charset="-128"/>
              </a:defRPr>
            </a:lvl8pPr>
            <a:lvl9pPr marL="1828800" algn="l" defTabSz="457200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rgbClr val="005195"/>
                </a:solidFill>
                <a:latin typeface="Arial" charset="0"/>
                <a:ea typeface="ＭＳ Ｐゴシック" pitchFamily="4" charset="-128"/>
              </a:defRPr>
            </a:lvl9pPr>
          </a:lstStyle>
          <a:p>
            <a:r>
              <a:rPr lang="en-US" sz="2600" dirty="0" smtClean="0"/>
              <a:t>(</a:t>
            </a:r>
            <a:r>
              <a:rPr lang="en-US" sz="2600" dirty="0" err="1" smtClean="0"/>
              <a:t>smr_src_inline</a:t>
            </a:r>
            <a:r>
              <a:rPr lang="en-US" sz="2600" dirty="0" smtClean="0"/>
              <a:t>)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1472680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0620" y="1981200"/>
            <a:ext cx="8229600" cy="4646613"/>
          </a:xfrm>
        </p:spPr>
        <p:txBody>
          <a:bodyPr/>
          <a:lstStyle/>
          <a:p>
            <a:r>
              <a:rPr lang="en-US" dirty="0" err="1" smtClean="0"/>
              <a:t>Tx</a:t>
            </a:r>
            <a:r>
              <a:rPr lang="en-US" dirty="0" smtClean="0"/>
              <a:t> side writes data into Rx side inject buffer</a:t>
            </a:r>
          </a:p>
          <a:p>
            <a:r>
              <a:rPr lang="en-US" dirty="0" err="1" smtClean="0"/>
              <a:t>Tx</a:t>
            </a:r>
            <a:r>
              <a:rPr lang="en-US" dirty="0" smtClean="0"/>
              <a:t> </a:t>
            </a:r>
            <a:r>
              <a:rPr lang="en-US" dirty="0"/>
              <a:t>side </a:t>
            </a:r>
            <a:r>
              <a:rPr lang="en-US" dirty="0" smtClean="0"/>
              <a:t>writes </a:t>
            </a:r>
            <a:r>
              <a:rPr lang="en-US" dirty="0" err="1" smtClean="0"/>
              <a:t>msg</a:t>
            </a:r>
            <a:r>
              <a:rPr lang="en-US" dirty="0" smtClean="0"/>
              <a:t> header to Rx </a:t>
            </a:r>
            <a:r>
              <a:rPr lang="en-US" dirty="0" err="1" smtClean="0"/>
              <a:t>cmd</a:t>
            </a:r>
            <a:endParaRPr lang="en-US" dirty="0" smtClean="0"/>
          </a:p>
          <a:p>
            <a:pPr lvl="1"/>
            <a:r>
              <a:rPr lang="en-US" dirty="0" smtClean="0"/>
              <a:t>Header includes inject buffer offset</a:t>
            </a:r>
          </a:p>
          <a:p>
            <a:r>
              <a:rPr lang="en-US" dirty="0" smtClean="0"/>
              <a:t>Rx side decodes header and processes </a:t>
            </a:r>
            <a:r>
              <a:rPr lang="en-US" dirty="0" err="1" smtClean="0"/>
              <a:t>msg</a:t>
            </a:r>
            <a:endParaRPr lang="en-US" dirty="0" smtClean="0"/>
          </a:p>
          <a:p>
            <a:pPr lvl="1"/>
            <a:r>
              <a:rPr lang="en-US" dirty="0" smtClean="0"/>
              <a:t>Data is retrieved from Rx inject buffer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www.openfabrics.org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5488354" y="5098926"/>
            <a:ext cx="533400" cy="4795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021754" y="5098926"/>
            <a:ext cx="533400" cy="4795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6555154" y="5098926"/>
            <a:ext cx="533400" cy="4795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7088554" y="5098926"/>
            <a:ext cx="533400" cy="4795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3354754" y="5098926"/>
            <a:ext cx="533400" cy="4795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3888154" y="5098926"/>
            <a:ext cx="533400" cy="4795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4421554" y="5098926"/>
            <a:ext cx="533400" cy="4795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4954954" y="5098926"/>
            <a:ext cx="533400" cy="4795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2222073" y="5553709"/>
            <a:ext cx="4267200" cy="31859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Rx Command Queue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1555261" y="4419600"/>
            <a:ext cx="533400" cy="4795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err="1" smtClean="0"/>
              <a:t>Tx</a:t>
            </a:r>
            <a:r>
              <a:rPr lang="en-US" sz="1200" dirty="0" smtClean="0"/>
              <a:t> CMD</a:t>
            </a:r>
            <a:endParaRPr lang="en-US" sz="1200" dirty="0"/>
          </a:p>
        </p:txBody>
      </p:sp>
      <p:cxnSp>
        <p:nvCxnSpPr>
          <p:cNvPr id="16" name="Elbow Connector 15"/>
          <p:cNvCxnSpPr>
            <a:stCxn id="15" idx="3"/>
          </p:cNvCxnSpPr>
          <p:nvPr/>
        </p:nvCxnSpPr>
        <p:spPr>
          <a:xfrm>
            <a:off x="2088661" y="4659374"/>
            <a:ext cx="3638413" cy="439552"/>
          </a:xfrm>
          <a:prstGeom prst="bentConnector3">
            <a:avLst>
              <a:gd name="adj1" fmla="val 100264"/>
            </a:avLst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4673843" y="5970461"/>
            <a:ext cx="1531815" cy="4795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Inject Buffer</a:t>
            </a:r>
            <a:endParaRPr lang="en-US" sz="1200" dirty="0"/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5727074" y="5578474"/>
            <a:ext cx="0" cy="35089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Elbow Connector 19"/>
          <p:cNvCxnSpPr>
            <a:stCxn id="15" idx="2"/>
            <a:endCxn id="18" idx="1"/>
          </p:cNvCxnSpPr>
          <p:nvPr/>
        </p:nvCxnSpPr>
        <p:spPr>
          <a:xfrm rot="16200000" flipH="1">
            <a:off x="2592359" y="4128750"/>
            <a:ext cx="1311087" cy="2851882"/>
          </a:xfrm>
          <a:prstGeom prst="bentConnector2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itle 1"/>
          <p:cNvSpPr txBox="1">
            <a:spLocks/>
          </p:cNvSpPr>
          <p:nvPr/>
        </p:nvSpPr>
        <p:spPr bwMode="auto">
          <a:xfrm>
            <a:off x="457200" y="252052"/>
            <a:ext cx="7467600" cy="7385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4000" kern="1200">
                <a:solidFill>
                  <a:srgbClr val="005195"/>
                </a:solidFill>
                <a:latin typeface="Arial"/>
                <a:ea typeface="ＭＳ Ｐゴシック" pitchFamily="4" charset="-128"/>
                <a:cs typeface="Arial"/>
              </a:defRPr>
            </a:lvl1pPr>
            <a:lvl2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005195"/>
                </a:solidFill>
                <a:latin typeface="Arial" charset="0"/>
                <a:ea typeface="ＭＳ Ｐゴシック" pitchFamily="4" charset="-128"/>
                <a:cs typeface="Arial" charset="0"/>
              </a:defRPr>
            </a:lvl2pPr>
            <a:lvl3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005195"/>
                </a:solidFill>
                <a:latin typeface="Arial" charset="0"/>
                <a:ea typeface="ＭＳ Ｐゴシック" pitchFamily="4" charset="-128"/>
                <a:cs typeface="Arial" charset="0"/>
              </a:defRPr>
            </a:lvl3pPr>
            <a:lvl4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005195"/>
                </a:solidFill>
                <a:latin typeface="Arial" charset="0"/>
                <a:ea typeface="ＭＳ Ｐゴシック" pitchFamily="4" charset="-128"/>
                <a:cs typeface="Arial" charset="0"/>
              </a:defRPr>
            </a:lvl4pPr>
            <a:lvl5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005195"/>
                </a:solidFill>
                <a:latin typeface="Arial" charset="0"/>
                <a:ea typeface="ＭＳ Ｐゴシック" pitchFamily="4" charset="-128"/>
                <a:cs typeface="Arial" charset="0"/>
              </a:defRPr>
            </a:lvl5pPr>
            <a:lvl6pPr marL="457200" algn="l" defTabSz="457200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rgbClr val="005195"/>
                </a:solidFill>
                <a:latin typeface="Arial" charset="0"/>
                <a:ea typeface="ＭＳ Ｐゴシック" pitchFamily="4" charset="-128"/>
              </a:defRPr>
            </a:lvl6pPr>
            <a:lvl7pPr marL="914400" algn="l" defTabSz="457200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rgbClr val="005195"/>
                </a:solidFill>
                <a:latin typeface="Arial" charset="0"/>
                <a:ea typeface="ＭＳ Ｐゴシック" pitchFamily="4" charset="-128"/>
              </a:defRPr>
            </a:lvl7pPr>
            <a:lvl8pPr marL="1371600" algn="l" defTabSz="457200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rgbClr val="005195"/>
                </a:solidFill>
                <a:latin typeface="Arial" charset="0"/>
                <a:ea typeface="ＭＳ Ｐゴシック" pitchFamily="4" charset="-128"/>
              </a:defRPr>
            </a:lvl8pPr>
            <a:lvl9pPr marL="1828800" algn="l" defTabSz="457200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rgbClr val="005195"/>
                </a:solidFill>
                <a:latin typeface="Arial" charset="0"/>
                <a:ea typeface="ＭＳ Ｐゴシック" pitchFamily="4" charset="-128"/>
              </a:defRPr>
            </a:lvl9pPr>
          </a:lstStyle>
          <a:p>
            <a:r>
              <a:rPr lang="en-US" dirty="0" smtClean="0"/>
              <a:t>Medium Message Example</a:t>
            </a:r>
            <a:endParaRPr lang="en-US" dirty="0"/>
          </a:p>
        </p:txBody>
      </p:sp>
      <p:sp>
        <p:nvSpPr>
          <p:cNvPr id="22" name="Title 1"/>
          <p:cNvSpPr txBox="1">
            <a:spLocks/>
          </p:cNvSpPr>
          <p:nvPr/>
        </p:nvSpPr>
        <p:spPr bwMode="auto">
          <a:xfrm>
            <a:off x="1143000" y="802292"/>
            <a:ext cx="7467600" cy="4033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4000" kern="1200">
                <a:solidFill>
                  <a:srgbClr val="005195"/>
                </a:solidFill>
                <a:latin typeface="Arial"/>
                <a:ea typeface="ＭＳ Ｐゴシック" pitchFamily="4" charset="-128"/>
                <a:cs typeface="Arial"/>
              </a:defRPr>
            </a:lvl1pPr>
            <a:lvl2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005195"/>
                </a:solidFill>
                <a:latin typeface="Arial" charset="0"/>
                <a:ea typeface="ＭＳ Ｐゴシック" pitchFamily="4" charset="-128"/>
                <a:cs typeface="Arial" charset="0"/>
              </a:defRPr>
            </a:lvl2pPr>
            <a:lvl3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005195"/>
                </a:solidFill>
                <a:latin typeface="Arial" charset="0"/>
                <a:ea typeface="ＭＳ Ｐゴシック" pitchFamily="4" charset="-128"/>
                <a:cs typeface="Arial" charset="0"/>
              </a:defRPr>
            </a:lvl3pPr>
            <a:lvl4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005195"/>
                </a:solidFill>
                <a:latin typeface="Arial" charset="0"/>
                <a:ea typeface="ＭＳ Ｐゴシック" pitchFamily="4" charset="-128"/>
                <a:cs typeface="Arial" charset="0"/>
              </a:defRPr>
            </a:lvl4pPr>
            <a:lvl5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005195"/>
                </a:solidFill>
                <a:latin typeface="Arial" charset="0"/>
                <a:ea typeface="ＭＳ Ｐゴシック" pitchFamily="4" charset="-128"/>
                <a:cs typeface="Arial" charset="0"/>
              </a:defRPr>
            </a:lvl5pPr>
            <a:lvl6pPr marL="457200" algn="l" defTabSz="457200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rgbClr val="005195"/>
                </a:solidFill>
                <a:latin typeface="Arial" charset="0"/>
                <a:ea typeface="ＭＳ Ｐゴシック" pitchFamily="4" charset="-128"/>
              </a:defRPr>
            </a:lvl6pPr>
            <a:lvl7pPr marL="914400" algn="l" defTabSz="457200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rgbClr val="005195"/>
                </a:solidFill>
                <a:latin typeface="Arial" charset="0"/>
                <a:ea typeface="ＭＳ Ｐゴシック" pitchFamily="4" charset="-128"/>
              </a:defRPr>
            </a:lvl7pPr>
            <a:lvl8pPr marL="1371600" algn="l" defTabSz="457200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rgbClr val="005195"/>
                </a:solidFill>
                <a:latin typeface="Arial" charset="0"/>
                <a:ea typeface="ＭＳ Ｐゴシック" pitchFamily="4" charset="-128"/>
              </a:defRPr>
            </a:lvl8pPr>
            <a:lvl9pPr marL="1828800" algn="l" defTabSz="457200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rgbClr val="005195"/>
                </a:solidFill>
                <a:latin typeface="Arial" charset="0"/>
                <a:ea typeface="ＭＳ Ｐゴシック" pitchFamily="4" charset="-128"/>
              </a:defRPr>
            </a:lvl9pPr>
          </a:lstStyle>
          <a:p>
            <a:r>
              <a:rPr lang="en-US" sz="2600" dirty="0" smtClean="0"/>
              <a:t>(</a:t>
            </a:r>
            <a:r>
              <a:rPr lang="en-US" sz="2600" dirty="0" err="1" smtClean="0"/>
              <a:t>smr_src_inject</a:t>
            </a:r>
            <a:r>
              <a:rPr lang="en-US" sz="2600" dirty="0" smtClean="0"/>
              <a:t>)</a:t>
            </a:r>
            <a:endParaRPr lang="en-US" sz="2600" dirty="0"/>
          </a:p>
        </p:txBody>
      </p:sp>
      <p:cxnSp>
        <p:nvCxnSpPr>
          <p:cNvPr id="38" name="Straight Arrow Connector 37"/>
          <p:cNvCxnSpPr/>
          <p:nvPr/>
        </p:nvCxnSpPr>
        <p:spPr>
          <a:xfrm>
            <a:off x="6205658" y="6210235"/>
            <a:ext cx="2100142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2667000" y="4419600"/>
            <a:ext cx="0" cy="1905000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28883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0620" y="1732435"/>
            <a:ext cx="8229600" cy="4646613"/>
          </a:xfrm>
        </p:spPr>
        <p:txBody>
          <a:bodyPr/>
          <a:lstStyle/>
          <a:p>
            <a:r>
              <a:rPr lang="en-US" dirty="0" err="1" smtClean="0"/>
              <a:t>Tx</a:t>
            </a:r>
            <a:r>
              <a:rPr lang="en-US" dirty="0" smtClean="0"/>
              <a:t> </a:t>
            </a:r>
            <a:r>
              <a:rPr lang="en-US" dirty="0"/>
              <a:t>side </a:t>
            </a:r>
            <a:r>
              <a:rPr lang="en-US" dirty="0" smtClean="0"/>
              <a:t>writes </a:t>
            </a:r>
            <a:r>
              <a:rPr lang="en-US" dirty="0" err="1" smtClean="0"/>
              <a:t>msg</a:t>
            </a:r>
            <a:r>
              <a:rPr lang="en-US" dirty="0" smtClean="0"/>
              <a:t> header to Rx </a:t>
            </a:r>
            <a:r>
              <a:rPr lang="en-US" dirty="0" err="1"/>
              <a:t>cmd</a:t>
            </a:r>
            <a:endParaRPr lang="en-US" dirty="0"/>
          </a:p>
          <a:p>
            <a:pPr lvl="1"/>
            <a:r>
              <a:rPr lang="en-US" dirty="0"/>
              <a:t>Header includes </a:t>
            </a:r>
            <a:r>
              <a:rPr lang="en-US" dirty="0" err="1"/>
              <a:t>smr_resp</a:t>
            </a:r>
            <a:r>
              <a:rPr lang="en-US" dirty="0"/>
              <a:t> offset (for ACK</a:t>
            </a:r>
            <a:r>
              <a:rPr lang="en-US" dirty="0" smtClean="0"/>
              <a:t>)</a:t>
            </a:r>
          </a:p>
          <a:p>
            <a:r>
              <a:rPr lang="en-US" dirty="0" smtClean="0"/>
              <a:t>Rx side decodes header and processes </a:t>
            </a:r>
            <a:r>
              <a:rPr lang="en-US" dirty="0" err="1" smtClean="0"/>
              <a:t>msg</a:t>
            </a:r>
            <a:r>
              <a:rPr lang="en-US" dirty="0" smtClean="0"/>
              <a:t> from </a:t>
            </a:r>
            <a:r>
              <a:rPr lang="en-US" dirty="0" err="1" smtClean="0"/>
              <a:t>Tx</a:t>
            </a:r>
            <a:r>
              <a:rPr lang="en-US" dirty="0" smtClean="0"/>
              <a:t> process using CMA</a:t>
            </a:r>
          </a:p>
          <a:p>
            <a:r>
              <a:rPr lang="en-US" dirty="0" smtClean="0"/>
              <a:t>Rx side writes ACK </a:t>
            </a:r>
            <a:r>
              <a:rPr lang="en-US" dirty="0" err="1" smtClean="0"/>
              <a:t>msg</a:t>
            </a:r>
            <a:r>
              <a:rPr lang="en-US" dirty="0" smtClean="0"/>
              <a:t> back to </a:t>
            </a:r>
            <a:r>
              <a:rPr lang="en-US" dirty="0" err="1" smtClean="0"/>
              <a:t>Tx</a:t>
            </a:r>
            <a:r>
              <a:rPr lang="en-US" dirty="0" smtClean="0"/>
              <a:t> side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www.openfabrics.org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5488354" y="4779017"/>
            <a:ext cx="533400" cy="4795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021754" y="4779017"/>
            <a:ext cx="533400" cy="4795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6555154" y="4779017"/>
            <a:ext cx="533400" cy="4795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7088554" y="4779017"/>
            <a:ext cx="533400" cy="4795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3354754" y="4779017"/>
            <a:ext cx="533400" cy="4795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3888154" y="4779017"/>
            <a:ext cx="533400" cy="4795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4421554" y="4779017"/>
            <a:ext cx="533400" cy="4795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4954954" y="4779017"/>
            <a:ext cx="533400" cy="4795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4421554" y="4419600"/>
            <a:ext cx="4267200" cy="318598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Rx Command Queue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1555261" y="4249984"/>
            <a:ext cx="533400" cy="4795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err="1" smtClean="0"/>
              <a:t>Tx</a:t>
            </a:r>
            <a:r>
              <a:rPr lang="en-US" sz="1200" dirty="0" smtClean="0"/>
              <a:t> CMD</a:t>
            </a:r>
            <a:endParaRPr lang="en-US" sz="1200" dirty="0"/>
          </a:p>
        </p:txBody>
      </p:sp>
      <p:cxnSp>
        <p:nvCxnSpPr>
          <p:cNvPr id="16" name="Elbow Connector 15"/>
          <p:cNvCxnSpPr>
            <a:stCxn id="15" idx="3"/>
            <a:endCxn id="13" idx="0"/>
          </p:cNvCxnSpPr>
          <p:nvPr/>
        </p:nvCxnSpPr>
        <p:spPr>
          <a:xfrm>
            <a:off x="2088661" y="4489758"/>
            <a:ext cx="3132993" cy="289259"/>
          </a:xfrm>
          <a:prstGeom prst="bentConnector2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866553" y="5776505"/>
            <a:ext cx="1547401" cy="60932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CMA Buffer</a:t>
            </a:r>
            <a:endParaRPr lang="en-US" sz="1200" dirty="0"/>
          </a:p>
        </p:txBody>
      </p:sp>
      <p:cxnSp>
        <p:nvCxnSpPr>
          <p:cNvPr id="19" name="Straight Arrow Connector 18"/>
          <p:cNvCxnSpPr>
            <a:endCxn id="18" idx="0"/>
          </p:cNvCxnSpPr>
          <p:nvPr/>
        </p:nvCxnSpPr>
        <p:spPr>
          <a:xfrm>
            <a:off x="1640254" y="4738198"/>
            <a:ext cx="0" cy="1038307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Elbow Connector 19"/>
          <p:cNvCxnSpPr>
            <a:endCxn id="18" idx="3"/>
          </p:cNvCxnSpPr>
          <p:nvPr/>
        </p:nvCxnSpPr>
        <p:spPr>
          <a:xfrm rot="10800000" flipV="1">
            <a:off x="2413954" y="5245623"/>
            <a:ext cx="2941050" cy="835544"/>
          </a:xfrm>
          <a:prstGeom prst="bentConnector3">
            <a:avLst>
              <a:gd name="adj1" fmla="val 66"/>
            </a:avLst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itle 1"/>
          <p:cNvSpPr txBox="1">
            <a:spLocks/>
          </p:cNvSpPr>
          <p:nvPr/>
        </p:nvSpPr>
        <p:spPr bwMode="auto">
          <a:xfrm>
            <a:off x="457200" y="252052"/>
            <a:ext cx="7467600" cy="7385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4000" kern="1200">
                <a:solidFill>
                  <a:srgbClr val="005195"/>
                </a:solidFill>
                <a:latin typeface="Arial"/>
                <a:ea typeface="ＭＳ Ｐゴシック" pitchFamily="4" charset="-128"/>
                <a:cs typeface="Arial"/>
              </a:defRPr>
            </a:lvl1pPr>
            <a:lvl2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005195"/>
                </a:solidFill>
                <a:latin typeface="Arial" charset="0"/>
                <a:ea typeface="ＭＳ Ｐゴシック" pitchFamily="4" charset="-128"/>
                <a:cs typeface="Arial" charset="0"/>
              </a:defRPr>
            </a:lvl2pPr>
            <a:lvl3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005195"/>
                </a:solidFill>
                <a:latin typeface="Arial" charset="0"/>
                <a:ea typeface="ＭＳ Ｐゴシック" pitchFamily="4" charset="-128"/>
                <a:cs typeface="Arial" charset="0"/>
              </a:defRPr>
            </a:lvl3pPr>
            <a:lvl4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005195"/>
                </a:solidFill>
                <a:latin typeface="Arial" charset="0"/>
                <a:ea typeface="ＭＳ Ｐゴシック" pitchFamily="4" charset="-128"/>
                <a:cs typeface="Arial" charset="0"/>
              </a:defRPr>
            </a:lvl4pPr>
            <a:lvl5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005195"/>
                </a:solidFill>
                <a:latin typeface="Arial" charset="0"/>
                <a:ea typeface="ＭＳ Ｐゴシック" pitchFamily="4" charset="-128"/>
                <a:cs typeface="Arial" charset="0"/>
              </a:defRPr>
            </a:lvl5pPr>
            <a:lvl6pPr marL="457200" algn="l" defTabSz="457200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rgbClr val="005195"/>
                </a:solidFill>
                <a:latin typeface="Arial" charset="0"/>
                <a:ea typeface="ＭＳ Ｐゴシック" pitchFamily="4" charset="-128"/>
              </a:defRPr>
            </a:lvl6pPr>
            <a:lvl7pPr marL="914400" algn="l" defTabSz="457200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rgbClr val="005195"/>
                </a:solidFill>
                <a:latin typeface="Arial" charset="0"/>
                <a:ea typeface="ＭＳ Ｐゴシック" pitchFamily="4" charset="-128"/>
              </a:defRPr>
            </a:lvl7pPr>
            <a:lvl8pPr marL="1371600" algn="l" defTabSz="457200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rgbClr val="005195"/>
                </a:solidFill>
                <a:latin typeface="Arial" charset="0"/>
                <a:ea typeface="ＭＳ Ｐゴシック" pitchFamily="4" charset="-128"/>
              </a:defRPr>
            </a:lvl8pPr>
            <a:lvl9pPr marL="1828800" algn="l" defTabSz="457200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rgbClr val="005195"/>
                </a:solidFill>
                <a:latin typeface="Arial" charset="0"/>
                <a:ea typeface="ＭＳ Ｐゴシック" pitchFamily="4" charset="-128"/>
              </a:defRPr>
            </a:lvl9pPr>
          </a:lstStyle>
          <a:p>
            <a:r>
              <a:rPr lang="en-US" dirty="0" smtClean="0"/>
              <a:t>Large Message Example</a:t>
            </a:r>
            <a:endParaRPr lang="en-US" dirty="0"/>
          </a:p>
        </p:txBody>
      </p:sp>
      <p:sp>
        <p:nvSpPr>
          <p:cNvPr id="22" name="Title 1"/>
          <p:cNvSpPr txBox="1">
            <a:spLocks/>
          </p:cNvSpPr>
          <p:nvPr/>
        </p:nvSpPr>
        <p:spPr bwMode="auto">
          <a:xfrm>
            <a:off x="1143000" y="802292"/>
            <a:ext cx="7467600" cy="4033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4000" kern="1200">
                <a:solidFill>
                  <a:srgbClr val="005195"/>
                </a:solidFill>
                <a:latin typeface="Arial"/>
                <a:ea typeface="ＭＳ Ｐゴシック" pitchFamily="4" charset="-128"/>
                <a:cs typeface="Arial"/>
              </a:defRPr>
            </a:lvl1pPr>
            <a:lvl2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005195"/>
                </a:solidFill>
                <a:latin typeface="Arial" charset="0"/>
                <a:ea typeface="ＭＳ Ｐゴシック" pitchFamily="4" charset="-128"/>
                <a:cs typeface="Arial" charset="0"/>
              </a:defRPr>
            </a:lvl2pPr>
            <a:lvl3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005195"/>
                </a:solidFill>
                <a:latin typeface="Arial" charset="0"/>
                <a:ea typeface="ＭＳ Ｐゴシック" pitchFamily="4" charset="-128"/>
                <a:cs typeface="Arial" charset="0"/>
              </a:defRPr>
            </a:lvl3pPr>
            <a:lvl4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005195"/>
                </a:solidFill>
                <a:latin typeface="Arial" charset="0"/>
                <a:ea typeface="ＭＳ Ｐゴシック" pitchFamily="4" charset="-128"/>
                <a:cs typeface="Arial" charset="0"/>
              </a:defRPr>
            </a:lvl4pPr>
            <a:lvl5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005195"/>
                </a:solidFill>
                <a:latin typeface="Arial" charset="0"/>
                <a:ea typeface="ＭＳ Ｐゴシック" pitchFamily="4" charset="-128"/>
                <a:cs typeface="Arial" charset="0"/>
              </a:defRPr>
            </a:lvl5pPr>
            <a:lvl6pPr marL="457200" algn="l" defTabSz="457200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rgbClr val="005195"/>
                </a:solidFill>
                <a:latin typeface="Arial" charset="0"/>
                <a:ea typeface="ＭＳ Ｐゴシック" pitchFamily="4" charset="-128"/>
              </a:defRPr>
            </a:lvl6pPr>
            <a:lvl7pPr marL="914400" algn="l" defTabSz="457200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rgbClr val="005195"/>
                </a:solidFill>
                <a:latin typeface="Arial" charset="0"/>
                <a:ea typeface="ＭＳ Ｐゴシック" pitchFamily="4" charset="-128"/>
              </a:defRPr>
            </a:lvl7pPr>
            <a:lvl8pPr marL="1371600" algn="l" defTabSz="457200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rgbClr val="005195"/>
                </a:solidFill>
                <a:latin typeface="Arial" charset="0"/>
                <a:ea typeface="ＭＳ Ｐゴシック" pitchFamily="4" charset="-128"/>
              </a:defRPr>
            </a:lvl8pPr>
            <a:lvl9pPr marL="1828800" algn="l" defTabSz="457200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rgbClr val="005195"/>
                </a:solidFill>
                <a:latin typeface="Arial" charset="0"/>
                <a:ea typeface="ＭＳ Ｐゴシック" pitchFamily="4" charset="-128"/>
              </a:defRPr>
            </a:lvl9pPr>
          </a:lstStyle>
          <a:p>
            <a:r>
              <a:rPr lang="en-US" sz="2600" dirty="0" smtClean="0"/>
              <a:t>(</a:t>
            </a:r>
            <a:r>
              <a:rPr lang="en-US" sz="2600" dirty="0" err="1" smtClean="0"/>
              <a:t>smr_src_iov</a:t>
            </a:r>
            <a:r>
              <a:rPr lang="en-US" sz="2600" dirty="0" smtClean="0"/>
              <a:t>)</a:t>
            </a:r>
            <a:endParaRPr lang="en-US" sz="2600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3200400" y="4349229"/>
            <a:ext cx="0" cy="1905000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>
            <a:off x="2411867" y="6254229"/>
            <a:ext cx="5520593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1878467" y="5177376"/>
            <a:ext cx="533400" cy="4795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err="1" smtClean="0"/>
              <a:t>Tx</a:t>
            </a:r>
            <a:r>
              <a:rPr lang="en-US" sz="1200" dirty="0" smtClean="0"/>
              <a:t> RESP</a:t>
            </a:r>
            <a:endParaRPr lang="en-US" sz="1200" dirty="0"/>
          </a:p>
        </p:txBody>
      </p:sp>
      <p:cxnSp>
        <p:nvCxnSpPr>
          <p:cNvPr id="29" name="Straight Arrow Connector 28"/>
          <p:cNvCxnSpPr/>
          <p:nvPr/>
        </p:nvCxnSpPr>
        <p:spPr>
          <a:xfrm>
            <a:off x="1981200" y="4729356"/>
            <a:ext cx="0" cy="44802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Elbow Connector 35"/>
          <p:cNvCxnSpPr>
            <a:stCxn id="13" idx="2"/>
          </p:cNvCxnSpPr>
          <p:nvPr/>
        </p:nvCxnSpPr>
        <p:spPr>
          <a:xfrm rot="5400000">
            <a:off x="3680105" y="3996092"/>
            <a:ext cx="279077" cy="2804023"/>
          </a:xfrm>
          <a:prstGeom prst="bentConnector2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45899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Completion Handling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0620" y="1981200"/>
            <a:ext cx="8229600" cy="4646613"/>
          </a:xfrm>
        </p:spPr>
        <p:txBody>
          <a:bodyPr/>
          <a:lstStyle/>
          <a:p>
            <a:r>
              <a:rPr lang="en-US" dirty="0" smtClean="0"/>
              <a:t>For small to medium sized messages</a:t>
            </a:r>
          </a:p>
          <a:p>
            <a:pPr lvl="1"/>
            <a:r>
              <a:rPr lang="en-US" dirty="0" err="1" smtClean="0"/>
              <a:t>Tx</a:t>
            </a:r>
            <a:r>
              <a:rPr lang="en-US" dirty="0" smtClean="0"/>
              <a:t> completes immediately after send</a:t>
            </a:r>
          </a:p>
          <a:p>
            <a:r>
              <a:rPr lang="en-US" dirty="0" smtClean="0"/>
              <a:t>For large messages</a:t>
            </a:r>
          </a:p>
          <a:p>
            <a:pPr lvl="1"/>
            <a:r>
              <a:rPr lang="en-US" i="1" dirty="0" smtClean="0"/>
              <a:t>delivery complete</a:t>
            </a:r>
            <a:r>
              <a:rPr lang="en-US" dirty="0" smtClean="0"/>
              <a:t> semantics</a:t>
            </a:r>
          </a:p>
          <a:p>
            <a:pPr lvl="1"/>
            <a:r>
              <a:rPr lang="en-US" dirty="0" err="1" smtClean="0"/>
              <a:t>Tx</a:t>
            </a:r>
            <a:r>
              <a:rPr lang="en-US" dirty="0" smtClean="0"/>
              <a:t> does not complete until it has processed an ACK from the Rx side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www.openfabrics.org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4716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Portability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0620" y="1981200"/>
            <a:ext cx="8229600" cy="4646613"/>
          </a:xfrm>
        </p:spPr>
        <p:txBody>
          <a:bodyPr/>
          <a:lstStyle/>
          <a:p>
            <a:r>
              <a:rPr lang="en-US" dirty="0" smtClean="0"/>
              <a:t>SHM is disabled on non-</a:t>
            </a:r>
            <a:r>
              <a:rPr lang="en-US" dirty="0" err="1" smtClean="0"/>
              <a:t>linux</a:t>
            </a:r>
            <a:r>
              <a:rPr lang="en-US" dirty="0" smtClean="0"/>
              <a:t> platforms (no support for CMA)</a:t>
            </a:r>
          </a:p>
          <a:p>
            <a:r>
              <a:rPr lang="en-US" dirty="0" smtClean="0"/>
              <a:t>SHM can be extended later to avoid using CMA</a:t>
            </a:r>
          </a:p>
          <a:p>
            <a:pPr lvl="1"/>
            <a:r>
              <a:rPr lang="en-US" dirty="0" smtClean="0"/>
              <a:t>Add bounce buffering</a:t>
            </a:r>
          </a:p>
          <a:p>
            <a:pPr lvl="1"/>
            <a:r>
              <a:rPr lang="en-US" dirty="0" smtClean="0"/>
              <a:t>Make SMR_INJECT_SIZE environment variable</a:t>
            </a:r>
          </a:p>
          <a:p>
            <a:pPr lvl="1"/>
            <a:r>
              <a:rPr lang="en-US" dirty="0"/>
              <a:t>M</a:t>
            </a:r>
            <a:r>
              <a:rPr lang="en-US" dirty="0" smtClean="0"/>
              <a:t>ax message size = SMR_INJECT_SIZE</a:t>
            </a:r>
          </a:p>
          <a:p>
            <a:pPr lvl="1"/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www.openfabrics.org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6255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Address / Name Exchange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www.openfabrics.org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93455" y="1673801"/>
            <a:ext cx="3168581" cy="221239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lvl="0" algn="ctr"/>
            <a:endParaRPr lang="en-US" sz="1400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ctr"/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ctr"/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 algn="ctr"/>
            <a:endParaRPr lang="en-US" sz="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ctr"/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 . .</a:t>
            </a:r>
          </a:p>
        </p:txBody>
      </p:sp>
      <p:sp>
        <p:nvSpPr>
          <p:cNvPr id="10" name="Rectangle 9"/>
          <p:cNvSpPr/>
          <p:nvPr/>
        </p:nvSpPr>
        <p:spPr>
          <a:xfrm>
            <a:off x="325582" y="2741721"/>
            <a:ext cx="2929996" cy="230079"/>
          </a:xfrm>
          <a:prstGeom prst="rect">
            <a:avLst/>
          </a:prstGeom>
          <a:noFill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685797" y="2741721"/>
            <a:ext cx="0" cy="91440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1921167" y="2741721"/>
            <a:ext cx="0" cy="91440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Rectangle 30"/>
          <p:cNvSpPr/>
          <p:nvPr/>
        </p:nvSpPr>
        <p:spPr>
          <a:xfrm>
            <a:off x="325582" y="2970141"/>
            <a:ext cx="2929996" cy="230079"/>
          </a:xfrm>
          <a:prstGeom prst="rect">
            <a:avLst/>
          </a:prstGeom>
          <a:noFill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325582" y="3198921"/>
            <a:ext cx="2929996" cy="230079"/>
          </a:xfrm>
          <a:prstGeom prst="rect">
            <a:avLst/>
          </a:prstGeom>
          <a:noFill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210873" y="1676216"/>
            <a:ext cx="3135923" cy="68598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Endpoint name:    11111:0:0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5" name="Rectangle 84"/>
          <p:cNvSpPr/>
          <p:nvPr/>
        </p:nvSpPr>
        <p:spPr>
          <a:xfrm>
            <a:off x="325582" y="3427520"/>
            <a:ext cx="2929996" cy="230079"/>
          </a:xfrm>
          <a:prstGeom prst="rect">
            <a:avLst/>
          </a:prstGeom>
          <a:noFill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93" name="Rectangle 92"/>
          <p:cNvSpPr/>
          <p:nvPr/>
        </p:nvSpPr>
        <p:spPr>
          <a:xfrm>
            <a:off x="5621382" y="1681237"/>
            <a:ext cx="3168581" cy="221239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lvl="0" algn="ctr"/>
            <a:endParaRPr lang="en-US" sz="1400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ctr"/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ctr"/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 algn="ctr"/>
            <a:endParaRPr lang="en-US" sz="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ctr"/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 . .</a:t>
            </a:r>
          </a:p>
        </p:txBody>
      </p:sp>
      <p:sp>
        <p:nvSpPr>
          <p:cNvPr id="94" name="Rectangle 93"/>
          <p:cNvSpPr/>
          <p:nvPr/>
        </p:nvSpPr>
        <p:spPr>
          <a:xfrm>
            <a:off x="5753509" y="2749157"/>
            <a:ext cx="2929996" cy="230079"/>
          </a:xfrm>
          <a:prstGeom prst="rect">
            <a:avLst/>
          </a:prstGeom>
          <a:noFill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95" name="Straight Connector 94"/>
          <p:cNvCxnSpPr/>
          <p:nvPr/>
        </p:nvCxnSpPr>
        <p:spPr>
          <a:xfrm>
            <a:off x="6113724" y="2749157"/>
            <a:ext cx="0" cy="91440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/>
          <p:cNvCxnSpPr/>
          <p:nvPr/>
        </p:nvCxnSpPr>
        <p:spPr>
          <a:xfrm>
            <a:off x="7349094" y="2749157"/>
            <a:ext cx="0" cy="91440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7" name="Rectangle 96"/>
          <p:cNvSpPr/>
          <p:nvPr/>
        </p:nvSpPr>
        <p:spPr>
          <a:xfrm>
            <a:off x="5753509" y="2977577"/>
            <a:ext cx="2929996" cy="230079"/>
          </a:xfrm>
          <a:prstGeom prst="rect">
            <a:avLst/>
          </a:prstGeom>
          <a:noFill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98" name="Rectangle 97"/>
          <p:cNvSpPr/>
          <p:nvPr/>
        </p:nvSpPr>
        <p:spPr>
          <a:xfrm>
            <a:off x="5753509" y="3206357"/>
            <a:ext cx="2929996" cy="230079"/>
          </a:xfrm>
          <a:prstGeom prst="rect">
            <a:avLst/>
          </a:prstGeom>
          <a:noFill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99" name="Rectangle 98"/>
          <p:cNvSpPr/>
          <p:nvPr/>
        </p:nvSpPr>
        <p:spPr>
          <a:xfrm>
            <a:off x="5638800" y="1683652"/>
            <a:ext cx="3135923" cy="68598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Endpoint name:    22222:0:0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0" name="Rectangle 99"/>
          <p:cNvSpPr/>
          <p:nvPr/>
        </p:nvSpPr>
        <p:spPr>
          <a:xfrm>
            <a:off x="5753509" y="3434956"/>
            <a:ext cx="2929996" cy="230079"/>
          </a:xfrm>
          <a:prstGeom prst="rect">
            <a:avLst/>
          </a:prstGeom>
          <a:noFill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01" name="Rectangle 100"/>
          <p:cNvSpPr/>
          <p:nvPr/>
        </p:nvSpPr>
        <p:spPr>
          <a:xfrm>
            <a:off x="193455" y="4110906"/>
            <a:ext cx="3168581" cy="221239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lvl="0" algn="ctr"/>
            <a:endParaRPr lang="en-US" sz="1400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ctr"/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ctr"/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 algn="ctr"/>
            <a:endParaRPr lang="en-US" sz="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ctr"/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 . .</a:t>
            </a:r>
          </a:p>
        </p:txBody>
      </p:sp>
      <p:sp>
        <p:nvSpPr>
          <p:cNvPr id="102" name="Rectangle 101"/>
          <p:cNvSpPr/>
          <p:nvPr/>
        </p:nvSpPr>
        <p:spPr>
          <a:xfrm>
            <a:off x="325582" y="5178826"/>
            <a:ext cx="2929996" cy="230079"/>
          </a:xfrm>
          <a:prstGeom prst="rect">
            <a:avLst/>
          </a:prstGeom>
          <a:noFill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103" name="Straight Connector 102"/>
          <p:cNvCxnSpPr/>
          <p:nvPr/>
        </p:nvCxnSpPr>
        <p:spPr>
          <a:xfrm>
            <a:off x="685797" y="5178826"/>
            <a:ext cx="0" cy="91440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/>
          <p:cNvCxnSpPr/>
          <p:nvPr/>
        </p:nvCxnSpPr>
        <p:spPr>
          <a:xfrm>
            <a:off x="1921167" y="5178826"/>
            <a:ext cx="0" cy="91440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5" name="Rectangle 104"/>
          <p:cNvSpPr/>
          <p:nvPr/>
        </p:nvSpPr>
        <p:spPr>
          <a:xfrm>
            <a:off x="325582" y="5407246"/>
            <a:ext cx="2929996" cy="230079"/>
          </a:xfrm>
          <a:prstGeom prst="rect">
            <a:avLst/>
          </a:prstGeom>
          <a:noFill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06" name="Rectangle 105"/>
          <p:cNvSpPr/>
          <p:nvPr/>
        </p:nvSpPr>
        <p:spPr>
          <a:xfrm>
            <a:off x="325582" y="5636026"/>
            <a:ext cx="2929996" cy="230079"/>
          </a:xfrm>
          <a:prstGeom prst="rect">
            <a:avLst/>
          </a:prstGeom>
          <a:noFill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07" name="Rectangle 106"/>
          <p:cNvSpPr/>
          <p:nvPr/>
        </p:nvSpPr>
        <p:spPr>
          <a:xfrm>
            <a:off x="210873" y="4113321"/>
            <a:ext cx="3135923" cy="68598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Endpoint name:    33333:0:0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8" name="Rectangle 107"/>
          <p:cNvSpPr/>
          <p:nvPr/>
        </p:nvSpPr>
        <p:spPr>
          <a:xfrm>
            <a:off x="325582" y="5864625"/>
            <a:ext cx="2929996" cy="230079"/>
          </a:xfrm>
          <a:prstGeom prst="rect">
            <a:avLst/>
          </a:prstGeom>
          <a:noFill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09" name="Rectangle 108"/>
          <p:cNvSpPr/>
          <p:nvPr/>
        </p:nvSpPr>
        <p:spPr>
          <a:xfrm>
            <a:off x="5631180" y="4108491"/>
            <a:ext cx="3168581" cy="221239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lvl="0" algn="ctr"/>
            <a:endParaRPr lang="en-US" sz="1400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ctr"/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ctr"/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 algn="ctr"/>
            <a:endParaRPr lang="en-US" sz="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ctr"/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 . .</a:t>
            </a:r>
          </a:p>
        </p:txBody>
      </p:sp>
      <p:sp>
        <p:nvSpPr>
          <p:cNvPr id="110" name="Rectangle 109"/>
          <p:cNvSpPr/>
          <p:nvPr/>
        </p:nvSpPr>
        <p:spPr>
          <a:xfrm>
            <a:off x="5763307" y="5176411"/>
            <a:ext cx="2929996" cy="230079"/>
          </a:xfrm>
          <a:prstGeom prst="rect">
            <a:avLst/>
          </a:prstGeom>
          <a:noFill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111" name="Straight Connector 110"/>
          <p:cNvCxnSpPr/>
          <p:nvPr/>
        </p:nvCxnSpPr>
        <p:spPr>
          <a:xfrm>
            <a:off x="6123522" y="5176411"/>
            <a:ext cx="0" cy="91440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/>
          <p:nvPr/>
        </p:nvCxnSpPr>
        <p:spPr>
          <a:xfrm>
            <a:off x="7358892" y="5176411"/>
            <a:ext cx="0" cy="91440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3" name="Rectangle 112"/>
          <p:cNvSpPr/>
          <p:nvPr/>
        </p:nvSpPr>
        <p:spPr>
          <a:xfrm>
            <a:off x="5763307" y="5404831"/>
            <a:ext cx="2929996" cy="230079"/>
          </a:xfrm>
          <a:prstGeom prst="rect">
            <a:avLst/>
          </a:prstGeom>
          <a:noFill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14" name="Rectangle 113"/>
          <p:cNvSpPr/>
          <p:nvPr/>
        </p:nvSpPr>
        <p:spPr>
          <a:xfrm>
            <a:off x="5763307" y="5633611"/>
            <a:ext cx="2929996" cy="230079"/>
          </a:xfrm>
          <a:prstGeom prst="rect">
            <a:avLst/>
          </a:prstGeom>
          <a:noFill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15" name="Rectangle 114"/>
          <p:cNvSpPr/>
          <p:nvPr/>
        </p:nvSpPr>
        <p:spPr>
          <a:xfrm>
            <a:off x="5648598" y="4110906"/>
            <a:ext cx="3135923" cy="68598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Endpoint name:    44444:0:0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6" name="Rectangle 115"/>
          <p:cNvSpPr/>
          <p:nvPr/>
        </p:nvSpPr>
        <p:spPr>
          <a:xfrm>
            <a:off x="5763307" y="5862210"/>
            <a:ext cx="2929996" cy="230079"/>
          </a:xfrm>
          <a:prstGeom prst="rect">
            <a:avLst/>
          </a:prstGeom>
          <a:noFill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3706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77987"/>
            <a:ext cx="8229600" cy="4646613"/>
          </a:xfrm>
        </p:spPr>
        <p:txBody>
          <a:bodyPr/>
          <a:lstStyle/>
          <a:p>
            <a:r>
              <a:rPr lang="en-US" dirty="0" smtClean="0"/>
              <a:t>SHM Support Options</a:t>
            </a:r>
          </a:p>
          <a:p>
            <a:r>
              <a:rPr lang="en-US" dirty="0" smtClean="0"/>
              <a:t>SHM Primitives</a:t>
            </a:r>
          </a:p>
          <a:p>
            <a:pPr lvl="1"/>
            <a:r>
              <a:rPr lang="en-US" dirty="0" smtClean="0"/>
              <a:t>Region / </a:t>
            </a:r>
            <a:r>
              <a:rPr lang="en-US" dirty="0" err="1" smtClean="0"/>
              <a:t>cmd</a:t>
            </a:r>
            <a:r>
              <a:rPr lang="en-US" dirty="0" smtClean="0"/>
              <a:t> / </a:t>
            </a:r>
            <a:r>
              <a:rPr lang="en-US" dirty="0" err="1" smtClean="0"/>
              <a:t>resp</a:t>
            </a:r>
            <a:r>
              <a:rPr lang="en-US" dirty="0" smtClean="0"/>
              <a:t> / </a:t>
            </a:r>
            <a:r>
              <a:rPr lang="en-US" dirty="0" err="1" smtClean="0"/>
              <a:t>addr</a:t>
            </a:r>
            <a:r>
              <a:rPr lang="en-US" dirty="0" smtClean="0"/>
              <a:t> / map</a:t>
            </a:r>
          </a:p>
          <a:p>
            <a:r>
              <a:rPr lang="en-US" dirty="0"/>
              <a:t>SHM Utilities</a:t>
            </a:r>
          </a:p>
          <a:p>
            <a:pPr lvl="1"/>
            <a:r>
              <a:rPr lang="en-US" dirty="0"/>
              <a:t>Initialization / </a:t>
            </a:r>
            <a:r>
              <a:rPr lang="en-US" dirty="0" smtClean="0"/>
              <a:t>mapping</a:t>
            </a:r>
          </a:p>
          <a:p>
            <a:r>
              <a:rPr lang="en-US" dirty="0"/>
              <a:t>SHM Provider</a:t>
            </a:r>
          </a:p>
          <a:p>
            <a:pPr lvl="1"/>
            <a:r>
              <a:rPr lang="en-US" dirty="0" smtClean="0"/>
              <a:t>Requirements / status</a:t>
            </a:r>
            <a:endParaRPr lang="en-US" dirty="0"/>
          </a:p>
          <a:p>
            <a:pPr lvl="1"/>
            <a:r>
              <a:rPr lang="en-US" dirty="0"/>
              <a:t>Message protocols: </a:t>
            </a:r>
            <a:r>
              <a:rPr lang="en-US" dirty="0" smtClean="0"/>
              <a:t>inline </a:t>
            </a:r>
            <a:r>
              <a:rPr lang="en-US" dirty="0"/>
              <a:t>/ inject / </a:t>
            </a:r>
            <a:r>
              <a:rPr lang="en-US" dirty="0" err="1" smtClean="0"/>
              <a:t>iov</a:t>
            </a:r>
            <a:endParaRPr lang="en-US" dirty="0" smtClean="0"/>
          </a:p>
          <a:p>
            <a:pPr lvl="1"/>
            <a:r>
              <a:rPr lang="en-US" dirty="0" smtClean="0"/>
              <a:t>Address exchange protocol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www.openfabrics.org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6588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Address / Name Exchange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www.openfabrics.org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93455" y="1673801"/>
            <a:ext cx="3168581" cy="221239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lvl="0" algn="ctr"/>
            <a:endParaRPr lang="en-US" sz="1400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ctr"/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ctr"/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 algn="ctr"/>
            <a:endParaRPr lang="en-US" sz="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ctr"/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 . .</a:t>
            </a:r>
          </a:p>
        </p:txBody>
      </p:sp>
      <p:sp>
        <p:nvSpPr>
          <p:cNvPr id="10" name="Rectangle 9"/>
          <p:cNvSpPr/>
          <p:nvPr/>
        </p:nvSpPr>
        <p:spPr>
          <a:xfrm>
            <a:off x="325582" y="2741721"/>
            <a:ext cx="2929996" cy="230079"/>
          </a:xfrm>
          <a:prstGeom prst="rect">
            <a:avLst/>
          </a:prstGeom>
          <a:noFill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685797" y="2741721"/>
            <a:ext cx="0" cy="91440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1921167" y="2741721"/>
            <a:ext cx="0" cy="91440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Rectangle 30"/>
          <p:cNvSpPr/>
          <p:nvPr/>
        </p:nvSpPr>
        <p:spPr>
          <a:xfrm>
            <a:off x="325582" y="2970141"/>
            <a:ext cx="2929996" cy="230079"/>
          </a:xfrm>
          <a:prstGeom prst="rect">
            <a:avLst/>
          </a:prstGeom>
          <a:noFill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325582" y="3198921"/>
            <a:ext cx="2929996" cy="230079"/>
          </a:xfrm>
          <a:prstGeom prst="rect">
            <a:avLst/>
          </a:prstGeom>
          <a:noFill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210873" y="1676216"/>
            <a:ext cx="3135923" cy="68598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Endpoint name:    11111:0:0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5" name="Rectangle 84"/>
          <p:cNvSpPr/>
          <p:nvPr/>
        </p:nvSpPr>
        <p:spPr>
          <a:xfrm>
            <a:off x="325582" y="3427520"/>
            <a:ext cx="2929996" cy="230079"/>
          </a:xfrm>
          <a:prstGeom prst="rect">
            <a:avLst/>
          </a:prstGeom>
          <a:noFill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93" name="Rectangle 92"/>
          <p:cNvSpPr/>
          <p:nvPr/>
        </p:nvSpPr>
        <p:spPr>
          <a:xfrm>
            <a:off x="5621382" y="1681237"/>
            <a:ext cx="3168581" cy="221239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lvl="0" algn="ctr"/>
            <a:endParaRPr lang="en-US" sz="1400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ctr"/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ctr"/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 algn="ctr"/>
            <a:endParaRPr lang="en-US" sz="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ctr"/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 . .</a:t>
            </a:r>
          </a:p>
        </p:txBody>
      </p:sp>
      <p:sp>
        <p:nvSpPr>
          <p:cNvPr id="94" name="Rectangle 93"/>
          <p:cNvSpPr/>
          <p:nvPr/>
        </p:nvSpPr>
        <p:spPr>
          <a:xfrm>
            <a:off x="5753509" y="2749157"/>
            <a:ext cx="2929996" cy="230079"/>
          </a:xfrm>
          <a:prstGeom prst="rect">
            <a:avLst/>
          </a:prstGeom>
          <a:noFill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95" name="Straight Connector 94"/>
          <p:cNvCxnSpPr/>
          <p:nvPr/>
        </p:nvCxnSpPr>
        <p:spPr>
          <a:xfrm>
            <a:off x="6113724" y="2749157"/>
            <a:ext cx="0" cy="91440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/>
          <p:cNvCxnSpPr/>
          <p:nvPr/>
        </p:nvCxnSpPr>
        <p:spPr>
          <a:xfrm>
            <a:off x="7349094" y="2749157"/>
            <a:ext cx="0" cy="91440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7" name="Rectangle 96"/>
          <p:cNvSpPr/>
          <p:nvPr/>
        </p:nvSpPr>
        <p:spPr>
          <a:xfrm>
            <a:off x="5753509" y="2977577"/>
            <a:ext cx="2929996" cy="230079"/>
          </a:xfrm>
          <a:prstGeom prst="rect">
            <a:avLst/>
          </a:prstGeom>
          <a:noFill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98" name="Rectangle 97"/>
          <p:cNvSpPr/>
          <p:nvPr/>
        </p:nvSpPr>
        <p:spPr>
          <a:xfrm>
            <a:off x="5753509" y="3206357"/>
            <a:ext cx="2929996" cy="230079"/>
          </a:xfrm>
          <a:prstGeom prst="rect">
            <a:avLst/>
          </a:prstGeom>
          <a:noFill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99" name="Rectangle 98"/>
          <p:cNvSpPr/>
          <p:nvPr/>
        </p:nvSpPr>
        <p:spPr>
          <a:xfrm>
            <a:off x="5638800" y="1683652"/>
            <a:ext cx="3135923" cy="68598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Endpoint name:    22222:0:0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0" name="Rectangle 99"/>
          <p:cNvSpPr/>
          <p:nvPr/>
        </p:nvSpPr>
        <p:spPr>
          <a:xfrm>
            <a:off x="5753509" y="3434956"/>
            <a:ext cx="2929996" cy="230079"/>
          </a:xfrm>
          <a:prstGeom prst="rect">
            <a:avLst/>
          </a:prstGeom>
          <a:noFill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01" name="Rectangle 100"/>
          <p:cNvSpPr/>
          <p:nvPr/>
        </p:nvSpPr>
        <p:spPr>
          <a:xfrm>
            <a:off x="193455" y="4110906"/>
            <a:ext cx="3168581" cy="221239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lvl="0" algn="ctr"/>
            <a:endParaRPr lang="en-US" sz="1400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ctr"/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ctr"/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 algn="ctr"/>
            <a:endParaRPr lang="en-US" sz="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ctr"/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 . .</a:t>
            </a:r>
          </a:p>
        </p:txBody>
      </p:sp>
      <p:sp>
        <p:nvSpPr>
          <p:cNvPr id="102" name="Rectangle 101"/>
          <p:cNvSpPr/>
          <p:nvPr/>
        </p:nvSpPr>
        <p:spPr>
          <a:xfrm>
            <a:off x="325582" y="5178826"/>
            <a:ext cx="2929996" cy="230079"/>
          </a:xfrm>
          <a:prstGeom prst="rect">
            <a:avLst/>
          </a:prstGeom>
          <a:noFill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103" name="Straight Connector 102"/>
          <p:cNvCxnSpPr/>
          <p:nvPr/>
        </p:nvCxnSpPr>
        <p:spPr>
          <a:xfrm>
            <a:off x="685797" y="5178826"/>
            <a:ext cx="0" cy="91440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/>
          <p:cNvCxnSpPr/>
          <p:nvPr/>
        </p:nvCxnSpPr>
        <p:spPr>
          <a:xfrm>
            <a:off x="1921167" y="5178826"/>
            <a:ext cx="0" cy="91440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5" name="Rectangle 104"/>
          <p:cNvSpPr/>
          <p:nvPr/>
        </p:nvSpPr>
        <p:spPr>
          <a:xfrm>
            <a:off x="325582" y="5407246"/>
            <a:ext cx="2929996" cy="230079"/>
          </a:xfrm>
          <a:prstGeom prst="rect">
            <a:avLst/>
          </a:prstGeom>
          <a:noFill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06" name="Rectangle 105"/>
          <p:cNvSpPr/>
          <p:nvPr/>
        </p:nvSpPr>
        <p:spPr>
          <a:xfrm>
            <a:off x="325582" y="5636026"/>
            <a:ext cx="2929996" cy="230079"/>
          </a:xfrm>
          <a:prstGeom prst="rect">
            <a:avLst/>
          </a:prstGeom>
          <a:noFill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07" name="Rectangle 106"/>
          <p:cNvSpPr/>
          <p:nvPr/>
        </p:nvSpPr>
        <p:spPr>
          <a:xfrm>
            <a:off x="210873" y="4113321"/>
            <a:ext cx="3135923" cy="68598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Endpoint name:    33333:0:0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8" name="Rectangle 107"/>
          <p:cNvSpPr/>
          <p:nvPr/>
        </p:nvSpPr>
        <p:spPr>
          <a:xfrm>
            <a:off x="325582" y="5864625"/>
            <a:ext cx="2929996" cy="230079"/>
          </a:xfrm>
          <a:prstGeom prst="rect">
            <a:avLst/>
          </a:prstGeom>
          <a:noFill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09" name="Rectangle 108"/>
          <p:cNvSpPr/>
          <p:nvPr/>
        </p:nvSpPr>
        <p:spPr>
          <a:xfrm>
            <a:off x="5631180" y="4108491"/>
            <a:ext cx="3168581" cy="221239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lvl="0" algn="ctr"/>
            <a:endParaRPr lang="en-US" sz="1400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ctr"/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ctr"/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 algn="ctr"/>
            <a:endParaRPr lang="en-US" sz="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ctr"/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 . .</a:t>
            </a:r>
          </a:p>
        </p:txBody>
      </p:sp>
      <p:sp>
        <p:nvSpPr>
          <p:cNvPr id="110" name="Rectangle 109"/>
          <p:cNvSpPr/>
          <p:nvPr/>
        </p:nvSpPr>
        <p:spPr>
          <a:xfrm>
            <a:off x="5763307" y="5176411"/>
            <a:ext cx="2929996" cy="230079"/>
          </a:xfrm>
          <a:prstGeom prst="rect">
            <a:avLst/>
          </a:prstGeom>
          <a:noFill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111" name="Straight Connector 110"/>
          <p:cNvCxnSpPr/>
          <p:nvPr/>
        </p:nvCxnSpPr>
        <p:spPr>
          <a:xfrm>
            <a:off x="6123522" y="5176411"/>
            <a:ext cx="0" cy="91440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/>
          <p:nvPr/>
        </p:nvCxnSpPr>
        <p:spPr>
          <a:xfrm>
            <a:off x="7358892" y="5176411"/>
            <a:ext cx="0" cy="91440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3" name="Rectangle 112"/>
          <p:cNvSpPr/>
          <p:nvPr/>
        </p:nvSpPr>
        <p:spPr>
          <a:xfrm>
            <a:off x="5763307" y="5404831"/>
            <a:ext cx="2929996" cy="230079"/>
          </a:xfrm>
          <a:prstGeom prst="rect">
            <a:avLst/>
          </a:prstGeom>
          <a:noFill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14" name="Rectangle 113"/>
          <p:cNvSpPr/>
          <p:nvPr/>
        </p:nvSpPr>
        <p:spPr>
          <a:xfrm>
            <a:off x="5763307" y="5633611"/>
            <a:ext cx="2929996" cy="230079"/>
          </a:xfrm>
          <a:prstGeom prst="rect">
            <a:avLst/>
          </a:prstGeom>
          <a:noFill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15" name="Rectangle 114"/>
          <p:cNvSpPr/>
          <p:nvPr/>
        </p:nvSpPr>
        <p:spPr>
          <a:xfrm>
            <a:off x="5648598" y="4110906"/>
            <a:ext cx="3135923" cy="68598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Endpoint name:    44444:0:0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6" name="Rectangle 115"/>
          <p:cNvSpPr/>
          <p:nvPr/>
        </p:nvSpPr>
        <p:spPr>
          <a:xfrm>
            <a:off x="5763307" y="5862210"/>
            <a:ext cx="2929996" cy="230079"/>
          </a:xfrm>
          <a:prstGeom prst="rect">
            <a:avLst/>
          </a:prstGeom>
          <a:noFill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17" name="Rectangle 116"/>
          <p:cNvSpPr/>
          <p:nvPr/>
        </p:nvSpPr>
        <p:spPr>
          <a:xfrm>
            <a:off x="3710115" y="1881485"/>
            <a:ext cx="1578427" cy="27544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fi_av_insert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8" name="TextBox 117"/>
          <p:cNvSpPr txBox="1"/>
          <p:nvPr/>
        </p:nvSpPr>
        <p:spPr>
          <a:xfrm>
            <a:off x="378811" y="2710307"/>
            <a:ext cx="29299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0          22222              UNSPEC</a:t>
            </a:r>
          </a:p>
        </p:txBody>
      </p:sp>
      <p:sp>
        <p:nvSpPr>
          <p:cNvPr id="119" name="TextBox 118"/>
          <p:cNvSpPr txBox="1"/>
          <p:nvPr/>
        </p:nvSpPr>
        <p:spPr>
          <a:xfrm>
            <a:off x="375168" y="2939044"/>
            <a:ext cx="29299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1</a:t>
            </a:r>
            <a:r>
              <a:rPr lang="en-US" sz="1400" dirty="0" smtClean="0"/>
              <a:t>          33333              UNSPEC</a:t>
            </a:r>
          </a:p>
        </p:txBody>
      </p:sp>
      <p:sp>
        <p:nvSpPr>
          <p:cNvPr id="120" name="TextBox 119"/>
          <p:cNvSpPr txBox="1"/>
          <p:nvPr/>
        </p:nvSpPr>
        <p:spPr>
          <a:xfrm>
            <a:off x="375168" y="3167153"/>
            <a:ext cx="29299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2</a:t>
            </a:r>
            <a:r>
              <a:rPr lang="en-US" sz="1400" dirty="0" smtClean="0"/>
              <a:t>          44444              UNSPEC</a:t>
            </a:r>
          </a:p>
        </p:txBody>
      </p:sp>
    </p:spTree>
    <p:extLst>
      <p:ext uri="{BB962C8B-B14F-4D97-AF65-F5344CB8AC3E}">
        <p14:creationId xmlns:p14="http://schemas.microsoft.com/office/powerpoint/2010/main" val="717911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Address / Name Exchange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www.openfabrics.org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93455" y="1673801"/>
            <a:ext cx="3168581" cy="221239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lvl="0" algn="ctr"/>
            <a:endParaRPr lang="en-US" sz="1400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ctr"/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ctr"/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 algn="ctr"/>
            <a:endParaRPr lang="en-US" sz="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ctr"/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 . .</a:t>
            </a:r>
          </a:p>
        </p:txBody>
      </p:sp>
      <p:sp>
        <p:nvSpPr>
          <p:cNvPr id="10" name="Rectangle 9"/>
          <p:cNvSpPr/>
          <p:nvPr/>
        </p:nvSpPr>
        <p:spPr>
          <a:xfrm>
            <a:off x="325582" y="2741721"/>
            <a:ext cx="2929996" cy="230079"/>
          </a:xfrm>
          <a:prstGeom prst="rect">
            <a:avLst/>
          </a:prstGeom>
          <a:noFill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685797" y="2741721"/>
            <a:ext cx="0" cy="91440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1921167" y="2741721"/>
            <a:ext cx="0" cy="91440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Rectangle 30"/>
          <p:cNvSpPr/>
          <p:nvPr/>
        </p:nvSpPr>
        <p:spPr>
          <a:xfrm>
            <a:off x="325582" y="2970141"/>
            <a:ext cx="2929996" cy="230079"/>
          </a:xfrm>
          <a:prstGeom prst="rect">
            <a:avLst/>
          </a:prstGeom>
          <a:noFill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325582" y="3198921"/>
            <a:ext cx="2929996" cy="230079"/>
          </a:xfrm>
          <a:prstGeom prst="rect">
            <a:avLst/>
          </a:prstGeom>
          <a:noFill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210873" y="1676216"/>
            <a:ext cx="3135923" cy="68598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Endpoint name:    11111:0:0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5" name="Rectangle 84"/>
          <p:cNvSpPr/>
          <p:nvPr/>
        </p:nvSpPr>
        <p:spPr>
          <a:xfrm>
            <a:off x="325582" y="3427520"/>
            <a:ext cx="2929996" cy="230079"/>
          </a:xfrm>
          <a:prstGeom prst="rect">
            <a:avLst/>
          </a:prstGeom>
          <a:noFill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93" name="Rectangle 92"/>
          <p:cNvSpPr/>
          <p:nvPr/>
        </p:nvSpPr>
        <p:spPr>
          <a:xfrm>
            <a:off x="5621382" y="1681237"/>
            <a:ext cx="3168581" cy="221239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lvl="0" algn="ctr"/>
            <a:endParaRPr lang="en-US" sz="1400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ctr"/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ctr"/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 algn="ctr"/>
            <a:endParaRPr lang="en-US" sz="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ctr"/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 . .</a:t>
            </a:r>
          </a:p>
        </p:txBody>
      </p:sp>
      <p:sp>
        <p:nvSpPr>
          <p:cNvPr id="94" name="Rectangle 93"/>
          <p:cNvSpPr/>
          <p:nvPr/>
        </p:nvSpPr>
        <p:spPr>
          <a:xfrm>
            <a:off x="5753509" y="2749157"/>
            <a:ext cx="2929996" cy="230079"/>
          </a:xfrm>
          <a:prstGeom prst="rect">
            <a:avLst/>
          </a:prstGeom>
          <a:noFill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95" name="Straight Connector 94"/>
          <p:cNvCxnSpPr/>
          <p:nvPr/>
        </p:nvCxnSpPr>
        <p:spPr>
          <a:xfrm>
            <a:off x="6113724" y="2749157"/>
            <a:ext cx="0" cy="91440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/>
          <p:cNvCxnSpPr/>
          <p:nvPr/>
        </p:nvCxnSpPr>
        <p:spPr>
          <a:xfrm>
            <a:off x="7349094" y="2749157"/>
            <a:ext cx="0" cy="91440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7" name="Rectangle 96"/>
          <p:cNvSpPr/>
          <p:nvPr/>
        </p:nvSpPr>
        <p:spPr>
          <a:xfrm>
            <a:off x="5753509" y="2977577"/>
            <a:ext cx="2929996" cy="230079"/>
          </a:xfrm>
          <a:prstGeom prst="rect">
            <a:avLst/>
          </a:prstGeom>
          <a:noFill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98" name="Rectangle 97"/>
          <p:cNvSpPr/>
          <p:nvPr/>
        </p:nvSpPr>
        <p:spPr>
          <a:xfrm>
            <a:off x="5753509" y="3206357"/>
            <a:ext cx="2929996" cy="230079"/>
          </a:xfrm>
          <a:prstGeom prst="rect">
            <a:avLst/>
          </a:prstGeom>
          <a:noFill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99" name="Rectangle 98"/>
          <p:cNvSpPr/>
          <p:nvPr/>
        </p:nvSpPr>
        <p:spPr>
          <a:xfrm>
            <a:off x="5638800" y="1683652"/>
            <a:ext cx="3135923" cy="68598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Endpoint name:    22222:0:0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0" name="Rectangle 99"/>
          <p:cNvSpPr/>
          <p:nvPr/>
        </p:nvSpPr>
        <p:spPr>
          <a:xfrm>
            <a:off x="5753509" y="3434956"/>
            <a:ext cx="2929996" cy="230079"/>
          </a:xfrm>
          <a:prstGeom prst="rect">
            <a:avLst/>
          </a:prstGeom>
          <a:noFill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01" name="Rectangle 100"/>
          <p:cNvSpPr/>
          <p:nvPr/>
        </p:nvSpPr>
        <p:spPr>
          <a:xfrm>
            <a:off x="193455" y="4110906"/>
            <a:ext cx="3168581" cy="221239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lvl="0" algn="ctr"/>
            <a:endParaRPr lang="en-US" sz="1400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ctr"/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ctr"/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 algn="ctr"/>
            <a:endParaRPr lang="en-US" sz="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ctr"/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 . .</a:t>
            </a:r>
          </a:p>
        </p:txBody>
      </p:sp>
      <p:sp>
        <p:nvSpPr>
          <p:cNvPr id="102" name="Rectangle 101"/>
          <p:cNvSpPr/>
          <p:nvPr/>
        </p:nvSpPr>
        <p:spPr>
          <a:xfrm>
            <a:off x="325582" y="5178826"/>
            <a:ext cx="2929996" cy="230079"/>
          </a:xfrm>
          <a:prstGeom prst="rect">
            <a:avLst/>
          </a:prstGeom>
          <a:noFill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103" name="Straight Connector 102"/>
          <p:cNvCxnSpPr/>
          <p:nvPr/>
        </p:nvCxnSpPr>
        <p:spPr>
          <a:xfrm>
            <a:off x="685797" y="5178826"/>
            <a:ext cx="0" cy="91440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/>
          <p:cNvCxnSpPr/>
          <p:nvPr/>
        </p:nvCxnSpPr>
        <p:spPr>
          <a:xfrm>
            <a:off x="1921167" y="5178826"/>
            <a:ext cx="0" cy="91440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5" name="Rectangle 104"/>
          <p:cNvSpPr/>
          <p:nvPr/>
        </p:nvSpPr>
        <p:spPr>
          <a:xfrm>
            <a:off x="325582" y="5407246"/>
            <a:ext cx="2929996" cy="230079"/>
          </a:xfrm>
          <a:prstGeom prst="rect">
            <a:avLst/>
          </a:prstGeom>
          <a:noFill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06" name="Rectangle 105"/>
          <p:cNvSpPr/>
          <p:nvPr/>
        </p:nvSpPr>
        <p:spPr>
          <a:xfrm>
            <a:off x="325582" y="5636026"/>
            <a:ext cx="2929996" cy="230079"/>
          </a:xfrm>
          <a:prstGeom prst="rect">
            <a:avLst/>
          </a:prstGeom>
          <a:noFill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07" name="Rectangle 106"/>
          <p:cNvSpPr/>
          <p:nvPr/>
        </p:nvSpPr>
        <p:spPr>
          <a:xfrm>
            <a:off x="210873" y="4113321"/>
            <a:ext cx="3135923" cy="68598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Endpoint name:    33333:0:0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8" name="Rectangle 107"/>
          <p:cNvSpPr/>
          <p:nvPr/>
        </p:nvSpPr>
        <p:spPr>
          <a:xfrm>
            <a:off x="325582" y="5864625"/>
            <a:ext cx="2929996" cy="230079"/>
          </a:xfrm>
          <a:prstGeom prst="rect">
            <a:avLst/>
          </a:prstGeom>
          <a:noFill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09" name="Rectangle 108"/>
          <p:cNvSpPr/>
          <p:nvPr/>
        </p:nvSpPr>
        <p:spPr>
          <a:xfrm>
            <a:off x="5631180" y="4108491"/>
            <a:ext cx="3168581" cy="221239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lvl="0" algn="ctr"/>
            <a:endParaRPr lang="en-US" sz="1400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ctr"/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ctr"/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 algn="ctr"/>
            <a:endParaRPr lang="en-US" sz="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ctr"/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 . .</a:t>
            </a:r>
          </a:p>
        </p:txBody>
      </p:sp>
      <p:sp>
        <p:nvSpPr>
          <p:cNvPr id="110" name="Rectangle 109"/>
          <p:cNvSpPr/>
          <p:nvPr/>
        </p:nvSpPr>
        <p:spPr>
          <a:xfrm>
            <a:off x="5763307" y="5176411"/>
            <a:ext cx="2929996" cy="230079"/>
          </a:xfrm>
          <a:prstGeom prst="rect">
            <a:avLst/>
          </a:prstGeom>
          <a:noFill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111" name="Straight Connector 110"/>
          <p:cNvCxnSpPr/>
          <p:nvPr/>
        </p:nvCxnSpPr>
        <p:spPr>
          <a:xfrm>
            <a:off x="6123522" y="5176411"/>
            <a:ext cx="0" cy="91440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/>
          <p:nvPr/>
        </p:nvCxnSpPr>
        <p:spPr>
          <a:xfrm>
            <a:off x="7358892" y="5176411"/>
            <a:ext cx="0" cy="91440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3" name="Rectangle 112"/>
          <p:cNvSpPr/>
          <p:nvPr/>
        </p:nvSpPr>
        <p:spPr>
          <a:xfrm>
            <a:off x="5763307" y="5404831"/>
            <a:ext cx="2929996" cy="230079"/>
          </a:xfrm>
          <a:prstGeom prst="rect">
            <a:avLst/>
          </a:prstGeom>
          <a:noFill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14" name="Rectangle 113"/>
          <p:cNvSpPr/>
          <p:nvPr/>
        </p:nvSpPr>
        <p:spPr>
          <a:xfrm>
            <a:off x="5763307" y="5633611"/>
            <a:ext cx="2929996" cy="230079"/>
          </a:xfrm>
          <a:prstGeom prst="rect">
            <a:avLst/>
          </a:prstGeom>
          <a:noFill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15" name="Rectangle 114"/>
          <p:cNvSpPr/>
          <p:nvPr/>
        </p:nvSpPr>
        <p:spPr>
          <a:xfrm>
            <a:off x="5648598" y="4110906"/>
            <a:ext cx="3135923" cy="68598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Endpoint name:    44444:0:0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6" name="Rectangle 115"/>
          <p:cNvSpPr/>
          <p:nvPr/>
        </p:nvSpPr>
        <p:spPr>
          <a:xfrm>
            <a:off x="5763307" y="5862210"/>
            <a:ext cx="2929996" cy="230079"/>
          </a:xfrm>
          <a:prstGeom prst="rect">
            <a:avLst/>
          </a:prstGeom>
          <a:noFill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17" name="Rectangle 116"/>
          <p:cNvSpPr/>
          <p:nvPr/>
        </p:nvSpPr>
        <p:spPr>
          <a:xfrm>
            <a:off x="3710115" y="1881485"/>
            <a:ext cx="1578427" cy="27544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fi_av_insert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8" name="TextBox 117"/>
          <p:cNvSpPr txBox="1"/>
          <p:nvPr/>
        </p:nvSpPr>
        <p:spPr>
          <a:xfrm>
            <a:off x="378811" y="2710307"/>
            <a:ext cx="29299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0          22222              UNSPEC</a:t>
            </a:r>
          </a:p>
        </p:txBody>
      </p:sp>
      <p:sp>
        <p:nvSpPr>
          <p:cNvPr id="119" name="TextBox 118"/>
          <p:cNvSpPr txBox="1"/>
          <p:nvPr/>
        </p:nvSpPr>
        <p:spPr>
          <a:xfrm>
            <a:off x="375168" y="2939044"/>
            <a:ext cx="29299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1</a:t>
            </a:r>
            <a:r>
              <a:rPr lang="en-US" sz="1400" dirty="0" smtClean="0"/>
              <a:t>          33333              UNSPEC</a:t>
            </a:r>
          </a:p>
        </p:txBody>
      </p:sp>
      <p:sp>
        <p:nvSpPr>
          <p:cNvPr id="120" name="TextBox 119"/>
          <p:cNvSpPr txBox="1"/>
          <p:nvPr/>
        </p:nvSpPr>
        <p:spPr>
          <a:xfrm>
            <a:off x="375168" y="3167153"/>
            <a:ext cx="29299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2</a:t>
            </a:r>
            <a:r>
              <a:rPr lang="en-US" sz="1400" dirty="0" smtClean="0"/>
              <a:t>          44444                    0</a:t>
            </a:r>
          </a:p>
        </p:txBody>
      </p:sp>
      <p:sp>
        <p:nvSpPr>
          <p:cNvPr id="41" name="Rectangle 40"/>
          <p:cNvSpPr/>
          <p:nvPr/>
        </p:nvSpPr>
        <p:spPr>
          <a:xfrm>
            <a:off x="3702495" y="2332006"/>
            <a:ext cx="1578427" cy="27544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fi_av_insert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5814247" y="5145657"/>
            <a:ext cx="29299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0          11111                    2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5810604" y="5374394"/>
            <a:ext cx="29299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1</a:t>
            </a:r>
            <a:r>
              <a:rPr lang="en-US" sz="1400" dirty="0" smtClean="0"/>
              <a:t>          22222              UNSPEC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5810604" y="5602503"/>
            <a:ext cx="29299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2</a:t>
            </a:r>
            <a:r>
              <a:rPr lang="en-US" sz="1400" dirty="0" smtClean="0"/>
              <a:t>          33333              UNSPEC</a:t>
            </a:r>
          </a:p>
        </p:txBody>
      </p:sp>
    </p:spTree>
    <p:extLst>
      <p:ext uri="{BB962C8B-B14F-4D97-AF65-F5344CB8AC3E}">
        <p14:creationId xmlns:p14="http://schemas.microsoft.com/office/powerpoint/2010/main" val="3993968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Address / Name Exchange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www.openfabrics.org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93455" y="1673801"/>
            <a:ext cx="3168581" cy="221239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lvl="0" algn="ctr"/>
            <a:endParaRPr lang="en-US" sz="1400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ctr"/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ctr"/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 algn="ctr"/>
            <a:endParaRPr lang="en-US" sz="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ctr"/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 . .</a:t>
            </a:r>
          </a:p>
        </p:txBody>
      </p:sp>
      <p:sp>
        <p:nvSpPr>
          <p:cNvPr id="10" name="Rectangle 9"/>
          <p:cNvSpPr/>
          <p:nvPr/>
        </p:nvSpPr>
        <p:spPr>
          <a:xfrm>
            <a:off x="325582" y="2741721"/>
            <a:ext cx="2929996" cy="230079"/>
          </a:xfrm>
          <a:prstGeom prst="rect">
            <a:avLst/>
          </a:prstGeom>
          <a:noFill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685797" y="2741721"/>
            <a:ext cx="0" cy="91440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1921167" y="2741721"/>
            <a:ext cx="0" cy="91440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Rectangle 30"/>
          <p:cNvSpPr/>
          <p:nvPr/>
        </p:nvSpPr>
        <p:spPr>
          <a:xfrm>
            <a:off x="325582" y="2970141"/>
            <a:ext cx="2929996" cy="230079"/>
          </a:xfrm>
          <a:prstGeom prst="rect">
            <a:avLst/>
          </a:prstGeom>
          <a:noFill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325582" y="3198921"/>
            <a:ext cx="2929996" cy="230079"/>
          </a:xfrm>
          <a:prstGeom prst="rect">
            <a:avLst/>
          </a:prstGeom>
          <a:noFill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210873" y="1676216"/>
            <a:ext cx="3135923" cy="68598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Endpoint name:    11111:0:0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5" name="Rectangle 84"/>
          <p:cNvSpPr/>
          <p:nvPr/>
        </p:nvSpPr>
        <p:spPr>
          <a:xfrm>
            <a:off x="325582" y="3427520"/>
            <a:ext cx="2929996" cy="230079"/>
          </a:xfrm>
          <a:prstGeom prst="rect">
            <a:avLst/>
          </a:prstGeom>
          <a:noFill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93" name="Rectangle 92"/>
          <p:cNvSpPr/>
          <p:nvPr/>
        </p:nvSpPr>
        <p:spPr>
          <a:xfrm>
            <a:off x="5621382" y="1681237"/>
            <a:ext cx="3168581" cy="221239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lvl="0" algn="ctr"/>
            <a:endParaRPr lang="en-US" sz="1400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ctr"/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ctr"/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 algn="ctr"/>
            <a:endParaRPr lang="en-US" sz="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ctr"/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 . .</a:t>
            </a:r>
          </a:p>
        </p:txBody>
      </p:sp>
      <p:sp>
        <p:nvSpPr>
          <p:cNvPr id="94" name="Rectangle 93"/>
          <p:cNvSpPr/>
          <p:nvPr/>
        </p:nvSpPr>
        <p:spPr>
          <a:xfrm>
            <a:off x="5753509" y="2749157"/>
            <a:ext cx="2929996" cy="230079"/>
          </a:xfrm>
          <a:prstGeom prst="rect">
            <a:avLst/>
          </a:prstGeom>
          <a:noFill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95" name="Straight Connector 94"/>
          <p:cNvCxnSpPr/>
          <p:nvPr/>
        </p:nvCxnSpPr>
        <p:spPr>
          <a:xfrm>
            <a:off x="6113724" y="2749157"/>
            <a:ext cx="0" cy="91440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/>
          <p:cNvCxnSpPr/>
          <p:nvPr/>
        </p:nvCxnSpPr>
        <p:spPr>
          <a:xfrm>
            <a:off x="7349094" y="2749157"/>
            <a:ext cx="0" cy="91440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7" name="Rectangle 96"/>
          <p:cNvSpPr/>
          <p:nvPr/>
        </p:nvSpPr>
        <p:spPr>
          <a:xfrm>
            <a:off x="5753509" y="2977577"/>
            <a:ext cx="2929996" cy="230079"/>
          </a:xfrm>
          <a:prstGeom prst="rect">
            <a:avLst/>
          </a:prstGeom>
          <a:noFill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98" name="Rectangle 97"/>
          <p:cNvSpPr/>
          <p:nvPr/>
        </p:nvSpPr>
        <p:spPr>
          <a:xfrm>
            <a:off x="5753509" y="3206357"/>
            <a:ext cx="2929996" cy="230079"/>
          </a:xfrm>
          <a:prstGeom prst="rect">
            <a:avLst/>
          </a:prstGeom>
          <a:noFill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99" name="Rectangle 98"/>
          <p:cNvSpPr/>
          <p:nvPr/>
        </p:nvSpPr>
        <p:spPr>
          <a:xfrm>
            <a:off x="5638800" y="1683652"/>
            <a:ext cx="3135923" cy="68598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Endpoint name:    22222:0:0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0" name="Rectangle 99"/>
          <p:cNvSpPr/>
          <p:nvPr/>
        </p:nvSpPr>
        <p:spPr>
          <a:xfrm>
            <a:off x="5753509" y="3434956"/>
            <a:ext cx="2929996" cy="230079"/>
          </a:xfrm>
          <a:prstGeom prst="rect">
            <a:avLst/>
          </a:prstGeom>
          <a:noFill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01" name="Rectangle 100"/>
          <p:cNvSpPr/>
          <p:nvPr/>
        </p:nvSpPr>
        <p:spPr>
          <a:xfrm>
            <a:off x="193455" y="4110906"/>
            <a:ext cx="3168581" cy="221239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lvl="0" algn="ctr"/>
            <a:endParaRPr lang="en-US" sz="1400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ctr"/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ctr"/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 algn="ctr"/>
            <a:endParaRPr lang="en-US" sz="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ctr"/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 . .</a:t>
            </a:r>
          </a:p>
        </p:txBody>
      </p:sp>
      <p:sp>
        <p:nvSpPr>
          <p:cNvPr id="102" name="Rectangle 101"/>
          <p:cNvSpPr/>
          <p:nvPr/>
        </p:nvSpPr>
        <p:spPr>
          <a:xfrm>
            <a:off x="325582" y="5178826"/>
            <a:ext cx="2929996" cy="230079"/>
          </a:xfrm>
          <a:prstGeom prst="rect">
            <a:avLst/>
          </a:prstGeom>
          <a:noFill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103" name="Straight Connector 102"/>
          <p:cNvCxnSpPr/>
          <p:nvPr/>
        </p:nvCxnSpPr>
        <p:spPr>
          <a:xfrm>
            <a:off x="685797" y="5178826"/>
            <a:ext cx="0" cy="91440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/>
          <p:cNvCxnSpPr/>
          <p:nvPr/>
        </p:nvCxnSpPr>
        <p:spPr>
          <a:xfrm>
            <a:off x="1921167" y="5178826"/>
            <a:ext cx="0" cy="91440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5" name="Rectangle 104"/>
          <p:cNvSpPr/>
          <p:nvPr/>
        </p:nvSpPr>
        <p:spPr>
          <a:xfrm>
            <a:off x="325582" y="5407246"/>
            <a:ext cx="2929996" cy="230079"/>
          </a:xfrm>
          <a:prstGeom prst="rect">
            <a:avLst/>
          </a:prstGeom>
          <a:noFill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06" name="Rectangle 105"/>
          <p:cNvSpPr/>
          <p:nvPr/>
        </p:nvSpPr>
        <p:spPr>
          <a:xfrm>
            <a:off x="325582" y="5636026"/>
            <a:ext cx="2929996" cy="230079"/>
          </a:xfrm>
          <a:prstGeom prst="rect">
            <a:avLst/>
          </a:prstGeom>
          <a:noFill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07" name="Rectangle 106"/>
          <p:cNvSpPr/>
          <p:nvPr/>
        </p:nvSpPr>
        <p:spPr>
          <a:xfrm>
            <a:off x="210873" y="4113321"/>
            <a:ext cx="3135923" cy="68598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Endpoint name:    33333:0:0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8" name="Rectangle 107"/>
          <p:cNvSpPr/>
          <p:nvPr/>
        </p:nvSpPr>
        <p:spPr>
          <a:xfrm>
            <a:off x="325582" y="5864625"/>
            <a:ext cx="2929996" cy="230079"/>
          </a:xfrm>
          <a:prstGeom prst="rect">
            <a:avLst/>
          </a:prstGeom>
          <a:noFill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09" name="Rectangle 108"/>
          <p:cNvSpPr/>
          <p:nvPr/>
        </p:nvSpPr>
        <p:spPr>
          <a:xfrm>
            <a:off x="5631180" y="4108491"/>
            <a:ext cx="3168581" cy="221239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lvl="0" algn="ctr"/>
            <a:endParaRPr lang="en-US" sz="1400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ctr"/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ctr"/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 algn="ctr"/>
            <a:endParaRPr lang="en-US" sz="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ctr"/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 . .</a:t>
            </a:r>
          </a:p>
        </p:txBody>
      </p:sp>
      <p:sp>
        <p:nvSpPr>
          <p:cNvPr id="110" name="Rectangle 109"/>
          <p:cNvSpPr/>
          <p:nvPr/>
        </p:nvSpPr>
        <p:spPr>
          <a:xfrm>
            <a:off x="5763307" y="5176411"/>
            <a:ext cx="2929996" cy="230079"/>
          </a:xfrm>
          <a:prstGeom prst="rect">
            <a:avLst/>
          </a:prstGeom>
          <a:noFill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111" name="Straight Connector 110"/>
          <p:cNvCxnSpPr/>
          <p:nvPr/>
        </p:nvCxnSpPr>
        <p:spPr>
          <a:xfrm>
            <a:off x="6123522" y="5176411"/>
            <a:ext cx="0" cy="91440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/>
          <p:nvPr/>
        </p:nvCxnSpPr>
        <p:spPr>
          <a:xfrm>
            <a:off x="7358892" y="5176411"/>
            <a:ext cx="0" cy="91440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3" name="Rectangle 112"/>
          <p:cNvSpPr/>
          <p:nvPr/>
        </p:nvSpPr>
        <p:spPr>
          <a:xfrm>
            <a:off x="5763307" y="5404831"/>
            <a:ext cx="2929996" cy="230079"/>
          </a:xfrm>
          <a:prstGeom prst="rect">
            <a:avLst/>
          </a:prstGeom>
          <a:noFill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14" name="Rectangle 113"/>
          <p:cNvSpPr/>
          <p:nvPr/>
        </p:nvSpPr>
        <p:spPr>
          <a:xfrm>
            <a:off x="5763307" y="5633611"/>
            <a:ext cx="2929996" cy="230079"/>
          </a:xfrm>
          <a:prstGeom prst="rect">
            <a:avLst/>
          </a:prstGeom>
          <a:noFill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15" name="Rectangle 114"/>
          <p:cNvSpPr/>
          <p:nvPr/>
        </p:nvSpPr>
        <p:spPr>
          <a:xfrm>
            <a:off x="5648598" y="4110906"/>
            <a:ext cx="3135923" cy="68598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Endpoint name:    44444:0:0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6" name="Rectangle 115"/>
          <p:cNvSpPr/>
          <p:nvPr/>
        </p:nvSpPr>
        <p:spPr>
          <a:xfrm>
            <a:off x="5763307" y="5862210"/>
            <a:ext cx="2929996" cy="230079"/>
          </a:xfrm>
          <a:prstGeom prst="rect">
            <a:avLst/>
          </a:prstGeom>
          <a:noFill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17" name="Rectangle 116"/>
          <p:cNvSpPr/>
          <p:nvPr/>
        </p:nvSpPr>
        <p:spPr>
          <a:xfrm>
            <a:off x="3710115" y="1881485"/>
            <a:ext cx="1578427" cy="27544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fi_av_insert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8" name="TextBox 117"/>
          <p:cNvSpPr txBox="1"/>
          <p:nvPr/>
        </p:nvSpPr>
        <p:spPr>
          <a:xfrm>
            <a:off x="378811" y="2710307"/>
            <a:ext cx="29299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0          22222              UNSPEC</a:t>
            </a:r>
          </a:p>
        </p:txBody>
      </p:sp>
      <p:sp>
        <p:nvSpPr>
          <p:cNvPr id="119" name="TextBox 118"/>
          <p:cNvSpPr txBox="1"/>
          <p:nvPr/>
        </p:nvSpPr>
        <p:spPr>
          <a:xfrm>
            <a:off x="375168" y="2939044"/>
            <a:ext cx="29299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1</a:t>
            </a:r>
            <a:r>
              <a:rPr lang="en-US" sz="1400" dirty="0" smtClean="0"/>
              <a:t>          33333                    0</a:t>
            </a:r>
          </a:p>
        </p:txBody>
      </p:sp>
      <p:sp>
        <p:nvSpPr>
          <p:cNvPr id="120" name="TextBox 119"/>
          <p:cNvSpPr txBox="1"/>
          <p:nvPr/>
        </p:nvSpPr>
        <p:spPr>
          <a:xfrm>
            <a:off x="375168" y="3167153"/>
            <a:ext cx="29299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2</a:t>
            </a:r>
            <a:r>
              <a:rPr lang="en-US" sz="1400" dirty="0" smtClean="0"/>
              <a:t>          44444                    0</a:t>
            </a:r>
          </a:p>
        </p:txBody>
      </p:sp>
      <p:sp>
        <p:nvSpPr>
          <p:cNvPr id="41" name="Rectangle 40"/>
          <p:cNvSpPr/>
          <p:nvPr/>
        </p:nvSpPr>
        <p:spPr>
          <a:xfrm>
            <a:off x="3702495" y="2332006"/>
            <a:ext cx="1578427" cy="27544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fi_av_insert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5814247" y="5145657"/>
            <a:ext cx="29299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0          11111                    2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5810604" y="5374394"/>
            <a:ext cx="29299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1</a:t>
            </a:r>
            <a:r>
              <a:rPr lang="en-US" sz="1400" dirty="0" smtClean="0"/>
              <a:t>          22222              UNSPEC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5810604" y="5602503"/>
            <a:ext cx="29299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2</a:t>
            </a:r>
            <a:r>
              <a:rPr lang="en-US" sz="1400" dirty="0" smtClean="0"/>
              <a:t>          33333                   2</a:t>
            </a:r>
          </a:p>
        </p:txBody>
      </p:sp>
      <p:sp>
        <p:nvSpPr>
          <p:cNvPr id="48" name="Rectangle 47"/>
          <p:cNvSpPr/>
          <p:nvPr/>
        </p:nvSpPr>
        <p:spPr>
          <a:xfrm>
            <a:off x="3702495" y="2817171"/>
            <a:ext cx="1578427" cy="27544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fi_av_insert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351052" y="5145657"/>
            <a:ext cx="29299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0          11111                     1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347409" y="5374394"/>
            <a:ext cx="29299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1</a:t>
            </a:r>
            <a:r>
              <a:rPr lang="en-US" sz="1400" dirty="0" smtClean="0"/>
              <a:t>          22222              UNSPEC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347409" y="5602503"/>
            <a:ext cx="29299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2</a:t>
            </a:r>
            <a:r>
              <a:rPr lang="en-US" sz="1400" dirty="0" smtClean="0"/>
              <a:t>          44444                    2</a:t>
            </a:r>
          </a:p>
        </p:txBody>
      </p:sp>
    </p:spTree>
    <p:extLst>
      <p:ext uri="{BB962C8B-B14F-4D97-AF65-F5344CB8AC3E}">
        <p14:creationId xmlns:p14="http://schemas.microsoft.com/office/powerpoint/2010/main" val="1900510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Address / Name Exchange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www.openfabrics.org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93455" y="1673801"/>
            <a:ext cx="3168581" cy="221239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lvl="0" algn="ctr"/>
            <a:endParaRPr lang="en-US" sz="1400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ctr"/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ctr"/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 algn="ctr"/>
            <a:endParaRPr lang="en-US" sz="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ctr"/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 . .</a:t>
            </a:r>
          </a:p>
        </p:txBody>
      </p:sp>
      <p:sp>
        <p:nvSpPr>
          <p:cNvPr id="10" name="Rectangle 9"/>
          <p:cNvSpPr/>
          <p:nvPr/>
        </p:nvSpPr>
        <p:spPr>
          <a:xfrm>
            <a:off x="325582" y="2741721"/>
            <a:ext cx="2929996" cy="230079"/>
          </a:xfrm>
          <a:prstGeom prst="rect">
            <a:avLst/>
          </a:prstGeom>
          <a:noFill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685797" y="2741721"/>
            <a:ext cx="0" cy="91440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1921167" y="2741721"/>
            <a:ext cx="0" cy="91440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Rectangle 30"/>
          <p:cNvSpPr/>
          <p:nvPr/>
        </p:nvSpPr>
        <p:spPr>
          <a:xfrm>
            <a:off x="325582" y="2970141"/>
            <a:ext cx="2929996" cy="230079"/>
          </a:xfrm>
          <a:prstGeom prst="rect">
            <a:avLst/>
          </a:prstGeom>
          <a:noFill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325582" y="3198921"/>
            <a:ext cx="2929996" cy="230079"/>
          </a:xfrm>
          <a:prstGeom prst="rect">
            <a:avLst/>
          </a:prstGeom>
          <a:noFill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210873" y="1676216"/>
            <a:ext cx="3135923" cy="68598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Endpoint name:    11111:0:0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5" name="Rectangle 84"/>
          <p:cNvSpPr/>
          <p:nvPr/>
        </p:nvSpPr>
        <p:spPr>
          <a:xfrm>
            <a:off x="325582" y="3427520"/>
            <a:ext cx="2929996" cy="230079"/>
          </a:xfrm>
          <a:prstGeom prst="rect">
            <a:avLst/>
          </a:prstGeom>
          <a:noFill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93" name="Rectangle 92"/>
          <p:cNvSpPr/>
          <p:nvPr/>
        </p:nvSpPr>
        <p:spPr>
          <a:xfrm>
            <a:off x="5621382" y="1681237"/>
            <a:ext cx="3168581" cy="221239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lvl="0" algn="ctr"/>
            <a:endParaRPr lang="en-US" sz="1400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ctr"/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ctr"/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 algn="ctr"/>
            <a:endParaRPr lang="en-US" sz="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ctr"/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 . .</a:t>
            </a:r>
          </a:p>
        </p:txBody>
      </p:sp>
      <p:sp>
        <p:nvSpPr>
          <p:cNvPr id="94" name="Rectangle 93"/>
          <p:cNvSpPr/>
          <p:nvPr/>
        </p:nvSpPr>
        <p:spPr>
          <a:xfrm>
            <a:off x="5753509" y="2749157"/>
            <a:ext cx="2929996" cy="230079"/>
          </a:xfrm>
          <a:prstGeom prst="rect">
            <a:avLst/>
          </a:prstGeom>
          <a:noFill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95" name="Straight Connector 94"/>
          <p:cNvCxnSpPr/>
          <p:nvPr/>
        </p:nvCxnSpPr>
        <p:spPr>
          <a:xfrm>
            <a:off x="6113724" y="2749157"/>
            <a:ext cx="0" cy="91440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/>
          <p:cNvCxnSpPr/>
          <p:nvPr/>
        </p:nvCxnSpPr>
        <p:spPr>
          <a:xfrm>
            <a:off x="7349094" y="2749157"/>
            <a:ext cx="0" cy="91440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7" name="Rectangle 96"/>
          <p:cNvSpPr/>
          <p:nvPr/>
        </p:nvSpPr>
        <p:spPr>
          <a:xfrm>
            <a:off x="5753509" y="2977577"/>
            <a:ext cx="2929996" cy="230079"/>
          </a:xfrm>
          <a:prstGeom prst="rect">
            <a:avLst/>
          </a:prstGeom>
          <a:noFill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98" name="Rectangle 97"/>
          <p:cNvSpPr/>
          <p:nvPr/>
        </p:nvSpPr>
        <p:spPr>
          <a:xfrm>
            <a:off x="5753509" y="3206357"/>
            <a:ext cx="2929996" cy="230079"/>
          </a:xfrm>
          <a:prstGeom prst="rect">
            <a:avLst/>
          </a:prstGeom>
          <a:noFill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99" name="Rectangle 98"/>
          <p:cNvSpPr/>
          <p:nvPr/>
        </p:nvSpPr>
        <p:spPr>
          <a:xfrm>
            <a:off x="5638800" y="1683652"/>
            <a:ext cx="3135923" cy="68598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Endpoint name:    22222:0:0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0" name="Rectangle 99"/>
          <p:cNvSpPr/>
          <p:nvPr/>
        </p:nvSpPr>
        <p:spPr>
          <a:xfrm>
            <a:off x="5753509" y="3434956"/>
            <a:ext cx="2929996" cy="230079"/>
          </a:xfrm>
          <a:prstGeom prst="rect">
            <a:avLst/>
          </a:prstGeom>
          <a:noFill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01" name="Rectangle 100"/>
          <p:cNvSpPr/>
          <p:nvPr/>
        </p:nvSpPr>
        <p:spPr>
          <a:xfrm>
            <a:off x="193455" y="4110906"/>
            <a:ext cx="3168581" cy="221239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lvl="0" algn="ctr"/>
            <a:endParaRPr lang="en-US" sz="1400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ctr"/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ctr"/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 algn="ctr"/>
            <a:endParaRPr lang="en-US" sz="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ctr"/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 . .</a:t>
            </a:r>
          </a:p>
        </p:txBody>
      </p:sp>
      <p:sp>
        <p:nvSpPr>
          <p:cNvPr id="102" name="Rectangle 101"/>
          <p:cNvSpPr/>
          <p:nvPr/>
        </p:nvSpPr>
        <p:spPr>
          <a:xfrm>
            <a:off x="325582" y="5178826"/>
            <a:ext cx="2929996" cy="230079"/>
          </a:xfrm>
          <a:prstGeom prst="rect">
            <a:avLst/>
          </a:prstGeom>
          <a:noFill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103" name="Straight Connector 102"/>
          <p:cNvCxnSpPr/>
          <p:nvPr/>
        </p:nvCxnSpPr>
        <p:spPr>
          <a:xfrm>
            <a:off x="685797" y="5178826"/>
            <a:ext cx="0" cy="91440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/>
          <p:cNvCxnSpPr/>
          <p:nvPr/>
        </p:nvCxnSpPr>
        <p:spPr>
          <a:xfrm>
            <a:off x="1921167" y="5178826"/>
            <a:ext cx="0" cy="91440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5" name="Rectangle 104"/>
          <p:cNvSpPr/>
          <p:nvPr/>
        </p:nvSpPr>
        <p:spPr>
          <a:xfrm>
            <a:off x="325582" y="5407246"/>
            <a:ext cx="2929996" cy="230079"/>
          </a:xfrm>
          <a:prstGeom prst="rect">
            <a:avLst/>
          </a:prstGeom>
          <a:noFill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06" name="Rectangle 105"/>
          <p:cNvSpPr/>
          <p:nvPr/>
        </p:nvSpPr>
        <p:spPr>
          <a:xfrm>
            <a:off x="325582" y="5636026"/>
            <a:ext cx="2929996" cy="230079"/>
          </a:xfrm>
          <a:prstGeom prst="rect">
            <a:avLst/>
          </a:prstGeom>
          <a:noFill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07" name="Rectangle 106"/>
          <p:cNvSpPr/>
          <p:nvPr/>
        </p:nvSpPr>
        <p:spPr>
          <a:xfrm>
            <a:off x="210873" y="4113321"/>
            <a:ext cx="3135923" cy="68598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Endpoint name:    33333:0:0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8" name="Rectangle 107"/>
          <p:cNvSpPr/>
          <p:nvPr/>
        </p:nvSpPr>
        <p:spPr>
          <a:xfrm>
            <a:off x="325582" y="5864625"/>
            <a:ext cx="2929996" cy="230079"/>
          </a:xfrm>
          <a:prstGeom prst="rect">
            <a:avLst/>
          </a:prstGeom>
          <a:noFill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09" name="Rectangle 108"/>
          <p:cNvSpPr/>
          <p:nvPr/>
        </p:nvSpPr>
        <p:spPr>
          <a:xfrm>
            <a:off x="5631180" y="4108491"/>
            <a:ext cx="3168581" cy="221239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lvl="0" algn="ctr"/>
            <a:endParaRPr lang="en-US" sz="1400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ctr"/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ctr"/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 algn="ctr"/>
            <a:endParaRPr lang="en-US" sz="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ctr"/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 . .</a:t>
            </a:r>
          </a:p>
        </p:txBody>
      </p:sp>
      <p:sp>
        <p:nvSpPr>
          <p:cNvPr id="110" name="Rectangle 109"/>
          <p:cNvSpPr/>
          <p:nvPr/>
        </p:nvSpPr>
        <p:spPr>
          <a:xfrm>
            <a:off x="5763307" y="5176411"/>
            <a:ext cx="2929996" cy="230079"/>
          </a:xfrm>
          <a:prstGeom prst="rect">
            <a:avLst/>
          </a:prstGeom>
          <a:noFill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111" name="Straight Connector 110"/>
          <p:cNvCxnSpPr/>
          <p:nvPr/>
        </p:nvCxnSpPr>
        <p:spPr>
          <a:xfrm>
            <a:off x="6123522" y="5176411"/>
            <a:ext cx="0" cy="91440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/>
          <p:nvPr/>
        </p:nvCxnSpPr>
        <p:spPr>
          <a:xfrm>
            <a:off x="7358892" y="5176411"/>
            <a:ext cx="0" cy="91440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3" name="Rectangle 112"/>
          <p:cNvSpPr/>
          <p:nvPr/>
        </p:nvSpPr>
        <p:spPr>
          <a:xfrm>
            <a:off x="5763307" y="5404831"/>
            <a:ext cx="2929996" cy="230079"/>
          </a:xfrm>
          <a:prstGeom prst="rect">
            <a:avLst/>
          </a:prstGeom>
          <a:noFill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14" name="Rectangle 113"/>
          <p:cNvSpPr/>
          <p:nvPr/>
        </p:nvSpPr>
        <p:spPr>
          <a:xfrm>
            <a:off x="5763307" y="5633611"/>
            <a:ext cx="2929996" cy="230079"/>
          </a:xfrm>
          <a:prstGeom prst="rect">
            <a:avLst/>
          </a:prstGeom>
          <a:noFill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15" name="Rectangle 114"/>
          <p:cNvSpPr/>
          <p:nvPr/>
        </p:nvSpPr>
        <p:spPr>
          <a:xfrm>
            <a:off x="5648598" y="4110906"/>
            <a:ext cx="3135923" cy="68598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Endpoint name:    44444:0:0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6" name="Rectangle 115"/>
          <p:cNvSpPr/>
          <p:nvPr/>
        </p:nvSpPr>
        <p:spPr>
          <a:xfrm>
            <a:off x="5763307" y="5862210"/>
            <a:ext cx="2929996" cy="230079"/>
          </a:xfrm>
          <a:prstGeom prst="rect">
            <a:avLst/>
          </a:prstGeom>
          <a:noFill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17" name="Rectangle 116"/>
          <p:cNvSpPr/>
          <p:nvPr/>
        </p:nvSpPr>
        <p:spPr>
          <a:xfrm>
            <a:off x="3710115" y="1881485"/>
            <a:ext cx="1578427" cy="27544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fi_av_insert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8" name="TextBox 117"/>
          <p:cNvSpPr txBox="1"/>
          <p:nvPr/>
        </p:nvSpPr>
        <p:spPr>
          <a:xfrm>
            <a:off x="378811" y="2710307"/>
            <a:ext cx="29299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0          22222                    0</a:t>
            </a:r>
          </a:p>
        </p:txBody>
      </p:sp>
      <p:sp>
        <p:nvSpPr>
          <p:cNvPr id="119" name="TextBox 118"/>
          <p:cNvSpPr txBox="1"/>
          <p:nvPr/>
        </p:nvSpPr>
        <p:spPr>
          <a:xfrm>
            <a:off x="375168" y="2939044"/>
            <a:ext cx="29299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1</a:t>
            </a:r>
            <a:r>
              <a:rPr lang="en-US" sz="1400" dirty="0" smtClean="0"/>
              <a:t>          33333                    0</a:t>
            </a:r>
          </a:p>
        </p:txBody>
      </p:sp>
      <p:sp>
        <p:nvSpPr>
          <p:cNvPr id="120" name="TextBox 119"/>
          <p:cNvSpPr txBox="1"/>
          <p:nvPr/>
        </p:nvSpPr>
        <p:spPr>
          <a:xfrm>
            <a:off x="375168" y="3167153"/>
            <a:ext cx="29299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2</a:t>
            </a:r>
            <a:r>
              <a:rPr lang="en-US" sz="1400" dirty="0" smtClean="0"/>
              <a:t>          44444                    0</a:t>
            </a:r>
          </a:p>
        </p:txBody>
      </p:sp>
      <p:sp>
        <p:nvSpPr>
          <p:cNvPr id="41" name="Rectangle 40"/>
          <p:cNvSpPr/>
          <p:nvPr/>
        </p:nvSpPr>
        <p:spPr>
          <a:xfrm>
            <a:off x="3702495" y="2332006"/>
            <a:ext cx="1578427" cy="27544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fi_av_insert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5814247" y="5145657"/>
            <a:ext cx="29299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0          11111                    2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5810604" y="5374394"/>
            <a:ext cx="29299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1</a:t>
            </a:r>
            <a:r>
              <a:rPr lang="en-US" sz="1400" dirty="0" smtClean="0"/>
              <a:t>          22222                   2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5810604" y="5602503"/>
            <a:ext cx="29299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2</a:t>
            </a:r>
            <a:r>
              <a:rPr lang="en-US" sz="1400" dirty="0" smtClean="0"/>
              <a:t>          33333                   2</a:t>
            </a:r>
          </a:p>
        </p:txBody>
      </p:sp>
      <p:sp>
        <p:nvSpPr>
          <p:cNvPr id="48" name="Rectangle 47"/>
          <p:cNvSpPr/>
          <p:nvPr/>
        </p:nvSpPr>
        <p:spPr>
          <a:xfrm>
            <a:off x="3702495" y="2817171"/>
            <a:ext cx="1578427" cy="27544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fi_av_insert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351052" y="5145657"/>
            <a:ext cx="29299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0          11111                     1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347409" y="5374394"/>
            <a:ext cx="29299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1</a:t>
            </a:r>
            <a:r>
              <a:rPr lang="en-US" sz="1400" dirty="0" smtClean="0"/>
              <a:t>          22222                    1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347409" y="5602503"/>
            <a:ext cx="29299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2</a:t>
            </a:r>
            <a:r>
              <a:rPr lang="en-US" sz="1400" dirty="0" smtClean="0"/>
              <a:t>          44444                    2</a:t>
            </a:r>
          </a:p>
        </p:txBody>
      </p:sp>
      <p:sp>
        <p:nvSpPr>
          <p:cNvPr id="49" name="Rectangle 48"/>
          <p:cNvSpPr/>
          <p:nvPr/>
        </p:nvSpPr>
        <p:spPr>
          <a:xfrm>
            <a:off x="3710115" y="3297233"/>
            <a:ext cx="1578427" cy="27544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fi_av_insert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5799229" y="2728436"/>
            <a:ext cx="29299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0          11111                    0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5795586" y="2957173"/>
            <a:ext cx="29299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1</a:t>
            </a:r>
            <a:r>
              <a:rPr lang="en-US" sz="1400" dirty="0" smtClean="0"/>
              <a:t>          33333                   1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5795586" y="3185282"/>
            <a:ext cx="29299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2</a:t>
            </a:r>
            <a:r>
              <a:rPr lang="en-US" sz="1400" dirty="0" smtClean="0"/>
              <a:t>          44444                   1</a:t>
            </a:r>
          </a:p>
        </p:txBody>
      </p:sp>
    </p:spTree>
    <p:extLst>
      <p:ext uri="{BB962C8B-B14F-4D97-AF65-F5344CB8AC3E}">
        <p14:creationId xmlns:p14="http://schemas.microsoft.com/office/powerpoint/2010/main" val="785891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Shared memory support available through primitives, utilities, and </a:t>
            </a:r>
            <a:r>
              <a:rPr lang="en-US" dirty="0" err="1" smtClean="0"/>
              <a:t>shm</a:t>
            </a:r>
            <a:r>
              <a:rPr lang="en-US" dirty="0" smtClean="0"/>
              <a:t> </a:t>
            </a:r>
            <a:r>
              <a:rPr lang="en-US" dirty="0"/>
              <a:t>provider</a:t>
            </a:r>
          </a:p>
          <a:p>
            <a:r>
              <a:rPr lang="en-US" dirty="0"/>
              <a:t>3 types of messages: inline, inject, </a:t>
            </a:r>
            <a:r>
              <a:rPr lang="en-US" dirty="0" err="1" smtClean="0"/>
              <a:t>iov</a:t>
            </a:r>
            <a:endParaRPr lang="en-US" dirty="0" smtClean="0"/>
          </a:p>
          <a:p>
            <a:r>
              <a:rPr lang="en-US" dirty="0" smtClean="0"/>
              <a:t>Currently </a:t>
            </a:r>
            <a:r>
              <a:rPr lang="en-US" dirty="0"/>
              <a:t>EP_DGRAM, but RMA and atomics in progress to support EP_RDM</a:t>
            </a:r>
          </a:p>
          <a:p>
            <a:r>
              <a:rPr lang="en-US" dirty="0" smtClean="0"/>
              <a:t>Focusing on provider and integrating into MPI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www.openfabrics.org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1370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www.openfabrics.org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609600" y="1677987"/>
            <a:ext cx="6781800" cy="4646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 kern="1200">
                <a:solidFill>
                  <a:schemeClr val="tx1"/>
                </a:solidFill>
                <a:latin typeface="Arial"/>
                <a:ea typeface="ＭＳ Ｐゴシック" pitchFamily="4" charset="-128"/>
                <a:cs typeface="Arial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400" kern="1200">
                <a:solidFill>
                  <a:schemeClr val="tx1"/>
                </a:solidFill>
                <a:latin typeface="Arial"/>
                <a:ea typeface="ＭＳ Ｐゴシック" pitchFamily="4" charset="-128"/>
                <a:cs typeface="Arial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Arial"/>
                <a:ea typeface="ＭＳ Ｐゴシック" pitchFamily="4" charset="-128"/>
                <a:cs typeface="Arial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kern="1200">
                <a:solidFill>
                  <a:schemeClr val="tx1"/>
                </a:solidFill>
                <a:latin typeface="Arial"/>
                <a:ea typeface="ＭＳ Ｐゴシック" pitchFamily="4" charset="-128"/>
                <a:cs typeface="Arial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ern="1200">
                <a:solidFill>
                  <a:schemeClr val="tx1"/>
                </a:solidFill>
                <a:latin typeface="Arial"/>
                <a:ea typeface="ＭＳ Ｐゴシック" pitchFamily="4" charset="-128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 smtClean="0"/>
              <a:t>SHM Support Options</a:t>
            </a:r>
          </a:p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SHM Primitives</a:t>
            </a:r>
          </a:p>
          <a:p>
            <a:pPr lvl="1"/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Region / </a:t>
            </a:r>
            <a:r>
              <a:rPr lang="en-US" dirty="0" err="1" smtClean="0">
                <a:solidFill>
                  <a:schemeClr val="bg1">
                    <a:lumMod val="75000"/>
                  </a:schemeClr>
                </a:solidFill>
              </a:rPr>
              <a:t>cmd</a:t>
            </a: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 / </a:t>
            </a:r>
            <a:r>
              <a:rPr lang="en-US" dirty="0" err="1" smtClean="0">
                <a:solidFill>
                  <a:schemeClr val="bg1">
                    <a:lumMod val="75000"/>
                  </a:schemeClr>
                </a:solidFill>
              </a:rPr>
              <a:t>resp</a:t>
            </a: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 / </a:t>
            </a:r>
            <a:r>
              <a:rPr lang="en-US" dirty="0" err="1" smtClean="0">
                <a:solidFill>
                  <a:schemeClr val="bg1">
                    <a:lumMod val="75000"/>
                  </a:schemeClr>
                </a:solidFill>
              </a:rPr>
              <a:t>addr</a:t>
            </a: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 / map</a:t>
            </a:r>
          </a:p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SHM Utilities</a:t>
            </a:r>
          </a:p>
          <a:p>
            <a:pPr lvl="1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Initialization / </a:t>
            </a: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mapping</a:t>
            </a:r>
          </a:p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SHM Provider</a:t>
            </a:r>
          </a:p>
          <a:p>
            <a:pPr lvl="1"/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Requirements / status</a:t>
            </a:r>
          </a:p>
          <a:p>
            <a:pPr lvl="1"/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Message protocols: inline / inject / </a:t>
            </a:r>
            <a:r>
              <a:rPr lang="en-US" dirty="0" err="1" smtClean="0">
                <a:solidFill>
                  <a:schemeClr val="bg1">
                    <a:lumMod val="75000"/>
                  </a:schemeClr>
                </a:solidFill>
              </a:rPr>
              <a:t>iov</a:t>
            </a:r>
            <a:endParaRPr lang="en-US" dirty="0" smtClean="0">
              <a:solidFill>
                <a:schemeClr val="bg1">
                  <a:lumMod val="75000"/>
                </a:schemeClr>
              </a:solidFill>
            </a:endParaRPr>
          </a:p>
          <a:p>
            <a:pPr lvl="1"/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Address exchange protocol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9232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SHM Support Options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906587"/>
            <a:ext cx="5543550" cy="4646613"/>
          </a:xfrm>
        </p:spPr>
        <p:txBody>
          <a:bodyPr/>
          <a:lstStyle/>
          <a:p>
            <a:r>
              <a:rPr lang="en-US" dirty="0" smtClean="0"/>
              <a:t>SHM support</a:t>
            </a:r>
          </a:p>
          <a:p>
            <a:pPr lvl="1"/>
            <a:r>
              <a:rPr lang="en-US" dirty="0" smtClean="0"/>
              <a:t>SHM primitives provided in utility code without protocol</a:t>
            </a:r>
          </a:p>
          <a:p>
            <a:pPr lvl="1"/>
            <a:r>
              <a:rPr lang="en-US" dirty="0" smtClean="0"/>
              <a:t>Provider adapts use of primitives for </a:t>
            </a:r>
            <a:r>
              <a:rPr lang="en-US" dirty="0" err="1" smtClean="0"/>
              <a:t>shm</a:t>
            </a:r>
            <a:r>
              <a:rPr lang="en-US" dirty="0" smtClean="0"/>
              <a:t> local communication using own protocol</a:t>
            </a:r>
          </a:p>
          <a:p>
            <a:r>
              <a:rPr lang="en-US" dirty="0"/>
              <a:t>SHM provider</a:t>
            </a:r>
          </a:p>
          <a:p>
            <a:pPr lvl="1"/>
            <a:r>
              <a:rPr lang="en-US" dirty="0"/>
              <a:t>Native provider using SHM primitives</a:t>
            </a:r>
          </a:p>
          <a:p>
            <a:pPr lvl="1"/>
            <a:r>
              <a:rPr lang="en-US" dirty="0"/>
              <a:t>Assumed all local communication</a:t>
            </a:r>
          </a:p>
          <a:p>
            <a:pPr lvl="1"/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www.openfabrics.org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5842000" y="2189776"/>
            <a:ext cx="3073400" cy="91760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Provider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5848350" y="3744212"/>
            <a:ext cx="1530350" cy="91760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SHM Utilities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5842000" y="5254596"/>
            <a:ext cx="3073400" cy="53660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SHM Primitives</a:t>
            </a:r>
            <a:endParaRPr lang="en-US" dirty="0"/>
          </a:p>
        </p:txBody>
      </p:sp>
      <p:cxnSp>
        <p:nvCxnSpPr>
          <p:cNvPr id="9" name="Straight Arrow Connector 8"/>
          <p:cNvCxnSpPr>
            <a:endCxn id="7" idx="0"/>
          </p:cNvCxnSpPr>
          <p:nvPr/>
        </p:nvCxnSpPr>
        <p:spPr>
          <a:xfrm>
            <a:off x="6613525" y="3107380"/>
            <a:ext cx="0" cy="63683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8058150" y="3107380"/>
            <a:ext cx="0" cy="2147216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7" idx="2"/>
          </p:cNvCxnSpPr>
          <p:nvPr/>
        </p:nvCxnSpPr>
        <p:spPr>
          <a:xfrm>
            <a:off x="6613525" y="4661816"/>
            <a:ext cx="0" cy="59278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1090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www.openfabrics.org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609600" y="1677987"/>
            <a:ext cx="6781800" cy="4646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 kern="1200">
                <a:solidFill>
                  <a:schemeClr val="tx1"/>
                </a:solidFill>
                <a:latin typeface="Arial"/>
                <a:ea typeface="ＭＳ Ｐゴシック" pitchFamily="4" charset="-128"/>
                <a:cs typeface="Arial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400" kern="1200">
                <a:solidFill>
                  <a:schemeClr val="tx1"/>
                </a:solidFill>
                <a:latin typeface="Arial"/>
                <a:ea typeface="ＭＳ Ｐゴシック" pitchFamily="4" charset="-128"/>
                <a:cs typeface="Arial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Arial"/>
                <a:ea typeface="ＭＳ Ｐゴシック" pitchFamily="4" charset="-128"/>
                <a:cs typeface="Arial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kern="1200">
                <a:solidFill>
                  <a:schemeClr val="tx1"/>
                </a:solidFill>
                <a:latin typeface="Arial"/>
                <a:ea typeface="ＭＳ Ｐゴシック" pitchFamily="4" charset="-128"/>
                <a:cs typeface="Arial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ern="1200">
                <a:solidFill>
                  <a:schemeClr val="tx1"/>
                </a:solidFill>
                <a:latin typeface="Arial"/>
                <a:ea typeface="ＭＳ Ｐゴシック" pitchFamily="4" charset="-128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SHM Support Options</a:t>
            </a:r>
          </a:p>
          <a:p>
            <a:r>
              <a:rPr lang="en-US" b="1" dirty="0" smtClean="0"/>
              <a:t>SHM Primitives</a:t>
            </a:r>
          </a:p>
          <a:p>
            <a:pPr lvl="1"/>
            <a:r>
              <a:rPr lang="en-US" b="1" dirty="0" smtClean="0"/>
              <a:t>Region / </a:t>
            </a:r>
            <a:r>
              <a:rPr lang="en-US" b="1" dirty="0" err="1" smtClean="0"/>
              <a:t>cmd</a:t>
            </a:r>
            <a:r>
              <a:rPr lang="en-US" b="1" dirty="0" smtClean="0"/>
              <a:t> / </a:t>
            </a:r>
            <a:r>
              <a:rPr lang="en-US" b="1" dirty="0" err="1" smtClean="0"/>
              <a:t>resp</a:t>
            </a:r>
            <a:r>
              <a:rPr lang="en-US" b="1" dirty="0" smtClean="0"/>
              <a:t> / </a:t>
            </a:r>
            <a:r>
              <a:rPr lang="en-US" b="1" dirty="0" err="1" smtClean="0"/>
              <a:t>addr</a:t>
            </a:r>
            <a:r>
              <a:rPr lang="en-US" b="1" dirty="0" smtClean="0"/>
              <a:t> / map</a:t>
            </a:r>
          </a:p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SHM Utilities</a:t>
            </a:r>
          </a:p>
          <a:p>
            <a:pPr lvl="1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Initialization / </a:t>
            </a: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mapping</a:t>
            </a:r>
            <a:endParaRPr lang="en-US" b="1" dirty="0" smtClean="0"/>
          </a:p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SHM Provider</a:t>
            </a:r>
          </a:p>
          <a:p>
            <a:pPr lvl="1"/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Requirements / status</a:t>
            </a:r>
          </a:p>
          <a:p>
            <a:pPr lvl="1"/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Message protocols: inline / inject / </a:t>
            </a:r>
            <a:r>
              <a:rPr lang="en-US" dirty="0" err="1" smtClean="0">
                <a:solidFill>
                  <a:schemeClr val="bg1">
                    <a:lumMod val="75000"/>
                  </a:schemeClr>
                </a:solidFill>
              </a:rPr>
              <a:t>iov</a:t>
            </a:r>
            <a:endParaRPr lang="en-US" dirty="0" smtClean="0">
              <a:solidFill>
                <a:schemeClr val="bg1">
                  <a:lumMod val="75000"/>
                </a:schemeClr>
              </a:solidFill>
            </a:endParaRPr>
          </a:p>
          <a:p>
            <a:pPr lvl="1"/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Address exchange protocol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3194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SHM Primitives: </a:t>
            </a:r>
            <a:r>
              <a:rPr lang="en-US" dirty="0" err="1" smtClean="0"/>
              <a:t>smr_region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www.openfabrics.org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1342292" y="1676399"/>
            <a:ext cx="2819400" cy="474027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sz="1400" b="1" u="sng" dirty="0" err="1"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  <a:r>
              <a:rPr lang="en-US" sz="1400" b="1" u="sng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mr_region</a:t>
            </a:r>
            <a:endParaRPr lang="en-US" sz="1400" b="1" u="sng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version</a:t>
            </a:r>
          </a:p>
          <a:p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flags</a:t>
            </a:r>
          </a:p>
          <a:p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pid</a:t>
            </a: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lock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m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ap</a:t>
            </a:r>
          </a:p>
          <a:p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total_size</a:t>
            </a: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cmd_queue_offset</a:t>
            </a: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resp_queue_offset</a:t>
            </a: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inject_pool_offset</a:t>
            </a: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peer_addr_offet</a:t>
            </a: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4721469" y="1765914"/>
            <a:ext cx="4193931" cy="39502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Synchronize shared memory access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2" name="Straight Arrow Connector 21"/>
          <p:cNvCxnSpPr>
            <a:stCxn id="21" idx="1"/>
          </p:cNvCxnSpPr>
          <p:nvPr/>
        </p:nvCxnSpPr>
        <p:spPr>
          <a:xfrm flipH="1">
            <a:off x="2286000" y="1963425"/>
            <a:ext cx="2435469" cy="68448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 rot="16200000">
            <a:off x="-793088" y="2774288"/>
            <a:ext cx="2590800" cy="39502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Control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Rectangle 26"/>
          <p:cNvSpPr/>
          <p:nvPr/>
        </p:nvSpPr>
        <p:spPr>
          <a:xfrm rot="16200000">
            <a:off x="-489289" y="5207687"/>
            <a:ext cx="1983201" cy="39502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Shared access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9" name="Straight Connector 28"/>
          <p:cNvCxnSpPr/>
          <p:nvPr/>
        </p:nvCxnSpPr>
        <p:spPr>
          <a:xfrm>
            <a:off x="-29308" y="4343400"/>
            <a:ext cx="4419600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33" name="Rectangle 32"/>
          <p:cNvSpPr/>
          <p:nvPr/>
        </p:nvSpPr>
        <p:spPr>
          <a:xfrm>
            <a:off x="1463603" y="4454627"/>
            <a:ext cx="2576778" cy="387003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cmd_queue</a:t>
            </a:r>
            <a:endParaRPr lang="en-US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1463603" y="4896534"/>
            <a:ext cx="2576778" cy="387003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resp_queue</a:t>
            </a:r>
            <a:endParaRPr lang="en-US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1463603" y="5893136"/>
            <a:ext cx="2576778" cy="387003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en-US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eer_addr</a:t>
            </a:r>
            <a:endParaRPr lang="en-US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1463603" y="5401980"/>
            <a:ext cx="2576778" cy="387003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nject_pool</a:t>
            </a:r>
            <a:endParaRPr lang="en-US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42" name="Straight Connector 41"/>
          <p:cNvCxnSpPr/>
          <p:nvPr/>
        </p:nvCxnSpPr>
        <p:spPr>
          <a:xfrm>
            <a:off x="3581400" y="3505200"/>
            <a:ext cx="21336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3578469" y="3706493"/>
            <a:ext cx="2746131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3581400" y="4191000"/>
            <a:ext cx="40386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3581400" y="3962400"/>
            <a:ext cx="33528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>
          <a:xfrm flipH="1">
            <a:off x="3825804" y="4648128"/>
            <a:ext cx="1889196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 flipH="1">
            <a:off x="3825804" y="5090035"/>
            <a:ext cx="2498796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 flipH="1">
            <a:off x="3825803" y="5648163"/>
            <a:ext cx="3108397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 flipH="1">
            <a:off x="3825804" y="6086637"/>
            <a:ext cx="3794196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>
            <a:off x="5715000" y="3505200"/>
            <a:ext cx="0" cy="114292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>
            <a:off x="6324600" y="3706493"/>
            <a:ext cx="0" cy="138354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>
            <a:off x="6934200" y="3962400"/>
            <a:ext cx="0" cy="168576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>
            <a:off x="7620000" y="4191000"/>
            <a:ext cx="0" cy="189563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5" name="Rectangle 74"/>
          <p:cNvSpPr/>
          <p:nvPr/>
        </p:nvSpPr>
        <p:spPr>
          <a:xfrm>
            <a:off x="4804161" y="2539919"/>
            <a:ext cx="4193931" cy="63314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Stores peer addresses and pointers to peer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smr_regions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76" name="Straight Arrow Connector 75"/>
          <p:cNvCxnSpPr>
            <a:stCxn id="75" idx="1"/>
          </p:cNvCxnSpPr>
          <p:nvPr/>
        </p:nvCxnSpPr>
        <p:spPr>
          <a:xfrm flipH="1">
            <a:off x="2286000" y="2856492"/>
            <a:ext cx="2518161" cy="5530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61524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SHM Primitives: </a:t>
            </a:r>
            <a:r>
              <a:rPr lang="en-US" dirty="0" err="1" smtClean="0"/>
              <a:t>smr_cmd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www.openfabrics.org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685800" y="2039817"/>
            <a:ext cx="2819400" cy="413238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sz="1400" b="1" u="sng" dirty="0" err="1"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  <a:r>
              <a:rPr lang="en-US" sz="1400" b="1" u="sng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mr_cmd</a:t>
            </a:r>
            <a:endParaRPr lang="en-US" sz="1400" b="1" u="sng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hdr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op {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addr</a:t>
            </a: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op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op_src</a:t>
            </a: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size</a:t>
            </a:r>
          </a:p>
          <a:p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data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msg_id</a:t>
            </a: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u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nion data {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msg</a:t>
            </a: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iov</a:t>
            </a: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rma_iov</a:t>
            </a: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rma_ioc</a:t>
            </a: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14" name="Rectangle 13"/>
          <p:cNvSpPr/>
          <p:nvPr/>
        </p:nvSpPr>
        <p:spPr>
          <a:xfrm>
            <a:off x="4267200" y="2481729"/>
            <a:ext cx="4193931" cy="3048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sg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/ tagged /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rma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/ atomic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 flipH="1">
            <a:off x="2305052" y="2597700"/>
            <a:ext cx="1962148" cy="391311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H="1" flipV="1">
            <a:off x="2667003" y="3253002"/>
            <a:ext cx="1600196" cy="30698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4268665" y="4201941"/>
            <a:ext cx="4193931" cy="65604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Used for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smr_src_inject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(inject offset) and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smr_src_iov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(response offset)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9" name="Straight Arrow Connector 18"/>
          <p:cNvCxnSpPr>
            <a:stCxn id="18" idx="1"/>
          </p:cNvCxnSpPr>
          <p:nvPr/>
        </p:nvCxnSpPr>
        <p:spPr>
          <a:xfrm flipH="1" flipV="1">
            <a:off x="2286001" y="3736081"/>
            <a:ext cx="1982664" cy="79388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Rectangle 32"/>
          <p:cNvSpPr/>
          <p:nvPr/>
        </p:nvSpPr>
        <p:spPr>
          <a:xfrm>
            <a:off x="4267200" y="3186673"/>
            <a:ext cx="4193931" cy="65604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smr_src_inline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/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smr_src_inject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/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smr_src_iov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9969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SHM Primitives: Other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www.openfabrics.org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762000" y="1812925"/>
            <a:ext cx="2819400" cy="77958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sz="1400" b="1" u="sng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smr_resp</a:t>
            </a:r>
            <a:endParaRPr lang="en-US" sz="1400" b="1" u="sng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sg_id</a:t>
            </a: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status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4179277" y="1859724"/>
            <a:ext cx="4193931" cy="68598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Used by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rx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side to signal completion for large CMA (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smr_src_iov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) operations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738554" y="3028007"/>
            <a:ext cx="2819400" cy="55269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sz="1400" b="1" u="sng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smr_inject_buf</a:t>
            </a:r>
            <a:endParaRPr lang="en-US" sz="1400" b="1" u="sng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d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ata[SMR_INJECT_SIZE]</a:t>
            </a:r>
          </a:p>
        </p:txBody>
      </p:sp>
      <p:sp>
        <p:nvSpPr>
          <p:cNvPr id="20" name="Rectangle 19"/>
          <p:cNvSpPr/>
          <p:nvPr/>
        </p:nvSpPr>
        <p:spPr>
          <a:xfrm>
            <a:off x="762000" y="3962400"/>
            <a:ext cx="2819400" cy="77958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sz="1400" b="1" u="sng" dirty="0" err="1"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  <a:r>
              <a:rPr lang="en-US" sz="1400" b="1" u="sng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mr_addr</a:t>
            </a:r>
            <a:endParaRPr lang="en-US" sz="1400" b="1" u="sng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ame</a:t>
            </a:r>
          </a:p>
          <a:p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addr</a:t>
            </a: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4188069" y="4009199"/>
            <a:ext cx="4193931" cy="68598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Used to exchange remote endpoint information</a:t>
            </a:r>
          </a:p>
        </p:txBody>
      </p:sp>
      <p:sp>
        <p:nvSpPr>
          <p:cNvPr id="25" name="Rectangle 24"/>
          <p:cNvSpPr/>
          <p:nvPr/>
        </p:nvSpPr>
        <p:spPr>
          <a:xfrm>
            <a:off x="4179276" y="2955925"/>
            <a:ext cx="4193931" cy="68598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4096 byte buffer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for medium (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smr_src_inject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) message transfers</a:t>
            </a:r>
          </a:p>
        </p:txBody>
      </p:sp>
      <p:sp>
        <p:nvSpPr>
          <p:cNvPr id="12" name="Rectangle 11"/>
          <p:cNvSpPr/>
          <p:nvPr/>
        </p:nvSpPr>
        <p:spPr>
          <a:xfrm>
            <a:off x="762000" y="5165725"/>
            <a:ext cx="2819400" cy="11588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sz="1400" b="1" u="sng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smr_map</a:t>
            </a:r>
            <a:endParaRPr lang="en-US" sz="1400" b="1" u="sng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mr_peers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smr_addr</a:t>
            </a: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smr_region</a:t>
            </a: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peers [SMR_MAX_PEERS]</a:t>
            </a:r>
          </a:p>
        </p:txBody>
      </p:sp>
      <p:sp>
        <p:nvSpPr>
          <p:cNvPr id="15" name="Rectangle 14"/>
          <p:cNvSpPr/>
          <p:nvPr/>
        </p:nvSpPr>
        <p:spPr>
          <a:xfrm>
            <a:off x="4191000" y="5402170"/>
            <a:ext cx="4193931" cy="68598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List of all peers and pointers to peer memory regions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6745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77987"/>
            <a:ext cx="8229600" cy="4646613"/>
          </a:xfrm>
        </p:spPr>
        <p:txBody>
          <a:bodyPr/>
          <a:lstStyle/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SHM Support Options</a:t>
            </a:r>
          </a:p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SHM Primitives</a:t>
            </a:r>
          </a:p>
          <a:p>
            <a:pPr lvl="1"/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Region / </a:t>
            </a:r>
            <a:r>
              <a:rPr lang="en-US" dirty="0" err="1" smtClean="0">
                <a:solidFill>
                  <a:schemeClr val="bg1">
                    <a:lumMod val="75000"/>
                  </a:schemeClr>
                </a:solidFill>
              </a:rPr>
              <a:t>cmd</a:t>
            </a: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 / </a:t>
            </a:r>
            <a:r>
              <a:rPr lang="en-US" dirty="0" err="1" smtClean="0">
                <a:solidFill>
                  <a:schemeClr val="bg1">
                    <a:lumMod val="75000"/>
                  </a:schemeClr>
                </a:solidFill>
              </a:rPr>
              <a:t>resp</a:t>
            </a: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 / </a:t>
            </a:r>
            <a:r>
              <a:rPr lang="en-US" dirty="0" err="1" smtClean="0">
                <a:solidFill>
                  <a:schemeClr val="bg1">
                    <a:lumMod val="75000"/>
                  </a:schemeClr>
                </a:solidFill>
              </a:rPr>
              <a:t>addr</a:t>
            </a: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 / map</a:t>
            </a:r>
          </a:p>
          <a:p>
            <a:r>
              <a:rPr lang="en-US" b="1" dirty="0"/>
              <a:t>SHM Utilities</a:t>
            </a:r>
          </a:p>
          <a:p>
            <a:pPr lvl="1"/>
            <a:r>
              <a:rPr lang="en-US" b="1" dirty="0"/>
              <a:t>Initialization / </a:t>
            </a:r>
            <a:r>
              <a:rPr lang="en-US" b="1" dirty="0" smtClean="0"/>
              <a:t>mapping</a:t>
            </a:r>
            <a:endParaRPr lang="en-US" dirty="0" smtClean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SHM Provider</a:t>
            </a:r>
          </a:p>
          <a:p>
            <a:pPr lvl="1"/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Requirements / status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  <a:p>
            <a:pPr lvl="1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Message protocols: </a:t>
            </a: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inline </a:t>
            </a: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/ inject / </a:t>
            </a:r>
            <a:r>
              <a:rPr lang="en-US" dirty="0" err="1" smtClean="0">
                <a:solidFill>
                  <a:schemeClr val="bg1">
                    <a:lumMod val="75000"/>
                  </a:schemeClr>
                </a:solidFill>
              </a:rPr>
              <a:t>iov</a:t>
            </a:r>
            <a:endParaRPr lang="en-US" dirty="0" smtClean="0">
              <a:solidFill>
                <a:schemeClr val="bg1">
                  <a:lumMod val="75000"/>
                </a:schemeClr>
              </a:solidFill>
            </a:endParaRPr>
          </a:p>
          <a:p>
            <a:pPr lvl="1"/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Address exchange protocol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www.openfabrics.org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6667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dirty="0" smtClean="0">
            <a:solidFill>
              <a:srgbClr val="6D6E71"/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9419</TotalTime>
  <Words>1009</Words>
  <Application>Microsoft Office PowerPoint</Application>
  <PresentationFormat>On-screen Show (4:3)</PresentationFormat>
  <Paragraphs>417</Paragraphs>
  <Slides>24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24</vt:i4>
      </vt:variant>
    </vt:vector>
  </HeadingPairs>
  <TitlesOfParts>
    <vt:vector size="30" baseType="lpstr">
      <vt:lpstr>ＭＳ Ｐゴシック</vt:lpstr>
      <vt:lpstr>Arial</vt:lpstr>
      <vt:lpstr>Calibri</vt:lpstr>
      <vt:lpstr>Courier New</vt:lpstr>
      <vt:lpstr>Office Theme</vt:lpstr>
      <vt:lpstr>Custom Design</vt:lpstr>
      <vt:lpstr>OFI Shared Memory</vt:lpstr>
      <vt:lpstr>Overview</vt:lpstr>
      <vt:lpstr>Overview</vt:lpstr>
      <vt:lpstr>SHM Support Options</vt:lpstr>
      <vt:lpstr>Overview</vt:lpstr>
      <vt:lpstr>SHM Primitives: smr_region</vt:lpstr>
      <vt:lpstr>SHM Primitives: smr_cmd</vt:lpstr>
      <vt:lpstr>SHM Primitives: Other</vt:lpstr>
      <vt:lpstr>Overview</vt:lpstr>
      <vt:lpstr>SHM Utilities: init</vt:lpstr>
      <vt:lpstr>SHM Utilities: mapping</vt:lpstr>
      <vt:lpstr>Overview</vt:lpstr>
      <vt:lpstr>SHM Provider </vt:lpstr>
      <vt:lpstr>Small Message Example</vt:lpstr>
      <vt:lpstr>PowerPoint Presentation</vt:lpstr>
      <vt:lpstr>PowerPoint Presentation</vt:lpstr>
      <vt:lpstr>Completion Handling</vt:lpstr>
      <vt:lpstr>Portability</vt:lpstr>
      <vt:lpstr>Address / Name Exchange</vt:lpstr>
      <vt:lpstr>Address / Name Exchange</vt:lpstr>
      <vt:lpstr>Address / Name Exchange</vt:lpstr>
      <vt:lpstr>Address / Name Exchange</vt:lpstr>
      <vt:lpstr>Address / Name Exchange</vt:lpstr>
      <vt:lpstr>Summary</vt:lpstr>
    </vt:vector>
  </TitlesOfParts>
  <Company>admin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apple admin</dc:creator>
  <cp:keywords>CTPClassification=CTP_IC:VisualMarkings=</cp:keywords>
  <cp:lastModifiedBy>Ingerson, Alexia</cp:lastModifiedBy>
  <cp:revision>776</cp:revision>
  <dcterms:created xsi:type="dcterms:W3CDTF">2009-09-15T00:09:16Z</dcterms:created>
  <dcterms:modified xsi:type="dcterms:W3CDTF">2017-12-06T21:33:15Z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cb97189e-4787-4c1f-a24e-b334bd127a6c</vt:lpwstr>
  </property>
  <property fmtid="{D5CDD505-2E9C-101B-9397-08002B2CF9AE}" pid="3" name="CTP_BU">
    <vt:lpwstr>CONNECTIVITY GROUP</vt:lpwstr>
  </property>
  <property fmtid="{D5CDD505-2E9C-101B-9397-08002B2CF9AE}" pid="4" name="CTP_TimeStamp">
    <vt:lpwstr>2017-12-06 21:33:12Z</vt:lpwstr>
  </property>
  <property fmtid="{D5CDD505-2E9C-101B-9397-08002B2CF9AE}" pid="5" name="CTPClassification">
    <vt:lpwstr>CTP_IC</vt:lpwstr>
  </property>
</Properties>
</file>