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media/image14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0"/>
  </p:notesMasterIdLst>
  <p:sldIdLst>
    <p:sldId id="449" r:id="rId5"/>
    <p:sldId id="450" r:id="rId6"/>
    <p:sldId id="451" r:id="rId7"/>
    <p:sldId id="452" r:id="rId8"/>
    <p:sldId id="453" r:id="rId9"/>
    <p:sldId id="454" r:id="rId10"/>
    <p:sldId id="455" r:id="rId11"/>
    <p:sldId id="457" r:id="rId12"/>
    <p:sldId id="309" r:id="rId13"/>
    <p:sldId id="456" r:id="rId14"/>
    <p:sldId id="333" r:id="rId15"/>
    <p:sldId id="408" r:id="rId16"/>
    <p:sldId id="439" r:id="rId17"/>
    <p:sldId id="433" r:id="rId18"/>
    <p:sldId id="415" r:id="rId19"/>
    <p:sldId id="406" r:id="rId20"/>
    <p:sldId id="417" r:id="rId21"/>
    <p:sldId id="418" r:id="rId22"/>
    <p:sldId id="419" r:id="rId23"/>
    <p:sldId id="438" r:id="rId24"/>
    <p:sldId id="434" r:id="rId25"/>
    <p:sldId id="413" r:id="rId26"/>
    <p:sldId id="421" r:id="rId27"/>
    <p:sldId id="422" r:id="rId28"/>
    <p:sldId id="423" r:id="rId29"/>
    <p:sldId id="435" r:id="rId30"/>
    <p:sldId id="416" r:id="rId31"/>
    <p:sldId id="424" r:id="rId32"/>
    <p:sldId id="426" r:id="rId33"/>
    <p:sldId id="425" r:id="rId34"/>
    <p:sldId id="427" r:id="rId35"/>
    <p:sldId id="428" r:id="rId36"/>
    <p:sldId id="440" r:id="rId37"/>
    <p:sldId id="442" r:id="rId38"/>
    <p:sldId id="443" r:id="rId39"/>
    <p:sldId id="447" r:id="rId40"/>
    <p:sldId id="441" r:id="rId41"/>
    <p:sldId id="444" r:id="rId42"/>
    <p:sldId id="445" r:id="rId43"/>
    <p:sldId id="448" r:id="rId44"/>
    <p:sldId id="432" r:id="rId45"/>
    <p:sldId id="436" r:id="rId46"/>
    <p:sldId id="431" r:id="rId47"/>
    <p:sldId id="460" r:id="rId48"/>
    <p:sldId id="45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6914EF4-D1A3-498D-B9A0-C24566BEB9F0}">
          <p14:sldIdLst>
            <p14:sldId id="449"/>
            <p14:sldId id="450"/>
            <p14:sldId id="451"/>
            <p14:sldId id="452"/>
            <p14:sldId id="453"/>
            <p14:sldId id="454"/>
            <p14:sldId id="455"/>
            <p14:sldId id="457"/>
            <p14:sldId id="309"/>
            <p14:sldId id="456"/>
            <p14:sldId id="333"/>
          </p14:sldIdLst>
        </p14:section>
        <p14:section name="Gen-Z for Fabrics" id="{7376E774-C86B-431B-930B-96C46EEE2117}">
          <p14:sldIdLst>
            <p14:sldId id="408"/>
            <p14:sldId id="439"/>
            <p14:sldId id="433"/>
            <p14:sldId id="415"/>
            <p14:sldId id="406"/>
            <p14:sldId id="417"/>
            <p14:sldId id="418"/>
            <p14:sldId id="419"/>
            <p14:sldId id="438"/>
            <p14:sldId id="434"/>
            <p14:sldId id="413"/>
            <p14:sldId id="421"/>
            <p14:sldId id="422"/>
            <p14:sldId id="423"/>
            <p14:sldId id="435"/>
            <p14:sldId id="416"/>
            <p14:sldId id="424"/>
            <p14:sldId id="426"/>
            <p14:sldId id="425"/>
            <p14:sldId id="427"/>
            <p14:sldId id="428"/>
            <p14:sldId id="440"/>
            <p14:sldId id="442"/>
            <p14:sldId id="443"/>
            <p14:sldId id="447"/>
            <p14:sldId id="441"/>
            <p14:sldId id="444"/>
            <p14:sldId id="445"/>
            <p14:sldId id="448"/>
            <p14:sldId id="432"/>
            <p14:sldId id="436"/>
            <p14:sldId id="431"/>
            <p14:sldId id="460"/>
            <p14:sldId id="4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A9D08F"/>
    <a:srgbClr val="6D6D6D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8516E-F928-4F95-9DFD-6FCD074CEDFF}" v="2" dt="2019-11-16T00:11:47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9979" autoAdjust="0"/>
    <p:restoredTop sz="96856" autoAdjust="0"/>
  </p:normalViewPr>
  <p:slideViewPr>
    <p:cSldViewPr snapToGrid="0">
      <p:cViewPr varScale="1">
        <p:scale>
          <a:sx n="117" d="100"/>
          <a:sy n="117" d="100"/>
        </p:scale>
        <p:origin x="123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notesViewPr>
    <p:cSldViewPr snapToGrid="0">
      <p:cViewPr varScale="1">
        <p:scale>
          <a:sx n="145" d="100"/>
          <a:sy n="145" d="100"/>
        </p:scale>
        <p:origin x="450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field, John" userId="a9eca340-23f2-4ce3-a64f-6c283da2053a" providerId="ADAL" clId="{C652327A-9C04-4E4B-9A35-D9F3F51E8DEF}"/>
    <pc:docChg chg="modSld">
      <pc:chgData name="Mayfield, John" userId="a9eca340-23f2-4ce3-a64f-6c283da2053a" providerId="ADAL" clId="{C652327A-9C04-4E4B-9A35-D9F3F51E8DEF}" dt="2019-11-13T16:33:58.371" v="10" actId="14100"/>
      <pc:docMkLst>
        <pc:docMk/>
      </pc:docMkLst>
      <pc:sldChg chg="modSp">
        <pc:chgData name="Mayfield, John" userId="a9eca340-23f2-4ce3-a64f-6c283da2053a" providerId="ADAL" clId="{C652327A-9C04-4E4B-9A35-D9F3F51E8DEF}" dt="2019-11-13T16:33:58.371" v="10" actId="14100"/>
        <pc:sldMkLst>
          <pc:docMk/>
          <pc:sldMk cId="2659486040" sldId="439"/>
        </pc:sldMkLst>
        <pc:spChg chg="mod">
          <ac:chgData name="Mayfield, John" userId="a9eca340-23f2-4ce3-a64f-6c283da2053a" providerId="ADAL" clId="{C652327A-9C04-4E4B-9A35-D9F3F51E8DEF}" dt="2019-11-13T16:29:48.906" v="2" actId="1076"/>
          <ac:spMkLst>
            <pc:docMk/>
            <pc:sldMk cId="2659486040" sldId="439"/>
            <ac:spMk id="82" creationId="{00000000-0000-0000-0000-000000000000}"/>
          </ac:spMkLst>
        </pc:spChg>
        <pc:spChg chg="mod">
          <ac:chgData name="Mayfield, John" userId="a9eca340-23f2-4ce3-a64f-6c283da2053a" providerId="ADAL" clId="{C652327A-9C04-4E4B-9A35-D9F3F51E8DEF}" dt="2019-11-13T16:30:04.473" v="5" actId="1076"/>
          <ac:spMkLst>
            <pc:docMk/>
            <pc:sldMk cId="2659486040" sldId="439"/>
            <ac:spMk id="88" creationId="{00000000-0000-0000-0000-000000000000}"/>
          </ac:spMkLst>
        </pc:spChg>
        <pc:spChg chg="mod">
          <ac:chgData name="Mayfield, John" userId="a9eca340-23f2-4ce3-a64f-6c283da2053a" providerId="ADAL" clId="{C652327A-9C04-4E4B-9A35-D9F3F51E8DEF}" dt="2019-11-13T16:33:51.595" v="8" actId="1076"/>
          <ac:spMkLst>
            <pc:docMk/>
            <pc:sldMk cId="2659486040" sldId="439"/>
            <ac:spMk id="109" creationId="{00000000-0000-0000-0000-000000000000}"/>
          </ac:spMkLst>
        </pc:spChg>
        <pc:grpChg chg="mod">
          <ac:chgData name="Mayfield, John" userId="a9eca340-23f2-4ce3-a64f-6c283da2053a" providerId="ADAL" clId="{C652327A-9C04-4E4B-9A35-D9F3F51E8DEF}" dt="2019-11-13T16:29:38.559" v="1" actId="1076"/>
          <ac:grpSpMkLst>
            <pc:docMk/>
            <pc:sldMk cId="2659486040" sldId="439"/>
            <ac:grpSpMk id="7" creationId="{00000000-0000-0000-0000-000000000000}"/>
          </ac:grpSpMkLst>
        </pc:grpChg>
        <pc:grpChg chg="mod">
          <ac:chgData name="Mayfield, John" userId="a9eca340-23f2-4ce3-a64f-6c283da2053a" providerId="ADAL" clId="{C652327A-9C04-4E4B-9A35-D9F3F51E8DEF}" dt="2019-11-13T16:30:00.068" v="4" actId="1076"/>
          <ac:grpSpMkLst>
            <pc:docMk/>
            <pc:sldMk cId="2659486040" sldId="439"/>
            <ac:grpSpMk id="13" creationId="{00000000-0000-0000-0000-000000000000}"/>
          </ac:grpSpMkLst>
        </pc:grpChg>
        <pc:cxnChg chg="mod">
          <ac:chgData name="Mayfield, John" userId="a9eca340-23f2-4ce3-a64f-6c283da2053a" providerId="ADAL" clId="{C652327A-9C04-4E4B-9A35-D9F3F51E8DEF}" dt="2019-11-13T16:30:20.123" v="7" actId="14100"/>
          <ac:cxnSpMkLst>
            <pc:docMk/>
            <pc:sldMk cId="2659486040" sldId="439"/>
            <ac:cxnSpMk id="62" creationId="{00000000-0000-0000-0000-000000000000}"/>
          </ac:cxnSpMkLst>
        </pc:cxnChg>
        <pc:cxnChg chg="mod">
          <ac:chgData name="Mayfield, John" userId="a9eca340-23f2-4ce3-a64f-6c283da2053a" providerId="ADAL" clId="{C652327A-9C04-4E4B-9A35-D9F3F51E8DEF}" dt="2019-11-13T16:29:38.559" v="1" actId="1076"/>
          <ac:cxnSpMkLst>
            <pc:docMk/>
            <pc:sldMk cId="2659486040" sldId="439"/>
            <ac:cxnSpMk id="79" creationId="{00000000-0000-0000-0000-000000000000}"/>
          </ac:cxnSpMkLst>
        </pc:cxnChg>
        <pc:cxnChg chg="mod">
          <ac:chgData name="Mayfield, John" userId="a9eca340-23f2-4ce3-a64f-6c283da2053a" providerId="ADAL" clId="{C652327A-9C04-4E4B-9A35-D9F3F51E8DEF}" dt="2019-11-13T16:30:11.231" v="6" actId="14100"/>
          <ac:cxnSpMkLst>
            <pc:docMk/>
            <pc:sldMk cId="2659486040" sldId="439"/>
            <ac:cxnSpMk id="92" creationId="{00000000-0000-0000-0000-000000000000}"/>
          </ac:cxnSpMkLst>
        </pc:cxnChg>
        <pc:cxnChg chg="mod">
          <ac:chgData name="Mayfield, John" userId="a9eca340-23f2-4ce3-a64f-6c283da2053a" providerId="ADAL" clId="{C652327A-9C04-4E4B-9A35-D9F3F51E8DEF}" dt="2019-11-13T16:33:58.371" v="10" actId="14100"/>
          <ac:cxnSpMkLst>
            <pc:docMk/>
            <pc:sldMk cId="2659486040" sldId="439"/>
            <ac:cxnSpMk id="113" creationId="{00000000-0000-0000-0000-000000000000}"/>
          </ac:cxnSpMkLst>
        </pc:cxnChg>
        <pc:cxnChg chg="mod">
          <ac:chgData name="Mayfield, John" userId="a9eca340-23f2-4ce3-a64f-6c283da2053a" providerId="ADAL" clId="{C652327A-9C04-4E4B-9A35-D9F3F51E8DEF}" dt="2019-11-13T16:33:55.603" v="9" actId="14100"/>
          <ac:cxnSpMkLst>
            <pc:docMk/>
            <pc:sldMk cId="2659486040" sldId="439"/>
            <ac:cxnSpMk id="120" creationId="{00000000-0000-0000-0000-000000000000}"/>
          </ac:cxnSpMkLst>
        </pc:cxnChg>
      </pc:sldChg>
    </pc:docChg>
  </pc:docChgLst>
  <pc:docChgLst>
    <pc:chgData name="Mayfield, John" userId="a9eca340-23f2-4ce3-a64f-6c283da2053a" providerId="ADAL" clId="{2D38516E-F928-4F95-9DFD-6FCD074CEDFF}"/>
    <pc:docChg chg="undo delSld modSld modSection">
      <pc:chgData name="Mayfield, John" userId="a9eca340-23f2-4ce3-a64f-6c283da2053a" providerId="ADAL" clId="{2D38516E-F928-4F95-9DFD-6FCD074CEDFF}" dt="2019-11-16T00:16:26.138" v="238" actId="14100"/>
      <pc:docMkLst>
        <pc:docMk/>
      </pc:docMkLst>
      <pc:sldChg chg="modSp">
        <pc:chgData name="Mayfield, John" userId="a9eca340-23f2-4ce3-a64f-6c283da2053a" providerId="ADAL" clId="{2D38516E-F928-4F95-9DFD-6FCD074CEDFF}" dt="2019-11-16T00:14:50.834" v="228" actId="1076"/>
        <pc:sldMkLst>
          <pc:docMk/>
          <pc:sldMk cId="1412722809" sldId="416"/>
        </pc:sldMkLst>
        <pc:spChg chg="mod">
          <ac:chgData name="Mayfield, John" userId="a9eca340-23f2-4ce3-a64f-6c283da2053a" providerId="ADAL" clId="{2D38516E-F928-4F95-9DFD-6FCD074CEDFF}" dt="2019-11-16T00:14:50.834" v="228" actId="1076"/>
          <ac:spMkLst>
            <pc:docMk/>
            <pc:sldMk cId="1412722809" sldId="416"/>
            <ac:spMk id="43" creationId="{00000000-0000-0000-0000-000000000000}"/>
          </ac:spMkLst>
        </pc:spChg>
        <pc:spChg chg="mod">
          <ac:chgData name="Mayfield, John" userId="a9eca340-23f2-4ce3-a64f-6c283da2053a" providerId="ADAL" clId="{2D38516E-F928-4F95-9DFD-6FCD074CEDFF}" dt="2019-11-16T00:14:47.399" v="227" actId="1076"/>
          <ac:spMkLst>
            <pc:docMk/>
            <pc:sldMk cId="1412722809" sldId="416"/>
            <ac:spMk id="45" creationId="{00000000-0000-0000-0000-000000000000}"/>
          </ac:spMkLst>
        </pc:spChg>
        <pc:cxnChg chg="mod">
          <ac:chgData name="Mayfield, John" userId="a9eca340-23f2-4ce3-a64f-6c283da2053a" providerId="ADAL" clId="{2D38516E-F928-4F95-9DFD-6FCD074CEDFF}" dt="2019-11-16T00:14:50.834" v="228" actId="1076"/>
          <ac:cxnSpMkLst>
            <pc:docMk/>
            <pc:sldMk cId="1412722809" sldId="416"/>
            <ac:cxnSpMk id="53" creationId="{00000000-0000-0000-0000-000000000000}"/>
          </ac:cxnSpMkLst>
        </pc:cxnChg>
        <pc:cxnChg chg="mod">
          <ac:chgData name="Mayfield, John" userId="a9eca340-23f2-4ce3-a64f-6c283da2053a" providerId="ADAL" clId="{2D38516E-F928-4F95-9DFD-6FCD074CEDFF}" dt="2019-11-16T00:14:47.399" v="227" actId="1076"/>
          <ac:cxnSpMkLst>
            <pc:docMk/>
            <pc:sldMk cId="1412722809" sldId="416"/>
            <ac:cxnSpMk id="55" creationId="{00000000-0000-0000-0000-000000000000}"/>
          </ac:cxnSpMkLst>
        </pc:cxnChg>
      </pc:sldChg>
      <pc:sldChg chg="addSp modSp">
        <pc:chgData name="Mayfield, John" userId="a9eca340-23f2-4ce3-a64f-6c283da2053a" providerId="ADAL" clId="{2D38516E-F928-4F95-9DFD-6FCD074CEDFF}" dt="2019-11-16T00:12:27.259" v="159" actId="1076"/>
        <pc:sldMkLst>
          <pc:docMk/>
          <pc:sldMk cId="4266106432" sldId="418"/>
        </pc:sldMkLst>
        <pc:spChg chg="add mod">
          <ac:chgData name="Mayfield, John" userId="a9eca340-23f2-4ce3-a64f-6c283da2053a" providerId="ADAL" clId="{2D38516E-F928-4F95-9DFD-6FCD074CEDFF}" dt="2019-11-16T00:12:17.485" v="157" actId="1076"/>
          <ac:spMkLst>
            <pc:docMk/>
            <pc:sldMk cId="4266106432" sldId="418"/>
            <ac:spMk id="3" creationId="{D9711126-97DA-406E-BD19-6CCBC1E552D5}"/>
          </ac:spMkLst>
        </pc:spChg>
        <pc:spChg chg="add mod">
          <ac:chgData name="Mayfield, John" userId="a9eca340-23f2-4ce3-a64f-6c283da2053a" providerId="ADAL" clId="{2D38516E-F928-4F95-9DFD-6FCD074CEDFF}" dt="2019-11-16T00:12:27.259" v="159" actId="1076"/>
          <ac:spMkLst>
            <pc:docMk/>
            <pc:sldMk cId="4266106432" sldId="418"/>
            <ac:spMk id="8" creationId="{5ADCE7A9-D250-415D-96CA-2C3932D480F5}"/>
          </ac:spMkLst>
        </pc:spChg>
        <pc:picChg chg="mod">
          <ac:chgData name="Mayfield, John" userId="a9eca340-23f2-4ce3-a64f-6c283da2053a" providerId="ADAL" clId="{2D38516E-F928-4F95-9DFD-6FCD074CEDFF}" dt="2019-11-16T00:11:23.168" v="124" actId="1076"/>
          <ac:picMkLst>
            <pc:docMk/>
            <pc:sldMk cId="4266106432" sldId="418"/>
            <ac:picMk id="5" creationId="{D920875E-1993-45A4-9D76-32B035FC42B0}"/>
          </ac:picMkLst>
        </pc:picChg>
      </pc:sldChg>
      <pc:sldChg chg="modSp">
        <pc:chgData name="Mayfield, John" userId="a9eca340-23f2-4ce3-a64f-6c283da2053a" providerId="ADAL" clId="{2D38516E-F928-4F95-9DFD-6FCD074CEDFF}" dt="2019-11-16T00:12:52.454" v="160" actId="108"/>
        <pc:sldMkLst>
          <pc:docMk/>
          <pc:sldMk cId="793734430" sldId="419"/>
        </pc:sldMkLst>
        <pc:spChg chg="mod">
          <ac:chgData name="Mayfield, John" userId="a9eca340-23f2-4ce3-a64f-6c283da2053a" providerId="ADAL" clId="{2D38516E-F928-4F95-9DFD-6FCD074CEDFF}" dt="2019-11-16T00:12:52.454" v="160" actId="108"/>
          <ac:spMkLst>
            <pc:docMk/>
            <pc:sldMk cId="793734430" sldId="419"/>
            <ac:spMk id="7" creationId="{00000000-0000-0000-0000-000000000000}"/>
          </ac:spMkLst>
        </pc:spChg>
      </pc:sldChg>
      <pc:sldChg chg="modSp">
        <pc:chgData name="Mayfield, John" userId="a9eca340-23f2-4ce3-a64f-6c283da2053a" providerId="ADAL" clId="{2D38516E-F928-4F95-9DFD-6FCD074CEDFF}" dt="2019-11-16T00:13:25.602" v="161" actId="20577"/>
        <pc:sldMkLst>
          <pc:docMk/>
          <pc:sldMk cId="448624059" sldId="421"/>
        </pc:sldMkLst>
        <pc:spChg chg="mod">
          <ac:chgData name="Mayfield, John" userId="a9eca340-23f2-4ce3-a64f-6c283da2053a" providerId="ADAL" clId="{2D38516E-F928-4F95-9DFD-6FCD074CEDFF}" dt="2019-11-16T00:13:25.602" v="161" actId="20577"/>
          <ac:spMkLst>
            <pc:docMk/>
            <pc:sldMk cId="448624059" sldId="421"/>
            <ac:spMk id="7" creationId="{00000000-0000-0000-0000-000000000000}"/>
          </ac:spMkLst>
        </pc:spChg>
      </pc:sldChg>
      <pc:sldChg chg="modSp">
        <pc:chgData name="Mayfield, John" userId="a9eca340-23f2-4ce3-a64f-6c283da2053a" providerId="ADAL" clId="{2D38516E-F928-4F95-9DFD-6FCD074CEDFF}" dt="2019-11-16T00:14:18.426" v="225" actId="20577"/>
        <pc:sldMkLst>
          <pc:docMk/>
          <pc:sldMk cId="3461329976" sldId="422"/>
        </pc:sldMkLst>
        <pc:spChg chg="mod">
          <ac:chgData name="Mayfield, John" userId="a9eca340-23f2-4ce3-a64f-6c283da2053a" providerId="ADAL" clId="{2D38516E-F928-4F95-9DFD-6FCD074CEDFF}" dt="2019-11-16T00:14:18.426" v="225" actId="20577"/>
          <ac:spMkLst>
            <pc:docMk/>
            <pc:sldMk cId="3461329976" sldId="422"/>
            <ac:spMk id="7" creationId="{00000000-0000-0000-0000-000000000000}"/>
          </ac:spMkLst>
        </pc:spChg>
      </pc:sldChg>
      <pc:sldChg chg="modSp">
        <pc:chgData name="Mayfield, John" userId="a9eca340-23f2-4ce3-a64f-6c283da2053a" providerId="ADAL" clId="{2D38516E-F928-4F95-9DFD-6FCD074CEDFF}" dt="2019-11-16T00:14:33.808" v="226" actId="14100"/>
        <pc:sldMkLst>
          <pc:docMk/>
          <pc:sldMk cId="4229380679" sldId="423"/>
        </pc:sldMkLst>
        <pc:spChg chg="mod">
          <ac:chgData name="Mayfield, John" userId="a9eca340-23f2-4ce3-a64f-6c283da2053a" providerId="ADAL" clId="{2D38516E-F928-4F95-9DFD-6FCD074CEDFF}" dt="2019-11-16T00:14:33.808" v="226" actId="14100"/>
          <ac:spMkLst>
            <pc:docMk/>
            <pc:sldMk cId="4229380679" sldId="423"/>
            <ac:spMk id="7" creationId="{00000000-0000-0000-0000-000000000000}"/>
          </ac:spMkLst>
        </pc:spChg>
      </pc:sldChg>
      <pc:sldChg chg="modSp">
        <pc:chgData name="Mayfield, John" userId="a9eca340-23f2-4ce3-a64f-6c283da2053a" providerId="ADAL" clId="{2D38516E-F928-4F95-9DFD-6FCD074CEDFF}" dt="2019-11-16T00:03:33.359" v="123" actId="14100"/>
        <pc:sldMkLst>
          <pc:docMk/>
          <pc:sldMk cId="2659486040" sldId="439"/>
        </pc:sldMkLst>
        <pc:spChg chg="mod">
          <ac:chgData name="Mayfield, John" userId="a9eca340-23f2-4ce3-a64f-6c283da2053a" providerId="ADAL" clId="{2D38516E-F928-4F95-9DFD-6FCD074CEDFF}" dt="2019-11-14T04:20:47.244" v="0" actId="1076"/>
          <ac:spMkLst>
            <pc:docMk/>
            <pc:sldMk cId="2659486040" sldId="439"/>
            <ac:spMk id="40" creationId="{00000000-0000-0000-0000-000000000000}"/>
          </ac:spMkLst>
        </pc:spChg>
        <pc:spChg chg="mod">
          <ac:chgData name="Mayfield, John" userId="a9eca340-23f2-4ce3-a64f-6c283da2053a" providerId="ADAL" clId="{2D38516E-F928-4F95-9DFD-6FCD074CEDFF}" dt="2019-11-14T04:21:02.277" v="2" actId="1076"/>
          <ac:spMkLst>
            <pc:docMk/>
            <pc:sldMk cId="2659486040" sldId="439"/>
            <ac:spMk id="65" creationId="{00000000-0000-0000-0000-000000000000}"/>
          </ac:spMkLst>
        </pc:spChg>
        <pc:spChg chg="mod">
          <ac:chgData name="Mayfield, John" userId="a9eca340-23f2-4ce3-a64f-6c283da2053a" providerId="ADAL" clId="{2D38516E-F928-4F95-9DFD-6FCD074CEDFF}" dt="2019-11-14T04:23:55.371" v="27" actId="1076"/>
          <ac:spMkLst>
            <pc:docMk/>
            <pc:sldMk cId="2659486040" sldId="439"/>
            <ac:spMk id="86" creationId="{00000000-0000-0000-0000-000000000000}"/>
          </ac:spMkLst>
        </pc:spChg>
        <pc:spChg chg="mod">
          <ac:chgData name="Mayfield, John" userId="a9eca340-23f2-4ce3-a64f-6c283da2053a" providerId="ADAL" clId="{2D38516E-F928-4F95-9DFD-6FCD074CEDFF}" dt="2019-11-16T00:03:10.201" v="119" actId="1076"/>
          <ac:spMkLst>
            <pc:docMk/>
            <pc:sldMk cId="2659486040" sldId="439"/>
            <ac:spMk id="95" creationId="{00000000-0000-0000-0000-000000000000}"/>
          </ac:spMkLst>
        </pc:spChg>
        <pc:spChg chg="mod">
          <ac:chgData name="Mayfield, John" userId="a9eca340-23f2-4ce3-a64f-6c283da2053a" providerId="ADAL" clId="{2D38516E-F928-4F95-9DFD-6FCD074CEDFF}" dt="2019-11-14T04:23:25.901" v="22" actId="1076"/>
          <ac:spMkLst>
            <pc:docMk/>
            <pc:sldMk cId="2659486040" sldId="439"/>
            <ac:spMk id="100" creationId="{00000000-0000-0000-0000-000000000000}"/>
          </ac:spMkLst>
        </pc:spChg>
        <pc:spChg chg="mod">
          <ac:chgData name="Mayfield, John" userId="a9eca340-23f2-4ce3-a64f-6c283da2053a" providerId="ADAL" clId="{2D38516E-F928-4F95-9DFD-6FCD074CEDFF}" dt="2019-11-14T04:24:57.756" v="34" actId="1076"/>
          <ac:spMkLst>
            <pc:docMk/>
            <pc:sldMk cId="2659486040" sldId="439"/>
            <ac:spMk id="103" creationId="{00000000-0000-0000-0000-000000000000}"/>
          </ac:spMkLst>
        </pc:spChg>
        <pc:spChg chg="mod">
          <ac:chgData name="Mayfield, John" userId="a9eca340-23f2-4ce3-a64f-6c283da2053a" providerId="ADAL" clId="{2D38516E-F928-4F95-9DFD-6FCD074CEDFF}" dt="2019-11-14T04:22:51.249" v="16" actId="1076"/>
          <ac:spMkLst>
            <pc:docMk/>
            <pc:sldMk cId="2659486040" sldId="439"/>
            <ac:spMk id="108" creationId="{00000000-0000-0000-0000-000000000000}"/>
          </ac:spMkLst>
        </pc:spChg>
        <pc:spChg chg="mod">
          <ac:chgData name="Mayfield, John" userId="a9eca340-23f2-4ce3-a64f-6c283da2053a" providerId="ADAL" clId="{2D38516E-F928-4F95-9DFD-6FCD074CEDFF}" dt="2019-11-14T04:25:23.916" v="36" actId="1076"/>
          <ac:spMkLst>
            <pc:docMk/>
            <pc:sldMk cId="2659486040" sldId="439"/>
            <ac:spMk id="117" creationId="{00000000-0000-0000-0000-000000000000}"/>
          </ac:spMkLst>
        </pc:spChg>
        <pc:spChg chg="mod">
          <ac:chgData name="Mayfield, John" userId="a9eca340-23f2-4ce3-a64f-6c283da2053a" providerId="ADAL" clId="{2D38516E-F928-4F95-9DFD-6FCD074CEDFF}" dt="2019-11-14T04:22:31.119" v="12" actId="1076"/>
          <ac:spMkLst>
            <pc:docMk/>
            <pc:sldMk cId="2659486040" sldId="439"/>
            <ac:spMk id="122" creationId="{00000000-0000-0000-0000-000000000000}"/>
          </ac:spMkLst>
        </pc:spChg>
        <pc:spChg chg="mod">
          <ac:chgData name="Mayfield, John" userId="a9eca340-23f2-4ce3-a64f-6c283da2053a" providerId="ADAL" clId="{2D38516E-F928-4F95-9DFD-6FCD074CEDFF}" dt="2019-11-14T04:25:29.835" v="37" actId="1076"/>
          <ac:spMkLst>
            <pc:docMk/>
            <pc:sldMk cId="2659486040" sldId="439"/>
            <ac:spMk id="123" creationId="{00000000-0000-0000-0000-000000000000}"/>
          </ac:spMkLst>
        </pc:spChg>
        <pc:spChg chg="mod">
          <ac:chgData name="Mayfield, John" userId="a9eca340-23f2-4ce3-a64f-6c283da2053a" providerId="ADAL" clId="{2D38516E-F928-4F95-9DFD-6FCD074CEDFF}" dt="2019-11-14T04:24:12.301" v="30" actId="1076"/>
          <ac:spMkLst>
            <pc:docMk/>
            <pc:sldMk cId="2659486040" sldId="439"/>
            <ac:spMk id="129" creationId="{00000000-0000-0000-0000-000000000000}"/>
          </ac:spMkLst>
        </pc:spChg>
        <pc:spChg chg="mod">
          <ac:chgData name="Mayfield, John" userId="a9eca340-23f2-4ce3-a64f-6c283da2053a" providerId="ADAL" clId="{2D38516E-F928-4F95-9DFD-6FCD074CEDFF}" dt="2019-11-14T04:23:38.762" v="25" actId="1076"/>
          <ac:spMkLst>
            <pc:docMk/>
            <pc:sldMk cId="2659486040" sldId="439"/>
            <ac:spMk id="142" creationId="{75B8F8D0-14FC-46BC-AA40-9D09540AD6E8}"/>
          </ac:spMkLst>
        </pc:spChg>
        <pc:spChg chg="mod">
          <ac:chgData name="Mayfield, John" userId="a9eca340-23f2-4ce3-a64f-6c283da2053a" providerId="ADAL" clId="{2D38516E-F928-4F95-9DFD-6FCD074CEDFF}" dt="2019-11-14T04:24:34.460" v="32" actId="1076"/>
          <ac:spMkLst>
            <pc:docMk/>
            <pc:sldMk cId="2659486040" sldId="439"/>
            <ac:spMk id="151" creationId="{00000000-0000-0000-0000-000000000000}"/>
          </ac:spMkLst>
        </pc:spChg>
        <pc:grpChg chg="mod">
          <ac:chgData name="Mayfield, John" userId="a9eca340-23f2-4ce3-a64f-6c283da2053a" providerId="ADAL" clId="{2D38516E-F928-4F95-9DFD-6FCD074CEDFF}" dt="2019-11-14T04:23:04.639" v="17" actId="1076"/>
          <ac:grpSpMkLst>
            <pc:docMk/>
            <pc:sldMk cId="2659486040" sldId="439"/>
            <ac:grpSpMk id="2" creationId="{00000000-0000-0000-0000-000000000000}"/>
          </ac:grpSpMkLst>
        </pc:grpChg>
        <pc:grpChg chg="mod">
          <ac:chgData name="Mayfield, John" userId="a9eca340-23f2-4ce3-a64f-6c283da2053a" providerId="ADAL" clId="{2D38516E-F928-4F95-9DFD-6FCD074CEDFF}" dt="2019-11-14T04:23:49.650" v="26" actId="1076"/>
          <ac:grpSpMkLst>
            <pc:docMk/>
            <pc:sldMk cId="2659486040" sldId="439"/>
            <ac:grpSpMk id="84" creationId="{00000000-0000-0000-0000-000000000000}"/>
          </ac:grpSpMkLst>
        </pc:grpChg>
        <pc:grpChg chg="mod">
          <ac:chgData name="Mayfield, John" userId="a9eca340-23f2-4ce3-a64f-6c283da2053a" providerId="ADAL" clId="{2D38516E-F928-4F95-9DFD-6FCD074CEDFF}" dt="2019-11-14T04:23:16.576" v="19" actId="1076"/>
          <ac:grpSpMkLst>
            <pc:docMk/>
            <pc:sldMk cId="2659486040" sldId="439"/>
            <ac:grpSpMk id="114" creationId="{00000000-0000-0000-0000-000000000000}"/>
          </ac:grpSpMkLst>
        </pc:grpChg>
        <pc:cxnChg chg="mod">
          <ac:chgData name="Mayfield, John" userId="a9eca340-23f2-4ce3-a64f-6c283da2053a" providerId="ADAL" clId="{2D38516E-F928-4F95-9DFD-6FCD074CEDFF}" dt="2019-11-14T04:20:47.244" v="0" actId="1076"/>
          <ac:cxnSpMkLst>
            <pc:docMk/>
            <pc:sldMk cId="2659486040" sldId="439"/>
            <ac:cxnSpMk id="47" creationId="{00000000-0000-0000-0000-000000000000}"/>
          </ac:cxnSpMkLst>
        </pc:cxnChg>
        <pc:cxnChg chg="mod">
          <ac:chgData name="Mayfield, John" userId="a9eca340-23f2-4ce3-a64f-6c283da2053a" providerId="ADAL" clId="{2D38516E-F928-4F95-9DFD-6FCD074CEDFF}" dt="2019-11-16T00:02:15.732" v="117" actId="14100"/>
          <ac:cxnSpMkLst>
            <pc:docMk/>
            <pc:sldMk cId="2659486040" sldId="439"/>
            <ac:cxnSpMk id="62" creationId="{00000000-0000-0000-0000-000000000000}"/>
          </ac:cxnSpMkLst>
        </pc:cxnChg>
        <pc:cxnChg chg="mod">
          <ac:chgData name="Mayfield, John" userId="a9eca340-23f2-4ce3-a64f-6c283da2053a" providerId="ADAL" clId="{2D38516E-F928-4F95-9DFD-6FCD074CEDFF}" dt="2019-11-14T04:20:47.244" v="0" actId="1076"/>
          <ac:cxnSpMkLst>
            <pc:docMk/>
            <pc:sldMk cId="2659486040" sldId="439"/>
            <ac:cxnSpMk id="67" creationId="{00000000-0000-0000-0000-000000000000}"/>
          </ac:cxnSpMkLst>
        </pc:cxnChg>
        <pc:cxnChg chg="mod">
          <ac:chgData name="Mayfield, John" userId="a9eca340-23f2-4ce3-a64f-6c283da2053a" providerId="ADAL" clId="{2D38516E-F928-4F95-9DFD-6FCD074CEDFF}" dt="2019-11-14T04:21:02.277" v="2" actId="1076"/>
          <ac:cxnSpMkLst>
            <pc:docMk/>
            <pc:sldMk cId="2659486040" sldId="439"/>
            <ac:cxnSpMk id="68" creationId="{00000000-0000-0000-0000-000000000000}"/>
          </ac:cxnSpMkLst>
        </pc:cxnChg>
        <pc:cxnChg chg="mod">
          <ac:chgData name="Mayfield, John" userId="a9eca340-23f2-4ce3-a64f-6c283da2053a" providerId="ADAL" clId="{2D38516E-F928-4F95-9DFD-6FCD074CEDFF}" dt="2019-11-14T04:21:02.277" v="2" actId="1076"/>
          <ac:cxnSpMkLst>
            <pc:docMk/>
            <pc:sldMk cId="2659486040" sldId="439"/>
            <ac:cxnSpMk id="69" creationId="{00000000-0000-0000-0000-000000000000}"/>
          </ac:cxnSpMkLst>
        </pc:cxnChg>
        <pc:cxnChg chg="mod">
          <ac:chgData name="Mayfield, John" userId="a9eca340-23f2-4ce3-a64f-6c283da2053a" providerId="ADAL" clId="{2D38516E-F928-4F95-9DFD-6FCD074CEDFF}" dt="2019-11-14T04:23:49.650" v="26" actId="1076"/>
          <ac:cxnSpMkLst>
            <pc:docMk/>
            <pc:sldMk cId="2659486040" sldId="439"/>
            <ac:cxnSpMk id="93" creationId="{00000000-0000-0000-0000-000000000000}"/>
          </ac:cxnSpMkLst>
        </pc:cxnChg>
        <pc:cxnChg chg="mod">
          <ac:chgData name="Mayfield, John" userId="a9eca340-23f2-4ce3-a64f-6c283da2053a" providerId="ADAL" clId="{2D38516E-F928-4F95-9DFD-6FCD074CEDFF}" dt="2019-11-14T04:23:25.901" v="22" actId="1076"/>
          <ac:cxnSpMkLst>
            <pc:docMk/>
            <pc:sldMk cId="2659486040" sldId="439"/>
            <ac:cxnSpMk id="94" creationId="{00000000-0000-0000-0000-000000000000}"/>
          </ac:cxnSpMkLst>
        </pc:cxnChg>
        <pc:cxnChg chg="mod">
          <ac:chgData name="Mayfield, John" userId="a9eca340-23f2-4ce3-a64f-6c283da2053a" providerId="ADAL" clId="{2D38516E-F928-4F95-9DFD-6FCD074CEDFF}" dt="2019-11-14T04:23:29.490" v="23" actId="14100"/>
          <ac:cxnSpMkLst>
            <pc:docMk/>
            <pc:sldMk cId="2659486040" sldId="439"/>
            <ac:cxnSpMk id="96" creationId="{00000000-0000-0000-0000-000000000000}"/>
          </ac:cxnSpMkLst>
        </pc:cxnChg>
        <pc:cxnChg chg="mod">
          <ac:chgData name="Mayfield, John" userId="a9eca340-23f2-4ce3-a64f-6c283da2053a" providerId="ADAL" clId="{2D38516E-F928-4F95-9DFD-6FCD074CEDFF}" dt="2019-11-16T00:03:33.359" v="123" actId="14100"/>
          <ac:cxnSpMkLst>
            <pc:docMk/>
            <pc:sldMk cId="2659486040" sldId="439"/>
            <ac:cxnSpMk id="104" creationId="{00000000-0000-0000-0000-000000000000}"/>
          </ac:cxnSpMkLst>
        </pc:cxnChg>
        <pc:cxnChg chg="mod">
          <ac:chgData name="Mayfield, John" userId="a9eca340-23f2-4ce3-a64f-6c283da2053a" providerId="ADAL" clId="{2D38516E-F928-4F95-9DFD-6FCD074CEDFF}" dt="2019-11-16T00:03:28.622" v="122" actId="14100"/>
          <ac:cxnSpMkLst>
            <pc:docMk/>
            <pc:sldMk cId="2659486040" sldId="439"/>
            <ac:cxnSpMk id="120" creationId="{00000000-0000-0000-0000-000000000000}"/>
          </ac:cxnSpMkLst>
        </pc:cxnChg>
        <pc:cxnChg chg="mod">
          <ac:chgData name="Mayfield, John" userId="a9eca340-23f2-4ce3-a64f-6c283da2053a" providerId="ADAL" clId="{2D38516E-F928-4F95-9DFD-6FCD074CEDFF}" dt="2019-11-14T04:23:04.639" v="17" actId="1076"/>
          <ac:cxnSpMkLst>
            <pc:docMk/>
            <pc:sldMk cId="2659486040" sldId="439"/>
            <ac:cxnSpMk id="127" creationId="{00000000-0000-0000-0000-000000000000}"/>
          </ac:cxnSpMkLst>
        </pc:cxnChg>
        <pc:cxnChg chg="mod">
          <ac:chgData name="Mayfield, John" userId="a9eca340-23f2-4ce3-a64f-6c283da2053a" providerId="ADAL" clId="{2D38516E-F928-4F95-9DFD-6FCD074CEDFF}" dt="2019-11-14T04:23:55.371" v="27" actId="1076"/>
          <ac:cxnSpMkLst>
            <pc:docMk/>
            <pc:sldMk cId="2659486040" sldId="439"/>
            <ac:cxnSpMk id="130" creationId="{00000000-0000-0000-0000-000000000000}"/>
          </ac:cxnSpMkLst>
        </pc:cxnChg>
        <pc:cxnChg chg="mod">
          <ac:chgData name="Mayfield, John" userId="a9eca340-23f2-4ce3-a64f-6c283da2053a" providerId="ADAL" clId="{2D38516E-F928-4F95-9DFD-6FCD074CEDFF}" dt="2019-11-16T00:03:13.266" v="120" actId="14100"/>
          <ac:cxnSpMkLst>
            <pc:docMk/>
            <pc:sldMk cId="2659486040" sldId="439"/>
            <ac:cxnSpMk id="131" creationId="{00000000-0000-0000-0000-000000000000}"/>
          </ac:cxnSpMkLst>
        </pc:cxnChg>
        <pc:cxnChg chg="mod">
          <ac:chgData name="Mayfield, John" userId="a9eca340-23f2-4ce3-a64f-6c283da2053a" providerId="ADAL" clId="{2D38516E-F928-4F95-9DFD-6FCD074CEDFF}" dt="2019-11-14T04:20:47.244" v="0" actId="1076"/>
          <ac:cxnSpMkLst>
            <pc:docMk/>
            <pc:sldMk cId="2659486040" sldId="439"/>
            <ac:cxnSpMk id="138" creationId="{7447FDE5-6DCD-402E-A68B-50AB9B59CC78}"/>
          </ac:cxnSpMkLst>
        </pc:cxnChg>
        <pc:cxnChg chg="mod">
          <ac:chgData name="Mayfield, John" userId="a9eca340-23f2-4ce3-a64f-6c283da2053a" providerId="ADAL" clId="{2D38516E-F928-4F95-9DFD-6FCD074CEDFF}" dt="2019-11-14T04:21:07.007" v="3" actId="14100"/>
          <ac:cxnSpMkLst>
            <pc:docMk/>
            <pc:sldMk cId="2659486040" sldId="439"/>
            <ac:cxnSpMk id="140" creationId="{0C79B8E5-CA14-470C-B2CB-1237F413768B}"/>
          </ac:cxnSpMkLst>
        </pc:cxnChg>
        <pc:cxnChg chg="mod">
          <ac:chgData name="Mayfield, John" userId="a9eca340-23f2-4ce3-a64f-6c283da2053a" providerId="ADAL" clId="{2D38516E-F928-4F95-9DFD-6FCD074CEDFF}" dt="2019-11-14T04:24:04.604" v="29" actId="14100"/>
          <ac:cxnSpMkLst>
            <pc:docMk/>
            <pc:sldMk cId="2659486040" sldId="439"/>
            <ac:cxnSpMk id="141" creationId="{975DA812-F873-4B18-A250-146B56750366}"/>
          </ac:cxnSpMkLst>
        </pc:cxnChg>
        <pc:cxnChg chg="mod">
          <ac:chgData name="Mayfield, John" userId="a9eca340-23f2-4ce3-a64f-6c283da2053a" providerId="ADAL" clId="{2D38516E-F928-4F95-9DFD-6FCD074CEDFF}" dt="2019-11-14T04:25:00.517" v="35" actId="14100"/>
          <ac:cxnSpMkLst>
            <pc:docMk/>
            <pc:sldMk cId="2659486040" sldId="439"/>
            <ac:cxnSpMk id="143" creationId="{25C73FAF-312B-42EE-B4C1-417C23B3F5FE}"/>
          </ac:cxnSpMkLst>
        </pc:cxnChg>
        <pc:cxnChg chg="mod">
          <ac:chgData name="Mayfield, John" userId="a9eca340-23f2-4ce3-a64f-6c283da2053a" providerId="ADAL" clId="{2D38516E-F928-4F95-9DFD-6FCD074CEDFF}" dt="2019-11-14T04:24:17.076" v="31" actId="14100"/>
          <ac:cxnSpMkLst>
            <pc:docMk/>
            <pc:sldMk cId="2659486040" sldId="439"/>
            <ac:cxnSpMk id="146" creationId="{00000000-0000-0000-0000-000000000000}"/>
          </ac:cxnSpMkLst>
        </pc:cxnChg>
        <pc:cxnChg chg="mod">
          <ac:chgData name="Mayfield, John" userId="a9eca340-23f2-4ce3-a64f-6c283da2053a" providerId="ADAL" clId="{2D38516E-F928-4F95-9DFD-6FCD074CEDFF}" dt="2019-11-14T04:24:42.362" v="33" actId="14100"/>
          <ac:cxnSpMkLst>
            <pc:docMk/>
            <pc:sldMk cId="2659486040" sldId="439"/>
            <ac:cxnSpMk id="154" creationId="{00000000-0000-0000-0000-000000000000}"/>
          </ac:cxnSpMkLst>
        </pc:cxnChg>
        <pc:cxnChg chg="mod">
          <ac:chgData name="Mayfield, John" userId="a9eca340-23f2-4ce3-a64f-6c283da2053a" providerId="ADAL" clId="{2D38516E-F928-4F95-9DFD-6FCD074CEDFF}" dt="2019-11-14T04:20:47.244" v="0" actId="1076"/>
          <ac:cxnSpMkLst>
            <pc:docMk/>
            <pc:sldMk cId="2659486040" sldId="439"/>
            <ac:cxnSpMk id="157" creationId="{00000000-0000-0000-0000-000000000000}"/>
          </ac:cxnSpMkLst>
        </pc:cxnChg>
        <pc:cxnChg chg="mod">
          <ac:chgData name="Mayfield, John" userId="a9eca340-23f2-4ce3-a64f-6c283da2053a" providerId="ADAL" clId="{2D38516E-F928-4F95-9DFD-6FCD074CEDFF}" dt="2019-11-14T04:24:34.460" v="32" actId="1076"/>
          <ac:cxnSpMkLst>
            <pc:docMk/>
            <pc:sldMk cId="2659486040" sldId="439"/>
            <ac:cxnSpMk id="158" creationId="{00000000-0000-0000-0000-000000000000}"/>
          </ac:cxnSpMkLst>
        </pc:cxnChg>
      </pc:sldChg>
      <pc:sldChg chg="modSp">
        <pc:chgData name="Mayfield, John" userId="a9eca340-23f2-4ce3-a64f-6c283da2053a" providerId="ADAL" clId="{2D38516E-F928-4F95-9DFD-6FCD074CEDFF}" dt="2019-11-16T00:16:26.138" v="238" actId="14100"/>
        <pc:sldMkLst>
          <pc:docMk/>
          <pc:sldMk cId="2321408435" sldId="442"/>
        </pc:sldMkLst>
        <pc:spChg chg="mod">
          <ac:chgData name="Mayfield, John" userId="a9eca340-23f2-4ce3-a64f-6c283da2053a" providerId="ADAL" clId="{2D38516E-F928-4F95-9DFD-6FCD074CEDFF}" dt="2019-11-16T00:15:27.733" v="229" actId="1076"/>
          <ac:spMkLst>
            <pc:docMk/>
            <pc:sldMk cId="2321408435" sldId="442"/>
            <ac:spMk id="9" creationId="{2AE40C35-E34C-43B2-AB33-FC6B1F81D0AB}"/>
          </ac:spMkLst>
        </pc:spChg>
        <pc:spChg chg="mod">
          <ac:chgData name="Mayfield, John" userId="a9eca340-23f2-4ce3-a64f-6c283da2053a" providerId="ADAL" clId="{2D38516E-F928-4F95-9DFD-6FCD074CEDFF}" dt="2019-11-16T00:16:16.452" v="236" actId="1076"/>
          <ac:spMkLst>
            <pc:docMk/>
            <pc:sldMk cId="2321408435" sldId="442"/>
            <ac:spMk id="17" creationId="{16FBAC73-14DF-4699-8A84-FD1BF484747E}"/>
          </ac:spMkLst>
        </pc:spChg>
        <pc:spChg chg="mod">
          <ac:chgData name="Mayfield, John" userId="a9eca340-23f2-4ce3-a64f-6c283da2053a" providerId="ADAL" clId="{2D38516E-F928-4F95-9DFD-6FCD074CEDFF}" dt="2019-11-16T00:16:13.386" v="235" actId="1076"/>
          <ac:spMkLst>
            <pc:docMk/>
            <pc:sldMk cId="2321408435" sldId="442"/>
            <ac:spMk id="26" creationId="{754E0DFF-BABF-4A3C-AF71-69D81F6266DB}"/>
          </ac:spMkLst>
        </pc:spChg>
        <pc:spChg chg="mod">
          <ac:chgData name="Mayfield, John" userId="a9eca340-23f2-4ce3-a64f-6c283da2053a" providerId="ADAL" clId="{2D38516E-F928-4F95-9DFD-6FCD074CEDFF}" dt="2019-11-16T00:16:22.852" v="237" actId="1076"/>
          <ac:spMkLst>
            <pc:docMk/>
            <pc:sldMk cId="2321408435" sldId="442"/>
            <ac:spMk id="31" creationId="{67E19888-B78F-41AE-9257-05812FBDF109}"/>
          </ac:spMkLst>
        </pc:spChg>
        <pc:cxnChg chg="mod">
          <ac:chgData name="Mayfield, John" userId="a9eca340-23f2-4ce3-a64f-6c283da2053a" providerId="ADAL" clId="{2D38516E-F928-4F95-9DFD-6FCD074CEDFF}" dt="2019-11-16T00:15:43.288" v="232" actId="14100"/>
          <ac:cxnSpMkLst>
            <pc:docMk/>
            <pc:sldMk cId="2321408435" sldId="442"/>
            <ac:cxnSpMk id="12" creationId="{68A9D062-3FD0-4919-9444-044FA5269BAC}"/>
          </ac:cxnSpMkLst>
        </pc:cxnChg>
        <pc:cxnChg chg="mod">
          <ac:chgData name="Mayfield, John" userId="a9eca340-23f2-4ce3-a64f-6c283da2053a" providerId="ADAL" clId="{2D38516E-F928-4F95-9DFD-6FCD074CEDFF}" dt="2019-11-16T00:15:53.428" v="233" actId="14100"/>
          <ac:cxnSpMkLst>
            <pc:docMk/>
            <pc:sldMk cId="2321408435" sldId="442"/>
            <ac:cxnSpMk id="18" creationId="{7B1224E9-57E2-40F0-9C4C-257E3C71F1E9}"/>
          </ac:cxnSpMkLst>
        </pc:cxnChg>
        <pc:cxnChg chg="mod">
          <ac:chgData name="Mayfield, John" userId="a9eca340-23f2-4ce3-a64f-6c283da2053a" providerId="ADAL" clId="{2D38516E-F928-4F95-9DFD-6FCD074CEDFF}" dt="2019-11-16T00:16:16.452" v="236" actId="1076"/>
          <ac:cxnSpMkLst>
            <pc:docMk/>
            <pc:sldMk cId="2321408435" sldId="442"/>
            <ac:cxnSpMk id="19" creationId="{9F630EA6-EA7E-4F93-8A15-B52190E5D8DF}"/>
          </ac:cxnSpMkLst>
        </pc:cxnChg>
        <pc:cxnChg chg="mod">
          <ac:chgData name="Mayfield, John" userId="a9eca340-23f2-4ce3-a64f-6c283da2053a" providerId="ADAL" clId="{2D38516E-F928-4F95-9DFD-6FCD074CEDFF}" dt="2019-11-16T00:16:16.452" v="236" actId="1076"/>
          <ac:cxnSpMkLst>
            <pc:docMk/>
            <pc:sldMk cId="2321408435" sldId="442"/>
            <ac:cxnSpMk id="20" creationId="{E60C5B66-26AF-46B1-885D-10AF9EB09BB3}"/>
          </ac:cxnSpMkLst>
        </pc:cxnChg>
        <pc:cxnChg chg="mod">
          <ac:chgData name="Mayfield, John" userId="a9eca340-23f2-4ce3-a64f-6c283da2053a" providerId="ADAL" clId="{2D38516E-F928-4F95-9DFD-6FCD074CEDFF}" dt="2019-11-16T00:15:32.953" v="230" actId="14100"/>
          <ac:cxnSpMkLst>
            <pc:docMk/>
            <pc:sldMk cId="2321408435" sldId="442"/>
            <ac:cxnSpMk id="27" creationId="{93159AFB-45DC-4658-AD88-669B3C3F5E8A}"/>
          </ac:cxnSpMkLst>
        </pc:cxnChg>
        <pc:cxnChg chg="mod">
          <ac:chgData name="Mayfield, John" userId="a9eca340-23f2-4ce3-a64f-6c283da2053a" providerId="ADAL" clId="{2D38516E-F928-4F95-9DFD-6FCD074CEDFF}" dt="2019-11-16T00:16:13.386" v="235" actId="1076"/>
          <ac:cxnSpMkLst>
            <pc:docMk/>
            <pc:sldMk cId="2321408435" sldId="442"/>
            <ac:cxnSpMk id="28" creationId="{3033C7D5-7198-4C93-933A-565937016526}"/>
          </ac:cxnSpMkLst>
        </pc:cxnChg>
        <pc:cxnChg chg="mod">
          <ac:chgData name="Mayfield, John" userId="a9eca340-23f2-4ce3-a64f-6c283da2053a" providerId="ADAL" clId="{2D38516E-F928-4F95-9DFD-6FCD074CEDFF}" dt="2019-11-16T00:16:26.138" v="238" actId="14100"/>
          <ac:cxnSpMkLst>
            <pc:docMk/>
            <pc:sldMk cId="2321408435" sldId="442"/>
            <ac:cxnSpMk id="34" creationId="{C96E8D03-9A89-48F3-97A3-62FE764685E6}"/>
          </ac:cxnSpMkLst>
        </pc:cxnChg>
        <pc:cxnChg chg="mod">
          <ac:chgData name="Mayfield, John" userId="a9eca340-23f2-4ce3-a64f-6c283da2053a" providerId="ADAL" clId="{2D38516E-F928-4F95-9DFD-6FCD074CEDFF}" dt="2019-11-16T00:15:36.042" v="231" actId="14100"/>
          <ac:cxnSpMkLst>
            <pc:docMk/>
            <pc:sldMk cId="2321408435" sldId="442"/>
            <ac:cxnSpMk id="37" creationId="{61A4E988-62CD-4A74-9C73-6A24CE5BA51C}"/>
          </ac:cxnSpMkLst>
        </pc:cxnChg>
        <pc:cxnChg chg="mod">
          <ac:chgData name="Mayfield, John" userId="a9eca340-23f2-4ce3-a64f-6c283da2053a" providerId="ADAL" clId="{2D38516E-F928-4F95-9DFD-6FCD074CEDFF}" dt="2019-11-16T00:16:16.452" v="236" actId="1076"/>
          <ac:cxnSpMkLst>
            <pc:docMk/>
            <pc:sldMk cId="2321408435" sldId="442"/>
            <ac:cxnSpMk id="38" creationId="{14BB506B-6AF7-4A56-A546-2363D5D96569}"/>
          </ac:cxnSpMkLst>
        </pc:cxnChg>
      </pc:sldChg>
      <pc:sldChg chg="modSp">
        <pc:chgData name="Mayfield, John" userId="a9eca340-23f2-4ce3-a64f-6c283da2053a" providerId="ADAL" clId="{2D38516E-F928-4F95-9DFD-6FCD074CEDFF}" dt="2019-11-14T04:27:31.892" v="115" actId="20577"/>
        <pc:sldMkLst>
          <pc:docMk/>
          <pc:sldMk cId="1383243448" sldId="445"/>
        </pc:sldMkLst>
        <pc:spChg chg="mod">
          <ac:chgData name="Mayfield, John" userId="a9eca340-23f2-4ce3-a64f-6c283da2053a" providerId="ADAL" clId="{2D38516E-F928-4F95-9DFD-6FCD074CEDFF}" dt="2019-11-14T04:27:31.892" v="115" actId="20577"/>
          <ac:spMkLst>
            <pc:docMk/>
            <pc:sldMk cId="1383243448" sldId="445"/>
            <ac:spMk id="6" creationId="{F47D1812-9FAC-45E3-9221-94B543CFD4F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89253-E335-4500-8D7E-DB185C9A87CA}" type="doc">
      <dgm:prSet loTypeId="urn:microsoft.com/office/officeart/2005/8/layout/chevron2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EC25561F-F197-4157-88EE-4271B262B055}">
      <dgm:prSet phldrT="[Text]" custT="1"/>
      <dgm:spPr/>
      <dgm:t>
        <a:bodyPr/>
        <a:lstStyle/>
        <a:p>
          <a:r>
            <a:rPr lang="en-US" sz="1600" b="1" smtClean="0"/>
            <a:t>Design Tenets</a:t>
          </a:r>
          <a:endParaRPr lang="en-GB" sz="1600" dirty="0"/>
        </a:p>
      </dgm:t>
    </dgm:pt>
    <dgm:pt modelId="{4BE8B3E6-DE46-4F54-933B-111ADDEA5F29}" type="parTrans" cxnId="{68D42E0E-E27B-4FC4-BC4C-0EAC6D8C4B34}">
      <dgm:prSet/>
      <dgm:spPr/>
      <dgm:t>
        <a:bodyPr/>
        <a:lstStyle/>
        <a:p>
          <a:endParaRPr lang="en-GB"/>
        </a:p>
      </dgm:t>
    </dgm:pt>
    <dgm:pt modelId="{AF20A58F-65F1-4A6C-9B61-AE2E983FBF91}" type="sibTrans" cxnId="{68D42E0E-E27B-4FC4-BC4C-0EAC6D8C4B34}">
      <dgm:prSet/>
      <dgm:spPr/>
      <dgm:t>
        <a:bodyPr/>
        <a:lstStyle/>
        <a:p>
          <a:endParaRPr lang="en-GB"/>
        </a:p>
      </dgm:t>
    </dgm:pt>
    <dgm:pt modelId="{127FE8B5-71EF-4F85-8FDB-C62778C3C5E6}">
      <dgm:prSet phldrT="[Text]"/>
      <dgm:spPr/>
      <dgm:t>
        <a:bodyPr/>
        <a:lstStyle/>
        <a:p>
          <a:r>
            <a:rPr lang="en-US" dirty="0" smtClean="0"/>
            <a:t>Leverage common Internet / Web Services standards, other standards where appropriate</a:t>
          </a:r>
          <a:endParaRPr lang="en-GB" dirty="0"/>
        </a:p>
      </dgm:t>
    </dgm:pt>
    <dgm:pt modelId="{8E0358F6-D009-4EB2-AC45-2743D4508658}" type="parTrans" cxnId="{7BFB9A7C-6B38-4086-B8B1-0036707D863F}">
      <dgm:prSet/>
      <dgm:spPr/>
      <dgm:t>
        <a:bodyPr/>
        <a:lstStyle/>
        <a:p>
          <a:endParaRPr lang="en-GB"/>
        </a:p>
      </dgm:t>
    </dgm:pt>
    <dgm:pt modelId="{BE0C7CE9-A8F6-428B-963A-AC95E929A65A}" type="sibTrans" cxnId="{7BFB9A7C-6B38-4086-B8B1-0036707D863F}">
      <dgm:prSet/>
      <dgm:spPr/>
      <dgm:t>
        <a:bodyPr/>
        <a:lstStyle/>
        <a:p>
          <a:endParaRPr lang="en-GB"/>
        </a:p>
      </dgm:t>
    </dgm:pt>
    <dgm:pt modelId="{03AC2C5D-4CC5-4017-83BB-2D0CB7F71C35}">
      <dgm:prSet phldrT="[Text]" custT="1"/>
      <dgm:spPr/>
      <dgm:t>
        <a:bodyPr/>
        <a:lstStyle/>
        <a:p>
          <a:r>
            <a:rPr lang="en-US" sz="1600" b="1" smtClean="0"/>
            <a:t>Protocol Suite</a:t>
          </a:r>
          <a:endParaRPr lang="en-GB" sz="1600" dirty="0"/>
        </a:p>
      </dgm:t>
    </dgm:pt>
    <dgm:pt modelId="{59A30066-F904-4291-B732-FA624D53A57E}" type="parTrans" cxnId="{7C689EA8-43FE-4F92-A921-62DAC589596B}">
      <dgm:prSet/>
      <dgm:spPr/>
      <dgm:t>
        <a:bodyPr/>
        <a:lstStyle/>
        <a:p>
          <a:endParaRPr lang="en-GB"/>
        </a:p>
      </dgm:t>
    </dgm:pt>
    <dgm:pt modelId="{F3CAFC1E-E3CE-46E4-8009-A4ECD389262F}" type="sibTrans" cxnId="{7C689EA8-43FE-4F92-A921-62DAC589596B}">
      <dgm:prSet/>
      <dgm:spPr/>
      <dgm:t>
        <a:bodyPr/>
        <a:lstStyle/>
        <a:p>
          <a:endParaRPr lang="en-GB"/>
        </a:p>
      </dgm:t>
    </dgm:pt>
    <dgm:pt modelId="{15837AA4-6DC1-445C-8334-B2B363BDE1C8}">
      <dgm:prSet phldrT="[Text]" custT="1"/>
      <dgm:spPr/>
      <dgm:t>
        <a:bodyPr/>
        <a:lstStyle/>
        <a:p>
          <a:r>
            <a:rPr lang="en-US" sz="1600" b="1" smtClean="0">
              <a:latin typeface="+mn-lt"/>
            </a:rPr>
            <a:t>REST &amp; JSON</a:t>
          </a:r>
          <a:endParaRPr lang="en-GB" sz="1600" b="1" dirty="0"/>
        </a:p>
      </dgm:t>
    </dgm:pt>
    <dgm:pt modelId="{75C23E6B-6D1A-41AD-8923-BEE4E2AC7112}" type="parTrans" cxnId="{9EBEE6A2-CF1A-4DC1-B450-37CEC265FA01}">
      <dgm:prSet/>
      <dgm:spPr/>
      <dgm:t>
        <a:bodyPr/>
        <a:lstStyle/>
        <a:p>
          <a:endParaRPr lang="en-GB"/>
        </a:p>
      </dgm:t>
    </dgm:pt>
    <dgm:pt modelId="{67921427-80F8-440E-9D72-A538970E6913}" type="sibTrans" cxnId="{9EBEE6A2-CF1A-4DC1-B450-37CEC265FA01}">
      <dgm:prSet/>
      <dgm:spPr/>
      <dgm:t>
        <a:bodyPr/>
        <a:lstStyle/>
        <a:p>
          <a:endParaRPr lang="en-GB"/>
        </a:p>
      </dgm:t>
    </dgm:pt>
    <dgm:pt modelId="{9410A3CE-D433-4F6D-B0FA-A7D4B25C97E8}">
      <dgm:prSet/>
      <dgm:spPr/>
      <dgm:t>
        <a:bodyPr/>
        <a:lstStyle/>
        <a:p>
          <a:r>
            <a:rPr lang="en-US" dirty="0" smtClean="0"/>
            <a:t>Represent modern hardware designs (standalone to scale-out, current silicon, OCP)</a:t>
          </a:r>
          <a:endParaRPr lang="en-US" dirty="0"/>
        </a:p>
      </dgm:t>
    </dgm:pt>
    <dgm:pt modelId="{D7B1ED63-750C-4D50-BBFC-6F0182A99393}" type="parTrans" cxnId="{AC1F27EC-C3B0-4D22-BDA3-32EDDB96AD32}">
      <dgm:prSet/>
      <dgm:spPr/>
      <dgm:t>
        <a:bodyPr/>
        <a:lstStyle/>
        <a:p>
          <a:endParaRPr lang="en-GB"/>
        </a:p>
      </dgm:t>
    </dgm:pt>
    <dgm:pt modelId="{08E7BC86-3DA8-4E9E-96FF-7D9C6F060A41}" type="sibTrans" cxnId="{AC1F27EC-C3B0-4D22-BDA3-32EDDB96AD32}">
      <dgm:prSet/>
      <dgm:spPr/>
      <dgm:t>
        <a:bodyPr/>
        <a:lstStyle/>
        <a:p>
          <a:endParaRPr lang="en-GB"/>
        </a:p>
      </dgm:t>
    </dgm:pt>
    <dgm:pt modelId="{2C012627-6B9E-4829-B907-6461983A40D6}">
      <dgm:prSet/>
      <dgm:spPr/>
      <dgm:t>
        <a:bodyPr/>
        <a:lstStyle/>
        <a:p>
          <a:r>
            <a:rPr lang="en-US" dirty="0" smtClean="0"/>
            <a:t>Does not require a PhD to design or use.</a:t>
          </a:r>
          <a:endParaRPr lang="en-US" dirty="0"/>
        </a:p>
      </dgm:t>
    </dgm:pt>
    <dgm:pt modelId="{AFEE1B75-9D10-4715-8AAE-D0678DD2851E}" type="parTrans" cxnId="{9905030D-49ED-49DB-95DF-84642B8B442C}">
      <dgm:prSet/>
      <dgm:spPr/>
      <dgm:t>
        <a:bodyPr/>
        <a:lstStyle/>
        <a:p>
          <a:endParaRPr lang="en-GB"/>
        </a:p>
      </dgm:t>
    </dgm:pt>
    <dgm:pt modelId="{F907329D-8537-45FE-AB99-9B633C1E9FA4}" type="sibTrans" cxnId="{9905030D-49ED-49DB-95DF-84642B8B442C}">
      <dgm:prSet/>
      <dgm:spPr/>
      <dgm:t>
        <a:bodyPr/>
        <a:lstStyle/>
        <a:p>
          <a:endParaRPr lang="en-GB"/>
        </a:p>
      </dgm:t>
    </dgm:pt>
    <dgm:pt modelId="{ACA1EE39-B00E-44F0-BEB6-9C10006981BC}">
      <dgm:prSet/>
      <dgm:spPr/>
      <dgm:t>
        <a:bodyPr/>
        <a:lstStyle/>
        <a:p>
          <a:r>
            <a:rPr lang="en-US" smtClean="0"/>
            <a:t>HTTPS / SSL:  Primary data transport</a:t>
          </a:r>
          <a:endParaRPr lang="en-US" dirty="0"/>
        </a:p>
      </dgm:t>
    </dgm:pt>
    <dgm:pt modelId="{97B6416E-0DB1-40FA-B76D-E613F35A2001}" type="parTrans" cxnId="{4B779280-A57C-4882-9DD4-24CD181B082F}">
      <dgm:prSet/>
      <dgm:spPr/>
      <dgm:t>
        <a:bodyPr/>
        <a:lstStyle/>
        <a:p>
          <a:endParaRPr lang="en-GB"/>
        </a:p>
      </dgm:t>
    </dgm:pt>
    <dgm:pt modelId="{859C51E0-20AB-42D1-AC21-D27079C35AEA}" type="sibTrans" cxnId="{4B779280-A57C-4882-9DD4-24CD181B082F}">
      <dgm:prSet/>
      <dgm:spPr/>
      <dgm:t>
        <a:bodyPr/>
        <a:lstStyle/>
        <a:p>
          <a:endParaRPr lang="en-GB"/>
        </a:p>
      </dgm:t>
    </dgm:pt>
    <dgm:pt modelId="{12DF4E53-F047-46C9-901B-9B098624B67E}">
      <dgm:prSet/>
      <dgm:spPr/>
      <dgm:t>
        <a:bodyPr/>
        <a:lstStyle/>
        <a:p>
          <a:r>
            <a:rPr lang="en-US" dirty="0" smtClean="0"/>
            <a:t>SSDP from </a:t>
          </a:r>
          <a:r>
            <a:rPr lang="en-US" dirty="0" err="1" smtClean="0"/>
            <a:t>uPnP</a:t>
          </a:r>
          <a:r>
            <a:rPr lang="en-US" dirty="0" smtClean="0"/>
            <a:t>:  Service Discovery</a:t>
          </a:r>
          <a:endParaRPr lang="en-US" dirty="0"/>
        </a:p>
      </dgm:t>
    </dgm:pt>
    <dgm:pt modelId="{23BA11E0-359F-48D9-8F91-ED290AAEB39F}" type="parTrans" cxnId="{3F6C4E67-8FF6-4BC9-B2AC-718A59064A9E}">
      <dgm:prSet/>
      <dgm:spPr/>
      <dgm:t>
        <a:bodyPr/>
        <a:lstStyle/>
        <a:p>
          <a:endParaRPr lang="en-GB"/>
        </a:p>
      </dgm:t>
    </dgm:pt>
    <dgm:pt modelId="{BB632B91-C2E2-4C10-9A73-498FB806A656}" type="sibTrans" cxnId="{3F6C4E67-8FF6-4BC9-B2AC-718A59064A9E}">
      <dgm:prSet/>
      <dgm:spPr/>
      <dgm:t>
        <a:bodyPr/>
        <a:lstStyle/>
        <a:p>
          <a:endParaRPr lang="en-GB"/>
        </a:p>
      </dgm:t>
    </dgm:pt>
    <dgm:pt modelId="{EA8EAA9A-06D7-4F38-ACDA-4957EF1B1DA3}">
      <dgm:prSet/>
      <dgm:spPr/>
      <dgm:t>
        <a:bodyPr/>
        <a:lstStyle/>
        <a:p>
          <a:r>
            <a:rPr lang="en-US" dirty="0" smtClean="0"/>
            <a:t>HTTP-based alert subscription</a:t>
          </a:r>
          <a:endParaRPr lang="en-US" dirty="0"/>
        </a:p>
      </dgm:t>
    </dgm:pt>
    <dgm:pt modelId="{A39C497F-7249-4C81-AD02-ACDA5F9CDC82}" type="parTrans" cxnId="{8EBFEA7E-A60F-4C5E-87E1-C11AB9020F0B}">
      <dgm:prSet/>
      <dgm:spPr/>
      <dgm:t>
        <a:bodyPr/>
        <a:lstStyle/>
        <a:p>
          <a:endParaRPr lang="en-GB"/>
        </a:p>
      </dgm:t>
    </dgm:pt>
    <dgm:pt modelId="{3CF97677-7670-4C92-8115-DF618BB27288}" type="sibTrans" cxnId="{8EBFEA7E-A60F-4C5E-87E1-C11AB9020F0B}">
      <dgm:prSet/>
      <dgm:spPr/>
      <dgm:t>
        <a:bodyPr/>
        <a:lstStyle/>
        <a:p>
          <a:endParaRPr lang="en-GB"/>
        </a:p>
      </dgm:t>
    </dgm:pt>
    <dgm:pt modelId="{95CF8512-6C76-4573-A951-C78F58DDCA7C}">
      <dgm:prSet/>
      <dgm:spPr/>
      <dgm:t>
        <a:bodyPr/>
        <a:lstStyle/>
        <a:p>
          <a:r>
            <a:rPr lang="en-US" dirty="0" smtClean="0">
              <a:latin typeface="+mn-lt"/>
            </a:rPr>
            <a:t>Modern, standards-based</a:t>
          </a:r>
          <a:endParaRPr lang="en-US" dirty="0">
            <a:latin typeface="+mn-lt"/>
          </a:endParaRPr>
        </a:p>
      </dgm:t>
    </dgm:pt>
    <dgm:pt modelId="{2B434330-B594-4C75-A457-BD8F2DE1CFCA}" type="parTrans" cxnId="{CFA7497B-0487-4AC8-9617-EA77BDD4C601}">
      <dgm:prSet/>
      <dgm:spPr/>
      <dgm:t>
        <a:bodyPr/>
        <a:lstStyle/>
        <a:p>
          <a:endParaRPr lang="en-GB"/>
        </a:p>
      </dgm:t>
    </dgm:pt>
    <dgm:pt modelId="{49A7C115-8B18-472B-92A3-18EAD6D203ED}" type="sibTrans" cxnId="{CFA7497B-0487-4AC8-9617-EA77BDD4C601}">
      <dgm:prSet/>
      <dgm:spPr/>
      <dgm:t>
        <a:bodyPr/>
        <a:lstStyle/>
        <a:p>
          <a:endParaRPr lang="en-GB"/>
        </a:p>
      </dgm:t>
    </dgm:pt>
    <dgm:pt modelId="{4707BF9F-3F50-4FBD-B4DE-CDDF6B67152D}">
      <dgm:prSet/>
      <dgm:spPr/>
      <dgm:t>
        <a:bodyPr/>
        <a:lstStyle/>
        <a:p>
          <a:r>
            <a:rPr lang="en-US" dirty="0" smtClean="0">
              <a:latin typeface="+mn-lt"/>
            </a:rPr>
            <a:t>Widely used for web services, software defined and public APIs</a:t>
          </a:r>
          <a:endParaRPr lang="en-US" dirty="0">
            <a:latin typeface="+mn-lt"/>
          </a:endParaRPr>
        </a:p>
      </dgm:t>
    </dgm:pt>
    <dgm:pt modelId="{8E75514F-0E18-4DCA-9B5B-33C698497690}" type="parTrans" cxnId="{5BD231A8-C502-4736-AE5E-E6C18DB205D0}">
      <dgm:prSet/>
      <dgm:spPr/>
      <dgm:t>
        <a:bodyPr/>
        <a:lstStyle/>
        <a:p>
          <a:endParaRPr lang="en-GB"/>
        </a:p>
      </dgm:t>
    </dgm:pt>
    <dgm:pt modelId="{08B5308F-C3D9-43B5-9673-FA45455291D2}" type="sibTrans" cxnId="{5BD231A8-C502-4736-AE5E-E6C18DB205D0}">
      <dgm:prSet/>
      <dgm:spPr/>
      <dgm:t>
        <a:bodyPr/>
        <a:lstStyle/>
        <a:p>
          <a:endParaRPr lang="en-GB"/>
        </a:p>
      </dgm:t>
    </dgm:pt>
    <dgm:pt modelId="{91260255-1218-4572-9CA8-7FA35ACE20B3}">
      <dgm:prSet/>
      <dgm:spPr/>
      <dgm:t>
        <a:bodyPr/>
        <a:lstStyle/>
        <a:p>
          <a:r>
            <a:rPr lang="en-US" smtClean="0">
              <a:latin typeface="+mn-lt"/>
            </a:rPr>
            <a:t>Easy for IT professionals and amateurs to utilize</a:t>
          </a:r>
          <a:endParaRPr lang="en-US" dirty="0">
            <a:latin typeface="+mn-lt"/>
          </a:endParaRPr>
        </a:p>
      </dgm:t>
    </dgm:pt>
    <dgm:pt modelId="{63BB09D4-A1D3-4796-B9AF-1D570AC49E5B}" type="parTrans" cxnId="{7EE73595-8BFE-4441-99DF-CA13AA55497B}">
      <dgm:prSet/>
      <dgm:spPr/>
      <dgm:t>
        <a:bodyPr/>
        <a:lstStyle/>
        <a:p>
          <a:endParaRPr lang="en-GB"/>
        </a:p>
      </dgm:t>
    </dgm:pt>
    <dgm:pt modelId="{50746C37-CB34-4F1E-829E-AECB85B0D843}" type="sibTrans" cxnId="{7EE73595-8BFE-4441-99DF-CA13AA55497B}">
      <dgm:prSet/>
      <dgm:spPr/>
      <dgm:t>
        <a:bodyPr/>
        <a:lstStyle/>
        <a:p>
          <a:endParaRPr lang="en-GB"/>
        </a:p>
      </dgm:t>
    </dgm:pt>
    <dgm:pt modelId="{5E8198F1-465D-4821-B658-58B195D049ED}">
      <dgm:prSet custT="1"/>
      <dgm:spPr/>
      <dgm:t>
        <a:bodyPr/>
        <a:lstStyle/>
        <a:p>
          <a:r>
            <a:rPr lang="en-US" sz="1600" b="1" smtClean="0">
              <a:latin typeface="+mn-lt"/>
            </a:rPr>
            <a:t>Data Model</a:t>
          </a:r>
          <a:endParaRPr lang="en-US" sz="1600" b="1" dirty="0">
            <a:latin typeface="+mn-lt"/>
          </a:endParaRPr>
        </a:p>
      </dgm:t>
    </dgm:pt>
    <dgm:pt modelId="{EFD1C1A5-4934-42CB-8953-8E66AAC32815}" type="parTrans" cxnId="{34BBB0C3-A910-44D4-A39D-68FB109D5399}">
      <dgm:prSet/>
      <dgm:spPr/>
      <dgm:t>
        <a:bodyPr/>
        <a:lstStyle/>
        <a:p>
          <a:endParaRPr lang="en-GB"/>
        </a:p>
      </dgm:t>
    </dgm:pt>
    <dgm:pt modelId="{8EBA2CAC-936B-45CE-BA47-B0A49BD33F92}" type="sibTrans" cxnId="{34BBB0C3-A910-44D4-A39D-68FB109D5399}">
      <dgm:prSet/>
      <dgm:spPr/>
      <dgm:t>
        <a:bodyPr/>
        <a:lstStyle/>
        <a:p>
          <a:endParaRPr lang="en-GB"/>
        </a:p>
      </dgm:t>
    </dgm:pt>
    <dgm:pt modelId="{6E7CA06C-F4C0-41DC-9EC2-058CCCC17257}">
      <dgm:prSet/>
      <dgm:spPr/>
      <dgm:t>
        <a:bodyPr/>
        <a:lstStyle/>
        <a:p>
          <a:r>
            <a:rPr lang="en-US" sz="1200" dirty="0" smtClean="0">
              <a:latin typeface="+mn-lt"/>
            </a:rPr>
            <a:t>Schema-based, starting with CSDL &amp; JSON Schema</a:t>
          </a:r>
          <a:endParaRPr lang="en-US" sz="1200" dirty="0">
            <a:latin typeface="+mn-lt"/>
          </a:endParaRPr>
        </a:p>
      </dgm:t>
    </dgm:pt>
    <dgm:pt modelId="{B73992F1-03C3-4A13-A2FA-A189711D6909}" type="parTrans" cxnId="{C25E251D-027D-4DE4-B02E-1FB6F9ADF9AE}">
      <dgm:prSet/>
      <dgm:spPr/>
      <dgm:t>
        <a:bodyPr/>
        <a:lstStyle/>
        <a:p>
          <a:endParaRPr lang="en-GB"/>
        </a:p>
      </dgm:t>
    </dgm:pt>
    <dgm:pt modelId="{6084D0EA-E3EF-4DCA-A918-8CBF47B839C7}" type="sibTrans" cxnId="{C25E251D-027D-4DE4-B02E-1FB6F9ADF9AE}">
      <dgm:prSet/>
      <dgm:spPr/>
      <dgm:t>
        <a:bodyPr/>
        <a:lstStyle/>
        <a:p>
          <a:endParaRPr lang="en-GB"/>
        </a:p>
      </dgm:t>
    </dgm:pt>
    <dgm:pt modelId="{7D58AB71-6E4F-417F-B049-D172B047F4EE}">
      <dgm:prSet/>
      <dgm:spPr/>
      <dgm:t>
        <a:bodyPr/>
        <a:lstStyle/>
        <a:p>
          <a:r>
            <a:rPr lang="en-US" sz="1200" dirty="0" smtClean="0">
              <a:latin typeface="+mn-lt"/>
            </a:rPr>
            <a:t>An easy to use data model that a human can just read</a:t>
          </a:r>
          <a:endParaRPr lang="en-US" sz="1200" dirty="0">
            <a:latin typeface="+mn-lt"/>
          </a:endParaRPr>
        </a:p>
      </dgm:t>
    </dgm:pt>
    <dgm:pt modelId="{8554683B-DA70-4329-B005-6074714AEC5B}" type="parTrans" cxnId="{DDAE389E-CC24-46D1-80DC-64B163237B9C}">
      <dgm:prSet/>
      <dgm:spPr/>
      <dgm:t>
        <a:bodyPr/>
        <a:lstStyle/>
        <a:p>
          <a:endParaRPr lang="en-GB"/>
        </a:p>
      </dgm:t>
    </dgm:pt>
    <dgm:pt modelId="{4F883687-43A7-4386-979E-D3B1096790CF}" type="sibTrans" cxnId="{DDAE389E-CC24-46D1-80DC-64B163237B9C}">
      <dgm:prSet/>
      <dgm:spPr/>
      <dgm:t>
        <a:bodyPr/>
        <a:lstStyle/>
        <a:p>
          <a:endParaRPr lang="en-GB"/>
        </a:p>
      </dgm:t>
    </dgm:pt>
    <dgm:pt modelId="{BF99C041-11FC-47CD-8993-A4A35BBB68D9}">
      <dgm:prSet custT="1"/>
      <dgm:spPr/>
      <dgm:t>
        <a:bodyPr/>
        <a:lstStyle/>
        <a:p>
          <a:r>
            <a:rPr lang="en-US" sz="1050" dirty="0" smtClean="0">
              <a:latin typeface="+mn-lt"/>
            </a:rPr>
            <a:t> Prepare </a:t>
          </a:r>
          <a:r>
            <a:rPr lang="en-US" sz="1050" dirty="0" smtClean="0">
              <a:latin typeface="+mn-lt"/>
            </a:rPr>
            <a:t>to add schema language definitions as market changes</a:t>
          </a:r>
          <a:endParaRPr lang="en-US" sz="1050" dirty="0">
            <a:latin typeface="+mn-lt"/>
          </a:endParaRPr>
        </a:p>
      </dgm:t>
    </dgm:pt>
    <dgm:pt modelId="{CE0E0E34-4A5E-456E-8408-8F7322D5F258}" type="parTrans" cxnId="{DB6BFA6A-6283-41EB-ABC2-771462DE2348}">
      <dgm:prSet/>
      <dgm:spPr/>
      <dgm:t>
        <a:bodyPr/>
        <a:lstStyle/>
        <a:p>
          <a:endParaRPr lang="en-GB"/>
        </a:p>
      </dgm:t>
    </dgm:pt>
    <dgm:pt modelId="{A42A3D88-C3CD-46C8-B9A7-7E9BC5EFA480}" type="sibTrans" cxnId="{DB6BFA6A-6283-41EB-ABC2-771462DE2348}">
      <dgm:prSet/>
      <dgm:spPr/>
      <dgm:t>
        <a:bodyPr/>
        <a:lstStyle/>
        <a:p>
          <a:endParaRPr lang="en-GB"/>
        </a:p>
      </dgm:t>
    </dgm:pt>
    <dgm:pt modelId="{13B6B0E1-1D49-4510-9165-157E3C7E34EF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Separation of protocol from data model, allowing them to be revised independently</a:t>
          </a:r>
          <a:endParaRPr lang="en-US" dirty="0"/>
        </a:p>
      </dgm:t>
    </dgm:pt>
    <dgm:pt modelId="{F3DDC86B-1DCC-4415-BDFA-2A148EBD104F}" type="parTrans" cxnId="{72355BCB-DD8E-46DB-9B46-B5727F8CF63E}">
      <dgm:prSet/>
      <dgm:spPr/>
    </dgm:pt>
    <dgm:pt modelId="{EA468B0E-0073-4D1A-9D34-0D64018FF483}" type="sibTrans" cxnId="{72355BCB-DD8E-46DB-9B46-B5727F8CF63E}">
      <dgm:prSet/>
      <dgm:spPr/>
    </dgm:pt>
    <dgm:pt modelId="{2C01663B-C2E6-49CF-B866-488BA320FB6E}">
      <dgm:prSet/>
      <dgm:spPr/>
      <dgm:t>
        <a:bodyPr/>
        <a:lstStyle/>
        <a:p>
          <a:r>
            <a:rPr lang="en-US" dirty="0" smtClean="0"/>
            <a:t>Leverage OData v4</a:t>
          </a:r>
          <a:endParaRPr lang="en-US" dirty="0"/>
        </a:p>
      </dgm:t>
    </dgm:pt>
    <dgm:pt modelId="{02BAFD71-0166-4ECB-80E2-6E53FA984677}" type="parTrans" cxnId="{B7804BE6-320B-455C-B746-DF531B383B9C}">
      <dgm:prSet/>
      <dgm:spPr/>
    </dgm:pt>
    <dgm:pt modelId="{C0475EDF-3C49-4080-A00B-BDAE84111371}" type="sibTrans" cxnId="{B7804BE6-320B-455C-B746-DF531B383B9C}">
      <dgm:prSet/>
      <dgm:spPr/>
    </dgm:pt>
    <dgm:pt modelId="{1CFB5197-B966-42C4-8DCF-CD1E68414A72}">
      <dgm:prSet/>
      <dgm:spPr/>
      <dgm:t>
        <a:bodyPr/>
        <a:lstStyle/>
        <a:p>
          <a:r>
            <a:rPr lang="en-US" sz="1200" dirty="0" smtClean="0">
              <a:latin typeface="+mn-lt"/>
            </a:rPr>
            <a:t>Create new modeling tenants to facilitate ease of design (inheritance by copy, polymorphism by union)</a:t>
          </a:r>
          <a:endParaRPr lang="en-US" sz="1200" dirty="0">
            <a:latin typeface="+mn-lt"/>
          </a:endParaRPr>
        </a:p>
      </dgm:t>
    </dgm:pt>
    <dgm:pt modelId="{62FA0F7C-0118-499E-ACAE-5A3D457208D5}" type="parTrans" cxnId="{9DC626CC-8886-47D4-A192-0EB226410C51}">
      <dgm:prSet/>
      <dgm:spPr/>
    </dgm:pt>
    <dgm:pt modelId="{FC378681-6C9D-4F90-A57F-4DCC06011B6C}" type="sibTrans" cxnId="{9DC626CC-8886-47D4-A192-0EB226410C51}">
      <dgm:prSet/>
      <dgm:spPr/>
    </dgm:pt>
    <dgm:pt modelId="{EFFEAC82-8401-4BB4-9E6C-638C16EBB18D}" type="pres">
      <dgm:prSet presAssocID="{6E089253-E335-4500-8D7E-DB185C9A87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A2F4FD-51B9-4B4F-ABE5-4FA80A036E23}" type="pres">
      <dgm:prSet presAssocID="{EC25561F-F197-4157-88EE-4271B262B055}" presName="composite" presStyleCnt="0"/>
      <dgm:spPr/>
      <dgm:t>
        <a:bodyPr/>
        <a:lstStyle/>
        <a:p>
          <a:endParaRPr lang="en-GB"/>
        </a:p>
      </dgm:t>
    </dgm:pt>
    <dgm:pt modelId="{0D25F8D2-BFCD-496E-A3EB-EA16DC522142}" type="pres">
      <dgm:prSet presAssocID="{EC25561F-F197-4157-88EE-4271B262B05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53DA66-C48B-4820-B009-9BC651AFC827}" type="pres">
      <dgm:prSet presAssocID="{EC25561F-F197-4157-88EE-4271B262B05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83DC46-E42B-4EC9-B4A3-243B63575911}" type="pres">
      <dgm:prSet presAssocID="{AF20A58F-65F1-4A6C-9B61-AE2E983FBF91}" presName="sp" presStyleCnt="0"/>
      <dgm:spPr/>
      <dgm:t>
        <a:bodyPr/>
        <a:lstStyle/>
        <a:p>
          <a:endParaRPr lang="en-GB"/>
        </a:p>
      </dgm:t>
    </dgm:pt>
    <dgm:pt modelId="{DB86B229-426C-4A31-80FD-6E5403695348}" type="pres">
      <dgm:prSet presAssocID="{03AC2C5D-4CC5-4017-83BB-2D0CB7F71C35}" presName="composite" presStyleCnt="0"/>
      <dgm:spPr/>
      <dgm:t>
        <a:bodyPr/>
        <a:lstStyle/>
        <a:p>
          <a:endParaRPr lang="en-GB"/>
        </a:p>
      </dgm:t>
    </dgm:pt>
    <dgm:pt modelId="{6DB44FED-1ABB-4CF3-A80B-7B514E9C0F29}" type="pres">
      <dgm:prSet presAssocID="{03AC2C5D-4CC5-4017-83BB-2D0CB7F71C3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F78414-0E11-4280-B0C7-1E6E4D7119A2}" type="pres">
      <dgm:prSet presAssocID="{03AC2C5D-4CC5-4017-83BB-2D0CB7F71C3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3DCBA0-A3A0-455D-99CF-0B26153F23FA}" type="pres">
      <dgm:prSet presAssocID="{F3CAFC1E-E3CE-46E4-8009-A4ECD389262F}" presName="sp" presStyleCnt="0"/>
      <dgm:spPr/>
      <dgm:t>
        <a:bodyPr/>
        <a:lstStyle/>
        <a:p>
          <a:endParaRPr lang="en-GB"/>
        </a:p>
      </dgm:t>
    </dgm:pt>
    <dgm:pt modelId="{B93007F3-410D-45FE-A879-607E2C7FC399}" type="pres">
      <dgm:prSet presAssocID="{15837AA4-6DC1-445C-8334-B2B363BDE1C8}" presName="composite" presStyleCnt="0"/>
      <dgm:spPr/>
      <dgm:t>
        <a:bodyPr/>
        <a:lstStyle/>
        <a:p>
          <a:endParaRPr lang="en-GB"/>
        </a:p>
      </dgm:t>
    </dgm:pt>
    <dgm:pt modelId="{3B8538B1-A13C-47E4-9E3D-9615FE82B3A8}" type="pres">
      <dgm:prSet presAssocID="{15837AA4-6DC1-445C-8334-B2B363BDE1C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CCEDA7-71FE-4E97-A2B9-803294E75D0F}" type="pres">
      <dgm:prSet presAssocID="{15837AA4-6DC1-445C-8334-B2B363BDE1C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FC65B8-20F5-4FE8-89EC-58A7C42D7776}" type="pres">
      <dgm:prSet presAssocID="{67921427-80F8-440E-9D72-A538970E6913}" presName="sp" presStyleCnt="0"/>
      <dgm:spPr/>
      <dgm:t>
        <a:bodyPr/>
        <a:lstStyle/>
        <a:p>
          <a:endParaRPr lang="en-GB"/>
        </a:p>
      </dgm:t>
    </dgm:pt>
    <dgm:pt modelId="{E2039D55-1794-4003-B524-0DB2265C8E40}" type="pres">
      <dgm:prSet presAssocID="{5E8198F1-465D-4821-B658-58B195D049ED}" presName="composite" presStyleCnt="0"/>
      <dgm:spPr/>
      <dgm:t>
        <a:bodyPr/>
        <a:lstStyle/>
        <a:p>
          <a:endParaRPr lang="en-GB"/>
        </a:p>
      </dgm:t>
    </dgm:pt>
    <dgm:pt modelId="{3E93EFDB-8410-4BF8-BB07-F7F35F6B19E9}" type="pres">
      <dgm:prSet presAssocID="{5E8198F1-465D-4821-B658-58B195D049E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2F1741-2102-4E2C-99AB-749D0AB05459}" type="pres">
      <dgm:prSet presAssocID="{5E8198F1-465D-4821-B658-58B195D049E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B2AD586-5807-4897-AE96-31643C41F969}" type="presOf" srcId="{1CFB5197-B966-42C4-8DCF-CD1E68414A72}" destId="{0B2F1741-2102-4E2C-99AB-749D0AB05459}" srcOrd="0" destOrd="3" presId="urn:microsoft.com/office/officeart/2005/8/layout/chevron2"/>
    <dgm:cxn modelId="{DDAE389E-CC24-46D1-80DC-64B163237B9C}" srcId="{5E8198F1-465D-4821-B658-58B195D049ED}" destId="{7D58AB71-6E4F-417F-B049-D172B047F4EE}" srcOrd="1" destOrd="0" parTransId="{8554683B-DA70-4329-B005-6074714AEC5B}" sibTransId="{4F883687-43A7-4386-979E-D3B1096790CF}"/>
    <dgm:cxn modelId="{3050DFF3-956A-4CDF-A722-5C7CD3036B3F}" type="presOf" srcId="{95CF8512-6C76-4573-A951-C78F58DDCA7C}" destId="{41CCEDA7-71FE-4E97-A2B9-803294E75D0F}" srcOrd="0" destOrd="0" presId="urn:microsoft.com/office/officeart/2005/8/layout/chevron2"/>
    <dgm:cxn modelId="{74DCB211-FCDA-4CF6-97EB-3A33CB166B1E}" type="presOf" srcId="{BF99C041-11FC-47CD-8993-A4A35BBB68D9}" destId="{0B2F1741-2102-4E2C-99AB-749D0AB05459}" srcOrd="0" destOrd="1" presId="urn:microsoft.com/office/officeart/2005/8/layout/chevron2"/>
    <dgm:cxn modelId="{CFA7497B-0487-4AC8-9617-EA77BDD4C601}" srcId="{15837AA4-6DC1-445C-8334-B2B363BDE1C8}" destId="{95CF8512-6C76-4573-A951-C78F58DDCA7C}" srcOrd="0" destOrd="0" parTransId="{2B434330-B594-4C75-A457-BD8F2DE1CFCA}" sibTransId="{49A7C115-8B18-472B-92A3-18EAD6D203ED}"/>
    <dgm:cxn modelId="{7BFB9A7C-6B38-4086-B8B1-0036707D863F}" srcId="{EC25561F-F197-4157-88EE-4271B262B055}" destId="{127FE8B5-71EF-4F85-8FDB-C62778C3C5E6}" srcOrd="0" destOrd="0" parTransId="{8E0358F6-D009-4EB2-AC45-2743D4508658}" sibTransId="{BE0C7CE9-A8F6-428B-963A-AC95E929A65A}"/>
    <dgm:cxn modelId="{FBCF0AE8-6727-4952-86EF-0DB5B00D00DA}" type="presOf" srcId="{91260255-1218-4572-9CA8-7FA35ACE20B3}" destId="{41CCEDA7-71FE-4E97-A2B9-803294E75D0F}" srcOrd="0" destOrd="2" presId="urn:microsoft.com/office/officeart/2005/8/layout/chevron2"/>
    <dgm:cxn modelId="{07237A93-BC59-48AE-8BA2-0539F2A68499}" type="presOf" srcId="{15837AA4-6DC1-445C-8334-B2B363BDE1C8}" destId="{3B8538B1-A13C-47E4-9E3D-9615FE82B3A8}" srcOrd="0" destOrd="0" presId="urn:microsoft.com/office/officeart/2005/8/layout/chevron2"/>
    <dgm:cxn modelId="{9905030D-49ED-49DB-95DF-84642B8B442C}" srcId="{EC25561F-F197-4157-88EE-4271B262B055}" destId="{2C012627-6B9E-4829-B907-6461983A40D6}" srcOrd="2" destOrd="0" parTransId="{AFEE1B75-9D10-4715-8AAE-D0678DD2851E}" sibTransId="{F907329D-8537-45FE-AB99-9B633C1E9FA4}"/>
    <dgm:cxn modelId="{132DF4D8-D814-4022-98A2-E2B8C5DC733A}" type="presOf" srcId="{2C01663B-C2E6-49CF-B866-488BA320FB6E}" destId="{06F78414-0E11-4280-B0C7-1E6E4D7119A2}" srcOrd="0" destOrd="3" presId="urn:microsoft.com/office/officeart/2005/8/layout/chevron2"/>
    <dgm:cxn modelId="{5BD231A8-C502-4736-AE5E-E6C18DB205D0}" srcId="{15837AA4-6DC1-445C-8334-B2B363BDE1C8}" destId="{4707BF9F-3F50-4FBD-B4DE-CDDF6B67152D}" srcOrd="1" destOrd="0" parTransId="{8E75514F-0E18-4DCA-9B5B-33C698497690}" sibTransId="{08B5308F-C3D9-43B5-9673-FA45455291D2}"/>
    <dgm:cxn modelId="{C25E251D-027D-4DE4-B02E-1FB6F9ADF9AE}" srcId="{5E8198F1-465D-4821-B658-58B195D049ED}" destId="{6E7CA06C-F4C0-41DC-9EC2-058CCCC17257}" srcOrd="0" destOrd="0" parTransId="{B73992F1-03C3-4A13-A2FA-A189711D6909}" sibTransId="{6084D0EA-E3EF-4DCA-A918-8CBF47B839C7}"/>
    <dgm:cxn modelId="{DB6BFA6A-6283-41EB-ABC2-771462DE2348}" srcId="{6E7CA06C-F4C0-41DC-9EC2-058CCCC17257}" destId="{BF99C041-11FC-47CD-8993-A4A35BBB68D9}" srcOrd="0" destOrd="0" parTransId="{CE0E0E34-4A5E-456E-8408-8F7322D5F258}" sibTransId="{A42A3D88-C3CD-46C8-B9A7-7E9BC5EFA480}"/>
    <dgm:cxn modelId="{72355BCB-DD8E-46DB-9B46-B5727F8CF63E}" srcId="{EC25561F-F197-4157-88EE-4271B262B055}" destId="{13B6B0E1-1D49-4510-9165-157E3C7E34EF}" srcOrd="3" destOrd="0" parTransId="{F3DDC86B-1DCC-4415-BDFA-2A148EBD104F}" sibTransId="{EA468B0E-0073-4D1A-9D34-0D64018FF483}"/>
    <dgm:cxn modelId="{4E035166-53FD-4B54-8CC1-6A3FFA60F86F}" type="presOf" srcId="{2C012627-6B9E-4829-B907-6461983A40D6}" destId="{6853DA66-C48B-4820-B009-9BC651AFC827}" srcOrd="0" destOrd="2" presId="urn:microsoft.com/office/officeart/2005/8/layout/chevron2"/>
    <dgm:cxn modelId="{6B9B14EA-F6BE-4CB2-9FBC-A0FDD699DF87}" type="presOf" srcId="{4707BF9F-3F50-4FBD-B4DE-CDDF6B67152D}" destId="{41CCEDA7-71FE-4E97-A2B9-803294E75D0F}" srcOrd="0" destOrd="1" presId="urn:microsoft.com/office/officeart/2005/8/layout/chevron2"/>
    <dgm:cxn modelId="{7D02B87B-0382-4569-8BAA-803D4329CC26}" type="presOf" srcId="{127FE8B5-71EF-4F85-8FDB-C62778C3C5E6}" destId="{6853DA66-C48B-4820-B009-9BC651AFC827}" srcOrd="0" destOrd="0" presId="urn:microsoft.com/office/officeart/2005/8/layout/chevron2"/>
    <dgm:cxn modelId="{4CE60CA6-4A15-46B8-B004-17F30A50428B}" type="presOf" srcId="{EC25561F-F197-4157-88EE-4271B262B055}" destId="{0D25F8D2-BFCD-496E-A3EB-EA16DC522142}" srcOrd="0" destOrd="0" presId="urn:microsoft.com/office/officeart/2005/8/layout/chevron2"/>
    <dgm:cxn modelId="{8DC746F8-99F7-4C6F-9AAA-5864E035B696}" type="presOf" srcId="{ACA1EE39-B00E-44F0-BEB6-9C10006981BC}" destId="{06F78414-0E11-4280-B0C7-1E6E4D7119A2}" srcOrd="0" destOrd="0" presId="urn:microsoft.com/office/officeart/2005/8/layout/chevron2"/>
    <dgm:cxn modelId="{9DC626CC-8886-47D4-A192-0EB226410C51}" srcId="{5E8198F1-465D-4821-B658-58B195D049ED}" destId="{1CFB5197-B966-42C4-8DCF-CD1E68414A72}" srcOrd="2" destOrd="0" parTransId="{62FA0F7C-0118-499E-ACAE-5A3D457208D5}" sibTransId="{FC378681-6C9D-4F90-A57F-4DCC06011B6C}"/>
    <dgm:cxn modelId="{4B779280-A57C-4882-9DD4-24CD181B082F}" srcId="{03AC2C5D-4CC5-4017-83BB-2D0CB7F71C35}" destId="{ACA1EE39-B00E-44F0-BEB6-9C10006981BC}" srcOrd="0" destOrd="0" parTransId="{97B6416E-0DB1-40FA-B76D-E613F35A2001}" sibTransId="{859C51E0-20AB-42D1-AC21-D27079C35AEA}"/>
    <dgm:cxn modelId="{634F659A-373B-4817-B316-BF5252F02DEE}" type="presOf" srcId="{5E8198F1-465D-4821-B658-58B195D049ED}" destId="{3E93EFDB-8410-4BF8-BB07-F7F35F6B19E9}" srcOrd="0" destOrd="0" presId="urn:microsoft.com/office/officeart/2005/8/layout/chevron2"/>
    <dgm:cxn modelId="{8EBFEA7E-A60F-4C5E-87E1-C11AB9020F0B}" srcId="{03AC2C5D-4CC5-4017-83BB-2D0CB7F71C35}" destId="{EA8EAA9A-06D7-4F38-ACDA-4957EF1B1DA3}" srcOrd="2" destOrd="0" parTransId="{A39C497F-7249-4C81-AD02-ACDA5F9CDC82}" sibTransId="{3CF97677-7670-4C92-8115-DF618BB27288}"/>
    <dgm:cxn modelId="{B7804BE6-320B-455C-B746-DF531B383B9C}" srcId="{03AC2C5D-4CC5-4017-83BB-2D0CB7F71C35}" destId="{2C01663B-C2E6-49CF-B866-488BA320FB6E}" srcOrd="3" destOrd="0" parTransId="{02BAFD71-0166-4ECB-80E2-6E53FA984677}" sibTransId="{C0475EDF-3C49-4080-A00B-BDAE84111371}"/>
    <dgm:cxn modelId="{717511D9-61B3-4F31-8532-19521C173DCB}" type="presOf" srcId="{9410A3CE-D433-4F6D-B0FA-A7D4B25C97E8}" destId="{6853DA66-C48B-4820-B009-9BC651AFC827}" srcOrd="0" destOrd="1" presId="urn:microsoft.com/office/officeart/2005/8/layout/chevron2"/>
    <dgm:cxn modelId="{DD2EF919-422E-44E4-B8E3-627D94EE14EC}" type="presOf" srcId="{7D58AB71-6E4F-417F-B049-D172B047F4EE}" destId="{0B2F1741-2102-4E2C-99AB-749D0AB05459}" srcOrd="0" destOrd="2" presId="urn:microsoft.com/office/officeart/2005/8/layout/chevron2"/>
    <dgm:cxn modelId="{96ED65D0-34DD-4913-A654-F6FD1294B7FA}" type="presOf" srcId="{EA8EAA9A-06D7-4F38-ACDA-4957EF1B1DA3}" destId="{06F78414-0E11-4280-B0C7-1E6E4D7119A2}" srcOrd="0" destOrd="2" presId="urn:microsoft.com/office/officeart/2005/8/layout/chevron2"/>
    <dgm:cxn modelId="{9EBEE6A2-CF1A-4DC1-B450-37CEC265FA01}" srcId="{6E089253-E335-4500-8D7E-DB185C9A87CA}" destId="{15837AA4-6DC1-445C-8334-B2B363BDE1C8}" srcOrd="2" destOrd="0" parTransId="{75C23E6B-6D1A-41AD-8923-BEE4E2AC7112}" sibTransId="{67921427-80F8-440E-9D72-A538970E6913}"/>
    <dgm:cxn modelId="{4D234409-892B-47B7-AFDA-F2C6215B4AB2}" type="presOf" srcId="{03AC2C5D-4CC5-4017-83BB-2D0CB7F71C35}" destId="{6DB44FED-1ABB-4CF3-A80B-7B514E9C0F29}" srcOrd="0" destOrd="0" presId="urn:microsoft.com/office/officeart/2005/8/layout/chevron2"/>
    <dgm:cxn modelId="{34BBB0C3-A910-44D4-A39D-68FB109D5399}" srcId="{6E089253-E335-4500-8D7E-DB185C9A87CA}" destId="{5E8198F1-465D-4821-B658-58B195D049ED}" srcOrd="3" destOrd="0" parTransId="{EFD1C1A5-4934-42CB-8953-8E66AAC32815}" sibTransId="{8EBA2CAC-936B-45CE-BA47-B0A49BD33F92}"/>
    <dgm:cxn modelId="{3F6C4E67-8FF6-4BC9-B2AC-718A59064A9E}" srcId="{03AC2C5D-4CC5-4017-83BB-2D0CB7F71C35}" destId="{12DF4E53-F047-46C9-901B-9B098624B67E}" srcOrd="1" destOrd="0" parTransId="{23BA11E0-359F-48D9-8F91-ED290AAEB39F}" sibTransId="{BB632B91-C2E2-4C10-9A73-498FB806A656}"/>
    <dgm:cxn modelId="{7C689EA8-43FE-4F92-A921-62DAC589596B}" srcId="{6E089253-E335-4500-8D7E-DB185C9A87CA}" destId="{03AC2C5D-4CC5-4017-83BB-2D0CB7F71C35}" srcOrd="1" destOrd="0" parTransId="{59A30066-F904-4291-B732-FA624D53A57E}" sibTransId="{F3CAFC1E-E3CE-46E4-8009-A4ECD389262F}"/>
    <dgm:cxn modelId="{736DE878-3587-4B97-A0BE-E8125776450D}" type="presOf" srcId="{12DF4E53-F047-46C9-901B-9B098624B67E}" destId="{06F78414-0E11-4280-B0C7-1E6E4D7119A2}" srcOrd="0" destOrd="1" presId="urn:microsoft.com/office/officeart/2005/8/layout/chevron2"/>
    <dgm:cxn modelId="{AC1F27EC-C3B0-4D22-BDA3-32EDDB96AD32}" srcId="{EC25561F-F197-4157-88EE-4271B262B055}" destId="{9410A3CE-D433-4F6D-B0FA-A7D4B25C97E8}" srcOrd="1" destOrd="0" parTransId="{D7B1ED63-750C-4D50-BBFC-6F0182A99393}" sibTransId="{08E7BC86-3DA8-4E9E-96FF-7D9C6F060A41}"/>
    <dgm:cxn modelId="{2309069C-6204-4071-9967-98B3EAF93E8F}" type="presOf" srcId="{6E7CA06C-F4C0-41DC-9EC2-058CCCC17257}" destId="{0B2F1741-2102-4E2C-99AB-749D0AB05459}" srcOrd="0" destOrd="0" presId="urn:microsoft.com/office/officeart/2005/8/layout/chevron2"/>
    <dgm:cxn modelId="{E5E2AC4A-E551-4C56-9C89-6A5987E13CD0}" type="presOf" srcId="{6E089253-E335-4500-8D7E-DB185C9A87CA}" destId="{EFFEAC82-8401-4BB4-9E6C-638C16EBB18D}" srcOrd="0" destOrd="0" presId="urn:microsoft.com/office/officeart/2005/8/layout/chevron2"/>
    <dgm:cxn modelId="{D44FA4D7-9DBD-4ED5-8611-C5C6C8B73CA8}" type="presOf" srcId="{13B6B0E1-1D49-4510-9165-157E3C7E34EF}" destId="{6853DA66-C48B-4820-B009-9BC651AFC827}" srcOrd="0" destOrd="3" presId="urn:microsoft.com/office/officeart/2005/8/layout/chevron2"/>
    <dgm:cxn modelId="{7EE73595-8BFE-4441-99DF-CA13AA55497B}" srcId="{15837AA4-6DC1-445C-8334-B2B363BDE1C8}" destId="{91260255-1218-4572-9CA8-7FA35ACE20B3}" srcOrd="2" destOrd="0" parTransId="{63BB09D4-A1D3-4796-B9AF-1D570AC49E5B}" sibTransId="{50746C37-CB34-4F1E-829E-AECB85B0D843}"/>
    <dgm:cxn modelId="{68D42E0E-E27B-4FC4-BC4C-0EAC6D8C4B34}" srcId="{6E089253-E335-4500-8D7E-DB185C9A87CA}" destId="{EC25561F-F197-4157-88EE-4271B262B055}" srcOrd="0" destOrd="0" parTransId="{4BE8B3E6-DE46-4F54-933B-111ADDEA5F29}" sibTransId="{AF20A58F-65F1-4A6C-9B61-AE2E983FBF91}"/>
    <dgm:cxn modelId="{5284DE7A-EA66-4906-85AA-3637DF53FC63}" type="presParOf" srcId="{EFFEAC82-8401-4BB4-9E6C-638C16EBB18D}" destId="{94A2F4FD-51B9-4B4F-ABE5-4FA80A036E23}" srcOrd="0" destOrd="0" presId="urn:microsoft.com/office/officeart/2005/8/layout/chevron2"/>
    <dgm:cxn modelId="{989C8985-FD87-4E59-AB89-8CF957F87894}" type="presParOf" srcId="{94A2F4FD-51B9-4B4F-ABE5-4FA80A036E23}" destId="{0D25F8D2-BFCD-496E-A3EB-EA16DC522142}" srcOrd="0" destOrd="0" presId="urn:microsoft.com/office/officeart/2005/8/layout/chevron2"/>
    <dgm:cxn modelId="{C5A0D4FA-578F-4CAF-ACF1-36CD18B2C8AE}" type="presParOf" srcId="{94A2F4FD-51B9-4B4F-ABE5-4FA80A036E23}" destId="{6853DA66-C48B-4820-B009-9BC651AFC827}" srcOrd="1" destOrd="0" presId="urn:microsoft.com/office/officeart/2005/8/layout/chevron2"/>
    <dgm:cxn modelId="{6B0FE98F-0042-4906-AA81-4DB6C2C8D351}" type="presParOf" srcId="{EFFEAC82-8401-4BB4-9E6C-638C16EBB18D}" destId="{2983DC46-E42B-4EC9-B4A3-243B63575911}" srcOrd="1" destOrd="0" presId="urn:microsoft.com/office/officeart/2005/8/layout/chevron2"/>
    <dgm:cxn modelId="{842CC5FE-5881-4A38-8051-73CB4DF1D541}" type="presParOf" srcId="{EFFEAC82-8401-4BB4-9E6C-638C16EBB18D}" destId="{DB86B229-426C-4A31-80FD-6E5403695348}" srcOrd="2" destOrd="0" presId="urn:microsoft.com/office/officeart/2005/8/layout/chevron2"/>
    <dgm:cxn modelId="{7063B1B4-8D38-49F8-856A-4C5AFE24D6A5}" type="presParOf" srcId="{DB86B229-426C-4A31-80FD-6E5403695348}" destId="{6DB44FED-1ABB-4CF3-A80B-7B514E9C0F29}" srcOrd="0" destOrd="0" presId="urn:microsoft.com/office/officeart/2005/8/layout/chevron2"/>
    <dgm:cxn modelId="{382800E4-32F2-4554-8B74-FEEC3BEEA561}" type="presParOf" srcId="{DB86B229-426C-4A31-80FD-6E5403695348}" destId="{06F78414-0E11-4280-B0C7-1E6E4D7119A2}" srcOrd="1" destOrd="0" presId="urn:microsoft.com/office/officeart/2005/8/layout/chevron2"/>
    <dgm:cxn modelId="{DBFDDD6B-CAD5-4AB3-B18F-19BEEE286FA4}" type="presParOf" srcId="{EFFEAC82-8401-4BB4-9E6C-638C16EBB18D}" destId="{A83DCBA0-A3A0-455D-99CF-0B26153F23FA}" srcOrd="3" destOrd="0" presId="urn:microsoft.com/office/officeart/2005/8/layout/chevron2"/>
    <dgm:cxn modelId="{2AA2A772-FF40-485F-AA77-D1B311FF5DD8}" type="presParOf" srcId="{EFFEAC82-8401-4BB4-9E6C-638C16EBB18D}" destId="{B93007F3-410D-45FE-A879-607E2C7FC399}" srcOrd="4" destOrd="0" presId="urn:microsoft.com/office/officeart/2005/8/layout/chevron2"/>
    <dgm:cxn modelId="{967F7C14-3746-4F71-A673-A43692F640AF}" type="presParOf" srcId="{B93007F3-410D-45FE-A879-607E2C7FC399}" destId="{3B8538B1-A13C-47E4-9E3D-9615FE82B3A8}" srcOrd="0" destOrd="0" presId="urn:microsoft.com/office/officeart/2005/8/layout/chevron2"/>
    <dgm:cxn modelId="{3956693B-090B-4585-9B6A-97E575D38CD4}" type="presParOf" srcId="{B93007F3-410D-45FE-A879-607E2C7FC399}" destId="{41CCEDA7-71FE-4E97-A2B9-803294E75D0F}" srcOrd="1" destOrd="0" presId="urn:microsoft.com/office/officeart/2005/8/layout/chevron2"/>
    <dgm:cxn modelId="{1E82A5FA-86A4-4433-AD44-270BA2CBB8B3}" type="presParOf" srcId="{EFFEAC82-8401-4BB4-9E6C-638C16EBB18D}" destId="{32FC65B8-20F5-4FE8-89EC-58A7C42D7776}" srcOrd="5" destOrd="0" presId="urn:microsoft.com/office/officeart/2005/8/layout/chevron2"/>
    <dgm:cxn modelId="{C9C85280-F64A-444D-A784-3E8EE19080EC}" type="presParOf" srcId="{EFFEAC82-8401-4BB4-9E6C-638C16EBB18D}" destId="{E2039D55-1794-4003-B524-0DB2265C8E40}" srcOrd="6" destOrd="0" presId="urn:microsoft.com/office/officeart/2005/8/layout/chevron2"/>
    <dgm:cxn modelId="{D14AF78A-C16C-4355-B748-CF26BB36A066}" type="presParOf" srcId="{E2039D55-1794-4003-B524-0DB2265C8E40}" destId="{3E93EFDB-8410-4BF8-BB07-F7F35F6B19E9}" srcOrd="0" destOrd="0" presId="urn:microsoft.com/office/officeart/2005/8/layout/chevron2"/>
    <dgm:cxn modelId="{6260506A-B06E-4A3C-BD1D-01B0B7D5A3DE}" type="presParOf" srcId="{E2039D55-1794-4003-B524-0DB2265C8E40}" destId="{0B2F1741-2102-4E2C-99AB-749D0AB054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5F8D2-BFCD-496E-A3EB-EA16DC522142}">
      <dsp:nvSpPr>
        <dsp:cNvPr id="0" name=""/>
        <dsp:cNvSpPr/>
      </dsp:nvSpPr>
      <dsp:spPr>
        <a:xfrm rot="5400000">
          <a:off x="-190462" y="194558"/>
          <a:ext cx="1269750" cy="8888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Design Tenets</a:t>
          </a:r>
          <a:endParaRPr lang="en-GB" sz="1600" kern="1200" dirty="0"/>
        </a:p>
      </dsp:txBody>
      <dsp:txXfrm rot="-5400000">
        <a:off x="1" y="448509"/>
        <a:ext cx="888825" cy="380925"/>
      </dsp:txXfrm>
    </dsp:sp>
    <dsp:sp modelId="{6853DA66-C48B-4820-B009-9BC651AFC827}">
      <dsp:nvSpPr>
        <dsp:cNvPr id="0" name=""/>
        <dsp:cNvSpPr/>
      </dsp:nvSpPr>
      <dsp:spPr>
        <a:xfrm rot="5400000">
          <a:off x="4108226" y="-3215305"/>
          <a:ext cx="825772" cy="7264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Leverage common Internet / Web Services standards, other standards where appropriate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Represent modern hardware designs (standalone to scale-out, current silicon, OCP)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Does not require a PhD to design or use.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Separation of protocol from data model, allowing them to be revised independently</a:t>
          </a:r>
          <a:endParaRPr lang="en-US" sz="1200" kern="1200" dirty="0"/>
        </a:p>
      </dsp:txBody>
      <dsp:txXfrm rot="-5400000">
        <a:off x="888826" y="44406"/>
        <a:ext cx="7224263" cy="745150"/>
      </dsp:txXfrm>
    </dsp:sp>
    <dsp:sp modelId="{6DB44FED-1ABB-4CF3-A80B-7B514E9C0F29}">
      <dsp:nvSpPr>
        <dsp:cNvPr id="0" name=""/>
        <dsp:cNvSpPr/>
      </dsp:nvSpPr>
      <dsp:spPr>
        <a:xfrm rot="5400000">
          <a:off x="-190462" y="1317977"/>
          <a:ext cx="1269750" cy="8888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85671"/>
                <a:satOff val="31925"/>
                <a:lumOff val="1603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5671"/>
                <a:satOff val="31925"/>
                <a:lumOff val="1603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5671"/>
                <a:satOff val="31925"/>
                <a:lumOff val="1603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85671"/>
              <a:satOff val="31925"/>
              <a:lumOff val="16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Protocol Suite</a:t>
          </a:r>
          <a:endParaRPr lang="en-GB" sz="1600" kern="1200" dirty="0"/>
        </a:p>
      </dsp:txBody>
      <dsp:txXfrm rot="-5400000">
        <a:off x="1" y="1571928"/>
        <a:ext cx="888825" cy="380925"/>
      </dsp:txXfrm>
    </dsp:sp>
    <dsp:sp modelId="{06F78414-0E11-4280-B0C7-1E6E4D7119A2}">
      <dsp:nvSpPr>
        <dsp:cNvPr id="0" name=""/>
        <dsp:cNvSpPr/>
      </dsp:nvSpPr>
      <dsp:spPr>
        <a:xfrm rot="5400000">
          <a:off x="4108443" y="-2092103"/>
          <a:ext cx="825338" cy="7264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85671"/>
              <a:satOff val="31925"/>
              <a:lumOff val="16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HTTPS / SSL:  Primary data transport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SSDP from </a:t>
          </a:r>
          <a:r>
            <a:rPr lang="en-US" sz="1200" kern="1200" dirty="0" err="1" smtClean="0"/>
            <a:t>uPnP</a:t>
          </a:r>
          <a:r>
            <a:rPr lang="en-US" sz="1200" kern="1200" dirty="0" smtClean="0"/>
            <a:t>:  Service Discovery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HTTP-based alert subscription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Leverage OData v4</a:t>
          </a:r>
          <a:endParaRPr lang="en-US" sz="1200" kern="1200" dirty="0"/>
        </a:p>
      </dsp:txBody>
      <dsp:txXfrm rot="-5400000">
        <a:off x="888825" y="1167805"/>
        <a:ext cx="7224284" cy="744758"/>
      </dsp:txXfrm>
    </dsp:sp>
    <dsp:sp modelId="{3B8538B1-A13C-47E4-9E3D-9615FE82B3A8}">
      <dsp:nvSpPr>
        <dsp:cNvPr id="0" name=""/>
        <dsp:cNvSpPr/>
      </dsp:nvSpPr>
      <dsp:spPr>
        <a:xfrm rot="5400000">
          <a:off x="-190462" y="2441396"/>
          <a:ext cx="1269750" cy="8888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71343"/>
                <a:satOff val="63850"/>
                <a:lumOff val="3207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71343"/>
                <a:satOff val="63850"/>
                <a:lumOff val="3207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71343"/>
                <a:satOff val="63850"/>
                <a:lumOff val="3207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71343"/>
              <a:satOff val="63850"/>
              <a:lumOff val="320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+mn-lt"/>
            </a:rPr>
            <a:t>REST &amp; JSON</a:t>
          </a:r>
          <a:endParaRPr lang="en-GB" sz="1600" b="1" kern="1200" dirty="0"/>
        </a:p>
      </dsp:txBody>
      <dsp:txXfrm rot="-5400000">
        <a:off x="1" y="2695347"/>
        <a:ext cx="888825" cy="380925"/>
      </dsp:txXfrm>
    </dsp:sp>
    <dsp:sp modelId="{41CCEDA7-71FE-4E97-A2B9-803294E75D0F}">
      <dsp:nvSpPr>
        <dsp:cNvPr id="0" name=""/>
        <dsp:cNvSpPr/>
      </dsp:nvSpPr>
      <dsp:spPr>
        <a:xfrm rot="5400000">
          <a:off x="4108443" y="-968684"/>
          <a:ext cx="825338" cy="7264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71343"/>
              <a:satOff val="63850"/>
              <a:lumOff val="320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+mn-lt"/>
            </a:rPr>
            <a:t>Modern, standards-based</a:t>
          </a:r>
          <a:endParaRPr lang="en-US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+mn-lt"/>
            </a:rPr>
            <a:t>Widely used for web services, software defined and public APIs</a:t>
          </a:r>
          <a:endParaRPr lang="en-US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>
              <a:latin typeface="+mn-lt"/>
            </a:rPr>
            <a:t>Easy for IT professionals and amateurs to utilize</a:t>
          </a:r>
          <a:endParaRPr lang="en-US" sz="1200" kern="1200" dirty="0">
            <a:latin typeface="+mn-lt"/>
          </a:endParaRPr>
        </a:p>
      </dsp:txBody>
      <dsp:txXfrm rot="-5400000">
        <a:off x="888825" y="2291224"/>
        <a:ext cx="7224284" cy="744758"/>
      </dsp:txXfrm>
    </dsp:sp>
    <dsp:sp modelId="{3E93EFDB-8410-4BF8-BB07-F7F35F6B19E9}">
      <dsp:nvSpPr>
        <dsp:cNvPr id="0" name=""/>
        <dsp:cNvSpPr/>
      </dsp:nvSpPr>
      <dsp:spPr>
        <a:xfrm rot="5400000">
          <a:off x="-190462" y="3564815"/>
          <a:ext cx="1269750" cy="8888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85671"/>
                <a:satOff val="31925"/>
                <a:lumOff val="1603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5671"/>
                <a:satOff val="31925"/>
                <a:lumOff val="1603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5671"/>
                <a:satOff val="31925"/>
                <a:lumOff val="1603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85671"/>
              <a:satOff val="31925"/>
              <a:lumOff val="16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+mn-lt"/>
            </a:rPr>
            <a:t>Data Model</a:t>
          </a:r>
          <a:endParaRPr lang="en-US" sz="1600" b="1" kern="1200" dirty="0">
            <a:latin typeface="+mn-lt"/>
          </a:endParaRPr>
        </a:p>
      </dsp:txBody>
      <dsp:txXfrm rot="-5400000">
        <a:off x="1" y="3818766"/>
        <a:ext cx="888825" cy="380925"/>
      </dsp:txXfrm>
    </dsp:sp>
    <dsp:sp modelId="{0B2F1741-2102-4E2C-99AB-749D0AB05459}">
      <dsp:nvSpPr>
        <dsp:cNvPr id="0" name=""/>
        <dsp:cNvSpPr/>
      </dsp:nvSpPr>
      <dsp:spPr>
        <a:xfrm rot="5400000">
          <a:off x="4108443" y="154734"/>
          <a:ext cx="825338" cy="7264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85671"/>
              <a:satOff val="31925"/>
              <a:lumOff val="16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+mn-lt"/>
            </a:rPr>
            <a:t>Schema-based, starting with CSDL &amp; JSON Schema</a:t>
          </a:r>
          <a:endParaRPr lang="en-US" sz="1200" kern="1200" dirty="0">
            <a:latin typeface="+mn-lt"/>
          </a:endParaRP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>
              <a:latin typeface="+mn-lt"/>
            </a:rPr>
            <a:t> Prepare </a:t>
          </a:r>
          <a:r>
            <a:rPr lang="en-US" sz="1050" kern="1200" dirty="0" smtClean="0">
              <a:latin typeface="+mn-lt"/>
            </a:rPr>
            <a:t>to add schema language definitions as market changes</a:t>
          </a:r>
          <a:endParaRPr lang="en-US" sz="105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+mn-lt"/>
            </a:rPr>
            <a:t>An easy to use data model that a human can just read</a:t>
          </a:r>
          <a:endParaRPr lang="en-US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+mn-lt"/>
            </a:rPr>
            <a:t>Create new modeling tenants to facilitate ease of design (inheritance by copy, polymorphism by union)</a:t>
          </a:r>
          <a:endParaRPr lang="en-US" sz="1200" kern="1200" dirty="0">
            <a:latin typeface="+mn-lt"/>
          </a:endParaRPr>
        </a:p>
      </dsp:txBody>
      <dsp:txXfrm rot="-5400000">
        <a:off x="888825" y="3414642"/>
        <a:ext cx="7224284" cy="744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C1DF8-2512-4CD5-8019-45A17BF31764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88026-6EBE-46FD-AE2A-92E87D11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5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2CB50F-69F5-41BD-9B9A-9B2E32F895DD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3931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71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33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97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94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2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19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Pointers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56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54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72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7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65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78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51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32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37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Address Pools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35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Zone of Zones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62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5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6EBBD2C6-4F7D-4921-9036-9886872EF79F}" type="slidenum">
              <a:rPr lang="en-US" altLang="en-US" sz="1300"/>
              <a:pPr algn="r"/>
              <a:t>5</a:t>
            </a:fld>
            <a:endParaRPr lang="en-US" altLang="en-US" sz="13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9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D01F4-99C4-446F-991B-DEB2E4B0A61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48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2144-8990-1D42-9828-6A354ECB73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3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3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92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Update Connectivity Links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88026-6EBE-46FD-AE2A-92E87D1117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8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v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30400" y="2590800"/>
            <a:ext cx="8331200" cy="8382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8331200" cy="381000"/>
          </a:xfrm>
        </p:spPr>
        <p:txBody>
          <a:bodyPr/>
          <a:lstStyle>
            <a:lvl1pPr marL="0" indent="0" algn="ctr">
              <a:buFont typeface="Times" pitchFamily="48" charset="0"/>
              <a:buNone/>
              <a:defRPr sz="1500" b="1">
                <a:solidFill>
                  <a:srgbClr val="5B5B5B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9" descr="Proposed DMTF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45544"/>
            <a:ext cx="3672967" cy="110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77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3/23/2015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Intel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BB2B5-A587-43BD-8334-FADC1EE7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2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914400"/>
            <a:ext cx="28448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914400"/>
            <a:ext cx="8331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3/23/2015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Intel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BB2B5-A587-43BD-8334-FADC1EE7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914400"/>
            <a:ext cx="11379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600200"/>
            <a:ext cx="5588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588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3/23/2015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Intel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BB2B5-A587-43BD-8334-FADC1EE70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430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4304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3/23/2015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Intel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BB2B5-A587-43BD-8334-FADC1EE7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1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3/23/2015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Intel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BB2B5-A587-43BD-8334-FADC1EE7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0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588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3/23/2015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Intel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BB2B5-A587-43BD-8334-FADC1EE708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3/23/2015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Intel 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BB2B5-A587-43BD-8334-FADC1EE7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9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28" y="172121"/>
            <a:ext cx="11379200" cy="5889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3/23/2015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Intel 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BB2B5-A587-43BD-8334-FADC1EE7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9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3/23/2015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Intel 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BB2B5-A587-43BD-8334-FADC1EE7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9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3/23/2015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Intel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BB2B5-A587-43BD-8334-FADC1EE7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3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3/23/2015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Intel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BB2B5-A587-43BD-8334-FADC1EE7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6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asi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411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914400"/>
            <a:ext cx="1137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600200"/>
            <a:ext cx="11379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477000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1B1F95"/>
                </a:solidFill>
              </a:defRPr>
            </a:lvl1pPr>
          </a:lstStyle>
          <a:p>
            <a:r>
              <a:rPr lang="en-US"/>
              <a:t>3/23/2015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62022" y="6158089"/>
            <a:ext cx="558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1B1F95"/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r>
              <a:rPr lang="en-US"/>
              <a:t>Intel 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1B1F95"/>
                </a:solidFill>
              </a:defRPr>
            </a:lvl1pPr>
          </a:lstStyle>
          <a:p>
            <a:fld id="{44FBB2B5-A587-43BD-8334-FADC1EE708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4" descr="Proposed DMTF logo.eps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84" y="34044"/>
            <a:ext cx="2328716" cy="69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basic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1" t="93137" r="38343" b="2428"/>
          <a:stretch/>
        </p:blipFill>
        <p:spPr bwMode="auto">
          <a:xfrm>
            <a:off x="4831644" y="64008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33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B1F95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B1F95"/>
          </a:solidFill>
          <a:latin typeface="Arial" charset="0"/>
          <a:ea typeface="ＭＳ Ｐゴシック" pitchFamily="48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B1F95"/>
          </a:solidFill>
          <a:latin typeface="Arial" charset="0"/>
          <a:ea typeface="ＭＳ Ｐゴシック" pitchFamily="48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B1F95"/>
          </a:solidFill>
          <a:latin typeface="Arial" charset="0"/>
          <a:ea typeface="ＭＳ Ｐゴシック" pitchFamily="48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B1F95"/>
          </a:solidFill>
          <a:latin typeface="Arial" charset="0"/>
          <a:ea typeface="ＭＳ Ｐゴシック" pitchFamily="48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B1F95"/>
          </a:solidFill>
          <a:latin typeface="Arial" charset="0"/>
          <a:ea typeface="ＭＳ Ｐゴシック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B1F95"/>
          </a:solidFill>
          <a:latin typeface="Arial" charset="0"/>
          <a:ea typeface="ＭＳ Ｐゴシック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B1F95"/>
          </a:solidFill>
          <a:latin typeface="Arial" charset="0"/>
          <a:ea typeface="ＭＳ Ｐゴシック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B1F95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rgbClr val="1B1F95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>
          <a:solidFill>
            <a:srgbClr val="5B5B5B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600">
          <a:solidFill>
            <a:srgbClr val="1B1F95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400">
          <a:solidFill>
            <a:srgbClr val="5B5B5B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400">
          <a:solidFill>
            <a:srgbClr val="1B1F95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48" charset="0"/>
        <a:buChar char="•"/>
        <a:defRPr sz="1400">
          <a:solidFill>
            <a:srgbClr val="1B1F95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48" charset="0"/>
        <a:buChar char="•"/>
        <a:defRPr sz="1400">
          <a:solidFill>
            <a:srgbClr val="1B1F95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48" charset="0"/>
        <a:buChar char="•"/>
        <a:defRPr sz="1400">
          <a:solidFill>
            <a:srgbClr val="1B1F95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48" charset="0"/>
        <a:buChar char="•"/>
        <a:defRPr sz="1400">
          <a:solidFill>
            <a:srgbClr val="1B1F9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tf.org/standard/redfish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2133600"/>
            <a:ext cx="6248400" cy="838200"/>
          </a:xfrm>
        </p:spPr>
        <p:txBody>
          <a:bodyPr/>
          <a:lstStyle/>
          <a:p>
            <a:r>
              <a:rPr lang="en-US" altLang="en-US" dirty="0" smtClean="0"/>
              <a:t>Redfish Overview</a:t>
            </a:r>
            <a:br>
              <a:rPr lang="en-US" altLang="en-US" dirty="0" smtClean="0"/>
            </a:br>
            <a:r>
              <a:rPr lang="en-US" altLang="en-US" dirty="0" smtClean="0"/>
              <a:t>&amp; </a:t>
            </a:r>
            <a:r>
              <a:rPr lang="en-US" altLang="en-US" dirty="0" smtClean="0"/>
              <a:t>Fabric (Gen-Z) Deep Dive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124200"/>
            <a:ext cx="6248400" cy="990600"/>
          </a:xfrm>
        </p:spPr>
        <p:txBody>
          <a:bodyPr/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dirty="0" smtClean="0"/>
              <a:t>Jeff Hilland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dirty="0" smtClean="0"/>
              <a:t>President, DMTF</a:t>
            </a:r>
          </a:p>
          <a:p>
            <a:pPr eaLnBrk="1" hangingPunct="1"/>
            <a:r>
              <a:rPr lang="en-US" altLang="en-US" dirty="0" smtClean="0"/>
              <a:t>Distinguished Technologist Manageability, </a:t>
            </a:r>
            <a:br>
              <a:rPr lang="en-US" altLang="en-US" dirty="0" smtClean="0"/>
            </a:br>
            <a:r>
              <a:rPr lang="en-US" altLang="en-US" dirty="0" smtClean="0"/>
              <a:t>Hewlett Packard Enterprise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200400" y="4191000"/>
            <a:ext cx="5791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rgbClr val="5B5B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rgbClr val="5B5B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chemeClr val="tx1"/>
                </a:solidFill>
              </a:rPr>
              <a:t>Copyright © 2019, DMTF.</a:t>
            </a:r>
          </a:p>
        </p:txBody>
      </p:sp>
    </p:spTree>
    <p:extLst>
      <p:ext uri="{BB962C8B-B14F-4D97-AF65-F5344CB8AC3E}">
        <p14:creationId xmlns:p14="http://schemas.microsoft.com/office/powerpoint/2010/main" val="27577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31260"/>
            <a:ext cx="1137920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Redfish Common Fabric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72" y="1144853"/>
            <a:ext cx="7373218" cy="4572000"/>
          </a:xfrm>
        </p:spPr>
        <p:txBody>
          <a:bodyPr/>
          <a:lstStyle/>
          <a:p>
            <a:r>
              <a:rPr lang="en-US" dirty="0" smtClean="0"/>
              <a:t>Collection of Fabrics off of the Service Root</a:t>
            </a:r>
          </a:p>
          <a:p>
            <a:pPr lvl="1"/>
            <a:r>
              <a:rPr lang="en-US" dirty="0" smtClean="0"/>
              <a:t>Fabrics have Switches, Endpoints and Ports</a:t>
            </a:r>
            <a:endParaRPr lang="en-US" dirty="0"/>
          </a:p>
          <a:p>
            <a:r>
              <a:rPr lang="en-US" dirty="0" smtClean="0"/>
              <a:t>Switches</a:t>
            </a:r>
          </a:p>
          <a:p>
            <a:pPr lvl="1"/>
            <a:r>
              <a:rPr lang="en-US" dirty="0" smtClean="0"/>
              <a:t>Switches have Ports that represent the connection</a:t>
            </a:r>
          </a:p>
          <a:p>
            <a:r>
              <a:rPr lang="en-US" dirty="0" smtClean="0"/>
              <a:t>Endpoints</a:t>
            </a:r>
          </a:p>
          <a:p>
            <a:pPr lvl="1"/>
            <a:r>
              <a:rPr lang="en-US" dirty="0" smtClean="0"/>
              <a:t>Represent the “logical” endpoint, not where the cable ends.</a:t>
            </a:r>
          </a:p>
          <a:p>
            <a:pPr lvl="2"/>
            <a:r>
              <a:rPr lang="en-US" dirty="0" smtClean="0"/>
              <a:t>Parts of the protocol stack/standard that determine source or destination</a:t>
            </a:r>
          </a:p>
          <a:p>
            <a:pPr lvl="1"/>
            <a:r>
              <a:rPr lang="en-US" dirty="0" smtClean="0"/>
              <a:t>Think of this as the addressability bits</a:t>
            </a:r>
          </a:p>
          <a:p>
            <a:pPr lvl="2"/>
            <a:r>
              <a:rPr lang="en-US" dirty="0" smtClean="0"/>
              <a:t>Initiator and Target IDs for SAS</a:t>
            </a:r>
          </a:p>
          <a:p>
            <a:pPr lvl="2"/>
            <a:r>
              <a:rPr lang="en-US" dirty="0"/>
              <a:t>IP Addresses and </a:t>
            </a:r>
            <a:r>
              <a:rPr lang="en-US" dirty="0" err="1"/>
              <a:t>Rkeys</a:t>
            </a:r>
            <a:r>
              <a:rPr lang="en-US" dirty="0"/>
              <a:t> for </a:t>
            </a:r>
            <a:r>
              <a:rPr lang="en-US" dirty="0" smtClean="0"/>
              <a:t>RDMA</a:t>
            </a:r>
          </a:p>
          <a:p>
            <a:pPr lvl="1"/>
            <a:r>
              <a:rPr lang="en-US" dirty="0" smtClean="0"/>
              <a:t>Endpoints are associated to Ports</a:t>
            </a:r>
          </a:p>
          <a:p>
            <a:r>
              <a:rPr lang="en-US" dirty="0" smtClean="0"/>
              <a:t>Zones</a:t>
            </a:r>
          </a:p>
          <a:p>
            <a:pPr lvl="1"/>
            <a:r>
              <a:rPr lang="en-US" dirty="0" smtClean="0"/>
              <a:t>Represents what is allowed to communicate.</a:t>
            </a:r>
          </a:p>
          <a:p>
            <a:pPr lvl="1"/>
            <a:r>
              <a:rPr lang="en-US" dirty="0" smtClean="0"/>
              <a:t>Zones contain Endpoints.</a:t>
            </a:r>
          </a:p>
          <a:p>
            <a:pPr lvl="2"/>
            <a:r>
              <a:rPr lang="en-US" dirty="0" smtClean="0"/>
              <a:t>Initiator or Target permission is restricted by Endpoint properties.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99629" y="2286000"/>
            <a:ext cx="1015859" cy="86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100" dirty="0"/>
          </a:p>
        </p:txBody>
      </p:sp>
      <p:sp>
        <p:nvSpPr>
          <p:cNvPr id="6" name="Oval 5"/>
          <p:cNvSpPr/>
          <p:nvPr/>
        </p:nvSpPr>
        <p:spPr>
          <a:xfrm>
            <a:off x="8924462" y="3662847"/>
            <a:ext cx="1015859" cy="86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100" dirty="0"/>
          </a:p>
        </p:txBody>
      </p:sp>
      <p:cxnSp>
        <p:nvCxnSpPr>
          <p:cNvPr id="8" name="Curved Connector 7"/>
          <p:cNvCxnSpPr>
            <a:stCxn id="5" idx="4"/>
            <a:endCxn id="6" idx="0"/>
          </p:cNvCxnSpPr>
          <p:nvPr/>
        </p:nvCxnSpPr>
        <p:spPr>
          <a:xfrm rot="16200000" flipH="1">
            <a:off x="8912461" y="3142916"/>
            <a:ext cx="515028" cy="52483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25869" y="3927577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Endpoints</a:t>
            </a:r>
          </a:p>
        </p:txBody>
      </p:sp>
      <p:cxnSp>
        <p:nvCxnSpPr>
          <p:cNvPr id="13" name="Curved Connector 12"/>
          <p:cNvCxnSpPr>
            <a:stCxn id="19" idx="4"/>
            <a:endCxn id="11" idx="0"/>
          </p:cNvCxnSpPr>
          <p:nvPr/>
        </p:nvCxnSpPr>
        <p:spPr>
          <a:xfrm rot="16200000" flipH="1">
            <a:off x="9543291" y="2582176"/>
            <a:ext cx="529616" cy="1801082"/>
          </a:xfrm>
          <a:prstGeom prst="curvedConnector3">
            <a:avLst>
              <a:gd name="adj1" fmla="val 37143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27106" y="2294993"/>
            <a:ext cx="6479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Fabrics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B777C29-AB29-4B55-992B-0CF1732BDEC1}"/>
              </a:ext>
            </a:extLst>
          </p:cNvPr>
          <p:cNvGrpSpPr/>
          <p:nvPr/>
        </p:nvGrpSpPr>
        <p:grpSpPr>
          <a:xfrm>
            <a:off x="10189594" y="3747525"/>
            <a:ext cx="1038091" cy="940996"/>
            <a:chOff x="10425778" y="3099744"/>
            <a:chExt cx="1038091" cy="940996"/>
          </a:xfrm>
        </p:grpSpPr>
        <p:sp>
          <p:nvSpPr>
            <p:cNvPr id="11" name="Oval 10"/>
            <p:cNvSpPr/>
            <p:nvPr/>
          </p:nvSpPr>
          <p:spPr>
            <a:xfrm>
              <a:off x="10425778" y="3099744"/>
              <a:ext cx="1038091" cy="8618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en-US" sz="11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706988" y="3746614"/>
              <a:ext cx="475674" cy="29412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68626" y="3116557"/>
              <a:ext cx="6174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Zones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8439685" y="2799177"/>
            <a:ext cx="935746" cy="4187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924462" y="6582489"/>
            <a:ext cx="436073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15488" y="6397823"/>
            <a:ext cx="2048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Navigation Link (odata.id)</a:t>
            </a:r>
          </a:p>
        </p:txBody>
      </p:sp>
      <p:sp>
        <p:nvSpPr>
          <p:cNvPr id="22" name="Oval 21"/>
          <p:cNvSpPr/>
          <p:nvPr/>
        </p:nvSpPr>
        <p:spPr>
          <a:xfrm>
            <a:off x="8893403" y="5926653"/>
            <a:ext cx="478410" cy="26474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05598" y="5859963"/>
            <a:ext cx="152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singleton resource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914572" y="6344515"/>
            <a:ext cx="436073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405598" y="6159849"/>
            <a:ext cx="1573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Subordinate object</a:t>
            </a:r>
          </a:p>
        </p:txBody>
      </p:sp>
      <p:sp>
        <p:nvSpPr>
          <p:cNvPr id="26" name="Oval 25"/>
          <p:cNvSpPr/>
          <p:nvPr/>
        </p:nvSpPr>
        <p:spPr>
          <a:xfrm>
            <a:off x="8893403" y="5605404"/>
            <a:ext cx="478410" cy="2647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05598" y="5562965"/>
            <a:ext cx="1567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collection resource</a:t>
            </a:r>
          </a:p>
        </p:txBody>
      </p:sp>
      <p:sp>
        <p:nvSpPr>
          <p:cNvPr id="28" name="Oval 27"/>
          <p:cNvSpPr/>
          <p:nvPr/>
        </p:nvSpPr>
        <p:spPr>
          <a:xfrm>
            <a:off x="7701775" y="3585639"/>
            <a:ext cx="1015859" cy="86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7806780" y="3832146"/>
            <a:ext cx="805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Switches</a:t>
            </a:r>
          </a:p>
        </p:txBody>
      </p:sp>
      <p:cxnSp>
        <p:nvCxnSpPr>
          <p:cNvPr id="36" name="Curved Connector 35"/>
          <p:cNvCxnSpPr>
            <a:stCxn id="19" idx="4"/>
            <a:endCxn id="28" idx="0"/>
          </p:cNvCxnSpPr>
          <p:nvPr/>
        </p:nvCxnSpPr>
        <p:spPr>
          <a:xfrm rot="5400000">
            <a:off x="8374767" y="3052848"/>
            <a:ext cx="367730" cy="69785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159438" y="4216777"/>
            <a:ext cx="475674" cy="29412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7972672" y="4153333"/>
            <a:ext cx="475674" cy="29412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Curved Connector 13"/>
          <p:cNvCxnSpPr>
            <a:cxnSpLocks/>
            <a:stCxn id="6" idx="4"/>
            <a:endCxn id="12" idx="4"/>
          </p:cNvCxnSpPr>
          <p:nvPr/>
        </p:nvCxnSpPr>
        <p:spPr>
          <a:xfrm rot="16200000" flipH="1">
            <a:off x="9988589" y="3968468"/>
            <a:ext cx="163855" cy="1276249"/>
          </a:xfrm>
          <a:prstGeom prst="curvedConnector3">
            <a:avLst>
              <a:gd name="adj1" fmla="val 239514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701335" y="4543032"/>
            <a:ext cx="1015859" cy="86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7806340" y="4789539"/>
            <a:ext cx="805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Ports</a:t>
            </a:r>
            <a:endParaRPr lang="en-US" sz="1100" dirty="0"/>
          </a:p>
        </p:txBody>
      </p:sp>
      <p:sp>
        <p:nvSpPr>
          <p:cNvPr id="53" name="Oval 52"/>
          <p:cNvSpPr/>
          <p:nvPr/>
        </p:nvSpPr>
        <p:spPr>
          <a:xfrm>
            <a:off x="7972672" y="5197541"/>
            <a:ext cx="475674" cy="29412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55" name="Curved Connector 54"/>
          <p:cNvCxnSpPr>
            <a:stCxn id="28" idx="4"/>
            <a:endCxn id="51" idx="0"/>
          </p:cNvCxnSpPr>
          <p:nvPr/>
        </p:nvCxnSpPr>
        <p:spPr>
          <a:xfrm rot="5400000">
            <a:off x="8161698" y="4495025"/>
            <a:ext cx="95574" cy="44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8448348" y="1210705"/>
            <a:ext cx="1015859" cy="86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/redfish/v1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59" name="Curved Connector 58"/>
          <p:cNvCxnSpPr>
            <a:stCxn id="58" idx="4"/>
            <a:endCxn id="16" idx="0"/>
          </p:cNvCxnSpPr>
          <p:nvPr/>
        </p:nvCxnSpPr>
        <p:spPr>
          <a:xfrm rot="5400000">
            <a:off x="8842442" y="2181156"/>
            <a:ext cx="222469" cy="520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6" idx="4"/>
          </p:cNvCxnSpPr>
          <p:nvPr/>
        </p:nvCxnSpPr>
        <p:spPr>
          <a:xfrm rot="5400000">
            <a:off x="8525064" y="4447948"/>
            <a:ext cx="830611" cy="984046"/>
          </a:xfrm>
          <a:prstGeom prst="curvedConnector2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30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31260"/>
            <a:ext cx="11379200" cy="685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Gen-Z additions to the Fabric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72" y="1144853"/>
            <a:ext cx="7373218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Goal of Gen-Z Fabric extensions</a:t>
            </a:r>
          </a:p>
          <a:p>
            <a:r>
              <a:rPr lang="en-US" dirty="0"/>
              <a:t>Support the management of port-based Gen-Z Fabrics(Initiators/Targets)</a:t>
            </a:r>
          </a:p>
          <a:p>
            <a:r>
              <a:rPr lang="en-US" dirty="0"/>
              <a:t>Support Fabric-attached Resources (Targets)</a:t>
            </a:r>
          </a:p>
          <a:p>
            <a:pPr marL="0" indent="0">
              <a:buNone/>
            </a:pPr>
            <a:r>
              <a:rPr lang="en-US" b="1" dirty="0" smtClean="0"/>
              <a:t>Status</a:t>
            </a:r>
            <a:endParaRPr lang="en-US" b="1" dirty="0"/>
          </a:p>
          <a:p>
            <a:r>
              <a:rPr lang="en-US" dirty="0"/>
              <a:t>Redfish has </a:t>
            </a:r>
            <a:r>
              <a:rPr lang="en-US" dirty="0" smtClean="0"/>
              <a:t>an existing </a:t>
            </a:r>
            <a:r>
              <a:rPr lang="en-US" dirty="0"/>
              <a:t>model for host/target mechanism on a port-based fabric </a:t>
            </a:r>
            <a:endParaRPr lang="en-US" dirty="0" smtClean="0"/>
          </a:p>
          <a:p>
            <a:r>
              <a:rPr lang="en-US" dirty="0" smtClean="0"/>
              <a:t>Formed </a:t>
            </a:r>
            <a:r>
              <a:rPr lang="en-US" dirty="0"/>
              <a:t>a DMTF work register to develop the schema and mockups representing Gen-Z fabric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Gen-Z schemas v1.0 approved by Redfish Forum</a:t>
            </a:r>
          </a:p>
          <a:p>
            <a:r>
              <a:rPr lang="en-US" dirty="0" smtClean="0"/>
              <a:t>Schemas included in Redfish schema release v2019.4</a:t>
            </a:r>
          </a:p>
          <a:p>
            <a:pPr lvl="1"/>
            <a:r>
              <a:rPr lang="en-US" dirty="0" smtClean="0"/>
              <a:t>DSP8010 available for download at </a:t>
            </a:r>
            <a:r>
              <a:rPr lang="en-US" dirty="0" smtClean="0">
                <a:hlinkClick r:id="rId3"/>
              </a:rPr>
              <a:t>http://www.dmtf.org/standard/redfish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99629" y="2286000"/>
            <a:ext cx="1015859" cy="86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100" dirty="0"/>
          </a:p>
        </p:txBody>
      </p:sp>
      <p:sp>
        <p:nvSpPr>
          <p:cNvPr id="6" name="Oval 5"/>
          <p:cNvSpPr/>
          <p:nvPr/>
        </p:nvSpPr>
        <p:spPr>
          <a:xfrm>
            <a:off x="8924462" y="3662847"/>
            <a:ext cx="1015859" cy="86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100" dirty="0"/>
          </a:p>
        </p:txBody>
      </p:sp>
      <p:cxnSp>
        <p:nvCxnSpPr>
          <p:cNvPr id="8" name="Curved Connector 7"/>
          <p:cNvCxnSpPr>
            <a:stCxn id="5" idx="4"/>
            <a:endCxn id="6" idx="0"/>
          </p:cNvCxnSpPr>
          <p:nvPr/>
        </p:nvCxnSpPr>
        <p:spPr>
          <a:xfrm rot="16200000" flipH="1">
            <a:off x="8912461" y="3142916"/>
            <a:ext cx="515028" cy="52483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25869" y="3927577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Endpoints</a:t>
            </a:r>
          </a:p>
        </p:txBody>
      </p:sp>
      <p:cxnSp>
        <p:nvCxnSpPr>
          <p:cNvPr id="13" name="Curved Connector 12"/>
          <p:cNvCxnSpPr>
            <a:stCxn id="19" idx="4"/>
            <a:endCxn id="11" idx="0"/>
          </p:cNvCxnSpPr>
          <p:nvPr/>
        </p:nvCxnSpPr>
        <p:spPr>
          <a:xfrm rot="16200000" flipH="1">
            <a:off x="9543291" y="2582176"/>
            <a:ext cx="529616" cy="180108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27106" y="2294993"/>
            <a:ext cx="6479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Fabrics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B777C29-AB29-4B55-992B-0CF1732BDEC1}"/>
              </a:ext>
            </a:extLst>
          </p:cNvPr>
          <p:cNvGrpSpPr/>
          <p:nvPr/>
        </p:nvGrpSpPr>
        <p:grpSpPr>
          <a:xfrm>
            <a:off x="10189594" y="3747525"/>
            <a:ext cx="1038091" cy="861819"/>
            <a:chOff x="10425778" y="3099744"/>
            <a:chExt cx="1038091" cy="861819"/>
          </a:xfrm>
        </p:grpSpPr>
        <p:sp>
          <p:nvSpPr>
            <p:cNvPr id="11" name="Oval 10"/>
            <p:cNvSpPr/>
            <p:nvPr/>
          </p:nvSpPr>
          <p:spPr>
            <a:xfrm>
              <a:off x="10425778" y="3099744"/>
              <a:ext cx="1038091" cy="8618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en-US" sz="11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682043" y="3644428"/>
              <a:ext cx="475674" cy="29412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68626" y="3116557"/>
              <a:ext cx="6174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Zones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8439685" y="2799177"/>
            <a:ext cx="935746" cy="4187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Gen-Z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924462" y="6582489"/>
            <a:ext cx="436073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15488" y="6397823"/>
            <a:ext cx="2048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Navigation Link (odata.id)</a:t>
            </a:r>
          </a:p>
        </p:txBody>
      </p:sp>
      <p:sp>
        <p:nvSpPr>
          <p:cNvPr id="22" name="Oval 21"/>
          <p:cNvSpPr/>
          <p:nvPr/>
        </p:nvSpPr>
        <p:spPr>
          <a:xfrm>
            <a:off x="8893403" y="5926653"/>
            <a:ext cx="478410" cy="26474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05598" y="5859963"/>
            <a:ext cx="152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singleton resource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914572" y="6344515"/>
            <a:ext cx="436073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405598" y="6159849"/>
            <a:ext cx="1573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Subordinate object</a:t>
            </a:r>
          </a:p>
        </p:txBody>
      </p:sp>
      <p:sp>
        <p:nvSpPr>
          <p:cNvPr id="26" name="Oval 25"/>
          <p:cNvSpPr/>
          <p:nvPr/>
        </p:nvSpPr>
        <p:spPr>
          <a:xfrm>
            <a:off x="8893403" y="5605404"/>
            <a:ext cx="478410" cy="2647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05598" y="5562965"/>
            <a:ext cx="1567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collection resource</a:t>
            </a:r>
          </a:p>
        </p:txBody>
      </p:sp>
      <p:sp>
        <p:nvSpPr>
          <p:cNvPr id="28" name="Oval 27"/>
          <p:cNvSpPr/>
          <p:nvPr/>
        </p:nvSpPr>
        <p:spPr>
          <a:xfrm>
            <a:off x="7701775" y="3585639"/>
            <a:ext cx="1015859" cy="86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7806780" y="3832146"/>
            <a:ext cx="805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Switches</a:t>
            </a:r>
          </a:p>
        </p:txBody>
      </p:sp>
      <p:cxnSp>
        <p:nvCxnSpPr>
          <p:cNvPr id="36" name="Curved Connector 35"/>
          <p:cNvCxnSpPr>
            <a:stCxn id="19" idx="4"/>
            <a:endCxn id="28" idx="0"/>
          </p:cNvCxnSpPr>
          <p:nvPr/>
        </p:nvCxnSpPr>
        <p:spPr>
          <a:xfrm rot="5400000">
            <a:off x="8374767" y="3052848"/>
            <a:ext cx="367730" cy="69785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159438" y="4216777"/>
            <a:ext cx="475674" cy="29412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7973114" y="4124955"/>
            <a:ext cx="475674" cy="29412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10351130" y="1199626"/>
            <a:ext cx="1015859" cy="86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10493571" y="1273509"/>
            <a:ext cx="8675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Media</a:t>
            </a:r>
          </a:p>
          <a:p>
            <a:r>
              <a:rPr lang="en-US" sz="1100" dirty="0"/>
              <a:t>Controllers</a:t>
            </a:r>
          </a:p>
        </p:txBody>
      </p:sp>
      <p:sp>
        <p:nvSpPr>
          <p:cNvPr id="31" name="Oval 30"/>
          <p:cNvSpPr/>
          <p:nvPr/>
        </p:nvSpPr>
        <p:spPr>
          <a:xfrm>
            <a:off x="10391186" y="1712803"/>
            <a:ext cx="935746" cy="4187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Chunks</a:t>
            </a:r>
          </a:p>
        </p:txBody>
      </p:sp>
      <p:cxnSp>
        <p:nvCxnSpPr>
          <p:cNvPr id="32" name="Curved Connector 31"/>
          <p:cNvCxnSpPr>
            <a:stCxn id="40" idx="0"/>
            <a:endCxn id="31" idx="3"/>
          </p:cNvCxnSpPr>
          <p:nvPr/>
        </p:nvCxnSpPr>
        <p:spPr>
          <a:xfrm rot="5400000" flipH="1" flipV="1">
            <a:off x="8889467" y="2578021"/>
            <a:ext cx="2146564" cy="1130948"/>
          </a:xfrm>
          <a:prstGeom prst="curvedConnector3">
            <a:avLst>
              <a:gd name="adj1" fmla="val 70129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463718" y="1086695"/>
            <a:ext cx="1015859" cy="86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7500755" y="1312257"/>
            <a:ext cx="9788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FabricAdapter</a:t>
            </a:r>
            <a:endParaRPr lang="en-US" sz="1000" dirty="0"/>
          </a:p>
        </p:txBody>
      </p:sp>
      <p:sp>
        <p:nvSpPr>
          <p:cNvPr id="38" name="Oval 37"/>
          <p:cNvSpPr/>
          <p:nvPr/>
        </p:nvSpPr>
        <p:spPr>
          <a:xfrm>
            <a:off x="7710928" y="1643961"/>
            <a:ext cx="475674" cy="29412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9" name="Curved Connector 38"/>
          <p:cNvCxnSpPr>
            <a:stCxn id="33" idx="4"/>
          </p:cNvCxnSpPr>
          <p:nvPr/>
        </p:nvCxnSpPr>
        <p:spPr>
          <a:xfrm rot="16200000" flipH="1">
            <a:off x="7569043" y="2351118"/>
            <a:ext cx="2238879" cy="1433669"/>
          </a:xfrm>
          <a:prstGeom prst="curvedConnector3">
            <a:avLst>
              <a:gd name="adj1" fmla="val 66439"/>
            </a:avLst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40" idx="4"/>
            <a:endCxn id="53" idx="6"/>
          </p:cNvCxnSpPr>
          <p:nvPr/>
        </p:nvCxnSpPr>
        <p:spPr>
          <a:xfrm rot="5400000">
            <a:off x="8505961" y="4453289"/>
            <a:ext cx="833701" cy="948929"/>
          </a:xfrm>
          <a:prstGeom prst="curvedConnector2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D445D416-2E7B-40EE-9574-F487CB43698B}"/>
              </a:ext>
            </a:extLst>
          </p:cNvPr>
          <p:cNvGrpSpPr/>
          <p:nvPr/>
        </p:nvGrpSpPr>
        <p:grpSpPr>
          <a:xfrm>
            <a:off x="10498893" y="2663211"/>
            <a:ext cx="1038091" cy="861819"/>
            <a:chOff x="10425778" y="3099744"/>
            <a:chExt cx="1038091" cy="86181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9BB870EE-DC83-4D65-A9E4-402ED711872F}"/>
                </a:ext>
              </a:extLst>
            </p:cNvPr>
            <p:cNvSpPr/>
            <p:nvPr/>
          </p:nvSpPr>
          <p:spPr>
            <a:xfrm>
              <a:off x="10425778" y="3099744"/>
              <a:ext cx="1038091" cy="8618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en-US" sz="11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3889CB4-BD09-4DF5-AEDD-8CCE00CF94AC}"/>
                </a:ext>
              </a:extLst>
            </p:cNvPr>
            <p:cNvSpPr/>
            <p:nvPr/>
          </p:nvSpPr>
          <p:spPr>
            <a:xfrm>
              <a:off x="10720740" y="3640248"/>
              <a:ext cx="475674" cy="29412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AP1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6951EC2-8446-42C7-BD07-7203B298DFFA}"/>
                </a:ext>
              </a:extLst>
            </p:cNvPr>
            <p:cNvSpPr txBox="1"/>
            <p:nvPr/>
          </p:nvSpPr>
          <p:spPr>
            <a:xfrm>
              <a:off x="10668626" y="3116557"/>
              <a:ext cx="7841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/>
                <a:t>AddressPools</a:t>
              </a:r>
              <a:endParaRPr lang="en-US" sz="1100" dirty="0"/>
            </a:p>
          </p:txBody>
        </p:sp>
      </p:grpSp>
      <p:cxnSp>
        <p:nvCxnSpPr>
          <p:cNvPr id="47" name="Curved Connector 12">
            <a:extLst>
              <a:ext uri="{FF2B5EF4-FFF2-40B4-BE49-F238E27FC236}">
                <a16:creationId xmlns:a16="http://schemas.microsoft.com/office/drawing/2014/main" xmlns="" id="{361BD5D7-358D-42A6-BE89-CC40D02BA6D4}"/>
              </a:ext>
            </a:extLst>
          </p:cNvPr>
          <p:cNvCxnSpPr>
            <a:cxnSpLocks/>
            <a:stCxn id="19" idx="5"/>
            <a:endCxn id="43" idx="2"/>
          </p:cNvCxnSpPr>
          <p:nvPr/>
        </p:nvCxnSpPr>
        <p:spPr>
          <a:xfrm rot="5400000" flipH="1" flipV="1">
            <a:off x="9837410" y="2495104"/>
            <a:ext cx="62466" cy="1260499"/>
          </a:xfrm>
          <a:prstGeom prst="curvedConnector4">
            <a:avLst>
              <a:gd name="adj1" fmla="val -365959"/>
              <a:gd name="adj2" fmla="val 55436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31">
            <a:extLst>
              <a:ext uri="{FF2B5EF4-FFF2-40B4-BE49-F238E27FC236}">
                <a16:creationId xmlns:a16="http://schemas.microsoft.com/office/drawing/2014/main" xmlns="" id="{290D6FB2-4869-4C3D-864F-22562C8CAA08}"/>
              </a:ext>
            </a:extLst>
          </p:cNvPr>
          <p:cNvCxnSpPr>
            <a:cxnSpLocks/>
            <a:stCxn id="6" idx="0"/>
            <a:endCxn id="44" idx="4"/>
          </p:cNvCxnSpPr>
          <p:nvPr/>
        </p:nvCxnSpPr>
        <p:spPr>
          <a:xfrm rot="5400000" flipH="1" flipV="1">
            <a:off x="10149539" y="2780694"/>
            <a:ext cx="165006" cy="15993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31">
            <a:extLst>
              <a:ext uri="{FF2B5EF4-FFF2-40B4-BE49-F238E27FC236}">
                <a16:creationId xmlns:a16="http://schemas.microsoft.com/office/drawing/2014/main" xmlns="" id="{C181D11D-930D-4ED7-B05F-6DFC8FE1001D}"/>
              </a:ext>
            </a:extLst>
          </p:cNvPr>
          <p:cNvCxnSpPr>
            <a:cxnSpLocks/>
            <a:stCxn id="17" idx="3"/>
            <a:endCxn id="43" idx="4"/>
          </p:cNvCxnSpPr>
          <p:nvPr/>
        </p:nvCxnSpPr>
        <p:spPr>
          <a:xfrm flipH="1" flipV="1">
            <a:off x="11017939" y="3525030"/>
            <a:ext cx="31931" cy="370113"/>
          </a:xfrm>
          <a:prstGeom prst="curvedConnector4">
            <a:avLst>
              <a:gd name="adj1" fmla="val -715919"/>
              <a:gd name="adj2" fmla="val 67671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cxnSpLocks/>
            <a:endCxn id="12" idx="2"/>
          </p:cNvCxnSpPr>
          <p:nvPr/>
        </p:nvCxnSpPr>
        <p:spPr>
          <a:xfrm>
            <a:off x="9656958" y="4363842"/>
            <a:ext cx="788901" cy="75430"/>
          </a:xfrm>
          <a:prstGeom prst="curvedConnector3">
            <a:avLst>
              <a:gd name="adj1" fmla="val 54170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701335" y="4543032"/>
            <a:ext cx="1015859" cy="86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7806340" y="4789539"/>
            <a:ext cx="805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Ports</a:t>
            </a:r>
            <a:endParaRPr lang="en-US" sz="1100" dirty="0"/>
          </a:p>
        </p:txBody>
      </p:sp>
      <p:cxnSp>
        <p:nvCxnSpPr>
          <p:cNvPr id="52" name="Curved Connector 51"/>
          <p:cNvCxnSpPr>
            <a:endCxn id="50" idx="0"/>
          </p:cNvCxnSpPr>
          <p:nvPr/>
        </p:nvCxnSpPr>
        <p:spPr>
          <a:xfrm rot="5400000">
            <a:off x="8161698" y="4495025"/>
            <a:ext cx="95574" cy="44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972672" y="5197541"/>
            <a:ext cx="475674" cy="29412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54" name="Curved Connector 31">
            <a:extLst>
              <a:ext uri="{FF2B5EF4-FFF2-40B4-BE49-F238E27FC236}">
                <a16:creationId xmlns:a16="http://schemas.microsoft.com/office/drawing/2014/main" xmlns="" id="{C181D11D-930D-4ED7-B05F-6DFC8FE1001D}"/>
              </a:ext>
            </a:extLst>
          </p:cNvPr>
          <p:cNvCxnSpPr>
            <a:cxnSpLocks/>
            <a:stCxn id="11" idx="4"/>
          </p:cNvCxnSpPr>
          <p:nvPr/>
        </p:nvCxnSpPr>
        <p:spPr>
          <a:xfrm rot="5400000" flipH="1" flipV="1">
            <a:off x="10725614" y="4399453"/>
            <a:ext cx="192916" cy="226865"/>
          </a:xfrm>
          <a:prstGeom prst="curvedConnector4">
            <a:avLst>
              <a:gd name="adj1" fmla="val -118497"/>
              <a:gd name="adj2" fmla="val 266458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133805" y="4743108"/>
            <a:ext cx="70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Zone of Zones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779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989" y="243935"/>
            <a:ext cx="10515600" cy="568028"/>
          </a:xfrm>
        </p:spPr>
        <p:txBody>
          <a:bodyPr>
            <a:normAutofit/>
          </a:bodyPr>
          <a:lstStyle/>
          <a:p>
            <a:r>
              <a:rPr lang="en-US" dirty="0"/>
              <a:t>Top Level Fabric Gen-Z Extensions</a:t>
            </a:r>
          </a:p>
        </p:txBody>
      </p:sp>
      <p:cxnSp>
        <p:nvCxnSpPr>
          <p:cNvPr id="383" name="Straight Arrow Connector 97"/>
          <p:cNvCxnSpPr>
            <a:cxnSpLocks noChangeShapeType="1"/>
            <a:stCxn id="392" idx="2"/>
          </p:cNvCxnSpPr>
          <p:nvPr/>
        </p:nvCxnSpPr>
        <p:spPr bwMode="auto">
          <a:xfrm>
            <a:off x="6612839" y="6053889"/>
            <a:ext cx="586806" cy="17425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4" name="Rounded Rectangle 383"/>
          <p:cNvSpPr/>
          <p:nvPr/>
        </p:nvSpPr>
        <p:spPr bwMode="auto">
          <a:xfrm>
            <a:off x="1329421" y="2726241"/>
            <a:ext cx="1533525" cy="620711"/>
          </a:xfrm>
          <a:prstGeom prst="roundRect">
            <a:avLst>
              <a:gd name="adj" fmla="val 4609"/>
            </a:avLst>
          </a:prstGeom>
          <a:solidFill>
            <a:srgbClr val="01A982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85" name="TextBox 384"/>
          <p:cNvSpPr txBox="1"/>
          <p:nvPr/>
        </p:nvSpPr>
        <p:spPr bwMode="auto">
          <a:xfrm>
            <a:off x="1313546" y="2916741"/>
            <a:ext cx="15494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Root Resource</a:t>
            </a:r>
          </a:p>
        </p:txBody>
      </p:sp>
      <p:sp>
        <p:nvSpPr>
          <p:cNvPr id="386" name="TextBox 385"/>
          <p:cNvSpPr txBox="1"/>
          <p:nvPr/>
        </p:nvSpPr>
        <p:spPr bwMode="auto">
          <a:xfrm>
            <a:off x="1313546" y="2726241"/>
            <a:ext cx="1549400" cy="246221"/>
          </a:xfrm>
          <a:prstGeom prst="rect">
            <a:avLst/>
          </a:prstGeom>
          <a:solidFill>
            <a:srgbClr val="808080">
              <a:lumMod val="85000"/>
            </a:srgbClr>
          </a:solidFill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/redfish/v1</a:t>
            </a:r>
          </a:p>
        </p:txBody>
      </p:sp>
      <p:sp>
        <p:nvSpPr>
          <p:cNvPr id="387" name="TextBox 386"/>
          <p:cNvSpPr txBox="1"/>
          <p:nvPr/>
        </p:nvSpPr>
        <p:spPr bwMode="auto">
          <a:xfrm>
            <a:off x="1305609" y="3118353"/>
            <a:ext cx="1557337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Links to all content</a:t>
            </a:r>
          </a:p>
        </p:txBody>
      </p:sp>
      <p:sp>
        <p:nvSpPr>
          <p:cNvPr id="388" name="Rounded Rectangle 387"/>
          <p:cNvSpPr/>
          <p:nvPr/>
        </p:nvSpPr>
        <p:spPr bwMode="auto">
          <a:xfrm>
            <a:off x="3841286" y="4632205"/>
            <a:ext cx="1660826" cy="622132"/>
          </a:xfrm>
          <a:prstGeom prst="roundRect">
            <a:avLst>
              <a:gd name="adj" fmla="val 4609"/>
            </a:avLst>
          </a:prstGeom>
          <a:solidFill>
            <a:srgbClr val="BBE0E3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89" name="TextBox 388"/>
          <p:cNvSpPr txBox="1"/>
          <p:nvPr/>
        </p:nvSpPr>
        <p:spPr bwMode="auto">
          <a:xfrm>
            <a:off x="3823704" y="4823154"/>
            <a:ext cx="1678408" cy="246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Collection of Chassis</a:t>
            </a:r>
          </a:p>
        </p:txBody>
      </p:sp>
      <p:sp>
        <p:nvSpPr>
          <p:cNvPr id="390" name="TextBox 389"/>
          <p:cNvSpPr txBox="1"/>
          <p:nvPr/>
        </p:nvSpPr>
        <p:spPr bwMode="auto">
          <a:xfrm>
            <a:off x="3823704" y="4632205"/>
            <a:ext cx="1678408" cy="246220"/>
          </a:xfrm>
          <a:prstGeom prst="rect">
            <a:avLst/>
          </a:prstGeom>
          <a:solidFill>
            <a:srgbClr val="808080">
              <a:lumMod val="85000"/>
            </a:srgbClr>
          </a:solidFill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/redfish/v1/Chassis</a:t>
            </a:r>
          </a:p>
        </p:txBody>
      </p:sp>
      <p:sp>
        <p:nvSpPr>
          <p:cNvPr id="391" name="TextBox 390"/>
          <p:cNvSpPr txBox="1"/>
          <p:nvPr/>
        </p:nvSpPr>
        <p:spPr bwMode="auto">
          <a:xfrm>
            <a:off x="3815589" y="5025197"/>
            <a:ext cx="1686523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“Physical” view of the system</a:t>
            </a:r>
          </a:p>
        </p:txBody>
      </p:sp>
      <p:sp>
        <p:nvSpPr>
          <p:cNvPr id="392" name="Rounded Rectangle 391"/>
          <p:cNvSpPr/>
          <p:nvPr/>
        </p:nvSpPr>
        <p:spPr bwMode="auto">
          <a:xfrm>
            <a:off x="5683696" y="5431756"/>
            <a:ext cx="1858285" cy="622133"/>
          </a:xfrm>
          <a:prstGeom prst="roundRect">
            <a:avLst>
              <a:gd name="adj" fmla="val 4609"/>
            </a:avLst>
          </a:prstGeom>
          <a:solidFill>
            <a:srgbClr val="BBE0E3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kern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93" name="TextBox 392"/>
          <p:cNvSpPr txBox="1"/>
          <p:nvPr/>
        </p:nvSpPr>
        <p:spPr bwMode="auto">
          <a:xfrm>
            <a:off x="5664760" y="5622707"/>
            <a:ext cx="1877221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Chassis</a:t>
            </a:r>
          </a:p>
        </p:txBody>
      </p:sp>
      <p:sp>
        <p:nvSpPr>
          <p:cNvPr id="394" name="TextBox 393"/>
          <p:cNvSpPr txBox="1"/>
          <p:nvPr/>
        </p:nvSpPr>
        <p:spPr bwMode="auto">
          <a:xfrm>
            <a:off x="5664760" y="5431756"/>
            <a:ext cx="1877221" cy="246221"/>
          </a:xfrm>
          <a:prstGeom prst="rect">
            <a:avLst/>
          </a:prstGeom>
          <a:solidFill>
            <a:srgbClr val="808080">
              <a:lumMod val="85000"/>
            </a:srgbClr>
          </a:solidFill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/redfish/v1/Chassis/&lt;id&gt;</a:t>
            </a:r>
          </a:p>
        </p:txBody>
      </p:sp>
      <p:sp>
        <p:nvSpPr>
          <p:cNvPr id="395" name="TextBox 394"/>
          <p:cNvSpPr txBox="1"/>
          <p:nvPr/>
        </p:nvSpPr>
        <p:spPr bwMode="auto">
          <a:xfrm>
            <a:off x="5655294" y="5824748"/>
            <a:ext cx="1886687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Chassis global physical asset info</a:t>
            </a:r>
          </a:p>
        </p:txBody>
      </p:sp>
      <p:cxnSp>
        <p:nvCxnSpPr>
          <p:cNvPr id="396" name="Elbow Connector 395"/>
          <p:cNvCxnSpPr>
            <a:endCxn id="392" idx="1"/>
          </p:cNvCxnSpPr>
          <p:nvPr/>
        </p:nvCxnSpPr>
        <p:spPr bwMode="auto">
          <a:xfrm>
            <a:off x="4958788" y="5247562"/>
            <a:ext cx="724908" cy="495257"/>
          </a:xfrm>
          <a:prstGeom prst="bentConnector3">
            <a:avLst>
              <a:gd name="adj1" fmla="val -1583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>
            <a:glow rad="127000">
              <a:srgbClr val="FFFFFF"/>
            </a:glow>
          </a:effectLst>
        </p:spPr>
      </p:cxnSp>
      <p:sp>
        <p:nvSpPr>
          <p:cNvPr id="397" name="TextBox 38"/>
          <p:cNvSpPr txBox="1">
            <a:spLocks noChangeArrowheads="1"/>
          </p:cNvSpPr>
          <p:nvPr/>
        </p:nvSpPr>
        <p:spPr bwMode="auto">
          <a:xfrm>
            <a:off x="4936297" y="5330530"/>
            <a:ext cx="40641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4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sp>
        <p:nvSpPr>
          <p:cNvPr id="398" name="Rounded Rectangle 397"/>
          <p:cNvSpPr/>
          <p:nvPr/>
        </p:nvSpPr>
        <p:spPr bwMode="auto">
          <a:xfrm>
            <a:off x="3963016" y="2846048"/>
            <a:ext cx="1846114" cy="622132"/>
          </a:xfrm>
          <a:prstGeom prst="roundRect">
            <a:avLst>
              <a:gd name="adj" fmla="val 4609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99" name="TextBox 398"/>
          <p:cNvSpPr txBox="1"/>
          <p:nvPr/>
        </p:nvSpPr>
        <p:spPr bwMode="auto">
          <a:xfrm>
            <a:off x="3944082" y="3037000"/>
            <a:ext cx="1865049" cy="246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Collection of Systems</a:t>
            </a:r>
          </a:p>
        </p:txBody>
      </p:sp>
      <p:sp>
        <p:nvSpPr>
          <p:cNvPr id="400" name="TextBox 399"/>
          <p:cNvSpPr txBox="1"/>
          <p:nvPr/>
        </p:nvSpPr>
        <p:spPr bwMode="auto">
          <a:xfrm>
            <a:off x="3944082" y="2846048"/>
            <a:ext cx="1865049" cy="246220"/>
          </a:xfrm>
          <a:prstGeom prst="rect">
            <a:avLst/>
          </a:prstGeom>
          <a:solidFill>
            <a:srgbClr val="808080">
              <a:lumMod val="85000"/>
            </a:srgbClr>
          </a:solidFill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/redfish/v1/Systems</a:t>
            </a:r>
          </a:p>
        </p:txBody>
      </p:sp>
      <p:sp>
        <p:nvSpPr>
          <p:cNvPr id="401" name="TextBox 400"/>
          <p:cNvSpPr txBox="1"/>
          <p:nvPr/>
        </p:nvSpPr>
        <p:spPr bwMode="auto">
          <a:xfrm>
            <a:off x="3963016" y="3239040"/>
            <a:ext cx="184611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“Logical” view of general purpose systems</a:t>
            </a:r>
          </a:p>
        </p:txBody>
      </p:sp>
      <p:sp>
        <p:nvSpPr>
          <p:cNvPr id="402" name="Rectangle 401"/>
          <p:cNvSpPr/>
          <p:nvPr/>
        </p:nvSpPr>
        <p:spPr bwMode="auto">
          <a:xfrm>
            <a:off x="6045715" y="6218704"/>
            <a:ext cx="754063" cy="1793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48" charset="-128"/>
              </a:rPr>
              <a:t>Power</a:t>
            </a:r>
          </a:p>
        </p:txBody>
      </p:sp>
      <p:sp>
        <p:nvSpPr>
          <p:cNvPr id="403" name="Rectangle 402"/>
          <p:cNvSpPr/>
          <p:nvPr/>
        </p:nvSpPr>
        <p:spPr bwMode="auto">
          <a:xfrm>
            <a:off x="6922185" y="6220330"/>
            <a:ext cx="752475" cy="1809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 kern="0" dirty="0">
                <a:ea typeface="ＭＳ Ｐゴシック" pitchFamily="48" charset="-128"/>
              </a:rPr>
              <a:t>Thermal</a:t>
            </a:r>
          </a:p>
        </p:txBody>
      </p:sp>
      <p:cxnSp>
        <p:nvCxnSpPr>
          <p:cNvPr id="404" name="Straight Arrow Connector 403"/>
          <p:cNvCxnSpPr>
            <a:stCxn id="387" idx="3"/>
            <a:endCxn id="390" idx="1"/>
          </p:cNvCxnSpPr>
          <p:nvPr/>
        </p:nvCxnSpPr>
        <p:spPr bwMode="auto">
          <a:xfrm>
            <a:off x="2862946" y="3218381"/>
            <a:ext cx="960758" cy="153693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>
            <a:glow rad="127000">
              <a:srgbClr val="FFFFFF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5" name="Straight Arrow Connector 14360"/>
          <p:cNvCxnSpPr>
            <a:cxnSpLocks noChangeShapeType="1"/>
            <a:endCxn id="409" idx="0"/>
          </p:cNvCxnSpPr>
          <p:nvPr/>
        </p:nvCxnSpPr>
        <p:spPr bwMode="auto">
          <a:xfrm flipH="1">
            <a:off x="1329889" y="3347143"/>
            <a:ext cx="317216" cy="1299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6" name="Straight Arrow Connector 14360"/>
          <p:cNvCxnSpPr>
            <a:cxnSpLocks noChangeShapeType="1"/>
            <a:endCxn id="410" idx="0"/>
          </p:cNvCxnSpPr>
          <p:nvPr/>
        </p:nvCxnSpPr>
        <p:spPr bwMode="auto">
          <a:xfrm flipH="1">
            <a:off x="1615883" y="3321273"/>
            <a:ext cx="289542" cy="37016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7" name="Straight Arrow Connector 14360"/>
          <p:cNvCxnSpPr>
            <a:cxnSpLocks noChangeShapeType="1"/>
          </p:cNvCxnSpPr>
          <p:nvPr/>
        </p:nvCxnSpPr>
        <p:spPr bwMode="auto">
          <a:xfrm flipH="1">
            <a:off x="2009562" y="3340984"/>
            <a:ext cx="197459" cy="59010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8" name="Straight Arrow Connector 14360"/>
          <p:cNvCxnSpPr>
            <a:cxnSpLocks noChangeShapeType="1"/>
          </p:cNvCxnSpPr>
          <p:nvPr/>
        </p:nvCxnSpPr>
        <p:spPr bwMode="auto">
          <a:xfrm>
            <a:off x="2296284" y="3327432"/>
            <a:ext cx="133894" cy="85004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" name="Rectangle 408"/>
          <p:cNvSpPr/>
          <p:nvPr/>
        </p:nvSpPr>
        <p:spPr bwMode="auto">
          <a:xfrm>
            <a:off x="1019205" y="3477131"/>
            <a:ext cx="621367" cy="153987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Sessions</a:t>
            </a:r>
          </a:p>
        </p:txBody>
      </p:sp>
      <p:sp>
        <p:nvSpPr>
          <p:cNvPr id="410" name="Rectangle 409"/>
          <p:cNvSpPr/>
          <p:nvPr/>
        </p:nvSpPr>
        <p:spPr bwMode="auto">
          <a:xfrm>
            <a:off x="1286393" y="3691442"/>
            <a:ext cx="658979" cy="138112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Accounts</a:t>
            </a:r>
          </a:p>
        </p:txBody>
      </p:sp>
      <p:sp>
        <p:nvSpPr>
          <p:cNvPr id="411" name="Rectangle 410"/>
          <p:cNvSpPr/>
          <p:nvPr/>
        </p:nvSpPr>
        <p:spPr bwMode="auto">
          <a:xfrm>
            <a:off x="1563310" y="3931154"/>
            <a:ext cx="699560" cy="214243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Schemas</a:t>
            </a:r>
          </a:p>
        </p:txBody>
      </p:sp>
      <p:sp>
        <p:nvSpPr>
          <p:cNvPr id="412" name="Rectangle 411"/>
          <p:cNvSpPr/>
          <p:nvPr/>
        </p:nvSpPr>
        <p:spPr bwMode="auto">
          <a:xfrm>
            <a:off x="2108885" y="4172454"/>
            <a:ext cx="563562" cy="179388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Events</a:t>
            </a:r>
          </a:p>
        </p:txBody>
      </p:sp>
      <p:sp>
        <p:nvSpPr>
          <p:cNvPr id="413" name="Rectangle 412"/>
          <p:cNvSpPr/>
          <p:nvPr/>
        </p:nvSpPr>
        <p:spPr bwMode="auto">
          <a:xfrm>
            <a:off x="581320" y="3280596"/>
            <a:ext cx="621367" cy="153987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Registries</a:t>
            </a:r>
          </a:p>
        </p:txBody>
      </p:sp>
      <p:cxnSp>
        <p:nvCxnSpPr>
          <p:cNvPr id="414" name="Straight Arrow Connector 14360"/>
          <p:cNvCxnSpPr>
            <a:cxnSpLocks noChangeShapeType="1"/>
            <a:stCxn id="387" idx="1"/>
          </p:cNvCxnSpPr>
          <p:nvPr/>
        </p:nvCxnSpPr>
        <p:spPr bwMode="auto">
          <a:xfrm flipH="1">
            <a:off x="866458" y="3218381"/>
            <a:ext cx="439151" cy="5768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5" name="TextBox 54"/>
          <p:cNvSpPr txBox="1">
            <a:spLocks noChangeArrowheads="1"/>
          </p:cNvSpPr>
          <p:nvPr/>
        </p:nvSpPr>
        <p:spPr bwMode="auto">
          <a:xfrm>
            <a:off x="5765870" y="2954405"/>
            <a:ext cx="4576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4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cxnSp>
        <p:nvCxnSpPr>
          <p:cNvPr id="416" name="Straight Arrow Connector 415"/>
          <p:cNvCxnSpPr>
            <a:stCxn id="387" idx="3"/>
            <a:endCxn id="399" idx="1"/>
          </p:cNvCxnSpPr>
          <p:nvPr/>
        </p:nvCxnSpPr>
        <p:spPr bwMode="auto">
          <a:xfrm flipV="1">
            <a:off x="2862946" y="3160110"/>
            <a:ext cx="1081136" cy="5827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>
            <a:glow rad="127000">
              <a:srgbClr val="FFFFFF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7" name="Straight Arrow Connector 416"/>
          <p:cNvCxnSpPr>
            <a:stCxn id="399" idx="3"/>
            <a:endCxn id="482" idx="1"/>
          </p:cNvCxnSpPr>
          <p:nvPr/>
        </p:nvCxnSpPr>
        <p:spPr bwMode="auto">
          <a:xfrm>
            <a:off x="5809131" y="3160110"/>
            <a:ext cx="442091" cy="133886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>
            <a:glow rad="127000">
              <a:srgbClr val="FFFFFF"/>
            </a:glow>
          </a:effectLst>
        </p:spPr>
      </p:cxnSp>
      <p:sp>
        <p:nvSpPr>
          <p:cNvPr id="418" name="Rounded Rectangle 417"/>
          <p:cNvSpPr/>
          <p:nvPr/>
        </p:nvSpPr>
        <p:spPr bwMode="auto">
          <a:xfrm>
            <a:off x="6120311" y="1268204"/>
            <a:ext cx="2102930" cy="622041"/>
          </a:xfrm>
          <a:prstGeom prst="roundRect">
            <a:avLst>
              <a:gd name="adj" fmla="val 4609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kern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19" name="TextBox 418"/>
          <p:cNvSpPr txBox="1"/>
          <p:nvPr/>
        </p:nvSpPr>
        <p:spPr bwMode="auto">
          <a:xfrm>
            <a:off x="6135774" y="1459127"/>
            <a:ext cx="20874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Model of </a:t>
            </a:r>
            <a:r>
              <a:rPr lang="en-US" sz="1000" kern="0" dirty="0">
                <a:solidFill>
                  <a:srgbClr val="000000"/>
                </a:solidFill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Gen-Z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 Fabric</a:t>
            </a:r>
          </a:p>
        </p:txBody>
      </p:sp>
      <p:sp>
        <p:nvSpPr>
          <p:cNvPr id="420" name="Rectangle 419"/>
          <p:cNvSpPr/>
          <p:nvPr/>
        </p:nvSpPr>
        <p:spPr bwMode="auto">
          <a:xfrm>
            <a:off x="8736100" y="1257532"/>
            <a:ext cx="911073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Switches</a:t>
            </a:r>
          </a:p>
        </p:txBody>
      </p:sp>
      <p:sp>
        <p:nvSpPr>
          <p:cNvPr id="421" name="Rounded Rectangle 420"/>
          <p:cNvSpPr/>
          <p:nvPr/>
        </p:nvSpPr>
        <p:spPr bwMode="auto">
          <a:xfrm>
            <a:off x="3887159" y="1581812"/>
            <a:ext cx="1925111" cy="602928"/>
          </a:xfrm>
          <a:prstGeom prst="roundRect">
            <a:avLst>
              <a:gd name="adj" fmla="val 4609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23" name="TextBox 422"/>
          <p:cNvSpPr txBox="1"/>
          <p:nvPr/>
        </p:nvSpPr>
        <p:spPr bwMode="auto">
          <a:xfrm>
            <a:off x="3867414" y="1581811"/>
            <a:ext cx="1944856" cy="246221"/>
          </a:xfrm>
          <a:prstGeom prst="rect">
            <a:avLst/>
          </a:prstGeom>
          <a:solidFill>
            <a:srgbClr val="808080">
              <a:lumMod val="85000"/>
            </a:srgbClr>
          </a:solidFill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/redfish/v1/Fabrics</a:t>
            </a:r>
          </a:p>
        </p:txBody>
      </p:sp>
      <p:sp>
        <p:nvSpPr>
          <p:cNvPr id="424" name="TextBox 423"/>
          <p:cNvSpPr txBox="1"/>
          <p:nvPr/>
        </p:nvSpPr>
        <p:spPr bwMode="auto">
          <a:xfrm>
            <a:off x="3841631" y="1855363"/>
            <a:ext cx="195472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Use to </a:t>
            </a:r>
            <a:r>
              <a:rPr lang="en-US" sz="800" kern="0" dirty="0">
                <a:solidFill>
                  <a:srgbClr val="000000"/>
                </a:solidFill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manage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 the Fabric health and state</a:t>
            </a:r>
          </a:p>
        </p:txBody>
      </p:sp>
      <p:sp>
        <p:nvSpPr>
          <p:cNvPr id="425" name="TextBox 424"/>
          <p:cNvSpPr txBox="1"/>
          <p:nvPr/>
        </p:nvSpPr>
        <p:spPr bwMode="auto">
          <a:xfrm>
            <a:off x="6117066" y="1666898"/>
            <a:ext cx="210617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Using Switches,</a:t>
            </a:r>
            <a:r>
              <a:rPr kumimoji="0" lang="en-US" sz="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 Endpoints, and Zones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 Simplified" pitchFamily="34" charset="0"/>
              <a:ea typeface="ＭＳ Ｐゴシック" pitchFamily="34" charset="-128"/>
              <a:cs typeface="HP Simplified" pitchFamily="34" charset="0"/>
            </a:endParaRPr>
          </a:p>
        </p:txBody>
      </p:sp>
      <p:sp>
        <p:nvSpPr>
          <p:cNvPr id="426" name="TextBox 425"/>
          <p:cNvSpPr txBox="1"/>
          <p:nvPr/>
        </p:nvSpPr>
        <p:spPr bwMode="auto">
          <a:xfrm>
            <a:off x="6126420" y="1268206"/>
            <a:ext cx="2096819" cy="246221"/>
          </a:xfrm>
          <a:prstGeom prst="rect">
            <a:avLst/>
          </a:prstGeom>
          <a:solidFill>
            <a:srgbClr val="808080">
              <a:lumMod val="85000"/>
            </a:srgbClr>
          </a:solidFill>
        </p:spPr>
        <p:txBody>
          <a:bodyPr wrap="square">
            <a:spAutoFit/>
          </a:bodyPr>
          <a:lstStyle/>
          <a:p>
            <a:pPr lvl="0" algn="r" defTabSz="573588" fontAlgn="base">
              <a:spcBef>
                <a:spcPct val="0"/>
              </a:spcBef>
              <a:spcAft>
                <a:spcPts val="533"/>
              </a:spcAft>
              <a:buSzPct val="100000"/>
              <a:defRPr/>
            </a:pPr>
            <a:r>
              <a:rPr lang="en-US" sz="1000" kern="0" dirty="0">
                <a:solidFill>
                  <a:srgbClr val="FFFFFF"/>
                </a:solidFill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/redfish/v1/Fabrics/GenZ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 Simplified" pitchFamily="34" charset="0"/>
              <a:ea typeface="ＭＳ Ｐゴシック" pitchFamily="34" charset="-128"/>
              <a:cs typeface="HP Simplified" pitchFamily="34" charset="0"/>
            </a:endParaRPr>
          </a:p>
        </p:txBody>
      </p:sp>
      <p:cxnSp>
        <p:nvCxnSpPr>
          <p:cNvPr id="427" name="Straight Arrow Connector 426"/>
          <p:cNvCxnSpPr>
            <a:endCxn id="418" idx="1"/>
          </p:cNvCxnSpPr>
          <p:nvPr/>
        </p:nvCxnSpPr>
        <p:spPr bwMode="auto">
          <a:xfrm flipV="1">
            <a:off x="5812270" y="1579225"/>
            <a:ext cx="308041" cy="362145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>
            <a:glow rad="127000">
              <a:srgbClr val="FFFFFF"/>
            </a:glow>
          </a:effectLst>
        </p:spPr>
      </p:cxnSp>
      <p:cxnSp>
        <p:nvCxnSpPr>
          <p:cNvPr id="428" name="Straight Arrow Connector 427"/>
          <p:cNvCxnSpPr/>
          <p:nvPr/>
        </p:nvCxnSpPr>
        <p:spPr bwMode="auto">
          <a:xfrm flipV="1">
            <a:off x="2862946" y="1917555"/>
            <a:ext cx="1004468" cy="88020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>
            <a:glow rad="127000">
              <a:srgbClr val="FFFFFF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9" name="Straight Arrow Connector 90"/>
          <p:cNvCxnSpPr>
            <a:cxnSpLocks noChangeShapeType="1"/>
            <a:stCxn id="419" idx="3"/>
            <a:endCxn id="420" idx="1"/>
          </p:cNvCxnSpPr>
          <p:nvPr/>
        </p:nvCxnSpPr>
        <p:spPr bwMode="auto">
          <a:xfrm flipV="1">
            <a:off x="8223239" y="1347290"/>
            <a:ext cx="512861" cy="23494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" name="Rectangle 429"/>
          <p:cNvSpPr/>
          <p:nvPr/>
        </p:nvSpPr>
        <p:spPr bwMode="auto">
          <a:xfrm>
            <a:off x="9844811" y="953128"/>
            <a:ext cx="794131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Ports</a:t>
            </a:r>
          </a:p>
        </p:txBody>
      </p:sp>
      <p:cxnSp>
        <p:nvCxnSpPr>
          <p:cNvPr id="431" name="Straight Arrow Connector 90"/>
          <p:cNvCxnSpPr>
            <a:cxnSpLocks noChangeShapeType="1"/>
            <a:stCxn id="420" idx="0"/>
            <a:endCxn id="430" idx="1"/>
          </p:cNvCxnSpPr>
          <p:nvPr/>
        </p:nvCxnSpPr>
        <p:spPr bwMode="auto">
          <a:xfrm flipV="1">
            <a:off x="9191637" y="1042886"/>
            <a:ext cx="653174" cy="214646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4" name="Rectangle 433"/>
          <p:cNvSpPr/>
          <p:nvPr/>
        </p:nvSpPr>
        <p:spPr bwMode="auto">
          <a:xfrm>
            <a:off x="8728737" y="1556726"/>
            <a:ext cx="911074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Endpoints</a:t>
            </a:r>
          </a:p>
        </p:txBody>
      </p:sp>
      <p:sp>
        <p:nvSpPr>
          <p:cNvPr id="435" name="Rectangle 434"/>
          <p:cNvSpPr/>
          <p:nvPr/>
        </p:nvSpPr>
        <p:spPr bwMode="auto">
          <a:xfrm>
            <a:off x="8728737" y="1828416"/>
            <a:ext cx="911074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Zones</a:t>
            </a:r>
          </a:p>
        </p:txBody>
      </p:sp>
      <p:sp>
        <p:nvSpPr>
          <p:cNvPr id="436" name="Rectangle 435"/>
          <p:cNvSpPr/>
          <p:nvPr/>
        </p:nvSpPr>
        <p:spPr bwMode="auto">
          <a:xfrm>
            <a:off x="10835745" y="923029"/>
            <a:ext cx="1024534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Routes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437" name="Rectangle 436"/>
          <p:cNvSpPr/>
          <p:nvPr/>
        </p:nvSpPr>
        <p:spPr bwMode="auto">
          <a:xfrm>
            <a:off x="10839102" y="1168988"/>
            <a:ext cx="1021177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VCAT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438" name="Rectangle 437"/>
          <p:cNvSpPr/>
          <p:nvPr/>
        </p:nvSpPr>
        <p:spPr bwMode="auto">
          <a:xfrm>
            <a:off x="9844811" y="1444581"/>
            <a:ext cx="990934" cy="18928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 dirty="0" err="1">
                <a:solidFill>
                  <a:srgbClr val="000000"/>
                </a:solidFill>
                <a:ea typeface="ＭＳ Ｐゴシック" pitchFamily="48" charset="-128"/>
              </a:rPr>
              <a:t>MediaController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439" name="Rectangle 438"/>
          <p:cNvSpPr/>
          <p:nvPr/>
        </p:nvSpPr>
        <p:spPr bwMode="auto">
          <a:xfrm>
            <a:off x="9983680" y="1636293"/>
            <a:ext cx="950493" cy="18928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 dirty="0" err="1">
                <a:solidFill>
                  <a:srgbClr val="000000"/>
                </a:solidFill>
                <a:ea typeface="ＭＳ Ｐゴシック" pitchFamily="48" charset="-128"/>
              </a:rPr>
              <a:t>FabricAdapter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440" name="Rectangle 439"/>
          <p:cNvSpPr/>
          <p:nvPr/>
        </p:nvSpPr>
        <p:spPr bwMode="auto">
          <a:xfrm>
            <a:off x="10112391" y="1825574"/>
            <a:ext cx="950493" cy="18928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 dirty="0">
                <a:solidFill>
                  <a:srgbClr val="000000"/>
                </a:solidFill>
                <a:ea typeface="ＭＳ Ｐゴシック" pitchFamily="48" charset="-128"/>
              </a:rPr>
              <a:t>Switch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cxnSp>
        <p:nvCxnSpPr>
          <p:cNvPr id="441" name="Straight Arrow Connector 90"/>
          <p:cNvCxnSpPr>
            <a:cxnSpLocks noChangeShapeType="1"/>
            <a:stCxn id="418" idx="3"/>
            <a:endCxn id="434" idx="1"/>
          </p:cNvCxnSpPr>
          <p:nvPr/>
        </p:nvCxnSpPr>
        <p:spPr bwMode="auto">
          <a:xfrm>
            <a:off x="8223241" y="1579225"/>
            <a:ext cx="505496" cy="6725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2" name="Straight Arrow Connector 90"/>
          <p:cNvCxnSpPr>
            <a:cxnSpLocks noChangeShapeType="1"/>
            <a:stCxn id="419" idx="3"/>
            <a:endCxn id="435" idx="1"/>
          </p:cNvCxnSpPr>
          <p:nvPr/>
        </p:nvCxnSpPr>
        <p:spPr bwMode="auto">
          <a:xfrm>
            <a:off x="8223239" y="1582238"/>
            <a:ext cx="505498" cy="335936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3" name="Rectangle 442"/>
          <p:cNvSpPr/>
          <p:nvPr/>
        </p:nvSpPr>
        <p:spPr bwMode="auto">
          <a:xfrm>
            <a:off x="10657125" y="5180102"/>
            <a:ext cx="990260" cy="2128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MemoryChunks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cxnSp>
        <p:nvCxnSpPr>
          <p:cNvPr id="444" name="Straight Arrow Connector 90"/>
          <p:cNvCxnSpPr>
            <a:cxnSpLocks noChangeShapeType="1"/>
            <a:stCxn id="430" idx="3"/>
            <a:endCxn id="436" idx="1"/>
          </p:cNvCxnSpPr>
          <p:nvPr/>
        </p:nvCxnSpPr>
        <p:spPr bwMode="auto">
          <a:xfrm flipV="1">
            <a:off x="10638942" y="1012787"/>
            <a:ext cx="196803" cy="3009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5" name="Straight Arrow Connector 90"/>
          <p:cNvCxnSpPr>
            <a:cxnSpLocks noChangeShapeType="1"/>
            <a:stCxn id="430" idx="3"/>
            <a:endCxn id="437" idx="1"/>
          </p:cNvCxnSpPr>
          <p:nvPr/>
        </p:nvCxnSpPr>
        <p:spPr bwMode="auto">
          <a:xfrm>
            <a:off x="10638942" y="1042886"/>
            <a:ext cx="200160" cy="21586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6" name="Straight Arrow Connector 90"/>
          <p:cNvCxnSpPr>
            <a:cxnSpLocks noChangeShapeType="1"/>
            <a:stCxn id="434" idx="3"/>
            <a:endCxn id="438" idx="1"/>
          </p:cNvCxnSpPr>
          <p:nvPr/>
        </p:nvCxnSpPr>
        <p:spPr bwMode="auto">
          <a:xfrm flipV="1">
            <a:off x="9639811" y="1539222"/>
            <a:ext cx="205000" cy="107262"/>
          </a:xfrm>
          <a:prstGeom prst="straightConnector1">
            <a:avLst/>
          </a:prstGeom>
          <a:ln>
            <a:prstDash val="dashDot"/>
            <a:headEnd/>
            <a:tailEnd type="triangle" w="med" len="med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7" name="Straight Arrow Connector 90"/>
          <p:cNvCxnSpPr>
            <a:cxnSpLocks noChangeShapeType="1"/>
            <a:stCxn id="434" idx="3"/>
          </p:cNvCxnSpPr>
          <p:nvPr/>
        </p:nvCxnSpPr>
        <p:spPr bwMode="auto">
          <a:xfrm>
            <a:off x="9639811" y="1646484"/>
            <a:ext cx="357400" cy="45138"/>
          </a:xfrm>
          <a:prstGeom prst="straightConnector1">
            <a:avLst/>
          </a:prstGeom>
          <a:ln>
            <a:prstDash val="dashDot"/>
            <a:headEnd/>
            <a:tailEnd type="triangle" w="med" len="med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8" name="Straight Arrow Connector 90"/>
          <p:cNvCxnSpPr>
            <a:cxnSpLocks noChangeShapeType="1"/>
            <a:stCxn id="434" idx="3"/>
            <a:endCxn id="440" idx="1"/>
          </p:cNvCxnSpPr>
          <p:nvPr/>
        </p:nvCxnSpPr>
        <p:spPr bwMode="auto">
          <a:xfrm>
            <a:off x="9639811" y="1646484"/>
            <a:ext cx="472580" cy="273731"/>
          </a:xfrm>
          <a:prstGeom prst="straightConnector1">
            <a:avLst/>
          </a:prstGeom>
          <a:ln>
            <a:prstDash val="dashDot"/>
            <a:headEnd/>
            <a:tailEnd type="triangle" w="med" len="med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9" name="Straight Arrow Connector 90"/>
          <p:cNvCxnSpPr>
            <a:cxnSpLocks noChangeShapeType="1"/>
            <a:stCxn id="482" idx="3"/>
            <a:endCxn id="457" idx="1"/>
          </p:cNvCxnSpPr>
          <p:nvPr/>
        </p:nvCxnSpPr>
        <p:spPr bwMode="auto">
          <a:xfrm flipV="1">
            <a:off x="7838683" y="2864030"/>
            <a:ext cx="1493842" cy="429966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" name="Straight Arrow Connector 90"/>
          <p:cNvCxnSpPr>
            <a:cxnSpLocks noChangeShapeType="1"/>
            <a:stCxn id="482" idx="3"/>
            <a:endCxn id="458" idx="1"/>
          </p:cNvCxnSpPr>
          <p:nvPr/>
        </p:nvCxnSpPr>
        <p:spPr bwMode="auto">
          <a:xfrm flipV="1">
            <a:off x="7838683" y="3099888"/>
            <a:ext cx="1493842" cy="19410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2" name="Straight Arrow Connector 90"/>
          <p:cNvCxnSpPr>
            <a:cxnSpLocks noChangeShapeType="1"/>
            <a:stCxn id="491" idx="3"/>
          </p:cNvCxnSpPr>
          <p:nvPr/>
        </p:nvCxnSpPr>
        <p:spPr bwMode="auto">
          <a:xfrm flipV="1">
            <a:off x="10441733" y="5267769"/>
            <a:ext cx="215392" cy="75674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3" name="Straight Arrow Connector 97"/>
          <p:cNvCxnSpPr>
            <a:cxnSpLocks noChangeShapeType="1"/>
            <a:stCxn id="392" idx="2"/>
            <a:endCxn id="402" idx="0"/>
          </p:cNvCxnSpPr>
          <p:nvPr/>
        </p:nvCxnSpPr>
        <p:spPr bwMode="auto">
          <a:xfrm flipH="1">
            <a:off x="6422747" y="6053889"/>
            <a:ext cx="190092" cy="16481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4" name="TextBox 54"/>
          <p:cNvSpPr txBox="1">
            <a:spLocks noChangeArrowheads="1"/>
          </p:cNvSpPr>
          <p:nvPr/>
        </p:nvSpPr>
        <p:spPr bwMode="auto">
          <a:xfrm>
            <a:off x="8322014" y="1181225"/>
            <a:ext cx="4576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4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sp>
        <p:nvSpPr>
          <p:cNvPr id="456" name="TextBox 54"/>
          <p:cNvSpPr txBox="1">
            <a:spLocks noChangeArrowheads="1"/>
          </p:cNvSpPr>
          <p:nvPr/>
        </p:nvSpPr>
        <p:spPr bwMode="auto">
          <a:xfrm>
            <a:off x="8333834" y="1857477"/>
            <a:ext cx="4576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4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sp>
        <p:nvSpPr>
          <p:cNvPr id="457" name="Rectangle 456"/>
          <p:cNvSpPr/>
          <p:nvPr/>
        </p:nvSpPr>
        <p:spPr bwMode="auto">
          <a:xfrm>
            <a:off x="9332525" y="2768554"/>
            <a:ext cx="1113280" cy="1909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Ports</a:t>
            </a:r>
          </a:p>
        </p:txBody>
      </p:sp>
      <p:sp>
        <p:nvSpPr>
          <p:cNvPr id="458" name="Rectangle 457"/>
          <p:cNvSpPr/>
          <p:nvPr/>
        </p:nvSpPr>
        <p:spPr bwMode="auto">
          <a:xfrm>
            <a:off x="9332525" y="3004412"/>
            <a:ext cx="1113280" cy="1909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err="1">
                <a:solidFill>
                  <a:srgbClr val="000000"/>
                </a:solidFill>
                <a:ea typeface="ＭＳ Ｐゴシック" pitchFamily="48" charset="-128"/>
              </a:rPr>
              <a:t>GenZ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460" name="Rectangle 459"/>
          <p:cNvSpPr/>
          <p:nvPr/>
        </p:nvSpPr>
        <p:spPr bwMode="auto">
          <a:xfrm>
            <a:off x="11001602" y="2303831"/>
            <a:ext cx="970812" cy="1801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Routes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461" name="Rectangle 460"/>
          <p:cNvSpPr/>
          <p:nvPr/>
        </p:nvSpPr>
        <p:spPr bwMode="auto">
          <a:xfrm>
            <a:off x="10997531" y="2552089"/>
            <a:ext cx="974883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  <a:ea typeface="ＭＳ Ｐゴシック" pitchFamily="48" charset="-128"/>
              </a:rPr>
              <a:t>VCAT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462" name="Rectangle 461"/>
          <p:cNvSpPr/>
          <p:nvPr/>
        </p:nvSpPr>
        <p:spPr bwMode="auto">
          <a:xfrm>
            <a:off x="10997531" y="2804796"/>
            <a:ext cx="974883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Metrics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cxnSp>
        <p:nvCxnSpPr>
          <p:cNvPr id="464" name="Straight Arrow Connector 90"/>
          <p:cNvCxnSpPr>
            <a:cxnSpLocks noChangeShapeType="1"/>
            <a:stCxn id="457" idx="3"/>
            <a:endCxn id="460" idx="1"/>
          </p:cNvCxnSpPr>
          <p:nvPr/>
        </p:nvCxnSpPr>
        <p:spPr bwMode="auto">
          <a:xfrm flipV="1">
            <a:off x="10445805" y="2393917"/>
            <a:ext cx="555797" cy="47011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5" name="Straight Arrow Connector 90"/>
          <p:cNvCxnSpPr>
            <a:cxnSpLocks noChangeShapeType="1"/>
            <a:stCxn id="457" idx="3"/>
            <a:endCxn id="461" idx="1"/>
          </p:cNvCxnSpPr>
          <p:nvPr/>
        </p:nvCxnSpPr>
        <p:spPr bwMode="auto">
          <a:xfrm flipV="1">
            <a:off x="10445805" y="2641847"/>
            <a:ext cx="551726" cy="22218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6" name="Straight Arrow Connector 90"/>
          <p:cNvCxnSpPr>
            <a:cxnSpLocks noChangeShapeType="1"/>
            <a:stCxn id="457" idx="3"/>
            <a:endCxn id="462" idx="1"/>
          </p:cNvCxnSpPr>
          <p:nvPr/>
        </p:nvCxnSpPr>
        <p:spPr bwMode="auto">
          <a:xfrm>
            <a:off x="10445805" y="2864030"/>
            <a:ext cx="551726" cy="30524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7" name="TextBox 54"/>
          <p:cNvSpPr txBox="1">
            <a:spLocks noChangeArrowheads="1"/>
          </p:cNvSpPr>
          <p:nvPr/>
        </p:nvSpPr>
        <p:spPr bwMode="auto">
          <a:xfrm>
            <a:off x="8753671" y="2739107"/>
            <a:ext cx="4576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4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sp>
        <p:nvSpPr>
          <p:cNvPr id="468" name="Rectangle 467"/>
          <p:cNvSpPr/>
          <p:nvPr/>
        </p:nvSpPr>
        <p:spPr bwMode="auto">
          <a:xfrm>
            <a:off x="10997531" y="3053480"/>
            <a:ext cx="970812" cy="1801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SSDT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469" name="Rectangle 468"/>
          <p:cNvSpPr/>
          <p:nvPr/>
        </p:nvSpPr>
        <p:spPr bwMode="auto">
          <a:xfrm>
            <a:off x="10993460" y="3301738"/>
            <a:ext cx="974883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MSDT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471" name="Rectangle 470"/>
          <p:cNvSpPr/>
          <p:nvPr/>
        </p:nvSpPr>
        <p:spPr bwMode="auto">
          <a:xfrm>
            <a:off x="11004109" y="3527621"/>
            <a:ext cx="974883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REQ-VCAT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472" name="Rectangle 471"/>
          <p:cNvSpPr/>
          <p:nvPr/>
        </p:nvSpPr>
        <p:spPr bwMode="auto">
          <a:xfrm>
            <a:off x="10993459" y="3779936"/>
            <a:ext cx="974883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RSP-VCAT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cxnSp>
        <p:nvCxnSpPr>
          <p:cNvPr id="474" name="Straight Arrow Connector 90"/>
          <p:cNvCxnSpPr>
            <a:cxnSpLocks noChangeShapeType="1"/>
          </p:cNvCxnSpPr>
          <p:nvPr/>
        </p:nvCxnSpPr>
        <p:spPr bwMode="auto">
          <a:xfrm>
            <a:off x="10441734" y="3103064"/>
            <a:ext cx="551726" cy="30524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5" name="Straight Arrow Connector 90"/>
          <p:cNvCxnSpPr>
            <a:cxnSpLocks noChangeShapeType="1"/>
            <a:stCxn id="458" idx="3"/>
            <a:endCxn id="469" idx="1"/>
          </p:cNvCxnSpPr>
          <p:nvPr/>
        </p:nvCxnSpPr>
        <p:spPr bwMode="auto">
          <a:xfrm>
            <a:off x="10445805" y="3099888"/>
            <a:ext cx="547655" cy="29160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7" name="Straight Arrow Connector 90"/>
          <p:cNvCxnSpPr>
            <a:cxnSpLocks noChangeShapeType="1"/>
            <a:stCxn id="458" idx="3"/>
            <a:endCxn id="471" idx="1"/>
          </p:cNvCxnSpPr>
          <p:nvPr/>
        </p:nvCxnSpPr>
        <p:spPr bwMode="auto">
          <a:xfrm>
            <a:off x="10445805" y="3099888"/>
            <a:ext cx="558304" cy="517491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8" name="Straight Arrow Connector 90"/>
          <p:cNvCxnSpPr>
            <a:cxnSpLocks noChangeShapeType="1"/>
            <a:stCxn id="458" idx="3"/>
            <a:endCxn id="472" idx="1"/>
          </p:cNvCxnSpPr>
          <p:nvPr/>
        </p:nvCxnSpPr>
        <p:spPr bwMode="auto">
          <a:xfrm>
            <a:off x="10445805" y="3099888"/>
            <a:ext cx="547654" cy="769806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1" name="Group 480"/>
          <p:cNvGrpSpPr/>
          <p:nvPr/>
        </p:nvGrpSpPr>
        <p:grpSpPr>
          <a:xfrm>
            <a:off x="6247789" y="2959390"/>
            <a:ext cx="1602913" cy="698055"/>
            <a:chOff x="6011619" y="2577886"/>
            <a:chExt cx="1602913" cy="698055"/>
          </a:xfrm>
        </p:grpSpPr>
        <p:sp>
          <p:nvSpPr>
            <p:cNvPr id="482" name="Rounded Rectangle 481"/>
            <p:cNvSpPr/>
            <p:nvPr/>
          </p:nvSpPr>
          <p:spPr bwMode="auto">
            <a:xfrm>
              <a:off x="6015052" y="2578688"/>
              <a:ext cx="1587461" cy="667608"/>
            </a:xfrm>
            <a:prstGeom prst="roundRect">
              <a:avLst>
                <a:gd name="adj" fmla="val 460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483" name="TextBox 482"/>
            <p:cNvSpPr txBox="1"/>
            <p:nvPr/>
          </p:nvSpPr>
          <p:spPr bwMode="auto">
            <a:xfrm>
              <a:off x="6011619" y="2577886"/>
              <a:ext cx="1591852" cy="400110"/>
            </a:xfrm>
            <a:prstGeom prst="rect">
              <a:avLst/>
            </a:prstGeom>
            <a:solidFill>
              <a:srgbClr val="808080">
                <a:lumMod val="85000"/>
              </a:srgbClr>
            </a:solidFill>
          </p:spPr>
          <p:txBody>
            <a:bodyPr>
              <a:spAutoFit/>
            </a:bodyPr>
            <a:lstStyle/>
            <a:p>
              <a:pPr marL="0" marR="0" lvl="0" indent="0" algn="r" defTabSz="5735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33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/redfish/v1/Systems/&lt;id&gt;/</a:t>
              </a: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FabricAdapters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endParaRPr>
            </a:p>
          </p:txBody>
        </p:sp>
        <p:sp>
          <p:nvSpPr>
            <p:cNvPr id="484" name="TextBox 483"/>
            <p:cNvSpPr txBox="1"/>
            <p:nvPr/>
          </p:nvSpPr>
          <p:spPr>
            <a:xfrm>
              <a:off x="6126926" y="2937387"/>
              <a:ext cx="14876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Bridge from SoC interface to Gen-Z Fabric</a:t>
              </a:r>
            </a:p>
          </p:txBody>
        </p:sp>
      </p:grpSp>
      <p:grpSp>
        <p:nvGrpSpPr>
          <p:cNvPr id="485" name="Group 484"/>
          <p:cNvGrpSpPr/>
          <p:nvPr/>
        </p:nvGrpSpPr>
        <p:grpSpPr>
          <a:xfrm>
            <a:off x="7882365" y="4343558"/>
            <a:ext cx="2547350" cy="646387"/>
            <a:chOff x="7646195" y="3962054"/>
            <a:chExt cx="2547350" cy="646387"/>
          </a:xfrm>
        </p:grpSpPr>
        <p:grpSp>
          <p:nvGrpSpPr>
            <p:cNvPr id="486" name="Group 485"/>
            <p:cNvGrpSpPr/>
            <p:nvPr/>
          </p:nvGrpSpPr>
          <p:grpSpPr>
            <a:xfrm>
              <a:off x="7646195" y="3962054"/>
              <a:ext cx="2547350" cy="622133"/>
              <a:chOff x="8011784" y="4998504"/>
              <a:chExt cx="1864438" cy="622133"/>
            </a:xfrm>
          </p:grpSpPr>
          <p:sp>
            <p:nvSpPr>
              <p:cNvPr id="488" name="Rounded Rectangle 487"/>
              <p:cNvSpPr/>
              <p:nvPr/>
            </p:nvSpPr>
            <p:spPr bwMode="auto">
              <a:xfrm>
                <a:off x="8017936" y="4998504"/>
                <a:ext cx="1858285" cy="622133"/>
              </a:xfrm>
              <a:prstGeom prst="roundRect">
                <a:avLst>
                  <a:gd name="adj" fmla="val 4609"/>
                </a:avLst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kern="0">
                  <a:solidFill>
                    <a:srgbClr val="000000"/>
                  </a:solidFill>
                  <a:latin typeface="Gill Sans MT"/>
                </a:endParaRPr>
              </a:p>
            </p:txBody>
          </p:sp>
          <p:sp>
            <p:nvSpPr>
              <p:cNvPr id="489" name="TextBox 488"/>
              <p:cNvSpPr txBox="1"/>
              <p:nvPr/>
            </p:nvSpPr>
            <p:spPr bwMode="auto">
              <a:xfrm>
                <a:off x="8011784" y="4998504"/>
                <a:ext cx="1864438" cy="400110"/>
              </a:xfrm>
              <a:prstGeom prst="rect">
                <a:avLst/>
              </a:prstGeom>
              <a:solidFill>
                <a:srgbClr val="808080">
                  <a:lumMod val="85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r" defTabSz="5735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533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P Simplified" pitchFamily="34" charset="0"/>
                    <a:ea typeface="ＭＳ Ｐゴシック" pitchFamily="34" charset="-128"/>
                    <a:cs typeface="HP Simplified" pitchFamily="34" charset="0"/>
                  </a:rPr>
                  <a:t>/redfish/v1/Chassis/&lt;id&gt;/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P Simplified" pitchFamily="34" charset="0"/>
                    <a:ea typeface="ＭＳ Ｐゴシック" pitchFamily="34" charset="-128"/>
                    <a:cs typeface="HP Simplified" pitchFamily="34" charset="0"/>
                  </a:rPr>
                  <a:t>MediaControllers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endParaRPr>
              </a:p>
            </p:txBody>
          </p:sp>
        </p:grpSp>
        <p:sp>
          <p:nvSpPr>
            <p:cNvPr id="487" name="TextBox 486"/>
            <p:cNvSpPr txBox="1"/>
            <p:nvPr/>
          </p:nvSpPr>
          <p:spPr>
            <a:xfrm>
              <a:off x="7663004" y="4362220"/>
              <a:ext cx="25305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Media controller for Gen-Z access</a:t>
              </a:r>
            </a:p>
          </p:txBody>
        </p:sp>
      </p:grpSp>
      <p:grpSp>
        <p:nvGrpSpPr>
          <p:cNvPr id="490" name="Group 489"/>
          <p:cNvGrpSpPr/>
          <p:nvPr/>
        </p:nvGrpSpPr>
        <p:grpSpPr>
          <a:xfrm>
            <a:off x="7902789" y="5085421"/>
            <a:ext cx="2538945" cy="516043"/>
            <a:chOff x="7455299" y="4397257"/>
            <a:chExt cx="2538945" cy="516043"/>
          </a:xfrm>
        </p:grpSpPr>
        <p:sp>
          <p:nvSpPr>
            <p:cNvPr id="491" name="Rounded Rectangle 490"/>
            <p:cNvSpPr/>
            <p:nvPr/>
          </p:nvSpPr>
          <p:spPr bwMode="auto">
            <a:xfrm>
              <a:off x="7455300" y="4397257"/>
              <a:ext cx="2538943" cy="516043"/>
            </a:xfrm>
            <a:prstGeom prst="roundRect">
              <a:avLst>
                <a:gd name="adj" fmla="val 4609"/>
              </a:avLst>
            </a:prstGeom>
            <a:solidFill>
              <a:srgbClr val="BBE0E3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492" name="TextBox 491"/>
            <p:cNvSpPr txBox="1"/>
            <p:nvPr/>
          </p:nvSpPr>
          <p:spPr bwMode="auto">
            <a:xfrm>
              <a:off x="7455299" y="4397257"/>
              <a:ext cx="2538945" cy="246221"/>
            </a:xfrm>
            <a:prstGeom prst="rect">
              <a:avLst/>
            </a:prstGeom>
            <a:solidFill>
              <a:srgbClr val="808080">
                <a:lumMod val="85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r" defTabSz="5735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33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/redfish/v1/Chassis/&lt;id&gt;/</a:t>
              </a: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MemoryDomains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endParaRPr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7505477" y="4636716"/>
              <a:ext cx="23118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Collection of exportable memory regions</a:t>
              </a:r>
            </a:p>
          </p:txBody>
        </p:sp>
      </p:grpSp>
      <p:grpSp>
        <p:nvGrpSpPr>
          <p:cNvPr id="494" name="Group 493"/>
          <p:cNvGrpSpPr/>
          <p:nvPr/>
        </p:nvGrpSpPr>
        <p:grpSpPr>
          <a:xfrm>
            <a:off x="7913761" y="5701493"/>
            <a:ext cx="2547350" cy="622133"/>
            <a:chOff x="7677591" y="5319989"/>
            <a:chExt cx="2547350" cy="622133"/>
          </a:xfrm>
        </p:grpSpPr>
        <p:grpSp>
          <p:nvGrpSpPr>
            <p:cNvPr id="495" name="Group 494"/>
            <p:cNvGrpSpPr/>
            <p:nvPr/>
          </p:nvGrpSpPr>
          <p:grpSpPr>
            <a:xfrm>
              <a:off x="7677591" y="5319989"/>
              <a:ext cx="2547350" cy="622133"/>
              <a:chOff x="8011784" y="4998504"/>
              <a:chExt cx="1864438" cy="622133"/>
            </a:xfrm>
          </p:grpSpPr>
          <p:sp>
            <p:nvSpPr>
              <p:cNvPr id="497" name="Rounded Rectangle 496"/>
              <p:cNvSpPr/>
              <p:nvPr/>
            </p:nvSpPr>
            <p:spPr bwMode="auto">
              <a:xfrm>
                <a:off x="8017936" y="4998504"/>
                <a:ext cx="1858285" cy="622133"/>
              </a:xfrm>
              <a:prstGeom prst="roundRect">
                <a:avLst>
                  <a:gd name="adj" fmla="val 4609"/>
                </a:avLst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kern="0">
                  <a:solidFill>
                    <a:srgbClr val="000000"/>
                  </a:solidFill>
                  <a:latin typeface="Gill Sans MT"/>
                </a:endParaRPr>
              </a:p>
            </p:txBody>
          </p:sp>
          <p:sp>
            <p:nvSpPr>
              <p:cNvPr id="498" name="TextBox 497"/>
              <p:cNvSpPr txBox="1"/>
              <p:nvPr/>
            </p:nvSpPr>
            <p:spPr bwMode="auto">
              <a:xfrm>
                <a:off x="8011784" y="4998504"/>
                <a:ext cx="1864438" cy="246221"/>
              </a:xfrm>
              <a:prstGeom prst="rect">
                <a:avLst/>
              </a:prstGeom>
              <a:solidFill>
                <a:srgbClr val="808080">
                  <a:lumMod val="85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r" defTabSz="5735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533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P Simplified" pitchFamily="34" charset="0"/>
                    <a:ea typeface="ＭＳ Ｐゴシック" pitchFamily="34" charset="-128"/>
                    <a:cs typeface="HP Simplified" pitchFamily="34" charset="0"/>
                  </a:rPr>
                  <a:t>/redfish/v1/Chassis/&lt;id&gt;/Memory</a:t>
                </a:r>
              </a:p>
            </p:txBody>
          </p:sp>
        </p:grpSp>
        <p:sp>
          <p:nvSpPr>
            <p:cNvPr id="496" name="TextBox 495"/>
            <p:cNvSpPr txBox="1"/>
            <p:nvPr/>
          </p:nvSpPr>
          <p:spPr>
            <a:xfrm>
              <a:off x="7704265" y="5629864"/>
              <a:ext cx="25184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Physical Media of resource</a:t>
              </a:r>
            </a:p>
          </p:txBody>
        </p:sp>
      </p:grpSp>
      <p:cxnSp>
        <p:nvCxnSpPr>
          <p:cNvPr id="499" name="Straight Arrow Connector 90"/>
          <p:cNvCxnSpPr>
            <a:cxnSpLocks noChangeShapeType="1"/>
            <a:stCxn id="392" idx="3"/>
          </p:cNvCxnSpPr>
          <p:nvPr/>
        </p:nvCxnSpPr>
        <p:spPr bwMode="auto">
          <a:xfrm flipV="1">
            <a:off x="7541981" y="4722187"/>
            <a:ext cx="348787" cy="1020636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0" name="Straight Arrow Connector 90"/>
          <p:cNvCxnSpPr>
            <a:cxnSpLocks noChangeShapeType="1"/>
            <a:stCxn id="393" idx="3"/>
            <a:endCxn id="491" idx="1"/>
          </p:cNvCxnSpPr>
          <p:nvPr/>
        </p:nvCxnSpPr>
        <p:spPr bwMode="auto">
          <a:xfrm flipV="1">
            <a:off x="7541981" y="5343443"/>
            <a:ext cx="360809" cy="40237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" name="Straight Arrow Connector 90"/>
          <p:cNvCxnSpPr>
            <a:cxnSpLocks noChangeShapeType="1"/>
            <a:stCxn id="393" idx="3"/>
          </p:cNvCxnSpPr>
          <p:nvPr/>
        </p:nvCxnSpPr>
        <p:spPr bwMode="auto">
          <a:xfrm>
            <a:off x="7541981" y="5745818"/>
            <a:ext cx="384573" cy="23339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" name="Rectangle 501"/>
          <p:cNvSpPr/>
          <p:nvPr/>
        </p:nvSpPr>
        <p:spPr bwMode="auto">
          <a:xfrm>
            <a:off x="10161995" y="2022658"/>
            <a:ext cx="990260" cy="2128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MemoryChunks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cxnSp>
        <p:nvCxnSpPr>
          <p:cNvPr id="503" name="Straight Arrow Connector 90"/>
          <p:cNvCxnSpPr>
            <a:cxnSpLocks noChangeShapeType="1"/>
            <a:stCxn id="434" idx="3"/>
            <a:endCxn id="502" idx="1"/>
          </p:cNvCxnSpPr>
          <p:nvPr/>
        </p:nvCxnSpPr>
        <p:spPr bwMode="auto">
          <a:xfrm>
            <a:off x="9639811" y="1646484"/>
            <a:ext cx="522184" cy="482622"/>
          </a:xfrm>
          <a:prstGeom prst="straightConnector1">
            <a:avLst/>
          </a:prstGeom>
          <a:ln>
            <a:prstDash val="dashDot"/>
            <a:headEnd/>
            <a:tailEnd type="triangle" w="med" len="med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1" name="TextBox 54"/>
          <p:cNvSpPr txBox="1">
            <a:spLocks noChangeArrowheads="1"/>
          </p:cNvSpPr>
          <p:nvPr/>
        </p:nvSpPr>
        <p:spPr bwMode="auto">
          <a:xfrm>
            <a:off x="8333834" y="1431402"/>
            <a:ext cx="4576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4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sp>
        <p:nvSpPr>
          <p:cNvPr id="122" name="TextBox 54"/>
          <p:cNvSpPr txBox="1">
            <a:spLocks noChangeArrowheads="1"/>
          </p:cNvSpPr>
          <p:nvPr/>
        </p:nvSpPr>
        <p:spPr bwMode="auto">
          <a:xfrm>
            <a:off x="9410000" y="896873"/>
            <a:ext cx="4576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4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10686770" y="4731414"/>
            <a:ext cx="794131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Ports</a:t>
            </a:r>
          </a:p>
        </p:txBody>
      </p:sp>
      <p:cxnSp>
        <p:nvCxnSpPr>
          <p:cNvPr id="124" name="Straight Arrow Connector 90"/>
          <p:cNvCxnSpPr>
            <a:cxnSpLocks noChangeShapeType="1"/>
            <a:endCxn id="123" idx="1"/>
          </p:cNvCxnSpPr>
          <p:nvPr/>
        </p:nvCxnSpPr>
        <p:spPr bwMode="auto">
          <a:xfrm>
            <a:off x="10423550" y="4678323"/>
            <a:ext cx="263220" cy="14284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DC8184DE-FBF5-446D-907F-CBD3C8CB50BD}"/>
              </a:ext>
            </a:extLst>
          </p:cNvPr>
          <p:cNvSpPr/>
          <p:nvPr/>
        </p:nvSpPr>
        <p:spPr bwMode="auto">
          <a:xfrm>
            <a:off x="8735010" y="2121150"/>
            <a:ext cx="915527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AddressPools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cxnSp>
        <p:nvCxnSpPr>
          <p:cNvPr id="120" name="Straight Arrow Connector 90">
            <a:extLst>
              <a:ext uri="{FF2B5EF4-FFF2-40B4-BE49-F238E27FC236}">
                <a16:creationId xmlns:a16="http://schemas.microsoft.com/office/drawing/2014/main" xmlns="" id="{3A09EDD7-8AE4-4E33-B672-C771BD2E513B}"/>
              </a:ext>
            </a:extLst>
          </p:cNvPr>
          <p:cNvCxnSpPr>
            <a:cxnSpLocks noChangeShapeType="1"/>
            <a:stCxn id="419" idx="3"/>
          </p:cNvCxnSpPr>
          <p:nvPr/>
        </p:nvCxnSpPr>
        <p:spPr bwMode="auto">
          <a:xfrm>
            <a:off x="8223239" y="1582238"/>
            <a:ext cx="511149" cy="62662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TextBox 54">
            <a:extLst>
              <a:ext uri="{FF2B5EF4-FFF2-40B4-BE49-F238E27FC236}">
                <a16:creationId xmlns:a16="http://schemas.microsoft.com/office/drawing/2014/main" xmlns="" id="{4D5F4690-A1C1-40D3-9CA6-CF97849C1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7056" y="2075791"/>
            <a:ext cx="4576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4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</p:spTree>
    <p:extLst>
      <p:ext uri="{BB962C8B-B14F-4D97-AF65-F5344CB8AC3E}">
        <p14:creationId xmlns:p14="http://schemas.microsoft.com/office/powerpoint/2010/main" val="87424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989" y="243935"/>
            <a:ext cx="10515600" cy="568028"/>
          </a:xfrm>
        </p:spPr>
        <p:txBody>
          <a:bodyPr>
            <a:normAutofit/>
          </a:bodyPr>
          <a:lstStyle/>
          <a:p>
            <a:r>
              <a:rPr lang="en-US" dirty="0"/>
              <a:t>Fabric model (Gen-Z) to FAM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9874075" y="6052363"/>
            <a:ext cx="436073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357288" y="5867697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Navigation Link</a:t>
            </a:r>
          </a:p>
        </p:txBody>
      </p:sp>
      <p:sp>
        <p:nvSpPr>
          <p:cNvPr id="49" name="Oval 48"/>
          <p:cNvSpPr/>
          <p:nvPr/>
        </p:nvSpPr>
        <p:spPr>
          <a:xfrm>
            <a:off x="9852906" y="5665417"/>
            <a:ext cx="478410" cy="2647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357288" y="5598727"/>
            <a:ext cx="889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resources</a:t>
            </a:r>
          </a:p>
        </p:txBody>
      </p:sp>
      <p:sp>
        <p:nvSpPr>
          <p:cNvPr id="39" name="Oval 38"/>
          <p:cNvSpPr/>
          <p:nvPr/>
        </p:nvSpPr>
        <p:spPr>
          <a:xfrm>
            <a:off x="4716867" y="1746395"/>
            <a:ext cx="1015859" cy="86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400" dirty="0"/>
          </a:p>
        </p:txBody>
      </p:sp>
      <p:sp>
        <p:nvSpPr>
          <p:cNvPr id="40" name="Oval 39"/>
          <p:cNvSpPr/>
          <p:nvPr/>
        </p:nvSpPr>
        <p:spPr>
          <a:xfrm>
            <a:off x="4886194" y="2193684"/>
            <a:ext cx="655383" cy="495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GenZ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552816" y="3975043"/>
            <a:ext cx="1015859" cy="86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400" dirty="0"/>
          </a:p>
        </p:txBody>
      </p:sp>
      <p:sp>
        <p:nvSpPr>
          <p:cNvPr id="42" name="Oval 41"/>
          <p:cNvSpPr/>
          <p:nvPr/>
        </p:nvSpPr>
        <p:spPr>
          <a:xfrm>
            <a:off x="4082217" y="4141457"/>
            <a:ext cx="866539" cy="7081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Initiator Endpoint</a:t>
            </a:r>
          </a:p>
        </p:txBody>
      </p:sp>
      <p:cxnSp>
        <p:nvCxnSpPr>
          <p:cNvPr id="47" name="Curved Connector 46"/>
          <p:cNvCxnSpPr>
            <a:stCxn id="40" idx="4"/>
            <a:endCxn id="41" idx="0"/>
          </p:cNvCxnSpPr>
          <p:nvPr/>
        </p:nvCxnSpPr>
        <p:spPr>
          <a:xfrm rot="5400000">
            <a:off x="4494141" y="3255297"/>
            <a:ext cx="1286351" cy="15314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182646" y="4146244"/>
            <a:ext cx="866539" cy="7081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Target Endpoint</a:t>
            </a:r>
          </a:p>
        </p:txBody>
      </p:sp>
      <p:cxnSp>
        <p:nvCxnSpPr>
          <p:cNvPr id="56" name="Curved Connector 55"/>
          <p:cNvCxnSpPr>
            <a:stCxn id="78" idx="4"/>
            <a:endCxn id="39" idx="0"/>
          </p:cNvCxnSpPr>
          <p:nvPr/>
        </p:nvCxnSpPr>
        <p:spPr>
          <a:xfrm rot="5400000">
            <a:off x="5190780" y="1354976"/>
            <a:ext cx="425436" cy="35740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650169" y="3993956"/>
            <a:ext cx="808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Endpoints</a:t>
            </a:r>
          </a:p>
        </p:txBody>
      </p:sp>
      <p:sp>
        <p:nvSpPr>
          <p:cNvPr id="64" name="Oval 63"/>
          <p:cNvSpPr/>
          <p:nvPr/>
        </p:nvSpPr>
        <p:spPr>
          <a:xfrm>
            <a:off x="3911492" y="2781607"/>
            <a:ext cx="1015859" cy="86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400" dirty="0"/>
          </a:p>
        </p:txBody>
      </p:sp>
      <p:sp>
        <p:nvSpPr>
          <p:cNvPr id="65" name="Oval 64"/>
          <p:cNvSpPr/>
          <p:nvPr/>
        </p:nvSpPr>
        <p:spPr>
          <a:xfrm>
            <a:off x="4104936" y="3278521"/>
            <a:ext cx="644724" cy="436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Zone1</a:t>
            </a:r>
          </a:p>
        </p:txBody>
      </p:sp>
      <p:cxnSp>
        <p:nvCxnSpPr>
          <p:cNvPr id="67" name="Curved Connector 66"/>
          <p:cNvCxnSpPr>
            <a:stCxn id="40" idx="4"/>
            <a:endCxn id="64" idx="7"/>
          </p:cNvCxnSpPr>
          <p:nvPr/>
        </p:nvCxnSpPr>
        <p:spPr>
          <a:xfrm rot="5400000">
            <a:off x="4886672" y="2580602"/>
            <a:ext cx="219125" cy="43530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42" idx="0"/>
            <a:endCxn id="65" idx="4"/>
          </p:cNvCxnSpPr>
          <p:nvPr/>
        </p:nvCxnSpPr>
        <p:spPr>
          <a:xfrm rot="16200000" flipV="1">
            <a:off x="4258063" y="3884032"/>
            <a:ext cx="426661" cy="8818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51" idx="0"/>
            <a:endCxn id="65" idx="4"/>
          </p:cNvCxnSpPr>
          <p:nvPr/>
        </p:nvCxnSpPr>
        <p:spPr>
          <a:xfrm rot="16200000" flipV="1">
            <a:off x="4805883" y="3336211"/>
            <a:ext cx="431448" cy="118861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067465" y="104346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Initiator Side</a:t>
            </a:r>
          </a:p>
        </p:txBody>
      </p:sp>
      <p:sp>
        <p:nvSpPr>
          <p:cNvPr id="78" name="Oval 77"/>
          <p:cNvSpPr/>
          <p:nvPr/>
        </p:nvSpPr>
        <p:spPr>
          <a:xfrm>
            <a:off x="5148929" y="821308"/>
            <a:ext cx="866539" cy="4996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Service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Root</a:t>
            </a:r>
          </a:p>
        </p:txBody>
      </p:sp>
      <p:cxnSp>
        <p:nvCxnSpPr>
          <p:cNvPr id="79" name="Curved Connector 78"/>
          <p:cNvCxnSpPr>
            <a:stCxn id="78" idx="4"/>
            <a:endCxn id="81" idx="0"/>
          </p:cNvCxnSpPr>
          <p:nvPr/>
        </p:nvCxnSpPr>
        <p:spPr>
          <a:xfrm rot="5400000">
            <a:off x="3624160" y="-141868"/>
            <a:ext cx="495213" cy="34208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cxnSpLocks/>
            <a:stCxn id="82" idx="4"/>
            <a:endCxn id="88" idx="6"/>
          </p:cNvCxnSpPr>
          <p:nvPr/>
        </p:nvCxnSpPr>
        <p:spPr>
          <a:xfrm rot="5400000">
            <a:off x="1674043" y="2777577"/>
            <a:ext cx="518393" cy="464338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cxnSpLocks/>
            <a:stCxn id="88" idx="4"/>
            <a:endCxn id="112" idx="0"/>
          </p:cNvCxnSpPr>
          <p:nvPr/>
        </p:nvCxnSpPr>
        <p:spPr>
          <a:xfrm rot="5400000">
            <a:off x="1011111" y="3547473"/>
            <a:ext cx="488829" cy="33599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26032" y="2547206"/>
            <a:ext cx="1063843" cy="923851"/>
            <a:chOff x="3078318" y="3243506"/>
            <a:chExt cx="1063843" cy="923851"/>
          </a:xfrm>
        </p:grpSpPr>
        <p:sp>
          <p:nvSpPr>
            <p:cNvPr id="87" name="Oval 86"/>
            <p:cNvSpPr/>
            <p:nvPr/>
          </p:nvSpPr>
          <p:spPr>
            <a:xfrm>
              <a:off x="3078318" y="3260870"/>
              <a:ext cx="1063843" cy="86181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en-US" sz="1400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3498261" y="3763128"/>
              <a:ext cx="555095" cy="4042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294625" y="3243506"/>
              <a:ext cx="7986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Fabric </a:t>
              </a:r>
            </a:p>
            <a:p>
              <a:r>
                <a:rPr lang="en-US" sz="1200" dirty="0"/>
                <a:t>Adapters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53403" y="1816172"/>
            <a:ext cx="1015859" cy="934378"/>
            <a:chOff x="3116759" y="1872108"/>
            <a:chExt cx="1015859" cy="934378"/>
          </a:xfrm>
        </p:grpSpPr>
        <p:sp>
          <p:nvSpPr>
            <p:cNvPr id="81" name="Oval 80"/>
            <p:cNvSpPr/>
            <p:nvPr/>
          </p:nvSpPr>
          <p:spPr>
            <a:xfrm>
              <a:off x="3116759" y="1872108"/>
              <a:ext cx="1015859" cy="8618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en-US" sz="1400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3359921" y="2416309"/>
              <a:ext cx="537686" cy="3901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86629" y="1910174"/>
              <a:ext cx="6909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Systems</a:t>
              </a:r>
            </a:p>
          </p:txBody>
        </p:sp>
      </p:grpSp>
      <p:cxnSp>
        <p:nvCxnSpPr>
          <p:cNvPr id="62" name="Curved Connector 61"/>
          <p:cNvCxnSpPr>
            <a:cxnSpLocks/>
            <a:stCxn id="88" idx="5"/>
            <a:endCxn id="42" idx="3"/>
          </p:cNvCxnSpPr>
          <p:nvPr/>
        </p:nvCxnSpPr>
        <p:spPr>
          <a:xfrm rot="16200000" flipH="1">
            <a:off x="2247408" y="2784228"/>
            <a:ext cx="1334080" cy="2589341"/>
          </a:xfrm>
          <a:prstGeom prst="curvedConnector3">
            <a:avLst>
              <a:gd name="adj1" fmla="val 124910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944344" y="1755388"/>
            <a:ext cx="619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Fabrics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6733" y="4468939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ConnectedEntity</a:t>
            </a:r>
            <a:r>
              <a:rPr lang="en-US" sz="1200" dirty="0"/>
              <a:t>/</a:t>
            </a:r>
          </a:p>
          <a:p>
            <a:r>
              <a:rPr lang="en-US" sz="1200" dirty="0" err="1"/>
              <a:t>Links.Endpoints</a:t>
            </a:r>
            <a:endParaRPr lang="en-US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7976160" y="2746138"/>
            <a:ext cx="1179994" cy="947684"/>
            <a:chOff x="8226193" y="3139014"/>
            <a:chExt cx="1179994" cy="947684"/>
          </a:xfrm>
        </p:grpSpPr>
        <p:sp>
          <p:nvSpPr>
            <p:cNvPr id="99" name="Oval 98"/>
            <p:cNvSpPr/>
            <p:nvPr/>
          </p:nvSpPr>
          <p:spPr>
            <a:xfrm>
              <a:off x="8226193" y="3150848"/>
              <a:ext cx="1147403" cy="86181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en-US" sz="1400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8575116" y="3738577"/>
              <a:ext cx="447470" cy="3481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480934" y="3139014"/>
              <a:ext cx="9252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Media</a:t>
              </a:r>
            </a:p>
            <a:p>
              <a:r>
                <a:rPr lang="en-US" sz="1200" dirty="0"/>
                <a:t>Controllers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787614" y="4122552"/>
            <a:ext cx="1274354" cy="941668"/>
            <a:chOff x="9094451" y="4199180"/>
            <a:chExt cx="1274354" cy="941668"/>
          </a:xfrm>
        </p:grpSpPr>
        <p:sp>
          <p:nvSpPr>
            <p:cNvPr id="128" name="Oval 127"/>
            <p:cNvSpPr/>
            <p:nvPr/>
          </p:nvSpPr>
          <p:spPr>
            <a:xfrm>
              <a:off x="9094451" y="4232621"/>
              <a:ext cx="1274354" cy="86181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en-US" sz="1400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9506347" y="4791851"/>
              <a:ext cx="436995" cy="3489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9411275" y="4199180"/>
              <a:ext cx="73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Memory</a:t>
              </a:r>
            </a:p>
            <a:p>
              <a:r>
                <a:rPr lang="en-US" sz="1200" dirty="0"/>
                <a:t>Chunks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438872" y="2679390"/>
            <a:ext cx="1150596" cy="922903"/>
            <a:chOff x="7690909" y="4207342"/>
            <a:chExt cx="1150596" cy="922903"/>
          </a:xfrm>
        </p:grpSpPr>
        <p:sp>
          <p:nvSpPr>
            <p:cNvPr id="101" name="Oval 100"/>
            <p:cNvSpPr/>
            <p:nvPr/>
          </p:nvSpPr>
          <p:spPr>
            <a:xfrm>
              <a:off x="7690909" y="4216710"/>
              <a:ext cx="1150596" cy="86181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en-US" sz="1400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8095780" y="4859819"/>
              <a:ext cx="361037" cy="2704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765568" y="4207342"/>
              <a:ext cx="967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Memory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59094" y="1732660"/>
            <a:ext cx="1015859" cy="861819"/>
            <a:chOff x="8317577" y="1728484"/>
            <a:chExt cx="1015859" cy="861819"/>
          </a:xfrm>
        </p:grpSpPr>
        <p:sp>
          <p:nvSpPr>
            <p:cNvPr id="97" name="Oval 96"/>
            <p:cNvSpPr/>
            <p:nvPr/>
          </p:nvSpPr>
          <p:spPr>
            <a:xfrm>
              <a:off x="8317577" y="1728484"/>
              <a:ext cx="1015859" cy="8618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en-US" sz="1400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8540897" y="2135780"/>
              <a:ext cx="569218" cy="3920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444634" y="1750914"/>
              <a:ext cx="638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Chassis</a:t>
              </a: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8799894" y="878702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Side</a:t>
            </a:r>
          </a:p>
        </p:txBody>
      </p:sp>
      <p:cxnSp>
        <p:nvCxnSpPr>
          <p:cNvPr id="94" name="Curved Connector 93"/>
          <p:cNvCxnSpPr>
            <a:stCxn id="100" idx="3"/>
            <a:endCxn id="51" idx="5"/>
          </p:cNvCxnSpPr>
          <p:nvPr/>
        </p:nvCxnSpPr>
        <p:spPr>
          <a:xfrm rot="5400000">
            <a:off x="6602506" y="2962618"/>
            <a:ext cx="1107885" cy="2468330"/>
          </a:xfrm>
          <a:prstGeom prst="curvedConnector3">
            <a:avLst>
              <a:gd name="adj1" fmla="val 129995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urved Connector 145"/>
          <p:cNvCxnSpPr>
            <a:cxnSpLocks/>
            <a:stCxn id="129" idx="4"/>
            <a:endCxn id="51" idx="4"/>
          </p:cNvCxnSpPr>
          <p:nvPr/>
        </p:nvCxnSpPr>
        <p:spPr>
          <a:xfrm rot="5400000" flipH="1">
            <a:off x="7912071" y="2558284"/>
            <a:ext cx="209781" cy="4802092"/>
          </a:xfrm>
          <a:prstGeom prst="curvedConnector3">
            <a:avLst>
              <a:gd name="adj1" fmla="val -108971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46"/>
          <p:cNvCxnSpPr>
            <a:stCxn id="78" idx="4"/>
            <a:endCxn id="135" idx="0"/>
          </p:cNvCxnSpPr>
          <p:nvPr/>
        </p:nvCxnSpPr>
        <p:spPr>
          <a:xfrm rot="16200000" flipH="1">
            <a:off x="6576689" y="326469"/>
            <a:ext cx="434131" cy="242311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6527012" y="5598727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ConnectedEntity</a:t>
            </a:r>
            <a:r>
              <a:rPr lang="en-US" sz="1200" dirty="0"/>
              <a:t>/</a:t>
            </a:r>
          </a:p>
          <a:p>
            <a:r>
              <a:rPr lang="en-US" sz="1200" dirty="0" err="1"/>
              <a:t>Links.Endpoints</a:t>
            </a:r>
            <a:endParaRPr lang="en-US" sz="1200" dirty="0"/>
          </a:p>
        </p:txBody>
      </p:sp>
      <p:sp>
        <p:nvSpPr>
          <p:cNvPr id="204" name="TextBox 203"/>
          <p:cNvSpPr txBox="1"/>
          <p:nvPr/>
        </p:nvSpPr>
        <p:spPr>
          <a:xfrm>
            <a:off x="4082318" y="2804351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Zones</a:t>
            </a:r>
          </a:p>
        </p:txBody>
      </p:sp>
      <p:sp>
        <p:nvSpPr>
          <p:cNvPr id="149" name="Oval 148"/>
          <p:cNvSpPr/>
          <p:nvPr/>
        </p:nvSpPr>
        <p:spPr>
          <a:xfrm>
            <a:off x="5511488" y="2726921"/>
            <a:ext cx="1015859" cy="86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5620108" y="2747500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Switches</a:t>
            </a:r>
          </a:p>
        </p:txBody>
      </p:sp>
      <p:sp>
        <p:nvSpPr>
          <p:cNvPr id="151" name="Oval 150"/>
          <p:cNvSpPr/>
          <p:nvPr/>
        </p:nvSpPr>
        <p:spPr>
          <a:xfrm>
            <a:off x="5718466" y="3208311"/>
            <a:ext cx="644724" cy="436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Switch1</a:t>
            </a:r>
          </a:p>
        </p:txBody>
      </p:sp>
      <p:cxnSp>
        <p:nvCxnSpPr>
          <p:cNvPr id="154" name="Curved Connector 153"/>
          <p:cNvCxnSpPr>
            <a:cxnSpLocks/>
            <a:endCxn id="151" idx="4"/>
          </p:cNvCxnSpPr>
          <p:nvPr/>
        </p:nvCxnSpPr>
        <p:spPr>
          <a:xfrm rot="5400000" flipH="1" flipV="1">
            <a:off x="5671639" y="3886170"/>
            <a:ext cx="610772" cy="12760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5630339" y="3706495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ConnectedEntity/</a:t>
            </a:r>
          </a:p>
          <a:p>
            <a:r>
              <a:rPr lang="en-US" sz="800"/>
              <a:t>Links.Endpoints</a:t>
            </a:r>
            <a:endParaRPr lang="en-US" sz="800" dirty="0"/>
          </a:p>
        </p:txBody>
      </p:sp>
      <p:cxnSp>
        <p:nvCxnSpPr>
          <p:cNvPr id="157" name="Curved Connector 156"/>
          <p:cNvCxnSpPr>
            <a:stCxn id="40" idx="4"/>
            <a:endCxn id="149" idx="0"/>
          </p:cNvCxnSpPr>
          <p:nvPr/>
        </p:nvCxnSpPr>
        <p:spPr>
          <a:xfrm rot="16200000" flipH="1">
            <a:off x="5597538" y="2305040"/>
            <a:ext cx="38229" cy="80553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urved Connector 157"/>
          <p:cNvCxnSpPr>
            <a:stCxn id="151" idx="4"/>
            <a:endCxn id="153" idx="0"/>
          </p:cNvCxnSpPr>
          <p:nvPr/>
        </p:nvCxnSpPr>
        <p:spPr>
          <a:xfrm rot="5400000" flipH="1" flipV="1">
            <a:off x="6565472" y="2965128"/>
            <a:ext cx="154814" cy="1204102"/>
          </a:xfrm>
          <a:prstGeom prst="curvedConnector5">
            <a:avLst>
              <a:gd name="adj1" fmla="val -147661"/>
              <a:gd name="adj2" fmla="val 52097"/>
              <a:gd name="adj3" fmla="val 247661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>
            <a:stCxn id="98" idx="4"/>
            <a:endCxn id="99" idx="0"/>
          </p:cNvCxnSpPr>
          <p:nvPr/>
        </p:nvCxnSpPr>
        <p:spPr>
          <a:xfrm rot="16200000" flipH="1">
            <a:off x="8195482" y="2403591"/>
            <a:ext cx="225921" cy="48283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>
            <a:stCxn id="101" idx="0"/>
            <a:endCxn id="98" idx="6"/>
          </p:cNvCxnSpPr>
          <p:nvPr/>
        </p:nvCxnSpPr>
        <p:spPr>
          <a:xfrm rot="16200000" flipV="1">
            <a:off x="9506524" y="1181112"/>
            <a:ext cx="352754" cy="2662538"/>
          </a:xfrm>
          <a:prstGeom prst="curvedConnector2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9206692" y="2708820"/>
            <a:ext cx="1150596" cy="931611"/>
            <a:chOff x="7690909" y="4207342"/>
            <a:chExt cx="1150596" cy="931611"/>
          </a:xfrm>
        </p:grpSpPr>
        <p:sp>
          <p:nvSpPr>
            <p:cNvPr id="85" name="Oval 84"/>
            <p:cNvSpPr/>
            <p:nvPr/>
          </p:nvSpPr>
          <p:spPr>
            <a:xfrm>
              <a:off x="7690909" y="4216710"/>
              <a:ext cx="1150596" cy="86181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endParaRPr lang="en-US" sz="14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8099210" y="4868527"/>
              <a:ext cx="364636" cy="2704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765568" y="4207342"/>
              <a:ext cx="967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Memory</a:t>
              </a:r>
            </a:p>
            <a:p>
              <a:pPr algn="ctr"/>
              <a:r>
                <a:rPr lang="en-US" sz="1200" dirty="0"/>
                <a:t>Domains</a:t>
              </a:r>
            </a:p>
          </p:txBody>
        </p:sp>
      </p:grpSp>
      <p:cxnSp>
        <p:nvCxnSpPr>
          <p:cNvPr id="130" name="Curved Connector 129"/>
          <p:cNvCxnSpPr>
            <a:stCxn id="86" idx="4"/>
            <a:endCxn id="128" idx="0"/>
          </p:cNvCxnSpPr>
          <p:nvPr/>
        </p:nvCxnSpPr>
        <p:spPr>
          <a:xfrm rot="16200000" flipH="1">
            <a:off x="9853270" y="3584472"/>
            <a:ext cx="515562" cy="62748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89" idx="0"/>
            <a:endCxn id="98" idx="5"/>
          </p:cNvCxnSpPr>
          <p:nvPr/>
        </p:nvCxnSpPr>
        <p:spPr>
          <a:xfrm rot="16200000" flipV="1">
            <a:off x="8899603" y="1843299"/>
            <a:ext cx="234190" cy="149685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862463" y="3489772"/>
            <a:ext cx="796449" cy="736085"/>
            <a:chOff x="6343091" y="3474268"/>
            <a:chExt cx="796449" cy="736085"/>
          </a:xfrm>
        </p:grpSpPr>
        <p:grpSp>
          <p:nvGrpSpPr>
            <p:cNvPr id="34" name="Group 33"/>
            <p:cNvGrpSpPr/>
            <p:nvPr/>
          </p:nvGrpSpPr>
          <p:grpSpPr>
            <a:xfrm>
              <a:off x="6343091" y="3474268"/>
              <a:ext cx="796449" cy="690030"/>
              <a:chOff x="6819450" y="3655088"/>
              <a:chExt cx="797347" cy="615422"/>
            </a:xfrm>
          </p:grpSpPr>
          <p:sp>
            <p:nvSpPr>
              <p:cNvPr id="152" name="Oval 151"/>
              <p:cNvSpPr/>
              <p:nvPr/>
            </p:nvSpPr>
            <p:spPr>
              <a:xfrm>
                <a:off x="6819450" y="3659028"/>
                <a:ext cx="797347" cy="61148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6930172" y="3655088"/>
                <a:ext cx="544352" cy="24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Ports</a:t>
                </a:r>
              </a:p>
            </p:txBody>
          </p:sp>
        </p:grpSp>
        <p:sp>
          <p:nvSpPr>
            <p:cNvPr id="95" name="Oval 94"/>
            <p:cNvSpPr/>
            <p:nvPr/>
          </p:nvSpPr>
          <p:spPr>
            <a:xfrm>
              <a:off x="6584882" y="3941890"/>
              <a:ext cx="359707" cy="2684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6072739" y="4303890"/>
            <a:ext cx="1098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AssociatedEndpoint</a:t>
            </a:r>
            <a:endParaRPr lang="en-US" sz="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2980884" y="5611723"/>
            <a:ext cx="1942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ConnectedPort</a:t>
            </a:r>
            <a:r>
              <a:rPr lang="en-US" sz="1000" dirty="0"/>
              <a:t>/</a:t>
            </a:r>
            <a:r>
              <a:rPr lang="en-US" sz="1000" dirty="0" err="1"/>
              <a:t>ConnectedPort</a:t>
            </a:r>
            <a:endParaRPr lang="en-US" sz="1200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705060" y="3959886"/>
            <a:ext cx="796449" cy="742902"/>
            <a:chOff x="6343091" y="3474268"/>
            <a:chExt cx="796449" cy="742902"/>
          </a:xfrm>
        </p:grpSpPr>
        <p:grpSp>
          <p:nvGrpSpPr>
            <p:cNvPr id="107" name="Group 106"/>
            <p:cNvGrpSpPr/>
            <p:nvPr/>
          </p:nvGrpSpPr>
          <p:grpSpPr>
            <a:xfrm>
              <a:off x="6343091" y="3474268"/>
              <a:ext cx="796449" cy="690030"/>
              <a:chOff x="6819450" y="3655088"/>
              <a:chExt cx="797347" cy="615422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6819450" y="3659028"/>
                <a:ext cx="797347" cy="61148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930172" y="3655088"/>
                <a:ext cx="544352" cy="24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Ports</a:t>
                </a:r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6644445" y="3948707"/>
              <a:ext cx="359707" cy="2684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cxnSp>
        <p:nvCxnSpPr>
          <p:cNvPr id="120" name="Curved Connector 119"/>
          <p:cNvCxnSpPr>
            <a:cxnSpLocks/>
            <a:stCxn id="109" idx="4"/>
            <a:endCxn id="95" idx="4"/>
          </p:cNvCxnSpPr>
          <p:nvPr/>
        </p:nvCxnSpPr>
        <p:spPr>
          <a:xfrm rot="5400000" flipH="1" flipV="1">
            <a:off x="3996722" y="1415403"/>
            <a:ext cx="476931" cy="6097840"/>
          </a:xfrm>
          <a:prstGeom prst="curvedConnector3">
            <a:avLst>
              <a:gd name="adj1" fmla="val -190180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>
            <a:cxnSpLocks/>
            <a:stCxn id="95" idx="5"/>
            <a:endCxn id="117" idx="4"/>
          </p:cNvCxnSpPr>
          <p:nvPr/>
        </p:nvCxnSpPr>
        <p:spPr>
          <a:xfrm rot="16200000" flipH="1">
            <a:off x="7887051" y="3710773"/>
            <a:ext cx="437745" cy="1389281"/>
          </a:xfrm>
          <a:prstGeom prst="curvedConnector3">
            <a:avLst>
              <a:gd name="adj1" fmla="val 152222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8391605" y="3896982"/>
            <a:ext cx="796449" cy="727305"/>
            <a:chOff x="6343091" y="3474268"/>
            <a:chExt cx="796449" cy="727305"/>
          </a:xfrm>
        </p:grpSpPr>
        <p:grpSp>
          <p:nvGrpSpPr>
            <p:cNvPr id="115" name="Group 114"/>
            <p:cNvGrpSpPr/>
            <p:nvPr/>
          </p:nvGrpSpPr>
          <p:grpSpPr>
            <a:xfrm>
              <a:off x="6343091" y="3474268"/>
              <a:ext cx="796449" cy="690030"/>
              <a:chOff x="6819450" y="3655088"/>
              <a:chExt cx="797347" cy="615422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6819450" y="3659028"/>
                <a:ext cx="797347" cy="61148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930172" y="3655088"/>
                <a:ext cx="544352" cy="24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Ports</a:t>
                </a:r>
              </a:p>
            </p:txBody>
          </p:sp>
        </p:grpSp>
        <p:sp>
          <p:nvSpPr>
            <p:cNvPr id="117" name="Oval 116"/>
            <p:cNvSpPr/>
            <p:nvPr/>
          </p:nvSpPr>
          <p:spPr>
            <a:xfrm>
              <a:off x="6572196" y="3933110"/>
              <a:ext cx="359707" cy="2684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8165083" y="479459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ConnectedPort</a:t>
            </a:r>
            <a:r>
              <a:rPr lang="en-US" sz="800" dirty="0"/>
              <a:t>/</a:t>
            </a:r>
          </a:p>
          <a:p>
            <a:r>
              <a:rPr lang="en-US" sz="800" dirty="0" err="1"/>
              <a:t>ConnectedPort</a:t>
            </a:r>
            <a:endParaRPr lang="en-US" sz="800" dirty="0"/>
          </a:p>
        </p:txBody>
      </p:sp>
      <p:sp>
        <p:nvSpPr>
          <p:cNvPr id="124" name="TextBox 123"/>
          <p:cNvSpPr txBox="1"/>
          <p:nvPr/>
        </p:nvSpPr>
        <p:spPr>
          <a:xfrm>
            <a:off x="8415364" y="5210234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ConnectedEntity</a:t>
            </a:r>
            <a:r>
              <a:rPr lang="en-US" sz="1200" dirty="0"/>
              <a:t>/</a:t>
            </a:r>
          </a:p>
          <a:p>
            <a:r>
              <a:rPr lang="en-US" sz="1200" dirty="0" err="1"/>
              <a:t>Links.Endpoints</a:t>
            </a:r>
            <a:endParaRPr lang="en-US" sz="1200" dirty="0"/>
          </a:p>
        </p:txBody>
      </p:sp>
      <p:cxnSp>
        <p:nvCxnSpPr>
          <p:cNvPr id="131" name="Curved Connector 130"/>
          <p:cNvCxnSpPr>
            <a:cxnSpLocks/>
            <a:endCxn id="95" idx="4"/>
          </p:cNvCxnSpPr>
          <p:nvPr/>
        </p:nvCxnSpPr>
        <p:spPr>
          <a:xfrm flipV="1">
            <a:off x="5650960" y="4225857"/>
            <a:ext cx="1633148" cy="637424"/>
          </a:xfrm>
          <a:prstGeom prst="curvedConnector2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cxnSpLocks/>
            <a:stCxn id="100" idx="4"/>
            <a:endCxn id="119" idx="0"/>
          </p:cNvCxnSpPr>
          <p:nvPr/>
        </p:nvCxnSpPr>
        <p:spPr>
          <a:xfrm rot="16200000" flipH="1">
            <a:off x="8559865" y="3682775"/>
            <a:ext cx="203160" cy="22525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9866896" y="6157841"/>
            <a:ext cx="478410" cy="264744"/>
          </a:xfrm>
          <a:prstGeom prst="ellipse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7288" y="6145586"/>
            <a:ext cx="136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New resource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ABD7726F-8A38-48D4-A2D0-9465ACC70DF9}"/>
              </a:ext>
            </a:extLst>
          </p:cNvPr>
          <p:cNvSpPr/>
          <p:nvPr/>
        </p:nvSpPr>
        <p:spPr>
          <a:xfrm>
            <a:off x="2861437" y="2770587"/>
            <a:ext cx="1015859" cy="86181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400" dirty="0">
              <a:highlight>
                <a:srgbClr val="FFCC66"/>
              </a:highlight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923EBD06-5F6A-4127-820A-21BD2488A37F}"/>
              </a:ext>
            </a:extLst>
          </p:cNvPr>
          <p:cNvSpPr/>
          <p:nvPr/>
        </p:nvSpPr>
        <p:spPr>
          <a:xfrm>
            <a:off x="3053389" y="3291302"/>
            <a:ext cx="644724" cy="436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Pool1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4EA1DA37-DBDE-4D58-9909-50B72A7C97CA}"/>
              </a:ext>
            </a:extLst>
          </p:cNvPr>
          <p:cNvSpPr txBox="1"/>
          <p:nvPr/>
        </p:nvSpPr>
        <p:spPr>
          <a:xfrm>
            <a:off x="3019244" y="2755297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Address</a:t>
            </a:r>
          </a:p>
          <a:p>
            <a:r>
              <a:rPr lang="en-US" sz="1200" dirty="0"/>
              <a:t>Pools</a:t>
            </a:r>
          </a:p>
        </p:txBody>
      </p:sp>
      <p:cxnSp>
        <p:nvCxnSpPr>
          <p:cNvPr id="138" name="Curved Connector 66">
            <a:extLst>
              <a:ext uri="{FF2B5EF4-FFF2-40B4-BE49-F238E27FC236}">
                <a16:creationId xmlns:a16="http://schemas.microsoft.com/office/drawing/2014/main" xmlns="" id="{7447FDE5-6DCD-402E-A68B-50AB9B59CC78}"/>
              </a:ext>
            </a:extLst>
          </p:cNvPr>
          <p:cNvCxnSpPr>
            <a:cxnSpLocks/>
            <a:stCxn id="40" idx="3"/>
            <a:endCxn id="137" idx="0"/>
          </p:cNvCxnSpPr>
          <p:nvPr/>
        </p:nvCxnSpPr>
        <p:spPr>
          <a:xfrm rot="5400000">
            <a:off x="4117991" y="1891114"/>
            <a:ext cx="139097" cy="158926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urved Connector 67">
            <a:extLst>
              <a:ext uri="{FF2B5EF4-FFF2-40B4-BE49-F238E27FC236}">
                <a16:creationId xmlns:a16="http://schemas.microsoft.com/office/drawing/2014/main" xmlns="" id="{934EB585-3EF5-4989-8DFD-A5F378873D51}"/>
              </a:ext>
            </a:extLst>
          </p:cNvPr>
          <p:cNvCxnSpPr>
            <a:cxnSpLocks/>
            <a:stCxn id="42" idx="2"/>
            <a:endCxn id="121" idx="4"/>
          </p:cNvCxnSpPr>
          <p:nvPr/>
        </p:nvCxnSpPr>
        <p:spPr>
          <a:xfrm rot="10800000">
            <a:off x="3375751" y="3727577"/>
            <a:ext cx="706466" cy="767978"/>
          </a:xfrm>
          <a:prstGeom prst="curvedConnector2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urved Connector 67">
            <a:extLst>
              <a:ext uri="{FF2B5EF4-FFF2-40B4-BE49-F238E27FC236}">
                <a16:creationId xmlns:a16="http://schemas.microsoft.com/office/drawing/2014/main" xmlns="" id="{0C79B8E5-CA14-470C-B2CB-1237F413768B}"/>
              </a:ext>
            </a:extLst>
          </p:cNvPr>
          <p:cNvCxnSpPr>
            <a:cxnSpLocks/>
            <a:stCxn id="65" idx="4"/>
            <a:endCxn id="121" idx="4"/>
          </p:cNvCxnSpPr>
          <p:nvPr/>
        </p:nvCxnSpPr>
        <p:spPr>
          <a:xfrm rot="5400000">
            <a:off x="3895135" y="3195413"/>
            <a:ext cx="12781" cy="1051547"/>
          </a:xfrm>
          <a:prstGeom prst="curvedConnector3">
            <a:avLst>
              <a:gd name="adj1" fmla="val 1888592"/>
            </a:avLst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03">
            <a:extLst>
              <a:ext uri="{FF2B5EF4-FFF2-40B4-BE49-F238E27FC236}">
                <a16:creationId xmlns:a16="http://schemas.microsoft.com/office/drawing/2014/main" xmlns="" id="{975DA812-F873-4B18-A250-146B56750366}"/>
              </a:ext>
            </a:extLst>
          </p:cNvPr>
          <p:cNvCxnSpPr>
            <a:cxnSpLocks/>
            <a:stCxn id="100" idx="5"/>
            <a:endCxn id="86" idx="4"/>
          </p:cNvCxnSpPr>
          <p:nvPr/>
        </p:nvCxnSpPr>
        <p:spPr>
          <a:xfrm rot="5400000" flipH="1" flipV="1">
            <a:off x="9250962" y="3096492"/>
            <a:ext cx="2410" cy="1090288"/>
          </a:xfrm>
          <a:prstGeom prst="curvedConnector3">
            <a:avLst>
              <a:gd name="adj1" fmla="val -11600871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75B8F8D0-14FC-46BC-AA40-9D09540AD6E8}"/>
              </a:ext>
            </a:extLst>
          </p:cNvPr>
          <p:cNvSpPr txBox="1"/>
          <p:nvPr/>
        </p:nvSpPr>
        <p:spPr>
          <a:xfrm>
            <a:off x="9061228" y="3852667"/>
            <a:ext cx="12314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Links.MediaControllers</a:t>
            </a:r>
            <a:endParaRPr lang="en-US" sz="800" dirty="0"/>
          </a:p>
        </p:txBody>
      </p:sp>
      <p:cxnSp>
        <p:nvCxnSpPr>
          <p:cNvPr id="143" name="Curved Connector 129">
            <a:extLst>
              <a:ext uri="{FF2B5EF4-FFF2-40B4-BE49-F238E27FC236}">
                <a16:creationId xmlns:a16="http://schemas.microsoft.com/office/drawing/2014/main" xmlns="" id="{25C73FAF-312B-42EE-B4C1-417C23B3F5FE}"/>
              </a:ext>
            </a:extLst>
          </p:cNvPr>
          <p:cNvCxnSpPr>
            <a:cxnSpLocks/>
            <a:stCxn id="86" idx="5"/>
            <a:endCxn id="103" idx="4"/>
          </p:cNvCxnSpPr>
          <p:nvPr/>
        </p:nvCxnSpPr>
        <p:spPr>
          <a:xfrm rot="16200000" flipH="1">
            <a:off x="10474513" y="3052543"/>
            <a:ext cx="1465" cy="1098033"/>
          </a:xfrm>
          <a:prstGeom prst="curvedConnector3">
            <a:avLst>
              <a:gd name="adj1" fmla="val 18307372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48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3084" y="2572200"/>
            <a:ext cx="10363200" cy="1362075"/>
          </a:xfrm>
        </p:spPr>
        <p:txBody>
          <a:bodyPr/>
          <a:lstStyle/>
          <a:p>
            <a:pPr algn="ctr"/>
            <a:r>
              <a:rPr lang="en-US" dirty="0"/>
              <a:t>Fabric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81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989" y="243935"/>
            <a:ext cx="10515600" cy="568028"/>
          </a:xfrm>
        </p:spPr>
        <p:txBody>
          <a:bodyPr>
            <a:normAutofit/>
          </a:bodyPr>
          <a:lstStyle/>
          <a:p>
            <a:r>
              <a:rPr lang="en-US" dirty="0"/>
              <a:t>Fabric model of a Gen-Z Switch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821788" y="3337718"/>
            <a:ext cx="1533525" cy="620711"/>
          </a:xfrm>
          <a:prstGeom prst="roundRect">
            <a:avLst>
              <a:gd name="adj" fmla="val 4609"/>
            </a:avLst>
          </a:prstGeom>
          <a:solidFill>
            <a:srgbClr val="01A982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805913" y="3528218"/>
            <a:ext cx="15494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Root Resource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821787" y="3337718"/>
            <a:ext cx="1533525" cy="246221"/>
          </a:xfrm>
          <a:prstGeom prst="rect">
            <a:avLst/>
          </a:prstGeom>
          <a:solidFill>
            <a:srgbClr val="808080">
              <a:lumMod val="8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/redfish/v1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97976" y="3729830"/>
            <a:ext cx="1557337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Links to all content</a:t>
            </a:r>
          </a:p>
        </p:txBody>
      </p:sp>
      <p:cxnSp>
        <p:nvCxnSpPr>
          <p:cNvPr id="8" name="Straight Arrow Connector 14360"/>
          <p:cNvCxnSpPr>
            <a:cxnSpLocks noChangeShapeType="1"/>
            <a:endCxn id="12" idx="0"/>
          </p:cNvCxnSpPr>
          <p:nvPr/>
        </p:nvCxnSpPr>
        <p:spPr bwMode="auto">
          <a:xfrm flipH="1">
            <a:off x="822256" y="3958620"/>
            <a:ext cx="317216" cy="1299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14360"/>
          <p:cNvCxnSpPr>
            <a:cxnSpLocks noChangeShapeType="1"/>
            <a:endCxn id="13" idx="0"/>
          </p:cNvCxnSpPr>
          <p:nvPr/>
        </p:nvCxnSpPr>
        <p:spPr bwMode="auto">
          <a:xfrm flipH="1">
            <a:off x="1108250" y="3932750"/>
            <a:ext cx="289542" cy="37016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14360"/>
          <p:cNvCxnSpPr>
            <a:cxnSpLocks noChangeShapeType="1"/>
          </p:cNvCxnSpPr>
          <p:nvPr/>
        </p:nvCxnSpPr>
        <p:spPr bwMode="auto">
          <a:xfrm flipH="1">
            <a:off x="1501929" y="3952461"/>
            <a:ext cx="197459" cy="59010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4360"/>
          <p:cNvCxnSpPr>
            <a:cxnSpLocks noChangeShapeType="1"/>
          </p:cNvCxnSpPr>
          <p:nvPr/>
        </p:nvCxnSpPr>
        <p:spPr bwMode="auto">
          <a:xfrm>
            <a:off x="1788651" y="3938909"/>
            <a:ext cx="133894" cy="85004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511572" y="4088608"/>
            <a:ext cx="621367" cy="153987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Sessions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78760" y="4302919"/>
            <a:ext cx="658979" cy="138112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Accounts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5677" y="4542631"/>
            <a:ext cx="699560" cy="214243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Schemas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601252" y="4783931"/>
            <a:ext cx="563562" cy="179388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Events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3687" y="3892073"/>
            <a:ext cx="621367" cy="153987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Registries</a:t>
            </a:r>
          </a:p>
        </p:txBody>
      </p:sp>
      <p:cxnSp>
        <p:nvCxnSpPr>
          <p:cNvPr id="17" name="Straight Arrow Connector 14360"/>
          <p:cNvCxnSpPr>
            <a:cxnSpLocks noChangeShapeType="1"/>
            <a:stCxn id="5" idx="1"/>
          </p:cNvCxnSpPr>
          <p:nvPr/>
        </p:nvCxnSpPr>
        <p:spPr bwMode="auto">
          <a:xfrm flipH="1">
            <a:off x="358827" y="3651329"/>
            <a:ext cx="447086" cy="23621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" name="Group 17"/>
          <p:cNvGrpSpPr/>
          <p:nvPr/>
        </p:nvGrpSpPr>
        <p:grpSpPr>
          <a:xfrm>
            <a:off x="2821490" y="3204725"/>
            <a:ext cx="1397990" cy="723533"/>
            <a:chOff x="3352059" y="3188586"/>
            <a:chExt cx="1954729" cy="723533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3352060" y="3188586"/>
              <a:ext cx="1925111" cy="723533"/>
            </a:xfrm>
            <a:prstGeom prst="roundRect">
              <a:avLst>
                <a:gd name="adj" fmla="val 4609"/>
              </a:avLst>
            </a:prstGeom>
            <a:solidFill>
              <a:srgbClr val="A9D18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3352059" y="3188586"/>
              <a:ext cx="1925111" cy="246221"/>
            </a:xfrm>
            <a:prstGeom prst="rect">
              <a:avLst/>
            </a:prstGeom>
            <a:solidFill>
              <a:srgbClr val="808080">
                <a:lumMod val="85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r" defTabSz="5735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33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/redfish/v1/Fabrics</a:t>
              </a: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3352060" y="3450244"/>
              <a:ext cx="1954728" cy="2154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r" defTabSz="5735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33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Use to track the Fabric health and state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89388" y="3575793"/>
            <a:ext cx="2106175" cy="622041"/>
            <a:chOff x="5581967" y="2874979"/>
            <a:chExt cx="2106175" cy="622041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5585212" y="2874979"/>
              <a:ext cx="2102930" cy="622041"/>
            </a:xfrm>
            <a:prstGeom prst="roundRect">
              <a:avLst>
                <a:gd name="adj" fmla="val 4609"/>
              </a:avLst>
            </a:prstGeom>
            <a:solidFill>
              <a:srgbClr val="A9D08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5600675" y="3065902"/>
              <a:ext cx="20874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5735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33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Model of </a:t>
              </a:r>
              <a:r>
                <a:rPr lang="en-US" sz="1000" kern="0" dirty="0">
                  <a:solidFill>
                    <a:srgbClr val="000000"/>
                  </a:solidFill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Gen-Z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 Fabric</a:t>
              </a: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5581967" y="3273673"/>
              <a:ext cx="210617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5735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33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Using Switches,</a:t>
              </a:r>
              <a:r>
                <a:rPr kumimoji="0" lang="en-US" sz="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 Endpoints, and Zones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5588457" y="2874981"/>
              <a:ext cx="2099683" cy="246221"/>
            </a:xfrm>
            <a:prstGeom prst="rect">
              <a:avLst/>
            </a:prstGeom>
            <a:solidFill>
              <a:srgbClr val="808080">
                <a:lumMod val="85000"/>
              </a:srgbClr>
            </a:solidFill>
          </p:spPr>
          <p:txBody>
            <a:bodyPr wrap="square">
              <a:spAutoFit/>
            </a:bodyPr>
            <a:lstStyle/>
            <a:p>
              <a:pPr lvl="0" algn="r" defTabSz="573588" fontAlgn="base">
                <a:spcBef>
                  <a:spcPct val="0"/>
                </a:spcBef>
                <a:spcAft>
                  <a:spcPts val="533"/>
                </a:spcAft>
                <a:buSzPct val="100000"/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/redfish/v1/Fabrics/GenZ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endParaRPr>
            </a:p>
          </p:txBody>
        </p:sp>
      </p:grpSp>
      <p:cxnSp>
        <p:nvCxnSpPr>
          <p:cNvPr id="27" name="Straight Arrow Connector 26"/>
          <p:cNvCxnSpPr>
            <a:endCxn id="23" idx="1"/>
          </p:cNvCxnSpPr>
          <p:nvPr/>
        </p:nvCxnSpPr>
        <p:spPr bwMode="auto">
          <a:xfrm>
            <a:off x="4198298" y="3628138"/>
            <a:ext cx="394335" cy="258676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>
            <a:glow rad="127000">
              <a:srgbClr val="FFFFFF"/>
            </a:glow>
          </a:effectLst>
        </p:spPr>
      </p:cxnSp>
      <p:cxnSp>
        <p:nvCxnSpPr>
          <p:cNvPr id="28" name="Straight Arrow Connector 27"/>
          <p:cNvCxnSpPr>
            <a:stCxn id="3" idx="3"/>
          </p:cNvCxnSpPr>
          <p:nvPr/>
        </p:nvCxnSpPr>
        <p:spPr bwMode="auto">
          <a:xfrm flipV="1">
            <a:off x="2355313" y="3618836"/>
            <a:ext cx="446432" cy="2923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>
            <a:glow rad="127000">
              <a:srgbClr val="FFFFFF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Straight Arrow Connector 90"/>
          <p:cNvCxnSpPr>
            <a:cxnSpLocks noChangeShapeType="1"/>
            <a:stCxn id="24" idx="3"/>
            <a:endCxn id="40" idx="1"/>
          </p:cNvCxnSpPr>
          <p:nvPr/>
        </p:nvCxnSpPr>
        <p:spPr bwMode="auto">
          <a:xfrm flipV="1">
            <a:off x="6695561" y="3204725"/>
            <a:ext cx="103216" cy="68510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29"/>
          <p:cNvSpPr/>
          <p:nvPr/>
        </p:nvSpPr>
        <p:spPr bwMode="auto">
          <a:xfrm>
            <a:off x="9336800" y="2800884"/>
            <a:ext cx="854606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Ports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068714" y="3847401"/>
            <a:ext cx="963532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Endpoints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089896" y="4093181"/>
            <a:ext cx="942350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Zones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0362348" y="2621841"/>
            <a:ext cx="970812" cy="15309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Routes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0358277" y="2843022"/>
            <a:ext cx="974883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  <a:ea typeface="ＭＳ Ｐゴシック" pitchFamily="48" charset="-128"/>
              </a:rPr>
              <a:t>VCAT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cxnSp>
        <p:nvCxnSpPr>
          <p:cNvPr id="35" name="Straight Arrow Connector 90"/>
          <p:cNvCxnSpPr>
            <a:cxnSpLocks noChangeShapeType="1"/>
            <a:stCxn id="23" idx="3"/>
            <a:endCxn id="31" idx="1"/>
          </p:cNvCxnSpPr>
          <p:nvPr/>
        </p:nvCxnSpPr>
        <p:spPr bwMode="auto">
          <a:xfrm>
            <a:off x="6695563" y="3886814"/>
            <a:ext cx="373151" cy="5034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90"/>
          <p:cNvCxnSpPr>
            <a:cxnSpLocks noChangeShapeType="1"/>
            <a:stCxn id="23" idx="3"/>
            <a:endCxn id="32" idx="1"/>
          </p:cNvCxnSpPr>
          <p:nvPr/>
        </p:nvCxnSpPr>
        <p:spPr bwMode="auto">
          <a:xfrm>
            <a:off x="6695563" y="3886814"/>
            <a:ext cx="394333" cy="29612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90"/>
          <p:cNvCxnSpPr>
            <a:cxnSpLocks noChangeShapeType="1"/>
            <a:stCxn id="30" idx="3"/>
          </p:cNvCxnSpPr>
          <p:nvPr/>
        </p:nvCxnSpPr>
        <p:spPr bwMode="auto">
          <a:xfrm flipV="1">
            <a:off x="10191406" y="2669460"/>
            <a:ext cx="166871" cy="22118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90"/>
          <p:cNvCxnSpPr>
            <a:cxnSpLocks noChangeShapeType="1"/>
            <a:stCxn id="30" idx="3"/>
            <a:endCxn id="34" idx="1"/>
          </p:cNvCxnSpPr>
          <p:nvPr/>
        </p:nvCxnSpPr>
        <p:spPr bwMode="auto">
          <a:xfrm>
            <a:off x="10191406" y="2890642"/>
            <a:ext cx="166871" cy="4213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" name="Group 38"/>
          <p:cNvGrpSpPr/>
          <p:nvPr/>
        </p:nvGrpSpPr>
        <p:grpSpPr>
          <a:xfrm>
            <a:off x="6795383" y="2893704"/>
            <a:ext cx="2202923" cy="622041"/>
            <a:chOff x="5581967" y="2874979"/>
            <a:chExt cx="2106175" cy="622041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5585212" y="2874979"/>
              <a:ext cx="2102930" cy="622041"/>
            </a:xfrm>
            <a:prstGeom prst="roundRect">
              <a:avLst>
                <a:gd name="adj" fmla="val 4609"/>
              </a:avLst>
            </a:prstGeom>
            <a:solidFill>
              <a:srgbClr val="A9D08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5600675" y="3065902"/>
              <a:ext cx="20874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5735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33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Model of </a:t>
              </a:r>
              <a:r>
                <a:rPr lang="en-US" sz="1000" kern="0" dirty="0">
                  <a:solidFill>
                    <a:srgbClr val="000000"/>
                  </a:solidFill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Gen-Z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 Fabric</a:t>
              </a: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5581967" y="3273673"/>
              <a:ext cx="210617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5735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33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Collection of Switch Components</a:t>
              </a: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5588457" y="2874981"/>
              <a:ext cx="2099683" cy="464230"/>
            </a:xfrm>
            <a:prstGeom prst="rect">
              <a:avLst/>
            </a:prstGeom>
            <a:solidFill>
              <a:srgbClr val="808080">
                <a:lumMod val="85000"/>
              </a:srgbClr>
            </a:solidFill>
          </p:spPr>
          <p:txBody>
            <a:bodyPr wrap="square">
              <a:spAutoFit/>
            </a:bodyPr>
            <a:lstStyle/>
            <a:p>
              <a:pPr lvl="0" algn="r" defTabSz="573588" fontAlgn="base">
                <a:spcBef>
                  <a:spcPct val="0"/>
                </a:spcBef>
                <a:spcAft>
                  <a:spcPts val="533"/>
                </a:spcAft>
                <a:buSzPct val="100000"/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/redfish/v1/Fabrics/GenZ/Switches/</a:t>
              </a:r>
            </a:p>
            <a:p>
              <a:pPr lvl="0" algn="r" defTabSz="573588" fontAlgn="base">
                <a:spcBef>
                  <a:spcPct val="0"/>
                </a:spcBef>
                <a:spcAft>
                  <a:spcPts val="533"/>
                </a:spcAft>
                <a:buSzPct val="100000"/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Switch&lt;ID&gt;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endParaRPr>
            </a:p>
          </p:txBody>
        </p:sp>
      </p:grpSp>
      <p:cxnSp>
        <p:nvCxnSpPr>
          <p:cNvPr id="44" name="Straight Arrow Connector 43"/>
          <p:cNvCxnSpPr>
            <a:stCxn id="43" idx="3"/>
            <a:endCxn id="30" idx="1"/>
          </p:cNvCxnSpPr>
          <p:nvPr/>
        </p:nvCxnSpPr>
        <p:spPr>
          <a:xfrm flipV="1">
            <a:off x="8998304" y="2890642"/>
            <a:ext cx="338496" cy="23517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8927301" y="3774884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Control Space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0364981" y="3070157"/>
            <a:ext cx="974883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Metrics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cxnSp>
        <p:nvCxnSpPr>
          <p:cNvPr id="48" name="Straight Arrow Connector 90"/>
          <p:cNvCxnSpPr>
            <a:cxnSpLocks noChangeShapeType="1"/>
            <a:stCxn id="30" idx="3"/>
            <a:endCxn id="47" idx="1"/>
          </p:cNvCxnSpPr>
          <p:nvPr/>
        </p:nvCxnSpPr>
        <p:spPr bwMode="auto">
          <a:xfrm>
            <a:off x="10191406" y="2890642"/>
            <a:ext cx="173575" cy="26927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Box 54"/>
          <p:cNvSpPr txBox="1">
            <a:spLocks noChangeArrowheads="1"/>
          </p:cNvSpPr>
          <p:nvPr/>
        </p:nvSpPr>
        <p:spPr bwMode="auto">
          <a:xfrm>
            <a:off x="8941107" y="2651098"/>
            <a:ext cx="4576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sp>
        <p:nvSpPr>
          <p:cNvPr id="50" name="TextBox 54"/>
          <p:cNvSpPr txBox="1">
            <a:spLocks noChangeArrowheads="1"/>
          </p:cNvSpPr>
          <p:nvPr/>
        </p:nvSpPr>
        <p:spPr bwMode="auto">
          <a:xfrm>
            <a:off x="6641307" y="3708436"/>
            <a:ext cx="4576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sp>
        <p:nvSpPr>
          <p:cNvPr id="51" name="TextBox 54"/>
          <p:cNvSpPr txBox="1">
            <a:spLocks noChangeArrowheads="1"/>
          </p:cNvSpPr>
          <p:nvPr/>
        </p:nvSpPr>
        <p:spPr bwMode="auto">
          <a:xfrm>
            <a:off x="6720947" y="3958836"/>
            <a:ext cx="4576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sp>
        <p:nvSpPr>
          <p:cNvPr id="52" name="TextBox 54"/>
          <p:cNvSpPr txBox="1">
            <a:spLocks noChangeArrowheads="1"/>
          </p:cNvSpPr>
          <p:nvPr/>
        </p:nvSpPr>
        <p:spPr bwMode="auto">
          <a:xfrm>
            <a:off x="6357306" y="3337853"/>
            <a:ext cx="4576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cxnSp>
        <p:nvCxnSpPr>
          <p:cNvPr id="53" name="Curved Connector 52"/>
          <p:cNvCxnSpPr>
            <a:cxnSpLocks/>
            <a:stCxn id="40" idx="3"/>
            <a:endCxn id="31" idx="3"/>
          </p:cNvCxnSpPr>
          <p:nvPr/>
        </p:nvCxnSpPr>
        <p:spPr bwMode="auto">
          <a:xfrm flipH="1">
            <a:off x="8032246" y="3204725"/>
            <a:ext cx="966060" cy="732434"/>
          </a:xfrm>
          <a:prstGeom prst="curvedConnector3">
            <a:avLst>
              <a:gd name="adj1" fmla="val -2366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triangle" w="med" len="med"/>
            <a:tailEnd type="none" w="med" len="med"/>
          </a:ln>
          <a:effectLst/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9689B52-9954-4D31-B81F-14D969AAC85C}"/>
              </a:ext>
            </a:extLst>
          </p:cNvPr>
          <p:cNvSpPr/>
          <p:nvPr/>
        </p:nvSpPr>
        <p:spPr bwMode="auto">
          <a:xfrm>
            <a:off x="7089895" y="4351273"/>
            <a:ext cx="942351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AddressPools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cxnSp>
        <p:nvCxnSpPr>
          <p:cNvPr id="55" name="Straight Arrow Connector 90">
            <a:extLst>
              <a:ext uri="{FF2B5EF4-FFF2-40B4-BE49-F238E27FC236}">
                <a16:creationId xmlns:a16="http://schemas.microsoft.com/office/drawing/2014/main" xmlns="" id="{D42E408C-59BA-49B2-94FC-2C7DA630C876}"/>
              </a:ext>
            </a:extLst>
          </p:cNvPr>
          <p:cNvCxnSpPr>
            <a:cxnSpLocks noChangeShapeType="1"/>
            <a:endCxn id="54" idx="1"/>
          </p:cNvCxnSpPr>
          <p:nvPr/>
        </p:nvCxnSpPr>
        <p:spPr bwMode="auto">
          <a:xfrm>
            <a:off x="6711024" y="3908491"/>
            <a:ext cx="378871" cy="53254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TextBox 54">
            <a:extLst>
              <a:ext uri="{FF2B5EF4-FFF2-40B4-BE49-F238E27FC236}">
                <a16:creationId xmlns:a16="http://schemas.microsoft.com/office/drawing/2014/main" xmlns="" id="{52B7295E-05C3-4275-A499-73B68F118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916" y="4313295"/>
            <a:ext cx="4576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</p:spTree>
    <p:extLst>
      <p:ext uri="{BB962C8B-B14F-4D97-AF65-F5344CB8AC3E}">
        <p14:creationId xmlns:p14="http://schemas.microsoft.com/office/powerpoint/2010/main" val="767120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Model of a Gen-Z Switch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7360" y="1287613"/>
            <a:ext cx="4785069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1B1F95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5B5B5B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rgbClr val="1B1F95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5B5B5B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Gen-Z Switch Details</a:t>
            </a:r>
          </a:p>
          <a:p>
            <a:pPr lvl="1"/>
            <a:r>
              <a:rPr lang="en-US" kern="0" dirty="0"/>
              <a:t>Describes Switch Details</a:t>
            </a:r>
          </a:p>
          <a:p>
            <a:pPr lvl="1"/>
            <a:r>
              <a:rPr lang="en-US" kern="0" dirty="0"/>
              <a:t>Contains Ports</a:t>
            </a:r>
          </a:p>
          <a:p>
            <a:pPr lvl="1"/>
            <a:r>
              <a:rPr lang="en-US" kern="0" dirty="0"/>
              <a:t>Enable/Disables Switch functionality</a:t>
            </a:r>
          </a:p>
          <a:p>
            <a:pPr lvl="1"/>
            <a:r>
              <a:rPr lang="en-US" kern="0" dirty="0"/>
              <a:t>Allows for switch-specific configuration</a:t>
            </a:r>
          </a:p>
          <a:p>
            <a:pPr marL="0" indent="0">
              <a:buNone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E950B3-3ECA-42C6-AB74-0900BAEB8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390" y="1060458"/>
            <a:ext cx="4602238" cy="534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07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Model of Gen-Z Switch Ports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7360" y="1287613"/>
            <a:ext cx="400304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1B1F95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5B5B5B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rgbClr val="1B1F95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5B5B5B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Gen-Z Port Details</a:t>
            </a:r>
          </a:p>
          <a:p>
            <a:pPr lvl="1"/>
            <a:r>
              <a:rPr lang="en-US" kern="0" dirty="0"/>
              <a:t>Describes Port details</a:t>
            </a:r>
          </a:p>
          <a:p>
            <a:pPr lvl="1"/>
            <a:r>
              <a:rPr lang="en-US" kern="0" dirty="0"/>
              <a:t>Describes Routing Info</a:t>
            </a:r>
          </a:p>
          <a:p>
            <a:pPr lvl="1"/>
            <a:r>
              <a:rPr lang="en-US" kern="0" dirty="0"/>
              <a:t>Describes Virtual Channels</a:t>
            </a:r>
          </a:p>
          <a:p>
            <a:pPr lvl="1"/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F32693-9F17-40EA-AA78-108251F62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987" y="888749"/>
            <a:ext cx="3003413" cy="58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4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Model of Gen-Z Switch Port Routes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7360" y="1287613"/>
            <a:ext cx="494284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1B1F95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5B5B5B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rgbClr val="1B1F95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5B5B5B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Gen-Z Ports have 2 route tables</a:t>
            </a:r>
          </a:p>
          <a:p>
            <a:pPr lvl="1"/>
            <a:r>
              <a:rPr lang="en-US" kern="0" dirty="0"/>
              <a:t>Linear Packet Relay Table(LPRT)</a:t>
            </a:r>
          </a:p>
          <a:p>
            <a:pPr lvl="1"/>
            <a:r>
              <a:rPr lang="en-US" kern="0" dirty="0"/>
              <a:t>Multi-subnet Packet Relay Table(MPRT)</a:t>
            </a:r>
          </a:p>
          <a:p>
            <a:r>
              <a:rPr lang="en-US" kern="0" dirty="0"/>
              <a:t>LPRT has 4k possible route table entries</a:t>
            </a:r>
          </a:p>
          <a:p>
            <a:r>
              <a:rPr lang="en-US" kern="0" dirty="0"/>
              <a:t>MPRT has 64k possible route table entries</a:t>
            </a:r>
          </a:p>
          <a:p>
            <a:pPr lvl="1"/>
            <a:r>
              <a:rPr lang="en-US" kern="0" dirty="0"/>
              <a:t>Patch each route entry to set route info</a:t>
            </a:r>
          </a:p>
          <a:p>
            <a:pPr lvl="1"/>
            <a:r>
              <a:rPr lang="en-US" kern="0" dirty="0"/>
              <a:t>Use </a:t>
            </a:r>
            <a:r>
              <a:rPr lang="en-US" kern="0" dirty="0" err="1"/>
              <a:t>RawEntryHex</a:t>
            </a:r>
            <a:r>
              <a:rPr lang="en-US" kern="0" dirty="0"/>
              <a:t> to patch the entire entry at once</a:t>
            </a:r>
          </a:p>
          <a:p>
            <a:pPr lvl="1"/>
            <a:r>
              <a:rPr lang="en-US" kern="0" dirty="0"/>
              <a:t>Can patch specific route data if required</a:t>
            </a:r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20875E-1993-45A4-9D76-32B035FC4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003" y="1530962"/>
            <a:ext cx="4942840" cy="2269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D2134D-8544-49FB-AACC-7FF4B6C1D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247" y="4401514"/>
            <a:ext cx="4818353" cy="2075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711126-97DA-406E-BD19-6CCBC1E552D5}"/>
              </a:ext>
            </a:extLst>
          </p:cNvPr>
          <p:cNvSpPr txBox="1"/>
          <p:nvPr/>
        </p:nvSpPr>
        <p:spPr>
          <a:xfrm>
            <a:off x="7299959" y="1149113"/>
            <a:ext cx="20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Route Table Entry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DCE7A9-D250-415D-96CA-2C3932D480F5}"/>
              </a:ext>
            </a:extLst>
          </p:cNvPr>
          <p:cNvSpPr txBox="1"/>
          <p:nvPr/>
        </p:nvSpPr>
        <p:spPr>
          <a:xfrm>
            <a:off x="7299959" y="4124514"/>
            <a:ext cx="20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Route Set Entry</a:t>
            </a:r>
          </a:p>
        </p:txBody>
      </p:sp>
    </p:spTree>
    <p:extLst>
      <p:ext uri="{BB962C8B-B14F-4D97-AF65-F5344CB8AC3E}">
        <p14:creationId xmlns:p14="http://schemas.microsoft.com/office/powerpoint/2010/main" val="4266106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Model of a Gen-Z Switch Port Route </a:t>
            </a:r>
            <a:r>
              <a:rPr lang="en-US" dirty="0" err="1"/>
              <a:t>DeepPatch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7360" y="1287613"/>
            <a:ext cx="9164837" cy="337648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1B1F95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5B5B5B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rgbClr val="1B1F95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5B5B5B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Each port has 4k LPRT entries, 64k MPRT entries and 32 VCAT entries</a:t>
            </a:r>
          </a:p>
          <a:p>
            <a:pPr lvl="1"/>
            <a:r>
              <a:rPr lang="en-US" kern="0" dirty="0"/>
              <a:t>Lot of data to transmit to HW</a:t>
            </a:r>
          </a:p>
          <a:p>
            <a:pPr lvl="1"/>
            <a:r>
              <a:rPr lang="en-US" kern="0" dirty="0"/>
              <a:t>High radix switches have many ports to patch!</a:t>
            </a:r>
          </a:p>
          <a:p>
            <a:r>
              <a:rPr lang="en-US" kern="0" dirty="0" smtClean="0"/>
              <a:t>Propose to utilize a “Deep Patch” method </a:t>
            </a:r>
            <a:r>
              <a:rPr lang="en-US" kern="0" dirty="0"/>
              <a:t>to patch many entries at once</a:t>
            </a:r>
          </a:p>
          <a:p>
            <a:pPr lvl="1"/>
            <a:r>
              <a:rPr lang="en-US" kern="0" dirty="0"/>
              <a:t>Entries can be sparse</a:t>
            </a:r>
          </a:p>
          <a:p>
            <a:pPr lvl="1"/>
            <a:r>
              <a:rPr lang="en-US" kern="0" dirty="0"/>
              <a:t>Single connection to server for patching many entries</a:t>
            </a:r>
          </a:p>
          <a:p>
            <a:pPr lvl="1"/>
            <a:r>
              <a:rPr lang="en-US" kern="0" dirty="0"/>
              <a:t>Reduces amount of data being transmitted to the HW</a:t>
            </a:r>
          </a:p>
          <a:p>
            <a:pPr lvl="1"/>
            <a:r>
              <a:rPr lang="en-US" kern="0" dirty="0"/>
              <a:t>Use relative identifier “Id” to reduce amount of characters being sent to HW</a:t>
            </a:r>
          </a:p>
          <a:p>
            <a:r>
              <a:rPr lang="en-US" kern="0" dirty="0" smtClean="0"/>
              <a:t>Deep Patch support expected in next release of Redfish Specification</a:t>
            </a:r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r>
              <a:rPr lang="en-US" kern="0" dirty="0"/>
              <a:t>Ex. PATCH /redfish/v1/Fabrics/</a:t>
            </a:r>
            <a:r>
              <a:rPr lang="en-US" kern="0" dirty="0" err="1"/>
              <a:t>GenZ</a:t>
            </a:r>
            <a:r>
              <a:rPr lang="en-US" kern="0" dirty="0"/>
              <a:t>/Switches/Switch1/Ports/1 [ {“LPRT”:{ “Members”:[ { “Id”: 1, “</a:t>
            </a:r>
            <a:r>
              <a:rPr lang="en-US" kern="0" dirty="0" err="1"/>
              <a:t>RawEntryHex</a:t>
            </a:r>
            <a:r>
              <a:rPr lang="en-US" kern="0" dirty="0"/>
              <a:t>”: “0x12dfeb” } ] } } ]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9373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5425" indent="-225425">
              <a:lnSpc>
                <a:spcPct val="85000"/>
              </a:lnSpc>
              <a:defRPr/>
            </a:pPr>
            <a:r>
              <a:rPr lang="en-US" dirty="0" smtClean="0"/>
              <a:t>The information in this presentation represents a snapshot of work in progress within the DMTF.  </a:t>
            </a:r>
          </a:p>
          <a:p>
            <a:pPr marL="225425" indent="-225425">
              <a:lnSpc>
                <a:spcPct val="85000"/>
              </a:lnSpc>
              <a:spcBef>
                <a:spcPts val="1200"/>
              </a:spcBef>
              <a:defRPr/>
            </a:pPr>
            <a:r>
              <a:rPr lang="en-US" dirty="0" smtClean="0"/>
              <a:t>This information is subject to change without notice.  The standard specifications remain the normative reference for all information.  </a:t>
            </a:r>
          </a:p>
          <a:p>
            <a:pPr marL="225425" indent="-225425">
              <a:lnSpc>
                <a:spcPct val="85000"/>
              </a:lnSpc>
              <a:spcBef>
                <a:spcPts val="1200"/>
              </a:spcBef>
              <a:defRPr/>
            </a:pPr>
            <a:r>
              <a:rPr lang="en-US" dirty="0" smtClean="0"/>
              <a:t>For additional information, see the DMTF website.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1B1F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rgbClr val="5B5B5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rgbClr val="1B1F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rgbClr val="5B5B5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D2C189-758D-4825-B31A-3B5B95494BDE}" type="slidenum">
              <a:rPr lang="en-US" altLang="en-US" sz="9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900"/>
          </a:p>
        </p:txBody>
      </p:sp>
    </p:spTree>
    <p:extLst>
      <p:ext uri="{BB962C8B-B14F-4D97-AF65-F5344CB8AC3E}">
        <p14:creationId xmlns:p14="http://schemas.microsoft.com/office/powerpoint/2010/main" val="41632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Deep </a:t>
            </a:r>
            <a:r>
              <a:rPr lang="en-US" dirty="0" smtClean="0"/>
              <a:t>Patch (Proposed)</a:t>
            </a:r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PATCH /redfish/v1/Fabrics/</a:t>
            </a:r>
            <a:r>
              <a:rPr lang="en-US" sz="1200" dirty="0" err="1"/>
              <a:t>GenZ</a:t>
            </a:r>
            <a:r>
              <a:rPr lang="en-US" sz="1200" dirty="0"/>
              <a:t>/Switches/Switch1/Ports/1</a:t>
            </a:r>
          </a:p>
          <a:p>
            <a:pPr marL="0" indent="0">
              <a:buNone/>
            </a:pPr>
            <a:r>
              <a:rPr lang="en-US" sz="1200" dirty="0"/>
              <a:t>	[</a:t>
            </a:r>
          </a:p>
          <a:p>
            <a:pPr marL="0" indent="0">
              <a:buNone/>
            </a:pPr>
            <a:r>
              <a:rPr lang="en-US" sz="1200" dirty="0"/>
              <a:t>		{ “LPRT”: {</a:t>
            </a:r>
          </a:p>
          <a:p>
            <a:pPr marL="0" indent="0">
              <a:buNone/>
            </a:pPr>
            <a:r>
              <a:rPr lang="en-US" sz="1200" dirty="0"/>
              <a:t>			“Members”:  [</a:t>
            </a:r>
          </a:p>
          <a:p>
            <a:pPr marL="0" indent="0">
              <a:buNone/>
            </a:pPr>
            <a:r>
              <a:rPr lang="en-US" sz="1200" dirty="0"/>
              <a:t>				 { “Id”: 1, “</a:t>
            </a:r>
            <a:r>
              <a:rPr lang="en-US" sz="1200" dirty="0" err="1"/>
              <a:t>RawEntryHex</a:t>
            </a:r>
            <a:r>
              <a:rPr lang="en-US" sz="1200" dirty="0"/>
              <a:t>”: “0x12dfeb” }, </a:t>
            </a:r>
          </a:p>
          <a:p>
            <a:pPr marL="0" indent="0">
              <a:buNone/>
            </a:pPr>
            <a:r>
              <a:rPr lang="en-US" sz="1200" dirty="0"/>
              <a:t>				 { “id”: 2, “</a:t>
            </a:r>
            <a:r>
              <a:rPr lang="en-US" sz="1200" dirty="0" err="1"/>
              <a:t>RawEntryHex</a:t>
            </a:r>
            <a:r>
              <a:rPr lang="en-US" sz="1200" dirty="0"/>
              <a:t>”: “0x334ddf” }, </a:t>
            </a:r>
          </a:p>
          <a:p>
            <a:pPr marL="0" indent="0">
              <a:buNone/>
            </a:pPr>
            <a:r>
              <a:rPr lang="en-US" sz="1200" dirty="0"/>
              <a:t>				 { “Id”: 9, “</a:t>
            </a:r>
            <a:r>
              <a:rPr lang="en-US" sz="1200" dirty="0" err="1"/>
              <a:t>RawEntryHex</a:t>
            </a:r>
            <a:r>
              <a:rPr lang="en-US" sz="1200" dirty="0"/>
              <a:t>”: “0x073e5d”}</a:t>
            </a:r>
          </a:p>
          <a:p>
            <a:pPr marL="0" indent="0">
              <a:buNone/>
            </a:pPr>
            <a:r>
              <a:rPr lang="en-US" sz="1200" dirty="0"/>
              <a:t>		              	]</a:t>
            </a:r>
          </a:p>
          <a:p>
            <a:pPr marL="0" indent="0">
              <a:buNone/>
            </a:pPr>
            <a:r>
              <a:rPr lang="en-US" sz="1200" dirty="0"/>
              <a:t>		},</a:t>
            </a:r>
          </a:p>
          <a:p>
            <a:pPr marL="0" indent="0">
              <a:buNone/>
            </a:pPr>
            <a:r>
              <a:rPr lang="en-US" sz="1200" dirty="0"/>
              <a:t>		{ “MPRT”: {</a:t>
            </a:r>
          </a:p>
          <a:p>
            <a:pPr marL="0" indent="0">
              <a:buNone/>
            </a:pPr>
            <a:r>
              <a:rPr lang="en-US" sz="1200" dirty="0"/>
              <a:t>			“Members”: [</a:t>
            </a:r>
          </a:p>
          <a:p>
            <a:pPr marL="0" indent="0">
              <a:buNone/>
            </a:pPr>
            <a:r>
              <a:rPr lang="en-US" sz="1200" dirty="0"/>
              <a:t>				{ “Id”: 1, “</a:t>
            </a:r>
            <a:r>
              <a:rPr lang="en-US" sz="1200" dirty="0" err="1"/>
              <a:t>RawEntryHex</a:t>
            </a:r>
            <a:r>
              <a:rPr lang="en-US" sz="1200" dirty="0"/>
              <a:t>”: “0x31124fd”},</a:t>
            </a:r>
          </a:p>
          <a:p>
            <a:pPr marL="0" indent="0">
              <a:buNone/>
            </a:pPr>
            <a:r>
              <a:rPr lang="en-US" sz="1200" dirty="0"/>
              <a:t>				{ “Id”: 7, “</a:t>
            </a:r>
            <a:r>
              <a:rPr lang="en-US" sz="1200" dirty="0" err="1"/>
              <a:t>RawEntryHex</a:t>
            </a:r>
            <a:r>
              <a:rPr lang="en-US" sz="1200" dirty="0"/>
              <a:t>”: “0x1b458df”}</a:t>
            </a:r>
          </a:p>
          <a:p>
            <a:pPr marL="0" indent="0">
              <a:buNone/>
            </a:pPr>
            <a:r>
              <a:rPr lang="en-US" sz="1200" dirty="0"/>
              <a:t>			]</a:t>
            </a:r>
          </a:p>
          <a:p>
            <a:pPr marL="0" indent="0">
              <a:buNone/>
            </a:pPr>
            <a:r>
              <a:rPr lang="en-US" sz="1200" dirty="0"/>
              <a:t>			</a:t>
            </a:r>
          </a:p>
          <a:p>
            <a:pPr marL="0" indent="0">
              <a:buNone/>
            </a:pPr>
            <a:r>
              <a:rPr lang="en-US" sz="1200" dirty="0"/>
              <a:t>		}</a:t>
            </a:r>
          </a:p>
          <a:p>
            <a:pPr marL="0" indent="0">
              <a:buNone/>
            </a:pPr>
            <a:r>
              <a:rPr lang="en-US" sz="1200" dirty="0"/>
              <a:t>		}</a:t>
            </a:r>
          </a:p>
          <a:p>
            <a:pPr marL="0" indent="0">
              <a:buNone/>
            </a:pPr>
            <a:r>
              <a:rPr lang="en-US" sz="1200" dirty="0"/>
              <a:t>	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87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3084" y="2572200"/>
            <a:ext cx="10363200" cy="1362075"/>
          </a:xfrm>
        </p:spPr>
        <p:txBody>
          <a:bodyPr/>
          <a:lstStyle/>
          <a:p>
            <a:pPr algn="ctr"/>
            <a:r>
              <a:rPr lang="en-US" dirty="0"/>
              <a:t>Fabric Attached target</a:t>
            </a:r>
            <a:br>
              <a:rPr lang="en-US" dirty="0"/>
            </a:br>
            <a:r>
              <a:rPr lang="en-US" dirty="0"/>
              <a:t>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28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989" y="243935"/>
            <a:ext cx="10515600" cy="568028"/>
          </a:xfrm>
        </p:spPr>
        <p:txBody>
          <a:bodyPr>
            <a:normAutofit/>
          </a:bodyPr>
          <a:lstStyle/>
          <a:p>
            <a:r>
              <a:rPr lang="en-US" dirty="0"/>
              <a:t>Fabric model to a Fabric Attached Target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167679" y="3402676"/>
            <a:ext cx="1533525" cy="620711"/>
          </a:xfrm>
          <a:prstGeom prst="roundRect">
            <a:avLst>
              <a:gd name="adj" fmla="val 4609"/>
            </a:avLst>
          </a:prstGeom>
          <a:solidFill>
            <a:srgbClr val="01A982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151804" y="3593176"/>
            <a:ext cx="15494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Root Resource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51804" y="3402676"/>
            <a:ext cx="1549400" cy="246221"/>
          </a:xfrm>
          <a:prstGeom prst="rect">
            <a:avLst/>
          </a:prstGeom>
          <a:solidFill>
            <a:srgbClr val="808080">
              <a:lumMod val="85000"/>
            </a:srgbClr>
          </a:solidFill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/redfish/v1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43867" y="3794788"/>
            <a:ext cx="1557337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Links to all content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679544" y="5308640"/>
            <a:ext cx="1660826" cy="622132"/>
          </a:xfrm>
          <a:prstGeom prst="roundRect">
            <a:avLst>
              <a:gd name="adj" fmla="val 4609"/>
            </a:avLst>
          </a:prstGeom>
          <a:solidFill>
            <a:srgbClr val="BBE0E3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661962" y="5499589"/>
            <a:ext cx="1678408" cy="246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Collection of Chassis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653847" y="5269868"/>
            <a:ext cx="1678408" cy="246220"/>
          </a:xfrm>
          <a:prstGeom prst="rect">
            <a:avLst/>
          </a:prstGeom>
          <a:solidFill>
            <a:srgbClr val="808080">
              <a:lumMod val="85000"/>
            </a:srgbClr>
          </a:solidFill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/redfish/v1/Chassis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53847" y="5701632"/>
            <a:ext cx="1686523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“Physical” view of the system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215738" y="4319861"/>
            <a:ext cx="1886687" cy="622133"/>
            <a:chOff x="5419124" y="5050252"/>
            <a:chExt cx="1886687" cy="62213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5447526" y="5050252"/>
              <a:ext cx="1858285" cy="622133"/>
            </a:xfrm>
            <a:prstGeom prst="roundRect">
              <a:avLst>
                <a:gd name="adj" fmla="val 4609"/>
              </a:avLst>
            </a:prstGeom>
            <a:solidFill>
              <a:srgbClr val="BBE0E3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5428590" y="5241203"/>
              <a:ext cx="1877221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r" defTabSz="5735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33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Chassis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5428590" y="5050252"/>
              <a:ext cx="1877221" cy="246221"/>
            </a:xfrm>
            <a:prstGeom prst="rect">
              <a:avLst/>
            </a:prstGeom>
            <a:solidFill>
              <a:srgbClr val="808080">
                <a:lumMod val="85000"/>
              </a:srgbClr>
            </a:solidFill>
          </p:spPr>
          <p:txBody>
            <a:bodyPr>
              <a:spAutoFit/>
            </a:bodyPr>
            <a:lstStyle/>
            <a:p>
              <a:pPr marL="0" marR="0" lvl="0" indent="0" algn="r" defTabSz="5735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33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/redfish/v1/Chassis/&lt;id&gt;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5419124" y="5443244"/>
              <a:ext cx="1886687" cy="200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r" defTabSz="5735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33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Chassis global physical asset info</a:t>
              </a:r>
            </a:p>
          </p:txBody>
        </p:sp>
      </p:grpSp>
      <p:cxnSp>
        <p:nvCxnSpPr>
          <p:cNvPr id="17" name="Elbow Connector 16"/>
          <p:cNvCxnSpPr>
            <a:stCxn id="10" idx="0"/>
            <a:endCxn id="13" idx="1"/>
          </p:cNvCxnSpPr>
          <p:nvPr/>
        </p:nvCxnSpPr>
        <p:spPr bwMode="auto">
          <a:xfrm rot="5400000" flipH="1" flipV="1">
            <a:off x="4549125" y="4574854"/>
            <a:ext cx="638940" cy="751089"/>
          </a:xfrm>
          <a:prstGeom prst="bentConnector2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>
            <a:glow rad="127000">
              <a:srgbClr val="FFFFFF"/>
            </a:glow>
          </a:effectLst>
        </p:spPr>
      </p:cxnSp>
      <p:sp>
        <p:nvSpPr>
          <p:cNvPr id="18" name="TextBox 38"/>
          <p:cNvSpPr txBox="1">
            <a:spLocks noChangeArrowheads="1"/>
          </p:cNvSpPr>
          <p:nvPr/>
        </p:nvSpPr>
        <p:spPr bwMode="auto">
          <a:xfrm>
            <a:off x="4828255" y="4405961"/>
            <a:ext cx="40641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410185" y="5200018"/>
            <a:ext cx="754063" cy="1793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48" charset="-128"/>
              </a:rPr>
              <a:t>Power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284898" y="5209256"/>
            <a:ext cx="752475" cy="1809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 kern="0" dirty="0">
                <a:ea typeface="ＭＳ Ｐゴシック" pitchFamily="48" charset="-128"/>
              </a:rPr>
              <a:t>Thermal</a:t>
            </a:r>
          </a:p>
        </p:txBody>
      </p:sp>
      <p:cxnSp>
        <p:nvCxnSpPr>
          <p:cNvPr id="21" name="Straight Arrow Connector 20"/>
          <p:cNvCxnSpPr>
            <a:stCxn id="7" idx="3"/>
            <a:endCxn id="10" idx="1"/>
          </p:cNvCxnSpPr>
          <p:nvPr/>
        </p:nvCxnSpPr>
        <p:spPr bwMode="auto">
          <a:xfrm>
            <a:off x="2701204" y="3894816"/>
            <a:ext cx="952643" cy="149816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>
            <a:glow rad="127000">
              <a:srgbClr val="FFFFFF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" name="Straight Arrow Connector 14360"/>
          <p:cNvCxnSpPr>
            <a:cxnSpLocks noChangeShapeType="1"/>
            <a:endCxn id="26" idx="0"/>
          </p:cNvCxnSpPr>
          <p:nvPr/>
        </p:nvCxnSpPr>
        <p:spPr bwMode="auto">
          <a:xfrm flipH="1">
            <a:off x="1168147" y="4023578"/>
            <a:ext cx="317216" cy="1299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14360"/>
          <p:cNvCxnSpPr>
            <a:cxnSpLocks noChangeShapeType="1"/>
            <a:endCxn id="27" idx="0"/>
          </p:cNvCxnSpPr>
          <p:nvPr/>
        </p:nvCxnSpPr>
        <p:spPr bwMode="auto">
          <a:xfrm flipH="1">
            <a:off x="1454141" y="3997708"/>
            <a:ext cx="289542" cy="37016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14360"/>
          <p:cNvCxnSpPr>
            <a:cxnSpLocks noChangeShapeType="1"/>
          </p:cNvCxnSpPr>
          <p:nvPr/>
        </p:nvCxnSpPr>
        <p:spPr bwMode="auto">
          <a:xfrm flipH="1">
            <a:off x="1847820" y="4017419"/>
            <a:ext cx="197459" cy="59010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14360"/>
          <p:cNvCxnSpPr>
            <a:cxnSpLocks noChangeShapeType="1"/>
          </p:cNvCxnSpPr>
          <p:nvPr/>
        </p:nvCxnSpPr>
        <p:spPr bwMode="auto">
          <a:xfrm>
            <a:off x="2134542" y="4003867"/>
            <a:ext cx="133894" cy="85004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/>
          <p:nvPr/>
        </p:nvSpPr>
        <p:spPr bwMode="auto">
          <a:xfrm>
            <a:off x="857463" y="4153566"/>
            <a:ext cx="621367" cy="153987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Sessions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124651" y="4367877"/>
            <a:ext cx="658979" cy="138112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Accounts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401568" y="4607589"/>
            <a:ext cx="699560" cy="214243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Schemas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947143" y="4848889"/>
            <a:ext cx="563562" cy="179388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Events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19578" y="3957031"/>
            <a:ext cx="621367" cy="153987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Registries</a:t>
            </a:r>
          </a:p>
        </p:txBody>
      </p:sp>
      <p:cxnSp>
        <p:nvCxnSpPr>
          <p:cNvPr id="31" name="Straight Arrow Connector 14360"/>
          <p:cNvCxnSpPr>
            <a:cxnSpLocks noChangeShapeType="1"/>
            <a:stCxn id="7" idx="1"/>
          </p:cNvCxnSpPr>
          <p:nvPr/>
        </p:nvCxnSpPr>
        <p:spPr bwMode="auto">
          <a:xfrm flipH="1">
            <a:off x="704716" y="3894816"/>
            <a:ext cx="439151" cy="5768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ounded Rectangle 31"/>
          <p:cNvSpPr/>
          <p:nvPr/>
        </p:nvSpPr>
        <p:spPr bwMode="auto">
          <a:xfrm>
            <a:off x="5958569" y="1944639"/>
            <a:ext cx="2102930" cy="622041"/>
          </a:xfrm>
          <a:prstGeom prst="roundRect">
            <a:avLst>
              <a:gd name="adj" fmla="val 4609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kern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5974032" y="2135562"/>
            <a:ext cx="20874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Model of </a:t>
            </a:r>
            <a:r>
              <a:rPr lang="en-US" sz="1000" kern="0" dirty="0">
                <a:solidFill>
                  <a:srgbClr val="000000"/>
                </a:solidFill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Gen-Z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 Fabric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8566995" y="1809354"/>
            <a:ext cx="913562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Switches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3725417" y="2258246"/>
            <a:ext cx="1925111" cy="723533"/>
          </a:xfrm>
          <a:prstGeom prst="roundRect">
            <a:avLst>
              <a:gd name="adj" fmla="val 4609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3725415" y="2258672"/>
            <a:ext cx="1916379" cy="246221"/>
          </a:xfrm>
          <a:prstGeom prst="rect">
            <a:avLst/>
          </a:prstGeom>
          <a:solidFill>
            <a:srgbClr val="808080">
              <a:lumMod val="8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/redfish/v1/Fabrics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3700736" y="2567820"/>
            <a:ext cx="1954728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Use to track the Fabric health and state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5945734" y="2329473"/>
            <a:ext cx="210617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Using Switches,</a:t>
            </a:r>
            <a:r>
              <a:rPr kumimoji="0" lang="en-US" sz="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 Endpoints, and Zones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 Simplified" pitchFamily="34" charset="0"/>
              <a:ea typeface="ＭＳ Ｐゴシック" pitchFamily="34" charset="-128"/>
              <a:cs typeface="HP Simplifi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5964678" y="1944641"/>
            <a:ext cx="2096819" cy="246221"/>
          </a:xfrm>
          <a:prstGeom prst="rect">
            <a:avLst/>
          </a:prstGeom>
          <a:solidFill>
            <a:srgbClr val="808080">
              <a:lumMod val="85000"/>
            </a:srgbClr>
          </a:solidFill>
        </p:spPr>
        <p:txBody>
          <a:bodyPr wrap="square">
            <a:spAutoFit/>
          </a:bodyPr>
          <a:lstStyle/>
          <a:p>
            <a:pPr lvl="0" algn="r" defTabSz="573588" fontAlgn="base">
              <a:spcBef>
                <a:spcPct val="0"/>
              </a:spcBef>
              <a:spcAft>
                <a:spcPts val="533"/>
              </a:spcAft>
              <a:buSzPct val="100000"/>
              <a:defRPr/>
            </a:pPr>
            <a:r>
              <a:rPr lang="en-US" sz="1000" kern="0" dirty="0">
                <a:solidFill>
                  <a:srgbClr val="FFFFFF"/>
                </a:solidFill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/redfish/v1/Fabrics/GenZ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 Simplified" pitchFamily="34" charset="0"/>
              <a:ea typeface="ＭＳ Ｐゴシック" pitchFamily="34" charset="-128"/>
              <a:cs typeface="HP Simplified" pitchFamily="34" charset="0"/>
            </a:endParaRPr>
          </a:p>
        </p:txBody>
      </p:sp>
      <p:cxnSp>
        <p:nvCxnSpPr>
          <p:cNvPr id="40" name="Straight Arrow Connector 39"/>
          <p:cNvCxnSpPr>
            <a:endCxn id="32" idx="1"/>
          </p:cNvCxnSpPr>
          <p:nvPr/>
        </p:nvCxnSpPr>
        <p:spPr bwMode="auto">
          <a:xfrm flipV="1">
            <a:off x="5650528" y="2255660"/>
            <a:ext cx="308041" cy="372711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>
            <a:glow rad="127000">
              <a:srgbClr val="FFFFFF"/>
            </a:glow>
          </a:effec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2701204" y="2628371"/>
            <a:ext cx="1004468" cy="85639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>
            <a:glow rad="127000">
              <a:srgbClr val="FFFFFF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Arrow Connector 90"/>
          <p:cNvCxnSpPr>
            <a:cxnSpLocks noChangeShapeType="1"/>
            <a:stCxn id="33" idx="3"/>
            <a:endCxn id="34" idx="1"/>
          </p:cNvCxnSpPr>
          <p:nvPr/>
        </p:nvCxnSpPr>
        <p:spPr bwMode="auto">
          <a:xfrm flipV="1">
            <a:off x="8061497" y="1899112"/>
            <a:ext cx="505498" cy="359561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 bwMode="auto">
          <a:xfrm>
            <a:off x="9701252" y="1635320"/>
            <a:ext cx="854606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Ports</a:t>
            </a:r>
          </a:p>
        </p:txBody>
      </p:sp>
      <p:cxnSp>
        <p:nvCxnSpPr>
          <p:cNvPr id="44" name="Straight Arrow Connector 90"/>
          <p:cNvCxnSpPr>
            <a:cxnSpLocks noChangeShapeType="1"/>
            <a:stCxn id="34" idx="0"/>
            <a:endCxn id="43" idx="1"/>
          </p:cNvCxnSpPr>
          <p:nvPr/>
        </p:nvCxnSpPr>
        <p:spPr bwMode="auto">
          <a:xfrm flipV="1">
            <a:off x="9023776" y="1725078"/>
            <a:ext cx="677476" cy="84276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44"/>
          <p:cNvSpPr/>
          <p:nvPr/>
        </p:nvSpPr>
        <p:spPr bwMode="auto">
          <a:xfrm>
            <a:off x="8566995" y="2233161"/>
            <a:ext cx="913562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Endpoints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8571931" y="2493048"/>
            <a:ext cx="913562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Zones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0726800" y="1429856"/>
            <a:ext cx="854606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Routes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0722729" y="1677458"/>
            <a:ext cx="974883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  <a:ea typeface="ＭＳ Ｐゴシック" pitchFamily="48" charset="-128"/>
              </a:rPr>
              <a:t>VCAT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cxnSp>
        <p:nvCxnSpPr>
          <p:cNvPr id="49" name="Straight Arrow Connector 90"/>
          <p:cNvCxnSpPr>
            <a:cxnSpLocks noChangeShapeType="1"/>
            <a:stCxn id="32" idx="3"/>
            <a:endCxn id="45" idx="1"/>
          </p:cNvCxnSpPr>
          <p:nvPr/>
        </p:nvCxnSpPr>
        <p:spPr bwMode="auto">
          <a:xfrm>
            <a:off x="8061499" y="2255660"/>
            <a:ext cx="505496" cy="6725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90"/>
          <p:cNvCxnSpPr>
            <a:cxnSpLocks noChangeShapeType="1"/>
            <a:stCxn id="33" idx="3"/>
            <a:endCxn id="46" idx="1"/>
          </p:cNvCxnSpPr>
          <p:nvPr/>
        </p:nvCxnSpPr>
        <p:spPr bwMode="auto">
          <a:xfrm>
            <a:off x="8061497" y="2258673"/>
            <a:ext cx="510434" cy="32413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1" name="Group 50"/>
          <p:cNvGrpSpPr/>
          <p:nvPr/>
        </p:nvGrpSpPr>
        <p:grpSpPr>
          <a:xfrm>
            <a:off x="7503422" y="3268360"/>
            <a:ext cx="2560387" cy="749059"/>
            <a:chOff x="8011784" y="4983924"/>
            <a:chExt cx="1873980" cy="749059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8027479" y="4983924"/>
              <a:ext cx="1858285" cy="749059"/>
            </a:xfrm>
            <a:prstGeom prst="roundRect">
              <a:avLst>
                <a:gd name="adj" fmla="val 4609"/>
              </a:avLst>
            </a:prstGeom>
            <a:solidFill>
              <a:srgbClr val="BBE0E3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8011784" y="4998504"/>
              <a:ext cx="1864438" cy="400110"/>
            </a:xfrm>
            <a:prstGeom prst="rect">
              <a:avLst/>
            </a:prstGeom>
            <a:solidFill>
              <a:srgbClr val="808080">
                <a:lumMod val="85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r" defTabSz="5735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33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/redfish/v1/Chassis/&lt;id&gt;/</a:t>
              </a: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MediaControllers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521323" y="4330087"/>
            <a:ext cx="2547350" cy="622133"/>
            <a:chOff x="8011784" y="4998504"/>
            <a:chExt cx="1864438" cy="622133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8017936" y="4998504"/>
              <a:ext cx="1858285" cy="622133"/>
            </a:xfrm>
            <a:prstGeom prst="roundRect">
              <a:avLst>
                <a:gd name="adj" fmla="val 4609"/>
              </a:avLst>
            </a:prstGeom>
            <a:solidFill>
              <a:srgbClr val="BBE0E3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8011784" y="4998504"/>
              <a:ext cx="1864438" cy="246221"/>
            </a:xfrm>
            <a:prstGeom prst="rect">
              <a:avLst/>
            </a:prstGeom>
            <a:solidFill>
              <a:srgbClr val="808080">
                <a:lumMod val="85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r" defTabSz="5735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33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/redfish/v1/Chassis/&lt;id&gt;/</a:t>
              </a: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MemoryDomains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520663" y="5430239"/>
            <a:ext cx="2547350" cy="622133"/>
            <a:chOff x="8011784" y="4998504"/>
            <a:chExt cx="1864438" cy="622133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8017936" y="4998504"/>
              <a:ext cx="1858285" cy="622133"/>
            </a:xfrm>
            <a:prstGeom prst="roundRect">
              <a:avLst>
                <a:gd name="adj" fmla="val 4609"/>
              </a:avLst>
            </a:prstGeom>
            <a:solidFill>
              <a:srgbClr val="BBE0E3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8011784" y="4998504"/>
              <a:ext cx="1864438" cy="246221"/>
            </a:xfrm>
            <a:prstGeom prst="rect">
              <a:avLst/>
            </a:prstGeom>
            <a:solidFill>
              <a:srgbClr val="808080">
                <a:lumMod val="85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r" defTabSz="5735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33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/redfish/v1/Chassis/&lt;id&gt;/Memory</a:t>
              </a:r>
            </a:p>
          </p:txBody>
        </p:sp>
      </p:grpSp>
      <p:sp>
        <p:nvSpPr>
          <p:cNvPr id="60" name="Rectangle 59"/>
          <p:cNvSpPr/>
          <p:nvPr/>
        </p:nvSpPr>
        <p:spPr bwMode="auto">
          <a:xfrm>
            <a:off x="10406012" y="4469860"/>
            <a:ext cx="990260" cy="2128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MemoryChunks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cxnSp>
        <p:nvCxnSpPr>
          <p:cNvPr id="61" name="Straight Arrow Connector 90"/>
          <p:cNvCxnSpPr>
            <a:cxnSpLocks noChangeShapeType="1"/>
            <a:stCxn id="43" idx="3"/>
          </p:cNvCxnSpPr>
          <p:nvPr/>
        </p:nvCxnSpPr>
        <p:spPr bwMode="auto">
          <a:xfrm flipV="1">
            <a:off x="10555858" y="1503896"/>
            <a:ext cx="166871" cy="22118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90"/>
          <p:cNvCxnSpPr>
            <a:cxnSpLocks noChangeShapeType="1"/>
            <a:stCxn id="43" idx="3"/>
            <a:endCxn id="48" idx="1"/>
          </p:cNvCxnSpPr>
          <p:nvPr/>
        </p:nvCxnSpPr>
        <p:spPr bwMode="auto">
          <a:xfrm>
            <a:off x="10555858" y="1725078"/>
            <a:ext cx="166871" cy="4213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Arrow Connector 90"/>
          <p:cNvCxnSpPr>
            <a:cxnSpLocks noChangeShapeType="1"/>
            <a:stCxn id="55" idx="3"/>
            <a:endCxn id="60" idx="1"/>
          </p:cNvCxnSpPr>
          <p:nvPr/>
        </p:nvCxnSpPr>
        <p:spPr bwMode="auto">
          <a:xfrm flipV="1">
            <a:off x="10068671" y="4576308"/>
            <a:ext cx="337341" cy="64846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97"/>
          <p:cNvCxnSpPr>
            <a:cxnSpLocks noChangeShapeType="1"/>
            <a:stCxn id="13" idx="2"/>
            <a:endCxn id="19" idx="0"/>
          </p:cNvCxnSpPr>
          <p:nvPr/>
        </p:nvCxnSpPr>
        <p:spPr bwMode="auto">
          <a:xfrm flipH="1">
            <a:off x="5787217" y="4941994"/>
            <a:ext cx="386066" cy="258024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Curved Connector 64"/>
          <p:cNvCxnSpPr>
            <a:cxnSpLocks/>
            <a:stCxn id="45" idx="3"/>
            <a:endCxn id="60" idx="0"/>
          </p:cNvCxnSpPr>
          <p:nvPr/>
        </p:nvCxnSpPr>
        <p:spPr>
          <a:xfrm>
            <a:off x="9480557" y="2322919"/>
            <a:ext cx="1420585" cy="2146941"/>
          </a:xfrm>
          <a:prstGeom prst="curvedConnector2">
            <a:avLst/>
          </a:prstGeom>
          <a:ln w="9525">
            <a:prstDash val="dashDot"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cxnSpLocks/>
            <a:stCxn id="52" idx="3"/>
            <a:endCxn id="45" idx="3"/>
          </p:cNvCxnSpPr>
          <p:nvPr/>
        </p:nvCxnSpPr>
        <p:spPr>
          <a:xfrm flipH="1" flipV="1">
            <a:off x="9480557" y="2322919"/>
            <a:ext cx="583252" cy="1319971"/>
          </a:xfrm>
          <a:prstGeom prst="curvedConnector3">
            <a:avLst>
              <a:gd name="adj1" fmla="val -39194"/>
            </a:avLst>
          </a:prstGeom>
          <a:ln w="9525">
            <a:prstDash val="dashDot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3" idx="2"/>
            <a:endCxn id="20" idx="0"/>
          </p:cNvCxnSpPr>
          <p:nvPr/>
        </p:nvCxnSpPr>
        <p:spPr>
          <a:xfrm>
            <a:off x="6173283" y="4941994"/>
            <a:ext cx="487853" cy="26726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stCxn id="13" idx="3"/>
          </p:cNvCxnSpPr>
          <p:nvPr/>
        </p:nvCxnSpPr>
        <p:spPr>
          <a:xfrm flipV="1">
            <a:off x="7102425" y="3610941"/>
            <a:ext cx="418238" cy="10199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stCxn id="14" idx="3"/>
            <a:endCxn id="55" idx="1"/>
          </p:cNvCxnSpPr>
          <p:nvPr/>
        </p:nvCxnSpPr>
        <p:spPr>
          <a:xfrm>
            <a:off x="7102425" y="4633923"/>
            <a:ext cx="427303" cy="7231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Arrow Connector 69"/>
          <p:cNvCxnSpPr>
            <a:stCxn id="14" idx="3"/>
            <a:endCxn id="58" idx="1"/>
          </p:cNvCxnSpPr>
          <p:nvPr/>
        </p:nvCxnSpPr>
        <p:spPr>
          <a:xfrm>
            <a:off x="7102425" y="4633923"/>
            <a:ext cx="426643" cy="110738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Box 70"/>
          <p:cNvSpPr txBox="1"/>
          <p:nvPr/>
        </p:nvSpPr>
        <p:spPr>
          <a:xfrm>
            <a:off x="7807560" y="3728957"/>
            <a:ext cx="19351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Media controller for Gen-Z access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93092" y="5758255"/>
            <a:ext cx="1577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Physical Media of resource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34770" y="4643897"/>
            <a:ext cx="2311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Collection of exportable memory regions</a:t>
            </a:r>
          </a:p>
        </p:txBody>
      </p:sp>
      <p:cxnSp>
        <p:nvCxnSpPr>
          <p:cNvPr id="74" name="Straight Arrow Connector 73"/>
          <p:cNvCxnSpPr>
            <a:stCxn id="55" idx="2"/>
            <a:endCxn id="58" idx="0"/>
          </p:cNvCxnSpPr>
          <p:nvPr/>
        </p:nvCxnSpPr>
        <p:spPr>
          <a:xfrm flipH="1">
            <a:off x="8798540" y="4952220"/>
            <a:ext cx="660" cy="47801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Curved Connector 74"/>
          <p:cNvCxnSpPr>
            <a:cxnSpLocks/>
            <a:stCxn id="34" idx="3"/>
          </p:cNvCxnSpPr>
          <p:nvPr/>
        </p:nvCxnSpPr>
        <p:spPr>
          <a:xfrm flipH="1">
            <a:off x="9434301" y="1899112"/>
            <a:ext cx="46256" cy="371026"/>
          </a:xfrm>
          <a:prstGeom prst="curvedConnector4">
            <a:avLst>
              <a:gd name="adj1" fmla="val -494206"/>
              <a:gd name="adj2" fmla="val 62096"/>
            </a:avLst>
          </a:prstGeom>
          <a:ln w="9525">
            <a:prstDash val="dashDot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38"/>
          <p:cNvSpPr txBox="1">
            <a:spLocks noChangeArrowheads="1"/>
          </p:cNvSpPr>
          <p:nvPr/>
        </p:nvSpPr>
        <p:spPr bwMode="auto">
          <a:xfrm>
            <a:off x="10034132" y="4367877"/>
            <a:ext cx="40641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sp>
        <p:nvSpPr>
          <p:cNvPr id="77" name="TextBox 38"/>
          <p:cNvSpPr txBox="1">
            <a:spLocks noChangeArrowheads="1"/>
          </p:cNvSpPr>
          <p:nvPr/>
        </p:nvSpPr>
        <p:spPr bwMode="auto">
          <a:xfrm>
            <a:off x="7190540" y="5099688"/>
            <a:ext cx="40641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sp>
        <p:nvSpPr>
          <p:cNvPr id="78" name="TextBox 38"/>
          <p:cNvSpPr txBox="1">
            <a:spLocks noChangeArrowheads="1"/>
          </p:cNvSpPr>
          <p:nvPr/>
        </p:nvSpPr>
        <p:spPr bwMode="auto">
          <a:xfrm>
            <a:off x="7062286" y="4458070"/>
            <a:ext cx="40641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sp>
        <p:nvSpPr>
          <p:cNvPr id="79" name="TextBox 38"/>
          <p:cNvSpPr txBox="1">
            <a:spLocks noChangeArrowheads="1"/>
          </p:cNvSpPr>
          <p:nvPr/>
        </p:nvSpPr>
        <p:spPr bwMode="auto">
          <a:xfrm>
            <a:off x="7029736" y="3849736"/>
            <a:ext cx="40641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61FE364E-1FA6-4C8B-9548-CC862BD2875B}"/>
              </a:ext>
            </a:extLst>
          </p:cNvPr>
          <p:cNvSpPr/>
          <p:nvPr/>
        </p:nvSpPr>
        <p:spPr bwMode="auto">
          <a:xfrm>
            <a:off x="8577233" y="2776177"/>
            <a:ext cx="913563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AddressPools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cxnSp>
        <p:nvCxnSpPr>
          <p:cNvPr id="88" name="Straight Arrow Connector 90">
            <a:extLst>
              <a:ext uri="{FF2B5EF4-FFF2-40B4-BE49-F238E27FC236}">
                <a16:creationId xmlns:a16="http://schemas.microsoft.com/office/drawing/2014/main" xmlns="" id="{39B2A138-EB7C-46F1-827A-37284C9FD02D}"/>
              </a:ext>
            </a:extLst>
          </p:cNvPr>
          <p:cNvCxnSpPr>
            <a:cxnSpLocks noChangeShapeType="1"/>
            <a:stCxn id="33" idx="3"/>
            <a:endCxn id="80" idx="1"/>
          </p:cNvCxnSpPr>
          <p:nvPr/>
        </p:nvCxnSpPr>
        <p:spPr bwMode="auto">
          <a:xfrm>
            <a:off x="8061497" y="2258673"/>
            <a:ext cx="515736" cy="60726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35010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Fabric Attached 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23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7360" y="1287613"/>
            <a:ext cx="5985198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1B1F95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5B5B5B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rgbClr val="1B1F95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5B5B5B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FAM resides in Chassis</a:t>
            </a:r>
          </a:p>
          <a:p>
            <a:pPr lvl="1"/>
            <a:r>
              <a:rPr lang="en-US" kern="0" dirty="0"/>
              <a:t>Physical description of media</a:t>
            </a:r>
          </a:p>
          <a:p>
            <a:pPr lvl="1"/>
            <a:r>
              <a:rPr lang="en-US" kern="0" dirty="0"/>
              <a:t>Not associated with a specific system</a:t>
            </a:r>
          </a:p>
          <a:p>
            <a:pPr lvl="2"/>
            <a:r>
              <a:rPr lang="en-US" kern="0" dirty="0"/>
              <a:t>Not attached to an SoC</a:t>
            </a:r>
          </a:p>
          <a:p>
            <a:pPr lvl="1"/>
            <a:r>
              <a:rPr lang="en-US" kern="0" dirty="0"/>
              <a:t>Can be composed with multiple systems</a:t>
            </a:r>
          </a:p>
          <a:p>
            <a:r>
              <a:rPr lang="en-US" kern="0" dirty="0"/>
              <a:t>Add </a:t>
            </a:r>
            <a:r>
              <a:rPr lang="en-US" kern="0" dirty="0" err="1"/>
              <a:t>MediaControllers</a:t>
            </a:r>
            <a:r>
              <a:rPr lang="en-US" kern="0" dirty="0"/>
              <a:t> to describe FAM controller</a:t>
            </a:r>
          </a:p>
          <a:p>
            <a:r>
              <a:rPr lang="en-US" kern="0" dirty="0"/>
              <a:t>Use Memory and </a:t>
            </a:r>
            <a:r>
              <a:rPr lang="en-US" kern="0" dirty="0" err="1"/>
              <a:t>MemoryDomains</a:t>
            </a:r>
            <a:r>
              <a:rPr lang="en-US" kern="0" dirty="0"/>
              <a:t> to describe assignable media</a:t>
            </a:r>
          </a:p>
          <a:p>
            <a:pPr lvl="1"/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BFF977-C703-4318-B53F-9E10A8234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396" y="864967"/>
            <a:ext cx="3621193" cy="584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24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</a:t>
            </a:r>
            <a:r>
              <a:rPr lang="en-US" dirty="0" err="1"/>
              <a:t>MediaController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24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7360" y="1287613"/>
            <a:ext cx="3822586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1B1F95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5B5B5B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rgbClr val="1B1F95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5B5B5B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err="1"/>
              <a:t>MediaController</a:t>
            </a:r>
            <a:r>
              <a:rPr lang="en-US" kern="0" dirty="0"/>
              <a:t> physical device</a:t>
            </a:r>
          </a:p>
          <a:p>
            <a:pPr lvl="1"/>
            <a:r>
              <a:rPr lang="en-US" kern="0" dirty="0"/>
              <a:t>Has Gen-Z Ports, same as Fabric Switches</a:t>
            </a:r>
          </a:p>
          <a:p>
            <a:r>
              <a:rPr lang="en-US" kern="0" dirty="0"/>
              <a:t>Can configure </a:t>
            </a:r>
            <a:r>
              <a:rPr lang="en-US" kern="0" dirty="0" err="1"/>
              <a:t>MediaController</a:t>
            </a:r>
            <a:r>
              <a:rPr lang="en-US" kern="0" dirty="0"/>
              <a:t> settings</a:t>
            </a:r>
          </a:p>
          <a:p>
            <a:r>
              <a:rPr lang="en-US" kern="0" dirty="0"/>
              <a:t>Describes status of controller</a:t>
            </a:r>
          </a:p>
          <a:p>
            <a:r>
              <a:rPr lang="en-US" kern="0" dirty="0"/>
              <a:t>Links to associated endpoint and </a:t>
            </a:r>
            <a:r>
              <a:rPr lang="en-US" kern="0" dirty="0" err="1"/>
              <a:t>MemoryDomain</a:t>
            </a:r>
            <a:endParaRPr lang="en-US" kern="0" dirty="0"/>
          </a:p>
          <a:p>
            <a:pPr lvl="1"/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180031-6525-48E3-B1CA-157A11687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712" y="1012788"/>
            <a:ext cx="5080759" cy="54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29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FAM Endpoint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25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7359" y="1287613"/>
            <a:ext cx="5426095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1B1F95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5B5B5B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rgbClr val="1B1F95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5B5B5B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Fabric Endpoint describes </a:t>
            </a:r>
            <a:r>
              <a:rPr lang="en-US" kern="0" dirty="0" err="1"/>
              <a:t>MediaController</a:t>
            </a:r>
            <a:r>
              <a:rPr lang="en-US" kern="0" dirty="0"/>
              <a:t> and Memory Chunks</a:t>
            </a:r>
          </a:p>
          <a:p>
            <a:r>
              <a:rPr lang="en-US" kern="0" dirty="0"/>
              <a:t>Each </a:t>
            </a:r>
            <a:r>
              <a:rPr lang="en-US" kern="0" dirty="0" err="1"/>
              <a:t>MemoryChunk</a:t>
            </a:r>
            <a:r>
              <a:rPr lang="en-US" kern="0" dirty="0"/>
              <a:t> describes a region of FAM</a:t>
            </a:r>
          </a:p>
          <a:p>
            <a:pPr lvl="1"/>
            <a:r>
              <a:rPr lang="en-US" kern="0" dirty="0"/>
              <a:t>Includes attributes of the region like Region Key</a:t>
            </a:r>
          </a:p>
          <a:p>
            <a:r>
              <a:rPr lang="en-US" kern="0" dirty="0"/>
              <a:t>Each Endpoint describes the Global Component Identifier (GCID)</a:t>
            </a:r>
          </a:p>
          <a:p>
            <a:pPr lvl="1"/>
            <a:r>
              <a:rPr lang="en-US" kern="0" dirty="0"/>
              <a:t>Logical Fabric Identifier</a:t>
            </a:r>
          </a:p>
          <a:p>
            <a:pPr lvl="1"/>
            <a:r>
              <a:rPr lang="en-US" kern="0" dirty="0"/>
              <a:t>Used in Gen-Z Address from Initiator</a:t>
            </a:r>
          </a:p>
          <a:p>
            <a:pPr lvl="1"/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021DEC-0B95-4008-ADFD-36372B844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811" y="900986"/>
            <a:ext cx="3182563" cy="58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80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3084" y="2572200"/>
            <a:ext cx="10363200" cy="1362075"/>
          </a:xfrm>
        </p:spPr>
        <p:txBody>
          <a:bodyPr/>
          <a:lstStyle/>
          <a:p>
            <a:pPr algn="ctr"/>
            <a:r>
              <a:rPr lang="en-US" dirty="0"/>
              <a:t>Fabric Adapter</a:t>
            </a:r>
            <a:br>
              <a:rPr lang="en-US" dirty="0"/>
            </a:br>
            <a:r>
              <a:rPr lang="en-US" dirty="0"/>
              <a:t>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35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989" y="243935"/>
            <a:ext cx="10515600" cy="568028"/>
          </a:xfrm>
        </p:spPr>
        <p:txBody>
          <a:bodyPr>
            <a:normAutofit/>
          </a:bodyPr>
          <a:lstStyle/>
          <a:p>
            <a:r>
              <a:rPr lang="en-US" dirty="0"/>
              <a:t>Fabric model of a Gen-Z Bridge (Initiator)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103883" y="3407992"/>
            <a:ext cx="1533525" cy="620711"/>
          </a:xfrm>
          <a:prstGeom prst="roundRect">
            <a:avLst>
              <a:gd name="adj" fmla="val 4609"/>
            </a:avLst>
          </a:prstGeom>
          <a:solidFill>
            <a:srgbClr val="01A982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88008" y="3598492"/>
            <a:ext cx="15494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Root Resource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088008" y="3407992"/>
            <a:ext cx="1549400" cy="246221"/>
          </a:xfrm>
          <a:prstGeom prst="rect">
            <a:avLst/>
          </a:prstGeom>
          <a:solidFill>
            <a:srgbClr val="808080">
              <a:lumMod val="85000"/>
            </a:srgbClr>
          </a:solidFill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/redfish/v1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80071" y="3800104"/>
            <a:ext cx="1557337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Links to all content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394578" y="4345993"/>
            <a:ext cx="1846114" cy="622132"/>
          </a:xfrm>
          <a:prstGeom prst="roundRect">
            <a:avLst>
              <a:gd name="adj" fmla="val 4609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375644" y="4536945"/>
            <a:ext cx="1865049" cy="246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Collection of Systems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375644" y="4345993"/>
            <a:ext cx="1865049" cy="246220"/>
          </a:xfrm>
          <a:prstGeom prst="rect">
            <a:avLst/>
          </a:prstGeom>
          <a:solidFill>
            <a:srgbClr val="808080">
              <a:lumMod val="85000"/>
            </a:srgbClr>
          </a:solidFill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/redfish/v1/Systems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270638" y="4738985"/>
            <a:ext cx="197005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“Logical” view of general purpose systems</a:t>
            </a:r>
          </a:p>
        </p:txBody>
      </p:sp>
      <p:cxnSp>
        <p:nvCxnSpPr>
          <p:cNvPr id="12" name="Straight Arrow Connector 14360"/>
          <p:cNvCxnSpPr>
            <a:cxnSpLocks noChangeShapeType="1"/>
            <a:endCxn id="16" idx="0"/>
          </p:cNvCxnSpPr>
          <p:nvPr/>
        </p:nvCxnSpPr>
        <p:spPr bwMode="auto">
          <a:xfrm flipH="1">
            <a:off x="1104351" y="4028894"/>
            <a:ext cx="317216" cy="1299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4360"/>
          <p:cNvCxnSpPr>
            <a:cxnSpLocks noChangeShapeType="1"/>
            <a:endCxn id="17" idx="0"/>
          </p:cNvCxnSpPr>
          <p:nvPr/>
        </p:nvCxnSpPr>
        <p:spPr bwMode="auto">
          <a:xfrm flipH="1">
            <a:off x="1390345" y="4003024"/>
            <a:ext cx="289542" cy="37016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4360"/>
          <p:cNvCxnSpPr>
            <a:cxnSpLocks noChangeShapeType="1"/>
          </p:cNvCxnSpPr>
          <p:nvPr/>
        </p:nvCxnSpPr>
        <p:spPr bwMode="auto">
          <a:xfrm flipH="1">
            <a:off x="1784024" y="4022735"/>
            <a:ext cx="197459" cy="59010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360"/>
          <p:cNvCxnSpPr>
            <a:cxnSpLocks noChangeShapeType="1"/>
          </p:cNvCxnSpPr>
          <p:nvPr/>
        </p:nvCxnSpPr>
        <p:spPr bwMode="auto">
          <a:xfrm>
            <a:off x="2070746" y="4009183"/>
            <a:ext cx="133894" cy="85004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793667" y="4158882"/>
            <a:ext cx="621367" cy="153987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Sessions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60855" y="4373193"/>
            <a:ext cx="658979" cy="138112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Accounts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337772" y="4612905"/>
            <a:ext cx="699560" cy="214243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Schemas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883347" y="4854205"/>
            <a:ext cx="563562" cy="179388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Events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55782" y="3962347"/>
            <a:ext cx="621367" cy="153987"/>
          </a:xfrm>
          <a:prstGeom prst="rect">
            <a:avLst/>
          </a:prstGeom>
          <a:solidFill>
            <a:srgbClr val="00A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Registries</a:t>
            </a:r>
          </a:p>
        </p:txBody>
      </p:sp>
      <p:cxnSp>
        <p:nvCxnSpPr>
          <p:cNvPr id="21" name="Straight Arrow Connector 14360"/>
          <p:cNvCxnSpPr>
            <a:cxnSpLocks noChangeShapeType="1"/>
            <a:stCxn id="7" idx="1"/>
          </p:cNvCxnSpPr>
          <p:nvPr/>
        </p:nvCxnSpPr>
        <p:spPr bwMode="auto">
          <a:xfrm flipH="1">
            <a:off x="640920" y="3900132"/>
            <a:ext cx="439151" cy="5768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54"/>
          <p:cNvSpPr txBox="1">
            <a:spLocks noChangeArrowheads="1"/>
          </p:cNvSpPr>
          <p:nvPr/>
        </p:nvSpPr>
        <p:spPr bwMode="auto">
          <a:xfrm>
            <a:off x="5197432" y="4454350"/>
            <a:ext cx="4576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4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cxnSp>
        <p:nvCxnSpPr>
          <p:cNvPr id="23" name="Straight Arrow Connector 22"/>
          <p:cNvCxnSpPr>
            <a:stCxn id="7" idx="3"/>
            <a:endCxn id="9" idx="1"/>
          </p:cNvCxnSpPr>
          <p:nvPr/>
        </p:nvCxnSpPr>
        <p:spPr bwMode="auto">
          <a:xfrm>
            <a:off x="2637408" y="3900132"/>
            <a:ext cx="738236" cy="759923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>
            <a:glow rad="127000">
              <a:srgbClr val="FFFFFF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" name="Straight Arrow Connector 23"/>
          <p:cNvCxnSpPr>
            <a:stCxn id="9" idx="3"/>
            <a:endCxn id="82" idx="1"/>
          </p:cNvCxnSpPr>
          <p:nvPr/>
        </p:nvCxnSpPr>
        <p:spPr bwMode="auto">
          <a:xfrm>
            <a:off x="5240693" y="4660055"/>
            <a:ext cx="440492" cy="164161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>
            <a:glow rad="127000">
              <a:srgbClr val="FFFFFF"/>
            </a:glow>
          </a:effectLst>
        </p:spPr>
      </p:cxnSp>
      <p:sp>
        <p:nvSpPr>
          <p:cNvPr id="27" name="Rectangle 26"/>
          <p:cNvSpPr/>
          <p:nvPr/>
        </p:nvSpPr>
        <p:spPr bwMode="auto">
          <a:xfrm>
            <a:off x="8434482" y="1814670"/>
            <a:ext cx="923323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Switches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3661621" y="2263562"/>
            <a:ext cx="1925111" cy="723533"/>
          </a:xfrm>
          <a:prstGeom prst="roundRect">
            <a:avLst>
              <a:gd name="adj" fmla="val 4609"/>
            </a:avLst>
          </a:prstGeom>
          <a:solidFill>
            <a:srgbClr val="A9D08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3641876" y="2263562"/>
            <a:ext cx="1944856" cy="246221"/>
          </a:xfrm>
          <a:prstGeom prst="rect">
            <a:avLst/>
          </a:prstGeom>
          <a:solidFill>
            <a:srgbClr val="808080">
              <a:lumMod val="85000"/>
            </a:srgbClr>
          </a:solidFill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/redfish/v1/Fabrics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3661621" y="2672208"/>
            <a:ext cx="1954728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Use to track the Fabric health and state</a:t>
            </a:r>
          </a:p>
        </p:txBody>
      </p:sp>
      <p:sp>
        <p:nvSpPr>
          <p:cNvPr id="86" name="Rounded Rectangle 85"/>
          <p:cNvSpPr/>
          <p:nvPr/>
        </p:nvSpPr>
        <p:spPr bwMode="auto">
          <a:xfrm>
            <a:off x="5907901" y="1961118"/>
            <a:ext cx="2089800" cy="723533"/>
          </a:xfrm>
          <a:prstGeom prst="roundRect">
            <a:avLst>
              <a:gd name="adj" fmla="val 4609"/>
            </a:avLst>
          </a:prstGeom>
          <a:solidFill>
            <a:srgbClr val="A9D08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5910236" y="2140878"/>
            <a:ext cx="20874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Model of </a:t>
            </a:r>
            <a:r>
              <a:rPr lang="en-US" sz="1000" kern="0" dirty="0">
                <a:solidFill>
                  <a:srgbClr val="000000"/>
                </a:solidFill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Gen-Z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 Fabric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5900882" y="1937171"/>
            <a:ext cx="2096819" cy="246221"/>
          </a:xfrm>
          <a:prstGeom prst="rect">
            <a:avLst/>
          </a:prstGeom>
          <a:solidFill>
            <a:srgbClr val="808080">
              <a:lumMod val="85000"/>
            </a:srgbClr>
          </a:solidFill>
        </p:spPr>
        <p:txBody>
          <a:bodyPr wrap="square">
            <a:spAutoFit/>
          </a:bodyPr>
          <a:lstStyle/>
          <a:p>
            <a:pPr lvl="0" algn="r" defTabSz="573588" fontAlgn="base">
              <a:spcBef>
                <a:spcPct val="0"/>
              </a:spcBef>
              <a:spcAft>
                <a:spcPts val="533"/>
              </a:spcAft>
              <a:buSzPct val="100000"/>
              <a:defRPr/>
            </a:pPr>
            <a:r>
              <a:rPr lang="en-US" sz="1000" kern="0" dirty="0">
                <a:solidFill>
                  <a:srgbClr val="FFFFFF"/>
                </a:solidFill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/redfish/v1/Fabrics/GenZ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 Simplified" pitchFamily="34" charset="0"/>
              <a:ea typeface="ＭＳ Ｐゴシック" pitchFamily="34" charset="-128"/>
              <a:cs typeface="HP Simplifi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5891700" y="2450183"/>
            <a:ext cx="210617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Includes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 Switches,</a:t>
            </a:r>
            <a:r>
              <a:rPr kumimoji="0" lang="en-US" sz="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 Endpoints, and Zones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 Simplified" pitchFamily="34" charset="0"/>
              <a:ea typeface="ＭＳ Ｐゴシック" pitchFamily="34" charset="-128"/>
              <a:cs typeface="HP Simplified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5586732" y="2260976"/>
            <a:ext cx="308041" cy="416697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>
            <a:glow rad="127000">
              <a:srgbClr val="FFFFFF"/>
            </a:glow>
          </a:effec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2637408" y="2677673"/>
            <a:ext cx="1004468" cy="85639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>
            <a:glow rad="127000">
              <a:srgbClr val="FFFFFF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" name="Straight Arrow Connector 90"/>
          <p:cNvCxnSpPr>
            <a:cxnSpLocks noChangeShapeType="1"/>
            <a:stCxn id="26" idx="3"/>
            <a:endCxn id="27" idx="1"/>
          </p:cNvCxnSpPr>
          <p:nvPr/>
        </p:nvCxnSpPr>
        <p:spPr bwMode="auto">
          <a:xfrm flipV="1">
            <a:off x="7997701" y="1904428"/>
            <a:ext cx="436781" cy="359561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36"/>
          <p:cNvSpPr/>
          <p:nvPr/>
        </p:nvSpPr>
        <p:spPr bwMode="auto">
          <a:xfrm>
            <a:off x="9637456" y="1640636"/>
            <a:ext cx="854606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Ports</a:t>
            </a:r>
          </a:p>
        </p:txBody>
      </p:sp>
      <p:cxnSp>
        <p:nvCxnSpPr>
          <p:cNvPr id="38" name="Straight Arrow Connector 90"/>
          <p:cNvCxnSpPr>
            <a:cxnSpLocks noChangeShapeType="1"/>
            <a:stCxn id="27" idx="0"/>
            <a:endCxn id="37" idx="1"/>
          </p:cNvCxnSpPr>
          <p:nvPr/>
        </p:nvCxnSpPr>
        <p:spPr bwMode="auto">
          <a:xfrm flipV="1">
            <a:off x="8896144" y="1730394"/>
            <a:ext cx="741312" cy="84276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38"/>
          <p:cNvSpPr/>
          <p:nvPr/>
        </p:nvSpPr>
        <p:spPr bwMode="auto">
          <a:xfrm>
            <a:off x="8434482" y="2238477"/>
            <a:ext cx="923323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Endpoints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8434482" y="2505136"/>
            <a:ext cx="919855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Zones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10663004" y="1435172"/>
            <a:ext cx="854606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Routes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0658933" y="1682774"/>
            <a:ext cx="974883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VCAT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9630227" y="2108406"/>
            <a:ext cx="1089362" cy="18928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 dirty="0" err="1">
                <a:solidFill>
                  <a:srgbClr val="000000"/>
                </a:solidFill>
                <a:ea typeface="ＭＳ Ｐゴシック" pitchFamily="48" charset="-128"/>
              </a:rPr>
              <a:t>MediaController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9758142" y="2318044"/>
            <a:ext cx="950493" cy="18928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 dirty="0" err="1">
                <a:solidFill>
                  <a:srgbClr val="000000"/>
                </a:solidFill>
                <a:ea typeface="ＭＳ Ｐゴシック" pitchFamily="48" charset="-128"/>
              </a:rPr>
              <a:t>FabricAdapter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9799117" y="2553855"/>
            <a:ext cx="950493" cy="18928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 dirty="0">
                <a:solidFill>
                  <a:srgbClr val="000000"/>
                </a:solidFill>
                <a:ea typeface="ＭＳ Ｐゴシック" pitchFamily="48" charset="-128"/>
              </a:rPr>
              <a:t>Switch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cxnSp>
        <p:nvCxnSpPr>
          <p:cNvPr id="46" name="Straight Arrow Connector 90"/>
          <p:cNvCxnSpPr>
            <a:cxnSpLocks noChangeShapeType="1"/>
            <a:endCxn id="39" idx="1"/>
          </p:cNvCxnSpPr>
          <p:nvPr/>
        </p:nvCxnSpPr>
        <p:spPr bwMode="auto">
          <a:xfrm>
            <a:off x="7997703" y="2260976"/>
            <a:ext cx="436779" cy="6725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90"/>
          <p:cNvCxnSpPr>
            <a:cxnSpLocks noChangeShapeType="1"/>
            <a:stCxn id="26" idx="3"/>
            <a:endCxn id="40" idx="1"/>
          </p:cNvCxnSpPr>
          <p:nvPr/>
        </p:nvCxnSpPr>
        <p:spPr bwMode="auto">
          <a:xfrm>
            <a:off x="7997701" y="2263989"/>
            <a:ext cx="436781" cy="33090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Rectangle 47"/>
          <p:cNvSpPr/>
          <p:nvPr/>
        </p:nvSpPr>
        <p:spPr bwMode="auto">
          <a:xfrm>
            <a:off x="7603659" y="4307287"/>
            <a:ext cx="1113280" cy="1909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Ports</a:t>
            </a:r>
          </a:p>
        </p:txBody>
      </p:sp>
      <p:cxnSp>
        <p:nvCxnSpPr>
          <p:cNvPr id="51" name="Straight Arrow Connector 90"/>
          <p:cNvCxnSpPr>
            <a:cxnSpLocks noChangeShapeType="1"/>
            <a:stCxn id="37" idx="3"/>
          </p:cNvCxnSpPr>
          <p:nvPr/>
        </p:nvCxnSpPr>
        <p:spPr bwMode="auto">
          <a:xfrm flipV="1">
            <a:off x="10492062" y="1509212"/>
            <a:ext cx="166871" cy="22118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90"/>
          <p:cNvCxnSpPr>
            <a:cxnSpLocks noChangeShapeType="1"/>
            <a:stCxn id="37" idx="3"/>
            <a:endCxn id="42" idx="1"/>
          </p:cNvCxnSpPr>
          <p:nvPr/>
        </p:nvCxnSpPr>
        <p:spPr bwMode="auto">
          <a:xfrm>
            <a:off x="10492062" y="1730394"/>
            <a:ext cx="166871" cy="4213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Arrow Connector 90"/>
          <p:cNvCxnSpPr>
            <a:cxnSpLocks noChangeShapeType="1"/>
            <a:stCxn id="39" idx="3"/>
            <a:endCxn id="43" idx="1"/>
          </p:cNvCxnSpPr>
          <p:nvPr/>
        </p:nvCxnSpPr>
        <p:spPr bwMode="auto">
          <a:xfrm flipV="1">
            <a:off x="9357805" y="2203047"/>
            <a:ext cx="272422" cy="1251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90"/>
          <p:cNvCxnSpPr>
            <a:cxnSpLocks noChangeShapeType="1"/>
            <a:stCxn id="39" idx="3"/>
          </p:cNvCxnSpPr>
          <p:nvPr/>
        </p:nvCxnSpPr>
        <p:spPr bwMode="auto">
          <a:xfrm>
            <a:off x="9357805" y="2328235"/>
            <a:ext cx="413868" cy="4513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90"/>
          <p:cNvCxnSpPr>
            <a:cxnSpLocks noChangeShapeType="1"/>
            <a:stCxn id="39" idx="3"/>
            <a:endCxn id="45" idx="1"/>
          </p:cNvCxnSpPr>
          <p:nvPr/>
        </p:nvCxnSpPr>
        <p:spPr bwMode="auto">
          <a:xfrm>
            <a:off x="9357805" y="2328235"/>
            <a:ext cx="441312" cy="320261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90"/>
          <p:cNvCxnSpPr>
            <a:cxnSpLocks noChangeShapeType="1"/>
            <a:stCxn id="82" idx="3"/>
            <a:endCxn id="48" idx="1"/>
          </p:cNvCxnSpPr>
          <p:nvPr/>
        </p:nvCxnSpPr>
        <p:spPr bwMode="auto">
          <a:xfrm flipV="1">
            <a:off x="7268646" y="4402763"/>
            <a:ext cx="335013" cy="42145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Arrow Connector 90"/>
          <p:cNvCxnSpPr>
            <a:cxnSpLocks noChangeShapeType="1"/>
            <a:stCxn id="82" idx="3"/>
            <a:endCxn id="69" idx="1"/>
          </p:cNvCxnSpPr>
          <p:nvPr/>
        </p:nvCxnSpPr>
        <p:spPr bwMode="auto">
          <a:xfrm flipV="1">
            <a:off x="7268646" y="4685611"/>
            <a:ext cx="335012" cy="13860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58"/>
          <p:cNvSpPr/>
          <p:nvPr/>
        </p:nvSpPr>
        <p:spPr bwMode="auto">
          <a:xfrm>
            <a:off x="9272736" y="3842564"/>
            <a:ext cx="970812" cy="1801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Routes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268665" y="4090822"/>
            <a:ext cx="974883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VCAT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9268665" y="4343529"/>
            <a:ext cx="974883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Metrics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cxnSp>
        <p:nvCxnSpPr>
          <p:cNvPr id="63" name="Straight Arrow Connector 90"/>
          <p:cNvCxnSpPr>
            <a:cxnSpLocks noChangeShapeType="1"/>
            <a:stCxn id="48" idx="3"/>
            <a:endCxn id="59" idx="1"/>
          </p:cNvCxnSpPr>
          <p:nvPr/>
        </p:nvCxnSpPr>
        <p:spPr bwMode="auto">
          <a:xfrm flipV="1">
            <a:off x="8716939" y="3932650"/>
            <a:ext cx="555797" cy="47011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90"/>
          <p:cNvCxnSpPr>
            <a:cxnSpLocks noChangeShapeType="1"/>
            <a:stCxn id="48" idx="3"/>
            <a:endCxn id="60" idx="1"/>
          </p:cNvCxnSpPr>
          <p:nvPr/>
        </p:nvCxnSpPr>
        <p:spPr bwMode="auto">
          <a:xfrm flipV="1">
            <a:off x="8716939" y="4180580"/>
            <a:ext cx="551726" cy="22218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Arrow Connector 90"/>
          <p:cNvCxnSpPr>
            <a:cxnSpLocks noChangeShapeType="1"/>
            <a:stCxn id="48" idx="3"/>
            <a:endCxn id="61" idx="1"/>
          </p:cNvCxnSpPr>
          <p:nvPr/>
        </p:nvCxnSpPr>
        <p:spPr bwMode="auto">
          <a:xfrm>
            <a:off x="8716939" y="4402763"/>
            <a:ext cx="551726" cy="30524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Rectangle 65"/>
          <p:cNvSpPr/>
          <p:nvPr/>
        </p:nvSpPr>
        <p:spPr bwMode="auto">
          <a:xfrm>
            <a:off x="10658933" y="1913392"/>
            <a:ext cx="974883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Metrics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68" name="TextBox 54"/>
          <p:cNvSpPr txBox="1">
            <a:spLocks noChangeArrowheads="1"/>
          </p:cNvSpPr>
          <p:nvPr/>
        </p:nvSpPr>
        <p:spPr bwMode="auto">
          <a:xfrm>
            <a:off x="7159769" y="4288165"/>
            <a:ext cx="4576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73088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80069"/>
                </a:solidFill>
                <a:latin typeface="Gill Sans MT" panose="020B0502020104020203" pitchFamily="34" charset="0"/>
              </a:defRPr>
            </a:lvl1pPr>
            <a:lvl2pPr marL="742950" indent="-285750" algn="l" defTabSz="573088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D5B5C"/>
                </a:solidFill>
                <a:latin typeface="Gill Sans MT" panose="020B0502020104020203" pitchFamily="34" charset="0"/>
              </a:defRPr>
            </a:lvl2pPr>
            <a:lvl3pPr marL="1143000" indent="-228600" algn="l" defTabSz="573088" eaLnBrk="0" hangingPunct="0">
              <a:spcBef>
                <a:spcPct val="20000"/>
              </a:spcBef>
              <a:buSzPct val="60000"/>
              <a:buBlip>
                <a:blip r:embed="rId4"/>
              </a:buBlip>
              <a:defRPr sz="1600">
                <a:solidFill>
                  <a:srgbClr val="38006A"/>
                </a:solidFill>
                <a:latin typeface="Gill Sans MT" panose="020B0502020104020203" pitchFamily="34" charset="0"/>
              </a:defRPr>
            </a:lvl3pPr>
            <a:lvl4pPr marL="1600200" indent="-228600" algn="l" defTabSz="573088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Gill Sans MT" panose="020B0502020104020203" pitchFamily="34" charset="0"/>
              </a:defRPr>
            </a:lvl4pPr>
            <a:lvl5pPr marL="2057400" indent="-228600" algn="l" defTabSz="573088" eaLnBrk="0" hangingPunct="0">
              <a:spcBef>
                <a:spcPct val="20000"/>
              </a:spcBef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5pPr>
            <a:lvl6pPr marL="25146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6pPr>
            <a:lvl7pPr marL="29718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7pPr>
            <a:lvl8pPr marL="34290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8pPr>
            <a:lvl9pPr marL="3886200" indent="-228600" defTabSz="573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200">
                <a:solidFill>
                  <a:srgbClr val="380069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5730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9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/>
                <a:ea typeface="ＭＳ Ｐゴシック" pitchFamily="34" charset="-128"/>
              </a:rPr>
              <a:t>1..n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7603658" y="4595525"/>
            <a:ext cx="1113279" cy="1801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SSDT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7599588" y="4843783"/>
            <a:ext cx="1117947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MSDT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599588" y="5077524"/>
            <a:ext cx="1117947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REQ-VCAT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7599588" y="5327783"/>
            <a:ext cx="1117947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000000"/>
                </a:solidFill>
                <a:ea typeface="ＭＳ Ｐゴシック" pitchFamily="48" charset="-128"/>
              </a:rPr>
              <a:t>RSP-VCAT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5677752" y="4418025"/>
            <a:ext cx="1590894" cy="826952"/>
            <a:chOff x="5667120" y="3354770"/>
            <a:chExt cx="1590894" cy="826952"/>
          </a:xfrm>
        </p:grpSpPr>
        <p:sp>
          <p:nvSpPr>
            <p:cNvPr id="82" name="Rounded Rectangle 81"/>
            <p:cNvSpPr/>
            <p:nvPr/>
          </p:nvSpPr>
          <p:spPr bwMode="auto">
            <a:xfrm>
              <a:off x="5670553" y="3354770"/>
              <a:ext cx="1587461" cy="812382"/>
            </a:xfrm>
            <a:prstGeom prst="roundRect">
              <a:avLst>
                <a:gd name="adj" fmla="val 460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>
                <a:latin typeface="Gill Sans MT"/>
              </a:endParaRPr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5671690" y="3355564"/>
              <a:ext cx="1586323" cy="400110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r" defTabSz="5735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33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/redfish/v1/Systems/&lt;id&gt;/</a:t>
              </a: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FabricAdapter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5667120" y="3779048"/>
              <a:ext cx="1532299" cy="402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5735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33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000000"/>
                  </a:solidFill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Bridge from SoC Interface to </a:t>
              </a:r>
            </a:p>
            <a:p>
              <a:pPr marL="0" marR="0" lvl="0" indent="0" algn="r" defTabSz="5735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33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000000"/>
                  </a:solidFill>
                  <a:latin typeface="HP Simplified" pitchFamily="34" charset="0"/>
                  <a:ea typeface="ＭＳ Ｐゴシック" pitchFamily="34" charset="-128"/>
                  <a:cs typeface="HP Simplified" pitchFamily="34" charset="0"/>
                </a:rPr>
                <a:t>GenZ Fabric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 bwMode="auto">
          <a:xfrm>
            <a:off x="3450582" y="2484370"/>
            <a:ext cx="20874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5735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 Simplified" pitchFamily="34" charset="0"/>
                <a:ea typeface="ＭＳ Ｐゴシック" pitchFamily="34" charset="-128"/>
                <a:cs typeface="HP Simplified" pitchFamily="34" charset="0"/>
              </a:rPr>
              <a:t>Fabrics Extension</a:t>
            </a:r>
          </a:p>
        </p:txBody>
      </p:sp>
      <p:cxnSp>
        <p:nvCxnSpPr>
          <p:cNvPr id="91" name="Curved Connector 90"/>
          <p:cNvCxnSpPr>
            <a:cxnSpLocks/>
            <a:stCxn id="83" idx="0"/>
            <a:endCxn id="39" idx="3"/>
          </p:cNvCxnSpPr>
          <p:nvPr/>
        </p:nvCxnSpPr>
        <p:spPr>
          <a:xfrm rot="5400000" flipH="1" flipV="1">
            <a:off x="6871352" y="1932367"/>
            <a:ext cx="2090584" cy="2882321"/>
          </a:xfrm>
          <a:prstGeom prst="curvedConnector4">
            <a:avLst>
              <a:gd name="adj1" fmla="val 47853"/>
              <a:gd name="adj2" fmla="val 107931"/>
            </a:avLst>
          </a:prstGeom>
          <a:ln w="9525">
            <a:prstDash val="dashDot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A4D3281-D349-452E-8554-22C0D8785E51}"/>
              </a:ext>
            </a:extLst>
          </p:cNvPr>
          <p:cNvSpPr/>
          <p:nvPr/>
        </p:nvSpPr>
        <p:spPr bwMode="auto">
          <a:xfrm>
            <a:off x="8434482" y="2765994"/>
            <a:ext cx="923323" cy="179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48" charset="-128"/>
              </a:rPr>
              <a:t>AddressPools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48" charset="-128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CA4F38A4-4D45-436E-B5A2-DE3A56B2862A}"/>
              </a:ext>
            </a:extLst>
          </p:cNvPr>
          <p:cNvSpPr/>
          <p:nvPr/>
        </p:nvSpPr>
        <p:spPr bwMode="auto">
          <a:xfrm>
            <a:off x="9354509" y="2348495"/>
            <a:ext cx="189419" cy="236823"/>
          </a:xfrm>
          <a:custGeom>
            <a:avLst/>
            <a:gdLst>
              <a:gd name="connsiteX0" fmla="*/ 6579 w 189419"/>
              <a:gd name="connsiteY0" fmla="*/ 236823 h 236823"/>
              <a:gd name="connsiteX1" fmla="*/ 105255 w 189419"/>
              <a:gd name="connsiteY1" fmla="*/ 230245 h 236823"/>
              <a:gd name="connsiteX2" fmla="*/ 124990 w 189419"/>
              <a:gd name="connsiteY2" fmla="*/ 223666 h 236823"/>
              <a:gd name="connsiteX3" fmla="*/ 138147 w 189419"/>
              <a:gd name="connsiteY3" fmla="*/ 203931 h 236823"/>
              <a:gd name="connsiteX4" fmla="*/ 157882 w 189419"/>
              <a:gd name="connsiteY4" fmla="*/ 190774 h 236823"/>
              <a:gd name="connsiteX5" fmla="*/ 177618 w 189419"/>
              <a:gd name="connsiteY5" fmla="*/ 72363 h 236823"/>
              <a:gd name="connsiteX6" fmla="*/ 157882 w 189419"/>
              <a:gd name="connsiteY6" fmla="*/ 59206 h 236823"/>
              <a:gd name="connsiteX7" fmla="*/ 124990 w 189419"/>
              <a:gd name="connsiteY7" fmla="*/ 32892 h 236823"/>
              <a:gd name="connsiteX8" fmla="*/ 105255 w 189419"/>
              <a:gd name="connsiteY8" fmla="*/ 19735 h 236823"/>
              <a:gd name="connsiteX9" fmla="*/ 65785 w 189419"/>
              <a:gd name="connsiteY9" fmla="*/ 6578 h 236823"/>
              <a:gd name="connsiteX10" fmla="*/ 46049 w 189419"/>
              <a:gd name="connsiteY10" fmla="*/ 0 h 236823"/>
              <a:gd name="connsiteX11" fmla="*/ 0 w 189419"/>
              <a:gd name="connsiteY11" fmla="*/ 0 h 23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419" h="236823">
                <a:moveTo>
                  <a:pt x="6579" y="236823"/>
                </a:moveTo>
                <a:cubicBezTo>
                  <a:pt x="39471" y="234630"/>
                  <a:pt x="72492" y="233885"/>
                  <a:pt x="105255" y="230245"/>
                </a:cubicBezTo>
                <a:cubicBezTo>
                  <a:pt x="112147" y="229479"/>
                  <a:pt x="119575" y="227998"/>
                  <a:pt x="124990" y="223666"/>
                </a:cubicBezTo>
                <a:cubicBezTo>
                  <a:pt x="131164" y="218727"/>
                  <a:pt x="132556" y="209522"/>
                  <a:pt x="138147" y="203931"/>
                </a:cubicBezTo>
                <a:cubicBezTo>
                  <a:pt x="143738" y="198340"/>
                  <a:pt x="151304" y="195160"/>
                  <a:pt x="157882" y="190774"/>
                </a:cubicBezTo>
                <a:cubicBezTo>
                  <a:pt x="190809" y="141385"/>
                  <a:pt x="198925" y="146938"/>
                  <a:pt x="177618" y="72363"/>
                </a:cubicBezTo>
                <a:cubicBezTo>
                  <a:pt x="175446" y="64761"/>
                  <a:pt x="164461" y="63592"/>
                  <a:pt x="157882" y="59206"/>
                </a:cubicBezTo>
                <a:cubicBezTo>
                  <a:pt x="135704" y="25936"/>
                  <a:pt x="156766" y="48780"/>
                  <a:pt x="124990" y="32892"/>
                </a:cubicBezTo>
                <a:cubicBezTo>
                  <a:pt x="117918" y="29356"/>
                  <a:pt x="112480" y="22946"/>
                  <a:pt x="105255" y="19735"/>
                </a:cubicBezTo>
                <a:cubicBezTo>
                  <a:pt x="92582" y="14102"/>
                  <a:pt x="78942" y="10964"/>
                  <a:pt x="65785" y="6578"/>
                </a:cubicBezTo>
                <a:cubicBezTo>
                  <a:pt x="59206" y="4385"/>
                  <a:pt x="52983" y="0"/>
                  <a:pt x="46049" y="0"/>
                </a:cubicBezTo>
                <a:lnTo>
                  <a:pt x="0" y="0"/>
                </a:lnTo>
              </a:path>
            </a:pathLst>
          </a:cu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cxnSp>
        <p:nvCxnSpPr>
          <p:cNvPr id="96" name="Straight Arrow Connector 90">
            <a:extLst>
              <a:ext uri="{FF2B5EF4-FFF2-40B4-BE49-F238E27FC236}">
                <a16:creationId xmlns:a16="http://schemas.microsoft.com/office/drawing/2014/main" xmlns="" id="{05E82CD6-B635-45D7-9FFB-C757393B9391}"/>
              </a:ext>
            </a:extLst>
          </p:cNvPr>
          <p:cNvCxnSpPr>
            <a:cxnSpLocks noChangeShapeType="1"/>
            <a:endCxn id="70" idx="1"/>
          </p:cNvCxnSpPr>
          <p:nvPr/>
        </p:nvCxnSpPr>
        <p:spPr bwMode="auto">
          <a:xfrm>
            <a:off x="7294755" y="4827148"/>
            <a:ext cx="304833" cy="10639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Straight Arrow Connector 90">
            <a:extLst>
              <a:ext uri="{FF2B5EF4-FFF2-40B4-BE49-F238E27FC236}">
                <a16:creationId xmlns:a16="http://schemas.microsoft.com/office/drawing/2014/main" xmlns="" id="{4BF8EFBB-9A96-42AD-85B5-FC80FE299A73}"/>
              </a:ext>
            </a:extLst>
          </p:cNvPr>
          <p:cNvCxnSpPr>
            <a:cxnSpLocks noChangeShapeType="1"/>
            <a:endCxn id="72" idx="1"/>
          </p:cNvCxnSpPr>
          <p:nvPr/>
        </p:nvCxnSpPr>
        <p:spPr bwMode="auto">
          <a:xfrm>
            <a:off x="7268645" y="4818929"/>
            <a:ext cx="330943" cy="34835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Straight Arrow Connector 90">
            <a:extLst>
              <a:ext uri="{FF2B5EF4-FFF2-40B4-BE49-F238E27FC236}">
                <a16:creationId xmlns:a16="http://schemas.microsoft.com/office/drawing/2014/main" xmlns="" id="{7DACB8CD-05DB-4CF3-AE97-8F431958302D}"/>
              </a:ext>
            </a:extLst>
          </p:cNvPr>
          <p:cNvCxnSpPr>
            <a:cxnSpLocks noChangeShapeType="1"/>
            <a:endCxn id="73" idx="1"/>
          </p:cNvCxnSpPr>
          <p:nvPr/>
        </p:nvCxnSpPr>
        <p:spPr bwMode="auto">
          <a:xfrm>
            <a:off x="7272079" y="4818929"/>
            <a:ext cx="327509" cy="59861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12722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a Gen-Z Fabric Adapter(Initiator)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28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7360" y="1287613"/>
            <a:ext cx="5985198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1B1F95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5B5B5B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rgbClr val="1B1F95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5B5B5B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Fabric Adapter bridges Gen-Z Fabric and SoC Interface</a:t>
            </a:r>
          </a:p>
          <a:p>
            <a:r>
              <a:rPr lang="en-US" kern="0" dirty="0"/>
              <a:t>Fabric Adapter has a Gen-Z Requestor to inject packets into the Fabric</a:t>
            </a:r>
          </a:p>
          <a:p>
            <a:pPr lvl="1"/>
            <a:r>
              <a:rPr lang="en-US" kern="0" dirty="0"/>
              <a:t>Uses Routing tables to determine path to target</a:t>
            </a:r>
          </a:p>
          <a:p>
            <a:pPr lvl="1"/>
            <a:r>
              <a:rPr lang="en-US" kern="0" dirty="0"/>
              <a:t>Describes the details of the Adapter HW</a:t>
            </a:r>
          </a:p>
          <a:p>
            <a:r>
              <a:rPr lang="en-US" kern="0" dirty="0"/>
              <a:t>Fabric Adapter may also contain an Integrated switch</a:t>
            </a:r>
          </a:p>
          <a:p>
            <a:pPr lvl="1"/>
            <a:r>
              <a:rPr lang="en-US" kern="0" dirty="0"/>
              <a:t>May contain ports for packet relaying</a:t>
            </a:r>
          </a:p>
          <a:p>
            <a:r>
              <a:rPr lang="en-US" kern="0" dirty="0" err="1"/>
              <a:t>Fabic</a:t>
            </a:r>
            <a:r>
              <a:rPr lang="en-US" kern="0" dirty="0"/>
              <a:t> Adapters may also be a responder on the Gen-Z Fabric</a:t>
            </a:r>
          </a:p>
          <a:p>
            <a:pPr marL="0" indent="0">
              <a:buNone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D0D822-8498-44C6-9CDD-037543C0A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955" y="867637"/>
            <a:ext cx="4326203" cy="5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75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a Embedded Switch in Fabric Adapter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29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7361" y="1287613"/>
            <a:ext cx="4553724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1B1F95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5B5B5B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rgbClr val="1B1F95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5B5B5B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Some Fabric Adapters may contain an embedded switch</a:t>
            </a:r>
          </a:p>
          <a:p>
            <a:r>
              <a:rPr lang="en-US" kern="0" dirty="0"/>
              <a:t>Embedded Switches have Gen-Z Ports </a:t>
            </a:r>
          </a:p>
          <a:p>
            <a:pPr lvl="1"/>
            <a:r>
              <a:rPr lang="en-US" kern="0" dirty="0"/>
              <a:t>If ports can relay traffic, they would have route tables</a:t>
            </a:r>
          </a:p>
          <a:p>
            <a:pPr lvl="1"/>
            <a:r>
              <a:rPr lang="en-US" kern="0" dirty="0"/>
              <a:t>If Ports do not relay traffic, ports would not require routing tables</a:t>
            </a:r>
          </a:p>
          <a:p>
            <a:pPr lvl="1"/>
            <a:r>
              <a:rPr lang="en-US" kern="0" dirty="0"/>
              <a:t>Ports also describe Virtual Channels (VCAT) like Switch ports</a:t>
            </a:r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555D06-7BBE-4C4A-9CF3-A262BFF1E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213" y="1068538"/>
            <a:ext cx="60293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4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2" name="Rectangle 12"/>
          <p:cNvSpPr>
            <a:spLocks noGrp="1"/>
          </p:cNvSpPr>
          <p:nvPr>
            <p:ph type="title"/>
          </p:nvPr>
        </p:nvSpPr>
        <p:spPr/>
        <p:txBody>
          <a:bodyPr vert="horz" wrap="square" lIns="68569" tIns="68569" rIns="68569" bIns="68569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</a:pPr>
            <a:r>
              <a:rPr lang="en-US" sz="3000" b="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Hybrid IT Management Solution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63898755"/>
              </p:ext>
            </p:extLst>
          </p:nvPr>
        </p:nvGraphicFramePr>
        <p:xfrm>
          <a:off x="1981200" y="1676400"/>
          <a:ext cx="8153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30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a Embedded Switch 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30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7360" y="1287613"/>
            <a:ext cx="468899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1B1F95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5B5B5B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rgbClr val="1B1F95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5B5B5B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Embedded Switch Ports</a:t>
            </a:r>
          </a:p>
          <a:p>
            <a:pPr lvl="1"/>
            <a:r>
              <a:rPr lang="en-US" kern="0" dirty="0"/>
              <a:t>Same as switch ports in Fabrics</a:t>
            </a:r>
          </a:p>
          <a:p>
            <a:pPr lvl="1"/>
            <a:r>
              <a:rPr lang="en-US" kern="0" dirty="0"/>
              <a:t>Ports can relay traffic, so they have route tables</a:t>
            </a:r>
          </a:p>
          <a:p>
            <a:pPr lvl="1"/>
            <a:r>
              <a:rPr lang="en-US" kern="0" dirty="0"/>
              <a:t>Ports also describe Virtual Channels(VCAT)</a:t>
            </a:r>
          </a:p>
          <a:p>
            <a:pPr marL="0" indent="0">
              <a:buNone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4A5541-D0FE-4DD0-968A-C1DCF1434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652" y="867987"/>
            <a:ext cx="4482593" cy="57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35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a Fabric Adapter Routing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31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7360" y="1287613"/>
            <a:ext cx="3832587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1B1F95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5B5B5B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rgbClr val="1B1F95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5B5B5B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Fabric Adapter with multiple ports has route tables</a:t>
            </a:r>
          </a:p>
          <a:p>
            <a:pPr lvl="1"/>
            <a:r>
              <a:rPr lang="en-US" kern="0" dirty="0"/>
              <a:t>Single Subnet Destination Table(SSDT)</a:t>
            </a:r>
          </a:p>
          <a:p>
            <a:pPr lvl="1"/>
            <a:r>
              <a:rPr lang="en-US" kern="0" dirty="0"/>
              <a:t>Multi-subnet Destination Table(MSDT)</a:t>
            </a:r>
          </a:p>
          <a:p>
            <a:pPr lvl="1"/>
            <a:r>
              <a:rPr lang="en-US" kern="0" dirty="0"/>
              <a:t>Describes which egress port to get to each destination</a:t>
            </a:r>
          </a:p>
          <a:p>
            <a:pPr lvl="1"/>
            <a:r>
              <a:rPr lang="en-US" kern="0" dirty="0"/>
              <a:t>Describes which virtual channel to use on a particular egress port</a:t>
            </a:r>
          </a:p>
          <a:p>
            <a:pPr lvl="1"/>
            <a:r>
              <a:rPr lang="en-US" kern="0" dirty="0"/>
              <a:t>Each Entry can have a set of possible egress routes </a:t>
            </a:r>
          </a:p>
          <a:p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224A43-7A78-4E4A-A63E-E9ED1FF55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028" y="868179"/>
            <a:ext cx="6063519" cy="2307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4CB5DC-965B-4F4F-9416-9CBD278EC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028" y="3978618"/>
            <a:ext cx="6149038" cy="218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00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a Fabric Adapter Virtual Channels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32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7360" y="1287613"/>
            <a:ext cx="3832587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1B1F95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5B5B5B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rgbClr val="1B1F95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5B5B5B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Fabric Adapter has Virtual Channel Action Tables</a:t>
            </a:r>
          </a:p>
          <a:p>
            <a:pPr lvl="1"/>
            <a:r>
              <a:rPr lang="en-US" kern="0" dirty="0"/>
              <a:t>For Requestor and Responder (REQ-VCAT, RSP-VCAT)</a:t>
            </a:r>
          </a:p>
          <a:p>
            <a:pPr lvl="1"/>
            <a:r>
              <a:rPr lang="en-US" kern="0" dirty="0"/>
              <a:t>Describes which virtual channels to use</a:t>
            </a:r>
          </a:p>
          <a:p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DFE6DA-7BBA-4FE7-8707-82C06FBBF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047" y="1375762"/>
            <a:ext cx="6701626" cy="51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58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F9E06-CC0C-4A46-8EF1-4EEF035E3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985965"/>
            <a:ext cx="10363200" cy="1362075"/>
          </a:xfrm>
        </p:spPr>
        <p:txBody>
          <a:bodyPr/>
          <a:lstStyle/>
          <a:p>
            <a:r>
              <a:rPr lang="en-US" dirty="0"/>
              <a:t>Address Pools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725487-AC89-4D91-8103-D63C765C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51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9137616-124A-46E8-8D5A-A7580ACB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Pools to provide constraints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235B73-3B3E-4F60-AE76-1DEBCA9E65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Provides constraints on the values in Endpoints</a:t>
            </a:r>
          </a:p>
          <a:p>
            <a:pPr lvl="1"/>
            <a:r>
              <a:rPr lang="en-US" dirty="0"/>
              <a:t>Ex. Limiting CID values for a Gen-Z Address</a:t>
            </a:r>
          </a:p>
          <a:p>
            <a:r>
              <a:rPr lang="en-US" dirty="0"/>
              <a:t>Typical constraints are minimum/maximum</a:t>
            </a:r>
          </a:p>
          <a:p>
            <a:r>
              <a:rPr lang="en-US" dirty="0"/>
              <a:t>All endpoints within that pool would adhere to the pool constraints</a:t>
            </a:r>
          </a:p>
          <a:p>
            <a:r>
              <a:rPr lang="en-US" dirty="0"/>
              <a:t>Address Pool would be specific to a particular fabric type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2B1C892-16AA-4F37-BE43-AE29A37EB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34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D795EC4-E833-4A84-84D5-22306093925D}"/>
              </a:ext>
            </a:extLst>
          </p:cNvPr>
          <p:cNvSpPr/>
          <p:nvPr/>
        </p:nvSpPr>
        <p:spPr>
          <a:xfrm>
            <a:off x="8844694" y="2295525"/>
            <a:ext cx="1016000" cy="8604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AE40C35-E34C-43B2-AB33-FC6B1F81D0AB}"/>
              </a:ext>
            </a:extLst>
          </p:cNvPr>
          <p:cNvSpPr/>
          <p:nvPr/>
        </p:nvSpPr>
        <p:spPr>
          <a:xfrm>
            <a:off x="9045513" y="2720975"/>
            <a:ext cx="655638" cy="493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GenZ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DC50D38-6E05-48EA-9489-708941000E8D}"/>
              </a:ext>
            </a:extLst>
          </p:cNvPr>
          <p:cNvSpPr/>
          <p:nvPr/>
        </p:nvSpPr>
        <p:spPr>
          <a:xfrm>
            <a:off x="8679594" y="4522787"/>
            <a:ext cx="1016000" cy="8620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F3B3C31-1D94-4742-AA2B-2859F89C94DA}"/>
              </a:ext>
            </a:extLst>
          </p:cNvPr>
          <p:cNvSpPr/>
          <p:nvPr/>
        </p:nvSpPr>
        <p:spPr>
          <a:xfrm>
            <a:off x="8209694" y="4689475"/>
            <a:ext cx="866775" cy="7080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Initiator Endpoint</a:t>
            </a:r>
          </a:p>
        </p:txBody>
      </p:sp>
      <p:cxnSp>
        <p:nvCxnSpPr>
          <p:cNvPr id="12" name="Curved Connector 9">
            <a:extLst>
              <a:ext uri="{FF2B5EF4-FFF2-40B4-BE49-F238E27FC236}">
                <a16:creationId xmlns:a16="http://schemas.microsoft.com/office/drawing/2014/main" xmlns="" id="{68A9D062-3FD0-4919-9444-044FA5269BAC}"/>
              </a:ext>
            </a:extLst>
          </p:cNvPr>
          <p:cNvCxnSpPr>
            <a:stCxn id="9" idx="4"/>
            <a:endCxn id="10" idx="0"/>
          </p:cNvCxnSpPr>
          <p:nvPr/>
        </p:nvCxnSpPr>
        <p:spPr>
          <a:xfrm rot="5400000">
            <a:off x="8626414" y="3775868"/>
            <a:ext cx="1308099" cy="185738"/>
          </a:xfrm>
          <a:prstGeom prst="curvedConnector3">
            <a:avLst>
              <a:gd name="adj1" fmla="val 23392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7E904F0-112F-4BEE-B1CA-7388173C3242}"/>
              </a:ext>
            </a:extLst>
          </p:cNvPr>
          <p:cNvSpPr/>
          <p:nvPr/>
        </p:nvSpPr>
        <p:spPr>
          <a:xfrm>
            <a:off x="9309831" y="4694237"/>
            <a:ext cx="866775" cy="7080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Target Endpoint</a:t>
            </a:r>
          </a:p>
        </p:txBody>
      </p:sp>
      <p:cxnSp>
        <p:nvCxnSpPr>
          <p:cNvPr id="14" name="Curved Connector 11">
            <a:extLst>
              <a:ext uri="{FF2B5EF4-FFF2-40B4-BE49-F238E27FC236}">
                <a16:creationId xmlns:a16="http://schemas.microsoft.com/office/drawing/2014/main" xmlns="" id="{8D174F51-E18D-40D8-944F-B52837BA668D}"/>
              </a:ext>
            </a:extLst>
          </p:cNvPr>
          <p:cNvCxnSpPr>
            <a:stCxn id="21" idx="4"/>
            <a:endCxn id="8" idx="0"/>
          </p:cNvCxnSpPr>
          <p:nvPr/>
        </p:nvCxnSpPr>
        <p:spPr>
          <a:xfrm rot="5400000">
            <a:off x="9318563" y="1904206"/>
            <a:ext cx="425450" cy="35718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C56BC42D-1E86-46DE-B728-FE036C66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019" y="4541837"/>
            <a:ext cx="8080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Endpoints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FB61F8A5-14D6-422B-AD54-2ADB83C67B5D}"/>
              </a:ext>
            </a:extLst>
          </p:cNvPr>
          <p:cNvSpPr/>
          <p:nvPr/>
        </p:nvSpPr>
        <p:spPr>
          <a:xfrm>
            <a:off x="9311419" y="3286125"/>
            <a:ext cx="1016000" cy="8620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6FBAC73-14DF-4699-8A84-FD1BF484747E}"/>
              </a:ext>
            </a:extLst>
          </p:cNvPr>
          <p:cNvSpPr/>
          <p:nvPr/>
        </p:nvSpPr>
        <p:spPr>
          <a:xfrm>
            <a:off x="9509350" y="3766664"/>
            <a:ext cx="644525" cy="4365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Zone1</a:t>
            </a:r>
          </a:p>
        </p:txBody>
      </p:sp>
      <p:cxnSp>
        <p:nvCxnSpPr>
          <p:cNvPr id="18" name="Curved Connector 15">
            <a:extLst>
              <a:ext uri="{FF2B5EF4-FFF2-40B4-BE49-F238E27FC236}">
                <a16:creationId xmlns:a16="http://schemas.microsoft.com/office/drawing/2014/main" xmlns="" id="{7B1224E9-57E2-40F0-9C4C-257E3C71F1E9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rot="16200000" flipH="1">
            <a:off x="9560657" y="3027362"/>
            <a:ext cx="71437" cy="44608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6">
            <a:extLst>
              <a:ext uri="{FF2B5EF4-FFF2-40B4-BE49-F238E27FC236}">
                <a16:creationId xmlns:a16="http://schemas.microsoft.com/office/drawing/2014/main" xmlns="" id="{9F630EA6-EA7E-4F93-8A15-B52190E5D8DF}"/>
              </a:ext>
            </a:extLst>
          </p:cNvPr>
          <p:cNvCxnSpPr>
            <a:stCxn id="11" idx="0"/>
            <a:endCxn id="17" idx="4"/>
          </p:cNvCxnSpPr>
          <p:nvPr/>
        </p:nvCxnSpPr>
        <p:spPr>
          <a:xfrm rot="5400000" flipH="1" flipV="1">
            <a:off x="8994223" y="3852086"/>
            <a:ext cx="486248" cy="118853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7">
            <a:extLst>
              <a:ext uri="{FF2B5EF4-FFF2-40B4-BE49-F238E27FC236}">
                <a16:creationId xmlns:a16="http://schemas.microsoft.com/office/drawing/2014/main" xmlns="" id="{E60C5B66-26AF-46B1-885D-10AF9EB09BB3}"/>
              </a:ext>
            </a:extLst>
          </p:cNvPr>
          <p:cNvCxnSpPr>
            <a:stCxn id="13" idx="0"/>
            <a:endCxn id="17" idx="4"/>
          </p:cNvCxnSpPr>
          <p:nvPr/>
        </p:nvCxnSpPr>
        <p:spPr>
          <a:xfrm rot="5400000" flipH="1" flipV="1">
            <a:off x="9541911" y="4404535"/>
            <a:ext cx="491010" cy="8839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60AA9CE-1EE9-4B58-90A9-B44F31C3445A}"/>
              </a:ext>
            </a:extLst>
          </p:cNvPr>
          <p:cNvSpPr/>
          <p:nvPr/>
        </p:nvSpPr>
        <p:spPr>
          <a:xfrm>
            <a:off x="9276494" y="1370012"/>
            <a:ext cx="866775" cy="5000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Service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Root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xmlns="" id="{67AB3C29-63FD-4ED2-809A-74C514447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1706" y="2303462"/>
            <a:ext cx="619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Fabrics</a:t>
            </a: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xmlns="" id="{03B35DFE-4FF0-43C1-B725-A3BC27F52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2869" y="3309937"/>
            <a:ext cx="611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Zones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371433CA-ADA1-4900-A2E5-53AE1AF52C0B}"/>
              </a:ext>
            </a:extLst>
          </p:cNvPr>
          <p:cNvSpPr/>
          <p:nvPr/>
        </p:nvSpPr>
        <p:spPr>
          <a:xfrm>
            <a:off x="10433781" y="3227387"/>
            <a:ext cx="1016000" cy="8604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xmlns="" id="{C9F85EEA-5055-48E5-99CE-6A4767E86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731" y="3246437"/>
            <a:ext cx="7985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Switches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754E0DFF-BABF-4A3C-AF71-69D81F6266DB}"/>
              </a:ext>
            </a:extLst>
          </p:cNvPr>
          <p:cNvSpPr/>
          <p:nvPr/>
        </p:nvSpPr>
        <p:spPr>
          <a:xfrm>
            <a:off x="10618724" y="3707607"/>
            <a:ext cx="644525" cy="4365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Switch1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xmlns="" id="{93159AFB-45DC-4658-AD88-669B3C3F5E8A}"/>
              </a:ext>
            </a:extLst>
          </p:cNvPr>
          <p:cNvCxnSpPr>
            <a:cxnSpLocks/>
            <a:stCxn id="9" idx="5"/>
            <a:endCxn id="24" idx="0"/>
          </p:cNvCxnSpPr>
          <p:nvPr/>
        </p:nvCxnSpPr>
        <p:spPr>
          <a:xfrm rot="16200000" flipH="1">
            <a:off x="10230957" y="2516563"/>
            <a:ext cx="85002" cy="133664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xmlns="" id="{3033C7D5-7198-4C93-933A-565937016526}"/>
              </a:ext>
            </a:extLst>
          </p:cNvPr>
          <p:cNvCxnSpPr>
            <a:cxnSpLocks/>
            <a:stCxn id="26" idx="4"/>
            <a:endCxn id="32" idx="0"/>
          </p:cNvCxnSpPr>
          <p:nvPr/>
        </p:nvCxnSpPr>
        <p:spPr>
          <a:xfrm rot="5400000">
            <a:off x="10739376" y="4313238"/>
            <a:ext cx="370681" cy="3254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039B308-CCDA-4E38-810C-DFD5E5456202}"/>
              </a:ext>
            </a:extLst>
          </p:cNvPr>
          <p:cNvGrpSpPr>
            <a:grpSpLocks/>
          </p:cNvGrpSpPr>
          <p:nvPr/>
        </p:nvGrpSpPr>
        <p:grpSpPr bwMode="auto">
          <a:xfrm>
            <a:off x="10509981" y="4514848"/>
            <a:ext cx="796925" cy="716756"/>
            <a:chOff x="6343091" y="3478684"/>
            <a:chExt cx="796449" cy="7165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5EE2DF0F-EF68-427D-B4F5-F1BA03DD25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3091" y="3478684"/>
              <a:ext cx="796449" cy="685612"/>
              <a:chOff x="6819450" y="3659028"/>
              <a:chExt cx="797347" cy="611482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D195EC6D-5774-40E2-A42F-DA68EBF72363}"/>
                  </a:ext>
                </a:extLst>
              </p:cNvPr>
              <p:cNvSpPr/>
              <p:nvPr/>
            </p:nvSpPr>
            <p:spPr>
              <a:xfrm>
                <a:off x="6819450" y="3659028"/>
                <a:ext cx="797347" cy="61148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lnSpc>
                    <a:spcPct val="90000"/>
                  </a:lnSpc>
                  <a:defRPr/>
                </a:pP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FA01CFA8-7650-4C86-9608-69023A8A00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7607" y="3711128"/>
                <a:ext cx="544352" cy="247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/>
                  <a:t>Ports</a:t>
                </a: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67E19888-B78F-41AE-9257-05812FBDF109}"/>
                </a:ext>
              </a:extLst>
            </p:cNvPr>
            <p:cNvSpPr/>
            <p:nvPr/>
          </p:nvSpPr>
          <p:spPr>
            <a:xfrm>
              <a:off x="6561242" y="3927031"/>
              <a:ext cx="360147" cy="2682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cxnSp>
        <p:nvCxnSpPr>
          <p:cNvPr id="34" name="Curved Connector 34">
            <a:extLst>
              <a:ext uri="{FF2B5EF4-FFF2-40B4-BE49-F238E27FC236}">
                <a16:creationId xmlns:a16="http://schemas.microsoft.com/office/drawing/2014/main" xmlns="" id="{C96E8D03-9A89-48F3-97A3-62FE764685E6}"/>
              </a:ext>
            </a:extLst>
          </p:cNvPr>
          <p:cNvCxnSpPr>
            <a:cxnSpLocks/>
            <a:stCxn id="13" idx="5"/>
            <a:endCxn id="31" idx="4"/>
          </p:cNvCxnSpPr>
          <p:nvPr/>
        </p:nvCxnSpPr>
        <p:spPr>
          <a:xfrm rot="5400000" flipH="1" flipV="1">
            <a:off x="10445571" y="4835702"/>
            <a:ext cx="66970" cy="858773"/>
          </a:xfrm>
          <a:prstGeom prst="curvedConnector3">
            <a:avLst>
              <a:gd name="adj1" fmla="val -496174"/>
            </a:avLst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FB74C80-E8A0-40DF-B2C3-58EFEA5E0296}"/>
              </a:ext>
            </a:extLst>
          </p:cNvPr>
          <p:cNvSpPr/>
          <p:nvPr/>
        </p:nvSpPr>
        <p:spPr>
          <a:xfrm>
            <a:off x="7998556" y="3262312"/>
            <a:ext cx="1016000" cy="8620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C0304A0-F70D-42E6-91DF-D139B308DFC7}"/>
              </a:ext>
            </a:extLst>
          </p:cNvPr>
          <p:cNvSpPr/>
          <p:nvPr/>
        </p:nvSpPr>
        <p:spPr>
          <a:xfrm>
            <a:off x="8179531" y="3714750"/>
            <a:ext cx="644525" cy="3762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AP1</a:t>
            </a:r>
          </a:p>
        </p:txBody>
      </p:sp>
      <p:cxnSp>
        <p:nvCxnSpPr>
          <p:cNvPr id="37" name="Curved Connector 47">
            <a:extLst>
              <a:ext uri="{FF2B5EF4-FFF2-40B4-BE49-F238E27FC236}">
                <a16:creationId xmlns:a16="http://schemas.microsoft.com/office/drawing/2014/main" xmlns="" id="{61A4E988-62CD-4A74-9C73-6A24CE5BA51C}"/>
              </a:ext>
            </a:extLst>
          </p:cNvPr>
          <p:cNvCxnSpPr>
            <a:cxnSpLocks/>
            <a:stCxn id="9" idx="4"/>
          </p:cNvCxnSpPr>
          <p:nvPr/>
        </p:nvCxnSpPr>
        <p:spPr>
          <a:xfrm rot="5400000">
            <a:off x="9056627" y="3140869"/>
            <a:ext cx="242886" cy="390525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49">
            <a:extLst>
              <a:ext uri="{FF2B5EF4-FFF2-40B4-BE49-F238E27FC236}">
                <a16:creationId xmlns:a16="http://schemas.microsoft.com/office/drawing/2014/main" xmlns="" id="{14BB506B-6AF7-4A56-A546-2363D5D96569}"/>
              </a:ext>
            </a:extLst>
          </p:cNvPr>
          <p:cNvCxnSpPr>
            <a:stCxn id="17" idx="2"/>
            <a:endCxn id="36" idx="4"/>
          </p:cNvCxnSpPr>
          <p:nvPr/>
        </p:nvCxnSpPr>
        <p:spPr>
          <a:xfrm rot="10800000" flipV="1">
            <a:off x="8501794" y="3984945"/>
            <a:ext cx="1007556" cy="106041"/>
          </a:xfrm>
          <a:prstGeom prst="curvedConnector4">
            <a:avLst>
              <a:gd name="adj1" fmla="val 34008"/>
              <a:gd name="adj2" fmla="val 421423"/>
            </a:avLst>
          </a:prstGeom>
          <a:ln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50">
            <a:extLst>
              <a:ext uri="{FF2B5EF4-FFF2-40B4-BE49-F238E27FC236}">
                <a16:creationId xmlns:a16="http://schemas.microsoft.com/office/drawing/2014/main" xmlns="" id="{8119238D-D9E6-4EEC-8A38-E21BC0FA2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994" y="3284537"/>
            <a:ext cx="773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AddressPools</a:t>
            </a:r>
          </a:p>
        </p:txBody>
      </p:sp>
    </p:spTree>
    <p:extLst>
      <p:ext uri="{BB962C8B-B14F-4D97-AF65-F5344CB8AC3E}">
        <p14:creationId xmlns:p14="http://schemas.microsoft.com/office/powerpoint/2010/main" val="2321408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8CB8D-BD77-491D-8DD0-3CF32491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Pools for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D124D8-BBAE-4D1F-BDD4-60D4CB787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119471" cy="4572000"/>
          </a:xfrm>
        </p:spPr>
        <p:txBody>
          <a:bodyPr/>
          <a:lstStyle/>
          <a:p>
            <a:r>
              <a:rPr lang="en-US" dirty="0"/>
              <a:t>Elements Within an Address Pool</a:t>
            </a:r>
          </a:p>
          <a:p>
            <a:pPr lvl="1"/>
            <a:r>
              <a:rPr lang="en-US" dirty="0"/>
              <a:t>Endpoints</a:t>
            </a:r>
          </a:p>
          <a:p>
            <a:pPr lvl="1"/>
            <a:r>
              <a:rPr lang="en-US" dirty="0"/>
              <a:t>Zones</a:t>
            </a:r>
          </a:p>
          <a:p>
            <a:r>
              <a:rPr lang="en-US" dirty="0"/>
              <a:t>Allows for constraints for a group of endpoints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E16FA6-1FB6-460F-B419-5A507E29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A906D5-F05D-4987-A29C-16B612289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926" y="1257300"/>
            <a:ext cx="6055090" cy="448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48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8CB8D-BD77-491D-8DD0-3CF32491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Pools for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D124D8-BBAE-4D1F-BDD4-60D4CB787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119471" cy="4572000"/>
          </a:xfrm>
        </p:spPr>
        <p:txBody>
          <a:bodyPr/>
          <a:lstStyle/>
          <a:p>
            <a:r>
              <a:rPr lang="en-US" dirty="0"/>
              <a:t>Elements Within an Address Pool</a:t>
            </a:r>
          </a:p>
          <a:p>
            <a:pPr lvl="1"/>
            <a:r>
              <a:rPr lang="en-US" dirty="0"/>
              <a:t>Endpoints</a:t>
            </a:r>
          </a:p>
          <a:p>
            <a:pPr lvl="1"/>
            <a:r>
              <a:rPr lang="en-US" dirty="0"/>
              <a:t>Zones</a:t>
            </a:r>
          </a:p>
          <a:p>
            <a:r>
              <a:rPr lang="en-US" dirty="0"/>
              <a:t>Allows constraining all endpoints within a specific zone</a:t>
            </a:r>
          </a:p>
          <a:p>
            <a:r>
              <a:rPr lang="en-US" dirty="0"/>
              <a:t>Provides scalability for managing address ranges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E16FA6-1FB6-460F-B419-5A507E29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36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FF5DC5-3F31-4C4F-9DF3-C40618BA8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131" y="935780"/>
            <a:ext cx="5203767" cy="542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86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368F4A-D9AC-4C0F-8B07-A1FDDFDC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555" y="2920181"/>
            <a:ext cx="10363200" cy="1362075"/>
          </a:xfrm>
        </p:spPr>
        <p:txBody>
          <a:bodyPr/>
          <a:lstStyle/>
          <a:p>
            <a:r>
              <a:rPr lang="en-US" dirty="0"/>
              <a:t>Zones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28FD13-9FC0-4A23-9F1C-5363C60A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27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295ACA9A-9A55-40BC-9473-88032B54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Zones need scalability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9C65FA-4F18-4969-A0BD-9B0C18AFE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Zones represent connections</a:t>
            </a:r>
          </a:p>
          <a:p>
            <a:pPr lvl="1"/>
            <a:r>
              <a:rPr lang="en-US" dirty="0"/>
              <a:t>Which resources are allowed to communicate with other resources</a:t>
            </a:r>
          </a:p>
          <a:p>
            <a:r>
              <a:rPr lang="en-US" dirty="0"/>
              <a:t>Large scale fabrics can have thousands of zones with thousands of endpoints within those zones</a:t>
            </a:r>
          </a:p>
          <a:p>
            <a:r>
              <a:rPr lang="en-US" dirty="0"/>
              <a:t>Allowing one zone to start communicating with another group would require another zone</a:t>
            </a:r>
          </a:p>
          <a:p>
            <a:r>
              <a:rPr lang="en-US" dirty="0"/>
              <a:t>Not scalable, would have to create another zone with all the previous zone endpoints within that zone</a:t>
            </a:r>
          </a:p>
          <a:p>
            <a:r>
              <a:rPr lang="en-US" dirty="0"/>
              <a:t>Hard to manage</a:t>
            </a:r>
          </a:p>
          <a:p>
            <a:pPr lvl="1"/>
            <a:r>
              <a:rPr lang="en-US" dirty="0"/>
              <a:t>Removing a single endpoint would require </a:t>
            </a:r>
            <a:r>
              <a:rPr lang="en-US" dirty="0" err="1"/>
              <a:t>DELETEing</a:t>
            </a:r>
            <a:r>
              <a:rPr lang="en-US" dirty="0"/>
              <a:t> from all zones containing that endpoint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0479FF-2BCD-4B3A-B453-A2674FD6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09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9176FB9-2C25-4CB9-9AB6-640781C6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of Zones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7D1812-9FAC-45E3-9221-94B543CFD4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Created a new Zone of Zones</a:t>
            </a:r>
          </a:p>
          <a:p>
            <a:r>
              <a:rPr lang="en-US" dirty="0"/>
              <a:t>Allow for endpoints in one zone to communicate within another zone</a:t>
            </a:r>
          </a:p>
          <a:p>
            <a:r>
              <a:rPr lang="en-US" dirty="0"/>
              <a:t>Reduces number of required IOs from a client</a:t>
            </a:r>
          </a:p>
          <a:p>
            <a:r>
              <a:rPr lang="en-US" dirty="0"/>
              <a:t>Scalable for large fabrics</a:t>
            </a:r>
          </a:p>
          <a:p>
            <a:r>
              <a:rPr lang="en-US" dirty="0"/>
              <a:t>Uses </a:t>
            </a:r>
            <a:r>
              <a:rPr lang="en-US" dirty="0" err="1"/>
              <a:t>ZoneType</a:t>
            </a:r>
            <a:r>
              <a:rPr lang="en-US" dirty="0"/>
              <a:t> to differentiate Zone of Zones from Zone of Endpoints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9729A3-6D16-45D2-AA8F-F9966C2A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39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C14EF40-4E33-4ADC-A05B-6EBD33E92AD7}"/>
              </a:ext>
            </a:extLst>
          </p:cNvPr>
          <p:cNvSpPr/>
          <p:nvPr/>
        </p:nvSpPr>
        <p:spPr bwMode="ltGray">
          <a:xfrm>
            <a:off x="7829984" y="1657944"/>
            <a:ext cx="2606675" cy="210820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dirty="0" err="1">
              <a:solidFill>
                <a:prstClr val="white"/>
              </a:solidFill>
            </a:endParaRPr>
          </a:p>
        </p:txBody>
      </p:sp>
      <p:sp>
        <p:nvSpPr>
          <p:cNvPr id="9" name="Rectangle 32">
            <a:extLst>
              <a:ext uri="{FF2B5EF4-FFF2-40B4-BE49-F238E27FC236}">
                <a16:creationId xmlns:a16="http://schemas.microsoft.com/office/drawing/2014/main" xmlns="" id="{A300F0BD-13E7-44EF-B104-E8E09EB7B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9322" y="1761132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200" b="1">
                <a:solidFill>
                  <a:srgbClr val="000000"/>
                </a:solidFill>
              </a:rPr>
              <a:t>Zone1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xmlns="" id="{2EABDA85-11B1-4FE3-BC13-390D184DD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0022" y="2237382"/>
            <a:ext cx="6381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200" b="1">
                <a:solidFill>
                  <a:srgbClr val="000000"/>
                </a:solidFill>
              </a:rPr>
              <a:t>Zone3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931A43B-B312-47E6-BE2C-BCE1D72EC8AF}"/>
              </a:ext>
            </a:extLst>
          </p:cNvPr>
          <p:cNvSpPr/>
          <p:nvPr/>
        </p:nvSpPr>
        <p:spPr bwMode="ltGray">
          <a:xfrm>
            <a:off x="9298422" y="2089744"/>
            <a:ext cx="1000125" cy="1322388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dirty="0" err="1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5374294-9750-4C24-8BBE-719C3AADA4EA}"/>
              </a:ext>
            </a:extLst>
          </p:cNvPr>
          <p:cNvSpPr/>
          <p:nvPr/>
        </p:nvSpPr>
        <p:spPr bwMode="ltGray">
          <a:xfrm>
            <a:off x="9390497" y="2546944"/>
            <a:ext cx="158750" cy="107950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GB" sz="800" dirty="0">
                <a:solidFill>
                  <a:prstClr val="white"/>
                </a:solidFill>
              </a:rPr>
              <a:t>5</a:t>
            </a:r>
            <a:endParaRPr lang="en-US" sz="800" dirty="0" err="1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12EFE46-DA5B-4230-A3AD-34DB735584E2}"/>
              </a:ext>
            </a:extLst>
          </p:cNvPr>
          <p:cNvSpPr/>
          <p:nvPr/>
        </p:nvSpPr>
        <p:spPr bwMode="ltGray">
          <a:xfrm>
            <a:off x="9390497" y="2716807"/>
            <a:ext cx="158750" cy="107950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GB" sz="800" dirty="0">
                <a:solidFill>
                  <a:prstClr val="white"/>
                </a:solidFill>
              </a:rPr>
              <a:t>6</a:t>
            </a:r>
            <a:endParaRPr lang="en-US" sz="800" dirty="0" err="1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727DB7-8656-4B59-82D9-B98AC482C082}"/>
              </a:ext>
            </a:extLst>
          </p:cNvPr>
          <p:cNvSpPr/>
          <p:nvPr/>
        </p:nvSpPr>
        <p:spPr bwMode="ltGray">
          <a:xfrm>
            <a:off x="9392084" y="2896194"/>
            <a:ext cx="158750" cy="107950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GB" sz="800" dirty="0">
                <a:solidFill>
                  <a:prstClr val="white"/>
                </a:solidFill>
              </a:rPr>
              <a:t>7</a:t>
            </a:r>
            <a:endParaRPr lang="en-US" sz="800" dirty="0" err="1">
              <a:solidFill>
                <a:prstClr val="white"/>
              </a:solidFill>
            </a:endParaRPr>
          </a:p>
        </p:txBody>
      </p:sp>
      <p:sp>
        <p:nvSpPr>
          <p:cNvPr id="15" name="Rectangle 38">
            <a:extLst>
              <a:ext uri="{FF2B5EF4-FFF2-40B4-BE49-F238E27FC236}">
                <a16:creationId xmlns:a16="http://schemas.microsoft.com/office/drawing/2014/main" xmlns="" id="{49CC97DE-B040-4D9D-BB84-9CBD6147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8447" y="2489794"/>
            <a:ext cx="7651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000" b="1">
                <a:solidFill>
                  <a:srgbClr val="000000"/>
                </a:solidFill>
              </a:rPr>
              <a:t>Endpoint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6" name="Rectangle 39">
            <a:extLst>
              <a:ext uri="{FF2B5EF4-FFF2-40B4-BE49-F238E27FC236}">
                <a16:creationId xmlns:a16="http://schemas.microsoft.com/office/drawing/2014/main" xmlns="" id="{F394199F-BAE4-48EF-A18C-5D4117B19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3209" y="2681882"/>
            <a:ext cx="7651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000" b="1">
                <a:solidFill>
                  <a:srgbClr val="000000"/>
                </a:solidFill>
              </a:rPr>
              <a:t>Endpoint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7" name="Rectangle 40">
            <a:extLst>
              <a:ext uri="{FF2B5EF4-FFF2-40B4-BE49-F238E27FC236}">
                <a16:creationId xmlns:a16="http://schemas.microsoft.com/office/drawing/2014/main" xmlns="" id="{CBE5FBCC-70EC-407C-B160-23747DC45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7497" y="2856507"/>
            <a:ext cx="7651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000" b="1">
                <a:solidFill>
                  <a:srgbClr val="000000"/>
                </a:solidFill>
              </a:rPr>
              <a:t>Endpoint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8" name="Rectangle 41">
            <a:extLst>
              <a:ext uri="{FF2B5EF4-FFF2-40B4-BE49-F238E27FC236}">
                <a16:creationId xmlns:a16="http://schemas.microsoft.com/office/drawing/2014/main" xmlns="" id="{3FC31108-3786-494E-8CE4-D356DDCBD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6047" y="2231032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200" b="1">
                <a:solidFill>
                  <a:srgbClr val="000000"/>
                </a:solidFill>
              </a:rPr>
              <a:t>Zone2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A9ABF2D-28FB-4F75-B455-D5FB86F9084A}"/>
              </a:ext>
            </a:extLst>
          </p:cNvPr>
          <p:cNvSpPr/>
          <p:nvPr/>
        </p:nvSpPr>
        <p:spPr bwMode="ltGray">
          <a:xfrm>
            <a:off x="7936347" y="2108794"/>
            <a:ext cx="1016000" cy="1322388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dirty="0" err="1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A009705-AF51-4F55-B5E8-8C0D48290AB0}"/>
              </a:ext>
            </a:extLst>
          </p:cNvPr>
          <p:cNvSpPr/>
          <p:nvPr/>
        </p:nvSpPr>
        <p:spPr bwMode="ltGray">
          <a:xfrm>
            <a:off x="8064934" y="2539007"/>
            <a:ext cx="158750" cy="107950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GB" sz="800" dirty="0">
                <a:solidFill>
                  <a:prstClr val="white"/>
                </a:solidFill>
              </a:rPr>
              <a:t>1</a:t>
            </a:r>
            <a:endParaRPr lang="en-US" sz="800" dirty="0" err="1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860EE17-EFA1-4E96-A56F-A5B645B7B16D}"/>
              </a:ext>
            </a:extLst>
          </p:cNvPr>
          <p:cNvSpPr/>
          <p:nvPr/>
        </p:nvSpPr>
        <p:spPr bwMode="ltGray">
          <a:xfrm>
            <a:off x="8064934" y="2710457"/>
            <a:ext cx="158750" cy="107950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GB" sz="800" dirty="0">
                <a:solidFill>
                  <a:prstClr val="white"/>
                </a:solidFill>
              </a:rPr>
              <a:t>2</a:t>
            </a:r>
            <a:endParaRPr lang="en-US" sz="800" dirty="0" err="1">
              <a:solidFill>
                <a:prstClr val="white"/>
              </a:solidFill>
            </a:endParaRPr>
          </a:p>
        </p:txBody>
      </p:sp>
      <p:sp>
        <p:nvSpPr>
          <p:cNvPr id="22" name="Rectangle 45">
            <a:extLst>
              <a:ext uri="{FF2B5EF4-FFF2-40B4-BE49-F238E27FC236}">
                <a16:creationId xmlns:a16="http://schemas.microsoft.com/office/drawing/2014/main" xmlns="" id="{D0471ABA-1B58-490E-9EA9-1441B89BC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472" y="2483444"/>
            <a:ext cx="7635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000" b="1">
                <a:solidFill>
                  <a:srgbClr val="000000"/>
                </a:solidFill>
              </a:rPr>
              <a:t>Endpoint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3" name="Rectangle 46">
            <a:extLst>
              <a:ext uri="{FF2B5EF4-FFF2-40B4-BE49-F238E27FC236}">
                <a16:creationId xmlns:a16="http://schemas.microsoft.com/office/drawing/2014/main" xmlns="" id="{2812E869-5ABF-4720-AAB0-5C145542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9234" y="2673944"/>
            <a:ext cx="7651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000" b="1">
                <a:solidFill>
                  <a:srgbClr val="000000"/>
                </a:solidFill>
              </a:rPr>
              <a:t>Endpoint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4" name="Rectangle 47">
            <a:extLst>
              <a:ext uri="{FF2B5EF4-FFF2-40B4-BE49-F238E27FC236}">
                <a16:creationId xmlns:a16="http://schemas.microsoft.com/office/drawing/2014/main" xmlns="" id="{3EE16D9E-9915-4870-84D7-8660544B1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522" y="2842219"/>
            <a:ext cx="7651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000" b="1">
                <a:solidFill>
                  <a:srgbClr val="000000"/>
                </a:solidFill>
              </a:rPr>
              <a:t>Endpoint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6" name="Rectangle 49">
            <a:extLst>
              <a:ext uri="{FF2B5EF4-FFF2-40B4-BE49-F238E27FC236}">
                <a16:creationId xmlns:a16="http://schemas.microsoft.com/office/drawing/2014/main" xmlns="" id="{FBFE39F0-C9FC-484D-AA4F-1B9F1D1DE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3995" y="3353394"/>
            <a:ext cx="5476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000" b="1" dirty="0">
                <a:solidFill>
                  <a:srgbClr val="000000"/>
                </a:solidFill>
              </a:rPr>
              <a:t>Route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BB4CABC-1DAC-4800-B02A-4C0AF65E7ECB}"/>
              </a:ext>
            </a:extLst>
          </p:cNvPr>
          <p:cNvSpPr/>
          <p:nvPr/>
        </p:nvSpPr>
        <p:spPr bwMode="ltGray">
          <a:xfrm>
            <a:off x="8069697" y="2877144"/>
            <a:ext cx="158750" cy="107950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GB" sz="800" dirty="0">
                <a:solidFill>
                  <a:prstClr val="white"/>
                </a:solidFill>
              </a:rPr>
              <a:t>3</a:t>
            </a:r>
            <a:endParaRPr lang="en-US" sz="800" dirty="0" err="1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7AE49E6-3606-4546-8A90-214FDA2D35AF}"/>
              </a:ext>
            </a:extLst>
          </p:cNvPr>
          <p:cNvSpPr/>
          <p:nvPr/>
        </p:nvSpPr>
        <p:spPr bwMode="ltGray">
          <a:xfrm>
            <a:off x="8076047" y="3035894"/>
            <a:ext cx="158750" cy="107950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GB" sz="800" dirty="0">
                <a:solidFill>
                  <a:prstClr val="white"/>
                </a:solidFill>
              </a:rPr>
              <a:t>4</a:t>
            </a:r>
            <a:endParaRPr lang="en-US" sz="800" dirty="0" err="1">
              <a:solidFill>
                <a:prstClr val="white"/>
              </a:solidFill>
            </a:endParaRPr>
          </a:p>
        </p:txBody>
      </p:sp>
      <p:sp>
        <p:nvSpPr>
          <p:cNvPr id="29" name="Rectangle 52">
            <a:extLst>
              <a:ext uri="{FF2B5EF4-FFF2-40B4-BE49-F238E27FC236}">
                <a16:creationId xmlns:a16="http://schemas.microsoft.com/office/drawing/2014/main" xmlns="" id="{128D40B9-8072-4003-9C6F-827FC3669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6697" y="2981919"/>
            <a:ext cx="7651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000" b="1">
                <a:solidFill>
                  <a:srgbClr val="000000"/>
                </a:solidFill>
              </a:rPr>
              <a:t>Endpoint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AC94B9A-3DD9-464A-B0B9-3B8C12216D25}"/>
              </a:ext>
            </a:extLst>
          </p:cNvPr>
          <p:cNvSpPr/>
          <p:nvPr/>
        </p:nvSpPr>
        <p:spPr bwMode="ltGray">
          <a:xfrm>
            <a:off x="9390497" y="3085107"/>
            <a:ext cx="158750" cy="107950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GB" sz="800" dirty="0">
                <a:solidFill>
                  <a:prstClr val="white"/>
                </a:solidFill>
              </a:rPr>
              <a:t>8</a:t>
            </a:r>
            <a:endParaRPr lang="en-US" sz="800" dirty="0" err="1">
              <a:solidFill>
                <a:prstClr val="white"/>
              </a:solidFill>
            </a:endParaRPr>
          </a:p>
        </p:txBody>
      </p:sp>
      <p:sp>
        <p:nvSpPr>
          <p:cNvPr id="31" name="Rectangle 54">
            <a:extLst>
              <a:ext uri="{FF2B5EF4-FFF2-40B4-BE49-F238E27FC236}">
                <a16:creationId xmlns:a16="http://schemas.microsoft.com/office/drawing/2014/main" xmlns="" id="{0A913AB5-F928-4D5C-83F5-87FA09916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4322" y="3031132"/>
            <a:ext cx="7651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000" b="1">
                <a:solidFill>
                  <a:srgbClr val="000000"/>
                </a:solidFill>
              </a:rPr>
              <a:t>Endpoint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32" name="Rectangle 55">
            <a:extLst>
              <a:ext uri="{FF2B5EF4-FFF2-40B4-BE49-F238E27FC236}">
                <a16:creationId xmlns:a16="http://schemas.microsoft.com/office/drawing/2014/main" xmlns="" id="{8E849C1E-C0AF-4DD9-A3F1-3483BCBF8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9009" y="1740494"/>
            <a:ext cx="121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200" b="1">
                <a:solidFill>
                  <a:srgbClr val="000000"/>
                </a:solidFill>
              </a:rPr>
              <a:t>AddressPool3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3" name="Rectangle 56">
            <a:extLst>
              <a:ext uri="{FF2B5EF4-FFF2-40B4-BE49-F238E27FC236}">
                <a16:creationId xmlns:a16="http://schemas.microsoft.com/office/drawing/2014/main" xmlns="" id="{F82B5CE4-4A60-428A-AE24-E57F1FF85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847" y="1702394"/>
            <a:ext cx="121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200" b="1">
                <a:solidFill>
                  <a:srgbClr val="000000"/>
                </a:solidFill>
              </a:rPr>
              <a:t>AddressPool2</a:t>
            </a:r>
            <a:endParaRPr lang="en-US" altLang="en-US" sz="1200">
              <a:solidFill>
                <a:srgbClr val="000000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86187F4C-FD5B-4B34-A8BC-25057A229357}"/>
              </a:ext>
            </a:extLst>
          </p:cNvPr>
          <p:cNvCxnSpPr>
            <a:stCxn id="32" idx="1"/>
            <a:endCxn id="11" idx="7"/>
          </p:cNvCxnSpPr>
          <p:nvPr/>
        </p:nvCxnSpPr>
        <p:spPr>
          <a:xfrm flipH="1">
            <a:off x="10152497" y="1878607"/>
            <a:ext cx="36512" cy="4048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E7B87666-8C9A-4A42-A9F5-2163260BCBA8}"/>
              </a:ext>
            </a:extLst>
          </p:cNvPr>
          <p:cNvCxnSpPr>
            <a:stCxn id="33" idx="3"/>
            <a:endCxn id="19" idx="1"/>
          </p:cNvCxnSpPr>
          <p:nvPr/>
        </p:nvCxnSpPr>
        <p:spPr>
          <a:xfrm>
            <a:off x="8076047" y="1840507"/>
            <a:ext cx="9525" cy="4619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A33830F1-CEAB-441E-9B34-270F833F85C7}"/>
              </a:ext>
            </a:extLst>
          </p:cNvPr>
          <p:cNvSpPr/>
          <p:nvPr/>
        </p:nvSpPr>
        <p:spPr bwMode="auto">
          <a:xfrm>
            <a:off x="8558521" y="3397664"/>
            <a:ext cx="1220240" cy="231956"/>
          </a:xfrm>
          <a:custGeom>
            <a:avLst/>
            <a:gdLst>
              <a:gd name="connsiteX0" fmla="*/ 0 w 1220240"/>
              <a:gd name="connsiteY0" fmla="*/ 23114 h 365205"/>
              <a:gd name="connsiteX1" fmla="*/ 526273 w 1220240"/>
              <a:gd name="connsiteY1" fmla="*/ 365192 h 365205"/>
              <a:gd name="connsiteX2" fmla="*/ 1138066 w 1220240"/>
              <a:gd name="connsiteY2" fmla="*/ 36271 h 365205"/>
              <a:gd name="connsiteX3" fmla="*/ 1197272 w 1220240"/>
              <a:gd name="connsiteY3" fmla="*/ 23114 h 36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240" h="365205">
                <a:moveTo>
                  <a:pt x="0" y="23114"/>
                </a:moveTo>
                <a:cubicBezTo>
                  <a:pt x="168297" y="193056"/>
                  <a:pt x="336595" y="362999"/>
                  <a:pt x="526273" y="365192"/>
                </a:cubicBezTo>
                <a:cubicBezTo>
                  <a:pt x="715951" y="367385"/>
                  <a:pt x="1026233" y="93284"/>
                  <a:pt x="1138066" y="36271"/>
                </a:cubicBezTo>
                <a:cubicBezTo>
                  <a:pt x="1249899" y="-20742"/>
                  <a:pt x="1223585" y="1186"/>
                  <a:pt x="1197272" y="2311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24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828800" y="762000"/>
            <a:ext cx="8534400" cy="685800"/>
          </a:xfrm>
        </p:spPr>
        <p:txBody>
          <a:bodyPr/>
          <a:lstStyle/>
          <a:p>
            <a:r>
              <a:rPr lang="en-US" altLang="en-US" dirty="0"/>
              <a:t>What is Redfish?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AA0D46-BC41-4D8E-B251-419F04B4D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68" y="980311"/>
            <a:ext cx="3132732" cy="220814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05000" y="1295400"/>
            <a:ext cx="85344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rgbClr val="1B1F95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rgbClr val="5B5B5B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rgbClr val="1B1F95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5B5B5B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1400">
                <a:solidFill>
                  <a:srgbClr val="1B1F95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 sz="1800" b="1" dirty="0"/>
              <a:t>Industry Standard Software Defined </a:t>
            </a:r>
            <a:br>
              <a:rPr lang="en-US" altLang="en-US" sz="1800" b="1" dirty="0"/>
            </a:br>
            <a:r>
              <a:rPr lang="en-US" altLang="en-US" sz="1800" b="1" dirty="0"/>
              <a:t>Management for Converged, Hybrid IT</a:t>
            </a:r>
          </a:p>
          <a:p>
            <a:pPr lvl="1">
              <a:defRPr/>
            </a:pPr>
            <a:r>
              <a:rPr lang="en-US" altLang="en-US" dirty="0"/>
              <a:t>HTTPS in JSON format based on OData v4</a:t>
            </a:r>
            <a:endParaRPr lang="en-US" altLang="en-US" i="1" dirty="0"/>
          </a:p>
          <a:p>
            <a:pPr lvl="1">
              <a:defRPr/>
            </a:pPr>
            <a:r>
              <a:rPr lang="en-US" altLang="en-US" kern="0" dirty="0"/>
              <a:t>Schema-backed but human-readable</a:t>
            </a:r>
          </a:p>
          <a:p>
            <a:pPr lvl="1">
              <a:defRPr/>
            </a:pPr>
            <a:r>
              <a:rPr lang="en-US" altLang="en-US" kern="0" dirty="0"/>
              <a:t>Equally usable by Apps, GUIs and Scripts</a:t>
            </a:r>
          </a:p>
          <a:p>
            <a:pPr lvl="1">
              <a:defRPr/>
            </a:pPr>
            <a:r>
              <a:rPr lang="en-US" altLang="en-US" kern="0" dirty="0"/>
              <a:t>Extensible, Secure, Interoperable </a:t>
            </a:r>
          </a:p>
          <a:p>
            <a:pPr>
              <a:defRPr/>
            </a:pPr>
            <a:r>
              <a:rPr lang="en-US" altLang="en-US" sz="1800" b="1" kern="0" dirty="0"/>
              <a:t>Initial release in 2015 focused on Servers</a:t>
            </a:r>
          </a:p>
          <a:p>
            <a:pPr lvl="1">
              <a:defRPr/>
            </a:pPr>
            <a:r>
              <a:rPr lang="en-US" altLang="en-US" kern="0" dirty="0"/>
              <a:t>A secure, multi-node capable replacement for IPMI-over-LAN</a:t>
            </a:r>
          </a:p>
          <a:p>
            <a:pPr lvl="1">
              <a:defRPr/>
            </a:pPr>
            <a:r>
              <a:rPr lang="en-US" altLang="en-US" kern="0" dirty="0"/>
              <a:t>Represent full server category: Rackmount, Blades, HPC, Racks, Future</a:t>
            </a:r>
          </a:p>
          <a:p>
            <a:pPr lvl="1">
              <a:defRPr/>
            </a:pPr>
            <a:r>
              <a:rPr lang="en-US" altLang="en-US" kern="0" dirty="0"/>
              <a:t>Intended to meet OCP Remote Machine Management requirement</a:t>
            </a:r>
          </a:p>
          <a:p>
            <a:pPr>
              <a:defRPr/>
            </a:pPr>
            <a:r>
              <a:rPr lang="en-US" altLang="en-US" sz="1800" b="1" kern="0" dirty="0"/>
              <a:t>Expand scope since then to the rest of IT infrastructure</a:t>
            </a:r>
          </a:p>
          <a:p>
            <a:pPr lvl="1">
              <a:defRPr/>
            </a:pPr>
            <a:r>
              <a:rPr lang="en-US" altLang="en-US" kern="0" dirty="0"/>
              <a:t>Additional features coming out approximately every 4 months</a:t>
            </a:r>
          </a:p>
          <a:p>
            <a:pPr lvl="1">
              <a:defRPr/>
            </a:pPr>
            <a:r>
              <a:rPr lang="en-US" altLang="en-US" kern="0" dirty="0"/>
              <a:t>Working with </a:t>
            </a:r>
            <a:r>
              <a:rPr lang="en-US" altLang="en-US" u="sng" kern="0" dirty="0"/>
              <a:t>SNIA</a:t>
            </a:r>
            <a:r>
              <a:rPr lang="en-US" altLang="en-US" kern="0" dirty="0"/>
              <a:t> to cover more advanced Storage (Swordfish)</a:t>
            </a:r>
          </a:p>
          <a:p>
            <a:pPr lvl="1">
              <a:defRPr/>
            </a:pPr>
            <a:r>
              <a:rPr lang="en-US" altLang="en-US" kern="0" dirty="0"/>
              <a:t>Working with </a:t>
            </a:r>
            <a:r>
              <a:rPr lang="en-US" altLang="en-US" u="sng" kern="0" dirty="0"/>
              <a:t>The Green Grid &amp; ASHRAE </a:t>
            </a:r>
            <a:r>
              <a:rPr lang="en-US" altLang="en-US" kern="0" dirty="0"/>
              <a:t>to cover Facilities (DCIM)</a:t>
            </a:r>
          </a:p>
          <a:p>
            <a:pPr lvl="1">
              <a:defRPr/>
            </a:pPr>
            <a:r>
              <a:rPr lang="en-US" altLang="en-US" kern="0" dirty="0"/>
              <a:t>Adapt </a:t>
            </a:r>
            <a:r>
              <a:rPr lang="en-US" altLang="en-US" u="sng" kern="0" dirty="0"/>
              <a:t>IETF</a:t>
            </a:r>
            <a:r>
              <a:rPr lang="en-US" altLang="en-US" kern="0" dirty="0"/>
              <a:t> &amp; other models to cover some level of Ethernet Switching</a:t>
            </a:r>
          </a:p>
          <a:p>
            <a:pPr lvl="1">
              <a:defRPr/>
            </a:pPr>
            <a:r>
              <a:rPr lang="en-US" altLang="en-US" kern="0" dirty="0"/>
              <a:t>Work with </a:t>
            </a:r>
            <a:r>
              <a:rPr lang="en-US" altLang="en-US" u="sng" kern="0" dirty="0"/>
              <a:t>Gen-Z </a:t>
            </a:r>
            <a:r>
              <a:rPr lang="en-US" altLang="en-US" kern="0" dirty="0"/>
              <a:t>&amp; others to cover Fabrics</a:t>
            </a:r>
          </a:p>
        </p:txBody>
      </p:sp>
    </p:spTree>
    <p:extLst>
      <p:ext uri="{BB962C8B-B14F-4D97-AF65-F5344CB8AC3E}">
        <p14:creationId xmlns:p14="http://schemas.microsoft.com/office/powerpoint/2010/main" val="26373895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BB8E6-328E-4639-86C8-AAF2260AD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D0D963-7C89-4DB7-A58E-9AB5CFDF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9B42A3-9CD0-42D6-AC5D-2E07D7DA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402807"/>
            <a:ext cx="5941773" cy="4981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181587-EB08-42E2-9967-0A7E4ABFD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375" y="1402807"/>
            <a:ext cx="48482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00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3084" y="2572200"/>
            <a:ext cx="10363200" cy="1362075"/>
          </a:xfrm>
        </p:spPr>
        <p:txBody>
          <a:bodyPr/>
          <a:lstStyle/>
          <a:p>
            <a:r>
              <a:rPr lang="en-US" dirty="0"/>
              <a:t>Events and Notifications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76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Unsolicited Event Packets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Gen-Z UEPs have a table of descriptions for each Unsolicited Event</a:t>
            </a:r>
          </a:p>
          <a:p>
            <a:r>
              <a:rPr lang="en-US" dirty="0"/>
              <a:t>Need to generate a Message Registry based on the UEP table defined in the Gen-Z Core Specification to describe each event type</a:t>
            </a:r>
          </a:p>
          <a:p>
            <a:pPr lvl="1"/>
            <a:r>
              <a:rPr lang="en-US" dirty="0"/>
              <a:t>Table 6-40 in the Gen-Z Core Spec.  has the list of events to turn into individual messages</a:t>
            </a:r>
          </a:p>
          <a:p>
            <a:pPr lvl="1"/>
            <a:r>
              <a:rPr lang="en-US" dirty="0"/>
              <a:t>Take the UEP format to provide parameters for the messages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37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43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95130" y="2540983"/>
            <a:ext cx="46313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/>
              <a:t>Questions/</a:t>
            </a:r>
          </a:p>
          <a:p>
            <a:r>
              <a:rPr lang="en-US" sz="6000" b="1" i="1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1569906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387" y="1567231"/>
            <a:ext cx="2942492" cy="2062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Redfish Developer Hub</a:t>
            </a:r>
            <a:r>
              <a:rPr lang="en-US" baseline="30000" dirty="0" smtClean="0"/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redfish.dmtf.org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Resources</a:t>
            </a:r>
          </a:p>
          <a:p>
            <a:pPr lvl="1"/>
            <a:r>
              <a:rPr lang="en-US" sz="1600" dirty="0"/>
              <a:t>Schema Index</a:t>
            </a:r>
          </a:p>
          <a:p>
            <a:pPr lvl="1"/>
            <a:r>
              <a:rPr lang="en-US" sz="1600" dirty="0"/>
              <a:t>Specifications</a:t>
            </a:r>
          </a:p>
          <a:p>
            <a:pPr lvl="1"/>
            <a:r>
              <a:rPr lang="en-US" sz="1600" dirty="0"/>
              <a:t>GitHub for Redfish Tools</a:t>
            </a:r>
          </a:p>
          <a:p>
            <a:pPr lvl="1"/>
            <a:r>
              <a:rPr lang="en-US" sz="1600" dirty="0"/>
              <a:t>Registries</a:t>
            </a:r>
          </a:p>
          <a:p>
            <a:pPr lvl="1"/>
            <a:r>
              <a:rPr lang="en-US" sz="1600" dirty="0"/>
              <a:t>Other Documentation</a:t>
            </a:r>
          </a:p>
          <a:p>
            <a:r>
              <a:rPr lang="en-US" sz="1800" dirty="0"/>
              <a:t>Mockups</a:t>
            </a:r>
          </a:p>
          <a:p>
            <a:pPr lvl="1"/>
            <a:r>
              <a:rPr lang="en-US" sz="1600" dirty="0"/>
              <a:t>Simple Rack-mounted Server</a:t>
            </a:r>
          </a:p>
          <a:p>
            <a:pPr lvl="1"/>
            <a:r>
              <a:rPr lang="en-US" sz="1600" dirty="0"/>
              <a:t>Bladed System</a:t>
            </a:r>
          </a:p>
          <a:p>
            <a:pPr lvl="1"/>
            <a:r>
              <a:rPr lang="en-US" sz="1600" dirty="0"/>
              <a:t>Proposed OCP Redfish Profile</a:t>
            </a:r>
          </a:p>
          <a:p>
            <a:pPr lvl="1"/>
            <a:r>
              <a:rPr lang="en-US" sz="1600" dirty="0"/>
              <a:t>More being added</a:t>
            </a:r>
          </a:p>
          <a:p>
            <a:r>
              <a:rPr lang="en-US" sz="1800" dirty="0"/>
              <a:t>Education/Community</a:t>
            </a:r>
          </a:p>
          <a:p>
            <a:pPr lvl="1"/>
            <a:r>
              <a:rPr lang="en-US" sz="1600" dirty="0"/>
              <a:t>Redfish User Forum</a:t>
            </a:r>
            <a:endParaRPr lang="en-US" sz="1600" baseline="30000" dirty="0"/>
          </a:p>
          <a:p>
            <a:pPr lvl="1"/>
            <a:r>
              <a:rPr lang="en-US" sz="1600" dirty="0"/>
              <a:t>Whitepapers, Presentations</a:t>
            </a:r>
          </a:p>
          <a:p>
            <a:pPr lvl="1"/>
            <a:r>
              <a:rPr lang="en-US" sz="1600" dirty="0"/>
              <a:t>YouTube shorts &amp; Webinars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81" y="874716"/>
            <a:ext cx="2181065" cy="2181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41" y="2892194"/>
            <a:ext cx="3436440" cy="2323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518" t="14636" r="7586" b="7804"/>
          <a:stretch/>
        </p:blipFill>
        <p:spPr>
          <a:xfrm>
            <a:off x="8277525" y="4300973"/>
            <a:ext cx="2898476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54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dirty="0"/>
              <a:t>Thank you!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3505201"/>
            <a:ext cx="2181065" cy="218106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BAA0D46-BC41-4D8E-B251-419F04B4D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7" y="2311155"/>
            <a:ext cx="3795969" cy="267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3"/>
          <p:cNvSpPr txBox="1">
            <a:spLocks noGrp="1"/>
          </p:cNvSpPr>
          <p:nvPr/>
        </p:nvSpPr>
        <p:spPr bwMode="auto">
          <a:xfrm>
            <a:off x="1828800" y="6477000"/>
            <a:ext cx="2514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rgbClr val="5B5B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rgbClr val="5B5B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900" dirty="0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828800" y="3352801"/>
            <a:ext cx="8534400" cy="50323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b="1" kern="0" dirty="0">
                <a:solidFill>
                  <a:srgbClr val="1B1F95"/>
                </a:solidFill>
                <a:latin typeface="+mj-lt"/>
                <a:ea typeface="+mj-ea"/>
                <a:cs typeface="+mj-cs"/>
              </a:rPr>
              <a:t>Redfish Supporting Companies</a:t>
            </a:r>
            <a:endParaRPr lang="en-US" sz="2400" b="1" kern="0" dirty="0">
              <a:solidFill>
                <a:srgbClr val="1B1F9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6" name="Picture 27" descr="VMW_09Q3_LOGO_Corp_G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2765040"/>
            <a:ext cx="1299369" cy="20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676400" y="179388"/>
            <a:ext cx="8991600" cy="8048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DMTF Redfish Forum</a:t>
            </a:r>
            <a:endParaRPr lang="en-US" sz="32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304" name="Text Box 4"/>
          <p:cNvSpPr txBox="1">
            <a:spLocks noChangeArrowheads="1"/>
          </p:cNvSpPr>
          <p:nvPr/>
        </p:nvSpPr>
        <p:spPr bwMode="auto">
          <a:xfrm>
            <a:off x="1676401" y="3856038"/>
            <a:ext cx="8839199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5B5B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5B5B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307181">
              <a:lnSpc>
                <a:spcPct val="85000"/>
              </a:lnSpc>
              <a:spcBef>
                <a:spcPts val="900"/>
              </a:spcBef>
              <a:buClr>
                <a:srgbClr val="8EC04F"/>
              </a:buClr>
              <a:buSzPct val="65000"/>
              <a:buNone/>
              <a:defRPr/>
            </a:pPr>
            <a:r>
              <a:rPr lang="en-US" altLang="en-US" sz="1600" spc="-22" dirty="0">
                <a:solidFill>
                  <a:srgbClr val="606060"/>
                </a:solidFill>
              </a:rPr>
              <a:t>American Megatrends </a:t>
            </a:r>
            <a:r>
              <a:rPr lang="en-US" altLang="en-US" sz="1600" spc="-22" dirty="0" err="1">
                <a:solidFill>
                  <a:srgbClr val="606060"/>
                </a:solidFill>
              </a:rPr>
              <a:t>Inc</a:t>
            </a:r>
            <a:r>
              <a:rPr lang="en-US" altLang="en-US" sz="1600" spc="-22" dirty="0">
                <a:solidFill>
                  <a:srgbClr val="606060"/>
                </a:solidFill>
              </a:rPr>
              <a:t>, ARM </a:t>
            </a:r>
            <a:r>
              <a:rPr lang="en-US" altLang="en-US" sz="1600" spc="-22" dirty="0" err="1">
                <a:solidFill>
                  <a:srgbClr val="606060"/>
                </a:solidFill>
              </a:rPr>
              <a:t>Inc</a:t>
            </a:r>
            <a:r>
              <a:rPr lang="en-US" altLang="en-US" sz="1600" spc="-22" dirty="0">
                <a:solidFill>
                  <a:srgbClr val="606060"/>
                </a:solidFill>
              </a:rPr>
              <a:t>, </a:t>
            </a:r>
            <a:r>
              <a:rPr lang="en-US" altLang="en-US" sz="1600" spc="-22" dirty="0" err="1">
                <a:solidFill>
                  <a:srgbClr val="606060"/>
                </a:solidFill>
              </a:rPr>
              <a:t>Artesyn</a:t>
            </a:r>
            <a:r>
              <a:rPr lang="en-US" altLang="en-US" sz="1600" spc="-22" dirty="0">
                <a:solidFill>
                  <a:srgbClr val="606060"/>
                </a:solidFill>
              </a:rPr>
              <a:t> Embedded Technologies, Cray Inc., Flex, Fujitsu, Huawei, IBM, </a:t>
            </a:r>
            <a:r>
              <a:rPr lang="en-US" altLang="en-US" sz="1600" spc="-22" dirty="0" err="1">
                <a:solidFill>
                  <a:srgbClr val="606060"/>
                </a:solidFill>
              </a:rPr>
              <a:t>Insyde</a:t>
            </a:r>
            <a:r>
              <a:rPr lang="en-US" altLang="en-US" sz="1600" spc="-22" dirty="0">
                <a:solidFill>
                  <a:srgbClr val="606060"/>
                </a:solidFill>
              </a:rPr>
              <a:t> Software Corp, </a:t>
            </a:r>
            <a:r>
              <a:rPr lang="en-US" altLang="en-US" sz="1600" spc="-22" dirty="0" err="1">
                <a:solidFill>
                  <a:srgbClr val="606060"/>
                </a:solidFill>
              </a:rPr>
              <a:t>Mellanox</a:t>
            </a:r>
            <a:r>
              <a:rPr lang="en-US" altLang="en-US" sz="1600" spc="-22" dirty="0">
                <a:solidFill>
                  <a:srgbClr val="606060"/>
                </a:solidFill>
              </a:rPr>
              <a:t> Technologies, </a:t>
            </a:r>
            <a:r>
              <a:rPr lang="en-US" altLang="en-US" sz="1600" spc="-22" dirty="0" err="1">
                <a:solidFill>
                  <a:srgbClr val="606060"/>
                </a:solidFill>
              </a:rPr>
              <a:t>Microsemi</a:t>
            </a:r>
            <a:r>
              <a:rPr lang="en-US" altLang="en-US" sz="1600" spc="-22" dirty="0">
                <a:solidFill>
                  <a:srgbClr val="606060"/>
                </a:solidFill>
              </a:rPr>
              <a:t>/Microchip, NetApp, </a:t>
            </a:r>
            <a:r>
              <a:rPr lang="en-US" altLang="en-US" sz="1600" spc="-22" dirty="0" err="1">
                <a:solidFill>
                  <a:srgbClr val="606060"/>
                </a:solidFill>
              </a:rPr>
              <a:t>OSIsoft</a:t>
            </a:r>
            <a:r>
              <a:rPr lang="en-US" altLang="en-US" sz="1600" spc="-22" dirty="0">
                <a:solidFill>
                  <a:srgbClr val="606060"/>
                </a:solidFill>
              </a:rPr>
              <a:t> LLC, Quanta Computer, </a:t>
            </a:r>
            <a:r>
              <a:rPr lang="en-US" altLang="en-US" sz="1600" spc="-22" dirty="0" err="1">
                <a:solidFill>
                  <a:srgbClr val="606060"/>
                </a:solidFill>
              </a:rPr>
              <a:t>Solarflare</a:t>
            </a:r>
            <a:r>
              <a:rPr lang="en-US" altLang="en-US" sz="1600" spc="-22" dirty="0">
                <a:solidFill>
                  <a:srgbClr val="606060"/>
                </a:solidFill>
              </a:rPr>
              <a:t> Communications, Toshiba, Western Digital Corporation</a:t>
            </a:r>
          </a:p>
        </p:txBody>
      </p:sp>
      <p:pic>
        <p:nvPicPr>
          <p:cNvPr id="12308" name="Picture 39" descr="File:Dell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32" y="1884364"/>
            <a:ext cx="730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43" y="2576595"/>
            <a:ext cx="90187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emc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logonoid.com/images/supermicro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323" y="2645239"/>
            <a:ext cx="863283" cy="44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1822448" y="4600412"/>
            <a:ext cx="8534400" cy="503237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Redfish Industry Alliance Partners &amp; efforts</a:t>
            </a:r>
            <a:endParaRPr lang="en-US" sz="24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822450" y="5105400"/>
            <a:ext cx="427355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5B5B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5B5B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307181">
              <a:lnSpc>
                <a:spcPct val="85000"/>
              </a:lnSpc>
              <a:spcBef>
                <a:spcPts val="900"/>
              </a:spcBef>
              <a:buClr>
                <a:srgbClr val="8EC04F"/>
              </a:buClr>
              <a:buSzPct val="65000"/>
              <a:buNone/>
              <a:defRPr/>
            </a:pPr>
            <a:r>
              <a:rPr lang="en-US" altLang="en-US" sz="1200" spc="-22" dirty="0">
                <a:solidFill>
                  <a:srgbClr val="606060"/>
                </a:solidFill>
              </a:rPr>
              <a:t>OCP (Open Compute Project) – Collaborating on profile definition</a:t>
            </a:r>
            <a:br>
              <a:rPr lang="en-US" altLang="en-US" sz="1200" spc="-22" dirty="0">
                <a:solidFill>
                  <a:srgbClr val="606060"/>
                </a:solidFill>
              </a:rPr>
            </a:br>
            <a:r>
              <a:rPr lang="en-US" altLang="en-US" sz="1200" spc="-22" dirty="0">
                <a:solidFill>
                  <a:srgbClr val="606060"/>
                </a:solidFill>
              </a:rPr>
              <a:t>UEFI – Collaborating on Firmware Update and Host Interface work</a:t>
            </a:r>
            <a:br>
              <a:rPr lang="en-US" altLang="en-US" sz="1200" spc="-22" dirty="0">
                <a:solidFill>
                  <a:srgbClr val="606060"/>
                </a:solidFill>
              </a:rPr>
            </a:br>
            <a:r>
              <a:rPr lang="en-US" altLang="en-US" sz="1200" spc="-22" dirty="0">
                <a:solidFill>
                  <a:srgbClr val="606060"/>
                </a:solidFill>
              </a:rPr>
              <a:t>SNIA – Collaborating on Storage modeling / alignment between SNIA SSM and Redfish</a:t>
            </a:r>
            <a:br>
              <a:rPr lang="en-US" altLang="en-US" sz="1200" spc="-22" dirty="0">
                <a:solidFill>
                  <a:srgbClr val="606060"/>
                </a:solidFill>
              </a:rPr>
            </a:br>
            <a:r>
              <a:rPr lang="en-US" altLang="en-US" sz="1200" spc="-22" dirty="0">
                <a:solidFill>
                  <a:srgbClr val="606060"/>
                </a:solidFill>
              </a:rPr>
              <a:t>TGG – Pursuing relationship to work on Power/Cooling (existing DMTF Alliance Partner)</a:t>
            </a:r>
            <a:br>
              <a:rPr lang="en-US" altLang="en-US" sz="1200" spc="-22" dirty="0">
                <a:solidFill>
                  <a:srgbClr val="606060"/>
                </a:solidFill>
              </a:rPr>
            </a:br>
            <a:r>
              <a:rPr lang="en-US" altLang="en-US" sz="1200" spc="-22" dirty="0">
                <a:solidFill>
                  <a:srgbClr val="606060"/>
                </a:solidFill>
              </a:rPr>
              <a:t>IETF – working on Switch modeling (no official alliance)</a:t>
            </a:r>
            <a:br>
              <a:rPr lang="en-US" altLang="en-US" sz="1200" spc="-22" dirty="0">
                <a:solidFill>
                  <a:srgbClr val="606060"/>
                </a:solidFill>
              </a:rPr>
            </a:br>
            <a:endParaRPr lang="en-US" altLang="en-US" sz="1200" spc="-22" dirty="0">
              <a:solidFill>
                <a:srgbClr val="606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944" y="920751"/>
            <a:ext cx="802065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7181">
              <a:lnSpc>
                <a:spcPct val="85000"/>
              </a:lnSpc>
              <a:spcBef>
                <a:spcPts val="900"/>
              </a:spcBef>
              <a:buClr>
                <a:srgbClr val="8EC04F"/>
              </a:buClr>
              <a:buSzPct val="65000"/>
              <a:defRPr/>
            </a:pPr>
            <a:r>
              <a:rPr lang="en-US" altLang="en-US" sz="2000" spc="-22" dirty="0">
                <a:solidFill>
                  <a:srgbClr val="606060"/>
                </a:solidFill>
              </a:rPr>
              <a:t>Co-Chairs: Jeff Autor (HPE), Mike Raineri (Dell)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825625" y="1219200"/>
            <a:ext cx="8534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2400" b="1" kern="0" dirty="0">
                <a:solidFill>
                  <a:srgbClr val="1B1F95"/>
                </a:solidFill>
                <a:latin typeface="+mj-lt"/>
                <a:ea typeface="+mj-ea"/>
                <a:cs typeface="+mj-cs"/>
              </a:rPr>
              <a:t>Redfish Forum Leadership Companies</a:t>
            </a:r>
          </a:p>
        </p:txBody>
      </p:sp>
      <p:pic>
        <p:nvPicPr>
          <p:cNvPr id="3" name="Picture 6" descr="https://upload.wikimedia.org/wikipedia/commons/thumb/4/46/Hewlett_Packard_Enterprise_logo.svg/1000px-Hewlett_Packard_Enterprise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41896"/>
            <a:ext cx="1467652" cy="61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nnam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66" y="1943100"/>
            <a:ext cx="1219200" cy="609600"/>
          </a:xfrm>
          <a:prstGeom prst="rect">
            <a:avLst/>
          </a:prstGeom>
        </p:spPr>
      </p:pic>
      <p:pic>
        <p:nvPicPr>
          <p:cNvPr id="5" name="Picture 4" descr="Broadcom_Ltd_Logo_Red-Black_no-tag_CMYK.ep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23529"/>
            <a:ext cx="1828800" cy="248745"/>
          </a:xfrm>
          <a:prstGeom prst="rect">
            <a:avLst/>
          </a:prstGeom>
        </p:spPr>
      </p:pic>
      <p:pic>
        <p:nvPicPr>
          <p:cNvPr id="7" name="Picture 6" descr="LenovoLogo-POS-Red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01" y="2639378"/>
            <a:ext cx="1366739" cy="455295"/>
          </a:xfrm>
          <a:prstGeom prst="rect">
            <a:avLst/>
          </a:prstGeom>
        </p:spPr>
      </p:pic>
      <p:pic>
        <p:nvPicPr>
          <p:cNvPr id="8" name="Picture 7" descr="Erricson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t="21443" r="17331" b="18267"/>
          <a:stretch/>
        </p:blipFill>
        <p:spPr>
          <a:xfrm>
            <a:off x="7466947" y="1866901"/>
            <a:ext cx="815934" cy="707097"/>
          </a:xfrm>
          <a:prstGeom prst="rect">
            <a:avLst/>
          </a:prstGeom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89" y="2530631"/>
            <a:ext cx="934429" cy="67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267066" y="4976813"/>
            <a:ext cx="427355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5B5B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5B5B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1B1F95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307181">
              <a:lnSpc>
                <a:spcPct val="85000"/>
              </a:lnSpc>
              <a:spcBef>
                <a:spcPts val="900"/>
              </a:spcBef>
              <a:buClr>
                <a:srgbClr val="8EC04F"/>
              </a:buClr>
              <a:buSzPct val="65000"/>
              <a:buNone/>
              <a:defRPr/>
            </a:pPr>
            <a:r>
              <a:rPr lang="en-US" altLang="en-US" sz="1200" spc="-22" dirty="0">
                <a:solidFill>
                  <a:srgbClr val="606060"/>
                </a:solidFill>
              </a:rPr>
              <a:t/>
            </a:r>
            <a:br>
              <a:rPr lang="en-US" altLang="en-US" sz="1200" spc="-22" dirty="0">
                <a:solidFill>
                  <a:srgbClr val="606060"/>
                </a:solidFill>
              </a:rPr>
            </a:br>
            <a:r>
              <a:rPr lang="en-US" altLang="en-US" sz="1200" spc="-22" dirty="0">
                <a:solidFill>
                  <a:srgbClr val="606060"/>
                </a:solidFill>
              </a:rPr>
              <a:t>ASHRAE – American Society of Heating, Refrigerating and Air Conditioning Engineers</a:t>
            </a:r>
            <a:br>
              <a:rPr lang="en-US" altLang="en-US" sz="1200" spc="-22" dirty="0">
                <a:solidFill>
                  <a:srgbClr val="606060"/>
                </a:solidFill>
              </a:rPr>
            </a:br>
            <a:r>
              <a:rPr lang="en-US" altLang="en-US" sz="1200" spc="-22" dirty="0">
                <a:solidFill>
                  <a:srgbClr val="606060"/>
                </a:solidFill>
              </a:rPr>
              <a:t>BBF – Broadband Forum</a:t>
            </a:r>
            <a:br>
              <a:rPr lang="en-US" altLang="en-US" sz="1200" spc="-22" dirty="0">
                <a:solidFill>
                  <a:srgbClr val="606060"/>
                </a:solidFill>
              </a:rPr>
            </a:br>
            <a:r>
              <a:rPr lang="en-US" altLang="en-US" sz="1200" spc="-22" dirty="0">
                <a:solidFill>
                  <a:srgbClr val="606060"/>
                </a:solidFill>
              </a:rPr>
              <a:t>Gen-Z – Gen-Z Consortium</a:t>
            </a:r>
            <a:br>
              <a:rPr lang="en-US" altLang="en-US" sz="1200" spc="-22" dirty="0">
                <a:solidFill>
                  <a:srgbClr val="606060"/>
                </a:solidFill>
              </a:rPr>
            </a:br>
            <a:r>
              <a:rPr lang="en-US" altLang="en-US" sz="1200" spc="-22" dirty="0">
                <a:solidFill>
                  <a:srgbClr val="606060"/>
                </a:solidFill>
              </a:rPr>
              <a:t>PICMG – Open Modular Computing for </a:t>
            </a:r>
            <a:r>
              <a:rPr lang="en-US" altLang="en-US" sz="1200" spc="-22" dirty="0" err="1">
                <a:solidFill>
                  <a:srgbClr val="606060"/>
                </a:solidFill>
              </a:rPr>
              <a:t>IIoT</a:t>
            </a:r>
            <a:r>
              <a:rPr lang="en-US" altLang="en-US" sz="1200" spc="-22" dirty="0">
                <a:solidFill>
                  <a:srgbClr val="606060"/>
                </a:solidFill>
              </a:rPr>
              <a:t/>
            </a:r>
            <a:br>
              <a:rPr lang="en-US" altLang="en-US" sz="1200" spc="-22" dirty="0">
                <a:solidFill>
                  <a:srgbClr val="606060"/>
                </a:solidFill>
              </a:rPr>
            </a:br>
            <a:r>
              <a:rPr lang="en-US" altLang="en-US" sz="1200" spc="-22" dirty="0">
                <a:solidFill>
                  <a:srgbClr val="606060"/>
                </a:solidFill>
              </a:rPr>
              <a:t>NVMe – NVMe-MI</a:t>
            </a:r>
            <a:br>
              <a:rPr lang="en-US" altLang="en-US" sz="1200" spc="-22" dirty="0">
                <a:solidFill>
                  <a:srgbClr val="606060"/>
                </a:solidFill>
              </a:rPr>
            </a:br>
            <a:endParaRPr lang="en-US" altLang="en-US" sz="1200" spc="-22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41574"/>
      </p:ext>
    </p:extLst>
  </p:cSld>
  <p:clrMapOvr>
    <a:masterClrMapping/>
  </p:clrMapOvr>
  <p:transition spd="slow" advClick="0" advTm="1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Redfish</a:t>
            </a:r>
            <a:r>
              <a:rPr lang="en-US" sz="1600" baseline="30000" dirty="0"/>
              <a:t>®</a:t>
            </a:r>
            <a:r>
              <a:rPr lang="en-US" dirty="0" smtClean="0"/>
              <a:t>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94" y="1600200"/>
            <a:ext cx="9672394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DMTF Redfish technology</a:t>
            </a:r>
          </a:p>
          <a:p>
            <a:pPr lvl="1"/>
            <a:r>
              <a:rPr lang="en-US" dirty="0" smtClean="0"/>
              <a:t>Sep 2014: SPMF Formed in DMTF. </a:t>
            </a:r>
          </a:p>
          <a:p>
            <a:pPr lvl="1"/>
            <a:r>
              <a:rPr lang="en-US" dirty="0" smtClean="0"/>
              <a:t>Aug 2015: Redfish Specification with base models (v1.0)</a:t>
            </a:r>
          </a:p>
          <a:p>
            <a:pPr lvl="1"/>
            <a:r>
              <a:rPr lang="en-US" dirty="0" smtClean="0"/>
              <a:t>2016.1: Models for BIOS, disk drives, memory, storage, volume (2016.1)</a:t>
            </a:r>
          </a:p>
          <a:p>
            <a:pPr lvl="1"/>
            <a:r>
              <a:rPr lang="en-US" dirty="0" smtClean="0"/>
              <a:t>2016.2: Models for endpoint, fabric, switch, PCIe device, zone, software/firmware inventory &amp; update (2016.2)</a:t>
            </a:r>
          </a:p>
          <a:p>
            <a:pPr lvl="1">
              <a:defRPr/>
            </a:pPr>
            <a:r>
              <a:rPr lang="en-US" dirty="0" smtClean="0"/>
              <a:t>2016.3: Adv. communications devices </a:t>
            </a:r>
            <a:r>
              <a:rPr lang="en-US" dirty="0"/>
              <a:t>(multi-function NICs</a:t>
            </a:r>
            <a:r>
              <a:rPr lang="en-US" dirty="0" smtClean="0"/>
              <a:t>), host interface </a:t>
            </a:r>
            <a:r>
              <a:rPr lang="en-US" dirty="0"/>
              <a:t>(KCS replacement</a:t>
            </a:r>
            <a:r>
              <a:rPr lang="en-US" dirty="0" smtClean="0"/>
              <a:t>), privilege mapping (2016.3)</a:t>
            </a:r>
          </a:p>
          <a:p>
            <a:pPr lvl="1"/>
            <a:r>
              <a:rPr lang="en-US" dirty="0" smtClean="0"/>
              <a:t>2017.1: Composability (2017.1), </a:t>
            </a:r>
            <a:r>
              <a:rPr lang="en-US" sz="1400" dirty="0"/>
              <a:t>WIP for Telemetry</a:t>
            </a:r>
            <a:endParaRPr lang="en-US" dirty="0" smtClean="0"/>
          </a:p>
          <a:p>
            <a:pPr lvl="1"/>
            <a:r>
              <a:rPr lang="en-US" dirty="0" smtClean="0"/>
              <a:t>2017.2: Location, errata (2017.2), </a:t>
            </a:r>
            <a:r>
              <a:rPr lang="en-US" sz="1400" dirty="0"/>
              <a:t>WIPs for Ethernet Switching, DCIM, OCP &amp; Profiles</a:t>
            </a:r>
            <a:endParaRPr lang="en-US" dirty="0" smtClean="0"/>
          </a:p>
          <a:p>
            <a:pPr lvl="1"/>
            <a:r>
              <a:rPr lang="en-US" dirty="0" smtClean="0"/>
              <a:t>2017.3: Profiles, Query parameters, errata (2017.3)</a:t>
            </a:r>
          </a:p>
          <a:p>
            <a:pPr lvl="1"/>
            <a:r>
              <a:rPr lang="en-US" dirty="0" smtClean="0"/>
              <a:t>2018.1: LDAP/AD, SSE, Assembly, </a:t>
            </a:r>
          </a:p>
          <a:p>
            <a:pPr lvl="1"/>
            <a:r>
              <a:rPr lang="en-US" dirty="0" smtClean="0"/>
              <a:t>2018.2: </a:t>
            </a:r>
            <a:r>
              <a:rPr lang="en-US" b="1" dirty="0" err="1" smtClean="0"/>
              <a:t>OpenAPI</a:t>
            </a:r>
            <a:r>
              <a:rPr lang="en-US" dirty="0" smtClean="0"/>
              <a:t>, Telemetry, Jobs, Schedule, Compose II, Message II</a:t>
            </a:r>
          </a:p>
          <a:p>
            <a:pPr lvl="1"/>
            <a:r>
              <a:rPr lang="en-US" dirty="0" smtClean="0"/>
              <a:t>2018.3: Certificates, Sensor II (DCIM), FPGA</a:t>
            </a:r>
          </a:p>
          <a:p>
            <a:pPr lvl="1"/>
            <a:r>
              <a:rPr lang="en-US" dirty="0" smtClean="0"/>
              <a:t>2019.1: Spec Clean up; Additions to Certs, Telemetry, Console, Syslog</a:t>
            </a:r>
            <a:endParaRPr lang="en-US" dirty="0"/>
          </a:p>
          <a:p>
            <a:pPr lvl="1"/>
            <a:r>
              <a:rPr lang="en-US" dirty="0" smtClean="0"/>
              <a:t>2019.2: FW Update multipart, </a:t>
            </a:r>
            <a:r>
              <a:rPr lang="en-US" dirty="0" err="1" smtClean="0"/>
              <a:t>PCIe</a:t>
            </a:r>
            <a:r>
              <a:rPr lang="en-US" dirty="0" smtClean="0"/>
              <a:t> mods, Composition Registry</a:t>
            </a:r>
          </a:p>
          <a:p>
            <a:pPr lvl="1"/>
            <a:r>
              <a:rPr lang="en-US" dirty="0" smtClean="0"/>
              <a:t>2019.3: SNMP, SMTP, Swordfish</a:t>
            </a:r>
          </a:p>
          <a:p>
            <a:pPr lvl="1"/>
            <a:r>
              <a:rPr lang="en-US" dirty="0" smtClean="0"/>
              <a:t>2019.4: Gen-Z, PDU, Facilities (DCIM); Finish clean up</a:t>
            </a:r>
          </a:p>
          <a:p>
            <a:pPr lvl="1"/>
            <a:r>
              <a:rPr lang="en-US" dirty="0" smtClean="0"/>
              <a:t>Enhancements </a:t>
            </a:r>
            <a:r>
              <a:rPr lang="en-US" dirty="0"/>
              <a:t>&amp; </a:t>
            </a:r>
            <a:r>
              <a:rPr lang="en-US" dirty="0" smtClean="0"/>
              <a:t>errata every release.</a:t>
            </a:r>
            <a:endParaRPr lang="en-US" b="1" dirty="0" smtClean="0"/>
          </a:p>
          <a:p>
            <a:r>
              <a:rPr lang="en-US" dirty="0" smtClean="0"/>
              <a:t>Alignment with other standard organizations</a:t>
            </a:r>
          </a:p>
          <a:p>
            <a:pPr lvl="1"/>
            <a:r>
              <a:rPr lang="en-US" dirty="0" smtClean="0"/>
              <a:t>Aug 2016: SNIA releases first model for network storage services (Swordfish). Sep 2019: Swordfish 1.1</a:t>
            </a:r>
          </a:p>
          <a:p>
            <a:pPr lvl="1"/>
            <a:r>
              <a:rPr lang="en-US" dirty="0"/>
              <a:t>Working </a:t>
            </a:r>
            <a:r>
              <a:rPr lang="en-US" dirty="0" smtClean="0"/>
              <a:t>open </a:t>
            </a:r>
            <a:r>
              <a:rPr lang="en-US" dirty="0"/>
              <a:t>YANG Redfish mapping </a:t>
            </a:r>
            <a:r>
              <a:rPr lang="en-US" dirty="0" smtClean="0"/>
              <a:t>algorithm for Ethernet Switch</a:t>
            </a:r>
            <a:endParaRPr lang="en-US" baseline="30000" dirty="0"/>
          </a:p>
          <a:p>
            <a:pPr lvl="1"/>
            <a:r>
              <a:rPr lang="en-US" dirty="0" smtClean="0"/>
              <a:t>DMTF created work registers with UEFI, TGG, OCP, ASHRAE, Broadband Forum, ETSI-NFV, NVMe, PICMG, Gen-Z, ODCC for work on Redfish</a:t>
            </a:r>
          </a:p>
          <a:p>
            <a:pPr lvl="1"/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628" y="949368"/>
            <a:ext cx="985707" cy="1035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875" y="1001322"/>
            <a:ext cx="695401" cy="9817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26" y="1069973"/>
            <a:ext cx="653365" cy="755453"/>
          </a:xfrm>
          <a:prstGeom prst="rect">
            <a:avLst/>
          </a:prstGeom>
        </p:spPr>
      </p:pic>
      <p:pic>
        <p:nvPicPr>
          <p:cNvPr id="15" name="Picture 4" descr="TG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089" y="2085362"/>
            <a:ext cx="962627" cy="78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TSI-NF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32" y="3440612"/>
            <a:ext cx="899090" cy="34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SHRA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465" y="3871851"/>
            <a:ext cx="805251" cy="54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B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1" y="2955450"/>
            <a:ext cx="1195973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BAA0D46-BC41-4D8E-B251-419F04B4D6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52" y="1001322"/>
            <a:ext cx="1321268" cy="931311"/>
          </a:xfrm>
          <a:prstGeom prst="rect">
            <a:avLst/>
          </a:prstGeom>
        </p:spPr>
      </p:pic>
      <p:pic>
        <p:nvPicPr>
          <p:cNvPr id="17" name="Picture 44" descr="ODC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341" y="4593408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2" descr="NVMe SNI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688" y="6187281"/>
            <a:ext cx="1676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en Z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886" y="5618723"/>
            <a:ext cx="1226714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2192046" y="2107665"/>
            <a:ext cx="178535" cy="181183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Redfish Resource Map (simplified)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2" name="Rounded Rectangle 141"/>
          <p:cNvSpPr/>
          <p:nvPr/>
        </p:nvSpPr>
        <p:spPr bwMode="auto">
          <a:xfrm>
            <a:off x="2081465" y="1553129"/>
            <a:ext cx="1534441" cy="745059"/>
          </a:xfrm>
          <a:prstGeom prst="roundRect">
            <a:avLst>
              <a:gd name="adj" fmla="val 4609"/>
            </a:avLst>
          </a:prstGeom>
          <a:solidFill>
            <a:srgbClr val="CCCCFF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43" name="TextBox 142"/>
          <p:cNvSpPr txBox="1"/>
          <p:nvPr/>
        </p:nvSpPr>
        <p:spPr bwMode="auto">
          <a:xfrm>
            <a:off x="2097287" y="1772844"/>
            <a:ext cx="13918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2226">
              <a:spcAft>
                <a:spcPts val="560"/>
              </a:spcAft>
              <a:buSzPct val="100000"/>
              <a:defRPr/>
            </a:pPr>
            <a:r>
              <a:rPr lang="en-US" sz="11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Service Root </a:t>
            </a:r>
          </a:p>
        </p:txBody>
      </p:sp>
      <p:sp>
        <p:nvSpPr>
          <p:cNvPr id="144" name="TextBox 143"/>
          <p:cNvSpPr txBox="1"/>
          <p:nvPr/>
        </p:nvSpPr>
        <p:spPr bwMode="auto">
          <a:xfrm>
            <a:off x="2081463" y="1553128"/>
            <a:ext cx="1534441" cy="22405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>
            <a:defPPr>
              <a:defRPr lang="en-US"/>
            </a:defPPr>
            <a:lvl1pPr defTabSz="573603" eaLnBrk="0" fontAlgn="base" hangingPunct="0">
              <a:spcBef>
                <a:spcPct val="0"/>
              </a:spcBef>
              <a:spcAft>
                <a:spcPts val="533"/>
              </a:spcAft>
              <a:buSzPct val="100000"/>
              <a:defRPr sz="1200">
                <a:solidFill>
                  <a:schemeClr val="bg1"/>
                </a:solidFill>
                <a:latin typeface="HP Simplified" pitchFamily="34" charset="0"/>
                <a:ea typeface="ＭＳ Ｐゴシック" panose="020B0600070205080204" pitchFamily="34" charset="-128"/>
                <a:cs typeface="HP Simplified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defTabSz="914400"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defTabSz="914400"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defTabSz="914400"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defTabSz="914400"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100" dirty="0"/>
              <a:t>/redfish/v1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8836328" y="2342568"/>
            <a:ext cx="934534" cy="2314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Processors</a:t>
            </a:r>
          </a:p>
        </p:txBody>
      </p:sp>
      <p:sp>
        <p:nvSpPr>
          <p:cNvPr id="158" name="Rectangle 157"/>
          <p:cNvSpPr/>
          <p:nvPr/>
        </p:nvSpPr>
        <p:spPr bwMode="auto">
          <a:xfrm>
            <a:off x="8847247" y="2714409"/>
            <a:ext cx="922196" cy="231323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Disks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8843891" y="3057286"/>
            <a:ext cx="925991" cy="206472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NICs</a:t>
            </a:r>
          </a:p>
        </p:txBody>
      </p:sp>
      <p:cxnSp>
        <p:nvCxnSpPr>
          <p:cNvPr id="160" name="Elbow Connector 159"/>
          <p:cNvCxnSpPr>
            <a:endCxn id="157" idx="1"/>
          </p:cNvCxnSpPr>
          <p:nvPr/>
        </p:nvCxnSpPr>
        <p:spPr>
          <a:xfrm>
            <a:off x="7874050" y="2456676"/>
            <a:ext cx="962278" cy="1643"/>
          </a:xfrm>
          <a:prstGeom prst="bentConnector3">
            <a:avLst>
              <a:gd name="adj1" fmla="val 50000"/>
            </a:avLst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endCxn id="158" idx="1"/>
          </p:cNvCxnSpPr>
          <p:nvPr/>
        </p:nvCxnSpPr>
        <p:spPr>
          <a:xfrm>
            <a:off x="7874052" y="2456676"/>
            <a:ext cx="973197" cy="373395"/>
          </a:xfrm>
          <a:prstGeom prst="bentConnector3">
            <a:avLst>
              <a:gd name="adj1" fmla="val 50000"/>
            </a:avLst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/>
          <p:cNvCxnSpPr>
            <a:endCxn id="159" idx="1"/>
          </p:cNvCxnSpPr>
          <p:nvPr/>
        </p:nvCxnSpPr>
        <p:spPr>
          <a:xfrm>
            <a:off x="7874052" y="2456674"/>
            <a:ext cx="969839" cy="703848"/>
          </a:xfrm>
          <a:prstGeom prst="bentConnector3">
            <a:avLst>
              <a:gd name="adj1" fmla="val 50000"/>
            </a:avLst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162"/>
          <p:cNvCxnSpPr>
            <a:stCxn id="142" idx="3"/>
            <a:endCxn id="82" idx="1"/>
          </p:cNvCxnSpPr>
          <p:nvPr/>
        </p:nvCxnSpPr>
        <p:spPr>
          <a:xfrm>
            <a:off x="3615905" y="1925658"/>
            <a:ext cx="834854" cy="3238622"/>
          </a:xfrm>
          <a:prstGeom prst="bentConnector3">
            <a:avLst>
              <a:gd name="adj1" fmla="val 50000"/>
            </a:avLst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>
            <a:stCxn id="142" idx="3"/>
            <a:endCxn id="80" idx="1"/>
          </p:cNvCxnSpPr>
          <p:nvPr/>
        </p:nvCxnSpPr>
        <p:spPr>
          <a:xfrm>
            <a:off x="3615905" y="1925658"/>
            <a:ext cx="849400" cy="578122"/>
          </a:xfrm>
          <a:prstGeom prst="bentConnector3">
            <a:avLst>
              <a:gd name="adj1" fmla="val 50000"/>
            </a:avLst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lbow Connector 164"/>
          <p:cNvCxnSpPr>
            <a:stCxn id="142" idx="3"/>
            <a:endCxn id="69" idx="1"/>
          </p:cNvCxnSpPr>
          <p:nvPr/>
        </p:nvCxnSpPr>
        <p:spPr>
          <a:xfrm>
            <a:off x="3615905" y="1925658"/>
            <a:ext cx="849400" cy="2009394"/>
          </a:xfrm>
          <a:prstGeom prst="bentConnector3">
            <a:avLst>
              <a:gd name="adj1" fmla="val 50000"/>
            </a:avLst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 bwMode="auto">
          <a:xfrm>
            <a:off x="8789046" y="3785431"/>
            <a:ext cx="934534" cy="231498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Power</a:t>
            </a:r>
          </a:p>
        </p:txBody>
      </p:sp>
      <p:sp>
        <p:nvSpPr>
          <p:cNvPr id="170" name="Rectangle 169"/>
          <p:cNvSpPr/>
          <p:nvPr/>
        </p:nvSpPr>
        <p:spPr bwMode="auto">
          <a:xfrm>
            <a:off x="8799965" y="4157271"/>
            <a:ext cx="922196" cy="231323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Thermal</a:t>
            </a:r>
          </a:p>
        </p:txBody>
      </p:sp>
      <p:cxnSp>
        <p:nvCxnSpPr>
          <p:cNvPr id="171" name="Elbow Connector 170"/>
          <p:cNvCxnSpPr>
            <a:endCxn id="169" idx="1"/>
          </p:cNvCxnSpPr>
          <p:nvPr/>
        </p:nvCxnSpPr>
        <p:spPr>
          <a:xfrm>
            <a:off x="7826070" y="3899793"/>
            <a:ext cx="962976" cy="1389"/>
          </a:xfrm>
          <a:prstGeom prst="bentConnector3">
            <a:avLst>
              <a:gd name="adj1" fmla="val 50000"/>
            </a:avLst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Elbow Connector 171"/>
          <p:cNvCxnSpPr>
            <a:endCxn id="170" idx="1"/>
          </p:cNvCxnSpPr>
          <p:nvPr/>
        </p:nvCxnSpPr>
        <p:spPr>
          <a:xfrm>
            <a:off x="7826072" y="3899791"/>
            <a:ext cx="973895" cy="373140"/>
          </a:xfrm>
          <a:prstGeom prst="bentConnector3">
            <a:avLst>
              <a:gd name="adj1" fmla="val 50000"/>
            </a:avLst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 bwMode="auto">
          <a:xfrm>
            <a:off x="8803110" y="5135083"/>
            <a:ext cx="934534" cy="231498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100" dirty="0" err="1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LogService</a:t>
            </a:r>
            <a:endParaRPr lang="en-US" sz="1100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8814030" y="5506923"/>
            <a:ext cx="922196" cy="231323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NW protocol</a:t>
            </a:r>
          </a:p>
        </p:txBody>
      </p:sp>
      <p:cxnSp>
        <p:nvCxnSpPr>
          <p:cNvPr id="176" name="Elbow Connector 175"/>
          <p:cNvCxnSpPr>
            <a:endCxn id="174" idx="1"/>
          </p:cNvCxnSpPr>
          <p:nvPr/>
        </p:nvCxnSpPr>
        <p:spPr>
          <a:xfrm>
            <a:off x="7840134" y="5249445"/>
            <a:ext cx="962976" cy="1389"/>
          </a:xfrm>
          <a:prstGeom prst="bentConnector3">
            <a:avLst>
              <a:gd name="adj1" fmla="val 50000"/>
            </a:avLst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Elbow Connector 176"/>
          <p:cNvCxnSpPr>
            <a:endCxn id="175" idx="1"/>
          </p:cNvCxnSpPr>
          <p:nvPr/>
        </p:nvCxnSpPr>
        <p:spPr>
          <a:xfrm>
            <a:off x="7840134" y="5249443"/>
            <a:ext cx="973896" cy="373140"/>
          </a:xfrm>
          <a:prstGeom prst="bentConnector3">
            <a:avLst>
              <a:gd name="adj1" fmla="val 50000"/>
            </a:avLst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 bwMode="auto">
          <a:xfrm>
            <a:off x="2506159" y="2830747"/>
            <a:ext cx="822578" cy="262237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Sessions</a:t>
            </a:r>
          </a:p>
        </p:txBody>
      </p:sp>
      <p:sp>
        <p:nvSpPr>
          <p:cNvPr id="115" name="Rectangle 114"/>
          <p:cNvSpPr/>
          <p:nvPr/>
        </p:nvSpPr>
        <p:spPr bwMode="auto">
          <a:xfrm>
            <a:off x="2504929" y="3213901"/>
            <a:ext cx="822578" cy="235858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Accounts</a:t>
            </a:r>
          </a:p>
        </p:txBody>
      </p:sp>
      <p:cxnSp>
        <p:nvCxnSpPr>
          <p:cNvPr id="116" name="Elbow Connector 115"/>
          <p:cNvCxnSpPr>
            <a:stCxn id="66" idx="2"/>
            <a:endCxn id="114" idx="1"/>
          </p:cNvCxnSpPr>
          <p:nvPr/>
        </p:nvCxnSpPr>
        <p:spPr>
          <a:xfrm rot="16200000" flipH="1">
            <a:off x="2057227" y="2512933"/>
            <a:ext cx="673018" cy="224846"/>
          </a:xfrm>
          <a:prstGeom prst="bentConnector2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66" idx="2"/>
            <a:endCxn id="114" idx="1"/>
          </p:cNvCxnSpPr>
          <p:nvPr/>
        </p:nvCxnSpPr>
        <p:spPr>
          <a:xfrm rot="16200000" flipH="1">
            <a:off x="2057227" y="2512933"/>
            <a:ext cx="673018" cy="224846"/>
          </a:xfrm>
          <a:prstGeom prst="bentConnector2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 bwMode="auto">
          <a:xfrm>
            <a:off x="2503990" y="3564765"/>
            <a:ext cx="822578" cy="244902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Events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2506159" y="3937220"/>
            <a:ext cx="822578" cy="247046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Registries</a:t>
            </a:r>
          </a:p>
        </p:txBody>
      </p:sp>
      <p:cxnSp>
        <p:nvCxnSpPr>
          <p:cNvPr id="121" name="Elbow Connector 120"/>
          <p:cNvCxnSpPr>
            <a:stCxn id="66" idx="2"/>
            <a:endCxn id="119" idx="1"/>
          </p:cNvCxnSpPr>
          <p:nvPr/>
        </p:nvCxnSpPr>
        <p:spPr>
          <a:xfrm rot="16200000" flipH="1">
            <a:off x="1693468" y="2876693"/>
            <a:ext cx="1398369" cy="222677"/>
          </a:xfrm>
          <a:prstGeom prst="bentConnector2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>
            <a:stCxn id="66" idx="2"/>
            <a:endCxn id="120" idx="1"/>
          </p:cNvCxnSpPr>
          <p:nvPr/>
        </p:nvCxnSpPr>
        <p:spPr>
          <a:xfrm rot="16200000" flipH="1">
            <a:off x="1507788" y="3062372"/>
            <a:ext cx="1771896" cy="224846"/>
          </a:xfrm>
          <a:prstGeom prst="bentConnector2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969721" y="1300480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783957" y="1300480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Singleton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2506159" y="4311203"/>
            <a:ext cx="822578" cy="243882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Schemas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2506159" y="2476403"/>
            <a:ext cx="834856" cy="229643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Tasks</a:t>
            </a:r>
          </a:p>
        </p:txBody>
      </p:sp>
      <p:cxnSp>
        <p:nvCxnSpPr>
          <p:cNvPr id="76" name="Elbow Connector 75"/>
          <p:cNvCxnSpPr>
            <a:stCxn id="66" idx="2"/>
            <a:endCxn id="115" idx="1"/>
          </p:cNvCxnSpPr>
          <p:nvPr/>
        </p:nvCxnSpPr>
        <p:spPr>
          <a:xfrm rot="16200000" flipH="1">
            <a:off x="1871631" y="2698530"/>
            <a:ext cx="1042983" cy="223616"/>
          </a:xfrm>
          <a:prstGeom prst="bentConnector2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66" idx="2"/>
            <a:endCxn id="75" idx="1"/>
          </p:cNvCxnSpPr>
          <p:nvPr/>
        </p:nvCxnSpPr>
        <p:spPr>
          <a:xfrm rot="16200000" flipH="1">
            <a:off x="2242549" y="2327612"/>
            <a:ext cx="302377" cy="224846"/>
          </a:xfrm>
          <a:prstGeom prst="bentConnector2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66" idx="2"/>
            <a:endCxn id="74" idx="1"/>
          </p:cNvCxnSpPr>
          <p:nvPr/>
        </p:nvCxnSpPr>
        <p:spPr>
          <a:xfrm rot="16200000" flipH="1">
            <a:off x="1321589" y="3248572"/>
            <a:ext cx="2144297" cy="224846"/>
          </a:xfrm>
          <a:prstGeom prst="bentConnector2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749683" y="2156157"/>
            <a:ext cx="76496" cy="157403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1" tIns="48001" rIns="96001" bIns="480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</a:pPr>
            <a:endParaRPr lang="en-US" sz="1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4450761" y="3247454"/>
            <a:ext cx="2034852" cy="1036035"/>
          </a:xfrm>
          <a:prstGeom prst="roundRect">
            <a:avLst>
              <a:gd name="adj" fmla="val 4609"/>
            </a:avLst>
          </a:prstGeom>
          <a:solidFill>
            <a:srgbClr val="99CC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69" name="TextBox 68"/>
          <p:cNvSpPr txBox="1"/>
          <p:nvPr/>
        </p:nvSpPr>
        <p:spPr bwMode="auto">
          <a:xfrm>
            <a:off x="4465306" y="3634970"/>
            <a:ext cx="202030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2226">
              <a:spcAft>
                <a:spcPts val="560"/>
              </a:spcAft>
              <a:buSzPct val="100000"/>
              <a:defRPr/>
            </a:pPr>
            <a:r>
              <a:rPr lang="en-US" sz="14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Collection of Chassis</a:t>
            </a:r>
          </a:p>
          <a:p>
            <a:pPr algn="ctr" defTabSz="602226">
              <a:spcAft>
                <a:spcPts val="560"/>
              </a:spcAft>
              <a:buSzPct val="100000"/>
              <a:defRPr/>
            </a:pPr>
            <a:r>
              <a:rPr lang="en-US" sz="14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"Physical view"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4453701" y="3247453"/>
            <a:ext cx="2031912" cy="27699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pPr defTabSz="602226">
              <a:spcAft>
                <a:spcPts val="560"/>
              </a:spcAft>
              <a:buSzPct val="100000"/>
              <a:defRPr/>
            </a:pPr>
            <a:r>
              <a:rPr lang="en-US" sz="1050" dirty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/</a:t>
            </a:r>
            <a:r>
              <a:rPr lang="en-US" sz="1200" dirty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redfish/v1/Chassis</a:t>
            </a:r>
            <a:endParaRPr lang="en-US" sz="1050" dirty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4450761" y="1816180"/>
            <a:ext cx="2034852" cy="1033692"/>
          </a:xfrm>
          <a:prstGeom prst="roundRect">
            <a:avLst>
              <a:gd name="adj" fmla="val 4609"/>
            </a:avLst>
          </a:prstGeom>
          <a:solidFill>
            <a:srgbClr val="99CC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050" dirty="0"/>
          </a:p>
        </p:txBody>
      </p:sp>
      <p:sp>
        <p:nvSpPr>
          <p:cNvPr id="80" name="TextBox 79"/>
          <p:cNvSpPr txBox="1"/>
          <p:nvPr/>
        </p:nvSpPr>
        <p:spPr bwMode="auto">
          <a:xfrm>
            <a:off x="4465305" y="2203698"/>
            <a:ext cx="198240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2226">
              <a:spcAft>
                <a:spcPts val="560"/>
              </a:spcAft>
              <a:buSzPct val="100000"/>
              <a:defRPr/>
            </a:pPr>
            <a:r>
              <a:rPr lang="en-US" sz="14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Collection of Systems</a:t>
            </a:r>
          </a:p>
          <a:p>
            <a:pPr algn="ctr" defTabSz="602226">
              <a:spcAft>
                <a:spcPts val="560"/>
              </a:spcAft>
              <a:buSzPct val="100000"/>
              <a:defRPr/>
            </a:pPr>
            <a:r>
              <a:rPr lang="en-US" sz="14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"Logical view"</a:t>
            </a:r>
          </a:p>
        </p:txBody>
      </p:sp>
      <p:sp>
        <p:nvSpPr>
          <p:cNvPr id="81" name="TextBox 80"/>
          <p:cNvSpPr txBox="1"/>
          <p:nvPr/>
        </p:nvSpPr>
        <p:spPr bwMode="auto">
          <a:xfrm>
            <a:off x="4453701" y="1816181"/>
            <a:ext cx="2031912" cy="27699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pPr defTabSz="602226">
              <a:spcAft>
                <a:spcPts val="560"/>
              </a:spcAft>
              <a:buSzPct val="100000"/>
              <a:defRPr/>
            </a:pPr>
            <a:r>
              <a:rPr lang="en-US" sz="1200" dirty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/redfish/v1/Systems</a:t>
            </a:r>
          </a:p>
        </p:txBody>
      </p:sp>
      <p:sp>
        <p:nvSpPr>
          <p:cNvPr id="82" name="Rounded Rectangle 81"/>
          <p:cNvSpPr/>
          <p:nvPr/>
        </p:nvSpPr>
        <p:spPr bwMode="auto">
          <a:xfrm>
            <a:off x="4450759" y="4639973"/>
            <a:ext cx="2034854" cy="1048614"/>
          </a:xfrm>
          <a:prstGeom prst="roundRect">
            <a:avLst>
              <a:gd name="adj" fmla="val 4609"/>
            </a:avLst>
          </a:prstGeom>
          <a:solidFill>
            <a:srgbClr val="99CC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2226">
              <a:spcAft>
                <a:spcPts val="560"/>
              </a:spcAft>
              <a:buSzPct val="100000"/>
              <a:defRPr/>
            </a:pPr>
            <a:endParaRPr lang="en-US" sz="1100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  <a:p>
            <a:pPr algn="ctr" defTabSz="602226">
              <a:spcAft>
                <a:spcPts val="560"/>
              </a:spcAft>
              <a:buSzPct val="100000"/>
              <a:defRPr/>
            </a:pPr>
            <a:r>
              <a:rPr lang="en-US" sz="14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Collection of Managers</a:t>
            </a:r>
          </a:p>
          <a:p>
            <a:pPr algn="ctr" defTabSz="602226">
              <a:spcAft>
                <a:spcPts val="560"/>
              </a:spcAft>
              <a:buSzPct val="100000"/>
              <a:defRPr/>
            </a:pPr>
            <a:r>
              <a:rPr lang="en-US" sz="14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"Management"</a:t>
            </a:r>
          </a:p>
        </p:txBody>
      </p:sp>
      <p:sp>
        <p:nvSpPr>
          <p:cNvPr id="83" name="TextBox 82"/>
          <p:cNvSpPr txBox="1"/>
          <p:nvPr/>
        </p:nvSpPr>
        <p:spPr bwMode="auto">
          <a:xfrm>
            <a:off x="4453701" y="4626338"/>
            <a:ext cx="2031912" cy="27699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pPr defTabSz="602226">
              <a:spcAft>
                <a:spcPts val="560"/>
              </a:spcAft>
              <a:buSzPct val="100000"/>
              <a:defRPr/>
            </a:pPr>
            <a:r>
              <a:rPr lang="en-US" sz="1200" dirty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/redfish/v1/Managers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7729862" y="3629933"/>
            <a:ext cx="76496" cy="157403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1" tIns="48001" rIns="96001" bIns="480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</a:pPr>
            <a:endParaRPr lang="en-US" sz="1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756720" y="4983995"/>
            <a:ext cx="76496" cy="157403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1" tIns="48001" rIns="96001" bIns="480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</a:pPr>
            <a:endParaRPr lang="en-US" sz="1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6489006" y="5137912"/>
            <a:ext cx="1351128" cy="537066"/>
          </a:xfrm>
          <a:prstGeom prst="roundRect">
            <a:avLst>
              <a:gd name="adj" fmla="val 460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</a:p>
        </p:txBody>
      </p:sp>
      <p:sp>
        <p:nvSpPr>
          <p:cNvPr id="87" name="TextBox 86"/>
          <p:cNvSpPr txBox="1"/>
          <p:nvPr/>
        </p:nvSpPr>
        <p:spPr bwMode="auto">
          <a:xfrm>
            <a:off x="6473506" y="4885952"/>
            <a:ext cx="1355058" cy="27699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pPr defTabSz="602226">
              <a:spcAft>
                <a:spcPts val="560"/>
              </a:spcAft>
              <a:buSzPct val="100000"/>
              <a:defRPr/>
            </a:pPr>
            <a:r>
              <a:rPr lang="en-US" sz="1200" dirty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./Managers/&lt;id&gt;</a:t>
            </a:r>
          </a:p>
        </p:txBody>
      </p:sp>
      <p:sp>
        <p:nvSpPr>
          <p:cNvPr id="88" name="Rounded Rectangle 87"/>
          <p:cNvSpPr/>
          <p:nvPr/>
        </p:nvSpPr>
        <p:spPr bwMode="auto">
          <a:xfrm>
            <a:off x="6485612" y="2290097"/>
            <a:ext cx="1377502" cy="560333"/>
          </a:xfrm>
          <a:prstGeom prst="roundRect">
            <a:avLst>
              <a:gd name="adj" fmla="val 460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System</a:t>
            </a:r>
          </a:p>
        </p:txBody>
      </p:sp>
      <p:sp>
        <p:nvSpPr>
          <p:cNvPr id="90" name="TextBox 89"/>
          <p:cNvSpPr txBox="1"/>
          <p:nvPr/>
        </p:nvSpPr>
        <p:spPr bwMode="auto">
          <a:xfrm>
            <a:off x="6495133" y="2056157"/>
            <a:ext cx="1374643" cy="27699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pPr defTabSz="602226">
              <a:spcAft>
                <a:spcPts val="560"/>
              </a:spcAft>
              <a:buSzPct val="100000"/>
              <a:defRPr/>
            </a:pPr>
            <a:r>
              <a:rPr lang="en-US" sz="1200" dirty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./Systems/&lt;id&gt;</a:t>
            </a:r>
          </a:p>
        </p:txBody>
      </p:sp>
      <p:sp>
        <p:nvSpPr>
          <p:cNvPr id="91" name="TextBox 90"/>
          <p:cNvSpPr txBox="1"/>
          <p:nvPr/>
        </p:nvSpPr>
        <p:spPr bwMode="auto">
          <a:xfrm>
            <a:off x="6485612" y="3506183"/>
            <a:ext cx="1354522" cy="27699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defTabSz="602226">
              <a:spcAft>
                <a:spcPts val="560"/>
              </a:spcAft>
              <a:buSzPct val="100000"/>
              <a:defRPr/>
            </a:pPr>
            <a:r>
              <a:rPr lang="en-US" sz="1200" dirty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./Chassis/&lt;id&gt;</a:t>
            </a:r>
          </a:p>
        </p:txBody>
      </p:sp>
      <p:cxnSp>
        <p:nvCxnSpPr>
          <p:cNvPr id="93" name="Elbow Connector 92"/>
          <p:cNvCxnSpPr>
            <a:stCxn id="91" idx="0"/>
            <a:endCxn id="88" idx="2"/>
          </p:cNvCxnSpPr>
          <p:nvPr/>
        </p:nvCxnSpPr>
        <p:spPr>
          <a:xfrm rot="5400000" flipH="1" flipV="1">
            <a:off x="6840743" y="3172561"/>
            <a:ext cx="655753" cy="1149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97" idx="2"/>
            <a:endCxn id="87" idx="0"/>
          </p:cNvCxnSpPr>
          <p:nvPr/>
        </p:nvCxnSpPr>
        <p:spPr>
          <a:xfrm rot="5400000">
            <a:off x="6858104" y="4576420"/>
            <a:ext cx="602463" cy="1659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650965" y="4496337"/>
            <a:ext cx="1045479" cy="203133"/>
          </a:xfrm>
          <a:prstGeom prst="rect">
            <a:avLst/>
          </a:prstGeom>
          <a:solidFill>
            <a:schemeClr val="bg1"/>
          </a:solidFill>
        </p:spPr>
        <p:txBody>
          <a:bodyPr wrap="none" tIns="9144" bIns="9144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Managed By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440206" y="3055596"/>
            <a:ext cx="1491114" cy="203133"/>
          </a:xfrm>
          <a:prstGeom prst="rect">
            <a:avLst/>
          </a:prstGeom>
          <a:solidFill>
            <a:schemeClr val="bg1"/>
          </a:solidFill>
        </p:spPr>
        <p:txBody>
          <a:bodyPr wrap="none" tIns="9144" bIns="9144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Computer Systems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495132" y="3783182"/>
            <a:ext cx="1345002" cy="500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22308" y="5828897"/>
            <a:ext cx="6066739" cy="48418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400" b="1" dirty="0"/>
              <a:t>GET http://&lt;ip-addr&gt;/redfish/v1/Systems/{id}/Processors/{id}</a:t>
            </a:r>
          </a:p>
          <a:p>
            <a:pPr algn="ctr"/>
            <a:endParaRPr lang="en-US" sz="500" dirty="0"/>
          </a:p>
          <a:p>
            <a:pPr algn="ctr"/>
            <a:r>
              <a:rPr lang="en-US" sz="1200" dirty="0"/>
              <a:t>Use the Redfish Resource Explorer (redfish.dmtf.org) to explore the resource map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491055" y="1300480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Subordinate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Collections</a:t>
            </a:r>
          </a:p>
        </p:txBody>
      </p:sp>
    </p:spTree>
    <p:extLst>
      <p:ext uri="{BB962C8B-B14F-4D97-AF65-F5344CB8AC3E}">
        <p14:creationId xmlns:p14="http://schemas.microsoft.com/office/powerpoint/2010/main" val="42522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Parts of Redfish 			   DMTF is more than just Redfish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Host Interface</a:t>
            </a:r>
          </a:p>
          <a:p>
            <a:pPr lvl="1"/>
            <a:r>
              <a:rPr lang="en-US" dirty="0" smtClean="0"/>
              <a:t>Architectural Successor for KCS is a virtual NIC</a:t>
            </a:r>
          </a:p>
          <a:p>
            <a:r>
              <a:rPr lang="en-US" dirty="0" smtClean="0"/>
              <a:t>Profiles</a:t>
            </a:r>
          </a:p>
          <a:p>
            <a:pPr lvl="1"/>
            <a:r>
              <a:rPr lang="en-US" dirty="0" smtClean="0"/>
              <a:t>Define requirements for solutions down to the property level</a:t>
            </a:r>
          </a:p>
          <a:p>
            <a:r>
              <a:rPr lang="en-US" dirty="0" smtClean="0"/>
              <a:t>Open Source</a:t>
            </a:r>
          </a:p>
          <a:p>
            <a:pPr lvl="1"/>
            <a:r>
              <a:rPr lang="en-US" dirty="0" smtClean="0"/>
              <a:t>Tools, Interoperability Tests and Integration with other efforts (like OpenStack, </a:t>
            </a:r>
            <a:r>
              <a:rPr lang="en-US" dirty="0" err="1" smtClean="0"/>
              <a:t>Ansible</a:t>
            </a:r>
            <a:r>
              <a:rPr lang="en-US" dirty="0" smtClean="0"/>
              <a:t> and others).</a:t>
            </a:r>
          </a:p>
          <a:p>
            <a:r>
              <a:rPr lang="en-US" dirty="0" smtClean="0"/>
              <a:t>Developer Hub</a:t>
            </a:r>
          </a:p>
          <a:p>
            <a:pPr lvl="1"/>
            <a:r>
              <a:rPr lang="en-US" dirty="0" smtClean="0"/>
              <a:t>Documentation, Education, Mockups and more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SMBIOS</a:t>
            </a:r>
          </a:p>
          <a:p>
            <a:r>
              <a:rPr lang="en-US" dirty="0" smtClean="0"/>
              <a:t>PMCI</a:t>
            </a:r>
          </a:p>
          <a:p>
            <a:pPr lvl="1"/>
            <a:r>
              <a:rPr lang="en-US" dirty="0" smtClean="0"/>
              <a:t>MCTP, PLDM, SPDM, RDE &amp; Others</a:t>
            </a:r>
          </a:p>
          <a:p>
            <a:r>
              <a:rPr lang="en-US" dirty="0" smtClean="0"/>
              <a:t>CIM Forum</a:t>
            </a:r>
          </a:p>
          <a:p>
            <a:pPr lvl="1"/>
            <a:r>
              <a:rPr lang="en-US" dirty="0" smtClean="0"/>
              <a:t>SMASH, DASH and CIM maintenance</a:t>
            </a:r>
          </a:p>
          <a:p>
            <a:r>
              <a:rPr lang="en-US" dirty="0" smtClean="0"/>
              <a:t>The organization that also brought you OVF, CIMI, </a:t>
            </a:r>
            <a:r>
              <a:rPr lang="en-US" dirty="0" err="1" smtClean="0"/>
              <a:t>CMDBf</a:t>
            </a:r>
            <a:r>
              <a:rPr lang="en-US" dirty="0"/>
              <a:t> </a:t>
            </a:r>
            <a:r>
              <a:rPr lang="en-US" dirty="0" smtClean="0"/>
              <a:t>&amp; DMI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B2B5-A587-43BD-8334-FADC1EE708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5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2423" y="2590800"/>
            <a:ext cx="8695112" cy="838200"/>
          </a:xfrm>
        </p:spPr>
        <p:txBody>
          <a:bodyPr/>
          <a:lstStyle/>
          <a:p>
            <a:r>
              <a:rPr lang="en-US" dirty="0" smtClean="0"/>
              <a:t>Gen-Z Fabric extensions for Redfish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4702" y="3651214"/>
            <a:ext cx="1926683" cy="381000"/>
          </a:xfrm>
        </p:spPr>
        <p:txBody>
          <a:bodyPr>
            <a:noAutofit/>
          </a:bodyPr>
          <a:lstStyle/>
          <a:p>
            <a:r>
              <a:rPr lang="en-US" sz="1000" dirty="0"/>
              <a:t>Ver. 1.0.1</a:t>
            </a:r>
          </a:p>
          <a:p>
            <a:r>
              <a:rPr lang="en-US" sz="1000" dirty="0"/>
              <a:t>November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6225" y="6472238"/>
            <a:ext cx="485775" cy="365125"/>
          </a:xfrm>
        </p:spPr>
        <p:txBody>
          <a:bodyPr/>
          <a:lstStyle/>
          <a:p>
            <a:fld id="{44FBB2B5-A587-43BD-8334-FADC1EE708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9297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595959"/>
      </a:hlink>
      <a:folHlink>
        <a:srgbClr val="AF67FF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TF ppt template.ppt [Read-Only] [Compatibility Mode]" id="{1BE6B7DF-D238-4240-97C8-AB010C7C5203}" vid="{39F35955-4B39-4104-818F-BAF86D07F7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A345A5B25B84ABC07CDE830CDBD28" ma:contentTypeVersion="2" ma:contentTypeDescription="Create a new document." ma:contentTypeScope="" ma:versionID="80be9e1030c1629c6f3cb585d0ea0faa">
  <xsd:schema xmlns:xsd="http://www.w3.org/2001/XMLSchema" xmlns:xs="http://www.w3.org/2001/XMLSchema" xmlns:p="http://schemas.microsoft.com/office/2006/metadata/properties" xmlns:ns2="c356f53b-acd0-4dd2-8541-90152e3bf76b" targetNamespace="http://schemas.microsoft.com/office/2006/metadata/properties" ma:root="true" ma:fieldsID="4fffca8c14321f145c817b32ebed011f" ns2:_="">
    <xsd:import namespace="c356f53b-acd0-4dd2-8541-90152e3bf7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6f53b-acd0-4dd2-8541-90152e3bf7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772C7C-4DFA-40C4-B327-52E0B1CEFE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BF53E-AD35-47A5-B304-0B681ECF46AF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c356f53b-acd0-4dd2-8541-90152e3bf76b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6B40D4-1077-4A30-9B04-C6B2EFBDC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56f53b-acd0-4dd2-8541-90152e3bf7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DMTF wide ppt template</Template>
  <TotalTime>67486</TotalTime>
  <Words>2594</Words>
  <Application>Microsoft Office PowerPoint</Application>
  <PresentationFormat>Widescreen</PresentationFormat>
  <Paragraphs>723</Paragraphs>
  <Slides>45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MS PGothic</vt:lpstr>
      <vt:lpstr>MS PGothic</vt:lpstr>
      <vt:lpstr>Arial</vt:lpstr>
      <vt:lpstr>Calibri</vt:lpstr>
      <vt:lpstr>Gill Sans MT</vt:lpstr>
      <vt:lpstr>HP Simplified</vt:lpstr>
      <vt:lpstr>Times</vt:lpstr>
      <vt:lpstr>Blank Presentation</vt:lpstr>
      <vt:lpstr>Redfish Overview &amp; Fabric (Gen-Z) Deep Dive</vt:lpstr>
      <vt:lpstr>Disclaimer</vt:lpstr>
      <vt:lpstr>A Hybrid IT Management Solution</vt:lpstr>
      <vt:lpstr>What is Redfish?</vt:lpstr>
      <vt:lpstr>PowerPoint Presentation</vt:lpstr>
      <vt:lpstr>Timeline of Redfish® Specification</vt:lpstr>
      <vt:lpstr>Redfish Resource Map (simplified) </vt:lpstr>
      <vt:lpstr>Other Parts of Redfish       DMTF is more than just Redfish</vt:lpstr>
      <vt:lpstr>Gen-Z Fabric extensions for Redfish</vt:lpstr>
      <vt:lpstr>Redfish Common Fabric Model</vt:lpstr>
      <vt:lpstr>Gen-Z additions to the Fabric Model</vt:lpstr>
      <vt:lpstr>Top Level Fabric Gen-Z Extensions</vt:lpstr>
      <vt:lpstr>Fabric model (Gen-Z) to FAM</vt:lpstr>
      <vt:lpstr>Fabric Model</vt:lpstr>
      <vt:lpstr>Fabric model of a Gen-Z Switch</vt:lpstr>
      <vt:lpstr>Fabric Model of a Gen-Z Switch</vt:lpstr>
      <vt:lpstr>Fabric Model of Gen-Z Switch Ports</vt:lpstr>
      <vt:lpstr>Fabric Model of Gen-Z Switch Port Routes</vt:lpstr>
      <vt:lpstr>Fabric Model of a Gen-Z Switch Port Route DeepPatch</vt:lpstr>
      <vt:lpstr>Example Deep Patch (Proposed) </vt:lpstr>
      <vt:lpstr>Fabric Attached target  Model</vt:lpstr>
      <vt:lpstr>Fabric model to a Fabric Attached Target</vt:lpstr>
      <vt:lpstr>Model of Fabric Attached Memory</vt:lpstr>
      <vt:lpstr>Model of MediaController</vt:lpstr>
      <vt:lpstr>Model of FAM Endpoint</vt:lpstr>
      <vt:lpstr>Fabric Adapter  Model</vt:lpstr>
      <vt:lpstr>Fabric model of a Gen-Z Bridge (Initiator)</vt:lpstr>
      <vt:lpstr>Model of a Gen-Z Fabric Adapter(Initiator)</vt:lpstr>
      <vt:lpstr>Model of a Embedded Switch in Fabric Adapter</vt:lpstr>
      <vt:lpstr>Model of a Embedded Switch Port</vt:lpstr>
      <vt:lpstr>Model of a Fabric Adapter Routing</vt:lpstr>
      <vt:lpstr>Model of a Fabric Adapter Virtual Channels</vt:lpstr>
      <vt:lpstr>Address Pools</vt:lpstr>
      <vt:lpstr>Address Pools to provide constraints</vt:lpstr>
      <vt:lpstr>Address Pools for Endpoints</vt:lpstr>
      <vt:lpstr>Address Pools for Zones</vt:lpstr>
      <vt:lpstr>Zones</vt:lpstr>
      <vt:lpstr>Zones need scalability</vt:lpstr>
      <vt:lpstr>Zone of Zones</vt:lpstr>
      <vt:lpstr>Example Zones</vt:lpstr>
      <vt:lpstr>Events and Notifications</vt:lpstr>
      <vt:lpstr>Unsolicited Event Packets </vt:lpstr>
      <vt:lpstr>PowerPoint Presentation</vt:lpstr>
      <vt:lpstr>Redfish Developer Hub: redfish.dmtf.org</vt:lpstr>
      <vt:lpstr>Thank you!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Gen-Z Fabric Model</dc:title>
  <dc:subject>Gen-Z Fabric Extension Model</dc:subject>
  <dc:creator>Mayfield, John (EXL)</dc:creator>
  <cp:keywords>CTPClassification=CTP_NWR:VisualMarkings=</cp:keywords>
  <cp:lastModifiedBy>Hilland, Jeff</cp:lastModifiedBy>
  <cp:revision>657</cp:revision>
  <dcterms:created xsi:type="dcterms:W3CDTF">2015-03-23T09:41:57Z</dcterms:created>
  <dcterms:modified xsi:type="dcterms:W3CDTF">2019-12-17T18:07:06Z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a5f97f38-9daa-4fdb-a1e3-681b537e2504</vt:lpwstr>
  </property>
  <property fmtid="{D5CDD505-2E9C-101B-9397-08002B2CF9AE}" pid="3" name="CTP_TimeStamp">
    <vt:lpwstr>2017-11-10 19:25:18Z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CTP_NWR</vt:lpwstr>
  </property>
  <property fmtid="{D5CDD505-2E9C-101B-9397-08002B2CF9AE}" pid="8" name="ContentTypeId">
    <vt:lpwstr>0x0101005DEA345A5B25B84ABC07CDE830CDBD28</vt:lpwstr>
  </property>
</Properties>
</file>