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45" r:id="rId3"/>
    <p:sldId id="348" r:id="rId4"/>
    <p:sldId id="346" r:id="rId5"/>
    <p:sldId id="347" r:id="rId6"/>
    <p:sldId id="351" r:id="rId7"/>
    <p:sldId id="350" r:id="rId8"/>
    <p:sldId id="349" r:id="rId9"/>
    <p:sldId id="262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12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195"/>
    <a:srgbClr val="E55302"/>
    <a:srgbClr val="6D6E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52" autoAdjust="0"/>
    <p:restoredTop sz="83143" autoAdjust="0"/>
  </p:normalViewPr>
  <p:slideViewPr>
    <p:cSldViewPr snapToGrid="0">
      <p:cViewPr varScale="1">
        <p:scale>
          <a:sx n="55" d="100"/>
          <a:sy n="55" d="100"/>
        </p:scale>
        <p:origin x="1436" y="40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Going to be charter</a:t>
            </a:r>
            <a:r>
              <a:rPr lang="en-US" baseline="0" dirty="0"/>
              <a:t> for Work Group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95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96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D2F87-45F0-469B-9E6A-02ABE28F30A6}" type="datetime1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411F-985C-4C31-9366-848682A48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77E0-2B9A-477C-8614-8107AC108362}" type="datetime1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3D4E-2216-48EB-BA95-E88146438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ECBD-0854-4558-8128-56022CA12F25}" type="datetime1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66A82-48DF-4DE4-B1EE-CA941DA51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E2CFA-6F6E-4AA4-BF45-4885A711FEAB}" type="datetime1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3EDDD-BBBD-49BF-8DB8-2A7972CE8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52195-B412-454A-99E2-039A434A0AAE}" type="datetime1">
              <a:rPr lang="en-US" smtClean="0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0492E-C288-45D3-BAC0-3385B67DD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9342" y="4148421"/>
            <a:ext cx="2281506" cy="2281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667000"/>
            <a:ext cx="8229600" cy="1546225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69E7D043-3D71-4B64-8BFF-57BD2433C0BB}" type="datetime1">
              <a:rPr lang="en-US" smtClean="0"/>
              <a:pPr>
                <a:defRPr/>
              </a:pPr>
              <a:t>8/13/2020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ISC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Arial" charset="0"/>
                <a:ea typeface="ＭＳ Ｐゴシック" pitchFamily="4" charset="-128"/>
                <a:cs typeface="Arial" charset="0"/>
              </a:defRPr>
            </a:lvl1pPr>
          </a:lstStyle>
          <a:p>
            <a:pPr>
              <a:defRPr/>
            </a:pPr>
            <a:fld id="{F7B81D13-1DB3-4B73-9678-C023053317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wnloads.openfabrics.org/WorkGroups/board/bylaws_and_policy/2020_ipr_polic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pensource.org/license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wnloads.openfabrics.org/WorkGroups/board/bylaws_and_policy/2020_ipr_policy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wnloads.openfabrics.org/WorkGroups/ofmw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wnloads.openfabrics.org/WorkGroups/board/collaborations/Gen-Z/GenZ_OFA_MOU_2020_0427_Sign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896611"/>
          </a:xfrm>
        </p:spPr>
        <p:txBody>
          <a:bodyPr/>
          <a:lstStyle/>
          <a:p>
            <a:pPr eaLnBrk="1" hangingPunct="1"/>
            <a:r>
              <a:rPr lang="en-US" sz="3600" dirty="0">
                <a:latin typeface="Arial" pitchFamily="34" charset="0"/>
                <a:cs typeface="Arial" pitchFamily="34" charset="0"/>
              </a:rPr>
              <a:t>Motion to Approve Work Group Creation for </a:t>
            </a:r>
            <a:r>
              <a:rPr lang="en-US" sz="3600" dirty="0" err="1">
                <a:latin typeface="Arial" pitchFamily="34" charset="0"/>
                <a:cs typeface="Arial" pitchFamily="34" charset="0"/>
              </a:rPr>
              <a:t>OpenFabrics</a:t>
            </a:r>
            <a:r>
              <a:rPr lang="en-US" sz="3600" dirty="0">
                <a:latin typeface="Arial" pitchFamily="34" charset="0"/>
                <a:cs typeface="Arial" pitchFamily="34" charset="0"/>
              </a:rPr>
              <a:t> Fabric Manager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069123" y="4677508"/>
            <a:ext cx="6629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>
                <a:solidFill>
                  <a:srgbClr val="005195"/>
                </a:solidFill>
                <a:latin typeface="Arial" pitchFamily="34" charset="0"/>
                <a:cs typeface="Arial" pitchFamily="34" charset="0"/>
              </a:rPr>
              <a:t>August 13,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Motion: Sandia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/>
              <a:t>Approve the creation of a new OFA Working Group</a:t>
            </a:r>
          </a:p>
          <a:p>
            <a:pPr lvl="1"/>
            <a:r>
              <a:rPr lang="en-US" sz="1800" dirty="0"/>
              <a:t>The </a:t>
            </a:r>
            <a:r>
              <a:rPr lang="en-US" sz="1800" dirty="0" err="1"/>
              <a:t>OpenFabrics</a:t>
            </a:r>
            <a:r>
              <a:rPr lang="en-US" sz="1800" dirty="0"/>
              <a:t> Management Working Group – OFMWG (tentative)</a:t>
            </a:r>
          </a:p>
          <a:p>
            <a:r>
              <a:rPr lang="en-US" sz="2000" dirty="0"/>
              <a:t>Charter - </a:t>
            </a:r>
            <a:r>
              <a:rPr lang="en-US" sz="1800" dirty="0"/>
              <a:t>Develop, test, and distribute: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600" dirty="0"/>
              <a:t>An extensible, open source framework that provides access to high-performance fabric management interfaces and services.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1600" dirty="0"/>
              <a:t>Extensible, open source interfaces aligned with orchestration and workload management application needs for high-performance fabric management services.</a:t>
            </a:r>
          </a:p>
          <a:p>
            <a:pPr marL="571500" indent="-457200"/>
            <a:r>
              <a:rPr lang="en-US" sz="2000" dirty="0"/>
              <a:t>IPR Policy</a:t>
            </a:r>
          </a:p>
          <a:p>
            <a:pPr marL="971550" lvl="1" indent="-457200"/>
            <a:r>
              <a:rPr lang="en-US" sz="1800" dirty="0"/>
              <a:t>OFMWG will be a Collaborative, Open Source project within the meaning of the OFA’s draft IPR Policy</a:t>
            </a:r>
          </a:p>
          <a:p>
            <a:pPr marL="971550" lvl="1" indent="-457200"/>
            <a:r>
              <a:rPr lang="en-US" sz="1800" dirty="0"/>
              <a:t>OSI license, copyright management, and initial maintainer to be defined</a:t>
            </a:r>
          </a:p>
          <a:p>
            <a:pPr marL="571500" indent="-457200"/>
            <a:r>
              <a:rPr lang="en-US" sz="2200" dirty="0"/>
              <a:t>Interim Chair</a:t>
            </a:r>
          </a:p>
          <a:p>
            <a:pPr marL="971550" lvl="1" indent="-457200"/>
            <a:r>
              <a:rPr lang="en-US" sz="1800" dirty="0"/>
              <a:t>Michael Aguilar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721DB7F-7668-43A6-A19F-8220131BE20D}"/>
              </a:ext>
            </a:extLst>
          </p:cNvPr>
          <p:cNvSpPr txBox="1"/>
          <p:nvPr/>
        </p:nvSpPr>
        <p:spPr>
          <a:xfrm>
            <a:off x="4942390" y="384601"/>
            <a:ext cx="223651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</a:rPr>
              <a:t>DRAFT</a:t>
            </a:r>
          </a:p>
        </p:txBody>
      </p:sp>
    </p:spTree>
    <p:extLst>
      <p:ext uri="{BB962C8B-B14F-4D97-AF65-F5344CB8AC3E}">
        <p14:creationId xmlns:p14="http://schemas.microsoft.com/office/powerpoint/2010/main" val="39448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1815A-5030-40BF-AA72-C50524F1F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be defined: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71F99A-7096-4AD9-9E64-536D6BCB5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the Working Group proceeds, the Board will be asked to approve: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Permanent Chair/Co-Chair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Final Working Group name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Working Group Policies and Procedures document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Repository location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Initial Maintainer(s)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Licensing terms from the OSI-approved licenses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Copyright Management paradigm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BC58B-E5DA-46BD-88C4-67487556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84A9DE-F909-405A-9D04-88EEFC870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7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C03BB-5289-4C45-8062-80ECE0705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IPR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3C6C4-C467-4E20-A17C-22962A846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3"/>
              </a:rPr>
              <a:t>Draft IPR Policy </a:t>
            </a:r>
            <a:r>
              <a:rPr lang="en-US" dirty="0"/>
              <a:t> allows the OFA to initiate, author, and maintain an upstream, open source software project</a:t>
            </a:r>
          </a:p>
          <a:p>
            <a:r>
              <a:rPr lang="en-US" dirty="0"/>
              <a:t>IPR Policy reserves to the Board the right to:</a:t>
            </a:r>
          </a:p>
          <a:p>
            <a:pPr lvl="1"/>
            <a:r>
              <a:rPr lang="en-US" dirty="0"/>
              <a:t>Select an appropriate OSI-approved license</a:t>
            </a:r>
          </a:p>
          <a:p>
            <a:pPr lvl="2"/>
            <a:r>
              <a:rPr lang="en-US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https://opensource.org/licenses</a:t>
            </a:r>
            <a:endParaRPr lang="en-US" dirty="0"/>
          </a:p>
          <a:p>
            <a:pPr lvl="1"/>
            <a:r>
              <a:rPr lang="en-US" dirty="0"/>
              <a:t>Define a copyright management paradigm</a:t>
            </a:r>
          </a:p>
          <a:p>
            <a:pPr lvl="2"/>
            <a:r>
              <a:rPr lang="en-US" dirty="0"/>
              <a:t>Developer Certificate of Origin (DCO), Contributor License Agreement (CLA), CA,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lvl="1"/>
            <a:r>
              <a:rPr lang="en-US" dirty="0"/>
              <a:t>Approve an initial maintainer(s)</a:t>
            </a:r>
          </a:p>
          <a:p>
            <a:pPr lvl="1"/>
            <a:r>
              <a:rPr lang="en-US" dirty="0"/>
              <a:t>The Board will be asked to make these selections prior to actual initiation of an open source OFM project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8E93CC-405A-4C2E-AEC0-FD939D6BF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805B95-690F-4049-B3AF-83F7FF0B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800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B90AD-E357-4D2A-9DA1-4D9435781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IPR – Practical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A848B-53E0-4573-832F-7F35519E2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hlinkClick r:id="rId2"/>
              </a:rPr>
              <a:t>draft IPR policy </a:t>
            </a:r>
            <a:r>
              <a:rPr lang="en-US" dirty="0"/>
              <a:t>envisions two types of working groups:</a:t>
            </a:r>
          </a:p>
          <a:p>
            <a:pPr lvl="1"/>
            <a:r>
              <a:rPr lang="en-US" dirty="0"/>
              <a:t>Open Source Collaboration projects</a:t>
            </a:r>
          </a:p>
          <a:p>
            <a:pPr lvl="2"/>
            <a:r>
              <a:rPr lang="en-US" dirty="0"/>
              <a:t>Uses a well-known, open source repo such as Git</a:t>
            </a:r>
          </a:p>
          <a:p>
            <a:pPr lvl="2"/>
            <a:r>
              <a:rPr lang="en-US" dirty="0"/>
              <a:t>OFA defines the copyright mechanism </a:t>
            </a:r>
          </a:p>
          <a:p>
            <a:pPr lvl="2"/>
            <a:r>
              <a:rPr lang="en-US" dirty="0"/>
              <a:t>OFA does not own any copyrights</a:t>
            </a:r>
          </a:p>
          <a:p>
            <a:pPr lvl="2"/>
            <a:r>
              <a:rPr lang="en-US" dirty="0"/>
              <a:t>Open Source, No voting</a:t>
            </a:r>
          </a:p>
          <a:p>
            <a:pPr lvl="1"/>
            <a:r>
              <a:rPr lang="en-US" dirty="0"/>
              <a:t>“Works of Authorship” projects</a:t>
            </a:r>
          </a:p>
          <a:p>
            <a:pPr lvl="2"/>
            <a:r>
              <a:rPr lang="en-US" dirty="0"/>
              <a:t>Useful for OFA-copyrighted materials </a:t>
            </a:r>
          </a:p>
          <a:p>
            <a:pPr lvl="3"/>
            <a:r>
              <a:rPr lang="en-US" dirty="0"/>
              <a:t>marketing materials, documents or specs authored by the OFA</a:t>
            </a:r>
          </a:p>
          <a:p>
            <a:pPr lvl="2"/>
            <a:r>
              <a:rPr lang="en-US" dirty="0"/>
              <a:t>WG procedures include voting mechanisms</a:t>
            </a:r>
          </a:p>
          <a:p>
            <a:pPr lvl="3"/>
            <a:r>
              <a:rPr lang="en-US" dirty="0"/>
              <a:t>Voting rights restricted to certain classes of OFA Member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AC1BD7-0691-4FFE-8C7E-220209EE7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4FDEE-85AB-4DD3-8086-E621A2DB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387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DA234-404C-4F90-B087-7B4E9776F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Governance,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DAE7C-2D3A-4999-B24E-281CBEA6DC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/>
              <a:t>Draft OFA Bylaws require:</a:t>
            </a:r>
          </a:p>
          <a:p>
            <a:pPr lvl="1">
              <a:buFontTx/>
              <a:buChar char="-"/>
            </a:pPr>
            <a:r>
              <a:rPr lang="en-US" dirty="0"/>
              <a:t>Charter to be reviewed at least annually</a:t>
            </a:r>
          </a:p>
          <a:p>
            <a:pPr lvl="1">
              <a:buFontTx/>
              <a:buChar char="-"/>
            </a:pPr>
            <a:r>
              <a:rPr lang="en-US" dirty="0"/>
              <a:t>A sole Chair, or at least one of the two Co-Chairs must be a representative of a Promoter Member</a:t>
            </a:r>
          </a:p>
          <a:p>
            <a:pPr lvl="1">
              <a:buFontTx/>
              <a:buChar char="-"/>
            </a:pPr>
            <a:r>
              <a:rPr lang="en-US" dirty="0"/>
              <a:t>Chair/Co-Chairs are appointed annually</a:t>
            </a:r>
          </a:p>
          <a:p>
            <a:pPr lvl="1">
              <a:buFontTx/>
              <a:buChar char="-"/>
            </a:pPr>
            <a:r>
              <a:rPr lang="en-US" dirty="0"/>
              <a:t>The Working Group to create a governance policy</a:t>
            </a:r>
          </a:p>
          <a:p>
            <a:pPr>
              <a:buFontTx/>
              <a:buChar char="-"/>
            </a:pPr>
            <a:r>
              <a:rPr lang="en-US" dirty="0"/>
              <a:t>As a collaborative, open source working group:</a:t>
            </a:r>
          </a:p>
          <a:p>
            <a:pPr lvl="1">
              <a:buFontTx/>
              <a:buChar char="-"/>
            </a:pPr>
            <a:r>
              <a:rPr lang="en-US" dirty="0"/>
              <a:t>Participation is open to all (including non-members)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A60F8B-7BCA-4456-B36F-3825A4D17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F182B-34A7-4271-8BB9-C2BA479FA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17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56410-229A-4B94-8454-99FB42384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Joining the OFMWG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BECD5-F953-4FE7-8E76-790DFBAE7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Subscribe to the OFMWG mailing list at lists.openfabrics.org</a:t>
            </a:r>
          </a:p>
          <a:p>
            <a:r>
              <a:rPr lang="en-US" dirty="0"/>
              <a:t>Visit the </a:t>
            </a:r>
            <a:r>
              <a:rPr lang="en-US" dirty="0">
                <a:hlinkClick r:id="rId2"/>
              </a:rPr>
              <a:t>document repository</a:t>
            </a:r>
            <a:endParaRPr lang="en-US" dirty="0"/>
          </a:p>
          <a:p>
            <a:pPr lvl="1"/>
            <a:r>
              <a:rPr lang="en-US" dirty="0"/>
              <a:t>Currently empty</a:t>
            </a:r>
          </a:p>
          <a:p>
            <a:pPr lvl="1"/>
            <a:r>
              <a:rPr lang="en-US" dirty="0"/>
              <a:t>If approved by the Board, a link will be added from the OFA website portal to the OFMWG area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5E6E5-CC99-4D70-BB25-530BC4131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C964A7-4005-4735-890F-5AE80CAE7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57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B69D-9DF0-4BB1-BEA6-ED275EBBE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9A729-3ABB-4B1C-974A-384C5F49C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This project is supported by the existing </a:t>
            </a:r>
            <a:r>
              <a:rPr lang="en-US" dirty="0">
                <a:hlinkClick r:id="rId2"/>
              </a:rPr>
              <a:t>OFA/Gen-Z Memorandum of Understanding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is expected to rely heavily on the DMTF Redfish Specification, and supported by an OFA/DMTF collaboration agreement.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72A8C9-5BD2-43FA-BFBB-387BBB4B4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ISC 2013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0B229-9666-48C2-82F5-AA4520F38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C9411F-985C-4C31-9366-848682A48BD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38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ISC 2013</a:t>
            </a:r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35218</TotalTime>
  <Words>518</Words>
  <Application>Microsoft Office PowerPoint</Application>
  <PresentationFormat>On-screen Show (4:3)</PresentationFormat>
  <Paragraphs>80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Motion to Approve Work Group Creation for OpenFabrics Fabric Manager</vt:lpstr>
      <vt:lpstr>Motion: Sandia</vt:lpstr>
      <vt:lpstr>To be defined:</vt:lpstr>
      <vt:lpstr>IPR Policy</vt:lpstr>
      <vt:lpstr>IPR – Practical Implications</vt:lpstr>
      <vt:lpstr>Governance, Participation</vt:lpstr>
      <vt:lpstr>Joining the OFMWG</vt:lpstr>
      <vt:lpstr>Collaboration(s)</vt:lpstr>
      <vt:lpstr>Thank You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Paul Grun</cp:lastModifiedBy>
  <cp:revision>237</cp:revision>
  <dcterms:created xsi:type="dcterms:W3CDTF">2013-03-28T19:36:05Z</dcterms:created>
  <dcterms:modified xsi:type="dcterms:W3CDTF">2020-08-13T08:18:28Z</dcterms:modified>
</cp:coreProperties>
</file>