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22" r:id="rId2"/>
  </p:sldMasterIdLst>
  <p:notesMasterIdLst>
    <p:notesMasterId r:id="rId14"/>
  </p:notesMasterIdLst>
  <p:handoutMasterIdLst>
    <p:handoutMasterId r:id="rId15"/>
  </p:handoutMasterIdLst>
  <p:sldIdLst>
    <p:sldId id="256" r:id="rId3"/>
    <p:sldId id="345" r:id="rId4"/>
    <p:sldId id="323" r:id="rId5"/>
    <p:sldId id="349" r:id="rId6"/>
    <p:sldId id="314" r:id="rId7"/>
    <p:sldId id="348" r:id="rId8"/>
    <p:sldId id="354" r:id="rId9"/>
    <p:sldId id="346" r:id="rId10"/>
    <p:sldId id="340" r:id="rId11"/>
    <p:sldId id="262" r:id="rId12"/>
    <p:sldId id="355"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95"/>
    <a:srgbClr val="E55302"/>
    <a:srgbClr val="6D6E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2" autoAdjust="0"/>
    <p:restoredTop sz="66989" autoAdjust="0"/>
  </p:normalViewPr>
  <p:slideViewPr>
    <p:cSldViewPr snapToGrid="0">
      <p:cViewPr varScale="1">
        <p:scale>
          <a:sx n="44" d="100"/>
          <a:sy n="44" d="100"/>
        </p:scale>
        <p:origin x="1756" y="44"/>
      </p:cViewPr>
      <p:guideLst>
        <p:guide orient="horz" pos="2112"/>
        <p:guide pos="1296"/>
      </p:guideLst>
    </p:cSldViewPr>
  </p:slid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8/13/2020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8/13/2020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Expect these numbered</a:t>
            </a:r>
            <a:r>
              <a:rPr lang="en-US" baseline="0" dirty="0"/>
              <a:t> bullets are g</a:t>
            </a:r>
            <a:r>
              <a:rPr lang="en-US" dirty="0"/>
              <a:t>oing to be core to the charter</a:t>
            </a:r>
            <a:r>
              <a:rPr lang="en-US" baseline="0" dirty="0"/>
              <a:t> for the Work Group which we are proposing be created.</a:t>
            </a:r>
          </a:p>
          <a:p>
            <a:endParaRPr lang="en-GB"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a:t>
            </a:fld>
            <a:endParaRPr lang="en-US"/>
          </a:p>
        </p:txBody>
      </p:sp>
    </p:spTree>
    <p:extLst>
      <p:ext uri="{BB962C8B-B14F-4D97-AF65-F5344CB8AC3E}">
        <p14:creationId xmlns:p14="http://schemas.microsoft.com/office/powerpoint/2010/main" val="90199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focusing on the need of orchestration and workload manager tools for a common fabric services abstraction</a:t>
            </a:r>
          </a:p>
          <a:p>
            <a:endParaRPr lang="en-US" baseline="0" dirty="0"/>
          </a:p>
          <a:p>
            <a:r>
              <a:rPr lang="en-US" baseline="0" dirty="0"/>
              <a:t>&lt;try to get past this slide and on to the visual version as expediently as possible&gt;</a:t>
            </a:r>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3</a:t>
            </a:fld>
            <a:endParaRPr lang="en-US"/>
          </a:p>
        </p:txBody>
      </p:sp>
    </p:spTree>
    <p:extLst>
      <p:ext uri="{BB962C8B-B14F-4D97-AF65-F5344CB8AC3E}">
        <p14:creationId xmlns:p14="http://schemas.microsoft.com/office/powerpoint/2010/main" val="2247105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r>
              <a:rPr lang="en-US" baseline="0" dirty="0"/>
              <a:t>Most tool stacks, orchestration layers, app libraries, etc. share a need to request specific resources and configurations from a fabric through some sort of fabric services interface.</a:t>
            </a:r>
          </a:p>
          <a:p>
            <a:pPr marL="171450" indent="-171450">
              <a:buFont typeface="Arial" panose="020B0604020202020204" pitchFamily="34" charset="0"/>
              <a:buChar char="•"/>
            </a:pPr>
            <a:r>
              <a:rPr lang="en-US" baseline="0" dirty="0"/>
              <a:t>Many different apps, libraries, automation tools</a:t>
            </a:r>
          </a:p>
          <a:p>
            <a:pPr marL="171450" indent="-171450">
              <a:buFont typeface="Arial" panose="020B0604020202020204" pitchFamily="34" charset="0"/>
              <a:buChar char="•"/>
            </a:pPr>
            <a:r>
              <a:rPr lang="en-US" baseline="0" dirty="0"/>
              <a:t>Many different fabrics</a:t>
            </a:r>
          </a:p>
          <a:p>
            <a:pPr marL="171450" indent="-171450">
              <a:buFont typeface="Arial" panose="020B0604020202020204" pitchFamily="34" charset="0"/>
              <a:buChar char="•"/>
            </a:pPr>
            <a:r>
              <a:rPr lang="en-US" baseline="0" dirty="0"/>
              <a:t>Many different fabric management stacks and associated CLIs or GUIs with many APIs</a:t>
            </a:r>
          </a:p>
          <a:p>
            <a:endParaRPr lang="en-US" baseline="0" dirty="0"/>
          </a:p>
          <a:p>
            <a:r>
              <a:rPr lang="en-US" baseline="0" dirty="0"/>
              <a:t>However, each fabric implements these management functions differently.</a:t>
            </a:r>
          </a:p>
          <a:p>
            <a:r>
              <a:rPr lang="en-US" baseline="0" dirty="0"/>
              <a:t>The orchestration and composing tool ‘applications’ need a common interface to invoke common fabric management functions.</a:t>
            </a:r>
          </a:p>
          <a:p>
            <a:endParaRPr lang="en-US" baseline="0" dirty="0"/>
          </a:p>
          <a:p>
            <a:r>
              <a:rPr lang="en-US" baseline="0" dirty="0"/>
              <a:t>Fortunately, the OFA knows a thing or two about such things.</a:t>
            </a:r>
          </a:p>
          <a:p>
            <a:endParaRPr lang="en-US" baseline="0" dirty="0"/>
          </a:p>
          <a:p>
            <a:r>
              <a:rPr lang="en-US" baseline="0" dirty="0"/>
              <a:t>… next slide</a:t>
            </a:r>
          </a:p>
        </p:txBody>
      </p:sp>
      <p:sp>
        <p:nvSpPr>
          <p:cNvPr id="4" name="Slide Number Placeholder 3"/>
          <p:cNvSpPr>
            <a:spLocks noGrp="1"/>
          </p:cNvSpPr>
          <p:nvPr>
            <p:ph type="sldNum" sz="quarter" idx="10"/>
          </p:nvPr>
        </p:nvSpPr>
        <p:spPr/>
        <p:txBody>
          <a:bodyPr/>
          <a:lstStyle/>
          <a:p>
            <a:fld id="{15EF64EA-60FF-47B8-A57A-06D6B92AF951}"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506358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determine a</a:t>
            </a:r>
            <a:r>
              <a:rPr lang="en-US" baseline="0" dirty="0"/>
              <a:t> fundamental, yet extensible set of fabric management services interfaces that are common, and available to the tools and apps in the layers above.</a:t>
            </a:r>
          </a:p>
          <a:p>
            <a:r>
              <a:rPr lang="en-US" baseline="0" dirty="0"/>
              <a:t>Then we use these interface definitions to drive the </a:t>
            </a:r>
            <a:r>
              <a:rPr lang="en-US" baseline="0" dirty="0" err="1"/>
              <a:t>mgmt</a:t>
            </a:r>
            <a:r>
              <a:rPr lang="en-US" baseline="0" dirty="0"/>
              <a:t> features which the fabric specific plug-ins should support.</a:t>
            </a:r>
          </a:p>
          <a:p>
            <a:endParaRPr lang="en-US" dirty="0"/>
          </a:p>
        </p:txBody>
      </p:sp>
      <p:sp>
        <p:nvSpPr>
          <p:cNvPr id="4" name="Slide Number Placeholder 3"/>
          <p:cNvSpPr>
            <a:spLocks noGrp="1"/>
          </p:cNvSpPr>
          <p:nvPr>
            <p:ph type="sldNum" sz="quarter" idx="10"/>
          </p:nvPr>
        </p:nvSpPr>
        <p:spPr/>
        <p:txBody>
          <a:bodyPr/>
          <a:lstStyle/>
          <a:p>
            <a:fld id="{2D80C01F-FD39-488F-AC67-213FE51E429A}" type="slidenum">
              <a:rPr lang="en-US" smtClean="0"/>
              <a:t>5</a:t>
            </a:fld>
            <a:endParaRPr lang="en-US"/>
          </a:p>
        </p:txBody>
      </p:sp>
    </p:spTree>
    <p:extLst>
      <p:ext uri="{BB962C8B-B14F-4D97-AF65-F5344CB8AC3E}">
        <p14:creationId xmlns:p14="http://schemas.microsoft.com/office/powerpoint/2010/main" val="2964251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UcParenR"/>
            </a:pPr>
            <a:r>
              <a:rPr lang="en-US" dirty="0"/>
              <a:t>The golden</a:t>
            </a:r>
            <a:r>
              <a:rPr lang="en-US" baseline="0" dirty="0"/>
              <a:t> orange boxes describe several common fabric services that upper layer tools often want to access.  EX:  inventory, peer lookup, partitioning of resources</a:t>
            </a:r>
          </a:p>
          <a:p>
            <a:pPr marL="228600" indent="-228600">
              <a:buAutoNum type="alphaUcParenR"/>
            </a:pPr>
            <a:r>
              <a:rPr lang="en-US" baseline="0" dirty="0"/>
              <a:t>The fabric manager framework would offer common interfaces (northbound, or from the top of the green box)</a:t>
            </a:r>
          </a:p>
          <a:p>
            <a:pPr marL="228600" indent="-228600">
              <a:buAutoNum type="alphaUcParenR"/>
            </a:pPr>
            <a:r>
              <a:rPr lang="en-US" baseline="0" dirty="0"/>
              <a:t>The framework would translate the requests into more specific requests appropriate for providers to digest </a:t>
            </a:r>
            <a:endParaRPr lang="en-GB" baseline="0" dirty="0"/>
          </a:p>
          <a:p>
            <a:pPr marL="228600" indent="-228600">
              <a:buAutoNum type="alphaUcParenR"/>
            </a:pPr>
            <a:r>
              <a:rPr lang="en-US" baseline="0" dirty="0"/>
              <a:t>Fabric specific providers create fabric specific traffic to configure their fabrics as needed</a:t>
            </a:r>
          </a:p>
          <a:p>
            <a:pPr marL="228600" indent="-228600">
              <a:buAutoNum type="alphaUcParenR"/>
            </a:pPr>
            <a:endParaRPr lang="en-US" baseline="0" dirty="0"/>
          </a:p>
          <a:p>
            <a:pPr marL="228600" indent="-228600">
              <a:buAutoNum type="alphaUcParenR"/>
            </a:pPr>
            <a:r>
              <a:rPr lang="en-US" baseline="0" dirty="0"/>
              <a:t>Next slide is a more detailed example walk through that better defines the framework/provider nature of the </a:t>
            </a:r>
            <a:r>
              <a:rPr lang="en-US" baseline="0" dirty="0" err="1"/>
              <a:t>OpenFabrics</a:t>
            </a:r>
            <a:r>
              <a:rPr lang="en-US" baseline="0" dirty="0"/>
              <a:t> Fabric Manager Framework</a:t>
            </a:r>
          </a:p>
          <a:p>
            <a:pPr marL="228600" indent="-228600">
              <a:buAutoNum type="alphaUcParenR"/>
            </a:pPr>
            <a:endParaRPr lang="en-US" baseline="0" dirty="0"/>
          </a:p>
          <a:p>
            <a:pPr marL="228600" indent="-228600">
              <a:buAutoNum type="alphaUcParenR"/>
            </a:pPr>
            <a:endParaRPr lang="en-US" baseline="0"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6</a:t>
            </a:fld>
            <a:endParaRPr lang="en-US"/>
          </a:p>
        </p:txBody>
      </p:sp>
    </p:spTree>
    <p:extLst>
      <p:ext uri="{BB962C8B-B14F-4D97-AF65-F5344CB8AC3E}">
        <p14:creationId xmlns:p14="http://schemas.microsoft.com/office/powerpoint/2010/main" val="3721350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a:t>Left side is the user/admin/orchestration/automation domain(s)</a:t>
            </a:r>
          </a:p>
          <a:p>
            <a:r>
              <a:rPr lang="en-US" baseline="0" dirty="0"/>
              <a:t>Right side is the hardware that makes up the fabric and the resources that are accessed thereon</a:t>
            </a:r>
          </a:p>
          <a:p>
            <a:r>
              <a:rPr lang="en-US" baseline="0" dirty="0"/>
              <a:t>The middle is a representation of the functional blocks making up the </a:t>
            </a:r>
            <a:r>
              <a:rPr lang="en-US" baseline="0" dirty="0" err="1"/>
              <a:t>OpenFabrics</a:t>
            </a:r>
            <a:r>
              <a:rPr lang="en-US" baseline="0" dirty="0"/>
              <a:t> Fabric Management Framework</a:t>
            </a:r>
          </a:p>
          <a:p>
            <a:r>
              <a:rPr lang="en-US" baseline="0" dirty="0"/>
              <a:t>On the left, various workload managers are represented.</a:t>
            </a:r>
          </a:p>
          <a:p>
            <a:r>
              <a:rPr lang="en-US" baseline="0" dirty="0"/>
              <a:t>Any entity (SW tool, admin GUI, shell script via CLI) may need to create a virtual platform, pod, cluster, partition, </a:t>
            </a:r>
            <a:r>
              <a:rPr lang="en-US" baseline="0" dirty="0" err="1"/>
              <a:t>vLan</a:t>
            </a:r>
            <a:r>
              <a:rPr lang="en-US" baseline="0" dirty="0"/>
              <a:t>, job queue, subnet or other name for a set of resources that are connected together to enable some workload(s) to execute while being isolated from other jobs.</a:t>
            </a:r>
          </a:p>
          <a:p>
            <a:r>
              <a:rPr lang="en-US" baseline="0" dirty="0"/>
              <a:t>Such an entity needs a common taxonomy for describing the resources needed in the set and how the connections among them are to behave.</a:t>
            </a:r>
          </a:p>
          <a:p>
            <a:endParaRPr lang="en-US" baseline="0" dirty="0"/>
          </a:p>
          <a:p>
            <a:r>
              <a:rPr lang="en-US" baseline="0" dirty="0"/>
              <a:t>We are proposing to use the DMTF’s Redfish standards to model the fabric and its resources, and to provide the RESTful interfaces through which the entities on the left can learn of the modelled resources and create such a set of fabric resources.</a:t>
            </a:r>
          </a:p>
          <a:p>
            <a:endParaRPr lang="en-US" baseline="0" dirty="0"/>
          </a:p>
          <a:p>
            <a:r>
              <a:rPr lang="en-US" baseline="0" dirty="0"/>
              <a:t>Redfish currently has an object called a ‘zone’ that contains a list of the fabric endpoints which may be connected to each other.  Zones can be used to enumerate the members of a </a:t>
            </a:r>
            <a:r>
              <a:rPr lang="en-US" baseline="0" dirty="0" err="1"/>
              <a:t>vLAN</a:t>
            </a:r>
            <a:r>
              <a:rPr lang="en-US" baseline="0" dirty="0"/>
              <a:t>, or the resources of a virtual platform.  </a:t>
            </a:r>
          </a:p>
          <a:p>
            <a:endParaRPr lang="en-US" baseline="0" dirty="0"/>
          </a:p>
          <a:p>
            <a:r>
              <a:rPr lang="en-US" baseline="0" dirty="0"/>
              <a:t>Entities on the left hand side make a common call to create a Redfish ‘zone’.</a:t>
            </a:r>
          </a:p>
          <a:p>
            <a:r>
              <a:rPr lang="en-US" baseline="0" dirty="0"/>
              <a:t>The framework will update the Redfish model for the given fabric(s) and exchange the appropriate details with the fabric specific provider(s) </a:t>
            </a:r>
          </a:p>
          <a:p>
            <a:r>
              <a:rPr lang="en-US" baseline="0" dirty="0"/>
              <a:t>The Providers are responsible for updating any native models they maintain of their fabric and to issue the appropriate traffic to the fabric hardware</a:t>
            </a:r>
          </a:p>
          <a:p>
            <a:endParaRPr lang="en-US" baseline="0" dirty="0"/>
          </a:p>
          <a:p>
            <a:endParaRPr lang="en-GB"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7</a:t>
            </a:fld>
            <a:endParaRPr lang="en-US"/>
          </a:p>
        </p:txBody>
      </p:sp>
    </p:spTree>
    <p:extLst>
      <p:ext uri="{BB962C8B-B14F-4D97-AF65-F5344CB8AC3E}">
        <p14:creationId xmlns:p14="http://schemas.microsoft.com/office/powerpoint/2010/main" val="2216179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8</a:t>
            </a:fld>
            <a:endParaRPr lang="en-US"/>
          </a:p>
        </p:txBody>
      </p:sp>
    </p:spTree>
    <p:extLst>
      <p:ext uri="{BB962C8B-B14F-4D97-AF65-F5344CB8AC3E}">
        <p14:creationId xmlns:p14="http://schemas.microsoft.com/office/powerpoint/2010/main" val="3025247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9</a:t>
            </a:fld>
            <a:endParaRPr lang="en-US"/>
          </a:p>
        </p:txBody>
      </p:sp>
    </p:spTree>
    <p:extLst>
      <p:ext uri="{BB962C8B-B14F-4D97-AF65-F5344CB8AC3E}">
        <p14:creationId xmlns:p14="http://schemas.microsoft.com/office/powerpoint/2010/main" val="4278503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 list of participants and the companies they represent.  </a:t>
            </a:r>
            <a:endParaRPr lang="en-GB" dirty="0"/>
          </a:p>
          <a:p>
            <a:r>
              <a:rPr lang="en-US" dirty="0"/>
              <a:t>Company</a:t>
            </a:r>
            <a:r>
              <a:rPr lang="en-US" baseline="0" dirty="0"/>
              <a:t> reps also serve on Gen-Z and DMTF work groups and contribute expertise in those areas</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11</a:t>
            </a:fld>
            <a:endParaRPr lang="en-US"/>
          </a:p>
        </p:txBody>
      </p:sp>
    </p:spTree>
    <p:extLst>
      <p:ext uri="{BB962C8B-B14F-4D97-AF65-F5344CB8AC3E}">
        <p14:creationId xmlns:p14="http://schemas.microsoft.com/office/powerpoint/2010/main" val="33994859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 y="1"/>
            <a:ext cx="9143999" cy="1150939"/>
          </a:xfrm>
          <a:prstGeom prst="rect">
            <a:avLst/>
          </a:prstGeom>
        </p:spPr>
      </p:pic>
      <p:sp>
        <p:nvSpPr>
          <p:cNvPr id="12" name="Rectangle 11"/>
          <p:cNvSpPr/>
          <p:nvPr userDrawn="1"/>
        </p:nvSpPr>
        <p:spPr>
          <a:xfrm>
            <a:off x="0" y="1150940"/>
            <a:ext cx="9144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457200" y="672328"/>
            <a:ext cx="8229600" cy="394739"/>
          </a:xfrm>
        </p:spPr>
        <p:txBody>
          <a:bodyPr>
            <a:noAutofit/>
          </a:bodyPr>
          <a:lstStyle>
            <a:lvl1pPr marL="0" indent="0" algn="ctr" defTabSz="342900" rtl="0" eaLnBrk="1" latinLnBrk="0" hangingPunct="1">
              <a:spcBef>
                <a:spcPct val="0"/>
              </a:spcBef>
              <a:buNone/>
              <a:defRPr lang="en-US" sz="1350" b="1" i="0" kern="1200" dirty="0" smtClean="0">
                <a:solidFill>
                  <a:srgbClr val="FFFFFF"/>
                </a:solidFill>
                <a:latin typeface="Arial Narrow"/>
                <a:ea typeface="+mj-ea"/>
                <a:cs typeface="Arial Narrow"/>
              </a:defRPr>
            </a:lvl1pPr>
            <a:lvl2pPr marL="167879"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2pPr>
            <a:lvl3pPr marL="344091"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3pPr>
            <a:lvl4pPr marL="472678"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4pPr>
            <a:lvl5pPr marL="640556" indent="0" algn="ctr" defTabSz="342900" rtl="0" eaLnBrk="1" latinLnBrk="0" hangingPunct="1">
              <a:spcBef>
                <a:spcPct val="0"/>
              </a:spcBef>
              <a:buNone/>
              <a:defRPr lang="en-US" sz="2325"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3814226" y="6445803"/>
            <a:ext cx="1515551"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 name="Footer Placeholder 3"/>
          <p:cNvSpPr>
            <a:spLocks noGrp="1"/>
          </p:cNvSpPr>
          <p:nvPr>
            <p:ph type="ftr" sz="quarter" idx="14"/>
          </p:nvPr>
        </p:nvSpPr>
        <p:spPr/>
        <p:txBody>
          <a:bodyPr/>
          <a:lstStyle/>
          <a:p>
            <a:r>
              <a:rPr lang="en-US" dirty="0">
                <a:solidFill>
                  <a:prstClr val="black"/>
                </a:solidFill>
              </a:rPr>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85706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303"/>
          <a:stretch/>
        </p:blipFill>
        <p:spPr>
          <a:xfrm>
            <a:off x="165702" y="1321956"/>
            <a:ext cx="2136313"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 y="1"/>
            <a:ext cx="9143999" cy="1150939"/>
          </a:xfrm>
          <a:prstGeom prst="rect">
            <a:avLst/>
          </a:prstGeom>
        </p:spPr>
      </p:pic>
      <p:sp>
        <p:nvSpPr>
          <p:cNvPr id="15" name="Rectangle 14"/>
          <p:cNvSpPr/>
          <p:nvPr userDrawn="1"/>
        </p:nvSpPr>
        <p:spPr>
          <a:xfrm>
            <a:off x="0" y="1150940"/>
            <a:ext cx="9144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2422747" y="1312640"/>
            <a:ext cx="6264053"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457200" y="672328"/>
            <a:ext cx="8229600" cy="394739"/>
          </a:xfrm>
        </p:spPr>
        <p:txBody>
          <a:bodyPr>
            <a:noAutofit/>
          </a:bodyPr>
          <a:lstStyle>
            <a:lvl1pPr marL="0" indent="0" algn="ctr" defTabSz="342900" rtl="0" eaLnBrk="1" latinLnBrk="0" hangingPunct="1">
              <a:spcBef>
                <a:spcPct val="0"/>
              </a:spcBef>
              <a:buNone/>
              <a:defRPr lang="en-US" sz="1350" b="1" i="0" kern="1200" dirty="0" smtClean="0">
                <a:solidFill>
                  <a:srgbClr val="FFFFFF"/>
                </a:solidFill>
                <a:latin typeface="Arial Narrow"/>
                <a:ea typeface="+mj-ea"/>
                <a:cs typeface="Arial Narrow"/>
              </a:defRPr>
            </a:lvl1pPr>
            <a:lvl2pPr marL="167879"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2pPr>
            <a:lvl3pPr marL="344091"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3pPr>
            <a:lvl4pPr marL="472678"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4pPr>
            <a:lvl5pPr marL="640556" indent="0" algn="ctr" defTabSz="342900" rtl="0" eaLnBrk="1" latinLnBrk="0" hangingPunct="1">
              <a:spcBef>
                <a:spcPct val="0"/>
              </a:spcBef>
              <a:buNone/>
              <a:defRPr lang="en-US" sz="2325"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323055" y="1387341"/>
            <a:ext cx="1846262" cy="4641984"/>
          </a:xfrm>
        </p:spPr>
        <p:txBody>
          <a:bodyPr anchor="ctr" anchorCtr="0">
            <a:noAutofit/>
          </a:bodyPr>
          <a:lstStyle>
            <a:lvl1pPr marL="0" indent="0">
              <a:lnSpc>
                <a:spcPts val="1140"/>
              </a:lnSpc>
              <a:buFontTx/>
              <a:buNone/>
              <a:defRPr sz="825">
                <a:solidFill>
                  <a:srgbClr val="FFFFFF"/>
                </a:solidFill>
              </a:defRPr>
            </a:lvl1pPr>
            <a:lvl2pPr marL="167879" indent="0">
              <a:buFontTx/>
              <a:buNone/>
              <a:defRPr sz="825">
                <a:solidFill>
                  <a:srgbClr val="FFFFFF"/>
                </a:solidFill>
              </a:defRPr>
            </a:lvl2pPr>
            <a:lvl3pPr marL="344091" indent="0">
              <a:buFontTx/>
              <a:buNone/>
              <a:defRPr sz="825">
                <a:solidFill>
                  <a:srgbClr val="FFFFFF"/>
                </a:solidFill>
              </a:defRPr>
            </a:lvl3pPr>
            <a:lvl4pPr marL="472678" indent="0">
              <a:buFontTx/>
              <a:buNone/>
              <a:defRPr sz="825">
                <a:solidFill>
                  <a:srgbClr val="FFFFFF"/>
                </a:solidFill>
              </a:defRPr>
            </a:lvl4pPr>
            <a:lvl5pPr marL="640556" indent="0">
              <a:buFontTx/>
              <a:buNone/>
              <a:defRPr sz="825">
                <a:solidFill>
                  <a:srgbClr val="FFFFFF"/>
                </a:solidFill>
              </a:defRPr>
            </a:lvl5pPr>
          </a:lstStyle>
          <a:p>
            <a:pPr lvl="0"/>
            <a:r>
              <a:rPr lang="en-US" dirty="0"/>
              <a:t>Click to edit Master text styles</a:t>
            </a:r>
          </a:p>
        </p:txBody>
      </p:sp>
      <p:sp>
        <p:nvSpPr>
          <p:cNvPr id="12" name="Rectangle 11"/>
          <p:cNvSpPr/>
          <p:nvPr userDrawn="1"/>
        </p:nvSpPr>
        <p:spPr>
          <a:xfrm>
            <a:off x="3814226" y="6445803"/>
            <a:ext cx="1515551"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 name="Footer Placeholder 4"/>
          <p:cNvSpPr>
            <a:spLocks noGrp="1"/>
          </p:cNvSpPr>
          <p:nvPr>
            <p:ph type="ftr" sz="quarter" idx="15"/>
          </p:nvPr>
        </p:nvSpPr>
        <p:spPr/>
        <p:txBody>
          <a:bodyPr/>
          <a:lstStyle/>
          <a:p>
            <a:r>
              <a:rPr lang="en-US" dirty="0">
                <a:solidFill>
                  <a:prstClr val="black"/>
                </a:solidFill>
              </a:rPr>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616804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323055" y="5303913"/>
            <a:ext cx="8363746"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 y="1"/>
            <a:ext cx="9143999" cy="1150939"/>
          </a:xfrm>
          <a:prstGeom prst="rect">
            <a:avLst/>
          </a:prstGeom>
        </p:spPr>
      </p:pic>
      <p:sp>
        <p:nvSpPr>
          <p:cNvPr id="18" name="Rectangle 17"/>
          <p:cNvSpPr/>
          <p:nvPr userDrawn="1"/>
        </p:nvSpPr>
        <p:spPr>
          <a:xfrm>
            <a:off x="0" y="1150940"/>
            <a:ext cx="9144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3" name="Content Placeholder 2"/>
          <p:cNvSpPr>
            <a:spLocks noGrp="1"/>
          </p:cNvSpPr>
          <p:nvPr>
            <p:ph idx="1"/>
          </p:nvPr>
        </p:nvSpPr>
        <p:spPr>
          <a:xfrm>
            <a:off x="457201" y="1312638"/>
            <a:ext cx="4366947"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457200" y="5421303"/>
            <a:ext cx="8145150" cy="789445"/>
          </a:xfrm>
        </p:spPr>
        <p:txBody>
          <a:bodyPr anchor="ctr" anchorCtr="0">
            <a:noAutofit/>
          </a:bodyPr>
          <a:lstStyle>
            <a:lvl1pPr marL="0" indent="0">
              <a:lnSpc>
                <a:spcPts val="1140"/>
              </a:lnSpc>
              <a:buFontTx/>
              <a:buNone/>
              <a:defRPr sz="825">
                <a:solidFill>
                  <a:srgbClr val="FFFFFF"/>
                </a:solidFill>
              </a:defRPr>
            </a:lvl1pPr>
            <a:lvl2pPr marL="167879" indent="0">
              <a:buFontTx/>
              <a:buNone/>
              <a:defRPr sz="825">
                <a:solidFill>
                  <a:srgbClr val="FFFFFF"/>
                </a:solidFill>
              </a:defRPr>
            </a:lvl2pPr>
            <a:lvl3pPr marL="344091" indent="0">
              <a:buFontTx/>
              <a:buNone/>
              <a:defRPr sz="825">
                <a:solidFill>
                  <a:srgbClr val="FFFFFF"/>
                </a:solidFill>
              </a:defRPr>
            </a:lvl3pPr>
            <a:lvl4pPr marL="472678" indent="0">
              <a:buFontTx/>
              <a:buNone/>
              <a:defRPr sz="825">
                <a:solidFill>
                  <a:srgbClr val="FFFFFF"/>
                </a:solidFill>
              </a:defRPr>
            </a:lvl4pPr>
            <a:lvl5pPr marL="640556" indent="0">
              <a:buFontTx/>
              <a:buNone/>
              <a:defRPr sz="825">
                <a:solidFill>
                  <a:srgbClr val="FFFFFF"/>
                </a:solidFill>
              </a:defRPr>
            </a:lvl5pPr>
          </a:lstStyle>
          <a:p>
            <a:pPr lvl="0"/>
            <a:r>
              <a:rPr lang="en-US" dirty="0"/>
              <a:t>Click to edit Master text styles</a:t>
            </a:r>
          </a:p>
        </p:txBody>
      </p:sp>
      <p:sp>
        <p:nvSpPr>
          <p:cNvPr id="12" name="Rectangle 11"/>
          <p:cNvSpPr/>
          <p:nvPr userDrawn="1"/>
        </p:nvSpPr>
        <p:spPr>
          <a:xfrm>
            <a:off x="3814226" y="6445803"/>
            <a:ext cx="1515551"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1" name="Picture Placeholder 2"/>
          <p:cNvSpPr>
            <a:spLocks noGrp="1"/>
          </p:cNvSpPr>
          <p:nvPr>
            <p:ph type="pic" idx="15"/>
          </p:nvPr>
        </p:nvSpPr>
        <p:spPr>
          <a:xfrm>
            <a:off x="4824148" y="1312640"/>
            <a:ext cx="3862653" cy="3905897"/>
          </a:xfrm>
        </p:spPr>
        <p:txBody>
          <a:bodyPr>
            <a:normAutofit/>
          </a:bodyPr>
          <a:lstStyle>
            <a:lvl1pPr marL="0" indent="0">
              <a:buNone/>
              <a:defRPr sz="135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16" name="Title 1"/>
          <p:cNvSpPr>
            <a:spLocks noGrp="1"/>
          </p:cNvSpPr>
          <p:nvPr>
            <p:ph type="title"/>
          </p:nvPr>
        </p:nvSpPr>
        <p:spPr>
          <a:xfrm>
            <a:off x="457200" y="253294"/>
            <a:ext cx="82296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457200" y="672328"/>
            <a:ext cx="8229600" cy="394739"/>
          </a:xfrm>
        </p:spPr>
        <p:txBody>
          <a:bodyPr>
            <a:noAutofit/>
          </a:bodyPr>
          <a:lstStyle>
            <a:lvl1pPr marL="0" indent="0" algn="ctr" defTabSz="342900" rtl="0" eaLnBrk="1" latinLnBrk="0" hangingPunct="1">
              <a:spcBef>
                <a:spcPct val="0"/>
              </a:spcBef>
              <a:buNone/>
              <a:defRPr lang="en-US" sz="1350" b="1" i="0" kern="1200" dirty="0" smtClean="0">
                <a:solidFill>
                  <a:srgbClr val="FFFFFF"/>
                </a:solidFill>
                <a:latin typeface="Arial Narrow"/>
                <a:ea typeface="+mj-ea"/>
                <a:cs typeface="Arial Narrow"/>
              </a:defRPr>
            </a:lvl1pPr>
            <a:lvl2pPr marL="167879"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2pPr>
            <a:lvl3pPr marL="344091"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3pPr>
            <a:lvl4pPr marL="472678"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4pPr>
            <a:lvl5pPr marL="640556" indent="0" algn="ctr" defTabSz="342900" rtl="0" eaLnBrk="1" latinLnBrk="0" hangingPunct="1">
              <a:spcBef>
                <a:spcPct val="0"/>
              </a:spcBef>
              <a:buNone/>
              <a:defRPr lang="en-US" sz="2325"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solidFill>
                  <a:prstClr val="black"/>
                </a:solidFill>
              </a:rPr>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662136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 y="2113028"/>
            <a:ext cx="9143999" cy="2731995"/>
          </a:xfrm>
          <a:prstGeom prst="rect">
            <a:avLst/>
          </a:prstGeom>
        </p:spPr>
      </p:pic>
      <p:sp>
        <p:nvSpPr>
          <p:cNvPr id="2" name="Title 1"/>
          <p:cNvSpPr>
            <a:spLocks noGrp="1"/>
          </p:cNvSpPr>
          <p:nvPr>
            <p:ph type="title"/>
          </p:nvPr>
        </p:nvSpPr>
        <p:spPr>
          <a:xfrm>
            <a:off x="685800" y="1963622"/>
            <a:ext cx="7772400" cy="2805830"/>
          </a:xfrm>
        </p:spPr>
        <p:txBody>
          <a:bodyPr anchor="ctr" anchorCtr="1"/>
          <a:lstStyle>
            <a:lvl1pPr algn="ctr">
              <a:defRPr sz="3000" b="1" cap="all">
                <a:solidFill>
                  <a:schemeClr val="bg1"/>
                </a:solidFill>
              </a:defRPr>
            </a:lvl1pPr>
          </a:lstStyle>
          <a:p>
            <a:r>
              <a:rPr lang="en-US" dirty="0"/>
              <a:t>Click to edit Master title style</a:t>
            </a:r>
          </a:p>
        </p:txBody>
      </p:sp>
      <p:sp>
        <p:nvSpPr>
          <p:cNvPr id="8" name="Rectangle 7"/>
          <p:cNvSpPr/>
          <p:nvPr userDrawn="1"/>
        </p:nvSpPr>
        <p:spPr>
          <a:xfrm>
            <a:off x="3814226" y="6445803"/>
            <a:ext cx="1515551"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7" name="Rectangle 6"/>
          <p:cNvSpPr/>
          <p:nvPr userDrawn="1"/>
        </p:nvSpPr>
        <p:spPr>
          <a:xfrm>
            <a:off x="1" y="-1"/>
            <a:ext cx="9144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1" name="Rectangle 10"/>
          <p:cNvSpPr/>
          <p:nvPr userDrawn="1"/>
        </p:nvSpPr>
        <p:spPr>
          <a:xfrm>
            <a:off x="1" y="2016981"/>
            <a:ext cx="9144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3" name="Rectangle 12"/>
          <p:cNvSpPr/>
          <p:nvPr userDrawn="1"/>
        </p:nvSpPr>
        <p:spPr>
          <a:xfrm>
            <a:off x="1" y="4845022"/>
            <a:ext cx="9144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4" name="Footer Placeholder 3"/>
          <p:cNvSpPr>
            <a:spLocks noGrp="1"/>
          </p:cNvSpPr>
          <p:nvPr>
            <p:ph type="ftr" sz="quarter" idx="10"/>
          </p:nvPr>
        </p:nvSpPr>
        <p:spPr/>
        <p:txBody>
          <a:bodyPr/>
          <a:lstStyle/>
          <a:p>
            <a:r>
              <a:rPr lang="en-US" dirty="0">
                <a:solidFill>
                  <a:prstClr val="black"/>
                </a:solidFill>
              </a:rPr>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solidFill>
                  <a:prstClr val="black"/>
                </a:solidFill>
              </a:rPr>
              <a:pPr/>
              <a:t>‹#›</a:t>
            </a:fld>
            <a:endParaRPr lang="en-US" dirty="0">
              <a:solidFill>
                <a:prstClr val="black"/>
              </a:solidFill>
            </a:endParaRPr>
          </a:p>
        </p:txBody>
      </p:sp>
      <p:pic>
        <p:nvPicPr>
          <p:cNvPr id="6" name="Picture 5"/>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963234" y="427151"/>
            <a:ext cx="1217532" cy="1493506"/>
          </a:xfrm>
          <a:prstGeom prst="rect">
            <a:avLst/>
          </a:prstGeom>
        </p:spPr>
      </p:pic>
    </p:spTree>
    <p:extLst>
      <p:ext uri="{BB962C8B-B14F-4D97-AF65-F5344CB8AC3E}">
        <p14:creationId xmlns:p14="http://schemas.microsoft.com/office/powerpoint/2010/main" val="3445932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 y="1"/>
            <a:ext cx="9143999" cy="1150939"/>
          </a:xfrm>
          <a:prstGeom prst="rect">
            <a:avLst/>
          </a:prstGeom>
        </p:spPr>
      </p:pic>
      <p:sp>
        <p:nvSpPr>
          <p:cNvPr id="14" name="Rectangle 13"/>
          <p:cNvSpPr/>
          <p:nvPr userDrawn="1"/>
        </p:nvSpPr>
        <p:spPr>
          <a:xfrm>
            <a:off x="0" y="1150940"/>
            <a:ext cx="9144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1500"/>
            </a:lvl1pPr>
            <a:lvl2pPr>
              <a:spcBef>
                <a:spcPts val="738"/>
              </a:spcBef>
              <a:defRPr sz="1200"/>
            </a:lvl2pPr>
            <a:lvl3pPr marL="384572" indent="-88106">
              <a:defRPr sz="1200"/>
            </a:lvl3pPr>
            <a:lvl4pPr marL="472679" indent="-88106">
              <a:defRPr sz="120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2"/>
            <a:ext cx="4038600" cy="4525963"/>
          </a:xfrm>
        </p:spPr>
        <p:txBody>
          <a:bodyPr/>
          <a:lstStyle>
            <a:lvl1pPr marL="167879" indent="-167879">
              <a:defRPr lang="en-US" sz="1500" b="1" kern="1200" dirty="0" smtClean="0">
                <a:solidFill>
                  <a:schemeClr val="tx1"/>
                </a:solidFill>
                <a:latin typeface="Arial"/>
                <a:ea typeface="+mn-ea"/>
                <a:cs typeface="Arial"/>
              </a:defRPr>
            </a:lvl1pPr>
            <a:lvl2pPr marL="296466" indent="-128588">
              <a:defRPr lang="en-US" sz="1200" kern="1200" dirty="0" smtClean="0">
                <a:solidFill>
                  <a:schemeClr val="tx1"/>
                </a:solidFill>
                <a:latin typeface="Arial"/>
                <a:ea typeface="+mn-ea"/>
                <a:cs typeface="Arial"/>
              </a:defRPr>
            </a:lvl2pPr>
            <a:lvl3pPr marL="553641" indent="-257175">
              <a:defRPr lang="en-US" sz="1200" kern="1200" dirty="0" smtClean="0">
                <a:solidFill>
                  <a:schemeClr val="tx1"/>
                </a:solidFill>
                <a:latin typeface="Arial"/>
                <a:ea typeface="+mn-ea"/>
                <a:cs typeface="Arial"/>
              </a:defRPr>
            </a:lvl3pPr>
            <a:lvl4pPr marL="598885" indent="-214313">
              <a:defRPr lang="en-US" sz="1200" kern="1200" dirty="0" smtClean="0">
                <a:solidFill>
                  <a:schemeClr val="tx1"/>
                </a:solidFill>
                <a:latin typeface="Arial"/>
                <a:ea typeface="+mn-ea"/>
                <a:cs typeface="Arial"/>
              </a:defRPr>
            </a:lvl4pPr>
            <a:lvl5pPr>
              <a:defRPr sz="1350"/>
            </a:lvl5pPr>
            <a:lvl6pPr>
              <a:defRPr sz="1350"/>
            </a:lvl6pPr>
            <a:lvl7pPr>
              <a:defRPr sz="1350"/>
            </a:lvl7pPr>
            <a:lvl8pPr>
              <a:defRPr sz="1350"/>
            </a:lvl8pPr>
            <a:lvl9pPr>
              <a:defRPr sz="1350"/>
            </a:lvl9pPr>
          </a:lstStyle>
          <a:p>
            <a:pPr marL="167879" lvl="0" indent="-167879" algn="l" defTabSz="342900" rtl="0" eaLnBrk="1" latinLnBrk="0" hangingPunct="1">
              <a:spcBef>
                <a:spcPct val="20000"/>
              </a:spcBef>
              <a:buSzPct val="110000"/>
              <a:buFont typeface="Wingdings" charset="2"/>
              <a:buChar char="§"/>
            </a:pPr>
            <a:r>
              <a:rPr lang="en-US" dirty="0"/>
              <a:t>Click to edit Master text styles</a:t>
            </a:r>
          </a:p>
          <a:p>
            <a:pPr marL="296466" lvl="1" indent="-128588" algn="l" defTabSz="342900" rtl="0" eaLnBrk="1" latinLnBrk="0" hangingPunct="1">
              <a:spcBef>
                <a:spcPts val="738"/>
              </a:spcBef>
              <a:buClr>
                <a:srgbClr val="399ACA"/>
              </a:buClr>
              <a:buSzPct val="120000"/>
              <a:buFont typeface="Arial"/>
              <a:buChar char="•"/>
            </a:pPr>
            <a:r>
              <a:rPr lang="en-US" dirty="0"/>
              <a:t>Second level</a:t>
            </a:r>
          </a:p>
          <a:p>
            <a:pPr marL="384572" lvl="2" indent="-88106" algn="l" defTabSz="342900" rtl="0" eaLnBrk="1" latinLnBrk="0" hangingPunct="1">
              <a:spcBef>
                <a:spcPct val="20000"/>
              </a:spcBef>
              <a:buFont typeface="Arial"/>
              <a:buChar char="•"/>
            </a:pPr>
            <a:r>
              <a:rPr lang="en-US" dirty="0"/>
              <a:t>Third level</a:t>
            </a:r>
          </a:p>
          <a:p>
            <a:pPr marL="472679" lvl="3" indent="-88106" algn="l" defTabSz="3429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457200" y="672328"/>
            <a:ext cx="8229600" cy="394739"/>
          </a:xfrm>
        </p:spPr>
        <p:txBody>
          <a:bodyPr>
            <a:noAutofit/>
          </a:bodyPr>
          <a:lstStyle>
            <a:lvl1pPr marL="0" indent="0" algn="ctr" defTabSz="342900" rtl="0" eaLnBrk="1" latinLnBrk="0" hangingPunct="1">
              <a:spcBef>
                <a:spcPct val="0"/>
              </a:spcBef>
              <a:buNone/>
              <a:defRPr lang="en-US" sz="1350" b="1" i="0" kern="1200" dirty="0" smtClean="0">
                <a:solidFill>
                  <a:srgbClr val="FFFFFF"/>
                </a:solidFill>
                <a:latin typeface="Arial Narrow"/>
                <a:ea typeface="+mj-ea"/>
                <a:cs typeface="Arial Narrow"/>
              </a:defRPr>
            </a:lvl1pPr>
            <a:lvl2pPr marL="167879"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2pPr>
            <a:lvl3pPr marL="344091"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3pPr>
            <a:lvl4pPr marL="472678"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4pPr>
            <a:lvl5pPr marL="640556" indent="0" algn="ctr" defTabSz="342900" rtl="0" eaLnBrk="1" latinLnBrk="0" hangingPunct="1">
              <a:spcBef>
                <a:spcPct val="0"/>
              </a:spcBef>
              <a:buNone/>
              <a:defRPr lang="en-US" sz="2325"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3814226" y="6445803"/>
            <a:ext cx="1515551"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 name="Footer Placeholder 4"/>
          <p:cNvSpPr>
            <a:spLocks noGrp="1"/>
          </p:cNvSpPr>
          <p:nvPr>
            <p:ph type="ftr" sz="quarter" idx="14"/>
          </p:nvPr>
        </p:nvSpPr>
        <p:spPr/>
        <p:txBody>
          <a:bodyPr/>
          <a:lstStyle/>
          <a:p>
            <a:r>
              <a:rPr lang="en-US" dirty="0">
                <a:solidFill>
                  <a:prstClr val="black"/>
                </a:solidFill>
              </a:rPr>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684479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 y="1"/>
            <a:ext cx="9143999" cy="1150939"/>
          </a:xfrm>
          <a:prstGeom prst="rect">
            <a:avLst/>
          </a:prstGeom>
        </p:spPr>
      </p:pic>
      <p:sp>
        <p:nvSpPr>
          <p:cNvPr id="11" name="Rectangle 10"/>
          <p:cNvSpPr/>
          <p:nvPr userDrawn="1"/>
        </p:nvSpPr>
        <p:spPr>
          <a:xfrm>
            <a:off x="0" y="1150940"/>
            <a:ext cx="9144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3" name="Text Placeholder 2"/>
          <p:cNvSpPr>
            <a:spLocks noGrp="1"/>
          </p:cNvSpPr>
          <p:nvPr>
            <p:ph type="body" idx="1" hasCustomPrompt="1"/>
          </p:nvPr>
        </p:nvSpPr>
        <p:spPr>
          <a:xfrm>
            <a:off x="457200" y="1479570"/>
            <a:ext cx="4040188" cy="639762"/>
          </a:xfrm>
        </p:spPr>
        <p:txBody>
          <a:bodyPr anchor="b">
            <a:noAutofit/>
          </a:bodyPr>
          <a:lstStyle>
            <a:lvl1pPr marL="0" indent="0">
              <a:buNone/>
              <a:defRPr sz="1650" b="1" i="0">
                <a:solidFill>
                  <a:srgbClr val="000000"/>
                </a:solidFill>
                <a:latin typeface="Arial Narrow"/>
                <a:cs typeface="Arial Narrow"/>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4645026" y="1479570"/>
            <a:ext cx="4041775" cy="639762"/>
          </a:xfrm>
        </p:spPr>
        <p:txBody>
          <a:bodyPr anchor="b">
            <a:noAutofit/>
          </a:bodyPr>
          <a:lstStyle>
            <a:lvl1pPr marL="0" indent="0">
              <a:buNone/>
              <a:defRPr lang="en-US" sz="1650" b="1" i="0" kern="1200" dirty="0" smtClean="0">
                <a:solidFill>
                  <a:srgbClr val="000000"/>
                </a:solidFill>
                <a:latin typeface="Arial Narrow"/>
                <a:ea typeface="+mn-ea"/>
                <a:cs typeface="Arial Narrow"/>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3429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457200" y="2228234"/>
            <a:ext cx="4038600" cy="3929425"/>
          </a:xfrm>
        </p:spPr>
        <p:txBody>
          <a:bodyPr/>
          <a:lstStyle>
            <a:lvl1pPr>
              <a:defRPr sz="1500"/>
            </a:lvl1pPr>
            <a:lvl2pPr>
              <a:spcBef>
                <a:spcPts val="738"/>
              </a:spcBef>
              <a:defRPr sz="1200"/>
            </a:lvl2pPr>
            <a:lvl3pPr marL="384572" indent="-88106">
              <a:defRPr sz="1200"/>
            </a:lvl3pPr>
            <a:lvl4pPr marL="472679" indent="-88106">
              <a:defRPr sz="120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4648200" y="2228234"/>
            <a:ext cx="4038600" cy="3929425"/>
          </a:xfrm>
        </p:spPr>
        <p:txBody>
          <a:bodyPr/>
          <a:lstStyle>
            <a:lvl1pPr marL="167879" indent="-167879">
              <a:defRPr lang="en-US" sz="1500" b="1" kern="1200" dirty="0" smtClean="0">
                <a:solidFill>
                  <a:schemeClr val="tx1"/>
                </a:solidFill>
                <a:latin typeface="Arial"/>
                <a:ea typeface="+mn-ea"/>
                <a:cs typeface="Arial"/>
              </a:defRPr>
            </a:lvl1pPr>
            <a:lvl2pPr marL="296466" indent="-128588">
              <a:defRPr lang="en-US" sz="1200" kern="1200" dirty="0" smtClean="0">
                <a:solidFill>
                  <a:schemeClr val="tx1"/>
                </a:solidFill>
                <a:latin typeface="Arial"/>
                <a:ea typeface="+mn-ea"/>
                <a:cs typeface="Arial"/>
              </a:defRPr>
            </a:lvl2pPr>
            <a:lvl3pPr marL="553641" indent="-257175">
              <a:defRPr lang="en-US" sz="1200" kern="1200" dirty="0" smtClean="0">
                <a:solidFill>
                  <a:schemeClr val="tx1"/>
                </a:solidFill>
                <a:latin typeface="Arial"/>
                <a:ea typeface="+mn-ea"/>
                <a:cs typeface="Arial"/>
              </a:defRPr>
            </a:lvl3pPr>
            <a:lvl4pPr marL="598885" indent="-214313">
              <a:defRPr lang="en-US" sz="1200" kern="1200" dirty="0" smtClean="0">
                <a:solidFill>
                  <a:schemeClr val="tx1"/>
                </a:solidFill>
                <a:latin typeface="Arial"/>
                <a:ea typeface="+mn-ea"/>
                <a:cs typeface="Arial"/>
              </a:defRPr>
            </a:lvl4pPr>
            <a:lvl5pPr>
              <a:defRPr sz="1350"/>
            </a:lvl5pPr>
            <a:lvl6pPr>
              <a:defRPr sz="1350"/>
            </a:lvl6pPr>
            <a:lvl7pPr>
              <a:defRPr sz="1350"/>
            </a:lvl7pPr>
            <a:lvl8pPr>
              <a:defRPr sz="1350"/>
            </a:lvl8pPr>
            <a:lvl9pPr>
              <a:defRPr sz="1350"/>
            </a:lvl9pPr>
          </a:lstStyle>
          <a:p>
            <a:pPr marL="167879" lvl="0" indent="-167879" algn="l" defTabSz="342900" rtl="0" eaLnBrk="1" latinLnBrk="0" hangingPunct="1">
              <a:spcBef>
                <a:spcPct val="20000"/>
              </a:spcBef>
              <a:buSzPct val="110000"/>
              <a:buFont typeface="Wingdings" charset="2"/>
              <a:buChar char="§"/>
            </a:pPr>
            <a:r>
              <a:rPr lang="en-US" dirty="0"/>
              <a:t>Click to edit Master text styles</a:t>
            </a:r>
          </a:p>
          <a:p>
            <a:pPr marL="296466" lvl="1" indent="-128588" algn="l" defTabSz="342900" rtl="0" eaLnBrk="1" latinLnBrk="0" hangingPunct="1">
              <a:spcBef>
                <a:spcPts val="738"/>
              </a:spcBef>
              <a:buClr>
                <a:srgbClr val="399ACA"/>
              </a:buClr>
              <a:buSzPct val="120000"/>
              <a:buFont typeface="Arial"/>
              <a:buChar char="•"/>
            </a:pPr>
            <a:r>
              <a:rPr lang="en-US" dirty="0"/>
              <a:t>Second level</a:t>
            </a:r>
          </a:p>
          <a:p>
            <a:pPr marL="384572" lvl="2" indent="-88106" algn="l" defTabSz="342900" rtl="0" eaLnBrk="1" latinLnBrk="0" hangingPunct="1">
              <a:spcBef>
                <a:spcPct val="20000"/>
              </a:spcBef>
              <a:buFont typeface="Arial"/>
              <a:buChar char="•"/>
            </a:pPr>
            <a:r>
              <a:rPr lang="en-US" dirty="0"/>
              <a:t>Third level</a:t>
            </a:r>
          </a:p>
          <a:p>
            <a:pPr marL="472679" lvl="3" indent="-88106" algn="l" defTabSz="3429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457200" y="441466"/>
            <a:ext cx="82296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3814226" y="6445803"/>
            <a:ext cx="1515551"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Footer Placeholder 1"/>
          <p:cNvSpPr>
            <a:spLocks noGrp="1"/>
          </p:cNvSpPr>
          <p:nvPr>
            <p:ph type="ftr" sz="quarter" idx="15"/>
          </p:nvPr>
        </p:nvSpPr>
        <p:spPr/>
        <p:txBody>
          <a:bodyPr/>
          <a:lstStyle/>
          <a:p>
            <a:r>
              <a:rPr lang="en-US" dirty="0">
                <a:solidFill>
                  <a:prstClr val="black"/>
                </a:solidFill>
              </a:rPr>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896740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 y="1"/>
            <a:ext cx="9143999" cy="1150939"/>
          </a:xfrm>
          <a:prstGeom prst="rect">
            <a:avLst/>
          </a:prstGeom>
        </p:spPr>
      </p:pic>
      <p:sp>
        <p:nvSpPr>
          <p:cNvPr id="11" name="Rectangle 10"/>
          <p:cNvSpPr/>
          <p:nvPr userDrawn="1"/>
        </p:nvSpPr>
        <p:spPr>
          <a:xfrm>
            <a:off x="0" y="1150940"/>
            <a:ext cx="9144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Title 1"/>
          <p:cNvSpPr>
            <a:spLocks noGrp="1"/>
          </p:cNvSpPr>
          <p:nvPr>
            <p:ph type="title"/>
          </p:nvPr>
        </p:nvSpPr>
        <p:spPr>
          <a:xfrm>
            <a:off x="457200" y="441466"/>
            <a:ext cx="82296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3814226" y="6445803"/>
            <a:ext cx="1515551"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Footer Placeholder 1"/>
          <p:cNvSpPr>
            <a:spLocks noGrp="1"/>
          </p:cNvSpPr>
          <p:nvPr>
            <p:ph type="ftr" sz="quarter" idx="10"/>
          </p:nvPr>
        </p:nvSpPr>
        <p:spPr/>
        <p:txBody>
          <a:bodyPr/>
          <a:lstStyle/>
          <a:p>
            <a:r>
              <a:rPr lang="en-US" dirty="0">
                <a:solidFill>
                  <a:prstClr val="black"/>
                </a:solidFill>
              </a:rPr>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03378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 y="1"/>
            <a:ext cx="9143999" cy="1150939"/>
          </a:xfrm>
          <a:prstGeom prst="rect">
            <a:avLst/>
          </a:prstGeom>
        </p:spPr>
      </p:pic>
      <p:sp>
        <p:nvSpPr>
          <p:cNvPr id="14" name="Rectangle 13"/>
          <p:cNvSpPr/>
          <p:nvPr userDrawn="1"/>
        </p:nvSpPr>
        <p:spPr>
          <a:xfrm>
            <a:off x="0" y="1150940"/>
            <a:ext cx="9144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3" name="Picture Placeholder 2"/>
          <p:cNvSpPr>
            <a:spLocks noGrp="1"/>
          </p:cNvSpPr>
          <p:nvPr>
            <p:ph type="pic" idx="1"/>
          </p:nvPr>
        </p:nvSpPr>
        <p:spPr>
          <a:xfrm>
            <a:off x="907196" y="1227264"/>
            <a:ext cx="7342949" cy="4983757"/>
          </a:xfrm>
        </p:spPr>
        <p:txBody>
          <a:bodyPr>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8" name="Title 1"/>
          <p:cNvSpPr>
            <a:spLocks noGrp="1"/>
          </p:cNvSpPr>
          <p:nvPr>
            <p:ph type="title"/>
          </p:nvPr>
        </p:nvSpPr>
        <p:spPr>
          <a:xfrm>
            <a:off x="457200" y="253294"/>
            <a:ext cx="82296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457200" y="672328"/>
            <a:ext cx="8229600" cy="394739"/>
          </a:xfrm>
        </p:spPr>
        <p:txBody>
          <a:bodyPr>
            <a:noAutofit/>
          </a:bodyPr>
          <a:lstStyle>
            <a:lvl1pPr marL="0" indent="0" algn="ctr" defTabSz="342900" rtl="0" eaLnBrk="1" latinLnBrk="0" hangingPunct="1">
              <a:spcBef>
                <a:spcPct val="0"/>
              </a:spcBef>
              <a:buNone/>
              <a:defRPr lang="en-US" sz="1350" b="1" i="0" kern="1200" dirty="0" smtClean="0">
                <a:solidFill>
                  <a:srgbClr val="000000"/>
                </a:solidFill>
                <a:latin typeface="Arial Narrow"/>
                <a:ea typeface="+mj-ea"/>
                <a:cs typeface="Arial Narrow"/>
              </a:defRPr>
            </a:lvl1pPr>
            <a:lvl2pPr marL="167879"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2pPr>
            <a:lvl3pPr marL="344091"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3pPr>
            <a:lvl4pPr marL="472678"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4pPr>
            <a:lvl5pPr marL="640556" indent="0" algn="ctr" defTabSz="342900" rtl="0" eaLnBrk="1" latinLnBrk="0" hangingPunct="1">
              <a:spcBef>
                <a:spcPct val="0"/>
              </a:spcBef>
              <a:buNone/>
              <a:defRPr lang="en-US" sz="2325"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3814226" y="6445803"/>
            <a:ext cx="1515551"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Footer Placeholder 1"/>
          <p:cNvSpPr>
            <a:spLocks noGrp="1"/>
          </p:cNvSpPr>
          <p:nvPr>
            <p:ph type="ftr" sz="quarter" idx="14"/>
          </p:nvPr>
        </p:nvSpPr>
        <p:spPr/>
        <p:txBody>
          <a:bodyPr/>
          <a:lstStyle/>
          <a:p>
            <a:r>
              <a:rPr lang="en-US" dirty="0">
                <a:solidFill>
                  <a:prstClr val="black"/>
                </a:solidFill>
              </a:rPr>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1592038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457201" y="5720115"/>
            <a:ext cx="814515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 y="1"/>
            <a:ext cx="9143999" cy="1150939"/>
          </a:xfrm>
          <a:prstGeom prst="rect">
            <a:avLst/>
          </a:prstGeom>
        </p:spPr>
      </p:pic>
      <p:sp>
        <p:nvSpPr>
          <p:cNvPr id="16" name="Rectangle 15"/>
          <p:cNvSpPr/>
          <p:nvPr userDrawn="1"/>
        </p:nvSpPr>
        <p:spPr>
          <a:xfrm>
            <a:off x="0" y="1150940"/>
            <a:ext cx="9144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3" name="Picture Placeholder 2"/>
          <p:cNvSpPr>
            <a:spLocks noGrp="1"/>
          </p:cNvSpPr>
          <p:nvPr>
            <p:ph type="pic" idx="1"/>
          </p:nvPr>
        </p:nvSpPr>
        <p:spPr>
          <a:xfrm>
            <a:off x="323055" y="1269952"/>
            <a:ext cx="8363746" cy="4279412"/>
          </a:xfrm>
        </p:spPr>
        <p:txBody>
          <a:bodyPr>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8" name="Title 1"/>
          <p:cNvSpPr>
            <a:spLocks noGrp="1"/>
          </p:cNvSpPr>
          <p:nvPr>
            <p:ph type="title"/>
          </p:nvPr>
        </p:nvSpPr>
        <p:spPr>
          <a:xfrm>
            <a:off x="457200" y="253294"/>
            <a:ext cx="82296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457200" y="672328"/>
            <a:ext cx="8229600" cy="394739"/>
          </a:xfrm>
        </p:spPr>
        <p:txBody>
          <a:bodyPr>
            <a:noAutofit/>
          </a:bodyPr>
          <a:lstStyle>
            <a:lvl1pPr marL="0" indent="0" algn="ctr" defTabSz="342900" rtl="0" eaLnBrk="1" latinLnBrk="0" hangingPunct="1">
              <a:spcBef>
                <a:spcPct val="0"/>
              </a:spcBef>
              <a:buNone/>
              <a:defRPr lang="en-US" sz="1350" b="1" i="0" kern="1200" dirty="0" smtClean="0">
                <a:solidFill>
                  <a:srgbClr val="FFFFFF"/>
                </a:solidFill>
                <a:latin typeface="Arial Narrow"/>
                <a:ea typeface="+mj-ea"/>
                <a:cs typeface="Arial Narrow"/>
              </a:defRPr>
            </a:lvl1pPr>
            <a:lvl2pPr marL="167879"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2pPr>
            <a:lvl3pPr marL="344091"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3pPr>
            <a:lvl4pPr marL="472678" indent="0" algn="ctr" defTabSz="342900" rtl="0" eaLnBrk="1" latinLnBrk="0" hangingPunct="1">
              <a:spcBef>
                <a:spcPct val="0"/>
              </a:spcBef>
              <a:buNone/>
              <a:defRPr lang="en-US" sz="2325" b="1" i="0" kern="1200" dirty="0" smtClean="0">
                <a:solidFill>
                  <a:srgbClr val="399ACA"/>
                </a:solidFill>
                <a:latin typeface="Arial Narrow"/>
                <a:ea typeface="+mj-ea"/>
                <a:cs typeface="Arial Narrow"/>
              </a:defRPr>
            </a:lvl4pPr>
            <a:lvl5pPr marL="640556" indent="0" algn="ctr" defTabSz="342900" rtl="0" eaLnBrk="1" latinLnBrk="0" hangingPunct="1">
              <a:spcBef>
                <a:spcPct val="0"/>
              </a:spcBef>
              <a:buNone/>
              <a:defRPr lang="en-US" sz="2325"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3814226" y="6445803"/>
            <a:ext cx="1515551"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4" name="Text Placeholder 9"/>
          <p:cNvSpPr>
            <a:spLocks noGrp="1"/>
          </p:cNvSpPr>
          <p:nvPr>
            <p:ph type="body" sz="quarter" idx="14"/>
          </p:nvPr>
        </p:nvSpPr>
        <p:spPr>
          <a:xfrm>
            <a:off x="457200" y="5720114"/>
            <a:ext cx="8145150" cy="587470"/>
          </a:xfrm>
        </p:spPr>
        <p:txBody>
          <a:bodyPr anchor="ctr" anchorCtr="0">
            <a:noAutofit/>
          </a:bodyPr>
          <a:lstStyle>
            <a:lvl1pPr marL="0" indent="0">
              <a:lnSpc>
                <a:spcPts val="1140"/>
              </a:lnSpc>
              <a:buFontTx/>
              <a:buNone/>
              <a:defRPr sz="825">
                <a:solidFill>
                  <a:srgbClr val="FFFFFF"/>
                </a:solidFill>
              </a:defRPr>
            </a:lvl1pPr>
            <a:lvl2pPr marL="167879" indent="0">
              <a:buFontTx/>
              <a:buNone/>
              <a:defRPr sz="825">
                <a:solidFill>
                  <a:srgbClr val="FFFFFF"/>
                </a:solidFill>
              </a:defRPr>
            </a:lvl2pPr>
            <a:lvl3pPr marL="344091" indent="0">
              <a:buFontTx/>
              <a:buNone/>
              <a:defRPr sz="825">
                <a:solidFill>
                  <a:srgbClr val="FFFFFF"/>
                </a:solidFill>
              </a:defRPr>
            </a:lvl3pPr>
            <a:lvl4pPr marL="472678" indent="0">
              <a:buFontTx/>
              <a:buNone/>
              <a:defRPr sz="825">
                <a:solidFill>
                  <a:srgbClr val="FFFFFF"/>
                </a:solidFill>
              </a:defRPr>
            </a:lvl4pPr>
            <a:lvl5pPr marL="640556" indent="0">
              <a:buFontTx/>
              <a:buNone/>
              <a:defRPr sz="825">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solidFill>
                  <a:prstClr val="black"/>
                </a:solidFill>
              </a:rPr>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2517438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081" y="519236"/>
            <a:ext cx="8227457" cy="852364"/>
          </a:xfrm>
        </p:spPr>
        <p:txBody>
          <a:bodyPr/>
          <a:lstStyle/>
          <a:p>
            <a:r>
              <a:rPr lang="en-US"/>
              <a:t>Click to edit Master title style</a:t>
            </a:r>
            <a:endParaRPr/>
          </a:p>
        </p:txBody>
      </p:sp>
      <p:sp>
        <p:nvSpPr>
          <p:cNvPr id="3" name="Content Placeholder 2"/>
          <p:cNvSpPr>
            <a:spLocks noGrp="1"/>
          </p:cNvSpPr>
          <p:nvPr>
            <p:ph sz="half" idx="1"/>
          </p:nvPr>
        </p:nvSpPr>
        <p:spPr>
          <a:xfrm>
            <a:off x="457081" y="1524000"/>
            <a:ext cx="3977640" cy="4572000"/>
          </a:xfrm>
        </p:spPr>
        <p:txBody>
          <a:bodyPr>
            <a:normAutofit/>
          </a:bodyPr>
          <a:lstStyle>
            <a:lvl1pPr>
              <a:defRPr sz="1200"/>
            </a:lvl1pPr>
            <a:lvl2pPr>
              <a:defRPr sz="1050"/>
            </a:lvl2pPr>
            <a:lvl3pPr>
              <a:defRPr sz="900"/>
            </a:lvl3pPr>
            <a:lvl4pPr>
              <a:defRPr sz="825"/>
            </a:lvl4pPr>
            <a:lvl5pPr>
              <a:defRPr sz="825"/>
            </a:lvl5pPr>
            <a:lvl6pPr>
              <a:defRPr sz="825"/>
            </a:lvl6pPr>
            <a:lvl7pPr>
              <a:defRPr sz="825"/>
            </a:lvl7pPr>
            <a:lvl8pPr>
              <a:defRPr sz="825"/>
            </a:lvl8pPr>
            <a:lvl9pPr>
              <a:defRPr sz="8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06898" y="1524000"/>
            <a:ext cx="3977640" cy="4572000"/>
          </a:xfrm>
        </p:spPr>
        <p:txBody>
          <a:bodyPr>
            <a:normAutofit/>
          </a:bodyPr>
          <a:lstStyle>
            <a:lvl1pPr>
              <a:defRPr sz="1200"/>
            </a:lvl1pPr>
            <a:lvl2pPr>
              <a:defRPr sz="1050"/>
            </a:lvl2pPr>
            <a:lvl3pPr>
              <a:defRPr sz="900"/>
            </a:lvl3pPr>
            <a:lvl4pPr>
              <a:defRPr sz="825"/>
            </a:lvl4pPr>
            <a:lvl5pPr>
              <a:defRPr sz="825"/>
            </a:lvl5pPr>
            <a:lvl6pPr>
              <a:defRPr sz="825"/>
            </a:lvl6pPr>
            <a:lvl7pPr>
              <a:defRPr sz="825"/>
            </a:lvl7pPr>
            <a:lvl8pPr>
              <a:defRPr sz="825"/>
            </a:lvl8pPr>
            <a:lvl9pPr>
              <a:defRPr sz="8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a:xfrm>
            <a:off x="4198660" y="6426104"/>
            <a:ext cx="746684" cy="210312"/>
          </a:xfrm>
          <a:prstGeom prst="rect">
            <a:avLst/>
          </a:prstGeom>
        </p:spPr>
        <p:txBody>
          <a:bodyPr/>
          <a:lstStyle/>
          <a:p>
            <a:pPr fontAlgn="auto">
              <a:spcBef>
                <a:spcPts val="0"/>
              </a:spcBef>
              <a:spcAft>
                <a:spcPts val="0"/>
              </a:spcAft>
            </a:pPr>
            <a:fld id="{821AF6D2-B662-4207-8A7F-1144EA3C45E6}" type="datetime4">
              <a:rPr lang="en-US" smtClean="0">
                <a:solidFill>
                  <a:prstClr val="black"/>
                </a:solidFill>
                <a:latin typeface="Calibri"/>
                <a:ea typeface="+mn-ea"/>
              </a:rPr>
              <a:pPr fontAlgn="auto">
                <a:spcBef>
                  <a:spcPts val="0"/>
                </a:spcBef>
                <a:spcAft>
                  <a:spcPts val="0"/>
                </a:spcAft>
              </a:pPr>
              <a:t>August 13, 2020</a:t>
            </a:fld>
            <a:endParaRPr lang="en-US">
              <a:solidFill>
                <a:prstClr val="black"/>
              </a:solidFill>
              <a:latin typeface="Calibri"/>
              <a:ea typeface="+mn-ea"/>
            </a:endParaRPr>
          </a:p>
        </p:txBody>
      </p:sp>
      <p:sp>
        <p:nvSpPr>
          <p:cNvPr id="6" name="Footer Placeholder 5"/>
          <p:cNvSpPr>
            <a:spLocks noGrp="1"/>
          </p:cNvSpPr>
          <p:nvPr>
            <p:ph type="ftr" sz="quarter" idx="11"/>
          </p:nvPr>
        </p:nvSpPr>
        <p:spPr/>
        <p:txBody>
          <a:bodyPr/>
          <a:lstStyle/>
          <a:p>
            <a:r>
              <a:rPr lang="en-US">
                <a:solidFill>
                  <a:prstClr val="black"/>
                </a:solidFill>
              </a:rPr>
              <a:t>HPE Confidential</a:t>
            </a:r>
            <a:endParaRPr>
              <a:solidFill>
                <a:prstClr val="black"/>
              </a:solidFill>
            </a:endParaRPr>
          </a:p>
        </p:txBody>
      </p:sp>
      <p:sp>
        <p:nvSpPr>
          <p:cNvPr id="7" name="Slide Number Placeholder 6"/>
          <p:cNvSpPr>
            <a:spLocks noGrp="1"/>
          </p:cNvSpPr>
          <p:nvPr>
            <p:ph type="sldNum" sz="quarter" idx="12"/>
          </p:nvPr>
        </p:nvSpPr>
        <p:spPr/>
        <p:txBody>
          <a:bodyPr/>
          <a:lstStyle/>
          <a:p>
            <a:fld id="{B016F8AB-BCEA-4347-8BA6-BE776009BC89}" type="slidenum">
              <a:rPr>
                <a:solidFill>
                  <a:srgbClr val="5F7A76"/>
                </a:solidFill>
              </a:rPr>
              <a:pPr/>
              <a:t>‹#›</a:t>
            </a:fld>
            <a:endParaRPr>
              <a:solidFill>
                <a:srgbClr val="5F7A76"/>
              </a:solidFill>
            </a:endParaRPr>
          </a:p>
        </p:txBody>
      </p:sp>
    </p:spTree>
    <p:extLst>
      <p:ext uri="{BB962C8B-B14F-4D97-AF65-F5344CB8AC3E}">
        <p14:creationId xmlns:p14="http://schemas.microsoft.com/office/powerpoint/2010/main" val="2564656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8/13/2020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ISC 2013</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8/13/2020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a:t>ISC 2013</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8/13/2020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dirty="0"/>
              <a:t>ISC 2013</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8/13/2020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a:t>ISC 2013</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8/13/2020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dirty="0"/>
              <a:t>ISC 2013</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dirty="0"/>
              <a:t>ISC 2013</a:t>
            </a:r>
          </a:p>
        </p:txBody>
      </p:sp>
    </p:spTree>
    <p:extLst>
      <p:ext uri="{BB962C8B-B14F-4D97-AF65-F5344CB8AC3E}">
        <p14:creationId xmlns:p14="http://schemas.microsoft.com/office/powerpoint/2010/main" val="389751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43999" cy="6858000"/>
          </a:xfrm>
          <a:prstGeom prst="rect">
            <a:avLst/>
          </a:prstGeom>
        </p:spPr>
      </p:pic>
      <p:sp>
        <p:nvSpPr>
          <p:cNvPr id="2" name="Title 1"/>
          <p:cNvSpPr>
            <a:spLocks noGrp="1"/>
          </p:cNvSpPr>
          <p:nvPr>
            <p:ph type="ctrTitle" hasCustomPrompt="1"/>
          </p:nvPr>
        </p:nvSpPr>
        <p:spPr>
          <a:xfrm>
            <a:off x="0" y="3222900"/>
            <a:ext cx="9144000" cy="1042935"/>
          </a:xfrm>
        </p:spPr>
        <p:txBody>
          <a:bodyPr anchor="b">
            <a:normAutofit/>
          </a:bodyPr>
          <a:lstStyle>
            <a:lvl1pPr>
              <a:defRPr sz="3225"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1"/>
            <a:ext cx="9144000" cy="554937"/>
          </a:xfrm>
        </p:spPr>
        <p:txBody>
          <a:bodyPr>
            <a:normAutofit/>
          </a:bodyPr>
          <a:lstStyle>
            <a:lvl1pPr marL="0" indent="0" algn="ctr">
              <a:buNone/>
              <a:defRPr sz="1950" b="0" i="0">
                <a:solidFill>
                  <a:srgbClr val="FFFFFF"/>
                </a:solidFill>
                <a:latin typeface="Arial Narrow"/>
                <a:cs typeface="Arial Narrow"/>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2020 OFA Virtual Workshop</a:t>
            </a:r>
          </a:p>
        </p:txBody>
      </p:sp>
      <p:sp>
        <p:nvSpPr>
          <p:cNvPr id="10" name="Text Placeholder 9"/>
          <p:cNvSpPr>
            <a:spLocks noGrp="1"/>
          </p:cNvSpPr>
          <p:nvPr>
            <p:ph type="body" sz="quarter" idx="10"/>
          </p:nvPr>
        </p:nvSpPr>
        <p:spPr>
          <a:xfrm>
            <a:off x="0" y="4585685"/>
            <a:ext cx="9144000" cy="448832"/>
          </a:xfrm>
        </p:spPr>
        <p:txBody>
          <a:bodyPr>
            <a:noAutofit/>
          </a:bodyPr>
          <a:lstStyle>
            <a:lvl1pPr marL="0" indent="0" algn="ctr" defTabSz="342900" rtl="0" eaLnBrk="1" latinLnBrk="0" hangingPunct="1">
              <a:spcBef>
                <a:spcPct val="20000"/>
              </a:spcBef>
              <a:buFont typeface="Arial"/>
              <a:buNone/>
              <a:defRPr lang="en-US" sz="18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2"/>
            <a:ext cx="9144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Rectangle 7"/>
          <p:cNvSpPr/>
          <p:nvPr userDrawn="1"/>
        </p:nvSpPr>
        <p:spPr>
          <a:xfrm>
            <a:off x="1" y="-1"/>
            <a:ext cx="9144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Rectangle 8"/>
          <p:cNvSpPr/>
          <p:nvPr userDrawn="1"/>
        </p:nvSpPr>
        <p:spPr>
          <a:xfrm>
            <a:off x="1" y="2571917"/>
            <a:ext cx="9144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pic>
        <p:nvPicPr>
          <p:cNvPr id="14" name="Picture 13"/>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857625" y="536955"/>
            <a:ext cx="1428750" cy="1752600"/>
          </a:xfrm>
          <a:prstGeom prst="rect">
            <a:avLst/>
          </a:prstGeom>
        </p:spPr>
      </p:pic>
    </p:spTree>
    <p:extLst>
      <p:ext uri="{BB962C8B-B14F-4D97-AF65-F5344CB8AC3E}">
        <p14:creationId xmlns:p14="http://schemas.microsoft.com/office/powerpoint/2010/main" val="437182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 y="1"/>
            <a:ext cx="9143999" cy="1150939"/>
          </a:xfrm>
          <a:prstGeom prst="rect">
            <a:avLst/>
          </a:prstGeom>
        </p:spPr>
      </p:pic>
      <p:sp>
        <p:nvSpPr>
          <p:cNvPr id="2" name="Title 1"/>
          <p:cNvSpPr>
            <a:spLocks noGrp="1"/>
          </p:cNvSpPr>
          <p:nvPr>
            <p:ph type="title"/>
          </p:nvPr>
        </p:nvSpPr>
        <p:spPr>
          <a:xfrm>
            <a:off x="457200" y="441466"/>
            <a:ext cx="82296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312640"/>
            <a:ext cx="82296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3814226" y="6445803"/>
            <a:ext cx="1515551"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 name="Rectangle 4"/>
          <p:cNvSpPr/>
          <p:nvPr userDrawn="1"/>
        </p:nvSpPr>
        <p:spPr>
          <a:xfrm>
            <a:off x="0" y="1150940"/>
            <a:ext cx="9144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Slide Number Placeholder 7"/>
          <p:cNvSpPr>
            <a:spLocks noGrp="1"/>
          </p:cNvSpPr>
          <p:nvPr>
            <p:ph type="sldNum" sz="quarter" idx="11"/>
          </p:nvPr>
        </p:nvSpPr>
        <p:spPr/>
        <p:txBody>
          <a:bodyPr/>
          <a:lstStyle/>
          <a:p>
            <a:fld id="{0743EA0E-C5B1-48EC-8082-F253EA88050D}" type="slidenum">
              <a:rPr lang="en-US" smtClean="0">
                <a:solidFill>
                  <a:prstClr val="black"/>
                </a:solidFill>
              </a:rPr>
              <a:pPr/>
              <a:t>‹#›</a:t>
            </a:fld>
            <a:endParaRPr lang="en-US" dirty="0">
              <a:solidFill>
                <a:prstClr val="black"/>
              </a:solidFill>
            </a:endParaRPr>
          </a:p>
        </p:txBody>
      </p:sp>
      <p:sp>
        <p:nvSpPr>
          <p:cNvPr id="12" name="Footer Placeholder 1"/>
          <p:cNvSpPr>
            <a:spLocks noGrp="1"/>
          </p:cNvSpPr>
          <p:nvPr>
            <p:ph type="ftr" sz="quarter" idx="15"/>
          </p:nvPr>
        </p:nvSpPr>
        <p:spPr>
          <a:xfrm>
            <a:off x="5947825" y="6401352"/>
            <a:ext cx="3086100" cy="365125"/>
          </a:xfrm>
        </p:spPr>
        <p:txBody>
          <a:bodyPr/>
          <a:lstStyle/>
          <a:p>
            <a:r>
              <a:rPr lang="en-US" dirty="0">
                <a:solidFill>
                  <a:prstClr val="black"/>
                </a:solidFill>
              </a:rPr>
              <a:t>© OpenFabrics Alliance</a:t>
            </a:r>
          </a:p>
        </p:txBody>
      </p:sp>
    </p:spTree>
    <p:extLst>
      <p:ext uri="{BB962C8B-B14F-4D97-AF65-F5344CB8AC3E}">
        <p14:creationId xmlns:p14="http://schemas.microsoft.com/office/powerpoint/2010/main" val="2161047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8/13/2020</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ISC 2013</a:t>
            </a:r>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3294"/>
            <a:ext cx="82296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312640"/>
            <a:ext cx="82296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816769" marR="0" lvl="4" indent="-127397" algn="l" defTabSz="3429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3814226" y="6445803"/>
            <a:ext cx="1515551"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7" name="Footer Placeholder 6"/>
          <p:cNvSpPr>
            <a:spLocks noGrp="1"/>
          </p:cNvSpPr>
          <p:nvPr>
            <p:ph type="ftr" sz="quarter" idx="3"/>
          </p:nvPr>
        </p:nvSpPr>
        <p:spPr>
          <a:xfrm>
            <a:off x="5947825" y="6401352"/>
            <a:ext cx="3086100" cy="365125"/>
          </a:xfrm>
          <a:prstGeom prst="rect">
            <a:avLst/>
          </a:prstGeom>
        </p:spPr>
        <p:txBody>
          <a:bodyPr vert="horz" lIns="91440" tIns="45720" rIns="91440" bIns="45720" rtlCol="0" anchor="ctr"/>
          <a:lstStyle>
            <a:lvl1pPr algn="r">
              <a:defRPr sz="900">
                <a:solidFill>
                  <a:schemeClr val="tx1"/>
                </a:solidFill>
              </a:defRPr>
            </a:lvl1pPr>
          </a:lstStyle>
          <a:p>
            <a:pPr fontAlgn="auto">
              <a:spcBef>
                <a:spcPts val="0"/>
              </a:spcBef>
              <a:spcAft>
                <a:spcPts val="0"/>
              </a:spcAft>
            </a:pPr>
            <a:r>
              <a:rPr lang="en-US">
                <a:solidFill>
                  <a:prstClr val="black"/>
                </a:solidFill>
                <a:latin typeface="Calibri"/>
                <a:ea typeface="+mn-ea"/>
              </a:rPr>
              <a:t>© </a:t>
            </a:r>
            <a:r>
              <a:rPr lang="en-US">
                <a:solidFill>
                  <a:prstClr val="black"/>
                </a:solidFill>
                <a:latin typeface="Arial Narrow"/>
                <a:ea typeface="+mn-ea"/>
                <a:cs typeface="Arial Narrow"/>
              </a:rPr>
              <a:t>OpenFabrics Alliance</a:t>
            </a:r>
            <a:endParaRPr lang="en-US" dirty="0">
              <a:solidFill>
                <a:prstClr val="black"/>
              </a:solidFill>
              <a:latin typeface="Arial Narrow"/>
              <a:ea typeface="+mn-ea"/>
              <a:cs typeface="Arial Narrow"/>
            </a:endParaRPr>
          </a:p>
        </p:txBody>
      </p:sp>
      <p:sp>
        <p:nvSpPr>
          <p:cNvPr id="4" name="Slide Number Placeholder 3"/>
          <p:cNvSpPr>
            <a:spLocks noGrp="1"/>
          </p:cNvSpPr>
          <p:nvPr>
            <p:ph type="sldNum" sz="quarter" idx="4"/>
          </p:nvPr>
        </p:nvSpPr>
        <p:spPr>
          <a:xfrm>
            <a:off x="3543300" y="6401352"/>
            <a:ext cx="2057400" cy="365125"/>
          </a:xfrm>
          <a:prstGeom prst="rect">
            <a:avLst/>
          </a:prstGeom>
        </p:spPr>
        <p:txBody>
          <a:bodyPr vert="horz" lIns="91440" tIns="45720" rIns="91440" bIns="45720" rtlCol="0" anchor="ctr"/>
          <a:lstStyle>
            <a:lvl1pPr algn="ctr">
              <a:defRPr sz="900">
                <a:solidFill>
                  <a:schemeClr val="tx1"/>
                </a:solidFill>
              </a:defRPr>
            </a:lvl1pPr>
          </a:lstStyle>
          <a:p>
            <a:pPr fontAlgn="auto">
              <a:spcBef>
                <a:spcPts val="0"/>
              </a:spcBef>
              <a:spcAft>
                <a:spcPts val="0"/>
              </a:spcAft>
            </a:pPr>
            <a:fld id="{0743EA0E-C5B1-48EC-8082-F253EA88050D}" type="slidenum">
              <a:rPr lang="en-US" smtClean="0">
                <a:solidFill>
                  <a:prstClr val="black"/>
                </a:solidFill>
                <a:latin typeface="Calibri"/>
                <a:ea typeface="+mn-ea"/>
              </a:rPr>
              <a:pPr fontAlgn="auto">
                <a:spcBef>
                  <a:spcPts val="0"/>
                </a:spcBef>
                <a:spcAft>
                  <a:spcPts val="0"/>
                </a:spcAft>
              </a:pPr>
              <a:t>‹#›</a:t>
            </a:fld>
            <a:endParaRPr lang="en-US" dirty="0">
              <a:solidFill>
                <a:prstClr val="black"/>
              </a:solidFill>
              <a:latin typeface="Calibri"/>
              <a:ea typeface="+mn-ea"/>
            </a:endParaRPr>
          </a:p>
        </p:txBody>
      </p:sp>
    </p:spTree>
    <p:extLst>
      <p:ext uri="{BB962C8B-B14F-4D97-AF65-F5344CB8AC3E}">
        <p14:creationId xmlns:p14="http://schemas.microsoft.com/office/powerpoint/2010/main" val="137840220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hdr="0" dt="0"/>
  <p:txStyles>
    <p:titleStyle>
      <a:lvl1pPr algn="ctr" defTabSz="342900" rtl="0" eaLnBrk="1" latinLnBrk="0" hangingPunct="1">
        <a:spcBef>
          <a:spcPct val="0"/>
        </a:spcBef>
        <a:buNone/>
        <a:defRPr sz="2325" b="1" i="0" kern="1200" cap="all">
          <a:solidFill>
            <a:srgbClr val="399ACA"/>
          </a:solidFill>
          <a:latin typeface="Arial Narrow"/>
          <a:ea typeface="+mj-ea"/>
          <a:cs typeface="Arial Narrow"/>
        </a:defRPr>
      </a:lvl1pPr>
    </p:titleStyle>
    <p:bodyStyle>
      <a:lvl1pPr marL="167879" indent="-167879" algn="l" defTabSz="342900" rtl="0" eaLnBrk="1" latinLnBrk="0" hangingPunct="1">
        <a:spcBef>
          <a:spcPct val="20000"/>
        </a:spcBef>
        <a:buSzPct val="110000"/>
        <a:buFont typeface="Wingdings" charset="2"/>
        <a:buChar char="§"/>
        <a:defRPr sz="1500" b="1" kern="1200">
          <a:solidFill>
            <a:schemeClr val="tx1"/>
          </a:solidFill>
          <a:latin typeface="Arial"/>
          <a:ea typeface="+mn-ea"/>
          <a:cs typeface="Arial"/>
        </a:defRPr>
      </a:lvl1pPr>
      <a:lvl2pPr marL="296466" indent="-128588" algn="l" defTabSz="342900" rtl="0" eaLnBrk="1" latinLnBrk="0" hangingPunct="1">
        <a:spcBef>
          <a:spcPct val="20000"/>
        </a:spcBef>
        <a:buClr>
          <a:srgbClr val="399ACA"/>
        </a:buClr>
        <a:buSzPct val="120000"/>
        <a:buFont typeface="Arial"/>
        <a:buChar char="•"/>
        <a:defRPr sz="1200" kern="1200">
          <a:solidFill>
            <a:schemeClr val="tx1"/>
          </a:solidFill>
          <a:latin typeface="Arial"/>
          <a:ea typeface="+mn-ea"/>
          <a:cs typeface="Arial"/>
        </a:defRPr>
      </a:lvl2pPr>
      <a:lvl3pPr marL="472679" indent="-128588" algn="l" defTabSz="342900" rtl="0" eaLnBrk="1" latinLnBrk="0" hangingPunct="1">
        <a:spcBef>
          <a:spcPct val="20000"/>
        </a:spcBef>
        <a:buFont typeface="Arial"/>
        <a:buChar char="•"/>
        <a:defRPr sz="1200" kern="1200">
          <a:solidFill>
            <a:schemeClr val="tx1"/>
          </a:solidFill>
          <a:latin typeface="Arial"/>
          <a:ea typeface="+mn-ea"/>
          <a:cs typeface="Arial"/>
        </a:defRPr>
      </a:lvl3pPr>
      <a:lvl4pPr marL="600075" marR="0" indent="-127397" algn="l" defTabSz="342900" rtl="0" eaLnBrk="1" fontAlgn="auto" latinLnBrk="0" hangingPunct="1">
        <a:lnSpc>
          <a:spcPct val="100000"/>
        </a:lnSpc>
        <a:spcBef>
          <a:spcPct val="20000"/>
        </a:spcBef>
        <a:spcAft>
          <a:spcPts val="0"/>
        </a:spcAft>
        <a:buClr>
          <a:srgbClr val="00588D"/>
        </a:buClr>
        <a:buSzTx/>
        <a:buFont typeface="Arial"/>
        <a:buChar char="•"/>
        <a:tabLst/>
        <a:defRPr sz="1200" kern="1200">
          <a:solidFill>
            <a:schemeClr val="tx1"/>
          </a:solidFill>
          <a:latin typeface="Arial"/>
          <a:ea typeface="+mn-ea"/>
          <a:cs typeface="Arial"/>
        </a:defRPr>
      </a:lvl4pPr>
      <a:lvl5pPr marL="816769" indent="-176213" algn="l" defTabSz="342900" rtl="0" eaLnBrk="1" latinLnBrk="0" hangingPunct="1">
        <a:spcBef>
          <a:spcPct val="20000"/>
        </a:spcBef>
        <a:buFont typeface="Arial"/>
        <a:buChar char="»"/>
        <a:defRPr sz="1200" kern="1200">
          <a:solidFill>
            <a:schemeClr val="tx1"/>
          </a:solidFill>
          <a:latin typeface="Arial"/>
          <a:ea typeface="+mn-ea"/>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057400" y="2667000"/>
            <a:ext cx="6629400" cy="1896611"/>
          </a:xfrm>
        </p:spPr>
        <p:txBody>
          <a:bodyPr/>
          <a:lstStyle/>
          <a:p>
            <a:pPr eaLnBrk="1" hangingPunct="1"/>
            <a:r>
              <a:rPr lang="en-US" sz="2000" dirty="0">
                <a:latin typeface="Arial" pitchFamily="34" charset="0"/>
                <a:cs typeface="Arial" pitchFamily="34" charset="0"/>
              </a:rPr>
              <a:t>New Direction Proposal:</a:t>
            </a:r>
            <a:br>
              <a:rPr lang="en-US" sz="2000" dirty="0">
                <a:latin typeface="Arial" pitchFamily="34" charset="0"/>
                <a:cs typeface="Arial" pitchFamily="34" charset="0"/>
              </a:rPr>
            </a:br>
            <a:r>
              <a:rPr lang="en-US" sz="3600" dirty="0">
                <a:latin typeface="Arial" pitchFamily="34" charset="0"/>
                <a:cs typeface="Arial" pitchFamily="34" charset="0"/>
              </a:rPr>
              <a:t>An </a:t>
            </a:r>
            <a:r>
              <a:rPr lang="en-US" sz="3600" dirty="0" err="1">
                <a:latin typeface="Arial" pitchFamily="34" charset="0"/>
                <a:cs typeface="Arial" pitchFamily="34" charset="0"/>
              </a:rPr>
              <a:t>OpenFabrics</a:t>
            </a:r>
            <a:r>
              <a:rPr lang="en-US" sz="3600" dirty="0">
                <a:latin typeface="Arial" pitchFamily="34" charset="0"/>
                <a:cs typeface="Arial" pitchFamily="34" charset="0"/>
              </a:rPr>
              <a:t> Fabric Manager Framework Proposal</a:t>
            </a:r>
            <a:endParaRPr lang="en-US" sz="2400" dirty="0">
              <a:latin typeface="Arial" pitchFamily="34" charset="0"/>
              <a:cs typeface="Arial" pitchFamily="34" charset="0"/>
            </a:endParaRPr>
          </a:p>
        </p:txBody>
      </p:sp>
      <p:sp>
        <p:nvSpPr>
          <p:cNvPr id="3075" name="Subtitle 2"/>
          <p:cNvSpPr>
            <a:spLocks noGrp="1"/>
          </p:cNvSpPr>
          <p:nvPr>
            <p:ph type="subTitle" idx="1"/>
          </p:nvPr>
        </p:nvSpPr>
        <p:spPr>
          <a:xfrm>
            <a:off x="2069123" y="4677508"/>
            <a:ext cx="6629400" cy="1066800"/>
          </a:xfrm>
        </p:spPr>
        <p:txBody>
          <a:bodyPr>
            <a:normAutofit/>
          </a:bodyPr>
          <a:lstStyle/>
          <a:p>
            <a:pPr eaLnBrk="1" hangingPunct="1"/>
            <a:r>
              <a:rPr lang="en-US" sz="2400" dirty="0">
                <a:solidFill>
                  <a:srgbClr val="005195"/>
                </a:solidFill>
                <a:latin typeface="Arial" pitchFamily="34" charset="0"/>
                <a:cs typeface="Arial" pitchFamily="34" charset="0"/>
              </a:rPr>
              <a:t>August 13, 2020</a:t>
            </a:r>
          </a:p>
        </p:txBody>
      </p:sp>
      <p:sp>
        <p:nvSpPr>
          <p:cNvPr id="4" name="Footer Placeholder 2"/>
          <p:cNvSpPr txBox="1">
            <a:spLocks/>
          </p:cNvSpPr>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l" defTabSz="457200" rtl="0" fontAlgn="base">
              <a:spcBef>
                <a:spcPct val="0"/>
              </a:spcBef>
              <a:spcAft>
                <a:spcPct val="0"/>
              </a:spcAft>
              <a:defRPr sz="1000" kern="1200">
                <a:solidFill>
                  <a:schemeClr val="bg1"/>
                </a:solidFill>
                <a:latin typeface="Arial" charset="0"/>
                <a:ea typeface="ＭＳ Ｐゴシック" pitchFamily="4" charset="-128"/>
                <a:cs typeface="Arial" charset="0"/>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a:lstStyle>
          <a:p>
            <a:pPr>
              <a:defRPr/>
            </a:pPr>
            <a:r>
              <a:rPr lang="en-US" dirty="0"/>
              <a:t>www.openfabrics.org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Thank You</a:t>
            </a:r>
            <a:endParaRPr lang="en-US" dirty="0"/>
          </a:p>
        </p:txBody>
      </p:sp>
      <p:sp>
        <p:nvSpPr>
          <p:cNvPr id="4" name="Footer Placeholder 2"/>
          <p:cNvSpPr txBox="1">
            <a:spLocks/>
          </p:cNvSpPr>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l" defTabSz="457200" rtl="0" fontAlgn="base">
              <a:spcBef>
                <a:spcPct val="0"/>
              </a:spcBef>
              <a:spcAft>
                <a:spcPct val="0"/>
              </a:spcAft>
              <a:defRPr sz="1000" kern="1200">
                <a:solidFill>
                  <a:schemeClr val="bg1"/>
                </a:solidFill>
                <a:latin typeface="Arial" charset="0"/>
                <a:ea typeface="ＭＳ Ｐゴシック" pitchFamily="4" charset="-128"/>
                <a:cs typeface="Arial" charset="0"/>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a:lstStyle>
          <a:p>
            <a:pPr>
              <a:defRPr/>
            </a:pPr>
            <a:r>
              <a:rPr lang="en-US" dirty="0"/>
              <a:t>www.openfabrics.org</a:t>
            </a:r>
          </a:p>
        </p:txBody>
      </p:sp>
    </p:spTree>
    <p:extLst>
      <p:ext uri="{BB962C8B-B14F-4D97-AF65-F5344CB8AC3E}">
        <p14:creationId xmlns:p14="http://schemas.microsoft.com/office/powerpoint/2010/main" val="218737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83140"/>
            <a:ext cx="9144000" cy="47562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dirty="0"/>
              <a:t>Participants</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
        <p:nvSpPr>
          <p:cNvPr id="6" name="Rectangle 5"/>
          <p:cNvSpPr/>
          <p:nvPr/>
        </p:nvSpPr>
        <p:spPr>
          <a:xfrm>
            <a:off x="254188" y="2304052"/>
            <a:ext cx="4897841" cy="2308324"/>
          </a:xfrm>
          <a:prstGeom prst="rect">
            <a:avLst/>
          </a:prstGeom>
        </p:spPr>
        <p:txBody>
          <a:bodyPr wrap="square">
            <a:spAutoFit/>
          </a:bodyPr>
          <a:lstStyle/>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Forest Godfrey		HPE </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Barry McAuliffe		HPE </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David Collins		Sandia </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Doug Ledford		Red Hat 		</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Gilad </a:t>
            </a:r>
            <a:r>
              <a:rPr lang="en-US" dirty="0" err="1">
                <a:latin typeface="Calibri" panose="020F0502020204030204" pitchFamily="34" charset="0"/>
                <a:ea typeface="Calibri" panose="020F0502020204030204" pitchFamily="34" charset="0"/>
              </a:rPr>
              <a:t>Shainer</a:t>
            </a:r>
            <a:r>
              <a:rPr lang="en-US" dirty="0">
                <a:latin typeface="Calibri" panose="020F0502020204030204" pitchFamily="34" charset="0"/>
                <a:ea typeface="Calibri" panose="020F0502020204030204" pitchFamily="34" charset="0"/>
              </a:rPr>
              <a:t>		</a:t>
            </a:r>
            <a:r>
              <a:rPr lang="en-US" dirty="0" err="1">
                <a:latin typeface="Calibri" panose="020F0502020204030204" pitchFamily="34" charset="0"/>
                <a:ea typeface="Calibri" panose="020F0502020204030204" pitchFamily="34" charset="0"/>
              </a:rPr>
              <a:t>Mellanox</a:t>
            </a:r>
            <a:endParaRPr lang="en-GB" dirty="0"/>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Hassan Reza		University of </a:t>
            </a:r>
          </a:p>
          <a:p>
            <a:r>
              <a:rPr lang="en-US" dirty="0">
                <a:latin typeface="Calibri" panose="020F0502020204030204" pitchFamily="34" charset="0"/>
                <a:ea typeface="Calibri" panose="020F0502020204030204" pitchFamily="34" charset="0"/>
              </a:rPr>
              <a:t>					North Dakota</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Jim Foraker			Lawrence Livermore </a:t>
            </a:r>
          </a:p>
        </p:txBody>
      </p:sp>
      <p:sp>
        <p:nvSpPr>
          <p:cNvPr id="9" name="Rectangle 8"/>
          <p:cNvSpPr/>
          <p:nvPr/>
        </p:nvSpPr>
        <p:spPr>
          <a:xfrm>
            <a:off x="5446592" y="2304052"/>
            <a:ext cx="3526809" cy="2308324"/>
          </a:xfrm>
          <a:prstGeom prst="rect">
            <a:avLst/>
          </a:prstGeom>
        </p:spPr>
        <p:txBody>
          <a:bodyPr wrap="square">
            <a:spAutoFit/>
          </a:bodyPr>
          <a:lstStyle/>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Jeff Hilland			HPE/DMTF </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Jim Ryan </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John Mayfield		HPE/DMTF </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Kurt Bowman		Dell </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Mike Aguilar		Sandia </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Paul Grun </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Russ Herrell		HPE </a:t>
            </a:r>
          </a:p>
          <a:p>
            <a:pPr marL="285750" indent="-285750">
              <a:buFont typeface="Arial" panose="020B0604020202020204" pitchFamily="34" charset="0"/>
              <a:buChar char="•"/>
            </a:pPr>
            <a:r>
              <a:rPr lang="en-US" dirty="0">
                <a:latin typeface="Calibri" panose="020F0502020204030204" pitchFamily="34" charset="0"/>
                <a:ea typeface="Calibri" panose="020F0502020204030204" pitchFamily="34" charset="0"/>
              </a:rPr>
              <a:t>Sean Hefty			Intel </a:t>
            </a:r>
          </a:p>
        </p:txBody>
      </p:sp>
      <p:sp>
        <p:nvSpPr>
          <p:cNvPr id="8" name="Footer Placeholder 2"/>
          <p:cNvSpPr txBox="1">
            <a:spLocks/>
          </p:cNvSpPr>
          <p:nvPr/>
        </p:nvSpPr>
        <p:spPr>
          <a:xfrm>
            <a:off x="609600" y="6569075"/>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l" defTabSz="457200" rtl="0" fontAlgn="base">
              <a:spcBef>
                <a:spcPct val="0"/>
              </a:spcBef>
              <a:spcAft>
                <a:spcPct val="0"/>
              </a:spcAft>
              <a:defRPr sz="1000" kern="1200">
                <a:solidFill>
                  <a:schemeClr val="bg1"/>
                </a:solidFill>
                <a:latin typeface="Arial" charset="0"/>
                <a:ea typeface="ＭＳ Ｐゴシック" pitchFamily="4" charset="-128"/>
                <a:cs typeface="Arial" charset="0"/>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a:lstStyle>
          <a:p>
            <a:pPr>
              <a:defRPr/>
            </a:pPr>
            <a:r>
              <a:rPr lang="en-US" dirty="0"/>
              <a:t>www.openfabrics.org</a:t>
            </a:r>
          </a:p>
        </p:txBody>
      </p:sp>
      <p:sp>
        <p:nvSpPr>
          <p:cNvPr id="11" name="Footer Placeholder 2"/>
          <p:cNvSpPr txBox="1">
            <a:spLocks/>
          </p:cNvSpPr>
          <p:nvPr/>
        </p:nvSpPr>
        <p:spPr>
          <a:xfrm>
            <a:off x="457200" y="6386512"/>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l" defTabSz="457200" rtl="0" fontAlgn="base">
              <a:spcBef>
                <a:spcPct val="0"/>
              </a:spcBef>
              <a:spcAft>
                <a:spcPct val="0"/>
              </a:spcAft>
              <a:defRPr sz="1000" kern="1200">
                <a:solidFill>
                  <a:schemeClr val="bg1"/>
                </a:solidFill>
                <a:latin typeface="Arial" charset="0"/>
                <a:ea typeface="ＭＳ Ｐゴシック" pitchFamily="4" charset="-128"/>
                <a:cs typeface="Arial" charset="0"/>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a:lstStyle>
          <a:p>
            <a:pPr>
              <a:defRPr/>
            </a:pPr>
            <a:r>
              <a:rPr lang="en-US" dirty="0"/>
              <a:t>www.openfabrics.org</a:t>
            </a:r>
          </a:p>
        </p:txBody>
      </p:sp>
    </p:spTree>
    <p:extLst>
      <p:ext uri="{BB962C8B-B14F-4D97-AF65-F5344CB8AC3E}">
        <p14:creationId xmlns:p14="http://schemas.microsoft.com/office/powerpoint/2010/main" val="219589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OFA Board Ask</a:t>
            </a:r>
          </a:p>
        </p:txBody>
      </p:sp>
      <p:sp>
        <p:nvSpPr>
          <p:cNvPr id="3" name="Content Placeholder 2"/>
          <p:cNvSpPr>
            <a:spLocks noGrp="1"/>
          </p:cNvSpPr>
          <p:nvPr>
            <p:ph idx="1"/>
          </p:nvPr>
        </p:nvSpPr>
        <p:spPr/>
        <p:txBody>
          <a:bodyPr/>
          <a:lstStyle/>
          <a:p>
            <a:r>
              <a:rPr lang="en-US" dirty="0"/>
              <a:t>Create an </a:t>
            </a:r>
            <a:r>
              <a:rPr lang="en-US" dirty="0" err="1"/>
              <a:t>OpenFabrics</a:t>
            </a:r>
            <a:r>
              <a:rPr lang="en-US" dirty="0"/>
              <a:t> Management Working Group to: </a:t>
            </a:r>
          </a:p>
          <a:p>
            <a:pPr lvl="1"/>
            <a:r>
              <a:rPr lang="en-US" dirty="0"/>
              <a:t>Develop, test, and distribute:</a:t>
            </a:r>
          </a:p>
          <a:p>
            <a:pPr marL="1371600" lvl="2" indent="-457200">
              <a:buFont typeface="+mj-lt"/>
              <a:buAutoNum type="arabicPeriod"/>
            </a:pPr>
            <a:r>
              <a:rPr lang="en-US" dirty="0"/>
              <a:t>An extensible, open source framework that provides access to high-performance fabric management interfaces and services.</a:t>
            </a:r>
          </a:p>
          <a:p>
            <a:pPr marL="1371600" lvl="2" indent="-457200">
              <a:buFont typeface="+mj-lt"/>
              <a:buAutoNum type="arabicPeriod"/>
            </a:pPr>
            <a:r>
              <a:rPr lang="en-US" dirty="0"/>
              <a:t>Extensible, open source interfaces aligned with orchestration and workload management application needs for high-performance fabric management services.</a:t>
            </a:r>
          </a:p>
          <a:p>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
        <p:nvSpPr>
          <p:cNvPr id="6" name="Footer Placeholder 2"/>
          <p:cNvSpPr txBox="1">
            <a:spLocks/>
          </p:cNvSpPr>
          <p:nvPr/>
        </p:nvSpPr>
        <p:spPr>
          <a:xfrm>
            <a:off x="392243" y="6416674"/>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l" defTabSz="457200" rtl="0" fontAlgn="base">
              <a:spcBef>
                <a:spcPct val="0"/>
              </a:spcBef>
              <a:spcAft>
                <a:spcPct val="0"/>
              </a:spcAft>
              <a:defRPr sz="1000" kern="1200">
                <a:solidFill>
                  <a:schemeClr val="bg1"/>
                </a:solidFill>
                <a:latin typeface="Arial" charset="0"/>
                <a:ea typeface="ＭＳ Ｐゴシック" pitchFamily="4" charset="-128"/>
                <a:cs typeface="Arial" charset="0"/>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a:lstStyle>
          <a:p>
            <a:pPr>
              <a:defRPr/>
            </a:pPr>
            <a:r>
              <a:rPr lang="en-US" dirty="0"/>
              <a:t>www.openfabrics.org</a:t>
            </a:r>
          </a:p>
        </p:txBody>
      </p:sp>
    </p:spTree>
    <p:extLst>
      <p:ext uri="{BB962C8B-B14F-4D97-AF65-F5344CB8AC3E}">
        <p14:creationId xmlns:p14="http://schemas.microsoft.com/office/powerpoint/2010/main" val="39448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828800"/>
            <a:ext cx="8364415" cy="3785652"/>
          </a:xfrm>
          <a:prstGeom prst="rect">
            <a:avLst/>
          </a:prstGeom>
          <a:noFill/>
        </p:spPr>
        <p:txBody>
          <a:bodyPr wrap="square" rtlCol="0">
            <a:spAutoFit/>
          </a:bodyPr>
          <a:lstStyle/>
          <a:p>
            <a:pPr marL="285750" indent="-285750">
              <a:buFontTx/>
              <a:buChar char="-"/>
            </a:pPr>
            <a:r>
              <a:rPr lang="en-US" sz="2000" dirty="0"/>
              <a:t>HPC clusters and cloud computing environments are running increasingly diverse and dynamic workloads</a:t>
            </a:r>
          </a:p>
          <a:p>
            <a:pPr marL="285750" indent="-285750">
              <a:buFontTx/>
              <a:buChar char="-"/>
            </a:pPr>
            <a:endParaRPr lang="en-US" sz="2000" dirty="0"/>
          </a:p>
          <a:p>
            <a:pPr marL="285750" indent="-285750">
              <a:buFontTx/>
              <a:buChar char="-"/>
            </a:pPr>
            <a:r>
              <a:rPr lang="en-US" sz="2000" dirty="0"/>
              <a:t>More numbers of and types of messaging and storage fabrics</a:t>
            </a:r>
          </a:p>
          <a:p>
            <a:pPr marL="285750" indent="-285750">
              <a:buFontTx/>
              <a:buChar char="-"/>
            </a:pPr>
            <a:endParaRPr lang="en-US" sz="2000" dirty="0"/>
          </a:p>
          <a:p>
            <a:pPr marL="285750" indent="-285750">
              <a:buFontTx/>
              <a:buChar char="-"/>
            </a:pPr>
            <a:r>
              <a:rPr lang="en-US" sz="2000" dirty="0"/>
              <a:t>New interconnect capabilities such as memory semantic fabrics  </a:t>
            </a:r>
          </a:p>
          <a:p>
            <a:pPr marL="285750" indent="-285750">
              <a:buFontTx/>
              <a:buChar char="-"/>
            </a:pPr>
            <a:endParaRPr lang="en-US" sz="2000" dirty="0"/>
          </a:p>
          <a:p>
            <a:pPr marL="285750" indent="-285750">
              <a:buFontTx/>
              <a:buChar char="-"/>
            </a:pPr>
            <a:r>
              <a:rPr lang="en-US" sz="2000" dirty="0"/>
              <a:t>Orchestration tools and workload managers do not deal well with multiple fabrics</a:t>
            </a:r>
          </a:p>
          <a:p>
            <a:pPr marL="285750" indent="-285750">
              <a:buFontTx/>
              <a:buChar char="-"/>
            </a:pPr>
            <a:endParaRPr lang="en-US" sz="2000" dirty="0"/>
          </a:p>
          <a:p>
            <a:pPr marL="285750" indent="-285750">
              <a:buFontTx/>
              <a:buChar char="-"/>
            </a:pPr>
            <a:r>
              <a:rPr lang="en-US" sz="2000" dirty="0"/>
              <a:t>There is an explosion of fabrics, resources, and clients, yet no common fabric manager interfaces and fabric models available</a:t>
            </a:r>
          </a:p>
        </p:txBody>
      </p:sp>
      <p:sp>
        <p:nvSpPr>
          <p:cNvPr id="3" name="Title 2"/>
          <p:cNvSpPr>
            <a:spLocks noGrp="1"/>
          </p:cNvSpPr>
          <p:nvPr>
            <p:ph type="title"/>
          </p:nvPr>
        </p:nvSpPr>
        <p:spPr/>
        <p:txBody>
          <a:bodyPr/>
          <a:lstStyle/>
          <a:p>
            <a:r>
              <a:rPr lang="en-US" dirty="0"/>
              <a:t>Problem Statement</a:t>
            </a:r>
          </a:p>
        </p:txBody>
      </p:sp>
      <p:sp>
        <p:nvSpPr>
          <p:cNvPr id="4" name="Footer Placeholder 2"/>
          <p:cNvSpPr txBox="1">
            <a:spLocks/>
          </p:cNvSpPr>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l" defTabSz="457200" rtl="0" fontAlgn="base">
              <a:spcBef>
                <a:spcPct val="0"/>
              </a:spcBef>
              <a:spcAft>
                <a:spcPct val="0"/>
              </a:spcAft>
              <a:defRPr sz="1000" kern="1200">
                <a:solidFill>
                  <a:schemeClr val="bg1"/>
                </a:solidFill>
                <a:latin typeface="Arial" charset="0"/>
                <a:ea typeface="ＭＳ Ｐゴシック" pitchFamily="4" charset="-128"/>
                <a:cs typeface="Arial" charset="0"/>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a:lstStyle>
          <a:p>
            <a:pPr>
              <a:defRPr/>
            </a:pPr>
            <a:r>
              <a:rPr lang="en-US" dirty="0"/>
              <a:t>www.openfabrics.org</a:t>
            </a:r>
          </a:p>
        </p:txBody>
      </p:sp>
    </p:spTree>
    <p:extLst>
      <p:ext uri="{BB962C8B-B14F-4D97-AF65-F5344CB8AC3E}">
        <p14:creationId xmlns:p14="http://schemas.microsoft.com/office/powerpoint/2010/main" val="131628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Down Arrow 92"/>
          <p:cNvSpPr/>
          <p:nvPr/>
        </p:nvSpPr>
        <p:spPr>
          <a:xfrm>
            <a:off x="4864856" y="3676425"/>
            <a:ext cx="188498" cy="642624"/>
          </a:xfrm>
          <a:prstGeom prst="downArrow">
            <a:avLst/>
          </a:prstGeom>
          <a:gradFill>
            <a:gsLst>
              <a:gs pos="0">
                <a:srgbClr val="FF0000"/>
              </a:gs>
              <a:gs pos="100000">
                <a:srgbClr val="C00000"/>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92" name="Cloud 91"/>
          <p:cNvSpPr/>
          <p:nvPr/>
        </p:nvSpPr>
        <p:spPr>
          <a:xfrm>
            <a:off x="4105702" y="3137584"/>
            <a:ext cx="1535621" cy="588549"/>
          </a:xfrm>
          <a:prstGeom prst="cloud">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r>
              <a:rPr lang="en-US" sz="1400" dirty="0">
                <a:solidFill>
                  <a:prstClr val="white"/>
                </a:solidFill>
              </a:rPr>
              <a:t>Fabric Services</a:t>
            </a:r>
            <a:endParaRPr lang="en-GB" sz="1400" dirty="0">
              <a:solidFill>
                <a:prstClr val="white"/>
              </a:solidFill>
            </a:endParaRPr>
          </a:p>
        </p:txBody>
      </p:sp>
      <p:sp>
        <p:nvSpPr>
          <p:cNvPr id="6" name="Title 5"/>
          <p:cNvSpPr>
            <a:spLocks noGrp="1"/>
          </p:cNvSpPr>
          <p:nvPr>
            <p:ph type="title"/>
          </p:nvPr>
        </p:nvSpPr>
        <p:spPr/>
        <p:txBody>
          <a:bodyPr/>
          <a:lstStyle/>
          <a:p>
            <a:r>
              <a:rPr lang="en-US" dirty="0"/>
              <a:t>The Fabric Admin Problem</a:t>
            </a:r>
          </a:p>
        </p:txBody>
      </p:sp>
      <p:sp>
        <p:nvSpPr>
          <p:cNvPr id="5" name="Footer Placeholder 4"/>
          <p:cNvSpPr>
            <a:spLocks noGrp="1"/>
          </p:cNvSpPr>
          <p:nvPr>
            <p:ph type="ftr" sz="quarter" idx="14"/>
          </p:nvPr>
        </p:nvSpPr>
        <p:spPr/>
        <p:txBody>
          <a:bodyPr/>
          <a:lstStyle/>
          <a:p>
            <a:r>
              <a:rPr lang="en-US" dirty="0">
                <a:solidFill>
                  <a:prstClr val="black"/>
                </a:solidFill>
              </a:rPr>
              <a:t>© OpenFabrics Alliance</a:t>
            </a:r>
          </a:p>
        </p:txBody>
      </p:sp>
      <p:sp>
        <p:nvSpPr>
          <p:cNvPr id="4" name="Slide Number Placeholder 3"/>
          <p:cNvSpPr>
            <a:spLocks noGrp="1"/>
          </p:cNvSpPr>
          <p:nvPr>
            <p:ph type="sldNum" sz="quarter" idx="15"/>
          </p:nvPr>
        </p:nvSpPr>
        <p:spPr>
          <a:xfrm>
            <a:off x="3588085" y="6453235"/>
            <a:ext cx="2057400" cy="365125"/>
          </a:xfrm>
        </p:spPr>
        <p:txBody>
          <a:bodyPr/>
          <a:lstStyle/>
          <a:p>
            <a:fld id="{0743EA0E-C5B1-48EC-8082-F253EA88050D}" type="slidenum">
              <a:rPr lang="en-US" smtClean="0">
                <a:solidFill>
                  <a:prstClr val="black"/>
                </a:solidFill>
              </a:rPr>
              <a:pPr/>
              <a:t>4</a:t>
            </a:fld>
            <a:endParaRPr lang="en-US" dirty="0">
              <a:solidFill>
                <a:prstClr val="black"/>
              </a:solidFill>
            </a:endParaRPr>
          </a:p>
        </p:txBody>
      </p:sp>
      <p:sp>
        <p:nvSpPr>
          <p:cNvPr id="30" name="Content Placeholder 4"/>
          <p:cNvSpPr txBox="1">
            <a:spLocks/>
          </p:cNvSpPr>
          <p:nvPr/>
        </p:nvSpPr>
        <p:spPr>
          <a:xfrm>
            <a:off x="19183" y="2301482"/>
            <a:ext cx="3608699" cy="3861181"/>
          </a:xfrm>
          <a:prstGeom prst="rect">
            <a:avLst/>
          </a:prstGeom>
          <a:solidFill>
            <a:schemeClr val="bg1">
              <a:lumMod val="85000"/>
              <a:alpha val="73000"/>
            </a:schemeClr>
          </a:solidFill>
        </p:spPr>
        <p:txBody>
          <a:bodyPr vert="horz" lIns="68580" tIns="34290" rIns="68580" bIns="34290" rtlCol="0">
            <a:noAutofit/>
          </a:bodyPr>
          <a:lst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fontAlgn="auto">
              <a:spcAft>
                <a:spcPts val="0"/>
              </a:spcAft>
              <a:buNone/>
            </a:pPr>
            <a:r>
              <a:rPr lang="en-US" sz="1500" dirty="0">
                <a:solidFill>
                  <a:prstClr val="black"/>
                </a:solidFill>
              </a:rPr>
              <a:t>The Fabric Admin Problem</a:t>
            </a:r>
          </a:p>
          <a:p>
            <a:pPr lvl="1" fontAlgn="auto">
              <a:spcAft>
                <a:spcPts val="0"/>
              </a:spcAft>
            </a:pPr>
            <a:r>
              <a:rPr lang="en-US" sz="1200" dirty="0">
                <a:solidFill>
                  <a:prstClr val="black"/>
                </a:solidFill>
              </a:rPr>
              <a:t>Orchestration tools, workload managers, and middleware request configuration changes</a:t>
            </a:r>
          </a:p>
          <a:p>
            <a:pPr lvl="1" fontAlgn="auto">
              <a:spcAft>
                <a:spcPts val="0"/>
              </a:spcAft>
            </a:pPr>
            <a:r>
              <a:rPr lang="en-US" sz="1200" dirty="0">
                <a:solidFill>
                  <a:prstClr val="black"/>
                </a:solidFill>
              </a:rPr>
              <a:t>These tools need an abstracted view of fabric services</a:t>
            </a:r>
          </a:p>
          <a:p>
            <a:pPr lvl="1" fontAlgn="auto">
              <a:spcAft>
                <a:spcPts val="0"/>
              </a:spcAft>
            </a:pPr>
            <a:r>
              <a:rPr lang="en-US" sz="1200" dirty="0">
                <a:solidFill>
                  <a:prstClr val="black"/>
                </a:solidFill>
              </a:rPr>
              <a:t>Each fabric has different attributes</a:t>
            </a:r>
          </a:p>
          <a:p>
            <a:pPr lvl="1" fontAlgn="auto">
              <a:spcAft>
                <a:spcPts val="0"/>
              </a:spcAft>
            </a:pPr>
            <a:r>
              <a:rPr lang="en-US" sz="1200" dirty="0">
                <a:solidFill>
                  <a:prstClr val="black"/>
                </a:solidFill>
              </a:rPr>
              <a:t>Each fabric model is different</a:t>
            </a:r>
          </a:p>
          <a:p>
            <a:pPr lvl="1" fontAlgn="auto">
              <a:spcAft>
                <a:spcPts val="0"/>
              </a:spcAft>
            </a:pPr>
            <a:r>
              <a:rPr lang="en-US" sz="1200" dirty="0">
                <a:solidFill>
                  <a:prstClr val="black"/>
                </a:solidFill>
              </a:rPr>
              <a:t>Each fabric manager API set is different</a:t>
            </a:r>
          </a:p>
          <a:p>
            <a:pPr lvl="1" fontAlgn="auto">
              <a:spcAft>
                <a:spcPts val="0"/>
              </a:spcAft>
            </a:pPr>
            <a:r>
              <a:rPr lang="en-US" sz="1200" dirty="0">
                <a:solidFill>
                  <a:prstClr val="black"/>
                </a:solidFill>
              </a:rPr>
              <a:t>Only Ethernet is reasonably well understood by tools and apps</a:t>
            </a:r>
          </a:p>
          <a:p>
            <a:pPr lvl="1" fontAlgn="auto">
              <a:spcAft>
                <a:spcPts val="0"/>
              </a:spcAft>
            </a:pPr>
            <a:r>
              <a:rPr lang="en-US" sz="1200" dirty="0">
                <a:solidFill>
                  <a:prstClr val="black"/>
                </a:solidFill>
              </a:rPr>
              <a:t>Pre-configured clusters, pods, partitions, </a:t>
            </a:r>
            <a:r>
              <a:rPr lang="en-US" sz="1200" dirty="0" err="1">
                <a:solidFill>
                  <a:prstClr val="black"/>
                </a:solidFill>
              </a:rPr>
              <a:t>vLANs</a:t>
            </a:r>
            <a:r>
              <a:rPr lang="en-US" sz="1200" dirty="0">
                <a:solidFill>
                  <a:prstClr val="black"/>
                </a:solidFill>
              </a:rPr>
              <a:t>, or subnets required to avoid manual configuration at job launch</a:t>
            </a:r>
          </a:p>
          <a:p>
            <a:pPr lvl="1" fontAlgn="auto">
              <a:spcAft>
                <a:spcPts val="0"/>
              </a:spcAft>
            </a:pPr>
            <a:endParaRPr lang="en-US" sz="1200" dirty="0">
              <a:solidFill>
                <a:prstClr val="black"/>
              </a:solidFill>
            </a:endParaRPr>
          </a:p>
          <a:p>
            <a:pPr lvl="1" fontAlgn="auto">
              <a:spcAft>
                <a:spcPts val="0"/>
              </a:spcAft>
            </a:pPr>
            <a:r>
              <a:rPr lang="en-US" sz="1200" dirty="0">
                <a:solidFill>
                  <a:prstClr val="black"/>
                </a:solidFill>
              </a:rPr>
              <a:t>No common model of generic fabric services</a:t>
            </a:r>
          </a:p>
          <a:p>
            <a:pPr lvl="1" fontAlgn="auto">
              <a:spcAft>
                <a:spcPts val="0"/>
              </a:spcAft>
            </a:pPr>
            <a:r>
              <a:rPr lang="en-US" sz="1200" dirty="0">
                <a:solidFill>
                  <a:prstClr val="black"/>
                </a:solidFill>
              </a:rPr>
              <a:t>No common interfaces to manipulate fabric resources</a:t>
            </a:r>
          </a:p>
          <a:p>
            <a:pPr marL="223838" lvl="1" indent="0" fontAlgn="auto">
              <a:spcAft>
                <a:spcPts val="0"/>
              </a:spcAft>
              <a:buNone/>
            </a:pPr>
            <a:r>
              <a:rPr lang="en-US" sz="1200" dirty="0">
                <a:solidFill>
                  <a:prstClr val="black"/>
                </a:solidFill>
              </a:rPr>
              <a:t> </a:t>
            </a:r>
          </a:p>
        </p:txBody>
      </p:sp>
      <p:sp>
        <p:nvSpPr>
          <p:cNvPr id="68" name="TextBox 67"/>
          <p:cNvSpPr txBox="1"/>
          <p:nvPr/>
        </p:nvSpPr>
        <p:spPr>
          <a:xfrm>
            <a:off x="269606" y="6402862"/>
            <a:ext cx="3069815" cy="415498"/>
          </a:xfrm>
          <a:prstGeom prst="rect">
            <a:avLst/>
          </a:prstGeom>
          <a:noFill/>
          <a:ln>
            <a:solidFill>
              <a:srgbClr val="002060"/>
            </a:solidFill>
          </a:ln>
        </p:spPr>
        <p:txBody>
          <a:bodyPr wrap="none" rtlCol="0">
            <a:spAutoFit/>
          </a:bodyPr>
          <a:lstStyle/>
          <a:p>
            <a:pPr fontAlgn="auto">
              <a:spcBef>
                <a:spcPts val="0"/>
              </a:spcBef>
              <a:spcAft>
                <a:spcPts val="0"/>
              </a:spcAft>
            </a:pPr>
            <a:r>
              <a:rPr lang="en-US" sz="2100" b="1" dirty="0">
                <a:solidFill>
                  <a:srgbClr val="002060"/>
                </a:solidFill>
                <a:latin typeface="Calibri"/>
                <a:ea typeface="+mn-ea"/>
              </a:rPr>
              <a:t>Need a common interface</a:t>
            </a:r>
            <a:endParaRPr lang="en-GB" sz="2100" b="1" dirty="0">
              <a:solidFill>
                <a:srgbClr val="002060"/>
              </a:solidFill>
              <a:latin typeface="Calibri"/>
              <a:ea typeface="+mn-ea"/>
            </a:endParaRPr>
          </a:p>
        </p:txBody>
      </p:sp>
      <p:grpSp>
        <p:nvGrpSpPr>
          <p:cNvPr id="10" name="Group 9"/>
          <p:cNvGrpSpPr/>
          <p:nvPr/>
        </p:nvGrpSpPr>
        <p:grpSpPr>
          <a:xfrm>
            <a:off x="2981742" y="1525959"/>
            <a:ext cx="5788785" cy="648722"/>
            <a:chOff x="2981742" y="1525959"/>
            <a:chExt cx="5076361" cy="648722"/>
          </a:xfrm>
          <a:solidFill>
            <a:srgbClr val="C00000"/>
          </a:solidFill>
        </p:grpSpPr>
        <p:grpSp>
          <p:nvGrpSpPr>
            <p:cNvPr id="3" name="Group 2"/>
            <p:cNvGrpSpPr/>
            <p:nvPr/>
          </p:nvGrpSpPr>
          <p:grpSpPr>
            <a:xfrm>
              <a:off x="2981742" y="1852142"/>
              <a:ext cx="5076361" cy="322539"/>
              <a:chOff x="8802228" y="1727167"/>
              <a:chExt cx="2780171" cy="430055"/>
            </a:xfrm>
            <a:grpFill/>
          </p:grpSpPr>
          <p:sp>
            <p:nvSpPr>
              <p:cNvPr id="43" name="Rectangle 42"/>
              <p:cNvSpPr/>
              <p:nvPr/>
            </p:nvSpPr>
            <p:spPr bwMode="ltGray">
              <a:xfrm>
                <a:off x="8805440" y="1727167"/>
                <a:ext cx="780202" cy="364841"/>
              </a:xfrm>
              <a:prstGeom prst="rect">
                <a:avLst/>
              </a:prstGeom>
              <a:grp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90000"/>
                  </a:lnSpc>
                  <a:spcBef>
                    <a:spcPts val="0"/>
                  </a:spcBef>
                  <a:spcAft>
                    <a:spcPts val="0"/>
                  </a:spcAft>
                </a:pPr>
                <a:r>
                  <a:rPr lang="en-US" sz="1200" dirty="0" err="1">
                    <a:solidFill>
                      <a:prstClr val="white"/>
                    </a:solidFill>
                  </a:rPr>
                  <a:t>Slurm</a:t>
                </a:r>
                <a:endParaRPr lang="en-US" sz="1200" dirty="0">
                  <a:solidFill>
                    <a:prstClr val="white"/>
                  </a:solidFill>
                </a:endParaRPr>
              </a:p>
            </p:txBody>
          </p:sp>
          <p:cxnSp>
            <p:nvCxnSpPr>
              <p:cNvPr id="45" name="Straight Connector 44"/>
              <p:cNvCxnSpPr/>
              <p:nvPr/>
            </p:nvCxnSpPr>
            <p:spPr>
              <a:xfrm>
                <a:off x="8802228" y="2156988"/>
                <a:ext cx="2780171" cy="234"/>
              </a:xfrm>
              <a:prstGeom prst="line">
                <a:avLst/>
              </a:prstGeom>
              <a:grpFill/>
              <a:ln w="38100"/>
            </p:spPr>
            <p:style>
              <a:lnRef idx="2">
                <a:schemeClr val="accent1"/>
              </a:lnRef>
              <a:fillRef idx="0">
                <a:schemeClr val="accent1"/>
              </a:fillRef>
              <a:effectRef idx="1">
                <a:schemeClr val="accent1"/>
              </a:effectRef>
              <a:fontRef idx="minor">
                <a:schemeClr val="tx1"/>
              </a:fontRef>
            </p:style>
          </p:cxnSp>
        </p:grpSp>
        <p:sp>
          <p:nvSpPr>
            <p:cNvPr id="47" name="Rectangle 46"/>
            <p:cNvSpPr/>
            <p:nvPr/>
          </p:nvSpPr>
          <p:spPr bwMode="ltGray">
            <a:xfrm>
              <a:off x="2981742" y="1525959"/>
              <a:ext cx="5057539" cy="273629"/>
            </a:xfrm>
            <a:prstGeom prst="rect">
              <a:avLst/>
            </a:prstGeom>
            <a:solidFill>
              <a:schemeClr val="accent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90000"/>
                </a:lnSpc>
                <a:spcBef>
                  <a:spcPts val="0"/>
                </a:spcBef>
                <a:spcAft>
                  <a:spcPts val="0"/>
                </a:spcAft>
              </a:pPr>
              <a:r>
                <a:rPr lang="en-US" sz="1200" dirty="0">
                  <a:solidFill>
                    <a:prstClr val="white"/>
                  </a:solidFill>
                </a:rPr>
                <a:t>User APPs &amp; Libraries</a:t>
              </a:r>
            </a:p>
          </p:txBody>
        </p:sp>
      </p:grpSp>
      <p:sp>
        <p:nvSpPr>
          <p:cNvPr id="56" name="Rectangle 55"/>
          <p:cNvSpPr/>
          <p:nvPr/>
        </p:nvSpPr>
        <p:spPr bwMode="ltGray">
          <a:xfrm>
            <a:off x="5317936" y="4525312"/>
            <a:ext cx="494679" cy="1469527"/>
          </a:xfrm>
          <a:prstGeom prst="rect">
            <a:avLst/>
          </a:prstGeom>
          <a:solidFill>
            <a:schemeClr val="tx2">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fontAlgn="auto">
              <a:lnSpc>
                <a:spcPct val="90000"/>
              </a:lnSpc>
              <a:spcBef>
                <a:spcPts val="0"/>
              </a:spcBef>
              <a:spcAft>
                <a:spcPts val="0"/>
              </a:spcAft>
            </a:pPr>
            <a:r>
              <a:rPr lang="en-US" sz="1200" dirty="0">
                <a:solidFill>
                  <a:prstClr val="white"/>
                </a:solidFill>
              </a:rPr>
              <a:t>Gen-Z</a:t>
            </a:r>
          </a:p>
          <a:p>
            <a:pPr algn="ctr" fontAlgn="auto">
              <a:lnSpc>
                <a:spcPct val="90000"/>
              </a:lnSpc>
              <a:spcBef>
                <a:spcPts val="0"/>
              </a:spcBef>
              <a:spcAft>
                <a:spcPts val="0"/>
              </a:spcAft>
            </a:pPr>
            <a:r>
              <a:rPr lang="en-US" sz="1200" dirty="0">
                <a:solidFill>
                  <a:prstClr val="white"/>
                </a:solidFill>
              </a:rPr>
              <a:t>Fabric Manager</a:t>
            </a:r>
          </a:p>
        </p:txBody>
      </p:sp>
      <p:sp>
        <p:nvSpPr>
          <p:cNvPr id="59" name="Rectangle 58"/>
          <p:cNvSpPr/>
          <p:nvPr/>
        </p:nvSpPr>
        <p:spPr bwMode="ltGray">
          <a:xfrm>
            <a:off x="5306039" y="6031609"/>
            <a:ext cx="515038" cy="294825"/>
          </a:xfrm>
          <a:prstGeom prst="rect">
            <a:avLst/>
          </a:prstGeom>
          <a:solidFill>
            <a:srgbClr val="C0000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90000"/>
              </a:lnSpc>
              <a:spcBef>
                <a:spcPts val="0"/>
              </a:spcBef>
              <a:spcAft>
                <a:spcPts val="0"/>
              </a:spcAft>
            </a:pPr>
            <a:r>
              <a:rPr lang="en-US" sz="1050" dirty="0">
                <a:solidFill>
                  <a:prstClr val="white"/>
                </a:solidFill>
              </a:rPr>
              <a:t>Gen-Z</a:t>
            </a:r>
          </a:p>
          <a:p>
            <a:pPr algn="ctr" fontAlgn="auto">
              <a:lnSpc>
                <a:spcPct val="90000"/>
              </a:lnSpc>
              <a:spcBef>
                <a:spcPts val="0"/>
              </a:spcBef>
              <a:spcAft>
                <a:spcPts val="0"/>
              </a:spcAft>
            </a:pPr>
            <a:r>
              <a:rPr lang="en-US" sz="1050" dirty="0">
                <a:solidFill>
                  <a:prstClr val="white"/>
                </a:solidFill>
              </a:rPr>
              <a:t> HW</a:t>
            </a:r>
          </a:p>
        </p:txBody>
      </p:sp>
      <p:sp>
        <p:nvSpPr>
          <p:cNvPr id="66" name="Down Arrow 65"/>
          <p:cNvSpPr/>
          <p:nvPr/>
        </p:nvSpPr>
        <p:spPr>
          <a:xfrm>
            <a:off x="5469309" y="3667463"/>
            <a:ext cx="188498" cy="642624"/>
          </a:xfrm>
          <a:prstGeom prst="downArrow">
            <a:avLst/>
          </a:prstGeom>
          <a:gradFill>
            <a:gsLst>
              <a:gs pos="0">
                <a:srgbClr val="FF0000"/>
              </a:gs>
              <a:gs pos="100000">
                <a:srgbClr val="C00000"/>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103" name="Cloud 102"/>
          <p:cNvSpPr/>
          <p:nvPr/>
        </p:nvSpPr>
        <p:spPr>
          <a:xfrm>
            <a:off x="4702101" y="3136009"/>
            <a:ext cx="1535621" cy="588549"/>
          </a:xfrm>
          <a:prstGeom prst="cloud">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r>
              <a:rPr lang="en-US" sz="1400" dirty="0">
                <a:solidFill>
                  <a:prstClr val="white"/>
                </a:solidFill>
              </a:rPr>
              <a:t>Fabric Services</a:t>
            </a:r>
            <a:endParaRPr lang="en-GB" sz="1400" dirty="0">
              <a:solidFill>
                <a:prstClr val="white"/>
              </a:solidFill>
            </a:endParaRPr>
          </a:p>
        </p:txBody>
      </p:sp>
      <p:sp>
        <p:nvSpPr>
          <p:cNvPr id="54" name="Rounded Rectangle 53"/>
          <p:cNvSpPr/>
          <p:nvPr/>
        </p:nvSpPr>
        <p:spPr>
          <a:xfrm>
            <a:off x="5883448" y="4310087"/>
            <a:ext cx="398177" cy="190970"/>
          </a:xfrm>
          <a:prstGeom prst="roundRect">
            <a:avLst/>
          </a:prstGeom>
          <a:solidFill>
            <a:srgbClr val="C0000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r>
              <a:rPr lang="en-US" sz="1050" dirty="0">
                <a:solidFill>
                  <a:prstClr val="white"/>
                </a:solidFill>
              </a:rPr>
              <a:t>IB</a:t>
            </a:r>
            <a:endParaRPr lang="en-GB" sz="1050" dirty="0">
              <a:solidFill>
                <a:prstClr val="white"/>
              </a:solidFill>
            </a:endParaRPr>
          </a:p>
        </p:txBody>
      </p:sp>
      <p:sp>
        <p:nvSpPr>
          <p:cNvPr id="55" name="Rounded Rectangle 54"/>
          <p:cNvSpPr/>
          <p:nvPr/>
        </p:nvSpPr>
        <p:spPr>
          <a:xfrm>
            <a:off x="6757593" y="4302928"/>
            <a:ext cx="619331" cy="187908"/>
          </a:xfrm>
          <a:prstGeom prst="roundRect">
            <a:avLst/>
          </a:prstGeom>
          <a:solidFill>
            <a:srgbClr val="00206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r>
              <a:rPr lang="en-US" sz="900" dirty="0">
                <a:solidFill>
                  <a:prstClr val="white"/>
                </a:solidFill>
              </a:rPr>
              <a:t>Ethernet</a:t>
            </a:r>
            <a:endParaRPr lang="en-GB" sz="900" dirty="0">
              <a:solidFill>
                <a:prstClr val="white"/>
              </a:solidFill>
            </a:endParaRPr>
          </a:p>
        </p:txBody>
      </p:sp>
      <p:sp>
        <p:nvSpPr>
          <p:cNvPr id="58" name="Rounded Rectangle 57"/>
          <p:cNvSpPr/>
          <p:nvPr/>
        </p:nvSpPr>
        <p:spPr>
          <a:xfrm>
            <a:off x="6328479" y="4302929"/>
            <a:ext cx="428444" cy="187907"/>
          </a:xfrm>
          <a:prstGeom prst="roundRect">
            <a:avLst/>
          </a:prstGeom>
          <a:solidFill>
            <a:srgbClr val="C0000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r>
              <a:rPr lang="en-US" sz="900" dirty="0">
                <a:solidFill>
                  <a:prstClr val="white"/>
                </a:solidFill>
              </a:rPr>
              <a:t>…</a:t>
            </a:r>
            <a:endParaRPr lang="en-GB" sz="900" dirty="0">
              <a:solidFill>
                <a:prstClr val="white"/>
              </a:solidFill>
            </a:endParaRPr>
          </a:p>
        </p:txBody>
      </p:sp>
      <p:sp>
        <p:nvSpPr>
          <p:cNvPr id="60" name="Rounded Rectangle 59"/>
          <p:cNvSpPr/>
          <p:nvPr/>
        </p:nvSpPr>
        <p:spPr>
          <a:xfrm>
            <a:off x="5293523" y="4303297"/>
            <a:ext cx="558988" cy="203631"/>
          </a:xfrm>
          <a:prstGeom prst="roundRect">
            <a:avLst/>
          </a:prstGeom>
          <a:solidFill>
            <a:srgbClr val="C0000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r>
              <a:rPr lang="en-US" sz="1050" dirty="0">
                <a:solidFill>
                  <a:prstClr val="white"/>
                </a:solidFill>
              </a:rPr>
              <a:t>Gen-Z</a:t>
            </a:r>
            <a:endParaRPr lang="en-GB" sz="1050" dirty="0">
              <a:solidFill>
                <a:prstClr val="white"/>
              </a:solidFill>
            </a:endParaRPr>
          </a:p>
        </p:txBody>
      </p:sp>
      <p:sp>
        <p:nvSpPr>
          <p:cNvPr id="61" name="Down Arrow 60"/>
          <p:cNvSpPr/>
          <p:nvPr/>
        </p:nvSpPr>
        <p:spPr>
          <a:xfrm>
            <a:off x="7007489" y="3674948"/>
            <a:ext cx="131381" cy="6560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69" name="Down Arrow 68"/>
          <p:cNvSpPr/>
          <p:nvPr/>
        </p:nvSpPr>
        <p:spPr>
          <a:xfrm>
            <a:off x="5988730" y="3668996"/>
            <a:ext cx="188498" cy="642624"/>
          </a:xfrm>
          <a:prstGeom prst="downArrow">
            <a:avLst/>
          </a:prstGeom>
          <a:gradFill>
            <a:gsLst>
              <a:gs pos="0">
                <a:srgbClr val="FF0000"/>
              </a:gs>
              <a:gs pos="100000">
                <a:srgbClr val="C00000"/>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70" name="Down Arrow 69"/>
          <p:cNvSpPr/>
          <p:nvPr/>
        </p:nvSpPr>
        <p:spPr>
          <a:xfrm>
            <a:off x="6451931" y="3667463"/>
            <a:ext cx="188498" cy="642624"/>
          </a:xfrm>
          <a:prstGeom prst="downArrow">
            <a:avLst/>
          </a:prstGeom>
          <a:gradFill>
            <a:gsLst>
              <a:gs pos="0">
                <a:srgbClr val="FF0000"/>
              </a:gs>
              <a:gs pos="100000">
                <a:srgbClr val="C00000"/>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71" name="Rectangle 70"/>
          <p:cNvSpPr/>
          <p:nvPr/>
        </p:nvSpPr>
        <p:spPr bwMode="ltGray">
          <a:xfrm>
            <a:off x="6819285" y="4525312"/>
            <a:ext cx="479592" cy="1469527"/>
          </a:xfrm>
          <a:prstGeom prst="rect">
            <a:avLst/>
          </a:prstGeom>
          <a:solidFill>
            <a:schemeClr val="tx2">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fontAlgn="auto">
              <a:lnSpc>
                <a:spcPct val="90000"/>
              </a:lnSpc>
              <a:spcBef>
                <a:spcPts val="0"/>
              </a:spcBef>
              <a:spcAft>
                <a:spcPts val="0"/>
              </a:spcAft>
            </a:pPr>
            <a:r>
              <a:rPr lang="en-US" sz="1200" dirty="0">
                <a:solidFill>
                  <a:prstClr val="white"/>
                </a:solidFill>
              </a:rPr>
              <a:t>Ethernet</a:t>
            </a:r>
          </a:p>
          <a:p>
            <a:pPr algn="ctr" fontAlgn="auto">
              <a:lnSpc>
                <a:spcPct val="90000"/>
              </a:lnSpc>
              <a:spcBef>
                <a:spcPts val="0"/>
              </a:spcBef>
              <a:spcAft>
                <a:spcPts val="0"/>
              </a:spcAft>
            </a:pPr>
            <a:r>
              <a:rPr lang="en-US" sz="1200" dirty="0">
                <a:solidFill>
                  <a:prstClr val="white"/>
                </a:solidFill>
              </a:rPr>
              <a:t>Fabric Managers</a:t>
            </a:r>
          </a:p>
        </p:txBody>
      </p:sp>
      <p:sp>
        <p:nvSpPr>
          <p:cNvPr id="72" name="Rectangle 71"/>
          <p:cNvSpPr/>
          <p:nvPr/>
        </p:nvSpPr>
        <p:spPr bwMode="ltGray">
          <a:xfrm>
            <a:off x="6809739" y="6024121"/>
            <a:ext cx="515038" cy="294825"/>
          </a:xfrm>
          <a:prstGeom prst="rect">
            <a:avLst/>
          </a:prstGeom>
          <a:solidFill>
            <a:srgbClr val="C0000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90000"/>
              </a:lnSpc>
              <a:spcBef>
                <a:spcPts val="0"/>
              </a:spcBef>
              <a:spcAft>
                <a:spcPts val="0"/>
              </a:spcAft>
            </a:pPr>
            <a:r>
              <a:rPr lang="en-US" sz="1050" dirty="0">
                <a:solidFill>
                  <a:prstClr val="white"/>
                </a:solidFill>
              </a:rPr>
              <a:t>Eth</a:t>
            </a:r>
          </a:p>
          <a:p>
            <a:pPr algn="ctr" fontAlgn="auto">
              <a:lnSpc>
                <a:spcPct val="90000"/>
              </a:lnSpc>
              <a:spcBef>
                <a:spcPts val="0"/>
              </a:spcBef>
              <a:spcAft>
                <a:spcPts val="0"/>
              </a:spcAft>
            </a:pPr>
            <a:r>
              <a:rPr lang="en-US" sz="1050" dirty="0">
                <a:solidFill>
                  <a:prstClr val="white"/>
                </a:solidFill>
              </a:rPr>
              <a:t> HW</a:t>
            </a:r>
          </a:p>
        </p:txBody>
      </p:sp>
      <p:sp>
        <p:nvSpPr>
          <p:cNvPr id="73" name="Rectangle 72"/>
          <p:cNvSpPr/>
          <p:nvPr/>
        </p:nvSpPr>
        <p:spPr bwMode="ltGray">
          <a:xfrm>
            <a:off x="5883448" y="4525312"/>
            <a:ext cx="398177" cy="1469527"/>
          </a:xfrm>
          <a:prstGeom prst="rect">
            <a:avLst/>
          </a:prstGeom>
          <a:solidFill>
            <a:schemeClr val="tx2">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fontAlgn="auto">
              <a:lnSpc>
                <a:spcPct val="90000"/>
              </a:lnSpc>
              <a:spcBef>
                <a:spcPts val="0"/>
              </a:spcBef>
              <a:spcAft>
                <a:spcPts val="0"/>
              </a:spcAft>
            </a:pPr>
            <a:r>
              <a:rPr lang="en-US" sz="1200" dirty="0">
                <a:solidFill>
                  <a:prstClr val="white"/>
                </a:solidFill>
              </a:rPr>
              <a:t>IB</a:t>
            </a:r>
          </a:p>
          <a:p>
            <a:pPr algn="ctr" fontAlgn="auto">
              <a:lnSpc>
                <a:spcPct val="90000"/>
              </a:lnSpc>
              <a:spcBef>
                <a:spcPts val="0"/>
              </a:spcBef>
              <a:spcAft>
                <a:spcPts val="0"/>
              </a:spcAft>
            </a:pPr>
            <a:r>
              <a:rPr lang="en-US" sz="1200" dirty="0">
                <a:solidFill>
                  <a:prstClr val="white"/>
                </a:solidFill>
              </a:rPr>
              <a:t>Fabric Manager</a:t>
            </a:r>
          </a:p>
        </p:txBody>
      </p:sp>
      <p:sp>
        <p:nvSpPr>
          <p:cNvPr id="74" name="Rectangle 73"/>
          <p:cNvSpPr/>
          <p:nvPr/>
        </p:nvSpPr>
        <p:spPr bwMode="ltGray">
          <a:xfrm>
            <a:off x="6362548" y="4525312"/>
            <a:ext cx="398177" cy="1469527"/>
          </a:xfrm>
          <a:prstGeom prst="rect">
            <a:avLst/>
          </a:prstGeom>
          <a:solidFill>
            <a:schemeClr val="tx2">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fontAlgn="auto">
              <a:lnSpc>
                <a:spcPct val="90000"/>
              </a:lnSpc>
              <a:spcBef>
                <a:spcPts val="0"/>
              </a:spcBef>
              <a:spcAft>
                <a:spcPts val="0"/>
              </a:spcAft>
            </a:pPr>
            <a:r>
              <a:rPr lang="en-US" sz="1200" dirty="0">
                <a:solidFill>
                  <a:prstClr val="white"/>
                </a:solidFill>
              </a:rPr>
              <a:t>…</a:t>
            </a:r>
          </a:p>
          <a:p>
            <a:pPr algn="ctr" fontAlgn="auto">
              <a:lnSpc>
                <a:spcPct val="90000"/>
              </a:lnSpc>
              <a:spcBef>
                <a:spcPts val="0"/>
              </a:spcBef>
              <a:spcAft>
                <a:spcPts val="0"/>
              </a:spcAft>
            </a:pPr>
            <a:r>
              <a:rPr lang="en-US" sz="1200" dirty="0">
                <a:solidFill>
                  <a:prstClr val="white"/>
                </a:solidFill>
              </a:rPr>
              <a:t>Fabric Manager</a:t>
            </a:r>
          </a:p>
        </p:txBody>
      </p:sp>
      <p:sp>
        <p:nvSpPr>
          <p:cNvPr id="75" name="Rectangle 74"/>
          <p:cNvSpPr/>
          <p:nvPr/>
        </p:nvSpPr>
        <p:spPr bwMode="ltGray">
          <a:xfrm>
            <a:off x="5859105" y="6036384"/>
            <a:ext cx="422520" cy="294825"/>
          </a:xfrm>
          <a:prstGeom prst="rect">
            <a:avLst/>
          </a:prstGeom>
          <a:solidFill>
            <a:srgbClr val="C0000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90000"/>
              </a:lnSpc>
              <a:spcBef>
                <a:spcPts val="0"/>
              </a:spcBef>
              <a:spcAft>
                <a:spcPts val="0"/>
              </a:spcAft>
            </a:pPr>
            <a:r>
              <a:rPr lang="en-US" sz="1050" dirty="0">
                <a:solidFill>
                  <a:prstClr val="white"/>
                </a:solidFill>
              </a:rPr>
              <a:t>IB</a:t>
            </a:r>
          </a:p>
          <a:p>
            <a:pPr algn="ctr" fontAlgn="auto">
              <a:lnSpc>
                <a:spcPct val="90000"/>
              </a:lnSpc>
              <a:spcBef>
                <a:spcPts val="0"/>
              </a:spcBef>
              <a:spcAft>
                <a:spcPts val="0"/>
              </a:spcAft>
            </a:pPr>
            <a:r>
              <a:rPr lang="en-US" sz="1050" dirty="0">
                <a:solidFill>
                  <a:prstClr val="white"/>
                </a:solidFill>
              </a:rPr>
              <a:t> HW</a:t>
            </a:r>
          </a:p>
        </p:txBody>
      </p:sp>
      <p:sp>
        <p:nvSpPr>
          <p:cNvPr id="76" name="Rectangle 75"/>
          <p:cNvSpPr/>
          <p:nvPr/>
        </p:nvSpPr>
        <p:spPr bwMode="ltGray">
          <a:xfrm>
            <a:off x="6349191" y="6031609"/>
            <a:ext cx="422520" cy="294825"/>
          </a:xfrm>
          <a:prstGeom prst="rect">
            <a:avLst/>
          </a:prstGeom>
          <a:solidFill>
            <a:srgbClr val="C0000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90000"/>
              </a:lnSpc>
              <a:spcBef>
                <a:spcPts val="0"/>
              </a:spcBef>
              <a:spcAft>
                <a:spcPts val="0"/>
              </a:spcAft>
            </a:pPr>
            <a:r>
              <a:rPr lang="en-US" sz="1050" dirty="0">
                <a:solidFill>
                  <a:prstClr val="white"/>
                </a:solidFill>
              </a:rPr>
              <a:t>…</a:t>
            </a:r>
          </a:p>
          <a:p>
            <a:pPr algn="ctr" fontAlgn="auto">
              <a:lnSpc>
                <a:spcPct val="90000"/>
              </a:lnSpc>
              <a:spcBef>
                <a:spcPts val="0"/>
              </a:spcBef>
              <a:spcAft>
                <a:spcPts val="0"/>
              </a:spcAft>
            </a:pPr>
            <a:r>
              <a:rPr lang="en-US" sz="1050" dirty="0">
                <a:solidFill>
                  <a:prstClr val="white"/>
                </a:solidFill>
              </a:rPr>
              <a:t> HW</a:t>
            </a:r>
          </a:p>
        </p:txBody>
      </p:sp>
      <p:sp>
        <p:nvSpPr>
          <p:cNvPr id="77" name="Cloud 76"/>
          <p:cNvSpPr/>
          <p:nvPr/>
        </p:nvSpPr>
        <p:spPr>
          <a:xfrm>
            <a:off x="5603249" y="3141073"/>
            <a:ext cx="1535621" cy="588549"/>
          </a:xfrm>
          <a:prstGeom prst="cloud">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r>
              <a:rPr lang="en-US" sz="1400" dirty="0">
                <a:solidFill>
                  <a:prstClr val="white"/>
                </a:solidFill>
              </a:rPr>
              <a:t>Fabric Services</a:t>
            </a:r>
            <a:endParaRPr lang="en-GB" sz="1400" dirty="0">
              <a:solidFill>
                <a:prstClr val="white"/>
              </a:solidFill>
            </a:endParaRPr>
          </a:p>
        </p:txBody>
      </p:sp>
      <p:sp>
        <p:nvSpPr>
          <p:cNvPr id="78" name="Cloud 77"/>
          <p:cNvSpPr/>
          <p:nvPr/>
        </p:nvSpPr>
        <p:spPr>
          <a:xfrm>
            <a:off x="6534416" y="3145033"/>
            <a:ext cx="1208907" cy="588549"/>
          </a:xfrm>
          <a:prstGeom prst="cloud">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r>
              <a:rPr lang="en-US" sz="1400" dirty="0">
                <a:solidFill>
                  <a:prstClr val="white"/>
                </a:solidFill>
              </a:rPr>
              <a:t>Fabric Services</a:t>
            </a:r>
            <a:endParaRPr lang="en-GB" sz="1400" dirty="0">
              <a:solidFill>
                <a:prstClr val="white"/>
              </a:solidFill>
            </a:endParaRPr>
          </a:p>
        </p:txBody>
      </p:sp>
      <p:sp>
        <p:nvSpPr>
          <p:cNvPr id="81" name="Rounded Rectangle 80"/>
          <p:cNvSpPr/>
          <p:nvPr/>
        </p:nvSpPr>
        <p:spPr>
          <a:xfrm>
            <a:off x="4689070" y="4310087"/>
            <a:ext cx="558988" cy="203631"/>
          </a:xfrm>
          <a:prstGeom prst="roundRect">
            <a:avLst/>
          </a:prstGeom>
          <a:solidFill>
            <a:srgbClr val="C0000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r>
              <a:rPr lang="en-US" sz="1050" dirty="0">
                <a:solidFill>
                  <a:prstClr val="white"/>
                </a:solidFill>
              </a:rPr>
              <a:t>AWS</a:t>
            </a:r>
            <a:endParaRPr lang="en-GB" sz="1050" dirty="0">
              <a:solidFill>
                <a:prstClr val="white"/>
              </a:solidFill>
            </a:endParaRPr>
          </a:p>
        </p:txBody>
      </p:sp>
      <p:sp>
        <p:nvSpPr>
          <p:cNvPr id="82" name="Rectangle 81"/>
          <p:cNvSpPr/>
          <p:nvPr/>
        </p:nvSpPr>
        <p:spPr bwMode="ltGray">
          <a:xfrm>
            <a:off x="4702101" y="1855796"/>
            <a:ext cx="1624512" cy="273629"/>
          </a:xfrm>
          <a:prstGeom prst="rect">
            <a:avLst/>
          </a:prstGeom>
          <a:solidFill>
            <a:srgbClr val="C0000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90000"/>
              </a:lnSpc>
              <a:spcBef>
                <a:spcPts val="0"/>
              </a:spcBef>
              <a:spcAft>
                <a:spcPts val="0"/>
              </a:spcAft>
            </a:pPr>
            <a:r>
              <a:rPr lang="en-US" sz="1200" dirty="0">
                <a:solidFill>
                  <a:prstClr val="white"/>
                </a:solidFill>
              </a:rPr>
              <a:t>PBS</a:t>
            </a:r>
          </a:p>
        </p:txBody>
      </p:sp>
      <p:sp>
        <p:nvSpPr>
          <p:cNvPr id="83" name="Rectangle 82"/>
          <p:cNvSpPr/>
          <p:nvPr/>
        </p:nvSpPr>
        <p:spPr bwMode="ltGray">
          <a:xfrm>
            <a:off x="6404433" y="1846632"/>
            <a:ext cx="1033597" cy="273629"/>
          </a:xfrm>
          <a:prstGeom prst="rect">
            <a:avLst/>
          </a:prstGeom>
          <a:solidFill>
            <a:srgbClr val="C0000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90000"/>
              </a:lnSpc>
              <a:spcBef>
                <a:spcPts val="0"/>
              </a:spcBef>
              <a:spcAft>
                <a:spcPts val="0"/>
              </a:spcAft>
            </a:pPr>
            <a:r>
              <a:rPr lang="en-US" sz="1200" dirty="0">
                <a:solidFill>
                  <a:prstClr val="white"/>
                </a:solidFill>
              </a:rPr>
              <a:t>Kubernetes</a:t>
            </a:r>
          </a:p>
        </p:txBody>
      </p:sp>
      <p:sp>
        <p:nvSpPr>
          <p:cNvPr id="84" name="Rectangle 83"/>
          <p:cNvSpPr/>
          <p:nvPr/>
        </p:nvSpPr>
        <p:spPr bwMode="ltGray">
          <a:xfrm>
            <a:off x="7509473" y="1846627"/>
            <a:ext cx="1177327" cy="273629"/>
          </a:xfrm>
          <a:prstGeom prst="rect">
            <a:avLst/>
          </a:prstGeom>
          <a:solidFill>
            <a:srgbClr val="C0000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90000"/>
              </a:lnSpc>
              <a:spcBef>
                <a:spcPts val="0"/>
              </a:spcBef>
              <a:spcAft>
                <a:spcPts val="0"/>
              </a:spcAft>
            </a:pPr>
            <a:r>
              <a:rPr lang="en-US" sz="1200" dirty="0">
                <a:solidFill>
                  <a:prstClr val="white"/>
                </a:solidFill>
              </a:rPr>
              <a:t>Orchestration Managers</a:t>
            </a:r>
          </a:p>
        </p:txBody>
      </p:sp>
      <p:cxnSp>
        <p:nvCxnSpPr>
          <p:cNvPr id="18" name="Straight Arrow Connector 17"/>
          <p:cNvCxnSpPr>
            <a:stCxn id="43" idx="2"/>
            <a:endCxn id="103" idx="3"/>
          </p:cNvCxnSpPr>
          <p:nvPr/>
        </p:nvCxnSpPr>
        <p:spPr>
          <a:xfrm>
            <a:off x="3800686" y="2125771"/>
            <a:ext cx="1669226" cy="10438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43" idx="2"/>
            <a:endCxn id="77" idx="3"/>
          </p:cNvCxnSpPr>
          <p:nvPr/>
        </p:nvCxnSpPr>
        <p:spPr>
          <a:xfrm>
            <a:off x="3800686" y="2125771"/>
            <a:ext cx="2570374" cy="104895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43" idx="2"/>
            <a:endCxn id="78" idx="3"/>
          </p:cNvCxnSpPr>
          <p:nvPr/>
        </p:nvCxnSpPr>
        <p:spPr>
          <a:xfrm>
            <a:off x="3800686" y="2125771"/>
            <a:ext cx="3338184" cy="105291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83" idx="2"/>
            <a:endCxn id="103" idx="3"/>
          </p:cNvCxnSpPr>
          <p:nvPr/>
        </p:nvCxnSpPr>
        <p:spPr>
          <a:xfrm flipH="1">
            <a:off x="5469912" y="2120261"/>
            <a:ext cx="1451320" cy="104939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83" idx="2"/>
            <a:endCxn id="77" idx="3"/>
          </p:cNvCxnSpPr>
          <p:nvPr/>
        </p:nvCxnSpPr>
        <p:spPr>
          <a:xfrm flipH="1">
            <a:off x="6371060" y="2120261"/>
            <a:ext cx="550172" cy="105446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83" idx="2"/>
            <a:endCxn id="78" idx="3"/>
          </p:cNvCxnSpPr>
          <p:nvPr/>
        </p:nvCxnSpPr>
        <p:spPr>
          <a:xfrm>
            <a:off x="6921232" y="2120261"/>
            <a:ext cx="217638" cy="10584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9" name="Rectangle 88"/>
          <p:cNvSpPr/>
          <p:nvPr/>
        </p:nvSpPr>
        <p:spPr bwMode="ltGray">
          <a:xfrm>
            <a:off x="4736946" y="4525312"/>
            <a:ext cx="494679" cy="1469527"/>
          </a:xfrm>
          <a:prstGeom prst="rect">
            <a:avLst/>
          </a:prstGeom>
          <a:solidFill>
            <a:schemeClr val="tx2">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fontAlgn="auto">
              <a:lnSpc>
                <a:spcPct val="90000"/>
              </a:lnSpc>
              <a:spcBef>
                <a:spcPts val="0"/>
              </a:spcBef>
              <a:spcAft>
                <a:spcPts val="0"/>
              </a:spcAft>
            </a:pPr>
            <a:r>
              <a:rPr lang="en-US" sz="1200" dirty="0">
                <a:solidFill>
                  <a:prstClr val="white"/>
                </a:solidFill>
              </a:rPr>
              <a:t>Proprietary</a:t>
            </a:r>
          </a:p>
          <a:p>
            <a:pPr algn="ctr" fontAlgn="auto">
              <a:lnSpc>
                <a:spcPct val="90000"/>
              </a:lnSpc>
              <a:spcBef>
                <a:spcPts val="0"/>
              </a:spcBef>
              <a:spcAft>
                <a:spcPts val="0"/>
              </a:spcAft>
            </a:pPr>
            <a:r>
              <a:rPr lang="en-US" sz="1200" dirty="0">
                <a:solidFill>
                  <a:prstClr val="white"/>
                </a:solidFill>
              </a:rPr>
              <a:t>Fabric Manager</a:t>
            </a:r>
          </a:p>
        </p:txBody>
      </p:sp>
      <p:sp>
        <p:nvSpPr>
          <p:cNvPr id="91" name="Rectangle 90"/>
          <p:cNvSpPr/>
          <p:nvPr/>
        </p:nvSpPr>
        <p:spPr bwMode="ltGray">
          <a:xfrm>
            <a:off x="4735298" y="6027208"/>
            <a:ext cx="515038" cy="294825"/>
          </a:xfrm>
          <a:prstGeom prst="rect">
            <a:avLst/>
          </a:prstGeom>
          <a:solidFill>
            <a:srgbClr val="C0000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90000"/>
              </a:lnSpc>
              <a:spcBef>
                <a:spcPts val="0"/>
              </a:spcBef>
              <a:spcAft>
                <a:spcPts val="0"/>
              </a:spcAft>
            </a:pPr>
            <a:r>
              <a:rPr lang="en-US" sz="1050" dirty="0">
                <a:solidFill>
                  <a:prstClr val="white"/>
                </a:solidFill>
              </a:rPr>
              <a:t>AWS</a:t>
            </a:r>
          </a:p>
          <a:p>
            <a:pPr algn="ctr" fontAlgn="auto">
              <a:lnSpc>
                <a:spcPct val="90000"/>
              </a:lnSpc>
              <a:spcBef>
                <a:spcPts val="0"/>
              </a:spcBef>
              <a:spcAft>
                <a:spcPts val="0"/>
              </a:spcAft>
            </a:pPr>
            <a:r>
              <a:rPr lang="en-US" sz="1050" dirty="0">
                <a:solidFill>
                  <a:prstClr val="white"/>
                </a:solidFill>
              </a:rPr>
              <a:t> HW</a:t>
            </a:r>
          </a:p>
        </p:txBody>
      </p:sp>
      <p:cxnSp>
        <p:nvCxnSpPr>
          <p:cNvPr id="94" name="Straight Arrow Connector 93"/>
          <p:cNvCxnSpPr>
            <a:stCxn id="43" idx="2"/>
            <a:endCxn id="92" idx="3"/>
          </p:cNvCxnSpPr>
          <p:nvPr/>
        </p:nvCxnSpPr>
        <p:spPr>
          <a:xfrm>
            <a:off x="3800686" y="2125771"/>
            <a:ext cx="1072827" cy="10454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a:endCxn id="92" idx="3"/>
          </p:cNvCxnSpPr>
          <p:nvPr/>
        </p:nvCxnSpPr>
        <p:spPr>
          <a:xfrm flipH="1">
            <a:off x="4873513" y="2107307"/>
            <a:ext cx="2049183" cy="10639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a:stCxn id="82" idx="2"/>
            <a:endCxn id="77" idx="3"/>
          </p:cNvCxnSpPr>
          <p:nvPr/>
        </p:nvCxnSpPr>
        <p:spPr>
          <a:xfrm>
            <a:off x="5514357" y="2129425"/>
            <a:ext cx="856703" cy="104529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8" name="Straight Arrow Connector 107"/>
          <p:cNvCxnSpPr>
            <a:stCxn id="82" idx="2"/>
            <a:endCxn id="78" idx="3"/>
          </p:cNvCxnSpPr>
          <p:nvPr/>
        </p:nvCxnSpPr>
        <p:spPr>
          <a:xfrm>
            <a:off x="5514357" y="2129425"/>
            <a:ext cx="1624513" cy="10492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9" name="Straight Arrow Connector 108"/>
          <p:cNvCxnSpPr>
            <a:stCxn id="84" idx="2"/>
            <a:endCxn id="78" idx="3"/>
          </p:cNvCxnSpPr>
          <p:nvPr/>
        </p:nvCxnSpPr>
        <p:spPr>
          <a:xfrm flipH="1">
            <a:off x="7138870" y="2120256"/>
            <a:ext cx="959267" cy="10584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stCxn id="84" idx="2"/>
            <a:endCxn id="92" idx="3"/>
          </p:cNvCxnSpPr>
          <p:nvPr/>
        </p:nvCxnSpPr>
        <p:spPr>
          <a:xfrm flipH="1">
            <a:off x="4873513" y="2120256"/>
            <a:ext cx="3224624" cy="105097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129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3131" y="1901443"/>
            <a:ext cx="1927995" cy="854802"/>
          </a:xfrm>
          <a:prstGeom prst="rect">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TextBox 181"/>
          <p:cNvSpPr txBox="1"/>
          <p:nvPr/>
        </p:nvSpPr>
        <p:spPr>
          <a:xfrm>
            <a:off x="1013689" y="5568267"/>
            <a:ext cx="1658018" cy="369332"/>
          </a:xfrm>
          <a:prstGeom prst="rect">
            <a:avLst/>
          </a:prstGeom>
          <a:noFill/>
        </p:spPr>
        <p:txBody>
          <a:bodyPr wrap="none" rtlCol="0">
            <a:spAutoFit/>
          </a:bodyPr>
          <a:lstStyle>
            <a:defPPr>
              <a:defRPr lang="en-US"/>
            </a:defPPr>
          </a:lstStyle>
          <a:p>
            <a:r>
              <a:rPr lang="en-US" dirty="0">
                <a:solidFill>
                  <a:schemeClr val="tx1">
                    <a:lumMod val="50000"/>
                    <a:lumOff val="50000"/>
                  </a:schemeClr>
                </a:solidFill>
              </a:rPr>
              <a:t>Hardware Layer</a:t>
            </a:r>
          </a:p>
        </p:txBody>
      </p:sp>
      <p:sp>
        <p:nvSpPr>
          <p:cNvPr id="183" name="Rectangle 182"/>
          <p:cNvSpPr/>
          <p:nvPr/>
        </p:nvSpPr>
        <p:spPr>
          <a:xfrm>
            <a:off x="963131" y="5334000"/>
            <a:ext cx="1927995" cy="837867"/>
          </a:xfrm>
          <a:prstGeom prst="rect">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Rectangle 218"/>
          <p:cNvSpPr/>
          <p:nvPr/>
        </p:nvSpPr>
        <p:spPr>
          <a:xfrm>
            <a:off x="963131" y="3028836"/>
            <a:ext cx="1927995" cy="837867"/>
          </a:xfrm>
          <a:prstGeom prst="rect">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t>Application Interface</a:t>
            </a:r>
          </a:p>
        </p:txBody>
      </p:sp>
      <p:sp>
        <p:nvSpPr>
          <p:cNvPr id="2" name="TextBox 1"/>
          <p:cNvSpPr txBox="1"/>
          <p:nvPr/>
        </p:nvSpPr>
        <p:spPr>
          <a:xfrm>
            <a:off x="1013689" y="1867179"/>
            <a:ext cx="2005742" cy="923330"/>
          </a:xfrm>
          <a:prstGeom prst="rect">
            <a:avLst/>
          </a:prstGeom>
          <a:noFill/>
        </p:spPr>
        <p:txBody>
          <a:bodyPr wrap="none" rtlCol="0">
            <a:spAutoFit/>
          </a:bodyPr>
          <a:lstStyle/>
          <a:p>
            <a:r>
              <a:rPr lang="en-US" dirty="0"/>
              <a:t>Application and </a:t>
            </a:r>
          </a:p>
          <a:p>
            <a:r>
              <a:rPr lang="en-US" dirty="0"/>
              <a:t>Mgmt Application </a:t>
            </a:r>
          </a:p>
          <a:p>
            <a:r>
              <a:rPr lang="en-US" dirty="0"/>
              <a:t>layer</a:t>
            </a:r>
          </a:p>
        </p:txBody>
      </p:sp>
      <p:sp>
        <p:nvSpPr>
          <p:cNvPr id="48" name="Rectangle 47"/>
          <p:cNvSpPr/>
          <p:nvPr/>
        </p:nvSpPr>
        <p:spPr>
          <a:xfrm>
            <a:off x="963131" y="4164330"/>
            <a:ext cx="1927995" cy="837867"/>
          </a:xfrm>
          <a:prstGeom prst="rect">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1003057" y="4398597"/>
            <a:ext cx="1685077" cy="369332"/>
          </a:xfrm>
          <a:prstGeom prst="rect">
            <a:avLst/>
          </a:prstGeom>
          <a:noFill/>
        </p:spPr>
        <p:txBody>
          <a:bodyPr wrap="none" rtlCol="0">
            <a:spAutoFit/>
          </a:bodyPr>
          <a:lstStyle/>
          <a:p>
            <a:r>
              <a:rPr lang="en-US" dirty="0">
                <a:solidFill>
                  <a:schemeClr val="tx1">
                    <a:lumMod val="50000"/>
                    <a:lumOff val="50000"/>
                  </a:schemeClr>
                </a:solidFill>
              </a:rPr>
              <a:t>Provider Layer</a:t>
            </a:r>
          </a:p>
        </p:txBody>
      </p:sp>
      <p:sp>
        <p:nvSpPr>
          <p:cNvPr id="226" name="Title 225"/>
          <p:cNvSpPr>
            <a:spLocks noGrp="1"/>
          </p:cNvSpPr>
          <p:nvPr>
            <p:ph type="title"/>
          </p:nvPr>
        </p:nvSpPr>
        <p:spPr/>
        <p:txBody>
          <a:bodyPr/>
          <a:lstStyle/>
          <a:p>
            <a:r>
              <a:rPr lang="en-US" dirty="0"/>
              <a:t>So what do we do?</a:t>
            </a:r>
          </a:p>
        </p:txBody>
      </p:sp>
      <p:sp>
        <p:nvSpPr>
          <p:cNvPr id="11" name="Freeform 10"/>
          <p:cNvSpPr/>
          <p:nvPr/>
        </p:nvSpPr>
        <p:spPr>
          <a:xfrm>
            <a:off x="3104707" y="2307261"/>
            <a:ext cx="404351" cy="914400"/>
          </a:xfrm>
          <a:custGeom>
            <a:avLst/>
            <a:gdLst>
              <a:gd name="connsiteX0" fmla="*/ 53163 w 404351"/>
              <a:gd name="connsiteY0" fmla="*/ 0 h 914400"/>
              <a:gd name="connsiteX1" fmla="*/ 404037 w 404351"/>
              <a:gd name="connsiteY1" fmla="*/ 457200 h 914400"/>
              <a:gd name="connsiteX2" fmla="*/ 0 w 404351"/>
              <a:gd name="connsiteY2" fmla="*/ 914400 h 914400"/>
              <a:gd name="connsiteX3" fmla="*/ 0 w 40435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404351" h="914400">
                <a:moveTo>
                  <a:pt x="53163" y="0"/>
                </a:moveTo>
                <a:cubicBezTo>
                  <a:pt x="233030" y="152400"/>
                  <a:pt x="412898" y="304800"/>
                  <a:pt x="404037" y="457200"/>
                </a:cubicBezTo>
                <a:cubicBezTo>
                  <a:pt x="395176" y="609600"/>
                  <a:pt x="0" y="914400"/>
                  <a:pt x="0" y="914400"/>
                </a:cubicBezTo>
                <a:lnTo>
                  <a:pt x="0" y="914400"/>
                </a:lnTo>
              </a:path>
            </a:pathLst>
          </a:custGeom>
          <a:noFill/>
          <a:ln>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reeform 20"/>
          <p:cNvSpPr/>
          <p:nvPr/>
        </p:nvSpPr>
        <p:spPr>
          <a:xfrm>
            <a:off x="3104707" y="3647087"/>
            <a:ext cx="404351" cy="914400"/>
          </a:xfrm>
          <a:custGeom>
            <a:avLst/>
            <a:gdLst>
              <a:gd name="connsiteX0" fmla="*/ 53163 w 404351"/>
              <a:gd name="connsiteY0" fmla="*/ 0 h 914400"/>
              <a:gd name="connsiteX1" fmla="*/ 404037 w 404351"/>
              <a:gd name="connsiteY1" fmla="*/ 457200 h 914400"/>
              <a:gd name="connsiteX2" fmla="*/ 0 w 404351"/>
              <a:gd name="connsiteY2" fmla="*/ 914400 h 914400"/>
              <a:gd name="connsiteX3" fmla="*/ 0 w 40435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404351" h="914400">
                <a:moveTo>
                  <a:pt x="53163" y="0"/>
                </a:moveTo>
                <a:cubicBezTo>
                  <a:pt x="233030" y="152400"/>
                  <a:pt x="412898" y="304800"/>
                  <a:pt x="404037" y="457200"/>
                </a:cubicBezTo>
                <a:cubicBezTo>
                  <a:pt x="395176" y="609600"/>
                  <a:pt x="0" y="914400"/>
                  <a:pt x="0" y="914400"/>
                </a:cubicBezTo>
                <a:lnTo>
                  <a:pt x="0" y="914400"/>
                </a:lnTo>
              </a:path>
            </a:pathLst>
          </a:custGeom>
          <a:noFill/>
          <a:ln>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Freeform 21"/>
          <p:cNvSpPr/>
          <p:nvPr/>
        </p:nvSpPr>
        <p:spPr>
          <a:xfrm>
            <a:off x="3104707" y="4832362"/>
            <a:ext cx="404351" cy="914400"/>
          </a:xfrm>
          <a:custGeom>
            <a:avLst/>
            <a:gdLst>
              <a:gd name="connsiteX0" fmla="*/ 53163 w 404351"/>
              <a:gd name="connsiteY0" fmla="*/ 0 h 914400"/>
              <a:gd name="connsiteX1" fmla="*/ 404037 w 404351"/>
              <a:gd name="connsiteY1" fmla="*/ 457200 h 914400"/>
              <a:gd name="connsiteX2" fmla="*/ 0 w 404351"/>
              <a:gd name="connsiteY2" fmla="*/ 914400 h 914400"/>
              <a:gd name="connsiteX3" fmla="*/ 0 w 40435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404351" h="914400">
                <a:moveTo>
                  <a:pt x="53163" y="0"/>
                </a:moveTo>
                <a:cubicBezTo>
                  <a:pt x="233030" y="152400"/>
                  <a:pt x="412898" y="304800"/>
                  <a:pt x="404037" y="457200"/>
                </a:cubicBezTo>
                <a:cubicBezTo>
                  <a:pt x="395176" y="609600"/>
                  <a:pt x="0" y="914400"/>
                  <a:pt x="0" y="914400"/>
                </a:cubicBezTo>
                <a:lnTo>
                  <a:pt x="0" y="914400"/>
                </a:lnTo>
              </a:path>
            </a:pathLst>
          </a:custGeom>
          <a:noFill/>
          <a:ln>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4965734" y="1923766"/>
            <a:ext cx="3784370" cy="3970318"/>
          </a:xfrm>
          <a:prstGeom prst="rect">
            <a:avLst/>
          </a:prstGeom>
          <a:noFill/>
        </p:spPr>
        <p:txBody>
          <a:bodyPr wrap="square" rtlCol="0">
            <a:spAutoFit/>
          </a:bodyPr>
          <a:lstStyle/>
          <a:p>
            <a:r>
              <a:rPr lang="en-US" dirty="0"/>
              <a:t>Examine the classes of management applications that are important to users of fabrics.</a:t>
            </a:r>
          </a:p>
          <a:p>
            <a:endParaRPr lang="en-US" dirty="0"/>
          </a:p>
          <a:p>
            <a:r>
              <a:rPr lang="en-US" dirty="0"/>
              <a:t>Let the applications drive the appropriate interface definitions.</a:t>
            </a:r>
          </a:p>
          <a:p>
            <a:endParaRPr lang="en-US" dirty="0"/>
          </a:p>
          <a:p>
            <a:r>
              <a:rPr lang="en-US" dirty="0"/>
              <a:t>This, in turn, drives the necessary management features that the fabric plug in should support.</a:t>
            </a:r>
          </a:p>
          <a:p>
            <a:endParaRPr lang="en-US" dirty="0"/>
          </a:p>
          <a:p>
            <a:r>
              <a:rPr lang="en-US" dirty="0"/>
              <a:t>Fabric Provider maps high level requests to fabric specific operations</a:t>
            </a:r>
          </a:p>
        </p:txBody>
      </p:sp>
      <p:sp>
        <p:nvSpPr>
          <p:cNvPr id="15" name="Down Arrow 14"/>
          <p:cNvSpPr/>
          <p:nvPr/>
        </p:nvSpPr>
        <p:spPr>
          <a:xfrm>
            <a:off x="3915508" y="3116712"/>
            <a:ext cx="804528" cy="197514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Footer Placeholder 2"/>
          <p:cNvSpPr txBox="1">
            <a:spLocks/>
          </p:cNvSpPr>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l" defTabSz="457200" rtl="0" fontAlgn="base">
              <a:spcBef>
                <a:spcPct val="0"/>
              </a:spcBef>
              <a:spcAft>
                <a:spcPct val="0"/>
              </a:spcAft>
              <a:defRPr sz="1000" kern="1200">
                <a:solidFill>
                  <a:schemeClr val="bg1"/>
                </a:solidFill>
                <a:latin typeface="Arial" charset="0"/>
                <a:ea typeface="ＭＳ Ｐゴシック" pitchFamily="4" charset="-128"/>
                <a:cs typeface="Arial" charset="0"/>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a:lstStyle>
          <a:p>
            <a:pPr>
              <a:defRPr/>
            </a:pPr>
            <a:r>
              <a:rPr lang="en-US" dirty="0"/>
              <a:t>www.openfabrics.org</a:t>
            </a:r>
          </a:p>
        </p:txBody>
      </p:sp>
    </p:spTree>
    <p:extLst>
      <p:ext uri="{BB962C8B-B14F-4D97-AF65-F5344CB8AC3E}">
        <p14:creationId xmlns:p14="http://schemas.microsoft.com/office/powerpoint/2010/main" val="3679781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Fabric Interfaces Examples</a:t>
            </a:r>
          </a:p>
        </p:txBody>
      </p:sp>
      <p:sp>
        <p:nvSpPr>
          <p:cNvPr id="3" name="Footer Placeholder 2"/>
          <p:cNvSpPr>
            <a:spLocks noGrp="1"/>
          </p:cNvSpPr>
          <p:nvPr>
            <p:ph type="ftr" sz="quarter" idx="11"/>
          </p:nvPr>
        </p:nvSpPr>
        <p:spPr/>
        <p:txBody>
          <a:bodyPr/>
          <a:lstStyle/>
          <a:p>
            <a:pPr>
              <a:defRPr/>
            </a:pPr>
            <a:r>
              <a:rPr lang="en-US" dirty="0"/>
              <a:t>www.openfabrics.org</a:t>
            </a:r>
          </a:p>
        </p:txBody>
      </p:sp>
      <p:sp>
        <p:nvSpPr>
          <p:cNvPr id="4" name="Slide Number Placeholder 3"/>
          <p:cNvSpPr>
            <a:spLocks noGrp="1"/>
          </p:cNvSpPr>
          <p:nvPr>
            <p:ph type="sldNum" sz="quarter" idx="12"/>
          </p:nvPr>
        </p:nvSpPr>
        <p:spPr/>
        <p:txBody>
          <a:bodyPr/>
          <a:lstStyle/>
          <a:p>
            <a:pPr>
              <a:defRPr/>
            </a:pPr>
            <a:fld id="{C89597AF-E6D4-4531-90EE-FF9C09EA5DF1}" type="slidenum">
              <a:rPr lang="en-US" smtClean="0"/>
              <a:pPr>
                <a:defRPr/>
              </a:pPr>
              <a:t>6</a:t>
            </a:fld>
            <a:endParaRPr lang="en-US" dirty="0"/>
          </a:p>
        </p:txBody>
      </p:sp>
      <p:sp>
        <p:nvSpPr>
          <p:cNvPr id="13" name="Rectangle 12"/>
          <p:cNvSpPr/>
          <p:nvPr/>
        </p:nvSpPr>
        <p:spPr>
          <a:xfrm>
            <a:off x="914400" y="1905000"/>
            <a:ext cx="7315200" cy="1981200"/>
          </a:xfrm>
          <a:prstGeom prst="rect">
            <a:avLst/>
          </a:prstGeom>
        </p:spPr>
        <p:style>
          <a:lnRef idx="1">
            <a:schemeClr val="accent3"/>
          </a:lnRef>
          <a:fillRef idx="3">
            <a:schemeClr val="accent3"/>
          </a:fillRef>
          <a:effectRef idx="2">
            <a:schemeClr val="accent3"/>
          </a:effectRef>
          <a:fontRef idx="minor">
            <a:schemeClr val="lt1"/>
          </a:fontRef>
        </p:style>
        <p:txBody>
          <a:bodyPr rtlCol="0" anchor="t"/>
          <a:lstStyle/>
          <a:p>
            <a:r>
              <a:rPr lang="en-US" dirty="0">
                <a:solidFill>
                  <a:schemeClr val="tx1"/>
                </a:solidFill>
              </a:rPr>
              <a:t>Standardized Fabric Manager Framework Interfaces  (</a:t>
            </a:r>
            <a:r>
              <a:rPr lang="en-US" b="1" dirty="0">
                <a:solidFill>
                  <a:schemeClr val="tx1"/>
                </a:solidFill>
              </a:rPr>
              <a:t>examples only</a:t>
            </a:r>
            <a:r>
              <a:rPr lang="en-US" dirty="0">
                <a:solidFill>
                  <a:schemeClr val="tx1"/>
                </a:solidFill>
              </a:rPr>
              <a:t>)</a:t>
            </a:r>
          </a:p>
        </p:txBody>
      </p:sp>
      <p:sp>
        <p:nvSpPr>
          <p:cNvPr id="14" name="Rectangle 13"/>
          <p:cNvSpPr/>
          <p:nvPr/>
        </p:nvSpPr>
        <p:spPr>
          <a:xfrm>
            <a:off x="2971800" y="2299025"/>
            <a:ext cx="1333500" cy="545430"/>
          </a:xfrm>
          <a:prstGeom prst="rect">
            <a:avLst/>
          </a:prstGeom>
          <a:gradFill>
            <a:gsLst>
              <a:gs pos="0">
                <a:schemeClr val="accent2">
                  <a:lumMod val="40000"/>
                  <a:lumOff val="60000"/>
                </a:schemeClr>
              </a:gs>
              <a:gs pos="100000">
                <a:schemeClr val="accent6">
                  <a:lumMod val="7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600" dirty="0">
                <a:solidFill>
                  <a:schemeClr val="tx1"/>
                </a:solidFill>
              </a:rPr>
              <a:t>Peer Address Lookup</a:t>
            </a:r>
          </a:p>
        </p:txBody>
      </p:sp>
      <p:sp>
        <p:nvSpPr>
          <p:cNvPr id="22" name="Rectangle 21"/>
          <p:cNvSpPr/>
          <p:nvPr/>
        </p:nvSpPr>
        <p:spPr>
          <a:xfrm>
            <a:off x="1219199" y="2286001"/>
            <a:ext cx="1377615" cy="545430"/>
          </a:xfrm>
          <a:prstGeom prst="rect">
            <a:avLst/>
          </a:prstGeom>
          <a:gradFill>
            <a:gsLst>
              <a:gs pos="0">
                <a:schemeClr val="accent2">
                  <a:lumMod val="40000"/>
                  <a:lumOff val="60000"/>
                </a:schemeClr>
              </a:gs>
              <a:gs pos="100000">
                <a:schemeClr val="accent6">
                  <a:lumMod val="7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tx1"/>
                </a:solidFill>
              </a:rPr>
              <a:t>Fabric &amp; Provider info</a:t>
            </a:r>
          </a:p>
        </p:txBody>
      </p:sp>
      <p:sp>
        <p:nvSpPr>
          <p:cNvPr id="25" name="Rectangle 24"/>
          <p:cNvSpPr/>
          <p:nvPr/>
        </p:nvSpPr>
        <p:spPr>
          <a:xfrm>
            <a:off x="4706353" y="2299027"/>
            <a:ext cx="1333500" cy="545430"/>
          </a:xfrm>
          <a:prstGeom prst="rect">
            <a:avLst/>
          </a:prstGeom>
          <a:gradFill>
            <a:gsLst>
              <a:gs pos="0">
                <a:schemeClr val="accent2">
                  <a:lumMod val="40000"/>
                  <a:lumOff val="60000"/>
                </a:schemeClr>
              </a:gs>
              <a:gs pos="100000">
                <a:schemeClr val="accent6">
                  <a:lumMod val="7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tx1"/>
                </a:solidFill>
              </a:rPr>
              <a:t>Partition Mgmt</a:t>
            </a:r>
          </a:p>
        </p:txBody>
      </p:sp>
      <p:sp>
        <p:nvSpPr>
          <p:cNvPr id="26" name="Rectangle 25"/>
          <p:cNvSpPr/>
          <p:nvPr/>
        </p:nvSpPr>
        <p:spPr>
          <a:xfrm>
            <a:off x="6477000" y="2296026"/>
            <a:ext cx="1333500" cy="545430"/>
          </a:xfrm>
          <a:prstGeom prst="rect">
            <a:avLst/>
          </a:prstGeom>
          <a:gradFill>
            <a:gsLst>
              <a:gs pos="0">
                <a:schemeClr val="accent2">
                  <a:lumMod val="40000"/>
                  <a:lumOff val="60000"/>
                </a:schemeClr>
              </a:gs>
              <a:gs pos="100000">
                <a:schemeClr val="accent6">
                  <a:lumMod val="7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tx1"/>
                </a:solidFill>
              </a:rPr>
              <a:t>Inventory</a:t>
            </a:r>
          </a:p>
        </p:txBody>
      </p:sp>
      <p:sp>
        <p:nvSpPr>
          <p:cNvPr id="28" name="Rectangle 27"/>
          <p:cNvSpPr/>
          <p:nvPr/>
        </p:nvSpPr>
        <p:spPr>
          <a:xfrm>
            <a:off x="2971800" y="3115665"/>
            <a:ext cx="1333500" cy="538408"/>
          </a:xfrm>
          <a:prstGeom prst="rect">
            <a:avLst/>
          </a:prstGeom>
          <a:gradFill>
            <a:gsLst>
              <a:gs pos="0">
                <a:schemeClr val="accent6">
                  <a:lumMod val="60000"/>
                  <a:lumOff val="40000"/>
                </a:schemeClr>
              </a:gs>
              <a:gs pos="100000">
                <a:schemeClr val="accent6">
                  <a:lumMod val="7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err="1">
                <a:solidFill>
                  <a:schemeClr val="tx1"/>
                </a:solidFill>
              </a:rPr>
              <a:t>Authent-ication</a:t>
            </a:r>
            <a:endParaRPr lang="en-US" dirty="0">
              <a:solidFill>
                <a:schemeClr val="tx1"/>
              </a:solidFill>
            </a:endParaRPr>
          </a:p>
        </p:txBody>
      </p:sp>
      <p:sp>
        <p:nvSpPr>
          <p:cNvPr id="29" name="Rectangle 28"/>
          <p:cNvSpPr/>
          <p:nvPr/>
        </p:nvSpPr>
        <p:spPr>
          <a:xfrm>
            <a:off x="4706353" y="3117167"/>
            <a:ext cx="1333500" cy="538408"/>
          </a:xfrm>
          <a:prstGeom prst="rect">
            <a:avLst/>
          </a:prstGeom>
          <a:gradFill>
            <a:gsLst>
              <a:gs pos="0">
                <a:schemeClr val="accent6">
                  <a:lumMod val="60000"/>
                  <a:lumOff val="40000"/>
                </a:schemeClr>
              </a:gs>
              <a:gs pos="100000">
                <a:schemeClr val="accent6">
                  <a:lumMod val="7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700" dirty="0">
                <a:solidFill>
                  <a:schemeClr val="tx1"/>
                </a:solidFill>
              </a:rPr>
              <a:t>Link State Mgmt</a:t>
            </a:r>
          </a:p>
        </p:txBody>
      </p:sp>
      <p:sp>
        <p:nvSpPr>
          <p:cNvPr id="30" name="Rectangle 29"/>
          <p:cNvSpPr/>
          <p:nvPr/>
        </p:nvSpPr>
        <p:spPr>
          <a:xfrm>
            <a:off x="6477000" y="3114164"/>
            <a:ext cx="1333500" cy="538408"/>
          </a:xfrm>
          <a:prstGeom prst="rect">
            <a:avLst/>
          </a:prstGeom>
          <a:gradFill>
            <a:gsLst>
              <a:gs pos="0">
                <a:schemeClr val="accent6">
                  <a:lumMod val="60000"/>
                  <a:lumOff val="40000"/>
                </a:schemeClr>
              </a:gs>
              <a:gs pos="100000">
                <a:schemeClr val="accent6">
                  <a:lumMod val="7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600" dirty="0">
                <a:solidFill>
                  <a:schemeClr val="tx1"/>
                </a:solidFill>
              </a:rPr>
              <a:t>Events &amp; Logs Registration</a:t>
            </a:r>
          </a:p>
        </p:txBody>
      </p:sp>
      <p:sp>
        <p:nvSpPr>
          <p:cNvPr id="31" name="Rectangle 30"/>
          <p:cNvSpPr/>
          <p:nvPr/>
        </p:nvSpPr>
        <p:spPr>
          <a:xfrm>
            <a:off x="1219200" y="3117167"/>
            <a:ext cx="1333500" cy="535405"/>
          </a:xfrm>
          <a:prstGeom prst="rect">
            <a:avLst/>
          </a:prstGeom>
          <a:gradFill>
            <a:gsLst>
              <a:gs pos="0">
                <a:schemeClr val="accent6">
                  <a:lumMod val="60000"/>
                  <a:lumOff val="40000"/>
                </a:schemeClr>
              </a:gs>
              <a:gs pos="100000">
                <a:schemeClr val="accent6">
                  <a:lumMod val="7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tx1"/>
                </a:solidFill>
              </a:rPr>
              <a:t>Security</a:t>
            </a:r>
          </a:p>
        </p:txBody>
      </p:sp>
      <p:sp>
        <p:nvSpPr>
          <p:cNvPr id="34" name="Rectangle 33"/>
          <p:cNvSpPr/>
          <p:nvPr/>
        </p:nvSpPr>
        <p:spPr>
          <a:xfrm>
            <a:off x="920820" y="4047723"/>
            <a:ext cx="1003110" cy="1743477"/>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r>
              <a:rPr lang="en-US" dirty="0">
                <a:solidFill>
                  <a:schemeClr val="tx1"/>
                </a:solidFill>
              </a:rPr>
              <a:t>Fabric Provider </a:t>
            </a:r>
            <a:r>
              <a:rPr lang="en-US" dirty="0" err="1">
                <a:solidFill>
                  <a:schemeClr val="tx1"/>
                </a:solidFill>
              </a:rPr>
              <a:t>Implem-entation</a:t>
            </a:r>
            <a:endParaRPr lang="en-US" dirty="0">
              <a:solidFill>
                <a:schemeClr val="tx1"/>
              </a:solidFill>
            </a:endParaRPr>
          </a:p>
        </p:txBody>
      </p:sp>
      <p:sp>
        <p:nvSpPr>
          <p:cNvPr id="20" name="Freeform 19"/>
          <p:cNvSpPr/>
          <p:nvPr/>
        </p:nvSpPr>
        <p:spPr>
          <a:xfrm>
            <a:off x="4378656" y="1174980"/>
            <a:ext cx="4072395" cy="781918"/>
          </a:xfrm>
          <a:custGeom>
            <a:avLst/>
            <a:gdLst>
              <a:gd name="connsiteX0" fmla="*/ 0 w 2864167"/>
              <a:gd name="connsiteY0" fmla="*/ 168423 h 1010518"/>
              <a:gd name="connsiteX1" fmla="*/ 168423 w 2864167"/>
              <a:gd name="connsiteY1" fmla="*/ 0 h 1010518"/>
              <a:gd name="connsiteX2" fmla="*/ 2695744 w 2864167"/>
              <a:gd name="connsiteY2" fmla="*/ 0 h 1010518"/>
              <a:gd name="connsiteX3" fmla="*/ 2864167 w 2864167"/>
              <a:gd name="connsiteY3" fmla="*/ 168423 h 1010518"/>
              <a:gd name="connsiteX4" fmla="*/ 2864167 w 2864167"/>
              <a:gd name="connsiteY4" fmla="*/ 842095 h 1010518"/>
              <a:gd name="connsiteX5" fmla="*/ 2695744 w 2864167"/>
              <a:gd name="connsiteY5" fmla="*/ 1010518 h 1010518"/>
              <a:gd name="connsiteX6" fmla="*/ 168423 w 2864167"/>
              <a:gd name="connsiteY6" fmla="*/ 1010518 h 1010518"/>
              <a:gd name="connsiteX7" fmla="*/ 0 w 2864167"/>
              <a:gd name="connsiteY7" fmla="*/ 842095 h 1010518"/>
              <a:gd name="connsiteX8" fmla="*/ 0 w 2864167"/>
              <a:gd name="connsiteY8" fmla="*/ 168423 h 1010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4167" h="1010518">
                <a:moveTo>
                  <a:pt x="0" y="168423"/>
                </a:moveTo>
                <a:cubicBezTo>
                  <a:pt x="0" y="75406"/>
                  <a:pt x="75406" y="0"/>
                  <a:pt x="168423" y="0"/>
                </a:cubicBezTo>
                <a:lnTo>
                  <a:pt x="2695744" y="0"/>
                </a:lnTo>
                <a:cubicBezTo>
                  <a:pt x="2788761" y="0"/>
                  <a:pt x="2864167" y="75406"/>
                  <a:pt x="2864167" y="168423"/>
                </a:cubicBezTo>
                <a:lnTo>
                  <a:pt x="2864167" y="842095"/>
                </a:lnTo>
                <a:cubicBezTo>
                  <a:pt x="2864167" y="935112"/>
                  <a:pt x="2788761" y="1010518"/>
                  <a:pt x="2695744" y="1010518"/>
                </a:cubicBezTo>
                <a:lnTo>
                  <a:pt x="168423" y="1010518"/>
                </a:lnTo>
                <a:cubicBezTo>
                  <a:pt x="75406" y="1010518"/>
                  <a:pt x="0" y="935112"/>
                  <a:pt x="0" y="842095"/>
                </a:cubicBezTo>
                <a:lnTo>
                  <a:pt x="0" y="168423"/>
                </a:lnTo>
                <a:close/>
              </a:path>
            </a:pathLst>
          </a:custGeom>
          <a:solidFill>
            <a:schemeClr val="tx2"/>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579" tIns="144579" rIns="144579" bIns="144579" numCol="1" spcCol="1270" anchor="ctr" anchorCtr="0">
            <a:noAutofit/>
          </a:bodyPr>
          <a:lstStyle/>
          <a:p>
            <a:pPr lvl="0" algn="ctr" defTabSz="1111250">
              <a:lnSpc>
                <a:spcPct val="90000"/>
              </a:lnSpc>
              <a:spcBef>
                <a:spcPct val="0"/>
              </a:spcBef>
              <a:spcAft>
                <a:spcPct val="35000"/>
              </a:spcAft>
            </a:pPr>
            <a:r>
              <a:rPr lang="en-US" sz="2500" kern="1200" dirty="0"/>
              <a:t>Framework defines multiple standardized interfaces</a:t>
            </a:r>
          </a:p>
        </p:txBody>
      </p:sp>
      <p:sp>
        <p:nvSpPr>
          <p:cNvPr id="32" name="Rectangle 31"/>
          <p:cNvSpPr/>
          <p:nvPr/>
        </p:nvSpPr>
        <p:spPr>
          <a:xfrm>
            <a:off x="2144973" y="4038600"/>
            <a:ext cx="1003110" cy="1752600"/>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r>
              <a:rPr lang="en-US" dirty="0">
                <a:solidFill>
                  <a:schemeClr val="tx1"/>
                </a:solidFill>
              </a:rPr>
              <a:t>Fabric Provider </a:t>
            </a:r>
            <a:r>
              <a:rPr lang="en-US" dirty="0" err="1">
                <a:solidFill>
                  <a:schemeClr val="tx1"/>
                </a:solidFill>
              </a:rPr>
              <a:t>Implem-entation</a:t>
            </a:r>
            <a:endParaRPr lang="en-US" dirty="0">
              <a:solidFill>
                <a:schemeClr val="tx1"/>
              </a:solidFill>
            </a:endParaRPr>
          </a:p>
        </p:txBody>
      </p:sp>
      <p:sp>
        <p:nvSpPr>
          <p:cNvPr id="33" name="Rectangle 32"/>
          <p:cNvSpPr/>
          <p:nvPr/>
        </p:nvSpPr>
        <p:spPr>
          <a:xfrm>
            <a:off x="3375546" y="4038600"/>
            <a:ext cx="1003110" cy="1752600"/>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r>
              <a:rPr lang="en-US" dirty="0">
                <a:solidFill>
                  <a:schemeClr val="tx1"/>
                </a:solidFill>
              </a:rPr>
              <a:t>Fabric Provider </a:t>
            </a:r>
            <a:r>
              <a:rPr lang="en-US" dirty="0" err="1">
                <a:solidFill>
                  <a:schemeClr val="tx1"/>
                </a:solidFill>
              </a:rPr>
              <a:t>Implem-entation</a:t>
            </a:r>
            <a:endParaRPr lang="en-US" dirty="0">
              <a:solidFill>
                <a:schemeClr val="tx1"/>
              </a:solidFill>
            </a:endParaRPr>
          </a:p>
        </p:txBody>
      </p:sp>
      <p:sp>
        <p:nvSpPr>
          <p:cNvPr id="39" name="Rectangle 38"/>
          <p:cNvSpPr/>
          <p:nvPr/>
        </p:nvSpPr>
        <p:spPr>
          <a:xfrm>
            <a:off x="4765344" y="4038600"/>
            <a:ext cx="1003110" cy="1752600"/>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r>
              <a:rPr lang="en-US" dirty="0">
                <a:solidFill>
                  <a:schemeClr val="tx1"/>
                </a:solidFill>
              </a:rPr>
              <a:t>Fabric Provider </a:t>
            </a:r>
            <a:r>
              <a:rPr lang="en-US" dirty="0" err="1">
                <a:solidFill>
                  <a:schemeClr val="tx1"/>
                </a:solidFill>
              </a:rPr>
              <a:t>Implem-entation</a:t>
            </a:r>
            <a:endParaRPr lang="en-US" dirty="0">
              <a:solidFill>
                <a:schemeClr val="tx1"/>
              </a:solidFill>
            </a:endParaRPr>
          </a:p>
        </p:txBody>
      </p:sp>
      <p:sp>
        <p:nvSpPr>
          <p:cNvPr id="40" name="Rectangle 39"/>
          <p:cNvSpPr/>
          <p:nvPr/>
        </p:nvSpPr>
        <p:spPr>
          <a:xfrm>
            <a:off x="5995917" y="4026314"/>
            <a:ext cx="1003110" cy="1752600"/>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r>
              <a:rPr lang="en-US" dirty="0">
                <a:solidFill>
                  <a:schemeClr val="tx1"/>
                </a:solidFill>
              </a:rPr>
              <a:t>Fabric Provider </a:t>
            </a:r>
            <a:r>
              <a:rPr lang="en-US" dirty="0" err="1">
                <a:solidFill>
                  <a:schemeClr val="tx1"/>
                </a:solidFill>
              </a:rPr>
              <a:t>Implem-entation</a:t>
            </a:r>
            <a:endParaRPr lang="en-US" dirty="0">
              <a:solidFill>
                <a:schemeClr val="tx1"/>
              </a:solidFill>
            </a:endParaRPr>
          </a:p>
        </p:txBody>
      </p:sp>
      <p:sp>
        <p:nvSpPr>
          <p:cNvPr id="42" name="Rectangle 41"/>
          <p:cNvSpPr/>
          <p:nvPr/>
        </p:nvSpPr>
        <p:spPr>
          <a:xfrm>
            <a:off x="7226490" y="4026314"/>
            <a:ext cx="1003110" cy="1752600"/>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r>
              <a:rPr lang="en-US" dirty="0">
                <a:solidFill>
                  <a:schemeClr val="tx1"/>
                </a:solidFill>
              </a:rPr>
              <a:t>Fabric Provider </a:t>
            </a:r>
            <a:r>
              <a:rPr lang="en-US" dirty="0" err="1">
                <a:solidFill>
                  <a:schemeClr val="tx1"/>
                </a:solidFill>
              </a:rPr>
              <a:t>Implem-entation</a:t>
            </a:r>
            <a:endParaRPr lang="en-US" dirty="0">
              <a:solidFill>
                <a:schemeClr val="tx1"/>
              </a:solidFill>
            </a:endParaRPr>
          </a:p>
        </p:txBody>
      </p:sp>
      <p:sp>
        <p:nvSpPr>
          <p:cNvPr id="21" name="Freeform 20"/>
          <p:cNvSpPr/>
          <p:nvPr/>
        </p:nvSpPr>
        <p:spPr>
          <a:xfrm>
            <a:off x="2757959" y="5698942"/>
            <a:ext cx="3803985" cy="809992"/>
          </a:xfrm>
          <a:custGeom>
            <a:avLst/>
            <a:gdLst>
              <a:gd name="connsiteX0" fmla="*/ 0 w 2864167"/>
              <a:gd name="connsiteY0" fmla="*/ 168423 h 1010518"/>
              <a:gd name="connsiteX1" fmla="*/ 168423 w 2864167"/>
              <a:gd name="connsiteY1" fmla="*/ 0 h 1010518"/>
              <a:gd name="connsiteX2" fmla="*/ 2695744 w 2864167"/>
              <a:gd name="connsiteY2" fmla="*/ 0 h 1010518"/>
              <a:gd name="connsiteX3" fmla="*/ 2864167 w 2864167"/>
              <a:gd name="connsiteY3" fmla="*/ 168423 h 1010518"/>
              <a:gd name="connsiteX4" fmla="*/ 2864167 w 2864167"/>
              <a:gd name="connsiteY4" fmla="*/ 842095 h 1010518"/>
              <a:gd name="connsiteX5" fmla="*/ 2695744 w 2864167"/>
              <a:gd name="connsiteY5" fmla="*/ 1010518 h 1010518"/>
              <a:gd name="connsiteX6" fmla="*/ 168423 w 2864167"/>
              <a:gd name="connsiteY6" fmla="*/ 1010518 h 1010518"/>
              <a:gd name="connsiteX7" fmla="*/ 0 w 2864167"/>
              <a:gd name="connsiteY7" fmla="*/ 842095 h 1010518"/>
              <a:gd name="connsiteX8" fmla="*/ 0 w 2864167"/>
              <a:gd name="connsiteY8" fmla="*/ 168423 h 1010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4167" h="1010518">
                <a:moveTo>
                  <a:pt x="0" y="168423"/>
                </a:moveTo>
                <a:cubicBezTo>
                  <a:pt x="0" y="75406"/>
                  <a:pt x="75406" y="0"/>
                  <a:pt x="168423" y="0"/>
                </a:cubicBezTo>
                <a:lnTo>
                  <a:pt x="2695744" y="0"/>
                </a:lnTo>
                <a:cubicBezTo>
                  <a:pt x="2788761" y="0"/>
                  <a:pt x="2864167" y="75406"/>
                  <a:pt x="2864167" y="168423"/>
                </a:cubicBezTo>
                <a:lnTo>
                  <a:pt x="2864167" y="842095"/>
                </a:lnTo>
                <a:cubicBezTo>
                  <a:pt x="2864167" y="935112"/>
                  <a:pt x="2788761" y="1010518"/>
                  <a:pt x="2695744" y="1010518"/>
                </a:cubicBezTo>
                <a:lnTo>
                  <a:pt x="168423" y="1010518"/>
                </a:lnTo>
                <a:cubicBezTo>
                  <a:pt x="75406" y="1010518"/>
                  <a:pt x="0" y="935112"/>
                  <a:pt x="0" y="842095"/>
                </a:cubicBezTo>
                <a:lnTo>
                  <a:pt x="0" y="168423"/>
                </a:lnTo>
                <a:close/>
              </a:path>
            </a:pathLst>
          </a:custGeom>
          <a:solidFill>
            <a:schemeClr val="tx2"/>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579" tIns="144579" rIns="144579" bIns="144579" numCol="1" spcCol="1270" anchor="ctr" anchorCtr="0">
            <a:noAutofit/>
          </a:bodyPr>
          <a:lstStyle/>
          <a:p>
            <a:pPr lvl="0" algn="ctr" defTabSz="1111250">
              <a:lnSpc>
                <a:spcPct val="90000"/>
              </a:lnSpc>
              <a:spcBef>
                <a:spcPct val="0"/>
              </a:spcBef>
              <a:spcAft>
                <a:spcPct val="35000"/>
              </a:spcAft>
            </a:pPr>
            <a:r>
              <a:rPr lang="en-US" sz="2500" kern="1200" dirty="0"/>
              <a:t>Vendors provide optimized implementations</a:t>
            </a:r>
          </a:p>
        </p:txBody>
      </p:sp>
    </p:spTree>
    <p:extLst>
      <p:ext uri="{BB962C8B-B14F-4D97-AF65-F5344CB8AC3E}">
        <p14:creationId xmlns:p14="http://schemas.microsoft.com/office/powerpoint/2010/main" val="2872361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Fabric Administration Workspace</a:t>
            </a:r>
            <a:endParaRPr lang="en-GB" sz="3600" dirty="0"/>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7</a:t>
            </a:fld>
            <a:endParaRPr lang="en-US"/>
          </a:p>
        </p:txBody>
      </p:sp>
      <p:grpSp>
        <p:nvGrpSpPr>
          <p:cNvPr id="256" name="Group 255"/>
          <p:cNvGrpSpPr/>
          <p:nvPr/>
        </p:nvGrpSpPr>
        <p:grpSpPr>
          <a:xfrm>
            <a:off x="201048" y="1671722"/>
            <a:ext cx="2291286" cy="3093914"/>
            <a:chOff x="6496921" y="1621727"/>
            <a:chExt cx="2291286" cy="3093914"/>
          </a:xfrm>
        </p:grpSpPr>
        <p:sp>
          <p:nvSpPr>
            <p:cNvPr id="68" name="Rounded Rectangle 67"/>
            <p:cNvSpPr/>
            <p:nvPr/>
          </p:nvSpPr>
          <p:spPr>
            <a:xfrm>
              <a:off x="6496921" y="1621727"/>
              <a:ext cx="2291286" cy="588303"/>
            </a:xfrm>
            <a:prstGeom prst="roundRect">
              <a:avLst/>
            </a:prstGeom>
            <a:gradFill>
              <a:gsLst>
                <a:gs pos="0">
                  <a:srgbClr val="7030A0"/>
                </a:gs>
                <a:gs pos="100000">
                  <a:schemeClr val="accent4">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Administration Domain</a:t>
              </a:r>
              <a:endParaRPr lang="en-GB" dirty="0"/>
            </a:p>
          </p:txBody>
        </p:sp>
        <p:sp>
          <p:nvSpPr>
            <p:cNvPr id="150" name="Rounded Rectangle 149"/>
            <p:cNvSpPr/>
            <p:nvPr/>
          </p:nvSpPr>
          <p:spPr>
            <a:xfrm>
              <a:off x="6862576" y="2283935"/>
              <a:ext cx="1598012" cy="49928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abstract</a:t>
              </a:r>
            </a:p>
            <a:p>
              <a:pPr algn="ctr"/>
              <a:r>
                <a:rPr lang="en-US" dirty="0"/>
                <a:t>manipulations</a:t>
              </a:r>
              <a:endParaRPr lang="en-GB" dirty="0"/>
            </a:p>
          </p:txBody>
        </p:sp>
        <p:sp>
          <p:nvSpPr>
            <p:cNvPr id="190" name="Rounded Rectangle 189"/>
            <p:cNvSpPr/>
            <p:nvPr/>
          </p:nvSpPr>
          <p:spPr>
            <a:xfrm>
              <a:off x="6888974" y="2948095"/>
              <a:ext cx="1205237" cy="49928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SLURM</a:t>
              </a:r>
              <a:endParaRPr lang="en-GB" dirty="0"/>
            </a:p>
          </p:txBody>
        </p:sp>
        <p:sp>
          <p:nvSpPr>
            <p:cNvPr id="191" name="Rounded Rectangle 190"/>
            <p:cNvSpPr/>
            <p:nvPr/>
          </p:nvSpPr>
          <p:spPr>
            <a:xfrm>
              <a:off x="6852010" y="4216356"/>
              <a:ext cx="1205237" cy="49928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PBS</a:t>
              </a:r>
              <a:endParaRPr lang="en-GB" dirty="0"/>
            </a:p>
          </p:txBody>
        </p:sp>
        <p:sp>
          <p:nvSpPr>
            <p:cNvPr id="192" name="Rounded Rectangle 191"/>
            <p:cNvSpPr/>
            <p:nvPr/>
          </p:nvSpPr>
          <p:spPr>
            <a:xfrm>
              <a:off x="6726097" y="3579286"/>
              <a:ext cx="1364619" cy="49928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Kubernetes</a:t>
              </a:r>
              <a:endParaRPr lang="en-GB" dirty="0"/>
            </a:p>
          </p:txBody>
        </p:sp>
      </p:grpSp>
      <p:sp>
        <p:nvSpPr>
          <p:cNvPr id="91" name="Rounded Rectangle 90"/>
          <p:cNvSpPr/>
          <p:nvPr/>
        </p:nvSpPr>
        <p:spPr>
          <a:xfrm flipH="1">
            <a:off x="5845788" y="2798217"/>
            <a:ext cx="1949080" cy="2713946"/>
          </a:xfrm>
          <a:prstGeom prst="round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a:t>Provider</a:t>
            </a:r>
          </a:p>
        </p:txBody>
      </p:sp>
      <p:sp>
        <p:nvSpPr>
          <p:cNvPr id="27" name="Rounded Rectangle 26"/>
          <p:cNvSpPr/>
          <p:nvPr/>
        </p:nvSpPr>
        <p:spPr>
          <a:xfrm flipH="1">
            <a:off x="2758252" y="2833215"/>
            <a:ext cx="1488040" cy="2330609"/>
          </a:xfrm>
          <a:prstGeom prst="roundRect">
            <a:avLst/>
          </a:prstGeom>
          <a:gradFill>
            <a:gsLst>
              <a:gs pos="0">
                <a:srgbClr val="C00000"/>
              </a:gs>
              <a:gs pos="100000">
                <a:srgbClr val="FF0000"/>
              </a:gs>
            </a:gsLst>
          </a:gradFill>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a:t>Framework</a:t>
            </a:r>
          </a:p>
        </p:txBody>
      </p:sp>
      <p:cxnSp>
        <p:nvCxnSpPr>
          <p:cNvPr id="66" name="Straight Connector 65"/>
          <p:cNvCxnSpPr/>
          <p:nvPr/>
        </p:nvCxnSpPr>
        <p:spPr>
          <a:xfrm flipH="1">
            <a:off x="2611135" y="1778325"/>
            <a:ext cx="0" cy="4176127"/>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67" name="Rounded Rectangle 66"/>
          <p:cNvSpPr/>
          <p:nvPr/>
        </p:nvSpPr>
        <p:spPr>
          <a:xfrm flipH="1">
            <a:off x="3405296" y="1642858"/>
            <a:ext cx="3519260" cy="372533"/>
          </a:xfrm>
          <a:prstGeom prst="roundRect">
            <a:avLst/>
          </a:prstGeom>
          <a:gradFill>
            <a:gsLst>
              <a:gs pos="0">
                <a:srgbClr val="7030A0"/>
              </a:gs>
              <a:gs pos="100000">
                <a:schemeClr val="accent4">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OFFM Domain</a:t>
            </a:r>
            <a:endParaRPr lang="en-GB" dirty="0"/>
          </a:p>
        </p:txBody>
      </p:sp>
      <p:cxnSp>
        <p:nvCxnSpPr>
          <p:cNvPr id="126" name="Straight Connector 125"/>
          <p:cNvCxnSpPr/>
          <p:nvPr/>
        </p:nvCxnSpPr>
        <p:spPr>
          <a:xfrm>
            <a:off x="7538261" y="1800664"/>
            <a:ext cx="5518" cy="421586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132" name="Rounded Rectangle 131"/>
          <p:cNvSpPr/>
          <p:nvPr/>
        </p:nvSpPr>
        <p:spPr>
          <a:xfrm rot="16200000" flipH="1">
            <a:off x="7052834" y="4010831"/>
            <a:ext cx="3514710" cy="372533"/>
          </a:xfrm>
          <a:prstGeom prst="roundRect">
            <a:avLst/>
          </a:prstGeom>
          <a:gradFill>
            <a:gsLst>
              <a:gs pos="0">
                <a:srgbClr val="7030A0"/>
              </a:gs>
              <a:gs pos="100000">
                <a:schemeClr val="accent4">
                  <a:lumMod val="60000"/>
                  <a:lumOff val="4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Hardware</a:t>
            </a:r>
            <a:endParaRPr lang="en-GB" dirty="0"/>
          </a:p>
        </p:txBody>
      </p:sp>
      <p:cxnSp>
        <p:nvCxnSpPr>
          <p:cNvPr id="144" name="Straight Connector 143"/>
          <p:cNvCxnSpPr>
            <a:stCxn id="132" idx="0"/>
            <a:endCxn id="196" idx="1"/>
          </p:cNvCxnSpPr>
          <p:nvPr/>
        </p:nvCxnSpPr>
        <p:spPr>
          <a:xfrm flipH="1">
            <a:off x="7373623" y="4197098"/>
            <a:ext cx="1250300" cy="61777"/>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sp>
        <p:nvSpPr>
          <p:cNvPr id="165" name="Text Box 8"/>
          <p:cNvSpPr txBox="1">
            <a:spLocks noChangeArrowheads="1"/>
          </p:cNvSpPr>
          <p:nvPr/>
        </p:nvSpPr>
        <p:spPr bwMode="auto">
          <a:xfrm flipH="1">
            <a:off x="2952611" y="3776395"/>
            <a:ext cx="1101725" cy="234095"/>
          </a:xfrm>
          <a:prstGeom prst="rect">
            <a:avLst/>
          </a:prstGeom>
          <a:solidFill>
            <a:srgbClr val="FFFFFF"/>
          </a:solidFill>
          <a:ln w="6350">
            <a:solidFill>
              <a:srgbClr val="7030A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dirty="0">
                <a:latin typeface="Calibri" panose="020F0502020204030204" pitchFamily="34" charset="0"/>
                <a:cs typeface="Times New Roman" panose="02020603050405020304" pitchFamily="18" charset="0"/>
              </a:rPr>
              <a:t>Partition Mgmt</a:t>
            </a:r>
          </a:p>
        </p:txBody>
      </p:sp>
      <p:sp>
        <p:nvSpPr>
          <p:cNvPr id="167" name="Text Box 8"/>
          <p:cNvSpPr txBox="1">
            <a:spLocks noChangeArrowheads="1"/>
          </p:cNvSpPr>
          <p:nvPr/>
        </p:nvSpPr>
        <p:spPr bwMode="auto">
          <a:xfrm flipH="1">
            <a:off x="2958644" y="4611059"/>
            <a:ext cx="1101725" cy="234095"/>
          </a:xfrm>
          <a:prstGeom prst="rect">
            <a:avLst/>
          </a:prstGeom>
          <a:solidFill>
            <a:srgbClr val="FFFFFF"/>
          </a:solidFill>
          <a:ln w="6350">
            <a:solidFill>
              <a:srgbClr val="7030A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dirty="0">
                <a:latin typeface="Calibri" panose="020F0502020204030204" pitchFamily="34" charset="0"/>
                <a:cs typeface="Times New Roman" panose="02020603050405020304" pitchFamily="18" charset="0"/>
              </a:rPr>
              <a:t>Events &amp; Logs</a:t>
            </a:r>
          </a:p>
        </p:txBody>
      </p:sp>
      <p:sp>
        <p:nvSpPr>
          <p:cNvPr id="168" name="Text Box 8"/>
          <p:cNvSpPr txBox="1">
            <a:spLocks noChangeArrowheads="1"/>
          </p:cNvSpPr>
          <p:nvPr/>
        </p:nvSpPr>
        <p:spPr bwMode="auto">
          <a:xfrm flipH="1">
            <a:off x="2958644" y="4187840"/>
            <a:ext cx="1101725" cy="234095"/>
          </a:xfrm>
          <a:prstGeom prst="rect">
            <a:avLst/>
          </a:prstGeom>
          <a:solidFill>
            <a:srgbClr val="FFFFFF"/>
          </a:solidFill>
          <a:ln w="6350">
            <a:solidFill>
              <a:srgbClr val="7030A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dirty="0">
                <a:latin typeface="Calibri" panose="020F0502020204030204" pitchFamily="34" charset="0"/>
                <a:cs typeface="Times New Roman" panose="02020603050405020304" pitchFamily="18" charset="0"/>
              </a:rPr>
              <a:t>Authentication</a:t>
            </a:r>
          </a:p>
        </p:txBody>
      </p:sp>
      <p:sp>
        <p:nvSpPr>
          <p:cNvPr id="169" name="Text Box 8"/>
          <p:cNvSpPr txBox="1">
            <a:spLocks noChangeArrowheads="1"/>
          </p:cNvSpPr>
          <p:nvPr/>
        </p:nvSpPr>
        <p:spPr bwMode="auto">
          <a:xfrm flipH="1">
            <a:off x="2958644" y="3246172"/>
            <a:ext cx="1101725" cy="367677"/>
          </a:xfrm>
          <a:prstGeom prst="rect">
            <a:avLst/>
          </a:prstGeom>
          <a:solidFill>
            <a:srgbClr val="FFFFFF"/>
          </a:solidFill>
          <a:ln w="6350">
            <a:solidFill>
              <a:srgbClr val="7030A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dirty="0">
                <a:latin typeface="Calibri" panose="020F0502020204030204" pitchFamily="34" charset="0"/>
                <a:cs typeface="Times New Roman" panose="02020603050405020304" pitchFamily="18" charset="0"/>
              </a:rPr>
              <a:t>Peer Address Lookup </a:t>
            </a:r>
          </a:p>
        </p:txBody>
      </p:sp>
      <p:sp>
        <p:nvSpPr>
          <p:cNvPr id="195" name="Rounded Rectangle 194"/>
          <p:cNvSpPr/>
          <p:nvPr/>
        </p:nvSpPr>
        <p:spPr>
          <a:xfrm flipH="1">
            <a:off x="6161986" y="3379639"/>
            <a:ext cx="1205237" cy="499285"/>
          </a:xfrm>
          <a:prstGeom prst="roundRect">
            <a:avLst/>
          </a:prstGeom>
          <a:gradFill>
            <a:gsLst>
              <a:gs pos="0">
                <a:srgbClr val="00B050"/>
              </a:gs>
              <a:gs pos="100000">
                <a:schemeClr val="accent3">
                  <a:lumMod val="7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Gen-Z</a:t>
            </a:r>
            <a:endParaRPr lang="en-GB" dirty="0"/>
          </a:p>
        </p:txBody>
      </p:sp>
      <p:sp>
        <p:nvSpPr>
          <p:cNvPr id="196" name="Rounded Rectangle 195"/>
          <p:cNvSpPr/>
          <p:nvPr/>
        </p:nvSpPr>
        <p:spPr>
          <a:xfrm flipH="1">
            <a:off x="6180190" y="4009232"/>
            <a:ext cx="1193433" cy="499285"/>
          </a:xfrm>
          <a:prstGeom prst="roundRect">
            <a:avLst/>
          </a:prstGeom>
          <a:gradFill>
            <a:gsLst>
              <a:gs pos="0">
                <a:srgbClr val="00B050"/>
              </a:gs>
              <a:gs pos="100000">
                <a:schemeClr val="accent3">
                  <a:lumMod val="7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Slingshot</a:t>
            </a:r>
            <a:endParaRPr lang="en-GB" dirty="0"/>
          </a:p>
        </p:txBody>
      </p:sp>
      <p:sp>
        <p:nvSpPr>
          <p:cNvPr id="199" name="Rounded Rectangle 198"/>
          <p:cNvSpPr/>
          <p:nvPr/>
        </p:nvSpPr>
        <p:spPr>
          <a:xfrm flipH="1">
            <a:off x="6185364" y="4638029"/>
            <a:ext cx="1193433" cy="499285"/>
          </a:xfrm>
          <a:prstGeom prst="roundRect">
            <a:avLst/>
          </a:prstGeom>
          <a:gradFill>
            <a:gsLst>
              <a:gs pos="0">
                <a:srgbClr val="00B050"/>
              </a:gs>
              <a:gs pos="100000">
                <a:schemeClr val="accent3">
                  <a:lumMod val="7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IB</a:t>
            </a:r>
            <a:endParaRPr lang="en-GB" dirty="0"/>
          </a:p>
        </p:txBody>
      </p:sp>
      <p:cxnSp>
        <p:nvCxnSpPr>
          <p:cNvPr id="201" name="Straight Connector 200"/>
          <p:cNvCxnSpPr>
            <a:endCxn id="195" idx="3"/>
          </p:cNvCxnSpPr>
          <p:nvPr/>
        </p:nvCxnSpPr>
        <p:spPr>
          <a:xfrm flipV="1">
            <a:off x="4119228" y="3629282"/>
            <a:ext cx="2042758" cy="202956"/>
          </a:xfrm>
          <a:prstGeom prst="line">
            <a:avLst/>
          </a:prstGeom>
        </p:spPr>
        <p:style>
          <a:lnRef idx="2">
            <a:schemeClr val="accent1"/>
          </a:lnRef>
          <a:fillRef idx="0">
            <a:schemeClr val="accent1"/>
          </a:fillRef>
          <a:effectRef idx="1">
            <a:schemeClr val="accent1"/>
          </a:effectRef>
          <a:fontRef idx="minor">
            <a:schemeClr val="tx1"/>
          </a:fontRef>
        </p:style>
      </p:cxnSp>
      <p:sp>
        <p:nvSpPr>
          <p:cNvPr id="202" name="Text Box 21"/>
          <p:cNvSpPr txBox="1">
            <a:spLocks noChangeArrowheads="1"/>
          </p:cNvSpPr>
          <p:nvPr/>
        </p:nvSpPr>
        <p:spPr bwMode="auto">
          <a:xfrm flipH="1">
            <a:off x="5105349" y="3562299"/>
            <a:ext cx="598472" cy="308094"/>
          </a:xfrm>
          <a:prstGeom prst="rect">
            <a:avLst/>
          </a:prstGeom>
          <a:solidFill>
            <a:srgbClr val="FFFFFF"/>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800" dirty="0">
                <a:latin typeface="Calibri" panose="020F0502020204030204" pitchFamily="34" charset="0"/>
                <a:cs typeface="Times New Roman" panose="02020603050405020304" pitchFamily="18" charset="0"/>
              </a:rPr>
              <a:t>Create Zone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04" name="Straight Connector 203"/>
          <p:cNvCxnSpPr>
            <a:endCxn id="196" idx="3"/>
          </p:cNvCxnSpPr>
          <p:nvPr/>
        </p:nvCxnSpPr>
        <p:spPr>
          <a:xfrm>
            <a:off x="4113195" y="3961340"/>
            <a:ext cx="2066995" cy="297535"/>
          </a:xfrm>
          <a:prstGeom prst="line">
            <a:avLst/>
          </a:prstGeom>
        </p:spPr>
        <p:style>
          <a:lnRef idx="2">
            <a:schemeClr val="accent1"/>
          </a:lnRef>
          <a:fillRef idx="0">
            <a:schemeClr val="accent1"/>
          </a:fillRef>
          <a:effectRef idx="1">
            <a:schemeClr val="accent1"/>
          </a:effectRef>
          <a:fontRef idx="minor">
            <a:schemeClr val="tx1"/>
          </a:fontRef>
        </p:style>
      </p:cxnSp>
      <p:cxnSp>
        <p:nvCxnSpPr>
          <p:cNvPr id="207" name="Straight Connector 206"/>
          <p:cNvCxnSpPr>
            <a:endCxn id="199" idx="3"/>
          </p:cNvCxnSpPr>
          <p:nvPr/>
        </p:nvCxnSpPr>
        <p:spPr>
          <a:xfrm>
            <a:off x="4119228" y="4111624"/>
            <a:ext cx="2066136" cy="776048"/>
          </a:xfrm>
          <a:prstGeom prst="line">
            <a:avLst/>
          </a:prstGeom>
        </p:spPr>
        <p:style>
          <a:lnRef idx="2">
            <a:schemeClr val="accent1"/>
          </a:lnRef>
          <a:fillRef idx="0">
            <a:schemeClr val="accent1"/>
          </a:fillRef>
          <a:effectRef idx="1">
            <a:schemeClr val="accent1"/>
          </a:effectRef>
          <a:fontRef idx="minor">
            <a:schemeClr val="tx1"/>
          </a:fontRef>
        </p:style>
      </p:cxnSp>
      <p:sp>
        <p:nvSpPr>
          <p:cNvPr id="208" name="Text Box 21"/>
          <p:cNvSpPr txBox="1">
            <a:spLocks noChangeArrowheads="1"/>
          </p:cNvSpPr>
          <p:nvPr/>
        </p:nvSpPr>
        <p:spPr bwMode="auto">
          <a:xfrm flipH="1">
            <a:off x="5105349" y="4017476"/>
            <a:ext cx="582338" cy="308094"/>
          </a:xfrm>
          <a:prstGeom prst="rect">
            <a:avLst/>
          </a:prstGeom>
          <a:solidFill>
            <a:srgbClr val="FFFFFF"/>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800" dirty="0">
                <a:latin typeface="Calibri" panose="020F0502020204030204" pitchFamily="34" charset="0"/>
                <a:cs typeface="Times New Roman" panose="02020603050405020304" pitchFamily="18" charset="0"/>
              </a:rPr>
              <a:t>Create Partition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325" name="Group 324"/>
          <p:cNvGrpSpPr/>
          <p:nvPr/>
        </p:nvGrpSpPr>
        <p:grpSpPr>
          <a:xfrm>
            <a:off x="4364858" y="2109101"/>
            <a:ext cx="1098816" cy="1371274"/>
            <a:chOff x="4269265" y="2082698"/>
            <a:chExt cx="1284645" cy="1371274"/>
          </a:xfrm>
        </p:grpSpPr>
        <p:sp>
          <p:nvSpPr>
            <p:cNvPr id="41" name="Rounded Rectangle 40"/>
            <p:cNvSpPr/>
            <p:nvPr/>
          </p:nvSpPr>
          <p:spPr>
            <a:xfrm>
              <a:off x="4269265" y="2082698"/>
              <a:ext cx="1284645" cy="1371274"/>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dirty="0"/>
                <a:t>Redfish </a:t>
              </a:r>
            </a:p>
            <a:p>
              <a:pPr algn="ctr"/>
              <a:r>
                <a:rPr lang="en-US" sz="1600" dirty="0"/>
                <a:t>Model</a:t>
              </a:r>
              <a:endParaRPr lang="en-GB" sz="1600" dirty="0"/>
            </a:p>
          </p:txBody>
        </p:sp>
        <p:grpSp>
          <p:nvGrpSpPr>
            <p:cNvPr id="324" name="Group 323"/>
            <p:cNvGrpSpPr/>
            <p:nvPr/>
          </p:nvGrpSpPr>
          <p:grpSpPr>
            <a:xfrm>
              <a:off x="4724909" y="2682181"/>
              <a:ext cx="546088" cy="594884"/>
              <a:chOff x="568988" y="5140088"/>
              <a:chExt cx="1147719" cy="1060355"/>
            </a:xfrm>
          </p:grpSpPr>
          <p:sp>
            <p:nvSpPr>
              <p:cNvPr id="300" name="Oval 299"/>
              <p:cNvSpPr/>
              <p:nvPr/>
            </p:nvSpPr>
            <p:spPr>
              <a:xfrm>
                <a:off x="568988" y="5561962"/>
                <a:ext cx="256226" cy="24599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301" name="Oval 300"/>
              <p:cNvSpPr/>
              <p:nvPr/>
            </p:nvSpPr>
            <p:spPr>
              <a:xfrm>
                <a:off x="954925" y="5561962"/>
                <a:ext cx="256226" cy="24599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302" name="Oval 301"/>
              <p:cNvSpPr/>
              <p:nvPr/>
            </p:nvSpPr>
            <p:spPr>
              <a:xfrm>
                <a:off x="835595" y="5954452"/>
                <a:ext cx="256226" cy="24599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303" name="Oval 302"/>
              <p:cNvSpPr/>
              <p:nvPr/>
            </p:nvSpPr>
            <p:spPr>
              <a:xfrm>
                <a:off x="1460481" y="5793127"/>
                <a:ext cx="256226" cy="24599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304" name="Oval 303"/>
              <p:cNvSpPr/>
              <p:nvPr/>
            </p:nvSpPr>
            <p:spPr>
              <a:xfrm>
                <a:off x="963708" y="5140088"/>
                <a:ext cx="256226" cy="24599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cxnSp>
            <p:nvCxnSpPr>
              <p:cNvPr id="306" name="Straight Connector 305"/>
              <p:cNvCxnSpPr>
                <a:stCxn id="304" idx="4"/>
                <a:endCxn id="301" idx="0"/>
              </p:cNvCxnSpPr>
              <p:nvPr/>
            </p:nvCxnSpPr>
            <p:spPr>
              <a:xfrm flipH="1">
                <a:off x="1083038" y="5386079"/>
                <a:ext cx="8783" cy="175883"/>
              </a:xfrm>
              <a:prstGeom prst="line">
                <a:avLst/>
              </a:prstGeom>
              <a:ln>
                <a:solidFill>
                  <a:schemeClr val="accent2">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308" name="Straight Connector 307"/>
              <p:cNvCxnSpPr>
                <a:stCxn id="304" idx="3"/>
                <a:endCxn id="300" idx="7"/>
              </p:cNvCxnSpPr>
              <p:nvPr/>
            </p:nvCxnSpPr>
            <p:spPr>
              <a:xfrm flipH="1">
                <a:off x="787691" y="5350054"/>
                <a:ext cx="213540" cy="247933"/>
              </a:xfrm>
              <a:prstGeom prst="line">
                <a:avLst/>
              </a:prstGeom>
              <a:ln>
                <a:solidFill>
                  <a:schemeClr val="accent2">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310" name="Straight Connector 309"/>
              <p:cNvCxnSpPr>
                <a:stCxn id="304" idx="5"/>
                <a:endCxn id="303" idx="1"/>
              </p:cNvCxnSpPr>
              <p:nvPr/>
            </p:nvCxnSpPr>
            <p:spPr>
              <a:xfrm>
                <a:off x="1182411" y="5350054"/>
                <a:ext cx="315593" cy="479098"/>
              </a:xfrm>
              <a:prstGeom prst="line">
                <a:avLst/>
              </a:prstGeom>
              <a:ln>
                <a:solidFill>
                  <a:schemeClr val="accent2">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312" name="Straight Connector 311"/>
              <p:cNvCxnSpPr>
                <a:stCxn id="300" idx="4"/>
                <a:endCxn id="302" idx="1"/>
              </p:cNvCxnSpPr>
              <p:nvPr/>
            </p:nvCxnSpPr>
            <p:spPr>
              <a:xfrm>
                <a:off x="697101" y="5807953"/>
                <a:ext cx="176017" cy="182524"/>
              </a:xfrm>
              <a:prstGeom prst="line">
                <a:avLst/>
              </a:prstGeom>
              <a:ln>
                <a:solidFill>
                  <a:schemeClr val="accent2">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318" name="Straight Connector 317"/>
              <p:cNvCxnSpPr>
                <a:stCxn id="301" idx="5"/>
                <a:endCxn id="303" idx="2"/>
              </p:cNvCxnSpPr>
              <p:nvPr/>
            </p:nvCxnSpPr>
            <p:spPr>
              <a:xfrm>
                <a:off x="1173628" y="5771928"/>
                <a:ext cx="286853" cy="144195"/>
              </a:xfrm>
              <a:prstGeom prst="line">
                <a:avLst/>
              </a:prstGeom>
              <a:ln>
                <a:solidFill>
                  <a:schemeClr val="accent2">
                    <a:lumMod val="40000"/>
                    <a:lumOff val="60000"/>
                  </a:schemeClr>
                </a:solidFill>
                <a:prstDash val="sysDot"/>
              </a:ln>
            </p:spPr>
            <p:style>
              <a:lnRef idx="2">
                <a:schemeClr val="accent1"/>
              </a:lnRef>
              <a:fillRef idx="0">
                <a:schemeClr val="accent1"/>
              </a:fillRef>
              <a:effectRef idx="1">
                <a:schemeClr val="accent1"/>
              </a:effectRef>
              <a:fontRef idx="minor">
                <a:schemeClr val="tx1"/>
              </a:fontRef>
            </p:style>
          </p:cxnSp>
          <p:cxnSp>
            <p:nvCxnSpPr>
              <p:cNvPr id="321" name="Straight Connector 320"/>
              <p:cNvCxnSpPr>
                <a:stCxn id="301" idx="4"/>
                <a:endCxn id="302" idx="7"/>
              </p:cNvCxnSpPr>
              <p:nvPr/>
            </p:nvCxnSpPr>
            <p:spPr>
              <a:xfrm flipH="1">
                <a:off x="1054298" y="5807953"/>
                <a:ext cx="28740" cy="182524"/>
              </a:xfrm>
              <a:prstGeom prst="line">
                <a:avLst/>
              </a:prstGeom>
              <a:ln>
                <a:solidFill>
                  <a:schemeClr val="accent2">
                    <a:lumMod val="40000"/>
                    <a:lumOff val="60000"/>
                  </a:schemeClr>
                </a:solidFill>
                <a:prstDash val="sysDot"/>
              </a:ln>
            </p:spPr>
            <p:style>
              <a:lnRef idx="2">
                <a:schemeClr val="accent1"/>
              </a:lnRef>
              <a:fillRef idx="0">
                <a:schemeClr val="accent1"/>
              </a:fillRef>
              <a:effectRef idx="1">
                <a:schemeClr val="accent1"/>
              </a:effectRef>
              <a:fontRef idx="minor">
                <a:schemeClr val="tx1"/>
              </a:fontRef>
            </p:style>
          </p:cxnSp>
        </p:grpSp>
      </p:grpSp>
      <p:grpSp>
        <p:nvGrpSpPr>
          <p:cNvPr id="326" name="Group 325"/>
          <p:cNvGrpSpPr/>
          <p:nvPr/>
        </p:nvGrpSpPr>
        <p:grpSpPr>
          <a:xfrm>
            <a:off x="7365532" y="1938518"/>
            <a:ext cx="1065275" cy="1371274"/>
            <a:chOff x="4269265" y="2082698"/>
            <a:chExt cx="1284645" cy="1371274"/>
          </a:xfrm>
        </p:grpSpPr>
        <p:sp>
          <p:nvSpPr>
            <p:cNvPr id="327" name="Rounded Rectangle 326"/>
            <p:cNvSpPr/>
            <p:nvPr/>
          </p:nvSpPr>
          <p:spPr>
            <a:xfrm>
              <a:off x="4269265" y="2082698"/>
              <a:ext cx="1284645" cy="1371274"/>
            </a:xfrm>
            <a:prstGeom prst="roundRect">
              <a:avLst/>
            </a:prstGeom>
            <a:gradFill>
              <a:gsLst>
                <a:gs pos="0">
                  <a:srgbClr val="00B050"/>
                </a:gs>
                <a:gs pos="100000">
                  <a:schemeClr val="accent3">
                    <a:lumMod val="75000"/>
                  </a:schemeClr>
                </a:gs>
              </a:gsLst>
            </a:gradFill>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dirty="0"/>
                <a:t>Native </a:t>
              </a:r>
            </a:p>
            <a:p>
              <a:pPr algn="ctr"/>
              <a:r>
                <a:rPr lang="en-US" sz="1600" dirty="0"/>
                <a:t>Model</a:t>
              </a:r>
              <a:endParaRPr lang="en-GB" sz="1600" dirty="0"/>
            </a:p>
          </p:txBody>
        </p:sp>
        <p:grpSp>
          <p:nvGrpSpPr>
            <p:cNvPr id="328" name="Group 327"/>
            <p:cNvGrpSpPr/>
            <p:nvPr/>
          </p:nvGrpSpPr>
          <p:grpSpPr>
            <a:xfrm>
              <a:off x="4724909" y="2682181"/>
              <a:ext cx="546088" cy="594884"/>
              <a:chOff x="568988" y="5140088"/>
              <a:chExt cx="1147719" cy="1060355"/>
            </a:xfrm>
          </p:grpSpPr>
          <p:sp>
            <p:nvSpPr>
              <p:cNvPr id="329" name="Oval 328"/>
              <p:cNvSpPr/>
              <p:nvPr/>
            </p:nvSpPr>
            <p:spPr>
              <a:xfrm>
                <a:off x="568988" y="5561962"/>
                <a:ext cx="256226" cy="24599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330" name="Oval 329"/>
              <p:cNvSpPr/>
              <p:nvPr/>
            </p:nvSpPr>
            <p:spPr>
              <a:xfrm>
                <a:off x="954925" y="5561962"/>
                <a:ext cx="256226" cy="24599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331" name="Oval 330"/>
              <p:cNvSpPr/>
              <p:nvPr/>
            </p:nvSpPr>
            <p:spPr>
              <a:xfrm>
                <a:off x="835595" y="5954452"/>
                <a:ext cx="256226" cy="24599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332" name="Oval 331"/>
              <p:cNvSpPr/>
              <p:nvPr/>
            </p:nvSpPr>
            <p:spPr>
              <a:xfrm>
                <a:off x="1460481" y="5793127"/>
                <a:ext cx="256226" cy="24599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333" name="Oval 332"/>
              <p:cNvSpPr/>
              <p:nvPr/>
            </p:nvSpPr>
            <p:spPr>
              <a:xfrm>
                <a:off x="963708" y="5140088"/>
                <a:ext cx="256226" cy="24599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cxnSp>
            <p:nvCxnSpPr>
              <p:cNvPr id="334" name="Straight Connector 333"/>
              <p:cNvCxnSpPr>
                <a:stCxn id="333" idx="4"/>
                <a:endCxn id="330" idx="0"/>
              </p:cNvCxnSpPr>
              <p:nvPr/>
            </p:nvCxnSpPr>
            <p:spPr>
              <a:xfrm flipH="1">
                <a:off x="1083038" y="5386079"/>
                <a:ext cx="8783" cy="175883"/>
              </a:xfrm>
              <a:prstGeom prst="line">
                <a:avLst/>
              </a:prstGeom>
              <a:ln>
                <a:solidFill>
                  <a:schemeClr val="accent2">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335" name="Straight Connector 334"/>
              <p:cNvCxnSpPr>
                <a:stCxn id="333" idx="3"/>
                <a:endCxn id="329" idx="7"/>
              </p:cNvCxnSpPr>
              <p:nvPr/>
            </p:nvCxnSpPr>
            <p:spPr>
              <a:xfrm flipH="1">
                <a:off x="787691" y="5350054"/>
                <a:ext cx="213540" cy="247933"/>
              </a:xfrm>
              <a:prstGeom prst="line">
                <a:avLst/>
              </a:prstGeom>
              <a:ln>
                <a:solidFill>
                  <a:schemeClr val="accent2">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336" name="Straight Connector 335"/>
              <p:cNvCxnSpPr>
                <a:stCxn id="333" idx="5"/>
                <a:endCxn id="332" idx="1"/>
              </p:cNvCxnSpPr>
              <p:nvPr/>
            </p:nvCxnSpPr>
            <p:spPr>
              <a:xfrm>
                <a:off x="1182411" y="5350054"/>
                <a:ext cx="315593" cy="479098"/>
              </a:xfrm>
              <a:prstGeom prst="line">
                <a:avLst/>
              </a:prstGeom>
              <a:ln>
                <a:solidFill>
                  <a:schemeClr val="accent2">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337" name="Straight Connector 336"/>
              <p:cNvCxnSpPr>
                <a:stCxn id="329" idx="4"/>
                <a:endCxn id="331" idx="1"/>
              </p:cNvCxnSpPr>
              <p:nvPr/>
            </p:nvCxnSpPr>
            <p:spPr>
              <a:xfrm>
                <a:off x="697101" y="5807953"/>
                <a:ext cx="176017" cy="182524"/>
              </a:xfrm>
              <a:prstGeom prst="line">
                <a:avLst/>
              </a:prstGeom>
              <a:ln>
                <a:solidFill>
                  <a:schemeClr val="accent2">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338" name="Straight Connector 337"/>
              <p:cNvCxnSpPr>
                <a:stCxn id="330" idx="5"/>
                <a:endCxn id="332" idx="2"/>
              </p:cNvCxnSpPr>
              <p:nvPr/>
            </p:nvCxnSpPr>
            <p:spPr>
              <a:xfrm>
                <a:off x="1173628" y="5771928"/>
                <a:ext cx="286853" cy="144195"/>
              </a:xfrm>
              <a:prstGeom prst="line">
                <a:avLst/>
              </a:prstGeom>
              <a:ln>
                <a:solidFill>
                  <a:schemeClr val="accent2">
                    <a:lumMod val="40000"/>
                    <a:lumOff val="60000"/>
                  </a:schemeClr>
                </a:solidFill>
                <a:prstDash val="sysDot"/>
              </a:ln>
            </p:spPr>
            <p:style>
              <a:lnRef idx="2">
                <a:schemeClr val="accent1"/>
              </a:lnRef>
              <a:fillRef idx="0">
                <a:schemeClr val="accent1"/>
              </a:fillRef>
              <a:effectRef idx="1">
                <a:schemeClr val="accent1"/>
              </a:effectRef>
              <a:fontRef idx="minor">
                <a:schemeClr val="tx1"/>
              </a:fontRef>
            </p:style>
          </p:cxnSp>
          <p:cxnSp>
            <p:nvCxnSpPr>
              <p:cNvPr id="339" name="Straight Connector 338"/>
              <p:cNvCxnSpPr>
                <a:stCxn id="330" idx="4"/>
                <a:endCxn id="331" idx="7"/>
              </p:cNvCxnSpPr>
              <p:nvPr/>
            </p:nvCxnSpPr>
            <p:spPr>
              <a:xfrm flipH="1">
                <a:off x="1054298" y="5807953"/>
                <a:ext cx="28740" cy="182524"/>
              </a:xfrm>
              <a:prstGeom prst="line">
                <a:avLst/>
              </a:prstGeom>
              <a:ln>
                <a:solidFill>
                  <a:schemeClr val="accent2">
                    <a:lumMod val="40000"/>
                    <a:lumOff val="60000"/>
                  </a:schemeClr>
                </a:solidFill>
                <a:prstDash val="sysDot"/>
              </a:ln>
            </p:spPr>
            <p:style>
              <a:lnRef idx="2">
                <a:schemeClr val="accent1"/>
              </a:lnRef>
              <a:fillRef idx="0">
                <a:schemeClr val="accent1"/>
              </a:fillRef>
              <a:effectRef idx="1">
                <a:schemeClr val="accent1"/>
              </a:effectRef>
              <a:fontRef idx="minor">
                <a:schemeClr val="tx1"/>
              </a:fontRef>
            </p:style>
          </p:cxnSp>
        </p:grpSp>
      </p:grpSp>
      <p:sp>
        <p:nvSpPr>
          <p:cNvPr id="205" name="Text Box 21"/>
          <p:cNvSpPr txBox="1">
            <a:spLocks noChangeArrowheads="1"/>
          </p:cNvSpPr>
          <p:nvPr/>
        </p:nvSpPr>
        <p:spPr bwMode="auto">
          <a:xfrm flipH="1">
            <a:off x="5105349" y="4461398"/>
            <a:ext cx="553874" cy="308094"/>
          </a:xfrm>
          <a:prstGeom prst="rect">
            <a:avLst/>
          </a:prstGeom>
          <a:solidFill>
            <a:schemeClr val="bg1"/>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800" dirty="0">
                <a:latin typeface="Calibri" panose="020F0502020204030204" pitchFamily="34" charset="0"/>
                <a:cs typeface="Times New Roman" panose="02020603050405020304" pitchFamily="18" charset="0"/>
              </a:rPr>
              <a:t>Create Partition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77" name="Straight Connector 76"/>
          <p:cNvCxnSpPr/>
          <p:nvPr/>
        </p:nvCxnSpPr>
        <p:spPr>
          <a:xfrm>
            <a:off x="1868620" y="3893442"/>
            <a:ext cx="1075386" cy="15152"/>
          </a:xfrm>
          <a:prstGeom prst="line">
            <a:avLst/>
          </a:prstGeom>
        </p:spPr>
        <p:style>
          <a:lnRef idx="2">
            <a:schemeClr val="accent1"/>
          </a:lnRef>
          <a:fillRef idx="0">
            <a:schemeClr val="accent1"/>
          </a:fillRef>
          <a:effectRef idx="1">
            <a:schemeClr val="accent1"/>
          </a:effectRef>
          <a:fontRef idx="minor">
            <a:schemeClr val="tx1"/>
          </a:fontRef>
        </p:style>
      </p:cxnSp>
      <p:sp>
        <p:nvSpPr>
          <p:cNvPr id="148" name="Text Box 21"/>
          <p:cNvSpPr txBox="1">
            <a:spLocks noChangeArrowheads="1"/>
          </p:cNvSpPr>
          <p:nvPr/>
        </p:nvSpPr>
        <p:spPr bwMode="auto">
          <a:xfrm flipH="1">
            <a:off x="1959797" y="3770321"/>
            <a:ext cx="573445" cy="308094"/>
          </a:xfrm>
          <a:prstGeom prst="rect">
            <a:avLst/>
          </a:prstGeom>
          <a:solidFill>
            <a:srgbClr val="FFFFFF"/>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800" dirty="0">
                <a:latin typeface="Calibri" panose="020F0502020204030204" pitchFamily="34" charset="0"/>
                <a:cs typeface="Times New Roman" panose="02020603050405020304" pitchFamily="18" charset="0"/>
              </a:rPr>
              <a:t>Create zone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10" name="Straight Connector 209"/>
          <p:cNvCxnSpPr/>
          <p:nvPr/>
        </p:nvCxnSpPr>
        <p:spPr>
          <a:xfrm flipV="1">
            <a:off x="1830812" y="4050004"/>
            <a:ext cx="1131451" cy="507025"/>
          </a:xfrm>
          <a:prstGeom prst="line">
            <a:avLst/>
          </a:prstGeom>
        </p:spPr>
        <p:style>
          <a:lnRef idx="2">
            <a:schemeClr val="accent1"/>
          </a:lnRef>
          <a:fillRef idx="0">
            <a:schemeClr val="accent1"/>
          </a:fillRef>
          <a:effectRef idx="1">
            <a:schemeClr val="accent1"/>
          </a:effectRef>
          <a:fontRef idx="minor">
            <a:schemeClr val="tx1"/>
          </a:fontRef>
        </p:style>
      </p:cxnSp>
      <p:sp>
        <p:nvSpPr>
          <p:cNvPr id="211" name="Text Box 21"/>
          <p:cNvSpPr txBox="1">
            <a:spLocks noChangeArrowheads="1"/>
          </p:cNvSpPr>
          <p:nvPr/>
        </p:nvSpPr>
        <p:spPr bwMode="auto">
          <a:xfrm flipH="1">
            <a:off x="1938749" y="4227765"/>
            <a:ext cx="578353" cy="308094"/>
          </a:xfrm>
          <a:prstGeom prst="rect">
            <a:avLst/>
          </a:prstGeom>
          <a:solidFill>
            <a:srgbClr val="FFFFFF"/>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800" dirty="0">
                <a:latin typeface="Calibri" panose="020F0502020204030204" pitchFamily="34" charset="0"/>
                <a:cs typeface="Times New Roman" panose="02020603050405020304" pitchFamily="18" charset="0"/>
              </a:rPr>
              <a:t>Create zone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13" name="Straight Connector 212"/>
          <p:cNvCxnSpPr/>
          <p:nvPr/>
        </p:nvCxnSpPr>
        <p:spPr>
          <a:xfrm>
            <a:off x="1868620" y="3247453"/>
            <a:ext cx="1065439" cy="525874"/>
          </a:xfrm>
          <a:prstGeom prst="line">
            <a:avLst/>
          </a:prstGeom>
        </p:spPr>
        <p:style>
          <a:lnRef idx="2">
            <a:schemeClr val="accent1"/>
          </a:lnRef>
          <a:fillRef idx="0">
            <a:schemeClr val="accent1"/>
          </a:fillRef>
          <a:effectRef idx="1">
            <a:schemeClr val="accent1"/>
          </a:effectRef>
          <a:fontRef idx="minor">
            <a:schemeClr val="tx1"/>
          </a:fontRef>
        </p:style>
      </p:cxnSp>
      <p:sp>
        <p:nvSpPr>
          <p:cNvPr id="214" name="Text Box 21"/>
          <p:cNvSpPr txBox="1">
            <a:spLocks noChangeArrowheads="1"/>
          </p:cNvSpPr>
          <p:nvPr/>
        </p:nvSpPr>
        <p:spPr bwMode="auto">
          <a:xfrm flipH="1">
            <a:off x="1954516" y="3312591"/>
            <a:ext cx="556423" cy="308094"/>
          </a:xfrm>
          <a:prstGeom prst="rect">
            <a:avLst/>
          </a:prstGeom>
          <a:solidFill>
            <a:srgbClr val="FFFFFF"/>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800" dirty="0">
                <a:latin typeface="Calibri" panose="020F0502020204030204" pitchFamily="34" charset="0"/>
                <a:cs typeface="Times New Roman" panose="02020603050405020304" pitchFamily="18" charset="0"/>
              </a:rPr>
              <a:t>Create zone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5" name="Footer Placeholder 2"/>
          <p:cNvSpPr>
            <a:spLocks noGrp="1"/>
          </p:cNvSpPr>
          <p:nvPr>
            <p:ph type="ftr" sz="quarter" idx="11"/>
          </p:nvPr>
        </p:nvSpPr>
        <p:spPr>
          <a:xfrm>
            <a:off x="457200" y="6416675"/>
            <a:ext cx="2895600" cy="365125"/>
          </a:xfrm>
        </p:spPr>
        <p:txBody>
          <a:bodyPr/>
          <a:lstStyle/>
          <a:p>
            <a:pPr>
              <a:defRPr/>
            </a:pPr>
            <a:r>
              <a:rPr lang="en-US" dirty="0"/>
              <a:t>www.openfabrics.org</a:t>
            </a:r>
          </a:p>
        </p:txBody>
      </p:sp>
    </p:spTree>
    <p:extLst>
      <p:ext uri="{BB962C8B-B14F-4D97-AF65-F5344CB8AC3E}">
        <p14:creationId xmlns:p14="http://schemas.microsoft.com/office/powerpoint/2010/main" val="206181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Proposal</a:t>
            </a:r>
          </a:p>
        </p:txBody>
      </p:sp>
      <p:sp>
        <p:nvSpPr>
          <p:cNvPr id="3" name="Content Placeholder 2"/>
          <p:cNvSpPr>
            <a:spLocks noGrp="1"/>
          </p:cNvSpPr>
          <p:nvPr>
            <p:ph idx="1"/>
          </p:nvPr>
        </p:nvSpPr>
        <p:spPr/>
        <p:txBody>
          <a:bodyPr>
            <a:normAutofit fontScale="92500" lnSpcReduction="20000"/>
          </a:bodyPr>
          <a:lstStyle/>
          <a:p>
            <a:r>
              <a:rPr lang="en-US" dirty="0"/>
              <a:t>Develop the OFM interfaces based on management tool needs</a:t>
            </a:r>
          </a:p>
          <a:p>
            <a:r>
              <a:rPr lang="en-US" dirty="0"/>
              <a:t>Create work register between OFA and DMTF</a:t>
            </a:r>
          </a:p>
          <a:p>
            <a:pPr lvl="1"/>
            <a:r>
              <a:rPr lang="en-US" dirty="0"/>
              <a:t>Evolve the Redfish fabrics model and schema to accommodate the defined framework interfaces</a:t>
            </a:r>
          </a:p>
          <a:p>
            <a:pPr lvl="1"/>
            <a:r>
              <a:rPr lang="en-US" dirty="0"/>
              <a:t>Evolve the Redfish model and schema to ease translation of existing fabric models for providers</a:t>
            </a:r>
          </a:p>
          <a:p>
            <a:r>
              <a:rPr lang="en-US" dirty="0"/>
              <a:t>Design in flow-through Provider optimizations</a:t>
            </a:r>
          </a:p>
          <a:p>
            <a:r>
              <a:rPr lang="en-US" dirty="0"/>
              <a:t>Design in support for memory semantic features</a:t>
            </a:r>
          </a:p>
          <a:p>
            <a:r>
              <a:rPr lang="en-US" dirty="0"/>
              <a:t>Design in extension support </a:t>
            </a:r>
          </a:p>
          <a:p>
            <a:r>
              <a:rPr lang="en-US" dirty="0"/>
              <a:t>Export low-level fabric </a:t>
            </a:r>
            <a:r>
              <a:rPr lang="en-US" i="1" dirty="0"/>
              <a:t>services</a:t>
            </a:r>
          </a:p>
          <a:p>
            <a:pPr lvl="1"/>
            <a:r>
              <a:rPr lang="en-US" dirty="0"/>
              <a:t>Focus on abstracted fabric hardware functionality</a:t>
            </a:r>
          </a:p>
        </p:txBody>
      </p:sp>
      <p:sp>
        <p:nvSpPr>
          <p:cNvPr id="4" name="Footer Placeholder 3"/>
          <p:cNvSpPr>
            <a:spLocks noGrp="1"/>
          </p:cNvSpPr>
          <p:nvPr>
            <p:ph type="ftr" sz="quarter" idx="11"/>
          </p:nvPr>
        </p:nvSpPr>
        <p:spPr/>
        <p:txBody>
          <a:bodyPr/>
          <a:lstStyle/>
          <a:p>
            <a:pPr>
              <a:defRPr/>
            </a:pPr>
            <a:r>
              <a:rPr lang="en-US"/>
              <a:t>www.openfabrics.org</a:t>
            </a:r>
          </a:p>
        </p:txBody>
      </p:sp>
      <p:sp>
        <p:nvSpPr>
          <p:cNvPr id="5" name="Slide Number Placeholder 4"/>
          <p:cNvSpPr>
            <a:spLocks noGrp="1"/>
          </p:cNvSpPr>
          <p:nvPr>
            <p:ph type="sldNum" sz="quarter" idx="12"/>
          </p:nvPr>
        </p:nvSpPr>
        <p:spPr/>
        <p:txBody>
          <a:bodyPr/>
          <a:lstStyle/>
          <a:p>
            <a:pPr>
              <a:defRPr/>
            </a:pPr>
            <a:fld id="{4743D33A-93A5-4BFF-80F7-CA11B1D5A4D3}" type="slidenum">
              <a:rPr lang="en-US" smtClean="0"/>
              <a:pPr>
                <a:defRPr/>
              </a:pPr>
              <a:t>8</a:t>
            </a:fld>
            <a:endParaRPr lang="en-US" dirty="0"/>
          </a:p>
        </p:txBody>
      </p:sp>
    </p:spTree>
    <p:extLst>
      <p:ext uri="{BB962C8B-B14F-4D97-AF65-F5344CB8AC3E}">
        <p14:creationId xmlns:p14="http://schemas.microsoft.com/office/powerpoint/2010/main" val="2958717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9</a:t>
            </a:fld>
            <a:endParaRPr lang="en-US"/>
          </a:p>
        </p:txBody>
      </p:sp>
      <p:sp>
        <p:nvSpPr>
          <p:cNvPr id="5" name="TextBox 4"/>
          <p:cNvSpPr txBox="1"/>
          <p:nvPr/>
        </p:nvSpPr>
        <p:spPr>
          <a:xfrm>
            <a:off x="445477" y="1908962"/>
            <a:ext cx="8253046" cy="4339650"/>
          </a:xfrm>
          <a:prstGeom prst="rect">
            <a:avLst/>
          </a:prstGeom>
          <a:noFill/>
        </p:spPr>
        <p:txBody>
          <a:bodyPr wrap="square" rtlCol="0">
            <a:spAutoFit/>
          </a:bodyPr>
          <a:lstStyle/>
          <a:p>
            <a:pPr marL="285750" indent="-285750">
              <a:buFontTx/>
              <a:buChar char="-"/>
            </a:pPr>
            <a:r>
              <a:rPr lang="en-US" sz="2400" dirty="0"/>
              <a:t>Get moving on developing this Framework!</a:t>
            </a:r>
          </a:p>
          <a:p>
            <a:pPr marL="285750" indent="-285750">
              <a:buFontTx/>
              <a:buChar char="-"/>
            </a:pPr>
            <a:r>
              <a:rPr lang="en-US" sz="2400" dirty="0"/>
              <a:t>Recommend starting a WG to focus development efforts</a:t>
            </a:r>
          </a:p>
          <a:p>
            <a:pPr marL="285750" indent="-285750">
              <a:buFontTx/>
              <a:buChar char="-"/>
            </a:pPr>
            <a:r>
              <a:rPr lang="en-US" sz="2400" dirty="0"/>
              <a:t>Develop a work register with DMTF</a:t>
            </a:r>
          </a:p>
          <a:p>
            <a:pPr marL="285750" indent="-285750">
              <a:buFontTx/>
              <a:buChar char="-"/>
            </a:pPr>
            <a:endParaRPr lang="en-US" sz="2400" dirty="0"/>
          </a:p>
          <a:p>
            <a:r>
              <a:rPr lang="en-US" sz="2400" i="1" dirty="0"/>
              <a:t>Create an </a:t>
            </a:r>
            <a:r>
              <a:rPr lang="en-US" sz="2400" i="1" dirty="0" err="1"/>
              <a:t>OpenFabrics</a:t>
            </a:r>
            <a:r>
              <a:rPr lang="en-US" sz="2400" i="1" dirty="0"/>
              <a:t> Management Framework Working Group to: </a:t>
            </a:r>
          </a:p>
          <a:p>
            <a:pPr lvl="1"/>
            <a:r>
              <a:rPr lang="en-US" dirty="0"/>
              <a:t>Develop, test, and distribute:</a:t>
            </a:r>
          </a:p>
          <a:p>
            <a:pPr marL="1371600" lvl="2" indent="-457200">
              <a:buFont typeface="+mj-lt"/>
              <a:buAutoNum type="arabicPeriod"/>
            </a:pPr>
            <a:r>
              <a:rPr lang="en-US" dirty="0"/>
              <a:t>An extensible, open source framework that provides access to high-performance fabric management interfaces and services.</a:t>
            </a:r>
          </a:p>
          <a:p>
            <a:pPr marL="1371600" lvl="2" indent="-457200">
              <a:buFont typeface="+mj-lt"/>
              <a:buAutoNum type="arabicPeriod"/>
            </a:pPr>
            <a:r>
              <a:rPr lang="en-US" dirty="0"/>
              <a:t>Extensible, open source interfaces aligned with orchestration and workload management application needs for high-performance fabric management services.</a:t>
            </a:r>
          </a:p>
          <a:p>
            <a:endParaRPr lang="en-US" sz="2400" i="1" dirty="0"/>
          </a:p>
        </p:txBody>
      </p:sp>
      <p:sp>
        <p:nvSpPr>
          <p:cNvPr id="6" name="Footer Placeholder 2"/>
          <p:cNvSpPr txBox="1">
            <a:spLocks/>
          </p:cNvSpPr>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l" defTabSz="457200" rtl="0" fontAlgn="base">
              <a:spcBef>
                <a:spcPct val="0"/>
              </a:spcBef>
              <a:spcAft>
                <a:spcPct val="0"/>
              </a:spcAft>
              <a:defRPr sz="1000" kern="1200">
                <a:solidFill>
                  <a:schemeClr val="bg1"/>
                </a:solidFill>
                <a:latin typeface="Arial" charset="0"/>
                <a:ea typeface="ＭＳ Ｐゴシック" pitchFamily="4" charset="-128"/>
                <a:cs typeface="Arial" charset="0"/>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a:lstStyle>
          <a:p>
            <a:pPr>
              <a:defRPr/>
            </a:pPr>
            <a:r>
              <a:rPr lang="en-US" dirty="0"/>
              <a:t>www.openfabrics.org</a:t>
            </a:r>
          </a:p>
        </p:txBody>
      </p:sp>
    </p:spTree>
    <p:extLst>
      <p:ext uri="{BB962C8B-B14F-4D97-AF65-F5344CB8AC3E}">
        <p14:creationId xmlns:p14="http://schemas.microsoft.com/office/powerpoint/2010/main" val="847283096"/>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36674</TotalTime>
  <Words>1402</Words>
  <Application>Microsoft Office PowerPoint</Application>
  <PresentationFormat>On-screen Show (4:3)</PresentationFormat>
  <Paragraphs>230</Paragraphs>
  <Slides>11</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Arial Narrow</vt:lpstr>
      <vt:lpstr>Calibri</vt:lpstr>
      <vt:lpstr>Wingdings</vt:lpstr>
      <vt:lpstr>Office Theme</vt:lpstr>
      <vt:lpstr>1_Office Theme</vt:lpstr>
      <vt:lpstr>New Direction Proposal: An OpenFabrics Fabric Manager Framework Proposal</vt:lpstr>
      <vt:lpstr>OFA Board Ask</vt:lpstr>
      <vt:lpstr>Problem Statement</vt:lpstr>
      <vt:lpstr>The Fabric Admin Problem</vt:lpstr>
      <vt:lpstr>So what do we do?</vt:lpstr>
      <vt:lpstr>Fabric Interfaces Examples</vt:lpstr>
      <vt:lpstr>Fabric Administration Workspace</vt:lpstr>
      <vt:lpstr>Proposal</vt:lpstr>
      <vt:lpstr>Next Steps</vt:lpstr>
      <vt:lpstr>Thank You</vt:lpstr>
      <vt:lpstr>Participants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240</cp:revision>
  <dcterms:created xsi:type="dcterms:W3CDTF">2013-03-28T19:36:05Z</dcterms:created>
  <dcterms:modified xsi:type="dcterms:W3CDTF">2020-08-13T07:52:34Z</dcterms:modified>
</cp:coreProperties>
</file>