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7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72" autoAdjust="0"/>
    <p:restoredTop sz="95565" autoAdjust="0"/>
  </p:normalViewPr>
  <p:slideViewPr>
    <p:cSldViewPr snapToGrid="0">
      <p:cViewPr varScale="1">
        <p:scale>
          <a:sx n="108" d="100"/>
          <a:sy n="108" d="100"/>
        </p:scale>
        <p:origin x="106" y="53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115AAD-9625-4C86-9961-2EB682B873DA}" type="datetimeFigureOut">
              <a:rPr lang="en-GB" smtClean="0"/>
              <a:t>23/04/2021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F510C4-82C2-4FFE-BC48-FE667FA8CC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8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90A6E-A1E6-4829-A456-1B81254EEAD8}" type="datetimeFigureOut">
              <a:rPr lang="en-GB" smtClean="0"/>
              <a:t>23/04/2021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38DC9-2DDE-481E-AF64-5B355C8D76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3997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90A6E-A1E6-4829-A456-1B81254EEAD8}" type="datetimeFigureOut">
              <a:rPr lang="en-GB" smtClean="0"/>
              <a:t>23/04/2021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38DC9-2DDE-481E-AF64-5B355C8D76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6888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90A6E-A1E6-4829-A456-1B81254EEAD8}" type="datetimeFigureOut">
              <a:rPr lang="en-GB" smtClean="0"/>
              <a:t>23/04/2021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38DC9-2DDE-481E-AF64-5B355C8D76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2131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90A6E-A1E6-4829-A456-1B81254EEAD8}" type="datetimeFigureOut">
              <a:rPr lang="en-GB" smtClean="0"/>
              <a:t>23/04/2021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38DC9-2DDE-481E-AF64-5B355C8D76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8183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90A6E-A1E6-4829-A456-1B81254EEAD8}" type="datetimeFigureOut">
              <a:rPr lang="en-GB" smtClean="0"/>
              <a:t>23/04/2021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38DC9-2DDE-481E-AF64-5B355C8D76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1460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90A6E-A1E6-4829-A456-1B81254EEAD8}" type="datetimeFigureOut">
              <a:rPr lang="en-GB" smtClean="0"/>
              <a:t>23/04/2021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38DC9-2DDE-481E-AF64-5B355C8D76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2966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90A6E-A1E6-4829-A456-1B81254EEAD8}" type="datetimeFigureOut">
              <a:rPr lang="en-GB" smtClean="0"/>
              <a:t>23/04/2021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38DC9-2DDE-481E-AF64-5B355C8D76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614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90A6E-A1E6-4829-A456-1B81254EEAD8}" type="datetimeFigureOut">
              <a:rPr lang="en-GB" smtClean="0"/>
              <a:t>23/04/2021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38DC9-2DDE-481E-AF64-5B355C8D76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8169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90A6E-A1E6-4829-A456-1B81254EEAD8}" type="datetimeFigureOut">
              <a:rPr lang="en-GB" smtClean="0"/>
              <a:t>23/04/2021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38DC9-2DDE-481E-AF64-5B355C8D76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0243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90A6E-A1E6-4829-A456-1B81254EEAD8}" type="datetimeFigureOut">
              <a:rPr lang="en-GB" smtClean="0"/>
              <a:t>23/04/2021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38DC9-2DDE-481E-AF64-5B355C8D76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6813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90A6E-A1E6-4829-A456-1B81254EEAD8}" type="datetimeFigureOut">
              <a:rPr lang="en-GB" smtClean="0"/>
              <a:t>23/04/2021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38DC9-2DDE-481E-AF64-5B355C8D76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0076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90A6E-A1E6-4829-A456-1B81254EEAD8}" type="datetimeFigureOut">
              <a:rPr lang="en-GB" smtClean="0"/>
              <a:t>23/04/2021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38DC9-2DDE-481E-AF64-5B355C8D76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381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489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Oval 66"/>
          <p:cNvSpPr/>
          <p:nvPr/>
        </p:nvSpPr>
        <p:spPr>
          <a:xfrm>
            <a:off x="8784000" y="3859963"/>
            <a:ext cx="2673260" cy="489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Zephyr Gen-Z FM</a:t>
            </a:r>
            <a:endParaRPr lang="en-GB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642244" y="250234"/>
            <a:ext cx="6854631" cy="461665"/>
          </a:xfrm>
          <a:prstGeom prst="rect">
            <a:avLst/>
          </a:prstGeom>
          <a:noFill/>
          <a:ln>
            <a:solidFill>
              <a:srgbClr val="01A982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Definition of OFMF Services, Plugins  and Agents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6515498" y="4537300"/>
            <a:ext cx="4917768" cy="489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Local host Kernel</a:t>
            </a:r>
            <a:endParaRPr lang="en-GB" dirty="0"/>
          </a:p>
        </p:txBody>
      </p:sp>
      <p:sp>
        <p:nvSpPr>
          <p:cNvPr id="69" name="Oval 68"/>
          <p:cNvSpPr/>
          <p:nvPr/>
        </p:nvSpPr>
        <p:spPr>
          <a:xfrm>
            <a:off x="7672246" y="2205824"/>
            <a:ext cx="3112168" cy="48928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OFMF API</a:t>
            </a:r>
            <a:endParaRPr lang="en-GB" dirty="0"/>
          </a:p>
        </p:txBody>
      </p:sp>
      <p:sp>
        <p:nvSpPr>
          <p:cNvPr id="73" name="Oval 72"/>
          <p:cNvSpPr/>
          <p:nvPr/>
        </p:nvSpPr>
        <p:spPr>
          <a:xfrm>
            <a:off x="9406263" y="1265151"/>
            <a:ext cx="1721302" cy="5246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Resource</a:t>
            </a:r>
          </a:p>
          <a:p>
            <a:pPr algn="ctr"/>
            <a:r>
              <a:rPr lang="en-US" dirty="0" smtClean="0"/>
              <a:t>Manager</a:t>
            </a:r>
            <a:endParaRPr lang="en-GB" dirty="0"/>
          </a:p>
        </p:txBody>
      </p:sp>
      <p:sp>
        <p:nvSpPr>
          <p:cNvPr id="72" name="Oval 71"/>
          <p:cNvSpPr/>
          <p:nvPr/>
        </p:nvSpPr>
        <p:spPr>
          <a:xfrm>
            <a:off x="7454828" y="1241268"/>
            <a:ext cx="1933283" cy="5530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Composition </a:t>
            </a:r>
          </a:p>
          <a:p>
            <a:pPr algn="ctr"/>
            <a:r>
              <a:rPr lang="en-US" dirty="0" smtClean="0"/>
              <a:t>Manager</a:t>
            </a:r>
            <a:endParaRPr lang="en-GB" dirty="0"/>
          </a:p>
        </p:txBody>
      </p:sp>
      <p:sp>
        <p:nvSpPr>
          <p:cNvPr id="18" name="Oval 17"/>
          <p:cNvSpPr/>
          <p:nvPr/>
        </p:nvSpPr>
        <p:spPr>
          <a:xfrm>
            <a:off x="7084800" y="3865219"/>
            <a:ext cx="1924960" cy="6372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LLaMas</a:t>
            </a:r>
            <a:r>
              <a:rPr lang="en-US" sz="1400" dirty="0" smtClean="0"/>
              <a:t> Gen-Z Linux subsystem</a:t>
            </a:r>
            <a:endParaRPr lang="en-GB" sz="1400" dirty="0"/>
          </a:p>
        </p:txBody>
      </p:sp>
      <p:sp>
        <p:nvSpPr>
          <p:cNvPr id="8" name="Rectangle 7"/>
          <p:cNvSpPr/>
          <p:nvPr/>
        </p:nvSpPr>
        <p:spPr>
          <a:xfrm>
            <a:off x="7739116" y="5318236"/>
            <a:ext cx="3659852" cy="4785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Gen-Z Bridge</a:t>
            </a:r>
            <a:endParaRPr lang="en-GB" dirty="0"/>
          </a:p>
        </p:txBody>
      </p:sp>
      <p:sp>
        <p:nvSpPr>
          <p:cNvPr id="9" name="Cloud 8"/>
          <p:cNvSpPr/>
          <p:nvPr/>
        </p:nvSpPr>
        <p:spPr>
          <a:xfrm>
            <a:off x="7797904" y="5949212"/>
            <a:ext cx="3750896" cy="717817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Gen-Z Fabric</a:t>
            </a:r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361326" y="929357"/>
            <a:ext cx="600281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OFMF services supplies a Redfish description of the fabrics it is presenting to clients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Clients manipulate the OFMF Redfish description to manage the associated fabrics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OFMF Services speaks Redfish to clients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OFMF Services </a:t>
            </a:r>
            <a:r>
              <a:rPr lang="en-US" sz="16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may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have a specific fabric plugin for a general fabric type (Gen-Z, Ethernet, IB, Slingshot, PCIe, CXL, FC, </a:t>
            </a:r>
            <a:r>
              <a:rPr lang="en-US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etc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Plugin translates and optimizes generic Client Redfish requests into appropriate Redfish requests for the specific fabric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Eg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Gen-Z and IB may need different Redfish sequences to accomplish the same fabric changes (ideally not)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OFMF Services speaks Redfish to OFMF Agents that are registered with it by the associated subnet managers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Both sides use a specific subset of the Redfish schema appropriate to the fabric being modeled/controlled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OFMF Agent translates the Redfish protocols / requests from OFMF to the subnet manager’s native API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Need registration and discovery to go in both directions.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OFMF Services can search for Agents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Agents can search for OFMF Services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New Agents can find existing OFMF Services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OFMF Services can detect new Agents, or spot missing ones</a:t>
            </a:r>
          </a:p>
        </p:txBody>
      </p:sp>
      <p:sp>
        <p:nvSpPr>
          <p:cNvPr id="16" name="Oval 15"/>
          <p:cNvSpPr/>
          <p:nvPr/>
        </p:nvSpPr>
        <p:spPr>
          <a:xfrm>
            <a:off x="8593595" y="61714"/>
            <a:ext cx="1161469" cy="6335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admin</a:t>
            </a:r>
            <a:endParaRPr lang="en-GB" dirty="0"/>
          </a:p>
        </p:txBody>
      </p:sp>
      <p:sp>
        <p:nvSpPr>
          <p:cNvPr id="17" name="Down Arrow 16"/>
          <p:cNvSpPr/>
          <p:nvPr/>
        </p:nvSpPr>
        <p:spPr>
          <a:xfrm>
            <a:off x="9109530" y="751251"/>
            <a:ext cx="172800" cy="344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Down Arrow 30"/>
          <p:cNvSpPr/>
          <p:nvPr/>
        </p:nvSpPr>
        <p:spPr>
          <a:xfrm>
            <a:off x="9174330" y="1804703"/>
            <a:ext cx="108000" cy="414008"/>
          </a:xfrm>
          <a:prstGeom prst="downArrow">
            <a:avLst/>
          </a:prstGeom>
          <a:solidFill>
            <a:srgbClr val="FF00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Down Arrow 31"/>
          <p:cNvSpPr/>
          <p:nvPr/>
        </p:nvSpPr>
        <p:spPr>
          <a:xfrm>
            <a:off x="9112437" y="2729894"/>
            <a:ext cx="231786" cy="901082"/>
          </a:xfrm>
          <a:prstGeom prst="downArrow">
            <a:avLst/>
          </a:prstGeom>
          <a:solidFill>
            <a:srgbClr val="FF0000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6474115" y="2059200"/>
            <a:ext cx="5623187" cy="10326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6424493" y="3698967"/>
            <a:ext cx="773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linux</a:t>
            </a:r>
            <a:endParaRPr lang="en-GB" dirty="0"/>
          </a:p>
        </p:txBody>
      </p:sp>
      <p:sp>
        <p:nvSpPr>
          <p:cNvPr id="35" name="Rectangle 34"/>
          <p:cNvSpPr/>
          <p:nvPr/>
        </p:nvSpPr>
        <p:spPr>
          <a:xfrm>
            <a:off x="6481200" y="3759429"/>
            <a:ext cx="5623187" cy="141955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/>
          <p:cNvSpPr txBox="1"/>
          <p:nvPr/>
        </p:nvSpPr>
        <p:spPr>
          <a:xfrm>
            <a:off x="6515497" y="2048777"/>
            <a:ext cx="9813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OFMF</a:t>
            </a:r>
          </a:p>
          <a:p>
            <a:r>
              <a:rPr lang="en-US" dirty="0" smtClean="0"/>
              <a:t>Services</a:t>
            </a:r>
            <a:endParaRPr lang="en-GB" dirty="0"/>
          </a:p>
        </p:txBody>
      </p:sp>
      <p:sp>
        <p:nvSpPr>
          <p:cNvPr id="37" name="Rectangle 36"/>
          <p:cNvSpPr/>
          <p:nvPr/>
        </p:nvSpPr>
        <p:spPr>
          <a:xfrm>
            <a:off x="6474419" y="1105029"/>
            <a:ext cx="5623187" cy="8233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Box 37"/>
          <p:cNvSpPr txBox="1"/>
          <p:nvPr/>
        </p:nvSpPr>
        <p:spPr>
          <a:xfrm>
            <a:off x="6481200" y="1080485"/>
            <a:ext cx="9813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GUI</a:t>
            </a:r>
            <a:endParaRPr lang="en-GB" dirty="0"/>
          </a:p>
        </p:txBody>
      </p:sp>
      <p:sp>
        <p:nvSpPr>
          <p:cNvPr id="2" name="Flowchart: Magnetic Disk 1"/>
          <p:cNvSpPr/>
          <p:nvPr/>
        </p:nvSpPr>
        <p:spPr>
          <a:xfrm>
            <a:off x="10725978" y="2243596"/>
            <a:ext cx="731282" cy="378310"/>
          </a:xfrm>
          <a:prstGeom prst="flowChartMagneticDisk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Flowchart: Magnetic Disk 23"/>
          <p:cNvSpPr/>
          <p:nvPr/>
        </p:nvSpPr>
        <p:spPr>
          <a:xfrm>
            <a:off x="11183159" y="3990752"/>
            <a:ext cx="505567" cy="327161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/>
          <p:cNvSpPr/>
          <p:nvPr/>
        </p:nvSpPr>
        <p:spPr>
          <a:xfrm>
            <a:off x="8074266" y="3601563"/>
            <a:ext cx="2627690" cy="205505"/>
          </a:xfrm>
          <a:prstGeom prst="ellipse">
            <a:avLst/>
          </a:prstGeom>
          <a:solidFill>
            <a:srgbClr val="7030A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OFMF Agent</a:t>
            </a:r>
            <a:endParaRPr lang="en-GB" dirty="0"/>
          </a:p>
        </p:txBody>
      </p:sp>
      <p:sp>
        <p:nvSpPr>
          <p:cNvPr id="27" name="Down Arrow 26"/>
          <p:cNvSpPr/>
          <p:nvPr/>
        </p:nvSpPr>
        <p:spPr>
          <a:xfrm>
            <a:off x="9085584" y="3798843"/>
            <a:ext cx="281634" cy="439501"/>
          </a:xfrm>
          <a:prstGeom prst="downArrow">
            <a:avLst/>
          </a:prstGeom>
          <a:solidFill>
            <a:srgbClr val="00206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/>
          <p:cNvSpPr/>
          <p:nvPr/>
        </p:nvSpPr>
        <p:spPr>
          <a:xfrm>
            <a:off x="7978948" y="2644185"/>
            <a:ext cx="2627690" cy="205505"/>
          </a:xfrm>
          <a:prstGeom prst="ellipse">
            <a:avLst/>
          </a:prstGeom>
          <a:solidFill>
            <a:srgbClr val="7030A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OFMF Plugin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7835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16188</TotalTime>
  <Words>223</Words>
  <Application>Microsoft Office PowerPoint</Application>
  <PresentationFormat>Widescreen</PresentationFormat>
  <Paragraphs>33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Hewlett 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Herrell, Russ W (Senior System Architect)</dc:creator>
  <cp:lastModifiedBy>Herrell, Russ W (Senior System Architect)</cp:lastModifiedBy>
  <cp:revision>80</cp:revision>
  <dcterms:created xsi:type="dcterms:W3CDTF">2021-02-12T15:13:01Z</dcterms:created>
  <dcterms:modified xsi:type="dcterms:W3CDTF">2021-04-23T17:33:10Z</dcterms:modified>
</cp:coreProperties>
</file>