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7" autoAdjust="0"/>
    <p:restoredTop sz="79194" autoAdjust="0"/>
  </p:normalViewPr>
  <p:slideViewPr>
    <p:cSldViewPr snapToGrid="0">
      <p:cViewPr varScale="1">
        <p:scale>
          <a:sx n="85" d="100"/>
          <a:sy n="85" d="100"/>
        </p:scale>
        <p:origin x="62" y="5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15AAD-9625-4C86-9961-2EB682B873DA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510C4-82C2-4FFE-BC48-FE667FA8CC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ODIM’s provider registration might be a model to work with on provider/aggregator APIs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510C4-82C2-4FFE-BC48-FE667FA8CC6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47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99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88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13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18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460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96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1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169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24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813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076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0A6E-A1E6-4829-A456-1B81254EEAD8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381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89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BF3D2040-90D6-4A96-BAE6-5268E4639766}"/>
              </a:ext>
            </a:extLst>
          </p:cNvPr>
          <p:cNvSpPr txBox="1">
            <a:spLocks/>
          </p:cNvSpPr>
          <p:nvPr/>
        </p:nvSpPr>
        <p:spPr>
          <a:xfrm>
            <a:off x="2751982" y="191277"/>
            <a:ext cx="7832891" cy="5669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Multi-manager </a:t>
            </a:r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OFMF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4090868" y="5523006"/>
            <a:ext cx="4814620" cy="1298348"/>
            <a:chOff x="3324134" y="9790038"/>
            <a:chExt cx="4326708" cy="878927"/>
          </a:xfrm>
        </p:grpSpPr>
        <p:sp>
          <p:nvSpPr>
            <p:cNvPr id="178" name="Rectangle 177"/>
            <p:cNvSpPr/>
            <p:nvPr/>
          </p:nvSpPr>
          <p:spPr bwMode="ltGray">
            <a:xfrm>
              <a:off x="3324134" y="9790038"/>
              <a:ext cx="4326708" cy="79295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>
              <a:solidFill>
                <a:srgbClr val="00A9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GB" sz="1050" dirty="0" err="1" smtClean="0"/>
            </a:p>
          </p:txBody>
        </p:sp>
        <p:cxnSp>
          <p:nvCxnSpPr>
            <p:cNvPr id="179" name="Curved Connector 178"/>
            <p:cNvCxnSpPr/>
            <p:nvPr/>
          </p:nvCxnSpPr>
          <p:spPr>
            <a:xfrm flipV="1">
              <a:off x="3524258" y="9906592"/>
              <a:ext cx="796644" cy="30897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Elbow Connector 179"/>
            <p:cNvCxnSpPr/>
            <p:nvPr/>
          </p:nvCxnSpPr>
          <p:spPr>
            <a:xfrm flipV="1">
              <a:off x="3480466" y="10192461"/>
              <a:ext cx="840437" cy="5542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Elbow Connector 180"/>
            <p:cNvCxnSpPr/>
            <p:nvPr/>
          </p:nvCxnSpPr>
          <p:spPr>
            <a:xfrm rot="10800000">
              <a:off x="3492795" y="10423833"/>
              <a:ext cx="842056" cy="29141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TextBox 181"/>
            <p:cNvSpPr txBox="1"/>
            <p:nvPr/>
          </p:nvSpPr>
          <p:spPr>
            <a:xfrm>
              <a:off x="4660102" y="9855011"/>
              <a:ext cx="1743489" cy="81395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dirty="0" smtClean="0"/>
                <a:t>logical communication path</a:t>
              </a:r>
            </a:p>
            <a:p>
              <a:pPr>
                <a:lnSpc>
                  <a:spcPct val="90000"/>
                </a:lnSpc>
              </a:pPr>
              <a:endParaRPr lang="en-US" sz="1400" dirty="0"/>
            </a:p>
            <a:p>
              <a:pPr>
                <a:lnSpc>
                  <a:spcPct val="90000"/>
                </a:lnSpc>
              </a:pPr>
              <a:r>
                <a:rPr lang="en-US" sz="1400" dirty="0" smtClean="0"/>
                <a:t>Out-of-band physical communication  path</a:t>
              </a:r>
            </a:p>
            <a:p>
              <a:pPr>
                <a:lnSpc>
                  <a:spcPct val="90000"/>
                </a:lnSpc>
              </a:pPr>
              <a:endParaRPr lang="en-US" sz="1400" dirty="0"/>
            </a:p>
            <a:p>
              <a:pPr>
                <a:lnSpc>
                  <a:spcPct val="90000"/>
                </a:lnSpc>
              </a:pPr>
              <a:r>
                <a:rPr lang="en-US" sz="1400" dirty="0" smtClean="0"/>
                <a:t>In-fabric communication path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03723" y="1037665"/>
            <a:ext cx="10309700" cy="3450953"/>
            <a:chOff x="703723" y="1037665"/>
            <a:chExt cx="10309700" cy="3450953"/>
          </a:xfrm>
        </p:grpSpPr>
        <p:cxnSp>
          <p:nvCxnSpPr>
            <p:cNvPr id="47" name="Elbow Connector 46"/>
            <p:cNvCxnSpPr>
              <a:stCxn id="102" idx="1"/>
              <a:endCxn id="138" idx="1"/>
            </p:cNvCxnSpPr>
            <p:nvPr/>
          </p:nvCxnSpPr>
          <p:spPr>
            <a:xfrm rot="10800000" flipH="1" flipV="1">
              <a:off x="703723" y="2243103"/>
              <a:ext cx="1220897" cy="1808410"/>
            </a:xfrm>
            <a:prstGeom prst="bentConnector3">
              <a:avLst>
                <a:gd name="adj1" fmla="val -18724"/>
              </a:avLst>
            </a:prstGeom>
            <a:ln w="19050">
              <a:solidFill>
                <a:schemeClr val="tx1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Group 47"/>
            <p:cNvGrpSpPr/>
            <p:nvPr/>
          </p:nvGrpSpPr>
          <p:grpSpPr>
            <a:xfrm>
              <a:off x="1657050" y="1634158"/>
              <a:ext cx="1147482" cy="301647"/>
              <a:chOff x="8588178" y="475579"/>
              <a:chExt cx="2210656" cy="994489"/>
            </a:xfrm>
          </p:grpSpPr>
          <p:sp>
            <p:nvSpPr>
              <p:cNvPr id="169" name="Rectangle 168"/>
              <p:cNvSpPr/>
              <p:nvPr/>
            </p:nvSpPr>
            <p:spPr>
              <a:xfrm>
                <a:off x="8588178" y="475579"/>
                <a:ext cx="2210656" cy="994489"/>
              </a:xfrm>
              <a:prstGeom prst="rect">
                <a:avLst/>
              </a:prstGeom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System 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8705918" y="1274787"/>
                <a:ext cx="749960" cy="187248"/>
              </a:xfrm>
              <a:prstGeom prst="rect">
                <a:avLst/>
              </a:prstGeom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9920952" y="1282211"/>
                <a:ext cx="749958" cy="187248"/>
              </a:xfrm>
              <a:prstGeom prst="rect">
                <a:avLst/>
              </a:prstGeom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3207521" y="1631721"/>
              <a:ext cx="1143479" cy="301647"/>
              <a:chOff x="8588178" y="475580"/>
              <a:chExt cx="2210656" cy="994490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8588178" y="475580"/>
                <a:ext cx="2210656" cy="994490"/>
              </a:xfrm>
              <a:prstGeom prst="rect">
                <a:avLst/>
              </a:prstGeom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System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8705918" y="1274787"/>
                <a:ext cx="749960" cy="187248"/>
              </a:xfrm>
              <a:prstGeom prst="rect">
                <a:avLst/>
              </a:prstGeom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Rectangle 167"/>
              <p:cNvSpPr/>
              <p:nvPr/>
            </p:nvSpPr>
            <p:spPr>
              <a:xfrm>
                <a:off x="9920952" y="1282211"/>
                <a:ext cx="749958" cy="187248"/>
              </a:xfrm>
              <a:prstGeom prst="rect">
                <a:avLst/>
              </a:prstGeom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2096204" y="2506057"/>
              <a:ext cx="1419728" cy="326582"/>
              <a:chOff x="8155274" y="2089547"/>
              <a:chExt cx="3002325" cy="1435736"/>
            </a:xfrm>
          </p:grpSpPr>
          <p:sp>
            <p:nvSpPr>
              <p:cNvPr id="159" name="Rectangle 158"/>
              <p:cNvSpPr/>
              <p:nvPr/>
            </p:nvSpPr>
            <p:spPr>
              <a:xfrm>
                <a:off x="8155274" y="2093381"/>
                <a:ext cx="3002325" cy="1431902"/>
              </a:xfrm>
              <a:prstGeom prst="rect">
                <a:avLst/>
              </a:prstGeom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 smtClean="0">
                    <a:solidFill>
                      <a:schemeClr val="tx1"/>
                    </a:solidFill>
                  </a:rPr>
                  <a:t>switch</a:t>
                </a:r>
                <a:endParaRPr 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8394343" y="2089547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9381933" y="2089547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10270056" y="2089547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8402809" y="3280667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9392469" y="3270743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10270056" y="3280667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4175396" y="2527854"/>
              <a:ext cx="1430054" cy="326582"/>
              <a:chOff x="8155274" y="2089547"/>
              <a:chExt cx="3024163" cy="1435736"/>
            </a:xfrm>
          </p:grpSpPr>
          <p:sp>
            <p:nvSpPr>
              <p:cNvPr id="152" name="Rectangle 151"/>
              <p:cNvSpPr/>
              <p:nvPr/>
            </p:nvSpPr>
            <p:spPr>
              <a:xfrm>
                <a:off x="8155274" y="2093381"/>
                <a:ext cx="3002325" cy="1431902"/>
              </a:xfrm>
              <a:prstGeom prst="rect">
                <a:avLst/>
              </a:prstGeom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 smtClean="0">
                    <a:solidFill>
                      <a:schemeClr val="tx1"/>
                    </a:solidFill>
                  </a:rPr>
                  <a:t>switch</a:t>
                </a:r>
                <a:endParaRPr 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8394343" y="2089547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9381933" y="2089547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10270056" y="2089547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8402809" y="3280667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9392469" y="3270743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Rectangle 157"/>
              <p:cNvSpPr/>
              <p:nvPr/>
            </p:nvSpPr>
            <p:spPr>
              <a:xfrm rot="5400000">
                <a:off x="10634107" y="2708849"/>
                <a:ext cx="930532" cy="16012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1924621" y="3614408"/>
              <a:ext cx="1091909" cy="874210"/>
              <a:chOff x="8186833" y="885590"/>
              <a:chExt cx="2210656" cy="2362099"/>
            </a:xfrm>
          </p:grpSpPr>
          <p:sp>
            <p:nvSpPr>
              <p:cNvPr id="138" name="Rectangle 137"/>
              <p:cNvSpPr/>
              <p:nvPr/>
            </p:nvSpPr>
            <p:spPr>
              <a:xfrm>
                <a:off x="8186833" y="885590"/>
                <a:ext cx="2210656" cy="2362099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endParaRPr lang="en-US" sz="700" dirty="0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8399301" y="896045"/>
                <a:ext cx="623146" cy="199813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40" name="Group 139"/>
              <p:cNvGrpSpPr/>
              <p:nvPr/>
            </p:nvGrpSpPr>
            <p:grpSpPr>
              <a:xfrm>
                <a:off x="8506012" y="2187800"/>
                <a:ext cx="1723798" cy="239118"/>
                <a:chOff x="8497703" y="5037560"/>
                <a:chExt cx="1723798" cy="239118"/>
              </a:xfrm>
            </p:grpSpPr>
            <p:sp>
              <p:nvSpPr>
                <p:cNvPr id="147" name="Rectangle 146"/>
                <p:cNvSpPr/>
                <p:nvPr/>
              </p:nvSpPr>
              <p:spPr>
                <a:xfrm>
                  <a:off x="8497703" y="5037560"/>
                  <a:ext cx="1079433" cy="239116"/>
                </a:xfrm>
                <a:prstGeom prst="rect">
                  <a:avLst/>
                </a:prstGeom>
                <a:solidFill>
                  <a:srgbClr val="FFC00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9598355" y="5037561"/>
                  <a:ext cx="623146" cy="239117"/>
                </a:xfrm>
                <a:prstGeom prst="rect">
                  <a:avLst/>
                </a:prstGeom>
                <a:solidFill>
                  <a:srgbClr val="FFC00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1" name="TextBox 140"/>
              <p:cNvSpPr txBox="1"/>
              <p:nvPr/>
            </p:nvSpPr>
            <p:spPr>
              <a:xfrm>
                <a:off x="8206704" y="1054323"/>
                <a:ext cx="2108556" cy="1081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Multiple Logical</a:t>
                </a:r>
              </a:p>
              <a:p>
                <a:r>
                  <a:rPr lang="en-US" sz="1000" dirty="0" smtClean="0"/>
                  <a:t>Device</a:t>
                </a:r>
                <a:endParaRPr lang="en-US" sz="1000" dirty="0"/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8506012" y="2442813"/>
                <a:ext cx="1079433" cy="239116"/>
              </a:xfrm>
              <a:prstGeom prst="rect">
                <a:avLst/>
              </a:prstGeom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9606664" y="2437851"/>
                <a:ext cx="623146" cy="239117"/>
              </a:xfrm>
              <a:prstGeom prst="rect">
                <a:avLst/>
              </a:prstGeom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9618732" y="896045"/>
                <a:ext cx="623146" cy="199813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8506651" y="2703165"/>
                <a:ext cx="1079433" cy="23911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9607302" y="2703164"/>
                <a:ext cx="623146" cy="23911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3558631" y="3655040"/>
              <a:ext cx="890549" cy="822235"/>
              <a:chOff x="8756870" y="3765999"/>
              <a:chExt cx="1370088" cy="1182052"/>
            </a:xfrm>
            <a:solidFill>
              <a:schemeClr val="tx2">
                <a:lumMod val="75000"/>
              </a:schemeClr>
            </a:solidFill>
          </p:grpSpPr>
          <p:sp>
            <p:nvSpPr>
              <p:cNvPr id="135" name="Rectangle 134"/>
              <p:cNvSpPr/>
              <p:nvPr/>
            </p:nvSpPr>
            <p:spPr>
              <a:xfrm>
                <a:off x="8756870" y="3768695"/>
                <a:ext cx="1370088" cy="1179356"/>
              </a:xfrm>
              <a:prstGeom prst="rect">
                <a:avLst/>
              </a:prstGeom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8852899" y="3765999"/>
                <a:ext cx="623146" cy="199813"/>
              </a:xfrm>
              <a:prstGeom prst="rect">
                <a:avLst/>
              </a:prstGeom>
              <a:solidFill>
                <a:srgbClr val="FF0000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8893094" y="4106865"/>
                <a:ext cx="838995" cy="7964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Single-</a:t>
                </a:r>
              </a:p>
              <a:p>
                <a:r>
                  <a:rPr lang="en-US" sz="1000" dirty="0" smtClean="0"/>
                  <a:t>Logical</a:t>
                </a:r>
              </a:p>
              <a:p>
                <a:r>
                  <a:rPr lang="en-US" sz="1000" dirty="0" smtClean="0"/>
                  <a:t>Device</a:t>
                </a:r>
                <a:endParaRPr lang="en-US" sz="1000" dirty="0"/>
              </a:p>
            </p:txBody>
          </p:sp>
        </p:grpSp>
        <p:cxnSp>
          <p:nvCxnSpPr>
            <p:cNvPr id="59" name="Elbow Connector 58"/>
            <p:cNvCxnSpPr>
              <a:stCxn id="170" idx="2"/>
              <a:endCxn id="160" idx="0"/>
            </p:cNvCxnSpPr>
            <p:nvPr/>
          </p:nvCxnSpPr>
          <p:spPr>
            <a:xfrm rot="16200000" flipH="1">
              <a:off x="1848352" y="1997819"/>
              <a:ext cx="572689" cy="443785"/>
            </a:xfrm>
            <a:prstGeom prst="bentConnector3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Elbow Connector 59"/>
            <p:cNvCxnSpPr>
              <a:stCxn id="171" idx="2"/>
              <a:endCxn id="153" idx="0"/>
            </p:cNvCxnSpPr>
            <p:nvPr/>
          </p:nvCxnSpPr>
          <p:spPr>
            <a:xfrm rot="16200000" flipH="1">
              <a:off x="3193519" y="1285591"/>
              <a:ext cx="592234" cy="1892290"/>
            </a:xfrm>
            <a:prstGeom prst="bentConnector3">
              <a:avLst>
                <a:gd name="adj1" fmla="val 42357"/>
              </a:avLst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Elbow Connector 60"/>
            <p:cNvCxnSpPr>
              <a:stCxn id="167" idx="2"/>
              <a:endCxn id="161" idx="0"/>
            </p:cNvCxnSpPr>
            <p:nvPr/>
          </p:nvCxnSpPr>
          <p:spPr>
            <a:xfrm rot="5400000">
              <a:off x="2855429" y="1899101"/>
              <a:ext cx="575126" cy="638786"/>
            </a:xfrm>
            <a:prstGeom prst="bentConnector3">
              <a:avLst>
                <a:gd name="adj1" fmla="val 26288"/>
              </a:avLst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Elbow Connector 61"/>
            <p:cNvCxnSpPr>
              <a:stCxn id="168" idx="2"/>
              <a:endCxn id="154" idx="0"/>
            </p:cNvCxnSpPr>
            <p:nvPr/>
          </p:nvCxnSpPr>
          <p:spPr>
            <a:xfrm rot="16200000" flipH="1">
              <a:off x="4199493" y="1824558"/>
              <a:ext cx="594671" cy="811920"/>
            </a:xfrm>
            <a:prstGeom prst="bentConnector3">
              <a:avLst>
                <a:gd name="adj1" fmla="val 30727"/>
              </a:avLst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>
              <a:stCxn id="163" idx="2"/>
              <a:endCxn id="139" idx="0"/>
            </p:cNvCxnSpPr>
            <p:nvPr/>
          </p:nvCxnSpPr>
          <p:spPr>
            <a:xfrm rot="5400000">
              <a:off x="1878583" y="3136266"/>
              <a:ext cx="786889" cy="177133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>
              <a:stCxn id="144" idx="0"/>
              <a:endCxn id="156" idx="2"/>
            </p:cNvCxnSpPr>
            <p:nvPr/>
          </p:nvCxnSpPr>
          <p:spPr>
            <a:xfrm rot="5400000" flipH="1" flipV="1">
              <a:off x="3230233" y="2408725"/>
              <a:ext cx="765092" cy="1654012"/>
            </a:xfrm>
            <a:prstGeom prst="bentConnector3">
              <a:avLst>
                <a:gd name="adj1" fmla="val 58451"/>
              </a:avLst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9" name="Group 68"/>
            <p:cNvGrpSpPr/>
            <p:nvPr/>
          </p:nvGrpSpPr>
          <p:grpSpPr>
            <a:xfrm>
              <a:off x="4806372" y="3651772"/>
              <a:ext cx="890549" cy="822235"/>
              <a:chOff x="8756870" y="3765999"/>
              <a:chExt cx="1370088" cy="1182052"/>
            </a:xfrm>
            <a:solidFill>
              <a:schemeClr val="tx2">
                <a:lumMod val="75000"/>
              </a:schemeClr>
            </a:solidFill>
          </p:grpSpPr>
          <p:sp>
            <p:nvSpPr>
              <p:cNvPr id="104" name="Rectangle 103"/>
              <p:cNvSpPr/>
              <p:nvPr/>
            </p:nvSpPr>
            <p:spPr>
              <a:xfrm>
                <a:off x="8756870" y="3768695"/>
                <a:ext cx="1370088" cy="1179356"/>
              </a:xfrm>
              <a:prstGeom prst="rect">
                <a:avLst/>
              </a:prstGeom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8852899" y="3765999"/>
                <a:ext cx="623146" cy="199813"/>
              </a:xfrm>
              <a:prstGeom prst="rect">
                <a:avLst/>
              </a:prstGeom>
              <a:solidFill>
                <a:srgbClr val="FF0000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8894013" y="4070529"/>
                <a:ext cx="831597" cy="7964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Single-</a:t>
                </a:r>
              </a:p>
              <a:p>
                <a:r>
                  <a:rPr lang="en-US" sz="1000" dirty="0" smtClean="0"/>
                  <a:t>Logical</a:t>
                </a:r>
              </a:p>
              <a:p>
                <a:r>
                  <a:rPr lang="en-US" sz="1000" dirty="0"/>
                  <a:t>D</a:t>
                </a:r>
                <a:r>
                  <a:rPr lang="en-US" sz="1000" dirty="0" smtClean="0"/>
                  <a:t>evice</a:t>
                </a:r>
                <a:endParaRPr lang="en-US" sz="1000" dirty="0"/>
              </a:p>
            </p:txBody>
          </p:sp>
        </p:grpSp>
        <p:cxnSp>
          <p:nvCxnSpPr>
            <p:cNvPr id="70" name="Elbow Connector 69"/>
            <p:cNvCxnSpPr>
              <a:stCxn id="157" idx="2"/>
              <a:endCxn id="105" idx="0"/>
            </p:cNvCxnSpPr>
            <p:nvPr/>
          </p:nvCxnSpPr>
          <p:spPr>
            <a:xfrm rot="16200000" flipH="1">
              <a:off x="4589119" y="3169580"/>
              <a:ext cx="800844" cy="163539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Elbow Connector 70"/>
            <p:cNvCxnSpPr>
              <a:stCxn id="165" idx="2"/>
              <a:endCxn id="136" idx="0"/>
            </p:cNvCxnSpPr>
            <p:nvPr/>
          </p:nvCxnSpPr>
          <p:spPr>
            <a:xfrm rot="16200000" flipH="1">
              <a:off x="3121744" y="2953214"/>
              <a:ext cx="823652" cy="580000"/>
            </a:xfrm>
            <a:prstGeom prst="bentConnector3">
              <a:avLst>
                <a:gd name="adj1" fmla="val 67942"/>
              </a:avLst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Elbow Connector 71"/>
            <p:cNvCxnSpPr>
              <a:stCxn id="152" idx="3"/>
              <a:endCxn id="173" idx="2"/>
            </p:cNvCxnSpPr>
            <p:nvPr/>
          </p:nvCxnSpPr>
          <p:spPr>
            <a:xfrm>
              <a:off x="5595123" y="2691581"/>
              <a:ext cx="2657859" cy="1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Group 72"/>
            <p:cNvGrpSpPr/>
            <p:nvPr/>
          </p:nvGrpSpPr>
          <p:grpSpPr>
            <a:xfrm>
              <a:off x="703724" y="2038913"/>
              <a:ext cx="652610" cy="408379"/>
              <a:chOff x="9097694" y="115667"/>
              <a:chExt cx="1261674" cy="1346370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9097694" y="115667"/>
                <a:ext cx="1261674" cy="1346370"/>
              </a:xfrm>
              <a:prstGeom prst="rect">
                <a:avLst/>
              </a:prstGeom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>
                    <a:solidFill>
                      <a:schemeClr val="tx1"/>
                    </a:solidFill>
                  </a:rPr>
                  <a:t>HW </a:t>
                </a:r>
                <a:r>
                  <a:rPr lang="en-US" sz="800" dirty="0" err="1" smtClean="0">
                    <a:solidFill>
                      <a:schemeClr val="tx1"/>
                    </a:solidFill>
                  </a:rPr>
                  <a:t>mgr</a:t>
                </a:r>
                <a:r>
                  <a:rPr lang="en-US" sz="800" dirty="0" smtClean="0">
                    <a:solidFill>
                      <a:schemeClr val="tx1"/>
                    </a:solidFill>
                  </a:rPr>
                  <a:t> 1</a:t>
                </a:r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9261564" y="1224630"/>
                <a:ext cx="749959" cy="18724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76" name="Elbow Connector 75"/>
            <p:cNvCxnSpPr>
              <a:stCxn id="102" idx="3"/>
              <a:endCxn id="159" idx="1"/>
            </p:cNvCxnSpPr>
            <p:nvPr/>
          </p:nvCxnSpPr>
          <p:spPr>
            <a:xfrm>
              <a:off x="1356334" y="2243103"/>
              <a:ext cx="739868" cy="426681"/>
            </a:xfrm>
            <a:prstGeom prst="bentConnector3">
              <a:avLst/>
            </a:prstGeom>
            <a:ln w="19050">
              <a:solidFill>
                <a:schemeClr val="tx1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Elbow Connector 78"/>
            <p:cNvCxnSpPr>
              <a:stCxn id="159" idx="3"/>
              <a:endCxn id="152" idx="1"/>
            </p:cNvCxnSpPr>
            <p:nvPr/>
          </p:nvCxnSpPr>
          <p:spPr>
            <a:xfrm>
              <a:off x="3515931" y="2669784"/>
              <a:ext cx="659464" cy="21797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Elbow Connector 85"/>
            <p:cNvCxnSpPr>
              <a:stCxn id="138" idx="3"/>
              <a:endCxn id="135" idx="1"/>
            </p:cNvCxnSpPr>
            <p:nvPr/>
          </p:nvCxnSpPr>
          <p:spPr>
            <a:xfrm>
              <a:off x="3016530" y="4051513"/>
              <a:ext cx="542101" cy="15582"/>
            </a:xfrm>
            <a:prstGeom prst="bentConnector3">
              <a:avLst/>
            </a:prstGeom>
            <a:ln w="19050">
              <a:solidFill>
                <a:schemeClr val="tx1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Elbow Connector 99"/>
            <p:cNvCxnSpPr>
              <a:endCxn id="104" idx="1"/>
            </p:cNvCxnSpPr>
            <p:nvPr/>
          </p:nvCxnSpPr>
          <p:spPr>
            <a:xfrm>
              <a:off x="4409338" y="4049706"/>
              <a:ext cx="397034" cy="14121"/>
            </a:xfrm>
            <a:prstGeom prst="bentConnector3">
              <a:avLst/>
            </a:prstGeom>
            <a:ln w="19050">
              <a:solidFill>
                <a:schemeClr val="tx1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" name="Group 73"/>
            <p:cNvGrpSpPr/>
            <p:nvPr/>
          </p:nvGrpSpPr>
          <p:grpSpPr>
            <a:xfrm>
              <a:off x="7958558" y="1629647"/>
              <a:ext cx="1213376" cy="467913"/>
              <a:chOff x="8241711" y="498952"/>
              <a:chExt cx="2210655" cy="1461456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8241711" y="498952"/>
                <a:ext cx="2210655" cy="994490"/>
              </a:xfrm>
              <a:prstGeom prst="rect">
                <a:avLst/>
              </a:prstGeom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System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384723" y="1744875"/>
                <a:ext cx="749958" cy="187248"/>
              </a:xfrm>
              <a:prstGeom prst="rect">
                <a:avLst/>
              </a:prstGeom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9591952" y="1773160"/>
                <a:ext cx="749954" cy="187248"/>
              </a:xfrm>
              <a:prstGeom prst="rect">
                <a:avLst/>
              </a:prstGeom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8256451" y="2503168"/>
              <a:ext cx="1506508" cy="344725"/>
              <a:chOff x="8155274" y="2089547"/>
              <a:chExt cx="3002325" cy="1435736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8155274" y="2093381"/>
                <a:ext cx="3002325" cy="1431902"/>
              </a:xfrm>
              <a:prstGeom prst="rect">
                <a:avLst/>
              </a:prstGeom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switch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8394343" y="2089547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9381933" y="2089547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10270056" y="2089547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8402809" y="3280667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9392469" y="3270743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10270056" y="3280667"/>
                <a:ext cx="623146" cy="2391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6941837" y="3418324"/>
              <a:ext cx="944983" cy="867914"/>
              <a:chOff x="8756870" y="3765999"/>
              <a:chExt cx="1370088" cy="1182052"/>
            </a:xfrm>
            <a:solidFill>
              <a:schemeClr val="tx2">
                <a:lumMod val="75000"/>
              </a:schemeClr>
            </a:solidFill>
          </p:grpSpPr>
          <p:sp>
            <p:nvSpPr>
              <p:cNvPr id="95" name="Rectangle 94"/>
              <p:cNvSpPr/>
              <p:nvPr/>
            </p:nvSpPr>
            <p:spPr>
              <a:xfrm>
                <a:off x="8756870" y="3768695"/>
                <a:ext cx="1370088" cy="1179356"/>
              </a:xfrm>
              <a:prstGeom prst="rect">
                <a:avLst/>
              </a:prstGeom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8852899" y="3765999"/>
                <a:ext cx="623146" cy="199813"/>
              </a:xfrm>
              <a:prstGeom prst="rect">
                <a:avLst/>
              </a:prstGeom>
              <a:solidFill>
                <a:srgbClr val="00B050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8893095" y="4106864"/>
                <a:ext cx="925144" cy="817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/>
                  <a:t>Single-</a:t>
                </a:r>
              </a:p>
              <a:p>
                <a:r>
                  <a:rPr lang="en-US" sz="1100" dirty="0"/>
                  <a:t>Logical</a:t>
                </a:r>
              </a:p>
              <a:p>
                <a:r>
                  <a:rPr lang="en-US" sz="1100" dirty="0"/>
                  <a:t>Device</a:t>
                </a: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10188026" y="2280243"/>
              <a:ext cx="825397" cy="431066"/>
              <a:chOff x="14829431" y="1074273"/>
              <a:chExt cx="1503799" cy="1346371"/>
            </a:xfrm>
          </p:grpSpPr>
          <p:sp>
            <p:nvSpPr>
              <p:cNvPr id="114" name="Rectangle 113"/>
              <p:cNvSpPr/>
              <p:nvPr/>
            </p:nvSpPr>
            <p:spPr>
              <a:xfrm>
                <a:off x="14829431" y="1074273"/>
                <a:ext cx="1503799" cy="1346371"/>
              </a:xfrm>
              <a:prstGeom prst="rect">
                <a:avLst/>
              </a:prstGeom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HW </a:t>
                </a:r>
                <a:r>
                  <a:rPr lang="en-US" sz="1000" dirty="0" err="1" smtClean="0">
                    <a:solidFill>
                      <a:schemeClr val="tx1"/>
                    </a:solidFill>
                  </a:rPr>
                  <a:t>mgr</a:t>
                </a:r>
                <a:r>
                  <a:rPr lang="en-US" sz="1000" dirty="0" smtClean="0">
                    <a:solidFill>
                      <a:schemeClr val="tx1"/>
                    </a:solidFill>
                  </a:rPr>
                  <a:t> 2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15208833" y="1105494"/>
                <a:ext cx="749960" cy="18724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8833832" y="3369483"/>
              <a:ext cx="1158653" cy="923929"/>
              <a:chOff x="8262583" y="804609"/>
              <a:chExt cx="2210656" cy="2365050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8262583" y="807560"/>
                <a:ext cx="2210656" cy="2362099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endParaRPr lang="en-US" sz="900" dirty="0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8399302" y="804609"/>
                <a:ext cx="623147" cy="199813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25" name="Group 124"/>
              <p:cNvGrpSpPr/>
              <p:nvPr/>
            </p:nvGrpSpPr>
            <p:grpSpPr>
              <a:xfrm>
                <a:off x="8506012" y="2187800"/>
                <a:ext cx="1723798" cy="239118"/>
                <a:chOff x="8497703" y="5037560"/>
                <a:chExt cx="1723798" cy="239118"/>
              </a:xfrm>
            </p:grpSpPr>
            <p:sp>
              <p:nvSpPr>
                <p:cNvPr id="132" name="Rectangle 131"/>
                <p:cNvSpPr/>
                <p:nvPr/>
              </p:nvSpPr>
              <p:spPr>
                <a:xfrm>
                  <a:off x="8497703" y="5037560"/>
                  <a:ext cx="1079433" cy="239116"/>
                </a:xfrm>
                <a:prstGeom prst="rect">
                  <a:avLst/>
                </a:prstGeom>
                <a:solidFill>
                  <a:srgbClr val="FFC00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>
                  <a:off x="9598355" y="5037561"/>
                  <a:ext cx="623146" cy="239117"/>
                </a:xfrm>
                <a:prstGeom prst="rect">
                  <a:avLst/>
                </a:prstGeom>
                <a:solidFill>
                  <a:srgbClr val="FFC000"/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26" name="TextBox 125"/>
              <p:cNvSpPr txBox="1"/>
              <p:nvPr/>
            </p:nvSpPr>
            <p:spPr>
              <a:xfrm>
                <a:off x="8300286" y="1233051"/>
                <a:ext cx="2096766" cy="1024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Multiple Logical</a:t>
                </a:r>
              </a:p>
              <a:p>
                <a:r>
                  <a:rPr lang="en-US" sz="1000" dirty="0"/>
                  <a:t>Device</a:t>
                </a: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8506012" y="2442813"/>
                <a:ext cx="1079433" cy="239116"/>
              </a:xfrm>
              <a:prstGeom prst="rect">
                <a:avLst/>
              </a:prstGeom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9606664" y="2437851"/>
                <a:ext cx="623146" cy="239117"/>
              </a:xfrm>
              <a:prstGeom prst="rect">
                <a:avLst/>
              </a:prstGeom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9618731" y="804609"/>
                <a:ext cx="623147" cy="199813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8506651" y="2703165"/>
                <a:ext cx="1079433" cy="23911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9607302" y="2703164"/>
                <a:ext cx="623146" cy="23911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0" name="Elbow Connector 9"/>
            <p:cNvCxnSpPr>
              <a:stCxn id="77" idx="2"/>
              <a:endCxn id="82" idx="0"/>
            </p:cNvCxnSpPr>
            <p:nvPr/>
          </p:nvCxnSpPr>
          <p:spPr>
            <a:xfrm rot="16200000" flipH="1">
              <a:off x="8180479" y="2150895"/>
              <a:ext cx="414664" cy="289881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78" idx="2"/>
              <a:endCxn id="83" idx="0"/>
            </p:cNvCxnSpPr>
            <p:nvPr/>
          </p:nvCxnSpPr>
          <p:spPr>
            <a:xfrm rot="16200000" flipH="1">
              <a:off x="8764093" y="2238955"/>
              <a:ext cx="405608" cy="122817"/>
            </a:xfrm>
            <a:prstGeom prst="bentConnector3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44"/>
            <p:cNvCxnSpPr>
              <a:stCxn id="87" idx="2"/>
              <a:endCxn id="96" idx="0"/>
            </p:cNvCxnSpPr>
            <p:nvPr/>
          </p:nvCxnSpPr>
          <p:spPr>
            <a:xfrm rot="5400000">
              <a:off x="7594110" y="2475434"/>
              <a:ext cx="571751" cy="1314031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Elbow Connector 53"/>
            <p:cNvCxnSpPr>
              <a:stCxn id="88" idx="2"/>
              <a:endCxn id="124" idx="0"/>
            </p:cNvCxnSpPr>
            <p:nvPr/>
          </p:nvCxnSpPr>
          <p:spPr>
            <a:xfrm rot="16200000" flipH="1">
              <a:off x="8788545" y="3089238"/>
              <a:ext cx="525293" cy="35196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Elbow Connector 63"/>
            <p:cNvCxnSpPr>
              <a:stCxn id="89" idx="2"/>
              <a:endCxn id="129" idx="0"/>
            </p:cNvCxnSpPr>
            <p:nvPr/>
          </p:nvCxnSpPr>
          <p:spPr>
            <a:xfrm rot="16200000" flipH="1">
              <a:off x="9329478" y="2991042"/>
              <a:ext cx="522910" cy="233970"/>
            </a:xfrm>
            <a:prstGeom prst="bentConnector3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Rectangle 172"/>
            <p:cNvSpPr/>
            <p:nvPr/>
          </p:nvSpPr>
          <p:spPr>
            <a:xfrm rot="5400000">
              <a:off x="8197160" y="2643817"/>
              <a:ext cx="207172" cy="955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>
                <a:solidFill>
                  <a:schemeClr val="tx1"/>
                </a:solidFill>
              </a:endParaRPr>
            </a:p>
          </p:txBody>
        </p:sp>
        <p:cxnSp>
          <p:nvCxnSpPr>
            <p:cNvPr id="174" name="Elbow Connector 173"/>
            <p:cNvCxnSpPr>
              <a:stCxn id="81" idx="3"/>
              <a:endCxn id="114" idx="1"/>
            </p:cNvCxnSpPr>
            <p:nvPr/>
          </p:nvCxnSpPr>
          <p:spPr>
            <a:xfrm flipV="1">
              <a:off x="9762957" y="2495777"/>
              <a:ext cx="425067" cy="180214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Oval 148"/>
            <p:cNvSpPr/>
            <p:nvPr/>
          </p:nvSpPr>
          <p:spPr bwMode="ltGray">
            <a:xfrm>
              <a:off x="6255600" y="1037666"/>
              <a:ext cx="898491" cy="325136"/>
            </a:xfrm>
            <a:prstGeom prst="ellipse">
              <a:avLst/>
            </a:prstGeom>
            <a:solidFill>
              <a:srgbClr val="7030A0"/>
            </a:solidFill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sz="1000" dirty="0" smtClean="0">
                  <a:solidFill>
                    <a:schemeClr val="bg1"/>
                  </a:solidFill>
                </a:rPr>
                <a:t>OFMF</a:t>
              </a:r>
              <a:endParaRPr lang="en-GB" sz="1000" dirty="0" err="1" smtClean="0">
                <a:solidFill>
                  <a:schemeClr val="bg1"/>
                </a:solidFill>
              </a:endParaRPr>
            </a:p>
          </p:txBody>
        </p:sp>
        <p:cxnSp>
          <p:nvCxnSpPr>
            <p:cNvPr id="150" name="Curved Connector 149"/>
            <p:cNvCxnSpPr>
              <a:stCxn id="149" idx="6"/>
              <a:endCxn id="115" idx="0"/>
            </p:cNvCxnSpPr>
            <p:nvPr/>
          </p:nvCxnSpPr>
          <p:spPr>
            <a:xfrm>
              <a:off x="7154091" y="1200234"/>
              <a:ext cx="3447994" cy="1090005"/>
            </a:xfrm>
            <a:prstGeom prst="curvedConnector2">
              <a:avLst/>
            </a:prstGeom>
            <a:ln w="1905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urved Connector 150"/>
            <p:cNvCxnSpPr>
              <a:stCxn id="149" idx="0"/>
              <a:endCxn id="102" idx="0"/>
            </p:cNvCxnSpPr>
            <p:nvPr/>
          </p:nvCxnSpPr>
          <p:spPr>
            <a:xfrm rot="16200000" flipH="1" flipV="1">
              <a:off x="3366814" y="-1299120"/>
              <a:ext cx="1001247" cy="5674817"/>
            </a:xfrm>
            <a:prstGeom prst="curvedConnector3">
              <a:avLst>
                <a:gd name="adj1" fmla="val -32979"/>
              </a:avLst>
            </a:prstGeom>
            <a:ln w="1905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urved Connector 171"/>
            <p:cNvCxnSpPr>
              <a:stCxn id="149" idx="2"/>
              <a:endCxn id="166" idx="0"/>
            </p:cNvCxnSpPr>
            <p:nvPr/>
          </p:nvCxnSpPr>
          <p:spPr>
            <a:xfrm rot="10800000" flipV="1">
              <a:off x="3779262" y="1200233"/>
              <a:ext cx="2476339" cy="431487"/>
            </a:xfrm>
            <a:prstGeom prst="curvedConnector2">
              <a:avLst/>
            </a:prstGeom>
            <a:ln w="1905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urved Connector 174"/>
            <p:cNvCxnSpPr>
              <a:stCxn id="149" idx="1"/>
              <a:endCxn id="169" idx="0"/>
            </p:cNvCxnSpPr>
            <p:nvPr/>
          </p:nvCxnSpPr>
          <p:spPr>
            <a:xfrm rot="16200000" flipH="1" flipV="1">
              <a:off x="4034547" y="-718476"/>
              <a:ext cx="548877" cy="4156390"/>
            </a:xfrm>
            <a:prstGeom prst="curvedConnector3">
              <a:avLst>
                <a:gd name="adj1" fmla="val -50324"/>
              </a:avLst>
            </a:prstGeom>
            <a:ln w="1905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urved Connector 175"/>
            <p:cNvCxnSpPr>
              <a:stCxn id="149" idx="5"/>
              <a:endCxn id="75" idx="0"/>
            </p:cNvCxnSpPr>
            <p:nvPr/>
          </p:nvCxnSpPr>
          <p:spPr>
            <a:xfrm rot="16200000" flipH="1">
              <a:off x="7636646" y="701050"/>
              <a:ext cx="314460" cy="1542733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Elbow Connector 241"/>
            <p:cNvCxnSpPr>
              <a:stCxn id="123" idx="3"/>
              <a:endCxn id="114" idx="2"/>
            </p:cNvCxnSpPr>
            <p:nvPr/>
          </p:nvCxnSpPr>
          <p:spPr>
            <a:xfrm flipV="1">
              <a:off x="9992485" y="2711309"/>
              <a:ext cx="608240" cy="1120715"/>
            </a:xfrm>
            <a:prstGeom prst="bentConnector2">
              <a:avLst/>
            </a:prstGeom>
            <a:ln w="19050">
              <a:solidFill>
                <a:schemeClr val="tx1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Elbow Connector 244"/>
            <p:cNvCxnSpPr>
              <a:stCxn id="95" idx="3"/>
              <a:endCxn id="123" idx="1"/>
            </p:cNvCxnSpPr>
            <p:nvPr/>
          </p:nvCxnSpPr>
          <p:spPr>
            <a:xfrm flipV="1">
              <a:off x="7886820" y="3832024"/>
              <a:ext cx="947012" cy="21247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3" name="Rectangle 252"/>
            <p:cNvSpPr/>
            <p:nvPr/>
          </p:nvSpPr>
          <p:spPr>
            <a:xfrm>
              <a:off x="8027971" y="1870982"/>
              <a:ext cx="420718" cy="160007"/>
            </a:xfrm>
            <a:prstGeom prst="rect">
              <a:avLst/>
            </a:prstGeom>
            <a:solidFill>
              <a:srgbClr val="92D050"/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8687481" y="1876430"/>
              <a:ext cx="429799" cy="146711"/>
            </a:xfrm>
            <a:prstGeom prst="rect">
              <a:avLst/>
            </a:prstGeom>
            <a:solidFill>
              <a:srgbClr val="92D050"/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55" name="Oval 254"/>
            <p:cNvSpPr/>
            <p:nvPr/>
          </p:nvSpPr>
          <p:spPr bwMode="ltGray">
            <a:xfrm>
              <a:off x="1640167" y="1830672"/>
              <a:ext cx="245368" cy="20051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dirty="0"/>
                <a:t>1</a:t>
              </a:r>
              <a:endParaRPr lang="en-GB" dirty="0" err="1" smtClean="0"/>
            </a:p>
          </p:txBody>
        </p:sp>
        <p:sp>
          <p:nvSpPr>
            <p:cNvPr id="256" name="Oval 255"/>
            <p:cNvSpPr/>
            <p:nvPr/>
          </p:nvSpPr>
          <p:spPr bwMode="ltGray">
            <a:xfrm>
              <a:off x="2582208" y="1818745"/>
              <a:ext cx="245368" cy="20051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dirty="0"/>
                <a:t>2</a:t>
              </a:r>
              <a:endParaRPr lang="en-GB" dirty="0" err="1" smtClean="0"/>
            </a:p>
          </p:txBody>
        </p:sp>
        <p:sp>
          <p:nvSpPr>
            <p:cNvPr id="257" name="Oval 256"/>
            <p:cNvSpPr/>
            <p:nvPr/>
          </p:nvSpPr>
          <p:spPr bwMode="ltGray">
            <a:xfrm>
              <a:off x="2356569" y="3439859"/>
              <a:ext cx="245368" cy="20051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dirty="0"/>
                <a:t>3</a:t>
              </a:r>
              <a:endParaRPr lang="en-GB" dirty="0" err="1" smtClean="0"/>
            </a:p>
          </p:txBody>
        </p:sp>
        <p:sp>
          <p:nvSpPr>
            <p:cNvPr id="260" name="Oval 259"/>
            <p:cNvSpPr/>
            <p:nvPr/>
          </p:nvSpPr>
          <p:spPr bwMode="ltGray">
            <a:xfrm>
              <a:off x="3141878" y="1828035"/>
              <a:ext cx="245368" cy="20051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dirty="0"/>
                <a:t>5</a:t>
              </a:r>
              <a:endParaRPr lang="en-GB" dirty="0" err="1" smtClean="0"/>
            </a:p>
          </p:txBody>
        </p:sp>
        <p:sp>
          <p:nvSpPr>
            <p:cNvPr id="262" name="Oval 261"/>
            <p:cNvSpPr/>
            <p:nvPr/>
          </p:nvSpPr>
          <p:spPr bwMode="ltGray">
            <a:xfrm>
              <a:off x="7362627" y="3226543"/>
              <a:ext cx="245368" cy="200518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a</a:t>
              </a:r>
              <a:endParaRPr lang="en-GB" dirty="0" err="1" smtClean="0"/>
            </a:p>
          </p:txBody>
        </p:sp>
        <p:sp>
          <p:nvSpPr>
            <p:cNvPr id="263" name="Oval 262"/>
            <p:cNvSpPr/>
            <p:nvPr/>
          </p:nvSpPr>
          <p:spPr bwMode="ltGray">
            <a:xfrm>
              <a:off x="9287519" y="3201007"/>
              <a:ext cx="245368" cy="200518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b</a:t>
              </a:r>
              <a:endParaRPr lang="en-GB" dirty="0" err="1" smtClean="0"/>
            </a:p>
          </p:txBody>
        </p:sp>
        <p:sp>
          <p:nvSpPr>
            <p:cNvPr id="259" name="Oval 258"/>
            <p:cNvSpPr/>
            <p:nvPr/>
          </p:nvSpPr>
          <p:spPr bwMode="ltGray">
            <a:xfrm>
              <a:off x="4136257" y="1846942"/>
              <a:ext cx="245368" cy="20051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dirty="0"/>
                <a:t>4</a:t>
              </a:r>
              <a:endParaRPr lang="en-GB" dirty="0" err="1" smtClean="0"/>
            </a:p>
          </p:txBody>
        </p:sp>
        <p:sp>
          <p:nvSpPr>
            <p:cNvPr id="266" name="Oval 265"/>
            <p:cNvSpPr/>
            <p:nvPr/>
          </p:nvSpPr>
          <p:spPr bwMode="ltGray">
            <a:xfrm>
              <a:off x="7903657" y="1977147"/>
              <a:ext cx="245368" cy="200518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dirty="0"/>
                <a:t>8</a:t>
              </a:r>
              <a:endParaRPr lang="en-GB" dirty="0" err="1" smtClean="0"/>
            </a:p>
          </p:txBody>
        </p:sp>
        <p:sp>
          <p:nvSpPr>
            <p:cNvPr id="267" name="Oval 266"/>
            <p:cNvSpPr/>
            <p:nvPr/>
          </p:nvSpPr>
          <p:spPr bwMode="ltGray">
            <a:xfrm>
              <a:off x="8966897" y="2008328"/>
              <a:ext cx="245368" cy="200518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9</a:t>
              </a:r>
              <a:endParaRPr lang="en-GB" dirty="0" err="1" smtClean="0"/>
            </a:p>
          </p:txBody>
        </p:sp>
        <p:sp>
          <p:nvSpPr>
            <p:cNvPr id="270" name="Oval 269"/>
            <p:cNvSpPr/>
            <p:nvPr/>
          </p:nvSpPr>
          <p:spPr bwMode="ltGray">
            <a:xfrm>
              <a:off x="4043078" y="3446246"/>
              <a:ext cx="245368" cy="20051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6</a:t>
              </a:r>
              <a:endParaRPr lang="en-GB" dirty="0" err="1" smtClean="0"/>
            </a:p>
          </p:txBody>
        </p:sp>
        <p:sp>
          <p:nvSpPr>
            <p:cNvPr id="273" name="Oval 272"/>
            <p:cNvSpPr/>
            <p:nvPr/>
          </p:nvSpPr>
          <p:spPr bwMode="ltGray">
            <a:xfrm>
              <a:off x="5202424" y="3431396"/>
              <a:ext cx="245368" cy="20051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7</a:t>
              </a:r>
              <a:endParaRPr lang="en-GB" dirty="0" err="1" smtClean="0"/>
            </a:p>
          </p:txBody>
        </p:sp>
        <p:sp>
          <p:nvSpPr>
            <p:cNvPr id="298" name="Rounded Rectangle 297"/>
            <p:cNvSpPr/>
            <p:nvPr/>
          </p:nvSpPr>
          <p:spPr>
            <a:xfrm>
              <a:off x="1733566" y="1521714"/>
              <a:ext cx="293098" cy="187709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GB" dirty="0"/>
            </a:p>
          </p:txBody>
        </p:sp>
        <p:sp>
          <p:nvSpPr>
            <p:cNvPr id="299" name="Rounded Rectangle 298"/>
            <p:cNvSpPr/>
            <p:nvPr/>
          </p:nvSpPr>
          <p:spPr>
            <a:xfrm>
              <a:off x="3194638" y="1498765"/>
              <a:ext cx="293098" cy="187709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GB" dirty="0"/>
            </a:p>
          </p:txBody>
        </p:sp>
        <p:sp>
          <p:nvSpPr>
            <p:cNvPr id="300" name="Rounded Rectangle 299"/>
            <p:cNvSpPr/>
            <p:nvPr/>
          </p:nvSpPr>
          <p:spPr>
            <a:xfrm>
              <a:off x="7852686" y="1517877"/>
              <a:ext cx="293098" cy="187709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GB" dirty="0"/>
            </a:p>
          </p:txBody>
        </p:sp>
        <p:sp>
          <p:nvSpPr>
            <p:cNvPr id="301" name="Diamond 300"/>
            <p:cNvSpPr/>
            <p:nvPr/>
          </p:nvSpPr>
          <p:spPr>
            <a:xfrm>
              <a:off x="8387811" y="2524686"/>
              <a:ext cx="240844" cy="272415"/>
            </a:xfrm>
            <a:prstGeom prst="diamond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GB" dirty="0"/>
            </a:p>
          </p:txBody>
        </p:sp>
        <p:sp>
          <p:nvSpPr>
            <p:cNvPr id="302" name="Diamond 301"/>
            <p:cNvSpPr/>
            <p:nvPr/>
          </p:nvSpPr>
          <p:spPr>
            <a:xfrm>
              <a:off x="3091044" y="2537176"/>
              <a:ext cx="240844" cy="272415"/>
            </a:xfrm>
            <a:prstGeom prst="diamond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GB" dirty="0"/>
            </a:p>
          </p:txBody>
        </p:sp>
        <p:sp>
          <p:nvSpPr>
            <p:cNvPr id="303" name="Diamond 302"/>
            <p:cNvSpPr/>
            <p:nvPr/>
          </p:nvSpPr>
          <p:spPr>
            <a:xfrm>
              <a:off x="5142946" y="2555373"/>
              <a:ext cx="240844" cy="272415"/>
            </a:xfrm>
            <a:prstGeom prst="diamond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GB" dirty="0"/>
            </a:p>
          </p:txBody>
        </p:sp>
      </p:grpSp>
      <p:sp>
        <p:nvSpPr>
          <p:cNvPr id="2" name="Isosceles Triangle 1"/>
          <p:cNvSpPr/>
          <p:nvPr/>
        </p:nvSpPr>
        <p:spPr>
          <a:xfrm>
            <a:off x="2700360" y="3780748"/>
            <a:ext cx="282804" cy="251461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</a:t>
            </a:r>
            <a:endParaRPr lang="en-GB" sz="1600" dirty="0"/>
          </a:p>
        </p:txBody>
      </p:sp>
      <p:sp>
        <p:nvSpPr>
          <p:cNvPr id="183" name="Isosceles Triangle 182"/>
          <p:cNvSpPr/>
          <p:nvPr/>
        </p:nvSpPr>
        <p:spPr>
          <a:xfrm>
            <a:off x="4083917" y="3734389"/>
            <a:ext cx="237508" cy="25244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</a:t>
            </a:r>
            <a:endParaRPr lang="en-GB" sz="1600" dirty="0"/>
          </a:p>
        </p:txBody>
      </p:sp>
      <p:sp>
        <p:nvSpPr>
          <p:cNvPr id="184" name="Isosceles Triangle 183"/>
          <p:cNvSpPr/>
          <p:nvPr/>
        </p:nvSpPr>
        <p:spPr>
          <a:xfrm>
            <a:off x="5334715" y="3704755"/>
            <a:ext cx="231626" cy="21476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</a:t>
            </a:r>
            <a:endParaRPr lang="en-GB" sz="1600" dirty="0"/>
          </a:p>
        </p:txBody>
      </p:sp>
      <p:sp>
        <p:nvSpPr>
          <p:cNvPr id="185" name="Isosceles Triangle 184"/>
          <p:cNvSpPr/>
          <p:nvPr/>
        </p:nvSpPr>
        <p:spPr>
          <a:xfrm>
            <a:off x="9580114" y="3498292"/>
            <a:ext cx="321029" cy="300354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</a:t>
            </a:r>
            <a:endParaRPr lang="en-GB" sz="1600" dirty="0"/>
          </a:p>
        </p:txBody>
      </p:sp>
      <p:sp>
        <p:nvSpPr>
          <p:cNvPr id="186" name="Isosceles Triangle 185"/>
          <p:cNvSpPr/>
          <p:nvPr/>
        </p:nvSpPr>
        <p:spPr>
          <a:xfrm>
            <a:off x="7511742" y="3490200"/>
            <a:ext cx="321029" cy="300354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5</a:t>
            </a:r>
            <a:endParaRPr lang="en-GB" sz="1600" dirty="0"/>
          </a:p>
        </p:txBody>
      </p:sp>
      <p:grpSp>
        <p:nvGrpSpPr>
          <p:cNvPr id="3" name="Group 2"/>
          <p:cNvGrpSpPr/>
          <p:nvPr/>
        </p:nvGrpSpPr>
        <p:grpSpPr>
          <a:xfrm>
            <a:off x="412474" y="5313662"/>
            <a:ext cx="2831095" cy="1380699"/>
            <a:chOff x="461971" y="4562901"/>
            <a:chExt cx="2831095" cy="1380699"/>
          </a:xfrm>
        </p:grpSpPr>
        <p:grpSp>
          <p:nvGrpSpPr>
            <p:cNvPr id="40" name="Group 39"/>
            <p:cNvGrpSpPr/>
            <p:nvPr/>
          </p:nvGrpSpPr>
          <p:grpSpPr>
            <a:xfrm>
              <a:off x="461971" y="4562901"/>
              <a:ext cx="2831095" cy="1380699"/>
              <a:chOff x="1752022" y="5653870"/>
              <a:chExt cx="2831095" cy="1380699"/>
            </a:xfrm>
          </p:grpSpPr>
          <p:sp>
            <p:nvSpPr>
              <p:cNvPr id="294" name="Rectangle 293"/>
              <p:cNvSpPr/>
              <p:nvPr/>
            </p:nvSpPr>
            <p:spPr bwMode="ltGray">
              <a:xfrm>
                <a:off x="1752022" y="5653870"/>
                <a:ext cx="2831095" cy="1380699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19050">
                <a:solidFill>
                  <a:srgbClr val="00A98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GB" sz="1050" dirty="0" err="1" smtClean="0"/>
              </a:p>
            </p:txBody>
          </p:sp>
          <p:sp>
            <p:nvSpPr>
              <p:cNvPr id="278" name="Oval 277"/>
              <p:cNvSpPr/>
              <p:nvPr/>
            </p:nvSpPr>
            <p:spPr bwMode="ltGray">
              <a:xfrm>
                <a:off x="1866602" y="5785839"/>
                <a:ext cx="245368" cy="200518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r>
                  <a:rPr lang="en-US" dirty="0" smtClean="0"/>
                  <a:t>1</a:t>
                </a:r>
                <a:endParaRPr lang="en-GB" dirty="0" err="1" smtClean="0"/>
              </a:p>
            </p:txBody>
          </p:sp>
          <p:sp>
            <p:nvSpPr>
              <p:cNvPr id="295" name="TextBox 294"/>
              <p:cNvSpPr txBox="1"/>
              <p:nvPr/>
            </p:nvSpPr>
            <p:spPr>
              <a:xfrm>
                <a:off x="2397545" y="5782593"/>
                <a:ext cx="1887285" cy="2037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dirty="0" smtClean="0"/>
                  <a:t>Redfish Endpoint ID</a:t>
                </a:r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1839683" y="6090975"/>
                <a:ext cx="293098" cy="187709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GB" dirty="0"/>
              </a:p>
            </p:txBody>
          </p:sp>
          <p:sp>
            <p:nvSpPr>
              <p:cNvPr id="296" name="TextBox 295"/>
              <p:cNvSpPr txBox="1"/>
              <p:nvPr/>
            </p:nvSpPr>
            <p:spPr>
              <a:xfrm>
                <a:off x="2414306" y="6082947"/>
                <a:ext cx="1887285" cy="2037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dirty="0" smtClean="0"/>
                  <a:t>Redfish System ID</a:t>
                </a:r>
              </a:p>
            </p:txBody>
          </p:sp>
          <p:sp>
            <p:nvSpPr>
              <p:cNvPr id="35" name="Diamond 34"/>
              <p:cNvSpPr/>
              <p:nvPr/>
            </p:nvSpPr>
            <p:spPr>
              <a:xfrm>
                <a:off x="1866602" y="6383301"/>
                <a:ext cx="240844" cy="272415"/>
              </a:xfrm>
              <a:prstGeom prst="diamond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GB" dirty="0"/>
              </a:p>
            </p:txBody>
          </p:sp>
          <p:sp>
            <p:nvSpPr>
              <p:cNvPr id="297" name="TextBox 296"/>
              <p:cNvSpPr txBox="1"/>
              <p:nvPr/>
            </p:nvSpPr>
            <p:spPr>
              <a:xfrm>
                <a:off x="2428216" y="6398366"/>
                <a:ext cx="1887285" cy="2037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dirty="0" smtClean="0"/>
                  <a:t>Redfish Switch ID</a:t>
                </a:r>
              </a:p>
            </p:txBody>
          </p:sp>
        </p:grpSp>
        <p:sp>
          <p:nvSpPr>
            <p:cNvPr id="187" name="Isosceles Triangle 186"/>
            <p:cNvSpPr/>
            <p:nvPr/>
          </p:nvSpPr>
          <p:spPr>
            <a:xfrm>
              <a:off x="576189" y="5646791"/>
              <a:ext cx="231626" cy="214765"/>
            </a:xfrm>
            <a:prstGeom prst="triangl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1</a:t>
              </a:r>
              <a:endParaRPr lang="en-GB" sz="1600" dirty="0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1124255" y="5657792"/>
              <a:ext cx="1887285" cy="20376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dirty="0" smtClean="0"/>
                <a:t>Redfish Media Ctrl  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740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56720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FAM Mgr, OFMF, and multiple HWFM’s create a logical memory region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1004047" y="1524001"/>
            <a:ext cx="914400" cy="528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FAM Mgr</a:t>
            </a:r>
            <a:endParaRPr lang="en-GB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2339789" y="1748119"/>
            <a:ext cx="367553" cy="304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711391" y="1524001"/>
            <a:ext cx="914400" cy="528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OFMF</a:t>
            </a:r>
            <a:endParaRPr lang="en-GB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4849907" y="1524001"/>
            <a:ext cx="497550" cy="528918"/>
          </a:xfrm>
          <a:prstGeom prst="flowChartMagneticDis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0058412" y="1483660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 </a:t>
            </a:r>
          </a:p>
          <a:p>
            <a:pPr algn="ctr"/>
            <a:r>
              <a:rPr lang="en-US" dirty="0" smtClean="0"/>
              <a:t>FM 2</a:t>
            </a:r>
            <a:endParaRPr lang="en-GB" dirty="0"/>
          </a:p>
        </p:txBody>
      </p:sp>
      <p:sp>
        <p:nvSpPr>
          <p:cNvPr id="10" name="Flowchart: Magnetic Disk 9"/>
          <p:cNvSpPr/>
          <p:nvPr/>
        </p:nvSpPr>
        <p:spPr>
          <a:xfrm>
            <a:off x="11170025" y="1721224"/>
            <a:ext cx="367553" cy="304800"/>
          </a:xfrm>
          <a:prstGeom prst="flowChartMagneticDisk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059277" y="1524001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</a:t>
            </a:r>
          </a:p>
          <a:p>
            <a:pPr algn="ctr"/>
            <a:r>
              <a:rPr lang="en-US" dirty="0" smtClean="0"/>
              <a:t>FM 1</a:t>
            </a:r>
            <a:endParaRPr lang="en-GB" dirty="0"/>
          </a:p>
        </p:txBody>
      </p:sp>
      <p:sp>
        <p:nvSpPr>
          <p:cNvPr id="12" name="Flowchart: Magnetic Disk 11"/>
          <p:cNvSpPr/>
          <p:nvPr/>
        </p:nvSpPr>
        <p:spPr>
          <a:xfrm>
            <a:off x="9175374" y="1748119"/>
            <a:ext cx="367553" cy="304800"/>
          </a:xfrm>
          <a:prstGeom prst="flowChartMagneticDisk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620874" y="1524001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Pro-</a:t>
            </a:r>
            <a:r>
              <a:rPr lang="en-US" dirty="0" err="1" smtClean="0"/>
              <a:t>vider</a:t>
            </a:r>
            <a:r>
              <a:rPr lang="en-US" dirty="0" smtClean="0"/>
              <a:t> 1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6866968" y="1524001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Pro-</a:t>
            </a:r>
            <a:r>
              <a:rPr lang="en-US" dirty="0" err="1" smtClean="0"/>
              <a:t>vider</a:t>
            </a:r>
            <a:r>
              <a:rPr lang="en-US" dirty="0" smtClean="0"/>
              <a:t> 2</a:t>
            </a:r>
            <a:endParaRPr lang="en-GB" dirty="0"/>
          </a:p>
        </p:txBody>
      </p:sp>
      <p:cxnSp>
        <p:nvCxnSpPr>
          <p:cNvPr id="16" name="Straight Connector 15"/>
          <p:cNvCxnSpPr>
            <a:stCxn id="4" idx="2"/>
          </p:cNvCxnSpPr>
          <p:nvPr/>
        </p:nvCxnSpPr>
        <p:spPr>
          <a:xfrm>
            <a:off x="1461247" y="2052919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</p:cNvCxnSpPr>
          <p:nvPr/>
        </p:nvCxnSpPr>
        <p:spPr>
          <a:xfrm flipH="1">
            <a:off x="2523565" y="2052919"/>
            <a:ext cx="1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2"/>
          </p:cNvCxnSpPr>
          <p:nvPr/>
        </p:nvCxnSpPr>
        <p:spPr>
          <a:xfrm flipH="1">
            <a:off x="4164107" y="2052919"/>
            <a:ext cx="4484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3"/>
          </p:cNvCxnSpPr>
          <p:nvPr/>
        </p:nvCxnSpPr>
        <p:spPr>
          <a:xfrm>
            <a:off x="5098682" y="2052919"/>
            <a:ext cx="6707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2"/>
          </p:cNvCxnSpPr>
          <p:nvPr/>
        </p:nvCxnSpPr>
        <p:spPr>
          <a:xfrm flipH="1">
            <a:off x="6078071" y="2052919"/>
            <a:ext cx="3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4" idx="2"/>
          </p:cNvCxnSpPr>
          <p:nvPr/>
        </p:nvCxnSpPr>
        <p:spPr>
          <a:xfrm>
            <a:off x="7324168" y="2052919"/>
            <a:ext cx="35847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1" idx="2"/>
          </p:cNvCxnSpPr>
          <p:nvPr/>
        </p:nvCxnSpPr>
        <p:spPr>
          <a:xfrm>
            <a:off x="8516477" y="2052919"/>
            <a:ext cx="44817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2" idx="3"/>
          </p:cNvCxnSpPr>
          <p:nvPr/>
        </p:nvCxnSpPr>
        <p:spPr>
          <a:xfrm>
            <a:off x="9359151" y="2052919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9" idx="2"/>
          </p:cNvCxnSpPr>
          <p:nvPr/>
        </p:nvCxnSpPr>
        <p:spPr>
          <a:xfrm>
            <a:off x="10515612" y="2012578"/>
            <a:ext cx="13450" cy="4020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3"/>
          </p:cNvCxnSpPr>
          <p:nvPr/>
        </p:nvCxnSpPr>
        <p:spPr>
          <a:xfrm flipH="1">
            <a:off x="11322434" y="2026024"/>
            <a:ext cx="31368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04785" y="2528047"/>
            <a:ext cx="11564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78171" y="2251048"/>
            <a:ext cx="10083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Request FAM</a:t>
            </a:r>
            <a:endParaRPr lang="en-GB" sz="1200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472358" y="3102695"/>
            <a:ext cx="269174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809268" y="2717212"/>
            <a:ext cx="1162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memory chunk 1</a:t>
            </a:r>
            <a:endParaRPr lang="en-GB" sz="1200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472358" y="2653553"/>
            <a:ext cx="10512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164107" y="3196806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4164107" y="3424517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175219" y="3589367"/>
            <a:ext cx="192571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396031" y="3175283"/>
            <a:ext cx="1162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memory chunk 1</a:t>
            </a:r>
            <a:endParaRPr lang="en-GB" sz="1200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096851" y="3838601"/>
            <a:ext cx="24644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14590" y="3424517"/>
            <a:ext cx="1162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create memory chunk 1</a:t>
            </a:r>
            <a:endParaRPr lang="en-GB" sz="1200" dirty="0"/>
          </a:p>
        </p:txBody>
      </p:sp>
      <p:cxnSp>
        <p:nvCxnSpPr>
          <p:cNvPr id="61" name="Straight Arrow Connector 60"/>
          <p:cNvCxnSpPr/>
          <p:nvPr/>
        </p:nvCxnSpPr>
        <p:spPr>
          <a:xfrm flipH="1">
            <a:off x="6078071" y="4061009"/>
            <a:ext cx="2460800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8538443" y="3913079"/>
            <a:ext cx="8117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8538444" y="4022912"/>
            <a:ext cx="1215159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098810" y="3204783"/>
            <a:ext cx="8593" cy="24025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085204" y="3617650"/>
            <a:ext cx="0" cy="48145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4164107" y="4099106"/>
            <a:ext cx="1913964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 flipV="1">
            <a:off x="1461247" y="4186518"/>
            <a:ext cx="2702860" cy="2235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943710" y="3937735"/>
            <a:ext cx="1763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Return URI to chunk 1</a:t>
            </a:r>
            <a:endParaRPr lang="en-GB" sz="1200" dirty="0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1463388" y="4743237"/>
            <a:ext cx="269174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155137" y="4837348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4155137" y="5065059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4166249" y="5229909"/>
            <a:ext cx="192571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5387061" y="4815825"/>
            <a:ext cx="1162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memory chunk 2</a:t>
            </a:r>
            <a:endParaRPr lang="en-GB" sz="1200" dirty="0"/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6087881" y="5479143"/>
            <a:ext cx="24644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7705620" y="5065059"/>
            <a:ext cx="1162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create memory chunk 2</a:t>
            </a:r>
            <a:endParaRPr lang="en-GB" sz="1200" dirty="0"/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6069101" y="5701551"/>
            <a:ext cx="2460800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5089840" y="4845325"/>
            <a:ext cx="8593" cy="24025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076234" y="5258192"/>
            <a:ext cx="0" cy="48145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H="1">
            <a:off x="4155137" y="5739648"/>
            <a:ext cx="1913964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H="1" flipV="1">
            <a:off x="1452277" y="5827060"/>
            <a:ext cx="2702860" cy="2235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1934740" y="5578277"/>
            <a:ext cx="1763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Return URI to chunk 2</a:t>
            </a:r>
            <a:endParaRPr lang="en-GB" sz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2794163" y="4341390"/>
            <a:ext cx="1162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memory chunk 2</a:t>
            </a:r>
            <a:endParaRPr lang="en-GB" sz="1200" dirty="0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9753603" y="2052915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Flowchart: Delay 104"/>
          <p:cNvSpPr/>
          <p:nvPr/>
        </p:nvSpPr>
        <p:spPr>
          <a:xfrm>
            <a:off x="9659483" y="1806843"/>
            <a:ext cx="259956" cy="224117"/>
          </a:xfrm>
          <a:prstGeom prst="flowChartDelay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HW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>
            <a:off x="11842377" y="2043955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Flowchart: Delay 106"/>
          <p:cNvSpPr/>
          <p:nvPr/>
        </p:nvSpPr>
        <p:spPr>
          <a:xfrm>
            <a:off x="11748257" y="1797883"/>
            <a:ext cx="259956" cy="224117"/>
          </a:xfrm>
          <a:prstGeom prst="flowChartDelay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HW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>
            <a:off x="4175723" y="3106662"/>
            <a:ext cx="0" cy="107985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175718" y="4738233"/>
            <a:ext cx="0" cy="107985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8534399" y="3966737"/>
            <a:ext cx="1219204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8556373" y="5517766"/>
            <a:ext cx="8117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H="1">
            <a:off x="8556374" y="5627599"/>
            <a:ext cx="1215159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>
            <a:off x="8552329" y="5571424"/>
            <a:ext cx="1219204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1472358" y="4341390"/>
            <a:ext cx="10512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1472358" y="6042208"/>
            <a:ext cx="10512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1459414" y="2528047"/>
            <a:ext cx="0" cy="3603812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1472358" y="2832846"/>
            <a:ext cx="1051207" cy="0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318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56720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FAM Mgr, OFMF, and multiple HWFM’s create a logical memory region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1004047" y="1524001"/>
            <a:ext cx="914400" cy="528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FAM Mgr</a:t>
            </a:r>
            <a:endParaRPr lang="en-GB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2339789" y="1748119"/>
            <a:ext cx="367553" cy="304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711391" y="1524001"/>
            <a:ext cx="914400" cy="528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OFMF</a:t>
            </a:r>
            <a:endParaRPr lang="en-GB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4849907" y="1524001"/>
            <a:ext cx="497550" cy="528918"/>
          </a:xfrm>
          <a:prstGeom prst="flowChartMagneticDis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0058412" y="1483660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 </a:t>
            </a:r>
          </a:p>
          <a:p>
            <a:pPr algn="ctr"/>
            <a:r>
              <a:rPr lang="en-US" dirty="0" smtClean="0"/>
              <a:t>FM 2</a:t>
            </a:r>
            <a:endParaRPr lang="en-GB" dirty="0"/>
          </a:p>
        </p:txBody>
      </p:sp>
      <p:sp>
        <p:nvSpPr>
          <p:cNvPr id="10" name="Flowchart: Magnetic Disk 9"/>
          <p:cNvSpPr/>
          <p:nvPr/>
        </p:nvSpPr>
        <p:spPr>
          <a:xfrm>
            <a:off x="11170025" y="1721224"/>
            <a:ext cx="367553" cy="304800"/>
          </a:xfrm>
          <a:prstGeom prst="flowChartMagneticDisk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059277" y="1524001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</a:t>
            </a:r>
          </a:p>
          <a:p>
            <a:pPr algn="ctr"/>
            <a:r>
              <a:rPr lang="en-US" dirty="0" smtClean="0"/>
              <a:t>FM 1</a:t>
            </a:r>
            <a:endParaRPr lang="en-GB" dirty="0"/>
          </a:p>
        </p:txBody>
      </p:sp>
      <p:sp>
        <p:nvSpPr>
          <p:cNvPr id="12" name="Flowchart: Magnetic Disk 11"/>
          <p:cNvSpPr/>
          <p:nvPr/>
        </p:nvSpPr>
        <p:spPr>
          <a:xfrm>
            <a:off x="9175374" y="1748119"/>
            <a:ext cx="367553" cy="304800"/>
          </a:xfrm>
          <a:prstGeom prst="flowChartMagneticDisk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620874" y="1524001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Pro-</a:t>
            </a:r>
            <a:r>
              <a:rPr lang="en-US" dirty="0" err="1" smtClean="0"/>
              <a:t>vider</a:t>
            </a:r>
            <a:r>
              <a:rPr lang="en-US" dirty="0" smtClean="0"/>
              <a:t> 1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6866968" y="1524001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Pro-</a:t>
            </a:r>
            <a:r>
              <a:rPr lang="en-US" dirty="0" err="1" smtClean="0"/>
              <a:t>vider</a:t>
            </a:r>
            <a:r>
              <a:rPr lang="en-US" dirty="0" smtClean="0"/>
              <a:t> 2</a:t>
            </a:r>
            <a:endParaRPr lang="en-GB" dirty="0"/>
          </a:p>
        </p:txBody>
      </p:sp>
      <p:cxnSp>
        <p:nvCxnSpPr>
          <p:cNvPr id="16" name="Straight Connector 15"/>
          <p:cNvCxnSpPr>
            <a:stCxn id="4" idx="2"/>
          </p:cNvCxnSpPr>
          <p:nvPr/>
        </p:nvCxnSpPr>
        <p:spPr>
          <a:xfrm>
            <a:off x="1461247" y="2052919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</p:cNvCxnSpPr>
          <p:nvPr/>
        </p:nvCxnSpPr>
        <p:spPr>
          <a:xfrm flipH="1">
            <a:off x="2523565" y="2052919"/>
            <a:ext cx="1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2"/>
          </p:cNvCxnSpPr>
          <p:nvPr/>
        </p:nvCxnSpPr>
        <p:spPr>
          <a:xfrm flipH="1">
            <a:off x="4164107" y="2052919"/>
            <a:ext cx="4484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3"/>
          </p:cNvCxnSpPr>
          <p:nvPr/>
        </p:nvCxnSpPr>
        <p:spPr>
          <a:xfrm>
            <a:off x="5098682" y="2052919"/>
            <a:ext cx="6707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2"/>
          </p:cNvCxnSpPr>
          <p:nvPr/>
        </p:nvCxnSpPr>
        <p:spPr>
          <a:xfrm flipH="1">
            <a:off x="6078071" y="2052919"/>
            <a:ext cx="3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4" idx="2"/>
          </p:cNvCxnSpPr>
          <p:nvPr/>
        </p:nvCxnSpPr>
        <p:spPr>
          <a:xfrm>
            <a:off x="7324168" y="2052919"/>
            <a:ext cx="35847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1" idx="2"/>
          </p:cNvCxnSpPr>
          <p:nvPr/>
        </p:nvCxnSpPr>
        <p:spPr>
          <a:xfrm>
            <a:off x="8516477" y="2052919"/>
            <a:ext cx="44817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2" idx="3"/>
          </p:cNvCxnSpPr>
          <p:nvPr/>
        </p:nvCxnSpPr>
        <p:spPr>
          <a:xfrm>
            <a:off x="9359151" y="2052919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9" idx="2"/>
          </p:cNvCxnSpPr>
          <p:nvPr/>
        </p:nvCxnSpPr>
        <p:spPr>
          <a:xfrm>
            <a:off x="10515612" y="2012578"/>
            <a:ext cx="13450" cy="4020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3"/>
          </p:cNvCxnSpPr>
          <p:nvPr/>
        </p:nvCxnSpPr>
        <p:spPr>
          <a:xfrm flipH="1">
            <a:off x="11322434" y="2026024"/>
            <a:ext cx="31368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04785" y="2528047"/>
            <a:ext cx="11564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78171" y="2251048"/>
            <a:ext cx="10083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Request FAM</a:t>
            </a:r>
            <a:endParaRPr lang="en-GB" sz="1200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472358" y="3102695"/>
            <a:ext cx="269174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806784" y="2841582"/>
            <a:ext cx="2149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Logical Memory Region 1</a:t>
            </a:r>
            <a:endParaRPr lang="en-GB" sz="1200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472358" y="2653553"/>
            <a:ext cx="10512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164107" y="3196806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4164107" y="3424517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175219" y="3589367"/>
            <a:ext cx="192571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396031" y="3175283"/>
            <a:ext cx="1807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Logical Memory Region 1</a:t>
            </a:r>
            <a:endParaRPr lang="en-GB" sz="1200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096851" y="3838601"/>
            <a:ext cx="24644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6078071" y="4061009"/>
            <a:ext cx="2460800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098810" y="3204783"/>
            <a:ext cx="8593" cy="24025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085204" y="3617650"/>
            <a:ext cx="0" cy="48145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4164107" y="4099106"/>
            <a:ext cx="1913964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 flipV="1">
            <a:off x="1461247" y="4186518"/>
            <a:ext cx="2702860" cy="2235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943710" y="3937735"/>
            <a:ext cx="1763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Return URI to Region 1</a:t>
            </a:r>
            <a:endParaRPr lang="en-GB" sz="1200" dirty="0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1463388" y="4743237"/>
            <a:ext cx="269174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155137" y="4837348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4155137" y="5065059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4166249" y="5229909"/>
            <a:ext cx="192571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6087881" y="5479143"/>
            <a:ext cx="24644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6069101" y="5701551"/>
            <a:ext cx="2460800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5089840" y="4845325"/>
            <a:ext cx="8593" cy="24025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076234" y="5258192"/>
            <a:ext cx="0" cy="48145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H="1">
            <a:off x="4155137" y="5739648"/>
            <a:ext cx="1913964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H="1" flipV="1">
            <a:off x="1452277" y="5827060"/>
            <a:ext cx="2702860" cy="2235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1934740" y="5578277"/>
            <a:ext cx="1763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Return Success</a:t>
            </a:r>
            <a:endParaRPr lang="en-GB" sz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708191" y="4341390"/>
            <a:ext cx="22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Register for events from Logical Memory Region 1</a:t>
            </a:r>
            <a:endParaRPr lang="en-GB" sz="1200" dirty="0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9753603" y="2052915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Flowchart: Delay 104"/>
          <p:cNvSpPr/>
          <p:nvPr/>
        </p:nvSpPr>
        <p:spPr>
          <a:xfrm>
            <a:off x="9659483" y="1806843"/>
            <a:ext cx="259956" cy="224117"/>
          </a:xfrm>
          <a:prstGeom prst="flowChartDelay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HW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>
            <a:off x="11842377" y="2043955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Flowchart: Delay 106"/>
          <p:cNvSpPr/>
          <p:nvPr/>
        </p:nvSpPr>
        <p:spPr>
          <a:xfrm>
            <a:off x="11748257" y="1797883"/>
            <a:ext cx="259956" cy="224117"/>
          </a:xfrm>
          <a:prstGeom prst="flowChartDelay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HW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8538443" y="3886182"/>
            <a:ext cx="8117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8538444" y="3996015"/>
            <a:ext cx="1215159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8534399" y="3939840"/>
            <a:ext cx="1219204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8556373" y="5535698"/>
            <a:ext cx="8117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8556374" y="5645531"/>
            <a:ext cx="1215159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8552329" y="5589356"/>
            <a:ext cx="12192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459414" y="2528047"/>
            <a:ext cx="0" cy="3603812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Wave 69"/>
          <p:cNvSpPr/>
          <p:nvPr/>
        </p:nvSpPr>
        <p:spPr>
          <a:xfrm>
            <a:off x="1367103" y="2856980"/>
            <a:ext cx="170330" cy="128504"/>
          </a:xfrm>
          <a:prstGeom prst="wav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6919078" y="3444549"/>
            <a:ext cx="1852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Create Logical Memory Region 1</a:t>
            </a:r>
            <a:endParaRPr lang="en-GB" sz="1200" dirty="0"/>
          </a:p>
        </p:txBody>
      </p:sp>
      <p:sp>
        <p:nvSpPr>
          <p:cNvPr id="73" name="TextBox 72"/>
          <p:cNvSpPr txBox="1"/>
          <p:nvPr/>
        </p:nvSpPr>
        <p:spPr>
          <a:xfrm>
            <a:off x="5275733" y="4717332"/>
            <a:ext cx="22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Register for events from Logical Memory Region 1</a:t>
            </a:r>
            <a:endParaRPr lang="en-GB" sz="1200" dirty="0"/>
          </a:p>
        </p:txBody>
      </p:sp>
      <p:sp>
        <p:nvSpPr>
          <p:cNvPr id="74" name="TextBox 73"/>
          <p:cNvSpPr txBox="1"/>
          <p:nvPr/>
        </p:nvSpPr>
        <p:spPr>
          <a:xfrm>
            <a:off x="7293669" y="5045756"/>
            <a:ext cx="22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Register for events from Logical Memory Region 1</a:t>
            </a:r>
            <a:endParaRPr lang="en-GB" sz="1200" dirty="0"/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8552329" y="5587122"/>
            <a:ext cx="1219204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304785" y="6033243"/>
            <a:ext cx="1156462" cy="0"/>
          </a:xfrm>
          <a:prstGeom prst="straightConnector1">
            <a:avLst/>
          </a:prstGeom>
          <a:ln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78171" y="5756244"/>
            <a:ext cx="1122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Return Success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15896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56720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Composability Mgr, OFMF, and multiple HWFM’s Connect FAM to Server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1004047" y="1167226"/>
            <a:ext cx="914400" cy="8856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Composability</a:t>
            </a:r>
          </a:p>
          <a:p>
            <a:pPr algn="ctr"/>
            <a:r>
              <a:rPr lang="en-US" dirty="0" smtClean="0"/>
              <a:t>Mgr</a:t>
            </a:r>
            <a:endParaRPr lang="en-GB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2339789" y="1748119"/>
            <a:ext cx="367553" cy="304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711391" y="1524001"/>
            <a:ext cx="914400" cy="528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OFMF</a:t>
            </a:r>
            <a:endParaRPr lang="en-GB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4849907" y="1524001"/>
            <a:ext cx="497550" cy="528918"/>
          </a:xfrm>
          <a:prstGeom prst="flowChartMagneticDis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0058412" y="1483660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 </a:t>
            </a:r>
          </a:p>
          <a:p>
            <a:pPr algn="ctr"/>
            <a:r>
              <a:rPr lang="en-US" dirty="0" smtClean="0"/>
              <a:t>FM 2</a:t>
            </a:r>
            <a:endParaRPr lang="en-GB" dirty="0"/>
          </a:p>
        </p:txBody>
      </p:sp>
      <p:sp>
        <p:nvSpPr>
          <p:cNvPr id="10" name="Flowchart: Magnetic Disk 9"/>
          <p:cNvSpPr/>
          <p:nvPr/>
        </p:nvSpPr>
        <p:spPr>
          <a:xfrm>
            <a:off x="11170025" y="1721224"/>
            <a:ext cx="367553" cy="304800"/>
          </a:xfrm>
          <a:prstGeom prst="flowChartMagneticDisk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059277" y="1524001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</a:t>
            </a:r>
          </a:p>
          <a:p>
            <a:pPr algn="ctr"/>
            <a:r>
              <a:rPr lang="en-US" dirty="0" smtClean="0"/>
              <a:t>FM 1</a:t>
            </a:r>
            <a:endParaRPr lang="en-GB" dirty="0"/>
          </a:p>
        </p:txBody>
      </p:sp>
      <p:sp>
        <p:nvSpPr>
          <p:cNvPr id="12" name="Flowchart: Magnetic Disk 11"/>
          <p:cNvSpPr/>
          <p:nvPr/>
        </p:nvSpPr>
        <p:spPr>
          <a:xfrm>
            <a:off x="9175374" y="1748119"/>
            <a:ext cx="367553" cy="304800"/>
          </a:xfrm>
          <a:prstGeom prst="flowChartMagneticDisk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620874" y="1524001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Pro-</a:t>
            </a:r>
            <a:r>
              <a:rPr lang="en-US" dirty="0" err="1" smtClean="0"/>
              <a:t>vider</a:t>
            </a:r>
            <a:r>
              <a:rPr lang="en-US" dirty="0" smtClean="0"/>
              <a:t> 1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6866968" y="1524001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Pro-</a:t>
            </a:r>
            <a:r>
              <a:rPr lang="en-US" dirty="0" err="1" smtClean="0"/>
              <a:t>vider</a:t>
            </a:r>
            <a:r>
              <a:rPr lang="en-US" dirty="0" smtClean="0"/>
              <a:t> 2</a:t>
            </a:r>
            <a:endParaRPr lang="en-GB" dirty="0"/>
          </a:p>
        </p:txBody>
      </p:sp>
      <p:cxnSp>
        <p:nvCxnSpPr>
          <p:cNvPr id="16" name="Straight Connector 15"/>
          <p:cNvCxnSpPr>
            <a:stCxn id="4" idx="2"/>
          </p:cNvCxnSpPr>
          <p:nvPr/>
        </p:nvCxnSpPr>
        <p:spPr>
          <a:xfrm>
            <a:off x="1461247" y="2052919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</p:cNvCxnSpPr>
          <p:nvPr/>
        </p:nvCxnSpPr>
        <p:spPr>
          <a:xfrm flipH="1">
            <a:off x="2523565" y="2052919"/>
            <a:ext cx="1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2"/>
          </p:cNvCxnSpPr>
          <p:nvPr/>
        </p:nvCxnSpPr>
        <p:spPr>
          <a:xfrm flipH="1">
            <a:off x="4164107" y="2052919"/>
            <a:ext cx="4484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3"/>
          </p:cNvCxnSpPr>
          <p:nvPr/>
        </p:nvCxnSpPr>
        <p:spPr>
          <a:xfrm>
            <a:off x="5098682" y="2052919"/>
            <a:ext cx="6707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2"/>
          </p:cNvCxnSpPr>
          <p:nvPr/>
        </p:nvCxnSpPr>
        <p:spPr>
          <a:xfrm flipH="1">
            <a:off x="6078071" y="2052919"/>
            <a:ext cx="3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4" idx="2"/>
          </p:cNvCxnSpPr>
          <p:nvPr/>
        </p:nvCxnSpPr>
        <p:spPr>
          <a:xfrm>
            <a:off x="7324168" y="2052919"/>
            <a:ext cx="35847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1" idx="2"/>
          </p:cNvCxnSpPr>
          <p:nvPr/>
        </p:nvCxnSpPr>
        <p:spPr>
          <a:xfrm>
            <a:off x="8516477" y="2052919"/>
            <a:ext cx="44817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2" idx="3"/>
          </p:cNvCxnSpPr>
          <p:nvPr/>
        </p:nvCxnSpPr>
        <p:spPr>
          <a:xfrm>
            <a:off x="9359151" y="2052919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9" idx="2"/>
          </p:cNvCxnSpPr>
          <p:nvPr/>
        </p:nvCxnSpPr>
        <p:spPr>
          <a:xfrm>
            <a:off x="10515612" y="2012578"/>
            <a:ext cx="13450" cy="4020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3"/>
          </p:cNvCxnSpPr>
          <p:nvPr/>
        </p:nvCxnSpPr>
        <p:spPr>
          <a:xfrm flipH="1">
            <a:off x="11322434" y="2026024"/>
            <a:ext cx="31368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472358" y="3102695"/>
            <a:ext cx="269174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763730" y="2699963"/>
            <a:ext cx="2149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connection from logical memory region 1 to Server 3</a:t>
            </a:r>
            <a:endParaRPr lang="en-GB" sz="1200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472358" y="2653553"/>
            <a:ext cx="10512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164107" y="3196806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4164107" y="3424517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175219" y="3589367"/>
            <a:ext cx="192571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161511" y="3309703"/>
            <a:ext cx="2322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Server 3 ‘foreign endpoint’</a:t>
            </a:r>
            <a:endParaRPr lang="en-GB" sz="1200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096851" y="3838601"/>
            <a:ext cx="24644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6078071" y="4061009"/>
            <a:ext cx="2460800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098810" y="3204783"/>
            <a:ext cx="8593" cy="24025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085204" y="3617650"/>
            <a:ext cx="0" cy="48145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4164107" y="4099106"/>
            <a:ext cx="1913964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155137" y="4263602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4155137" y="4491313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4166249" y="4656163"/>
            <a:ext cx="192571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6087881" y="4905397"/>
            <a:ext cx="24644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6069101" y="5127805"/>
            <a:ext cx="2460800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5089840" y="4271579"/>
            <a:ext cx="8593" cy="24025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076234" y="4684446"/>
            <a:ext cx="0" cy="48145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H="1">
            <a:off x="4155137" y="5165902"/>
            <a:ext cx="1913964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9753603" y="2052915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Flowchart: Delay 104"/>
          <p:cNvSpPr/>
          <p:nvPr/>
        </p:nvSpPr>
        <p:spPr>
          <a:xfrm>
            <a:off x="9659483" y="1806843"/>
            <a:ext cx="259956" cy="224117"/>
          </a:xfrm>
          <a:prstGeom prst="flowChartDelay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HW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>
            <a:off x="11842377" y="2043955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Flowchart: Delay 106"/>
          <p:cNvSpPr/>
          <p:nvPr/>
        </p:nvSpPr>
        <p:spPr>
          <a:xfrm>
            <a:off x="11748257" y="1797883"/>
            <a:ext cx="259956" cy="224117"/>
          </a:xfrm>
          <a:prstGeom prst="flowChartDelay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HW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8538443" y="3886182"/>
            <a:ext cx="8117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8538444" y="3996015"/>
            <a:ext cx="1215159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8534399" y="3939840"/>
            <a:ext cx="1219204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8556373" y="4961952"/>
            <a:ext cx="8117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8556374" y="5071785"/>
            <a:ext cx="1215159" cy="0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8552329" y="5015610"/>
            <a:ext cx="121920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459414" y="2528047"/>
            <a:ext cx="0" cy="3603812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Wave 69"/>
          <p:cNvSpPr/>
          <p:nvPr/>
        </p:nvSpPr>
        <p:spPr>
          <a:xfrm>
            <a:off x="1367103" y="2856980"/>
            <a:ext cx="170330" cy="128504"/>
          </a:xfrm>
          <a:prstGeom prst="wav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5331740" y="4198745"/>
            <a:ext cx="2149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connection from logical memory region 1 to Server 3</a:t>
            </a:r>
            <a:endParaRPr lang="en-GB" sz="1200" dirty="0"/>
          </a:p>
        </p:txBody>
      </p:sp>
      <p:sp>
        <p:nvSpPr>
          <p:cNvPr id="77" name="TextBox 76"/>
          <p:cNvSpPr txBox="1"/>
          <p:nvPr/>
        </p:nvSpPr>
        <p:spPr>
          <a:xfrm>
            <a:off x="7181893" y="3561567"/>
            <a:ext cx="2322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create Server 3 ‘foreign endpoint’</a:t>
            </a:r>
            <a:endParaRPr lang="en-GB" sz="1200" dirty="0"/>
          </a:p>
        </p:txBody>
      </p:sp>
      <p:sp>
        <p:nvSpPr>
          <p:cNvPr id="78" name="TextBox 77"/>
          <p:cNvSpPr txBox="1"/>
          <p:nvPr/>
        </p:nvSpPr>
        <p:spPr>
          <a:xfrm>
            <a:off x="7355000" y="4456406"/>
            <a:ext cx="2149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create connection from logical memory region 1 to Server 3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06369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56720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FAM Mgr, OFMF, and multiple HWFM’s create a logical memory region</a:t>
            </a:r>
            <a:endParaRPr lang="en-GB" sz="2400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2339789" y="1748119"/>
            <a:ext cx="367553" cy="304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711391" y="1524001"/>
            <a:ext cx="914400" cy="528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OFMF</a:t>
            </a:r>
            <a:endParaRPr lang="en-GB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4849907" y="1524001"/>
            <a:ext cx="497550" cy="528918"/>
          </a:xfrm>
          <a:prstGeom prst="flowChartMagneticDis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0058412" y="1483660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 </a:t>
            </a:r>
          </a:p>
          <a:p>
            <a:pPr algn="ctr"/>
            <a:r>
              <a:rPr lang="en-US" dirty="0" smtClean="0"/>
              <a:t>FM 2</a:t>
            </a:r>
            <a:endParaRPr lang="en-GB" dirty="0"/>
          </a:p>
        </p:txBody>
      </p:sp>
      <p:sp>
        <p:nvSpPr>
          <p:cNvPr id="10" name="Flowchart: Magnetic Disk 9"/>
          <p:cNvSpPr/>
          <p:nvPr/>
        </p:nvSpPr>
        <p:spPr>
          <a:xfrm>
            <a:off x="11170025" y="1721224"/>
            <a:ext cx="367553" cy="304800"/>
          </a:xfrm>
          <a:prstGeom prst="flowChartMagneticDisk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059277" y="1524001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</a:t>
            </a:r>
          </a:p>
          <a:p>
            <a:pPr algn="ctr"/>
            <a:r>
              <a:rPr lang="en-US" dirty="0" smtClean="0"/>
              <a:t>FM 1</a:t>
            </a:r>
            <a:endParaRPr lang="en-GB" dirty="0"/>
          </a:p>
        </p:txBody>
      </p:sp>
      <p:sp>
        <p:nvSpPr>
          <p:cNvPr id="12" name="Flowchart: Magnetic Disk 11"/>
          <p:cNvSpPr/>
          <p:nvPr/>
        </p:nvSpPr>
        <p:spPr>
          <a:xfrm>
            <a:off x="9175374" y="1748119"/>
            <a:ext cx="367553" cy="304800"/>
          </a:xfrm>
          <a:prstGeom prst="flowChartMagneticDisk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620874" y="1524001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Pro-</a:t>
            </a:r>
            <a:r>
              <a:rPr lang="en-US" dirty="0" err="1" smtClean="0"/>
              <a:t>vider</a:t>
            </a:r>
            <a:r>
              <a:rPr lang="en-US" dirty="0" smtClean="0"/>
              <a:t> 1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6866968" y="1524001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Pro-</a:t>
            </a:r>
            <a:r>
              <a:rPr lang="en-US" dirty="0" err="1" smtClean="0"/>
              <a:t>vider</a:t>
            </a:r>
            <a:r>
              <a:rPr lang="en-US" dirty="0" smtClean="0"/>
              <a:t> 2</a:t>
            </a:r>
            <a:endParaRPr lang="en-GB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461247" y="2052919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</p:cNvCxnSpPr>
          <p:nvPr/>
        </p:nvCxnSpPr>
        <p:spPr>
          <a:xfrm flipH="1">
            <a:off x="2523565" y="2052919"/>
            <a:ext cx="1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2"/>
          </p:cNvCxnSpPr>
          <p:nvPr/>
        </p:nvCxnSpPr>
        <p:spPr>
          <a:xfrm flipH="1">
            <a:off x="4164107" y="2052919"/>
            <a:ext cx="4484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3"/>
          </p:cNvCxnSpPr>
          <p:nvPr/>
        </p:nvCxnSpPr>
        <p:spPr>
          <a:xfrm>
            <a:off x="5098682" y="2052919"/>
            <a:ext cx="6707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2"/>
          </p:cNvCxnSpPr>
          <p:nvPr/>
        </p:nvCxnSpPr>
        <p:spPr>
          <a:xfrm flipH="1">
            <a:off x="6078071" y="2052919"/>
            <a:ext cx="3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4" idx="2"/>
          </p:cNvCxnSpPr>
          <p:nvPr/>
        </p:nvCxnSpPr>
        <p:spPr>
          <a:xfrm>
            <a:off x="7324168" y="2052919"/>
            <a:ext cx="35847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1" idx="2"/>
          </p:cNvCxnSpPr>
          <p:nvPr/>
        </p:nvCxnSpPr>
        <p:spPr>
          <a:xfrm>
            <a:off x="8516477" y="2052919"/>
            <a:ext cx="44817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2" idx="3"/>
          </p:cNvCxnSpPr>
          <p:nvPr/>
        </p:nvCxnSpPr>
        <p:spPr>
          <a:xfrm>
            <a:off x="9359151" y="2052919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9" idx="2"/>
          </p:cNvCxnSpPr>
          <p:nvPr/>
        </p:nvCxnSpPr>
        <p:spPr>
          <a:xfrm>
            <a:off x="10515612" y="2012578"/>
            <a:ext cx="13450" cy="4020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3"/>
          </p:cNvCxnSpPr>
          <p:nvPr/>
        </p:nvCxnSpPr>
        <p:spPr>
          <a:xfrm flipH="1">
            <a:off x="11322434" y="2026024"/>
            <a:ext cx="31368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472358" y="2762035"/>
            <a:ext cx="269174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472358" y="2259107"/>
            <a:ext cx="10512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164107" y="3196806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4164107" y="3424517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175219" y="3589367"/>
            <a:ext cx="3182968" cy="29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594837" y="3158002"/>
            <a:ext cx="161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‘foreign memory chunk 1’</a:t>
            </a:r>
            <a:endParaRPr lang="en-GB" sz="1200" dirty="0"/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7367157" y="3835841"/>
            <a:ext cx="3161905" cy="22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7367157" y="4043079"/>
            <a:ext cx="3161906" cy="1552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10566943" y="3872720"/>
            <a:ext cx="8117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10515612" y="3928767"/>
            <a:ext cx="1277687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098810" y="3204783"/>
            <a:ext cx="8593" cy="24025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367157" y="3617650"/>
            <a:ext cx="0" cy="48145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4164107" y="4099106"/>
            <a:ext cx="3203050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9753603" y="2052915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Flowchart: Delay 104"/>
          <p:cNvSpPr/>
          <p:nvPr/>
        </p:nvSpPr>
        <p:spPr>
          <a:xfrm>
            <a:off x="9659483" y="1806843"/>
            <a:ext cx="259956" cy="224117"/>
          </a:xfrm>
          <a:prstGeom prst="flowChartDelay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HW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>
            <a:off x="11842377" y="2043955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Flowchart: Delay 106"/>
          <p:cNvSpPr/>
          <p:nvPr/>
        </p:nvSpPr>
        <p:spPr>
          <a:xfrm>
            <a:off x="11748257" y="1797883"/>
            <a:ext cx="259956" cy="224117"/>
          </a:xfrm>
          <a:prstGeom prst="flowChartDelay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HW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>
            <a:off x="4175219" y="2762035"/>
            <a:ext cx="0" cy="3244317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10529062" y="4016188"/>
            <a:ext cx="1313315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1472358" y="2359954"/>
            <a:ext cx="1051207" cy="0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1004047" y="1167226"/>
            <a:ext cx="914400" cy="8856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Composability</a:t>
            </a:r>
          </a:p>
          <a:p>
            <a:pPr algn="ctr"/>
            <a:r>
              <a:rPr lang="en-US" dirty="0" smtClean="0"/>
              <a:t>Mgr</a:t>
            </a:r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1955595" y="2359954"/>
            <a:ext cx="2149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connection from logical memory region 1 to Server 3</a:t>
            </a:r>
            <a:endParaRPr lang="en-GB" sz="1200" dirty="0"/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4190997" y="4407041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4190997" y="4634752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4202109" y="4799602"/>
            <a:ext cx="3182968" cy="29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5621727" y="4368237"/>
            <a:ext cx="161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‘foreign memory chunk 2’</a:t>
            </a:r>
            <a:endParaRPr lang="en-GB" sz="1200" dirty="0"/>
          </a:p>
        </p:txBody>
      </p:sp>
      <p:cxnSp>
        <p:nvCxnSpPr>
          <p:cNvPr id="112" name="Straight Arrow Connector 111"/>
          <p:cNvCxnSpPr/>
          <p:nvPr/>
        </p:nvCxnSpPr>
        <p:spPr>
          <a:xfrm flipV="1">
            <a:off x="7394047" y="5046076"/>
            <a:ext cx="3161905" cy="22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H="1">
            <a:off x="7394047" y="5253314"/>
            <a:ext cx="3161906" cy="1552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10593833" y="5082955"/>
            <a:ext cx="8117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H="1">
            <a:off x="10542502" y="5139002"/>
            <a:ext cx="1277687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5125700" y="4415018"/>
            <a:ext cx="8593" cy="24025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367152" y="4827885"/>
            <a:ext cx="0" cy="48145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H="1">
            <a:off x="4190997" y="5309341"/>
            <a:ext cx="3203050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10555952" y="5226423"/>
            <a:ext cx="1313315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7681504" y="3410327"/>
            <a:ext cx="161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create ‘foreign memory chunk 1’</a:t>
            </a:r>
            <a:endParaRPr lang="en-GB" sz="12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701535" y="4659917"/>
            <a:ext cx="161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create ‘foreign memory chunk 2’</a:t>
            </a:r>
            <a:endParaRPr lang="en-GB" sz="1200" dirty="0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1461247" y="2477750"/>
            <a:ext cx="0" cy="3555493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Wave 70"/>
          <p:cNvSpPr/>
          <p:nvPr/>
        </p:nvSpPr>
        <p:spPr>
          <a:xfrm>
            <a:off x="1376082" y="2848731"/>
            <a:ext cx="170330" cy="128504"/>
          </a:xfrm>
          <a:prstGeom prst="wav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Wave 130"/>
          <p:cNvSpPr/>
          <p:nvPr/>
        </p:nvSpPr>
        <p:spPr>
          <a:xfrm>
            <a:off x="4100590" y="2902838"/>
            <a:ext cx="170330" cy="128504"/>
          </a:xfrm>
          <a:prstGeom prst="wav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546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56720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FAM Mgr, OFMF, and multiple HWFM’s create a logical memory region</a:t>
            </a:r>
            <a:endParaRPr lang="en-GB" sz="2400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2339789" y="1748119"/>
            <a:ext cx="367553" cy="304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711391" y="1524001"/>
            <a:ext cx="914400" cy="528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OFMF</a:t>
            </a:r>
            <a:endParaRPr lang="en-GB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4849907" y="1524001"/>
            <a:ext cx="497550" cy="528918"/>
          </a:xfrm>
          <a:prstGeom prst="flowChartMagneticDis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0058412" y="1483660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 </a:t>
            </a:r>
          </a:p>
          <a:p>
            <a:pPr algn="ctr"/>
            <a:r>
              <a:rPr lang="en-US" dirty="0" smtClean="0"/>
              <a:t>FM 2</a:t>
            </a:r>
            <a:endParaRPr lang="en-GB" dirty="0"/>
          </a:p>
        </p:txBody>
      </p:sp>
      <p:sp>
        <p:nvSpPr>
          <p:cNvPr id="10" name="Flowchart: Magnetic Disk 9"/>
          <p:cNvSpPr/>
          <p:nvPr/>
        </p:nvSpPr>
        <p:spPr>
          <a:xfrm>
            <a:off x="11170025" y="1721224"/>
            <a:ext cx="367553" cy="304800"/>
          </a:xfrm>
          <a:prstGeom prst="flowChartMagneticDisk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059277" y="1524001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</a:t>
            </a:r>
          </a:p>
          <a:p>
            <a:pPr algn="ctr"/>
            <a:r>
              <a:rPr lang="en-US" dirty="0" smtClean="0"/>
              <a:t>FM 1</a:t>
            </a:r>
            <a:endParaRPr lang="en-GB" dirty="0"/>
          </a:p>
        </p:txBody>
      </p:sp>
      <p:sp>
        <p:nvSpPr>
          <p:cNvPr id="12" name="Flowchart: Magnetic Disk 11"/>
          <p:cNvSpPr/>
          <p:nvPr/>
        </p:nvSpPr>
        <p:spPr>
          <a:xfrm>
            <a:off x="9175374" y="1748119"/>
            <a:ext cx="367553" cy="304800"/>
          </a:xfrm>
          <a:prstGeom prst="flowChartMagneticDisk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620874" y="1524001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Pro-</a:t>
            </a:r>
            <a:r>
              <a:rPr lang="en-US" dirty="0" err="1" smtClean="0"/>
              <a:t>vider</a:t>
            </a:r>
            <a:r>
              <a:rPr lang="en-US" dirty="0" smtClean="0"/>
              <a:t> 1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6866968" y="1524001"/>
            <a:ext cx="914400" cy="5289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Pro-</a:t>
            </a:r>
            <a:r>
              <a:rPr lang="en-US" dirty="0" err="1" smtClean="0"/>
              <a:t>vider</a:t>
            </a:r>
            <a:r>
              <a:rPr lang="en-US" dirty="0" smtClean="0"/>
              <a:t> 2</a:t>
            </a:r>
            <a:endParaRPr lang="en-GB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461247" y="2052919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</p:cNvCxnSpPr>
          <p:nvPr/>
        </p:nvCxnSpPr>
        <p:spPr>
          <a:xfrm flipH="1">
            <a:off x="2523565" y="2052919"/>
            <a:ext cx="1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2"/>
          </p:cNvCxnSpPr>
          <p:nvPr/>
        </p:nvCxnSpPr>
        <p:spPr>
          <a:xfrm flipH="1">
            <a:off x="4164107" y="2052919"/>
            <a:ext cx="4484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3"/>
          </p:cNvCxnSpPr>
          <p:nvPr/>
        </p:nvCxnSpPr>
        <p:spPr>
          <a:xfrm>
            <a:off x="5098682" y="2052919"/>
            <a:ext cx="6707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2"/>
          </p:cNvCxnSpPr>
          <p:nvPr/>
        </p:nvCxnSpPr>
        <p:spPr>
          <a:xfrm flipH="1">
            <a:off x="6078071" y="2052919"/>
            <a:ext cx="3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4" idx="2"/>
          </p:cNvCxnSpPr>
          <p:nvPr/>
        </p:nvCxnSpPr>
        <p:spPr>
          <a:xfrm>
            <a:off x="7324168" y="2052919"/>
            <a:ext cx="35847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1" idx="2"/>
          </p:cNvCxnSpPr>
          <p:nvPr/>
        </p:nvCxnSpPr>
        <p:spPr>
          <a:xfrm>
            <a:off x="8516477" y="2052919"/>
            <a:ext cx="44817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2" idx="3"/>
          </p:cNvCxnSpPr>
          <p:nvPr/>
        </p:nvCxnSpPr>
        <p:spPr>
          <a:xfrm>
            <a:off x="9359151" y="2052919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9" idx="2"/>
          </p:cNvCxnSpPr>
          <p:nvPr/>
        </p:nvCxnSpPr>
        <p:spPr>
          <a:xfrm>
            <a:off x="10515612" y="2012578"/>
            <a:ext cx="13450" cy="4020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3"/>
          </p:cNvCxnSpPr>
          <p:nvPr/>
        </p:nvCxnSpPr>
        <p:spPr>
          <a:xfrm flipH="1">
            <a:off x="11322434" y="2026024"/>
            <a:ext cx="31368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472358" y="2762035"/>
            <a:ext cx="269174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472358" y="2259107"/>
            <a:ext cx="10512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164107" y="4980778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4164107" y="5208489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175219" y="3347315"/>
            <a:ext cx="3182968" cy="29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594837" y="2915950"/>
            <a:ext cx="161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‘foreign logical memory region 1’</a:t>
            </a:r>
            <a:endParaRPr lang="en-GB" sz="1200" dirty="0"/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7367157" y="3593789"/>
            <a:ext cx="3161905" cy="22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7367157" y="3801027"/>
            <a:ext cx="3161906" cy="1552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10566943" y="3630668"/>
            <a:ext cx="8117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10515612" y="3686715"/>
            <a:ext cx="1277687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098810" y="4988755"/>
            <a:ext cx="8593" cy="24025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367157" y="3375598"/>
            <a:ext cx="0" cy="48145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4164107" y="3857054"/>
            <a:ext cx="3203050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9753603" y="2052915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Flowchart: Delay 104"/>
          <p:cNvSpPr/>
          <p:nvPr/>
        </p:nvSpPr>
        <p:spPr>
          <a:xfrm>
            <a:off x="9659483" y="1806843"/>
            <a:ext cx="259956" cy="224117"/>
          </a:xfrm>
          <a:prstGeom prst="flowChartDelay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HW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>
            <a:off x="11842377" y="2043955"/>
            <a:ext cx="0" cy="3980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Flowchart: Delay 106"/>
          <p:cNvSpPr/>
          <p:nvPr/>
        </p:nvSpPr>
        <p:spPr>
          <a:xfrm>
            <a:off x="11748257" y="1797883"/>
            <a:ext cx="259956" cy="224117"/>
          </a:xfrm>
          <a:prstGeom prst="flowChartDelay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HW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>
            <a:off x="4175219" y="2762035"/>
            <a:ext cx="0" cy="3558083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10529062" y="3774136"/>
            <a:ext cx="1313315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1472358" y="2359954"/>
            <a:ext cx="1051207" cy="0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1004047" y="1167226"/>
            <a:ext cx="914400" cy="8856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Composability</a:t>
            </a:r>
          </a:p>
          <a:p>
            <a:pPr algn="ctr"/>
            <a:r>
              <a:rPr lang="en-US" dirty="0" smtClean="0"/>
              <a:t>Mgr</a:t>
            </a:r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1955595" y="2359954"/>
            <a:ext cx="2149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connection from logical memory region 1 to Server 3</a:t>
            </a:r>
            <a:endParaRPr lang="en-GB" sz="1200" dirty="0"/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4190997" y="3958803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4190997" y="4186514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4202109" y="4351364"/>
            <a:ext cx="3182968" cy="29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V="1">
            <a:off x="7394047" y="4597838"/>
            <a:ext cx="3161905" cy="22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H="1">
            <a:off x="7394047" y="4805076"/>
            <a:ext cx="3161906" cy="1552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10593833" y="4634717"/>
            <a:ext cx="8117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H="1">
            <a:off x="10542502" y="4690764"/>
            <a:ext cx="1277687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5125700" y="3966780"/>
            <a:ext cx="8593" cy="24025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367152" y="4379647"/>
            <a:ext cx="0" cy="48145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H="1">
            <a:off x="4190997" y="4861103"/>
            <a:ext cx="3203050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10555952" y="4778185"/>
            <a:ext cx="1313315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461247" y="2477750"/>
            <a:ext cx="0" cy="392305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Wave 70"/>
          <p:cNvSpPr/>
          <p:nvPr/>
        </p:nvSpPr>
        <p:spPr>
          <a:xfrm>
            <a:off x="1376082" y="2848731"/>
            <a:ext cx="170330" cy="128504"/>
          </a:xfrm>
          <a:prstGeom prst="wav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Wave 130"/>
          <p:cNvSpPr/>
          <p:nvPr/>
        </p:nvSpPr>
        <p:spPr>
          <a:xfrm>
            <a:off x="4100590" y="2813188"/>
            <a:ext cx="170330" cy="128504"/>
          </a:xfrm>
          <a:prstGeom prst="wav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5635088" y="4092406"/>
            <a:ext cx="161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‘foreign logical memory region 2’</a:t>
            </a:r>
            <a:endParaRPr lang="en-GB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7816683" y="4207030"/>
            <a:ext cx="161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Create ‘foreign logical memory region 2’</a:t>
            </a:r>
            <a:endParaRPr lang="en-GB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7730976" y="3146785"/>
            <a:ext cx="161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Create ‘foreign logical memory region 1’</a:t>
            </a:r>
            <a:endParaRPr lang="en-GB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5154467" y="4955592"/>
            <a:ext cx="2149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POST connection from logical memory region 1 to Server 3</a:t>
            </a:r>
            <a:endParaRPr lang="en-GB" sz="1200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4202109" y="5374859"/>
            <a:ext cx="3182968" cy="29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7394047" y="5621333"/>
            <a:ext cx="3161905" cy="22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>
            <a:off x="7394047" y="5828571"/>
            <a:ext cx="3161906" cy="1552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10593833" y="5658212"/>
            <a:ext cx="8117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10542502" y="5714259"/>
            <a:ext cx="1277687" cy="0"/>
          </a:xfrm>
          <a:prstGeom prst="straightConnector1">
            <a:avLst/>
          </a:prstGeom>
          <a:ln w="19050"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367152" y="5403142"/>
            <a:ext cx="0" cy="48145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4190997" y="5884598"/>
            <a:ext cx="3203050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10555952" y="5801680"/>
            <a:ext cx="1313315" cy="0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7816683" y="5197538"/>
            <a:ext cx="2149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create connection from logical memory region 1 to Server 3</a:t>
            </a:r>
            <a:endParaRPr lang="en-GB" sz="1200" dirty="0"/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1472358" y="6296973"/>
            <a:ext cx="2694392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4164107" y="2954754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4164107" y="3182465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5098810" y="2962731"/>
            <a:ext cx="8593" cy="24025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840421" y="6044187"/>
            <a:ext cx="2149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Return URI for new connection</a:t>
            </a:r>
            <a:endParaRPr lang="en-GB" sz="1200" dirty="0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4164107" y="5946080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>
            <a:off x="4164107" y="6173791"/>
            <a:ext cx="941282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098810" y="5954057"/>
            <a:ext cx="8593" cy="24025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572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467</Words>
  <Application>Microsoft Office PowerPoint</Application>
  <PresentationFormat>Widescreen</PresentationFormat>
  <Paragraphs>155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FAM Mgr, OFMF, and multiple HWFM’s create a logical memory region</vt:lpstr>
      <vt:lpstr>FAM Mgr, OFMF, and multiple HWFM’s create a logical memory region</vt:lpstr>
      <vt:lpstr>Composability Mgr, OFMF, and multiple HWFM’s Connect FAM to Server</vt:lpstr>
      <vt:lpstr>FAM Mgr, OFMF, and multiple HWFM’s create a logical memory region</vt:lpstr>
      <vt:lpstr>FAM Mgr, OFMF, and multiple HWFM’s create a logical memory region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Herrell, Russ W (Senior System Architect)</dc:creator>
  <cp:lastModifiedBy>Herrell, Russ W (Senior System Architect)</cp:lastModifiedBy>
  <cp:revision>12</cp:revision>
  <dcterms:created xsi:type="dcterms:W3CDTF">2021-02-12T15:13:01Z</dcterms:created>
  <dcterms:modified xsi:type="dcterms:W3CDTF">2021-02-12T18:02:57Z</dcterms:modified>
</cp:coreProperties>
</file>