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1" r:id="rId12"/>
    <p:sldId id="270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85601" autoAdjust="0"/>
  </p:normalViewPr>
  <p:slideViewPr>
    <p:cSldViewPr snapToGrid="0">
      <p:cViewPr varScale="1">
        <p:scale>
          <a:sx n="88" d="100"/>
          <a:sy n="88" d="100"/>
        </p:scale>
        <p:origin x="86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46828-65F4-4205-A4E0-50695683AA3A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05481-561C-4280-81D9-9D6134C35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00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714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336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117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687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117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05481-561C-4280-81D9-9D6134C3534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764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05481-561C-4280-81D9-9D6134C3534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7377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05481-561C-4280-81D9-9D6134C3534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5322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sure yet exactly where the plugins and daemons</a:t>
            </a:r>
            <a:r>
              <a:rPr lang="en-US" baseline="0" dirty="0" smtClean="0"/>
              <a:t> run</a:t>
            </a:r>
          </a:p>
          <a:p>
            <a:r>
              <a:rPr lang="en-US" baseline="0" dirty="0" smtClean="0"/>
              <a:t>But the general behavior is </a:t>
            </a:r>
            <a:r>
              <a:rPr lang="en-US" baseline="0" smtClean="0"/>
              <a:t>as illustrated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05481-561C-4280-81D9-9D6134C3534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388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6"/>
            <a:ext cx="12192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  <a:ea typeface="ＭＳ Ｐゴシック" pitchFamily="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2747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D2F87-45F0-469B-9E6A-02ABE28F30A6}" type="datetime1">
              <a:rPr lang="en-US" smtClean="0"/>
              <a:pPr>
                <a:defRPr/>
              </a:pPr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16676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ISC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9411F-985C-4C31-9366-848682A48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53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E77E0-2B9A-477C-8614-8107AC108362}" type="datetime1">
              <a:rPr lang="en-US" smtClean="0"/>
              <a:pPr>
                <a:defRPr/>
              </a:pPr>
              <a:t>9/22/2020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16676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ISC 2013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F3D4E-2216-48EB-BA95-E88146438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18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FECBD-0854-4558-8128-56022CA12F25}" type="datetime1">
              <a:rPr lang="en-US" smtClean="0"/>
              <a:pPr>
                <a:defRPr/>
              </a:pPr>
              <a:t>9/22/2020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16676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ISC 2013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66A82-48DF-4DE4-B1EE-CA941DA51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96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E2CFA-6F6E-4AA4-BF45-4885A711FEAB}" type="datetime1">
              <a:rPr lang="en-US" smtClean="0"/>
              <a:pPr>
                <a:defRPr/>
              </a:pPr>
              <a:t>9/22/2020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16676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ISC 2013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3EDDD-BBBD-49BF-8DB8-2A7972CE8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75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52195-B412-454A-99E2-039A434A0AAE}" type="datetime1">
              <a:rPr lang="en-US" smtClean="0"/>
              <a:pPr>
                <a:defRPr/>
              </a:pPr>
              <a:t>9/22/2020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16676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ISC 2013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0492E-C288-45D3-BAC0-3385B67DD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6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6"/>
            <a:ext cx="12192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1"/>
            <a:ext cx="12192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789" y="4148421"/>
            <a:ext cx="3042008" cy="2281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667000"/>
            <a:ext cx="10972800" cy="1546225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8000" y="6416676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ISC 2013</a:t>
            </a:r>
          </a:p>
        </p:txBody>
      </p:sp>
    </p:spTree>
    <p:extLst>
      <p:ext uri="{BB962C8B-B14F-4D97-AF65-F5344CB8AC3E}">
        <p14:creationId xmlns:p14="http://schemas.microsoft.com/office/powerpoint/2010/main" val="24821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1"/>
            <a:ext cx="12192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6"/>
            <a:ext cx="12192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  <a:ea typeface="ＭＳ Ｐゴシック" pitchFamily="4" charset="-128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9956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1788"/>
            <a:ext cx="109728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21600" y="6416676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69E7D043-3D71-4B64-8BFF-57BD2433C0BB}" type="datetime1">
              <a:rPr 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9/22/2020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416676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7B81D13-1DB3-4B73-9678-C0230533172F}" type="slidenum">
              <a:rPr 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0" y="1447800"/>
            <a:ext cx="12192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335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00103" y="2375263"/>
            <a:ext cx="6736080" cy="15462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kern="1200" baseline="0">
                <a:solidFill>
                  <a:srgbClr val="005195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MS PGothic" pitchFamily="34" charset="-128"/>
                <a:cs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MS PGothic" pitchFamily="34" charset="-128"/>
                <a:cs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MS PGothic" pitchFamily="34" charset="-128"/>
                <a:cs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MS PGothic" pitchFamily="34" charset="-128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r>
              <a:rPr lang="en-US" dirty="0" smtClean="0"/>
              <a:t>Kubernetes Connections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532811" y="3531325"/>
            <a:ext cx="4376058" cy="1066800"/>
          </a:xfrm>
          <a:prstGeom prst="rect">
            <a:avLst/>
          </a:prstGeom>
        </p:spPr>
        <p:txBody>
          <a:bodyPr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rgbClr val="6D6E71"/>
                </a:solidFill>
                <a:latin typeface="Arial"/>
                <a:ea typeface="MS PGothic" pitchFamily="34" charset="-128"/>
                <a:cs typeface="Arial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/>
                <a:ea typeface="MS PGothic" pitchFamily="34" charset="-128"/>
                <a:cs typeface="Arial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MS PGothic" pitchFamily="34" charset="-128"/>
                <a:cs typeface="Arial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/>
                <a:ea typeface="MS PGothic" pitchFamily="34" charset="-128"/>
                <a:cs typeface="Arial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/>
                <a:ea typeface="MS PGothic" pitchFamily="34" charset="-128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Russ Herrell  HPE</a:t>
            </a:r>
          </a:p>
          <a:p>
            <a:r>
              <a:rPr lang="en-US" dirty="0" smtClean="0"/>
              <a:t>9/18/2020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2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948" y="3397"/>
            <a:ext cx="9956800" cy="1143000"/>
          </a:xfrm>
        </p:spPr>
        <p:txBody>
          <a:bodyPr/>
          <a:lstStyle/>
          <a:p>
            <a:r>
              <a:rPr lang="en-US" dirty="0"/>
              <a:t>Kubernetes Networking </a:t>
            </a:r>
            <a:r>
              <a:rPr lang="en-US" dirty="0" smtClean="0"/>
              <a:t>Basics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3EDDD-BBBD-49BF-8DB8-2A7972CE893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30" y="983613"/>
            <a:ext cx="4800570" cy="479452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3023" y="2404087"/>
            <a:ext cx="62002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Packets between Pods on different nodes are sent across a logical or virtual fabric external to the nodes</a:t>
            </a:r>
          </a:p>
          <a:p>
            <a:endParaRPr lang="en-US" dirty="0" smtClean="0"/>
          </a:p>
          <a:p>
            <a:r>
              <a:rPr lang="en-US" dirty="0"/>
              <a:t>Kubernetes expects Pods are able to communicate with each other on different worker nodes.  Essentially, the Master Node for the cluster assumes all its worker nodes can communicate</a:t>
            </a:r>
          </a:p>
          <a:p>
            <a:endParaRPr lang="en-US" dirty="0"/>
          </a:p>
          <a:p>
            <a:r>
              <a:rPr lang="en-US" dirty="0" smtClean="0"/>
              <a:t>This external fabric must enable a route between the IP addresses of the two Pods (and the two nodes)</a:t>
            </a:r>
          </a:p>
          <a:p>
            <a:endParaRPr lang="en-US" dirty="0"/>
          </a:p>
        </p:txBody>
      </p:sp>
      <p:cxnSp>
        <p:nvCxnSpPr>
          <p:cNvPr id="8" name="Straight Arrow Connector 7"/>
          <p:cNvCxnSpPr>
            <a:endCxn id="19" idx="0"/>
          </p:cNvCxnSpPr>
          <p:nvPr/>
        </p:nvCxnSpPr>
        <p:spPr>
          <a:xfrm>
            <a:off x="7358874" y="1665423"/>
            <a:ext cx="1663484" cy="3373406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698933" y="1221244"/>
            <a:ext cx="117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Pod 1: IP 1</a:t>
            </a:r>
            <a:endParaRPr lang="en-GB" dirty="0" smtClean="0">
              <a:solidFill>
                <a:srgbClr val="6D6E7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02910" y="1264409"/>
            <a:ext cx="117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Pod 2: IP 2</a:t>
            </a:r>
            <a:endParaRPr lang="en-GB" dirty="0" smtClean="0">
              <a:solidFill>
                <a:srgbClr val="6D6E7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98933" y="5038829"/>
            <a:ext cx="1173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Pod 3: IP 3</a:t>
            </a:r>
            <a:endParaRPr lang="en-GB" dirty="0" smtClean="0">
              <a:solidFill>
                <a:srgbClr val="6D6E7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435402" y="5038829"/>
            <a:ext cx="1173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Pod 4: IP 4</a:t>
            </a:r>
            <a:endParaRPr lang="en-GB" dirty="0" smtClean="0">
              <a:solidFill>
                <a:srgbClr val="6D6E71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285383" y="1610139"/>
            <a:ext cx="1620078" cy="3488711"/>
          </a:xfrm>
          <a:custGeom>
            <a:avLst/>
            <a:gdLst>
              <a:gd name="connsiteX0" fmla="*/ 0 w 1620078"/>
              <a:gd name="connsiteY0" fmla="*/ 0 h 3488711"/>
              <a:gd name="connsiteX1" fmla="*/ 109330 w 1620078"/>
              <a:gd name="connsiteY1" fmla="*/ 9939 h 3488711"/>
              <a:gd name="connsiteX2" fmla="*/ 278295 w 1620078"/>
              <a:gd name="connsiteY2" fmla="*/ 19878 h 3488711"/>
              <a:gd name="connsiteX3" fmla="*/ 347869 w 1620078"/>
              <a:gd name="connsiteY3" fmla="*/ 39757 h 3488711"/>
              <a:gd name="connsiteX4" fmla="*/ 367747 w 1620078"/>
              <a:gd name="connsiteY4" fmla="*/ 99391 h 3488711"/>
              <a:gd name="connsiteX5" fmla="*/ 387626 w 1620078"/>
              <a:gd name="connsiteY5" fmla="*/ 168965 h 3488711"/>
              <a:gd name="connsiteX6" fmla="*/ 397565 w 1620078"/>
              <a:gd name="connsiteY6" fmla="*/ 238539 h 3488711"/>
              <a:gd name="connsiteX7" fmla="*/ 407504 w 1620078"/>
              <a:gd name="connsiteY7" fmla="*/ 278296 h 3488711"/>
              <a:gd name="connsiteX8" fmla="*/ 417443 w 1620078"/>
              <a:gd name="connsiteY8" fmla="*/ 337931 h 3488711"/>
              <a:gd name="connsiteX9" fmla="*/ 427382 w 1620078"/>
              <a:gd name="connsiteY9" fmla="*/ 765313 h 3488711"/>
              <a:gd name="connsiteX10" fmla="*/ 447260 w 1620078"/>
              <a:gd name="connsiteY10" fmla="*/ 894522 h 3488711"/>
              <a:gd name="connsiteX11" fmla="*/ 566530 w 1620078"/>
              <a:gd name="connsiteY11" fmla="*/ 924339 h 3488711"/>
              <a:gd name="connsiteX12" fmla="*/ 765313 w 1620078"/>
              <a:gd name="connsiteY12" fmla="*/ 934278 h 3488711"/>
              <a:gd name="connsiteX13" fmla="*/ 894521 w 1620078"/>
              <a:gd name="connsiteY13" fmla="*/ 924339 h 3488711"/>
              <a:gd name="connsiteX14" fmla="*/ 914400 w 1620078"/>
              <a:gd name="connsiteY14" fmla="*/ 954157 h 3488711"/>
              <a:gd name="connsiteX15" fmla="*/ 934278 w 1620078"/>
              <a:gd name="connsiteY15" fmla="*/ 1063487 h 3488711"/>
              <a:gd name="connsiteX16" fmla="*/ 944217 w 1620078"/>
              <a:gd name="connsiteY16" fmla="*/ 1550504 h 3488711"/>
              <a:gd name="connsiteX17" fmla="*/ 954156 w 1620078"/>
              <a:gd name="connsiteY17" fmla="*/ 1759226 h 3488711"/>
              <a:gd name="connsiteX18" fmla="*/ 934278 w 1620078"/>
              <a:gd name="connsiteY18" fmla="*/ 2107096 h 3488711"/>
              <a:gd name="connsiteX19" fmla="*/ 934278 w 1620078"/>
              <a:gd name="connsiteY19" fmla="*/ 2623931 h 3488711"/>
              <a:gd name="connsiteX20" fmla="*/ 944217 w 1620078"/>
              <a:gd name="connsiteY20" fmla="*/ 2713383 h 3488711"/>
              <a:gd name="connsiteX21" fmla="*/ 974034 w 1620078"/>
              <a:gd name="connsiteY21" fmla="*/ 2723322 h 3488711"/>
              <a:gd name="connsiteX22" fmla="*/ 1003852 w 1620078"/>
              <a:gd name="connsiteY22" fmla="*/ 2743200 h 3488711"/>
              <a:gd name="connsiteX23" fmla="*/ 1073426 w 1620078"/>
              <a:gd name="connsiteY23" fmla="*/ 2753139 h 3488711"/>
              <a:gd name="connsiteX24" fmla="*/ 1192695 w 1620078"/>
              <a:gd name="connsiteY24" fmla="*/ 2773018 h 3488711"/>
              <a:gd name="connsiteX25" fmla="*/ 1272208 w 1620078"/>
              <a:gd name="connsiteY25" fmla="*/ 2802835 h 3488711"/>
              <a:gd name="connsiteX26" fmla="*/ 1331843 w 1620078"/>
              <a:gd name="connsiteY26" fmla="*/ 2842591 h 3488711"/>
              <a:gd name="connsiteX27" fmla="*/ 1361660 w 1620078"/>
              <a:gd name="connsiteY27" fmla="*/ 3379304 h 3488711"/>
              <a:gd name="connsiteX28" fmla="*/ 1371600 w 1620078"/>
              <a:gd name="connsiteY28" fmla="*/ 3409122 h 3488711"/>
              <a:gd name="connsiteX29" fmla="*/ 1411356 w 1620078"/>
              <a:gd name="connsiteY29" fmla="*/ 3438939 h 3488711"/>
              <a:gd name="connsiteX30" fmla="*/ 1480930 w 1620078"/>
              <a:gd name="connsiteY30" fmla="*/ 3458818 h 3488711"/>
              <a:gd name="connsiteX31" fmla="*/ 1560443 w 1620078"/>
              <a:gd name="connsiteY31" fmla="*/ 3478696 h 3488711"/>
              <a:gd name="connsiteX32" fmla="*/ 1620078 w 1620078"/>
              <a:gd name="connsiteY32" fmla="*/ 3488635 h 3488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20078" h="3488711">
                <a:moveTo>
                  <a:pt x="0" y="0"/>
                </a:moveTo>
                <a:lnTo>
                  <a:pt x="109330" y="9939"/>
                </a:lnTo>
                <a:cubicBezTo>
                  <a:pt x="165606" y="13959"/>
                  <a:pt x="222130" y="14529"/>
                  <a:pt x="278295" y="19878"/>
                </a:cubicBezTo>
                <a:cubicBezTo>
                  <a:pt x="295764" y="21542"/>
                  <a:pt x="329982" y="33795"/>
                  <a:pt x="347869" y="39757"/>
                </a:cubicBezTo>
                <a:cubicBezTo>
                  <a:pt x="354495" y="59635"/>
                  <a:pt x="362665" y="79063"/>
                  <a:pt x="367747" y="99391"/>
                </a:cubicBezTo>
                <a:cubicBezTo>
                  <a:pt x="380228" y="149312"/>
                  <a:pt x="373367" y="126189"/>
                  <a:pt x="387626" y="168965"/>
                </a:cubicBezTo>
                <a:cubicBezTo>
                  <a:pt x="390939" y="192156"/>
                  <a:pt x="393374" y="215490"/>
                  <a:pt x="397565" y="238539"/>
                </a:cubicBezTo>
                <a:cubicBezTo>
                  <a:pt x="400009" y="251979"/>
                  <a:pt x="404825" y="264901"/>
                  <a:pt x="407504" y="278296"/>
                </a:cubicBezTo>
                <a:cubicBezTo>
                  <a:pt x="411456" y="298057"/>
                  <a:pt x="414130" y="318053"/>
                  <a:pt x="417443" y="337931"/>
                </a:cubicBezTo>
                <a:cubicBezTo>
                  <a:pt x="420756" y="480392"/>
                  <a:pt x="419759" y="623018"/>
                  <a:pt x="427382" y="765313"/>
                </a:cubicBezTo>
                <a:cubicBezTo>
                  <a:pt x="429713" y="808827"/>
                  <a:pt x="426753" y="856072"/>
                  <a:pt x="447260" y="894522"/>
                </a:cubicBezTo>
                <a:cubicBezTo>
                  <a:pt x="454323" y="907765"/>
                  <a:pt x="555176" y="923466"/>
                  <a:pt x="566530" y="924339"/>
                </a:cubicBezTo>
                <a:cubicBezTo>
                  <a:pt x="632678" y="929427"/>
                  <a:pt x="699052" y="930965"/>
                  <a:pt x="765313" y="934278"/>
                </a:cubicBezTo>
                <a:cubicBezTo>
                  <a:pt x="808382" y="930965"/>
                  <a:pt x="851703" y="918630"/>
                  <a:pt x="894521" y="924339"/>
                </a:cubicBezTo>
                <a:cubicBezTo>
                  <a:pt x="906362" y="925918"/>
                  <a:pt x="909694" y="943177"/>
                  <a:pt x="914400" y="954157"/>
                </a:cubicBezTo>
                <a:cubicBezTo>
                  <a:pt x="924442" y="977588"/>
                  <a:pt x="931975" y="1047366"/>
                  <a:pt x="934278" y="1063487"/>
                </a:cubicBezTo>
                <a:cubicBezTo>
                  <a:pt x="937591" y="1225826"/>
                  <a:pt x="939580" y="1388197"/>
                  <a:pt x="944217" y="1550504"/>
                </a:cubicBezTo>
                <a:cubicBezTo>
                  <a:pt x="946206" y="1620128"/>
                  <a:pt x="954156" y="1689573"/>
                  <a:pt x="954156" y="1759226"/>
                </a:cubicBezTo>
                <a:cubicBezTo>
                  <a:pt x="954156" y="1928273"/>
                  <a:pt x="947938" y="1970492"/>
                  <a:pt x="934278" y="2107096"/>
                </a:cubicBezTo>
                <a:cubicBezTo>
                  <a:pt x="925598" y="2410905"/>
                  <a:pt x="916131" y="2388019"/>
                  <a:pt x="934278" y="2623931"/>
                </a:cubicBezTo>
                <a:cubicBezTo>
                  <a:pt x="936579" y="2653843"/>
                  <a:pt x="933075" y="2685528"/>
                  <a:pt x="944217" y="2713383"/>
                </a:cubicBezTo>
                <a:cubicBezTo>
                  <a:pt x="948108" y="2723110"/>
                  <a:pt x="964663" y="2718637"/>
                  <a:pt x="974034" y="2723322"/>
                </a:cubicBezTo>
                <a:cubicBezTo>
                  <a:pt x="984718" y="2728664"/>
                  <a:pt x="992410" y="2739768"/>
                  <a:pt x="1003852" y="2743200"/>
                </a:cubicBezTo>
                <a:cubicBezTo>
                  <a:pt x="1026291" y="2749932"/>
                  <a:pt x="1050286" y="2749485"/>
                  <a:pt x="1073426" y="2753139"/>
                </a:cubicBezTo>
                <a:lnTo>
                  <a:pt x="1192695" y="2773018"/>
                </a:lnTo>
                <a:cubicBezTo>
                  <a:pt x="1219199" y="2782957"/>
                  <a:pt x="1246890" y="2790176"/>
                  <a:pt x="1272208" y="2802835"/>
                </a:cubicBezTo>
                <a:cubicBezTo>
                  <a:pt x="1293577" y="2813519"/>
                  <a:pt x="1331843" y="2842591"/>
                  <a:pt x="1331843" y="2842591"/>
                </a:cubicBezTo>
                <a:cubicBezTo>
                  <a:pt x="1426694" y="3032298"/>
                  <a:pt x="1341606" y="2847897"/>
                  <a:pt x="1361660" y="3379304"/>
                </a:cubicBezTo>
                <a:cubicBezTo>
                  <a:pt x="1362055" y="3389774"/>
                  <a:pt x="1364893" y="3401073"/>
                  <a:pt x="1371600" y="3409122"/>
                </a:cubicBezTo>
                <a:cubicBezTo>
                  <a:pt x="1382205" y="3421848"/>
                  <a:pt x="1396974" y="3430721"/>
                  <a:pt x="1411356" y="3438939"/>
                </a:cubicBezTo>
                <a:cubicBezTo>
                  <a:pt x="1423267" y="3445745"/>
                  <a:pt x="1471253" y="3456053"/>
                  <a:pt x="1480930" y="3458818"/>
                </a:cubicBezTo>
                <a:cubicBezTo>
                  <a:pt x="1574147" y="3485453"/>
                  <a:pt x="1424084" y="3448395"/>
                  <a:pt x="1560443" y="3478696"/>
                </a:cubicBezTo>
                <a:cubicBezTo>
                  <a:pt x="1612401" y="3490242"/>
                  <a:pt x="1583740" y="3488635"/>
                  <a:pt x="1620078" y="3488635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75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948" y="3397"/>
            <a:ext cx="9956800" cy="1143000"/>
          </a:xfrm>
        </p:spPr>
        <p:txBody>
          <a:bodyPr/>
          <a:lstStyle/>
          <a:p>
            <a:r>
              <a:rPr lang="en-US" dirty="0"/>
              <a:t>Kubernetes Networking </a:t>
            </a:r>
            <a:r>
              <a:rPr lang="en-US" dirty="0" smtClean="0"/>
              <a:t>Management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3EDDD-BBBD-49BF-8DB8-2A7972CE893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30" y="983613"/>
            <a:ext cx="4800570" cy="479452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3023" y="2404087"/>
            <a:ext cx="62002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Two Issues (so far):</a:t>
            </a:r>
          </a:p>
          <a:p>
            <a:endParaRPr lang="en-US" dirty="0"/>
          </a:p>
          <a:p>
            <a:r>
              <a:rPr lang="en-US" dirty="0" smtClean="0"/>
              <a:t>How </a:t>
            </a:r>
            <a:r>
              <a:rPr lang="en-US" dirty="0"/>
              <a:t>d</a:t>
            </a:r>
            <a:r>
              <a:rPr lang="en-US" dirty="0" smtClean="0"/>
              <a:t>oes Kubernetes create clusters of worker and master nodes that have the correct connectivity?</a:t>
            </a:r>
          </a:p>
          <a:p>
            <a:endParaRPr lang="en-US" dirty="0"/>
          </a:p>
          <a:p>
            <a:r>
              <a:rPr lang="en-US" dirty="0" smtClean="0"/>
              <a:t>How do Kubernetes Pods get assigned appropriate IP addresses on this cluster network?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351235" y="2780710"/>
            <a:ext cx="530915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IP 1</a:t>
            </a:r>
          </a:p>
          <a:p>
            <a:r>
              <a:rPr lang="en-US" dirty="0" smtClean="0">
                <a:solidFill>
                  <a:srgbClr val="6D6E71"/>
                </a:solidFill>
              </a:rPr>
              <a:t>IP 2</a:t>
            </a:r>
          </a:p>
          <a:p>
            <a:r>
              <a:rPr lang="en-US" dirty="0" smtClean="0">
                <a:solidFill>
                  <a:srgbClr val="6D6E71"/>
                </a:solidFill>
              </a:rPr>
              <a:t>IP 3</a:t>
            </a:r>
          </a:p>
          <a:p>
            <a:r>
              <a:rPr lang="en-US" dirty="0" smtClean="0">
                <a:solidFill>
                  <a:srgbClr val="6D6E71"/>
                </a:solidFill>
              </a:rPr>
              <a:t>IP 4</a:t>
            </a:r>
            <a:endParaRPr lang="en-GB" dirty="0" smtClean="0">
              <a:solidFill>
                <a:srgbClr val="6D6E7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7164251" y="1490574"/>
            <a:ext cx="3026228" cy="16953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9371876" y="1586153"/>
            <a:ext cx="835667" cy="14214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801394" y="3595454"/>
            <a:ext cx="3406149" cy="156002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9369266" y="3918857"/>
            <a:ext cx="905573" cy="13065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24" idx="2"/>
          </p:cNvCxnSpPr>
          <p:nvPr/>
        </p:nvCxnSpPr>
        <p:spPr>
          <a:xfrm>
            <a:off x="5782491" y="3200554"/>
            <a:ext cx="1689463" cy="20449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7471954" y="3039291"/>
            <a:ext cx="1469861" cy="7315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Arrow Connector 32"/>
          <p:cNvCxnSpPr>
            <a:stCxn id="24" idx="6"/>
            <a:endCxn id="9" idx="1"/>
          </p:cNvCxnSpPr>
          <p:nvPr/>
        </p:nvCxnSpPr>
        <p:spPr>
          <a:xfrm flipV="1">
            <a:off x="8941815" y="3380875"/>
            <a:ext cx="1409420" cy="241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3141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28"/>
          <p:cNvSpPr/>
          <p:nvPr/>
        </p:nvSpPr>
        <p:spPr>
          <a:xfrm>
            <a:off x="10432890" y="1590262"/>
            <a:ext cx="1667375" cy="3478696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Fabric Manager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948" y="3397"/>
            <a:ext cx="9956800" cy="1143000"/>
          </a:xfrm>
        </p:spPr>
        <p:txBody>
          <a:bodyPr/>
          <a:lstStyle/>
          <a:p>
            <a:r>
              <a:rPr lang="en-US" dirty="0"/>
              <a:t>Kubernetes Networking </a:t>
            </a:r>
            <a:r>
              <a:rPr lang="en-US" dirty="0" smtClean="0"/>
              <a:t>Management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3EDDD-BBBD-49BF-8DB8-2A7972CE893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30" y="983613"/>
            <a:ext cx="4800570" cy="479452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3023" y="2334154"/>
            <a:ext cx="620023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Lora"/>
              </a:rPr>
              <a:t>Issue: how </a:t>
            </a:r>
            <a:r>
              <a:rPr lang="en-US" dirty="0">
                <a:solidFill>
                  <a:srgbClr val="0070C0"/>
                </a:solidFill>
                <a:latin typeface="Lora"/>
              </a:rPr>
              <a:t>to </a:t>
            </a:r>
            <a:r>
              <a:rPr lang="en-US" dirty="0" smtClean="0">
                <a:solidFill>
                  <a:srgbClr val="0070C0"/>
                </a:solidFill>
                <a:latin typeface="Lora"/>
              </a:rPr>
              <a:t>assign the actual IP addresses to each Pod?</a:t>
            </a:r>
            <a:endParaRPr lang="en-US" dirty="0" smtClean="0">
              <a:solidFill>
                <a:srgbClr val="404040"/>
              </a:solidFill>
              <a:latin typeface="Lora"/>
            </a:endParaRPr>
          </a:p>
          <a:p>
            <a:endParaRPr lang="en-US" dirty="0">
              <a:solidFill>
                <a:srgbClr val="404040"/>
              </a:solidFill>
              <a:latin typeface="Lor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404040"/>
                </a:solidFill>
                <a:latin typeface="Lora"/>
              </a:rPr>
              <a:t>IP 1 &amp; IP 2 come from CIDR block (subnet) assigned to VM 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404040"/>
                </a:solidFill>
                <a:latin typeface="Lora"/>
              </a:rPr>
              <a:t>IP 3 &amp; IP 4 come from CIDR block (subnet) assigned to VM 2.</a:t>
            </a:r>
          </a:p>
          <a:p>
            <a:endParaRPr lang="en-US" dirty="0">
              <a:solidFill>
                <a:srgbClr val="404040"/>
              </a:solidFill>
              <a:latin typeface="Lora"/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Solution:  The </a:t>
            </a:r>
            <a:r>
              <a:rPr lang="en-US" dirty="0">
                <a:solidFill>
                  <a:srgbClr val="0070C0"/>
                </a:solidFill>
              </a:rPr>
              <a:t>Container Networking Interface (CNI) provides a common API for connecting containers to the outside network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Each fabric environment supplies a CNI Plugin </a:t>
            </a:r>
            <a:r>
              <a:rPr lang="en-US" dirty="0"/>
              <a:t>w</a:t>
            </a:r>
            <a:r>
              <a:rPr lang="en-US" dirty="0" smtClean="0"/>
              <a:t>hich handles the fabric specific details of choosing the IP addresses from the CIDR blocks and communicating them to the calling client.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696891" y="969854"/>
            <a:ext cx="117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Pod 1: IP 1</a:t>
            </a:r>
            <a:endParaRPr lang="en-GB" dirty="0" smtClean="0">
              <a:solidFill>
                <a:srgbClr val="6D6E7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6888481" y="1506203"/>
            <a:ext cx="3703794" cy="8883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518728" y="960578"/>
            <a:ext cx="117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Pod 2: IP 2</a:t>
            </a:r>
            <a:endParaRPr lang="en-GB" dirty="0" smtClean="0">
              <a:solidFill>
                <a:srgbClr val="6D6E7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8737602" y="1371601"/>
            <a:ext cx="1854673" cy="7550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696891" y="5422564"/>
            <a:ext cx="1173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Pod 3: IP 3</a:t>
            </a:r>
            <a:endParaRPr lang="en-GB" dirty="0" smtClean="0">
              <a:solidFill>
                <a:srgbClr val="6D6E7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9283338" y="4337796"/>
            <a:ext cx="1606186" cy="81261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518728" y="5378697"/>
            <a:ext cx="1173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Pod 4: IP 4</a:t>
            </a:r>
            <a:endParaRPr lang="en-GB" dirty="0" smtClean="0">
              <a:solidFill>
                <a:srgbClr val="6D6E71"/>
              </a:solidFill>
            </a:endParaRPr>
          </a:p>
        </p:txBody>
      </p:sp>
      <p:cxnSp>
        <p:nvCxnSpPr>
          <p:cNvPr id="20" name="Straight Arrow Connector 19"/>
          <p:cNvCxnSpPr>
            <a:stCxn id="24" idx="1"/>
          </p:cNvCxnSpPr>
          <p:nvPr/>
        </p:nvCxnSpPr>
        <p:spPr>
          <a:xfrm flipH="1">
            <a:off x="7585166" y="4284305"/>
            <a:ext cx="3304358" cy="10676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Vertical Scroll 9"/>
          <p:cNvSpPr/>
          <p:nvPr/>
        </p:nvSpPr>
        <p:spPr>
          <a:xfrm>
            <a:off x="10744465" y="1819447"/>
            <a:ext cx="1055649" cy="1140567"/>
          </a:xfrm>
          <a:prstGeom prst="vertic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CIDR1</a:t>
            </a:r>
          </a:p>
          <a:p>
            <a:pPr algn="ctr"/>
            <a:r>
              <a:rPr lang="en-US" dirty="0" smtClean="0"/>
              <a:t>IP 1</a:t>
            </a:r>
          </a:p>
          <a:p>
            <a:pPr algn="ctr"/>
            <a:r>
              <a:rPr lang="en-US" dirty="0" smtClean="0"/>
              <a:t>IP 2</a:t>
            </a:r>
            <a:endParaRPr lang="en-GB" dirty="0"/>
          </a:p>
        </p:txBody>
      </p:sp>
      <p:sp>
        <p:nvSpPr>
          <p:cNvPr id="24" name="Vertical Scroll 23"/>
          <p:cNvSpPr/>
          <p:nvPr/>
        </p:nvSpPr>
        <p:spPr>
          <a:xfrm>
            <a:off x="10759440" y="3714021"/>
            <a:ext cx="1040674" cy="1140567"/>
          </a:xfrm>
          <a:prstGeom prst="vertic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CIDR2</a:t>
            </a:r>
          </a:p>
          <a:p>
            <a:pPr algn="ctr"/>
            <a:r>
              <a:rPr lang="en-US" dirty="0" smtClean="0"/>
              <a:t>IP 3</a:t>
            </a:r>
          </a:p>
          <a:p>
            <a:pPr algn="ctr"/>
            <a:r>
              <a:rPr lang="en-US" dirty="0" smtClean="0"/>
              <a:t>IP 4</a:t>
            </a:r>
            <a:endParaRPr lang="en-GB" dirty="0"/>
          </a:p>
        </p:txBody>
      </p:sp>
      <p:sp>
        <p:nvSpPr>
          <p:cNvPr id="30" name="Right Arrow 29"/>
          <p:cNvSpPr/>
          <p:nvPr/>
        </p:nvSpPr>
        <p:spPr>
          <a:xfrm>
            <a:off x="9561443" y="3101090"/>
            <a:ext cx="1030832" cy="54467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CNI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666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6" grpId="0"/>
      <p:bldP spid="19" grpId="0"/>
      <p:bldP spid="10" grpId="0" animBg="1"/>
      <p:bldP spid="24" grpId="0" animBg="1"/>
      <p:bldP spid="3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AWS CNI Example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3EDDD-BBBD-49BF-8DB8-2A7972CE893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8261" y="983613"/>
            <a:ext cx="4800570" cy="479452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10381" y="1685601"/>
            <a:ext cx="530831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404040"/>
                </a:solidFill>
                <a:latin typeface="Lora"/>
              </a:rPr>
              <a:t>When Kubernetes creates a cluster, it needs to create a corresponding VPC.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404040"/>
                </a:solidFill>
                <a:latin typeface="Lora"/>
              </a:rPr>
              <a:t>Not part of the CNI plugin – (other issue)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04040"/>
                </a:solidFill>
                <a:latin typeface="Lora"/>
              </a:rPr>
              <a:t>Each VPC has many Elastic Network Interfaces (ENI) associated with it, all of which may communicate with each other (subnet)</a:t>
            </a:r>
          </a:p>
          <a:p>
            <a:endParaRPr lang="en-US" dirty="0" smtClean="0">
              <a:solidFill>
                <a:srgbClr val="404040"/>
              </a:solidFill>
              <a:latin typeface="Lora"/>
            </a:endParaRPr>
          </a:p>
          <a:p>
            <a:r>
              <a:rPr lang="en-US" dirty="0" smtClean="0">
                <a:solidFill>
                  <a:srgbClr val="404040"/>
                </a:solidFill>
                <a:latin typeface="Lora"/>
              </a:rPr>
              <a:t>When the AWS CNI plugin is deployed to the cluster, each node creates multiple ENI with associated IP addresses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04040"/>
                </a:solidFill>
                <a:latin typeface="Lora"/>
              </a:rPr>
              <a:t>Creates the CIDR block for the node</a:t>
            </a:r>
          </a:p>
          <a:p>
            <a:endParaRPr lang="en-US" dirty="0" smtClean="0">
              <a:solidFill>
                <a:srgbClr val="404040"/>
              </a:solidFill>
              <a:latin typeface="Lora"/>
            </a:endParaRPr>
          </a:p>
          <a:p>
            <a:r>
              <a:rPr lang="en-US" dirty="0" smtClean="0">
                <a:solidFill>
                  <a:srgbClr val="404040"/>
                </a:solidFill>
                <a:latin typeface="Lora"/>
              </a:rPr>
              <a:t>The AWS CNI plugin (via </a:t>
            </a:r>
            <a:r>
              <a:rPr lang="en-US" dirty="0" err="1" smtClean="0">
                <a:solidFill>
                  <a:srgbClr val="404040"/>
                </a:solidFill>
                <a:latin typeface="Lora"/>
              </a:rPr>
              <a:t>DaemonSet</a:t>
            </a:r>
            <a:r>
              <a:rPr lang="en-US" dirty="0" smtClean="0">
                <a:solidFill>
                  <a:srgbClr val="404040"/>
                </a:solidFill>
                <a:latin typeface="Lora"/>
              </a:rPr>
              <a:t>) creates a new ENI for each Pod deployed to a node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04040"/>
                </a:solidFill>
                <a:latin typeface="Lora"/>
              </a:rPr>
              <a:t>Effectively assigns the new Pod an IP</a:t>
            </a:r>
            <a:endParaRPr lang="en-US" dirty="0">
              <a:solidFill>
                <a:srgbClr val="404040"/>
              </a:solidFill>
              <a:latin typeface="Lora"/>
            </a:endParaRPr>
          </a:p>
          <a:p>
            <a:endParaRPr lang="en-US" dirty="0">
              <a:solidFill>
                <a:srgbClr val="404040"/>
              </a:solidFill>
              <a:latin typeface="Lor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26907" y="1223770"/>
            <a:ext cx="117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Pod 1: IP 1</a:t>
            </a:r>
            <a:endParaRPr lang="en-GB" dirty="0" smtClean="0">
              <a:solidFill>
                <a:srgbClr val="6D6E7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68205" y="1210397"/>
            <a:ext cx="117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Pod 2: IP 2</a:t>
            </a:r>
            <a:endParaRPr lang="en-GB" dirty="0" smtClean="0">
              <a:solidFill>
                <a:srgbClr val="6D6E7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81956" y="5408805"/>
            <a:ext cx="1173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Pod 3: IP 3</a:t>
            </a:r>
            <a:endParaRPr lang="en-GB" dirty="0" smtClean="0">
              <a:solidFill>
                <a:srgbClr val="6D6E7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460393" y="5422639"/>
            <a:ext cx="1173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Pod 4: IP 4</a:t>
            </a:r>
            <a:endParaRPr lang="en-GB" dirty="0" smtClean="0">
              <a:solidFill>
                <a:srgbClr val="6D6E7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252992" y="3222985"/>
            <a:ext cx="18344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Amazon Virtual Private Cloud (VPC)</a:t>
            </a:r>
            <a:endParaRPr lang="en-GB" dirty="0" smtClean="0">
              <a:solidFill>
                <a:srgbClr val="6D6E71"/>
              </a:solidFill>
            </a:endParaRPr>
          </a:p>
        </p:txBody>
      </p:sp>
      <p:cxnSp>
        <p:nvCxnSpPr>
          <p:cNvPr id="23" name="Straight Arrow Connector 22"/>
          <p:cNvCxnSpPr>
            <a:stCxn id="22" idx="1"/>
          </p:cNvCxnSpPr>
          <p:nvPr/>
        </p:nvCxnSpPr>
        <p:spPr>
          <a:xfrm flipH="1" flipV="1">
            <a:off x="8617810" y="3490658"/>
            <a:ext cx="1635182" cy="1939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058400" y="1650020"/>
            <a:ext cx="20911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AWS CNI plugin launched when node placed in K8s cluster</a:t>
            </a:r>
            <a:endParaRPr lang="en-GB" dirty="0" smtClean="0">
              <a:solidFill>
                <a:srgbClr val="6D6E7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8986089" y="2050526"/>
            <a:ext cx="1112504" cy="6545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0023092" y="4353435"/>
            <a:ext cx="20911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AWS CNI plugin calls FM daemon when Pod is created to obtain an IP address</a:t>
            </a:r>
            <a:endParaRPr lang="en-GB" dirty="0" smtClean="0">
              <a:solidFill>
                <a:srgbClr val="6D6E7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9127443" y="4323189"/>
            <a:ext cx="935842" cy="4307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988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0"/>
                            </p:stCondLst>
                            <p:childTnLst>
                              <p:par>
                                <p:cTn id="7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6" grpId="0"/>
      <p:bldP spid="19" grpId="0"/>
      <p:bldP spid="22" grpId="0"/>
      <p:bldP spid="21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64189"/>
            <a:ext cx="9840687" cy="1143000"/>
          </a:xfrm>
        </p:spPr>
        <p:txBody>
          <a:bodyPr/>
          <a:lstStyle/>
          <a:p>
            <a:r>
              <a:rPr lang="en-US" dirty="0" smtClean="0"/>
              <a:t>Kubernetes Architecture and services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868629" y="2133800"/>
            <a:ext cx="2076354" cy="39012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Master Node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K8s services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</a:t>
            </a:r>
            <a:r>
              <a:rPr lang="en-US" dirty="0" smtClean="0">
                <a:solidFill>
                  <a:prstClr val="black"/>
                </a:solidFill>
              </a:rPr>
              <a:t>-</a:t>
            </a:r>
            <a:r>
              <a:rPr lang="en-US" dirty="0" err="1" smtClean="0">
                <a:solidFill>
                  <a:prstClr val="black"/>
                </a:solidFill>
              </a:rPr>
              <a:t>api</a:t>
            </a:r>
            <a:r>
              <a:rPr lang="en-US" dirty="0" smtClean="0">
                <a:solidFill>
                  <a:prstClr val="black"/>
                </a:solidFill>
              </a:rPr>
              <a:t>-service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</a:t>
            </a:r>
            <a:r>
              <a:rPr lang="en-US" dirty="0" smtClean="0">
                <a:solidFill>
                  <a:prstClr val="black"/>
                </a:solidFill>
              </a:rPr>
              <a:t>-scheduler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</a:t>
            </a:r>
            <a:r>
              <a:rPr lang="en-US" dirty="0" smtClean="0">
                <a:solidFill>
                  <a:prstClr val="black"/>
                </a:solidFill>
              </a:rPr>
              <a:t>-controller-</a:t>
            </a:r>
            <a:r>
              <a:rPr lang="en-US" dirty="0" err="1" smtClean="0">
                <a:solidFill>
                  <a:prstClr val="black"/>
                </a:solidFill>
              </a:rPr>
              <a:t>mgr</a:t>
            </a:r>
            <a:endParaRPr lang="en-US" dirty="0" smtClean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Load balancing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Replication </a:t>
            </a:r>
            <a:r>
              <a:rPr lang="en-US" dirty="0" err="1" smtClean="0">
                <a:solidFill>
                  <a:prstClr val="black"/>
                </a:solidFill>
              </a:rPr>
              <a:t>mgr</a:t>
            </a:r>
            <a:endParaRPr lang="en-US" dirty="0" smtClean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93588" y="1607713"/>
            <a:ext cx="1770252" cy="79585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Worker nodes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Kubelet</a:t>
            </a:r>
            <a:r>
              <a:rPr lang="en-US" dirty="0" smtClean="0">
                <a:solidFill>
                  <a:prstClr val="black"/>
                </a:solidFill>
              </a:rPr>
              <a:t> service</a:t>
            </a: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45639" y="2953882"/>
            <a:ext cx="1356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err="1" smtClean="0">
                <a:solidFill>
                  <a:srgbClr val="005195">
                    <a:lumMod val="75000"/>
                  </a:srgbClr>
                </a:solidFill>
                <a:latin typeface="Arial" pitchFamily="34" charset="0"/>
                <a:ea typeface="MS PGothic" pitchFamily="34" charset="-128"/>
              </a:rPr>
              <a:t>Kubectl</a:t>
            </a:r>
            <a:r>
              <a:rPr lang="en-US" sz="1600" dirty="0" smtClean="0">
                <a:solidFill>
                  <a:srgbClr val="005195">
                    <a:lumMod val="75000"/>
                  </a:srgbClr>
                </a:solidFill>
                <a:latin typeface="Arial" pitchFamily="34" charset="0"/>
                <a:ea typeface="MS PGothic" pitchFamily="34" charset="-128"/>
              </a:rPr>
              <a:t>  </a:t>
            </a:r>
            <a:r>
              <a:rPr lang="en-US" sz="1600" dirty="0" smtClean="0">
                <a:solidFill>
                  <a:srgbClr val="005195">
                    <a:lumMod val="75000"/>
                  </a:srgbClr>
                </a:solidFill>
                <a:latin typeface="Arial" pitchFamily="34" charset="0"/>
                <a:ea typeface="MS PGothic" pitchFamily="34" charset="-128"/>
                <a:sym typeface="Wingdings" panose="05000000000000000000" pitchFamily="2" charset="2"/>
              </a:rPr>
              <a:t></a:t>
            </a:r>
            <a:endParaRPr lang="en-US" sz="1600" dirty="0" smtClean="0">
              <a:solidFill>
                <a:srgbClr val="005195">
                  <a:lumMod val="75000"/>
                </a:srgbClr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0" name="Flowchart: Magnetic Disk 9"/>
          <p:cNvSpPr/>
          <p:nvPr/>
        </p:nvSpPr>
        <p:spPr>
          <a:xfrm>
            <a:off x="2202359" y="3808735"/>
            <a:ext cx="621777" cy="568587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etcd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1292729" y="3990034"/>
            <a:ext cx="8596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err="1" smtClean="0">
                <a:solidFill>
                  <a:srgbClr val="005195">
                    <a:lumMod val="75000"/>
                  </a:srgbClr>
                </a:solidFill>
                <a:latin typeface="Arial" pitchFamily="34" charset="0"/>
                <a:ea typeface="MS PGothic" pitchFamily="34" charset="-128"/>
              </a:rPr>
              <a:t>etcd</a:t>
            </a:r>
            <a:r>
              <a:rPr lang="en-US" sz="1600" dirty="0" smtClean="0">
                <a:solidFill>
                  <a:srgbClr val="005195">
                    <a:lumMod val="75000"/>
                  </a:srgbClr>
                </a:solidFill>
                <a:latin typeface="Arial" pitchFamily="34" charset="0"/>
                <a:ea typeface="MS PGothic" pitchFamily="34" charset="-128"/>
              </a:rPr>
              <a:t> </a:t>
            </a:r>
            <a:r>
              <a:rPr lang="en-US" sz="1600" dirty="0" smtClean="0">
                <a:solidFill>
                  <a:srgbClr val="005195">
                    <a:lumMod val="75000"/>
                  </a:srgbClr>
                </a:solidFill>
                <a:latin typeface="Arial" pitchFamily="34" charset="0"/>
                <a:ea typeface="MS PGothic" pitchFamily="34" charset="-128"/>
                <a:sym typeface="Wingdings" panose="05000000000000000000" pitchFamily="2" charset="2"/>
              </a:rPr>
              <a:t></a:t>
            </a:r>
            <a:endParaRPr lang="en-US" sz="1600" dirty="0" smtClean="0">
              <a:solidFill>
                <a:srgbClr val="005195">
                  <a:lumMod val="75000"/>
                </a:srgbClr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405578" y="2005639"/>
            <a:ext cx="1774742" cy="79585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Worker nodes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Kubelet</a:t>
            </a:r>
            <a:r>
              <a:rPr lang="en-US" dirty="0" smtClean="0">
                <a:solidFill>
                  <a:prstClr val="black"/>
                </a:solidFill>
              </a:rPr>
              <a:t> service</a:t>
            </a: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005153" y="3363458"/>
            <a:ext cx="2481453" cy="213165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Worker nodes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Kubelet</a:t>
            </a:r>
            <a:r>
              <a:rPr lang="en-US" dirty="0" smtClean="0">
                <a:solidFill>
                  <a:prstClr val="black"/>
                </a:solidFill>
              </a:rPr>
              <a:t> service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Container runtime (Docker, </a:t>
            </a:r>
            <a:r>
              <a:rPr lang="en-US" dirty="0" err="1" smtClean="0">
                <a:solidFill>
                  <a:prstClr val="black"/>
                </a:solidFill>
              </a:rPr>
              <a:t>rkt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 err="1" smtClean="0">
                <a:solidFill>
                  <a:prstClr val="black"/>
                </a:solidFill>
              </a:rPr>
              <a:t>runc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</a:t>
            </a:r>
            <a:r>
              <a:rPr lang="en-US" dirty="0" smtClean="0">
                <a:solidFill>
                  <a:prstClr val="black"/>
                </a:solidFill>
              </a:rPr>
              <a:t>-proxy</a:t>
            </a: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353935" y="4443605"/>
            <a:ext cx="1398896" cy="7064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Storage</a:t>
            </a: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614057" y="3152503"/>
            <a:ext cx="5391096" cy="9405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24" idx="1"/>
          </p:cNvCxnSpPr>
          <p:nvPr/>
        </p:nvCxnSpPr>
        <p:spPr>
          <a:xfrm flipV="1">
            <a:off x="3614057" y="2403566"/>
            <a:ext cx="4791521" cy="7142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14" idx="1"/>
          </p:cNvCxnSpPr>
          <p:nvPr/>
        </p:nvCxnSpPr>
        <p:spPr>
          <a:xfrm flipV="1">
            <a:off x="3614057" y="2005640"/>
            <a:ext cx="2479531" cy="11468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69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64189"/>
            <a:ext cx="9840687" cy="1143000"/>
          </a:xfrm>
        </p:spPr>
        <p:txBody>
          <a:bodyPr/>
          <a:lstStyle/>
          <a:p>
            <a:r>
              <a:rPr lang="en-US" dirty="0" smtClean="0"/>
              <a:t>Kubernetes Architecture and services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868629" y="2133800"/>
            <a:ext cx="2076354" cy="39012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Master Node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K8s services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</a:t>
            </a:r>
            <a:r>
              <a:rPr lang="en-US" dirty="0" smtClean="0">
                <a:solidFill>
                  <a:prstClr val="black"/>
                </a:solidFill>
              </a:rPr>
              <a:t>-</a:t>
            </a:r>
            <a:r>
              <a:rPr lang="en-US" dirty="0" err="1" smtClean="0">
                <a:solidFill>
                  <a:prstClr val="black"/>
                </a:solidFill>
              </a:rPr>
              <a:t>api</a:t>
            </a:r>
            <a:r>
              <a:rPr lang="en-US" dirty="0" smtClean="0">
                <a:solidFill>
                  <a:prstClr val="black"/>
                </a:solidFill>
              </a:rPr>
              <a:t>-service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</a:t>
            </a:r>
            <a:r>
              <a:rPr lang="en-US" dirty="0" smtClean="0">
                <a:solidFill>
                  <a:prstClr val="black"/>
                </a:solidFill>
              </a:rPr>
              <a:t>-scheduler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</a:t>
            </a:r>
            <a:r>
              <a:rPr lang="en-US" dirty="0" smtClean="0">
                <a:solidFill>
                  <a:prstClr val="black"/>
                </a:solidFill>
              </a:rPr>
              <a:t>-controller-</a:t>
            </a:r>
            <a:r>
              <a:rPr lang="en-US" dirty="0" err="1" smtClean="0">
                <a:solidFill>
                  <a:prstClr val="black"/>
                </a:solidFill>
              </a:rPr>
              <a:t>mgr</a:t>
            </a:r>
            <a:endParaRPr lang="en-US" dirty="0" smtClean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Load balancing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Replication </a:t>
            </a:r>
            <a:r>
              <a:rPr lang="en-US" dirty="0" err="1" smtClean="0">
                <a:solidFill>
                  <a:prstClr val="black"/>
                </a:solidFill>
              </a:rPr>
              <a:t>mgr</a:t>
            </a:r>
            <a:endParaRPr lang="en-US" dirty="0" smtClean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93588" y="1607713"/>
            <a:ext cx="1770252" cy="79585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Worker nodes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Kubelet</a:t>
            </a:r>
            <a:r>
              <a:rPr lang="en-US" dirty="0" smtClean="0">
                <a:solidFill>
                  <a:prstClr val="black"/>
                </a:solidFill>
              </a:rPr>
              <a:t> service</a:t>
            </a: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45639" y="2953882"/>
            <a:ext cx="1356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err="1" smtClean="0">
                <a:solidFill>
                  <a:srgbClr val="005195">
                    <a:lumMod val="75000"/>
                  </a:srgbClr>
                </a:solidFill>
                <a:latin typeface="Arial" pitchFamily="34" charset="0"/>
                <a:ea typeface="MS PGothic" pitchFamily="34" charset="-128"/>
              </a:rPr>
              <a:t>Kubectl</a:t>
            </a:r>
            <a:r>
              <a:rPr lang="en-US" sz="1600" dirty="0" smtClean="0">
                <a:solidFill>
                  <a:srgbClr val="005195">
                    <a:lumMod val="75000"/>
                  </a:srgbClr>
                </a:solidFill>
                <a:latin typeface="Arial" pitchFamily="34" charset="0"/>
                <a:ea typeface="MS PGothic" pitchFamily="34" charset="-128"/>
              </a:rPr>
              <a:t>  </a:t>
            </a:r>
            <a:r>
              <a:rPr lang="en-US" sz="1600" dirty="0" smtClean="0">
                <a:solidFill>
                  <a:srgbClr val="005195">
                    <a:lumMod val="75000"/>
                  </a:srgbClr>
                </a:solidFill>
                <a:latin typeface="Arial" pitchFamily="34" charset="0"/>
                <a:ea typeface="MS PGothic" pitchFamily="34" charset="-128"/>
                <a:sym typeface="Wingdings" panose="05000000000000000000" pitchFamily="2" charset="2"/>
              </a:rPr>
              <a:t></a:t>
            </a:r>
            <a:endParaRPr lang="en-US" sz="1600" dirty="0" smtClean="0">
              <a:solidFill>
                <a:srgbClr val="005195">
                  <a:lumMod val="75000"/>
                </a:srgbClr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0" name="Flowchart: Magnetic Disk 9"/>
          <p:cNvSpPr/>
          <p:nvPr/>
        </p:nvSpPr>
        <p:spPr>
          <a:xfrm>
            <a:off x="2169897" y="3828224"/>
            <a:ext cx="621777" cy="568587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etcd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1292729" y="3990034"/>
            <a:ext cx="8596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err="1" smtClean="0">
                <a:solidFill>
                  <a:srgbClr val="005195">
                    <a:lumMod val="75000"/>
                  </a:srgbClr>
                </a:solidFill>
                <a:latin typeface="Arial" pitchFamily="34" charset="0"/>
                <a:ea typeface="MS PGothic" pitchFamily="34" charset="-128"/>
              </a:rPr>
              <a:t>etcd</a:t>
            </a:r>
            <a:r>
              <a:rPr lang="en-US" sz="1600" dirty="0" smtClean="0">
                <a:solidFill>
                  <a:srgbClr val="005195">
                    <a:lumMod val="75000"/>
                  </a:srgbClr>
                </a:solidFill>
                <a:latin typeface="Arial" pitchFamily="34" charset="0"/>
                <a:ea typeface="MS PGothic" pitchFamily="34" charset="-128"/>
              </a:rPr>
              <a:t> </a:t>
            </a:r>
            <a:r>
              <a:rPr lang="en-US" sz="1600" dirty="0" smtClean="0">
                <a:solidFill>
                  <a:srgbClr val="005195">
                    <a:lumMod val="75000"/>
                  </a:srgbClr>
                </a:solidFill>
                <a:latin typeface="Arial" pitchFamily="34" charset="0"/>
                <a:ea typeface="MS PGothic" pitchFamily="34" charset="-128"/>
                <a:sym typeface="Wingdings" panose="05000000000000000000" pitchFamily="2" charset="2"/>
              </a:rPr>
              <a:t></a:t>
            </a:r>
            <a:endParaRPr lang="en-US" sz="1600" dirty="0" smtClean="0">
              <a:solidFill>
                <a:srgbClr val="005195">
                  <a:lumMod val="75000"/>
                </a:srgbClr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405578" y="2005639"/>
            <a:ext cx="1774742" cy="79585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Worker nodes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Kubelet</a:t>
            </a:r>
            <a:r>
              <a:rPr lang="en-US" dirty="0" smtClean="0">
                <a:solidFill>
                  <a:prstClr val="black"/>
                </a:solidFill>
              </a:rPr>
              <a:t> service</a:t>
            </a: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005153" y="3363458"/>
            <a:ext cx="2481453" cy="213165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Worker nodes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Kubelet</a:t>
            </a:r>
            <a:r>
              <a:rPr lang="en-US" dirty="0" smtClean="0">
                <a:solidFill>
                  <a:prstClr val="black"/>
                </a:solidFill>
              </a:rPr>
              <a:t> service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Container runtime (Docker, </a:t>
            </a:r>
            <a:r>
              <a:rPr lang="en-US" dirty="0" err="1" smtClean="0">
                <a:solidFill>
                  <a:prstClr val="black"/>
                </a:solidFill>
              </a:rPr>
              <a:t>rkt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 err="1" smtClean="0">
                <a:solidFill>
                  <a:prstClr val="black"/>
                </a:solidFill>
              </a:rPr>
              <a:t>runc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</a:t>
            </a:r>
            <a:r>
              <a:rPr lang="en-US" dirty="0" smtClean="0">
                <a:solidFill>
                  <a:prstClr val="black"/>
                </a:solidFill>
              </a:rPr>
              <a:t>-proxy</a:t>
            </a: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353935" y="4443605"/>
            <a:ext cx="1398896" cy="7064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Storage</a:t>
            </a: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614057" y="3152503"/>
            <a:ext cx="5391096" cy="9405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24" idx="1"/>
          </p:cNvCxnSpPr>
          <p:nvPr/>
        </p:nvCxnSpPr>
        <p:spPr>
          <a:xfrm flipV="1">
            <a:off x="3614057" y="2403566"/>
            <a:ext cx="4791521" cy="7142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14" idx="1"/>
          </p:cNvCxnSpPr>
          <p:nvPr/>
        </p:nvCxnSpPr>
        <p:spPr>
          <a:xfrm flipV="1">
            <a:off x="3614057" y="2005640"/>
            <a:ext cx="2479531" cy="11468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Line Callout 1 4"/>
          <p:cNvSpPr/>
          <p:nvPr/>
        </p:nvSpPr>
        <p:spPr>
          <a:xfrm>
            <a:off x="4860022" y="4248881"/>
            <a:ext cx="3569456" cy="1930697"/>
          </a:xfrm>
          <a:prstGeom prst="borderCallout1">
            <a:avLst>
              <a:gd name="adj1" fmla="val 18750"/>
              <a:gd name="adj2" fmla="val -8333"/>
              <a:gd name="adj3" fmla="val -56505"/>
              <a:gd name="adj4" fmla="val -61324"/>
            </a:avLst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7030A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Api</a:t>
            </a:r>
            <a:r>
              <a:rPr lang="en-US" dirty="0" smtClean="0"/>
              <a:t> service supplies </a:t>
            </a:r>
            <a:r>
              <a:rPr lang="en-US" dirty="0" err="1" smtClean="0"/>
              <a:t>kubectl</a:t>
            </a:r>
            <a:r>
              <a:rPr lang="en-US" dirty="0" smtClean="0"/>
              <a:t> to clients.</a:t>
            </a:r>
          </a:p>
          <a:p>
            <a:endParaRPr lang="en-US" dirty="0" smtClean="0"/>
          </a:p>
          <a:p>
            <a:r>
              <a:rPr lang="en-US" dirty="0" smtClean="0"/>
              <a:t>Client submits YAML </a:t>
            </a:r>
            <a:r>
              <a:rPr lang="en-US" dirty="0" err="1" smtClean="0"/>
              <a:t>config</a:t>
            </a:r>
            <a:r>
              <a:rPr lang="en-US" dirty="0" smtClean="0"/>
              <a:t> files via </a:t>
            </a:r>
            <a:r>
              <a:rPr lang="en-US" dirty="0" err="1" smtClean="0"/>
              <a:t>kubectl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Also converses with worker nodes </a:t>
            </a:r>
            <a:endParaRPr lang="en-GB" dirty="0"/>
          </a:p>
        </p:txBody>
      </p:sp>
      <p:sp>
        <p:nvSpPr>
          <p:cNvPr id="17" name="Line Callout 1 16"/>
          <p:cNvSpPr/>
          <p:nvPr/>
        </p:nvSpPr>
        <p:spPr>
          <a:xfrm>
            <a:off x="7664312" y="2705733"/>
            <a:ext cx="3569456" cy="1614942"/>
          </a:xfrm>
          <a:prstGeom prst="borderCallout1">
            <a:avLst>
              <a:gd name="adj1" fmla="val 18750"/>
              <a:gd name="adj2" fmla="val -8333"/>
              <a:gd name="adj3" fmla="val 80005"/>
              <a:gd name="adj4" fmla="val -138017"/>
            </a:avLst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7030A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etcd</a:t>
            </a:r>
            <a:r>
              <a:rPr lang="en-US" dirty="0" smtClean="0"/>
              <a:t> is a key-value store containing the globally available configuration information</a:t>
            </a:r>
            <a:endParaRPr lang="en-US" dirty="0"/>
          </a:p>
          <a:p>
            <a:r>
              <a:rPr lang="en-US" dirty="0" smtClean="0"/>
              <a:t>Cluster status kept here</a:t>
            </a:r>
          </a:p>
        </p:txBody>
      </p:sp>
      <p:sp>
        <p:nvSpPr>
          <p:cNvPr id="6" name="Vertical Scroll 5"/>
          <p:cNvSpPr/>
          <p:nvPr/>
        </p:nvSpPr>
        <p:spPr>
          <a:xfrm>
            <a:off x="27165" y="1892990"/>
            <a:ext cx="1203398" cy="1021150"/>
          </a:xfrm>
          <a:prstGeom prst="vertic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YAML </a:t>
            </a:r>
            <a:r>
              <a:rPr lang="en-US" dirty="0" err="1" smtClean="0"/>
              <a:t>conf</a:t>
            </a:r>
            <a:endParaRPr lang="en-US" dirty="0" smtClean="0"/>
          </a:p>
          <a:p>
            <a:pPr algn="ctr"/>
            <a:r>
              <a:rPr lang="en-US" dirty="0" smtClean="0"/>
              <a:t>files</a:t>
            </a:r>
            <a:endParaRPr lang="en-GB" dirty="0"/>
          </a:p>
        </p:txBody>
      </p:sp>
      <p:cxnSp>
        <p:nvCxnSpPr>
          <p:cNvPr id="8" name="Straight Arrow Connector 7"/>
          <p:cNvCxnSpPr>
            <a:stCxn id="6" idx="2"/>
            <a:endCxn id="45" idx="1"/>
          </p:cNvCxnSpPr>
          <p:nvPr/>
        </p:nvCxnSpPr>
        <p:spPr>
          <a:xfrm>
            <a:off x="628864" y="2914140"/>
            <a:ext cx="216775" cy="2090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901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64189"/>
            <a:ext cx="9840687" cy="1143000"/>
          </a:xfrm>
        </p:spPr>
        <p:txBody>
          <a:bodyPr/>
          <a:lstStyle/>
          <a:p>
            <a:r>
              <a:rPr lang="en-US" dirty="0" smtClean="0"/>
              <a:t>Kubernetes Architecture and services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868629" y="2133800"/>
            <a:ext cx="2076354" cy="39012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Master Node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K8s services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</a:t>
            </a:r>
            <a:r>
              <a:rPr lang="en-US" dirty="0" smtClean="0">
                <a:solidFill>
                  <a:prstClr val="black"/>
                </a:solidFill>
              </a:rPr>
              <a:t>-</a:t>
            </a:r>
            <a:r>
              <a:rPr lang="en-US" dirty="0" err="1" smtClean="0">
                <a:solidFill>
                  <a:prstClr val="black"/>
                </a:solidFill>
              </a:rPr>
              <a:t>api</a:t>
            </a:r>
            <a:r>
              <a:rPr lang="en-US" dirty="0" smtClean="0">
                <a:solidFill>
                  <a:prstClr val="black"/>
                </a:solidFill>
              </a:rPr>
              <a:t>-service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</a:t>
            </a:r>
            <a:r>
              <a:rPr lang="en-US" dirty="0" smtClean="0">
                <a:solidFill>
                  <a:prstClr val="black"/>
                </a:solidFill>
              </a:rPr>
              <a:t>-scheduler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</a:t>
            </a:r>
            <a:r>
              <a:rPr lang="en-US" dirty="0" smtClean="0">
                <a:solidFill>
                  <a:prstClr val="black"/>
                </a:solidFill>
              </a:rPr>
              <a:t>-controller-</a:t>
            </a:r>
            <a:r>
              <a:rPr lang="en-US" dirty="0" err="1" smtClean="0">
                <a:solidFill>
                  <a:prstClr val="black"/>
                </a:solidFill>
              </a:rPr>
              <a:t>mgr</a:t>
            </a:r>
            <a:endParaRPr lang="en-US" dirty="0" smtClean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Load balancing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Replication </a:t>
            </a:r>
            <a:r>
              <a:rPr lang="en-US" dirty="0" err="1" smtClean="0">
                <a:solidFill>
                  <a:prstClr val="black"/>
                </a:solidFill>
              </a:rPr>
              <a:t>mgr</a:t>
            </a:r>
            <a:endParaRPr lang="en-US" dirty="0" smtClean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93588" y="1607713"/>
            <a:ext cx="1770252" cy="79585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Worker nodes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Kubelet</a:t>
            </a:r>
            <a:r>
              <a:rPr lang="en-US" dirty="0" smtClean="0">
                <a:solidFill>
                  <a:prstClr val="black"/>
                </a:solidFill>
              </a:rPr>
              <a:t> service</a:t>
            </a: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45639" y="2953882"/>
            <a:ext cx="1356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err="1" smtClean="0">
                <a:solidFill>
                  <a:srgbClr val="005195">
                    <a:lumMod val="75000"/>
                  </a:srgbClr>
                </a:solidFill>
                <a:latin typeface="Arial" pitchFamily="34" charset="0"/>
                <a:ea typeface="MS PGothic" pitchFamily="34" charset="-128"/>
              </a:rPr>
              <a:t>Kubectl</a:t>
            </a:r>
            <a:r>
              <a:rPr lang="en-US" sz="1600" dirty="0" smtClean="0">
                <a:solidFill>
                  <a:srgbClr val="005195">
                    <a:lumMod val="75000"/>
                  </a:srgbClr>
                </a:solidFill>
                <a:latin typeface="Arial" pitchFamily="34" charset="0"/>
                <a:ea typeface="MS PGothic" pitchFamily="34" charset="-128"/>
              </a:rPr>
              <a:t>  </a:t>
            </a:r>
            <a:r>
              <a:rPr lang="en-US" sz="1600" dirty="0" smtClean="0">
                <a:solidFill>
                  <a:srgbClr val="005195">
                    <a:lumMod val="75000"/>
                  </a:srgbClr>
                </a:solidFill>
                <a:latin typeface="Arial" pitchFamily="34" charset="0"/>
                <a:ea typeface="MS PGothic" pitchFamily="34" charset="-128"/>
                <a:sym typeface="Wingdings" panose="05000000000000000000" pitchFamily="2" charset="2"/>
              </a:rPr>
              <a:t></a:t>
            </a:r>
            <a:endParaRPr lang="en-US" sz="1600" dirty="0" smtClean="0">
              <a:solidFill>
                <a:srgbClr val="005195">
                  <a:lumMod val="75000"/>
                </a:srgbClr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0" name="Flowchart: Magnetic Disk 9"/>
          <p:cNvSpPr/>
          <p:nvPr/>
        </p:nvSpPr>
        <p:spPr>
          <a:xfrm>
            <a:off x="2169897" y="3828224"/>
            <a:ext cx="621777" cy="568587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etcd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1292729" y="3990034"/>
            <a:ext cx="8596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err="1" smtClean="0">
                <a:solidFill>
                  <a:srgbClr val="005195">
                    <a:lumMod val="75000"/>
                  </a:srgbClr>
                </a:solidFill>
                <a:latin typeface="Arial" pitchFamily="34" charset="0"/>
                <a:ea typeface="MS PGothic" pitchFamily="34" charset="-128"/>
              </a:rPr>
              <a:t>etcd</a:t>
            </a:r>
            <a:r>
              <a:rPr lang="en-US" sz="1600" dirty="0" smtClean="0">
                <a:solidFill>
                  <a:srgbClr val="005195">
                    <a:lumMod val="75000"/>
                  </a:srgbClr>
                </a:solidFill>
                <a:latin typeface="Arial" pitchFamily="34" charset="0"/>
                <a:ea typeface="MS PGothic" pitchFamily="34" charset="-128"/>
              </a:rPr>
              <a:t> </a:t>
            </a:r>
            <a:r>
              <a:rPr lang="en-US" sz="1600" dirty="0" smtClean="0">
                <a:solidFill>
                  <a:srgbClr val="005195">
                    <a:lumMod val="75000"/>
                  </a:srgbClr>
                </a:solidFill>
                <a:latin typeface="Arial" pitchFamily="34" charset="0"/>
                <a:ea typeface="MS PGothic" pitchFamily="34" charset="-128"/>
                <a:sym typeface="Wingdings" panose="05000000000000000000" pitchFamily="2" charset="2"/>
              </a:rPr>
              <a:t></a:t>
            </a:r>
            <a:endParaRPr lang="en-US" sz="1600" dirty="0" smtClean="0">
              <a:solidFill>
                <a:srgbClr val="005195">
                  <a:lumMod val="75000"/>
                </a:srgbClr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405578" y="2005639"/>
            <a:ext cx="1774742" cy="79585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Worker nodes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Kubelet</a:t>
            </a:r>
            <a:r>
              <a:rPr lang="en-US" dirty="0" smtClean="0">
                <a:solidFill>
                  <a:prstClr val="black"/>
                </a:solidFill>
              </a:rPr>
              <a:t> service</a:t>
            </a: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005153" y="3363458"/>
            <a:ext cx="2481453" cy="213165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Worker nodes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Kubelet</a:t>
            </a:r>
            <a:r>
              <a:rPr lang="en-US" dirty="0" smtClean="0">
                <a:solidFill>
                  <a:prstClr val="black"/>
                </a:solidFill>
              </a:rPr>
              <a:t> service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Container runtime (Docker, </a:t>
            </a:r>
            <a:r>
              <a:rPr lang="en-US" dirty="0" err="1" smtClean="0">
                <a:solidFill>
                  <a:prstClr val="black"/>
                </a:solidFill>
              </a:rPr>
              <a:t>rkt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 err="1" smtClean="0">
                <a:solidFill>
                  <a:prstClr val="black"/>
                </a:solidFill>
              </a:rPr>
              <a:t>runc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</a:t>
            </a:r>
            <a:r>
              <a:rPr lang="en-US" dirty="0" smtClean="0">
                <a:solidFill>
                  <a:prstClr val="black"/>
                </a:solidFill>
              </a:rPr>
              <a:t>-proxy</a:t>
            </a: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353935" y="4443605"/>
            <a:ext cx="1398896" cy="7064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Storage</a:t>
            </a: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614057" y="3152503"/>
            <a:ext cx="5391096" cy="9405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24" idx="1"/>
          </p:cNvCxnSpPr>
          <p:nvPr/>
        </p:nvCxnSpPr>
        <p:spPr>
          <a:xfrm flipV="1">
            <a:off x="3614057" y="2403566"/>
            <a:ext cx="4791521" cy="7142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14" idx="1"/>
          </p:cNvCxnSpPr>
          <p:nvPr/>
        </p:nvCxnSpPr>
        <p:spPr>
          <a:xfrm flipV="1">
            <a:off x="3614057" y="2005640"/>
            <a:ext cx="2479531" cy="11468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Line Callout 1 4"/>
          <p:cNvSpPr/>
          <p:nvPr/>
        </p:nvSpPr>
        <p:spPr>
          <a:xfrm>
            <a:off x="4860022" y="4248881"/>
            <a:ext cx="3569456" cy="1930697"/>
          </a:xfrm>
          <a:prstGeom prst="borderCallout1">
            <a:avLst>
              <a:gd name="adj1" fmla="val 18750"/>
              <a:gd name="adj2" fmla="val -8333"/>
              <a:gd name="adj3" fmla="val 15052"/>
              <a:gd name="adj4" fmla="val -39326"/>
            </a:avLst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7030A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Operations manager that listens to </a:t>
            </a:r>
            <a:r>
              <a:rPr lang="en-US" dirty="0" err="1" smtClean="0"/>
              <a:t>api</a:t>
            </a:r>
            <a:r>
              <a:rPr lang="en-US" dirty="0" smtClean="0"/>
              <a:t>-service, monitors </a:t>
            </a:r>
            <a:r>
              <a:rPr lang="en-US" dirty="0" err="1" smtClean="0"/>
              <a:t>etcd</a:t>
            </a:r>
            <a:r>
              <a:rPr lang="en-US" dirty="0" smtClean="0"/>
              <a:t> data base and invokes appropriate actions</a:t>
            </a:r>
            <a:endParaRPr lang="en-GB" dirty="0"/>
          </a:p>
        </p:txBody>
      </p:sp>
      <p:sp>
        <p:nvSpPr>
          <p:cNvPr id="17" name="Line Callout 1 16"/>
          <p:cNvSpPr/>
          <p:nvPr/>
        </p:nvSpPr>
        <p:spPr>
          <a:xfrm>
            <a:off x="7350803" y="2723186"/>
            <a:ext cx="3569456" cy="1614942"/>
          </a:xfrm>
          <a:prstGeom prst="borderCallout1">
            <a:avLst>
              <a:gd name="adj1" fmla="val 18750"/>
              <a:gd name="adj2" fmla="val -8333"/>
              <a:gd name="adj3" fmla="val 43078"/>
              <a:gd name="adj4" fmla="val -117969"/>
            </a:avLst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7030A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Scheduler assigns workloads, reads in the configuration files, binds container execution to appropriate worker nodes, updates the </a:t>
            </a:r>
            <a:r>
              <a:rPr lang="en-US" dirty="0" err="1" smtClean="0"/>
              <a:t>etcd</a:t>
            </a:r>
            <a:r>
              <a:rPr lang="en-US" dirty="0" smtClean="0"/>
              <a:t> </a:t>
            </a:r>
            <a:r>
              <a:rPr lang="en-US" dirty="0" err="1" smtClean="0"/>
              <a:t>config</a:t>
            </a:r>
            <a:r>
              <a:rPr lang="en-US" dirty="0" smtClean="0"/>
              <a:t> files</a:t>
            </a:r>
          </a:p>
        </p:txBody>
      </p:sp>
      <p:sp>
        <p:nvSpPr>
          <p:cNvPr id="6" name="Vertical Scroll 5"/>
          <p:cNvSpPr/>
          <p:nvPr/>
        </p:nvSpPr>
        <p:spPr>
          <a:xfrm>
            <a:off x="27165" y="1892990"/>
            <a:ext cx="1203398" cy="1021150"/>
          </a:xfrm>
          <a:prstGeom prst="vertic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YAML </a:t>
            </a:r>
            <a:r>
              <a:rPr lang="en-US" dirty="0" err="1" smtClean="0"/>
              <a:t>conf</a:t>
            </a:r>
            <a:endParaRPr lang="en-US" dirty="0" smtClean="0"/>
          </a:p>
          <a:p>
            <a:pPr algn="ctr"/>
            <a:r>
              <a:rPr lang="en-US" dirty="0" smtClean="0"/>
              <a:t>files</a:t>
            </a:r>
            <a:endParaRPr lang="en-GB" dirty="0"/>
          </a:p>
        </p:txBody>
      </p:sp>
      <p:cxnSp>
        <p:nvCxnSpPr>
          <p:cNvPr id="8" name="Straight Arrow Connector 7"/>
          <p:cNvCxnSpPr>
            <a:stCxn id="6" idx="2"/>
            <a:endCxn id="45" idx="1"/>
          </p:cNvCxnSpPr>
          <p:nvPr/>
        </p:nvCxnSpPr>
        <p:spPr>
          <a:xfrm>
            <a:off x="628864" y="2914140"/>
            <a:ext cx="216775" cy="2090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558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64189"/>
            <a:ext cx="9840687" cy="1143000"/>
          </a:xfrm>
        </p:spPr>
        <p:txBody>
          <a:bodyPr/>
          <a:lstStyle/>
          <a:p>
            <a:r>
              <a:rPr lang="en-US" dirty="0" smtClean="0"/>
              <a:t>Kubernetes Architecture and services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868629" y="2133800"/>
            <a:ext cx="2076354" cy="39012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Master Node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K8s services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</a:t>
            </a:r>
            <a:r>
              <a:rPr lang="en-US" dirty="0" smtClean="0">
                <a:solidFill>
                  <a:prstClr val="black"/>
                </a:solidFill>
              </a:rPr>
              <a:t>-</a:t>
            </a:r>
            <a:r>
              <a:rPr lang="en-US" dirty="0" err="1" smtClean="0">
                <a:solidFill>
                  <a:prstClr val="black"/>
                </a:solidFill>
              </a:rPr>
              <a:t>api</a:t>
            </a:r>
            <a:r>
              <a:rPr lang="en-US" dirty="0" smtClean="0">
                <a:solidFill>
                  <a:prstClr val="black"/>
                </a:solidFill>
              </a:rPr>
              <a:t>-service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</a:t>
            </a:r>
            <a:r>
              <a:rPr lang="en-US" dirty="0" smtClean="0">
                <a:solidFill>
                  <a:prstClr val="black"/>
                </a:solidFill>
              </a:rPr>
              <a:t>-scheduler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</a:t>
            </a:r>
            <a:r>
              <a:rPr lang="en-US" dirty="0" smtClean="0">
                <a:solidFill>
                  <a:prstClr val="black"/>
                </a:solidFill>
              </a:rPr>
              <a:t>-controller-</a:t>
            </a:r>
            <a:r>
              <a:rPr lang="en-US" dirty="0" err="1" smtClean="0">
                <a:solidFill>
                  <a:prstClr val="black"/>
                </a:solidFill>
              </a:rPr>
              <a:t>mgr</a:t>
            </a:r>
            <a:endParaRPr lang="en-US" dirty="0" smtClean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Load balancing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Replication </a:t>
            </a:r>
            <a:r>
              <a:rPr lang="en-US" dirty="0" err="1" smtClean="0">
                <a:solidFill>
                  <a:prstClr val="black"/>
                </a:solidFill>
              </a:rPr>
              <a:t>mgr</a:t>
            </a:r>
            <a:endParaRPr lang="en-US" dirty="0" smtClean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93588" y="1607713"/>
            <a:ext cx="1770252" cy="79585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Worker nodes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Kubelet</a:t>
            </a:r>
            <a:r>
              <a:rPr lang="en-US" dirty="0" smtClean="0">
                <a:solidFill>
                  <a:prstClr val="black"/>
                </a:solidFill>
              </a:rPr>
              <a:t> service</a:t>
            </a: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45639" y="2953882"/>
            <a:ext cx="1356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err="1" smtClean="0">
                <a:solidFill>
                  <a:srgbClr val="005195">
                    <a:lumMod val="75000"/>
                  </a:srgbClr>
                </a:solidFill>
                <a:latin typeface="Arial" pitchFamily="34" charset="0"/>
                <a:ea typeface="MS PGothic" pitchFamily="34" charset="-128"/>
              </a:rPr>
              <a:t>Kubectl</a:t>
            </a:r>
            <a:r>
              <a:rPr lang="en-US" sz="1600" dirty="0" smtClean="0">
                <a:solidFill>
                  <a:srgbClr val="005195">
                    <a:lumMod val="75000"/>
                  </a:srgbClr>
                </a:solidFill>
                <a:latin typeface="Arial" pitchFamily="34" charset="0"/>
                <a:ea typeface="MS PGothic" pitchFamily="34" charset="-128"/>
              </a:rPr>
              <a:t>  </a:t>
            </a:r>
            <a:r>
              <a:rPr lang="en-US" sz="1600" dirty="0" smtClean="0">
                <a:solidFill>
                  <a:srgbClr val="005195">
                    <a:lumMod val="75000"/>
                  </a:srgbClr>
                </a:solidFill>
                <a:latin typeface="Arial" pitchFamily="34" charset="0"/>
                <a:ea typeface="MS PGothic" pitchFamily="34" charset="-128"/>
                <a:sym typeface="Wingdings" panose="05000000000000000000" pitchFamily="2" charset="2"/>
              </a:rPr>
              <a:t></a:t>
            </a:r>
            <a:endParaRPr lang="en-US" sz="1600" dirty="0" smtClean="0">
              <a:solidFill>
                <a:srgbClr val="005195">
                  <a:lumMod val="75000"/>
                </a:srgbClr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0" name="Flowchart: Magnetic Disk 9"/>
          <p:cNvSpPr/>
          <p:nvPr/>
        </p:nvSpPr>
        <p:spPr>
          <a:xfrm>
            <a:off x="2169897" y="3828224"/>
            <a:ext cx="621777" cy="568587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etcd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1292729" y="3990034"/>
            <a:ext cx="8596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err="1" smtClean="0">
                <a:solidFill>
                  <a:srgbClr val="005195">
                    <a:lumMod val="75000"/>
                  </a:srgbClr>
                </a:solidFill>
                <a:latin typeface="Arial" pitchFamily="34" charset="0"/>
                <a:ea typeface="MS PGothic" pitchFamily="34" charset="-128"/>
              </a:rPr>
              <a:t>etcd</a:t>
            </a:r>
            <a:r>
              <a:rPr lang="en-US" sz="1600" dirty="0" smtClean="0">
                <a:solidFill>
                  <a:srgbClr val="005195">
                    <a:lumMod val="75000"/>
                  </a:srgbClr>
                </a:solidFill>
                <a:latin typeface="Arial" pitchFamily="34" charset="0"/>
                <a:ea typeface="MS PGothic" pitchFamily="34" charset="-128"/>
              </a:rPr>
              <a:t> </a:t>
            </a:r>
            <a:r>
              <a:rPr lang="en-US" sz="1600" dirty="0" smtClean="0">
                <a:solidFill>
                  <a:srgbClr val="005195">
                    <a:lumMod val="75000"/>
                  </a:srgbClr>
                </a:solidFill>
                <a:latin typeface="Arial" pitchFamily="34" charset="0"/>
                <a:ea typeface="MS PGothic" pitchFamily="34" charset="-128"/>
                <a:sym typeface="Wingdings" panose="05000000000000000000" pitchFamily="2" charset="2"/>
              </a:rPr>
              <a:t></a:t>
            </a:r>
            <a:endParaRPr lang="en-US" sz="1600" dirty="0" smtClean="0">
              <a:solidFill>
                <a:srgbClr val="005195">
                  <a:lumMod val="75000"/>
                </a:srgbClr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405578" y="2005639"/>
            <a:ext cx="1774742" cy="79585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Worker nodes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Kubelet</a:t>
            </a:r>
            <a:r>
              <a:rPr lang="en-US" dirty="0" smtClean="0">
                <a:solidFill>
                  <a:prstClr val="black"/>
                </a:solidFill>
              </a:rPr>
              <a:t> service</a:t>
            </a: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005153" y="3363458"/>
            <a:ext cx="2481453" cy="213165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Worker nodes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Kubelet</a:t>
            </a:r>
            <a:r>
              <a:rPr lang="en-US" dirty="0" smtClean="0">
                <a:solidFill>
                  <a:prstClr val="black"/>
                </a:solidFill>
              </a:rPr>
              <a:t> service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Container runtime (Docker, </a:t>
            </a:r>
            <a:r>
              <a:rPr lang="en-US" dirty="0" err="1" smtClean="0">
                <a:solidFill>
                  <a:prstClr val="black"/>
                </a:solidFill>
              </a:rPr>
              <a:t>rkt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 err="1" smtClean="0">
                <a:solidFill>
                  <a:prstClr val="black"/>
                </a:solidFill>
              </a:rPr>
              <a:t>runc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prstClr val="black"/>
                </a:solidFill>
              </a:rPr>
              <a:t>Kube</a:t>
            </a:r>
            <a:r>
              <a:rPr lang="en-US" dirty="0" smtClean="0">
                <a:solidFill>
                  <a:prstClr val="black"/>
                </a:solidFill>
              </a:rPr>
              <a:t>-proxy</a:t>
            </a: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353935" y="4443605"/>
            <a:ext cx="1398896" cy="7064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Storage</a:t>
            </a:r>
            <a:endParaRPr lang="en-US" dirty="0">
              <a:solidFill>
                <a:prstClr val="black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614057" y="3152503"/>
            <a:ext cx="5391096" cy="9405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24" idx="1"/>
          </p:cNvCxnSpPr>
          <p:nvPr/>
        </p:nvCxnSpPr>
        <p:spPr>
          <a:xfrm flipV="1">
            <a:off x="3614057" y="2403566"/>
            <a:ext cx="4791521" cy="7142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14" idx="1"/>
          </p:cNvCxnSpPr>
          <p:nvPr/>
        </p:nvCxnSpPr>
        <p:spPr>
          <a:xfrm flipV="1">
            <a:off x="3614057" y="2005640"/>
            <a:ext cx="2479531" cy="11468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Line Callout 1 4"/>
          <p:cNvSpPr/>
          <p:nvPr/>
        </p:nvSpPr>
        <p:spPr>
          <a:xfrm>
            <a:off x="3483927" y="2448828"/>
            <a:ext cx="3569456" cy="1930697"/>
          </a:xfrm>
          <a:prstGeom prst="borderCallout1">
            <a:avLst>
              <a:gd name="adj1" fmla="val 41916"/>
              <a:gd name="adj2" fmla="val 100819"/>
              <a:gd name="adj3" fmla="val 94330"/>
              <a:gd name="adj4" fmla="val 154475"/>
            </a:avLst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7030A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All workers execute the </a:t>
            </a:r>
            <a:r>
              <a:rPr lang="en-US" dirty="0" err="1" smtClean="0"/>
              <a:t>Kubelet</a:t>
            </a:r>
            <a:r>
              <a:rPr lang="en-US" dirty="0" smtClean="0"/>
              <a:t> service to communicate with the Master Node</a:t>
            </a:r>
          </a:p>
          <a:p>
            <a:endParaRPr lang="en-US" dirty="0"/>
          </a:p>
          <a:p>
            <a:r>
              <a:rPr lang="en-US" dirty="0" smtClean="0"/>
              <a:t>All workers have a container execution environment</a:t>
            </a:r>
            <a:endParaRPr lang="en-GB" dirty="0"/>
          </a:p>
        </p:txBody>
      </p:sp>
      <p:sp>
        <p:nvSpPr>
          <p:cNvPr id="17" name="Line Callout 1 16"/>
          <p:cNvSpPr/>
          <p:nvPr/>
        </p:nvSpPr>
        <p:spPr>
          <a:xfrm>
            <a:off x="4596817" y="4443605"/>
            <a:ext cx="3569456" cy="1614942"/>
          </a:xfrm>
          <a:prstGeom prst="borderCallout1">
            <a:avLst>
              <a:gd name="adj1" fmla="val 36598"/>
              <a:gd name="adj2" fmla="val 99427"/>
              <a:gd name="adj3" fmla="val 48617"/>
              <a:gd name="adj4" fmla="val 125675"/>
            </a:avLst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7030A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Kube</a:t>
            </a:r>
            <a:r>
              <a:rPr lang="en-US" dirty="0" smtClean="0"/>
              <a:t>-proxy:  worker node subnet proxies each host node to other workers … isolates subnet as a cluster of co-app servers</a:t>
            </a:r>
          </a:p>
        </p:txBody>
      </p:sp>
      <p:sp>
        <p:nvSpPr>
          <p:cNvPr id="6" name="Vertical Scroll 5"/>
          <p:cNvSpPr/>
          <p:nvPr/>
        </p:nvSpPr>
        <p:spPr>
          <a:xfrm>
            <a:off x="27165" y="1892990"/>
            <a:ext cx="1203398" cy="1021150"/>
          </a:xfrm>
          <a:prstGeom prst="vertic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YAML </a:t>
            </a:r>
            <a:r>
              <a:rPr lang="en-US" dirty="0" err="1" smtClean="0"/>
              <a:t>conf</a:t>
            </a:r>
            <a:endParaRPr lang="en-US" dirty="0" smtClean="0"/>
          </a:p>
          <a:p>
            <a:pPr algn="ctr"/>
            <a:r>
              <a:rPr lang="en-US" dirty="0" smtClean="0"/>
              <a:t>files</a:t>
            </a:r>
            <a:endParaRPr lang="en-GB" dirty="0"/>
          </a:p>
        </p:txBody>
      </p:sp>
      <p:cxnSp>
        <p:nvCxnSpPr>
          <p:cNvPr id="8" name="Straight Arrow Connector 7"/>
          <p:cNvCxnSpPr>
            <a:stCxn id="6" idx="2"/>
            <a:endCxn id="45" idx="1"/>
          </p:cNvCxnSpPr>
          <p:nvPr/>
        </p:nvCxnSpPr>
        <p:spPr>
          <a:xfrm>
            <a:off x="628864" y="2914140"/>
            <a:ext cx="216775" cy="2090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90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Scroll 5"/>
          <p:cNvSpPr/>
          <p:nvPr/>
        </p:nvSpPr>
        <p:spPr>
          <a:xfrm>
            <a:off x="5575852" y="824948"/>
            <a:ext cx="6616147" cy="5705061"/>
          </a:xfrm>
          <a:prstGeom prst="vertic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YAML </a:t>
            </a:r>
            <a:r>
              <a:rPr lang="en-US" dirty="0" err="1" smtClean="0"/>
              <a:t>conf</a:t>
            </a:r>
            <a:endParaRPr lang="en-US" dirty="0" smtClean="0"/>
          </a:p>
          <a:p>
            <a:pPr algn="ctr"/>
            <a:r>
              <a:rPr lang="en-US" dirty="0" smtClean="0"/>
              <a:t>Files</a:t>
            </a:r>
          </a:p>
          <a:p>
            <a:pPr algn="ctr"/>
            <a:endParaRPr lang="en-US" dirty="0"/>
          </a:p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616" y="15102"/>
            <a:ext cx="9840687" cy="1143000"/>
          </a:xfrm>
        </p:spPr>
        <p:txBody>
          <a:bodyPr/>
          <a:lstStyle/>
          <a:p>
            <a:r>
              <a:rPr lang="en-US" dirty="0" smtClean="0"/>
              <a:t>Kubernetes Architecture and services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997383" y="1579013"/>
            <a:ext cx="3773084" cy="4585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Metadata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Name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Labels (to make connections with)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Deployment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POD 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Container image 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Container image 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Container image 3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TCP port connection info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Replications 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POD </a:t>
            </a:r>
            <a:r>
              <a:rPr lang="en-US" sz="1600" dirty="0" smtClean="0"/>
              <a:t>2</a:t>
            </a:r>
            <a:endParaRPr lang="en-US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Container image </a:t>
            </a:r>
            <a:r>
              <a:rPr lang="en-US" sz="1600" dirty="0" smtClean="0"/>
              <a:t>4</a:t>
            </a:r>
            <a:endParaRPr lang="en-US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Container image </a:t>
            </a:r>
            <a:r>
              <a:rPr lang="en-US" sz="1600" dirty="0" smtClean="0"/>
              <a:t>5</a:t>
            </a:r>
            <a:endParaRPr lang="en-US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Container image </a:t>
            </a:r>
            <a:r>
              <a:rPr lang="en-US" sz="1600" dirty="0" smtClean="0"/>
              <a:t>6</a:t>
            </a:r>
            <a:endParaRPr lang="en-US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TCP </a:t>
            </a:r>
            <a:r>
              <a:rPr lang="en-US" sz="1600" dirty="0" smtClean="0"/>
              <a:t>port connection info</a:t>
            </a:r>
            <a:endParaRPr lang="en-US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Replications:  2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Status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&lt;what actually is running&gt;</a:t>
            </a:r>
            <a:endParaRPr lang="en-GB" sz="1600" dirty="0" smtClean="0"/>
          </a:p>
        </p:txBody>
      </p:sp>
      <p:sp>
        <p:nvSpPr>
          <p:cNvPr id="5" name="Line Callout 1 4"/>
          <p:cNvSpPr/>
          <p:nvPr/>
        </p:nvSpPr>
        <p:spPr>
          <a:xfrm>
            <a:off x="356065" y="1426285"/>
            <a:ext cx="3569456" cy="1644914"/>
          </a:xfrm>
          <a:prstGeom prst="borderCallout1">
            <a:avLst>
              <a:gd name="adj1" fmla="val 41916"/>
              <a:gd name="adj2" fmla="val 100819"/>
              <a:gd name="adj3" fmla="val 93668"/>
              <a:gd name="adj4" fmla="val 219986"/>
            </a:avLst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7030A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Typical “application” is one or more micro-service, each of which is in its own container….</a:t>
            </a:r>
          </a:p>
          <a:p>
            <a:endParaRPr lang="en-US" dirty="0"/>
          </a:p>
        </p:txBody>
      </p:sp>
      <p:sp>
        <p:nvSpPr>
          <p:cNvPr id="17" name="Line Callout 1 16"/>
          <p:cNvSpPr/>
          <p:nvPr/>
        </p:nvSpPr>
        <p:spPr>
          <a:xfrm>
            <a:off x="286397" y="3300247"/>
            <a:ext cx="3569456" cy="1614942"/>
          </a:xfrm>
          <a:prstGeom prst="borderCallout1">
            <a:avLst>
              <a:gd name="adj1" fmla="val 36598"/>
              <a:gd name="adj2" fmla="val 99427"/>
              <a:gd name="adj3" fmla="val 39180"/>
              <a:gd name="adj4" fmla="val 224596"/>
            </a:avLst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7030A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Many ‘cloud native applications’ are clusters of identical micro-services, so a POD implements the number of instances </a:t>
            </a:r>
          </a:p>
        </p:txBody>
      </p:sp>
      <p:sp>
        <p:nvSpPr>
          <p:cNvPr id="8" name="Line Callout 1 7"/>
          <p:cNvSpPr/>
          <p:nvPr/>
        </p:nvSpPr>
        <p:spPr>
          <a:xfrm>
            <a:off x="286397" y="4984296"/>
            <a:ext cx="3569456" cy="1614942"/>
          </a:xfrm>
          <a:prstGeom prst="borderCallout1">
            <a:avLst>
              <a:gd name="adj1" fmla="val 36598"/>
              <a:gd name="adj2" fmla="val 99427"/>
              <a:gd name="adj3" fmla="val 55897"/>
              <a:gd name="adj4" fmla="val 199711"/>
            </a:avLst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7030A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Kubernetes “controllers” monitor the  </a:t>
            </a:r>
            <a:r>
              <a:rPr lang="en-US" dirty="0" err="1" smtClean="0"/>
              <a:t>etcd</a:t>
            </a:r>
            <a:r>
              <a:rPr lang="en-US" dirty="0" smtClean="0"/>
              <a:t> data base and make adjustments to the running </a:t>
            </a:r>
            <a:r>
              <a:rPr lang="en-US" dirty="0" err="1" smtClean="0"/>
              <a:t>configs</a:t>
            </a:r>
            <a:r>
              <a:rPr lang="en-US" dirty="0" smtClean="0"/>
              <a:t> so that status matches the deployment description</a:t>
            </a:r>
          </a:p>
        </p:txBody>
      </p:sp>
    </p:spTree>
    <p:extLst>
      <p:ext uri="{BB962C8B-B14F-4D97-AF65-F5344CB8AC3E}">
        <p14:creationId xmlns:p14="http://schemas.microsoft.com/office/powerpoint/2010/main" val="288501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Kubernetes Networking Basics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3EDDD-BBBD-49BF-8DB8-2A7972CE893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6403" y="1778558"/>
            <a:ext cx="5958895" cy="290062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9524" y="2065189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404040"/>
                </a:solidFill>
                <a:latin typeface="Lora"/>
              </a:rPr>
              <a:t>A Pod is the smallest unit of work that can be deployed to a Kubernetes worker node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04040"/>
                </a:solidFill>
                <a:latin typeface="Lora"/>
              </a:rPr>
              <a:t>A Pod may have one or more containers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04040"/>
                </a:solidFill>
                <a:latin typeface="Lora"/>
              </a:rPr>
              <a:t>A Pod has a single IP address and network namespace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04040"/>
                </a:solidFill>
                <a:latin typeface="Lora"/>
              </a:rPr>
              <a:t>Containers within a Pod have port numbers pre-assigned by the user in the YAML deployment file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404040"/>
              </a:solidFill>
              <a:latin typeface="Lora"/>
            </a:endParaRPr>
          </a:p>
          <a:p>
            <a:r>
              <a:rPr lang="en-US" dirty="0" smtClean="0">
                <a:solidFill>
                  <a:srgbClr val="404040"/>
                </a:solidFill>
                <a:latin typeface="Lora"/>
              </a:rPr>
              <a:t>A worker node (a VM in this case) has its own Root Network Namespace and a logical (or physical Ethernet port)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04040"/>
                </a:solidFill>
                <a:latin typeface="Lora"/>
              </a:rPr>
              <a:t>A worker node may execute one or more Pods </a:t>
            </a:r>
          </a:p>
          <a:p>
            <a:r>
              <a:rPr lang="en-US" dirty="0" smtClean="0">
                <a:solidFill>
                  <a:srgbClr val="404040"/>
                </a:solidFill>
                <a:latin typeface="Lora"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077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Kubernetes Networking Basics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3EDDD-BBBD-49BF-8DB8-2A7972CE893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0900" y="2047478"/>
            <a:ext cx="5196446" cy="255954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9524" y="2065189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404040"/>
                </a:solidFill>
                <a:latin typeface="Lora"/>
              </a:rPr>
              <a:t>Standard Linux OS implement Virtual Ethernet Devices, or </a:t>
            </a:r>
            <a:r>
              <a:rPr lang="en-US" dirty="0" err="1" smtClean="0">
                <a:solidFill>
                  <a:srgbClr val="404040"/>
                </a:solidFill>
                <a:latin typeface="Lora"/>
              </a:rPr>
              <a:t>veth</a:t>
            </a:r>
            <a:r>
              <a:rPr lang="en-US" dirty="0" smtClean="0">
                <a:solidFill>
                  <a:srgbClr val="404040"/>
                </a:solidFill>
                <a:latin typeface="Lora"/>
              </a:rPr>
              <a:t> pairs that can straddle different network namespaces.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04040"/>
                </a:solidFill>
                <a:latin typeface="Lora"/>
              </a:rPr>
              <a:t>Each Pod in a node is connected to the root namespace via a </a:t>
            </a:r>
            <a:r>
              <a:rPr lang="en-US" dirty="0" err="1" smtClean="0">
                <a:solidFill>
                  <a:srgbClr val="404040"/>
                </a:solidFill>
                <a:latin typeface="Lora"/>
              </a:rPr>
              <a:t>veth</a:t>
            </a:r>
            <a:r>
              <a:rPr lang="en-US" dirty="0" smtClean="0">
                <a:solidFill>
                  <a:srgbClr val="404040"/>
                </a:solidFill>
                <a:latin typeface="Lora"/>
              </a:rPr>
              <a:t> pair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04040"/>
                </a:solidFill>
                <a:latin typeface="Lora"/>
              </a:rPr>
              <a:t>Each Pod can thus converse with the root network</a:t>
            </a:r>
          </a:p>
          <a:p>
            <a:r>
              <a:rPr lang="en-US" dirty="0" smtClean="0">
                <a:solidFill>
                  <a:srgbClr val="404040"/>
                </a:solidFill>
                <a:latin typeface="Lora"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19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Kubernetes Networking Basics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3EDDD-BBBD-49BF-8DB8-2A7972CE893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4750" y="2200589"/>
            <a:ext cx="5838587" cy="314091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8750" y="1615362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404040"/>
                </a:solidFill>
                <a:latin typeface="Lora"/>
              </a:rPr>
              <a:t>Inside a node, the Pod’s network namespaces are connected with virtual bridges.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04040"/>
                </a:solidFill>
                <a:latin typeface="Lora"/>
              </a:rPr>
              <a:t>Pod 1 and Pod 2 have different IP addresses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04040"/>
                </a:solidFill>
                <a:latin typeface="Lora"/>
              </a:rPr>
              <a:t>Pod 1 and Pod 2 are connected to the root namespace by respective </a:t>
            </a:r>
            <a:r>
              <a:rPr lang="en-US" dirty="0" err="1" smtClean="0">
                <a:solidFill>
                  <a:srgbClr val="404040"/>
                </a:solidFill>
                <a:latin typeface="Lora"/>
              </a:rPr>
              <a:t>veth</a:t>
            </a:r>
            <a:r>
              <a:rPr lang="en-US" dirty="0" smtClean="0">
                <a:solidFill>
                  <a:srgbClr val="404040"/>
                </a:solidFill>
                <a:latin typeface="Lora"/>
              </a:rPr>
              <a:t> pairs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04040"/>
                </a:solidFill>
                <a:latin typeface="Lora"/>
              </a:rPr>
              <a:t>Traffic between the two pods is bridged in the host name space by a virtual bridge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404040"/>
              </a:solidFill>
              <a:latin typeface="Lora"/>
            </a:endParaRPr>
          </a:p>
          <a:p>
            <a:r>
              <a:rPr lang="en-US" dirty="0" smtClean="0">
                <a:solidFill>
                  <a:srgbClr val="404040"/>
                </a:solidFill>
                <a:latin typeface="Lora"/>
              </a:rPr>
              <a:t>Pod 1 and Pod 2 communicate with each other without going through a physical fabric</a:t>
            </a:r>
          </a:p>
          <a:p>
            <a:endParaRPr lang="en-US" dirty="0">
              <a:solidFill>
                <a:srgbClr val="404040"/>
              </a:solidFill>
              <a:latin typeface="Lora"/>
            </a:endParaRPr>
          </a:p>
          <a:p>
            <a:r>
              <a:rPr lang="en-US" dirty="0" smtClean="0">
                <a:solidFill>
                  <a:srgbClr val="404040"/>
                </a:solidFill>
                <a:latin typeface="Lora"/>
              </a:rPr>
              <a:t>The virtual bridge is a feature of the standard Linux networking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04040"/>
                </a:solidFill>
                <a:latin typeface="Lora"/>
              </a:rPr>
              <a:t>The IP address for a Pod is translated to a MAC address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04040"/>
                </a:solidFill>
                <a:latin typeface="Lora"/>
              </a:rPr>
              <a:t>The MAC address determines that the packet does not leave the node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773534" y="4000827"/>
            <a:ext cx="117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Pod 1: IP 1</a:t>
            </a:r>
            <a:endParaRPr lang="en-GB" dirty="0" smtClean="0">
              <a:solidFill>
                <a:srgbClr val="6D6E7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08489" y="4000827"/>
            <a:ext cx="117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Pod 2: IP 2</a:t>
            </a:r>
            <a:endParaRPr lang="en-GB" dirty="0" smtClean="0">
              <a:solidFill>
                <a:srgbClr val="6D6E7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8299174" y="2773017"/>
            <a:ext cx="1709530" cy="1232453"/>
          </a:xfrm>
          <a:custGeom>
            <a:avLst/>
            <a:gdLst>
              <a:gd name="connsiteX0" fmla="*/ 79513 w 1967948"/>
              <a:gd name="connsiteY0" fmla="*/ 1232453 h 1232453"/>
              <a:gd name="connsiteX1" fmla="*/ 69574 w 1967948"/>
              <a:gd name="connsiteY1" fmla="*/ 1162879 h 1232453"/>
              <a:gd name="connsiteX2" fmla="*/ 49696 w 1967948"/>
              <a:gd name="connsiteY2" fmla="*/ 1063487 h 1232453"/>
              <a:gd name="connsiteX3" fmla="*/ 39756 w 1967948"/>
              <a:gd name="connsiteY3" fmla="*/ 993913 h 1232453"/>
              <a:gd name="connsiteX4" fmla="*/ 9939 w 1967948"/>
              <a:gd name="connsiteY4" fmla="*/ 874644 h 1232453"/>
              <a:gd name="connsiteX5" fmla="*/ 0 w 1967948"/>
              <a:gd name="connsiteY5" fmla="*/ 834887 h 1232453"/>
              <a:gd name="connsiteX6" fmla="*/ 9939 w 1967948"/>
              <a:gd name="connsiteY6" fmla="*/ 516835 h 1232453"/>
              <a:gd name="connsiteX7" fmla="*/ 29817 w 1967948"/>
              <a:gd name="connsiteY7" fmla="*/ 447261 h 1232453"/>
              <a:gd name="connsiteX8" fmla="*/ 59635 w 1967948"/>
              <a:gd name="connsiteY8" fmla="*/ 377687 h 1232453"/>
              <a:gd name="connsiteX9" fmla="*/ 89452 w 1967948"/>
              <a:gd name="connsiteY9" fmla="*/ 318053 h 1232453"/>
              <a:gd name="connsiteX10" fmla="*/ 119269 w 1967948"/>
              <a:gd name="connsiteY10" fmla="*/ 258418 h 1232453"/>
              <a:gd name="connsiteX11" fmla="*/ 208722 w 1967948"/>
              <a:gd name="connsiteY11" fmla="*/ 178905 h 1232453"/>
              <a:gd name="connsiteX12" fmla="*/ 278296 w 1967948"/>
              <a:gd name="connsiteY12" fmla="*/ 119270 h 1232453"/>
              <a:gd name="connsiteX13" fmla="*/ 308113 w 1967948"/>
              <a:gd name="connsiteY13" fmla="*/ 109331 h 1232453"/>
              <a:gd name="connsiteX14" fmla="*/ 367748 w 1967948"/>
              <a:gd name="connsiteY14" fmla="*/ 69574 h 1232453"/>
              <a:gd name="connsiteX15" fmla="*/ 437322 w 1967948"/>
              <a:gd name="connsiteY15" fmla="*/ 29818 h 1232453"/>
              <a:gd name="connsiteX16" fmla="*/ 636104 w 1967948"/>
              <a:gd name="connsiteY16" fmla="*/ 9940 h 1232453"/>
              <a:gd name="connsiteX17" fmla="*/ 705678 w 1967948"/>
              <a:gd name="connsiteY17" fmla="*/ 0 h 1232453"/>
              <a:gd name="connsiteX18" fmla="*/ 1401417 w 1967948"/>
              <a:gd name="connsiteY18" fmla="*/ 9940 h 1232453"/>
              <a:gd name="connsiteX19" fmla="*/ 1669774 w 1967948"/>
              <a:gd name="connsiteY19" fmla="*/ 29818 h 1232453"/>
              <a:gd name="connsiteX20" fmla="*/ 1828800 w 1967948"/>
              <a:gd name="connsiteY20" fmla="*/ 49696 h 1232453"/>
              <a:gd name="connsiteX21" fmla="*/ 1858617 w 1967948"/>
              <a:gd name="connsiteY21" fmla="*/ 59635 h 1232453"/>
              <a:gd name="connsiteX22" fmla="*/ 1878496 w 1967948"/>
              <a:gd name="connsiteY22" fmla="*/ 79513 h 1232453"/>
              <a:gd name="connsiteX23" fmla="*/ 1898374 w 1967948"/>
              <a:gd name="connsiteY23" fmla="*/ 109331 h 1232453"/>
              <a:gd name="connsiteX24" fmla="*/ 1918252 w 1967948"/>
              <a:gd name="connsiteY24" fmla="*/ 188844 h 1232453"/>
              <a:gd name="connsiteX25" fmla="*/ 1928191 w 1967948"/>
              <a:gd name="connsiteY25" fmla="*/ 228600 h 1232453"/>
              <a:gd name="connsiteX26" fmla="*/ 1948069 w 1967948"/>
              <a:gd name="connsiteY26" fmla="*/ 586409 h 1232453"/>
              <a:gd name="connsiteX27" fmla="*/ 1967948 w 1967948"/>
              <a:gd name="connsiteY27" fmla="*/ 1053548 h 1232453"/>
              <a:gd name="connsiteX28" fmla="*/ 1958009 w 1967948"/>
              <a:gd name="connsiteY28" fmla="*/ 1212574 h 1232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967948" h="1232453">
                <a:moveTo>
                  <a:pt x="79513" y="1232453"/>
                </a:moveTo>
                <a:cubicBezTo>
                  <a:pt x="76200" y="1209262"/>
                  <a:pt x="73645" y="1185949"/>
                  <a:pt x="69574" y="1162879"/>
                </a:cubicBezTo>
                <a:cubicBezTo>
                  <a:pt x="63702" y="1129606"/>
                  <a:pt x="54475" y="1096934"/>
                  <a:pt x="49696" y="1063487"/>
                </a:cubicBezTo>
                <a:cubicBezTo>
                  <a:pt x="46383" y="1040296"/>
                  <a:pt x="44350" y="1016885"/>
                  <a:pt x="39756" y="993913"/>
                </a:cubicBezTo>
                <a:lnTo>
                  <a:pt x="9939" y="874644"/>
                </a:lnTo>
                <a:lnTo>
                  <a:pt x="0" y="834887"/>
                </a:lnTo>
                <a:cubicBezTo>
                  <a:pt x="3313" y="728870"/>
                  <a:pt x="4055" y="622741"/>
                  <a:pt x="9939" y="516835"/>
                </a:cubicBezTo>
                <a:cubicBezTo>
                  <a:pt x="11267" y="492935"/>
                  <a:pt x="24112" y="470081"/>
                  <a:pt x="29817" y="447261"/>
                </a:cubicBezTo>
                <a:cubicBezTo>
                  <a:pt x="45519" y="384452"/>
                  <a:pt x="25633" y="411689"/>
                  <a:pt x="59635" y="377687"/>
                </a:cubicBezTo>
                <a:cubicBezTo>
                  <a:pt x="84618" y="302738"/>
                  <a:pt x="50917" y="395125"/>
                  <a:pt x="89452" y="318053"/>
                </a:cubicBezTo>
                <a:cubicBezTo>
                  <a:pt x="109783" y="277390"/>
                  <a:pt x="86038" y="296397"/>
                  <a:pt x="119269" y="258418"/>
                </a:cubicBezTo>
                <a:cubicBezTo>
                  <a:pt x="181004" y="187864"/>
                  <a:pt x="149993" y="229244"/>
                  <a:pt x="208722" y="178905"/>
                </a:cubicBezTo>
                <a:cubicBezTo>
                  <a:pt x="243976" y="148687"/>
                  <a:pt x="234691" y="144187"/>
                  <a:pt x="278296" y="119270"/>
                </a:cubicBezTo>
                <a:cubicBezTo>
                  <a:pt x="287392" y="114072"/>
                  <a:pt x="298955" y="114419"/>
                  <a:pt x="308113" y="109331"/>
                </a:cubicBezTo>
                <a:cubicBezTo>
                  <a:pt x="328997" y="97729"/>
                  <a:pt x="348635" y="83909"/>
                  <a:pt x="367748" y="69574"/>
                </a:cubicBezTo>
                <a:cubicBezTo>
                  <a:pt x="396689" y="47868"/>
                  <a:pt x="403930" y="35889"/>
                  <a:pt x="437322" y="29818"/>
                </a:cubicBezTo>
                <a:cubicBezTo>
                  <a:pt x="496011" y="19148"/>
                  <a:pt x="580444" y="15799"/>
                  <a:pt x="636104" y="9940"/>
                </a:cubicBezTo>
                <a:cubicBezTo>
                  <a:pt x="659402" y="7487"/>
                  <a:pt x="682487" y="3313"/>
                  <a:pt x="705678" y="0"/>
                </a:cubicBezTo>
                <a:lnTo>
                  <a:pt x="1401417" y="9940"/>
                </a:lnTo>
                <a:cubicBezTo>
                  <a:pt x="1512718" y="12470"/>
                  <a:pt x="1569964" y="17841"/>
                  <a:pt x="1669774" y="29818"/>
                </a:cubicBezTo>
                <a:lnTo>
                  <a:pt x="1828800" y="49696"/>
                </a:lnTo>
                <a:cubicBezTo>
                  <a:pt x="1838739" y="53009"/>
                  <a:pt x="1849633" y="54245"/>
                  <a:pt x="1858617" y="59635"/>
                </a:cubicBezTo>
                <a:cubicBezTo>
                  <a:pt x="1866652" y="64456"/>
                  <a:pt x="1872642" y="72196"/>
                  <a:pt x="1878496" y="79513"/>
                </a:cubicBezTo>
                <a:cubicBezTo>
                  <a:pt x="1885958" y="88841"/>
                  <a:pt x="1893032" y="98647"/>
                  <a:pt x="1898374" y="109331"/>
                </a:cubicBezTo>
                <a:cubicBezTo>
                  <a:pt x="1909031" y="130645"/>
                  <a:pt x="1913715" y="168429"/>
                  <a:pt x="1918252" y="188844"/>
                </a:cubicBezTo>
                <a:cubicBezTo>
                  <a:pt x="1921215" y="202179"/>
                  <a:pt x="1924878" y="215348"/>
                  <a:pt x="1928191" y="228600"/>
                </a:cubicBezTo>
                <a:cubicBezTo>
                  <a:pt x="1939263" y="383606"/>
                  <a:pt x="1942398" y="410604"/>
                  <a:pt x="1948069" y="586409"/>
                </a:cubicBezTo>
                <a:cubicBezTo>
                  <a:pt x="1962541" y="1035018"/>
                  <a:pt x="1938565" y="847861"/>
                  <a:pt x="1967948" y="1053548"/>
                </a:cubicBezTo>
                <a:lnTo>
                  <a:pt x="1958009" y="1212574"/>
                </a:ln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50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40007</TotalTime>
  <Words>1142</Words>
  <Application>Microsoft Office PowerPoint</Application>
  <PresentationFormat>Widescreen</PresentationFormat>
  <Paragraphs>262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ＭＳ Ｐゴシック</vt:lpstr>
      <vt:lpstr>ＭＳ Ｐゴシック</vt:lpstr>
      <vt:lpstr>Arial</vt:lpstr>
      <vt:lpstr>Calibri</vt:lpstr>
      <vt:lpstr>Lora</vt:lpstr>
      <vt:lpstr>Wingdings</vt:lpstr>
      <vt:lpstr>1_Office Theme</vt:lpstr>
      <vt:lpstr>PowerPoint Presentation</vt:lpstr>
      <vt:lpstr>Kubernetes Architecture and services</vt:lpstr>
      <vt:lpstr>Kubernetes Architecture and services</vt:lpstr>
      <vt:lpstr>Kubernetes Architecture and services</vt:lpstr>
      <vt:lpstr>Kubernetes Architecture and services</vt:lpstr>
      <vt:lpstr>Kubernetes Architecture and services</vt:lpstr>
      <vt:lpstr>Kubernetes Networking Basics</vt:lpstr>
      <vt:lpstr>Kubernetes Networking Basics</vt:lpstr>
      <vt:lpstr>Kubernetes Networking Basics</vt:lpstr>
      <vt:lpstr>Kubernetes Networking Basics</vt:lpstr>
      <vt:lpstr>Kubernetes Networking Management</vt:lpstr>
      <vt:lpstr>Kubernetes Networking Management</vt:lpstr>
      <vt:lpstr>AWS CNI Example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OFM + Slingshot + Gen-Z = XaaS</dc:title>
  <dc:creator>Herrell, Russ W (Senior System Architect)</dc:creator>
  <cp:lastModifiedBy>Herrell, Russ W (Senior System Architect)</cp:lastModifiedBy>
  <cp:revision>42</cp:revision>
  <dcterms:created xsi:type="dcterms:W3CDTF">2020-08-04T16:52:55Z</dcterms:created>
  <dcterms:modified xsi:type="dcterms:W3CDTF">2020-09-25T14:59:01Z</dcterms:modified>
</cp:coreProperties>
</file>