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theme/theme3.xml" ContentType="application/vnd.openxmlformats-officedocument.theme+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7" r:id="rId1"/>
    <p:sldMasterId id="2147483682" r:id="rId2"/>
    <p:sldMasterId id="2147483696" r:id="rId3"/>
    <p:sldMasterId id="2147483708" r:id="rId4"/>
  </p:sldMasterIdLst>
  <p:notesMasterIdLst>
    <p:notesMasterId r:id="rId12"/>
  </p:notesMasterIdLst>
  <p:handoutMasterIdLst>
    <p:handoutMasterId r:id="rId13"/>
  </p:handoutMasterIdLst>
  <p:sldIdLst>
    <p:sldId id="322" r:id="rId5"/>
    <p:sldId id="335" r:id="rId6"/>
    <p:sldId id="336" r:id="rId7"/>
    <p:sldId id="337" r:id="rId8"/>
    <p:sldId id="338" r:id="rId9"/>
    <p:sldId id="339" r:id="rId10"/>
    <p:sldId id="334" r:id="rId11"/>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756">
          <p15:clr>
            <a:srgbClr val="A4A3A4"/>
          </p15:clr>
        </p15:guide>
        <p15:guide id="2" orient="horz" pos="1618">
          <p15:clr>
            <a:srgbClr val="A4A3A4"/>
          </p15:clr>
        </p15:guide>
        <p15:guide id="3" orient="horz" pos="2048">
          <p15:clr>
            <a:srgbClr val="A4A3A4"/>
          </p15:clr>
        </p15:guide>
        <p15:guide id="4" orient="horz" pos="323">
          <p15:clr>
            <a:srgbClr val="A4A3A4"/>
          </p15:clr>
        </p15:guide>
        <p15:guide id="5" pos="5470">
          <p15:clr>
            <a:srgbClr val="A4A3A4"/>
          </p15:clr>
        </p15:guide>
        <p15:guide id="6" pos="28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FF"/>
    <a:srgbClr val="ED1C24"/>
  </p:clrMru>
  <p:extLst>
    <p:ext uri="{E76CE94A-603C-4142-B9EB-6D1370010A27}">
      <p14:discardImageEditData xmlns:p14="http://schemas.microsoft.com/office/powerpoint/2010/main" val="0"/>
    </p:ext>
    <p:ext uri="{D31A062A-798A-4329-ABDD-BBA856620510}">
      <p14:defaultImageDpi xmlns:p14="http://schemas.microsoft.com/office/powerpoint/2010/main" val="15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492" autoAdjust="0"/>
    <p:restoredTop sz="94660"/>
  </p:normalViewPr>
  <p:slideViewPr>
    <p:cSldViewPr snapToGrid="0">
      <p:cViewPr varScale="1">
        <p:scale>
          <a:sx n="87" d="100"/>
          <a:sy n="87" d="100"/>
        </p:scale>
        <p:origin x="725" y="58"/>
      </p:cViewPr>
      <p:guideLst>
        <p:guide orient="horz" pos="756"/>
        <p:guide orient="horz" pos="1618"/>
        <p:guide orient="horz" pos="2048"/>
        <p:guide orient="horz" pos="323"/>
        <p:guide pos="5470"/>
        <p:guide pos="287"/>
      </p:guideLst>
    </p:cSldViewPr>
  </p:slideViewPr>
  <p:notesTextViewPr>
    <p:cViewPr>
      <p:scale>
        <a:sx n="100" d="100"/>
        <a:sy n="100" d="100"/>
      </p:scale>
      <p:origin x="0" y="0"/>
    </p:cViewPr>
  </p:notesTextViewPr>
  <p:sorterViewPr>
    <p:cViewPr>
      <p:scale>
        <a:sx n="163" d="100"/>
        <a:sy n="163"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handoutMaster" Target="handoutMasters/handoutMaster1.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ACFD7B2-88A6-E34E-8EF8-CB0C7BA47ADD}" type="datetimeFigureOut">
              <a:rPr lang="en-US" smtClean="0"/>
              <a:pPr/>
              <a:t>12/2/2014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96CFA4E-18EB-6D49-8DE2-7A74038C2C1C}" type="slidenum">
              <a:rPr lang="en-US" smtClean="0"/>
              <a:pPr/>
              <a:t>‹#›</a:t>
            </a:fld>
            <a:endParaRPr lang="en-US"/>
          </a:p>
        </p:txBody>
      </p:sp>
    </p:spTree>
    <p:extLst>
      <p:ext uri="{BB962C8B-B14F-4D97-AF65-F5344CB8AC3E}">
        <p14:creationId xmlns:p14="http://schemas.microsoft.com/office/powerpoint/2010/main" val="91299412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D7FC5FE-6F0D-D34A-8EE6-C95B4F5F4DC8}" type="datetimeFigureOut">
              <a:rPr lang="en-US" smtClean="0"/>
              <a:pPr/>
              <a:t>12/2/2014</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61C8689-8455-3546-ADF9-3B7273760F66}" type="slidenum">
              <a:rPr lang="en-US" smtClean="0"/>
              <a:pPr/>
              <a:t>‹#›</a:t>
            </a:fld>
            <a:endParaRPr lang="en-US"/>
          </a:p>
        </p:txBody>
      </p:sp>
    </p:spTree>
    <p:extLst>
      <p:ext uri="{BB962C8B-B14F-4D97-AF65-F5344CB8AC3E}">
        <p14:creationId xmlns:p14="http://schemas.microsoft.com/office/powerpoint/2010/main" val="2608429223"/>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61C8689-8455-3546-ADF9-3B7273760F66}" type="slidenum">
              <a:rPr lang="en-US" smtClean="0"/>
              <a:pPr/>
              <a:t>1</a:t>
            </a:fld>
            <a:endParaRPr lang="en-US"/>
          </a:p>
        </p:txBody>
      </p:sp>
    </p:spTree>
    <p:extLst>
      <p:ext uri="{BB962C8B-B14F-4D97-AF65-F5344CB8AC3E}">
        <p14:creationId xmlns:p14="http://schemas.microsoft.com/office/powerpoint/2010/main" val="63638324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2" name="Picture 2" descr="master intel logo"/>
          <p:cNvPicPr>
            <a:picLocks noChangeAspect="1" noChangeArrowheads="1"/>
          </p:cNvPicPr>
          <p:nvPr/>
        </p:nvPicPr>
        <p:blipFill>
          <a:blip r:embed="rId2" cstate="print"/>
          <a:srcRect/>
          <a:stretch>
            <a:fillRect/>
          </a:stretch>
        </p:blipFill>
        <p:spPr bwMode="auto">
          <a:xfrm>
            <a:off x="6623051" y="323850"/>
            <a:ext cx="1966913" cy="952500"/>
          </a:xfrm>
          <a:prstGeom prst="rect">
            <a:avLst/>
          </a:prstGeom>
          <a:noFill/>
          <a:ln w="9525">
            <a:noFill/>
            <a:miter lim="800000"/>
            <a:headEnd/>
            <a:tailEnd/>
          </a:ln>
        </p:spPr>
      </p:pic>
      <p:sp>
        <p:nvSpPr>
          <p:cNvPr id="3" name="Text Box 3"/>
          <p:cNvSpPr txBox="1">
            <a:spLocks noChangeArrowheads="1"/>
          </p:cNvSpPr>
          <p:nvPr/>
        </p:nvSpPr>
        <p:spPr bwMode="auto">
          <a:xfrm>
            <a:off x="4006766" y="4862513"/>
            <a:ext cx="1133644" cy="246221"/>
          </a:xfrm>
          <a:prstGeom prst="rect">
            <a:avLst/>
          </a:prstGeom>
          <a:noFill/>
          <a:ln w="50800" algn="ctr">
            <a:noFill/>
            <a:miter lim="800000"/>
            <a:headEnd/>
            <a:tailEnd/>
          </a:ln>
          <a:effectLst/>
        </p:spPr>
        <p:txBody>
          <a:bodyPr wrap="none">
            <a:spAutoFit/>
          </a:bodyPr>
          <a:lstStyle/>
          <a:p>
            <a:pPr algn="ctr" eaLnBrk="0" hangingPunct="0">
              <a:defRPr/>
            </a:pPr>
            <a:r>
              <a:rPr lang="en-GB" sz="1000">
                <a:solidFill>
                  <a:srgbClr val="333333"/>
                </a:solidFill>
                <a:latin typeface="Arial" pitchFamily="34" charset="0"/>
                <a:cs typeface="Arial" pitchFamily="34" charset="0"/>
              </a:rPr>
              <a:t>Intel Confidential</a:t>
            </a:r>
            <a:endParaRPr lang="en-US" sz="1000">
              <a:solidFill>
                <a:srgbClr val="333333"/>
              </a:solidFill>
              <a:latin typeface="Arial" pitchFamily="34" charset="0"/>
              <a:cs typeface="Arial" pitchFamily="34" charset="0"/>
            </a:endParaRPr>
          </a:p>
        </p:txBody>
      </p:sp>
    </p:spTree>
  </p:cSld>
  <p:clrMapOvr>
    <a:masterClrMapping/>
  </p:clrMapOvr>
  <p:transition>
    <p:fade/>
  </p:transition>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fld id="{EE2556C5-CE8C-6547-B838-EA80C61A4AF7}" type="slidenum">
              <a:rPr lang="en-US" smtClean="0"/>
              <a:pPr/>
              <a:t>‹#›</a:t>
            </a:fld>
            <a:endParaRPr lang="en-US" dirty="0"/>
          </a:p>
        </p:txBody>
      </p:sp>
    </p:spTree>
  </p:cSld>
  <p:clrMapOvr>
    <a:masterClrMapping/>
  </p:clrMapOvr>
  <p:transition>
    <p:fade/>
  </p:transition>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4164" y="226219"/>
            <a:ext cx="2058987" cy="325993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5613" y="226219"/>
            <a:ext cx="6026150" cy="325993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fld id="{EE2556C5-CE8C-6547-B838-EA80C61A4AF7}" type="slidenum">
              <a:rPr lang="en-US" smtClean="0"/>
              <a:pPr/>
              <a:t>‹#›</a:t>
            </a:fld>
            <a:endParaRPr lang="en-US" dirty="0"/>
          </a:p>
        </p:txBody>
      </p:sp>
    </p:spTree>
  </p:cSld>
  <p:clrMapOvr>
    <a:masterClrMapping/>
  </p:clrMapOvr>
  <p:transition>
    <p:fade/>
  </p:transition>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5614" y="226219"/>
            <a:ext cx="8237537" cy="66675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5614" y="1008460"/>
            <a:ext cx="8237537" cy="2477690"/>
          </a:xfrm>
        </p:spPr>
        <p:txBody>
          <a:bodyPr/>
          <a:lstStyle/>
          <a:p>
            <a:pPr lvl="0"/>
            <a:r>
              <a:rPr lang="en-US" noProof="0" smtClean="0"/>
              <a:t>Click icon to add table</a:t>
            </a:r>
          </a:p>
        </p:txBody>
      </p:sp>
      <p:sp>
        <p:nvSpPr>
          <p:cNvPr id="4" name="Rectangle 5"/>
          <p:cNvSpPr>
            <a:spLocks noGrp="1" noChangeArrowheads="1"/>
          </p:cNvSpPr>
          <p:nvPr>
            <p:ph type="sldNum" sz="quarter" idx="10"/>
          </p:nvPr>
        </p:nvSpPr>
        <p:spPr>
          <a:ln/>
        </p:spPr>
        <p:txBody>
          <a:bodyPr/>
          <a:lstStyle>
            <a:lvl1pPr>
              <a:defRPr/>
            </a:lvl1pPr>
          </a:lstStyle>
          <a:p>
            <a:fld id="{EE2556C5-CE8C-6547-B838-EA80C61A4AF7}" type="slidenum">
              <a:rPr lang="en-US" smtClean="0"/>
              <a:pPr/>
              <a:t>‹#›</a:t>
            </a:fld>
            <a:endParaRPr lang="en-US" dirty="0"/>
          </a:p>
        </p:txBody>
      </p:sp>
    </p:spTree>
  </p:cSld>
  <p:clrMapOvr>
    <a:masterClrMapping/>
  </p:clrMapOvr>
  <p:transition>
    <p:fade/>
  </p:transition>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5"/>
          <p:cNvSpPr>
            <a:spLocks noGrp="1" noChangeArrowheads="1"/>
          </p:cNvSpPr>
          <p:nvPr>
            <p:ph type="sldNum" sz="quarter" idx="10"/>
          </p:nvPr>
        </p:nvSpPr>
        <p:spPr>
          <a:ln/>
        </p:spPr>
        <p:txBody>
          <a:bodyPr/>
          <a:lstStyle>
            <a:lvl1pPr>
              <a:defRPr/>
            </a:lvl1pPr>
          </a:lstStyle>
          <a:p>
            <a:fld id="{EE2556C5-CE8C-6547-B838-EA80C61A4AF7}" type="slidenum">
              <a:rPr lang="en-US" smtClean="0"/>
              <a:pPr/>
              <a:t>‹#›</a:t>
            </a:fld>
            <a:endParaRPr lang="en-US" dirty="0"/>
          </a:p>
        </p:txBody>
      </p:sp>
    </p:spTree>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White Break Slide">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55612" y="2761161"/>
            <a:ext cx="8220076" cy="1764587"/>
          </a:xfrm>
        </p:spPr>
        <p:txBody>
          <a:bodyPr anchor="t" anchorCtr="0"/>
          <a:lstStyle>
            <a:lvl1pPr marL="173038" indent="-173038">
              <a:defRPr sz="3600" baseline="0">
                <a:solidFill>
                  <a:schemeClr val="accent1"/>
                </a:solidFill>
                <a:latin typeface="Neo Sans Intel Light"/>
                <a:cs typeface="Neo Sans Intel Light"/>
              </a:defRPr>
            </a:lvl1pPr>
            <a:lvl2pPr marL="0" indent="0">
              <a:buFont typeface="Lucida Grande"/>
              <a:buNone/>
              <a:defRPr sz="1200">
                <a:solidFill>
                  <a:schemeClr val="accent2"/>
                </a:solidFill>
                <a:latin typeface="Neo Sans Intel Medium"/>
                <a:cs typeface="Neo Sans Intel Medium"/>
              </a:defRPr>
            </a:lvl2pPr>
            <a:lvl3pPr marL="685800" indent="-228600">
              <a:defRPr sz="1200"/>
            </a:lvl3pPr>
            <a:lvl4pPr>
              <a:defRPr sz="1100"/>
            </a:lvl4pPr>
            <a:lvl5pPr>
              <a:defRPr sz="1050"/>
            </a:lvl5pPr>
          </a:lstStyle>
          <a:p>
            <a:pPr lvl="1"/>
            <a:r>
              <a:rPr lang="en-US" dirty="0" smtClean="0"/>
              <a:t>12 point medium subhead</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p:txBody>
          <a:bodyPr/>
          <a:lstStyle/>
          <a:p>
            <a:fld id="{EE2556C5-CE8C-6547-B838-EA80C61A4AF7}" type="slidenum">
              <a:rPr lang="en-US" smtClean="0"/>
              <a:pPr/>
              <a:t>‹#›</a:t>
            </a:fld>
            <a:endParaRPr lang="en-US" dirty="0"/>
          </a:p>
        </p:txBody>
      </p:sp>
      <p:sp>
        <p:nvSpPr>
          <p:cNvPr id="2" name="Title 1"/>
          <p:cNvSpPr>
            <a:spLocks noGrp="1"/>
          </p:cNvSpPr>
          <p:nvPr>
            <p:ph type="title" hasCustomPrompt="1"/>
          </p:nvPr>
        </p:nvSpPr>
        <p:spPr>
          <a:xfrm>
            <a:off x="457200" y="511970"/>
            <a:ext cx="8229600" cy="2133130"/>
          </a:xfrm>
        </p:spPr>
        <p:txBody>
          <a:bodyPr anchor="b" anchorCtr="0"/>
          <a:lstStyle/>
          <a:p>
            <a:pPr lvl="0"/>
            <a:r>
              <a:rPr lang="en-US" dirty="0" smtClean="0"/>
              <a:t>28pt Light Text</a:t>
            </a:r>
          </a:p>
        </p:txBody>
      </p:sp>
      <p:sp>
        <p:nvSpPr>
          <p:cNvPr id="10" name="Footer Placeholder 4"/>
          <p:cNvSpPr>
            <a:spLocks noGrp="1"/>
          </p:cNvSpPr>
          <p:nvPr>
            <p:ph type="ftr" sz="quarter" idx="11"/>
          </p:nvPr>
        </p:nvSpPr>
        <p:spPr>
          <a:xfrm>
            <a:off x="3124200" y="4767264"/>
            <a:ext cx="2895600" cy="273844"/>
          </a:xfrm>
          <a:prstGeom prst="rect">
            <a:avLst/>
          </a:prstGeom>
        </p:spPr>
        <p:txBody>
          <a:bodyPr/>
          <a:lstStyle/>
          <a:p>
            <a:endParaRPr lang="en-US" dirty="0"/>
          </a:p>
        </p:txBody>
      </p:sp>
    </p:spTree>
    <p:extLst>
      <p:ext uri="{BB962C8B-B14F-4D97-AF65-F5344CB8AC3E}">
        <p14:creationId xmlns:p14="http://schemas.microsoft.com/office/powerpoint/2010/main" val="1825633710"/>
      </p:ext>
    </p:extLst>
  </p:cSld>
  <p:clrMapOvr>
    <a:masterClrMapping/>
  </p:clrMapOvr>
  <p:timing>
    <p:tnLst>
      <p:par>
        <p:cTn id="1" dur="indefinite" restart="never" nodeType="tmRoot"/>
      </p:par>
    </p:tnLst>
  </p:timing>
  <p:hf hd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183337"/>
            <a:ext cx="8229600" cy="741560"/>
          </a:xfrm>
        </p:spPr>
        <p:txBody>
          <a:bodyPr>
            <a:normAutofit/>
          </a:bodyPr>
          <a:lstStyle>
            <a:lvl1pPr>
              <a:defRPr sz="2800" baseline="0"/>
            </a:lvl1pPr>
          </a:lstStyle>
          <a:p>
            <a:r>
              <a:rPr lang="en-US" dirty="0" smtClean="0"/>
              <a:t>28pt Light headline</a:t>
            </a:r>
            <a:endParaRPr lang="en-US" dirty="0"/>
          </a:p>
        </p:txBody>
      </p:sp>
      <p:sp>
        <p:nvSpPr>
          <p:cNvPr id="5" name="Footer Placeholder 4"/>
          <p:cNvSpPr>
            <a:spLocks noGrp="1"/>
          </p:cNvSpPr>
          <p:nvPr>
            <p:ph type="ftr" sz="quarter" idx="11"/>
          </p:nvPr>
        </p:nvSpPr>
        <p:spPr>
          <a:xfrm>
            <a:off x="3124200" y="4767264"/>
            <a:ext cx="2895600" cy="273844"/>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EE2556C5-CE8C-6547-B838-EA80C61A4AF7}" type="slidenum">
              <a:rPr lang="en-US" smtClean="0"/>
              <a:pPr/>
              <a:t>‹#›</a:t>
            </a:fld>
            <a:endParaRPr lang="en-US"/>
          </a:p>
        </p:txBody>
      </p:sp>
      <p:sp>
        <p:nvSpPr>
          <p:cNvPr id="8" name="Text Placeholder 2"/>
          <p:cNvSpPr>
            <a:spLocks noGrp="1"/>
          </p:cNvSpPr>
          <p:nvPr>
            <p:ph idx="1"/>
          </p:nvPr>
        </p:nvSpPr>
        <p:spPr>
          <a:xfrm>
            <a:off x="455617" y="1200152"/>
            <a:ext cx="8167047" cy="3469911"/>
          </a:xfrm>
          <a:prstGeom prst="rect">
            <a:avLst/>
          </a:prstGeom>
        </p:spPr>
        <p:txBody>
          <a:bodyPr vert="horz" lIns="0" tIns="0" rIns="0" bIns="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675840809"/>
      </p:ext>
    </p:extLst>
  </p:cSld>
  <p:clrMapOvr>
    <a:masterClrMapping/>
  </p:clrMapOvr>
  <p:transition>
    <p:fade/>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pic>
        <p:nvPicPr>
          <p:cNvPr id="4" name="Picture 2" descr="intel_rgb_100-white"/>
          <p:cNvPicPr>
            <a:picLocks noChangeAspect="1" noChangeArrowheads="1"/>
          </p:cNvPicPr>
          <p:nvPr/>
        </p:nvPicPr>
        <p:blipFill>
          <a:blip r:embed="rId2" cstate="print"/>
          <a:srcRect/>
          <a:stretch>
            <a:fillRect/>
          </a:stretch>
        </p:blipFill>
        <p:spPr bwMode="black">
          <a:xfrm>
            <a:off x="7286630" y="202409"/>
            <a:ext cx="1630363" cy="846535"/>
          </a:xfrm>
          <a:prstGeom prst="rect">
            <a:avLst/>
          </a:prstGeom>
          <a:noFill/>
          <a:ln w="9525">
            <a:noFill/>
            <a:miter lim="800000"/>
            <a:headEnd/>
            <a:tailEnd/>
          </a:ln>
        </p:spPr>
      </p:pic>
      <p:sp>
        <p:nvSpPr>
          <p:cNvPr id="5" name="Rectangle 5"/>
          <p:cNvSpPr>
            <a:spLocks noChangeArrowheads="1"/>
          </p:cNvSpPr>
          <p:nvPr/>
        </p:nvSpPr>
        <p:spPr bwMode="auto">
          <a:xfrm>
            <a:off x="5" y="4914900"/>
            <a:ext cx="415925" cy="228600"/>
          </a:xfrm>
          <a:prstGeom prst="rect">
            <a:avLst/>
          </a:prstGeom>
          <a:noFill/>
          <a:ln w="9525">
            <a:noFill/>
            <a:miter lim="800000"/>
            <a:headEnd/>
            <a:tailEnd/>
          </a:ln>
          <a:effectLst/>
        </p:spPr>
        <p:txBody>
          <a:bodyPr lIns="0" tIns="0" rIns="0" bIns="0" anchor="ctr" anchorCtr="1"/>
          <a:lstStyle/>
          <a:p>
            <a:pPr eaLnBrk="0" hangingPunct="0">
              <a:defRPr/>
            </a:pPr>
            <a:fld id="{89B79504-B98C-4699-9ABC-9C9357F8B7E3}" type="slidenum">
              <a:rPr lang="en-US" sz="900" b="1">
                <a:solidFill>
                  <a:srgbClr val="FFFFFF"/>
                </a:solidFill>
                <a:latin typeface="Verdana" pitchFamily="34" charset="0"/>
              </a:rPr>
              <a:pPr eaLnBrk="0" hangingPunct="0">
                <a:defRPr/>
              </a:pPr>
              <a:t>‹#›</a:t>
            </a:fld>
            <a:endParaRPr lang="en-US" sz="900" b="1">
              <a:solidFill>
                <a:srgbClr val="FFFFFF"/>
              </a:solidFill>
              <a:latin typeface="Verdana" pitchFamily="34" charset="0"/>
            </a:endParaRPr>
          </a:p>
        </p:txBody>
      </p:sp>
      <p:sp>
        <p:nvSpPr>
          <p:cNvPr id="6" name="Text Box 6"/>
          <p:cNvSpPr txBox="1">
            <a:spLocks noChangeArrowheads="1"/>
          </p:cNvSpPr>
          <p:nvPr userDrawn="1"/>
        </p:nvSpPr>
        <p:spPr bwMode="auto">
          <a:xfrm>
            <a:off x="0" y="4674396"/>
            <a:ext cx="1297150" cy="246221"/>
          </a:xfrm>
          <a:prstGeom prst="rect">
            <a:avLst/>
          </a:prstGeom>
          <a:noFill/>
          <a:ln w="9525">
            <a:noFill/>
            <a:miter lim="800000"/>
            <a:headEnd/>
            <a:tailEnd/>
          </a:ln>
          <a:effectLst/>
        </p:spPr>
        <p:txBody>
          <a:bodyPr wrap="none">
            <a:spAutoFit/>
          </a:bodyPr>
          <a:lstStyle/>
          <a:p>
            <a:pPr>
              <a:defRPr/>
            </a:pPr>
            <a:r>
              <a:rPr lang="en-US" sz="1000"/>
              <a:t>Intel Confidential</a:t>
            </a:r>
          </a:p>
        </p:txBody>
      </p:sp>
      <p:sp>
        <p:nvSpPr>
          <p:cNvPr id="222211" name="Rectangle 3"/>
          <p:cNvSpPr>
            <a:spLocks noGrp="1" noChangeArrowheads="1"/>
          </p:cNvSpPr>
          <p:nvPr>
            <p:ph type="subTitle" sz="quarter" idx="1"/>
          </p:nvPr>
        </p:nvSpPr>
        <p:spPr>
          <a:xfrm>
            <a:off x="889000" y="2714626"/>
            <a:ext cx="7810500" cy="1190625"/>
          </a:xfrm>
        </p:spPr>
        <p:txBody>
          <a:bodyPr lIns="91970" tIns="45986" rIns="91970" bIns="45986"/>
          <a:lstStyle>
            <a:lvl1pPr marL="0" indent="0" algn="r">
              <a:lnSpc>
                <a:spcPct val="100000"/>
              </a:lnSpc>
              <a:spcBef>
                <a:spcPct val="0"/>
              </a:spcBef>
              <a:buFont typeface="Wingdings" pitchFamily="2" charset="2"/>
              <a:buNone/>
              <a:defRPr sz="2400"/>
            </a:lvl1pPr>
          </a:lstStyle>
          <a:p>
            <a:r>
              <a:rPr lang="en-US" smtClean="0"/>
              <a:t>Click to edit Master subtitle style</a:t>
            </a:r>
            <a:endParaRPr lang="en-US"/>
          </a:p>
        </p:txBody>
      </p:sp>
      <p:sp>
        <p:nvSpPr>
          <p:cNvPr id="222212" name="Rectangle 4"/>
          <p:cNvSpPr>
            <a:spLocks noGrp="1" noChangeArrowheads="1"/>
          </p:cNvSpPr>
          <p:nvPr>
            <p:ph type="ctrTitle" sz="quarter"/>
          </p:nvPr>
        </p:nvSpPr>
        <p:spPr>
          <a:xfrm>
            <a:off x="928693" y="1468043"/>
            <a:ext cx="7754937" cy="1103709"/>
          </a:xfrm>
        </p:spPr>
        <p:txBody>
          <a:bodyPr lIns="64217" tIns="32108" rIns="64217" bIns="32108"/>
          <a:lstStyle>
            <a:lvl1pPr algn="r">
              <a:defRPr/>
            </a:lvl1pPr>
          </a:lstStyle>
          <a:p>
            <a:r>
              <a:rPr lang="en-US" smtClean="0"/>
              <a:t>Click to edit Master title style</a:t>
            </a:r>
            <a:endParaRPr lang="en-US"/>
          </a:p>
        </p:txBody>
      </p:sp>
    </p:spTree>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66713" y="571502"/>
            <a:ext cx="4127500" cy="392072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6613" y="571502"/>
            <a:ext cx="4127500" cy="392072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fld id="{EE2556C5-CE8C-6547-B838-EA80C61A4AF7}" type="slidenum">
              <a:rPr lang="en-US" smtClean="0"/>
              <a:pPr/>
              <a:t>‹#›</a:t>
            </a:fld>
            <a:endParaRPr lang="en-US"/>
          </a:p>
        </p:txBody>
      </p:sp>
    </p:spTree>
  </p:cSld>
  <p:clrMapOvr>
    <a:masterClrMapping/>
  </p:clrMapOvr>
  <p:transition>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30"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30"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5"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90"/>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5" y="1076328"/>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fad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4025505"/>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fade/>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fade/>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73850" y="117874"/>
            <a:ext cx="2101850" cy="4374356"/>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65127" y="117874"/>
            <a:ext cx="6156325" cy="437435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fade/>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1"/>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fade/>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365130" y="117873"/>
            <a:ext cx="8410575" cy="567928"/>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366713" y="857252"/>
            <a:ext cx="8407400" cy="3634979"/>
          </a:xfrm>
        </p:spPr>
        <p:txBody>
          <a:bodyPr/>
          <a:lstStyle/>
          <a:p>
            <a:pPr lvl="0"/>
            <a:r>
              <a:rPr lang="en-US" noProof="0" smtClean="0"/>
              <a:t>Click icon to add table</a:t>
            </a:r>
            <a:endParaRPr lang="en-US" noProof="0"/>
          </a:p>
        </p:txBody>
      </p:sp>
    </p:spTree>
  </p:cSld>
  <p:clrMapOvr>
    <a:masterClrMapping/>
  </p:clrMapOvr>
  <p:transition>
    <p:fade/>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3" name="Picture 9" descr="intel_rgb_100"/>
          <p:cNvPicPr>
            <a:picLocks noChangeAspect="1" noChangeArrowheads="1"/>
          </p:cNvPicPr>
          <p:nvPr/>
        </p:nvPicPr>
        <p:blipFill>
          <a:blip r:embed="rId2" cstate="print"/>
          <a:srcRect/>
          <a:stretch>
            <a:fillRect/>
          </a:stretch>
        </p:blipFill>
        <p:spPr bwMode="black">
          <a:xfrm>
            <a:off x="7286632" y="166691"/>
            <a:ext cx="1679575" cy="931069"/>
          </a:xfrm>
          <a:prstGeom prst="rect">
            <a:avLst/>
          </a:prstGeom>
          <a:noFill/>
          <a:ln w="9525">
            <a:noFill/>
            <a:miter lim="800000"/>
            <a:headEnd/>
            <a:tailEnd/>
          </a:ln>
        </p:spPr>
      </p:pic>
      <p:sp>
        <p:nvSpPr>
          <p:cNvPr id="4" name="Rectangle 3"/>
          <p:cNvSpPr>
            <a:spLocks noChangeArrowheads="1"/>
          </p:cNvSpPr>
          <p:nvPr/>
        </p:nvSpPr>
        <p:spPr bwMode="hidden">
          <a:xfrm>
            <a:off x="0" y="4526757"/>
            <a:ext cx="9144000" cy="616744"/>
          </a:xfrm>
          <a:prstGeom prst="rect">
            <a:avLst/>
          </a:prstGeom>
          <a:solidFill>
            <a:schemeClr val="tx2"/>
          </a:solidFill>
          <a:ln w="9525">
            <a:noFill/>
            <a:miter lim="800000"/>
            <a:headEnd/>
            <a:tailEnd/>
          </a:ln>
          <a:effectLst/>
        </p:spPr>
        <p:txBody>
          <a:bodyPr wrap="none" anchor="ctr"/>
          <a:lstStyle/>
          <a:p>
            <a:pPr>
              <a:defRPr/>
            </a:pPr>
            <a:endParaRPr lang="en-US"/>
          </a:p>
        </p:txBody>
      </p:sp>
      <p:sp>
        <p:nvSpPr>
          <p:cNvPr id="5" name="Text Box 5"/>
          <p:cNvSpPr txBox="1">
            <a:spLocks noChangeArrowheads="1"/>
          </p:cNvSpPr>
          <p:nvPr/>
        </p:nvSpPr>
        <p:spPr bwMode="auto">
          <a:xfrm>
            <a:off x="3816024" y="4937526"/>
            <a:ext cx="1511952" cy="276999"/>
          </a:xfrm>
          <a:prstGeom prst="rect">
            <a:avLst/>
          </a:prstGeom>
          <a:noFill/>
          <a:ln w="9525">
            <a:noFill/>
            <a:miter lim="800000"/>
            <a:headEnd/>
            <a:tailEnd/>
          </a:ln>
          <a:effectLst/>
        </p:spPr>
        <p:txBody>
          <a:bodyPr wrap="none">
            <a:spAutoFit/>
          </a:bodyPr>
          <a:lstStyle/>
          <a:p>
            <a:pPr algn="ctr">
              <a:defRPr/>
            </a:pPr>
            <a:r>
              <a:rPr lang="en-US" sz="1200">
                <a:solidFill>
                  <a:schemeClr val="bg1"/>
                </a:solidFill>
                <a:latin typeface="Verdana" pitchFamily="34" charset="0"/>
              </a:rPr>
              <a:t>Intel Confidential</a:t>
            </a:r>
          </a:p>
        </p:txBody>
      </p:sp>
      <p:sp>
        <p:nvSpPr>
          <p:cNvPr id="6" name="Rectangle 6"/>
          <p:cNvSpPr>
            <a:spLocks noChangeArrowheads="1"/>
          </p:cNvSpPr>
          <p:nvPr/>
        </p:nvSpPr>
        <p:spPr bwMode="auto">
          <a:xfrm>
            <a:off x="7" y="4914900"/>
            <a:ext cx="415925" cy="228600"/>
          </a:xfrm>
          <a:prstGeom prst="rect">
            <a:avLst/>
          </a:prstGeom>
          <a:noFill/>
          <a:ln w="9525">
            <a:noFill/>
            <a:miter lim="800000"/>
            <a:headEnd/>
            <a:tailEnd/>
          </a:ln>
          <a:effectLst/>
        </p:spPr>
        <p:txBody>
          <a:bodyPr lIns="0" tIns="0" rIns="0" bIns="0" anchor="ctr" anchorCtr="1"/>
          <a:lstStyle/>
          <a:p>
            <a:pPr eaLnBrk="0" hangingPunct="0">
              <a:defRPr/>
            </a:pPr>
            <a:fld id="{366E8216-DD3A-4FB5-8D52-159012B049AB}" type="slidenum">
              <a:rPr lang="en-US" sz="900" b="1">
                <a:solidFill>
                  <a:schemeClr val="bg1"/>
                </a:solidFill>
                <a:latin typeface="Verdana" pitchFamily="34" charset="0"/>
              </a:rPr>
              <a:pPr eaLnBrk="0" hangingPunct="0">
                <a:defRPr/>
              </a:pPr>
              <a:t>‹#›</a:t>
            </a:fld>
            <a:endParaRPr lang="en-US" sz="900" b="1">
              <a:solidFill>
                <a:schemeClr val="bg1"/>
              </a:solidFill>
              <a:latin typeface="Verdana" pitchFamily="34" charset="0"/>
            </a:endParaRPr>
          </a:p>
        </p:txBody>
      </p:sp>
      <p:sp>
        <p:nvSpPr>
          <p:cNvPr id="7" name="Rectangle 7"/>
          <p:cNvSpPr>
            <a:spLocks noChangeArrowheads="1"/>
          </p:cNvSpPr>
          <p:nvPr/>
        </p:nvSpPr>
        <p:spPr bwMode="auto">
          <a:xfrm>
            <a:off x="6731007" y="4616054"/>
            <a:ext cx="1089025" cy="456009"/>
          </a:xfrm>
          <a:prstGeom prst="rect">
            <a:avLst/>
          </a:prstGeom>
          <a:noFill/>
          <a:ln w="9525">
            <a:noFill/>
            <a:miter lim="800000"/>
            <a:headEnd/>
            <a:tailEnd/>
          </a:ln>
          <a:effectLst/>
        </p:spPr>
        <p:txBody>
          <a:bodyPr anchor="ctr"/>
          <a:lstStyle/>
          <a:p>
            <a:pPr>
              <a:defRPr/>
            </a:pPr>
            <a:r>
              <a:rPr lang="en-US" sz="1000" b="1">
                <a:solidFill>
                  <a:schemeClr val="bg1"/>
                </a:solidFill>
                <a:latin typeface="Verdana" pitchFamily="34" charset="0"/>
              </a:rPr>
              <a:t>Platform Validation &amp; Enabling</a:t>
            </a:r>
          </a:p>
        </p:txBody>
      </p:sp>
      <p:sp>
        <p:nvSpPr>
          <p:cNvPr id="8" name="Rectangle 8"/>
          <p:cNvSpPr>
            <a:spLocks noChangeArrowheads="1"/>
          </p:cNvSpPr>
          <p:nvPr userDrawn="1"/>
        </p:nvSpPr>
        <p:spPr bwMode="auto">
          <a:xfrm>
            <a:off x="914400" y="2571752"/>
            <a:ext cx="7810500" cy="1190625"/>
          </a:xfrm>
          <a:prstGeom prst="rect">
            <a:avLst/>
          </a:prstGeom>
          <a:noFill/>
          <a:ln w="9525">
            <a:noFill/>
            <a:miter lim="800000"/>
            <a:headEnd/>
            <a:tailEnd/>
          </a:ln>
          <a:effectLst/>
        </p:spPr>
        <p:txBody>
          <a:bodyPr lIns="92035" tIns="46019" rIns="92035" bIns="46019"/>
          <a:lstStyle/>
          <a:p>
            <a:pPr>
              <a:defRPr/>
            </a:pPr>
            <a:r>
              <a:rPr lang="en-US"/>
              <a:t>John Barton</a:t>
            </a:r>
          </a:p>
          <a:p>
            <a:pPr>
              <a:defRPr/>
            </a:pPr>
            <a:r>
              <a:rPr lang="en-US"/>
              <a:t>Platform Validation &amp; Enabling</a:t>
            </a:r>
          </a:p>
          <a:p>
            <a:pPr>
              <a:defRPr/>
            </a:pPr>
            <a:r>
              <a:rPr lang="en-US"/>
              <a:t>March 5th, 2007</a:t>
            </a:r>
          </a:p>
        </p:txBody>
      </p:sp>
      <p:sp>
        <p:nvSpPr>
          <p:cNvPr id="607236" name="Rectangle 4"/>
          <p:cNvSpPr>
            <a:spLocks noGrp="1" noChangeArrowheads="1"/>
          </p:cNvSpPr>
          <p:nvPr>
            <p:ph type="ctrTitle" sz="quarter"/>
          </p:nvPr>
        </p:nvSpPr>
        <p:spPr>
          <a:xfrm>
            <a:off x="928695" y="1468043"/>
            <a:ext cx="7754937" cy="1103709"/>
          </a:xfrm>
        </p:spPr>
        <p:txBody>
          <a:bodyPr lIns="64264" tIns="32131" rIns="64264" bIns="32131" anchor="ctr"/>
          <a:lstStyle>
            <a:lvl1pPr algn="r">
              <a:defRPr/>
            </a:lvl1pPr>
          </a:lstStyle>
          <a:p>
            <a:r>
              <a:rPr lang="en-US" smtClean="0"/>
              <a:t>Click to edit Master title style</a:t>
            </a:r>
            <a:endParaRPr lang="en-US"/>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sldNum" sz="quarter" idx="10"/>
          </p:nvPr>
        </p:nvSpPr>
        <p:spPr>
          <a:ln/>
        </p:spPr>
        <p:txBody>
          <a:bodyPr/>
          <a:lstStyle>
            <a:lvl1pPr>
              <a:defRPr/>
            </a:lvl1pPr>
          </a:lstStyle>
          <a:p>
            <a:fld id="{EE2556C5-CE8C-6547-B838-EA80C61A4AF7}" type="slidenum">
              <a:rPr lang="en-US" smtClean="0"/>
              <a:pPr/>
              <a:t>‹#›</a:t>
            </a:fld>
            <a:endParaRPr lang="en-US" dirty="0"/>
          </a:p>
        </p:txBody>
      </p:sp>
    </p:spTree>
  </p:cSld>
  <p:clrMapOvr>
    <a:masterClrMapping/>
  </p:clrMapOvr>
  <p:transition>
    <p:fade/>
  </p:transition>
  <p:hf hdr="0" ftr="0" dt="0"/>
</p:sldLayout>
</file>

<file path=ppt/slideLayouts/slideLayout3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pPr>
              <a:defRPr/>
            </a:pPr>
            <a:endParaRPr lang="en-US"/>
          </a:p>
        </p:txBody>
      </p:sp>
    </p:spTree>
  </p:cSld>
  <p:clrMapOvr>
    <a:masterClrMapping/>
  </p:clrMapOvr>
  <p:transition>
    <p:fade/>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9"/>
          <p:cNvSpPr>
            <a:spLocks noGrp="1" noChangeArrowheads="1"/>
          </p:cNvSpPr>
          <p:nvPr>
            <p:ph type="dt" sz="half" idx="10"/>
          </p:nvPr>
        </p:nvSpPr>
        <p:spPr>
          <a:ln/>
        </p:spPr>
        <p:txBody>
          <a:bodyPr/>
          <a:lstStyle>
            <a:lvl1pPr>
              <a:defRPr/>
            </a:lvl1pPr>
          </a:lstStyle>
          <a:p>
            <a:pPr>
              <a:defRPr/>
            </a:pPr>
            <a:endParaRPr lang="en-US"/>
          </a:p>
        </p:txBody>
      </p:sp>
    </p:spTree>
  </p:cSld>
  <p:clrMapOvr>
    <a:masterClrMapping/>
  </p:clrMapOvr>
  <p:transition>
    <p:fade/>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66713" y="685803"/>
            <a:ext cx="4127500" cy="380642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6613" y="685803"/>
            <a:ext cx="4127500" cy="380642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9"/>
          <p:cNvSpPr>
            <a:spLocks noGrp="1" noChangeArrowheads="1"/>
          </p:cNvSpPr>
          <p:nvPr>
            <p:ph type="dt" sz="half" idx="10"/>
          </p:nvPr>
        </p:nvSpPr>
        <p:spPr>
          <a:ln/>
        </p:spPr>
        <p:txBody>
          <a:bodyPr/>
          <a:lstStyle>
            <a:lvl1pPr>
              <a:defRPr/>
            </a:lvl1pPr>
          </a:lstStyle>
          <a:p>
            <a:pPr>
              <a:defRPr/>
            </a:pPr>
            <a:endParaRPr lang="en-US"/>
          </a:p>
        </p:txBody>
      </p:sp>
    </p:spTree>
  </p:cSld>
  <p:clrMapOvr>
    <a:masterClrMapping/>
  </p:clrMapOvr>
  <p:transition>
    <p:fade/>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32"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32"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9"/>
          <p:cNvSpPr>
            <a:spLocks noGrp="1" noChangeArrowheads="1"/>
          </p:cNvSpPr>
          <p:nvPr>
            <p:ph type="dt" sz="half" idx="10"/>
          </p:nvPr>
        </p:nvSpPr>
        <p:spPr>
          <a:ln/>
        </p:spPr>
        <p:txBody>
          <a:bodyPr/>
          <a:lstStyle>
            <a:lvl1pPr>
              <a:defRPr/>
            </a:lvl1pPr>
          </a:lstStyle>
          <a:p>
            <a:pPr>
              <a:defRPr/>
            </a:pPr>
            <a:endParaRPr lang="en-US"/>
          </a:p>
        </p:txBody>
      </p:sp>
    </p:spTree>
  </p:cSld>
  <p:clrMapOvr>
    <a:masterClrMapping/>
  </p:clrMapOvr>
  <p:transition>
    <p:fade/>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9"/>
          <p:cNvSpPr>
            <a:spLocks noGrp="1" noChangeArrowheads="1"/>
          </p:cNvSpPr>
          <p:nvPr>
            <p:ph type="dt" sz="half" idx="10"/>
          </p:nvPr>
        </p:nvSpPr>
        <p:spPr>
          <a:ln/>
        </p:spPr>
        <p:txBody>
          <a:bodyPr/>
          <a:lstStyle>
            <a:lvl1pPr>
              <a:defRPr/>
            </a:lvl1pPr>
          </a:lstStyle>
          <a:p>
            <a:pPr>
              <a:defRPr/>
            </a:pPr>
            <a:endParaRPr lang="en-US"/>
          </a:p>
        </p:txBody>
      </p:sp>
    </p:spTree>
  </p:cSld>
  <p:clrMapOvr>
    <a:masterClrMapping/>
  </p:clrMapOvr>
  <p:transition>
    <p:fade/>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p:cNvSpPr>
            <a:spLocks noGrp="1" noChangeArrowheads="1"/>
          </p:cNvSpPr>
          <p:nvPr>
            <p:ph type="dt" sz="half" idx="10"/>
          </p:nvPr>
        </p:nvSpPr>
        <p:spPr>
          <a:ln/>
        </p:spPr>
        <p:txBody>
          <a:bodyPr/>
          <a:lstStyle>
            <a:lvl1pPr>
              <a:defRPr/>
            </a:lvl1pPr>
          </a:lstStyle>
          <a:p>
            <a:pPr>
              <a:defRPr/>
            </a:pPr>
            <a:endParaRPr lang="en-US"/>
          </a:p>
        </p:txBody>
      </p:sp>
    </p:spTree>
  </p:cSld>
  <p:clrMapOvr>
    <a:masterClrMapping/>
  </p:clrMapOvr>
  <p:transition>
    <p:fade/>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7"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91"/>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7" y="1076328"/>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endParaRPr lang="en-US"/>
          </a:p>
        </p:txBody>
      </p:sp>
    </p:spTree>
  </p:cSld>
  <p:clrMapOvr>
    <a:masterClrMapping/>
  </p:clrMapOvr>
  <p:transition>
    <p:fade/>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4025506"/>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endParaRPr lang="en-US"/>
          </a:p>
        </p:txBody>
      </p:sp>
    </p:spTree>
  </p:cSld>
  <p:clrMapOvr>
    <a:masterClrMapping/>
  </p:clrMapOvr>
  <p:transition>
    <p:fade/>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pPr>
              <a:defRPr/>
            </a:pPr>
            <a:endParaRPr lang="en-US"/>
          </a:p>
        </p:txBody>
      </p:sp>
    </p:spTree>
  </p:cSld>
  <p:clrMapOvr>
    <a:masterClrMapping/>
  </p:clrMapOvr>
  <p:transition>
    <p:fade/>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73850" y="117874"/>
            <a:ext cx="2101850" cy="4374356"/>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65127" y="117874"/>
            <a:ext cx="6156325" cy="437435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pPr>
              <a:defRPr/>
            </a:pPr>
            <a:endParaRPr lang="en-US"/>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5613" y="1008460"/>
            <a:ext cx="4041775" cy="247769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9788" y="1008460"/>
            <a:ext cx="4043362" cy="247769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sldNum" sz="quarter" idx="10"/>
          </p:nvPr>
        </p:nvSpPr>
        <p:spPr>
          <a:ln/>
        </p:spPr>
        <p:txBody>
          <a:bodyPr/>
          <a:lstStyle>
            <a:lvl1pPr>
              <a:defRPr/>
            </a:lvl1pPr>
          </a:lstStyle>
          <a:p>
            <a:fld id="{EE2556C5-CE8C-6547-B838-EA80C61A4AF7}" type="slidenum">
              <a:rPr lang="en-US" smtClean="0"/>
              <a:pPr/>
              <a:t>‹#›</a:t>
            </a:fld>
            <a:endParaRPr lang="en-US"/>
          </a:p>
        </p:txBody>
      </p:sp>
    </p:spTree>
  </p:cSld>
  <p:clrMapOvr>
    <a:masterClrMapping/>
  </p:clrMapOvr>
  <p:transition>
    <p:fade/>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55613" y="2243191"/>
            <a:ext cx="7686686" cy="1102519"/>
          </a:xfrm>
        </p:spPr>
        <p:txBody>
          <a:bodyPr lIns="0" rIns="0" anchor="b" anchorCtr="0">
            <a:normAutofit/>
          </a:bodyPr>
          <a:lstStyle>
            <a:lvl1pPr>
              <a:defRPr sz="2800" baseline="0">
                <a:solidFill>
                  <a:schemeClr val="bg1"/>
                </a:solidFill>
                <a:latin typeface="Intel Clear Light" panose="020B0404020203020204" pitchFamily="34" charset="0"/>
                <a:cs typeface="Intel Clear Light" panose="020B0404020203020204" pitchFamily="34" charset="0"/>
              </a:defRPr>
            </a:lvl1pPr>
          </a:lstStyle>
          <a:p>
            <a:r>
              <a:rPr lang="en-US" dirty="0" smtClean="0"/>
              <a:t>28pt Light Title of Presentation</a:t>
            </a:r>
            <a:br>
              <a:rPr lang="en-US" dirty="0" smtClean="0"/>
            </a:br>
            <a:r>
              <a:rPr lang="en-US" dirty="0" smtClean="0"/>
              <a:t>Title of Presentation Line Two</a:t>
            </a:r>
            <a:endParaRPr lang="en-US" dirty="0"/>
          </a:p>
        </p:txBody>
      </p:sp>
      <p:sp>
        <p:nvSpPr>
          <p:cNvPr id="3" name="Subtitle 2"/>
          <p:cNvSpPr>
            <a:spLocks noGrp="1"/>
          </p:cNvSpPr>
          <p:nvPr>
            <p:ph type="subTitle" idx="1" hasCustomPrompt="1"/>
          </p:nvPr>
        </p:nvSpPr>
        <p:spPr>
          <a:xfrm>
            <a:off x="455613" y="3488724"/>
            <a:ext cx="6330212" cy="925360"/>
          </a:xfrm>
        </p:spPr>
        <p:txBody>
          <a:bodyPr lIns="0" rIns="0">
            <a:normAutofit/>
          </a:bodyPr>
          <a:lstStyle>
            <a:lvl1pPr marL="0" indent="0" algn="l">
              <a:buNone/>
              <a:defRPr sz="1200" b="1" baseline="0">
                <a:solidFill>
                  <a:schemeClr val="bg1"/>
                </a:solidFill>
                <a:latin typeface="Intel Clear" panose="020B0604020203020204" pitchFamily="34" charset="0"/>
                <a:cs typeface="Intel Clear" panose="020B0604020203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12pt Medium Subhead, Date, Etc.</a:t>
            </a:r>
            <a:endParaRPr lang="en-US" dirty="0"/>
          </a:p>
        </p:txBody>
      </p:sp>
      <p:pic>
        <p:nvPicPr>
          <p:cNvPr id="8" name="Picture 7" descr="int_lookins_hrz_rgb_wht_24.png"/>
          <p:cNvPicPr>
            <a:picLocks noChangeAspect="1"/>
          </p:cNvPicPr>
          <p:nvPr/>
        </p:nvPicPr>
        <p:blipFill>
          <a:blip r:embed="rId2" cstate="screen">
            <a:extLst>
              <a:ext uri="{28A0092B-C50C-407E-A947-70E740481C1C}">
                <a14:useLocalDpi xmlns:a14="http://schemas.microsoft.com/office/drawing/2010/main" val="0"/>
              </a:ext>
            </a:extLst>
          </a:blip>
          <a:stretch>
            <a:fillRect/>
          </a:stretch>
        </p:blipFill>
        <p:spPr>
          <a:xfrm>
            <a:off x="436572" y="1447525"/>
            <a:ext cx="1969926" cy="579489"/>
          </a:xfrm>
          <a:prstGeom prst="rect">
            <a:avLst/>
          </a:prstGeom>
        </p:spPr>
      </p:pic>
      <p:pic>
        <p:nvPicPr>
          <p:cNvPr id="10" name="Picture 3" descr="W:\Clients\Intel\PRODUCTION\2012_13_Production\ASSETS_LOGOS_2012-13\Assets_Complete_2012-13\ PEEL AWAY\Intel_Peels\Intel_Peels_RGB\Peel_rgb_png\peel_rt_btm_drkBlue_rgb_216.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17535" y="4035643"/>
            <a:ext cx="1426464" cy="1102868"/>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8"/>
          <p:cNvSpPr/>
          <p:nvPr/>
        </p:nvSpPr>
        <p:spPr>
          <a:xfrm>
            <a:off x="5477439" y="4688541"/>
            <a:ext cx="2429435" cy="328998"/>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r"/>
            <a:r>
              <a:rPr lang="en-US" sz="1200" dirty="0" smtClean="0">
                <a:solidFill>
                  <a:schemeClr val="bg1"/>
                </a:solidFill>
                <a:latin typeface="Intel Clear" panose="020B0604020203020204" pitchFamily="34" charset="0"/>
              </a:rPr>
              <a:t>DCG</a:t>
            </a:r>
          </a:p>
          <a:p>
            <a:pPr algn="r"/>
            <a:r>
              <a:rPr lang="en-US" sz="900" dirty="0" smtClean="0">
                <a:solidFill>
                  <a:schemeClr val="bg1"/>
                </a:solidFill>
                <a:latin typeface="Intel Clear" panose="020B0604020203020204" pitchFamily="34" charset="0"/>
              </a:rPr>
              <a:t>Data Center Group</a:t>
            </a:r>
            <a:endParaRPr lang="en-US" sz="1100" dirty="0">
              <a:solidFill>
                <a:schemeClr val="bg1"/>
              </a:solidFill>
              <a:latin typeface="Intel Clear" panose="020B0604020203020204" pitchFamily="34" charset="0"/>
            </a:endParaRPr>
          </a:p>
        </p:txBody>
      </p:sp>
    </p:spTree>
    <p:extLst>
      <p:ext uri="{BB962C8B-B14F-4D97-AF65-F5344CB8AC3E}">
        <p14:creationId xmlns:p14="http://schemas.microsoft.com/office/powerpoint/2010/main" val="62971752"/>
      </p:ext>
    </p:extLst>
  </p:cSld>
  <p:clrMapOvr>
    <a:masterClrMapping/>
  </p:clrMapOvr>
  <p:timing>
    <p:tnLst>
      <p:par>
        <p:cTn id="1" dur="indefinite" restart="never" nodeType="tmRoot"/>
      </p:par>
    </p:tnLst>
  </p:timing>
  <p:hf hdr="0" ftr="0" dt="0"/>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type="title" preserve="1">
  <p:cSld name="Title Slide 2">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55613" y="2355677"/>
            <a:ext cx="7686686" cy="1102519"/>
          </a:xfrm>
        </p:spPr>
        <p:txBody>
          <a:bodyPr lIns="0" rIns="0" anchor="b" anchorCtr="0">
            <a:normAutofit/>
          </a:bodyPr>
          <a:lstStyle>
            <a:lvl1pPr>
              <a:defRPr sz="2800" baseline="0">
                <a:solidFill>
                  <a:schemeClr val="bg1"/>
                </a:solidFill>
                <a:latin typeface="Intel Clear Light" panose="020B0404020203020204" pitchFamily="34" charset="0"/>
                <a:cs typeface="Intel Clear Light" panose="020B0404020203020204" pitchFamily="34" charset="0"/>
              </a:defRPr>
            </a:lvl1pPr>
          </a:lstStyle>
          <a:p>
            <a:r>
              <a:rPr lang="en-US" dirty="0" smtClean="0"/>
              <a:t>28pt Light Title of Presentation</a:t>
            </a:r>
            <a:br>
              <a:rPr lang="en-US" dirty="0" smtClean="0"/>
            </a:br>
            <a:r>
              <a:rPr lang="en-US" dirty="0" smtClean="0"/>
              <a:t>Title of Presentation Line Two</a:t>
            </a:r>
            <a:endParaRPr lang="en-US" dirty="0"/>
          </a:p>
        </p:txBody>
      </p:sp>
      <p:sp>
        <p:nvSpPr>
          <p:cNvPr id="3" name="Subtitle 2"/>
          <p:cNvSpPr>
            <a:spLocks noGrp="1"/>
          </p:cNvSpPr>
          <p:nvPr>
            <p:ph type="subTitle" idx="1" hasCustomPrompt="1"/>
          </p:nvPr>
        </p:nvSpPr>
        <p:spPr>
          <a:xfrm>
            <a:off x="455613" y="3623202"/>
            <a:ext cx="6330212" cy="925360"/>
          </a:xfrm>
        </p:spPr>
        <p:txBody>
          <a:bodyPr lIns="0" rIns="0">
            <a:normAutofit/>
          </a:bodyPr>
          <a:lstStyle>
            <a:lvl1pPr marL="0" indent="0" algn="l">
              <a:buNone/>
              <a:defRPr sz="1200" b="1" baseline="0">
                <a:solidFill>
                  <a:srgbClr val="FFDA00"/>
                </a:solidFill>
                <a:latin typeface="Intel Clear" panose="020B0604020203020204" pitchFamily="34" charset="0"/>
                <a:cs typeface="Intel Clear" panose="020B0604020203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12pt Medium Subhead, Date, Etc.</a:t>
            </a:r>
            <a:endParaRPr lang="en-US" dirty="0"/>
          </a:p>
        </p:txBody>
      </p:sp>
      <p:sp>
        <p:nvSpPr>
          <p:cNvPr id="5" name="Freeform 4"/>
          <p:cNvSpPr/>
          <p:nvPr/>
        </p:nvSpPr>
        <p:spPr>
          <a:xfrm>
            <a:off x="-7472" y="-10995"/>
            <a:ext cx="9152065" cy="531704"/>
          </a:xfrm>
          <a:custGeom>
            <a:avLst/>
            <a:gdLst>
              <a:gd name="connsiteX0" fmla="*/ 7471 w 9158942"/>
              <a:gd name="connsiteY0" fmla="*/ 0 h 911412"/>
              <a:gd name="connsiteX1" fmla="*/ 0 w 9158942"/>
              <a:gd name="connsiteY1" fmla="*/ 903941 h 911412"/>
              <a:gd name="connsiteX2" fmla="*/ 5393765 w 9158942"/>
              <a:gd name="connsiteY2" fmla="*/ 911412 h 911412"/>
              <a:gd name="connsiteX3" fmla="*/ 5909236 w 9158942"/>
              <a:gd name="connsiteY3" fmla="*/ 597647 h 911412"/>
              <a:gd name="connsiteX4" fmla="*/ 9151471 w 9158942"/>
              <a:gd name="connsiteY4" fmla="*/ 605118 h 911412"/>
              <a:gd name="connsiteX5" fmla="*/ 9158942 w 9158942"/>
              <a:gd name="connsiteY5" fmla="*/ 0 h 911412"/>
              <a:gd name="connsiteX6" fmla="*/ 7471 w 9158942"/>
              <a:gd name="connsiteY6" fmla="*/ 0 h 911412"/>
              <a:gd name="connsiteX0" fmla="*/ 7471 w 9158942"/>
              <a:gd name="connsiteY0" fmla="*/ 0 h 911412"/>
              <a:gd name="connsiteX1" fmla="*/ 0 w 9158942"/>
              <a:gd name="connsiteY1" fmla="*/ 903941 h 911412"/>
              <a:gd name="connsiteX2" fmla="*/ 5393765 w 9158942"/>
              <a:gd name="connsiteY2" fmla="*/ 911412 h 911412"/>
              <a:gd name="connsiteX3" fmla="*/ 5909236 w 9158942"/>
              <a:gd name="connsiteY3" fmla="*/ 597647 h 911412"/>
              <a:gd name="connsiteX4" fmla="*/ 9151471 w 9158942"/>
              <a:gd name="connsiteY4" fmla="*/ 591991 h 911412"/>
              <a:gd name="connsiteX5" fmla="*/ 9158942 w 9158942"/>
              <a:gd name="connsiteY5" fmla="*/ 0 h 911412"/>
              <a:gd name="connsiteX6" fmla="*/ 7471 w 9158942"/>
              <a:gd name="connsiteY6" fmla="*/ 0 h 911412"/>
              <a:gd name="connsiteX0" fmla="*/ 7471 w 9158942"/>
              <a:gd name="connsiteY0" fmla="*/ 0 h 911412"/>
              <a:gd name="connsiteX1" fmla="*/ 0 w 9158942"/>
              <a:gd name="connsiteY1" fmla="*/ 903941 h 911412"/>
              <a:gd name="connsiteX2" fmla="*/ 5393765 w 9158942"/>
              <a:gd name="connsiteY2" fmla="*/ 911412 h 911412"/>
              <a:gd name="connsiteX3" fmla="*/ 5909236 w 9158942"/>
              <a:gd name="connsiteY3" fmla="*/ 597647 h 911412"/>
              <a:gd name="connsiteX4" fmla="*/ 9148189 w 9158942"/>
              <a:gd name="connsiteY4" fmla="*/ 601837 h 911412"/>
              <a:gd name="connsiteX5" fmla="*/ 9158942 w 9158942"/>
              <a:gd name="connsiteY5" fmla="*/ 0 h 911412"/>
              <a:gd name="connsiteX6" fmla="*/ 7471 w 9158942"/>
              <a:gd name="connsiteY6" fmla="*/ 0 h 911412"/>
              <a:gd name="connsiteX0" fmla="*/ 7471 w 9148711"/>
              <a:gd name="connsiteY0" fmla="*/ 0 h 911412"/>
              <a:gd name="connsiteX1" fmla="*/ 0 w 9148711"/>
              <a:gd name="connsiteY1" fmla="*/ 903941 h 911412"/>
              <a:gd name="connsiteX2" fmla="*/ 5393765 w 9148711"/>
              <a:gd name="connsiteY2" fmla="*/ 911412 h 911412"/>
              <a:gd name="connsiteX3" fmla="*/ 5909236 w 9148711"/>
              <a:gd name="connsiteY3" fmla="*/ 597647 h 911412"/>
              <a:gd name="connsiteX4" fmla="*/ 9148189 w 9148711"/>
              <a:gd name="connsiteY4" fmla="*/ 601837 h 911412"/>
              <a:gd name="connsiteX5" fmla="*/ 9145816 w 9148711"/>
              <a:gd name="connsiteY5" fmla="*/ 0 h 911412"/>
              <a:gd name="connsiteX6" fmla="*/ 7471 w 9148711"/>
              <a:gd name="connsiteY6" fmla="*/ 0 h 911412"/>
              <a:gd name="connsiteX0" fmla="*/ 7471 w 9155661"/>
              <a:gd name="connsiteY0" fmla="*/ 0 h 911412"/>
              <a:gd name="connsiteX1" fmla="*/ 0 w 9155661"/>
              <a:gd name="connsiteY1" fmla="*/ 903941 h 911412"/>
              <a:gd name="connsiteX2" fmla="*/ 5393765 w 9155661"/>
              <a:gd name="connsiteY2" fmla="*/ 911412 h 911412"/>
              <a:gd name="connsiteX3" fmla="*/ 5909236 w 9155661"/>
              <a:gd name="connsiteY3" fmla="*/ 597647 h 911412"/>
              <a:gd name="connsiteX4" fmla="*/ 9148189 w 9155661"/>
              <a:gd name="connsiteY4" fmla="*/ 601837 h 911412"/>
              <a:gd name="connsiteX5" fmla="*/ 9155661 w 9155661"/>
              <a:gd name="connsiteY5" fmla="*/ 0 h 911412"/>
              <a:gd name="connsiteX6" fmla="*/ 7471 w 9155661"/>
              <a:gd name="connsiteY6" fmla="*/ 0 h 911412"/>
              <a:gd name="connsiteX0" fmla="*/ 7471 w 9158556"/>
              <a:gd name="connsiteY0" fmla="*/ 0 h 911412"/>
              <a:gd name="connsiteX1" fmla="*/ 0 w 9158556"/>
              <a:gd name="connsiteY1" fmla="*/ 903941 h 911412"/>
              <a:gd name="connsiteX2" fmla="*/ 5393765 w 9158556"/>
              <a:gd name="connsiteY2" fmla="*/ 911412 h 911412"/>
              <a:gd name="connsiteX3" fmla="*/ 5909236 w 9158556"/>
              <a:gd name="connsiteY3" fmla="*/ 597647 h 911412"/>
              <a:gd name="connsiteX4" fmla="*/ 9158034 w 9158556"/>
              <a:gd name="connsiteY4" fmla="*/ 598555 h 911412"/>
              <a:gd name="connsiteX5" fmla="*/ 9155661 w 9158556"/>
              <a:gd name="connsiteY5" fmla="*/ 0 h 911412"/>
              <a:gd name="connsiteX6" fmla="*/ 7471 w 9158556"/>
              <a:gd name="connsiteY6" fmla="*/ 0 h 911412"/>
              <a:gd name="connsiteX0" fmla="*/ 7471 w 9155661"/>
              <a:gd name="connsiteY0" fmla="*/ 0 h 911412"/>
              <a:gd name="connsiteX1" fmla="*/ 0 w 9155661"/>
              <a:gd name="connsiteY1" fmla="*/ 903941 h 911412"/>
              <a:gd name="connsiteX2" fmla="*/ 5393765 w 9155661"/>
              <a:gd name="connsiteY2" fmla="*/ 911412 h 911412"/>
              <a:gd name="connsiteX3" fmla="*/ 5909236 w 9155661"/>
              <a:gd name="connsiteY3" fmla="*/ 597647 h 911412"/>
              <a:gd name="connsiteX4" fmla="*/ 9151470 w 9155661"/>
              <a:gd name="connsiteY4" fmla="*/ 595274 h 911412"/>
              <a:gd name="connsiteX5" fmla="*/ 9155661 w 9155661"/>
              <a:gd name="connsiteY5" fmla="*/ 0 h 911412"/>
              <a:gd name="connsiteX6" fmla="*/ 7471 w 9155661"/>
              <a:gd name="connsiteY6" fmla="*/ 0 h 911412"/>
              <a:gd name="connsiteX0" fmla="*/ 522 w 9158557"/>
              <a:gd name="connsiteY0" fmla="*/ 0 h 911412"/>
              <a:gd name="connsiteX1" fmla="*/ 2896 w 9158557"/>
              <a:gd name="connsiteY1" fmla="*/ 903941 h 911412"/>
              <a:gd name="connsiteX2" fmla="*/ 5396661 w 9158557"/>
              <a:gd name="connsiteY2" fmla="*/ 911412 h 911412"/>
              <a:gd name="connsiteX3" fmla="*/ 5912132 w 9158557"/>
              <a:gd name="connsiteY3" fmla="*/ 597647 h 911412"/>
              <a:gd name="connsiteX4" fmla="*/ 9154366 w 9158557"/>
              <a:gd name="connsiteY4" fmla="*/ 595274 h 911412"/>
              <a:gd name="connsiteX5" fmla="*/ 9158557 w 9158557"/>
              <a:gd name="connsiteY5" fmla="*/ 0 h 911412"/>
              <a:gd name="connsiteX6" fmla="*/ 522 w 9158557"/>
              <a:gd name="connsiteY6" fmla="*/ 0 h 911412"/>
              <a:gd name="connsiteX0" fmla="*/ 522 w 9158557"/>
              <a:gd name="connsiteY0" fmla="*/ 0 h 917068"/>
              <a:gd name="connsiteX1" fmla="*/ 2896 w 9158557"/>
              <a:gd name="connsiteY1" fmla="*/ 917068 h 917068"/>
              <a:gd name="connsiteX2" fmla="*/ 5396661 w 9158557"/>
              <a:gd name="connsiteY2" fmla="*/ 911412 h 917068"/>
              <a:gd name="connsiteX3" fmla="*/ 5912132 w 9158557"/>
              <a:gd name="connsiteY3" fmla="*/ 597647 h 917068"/>
              <a:gd name="connsiteX4" fmla="*/ 9154366 w 9158557"/>
              <a:gd name="connsiteY4" fmla="*/ 595274 h 917068"/>
              <a:gd name="connsiteX5" fmla="*/ 9158557 w 9158557"/>
              <a:gd name="connsiteY5" fmla="*/ 0 h 917068"/>
              <a:gd name="connsiteX6" fmla="*/ 522 w 9158557"/>
              <a:gd name="connsiteY6" fmla="*/ 0 h 917068"/>
              <a:gd name="connsiteX0" fmla="*/ 522 w 9158557"/>
              <a:gd name="connsiteY0" fmla="*/ 0 h 911412"/>
              <a:gd name="connsiteX1" fmla="*/ 2896 w 9158557"/>
              <a:gd name="connsiteY1" fmla="*/ 910555 h 911412"/>
              <a:gd name="connsiteX2" fmla="*/ 5396661 w 9158557"/>
              <a:gd name="connsiteY2" fmla="*/ 911412 h 911412"/>
              <a:gd name="connsiteX3" fmla="*/ 5912132 w 9158557"/>
              <a:gd name="connsiteY3" fmla="*/ 597647 h 911412"/>
              <a:gd name="connsiteX4" fmla="*/ 9154366 w 9158557"/>
              <a:gd name="connsiteY4" fmla="*/ 595274 h 911412"/>
              <a:gd name="connsiteX5" fmla="*/ 9158557 w 9158557"/>
              <a:gd name="connsiteY5" fmla="*/ 0 h 911412"/>
              <a:gd name="connsiteX6" fmla="*/ 522 w 9158557"/>
              <a:gd name="connsiteY6" fmla="*/ 0 h 911412"/>
              <a:gd name="connsiteX0" fmla="*/ 80091 w 9155661"/>
              <a:gd name="connsiteY0" fmla="*/ 241917 h 911412"/>
              <a:gd name="connsiteX1" fmla="*/ 0 w 9155661"/>
              <a:gd name="connsiteY1" fmla="*/ 910555 h 911412"/>
              <a:gd name="connsiteX2" fmla="*/ 5393765 w 9155661"/>
              <a:gd name="connsiteY2" fmla="*/ 911412 h 911412"/>
              <a:gd name="connsiteX3" fmla="*/ 5909236 w 9155661"/>
              <a:gd name="connsiteY3" fmla="*/ 597647 h 911412"/>
              <a:gd name="connsiteX4" fmla="*/ 9151470 w 9155661"/>
              <a:gd name="connsiteY4" fmla="*/ 595274 h 911412"/>
              <a:gd name="connsiteX5" fmla="*/ 9155661 w 9155661"/>
              <a:gd name="connsiteY5" fmla="*/ 0 h 911412"/>
              <a:gd name="connsiteX6" fmla="*/ 80091 w 9155661"/>
              <a:gd name="connsiteY6" fmla="*/ 241917 h 911412"/>
              <a:gd name="connsiteX0" fmla="*/ 3124 w 9155661"/>
              <a:gd name="connsiteY0" fmla="*/ 175940 h 911412"/>
              <a:gd name="connsiteX1" fmla="*/ 0 w 9155661"/>
              <a:gd name="connsiteY1" fmla="*/ 910555 h 911412"/>
              <a:gd name="connsiteX2" fmla="*/ 5393765 w 9155661"/>
              <a:gd name="connsiteY2" fmla="*/ 911412 h 911412"/>
              <a:gd name="connsiteX3" fmla="*/ 5909236 w 9155661"/>
              <a:gd name="connsiteY3" fmla="*/ 597647 h 911412"/>
              <a:gd name="connsiteX4" fmla="*/ 9151470 w 9155661"/>
              <a:gd name="connsiteY4" fmla="*/ 595274 h 911412"/>
              <a:gd name="connsiteX5" fmla="*/ 9155661 w 9155661"/>
              <a:gd name="connsiteY5" fmla="*/ 0 h 911412"/>
              <a:gd name="connsiteX6" fmla="*/ 3124 w 9155661"/>
              <a:gd name="connsiteY6" fmla="*/ 175940 h 911412"/>
              <a:gd name="connsiteX0" fmla="*/ 3124 w 9155661"/>
              <a:gd name="connsiteY0" fmla="*/ 146617 h 911412"/>
              <a:gd name="connsiteX1" fmla="*/ 0 w 9155661"/>
              <a:gd name="connsiteY1" fmla="*/ 910555 h 911412"/>
              <a:gd name="connsiteX2" fmla="*/ 5393765 w 9155661"/>
              <a:gd name="connsiteY2" fmla="*/ 911412 h 911412"/>
              <a:gd name="connsiteX3" fmla="*/ 5909236 w 9155661"/>
              <a:gd name="connsiteY3" fmla="*/ 597647 h 911412"/>
              <a:gd name="connsiteX4" fmla="*/ 9151470 w 9155661"/>
              <a:gd name="connsiteY4" fmla="*/ 595274 h 911412"/>
              <a:gd name="connsiteX5" fmla="*/ 9155661 w 9155661"/>
              <a:gd name="connsiteY5" fmla="*/ 0 h 911412"/>
              <a:gd name="connsiteX6" fmla="*/ 3124 w 9155661"/>
              <a:gd name="connsiteY6" fmla="*/ 146617 h 911412"/>
              <a:gd name="connsiteX0" fmla="*/ 3124 w 9151521"/>
              <a:gd name="connsiteY0" fmla="*/ 0 h 764795"/>
              <a:gd name="connsiteX1" fmla="*/ 0 w 9151521"/>
              <a:gd name="connsiteY1" fmla="*/ 763938 h 764795"/>
              <a:gd name="connsiteX2" fmla="*/ 5393765 w 9151521"/>
              <a:gd name="connsiteY2" fmla="*/ 764795 h 764795"/>
              <a:gd name="connsiteX3" fmla="*/ 5909236 w 9151521"/>
              <a:gd name="connsiteY3" fmla="*/ 451030 h 764795"/>
              <a:gd name="connsiteX4" fmla="*/ 9151470 w 9151521"/>
              <a:gd name="connsiteY4" fmla="*/ 448657 h 764795"/>
              <a:gd name="connsiteX5" fmla="*/ 9067698 w 9151521"/>
              <a:gd name="connsiteY5" fmla="*/ 21992 h 764795"/>
              <a:gd name="connsiteX6" fmla="*/ 3124 w 9151521"/>
              <a:gd name="connsiteY6" fmla="*/ 0 h 764795"/>
              <a:gd name="connsiteX0" fmla="*/ 3124 w 9152065"/>
              <a:gd name="connsiteY0" fmla="*/ 0 h 764795"/>
              <a:gd name="connsiteX1" fmla="*/ 0 w 9152065"/>
              <a:gd name="connsiteY1" fmla="*/ 763938 h 764795"/>
              <a:gd name="connsiteX2" fmla="*/ 5393765 w 9152065"/>
              <a:gd name="connsiteY2" fmla="*/ 764795 h 764795"/>
              <a:gd name="connsiteX3" fmla="*/ 5909236 w 9152065"/>
              <a:gd name="connsiteY3" fmla="*/ 451030 h 764795"/>
              <a:gd name="connsiteX4" fmla="*/ 9151470 w 9152065"/>
              <a:gd name="connsiteY4" fmla="*/ 448657 h 764795"/>
              <a:gd name="connsiteX5" fmla="*/ 9150163 w 9152065"/>
              <a:gd name="connsiteY5" fmla="*/ 14661 h 764795"/>
              <a:gd name="connsiteX6" fmla="*/ 3124 w 9152065"/>
              <a:gd name="connsiteY6" fmla="*/ 0 h 764795"/>
              <a:gd name="connsiteX0" fmla="*/ 3124 w 9152065"/>
              <a:gd name="connsiteY0" fmla="*/ 0 h 764795"/>
              <a:gd name="connsiteX1" fmla="*/ 0 w 9152065"/>
              <a:gd name="connsiteY1" fmla="*/ 697960 h 764795"/>
              <a:gd name="connsiteX2" fmla="*/ 5393765 w 9152065"/>
              <a:gd name="connsiteY2" fmla="*/ 764795 h 764795"/>
              <a:gd name="connsiteX3" fmla="*/ 5909236 w 9152065"/>
              <a:gd name="connsiteY3" fmla="*/ 451030 h 764795"/>
              <a:gd name="connsiteX4" fmla="*/ 9151470 w 9152065"/>
              <a:gd name="connsiteY4" fmla="*/ 448657 h 764795"/>
              <a:gd name="connsiteX5" fmla="*/ 9150163 w 9152065"/>
              <a:gd name="connsiteY5" fmla="*/ 14661 h 764795"/>
              <a:gd name="connsiteX6" fmla="*/ 3124 w 9152065"/>
              <a:gd name="connsiteY6" fmla="*/ 0 h 764795"/>
              <a:gd name="connsiteX0" fmla="*/ 3124 w 9152065"/>
              <a:gd name="connsiteY0" fmla="*/ 0 h 706148"/>
              <a:gd name="connsiteX1" fmla="*/ 0 w 9152065"/>
              <a:gd name="connsiteY1" fmla="*/ 697960 h 706148"/>
              <a:gd name="connsiteX2" fmla="*/ 5476230 w 9152065"/>
              <a:gd name="connsiteY2" fmla="*/ 706148 h 706148"/>
              <a:gd name="connsiteX3" fmla="*/ 5909236 w 9152065"/>
              <a:gd name="connsiteY3" fmla="*/ 451030 h 706148"/>
              <a:gd name="connsiteX4" fmla="*/ 9151470 w 9152065"/>
              <a:gd name="connsiteY4" fmla="*/ 448657 h 706148"/>
              <a:gd name="connsiteX5" fmla="*/ 9150163 w 9152065"/>
              <a:gd name="connsiteY5" fmla="*/ 14661 h 706148"/>
              <a:gd name="connsiteX6" fmla="*/ 3124 w 9152065"/>
              <a:gd name="connsiteY6" fmla="*/ 0 h 706148"/>
              <a:gd name="connsiteX0" fmla="*/ 3124 w 9152065"/>
              <a:gd name="connsiteY0" fmla="*/ 7331 h 713479"/>
              <a:gd name="connsiteX1" fmla="*/ 0 w 9152065"/>
              <a:gd name="connsiteY1" fmla="*/ 705291 h 713479"/>
              <a:gd name="connsiteX2" fmla="*/ 5476230 w 9152065"/>
              <a:gd name="connsiteY2" fmla="*/ 713479 h 713479"/>
              <a:gd name="connsiteX3" fmla="*/ 5909236 w 9152065"/>
              <a:gd name="connsiteY3" fmla="*/ 458361 h 713479"/>
              <a:gd name="connsiteX4" fmla="*/ 9151470 w 9152065"/>
              <a:gd name="connsiteY4" fmla="*/ 455988 h 713479"/>
              <a:gd name="connsiteX5" fmla="*/ 9150163 w 9152065"/>
              <a:gd name="connsiteY5" fmla="*/ 0 h 713479"/>
              <a:gd name="connsiteX6" fmla="*/ 3124 w 9152065"/>
              <a:gd name="connsiteY6" fmla="*/ 7331 h 713479"/>
              <a:gd name="connsiteX0" fmla="*/ 3124 w 9152065"/>
              <a:gd name="connsiteY0" fmla="*/ 7331 h 705291"/>
              <a:gd name="connsiteX1" fmla="*/ 0 w 9152065"/>
              <a:gd name="connsiteY1" fmla="*/ 705291 h 705291"/>
              <a:gd name="connsiteX2" fmla="*/ 5487226 w 9152065"/>
              <a:gd name="connsiteY2" fmla="*/ 691487 h 705291"/>
              <a:gd name="connsiteX3" fmla="*/ 5909236 w 9152065"/>
              <a:gd name="connsiteY3" fmla="*/ 458361 h 705291"/>
              <a:gd name="connsiteX4" fmla="*/ 9151470 w 9152065"/>
              <a:gd name="connsiteY4" fmla="*/ 455988 h 705291"/>
              <a:gd name="connsiteX5" fmla="*/ 9150163 w 9152065"/>
              <a:gd name="connsiteY5" fmla="*/ 0 h 705291"/>
              <a:gd name="connsiteX6" fmla="*/ 3124 w 9152065"/>
              <a:gd name="connsiteY6" fmla="*/ 7331 h 705291"/>
              <a:gd name="connsiteX0" fmla="*/ 3124 w 9152065"/>
              <a:gd name="connsiteY0" fmla="*/ 7331 h 713479"/>
              <a:gd name="connsiteX1" fmla="*/ 0 w 9152065"/>
              <a:gd name="connsiteY1" fmla="*/ 705291 h 713479"/>
              <a:gd name="connsiteX2" fmla="*/ 5470733 w 9152065"/>
              <a:gd name="connsiteY2" fmla="*/ 713479 h 713479"/>
              <a:gd name="connsiteX3" fmla="*/ 5909236 w 9152065"/>
              <a:gd name="connsiteY3" fmla="*/ 458361 h 713479"/>
              <a:gd name="connsiteX4" fmla="*/ 9151470 w 9152065"/>
              <a:gd name="connsiteY4" fmla="*/ 455988 h 713479"/>
              <a:gd name="connsiteX5" fmla="*/ 9150163 w 9152065"/>
              <a:gd name="connsiteY5" fmla="*/ 0 h 713479"/>
              <a:gd name="connsiteX6" fmla="*/ 3124 w 9152065"/>
              <a:gd name="connsiteY6" fmla="*/ 7331 h 713479"/>
              <a:gd name="connsiteX0" fmla="*/ 3124 w 9152065"/>
              <a:gd name="connsiteY0" fmla="*/ 7331 h 705291"/>
              <a:gd name="connsiteX1" fmla="*/ 0 w 9152065"/>
              <a:gd name="connsiteY1" fmla="*/ 705291 h 705291"/>
              <a:gd name="connsiteX2" fmla="*/ 5470733 w 9152065"/>
              <a:gd name="connsiteY2" fmla="*/ 695319 h 705291"/>
              <a:gd name="connsiteX3" fmla="*/ 5909236 w 9152065"/>
              <a:gd name="connsiteY3" fmla="*/ 458361 h 705291"/>
              <a:gd name="connsiteX4" fmla="*/ 9151470 w 9152065"/>
              <a:gd name="connsiteY4" fmla="*/ 455988 h 705291"/>
              <a:gd name="connsiteX5" fmla="*/ 9150163 w 9152065"/>
              <a:gd name="connsiteY5" fmla="*/ 0 h 705291"/>
              <a:gd name="connsiteX6" fmla="*/ 3124 w 9152065"/>
              <a:gd name="connsiteY6" fmla="*/ 7331 h 705291"/>
              <a:gd name="connsiteX0" fmla="*/ 3124 w 9152065"/>
              <a:gd name="connsiteY0" fmla="*/ 7331 h 708939"/>
              <a:gd name="connsiteX1" fmla="*/ 0 w 9152065"/>
              <a:gd name="connsiteY1" fmla="*/ 705291 h 708939"/>
              <a:gd name="connsiteX2" fmla="*/ 5467329 w 9152065"/>
              <a:gd name="connsiteY2" fmla="*/ 708939 h 708939"/>
              <a:gd name="connsiteX3" fmla="*/ 5909236 w 9152065"/>
              <a:gd name="connsiteY3" fmla="*/ 458361 h 708939"/>
              <a:gd name="connsiteX4" fmla="*/ 9151470 w 9152065"/>
              <a:gd name="connsiteY4" fmla="*/ 455988 h 708939"/>
              <a:gd name="connsiteX5" fmla="*/ 9150163 w 9152065"/>
              <a:gd name="connsiteY5" fmla="*/ 0 h 708939"/>
              <a:gd name="connsiteX6" fmla="*/ 3124 w 9152065"/>
              <a:gd name="connsiteY6" fmla="*/ 7331 h 7089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52065" h="708939">
                <a:moveTo>
                  <a:pt x="3124" y="7331"/>
                </a:moveTo>
                <a:cubicBezTo>
                  <a:pt x="634" y="308645"/>
                  <a:pt x="2490" y="403977"/>
                  <a:pt x="0" y="705291"/>
                </a:cubicBezTo>
                <a:lnTo>
                  <a:pt x="5467329" y="708939"/>
                </a:lnTo>
                <a:lnTo>
                  <a:pt x="5909236" y="458361"/>
                </a:lnTo>
                <a:lnTo>
                  <a:pt x="9151470" y="455988"/>
                </a:lnTo>
                <a:cubicBezTo>
                  <a:pt x="9153960" y="254282"/>
                  <a:pt x="9147673" y="201706"/>
                  <a:pt x="9150163" y="0"/>
                </a:cubicBezTo>
                <a:lnTo>
                  <a:pt x="3124" y="7331"/>
                </a:lnTo>
                <a:close/>
              </a:path>
            </a:pathLst>
          </a:cu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7" name="Picture 6" descr="int_lookins_hrz_rgb_wht_24.png"/>
          <p:cNvPicPr>
            <a:picLocks noChangeAspect="1"/>
          </p:cNvPicPr>
          <p:nvPr/>
        </p:nvPicPr>
        <p:blipFill rotWithShape="1">
          <a:blip r:embed="rId2" cstate="screen">
            <a:extLst>
              <a:ext uri="{28A0092B-C50C-407E-A947-70E740481C1C}">
                <a14:useLocalDpi xmlns:a14="http://schemas.microsoft.com/office/drawing/2010/main" val="0"/>
              </a:ext>
            </a:extLst>
          </a:blip>
          <a:srcRect r="53442"/>
          <a:stretch/>
        </p:blipFill>
        <p:spPr>
          <a:xfrm>
            <a:off x="445773" y="1291835"/>
            <a:ext cx="1252119" cy="791126"/>
          </a:xfrm>
          <a:prstGeom prst="rect">
            <a:avLst/>
          </a:prstGeom>
        </p:spPr>
      </p:pic>
      <p:sp>
        <p:nvSpPr>
          <p:cNvPr id="8" name="Rectangle 7"/>
          <p:cNvSpPr/>
          <p:nvPr/>
        </p:nvSpPr>
        <p:spPr>
          <a:xfrm>
            <a:off x="6615994" y="4688541"/>
            <a:ext cx="2429435" cy="328998"/>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r"/>
            <a:r>
              <a:rPr lang="en-US" sz="1200" dirty="0" smtClean="0">
                <a:solidFill>
                  <a:schemeClr val="bg1"/>
                </a:solidFill>
                <a:latin typeface="Intel Clear" panose="020B0604020203020204" pitchFamily="34" charset="0"/>
              </a:rPr>
              <a:t>DCG </a:t>
            </a:r>
            <a:br>
              <a:rPr lang="en-US" sz="1200" dirty="0" smtClean="0">
                <a:solidFill>
                  <a:schemeClr val="bg1"/>
                </a:solidFill>
                <a:latin typeface="Intel Clear" panose="020B0604020203020204" pitchFamily="34" charset="0"/>
              </a:rPr>
            </a:br>
            <a:r>
              <a:rPr lang="en-US" sz="900" dirty="0" smtClean="0">
                <a:solidFill>
                  <a:schemeClr val="bg1"/>
                </a:solidFill>
                <a:latin typeface="Intel Clear" panose="020B0604020203020204" pitchFamily="34" charset="0"/>
              </a:rPr>
              <a:t>Data Center Group</a:t>
            </a:r>
            <a:endParaRPr lang="en-US" sz="1100" dirty="0">
              <a:solidFill>
                <a:schemeClr val="bg1"/>
              </a:solidFill>
              <a:latin typeface="Intel Clear" panose="020B0604020203020204" pitchFamily="34" charset="0"/>
            </a:endParaRPr>
          </a:p>
        </p:txBody>
      </p:sp>
    </p:spTree>
    <p:extLst>
      <p:ext uri="{BB962C8B-B14F-4D97-AF65-F5344CB8AC3E}">
        <p14:creationId xmlns:p14="http://schemas.microsoft.com/office/powerpoint/2010/main" val="1037813281"/>
      </p:ext>
    </p:extLst>
  </p:cSld>
  <p:clrMapOvr>
    <a:masterClrMapping/>
  </p:clrMapOvr>
  <p:timing>
    <p:tnLst>
      <p:par>
        <p:cTn id="1" dur="indefinite" restart="never" nodeType="tmRoot"/>
      </p:par>
    </p:tnLst>
  </p:timing>
  <p:hf hdr="0" ftr="0" dt="0"/>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183337"/>
            <a:ext cx="8229600" cy="741560"/>
          </a:xfrm>
        </p:spPr>
        <p:txBody>
          <a:bodyPr>
            <a:normAutofit/>
          </a:bodyPr>
          <a:lstStyle>
            <a:lvl1pPr>
              <a:defRPr sz="2800" baseline="0"/>
            </a:lvl1pPr>
          </a:lstStyle>
          <a:p>
            <a:r>
              <a:rPr lang="en-US" dirty="0" smtClean="0"/>
              <a:t>28pt Light headline</a:t>
            </a:r>
            <a:endParaRPr lang="en-US" dirty="0"/>
          </a:p>
        </p:txBody>
      </p:sp>
      <p:sp>
        <p:nvSpPr>
          <p:cNvPr id="4" name="Date Placeholder 3"/>
          <p:cNvSpPr>
            <a:spLocks noGrp="1"/>
          </p:cNvSpPr>
          <p:nvPr>
            <p:ph type="dt" sz="half" idx="10"/>
          </p:nvPr>
        </p:nvSpPr>
        <p:spPr>
          <a:xfrm>
            <a:off x="439270" y="4767264"/>
            <a:ext cx="2133600" cy="273844"/>
          </a:xfrm>
          <a:prstGeom prst="rect">
            <a:avLst/>
          </a:prstGeom>
        </p:spPr>
        <p:txBody>
          <a:bodyPr/>
          <a:lstStyle/>
          <a:p>
            <a:fld id="{73E9CF3A-F480-42AF-8703-E8CA44D0F650}" type="datetime1">
              <a:rPr lang="en-US" smtClean="0"/>
              <a:t>12/2/2014</a:t>
            </a:fld>
            <a:endParaRPr lang="en-US"/>
          </a:p>
        </p:txBody>
      </p:sp>
      <p:sp>
        <p:nvSpPr>
          <p:cNvPr id="6" name="Slide Number Placeholder 5"/>
          <p:cNvSpPr>
            <a:spLocks noGrp="1"/>
          </p:cNvSpPr>
          <p:nvPr>
            <p:ph type="sldNum" sz="quarter" idx="12"/>
          </p:nvPr>
        </p:nvSpPr>
        <p:spPr/>
        <p:txBody>
          <a:bodyPr/>
          <a:lstStyle/>
          <a:p>
            <a:fld id="{EE2556C5-CE8C-6547-B838-EA80C61A4AF7}" type="slidenum">
              <a:rPr lang="en-US" smtClean="0"/>
              <a:pPr/>
              <a:t>‹#›</a:t>
            </a:fld>
            <a:endParaRPr lang="en-US"/>
          </a:p>
        </p:txBody>
      </p:sp>
      <p:sp>
        <p:nvSpPr>
          <p:cNvPr id="8" name="Text Placeholder 2"/>
          <p:cNvSpPr>
            <a:spLocks noGrp="1"/>
          </p:cNvSpPr>
          <p:nvPr>
            <p:ph idx="1"/>
          </p:nvPr>
        </p:nvSpPr>
        <p:spPr>
          <a:xfrm>
            <a:off x="455617" y="1200152"/>
            <a:ext cx="8167047" cy="3469911"/>
          </a:xfrm>
          <a:prstGeom prst="rect">
            <a:avLst/>
          </a:prstGeom>
        </p:spPr>
        <p:txBody>
          <a:bodyPr vert="horz" lIns="0" tIns="0" rIns="0" bIns="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3" name="Footer Placeholder 2"/>
          <p:cNvSpPr>
            <a:spLocks noGrp="1"/>
          </p:cNvSpPr>
          <p:nvPr>
            <p:ph type="ftr" sz="quarter" idx="13"/>
          </p:nvPr>
        </p:nvSpPr>
        <p:spPr/>
        <p:txBody>
          <a:bodyPr/>
          <a:lstStyle/>
          <a:p>
            <a:r>
              <a:rPr lang="en-US" smtClean="0"/>
              <a:t>Intel Restricted Secret</a:t>
            </a:r>
            <a:endParaRPr lang="en-US" dirty="0"/>
          </a:p>
        </p:txBody>
      </p:sp>
    </p:spTree>
    <p:extLst>
      <p:ext uri="{BB962C8B-B14F-4D97-AF65-F5344CB8AC3E}">
        <p14:creationId xmlns:p14="http://schemas.microsoft.com/office/powerpoint/2010/main" val="1675840809"/>
      </p:ext>
    </p:extLst>
  </p:cSld>
  <p:clrMapOvr>
    <a:masterClrMapping/>
  </p:clrMapOvr>
  <p:transition>
    <p:fade/>
  </p:transition>
  <p:timing>
    <p:tnLst>
      <p:par>
        <p:cTn id="1" dur="indefinite" restart="never" nodeType="tmRoot"/>
      </p:par>
    </p:tnLst>
  </p:timing>
</p:sldLayout>
</file>

<file path=ppt/slideLayouts/slideLayout43.xml><?xml version="1.0" encoding="utf-8"?>
<p:sldLayout xmlns:a="http://schemas.openxmlformats.org/drawingml/2006/main" xmlns:r="http://schemas.openxmlformats.org/officeDocument/2006/relationships" xmlns:p="http://schemas.openxmlformats.org/presentationml/2006/main" type="obj" preserve="1">
  <p:cSld name="Big Bullet Title &amp;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183337"/>
            <a:ext cx="8229600" cy="741560"/>
          </a:xfrm>
        </p:spPr>
        <p:txBody>
          <a:bodyPr>
            <a:normAutofit/>
          </a:bodyPr>
          <a:lstStyle>
            <a:lvl1pPr>
              <a:defRPr sz="2800" baseline="0"/>
            </a:lvl1pPr>
          </a:lstStyle>
          <a:p>
            <a:r>
              <a:rPr lang="en-US" dirty="0" smtClean="0"/>
              <a:t>28pt Light headline</a:t>
            </a:r>
            <a:endParaRPr lang="en-US" dirty="0"/>
          </a:p>
        </p:txBody>
      </p:sp>
      <p:sp>
        <p:nvSpPr>
          <p:cNvPr id="3" name="Content Placeholder 2"/>
          <p:cNvSpPr>
            <a:spLocks noGrp="1"/>
          </p:cNvSpPr>
          <p:nvPr>
            <p:ph idx="1" hasCustomPrompt="1"/>
          </p:nvPr>
        </p:nvSpPr>
        <p:spPr>
          <a:xfrm>
            <a:off x="457200" y="1200152"/>
            <a:ext cx="8229600" cy="3468849"/>
          </a:xfrm>
        </p:spPr>
        <p:txBody>
          <a:bodyPr/>
          <a:lstStyle>
            <a:lvl1pPr>
              <a:defRPr sz="1800"/>
            </a:lvl1pPr>
            <a:lvl2pPr>
              <a:defRPr sz="1800"/>
            </a:lvl2pPr>
            <a:lvl3pPr>
              <a:defRPr sz="1800"/>
            </a:lvl3pPr>
          </a:lstStyle>
          <a:p>
            <a:pPr lvl="0"/>
            <a:r>
              <a:rPr lang="en-US" dirty="0" smtClean="0"/>
              <a:t>18pt Medium Sub Line</a:t>
            </a:r>
          </a:p>
          <a:p>
            <a:pPr lvl="1"/>
            <a:r>
              <a:rPr lang="en-US" dirty="0" smtClean="0"/>
              <a:t>18pt Regular Big Bullet One</a:t>
            </a:r>
          </a:p>
          <a:p>
            <a:pPr lvl="2"/>
            <a:r>
              <a:rPr lang="en-US" dirty="0" smtClean="0"/>
              <a:t>Sub-bullet</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439270" y="4767264"/>
            <a:ext cx="2133600" cy="273844"/>
          </a:xfrm>
          <a:prstGeom prst="rect">
            <a:avLst/>
          </a:prstGeom>
        </p:spPr>
        <p:txBody>
          <a:bodyPr/>
          <a:lstStyle/>
          <a:p>
            <a:fld id="{7CE70ADA-B36C-4506-8FDD-68BBE60D8142}" type="datetime1">
              <a:rPr lang="en-US" smtClean="0"/>
              <a:t>12/2/2014</a:t>
            </a:fld>
            <a:endParaRPr lang="en-US"/>
          </a:p>
        </p:txBody>
      </p:sp>
      <p:sp>
        <p:nvSpPr>
          <p:cNvPr id="6" name="Slide Number Placeholder 5"/>
          <p:cNvSpPr>
            <a:spLocks noGrp="1"/>
          </p:cNvSpPr>
          <p:nvPr>
            <p:ph type="sldNum" sz="quarter" idx="12"/>
          </p:nvPr>
        </p:nvSpPr>
        <p:spPr/>
        <p:txBody>
          <a:bodyPr/>
          <a:lstStyle/>
          <a:p>
            <a:fld id="{EE2556C5-CE8C-6547-B838-EA80C61A4AF7}" type="slidenum">
              <a:rPr lang="en-US" smtClean="0"/>
              <a:pPr/>
              <a:t>‹#›</a:t>
            </a:fld>
            <a:endParaRPr lang="en-US" dirty="0"/>
          </a:p>
        </p:txBody>
      </p:sp>
      <p:sp>
        <p:nvSpPr>
          <p:cNvPr id="5" name="Footer Placeholder 4"/>
          <p:cNvSpPr>
            <a:spLocks noGrp="1"/>
          </p:cNvSpPr>
          <p:nvPr>
            <p:ph type="ftr" sz="quarter" idx="13"/>
          </p:nvPr>
        </p:nvSpPr>
        <p:spPr/>
        <p:txBody>
          <a:bodyPr/>
          <a:lstStyle/>
          <a:p>
            <a:r>
              <a:rPr lang="en-US" smtClean="0"/>
              <a:t>Intel Restricted Secret</a:t>
            </a:r>
            <a:endParaRPr lang="en-US" dirty="0"/>
          </a:p>
        </p:txBody>
      </p:sp>
    </p:spTree>
    <p:extLst>
      <p:ext uri="{BB962C8B-B14F-4D97-AF65-F5344CB8AC3E}">
        <p14:creationId xmlns:p14="http://schemas.microsoft.com/office/powerpoint/2010/main" val="1358511826"/>
      </p:ext>
    </p:extLst>
  </p:cSld>
  <p:clrMapOvr>
    <a:masterClrMapping/>
  </p:clrMapOvr>
  <p:timing>
    <p:tnLst>
      <p:par>
        <p:cTn id="1" dur="indefinite" restart="never" nodeType="tmRoot"/>
      </p:par>
    </p:tnLst>
  </p:timing>
  <p:hf hdr="0" ftr="0" dt="0"/>
</p:sldLayout>
</file>

<file path=ppt/slideLayouts/slideLayout44.xml><?xml version="1.0" encoding="utf-8"?>
<p:sldLayout xmlns:a="http://schemas.openxmlformats.org/drawingml/2006/main" xmlns:r="http://schemas.openxmlformats.org/officeDocument/2006/relationships" xmlns:p="http://schemas.openxmlformats.org/presentationml/2006/main" type="obj" preserve="1">
  <p:cSld name="Quote and Attribut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marL="0" marR="0" indent="0" algn="l" defTabSz="457200" rtl="0" eaLnBrk="1" fontAlgn="auto" latinLnBrk="0" hangingPunct="1">
              <a:lnSpc>
                <a:spcPct val="100000"/>
              </a:lnSpc>
              <a:spcBef>
                <a:spcPct val="0"/>
              </a:spcBef>
              <a:spcAft>
                <a:spcPts val="0"/>
              </a:spcAft>
              <a:buClrTx/>
              <a:buSzTx/>
              <a:buFontTx/>
              <a:buNone/>
              <a:tabLst/>
              <a:defRPr lang="en-US" sz="2800" b="0" i="0" u="none" strike="noStrike" baseline="0" smtClean="0"/>
            </a:lvl1pPr>
          </a:lstStyle>
          <a:p>
            <a:r>
              <a:rPr lang="en-US" dirty="0" smtClean="0"/>
              <a:t>28pt Light headline</a:t>
            </a:r>
            <a:endParaRPr lang="en-US" dirty="0"/>
          </a:p>
        </p:txBody>
      </p:sp>
      <p:sp>
        <p:nvSpPr>
          <p:cNvPr id="3" name="Content Placeholder 2"/>
          <p:cNvSpPr>
            <a:spLocks noGrp="1"/>
          </p:cNvSpPr>
          <p:nvPr>
            <p:ph idx="1" hasCustomPrompt="1"/>
          </p:nvPr>
        </p:nvSpPr>
        <p:spPr/>
        <p:txBody>
          <a:bodyPr anchor="ctr" anchorCtr="0"/>
          <a:lstStyle>
            <a:lvl1pPr marL="173038" indent="-173038">
              <a:lnSpc>
                <a:spcPct val="90000"/>
              </a:lnSpc>
              <a:defRPr sz="4400" baseline="0">
                <a:solidFill>
                  <a:schemeClr val="accent2"/>
                </a:solidFill>
                <a:latin typeface="Intel Clear Light" panose="020B0404020203020204" pitchFamily="34" charset="0"/>
                <a:cs typeface="Intel Clear Light" panose="020B0404020203020204" pitchFamily="34" charset="0"/>
              </a:defRPr>
            </a:lvl1pPr>
            <a:lvl2pPr marL="400050" indent="-225425">
              <a:buFont typeface="Lucida Grande"/>
              <a:buChar char="−"/>
              <a:defRPr sz="1200">
                <a:latin typeface="Intel Clear" panose="020B0604020203020204" pitchFamily="34" charset="0"/>
                <a:cs typeface="Intel Clear" panose="020B0604020203020204" pitchFamily="34" charset="0"/>
              </a:defRPr>
            </a:lvl2pPr>
            <a:lvl3pPr marL="685800" indent="-228600">
              <a:defRPr sz="1100">
                <a:latin typeface="Intel Clear" panose="020B0604020203020204" pitchFamily="34" charset="0"/>
              </a:defRPr>
            </a:lvl3pPr>
            <a:lvl4pPr>
              <a:defRPr sz="1050">
                <a:latin typeface="Intel Clear" panose="020B0604020203020204" pitchFamily="34" charset="0"/>
              </a:defRPr>
            </a:lvl4pPr>
            <a:lvl5pPr>
              <a:defRPr sz="1000">
                <a:latin typeface="Intel Clear" panose="020B0604020203020204" pitchFamily="34" charset="0"/>
              </a:defRPr>
            </a:lvl5pPr>
          </a:lstStyle>
          <a:p>
            <a:pPr lvl="0"/>
            <a:r>
              <a:rPr lang="en-US" dirty="0" smtClean="0"/>
              <a:t>44pt Light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439270" y="4767264"/>
            <a:ext cx="2133600" cy="273844"/>
          </a:xfrm>
          <a:prstGeom prst="rect">
            <a:avLst/>
          </a:prstGeom>
        </p:spPr>
        <p:txBody>
          <a:bodyPr/>
          <a:lstStyle/>
          <a:p>
            <a:fld id="{68F1B744-5167-4E98-9368-96CA41A0FA30}" type="datetime1">
              <a:rPr lang="en-US" smtClean="0"/>
              <a:t>12/2/2014</a:t>
            </a:fld>
            <a:endParaRPr lang="en-US" dirty="0"/>
          </a:p>
        </p:txBody>
      </p:sp>
      <p:sp>
        <p:nvSpPr>
          <p:cNvPr id="6" name="Slide Number Placeholder 5"/>
          <p:cNvSpPr>
            <a:spLocks noGrp="1"/>
          </p:cNvSpPr>
          <p:nvPr>
            <p:ph type="sldNum" sz="quarter" idx="12"/>
          </p:nvPr>
        </p:nvSpPr>
        <p:spPr/>
        <p:txBody>
          <a:bodyPr/>
          <a:lstStyle/>
          <a:p>
            <a:fld id="{EE2556C5-CE8C-6547-B838-EA80C61A4AF7}" type="slidenum">
              <a:rPr lang="en-US" smtClean="0"/>
              <a:pPr/>
              <a:t>‹#›</a:t>
            </a:fld>
            <a:endParaRPr lang="en-US" dirty="0"/>
          </a:p>
        </p:txBody>
      </p:sp>
      <p:sp>
        <p:nvSpPr>
          <p:cNvPr id="5" name="Footer Placeholder 4"/>
          <p:cNvSpPr>
            <a:spLocks noGrp="1"/>
          </p:cNvSpPr>
          <p:nvPr>
            <p:ph type="ftr" sz="quarter" idx="13"/>
          </p:nvPr>
        </p:nvSpPr>
        <p:spPr/>
        <p:txBody>
          <a:bodyPr/>
          <a:lstStyle/>
          <a:p>
            <a:r>
              <a:rPr lang="en-US" smtClean="0"/>
              <a:t>Intel Restricted Secret</a:t>
            </a:r>
            <a:endParaRPr lang="en-US" dirty="0"/>
          </a:p>
        </p:txBody>
      </p:sp>
    </p:spTree>
    <p:extLst>
      <p:ext uri="{BB962C8B-B14F-4D97-AF65-F5344CB8AC3E}">
        <p14:creationId xmlns:p14="http://schemas.microsoft.com/office/powerpoint/2010/main" val="1192946564"/>
      </p:ext>
    </p:extLst>
  </p:cSld>
  <p:clrMapOvr>
    <a:masterClrMapping/>
  </p:clrMapOvr>
  <p:timing>
    <p:tnLst>
      <p:par>
        <p:cTn id="1" dur="indefinite" restart="never" nodeType="tmRoot"/>
      </p:par>
    </p:tnLst>
  </p:timing>
  <p:hf hdr="0" ftr="0" dt="0"/>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p:cSld name="White Break Slide">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55612" y="2761161"/>
            <a:ext cx="8220076" cy="1764587"/>
          </a:xfrm>
        </p:spPr>
        <p:txBody>
          <a:bodyPr anchor="t" anchorCtr="0"/>
          <a:lstStyle>
            <a:lvl1pPr marL="173038" indent="-173038">
              <a:defRPr sz="3600" baseline="0">
                <a:solidFill>
                  <a:schemeClr val="accent1"/>
                </a:solidFill>
                <a:latin typeface="Neo Sans Intel Light"/>
                <a:cs typeface="Neo Sans Intel Light"/>
              </a:defRPr>
            </a:lvl1pPr>
            <a:lvl2pPr marL="0" indent="0">
              <a:buFont typeface="Lucida Grande"/>
              <a:buNone/>
              <a:defRPr sz="1200" b="1">
                <a:solidFill>
                  <a:schemeClr val="accent2"/>
                </a:solidFill>
                <a:latin typeface="Intel Clear" panose="020B0604020203020204" pitchFamily="34" charset="0"/>
                <a:cs typeface="Intel Clear" panose="020B0604020203020204" pitchFamily="34" charset="0"/>
              </a:defRPr>
            </a:lvl2pPr>
            <a:lvl3pPr marL="685800" indent="-228600">
              <a:defRPr sz="1200"/>
            </a:lvl3pPr>
            <a:lvl4pPr>
              <a:defRPr sz="1100"/>
            </a:lvl4pPr>
            <a:lvl5pPr>
              <a:defRPr sz="1050"/>
            </a:lvl5pPr>
          </a:lstStyle>
          <a:p>
            <a:pPr lvl="1"/>
            <a:r>
              <a:rPr lang="en-US" dirty="0" smtClean="0"/>
              <a:t>12 point medium subhead</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p:txBody>
          <a:bodyPr/>
          <a:lstStyle/>
          <a:p>
            <a:fld id="{EE2556C5-CE8C-6547-B838-EA80C61A4AF7}" type="slidenum">
              <a:rPr lang="en-US" smtClean="0"/>
              <a:pPr/>
              <a:t>‹#›</a:t>
            </a:fld>
            <a:endParaRPr lang="en-US" dirty="0"/>
          </a:p>
        </p:txBody>
      </p:sp>
      <p:sp>
        <p:nvSpPr>
          <p:cNvPr id="2" name="Title 1"/>
          <p:cNvSpPr>
            <a:spLocks noGrp="1"/>
          </p:cNvSpPr>
          <p:nvPr>
            <p:ph type="title" hasCustomPrompt="1"/>
          </p:nvPr>
        </p:nvSpPr>
        <p:spPr>
          <a:xfrm>
            <a:off x="457200" y="511970"/>
            <a:ext cx="8229600" cy="2133130"/>
          </a:xfrm>
        </p:spPr>
        <p:txBody>
          <a:bodyPr anchor="b" anchorCtr="0"/>
          <a:lstStyle/>
          <a:p>
            <a:pPr lvl="0"/>
            <a:r>
              <a:rPr lang="en-US" dirty="0" smtClean="0"/>
              <a:t>28pt Light Text</a:t>
            </a:r>
          </a:p>
        </p:txBody>
      </p:sp>
      <p:sp>
        <p:nvSpPr>
          <p:cNvPr id="5" name="Date Placeholder 3"/>
          <p:cNvSpPr>
            <a:spLocks noGrp="1"/>
          </p:cNvSpPr>
          <p:nvPr>
            <p:ph type="dt" sz="half" idx="10"/>
          </p:nvPr>
        </p:nvSpPr>
        <p:spPr>
          <a:xfrm>
            <a:off x="457200" y="4767264"/>
            <a:ext cx="2133600" cy="273844"/>
          </a:xfrm>
          <a:prstGeom prst="rect">
            <a:avLst/>
          </a:prstGeom>
        </p:spPr>
        <p:txBody>
          <a:bodyPr/>
          <a:lstStyle/>
          <a:p>
            <a:fld id="{E508795C-7BAC-4175-BF5B-575E8DE6801B}" type="datetime1">
              <a:rPr lang="en-US" smtClean="0"/>
              <a:t>12/2/2014</a:t>
            </a:fld>
            <a:endParaRPr lang="en-US" dirty="0"/>
          </a:p>
        </p:txBody>
      </p:sp>
      <p:sp>
        <p:nvSpPr>
          <p:cNvPr id="4" name="Footer Placeholder 3"/>
          <p:cNvSpPr>
            <a:spLocks noGrp="1"/>
          </p:cNvSpPr>
          <p:nvPr>
            <p:ph type="ftr" sz="quarter" idx="13"/>
          </p:nvPr>
        </p:nvSpPr>
        <p:spPr/>
        <p:txBody>
          <a:bodyPr/>
          <a:lstStyle/>
          <a:p>
            <a:endParaRPr lang="en-US" dirty="0"/>
          </a:p>
        </p:txBody>
      </p:sp>
    </p:spTree>
    <p:extLst>
      <p:ext uri="{BB962C8B-B14F-4D97-AF65-F5344CB8AC3E}">
        <p14:creationId xmlns:p14="http://schemas.microsoft.com/office/powerpoint/2010/main" val="1825633710"/>
      </p:ext>
    </p:extLst>
  </p:cSld>
  <p:clrMapOvr>
    <a:masterClrMapping/>
  </p:clrMapOvr>
  <p:timing>
    <p:tnLst>
      <p:par>
        <p:cTn id="1" dur="indefinite" restart="never" nodeType="tmRoot"/>
      </p:par>
    </p:tnLst>
  </p:timing>
  <p:hf hdr="0" dt="0"/>
</p:sldLayout>
</file>

<file path=ppt/slideLayouts/slideLayout4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57204" y="1200150"/>
            <a:ext cx="4032621" cy="3461820"/>
          </a:xfrm>
        </p:spPr>
        <p:txBody>
          <a:bodyPr/>
          <a:lstStyle>
            <a:lvl1pPr>
              <a:lnSpc>
                <a:spcPct val="110000"/>
              </a:lnSpc>
              <a:defRPr sz="1800"/>
            </a:lvl1pPr>
            <a:lvl2pPr>
              <a:spcBef>
                <a:spcPts val="800"/>
              </a:spcBef>
              <a:defRPr sz="1600"/>
            </a:lvl2pPr>
            <a:lvl3pPr>
              <a:spcBef>
                <a:spcPts val="400"/>
              </a:spcBef>
              <a:defRPr sz="1600"/>
            </a:lvl3pPr>
            <a:lvl4pPr>
              <a:spcBef>
                <a:spcPts val="400"/>
              </a:spcBef>
              <a:defRPr sz="1400"/>
            </a:lvl4pPr>
            <a:lvl5pPr>
              <a:spcBef>
                <a:spcPts val="400"/>
              </a:spcBef>
              <a:defRPr sz="14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39971" y="1200150"/>
            <a:ext cx="3946833" cy="3461820"/>
          </a:xfrm>
        </p:spPr>
        <p:txBody>
          <a:bodyPr/>
          <a:lstStyle>
            <a:lvl1pPr>
              <a:lnSpc>
                <a:spcPct val="110000"/>
              </a:lnSpc>
              <a:defRPr sz="1800"/>
            </a:lvl1pPr>
            <a:lvl2pPr>
              <a:spcBef>
                <a:spcPts val="800"/>
              </a:spcBef>
              <a:defRPr sz="1600"/>
            </a:lvl2pPr>
            <a:lvl3pPr>
              <a:spcBef>
                <a:spcPts val="400"/>
              </a:spcBef>
              <a:defRPr sz="1600"/>
            </a:lvl3pPr>
            <a:lvl4pPr>
              <a:spcBef>
                <a:spcPts val="400"/>
              </a:spcBef>
              <a:defRPr sz="1400"/>
            </a:lvl4pPr>
            <a:lvl5pPr>
              <a:spcBef>
                <a:spcPts val="400"/>
              </a:spcBef>
              <a:defRPr sz="14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a:xfrm>
            <a:off x="439270" y="4767264"/>
            <a:ext cx="2133600" cy="273844"/>
          </a:xfrm>
          <a:prstGeom prst="rect">
            <a:avLst/>
          </a:prstGeom>
        </p:spPr>
        <p:txBody>
          <a:bodyPr/>
          <a:lstStyle/>
          <a:p>
            <a:fld id="{E4956A45-4972-41D9-B4B4-8916E57CD5B2}" type="datetime1">
              <a:rPr lang="en-US" smtClean="0"/>
              <a:t>12/2/2014</a:t>
            </a:fld>
            <a:endParaRPr lang="en-US"/>
          </a:p>
        </p:txBody>
      </p:sp>
      <p:sp>
        <p:nvSpPr>
          <p:cNvPr id="7" name="Slide Number Placeholder 6"/>
          <p:cNvSpPr>
            <a:spLocks noGrp="1"/>
          </p:cNvSpPr>
          <p:nvPr>
            <p:ph type="sldNum" sz="quarter" idx="12"/>
          </p:nvPr>
        </p:nvSpPr>
        <p:spPr/>
        <p:txBody>
          <a:bodyPr/>
          <a:lstStyle/>
          <a:p>
            <a:fld id="{EE2556C5-CE8C-6547-B838-EA80C61A4AF7}" type="slidenum">
              <a:rPr lang="en-US" smtClean="0"/>
              <a:pPr/>
              <a:t>‹#›</a:t>
            </a:fld>
            <a:endParaRPr lang="en-US"/>
          </a:p>
        </p:txBody>
      </p:sp>
      <p:sp>
        <p:nvSpPr>
          <p:cNvPr id="6" name="Footer Placeholder 5"/>
          <p:cNvSpPr>
            <a:spLocks noGrp="1"/>
          </p:cNvSpPr>
          <p:nvPr>
            <p:ph type="ftr" sz="quarter" idx="13"/>
          </p:nvPr>
        </p:nvSpPr>
        <p:spPr/>
        <p:txBody>
          <a:bodyPr/>
          <a:lstStyle/>
          <a:p>
            <a:r>
              <a:rPr lang="en-US" smtClean="0"/>
              <a:t>Intel Restricted Secret</a:t>
            </a:r>
            <a:endParaRPr lang="en-US" dirty="0"/>
          </a:p>
        </p:txBody>
      </p:sp>
    </p:spTree>
    <p:extLst>
      <p:ext uri="{BB962C8B-B14F-4D97-AF65-F5344CB8AC3E}">
        <p14:creationId xmlns:p14="http://schemas.microsoft.com/office/powerpoint/2010/main" val="4062063683"/>
      </p:ext>
    </p:extLst>
  </p:cSld>
  <p:clrMapOvr>
    <a:masterClrMapping/>
  </p:clrMapOvr>
  <p:transition>
    <p:fade/>
  </p:transition>
  <p:timing>
    <p:tnLst>
      <p:par>
        <p:cTn id="1" dur="indefinite" restart="never" nodeType="tmRoot"/>
      </p:par>
    </p:tnLst>
  </p:timing>
</p:sldLayout>
</file>

<file path=ppt/slideLayouts/slideLayout4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a:xfrm>
            <a:off x="439270" y="4767264"/>
            <a:ext cx="2133600" cy="273844"/>
          </a:xfrm>
          <a:prstGeom prst="rect">
            <a:avLst/>
          </a:prstGeom>
        </p:spPr>
        <p:txBody>
          <a:bodyPr/>
          <a:lstStyle/>
          <a:p>
            <a:fld id="{E0FB86DA-F25D-47EB-8A2C-315EC42CE7E5}" type="datetime1">
              <a:rPr lang="en-US" smtClean="0"/>
              <a:t>12/2/2014</a:t>
            </a:fld>
            <a:endParaRPr lang="en-US"/>
          </a:p>
        </p:txBody>
      </p:sp>
      <p:sp>
        <p:nvSpPr>
          <p:cNvPr id="5" name="Slide Number Placeholder 4"/>
          <p:cNvSpPr>
            <a:spLocks noGrp="1"/>
          </p:cNvSpPr>
          <p:nvPr>
            <p:ph type="sldNum" sz="quarter" idx="12"/>
          </p:nvPr>
        </p:nvSpPr>
        <p:spPr/>
        <p:txBody>
          <a:bodyPr/>
          <a:lstStyle/>
          <a:p>
            <a:fld id="{EE2556C5-CE8C-6547-B838-EA80C61A4AF7}" type="slidenum">
              <a:rPr lang="en-US" smtClean="0"/>
              <a:pPr/>
              <a:t>‹#›</a:t>
            </a:fld>
            <a:endParaRPr lang="en-US"/>
          </a:p>
        </p:txBody>
      </p:sp>
      <p:sp>
        <p:nvSpPr>
          <p:cNvPr id="4" name="Footer Placeholder 3"/>
          <p:cNvSpPr>
            <a:spLocks noGrp="1"/>
          </p:cNvSpPr>
          <p:nvPr>
            <p:ph type="ftr" sz="quarter" idx="13"/>
          </p:nvPr>
        </p:nvSpPr>
        <p:spPr/>
        <p:txBody>
          <a:bodyPr/>
          <a:lstStyle/>
          <a:p>
            <a:r>
              <a:rPr lang="en-US" smtClean="0"/>
              <a:t>Intel Restricted Secret</a:t>
            </a:r>
            <a:endParaRPr lang="en-US" dirty="0"/>
          </a:p>
        </p:txBody>
      </p:sp>
    </p:spTree>
    <p:extLst>
      <p:ext uri="{BB962C8B-B14F-4D97-AF65-F5344CB8AC3E}">
        <p14:creationId xmlns:p14="http://schemas.microsoft.com/office/powerpoint/2010/main" val="413716963"/>
      </p:ext>
    </p:extLst>
  </p:cSld>
  <p:clrMapOvr>
    <a:masterClrMapping/>
  </p:clrMapOvr>
  <p:transition>
    <p:fade/>
  </p:transition>
  <p:timing>
    <p:tnLst>
      <p:par>
        <p:cTn id="1" dur="indefinite" restart="never" nodeType="tmRoot"/>
      </p:par>
    </p:tnLst>
  </p:timing>
</p:sldLayout>
</file>

<file path=ppt/slideLayouts/slideLayout4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39270" y="4767264"/>
            <a:ext cx="2133600" cy="273844"/>
          </a:xfrm>
          <a:prstGeom prst="rect">
            <a:avLst/>
          </a:prstGeom>
        </p:spPr>
        <p:txBody>
          <a:bodyPr/>
          <a:lstStyle/>
          <a:p>
            <a:fld id="{BBA932E4-7765-4114-927F-4BBFA2100C36}" type="datetime1">
              <a:rPr lang="en-US" smtClean="0"/>
              <a:t>12/2/2014</a:t>
            </a:fld>
            <a:endParaRPr lang="en-US"/>
          </a:p>
        </p:txBody>
      </p:sp>
      <p:sp>
        <p:nvSpPr>
          <p:cNvPr id="4" name="Slide Number Placeholder 3"/>
          <p:cNvSpPr>
            <a:spLocks noGrp="1"/>
          </p:cNvSpPr>
          <p:nvPr>
            <p:ph type="sldNum" sz="quarter" idx="12"/>
          </p:nvPr>
        </p:nvSpPr>
        <p:spPr/>
        <p:txBody>
          <a:bodyPr/>
          <a:lstStyle/>
          <a:p>
            <a:fld id="{EE2556C5-CE8C-6547-B838-EA80C61A4AF7}" type="slidenum">
              <a:rPr lang="en-US" smtClean="0"/>
              <a:pPr/>
              <a:t>‹#›</a:t>
            </a:fld>
            <a:endParaRPr lang="en-US"/>
          </a:p>
        </p:txBody>
      </p:sp>
      <p:sp>
        <p:nvSpPr>
          <p:cNvPr id="3" name="Footer Placeholder 2"/>
          <p:cNvSpPr>
            <a:spLocks noGrp="1"/>
          </p:cNvSpPr>
          <p:nvPr>
            <p:ph type="ftr" sz="quarter" idx="13"/>
          </p:nvPr>
        </p:nvSpPr>
        <p:spPr/>
        <p:txBody>
          <a:bodyPr/>
          <a:lstStyle/>
          <a:p>
            <a:r>
              <a:rPr lang="en-US" smtClean="0"/>
              <a:t>Intel Restricted Secret</a:t>
            </a:r>
            <a:endParaRPr lang="en-US" dirty="0"/>
          </a:p>
        </p:txBody>
      </p:sp>
    </p:spTree>
    <p:extLst>
      <p:ext uri="{BB962C8B-B14F-4D97-AF65-F5344CB8AC3E}">
        <p14:creationId xmlns:p14="http://schemas.microsoft.com/office/powerpoint/2010/main" val="3328961672"/>
      </p:ext>
    </p:extLst>
  </p:cSld>
  <p:clrMapOvr>
    <a:masterClrMapping/>
  </p:clrMapOvr>
  <p:transition>
    <p:fade/>
  </p:transition>
  <p:timing>
    <p:tnLst>
      <p:par>
        <p:cTn id="1" dur="indefinite" restart="never" nodeType="tmRoot"/>
      </p:par>
    </p:tnLst>
  </p:timing>
</p:sldLayout>
</file>

<file path=ppt/slideLayouts/slideLayout49.xml><?xml version="1.0" encoding="utf-8"?>
<p:sldLayout xmlns:a="http://schemas.openxmlformats.org/drawingml/2006/main" xmlns:r="http://schemas.openxmlformats.org/officeDocument/2006/relationships" xmlns:p="http://schemas.openxmlformats.org/presentationml/2006/main" type="secHead" preserve="1">
  <p:cSld name="Blue Section Break">
    <p:bg>
      <p:bgPr>
        <a:solidFill>
          <a:schemeClr val="accent1"/>
        </a:solidFill>
        <a:effectLst/>
      </p:bgPr>
    </p:bg>
    <p:spTree>
      <p:nvGrpSpPr>
        <p:cNvPr id="1" name=""/>
        <p:cNvGrpSpPr/>
        <p:nvPr/>
      </p:nvGrpSpPr>
      <p:grpSpPr>
        <a:xfrm>
          <a:off x="0" y="0"/>
          <a:ext cx="0" cy="0"/>
          <a:chOff x="0" y="0"/>
          <a:chExt cx="0" cy="0"/>
        </a:xfrm>
      </p:grpSpPr>
      <p:sp>
        <p:nvSpPr>
          <p:cNvPr id="7" name="Freeform 6"/>
          <p:cNvSpPr/>
          <p:nvPr/>
        </p:nvSpPr>
        <p:spPr>
          <a:xfrm>
            <a:off x="0" y="4798071"/>
            <a:ext cx="9144000" cy="345430"/>
          </a:xfrm>
          <a:custGeom>
            <a:avLst/>
            <a:gdLst>
              <a:gd name="connsiteX0" fmla="*/ 9155339 w 9162317"/>
              <a:gd name="connsiteY0" fmla="*/ 0 h 460573"/>
              <a:gd name="connsiteX1" fmla="*/ 8352851 w 9162317"/>
              <a:gd name="connsiteY1" fmla="*/ 6978 h 460573"/>
              <a:gd name="connsiteX2" fmla="*/ 7829490 w 9162317"/>
              <a:gd name="connsiteY2" fmla="*/ 314027 h 460573"/>
              <a:gd name="connsiteX3" fmla="*/ 0 w 9162317"/>
              <a:gd name="connsiteY3" fmla="*/ 307048 h 460573"/>
              <a:gd name="connsiteX4" fmla="*/ 0 w 9162317"/>
              <a:gd name="connsiteY4" fmla="*/ 460573 h 460573"/>
              <a:gd name="connsiteX5" fmla="*/ 9162317 w 9162317"/>
              <a:gd name="connsiteY5" fmla="*/ 453594 h 460573"/>
              <a:gd name="connsiteX6" fmla="*/ 9155339 w 9162317"/>
              <a:gd name="connsiteY6" fmla="*/ 0 h 4605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62317" h="460573">
                <a:moveTo>
                  <a:pt x="9155339" y="0"/>
                </a:moveTo>
                <a:lnTo>
                  <a:pt x="8352851" y="6978"/>
                </a:lnTo>
                <a:lnTo>
                  <a:pt x="7829490" y="314027"/>
                </a:lnTo>
                <a:lnTo>
                  <a:pt x="0" y="307048"/>
                </a:lnTo>
                <a:lnTo>
                  <a:pt x="0" y="460573"/>
                </a:lnTo>
                <a:lnTo>
                  <a:pt x="9162317" y="453594"/>
                </a:lnTo>
                <a:lnTo>
                  <a:pt x="9155339" y="0"/>
                </a:lnTo>
                <a:close/>
              </a:path>
            </a:pathLst>
          </a:cu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hasCustomPrompt="1"/>
          </p:nvPr>
        </p:nvSpPr>
        <p:spPr>
          <a:xfrm>
            <a:off x="455613" y="1619587"/>
            <a:ext cx="7772400" cy="1021556"/>
          </a:xfrm>
        </p:spPr>
        <p:txBody>
          <a:bodyPr anchor="b" anchorCtr="0">
            <a:normAutofit/>
          </a:bodyPr>
          <a:lstStyle>
            <a:lvl1pPr algn="l">
              <a:defRPr sz="2800" b="0" cap="none">
                <a:solidFill>
                  <a:schemeClr val="bg1"/>
                </a:solidFill>
                <a:latin typeface="Intel Clear Light" panose="020B0404020203020204" pitchFamily="34" charset="0"/>
                <a:cs typeface="Intel Clear Light" panose="020B0404020203020204" pitchFamily="34" charset="0"/>
              </a:defRPr>
            </a:lvl1pPr>
          </a:lstStyle>
          <a:p>
            <a:r>
              <a:rPr lang="en-US" dirty="0" smtClean="0"/>
              <a:t>28pt Light Text</a:t>
            </a:r>
            <a:endParaRPr lang="en-US" dirty="0"/>
          </a:p>
        </p:txBody>
      </p:sp>
      <p:sp>
        <p:nvSpPr>
          <p:cNvPr id="3" name="Text Placeholder 2"/>
          <p:cNvSpPr>
            <a:spLocks noGrp="1"/>
          </p:cNvSpPr>
          <p:nvPr>
            <p:ph type="body" idx="1" hasCustomPrompt="1"/>
          </p:nvPr>
        </p:nvSpPr>
        <p:spPr>
          <a:xfrm>
            <a:off x="455613" y="2752675"/>
            <a:ext cx="7772400" cy="1125140"/>
          </a:xfrm>
        </p:spPr>
        <p:txBody>
          <a:bodyPr anchor="t" anchorCtr="0">
            <a:normAutofit/>
          </a:bodyPr>
          <a:lstStyle>
            <a:lvl1pPr marL="0" indent="0">
              <a:buNone/>
              <a:defRPr sz="1200" b="1">
                <a:solidFill>
                  <a:schemeClr val="accent3"/>
                </a:solidFill>
                <a:latin typeface="Intel Clear" panose="020B0604020203020204" pitchFamily="34" charset="0"/>
                <a:cs typeface="Intel Clear" panose="020B0604020203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r>
              <a:rPr lang="en-US" dirty="0" smtClean="0"/>
              <a:t>12pt Medium Subhead</a:t>
            </a:r>
            <a:endParaRPr lang="en-US" dirty="0"/>
          </a:p>
        </p:txBody>
      </p:sp>
      <p:sp>
        <p:nvSpPr>
          <p:cNvPr id="6" name="Slide Number Placeholder 5"/>
          <p:cNvSpPr>
            <a:spLocks noGrp="1"/>
          </p:cNvSpPr>
          <p:nvPr>
            <p:ph type="sldNum" sz="quarter" idx="12"/>
          </p:nvPr>
        </p:nvSpPr>
        <p:spPr/>
        <p:txBody>
          <a:bodyPr/>
          <a:lstStyle>
            <a:lvl1pPr>
              <a:defRPr>
                <a:solidFill>
                  <a:srgbClr val="0070C0"/>
                </a:solidFill>
              </a:defRPr>
            </a:lvl1pPr>
          </a:lstStyle>
          <a:p>
            <a:fld id="{EE2556C5-CE8C-6547-B838-EA80C61A4AF7}" type="slidenum">
              <a:rPr lang="en-US" smtClean="0"/>
              <a:pPr/>
              <a:t>‹#›</a:t>
            </a:fld>
            <a:endParaRPr lang="en-US" dirty="0"/>
          </a:p>
        </p:txBody>
      </p:sp>
      <p:cxnSp>
        <p:nvCxnSpPr>
          <p:cNvPr id="8" name="Straight Connector 7"/>
          <p:cNvCxnSpPr/>
          <p:nvPr/>
        </p:nvCxnSpPr>
        <p:spPr>
          <a:xfrm>
            <a:off x="8686800" y="4867275"/>
            <a:ext cx="0" cy="178594"/>
          </a:xfrm>
          <a:prstGeom prst="line">
            <a:avLst/>
          </a:prstGeom>
          <a:ln w="3175">
            <a:solidFill>
              <a:schemeClr val="accent1"/>
            </a:solidFill>
          </a:ln>
          <a:effectLst/>
        </p:spPr>
        <p:style>
          <a:lnRef idx="2">
            <a:schemeClr val="accent1"/>
          </a:lnRef>
          <a:fillRef idx="0">
            <a:schemeClr val="accent1"/>
          </a:fillRef>
          <a:effectRef idx="1">
            <a:schemeClr val="accent1"/>
          </a:effectRef>
          <a:fontRef idx="minor">
            <a:schemeClr val="tx1"/>
          </a:fontRef>
        </p:style>
      </p:cxnSp>
      <p:pic>
        <p:nvPicPr>
          <p:cNvPr id="9" name="Picture 8" descr="int_lookins_hrz_rgb_blue.png"/>
          <p:cNvPicPr>
            <a:picLocks noChangeAspect="1"/>
          </p:cNvPicPr>
          <p:nvPr/>
        </p:nvPicPr>
        <p:blipFill>
          <a:blip r:embed="rId2" cstate="screen">
            <a:extLst>
              <a:ext uri="{28A0092B-C50C-407E-A947-70E740481C1C}">
                <a14:useLocalDpi xmlns:a14="http://schemas.microsoft.com/office/drawing/2010/main" val="0"/>
              </a:ext>
            </a:extLst>
          </a:blip>
          <a:stretch>
            <a:fillRect/>
          </a:stretch>
        </p:blipFill>
        <p:spPr>
          <a:xfrm>
            <a:off x="8258347" y="4848224"/>
            <a:ext cx="349092" cy="228601"/>
          </a:xfrm>
          <a:prstGeom prst="rect">
            <a:avLst/>
          </a:prstGeom>
        </p:spPr>
      </p:pic>
      <p:sp>
        <p:nvSpPr>
          <p:cNvPr id="10" name="Rectangle 9"/>
          <p:cNvSpPr/>
          <p:nvPr/>
        </p:nvSpPr>
        <p:spPr>
          <a:xfrm>
            <a:off x="5477439" y="4688541"/>
            <a:ext cx="2429435" cy="328998"/>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r"/>
            <a:r>
              <a:rPr lang="en-US" sz="1200" dirty="0" smtClean="0">
                <a:solidFill>
                  <a:schemeClr val="bg1"/>
                </a:solidFill>
              </a:rPr>
              <a:t>DCG </a:t>
            </a:r>
            <a:br>
              <a:rPr lang="en-US" sz="1200" dirty="0" smtClean="0">
                <a:solidFill>
                  <a:schemeClr val="bg1"/>
                </a:solidFill>
              </a:rPr>
            </a:br>
            <a:r>
              <a:rPr lang="en-US" sz="900" dirty="0" smtClean="0">
                <a:solidFill>
                  <a:schemeClr val="bg1"/>
                </a:solidFill>
              </a:rPr>
              <a:t>Data Center Group</a:t>
            </a:r>
            <a:endParaRPr lang="en-US" sz="1100" dirty="0">
              <a:solidFill>
                <a:schemeClr val="bg1"/>
              </a:solidFill>
            </a:endParaRPr>
          </a:p>
        </p:txBody>
      </p:sp>
      <p:sp>
        <p:nvSpPr>
          <p:cNvPr id="11" name="Date Placeholder 1"/>
          <p:cNvSpPr>
            <a:spLocks noGrp="1"/>
          </p:cNvSpPr>
          <p:nvPr>
            <p:ph type="dt" sz="half" idx="10"/>
          </p:nvPr>
        </p:nvSpPr>
        <p:spPr>
          <a:xfrm>
            <a:off x="439270" y="4767264"/>
            <a:ext cx="2133600" cy="273844"/>
          </a:xfrm>
          <a:prstGeom prst="rect">
            <a:avLst/>
          </a:prstGeom>
        </p:spPr>
        <p:txBody>
          <a:bodyPr/>
          <a:lstStyle>
            <a:lvl1pPr>
              <a:defRPr>
                <a:solidFill>
                  <a:schemeClr val="bg1"/>
                </a:solidFill>
              </a:defRPr>
            </a:lvl1pPr>
          </a:lstStyle>
          <a:p>
            <a:fld id="{35D9D8DA-DD0A-4B71-BA00-0A4696449EFD}" type="datetime1">
              <a:rPr lang="en-US" smtClean="0"/>
              <a:t>12/2/2014</a:t>
            </a:fld>
            <a:endParaRPr lang="en-US" dirty="0"/>
          </a:p>
        </p:txBody>
      </p:sp>
      <p:sp>
        <p:nvSpPr>
          <p:cNvPr id="4" name="Footer Placeholder 3"/>
          <p:cNvSpPr>
            <a:spLocks noGrp="1"/>
          </p:cNvSpPr>
          <p:nvPr>
            <p:ph type="ftr" sz="quarter" idx="13"/>
          </p:nvPr>
        </p:nvSpPr>
        <p:spPr/>
        <p:txBody>
          <a:bodyPr/>
          <a:lstStyle/>
          <a:p>
            <a:r>
              <a:rPr lang="en-US" smtClean="0"/>
              <a:t>Intel Restricted Secret</a:t>
            </a:r>
            <a:endParaRPr lang="en-US" dirty="0"/>
          </a:p>
        </p:txBody>
      </p:sp>
    </p:spTree>
    <p:extLst>
      <p:ext uri="{BB962C8B-B14F-4D97-AF65-F5344CB8AC3E}">
        <p14:creationId xmlns:p14="http://schemas.microsoft.com/office/powerpoint/2010/main" val="1110112335"/>
      </p:ext>
    </p:extLst>
  </p:cSld>
  <p:clrMapOvr>
    <a:masterClrMapping/>
  </p:clrMapOvr>
  <p:timing>
    <p:tnLst>
      <p:par>
        <p:cTn id="1" dur="indefinite" restart="never" nodeType="tmRoot"/>
      </p:par>
    </p:tnLst>
  </p:timing>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sldNum" sz="quarter" idx="10"/>
          </p:nvPr>
        </p:nvSpPr>
        <p:spPr>
          <a:ln/>
        </p:spPr>
        <p:txBody>
          <a:bodyPr/>
          <a:lstStyle>
            <a:lvl1pPr>
              <a:defRPr/>
            </a:lvl1pPr>
          </a:lstStyle>
          <a:p>
            <a:fld id="{EE2556C5-CE8C-6547-B838-EA80C61A4AF7}" type="slidenum">
              <a:rPr lang="en-US" smtClean="0"/>
              <a:pPr/>
              <a:t>‹#›</a:t>
            </a:fld>
            <a:endParaRPr lang="en-US" dirty="0"/>
          </a:p>
        </p:txBody>
      </p:sp>
    </p:spTree>
  </p:cSld>
  <p:clrMapOvr>
    <a:masterClrMapping/>
  </p:clrMapOvr>
  <p:transition>
    <p:fade/>
  </p:transition>
  <p:hf hdr="0" ftr="0" dt="0"/>
</p:sldLayout>
</file>

<file path=ppt/slideLayouts/slideLayout50.xml><?xml version="1.0" encoding="utf-8"?>
<p:sldLayout xmlns:a="http://schemas.openxmlformats.org/drawingml/2006/main" xmlns:r="http://schemas.openxmlformats.org/officeDocument/2006/relationships" xmlns:p="http://schemas.openxmlformats.org/presentationml/2006/main" type="secHead" preserve="1">
  <p:cSld name="Blue Section Break Image">
    <p:bg>
      <p:bgPr>
        <a:solidFill>
          <a:schemeClr val="accent1"/>
        </a:solidFill>
        <a:effectLst/>
      </p:bgPr>
    </p:bg>
    <p:spTree>
      <p:nvGrpSpPr>
        <p:cNvPr id="1" name=""/>
        <p:cNvGrpSpPr/>
        <p:nvPr/>
      </p:nvGrpSpPr>
      <p:grpSpPr>
        <a:xfrm>
          <a:off x="0" y="0"/>
          <a:ext cx="0" cy="0"/>
          <a:chOff x="0" y="0"/>
          <a:chExt cx="0" cy="0"/>
        </a:xfrm>
      </p:grpSpPr>
      <p:sp>
        <p:nvSpPr>
          <p:cNvPr id="7" name="Freeform 6"/>
          <p:cNvSpPr/>
          <p:nvPr/>
        </p:nvSpPr>
        <p:spPr>
          <a:xfrm>
            <a:off x="0" y="4798071"/>
            <a:ext cx="9144000" cy="345430"/>
          </a:xfrm>
          <a:custGeom>
            <a:avLst/>
            <a:gdLst>
              <a:gd name="connsiteX0" fmla="*/ 9155339 w 9162317"/>
              <a:gd name="connsiteY0" fmla="*/ 0 h 460573"/>
              <a:gd name="connsiteX1" fmla="*/ 8352851 w 9162317"/>
              <a:gd name="connsiteY1" fmla="*/ 6978 h 460573"/>
              <a:gd name="connsiteX2" fmla="*/ 7829490 w 9162317"/>
              <a:gd name="connsiteY2" fmla="*/ 314027 h 460573"/>
              <a:gd name="connsiteX3" fmla="*/ 0 w 9162317"/>
              <a:gd name="connsiteY3" fmla="*/ 307048 h 460573"/>
              <a:gd name="connsiteX4" fmla="*/ 0 w 9162317"/>
              <a:gd name="connsiteY4" fmla="*/ 460573 h 460573"/>
              <a:gd name="connsiteX5" fmla="*/ 9162317 w 9162317"/>
              <a:gd name="connsiteY5" fmla="*/ 453594 h 460573"/>
              <a:gd name="connsiteX6" fmla="*/ 9155339 w 9162317"/>
              <a:gd name="connsiteY6" fmla="*/ 0 h 4605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62317" h="460573">
                <a:moveTo>
                  <a:pt x="9155339" y="0"/>
                </a:moveTo>
                <a:lnTo>
                  <a:pt x="8352851" y="6978"/>
                </a:lnTo>
                <a:lnTo>
                  <a:pt x="7829490" y="314027"/>
                </a:lnTo>
                <a:lnTo>
                  <a:pt x="0" y="307048"/>
                </a:lnTo>
                <a:lnTo>
                  <a:pt x="0" y="460573"/>
                </a:lnTo>
                <a:lnTo>
                  <a:pt x="9162317" y="453594"/>
                </a:lnTo>
                <a:lnTo>
                  <a:pt x="9155339" y="0"/>
                </a:lnTo>
                <a:close/>
              </a:path>
            </a:pathLst>
          </a:cu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0070C0"/>
              </a:solidFill>
            </a:endParaRPr>
          </a:p>
        </p:txBody>
      </p:sp>
      <p:sp>
        <p:nvSpPr>
          <p:cNvPr id="2" name="Title 1"/>
          <p:cNvSpPr>
            <a:spLocks noGrp="1"/>
          </p:cNvSpPr>
          <p:nvPr>
            <p:ph type="title" hasCustomPrompt="1"/>
          </p:nvPr>
        </p:nvSpPr>
        <p:spPr>
          <a:xfrm>
            <a:off x="455613" y="2153552"/>
            <a:ext cx="7772400" cy="1021556"/>
          </a:xfrm>
        </p:spPr>
        <p:txBody>
          <a:bodyPr anchor="b" anchorCtr="0">
            <a:normAutofit/>
          </a:bodyPr>
          <a:lstStyle>
            <a:lvl1pPr algn="l">
              <a:defRPr sz="2800" b="0" cap="none">
                <a:solidFill>
                  <a:schemeClr val="bg1"/>
                </a:solidFill>
                <a:latin typeface="Intel Clear Light" panose="020B0404020203020204" pitchFamily="34" charset="0"/>
                <a:cs typeface="Intel Clear Light" panose="020B0404020203020204" pitchFamily="34" charset="0"/>
              </a:defRPr>
            </a:lvl1pPr>
          </a:lstStyle>
          <a:p>
            <a:r>
              <a:rPr lang="en-US" dirty="0" smtClean="0"/>
              <a:t>28pt Light Text</a:t>
            </a:r>
            <a:endParaRPr lang="en-US" dirty="0"/>
          </a:p>
        </p:txBody>
      </p:sp>
      <p:sp>
        <p:nvSpPr>
          <p:cNvPr id="3" name="Text Placeholder 2"/>
          <p:cNvSpPr>
            <a:spLocks noGrp="1"/>
          </p:cNvSpPr>
          <p:nvPr>
            <p:ph type="body" idx="1" hasCustomPrompt="1"/>
          </p:nvPr>
        </p:nvSpPr>
        <p:spPr>
          <a:xfrm>
            <a:off x="455613" y="3286642"/>
            <a:ext cx="7772400" cy="1125140"/>
          </a:xfrm>
        </p:spPr>
        <p:txBody>
          <a:bodyPr anchor="t" anchorCtr="0">
            <a:normAutofit/>
          </a:bodyPr>
          <a:lstStyle>
            <a:lvl1pPr marL="0" indent="0">
              <a:buNone/>
              <a:defRPr sz="1200" b="1">
                <a:solidFill>
                  <a:schemeClr val="accent3"/>
                </a:solidFill>
                <a:latin typeface="Intel Clear" panose="020B0604020203020204" pitchFamily="34" charset="0"/>
                <a:cs typeface="Intel Clear" panose="020B0604020203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r>
              <a:rPr lang="en-US" dirty="0" smtClean="0"/>
              <a:t>12pt Medium Subhead</a:t>
            </a:r>
            <a:endParaRPr lang="en-US" dirty="0"/>
          </a:p>
        </p:txBody>
      </p:sp>
      <p:sp>
        <p:nvSpPr>
          <p:cNvPr id="6" name="Slide Number Placeholder 5"/>
          <p:cNvSpPr>
            <a:spLocks noGrp="1"/>
          </p:cNvSpPr>
          <p:nvPr>
            <p:ph type="sldNum" sz="quarter" idx="12"/>
          </p:nvPr>
        </p:nvSpPr>
        <p:spPr/>
        <p:txBody>
          <a:bodyPr/>
          <a:lstStyle>
            <a:lvl1pPr>
              <a:defRPr>
                <a:solidFill>
                  <a:srgbClr val="0070C0"/>
                </a:solidFill>
              </a:defRPr>
            </a:lvl1pPr>
          </a:lstStyle>
          <a:p>
            <a:fld id="{EE2556C5-CE8C-6547-B838-EA80C61A4AF7}" type="slidenum">
              <a:rPr lang="en-US" smtClean="0"/>
              <a:pPr/>
              <a:t>‹#›</a:t>
            </a:fld>
            <a:endParaRPr lang="en-US" dirty="0"/>
          </a:p>
        </p:txBody>
      </p:sp>
      <p:cxnSp>
        <p:nvCxnSpPr>
          <p:cNvPr id="8" name="Straight Connector 7"/>
          <p:cNvCxnSpPr/>
          <p:nvPr/>
        </p:nvCxnSpPr>
        <p:spPr>
          <a:xfrm>
            <a:off x="8686800" y="4867275"/>
            <a:ext cx="0" cy="178594"/>
          </a:xfrm>
          <a:prstGeom prst="line">
            <a:avLst/>
          </a:prstGeom>
          <a:ln w="3175">
            <a:solidFill>
              <a:schemeClr val="accent1"/>
            </a:solidFill>
          </a:ln>
          <a:effectLst/>
        </p:spPr>
        <p:style>
          <a:lnRef idx="2">
            <a:schemeClr val="accent1"/>
          </a:lnRef>
          <a:fillRef idx="0">
            <a:schemeClr val="accent1"/>
          </a:fillRef>
          <a:effectRef idx="1">
            <a:schemeClr val="accent1"/>
          </a:effectRef>
          <a:fontRef idx="minor">
            <a:schemeClr val="tx1"/>
          </a:fontRef>
        </p:style>
      </p:cxnSp>
      <p:pic>
        <p:nvPicPr>
          <p:cNvPr id="9" name="Picture 8" descr="int_lookins_hrz_rgb_blue.png"/>
          <p:cNvPicPr>
            <a:picLocks noChangeAspect="1"/>
          </p:cNvPicPr>
          <p:nvPr/>
        </p:nvPicPr>
        <p:blipFill>
          <a:blip r:embed="rId2" cstate="screen">
            <a:extLst>
              <a:ext uri="{28A0092B-C50C-407E-A947-70E740481C1C}">
                <a14:useLocalDpi xmlns:a14="http://schemas.microsoft.com/office/drawing/2010/main" val="0"/>
              </a:ext>
            </a:extLst>
          </a:blip>
          <a:stretch>
            <a:fillRect/>
          </a:stretch>
        </p:blipFill>
        <p:spPr>
          <a:xfrm>
            <a:off x="8258347" y="4848224"/>
            <a:ext cx="349092" cy="228601"/>
          </a:xfrm>
          <a:prstGeom prst="rect">
            <a:avLst/>
          </a:prstGeom>
        </p:spPr>
      </p:pic>
      <p:sp>
        <p:nvSpPr>
          <p:cNvPr id="10" name="Rectangle 9"/>
          <p:cNvSpPr/>
          <p:nvPr/>
        </p:nvSpPr>
        <p:spPr>
          <a:xfrm>
            <a:off x="5477439" y="4688541"/>
            <a:ext cx="2429435" cy="328998"/>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r"/>
            <a:r>
              <a:rPr lang="en-US" sz="1200" dirty="0" smtClean="0">
                <a:solidFill>
                  <a:schemeClr val="bg1"/>
                </a:solidFill>
                <a:latin typeface="Intel Clear" panose="020B0604020203020204" pitchFamily="34" charset="0"/>
              </a:rPr>
              <a:t>DCG </a:t>
            </a:r>
          </a:p>
          <a:p>
            <a:pPr algn="r"/>
            <a:r>
              <a:rPr lang="en-US" sz="900" dirty="0" smtClean="0">
                <a:solidFill>
                  <a:schemeClr val="bg1"/>
                </a:solidFill>
                <a:latin typeface="Intel Clear" panose="020B0604020203020204" pitchFamily="34" charset="0"/>
              </a:rPr>
              <a:t>Data</a:t>
            </a:r>
            <a:r>
              <a:rPr lang="en-US" sz="900" baseline="0" dirty="0" smtClean="0">
                <a:solidFill>
                  <a:schemeClr val="bg1"/>
                </a:solidFill>
                <a:latin typeface="Intel Clear" panose="020B0604020203020204" pitchFamily="34" charset="0"/>
              </a:rPr>
              <a:t> Center Group</a:t>
            </a:r>
            <a:endParaRPr lang="en-US" sz="1100" dirty="0">
              <a:solidFill>
                <a:schemeClr val="bg1"/>
              </a:solidFill>
              <a:latin typeface="Intel Clear" panose="020B0604020203020204" pitchFamily="34" charset="0"/>
            </a:endParaRPr>
          </a:p>
        </p:txBody>
      </p:sp>
      <p:sp>
        <p:nvSpPr>
          <p:cNvPr id="11" name="Date Placeholder 1"/>
          <p:cNvSpPr>
            <a:spLocks noGrp="1"/>
          </p:cNvSpPr>
          <p:nvPr>
            <p:ph type="dt" sz="half" idx="10"/>
          </p:nvPr>
        </p:nvSpPr>
        <p:spPr>
          <a:xfrm>
            <a:off x="439270" y="4767264"/>
            <a:ext cx="2133600" cy="273844"/>
          </a:xfrm>
          <a:prstGeom prst="rect">
            <a:avLst/>
          </a:prstGeom>
        </p:spPr>
        <p:txBody>
          <a:bodyPr/>
          <a:lstStyle>
            <a:lvl1pPr>
              <a:defRPr>
                <a:solidFill>
                  <a:schemeClr val="bg1"/>
                </a:solidFill>
              </a:defRPr>
            </a:lvl1pPr>
          </a:lstStyle>
          <a:p>
            <a:fld id="{24E9C6EA-C7DD-49D2-87B2-5000DF893D96}" type="datetime1">
              <a:rPr lang="en-US" smtClean="0"/>
              <a:t>12/2/2014</a:t>
            </a:fld>
            <a:endParaRPr lang="en-US" dirty="0"/>
          </a:p>
        </p:txBody>
      </p:sp>
      <p:sp>
        <p:nvSpPr>
          <p:cNvPr id="4" name="Footer Placeholder 3"/>
          <p:cNvSpPr>
            <a:spLocks noGrp="1"/>
          </p:cNvSpPr>
          <p:nvPr>
            <p:ph type="ftr" sz="quarter" idx="13"/>
          </p:nvPr>
        </p:nvSpPr>
        <p:spPr/>
        <p:txBody>
          <a:bodyPr/>
          <a:lstStyle/>
          <a:p>
            <a:r>
              <a:rPr lang="en-US" smtClean="0"/>
              <a:t>Intel Restricted Secret</a:t>
            </a:r>
            <a:endParaRPr lang="en-US" dirty="0"/>
          </a:p>
        </p:txBody>
      </p:sp>
    </p:spTree>
    <p:extLst>
      <p:ext uri="{BB962C8B-B14F-4D97-AF65-F5344CB8AC3E}">
        <p14:creationId xmlns:p14="http://schemas.microsoft.com/office/powerpoint/2010/main" val="3843762137"/>
      </p:ext>
    </p:extLst>
  </p:cSld>
  <p:clrMapOvr>
    <a:masterClrMapping/>
  </p:clrMapOvr>
  <p:timing>
    <p:tnLst>
      <p:par>
        <p:cTn id="1" dur="indefinite" restart="never" nodeType="tmRoot"/>
      </p:par>
    </p:tnLst>
  </p:timing>
  <p:hf hdr="0" ftr="0" dt="0"/>
</p:sldLayout>
</file>

<file path=ppt/slideLayouts/slideLayout51.xml><?xml version="1.0" encoding="utf-8"?>
<p:sldLayout xmlns:a="http://schemas.openxmlformats.org/drawingml/2006/main" xmlns:r="http://schemas.openxmlformats.org/officeDocument/2006/relationships" xmlns:p="http://schemas.openxmlformats.org/presentationml/2006/main" showMasterSp="0" type="blank" preserve="1">
  <p:cSld name="Back Cover">
    <p:bg>
      <p:bgPr>
        <a:solidFill>
          <a:schemeClr val="accent1"/>
        </a:solidFill>
        <a:effectLst/>
      </p:bgPr>
    </p:bg>
    <p:spTree>
      <p:nvGrpSpPr>
        <p:cNvPr id="1" name=""/>
        <p:cNvGrpSpPr/>
        <p:nvPr/>
      </p:nvGrpSpPr>
      <p:grpSpPr>
        <a:xfrm>
          <a:off x="0" y="0"/>
          <a:ext cx="0" cy="0"/>
          <a:chOff x="0" y="0"/>
          <a:chExt cx="0" cy="0"/>
        </a:xfrm>
      </p:grpSpPr>
      <p:pic>
        <p:nvPicPr>
          <p:cNvPr id="8" name="Picture 7" descr="Intel_LookInside_white.png"/>
          <p:cNvPicPr>
            <a:picLocks noChangeAspect="1"/>
          </p:cNvPicPr>
          <p:nvPr/>
        </p:nvPicPr>
        <p:blipFill rotWithShape="1">
          <a:blip r:embed="rId2" cstate="screen">
            <a:extLst>
              <a:ext uri="{28A0092B-C50C-407E-A947-70E740481C1C}">
                <a14:useLocalDpi xmlns:a14="http://schemas.microsoft.com/office/drawing/2010/main" val="0"/>
              </a:ext>
            </a:extLst>
          </a:blip>
          <a:srcRect/>
          <a:stretch/>
        </p:blipFill>
        <p:spPr>
          <a:xfrm>
            <a:off x="3477432" y="1875130"/>
            <a:ext cx="2256638" cy="1386890"/>
          </a:xfrm>
          <a:prstGeom prst="rect">
            <a:avLst/>
          </a:prstGeom>
        </p:spPr>
      </p:pic>
    </p:spTree>
    <p:extLst>
      <p:ext uri="{BB962C8B-B14F-4D97-AF65-F5344CB8AC3E}">
        <p14:creationId xmlns:p14="http://schemas.microsoft.com/office/powerpoint/2010/main" val="2413636800"/>
      </p:ext>
    </p:extLst>
  </p:cSld>
  <p:clrMapOvr>
    <a:masterClrMapping/>
  </p:clrMapOvr>
  <p:timing>
    <p:tnLst>
      <p:par>
        <p:cTn id="1" dur="indefinite" restart="never" nodeType="tmRoot"/>
      </p:par>
    </p:tnLst>
  </p:timing>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sldNum" sz="quarter" idx="10"/>
          </p:nvPr>
        </p:nvSpPr>
        <p:spPr>
          <a:ln/>
        </p:spPr>
        <p:txBody>
          <a:bodyPr/>
          <a:lstStyle>
            <a:lvl1pPr>
              <a:defRPr/>
            </a:lvl1pPr>
          </a:lstStyle>
          <a:p>
            <a:fld id="{EE2556C5-CE8C-6547-B838-EA80C61A4AF7}" type="slidenum">
              <a:rPr lang="en-US" smtClean="0"/>
              <a:pPr/>
              <a:t>‹#›</a:t>
            </a:fld>
            <a:endParaRPr lang="en-US"/>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sldNum" sz="quarter" idx="10"/>
          </p:nvPr>
        </p:nvSpPr>
        <p:spPr>
          <a:ln/>
        </p:spPr>
        <p:txBody>
          <a:bodyPr/>
          <a:lstStyle>
            <a:lvl1pPr>
              <a:defRPr/>
            </a:lvl1pPr>
          </a:lstStyle>
          <a:p>
            <a:fld id="{EE2556C5-CE8C-6547-B838-EA80C61A4AF7}" type="slidenum">
              <a:rPr lang="en-US" smtClean="0"/>
              <a:pPr/>
              <a:t>‹#›</a:t>
            </a:fld>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fld id="{EE2556C5-CE8C-6547-B838-EA80C61A4AF7}" type="slidenum">
              <a:rPr lang="en-US" smtClean="0"/>
              <a:pPr/>
              <a:t>‹#›</a:t>
            </a:fld>
            <a:endParaRPr lang="en-US" dirty="0"/>
          </a:p>
        </p:txBody>
      </p:sp>
    </p:spTree>
  </p:cSld>
  <p:clrMapOvr>
    <a:masterClrMapping/>
  </p:clrMapOvr>
  <p:transition>
    <p:fade/>
  </p:transition>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fld id="{EE2556C5-CE8C-6547-B838-EA80C61A4AF7}" type="slidenum">
              <a:rPr lang="en-US" smtClean="0"/>
              <a:pPr/>
              <a:t>‹#›</a:t>
            </a:fld>
            <a:endParaRPr lang="en-US" dirty="0"/>
          </a:p>
        </p:txBody>
      </p:sp>
    </p:spTree>
  </p:cSld>
  <p:clrMapOvr>
    <a:masterClrMapping/>
  </p:clrMapOvr>
  <p:transition>
    <p:fade/>
  </p:transition>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3.xml"/><Relationship Id="rId13" Type="http://schemas.openxmlformats.org/officeDocument/2006/relationships/slideLayout" Target="../slideLayouts/slideLayout28.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slideLayout" Target="../slideLayouts/slideLayout27.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5" Type="http://schemas.openxmlformats.org/officeDocument/2006/relationships/image" Target="../media/image3.png"/><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6.xml"/><Relationship Id="rId13" Type="http://schemas.openxmlformats.org/officeDocument/2006/relationships/image" Target="../media/image4.png"/><Relationship Id="rId3" Type="http://schemas.openxmlformats.org/officeDocument/2006/relationships/slideLayout" Target="../slideLayouts/slideLayout31.xml"/><Relationship Id="rId7" Type="http://schemas.openxmlformats.org/officeDocument/2006/relationships/slideLayout" Target="../slideLayouts/slideLayout35.xml"/><Relationship Id="rId12" Type="http://schemas.openxmlformats.org/officeDocument/2006/relationships/theme" Target="../theme/theme3.xml"/><Relationship Id="rId2" Type="http://schemas.openxmlformats.org/officeDocument/2006/relationships/slideLayout" Target="../slideLayouts/slideLayout30.xml"/><Relationship Id="rId1" Type="http://schemas.openxmlformats.org/officeDocument/2006/relationships/slideLayout" Target="../slideLayouts/slideLayout29.xml"/><Relationship Id="rId6" Type="http://schemas.openxmlformats.org/officeDocument/2006/relationships/slideLayout" Target="../slideLayouts/slideLayout34.xml"/><Relationship Id="rId11" Type="http://schemas.openxmlformats.org/officeDocument/2006/relationships/slideLayout" Target="../slideLayouts/slideLayout39.xml"/><Relationship Id="rId5" Type="http://schemas.openxmlformats.org/officeDocument/2006/relationships/slideLayout" Target="../slideLayouts/slideLayout33.xml"/><Relationship Id="rId10" Type="http://schemas.openxmlformats.org/officeDocument/2006/relationships/slideLayout" Target="../slideLayouts/slideLayout38.xml"/><Relationship Id="rId4" Type="http://schemas.openxmlformats.org/officeDocument/2006/relationships/slideLayout" Target="../slideLayouts/slideLayout32.xml"/><Relationship Id="rId9" Type="http://schemas.openxmlformats.org/officeDocument/2006/relationships/slideLayout" Target="../slideLayouts/slideLayout37.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7.xml"/><Relationship Id="rId13" Type="http://schemas.openxmlformats.org/officeDocument/2006/relationships/theme" Target="../theme/theme4.xml"/><Relationship Id="rId3" Type="http://schemas.openxmlformats.org/officeDocument/2006/relationships/slideLayout" Target="../slideLayouts/slideLayout42.xml"/><Relationship Id="rId7" Type="http://schemas.openxmlformats.org/officeDocument/2006/relationships/slideLayout" Target="../slideLayouts/slideLayout46.xml"/><Relationship Id="rId12" Type="http://schemas.openxmlformats.org/officeDocument/2006/relationships/slideLayout" Target="../slideLayouts/slideLayout51.xml"/><Relationship Id="rId2" Type="http://schemas.openxmlformats.org/officeDocument/2006/relationships/slideLayout" Target="../slideLayouts/slideLayout41.xml"/><Relationship Id="rId1" Type="http://schemas.openxmlformats.org/officeDocument/2006/relationships/slideLayout" Target="../slideLayouts/slideLayout40.xml"/><Relationship Id="rId6" Type="http://schemas.openxmlformats.org/officeDocument/2006/relationships/slideLayout" Target="../slideLayouts/slideLayout45.xml"/><Relationship Id="rId11" Type="http://schemas.openxmlformats.org/officeDocument/2006/relationships/slideLayout" Target="../slideLayouts/slideLayout50.xml"/><Relationship Id="rId5" Type="http://schemas.openxmlformats.org/officeDocument/2006/relationships/slideLayout" Target="../slideLayouts/slideLayout44.xml"/><Relationship Id="rId10" Type="http://schemas.openxmlformats.org/officeDocument/2006/relationships/slideLayout" Target="../slideLayouts/slideLayout49.xml"/><Relationship Id="rId4" Type="http://schemas.openxmlformats.org/officeDocument/2006/relationships/slideLayout" Target="../slideLayouts/slideLayout43.xml"/><Relationship Id="rId9" Type="http://schemas.openxmlformats.org/officeDocument/2006/relationships/slideLayout" Target="../slideLayouts/slideLayout48.xml"/><Relationship Id="rId14" Type="http://schemas.openxmlformats.org/officeDocument/2006/relationships/image" Target="../media/image6.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bwMode="auto">
          <a:xfrm>
            <a:off x="455614" y="226219"/>
            <a:ext cx="8237537" cy="66675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smtClean="0"/>
              <a:t>Click to edit Master title style</a:t>
            </a:r>
          </a:p>
        </p:txBody>
      </p:sp>
      <p:sp>
        <p:nvSpPr>
          <p:cNvPr id="27651" name="Rectangle 3"/>
          <p:cNvSpPr>
            <a:spLocks noGrp="1" noChangeArrowheads="1"/>
          </p:cNvSpPr>
          <p:nvPr>
            <p:ph type="body" idx="1"/>
          </p:nvPr>
        </p:nvSpPr>
        <p:spPr bwMode="auto">
          <a:xfrm>
            <a:off x="455614" y="1008460"/>
            <a:ext cx="8237537" cy="247769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65220" name="Rectangle 4"/>
          <p:cNvSpPr>
            <a:spLocks noChangeArrowheads="1"/>
          </p:cNvSpPr>
          <p:nvPr/>
        </p:nvSpPr>
        <p:spPr bwMode="white">
          <a:xfrm>
            <a:off x="4764" y="4521994"/>
            <a:ext cx="9139237" cy="621506"/>
          </a:xfrm>
          <a:prstGeom prst="rect">
            <a:avLst/>
          </a:prstGeom>
          <a:solidFill>
            <a:srgbClr val="0860A8"/>
          </a:solidFill>
          <a:ln w="9525">
            <a:noFill/>
            <a:miter lim="800000"/>
            <a:headEnd/>
            <a:tailEnd/>
          </a:ln>
          <a:effectLst/>
        </p:spPr>
        <p:txBody>
          <a:bodyPr wrap="none" anchor="ctr"/>
          <a:lstStyle/>
          <a:p>
            <a:pPr>
              <a:defRPr/>
            </a:pPr>
            <a:endParaRPr lang="en-US">
              <a:latin typeface="Arial" pitchFamily="34" charset="0"/>
              <a:cs typeface="Arial" pitchFamily="34" charset="0"/>
            </a:endParaRPr>
          </a:p>
        </p:txBody>
      </p:sp>
      <p:sp>
        <p:nvSpPr>
          <p:cNvPr id="265221" name="Rectangle 5"/>
          <p:cNvSpPr>
            <a:spLocks noGrp="1" noChangeArrowheads="1"/>
          </p:cNvSpPr>
          <p:nvPr>
            <p:ph type="sldNum" sz="quarter" idx="4"/>
          </p:nvPr>
        </p:nvSpPr>
        <p:spPr bwMode="auto">
          <a:xfrm>
            <a:off x="8716964" y="4991100"/>
            <a:ext cx="414337" cy="2286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ctr" eaLnBrk="0" hangingPunct="0">
              <a:defRPr sz="800" b="1">
                <a:solidFill>
                  <a:srgbClr val="FFFFFF"/>
                </a:solidFill>
                <a:latin typeface="Verdana" pitchFamily="34" charset="0"/>
                <a:cs typeface="Arial" pitchFamily="34" charset="0"/>
              </a:defRPr>
            </a:lvl1pPr>
          </a:lstStyle>
          <a:p>
            <a:fld id="{EE2556C5-CE8C-6547-B838-EA80C61A4AF7}" type="slidenum">
              <a:rPr lang="en-US" smtClean="0"/>
              <a:pPr/>
              <a:t>‹#›</a:t>
            </a:fld>
            <a:endParaRPr lang="en-US" dirty="0"/>
          </a:p>
        </p:txBody>
      </p:sp>
      <p:pic>
        <p:nvPicPr>
          <p:cNvPr id="27654" name="Picture 6" descr="Intel_white"/>
          <p:cNvPicPr>
            <a:picLocks noChangeAspect="1" noChangeArrowheads="1"/>
          </p:cNvPicPr>
          <p:nvPr/>
        </p:nvPicPr>
        <p:blipFill>
          <a:blip r:embed="rId17" cstate="print"/>
          <a:srcRect/>
          <a:stretch>
            <a:fillRect/>
          </a:stretch>
        </p:blipFill>
        <p:spPr bwMode="auto">
          <a:xfrm>
            <a:off x="7891464" y="4626769"/>
            <a:ext cx="809625" cy="406004"/>
          </a:xfrm>
          <a:prstGeom prst="rect">
            <a:avLst/>
          </a:prstGeom>
          <a:noFill/>
          <a:ln w="9525">
            <a:noFill/>
            <a:miter lim="800000"/>
            <a:headEnd/>
            <a:tailEnd/>
          </a:ln>
        </p:spPr>
      </p:pic>
      <p:sp>
        <p:nvSpPr>
          <p:cNvPr id="265223" name="Text Box 7"/>
          <p:cNvSpPr txBox="1">
            <a:spLocks noChangeArrowheads="1"/>
          </p:cNvSpPr>
          <p:nvPr/>
        </p:nvSpPr>
        <p:spPr bwMode="auto">
          <a:xfrm>
            <a:off x="468313" y="4543425"/>
            <a:ext cx="1368131" cy="253916"/>
          </a:xfrm>
          <a:prstGeom prst="rect">
            <a:avLst/>
          </a:prstGeom>
          <a:noFill/>
          <a:ln w="19050" algn="ctr">
            <a:noFill/>
            <a:miter lim="800000"/>
            <a:headEnd/>
            <a:tailEnd/>
          </a:ln>
          <a:effectLst/>
        </p:spPr>
        <p:txBody>
          <a:bodyPr wrap="none">
            <a:spAutoFit/>
          </a:bodyPr>
          <a:lstStyle/>
          <a:p>
            <a:pPr eaLnBrk="0" hangingPunct="0">
              <a:lnSpc>
                <a:spcPct val="75000"/>
              </a:lnSpc>
              <a:spcBef>
                <a:spcPct val="50000"/>
              </a:spcBef>
              <a:defRPr/>
            </a:pPr>
            <a:r>
              <a:rPr lang="en-US" sz="1400">
                <a:solidFill>
                  <a:schemeClr val="bg2"/>
                </a:solidFill>
                <a:latin typeface="Verdana" pitchFamily="34" charset="0"/>
                <a:cs typeface="Arial" pitchFamily="34" charset="0"/>
              </a:rPr>
              <a:t>Revision - 01</a:t>
            </a:r>
          </a:p>
        </p:txBody>
      </p:sp>
      <p:sp>
        <p:nvSpPr>
          <p:cNvPr id="265224" name="Text Box 8"/>
          <p:cNvSpPr txBox="1">
            <a:spLocks noChangeArrowheads="1"/>
          </p:cNvSpPr>
          <p:nvPr/>
        </p:nvSpPr>
        <p:spPr bwMode="auto">
          <a:xfrm>
            <a:off x="3949700" y="4872038"/>
            <a:ext cx="1244600" cy="246221"/>
          </a:xfrm>
          <a:prstGeom prst="rect">
            <a:avLst/>
          </a:prstGeom>
          <a:noFill/>
          <a:ln w="50800" algn="ctr">
            <a:noFill/>
            <a:miter lim="800000"/>
            <a:headEnd/>
            <a:tailEnd/>
          </a:ln>
          <a:effectLst/>
        </p:spPr>
        <p:txBody>
          <a:bodyPr>
            <a:spAutoFit/>
          </a:bodyPr>
          <a:lstStyle/>
          <a:p>
            <a:pPr algn="ctr" eaLnBrk="0" hangingPunct="0">
              <a:defRPr/>
            </a:pPr>
            <a:r>
              <a:rPr lang="en-GB" sz="1000" dirty="0">
                <a:solidFill>
                  <a:schemeClr val="bg1"/>
                </a:solidFill>
                <a:latin typeface="Arial" pitchFamily="34" charset="0"/>
                <a:cs typeface="Arial" pitchFamily="34" charset="0"/>
              </a:rPr>
              <a:t>Intel Confidential</a:t>
            </a:r>
            <a:endParaRPr lang="en-US" sz="1000" dirty="0">
              <a:solidFill>
                <a:schemeClr val="bg1"/>
              </a:solidFill>
              <a:latin typeface="Arial" pitchFamily="34" charset="0"/>
              <a:cs typeface="Arial" pitchFamily="34" charset="0"/>
            </a:endParaRPr>
          </a:p>
        </p:txBody>
      </p:sp>
    </p:spTree>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73" r:id="rId6"/>
    <p:sldLayoutId id="2147483674" r:id="rId7"/>
    <p:sldLayoutId id="2147483675" r:id="rId8"/>
    <p:sldLayoutId id="2147483676" r:id="rId9"/>
    <p:sldLayoutId id="2147483677" r:id="rId10"/>
    <p:sldLayoutId id="2147483678" r:id="rId11"/>
    <p:sldLayoutId id="2147483679" r:id="rId12"/>
    <p:sldLayoutId id="2147483680" r:id="rId13"/>
    <p:sldLayoutId id="2147483681" r:id="rId14"/>
    <p:sldLayoutId id="2147483662" r:id="rId15"/>
  </p:sldLayoutIdLst>
  <p:transition>
    <p:fade/>
  </p:transition>
  <p:timing>
    <p:tnLst>
      <p:par>
        <p:cTn id="1" dur="indefinite" restart="never" nodeType="tmRoot"/>
      </p:par>
    </p:tnLst>
  </p:timing>
  <p:hf hdr="0" ftr="0" dt="0"/>
  <p:txStyles>
    <p:titleStyle>
      <a:lvl1pPr algn="l" rtl="0" eaLnBrk="1" fontAlgn="base" hangingPunct="1">
        <a:spcBef>
          <a:spcPct val="0"/>
        </a:spcBef>
        <a:spcAft>
          <a:spcPct val="0"/>
        </a:spcAft>
        <a:defRPr sz="3200" b="1">
          <a:solidFill>
            <a:schemeClr val="bg2"/>
          </a:solidFill>
          <a:latin typeface="+mj-lt"/>
          <a:ea typeface="+mj-ea"/>
          <a:cs typeface="+mj-cs"/>
        </a:defRPr>
      </a:lvl1pPr>
      <a:lvl2pPr algn="l" rtl="0" eaLnBrk="1" fontAlgn="base" hangingPunct="1">
        <a:spcBef>
          <a:spcPct val="0"/>
        </a:spcBef>
        <a:spcAft>
          <a:spcPct val="0"/>
        </a:spcAft>
        <a:defRPr sz="3200" b="1">
          <a:solidFill>
            <a:schemeClr val="bg2"/>
          </a:solidFill>
          <a:latin typeface="Arial" pitchFamily="34" charset="0"/>
          <a:cs typeface="Arial" pitchFamily="34" charset="0"/>
        </a:defRPr>
      </a:lvl2pPr>
      <a:lvl3pPr algn="l" rtl="0" eaLnBrk="1" fontAlgn="base" hangingPunct="1">
        <a:spcBef>
          <a:spcPct val="0"/>
        </a:spcBef>
        <a:spcAft>
          <a:spcPct val="0"/>
        </a:spcAft>
        <a:defRPr sz="3200" b="1">
          <a:solidFill>
            <a:schemeClr val="bg2"/>
          </a:solidFill>
          <a:latin typeface="Arial" pitchFamily="34" charset="0"/>
          <a:cs typeface="Arial" pitchFamily="34" charset="0"/>
        </a:defRPr>
      </a:lvl3pPr>
      <a:lvl4pPr algn="l" rtl="0" eaLnBrk="1" fontAlgn="base" hangingPunct="1">
        <a:spcBef>
          <a:spcPct val="0"/>
        </a:spcBef>
        <a:spcAft>
          <a:spcPct val="0"/>
        </a:spcAft>
        <a:defRPr sz="3200" b="1">
          <a:solidFill>
            <a:schemeClr val="bg2"/>
          </a:solidFill>
          <a:latin typeface="Arial" pitchFamily="34" charset="0"/>
          <a:cs typeface="Arial" pitchFamily="34" charset="0"/>
        </a:defRPr>
      </a:lvl4pPr>
      <a:lvl5pPr algn="l" rtl="0" eaLnBrk="1" fontAlgn="base" hangingPunct="1">
        <a:spcBef>
          <a:spcPct val="0"/>
        </a:spcBef>
        <a:spcAft>
          <a:spcPct val="0"/>
        </a:spcAft>
        <a:defRPr sz="3200" b="1">
          <a:solidFill>
            <a:schemeClr val="bg2"/>
          </a:solidFill>
          <a:latin typeface="Arial" pitchFamily="34" charset="0"/>
          <a:cs typeface="Arial" pitchFamily="34" charset="0"/>
        </a:defRPr>
      </a:lvl5pPr>
      <a:lvl6pPr marL="457200" algn="l" rtl="0" eaLnBrk="1" fontAlgn="base" hangingPunct="1">
        <a:spcBef>
          <a:spcPct val="0"/>
        </a:spcBef>
        <a:spcAft>
          <a:spcPct val="0"/>
        </a:spcAft>
        <a:defRPr sz="3200" b="1">
          <a:solidFill>
            <a:schemeClr val="bg2"/>
          </a:solidFill>
          <a:latin typeface="Arial" pitchFamily="34" charset="0"/>
          <a:cs typeface="Arial" pitchFamily="34" charset="0"/>
        </a:defRPr>
      </a:lvl6pPr>
      <a:lvl7pPr marL="914400" algn="l" rtl="0" eaLnBrk="1" fontAlgn="base" hangingPunct="1">
        <a:spcBef>
          <a:spcPct val="0"/>
        </a:spcBef>
        <a:spcAft>
          <a:spcPct val="0"/>
        </a:spcAft>
        <a:defRPr sz="3200" b="1">
          <a:solidFill>
            <a:schemeClr val="bg2"/>
          </a:solidFill>
          <a:latin typeface="Arial" pitchFamily="34" charset="0"/>
          <a:cs typeface="Arial" pitchFamily="34" charset="0"/>
        </a:defRPr>
      </a:lvl7pPr>
      <a:lvl8pPr marL="1371600" algn="l" rtl="0" eaLnBrk="1" fontAlgn="base" hangingPunct="1">
        <a:spcBef>
          <a:spcPct val="0"/>
        </a:spcBef>
        <a:spcAft>
          <a:spcPct val="0"/>
        </a:spcAft>
        <a:defRPr sz="3200" b="1">
          <a:solidFill>
            <a:schemeClr val="bg2"/>
          </a:solidFill>
          <a:latin typeface="Arial" pitchFamily="34" charset="0"/>
          <a:cs typeface="Arial" pitchFamily="34" charset="0"/>
        </a:defRPr>
      </a:lvl8pPr>
      <a:lvl9pPr marL="1828800" algn="l" rtl="0" eaLnBrk="1" fontAlgn="base" hangingPunct="1">
        <a:spcBef>
          <a:spcPct val="0"/>
        </a:spcBef>
        <a:spcAft>
          <a:spcPct val="0"/>
        </a:spcAft>
        <a:defRPr sz="3200" b="1">
          <a:solidFill>
            <a:schemeClr val="bg2"/>
          </a:solidFill>
          <a:latin typeface="Arial" pitchFamily="34" charset="0"/>
          <a:cs typeface="Arial" pitchFamily="34" charset="0"/>
        </a:defRPr>
      </a:lvl9pPr>
    </p:titleStyle>
    <p:bodyStyle>
      <a:lvl1pPr marL="225425" indent="-225425" algn="l" rtl="0" eaLnBrk="1" fontAlgn="base" hangingPunct="1">
        <a:spcBef>
          <a:spcPct val="20000"/>
        </a:spcBef>
        <a:spcAft>
          <a:spcPct val="0"/>
        </a:spcAft>
        <a:buSzPct val="130000"/>
        <a:buChar char="•"/>
        <a:defRPr sz="2400">
          <a:solidFill>
            <a:srgbClr val="333333"/>
          </a:solidFill>
          <a:latin typeface="+mn-lt"/>
          <a:ea typeface="+mn-ea"/>
          <a:cs typeface="+mn-cs"/>
        </a:defRPr>
      </a:lvl1pPr>
      <a:lvl2pPr marL="576263" indent="-236538" algn="l" rtl="0" eaLnBrk="1" fontAlgn="base" hangingPunct="1">
        <a:spcBef>
          <a:spcPct val="20000"/>
        </a:spcBef>
        <a:spcAft>
          <a:spcPct val="0"/>
        </a:spcAft>
        <a:buSzPct val="130000"/>
        <a:buFont typeface="Verdana" pitchFamily="34" charset="0"/>
        <a:buChar char="–"/>
        <a:defRPr sz="2000">
          <a:solidFill>
            <a:srgbClr val="333333"/>
          </a:solidFill>
          <a:latin typeface="+mn-lt"/>
          <a:cs typeface="+mn-cs"/>
        </a:defRPr>
      </a:lvl2pPr>
      <a:lvl3pPr marL="914400" indent="-223838" algn="l" rtl="0" eaLnBrk="1" fontAlgn="base" hangingPunct="1">
        <a:spcBef>
          <a:spcPct val="20000"/>
        </a:spcBef>
        <a:spcAft>
          <a:spcPct val="0"/>
        </a:spcAft>
        <a:buSzPct val="130000"/>
        <a:buFont typeface="Verdana" pitchFamily="34" charset="0"/>
        <a:buChar char="&gt;"/>
        <a:defRPr sz="2400">
          <a:solidFill>
            <a:srgbClr val="333333"/>
          </a:solidFill>
          <a:latin typeface="+mn-lt"/>
          <a:cs typeface="+mn-cs"/>
        </a:defRPr>
      </a:lvl3pPr>
      <a:lvl4pPr marL="1196975" indent="-168275" algn="l" rtl="0" eaLnBrk="1" fontAlgn="base" hangingPunct="1">
        <a:spcBef>
          <a:spcPct val="20000"/>
        </a:spcBef>
        <a:spcAft>
          <a:spcPct val="0"/>
        </a:spcAft>
        <a:buSzPct val="130000"/>
        <a:buFont typeface="Times" pitchFamily="18" charset="0"/>
        <a:buChar char="•"/>
        <a:defRPr sz="1600">
          <a:solidFill>
            <a:srgbClr val="333333"/>
          </a:solidFill>
          <a:latin typeface="+mn-lt"/>
          <a:cs typeface="+mn-cs"/>
        </a:defRPr>
      </a:lvl4pPr>
      <a:lvl5pPr marL="1546225" indent="-234950" algn="l" rtl="0" eaLnBrk="1" fontAlgn="base" hangingPunct="1">
        <a:spcBef>
          <a:spcPct val="20000"/>
        </a:spcBef>
        <a:spcAft>
          <a:spcPct val="0"/>
        </a:spcAft>
        <a:buSzPct val="130000"/>
        <a:buFont typeface="Wingdings" pitchFamily="2" charset="2"/>
        <a:buChar char="ü"/>
        <a:defRPr sz="1400">
          <a:solidFill>
            <a:srgbClr val="333333"/>
          </a:solidFill>
          <a:latin typeface="+mn-lt"/>
          <a:cs typeface="+mn-cs"/>
        </a:defRPr>
      </a:lvl5pPr>
      <a:lvl6pPr marL="2003425" indent="-234950" algn="l" rtl="0" eaLnBrk="1" fontAlgn="base" hangingPunct="1">
        <a:spcBef>
          <a:spcPct val="20000"/>
        </a:spcBef>
        <a:spcAft>
          <a:spcPct val="0"/>
        </a:spcAft>
        <a:buSzPct val="130000"/>
        <a:buFont typeface="Wingdings" pitchFamily="2" charset="2"/>
        <a:buChar char="ü"/>
        <a:defRPr sz="1400">
          <a:solidFill>
            <a:srgbClr val="333333"/>
          </a:solidFill>
          <a:latin typeface="+mn-lt"/>
          <a:cs typeface="+mn-cs"/>
        </a:defRPr>
      </a:lvl6pPr>
      <a:lvl7pPr marL="2460625" indent="-234950" algn="l" rtl="0" eaLnBrk="1" fontAlgn="base" hangingPunct="1">
        <a:spcBef>
          <a:spcPct val="20000"/>
        </a:spcBef>
        <a:spcAft>
          <a:spcPct val="0"/>
        </a:spcAft>
        <a:buSzPct val="130000"/>
        <a:buFont typeface="Wingdings" pitchFamily="2" charset="2"/>
        <a:buChar char="ü"/>
        <a:defRPr sz="1400">
          <a:solidFill>
            <a:srgbClr val="333333"/>
          </a:solidFill>
          <a:latin typeface="+mn-lt"/>
          <a:cs typeface="+mn-cs"/>
        </a:defRPr>
      </a:lvl7pPr>
      <a:lvl8pPr marL="2917825" indent="-234950" algn="l" rtl="0" eaLnBrk="1" fontAlgn="base" hangingPunct="1">
        <a:spcBef>
          <a:spcPct val="20000"/>
        </a:spcBef>
        <a:spcAft>
          <a:spcPct val="0"/>
        </a:spcAft>
        <a:buSzPct val="130000"/>
        <a:buFont typeface="Wingdings" pitchFamily="2" charset="2"/>
        <a:buChar char="ü"/>
        <a:defRPr sz="1400">
          <a:solidFill>
            <a:srgbClr val="333333"/>
          </a:solidFill>
          <a:latin typeface="+mn-lt"/>
          <a:cs typeface="+mn-cs"/>
        </a:defRPr>
      </a:lvl8pPr>
      <a:lvl9pPr marL="3375025" indent="-234950" algn="l" rtl="0" eaLnBrk="1" fontAlgn="base" hangingPunct="1">
        <a:spcBef>
          <a:spcPct val="20000"/>
        </a:spcBef>
        <a:spcAft>
          <a:spcPct val="0"/>
        </a:spcAft>
        <a:buSzPct val="130000"/>
        <a:buFont typeface="Wingdings" pitchFamily="2" charset="2"/>
        <a:buChar char="ü"/>
        <a:defRPr sz="1400">
          <a:solidFill>
            <a:srgbClr val="333333"/>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064B84"/>
        </a:solidFill>
        <a:effectLst/>
      </p:bgPr>
    </p:bg>
    <p:spTree>
      <p:nvGrpSpPr>
        <p:cNvPr id="1" name=""/>
        <p:cNvGrpSpPr/>
        <p:nvPr/>
      </p:nvGrpSpPr>
      <p:grpSpPr>
        <a:xfrm>
          <a:off x="0" y="0"/>
          <a:ext cx="0" cy="0"/>
          <a:chOff x="0" y="0"/>
          <a:chExt cx="0" cy="0"/>
        </a:xfrm>
      </p:grpSpPr>
      <p:sp>
        <p:nvSpPr>
          <p:cNvPr id="221186" name="Rectangle 2"/>
          <p:cNvSpPr>
            <a:spLocks noChangeArrowheads="1"/>
          </p:cNvSpPr>
          <p:nvPr/>
        </p:nvSpPr>
        <p:spPr bwMode="hidden">
          <a:xfrm>
            <a:off x="0" y="4526757"/>
            <a:ext cx="9144000" cy="616744"/>
          </a:xfrm>
          <a:prstGeom prst="rect">
            <a:avLst/>
          </a:prstGeom>
          <a:solidFill>
            <a:schemeClr val="bg1"/>
          </a:solidFill>
          <a:ln w="9525">
            <a:noFill/>
            <a:miter lim="800000"/>
            <a:headEnd/>
            <a:tailEnd/>
          </a:ln>
          <a:effectLst/>
        </p:spPr>
        <p:txBody>
          <a:bodyPr wrap="none" anchor="ctr"/>
          <a:lstStyle/>
          <a:p>
            <a:pPr>
              <a:defRPr/>
            </a:pPr>
            <a:endParaRPr lang="en-US"/>
          </a:p>
        </p:txBody>
      </p:sp>
      <p:pic>
        <p:nvPicPr>
          <p:cNvPr id="1027" name="Picture 3" descr="intel_rgb_100-white"/>
          <p:cNvPicPr>
            <a:picLocks noChangeAspect="1" noChangeArrowheads="1"/>
          </p:cNvPicPr>
          <p:nvPr/>
        </p:nvPicPr>
        <p:blipFill>
          <a:blip r:embed="rId15" cstate="print"/>
          <a:srcRect/>
          <a:stretch>
            <a:fillRect/>
          </a:stretch>
        </p:blipFill>
        <p:spPr bwMode="black">
          <a:xfrm>
            <a:off x="7996238" y="4560095"/>
            <a:ext cx="984250" cy="511969"/>
          </a:xfrm>
          <a:prstGeom prst="rect">
            <a:avLst/>
          </a:prstGeom>
          <a:noFill/>
          <a:ln w="9525">
            <a:noFill/>
            <a:miter lim="800000"/>
            <a:headEnd/>
            <a:tailEnd/>
          </a:ln>
        </p:spPr>
      </p:pic>
      <p:sp>
        <p:nvSpPr>
          <p:cNvPr id="1028" name="Rectangle 4"/>
          <p:cNvSpPr>
            <a:spLocks noGrp="1" noChangeArrowheads="1"/>
          </p:cNvSpPr>
          <p:nvPr>
            <p:ph type="body" idx="1"/>
          </p:nvPr>
        </p:nvSpPr>
        <p:spPr bwMode="auto">
          <a:xfrm>
            <a:off x="366713" y="857251"/>
            <a:ext cx="8407400" cy="3634979"/>
          </a:xfrm>
          <a:prstGeom prst="rect">
            <a:avLst/>
          </a:prstGeom>
          <a:noFill/>
          <a:ln w="9525">
            <a:noFill/>
            <a:miter lim="800000"/>
            <a:headEnd/>
            <a:tailEnd/>
          </a:ln>
        </p:spPr>
        <p:txBody>
          <a:bodyPr vert="horz" wrap="square" lIns="91336" tIns="45670" rIns="91336" bIns="4567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Test</a:t>
            </a:r>
          </a:p>
        </p:txBody>
      </p:sp>
      <p:sp>
        <p:nvSpPr>
          <p:cNvPr id="1029" name="Rectangle 5"/>
          <p:cNvSpPr>
            <a:spLocks noGrp="1" noChangeArrowheads="1"/>
          </p:cNvSpPr>
          <p:nvPr>
            <p:ph type="title"/>
          </p:nvPr>
        </p:nvSpPr>
        <p:spPr bwMode="auto">
          <a:xfrm>
            <a:off x="365128" y="117873"/>
            <a:ext cx="8410575" cy="567928"/>
          </a:xfrm>
          <a:prstGeom prst="rect">
            <a:avLst/>
          </a:prstGeom>
          <a:noFill/>
          <a:ln w="9525">
            <a:noFill/>
            <a:miter lim="800000"/>
            <a:headEnd/>
            <a:tailEnd/>
          </a:ln>
        </p:spPr>
        <p:txBody>
          <a:bodyPr vert="horz" wrap="square" lIns="91970" tIns="45986" rIns="91970" bIns="45986" numCol="1" anchor="ctr" anchorCtr="0" compatLnSpc="1">
            <a:prstTxWarp prst="textNoShape">
              <a:avLst/>
            </a:prstTxWarp>
          </a:bodyPr>
          <a:lstStyle/>
          <a:p>
            <a:pPr lvl="0"/>
            <a:r>
              <a:rPr lang="en-US" smtClean="0"/>
              <a:t>Slide Title</a:t>
            </a:r>
          </a:p>
        </p:txBody>
      </p:sp>
      <p:sp>
        <p:nvSpPr>
          <p:cNvPr id="221193" name="Text Box 9"/>
          <p:cNvSpPr txBox="1">
            <a:spLocks noChangeArrowheads="1"/>
          </p:cNvSpPr>
          <p:nvPr/>
        </p:nvSpPr>
        <p:spPr bwMode="auto">
          <a:xfrm>
            <a:off x="0" y="4674395"/>
            <a:ext cx="1133644" cy="246221"/>
          </a:xfrm>
          <a:prstGeom prst="rect">
            <a:avLst/>
          </a:prstGeom>
          <a:noFill/>
          <a:ln w="9525">
            <a:noFill/>
            <a:miter lim="800000"/>
            <a:headEnd/>
            <a:tailEnd/>
          </a:ln>
          <a:effectLst/>
        </p:spPr>
        <p:txBody>
          <a:bodyPr wrap="none">
            <a:spAutoFit/>
          </a:bodyPr>
          <a:lstStyle/>
          <a:p>
            <a:pPr>
              <a:defRPr/>
            </a:pPr>
            <a:r>
              <a:rPr lang="en-US" sz="1000" dirty="0"/>
              <a:t>Intel Confidential</a:t>
            </a:r>
          </a:p>
        </p:txBody>
      </p:sp>
    </p:spTree>
  </p:cSld>
  <p:clrMap bg1="dk2" tx1="lt1" bg2="dk1" tx2="lt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 id="2147483694" r:id="rId12"/>
    <p:sldLayoutId id="2147483695" r:id="rId13"/>
  </p:sldLayoutIdLst>
  <p:transition>
    <p:fade/>
  </p:transition>
  <p:timing>
    <p:tnLst>
      <p:par>
        <p:cTn id="1" dur="indefinite" restart="never" nodeType="tmRoot"/>
      </p:par>
    </p:tnLst>
  </p:timing>
  <p:txStyles>
    <p:titleStyle>
      <a:lvl1pPr algn="ctr" rtl="0" eaLnBrk="1" fontAlgn="base" hangingPunct="1">
        <a:lnSpc>
          <a:spcPct val="90000"/>
        </a:lnSpc>
        <a:spcBef>
          <a:spcPct val="0"/>
        </a:spcBef>
        <a:spcAft>
          <a:spcPct val="0"/>
        </a:spcAft>
        <a:defRPr sz="4000">
          <a:solidFill>
            <a:schemeClr val="tx1"/>
          </a:solidFill>
          <a:effectLst>
            <a:outerShdw blurRad="38100" dist="38100" dir="2700000" algn="tl">
              <a:srgbClr val="000000"/>
            </a:outerShdw>
          </a:effectLst>
          <a:latin typeface="Neo Sans Intel Medium" pitchFamily="34" charset="0"/>
          <a:ea typeface="+mj-ea"/>
          <a:cs typeface="+mj-cs"/>
        </a:defRPr>
      </a:lvl1pPr>
      <a:lvl2pPr algn="ctr" rtl="0" eaLnBrk="1" fontAlgn="base" hangingPunct="1">
        <a:lnSpc>
          <a:spcPct val="90000"/>
        </a:lnSpc>
        <a:spcBef>
          <a:spcPct val="0"/>
        </a:spcBef>
        <a:spcAft>
          <a:spcPct val="0"/>
        </a:spcAft>
        <a:defRPr sz="4000">
          <a:solidFill>
            <a:schemeClr val="tx1"/>
          </a:solidFill>
          <a:effectLst>
            <a:outerShdw blurRad="38100" dist="38100" dir="2700000" algn="tl">
              <a:srgbClr val="000000"/>
            </a:outerShdw>
          </a:effectLst>
          <a:latin typeface="Neo Sans Intel Medium" pitchFamily="34" charset="0"/>
          <a:cs typeface="Arial" charset="0"/>
        </a:defRPr>
      </a:lvl2pPr>
      <a:lvl3pPr algn="ctr" rtl="0" eaLnBrk="1" fontAlgn="base" hangingPunct="1">
        <a:lnSpc>
          <a:spcPct val="90000"/>
        </a:lnSpc>
        <a:spcBef>
          <a:spcPct val="0"/>
        </a:spcBef>
        <a:spcAft>
          <a:spcPct val="0"/>
        </a:spcAft>
        <a:defRPr sz="4000">
          <a:solidFill>
            <a:schemeClr val="tx1"/>
          </a:solidFill>
          <a:effectLst>
            <a:outerShdw blurRad="38100" dist="38100" dir="2700000" algn="tl">
              <a:srgbClr val="000000"/>
            </a:outerShdw>
          </a:effectLst>
          <a:latin typeface="Neo Sans Intel Medium" pitchFamily="34" charset="0"/>
          <a:cs typeface="Arial" charset="0"/>
        </a:defRPr>
      </a:lvl3pPr>
      <a:lvl4pPr algn="ctr" rtl="0" eaLnBrk="1" fontAlgn="base" hangingPunct="1">
        <a:lnSpc>
          <a:spcPct val="90000"/>
        </a:lnSpc>
        <a:spcBef>
          <a:spcPct val="0"/>
        </a:spcBef>
        <a:spcAft>
          <a:spcPct val="0"/>
        </a:spcAft>
        <a:defRPr sz="4000">
          <a:solidFill>
            <a:schemeClr val="tx1"/>
          </a:solidFill>
          <a:effectLst>
            <a:outerShdw blurRad="38100" dist="38100" dir="2700000" algn="tl">
              <a:srgbClr val="000000"/>
            </a:outerShdw>
          </a:effectLst>
          <a:latin typeface="Neo Sans Intel Medium" pitchFamily="34" charset="0"/>
          <a:cs typeface="Arial" charset="0"/>
        </a:defRPr>
      </a:lvl4pPr>
      <a:lvl5pPr algn="ctr" rtl="0" eaLnBrk="1" fontAlgn="base" hangingPunct="1">
        <a:lnSpc>
          <a:spcPct val="90000"/>
        </a:lnSpc>
        <a:spcBef>
          <a:spcPct val="0"/>
        </a:spcBef>
        <a:spcAft>
          <a:spcPct val="0"/>
        </a:spcAft>
        <a:defRPr sz="4000">
          <a:solidFill>
            <a:schemeClr val="tx1"/>
          </a:solidFill>
          <a:effectLst>
            <a:outerShdw blurRad="38100" dist="38100" dir="2700000" algn="tl">
              <a:srgbClr val="000000"/>
            </a:outerShdw>
          </a:effectLst>
          <a:latin typeface="Neo Sans Intel Medium" pitchFamily="34" charset="0"/>
          <a:cs typeface="Arial" charset="0"/>
        </a:defRPr>
      </a:lvl5pPr>
      <a:lvl6pPr marL="457200" algn="ctr" rtl="0" eaLnBrk="1" fontAlgn="base" hangingPunct="1">
        <a:lnSpc>
          <a:spcPct val="90000"/>
        </a:lnSpc>
        <a:spcBef>
          <a:spcPct val="0"/>
        </a:spcBef>
        <a:spcAft>
          <a:spcPct val="0"/>
        </a:spcAft>
        <a:defRPr sz="3200" b="1">
          <a:solidFill>
            <a:schemeClr val="tx1"/>
          </a:solidFill>
          <a:latin typeface="Verdana" pitchFamily="34" charset="0"/>
          <a:cs typeface="Arial" charset="0"/>
        </a:defRPr>
      </a:lvl6pPr>
      <a:lvl7pPr marL="914400" algn="ctr" rtl="0" eaLnBrk="1" fontAlgn="base" hangingPunct="1">
        <a:lnSpc>
          <a:spcPct val="90000"/>
        </a:lnSpc>
        <a:spcBef>
          <a:spcPct val="0"/>
        </a:spcBef>
        <a:spcAft>
          <a:spcPct val="0"/>
        </a:spcAft>
        <a:defRPr sz="3200" b="1">
          <a:solidFill>
            <a:schemeClr val="tx1"/>
          </a:solidFill>
          <a:latin typeface="Verdana" pitchFamily="34" charset="0"/>
          <a:cs typeface="Arial" charset="0"/>
        </a:defRPr>
      </a:lvl7pPr>
      <a:lvl8pPr marL="1371600" algn="ctr" rtl="0" eaLnBrk="1" fontAlgn="base" hangingPunct="1">
        <a:lnSpc>
          <a:spcPct val="90000"/>
        </a:lnSpc>
        <a:spcBef>
          <a:spcPct val="0"/>
        </a:spcBef>
        <a:spcAft>
          <a:spcPct val="0"/>
        </a:spcAft>
        <a:defRPr sz="3200" b="1">
          <a:solidFill>
            <a:schemeClr val="tx1"/>
          </a:solidFill>
          <a:latin typeface="Verdana" pitchFamily="34" charset="0"/>
          <a:cs typeface="Arial" charset="0"/>
        </a:defRPr>
      </a:lvl8pPr>
      <a:lvl9pPr marL="1828800" algn="ctr" rtl="0" eaLnBrk="1" fontAlgn="base" hangingPunct="1">
        <a:lnSpc>
          <a:spcPct val="90000"/>
        </a:lnSpc>
        <a:spcBef>
          <a:spcPct val="0"/>
        </a:spcBef>
        <a:spcAft>
          <a:spcPct val="0"/>
        </a:spcAft>
        <a:defRPr sz="3200" b="1">
          <a:solidFill>
            <a:schemeClr val="tx1"/>
          </a:solidFill>
          <a:latin typeface="Verdana" pitchFamily="34" charset="0"/>
          <a:cs typeface="Arial" charset="0"/>
        </a:defRPr>
      </a:lvl9pPr>
    </p:titleStyle>
    <p:bodyStyle>
      <a:lvl1pPr marL="225425" indent="-225425" algn="l" rtl="0" eaLnBrk="1" fontAlgn="base" hangingPunct="1">
        <a:lnSpc>
          <a:spcPct val="95000"/>
        </a:lnSpc>
        <a:spcBef>
          <a:spcPct val="30000"/>
        </a:spcBef>
        <a:spcAft>
          <a:spcPct val="0"/>
        </a:spcAft>
        <a:buClr>
          <a:schemeClr val="tx1"/>
        </a:buClr>
        <a:buFont typeface="Wingdings" pitchFamily="2" charset="2"/>
        <a:buChar char=""/>
        <a:defRPr sz="3200">
          <a:solidFill>
            <a:srgbClr val="FFFFFF"/>
          </a:solidFill>
          <a:effectLst>
            <a:outerShdw blurRad="38100" dist="38100" dir="2700000" algn="tl">
              <a:srgbClr val="000000"/>
            </a:outerShdw>
          </a:effectLst>
          <a:latin typeface="Neo Sans Intel" pitchFamily="34" charset="0"/>
          <a:ea typeface="+mn-ea"/>
          <a:cs typeface="+mn-cs"/>
        </a:defRPr>
      </a:lvl1pPr>
      <a:lvl2pPr marL="569913" indent="-225425" algn="l" rtl="0" eaLnBrk="1" fontAlgn="base" hangingPunct="1">
        <a:lnSpc>
          <a:spcPct val="95000"/>
        </a:lnSpc>
        <a:spcBef>
          <a:spcPct val="30000"/>
        </a:spcBef>
        <a:spcAft>
          <a:spcPct val="0"/>
        </a:spcAft>
        <a:buClr>
          <a:schemeClr val="tx1"/>
        </a:buClr>
        <a:buChar char="–"/>
        <a:defRPr sz="2800">
          <a:solidFill>
            <a:schemeClr val="tx1"/>
          </a:solidFill>
          <a:effectLst>
            <a:outerShdw blurRad="38100" dist="38100" dir="2700000" algn="tl">
              <a:srgbClr val="000000"/>
            </a:outerShdw>
          </a:effectLst>
          <a:latin typeface="Neo Sans Intel" pitchFamily="34" charset="0"/>
          <a:cs typeface="+mn-cs"/>
        </a:defRPr>
      </a:lvl2pPr>
      <a:lvl3pPr marL="914400" indent="-225425" algn="l" rtl="0" eaLnBrk="1" fontAlgn="base" hangingPunct="1">
        <a:lnSpc>
          <a:spcPct val="95000"/>
        </a:lnSpc>
        <a:spcBef>
          <a:spcPct val="30000"/>
        </a:spcBef>
        <a:spcAft>
          <a:spcPct val="0"/>
        </a:spcAft>
        <a:buClr>
          <a:schemeClr val="tx1"/>
        </a:buClr>
        <a:buChar char="–"/>
        <a:defRPr sz="2600">
          <a:solidFill>
            <a:srgbClr val="FFFFFF"/>
          </a:solidFill>
          <a:effectLst>
            <a:outerShdw blurRad="38100" dist="38100" dir="2700000" algn="tl">
              <a:srgbClr val="000000"/>
            </a:outerShdw>
          </a:effectLst>
          <a:latin typeface="Neo Sans Intel" pitchFamily="34" charset="0"/>
          <a:cs typeface="+mn-cs"/>
        </a:defRPr>
      </a:lvl3pPr>
      <a:lvl4pPr marL="1382713" indent="-239713" algn="l" rtl="0" eaLnBrk="1" fontAlgn="base" hangingPunct="1">
        <a:spcBef>
          <a:spcPct val="20000"/>
        </a:spcBef>
        <a:spcAft>
          <a:spcPct val="0"/>
        </a:spcAft>
        <a:buChar char="–"/>
        <a:defRPr sz="2400">
          <a:solidFill>
            <a:schemeClr val="tx1"/>
          </a:solidFill>
          <a:effectLst>
            <a:outerShdw blurRad="38100" dist="38100" dir="2700000" algn="tl">
              <a:srgbClr val="000000"/>
            </a:outerShdw>
          </a:effectLst>
          <a:latin typeface="Neo Sans Intel" pitchFamily="34" charset="0"/>
          <a:cs typeface="+mn-cs"/>
        </a:defRPr>
      </a:lvl4pPr>
      <a:lvl5pPr marL="1727200" indent="-230188" algn="l" rtl="0" eaLnBrk="1" fontAlgn="base" hangingPunct="1">
        <a:spcBef>
          <a:spcPct val="20000"/>
        </a:spcBef>
        <a:spcAft>
          <a:spcPct val="0"/>
        </a:spcAft>
        <a:buChar char="•"/>
        <a:defRPr sz="2000">
          <a:solidFill>
            <a:schemeClr val="tx1"/>
          </a:solidFill>
          <a:effectLst>
            <a:outerShdw blurRad="38100" dist="38100" dir="2700000" algn="tl">
              <a:srgbClr val="000000"/>
            </a:outerShdw>
          </a:effectLst>
          <a:latin typeface="Arial" charset="0"/>
          <a:cs typeface="+mn-cs"/>
        </a:defRPr>
      </a:lvl5pPr>
      <a:lvl6pPr marL="2184400" indent="-230188" algn="l" rtl="0" eaLnBrk="1" fontAlgn="base" hangingPunct="1">
        <a:spcBef>
          <a:spcPct val="20000"/>
        </a:spcBef>
        <a:spcAft>
          <a:spcPct val="0"/>
        </a:spcAft>
        <a:buChar char="•"/>
        <a:defRPr sz="2000">
          <a:solidFill>
            <a:schemeClr val="tx1"/>
          </a:solidFill>
          <a:effectLst>
            <a:outerShdw blurRad="38100" dist="38100" dir="2700000" algn="tl">
              <a:srgbClr val="000000"/>
            </a:outerShdw>
          </a:effectLst>
          <a:latin typeface="Arial" charset="0"/>
          <a:cs typeface="+mn-cs"/>
        </a:defRPr>
      </a:lvl6pPr>
      <a:lvl7pPr marL="2641600" indent="-230188" algn="l" rtl="0" eaLnBrk="1" fontAlgn="base" hangingPunct="1">
        <a:spcBef>
          <a:spcPct val="20000"/>
        </a:spcBef>
        <a:spcAft>
          <a:spcPct val="0"/>
        </a:spcAft>
        <a:buChar char="•"/>
        <a:defRPr sz="2000">
          <a:solidFill>
            <a:schemeClr val="tx1"/>
          </a:solidFill>
          <a:effectLst>
            <a:outerShdw blurRad="38100" dist="38100" dir="2700000" algn="tl">
              <a:srgbClr val="000000"/>
            </a:outerShdw>
          </a:effectLst>
          <a:latin typeface="Arial" charset="0"/>
          <a:cs typeface="+mn-cs"/>
        </a:defRPr>
      </a:lvl7pPr>
      <a:lvl8pPr marL="3098800" indent="-230188" algn="l" rtl="0" eaLnBrk="1" fontAlgn="base" hangingPunct="1">
        <a:spcBef>
          <a:spcPct val="20000"/>
        </a:spcBef>
        <a:spcAft>
          <a:spcPct val="0"/>
        </a:spcAft>
        <a:buChar char="•"/>
        <a:defRPr sz="2000">
          <a:solidFill>
            <a:schemeClr val="tx1"/>
          </a:solidFill>
          <a:effectLst>
            <a:outerShdw blurRad="38100" dist="38100" dir="2700000" algn="tl">
              <a:srgbClr val="000000"/>
            </a:outerShdw>
          </a:effectLst>
          <a:latin typeface="Arial" charset="0"/>
          <a:cs typeface="+mn-cs"/>
        </a:defRPr>
      </a:lvl8pPr>
      <a:lvl9pPr marL="3556000" indent="-230188" algn="l" rtl="0" eaLnBrk="1" fontAlgn="base" hangingPunct="1">
        <a:spcBef>
          <a:spcPct val="20000"/>
        </a:spcBef>
        <a:spcAft>
          <a:spcPct val="0"/>
        </a:spcAft>
        <a:buChar char="•"/>
        <a:defRPr sz="2000">
          <a:solidFill>
            <a:schemeClr val="tx1"/>
          </a:solidFill>
          <a:effectLst>
            <a:outerShdw blurRad="38100" dist="38100" dir="2700000" algn="tl">
              <a:srgbClr val="000000"/>
            </a:outerShdw>
          </a:effectLst>
          <a:latin typeface="Arial" charset="0"/>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06210" name="Rectangle 2"/>
          <p:cNvSpPr>
            <a:spLocks noChangeArrowheads="1"/>
          </p:cNvSpPr>
          <p:nvPr/>
        </p:nvSpPr>
        <p:spPr bwMode="hidden">
          <a:xfrm>
            <a:off x="0" y="4526757"/>
            <a:ext cx="9144000" cy="616744"/>
          </a:xfrm>
          <a:prstGeom prst="rect">
            <a:avLst/>
          </a:prstGeom>
          <a:solidFill>
            <a:schemeClr val="tx2"/>
          </a:solidFill>
          <a:ln w="9525">
            <a:noFill/>
            <a:miter lim="800000"/>
            <a:headEnd/>
            <a:tailEnd/>
          </a:ln>
          <a:effectLst/>
        </p:spPr>
        <p:txBody>
          <a:bodyPr wrap="none" anchor="ctr"/>
          <a:lstStyle/>
          <a:p>
            <a:pPr>
              <a:defRPr/>
            </a:pPr>
            <a:endParaRPr lang="en-US"/>
          </a:p>
        </p:txBody>
      </p:sp>
      <p:sp>
        <p:nvSpPr>
          <p:cNvPr id="15363" name="Rectangle 3"/>
          <p:cNvSpPr>
            <a:spLocks noGrp="1" noChangeArrowheads="1"/>
          </p:cNvSpPr>
          <p:nvPr>
            <p:ph type="body" idx="1"/>
          </p:nvPr>
        </p:nvSpPr>
        <p:spPr bwMode="auto">
          <a:xfrm>
            <a:off x="366713" y="685802"/>
            <a:ext cx="8407400" cy="3806429"/>
          </a:xfrm>
          <a:prstGeom prst="rect">
            <a:avLst/>
          </a:prstGeom>
          <a:noFill/>
          <a:ln w="9525">
            <a:noFill/>
            <a:miter lim="800000"/>
            <a:headEnd/>
            <a:tailEnd/>
          </a:ln>
        </p:spPr>
        <p:txBody>
          <a:bodyPr vert="horz" wrap="square" lIns="91400" tIns="45702" rIns="91400" bIns="45702"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p:txBody>
      </p:sp>
      <p:sp>
        <p:nvSpPr>
          <p:cNvPr id="15364" name="Rectangle 4"/>
          <p:cNvSpPr>
            <a:spLocks noGrp="1" noChangeArrowheads="1"/>
          </p:cNvSpPr>
          <p:nvPr>
            <p:ph type="title"/>
          </p:nvPr>
        </p:nvSpPr>
        <p:spPr bwMode="auto">
          <a:xfrm>
            <a:off x="365130" y="117873"/>
            <a:ext cx="8410575" cy="510778"/>
          </a:xfrm>
          <a:prstGeom prst="rect">
            <a:avLst/>
          </a:prstGeom>
          <a:noFill/>
          <a:ln w="9525">
            <a:noFill/>
            <a:miter lim="800000"/>
            <a:headEnd/>
            <a:tailEnd/>
          </a:ln>
        </p:spPr>
        <p:txBody>
          <a:bodyPr vert="horz" wrap="square" lIns="92035" tIns="46019" rIns="92035" bIns="46019" numCol="1" anchor="t" anchorCtr="0" compatLnSpc="1">
            <a:prstTxWarp prst="textNoShape">
              <a:avLst/>
            </a:prstTxWarp>
          </a:bodyPr>
          <a:lstStyle/>
          <a:p>
            <a:pPr lvl="0"/>
            <a:r>
              <a:rPr lang="en-US" smtClean="0"/>
              <a:t>Slide Title</a:t>
            </a:r>
          </a:p>
        </p:txBody>
      </p:sp>
      <p:pic>
        <p:nvPicPr>
          <p:cNvPr id="15365" name="Picture 5" descr="intellogo"/>
          <p:cNvPicPr>
            <a:picLocks noChangeAspect="1" noChangeArrowheads="1"/>
          </p:cNvPicPr>
          <p:nvPr/>
        </p:nvPicPr>
        <p:blipFill>
          <a:blip r:embed="rId13" cstate="print"/>
          <a:srcRect/>
          <a:stretch>
            <a:fillRect/>
          </a:stretch>
        </p:blipFill>
        <p:spPr bwMode="black">
          <a:xfrm>
            <a:off x="7996238" y="4586288"/>
            <a:ext cx="989012" cy="533400"/>
          </a:xfrm>
          <a:prstGeom prst="rect">
            <a:avLst/>
          </a:prstGeom>
          <a:noFill/>
          <a:ln w="9525">
            <a:noFill/>
            <a:miter lim="800000"/>
            <a:headEnd/>
            <a:tailEnd/>
          </a:ln>
        </p:spPr>
      </p:pic>
      <p:sp>
        <p:nvSpPr>
          <p:cNvPr id="606214" name="Text Box 6"/>
          <p:cNvSpPr txBox="1">
            <a:spLocks noChangeArrowheads="1"/>
          </p:cNvSpPr>
          <p:nvPr/>
        </p:nvSpPr>
        <p:spPr bwMode="auto">
          <a:xfrm>
            <a:off x="3816024" y="4937525"/>
            <a:ext cx="1511952" cy="276999"/>
          </a:xfrm>
          <a:prstGeom prst="rect">
            <a:avLst/>
          </a:prstGeom>
          <a:noFill/>
          <a:ln w="9525">
            <a:noFill/>
            <a:miter lim="800000"/>
            <a:headEnd/>
            <a:tailEnd/>
          </a:ln>
          <a:effectLst/>
        </p:spPr>
        <p:txBody>
          <a:bodyPr wrap="none">
            <a:spAutoFit/>
          </a:bodyPr>
          <a:lstStyle/>
          <a:p>
            <a:pPr algn="ctr">
              <a:defRPr/>
            </a:pPr>
            <a:r>
              <a:rPr lang="en-US" sz="1200" dirty="0">
                <a:solidFill>
                  <a:schemeClr val="bg1"/>
                </a:solidFill>
                <a:latin typeface="Verdana" pitchFamily="34" charset="0"/>
              </a:rPr>
              <a:t>Intel Confidential</a:t>
            </a:r>
          </a:p>
        </p:txBody>
      </p:sp>
      <p:sp>
        <p:nvSpPr>
          <p:cNvPr id="606215" name="Rectangle 7"/>
          <p:cNvSpPr>
            <a:spLocks noChangeArrowheads="1"/>
          </p:cNvSpPr>
          <p:nvPr/>
        </p:nvSpPr>
        <p:spPr bwMode="auto">
          <a:xfrm>
            <a:off x="5" y="4914900"/>
            <a:ext cx="415925" cy="228600"/>
          </a:xfrm>
          <a:prstGeom prst="rect">
            <a:avLst/>
          </a:prstGeom>
          <a:noFill/>
          <a:ln w="9525">
            <a:noFill/>
            <a:miter lim="800000"/>
            <a:headEnd/>
            <a:tailEnd/>
          </a:ln>
          <a:effectLst/>
        </p:spPr>
        <p:txBody>
          <a:bodyPr lIns="0" tIns="0" rIns="0" bIns="0" anchor="ctr" anchorCtr="1"/>
          <a:lstStyle/>
          <a:p>
            <a:pPr eaLnBrk="0" hangingPunct="0">
              <a:defRPr/>
            </a:pPr>
            <a:fld id="{9ED2E8EE-2857-4EA5-8DDE-64900275C607}" type="slidenum">
              <a:rPr lang="en-US" sz="900" b="1">
                <a:solidFill>
                  <a:schemeClr val="bg1"/>
                </a:solidFill>
                <a:latin typeface="Verdana" pitchFamily="34" charset="0"/>
              </a:rPr>
              <a:pPr eaLnBrk="0" hangingPunct="0">
                <a:defRPr/>
              </a:pPr>
              <a:t>‹#›</a:t>
            </a:fld>
            <a:endParaRPr lang="en-US" sz="900" b="1">
              <a:solidFill>
                <a:schemeClr val="bg1"/>
              </a:solidFill>
              <a:latin typeface="Verdana" pitchFamily="34" charset="0"/>
            </a:endParaRPr>
          </a:p>
        </p:txBody>
      </p:sp>
      <p:sp>
        <p:nvSpPr>
          <p:cNvPr id="606216" name="Rectangle 8"/>
          <p:cNvSpPr>
            <a:spLocks noChangeArrowheads="1"/>
          </p:cNvSpPr>
          <p:nvPr/>
        </p:nvSpPr>
        <p:spPr bwMode="auto">
          <a:xfrm>
            <a:off x="6731005" y="4616054"/>
            <a:ext cx="1090613" cy="456009"/>
          </a:xfrm>
          <a:prstGeom prst="rect">
            <a:avLst/>
          </a:prstGeom>
          <a:noFill/>
          <a:ln w="9525">
            <a:noFill/>
            <a:miter lim="800000"/>
            <a:headEnd/>
            <a:tailEnd/>
          </a:ln>
          <a:effectLst/>
        </p:spPr>
        <p:txBody>
          <a:bodyPr anchor="ctr"/>
          <a:lstStyle/>
          <a:p>
            <a:pPr>
              <a:defRPr/>
            </a:pPr>
            <a:r>
              <a:rPr lang="en-US" sz="1000" b="1">
                <a:solidFill>
                  <a:schemeClr val="bg1"/>
                </a:solidFill>
                <a:latin typeface="Verdana" pitchFamily="34" charset="0"/>
              </a:rPr>
              <a:t>Platform Validation &amp; Enabling</a:t>
            </a:r>
          </a:p>
        </p:txBody>
      </p:sp>
      <p:sp>
        <p:nvSpPr>
          <p:cNvPr id="606217" name="Rectangle 9"/>
          <p:cNvSpPr>
            <a:spLocks noGrp="1" noChangeArrowheads="1"/>
          </p:cNvSpPr>
          <p:nvPr>
            <p:ph type="dt" sz="half" idx="2"/>
          </p:nvPr>
        </p:nvSpPr>
        <p:spPr bwMode="auto">
          <a:xfrm>
            <a:off x="381000" y="4960144"/>
            <a:ext cx="2133600" cy="12620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defRPr sz="900">
                <a:solidFill>
                  <a:schemeClr val="bg1"/>
                </a:solidFill>
                <a:latin typeface="+mn-lt"/>
                <a:cs typeface="Arial" charset="0"/>
              </a:defRPr>
            </a:lvl1pPr>
          </a:lstStyle>
          <a:p>
            <a:pPr>
              <a:defRPr/>
            </a:pPr>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ransition>
    <p:fade/>
  </p:transition>
  <p:timing>
    <p:tnLst>
      <p:par>
        <p:cTn id="1" dur="indefinite" restart="never" nodeType="tmRoot"/>
      </p:par>
    </p:tnLst>
  </p:timing>
  <p:txStyles>
    <p:titleStyle>
      <a:lvl1pPr algn="l" rtl="0" eaLnBrk="1" fontAlgn="base" hangingPunct="1">
        <a:lnSpc>
          <a:spcPct val="90000"/>
        </a:lnSpc>
        <a:spcBef>
          <a:spcPct val="0"/>
        </a:spcBef>
        <a:spcAft>
          <a:spcPct val="0"/>
        </a:spcAft>
        <a:defRPr sz="2800" b="1">
          <a:solidFill>
            <a:schemeClr val="tx2"/>
          </a:solidFill>
          <a:latin typeface="+mj-lt"/>
          <a:ea typeface="+mj-ea"/>
          <a:cs typeface="+mj-cs"/>
        </a:defRPr>
      </a:lvl1pPr>
      <a:lvl2pPr algn="l" rtl="0" eaLnBrk="1" fontAlgn="base" hangingPunct="1">
        <a:lnSpc>
          <a:spcPct val="90000"/>
        </a:lnSpc>
        <a:spcBef>
          <a:spcPct val="0"/>
        </a:spcBef>
        <a:spcAft>
          <a:spcPct val="0"/>
        </a:spcAft>
        <a:defRPr sz="2800" b="1">
          <a:solidFill>
            <a:schemeClr val="tx2"/>
          </a:solidFill>
          <a:latin typeface="Verdana" pitchFamily="34" charset="0"/>
          <a:cs typeface="Arial" charset="0"/>
        </a:defRPr>
      </a:lvl2pPr>
      <a:lvl3pPr algn="l" rtl="0" eaLnBrk="1" fontAlgn="base" hangingPunct="1">
        <a:lnSpc>
          <a:spcPct val="90000"/>
        </a:lnSpc>
        <a:spcBef>
          <a:spcPct val="0"/>
        </a:spcBef>
        <a:spcAft>
          <a:spcPct val="0"/>
        </a:spcAft>
        <a:defRPr sz="2800" b="1">
          <a:solidFill>
            <a:schemeClr val="tx2"/>
          </a:solidFill>
          <a:latin typeface="Verdana" pitchFamily="34" charset="0"/>
          <a:cs typeface="Arial" charset="0"/>
        </a:defRPr>
      </a:lvl3pPr>
      <a:lvl4pPr algn="l" rtl="0" eaLnBrk="1" fontAlgn="base" hangingPunct="1">
        <a:lnSpc>
          <a:spcPct val="90000"/>
        </a:lnSpc>
        <a:spcBef>
          <a:spcPct val="0"/>
        </a:spcBef>
        <a:spcAft>
          <a:spcPct val="0"/>
        </a:spcAft>
        <a:defRPr sz="2800" b="1">
          <a:solidFill>
            <a:schemeClr val="tx2"/>
          </a:solidFill>
          <a:latin typeface="Verdana" pitchFamily="34" charset="0"/>
          <a:cs typeface="Arial" charset="0"/>
        </a:defRPr>
      </a:lvl4pPr>
      <a:lvl5pPr algn="l" rtl="0" eaLnBrk="1" fontAlgn="base" hangingPunct="1">
        <a:lnSpc>
          <a:spcPct val="90000"/>
        </a:lnSpc>
        <a:spcBef>
          <a:spcPct val="0"/>
        </a:spcBef>
        <a:spcAft>
          <a:spcPct val="0"/>
        </a:spcAft>
        <a:defRPr sz="2800" b="1">
          <a:solidFill>
            <a:schemeClr val="tx2"/>
          </a:solidFill>
          <a:latin typeface="Verdana" pitchFamily="34" charset="0"/>
          <a:cs typeface="Arial" charset="0"/>
        </a:defRPr>
      </a:lvl5pPr>
      <a:lvl6pPr marL="457200" algn="l" rtl="0" eaLnBrk="1" fontAlgn="base" hangingPunct="1">
        <a:lnSpc>
          <a:spcPct val="90000"/>
        </a:lnSpc>
        <a:spcBef>
          <a:spcPct val="0"/>
        </a:spcBef>
        <a:spcAft>
          <a:spcPct val="0"/>
        </a:spcAft>
        <a:defRPr sz="2800" b="1">
          <a:solidFill>
            <a:schemeClr val="tx2"/>
          </a:solidFill>
          <a:latin typeface="Verdana" pitchFamily="34" charset="0"/>
          <a:cs typeface="Arial" charset="0"/>
        </a:defRPr>
      </a:lvl6pPr>
      <a:lvl7pPr marL="914400" algn="l" rtl="0" eaLnBrk="1" fontAlgn="base" hangingPunct="1">
        <a:lnSpc>
          <a:spcPct val="90000"/>
        </a:lnSpc>
        <a:spcBef>
          <a:spcPct val="0"/>
        </a:spcBef>
        <a:spcAft>
          <a:spcPct val="0"/>
        </a:spcAft>
        <a:defRPr sz="2800" b="1">
          <a:solidFill>
            <a:schemeClr val="tx2"/>
          </a:solidFill>
          <a:latin typeface="Verdana" pitchFamily="34" charset="0"/>
          <a:cs typeface="Arial" charset="0"/>
        </a:defRPr>
      </a:lvl7pPr>
      <a:lvl8pPr marL="1371600" algn="l" rtl="0" eaLnBrk="1" fontAlgn="base" hangingPunct="1">
        <a:lnSpc>
          <a:spcPct val="90000"/>
        </a:lnSpc>
        <a:spcBef>
          <a:spcPct val="0"/>
        </a:spcBef>
        <a:spcAft>
          <a:spcPct val="0"/>
        </a:spcAft>
        <a:defRPr sz="2800" b="1">
          <a:solidFill>
            <a:schemeClr val="tx2"/>
          </a:solidFill>
          <a:latin typeface="Verdana" pitchFamily="34" charset="0"/>
          <a:cs typeface="Arial" charset="0"/>
        </a:defRPr>
      </a:lvl8pPr>
      <a:lvl9pPr marL="1828800" algn="l" rtl="0" eaLnBrk="1" fontAlgn="base" hangingPunct="1">
        <a:lnSpc>
          <a:spcPct val="90000"/>
        </a:lnSpc>
        <a:spcBef>
          <a:spcPct val="0"/>
        </a:spcBef>
        <a:spcAft>
          <a:spcPct val="0"/>
        </a:spcAft>
        <a:defRPr sz="2800" b="1">
          <a:solidFill>
            <a:schemeClr val="tx2"/>
          </a:solidFill>
          <a:latin typeface="Verdana" pitchFamily="34" charset="0"/>
          <a:cs typeface="Arial" charset="0"/>
        </a:defRPr>
      </a:lvl9pPr>
    </p:titleStyle>
    <p:bodyStyle>
      <a:lvl1pPr marL="225425" indent="-225425" algn="l" rtl="0" eaLnBrk="1" fontAlgn="base" hangingPunct="1">
        <a:lnSpc>
          <a:spcPct val="95000"/>
        </a:lnSpc>
        <a:spcBef>
          <a:spcPct val="30000"/>
        </a:spcBef>
        <a:spcAft>
          <a:spcPct val="0"/>
        </a:spcAft>
        <a:buClr>
          <a:schemeClr val="tx2"/>
        </a:buClr>
        <a:buFont typeface="Wingdings" pitchFamily="2" charset="2"/>
        <a:buChar char=""/>
        <a:defRPr sz="2800">
          <a:solidFill>
            <a:schemeClr val="tx1"/>
          </a:solidFill>
          <a:latin typeface="+mn-lt"/>
          <a:ea typeface="+mn-ea"/>
          <a:cs typeface="+mn-cs"/>
        </a:defRPr>
      </a:lvl1pPr>
      <a:lvl2pPr marL="569913" indent="-225425" algn="l" rtl="0" eaLnBrk="1" fontAlgn="base" hangingPunct="1">
        <a:lnSpc>
          <a:spcPct val="95000"/>
        </a:lnSpc>
        <a:spcBef>
          <a:spcPct val="30000"/>
        </a:spcBef>
        <a:spcAft>
          <a:spcPct val="0"/>
        </a:spcAft>
        <a:buClr>
          <a:schemeClr val="tx2"/>
        </a:buClr>
        <a:buChar char="–"/>
        <a:defRPr sz="2400">
          <a:solidFill>
            <a:schemeClr val="tx1"/>
          </a:solidFill>
          <a:latin typeface="+mn-lt"/>
          <a:cs typeface="+mn-cs"/>
        </a:defRPr>
      </a:lvl2pPr>
      <a:lvl3pPr marL="914400" indent="-225425" algn="l" rtl="0" eaLnBrk="1" fontAlgn="base" hangingPunct="1">
        <a:lnSpc>
          <a:spcPct val="95000"/>
        </a:lnSpc>
        <a:spcBef>
          <a:spcPct val="30000"/>
        </a:spcBef>
        <a:spcAft>
          <a:spcPct val="0"/>
        </a:spcAft>
        <a:buClr>
          <a:schemeClr val="tx2"/>
        </a:buClr>
        <a:buChar char="–"/>
        <a:defRPr sz="2200">
          <a:solidFill>
            <a:schemeClr val="tx1"/>
          </a:solidFill>
          <a:latin typeface="+mn-lt"/>
          <a:cs typeface="+mn-cs"/>
        </a:defRPr>
      </a:lvl3pPr>
      <a:lvl4pPr marL="1382713" indent="-239713" algn="l" rtl="0" eaLnBrk="1" fontAlgn="base" hangingPunct="1">
        <a:spcBef>
          <a:spcPct val="20000"/>
        </a:spcBef>
        <a:spcAft>
          <a:spcPct val="0"/>
        </a:spcAft>
        <a:buChar char="–"/>
        <a:defRPr sz="2000">
          <a:solidFill>
            <a:schemeClr val="tx1"/>
          </a:solidFill>
          <a:effectLst>
            <a:outerShdw blurRad="38100" dist="38100" dir="2700000" algn="tl">
              <a:srgbClr val="C0C0C0"/>
            </a:outerShdw>
          </a:effectLst>
          <a:latin typeface="Arial" charset="0"/>
          <a:cs typeface="+mn-cs"/>
        </a:defRPr>
      </a:lvl4pPr>
      <a:lvl5pPr marL="1727200" indent="-230188" algn="l" rtl="0" eaLnBrk="1" fontAlgn="base" hangingPunct="1">
        <a:spcBef>
          <a:spcPct val="20000"/>
        </a:spcBef>
        <a:spcAft>
          <a:spcPct val="0"/>
        </a:spcAft>
        <a:buChar char="•"/>
        <a:defRPr sz="2000">
          <a:solidFill>
            <a:schemeClr val="tx1"/>
          </a:solidFill>
          <a:effectLst>
            <a:outerShdw blurRad="38100" dist="38100" dir="2700000" algn="tl">
              <a:srgbClr val="C0C0C0"/>
            </a:outerShdw>
          </a:effectLst>
          <a:latin typeface="Arial" charset="0"/>
          <a:cs typeface="+mn-cs"/>
        </a:defRPr>
      </a:lvl5pPr>
      <a:lvl6pPr marL="2184400" indent="-230188" algn="l" rtl="0" eaLnBrk="1" fontAlgn="base" hangingPunct="1">
        <a:spcBef>
          <a:spcPct val="20000"/>
        </a:spcBef>
        <a:spcAft>
          <a:spcPct val="0"/>
        </a:spcAft>
        <a:buChar char="•"/>
        <a:defRPr sz="2000">
          <a:solidFill>
            <a:schemeClr val="tx1"/>
          </a:solidFill>
          <a:effectLst>
            <a:outerShdw blurRad="38100" dist="38100" dir="2700000" algn="tl">
              <a:srgbClr val="C0C0C0"/>
            </a:outerShdw>
          </a:effectLst>
          <a:latin typeface="Arial" charset="0"/>
          <a:cs typeface="+mn-cs"/>
        </a:defRPr>
      </a:lvl6pPr>
      <a:lvl7pPr marL="2641600" indent="-230188" algn="l" rtl="0" eaLnBrk="1" fontAlgn="base" hangingPunct="1">
        <a:spcBef>
          <a:spcPct val="20000"/>
        </a:spcBef>
        <a:spcAft>
          <a:spcPct val="0"/>
        </a:spcAft>
        <a:buChar char="•"/>
        <a:defRPr sz="2000">
          <a:solidFill>
            <a:schemeClr val="tx1"/>
          </a:solidFill>
          <a:effectLst>
            <a:outerShdw blurRad="38100" dist="38100" dir="2700000" algn="tl">
              <a:srgbClr val="C0C0C0"/>
            </a:outerShdw>
          </a:effectLst>
          <a:latin typeface="Arial" charset="0"/>
          <a:cs typeface="+mn-cs"/>
        </a:defRPr>
      </a:lvl7pPr>
      <a:lvl8pPr marL="3098800" indent="-230188" algn="l" rtl="0" eaLnBrk="1" fontAlgn="base" hangingPunct="1">
        <a:spcBef>
          <a:spcPct val="20000"/>
        </a:spcBef>
        <a:spcAft>
          <a:spcPct val="0"/>
        </a:spcAft>
        <a:buChar char="•"/>
        <a:defRPr sz="2000">
          <a:solidFill>
            <a:schemeClr val="tx1"/>
          </a:solidFill>
          <a:effectLst>
            <a:outerShdw blurRad="38100" dist="38100" dir="2700000" algn="tl">
              <a:srgbClr val="C0C0C0"/>
            </a:outerShdw>
          </a:effectLst>
          <a:latin typeface="Arial" charset="0"/>
          <a:cs typeface="+mn-cs"/>
        </a:defRPr>
      </a:lvl8pPr>
      <a:lvl9pPr marL="3556000" indent="-230188" algn="l" rtl="0" eaLnBrk="1" fontAlgn="base" hangingPunct="1">
        <a:spcBef>
          <a:spcPct val="20000"/>
        </a:spcBef>
        <a:spcAft>
          <a:spcPct val="0"/>
        </a:spcAft>
        <a:buChar char="•"/>
        <a:defRPr sz="2000">
          <a:solidFill>
            <a:schemeClr val="tx1"/>
          </a:solidFill>
          <a:effectLst>
            <a:outerShdw blurRad="38100" dist="38100" dir="2700000" algn="tl">
              <a:srgbClr val="C0C0C0"/>
            </a:outerShdw>
          </a:effectLst>
          <a:latin typeface="Arial" charset="0"/>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 name="Freeform 11"/>
          <p:cNvSpPr/>
          <p:nvPr/>
        </p:nvSpPr>
        <p:spPr>
          <a:xfrm>
            <a:off x="5" y="4803306"/>
            <a:ext cx="9150839" cy="342106"/>
          </a:xfrm>
          <a:custGeom>
            <a:avLst/>
            <a:gdLst>
              <a:gd name="connsiteX0" fmla="*/ 9155339 w 9162317"/>
              <a:gd name="connsiteY0" fmla="*/ 0 h 460573"/>
              <a:gd name="connsiteX1" fmla="*/ 8352851 w 9162317"/>
              <a:gd name="connsiteY1" fmla="*/ 6978 h 460573"/>
              <a:gd name="connsiteX2" fmla="*/ 7829490 w 9162317"/>
              <a:gd name="connsiteY2" fmla="*/ 314027 h 460573"/>
              <a:gd name="connsiteX3" fmla="*/ 0 w 9162317"/>
              <a:gd name="connsiteY3" fmla="*/ 307048 h 460573"/>
              <a:gd name="connsiteX4" fmla="*/ 0 w 9162317"/>
              <a:gd name="connsiteY4" fmla="*/ 460573 h 460573"/>
              <a:gd name="connsiteX5" fmla="*/ 9162317 w 9162317"/>
              <a:gd name="connsiteY5" fmla="*/ 453594 h 460573"/>
              <a:gd name="connsiteX6" fmla="*/ 9155339 w 9162317"/>
              <a:gd name="connsiteY6" fmla="*/ 0 h 460573"/>
              <a:gd name="connsiteX0" fmla="*/ 9168064 w 9168064"/>
              <a:gd name="connsiteY0" fmla="*/ 2547 h 453595"/>
              <a:gd name="connsiteX1" fmla="*/ 8352851 w 9168064"/>
              <a:gd name="connsiteY1" fmla="*/ 0 h 453595"/>
              <a:gd name="connsiteX2" fmla="*/ 7829490 w 9168064"/>
              <a:gd name="connsiteY2" fmla="*/ 307049 h 453595"/>
              <a:gd name="connsiteX3" fmla="*/ 0 w 9168064"/>
              <a:gd name="connsiteY3" fmla="*/ 300070 h 453595"/>
              <a:gd name="connsiteX4" fmla="*/ 0 w 9168064"/>
              <a:gd name="connsiteY4" fmla="*/ 453595 h 453595"/>
              <a:gd name="connsiteX5" fmla="*/ 9162317 w 9168064"/>
              <a:gd name="connsiteY5" fmla="*/ 446616 h 453595"/>
              <a:gd name="connsiteX6" fmla="*/ 9168064 w 9168064"/>
              <a:gd name="connsiteY6" fmla="*/ 2547 h 453595"/>
              <a:gd name="connsiteX0" fmla="*/ 9168064 w 9168064"/>
              <a:gd name="connsiteY0" fmla="*/ 2547 h 456141"/>
              <a:gd name="connsiteX1" fmla="*/ 8352851 w 9168064"/>
              <a:gd name="connsiteY1" fmla="*/ 0 h 456141"/>
              <a:gd name="connsiteX2" fmla="*/ 7829490 w 9168064"/>
              <a:gd name="connsiteY2" fmla="*/ 307049 h 456141"/>
              <a:gd name="connsiteX3" fmla="*/ 0 w 9168064"/>
              <a:gd name="connsiteY3" fmla="*/ 300070 h 456141"/>
              <a:gd name="connsiteX4" fmla="*/ 0 w 9168064"/>
              <a:gd name="connsiteY4" fmla="*/ 453595 h 456141"/>
              <a:gd name="connsiteX5" fmla="*/ 9155954 w 9168064"/>
              <a:gd name="connsiteY5" fmla="*/ 456141 h 456141"/>
              <a:gd name="connsiteX6" fmla="*/ 9168064 w 9168064"/>
              <a:gd name="connsiteY6" fmla="*/ 2547 h 456141"/>
              <a:gd name="connsiteX0" fmla="*/ 9168064 w 9169169"/>
              <a:gd name="connsiteY0" fmla="*/ 2547 h 456141"/>
              <a:gd name="connsiteX1" fmla="*/ 8352851 w 9169169"/>
              <a:gd name="connsiteY1" fmla="*/ 0 h 456141"/>
              <a:gd name="connsiteX2" fmla="*/ 7829490 w 9169169"/>
              <a:gd name="connsiteY2" fmla="*/ 307049 h 456141"/>
              <a:gd name="connsiteX3" fmla="*/ 0 w 9169169"/>
              <a:gd name="connsiteY3" fmla="*/ 300070 h 456141"/>
              <a:gd name="connsiteX4" fmla="*/ 0 w 9169169"/>
              <a:gd name="connsiteY4" fmla="*/ 453595 h 456141"/>
              <a:gd name="connsiteX5" fmla="*/ 9168679 w 9169169"/>
              <a:gd name="connsiteY5" fmla="*/ 456141 h 456141"/>
              <a:gd name="connsiteX6" fmla="*/ 9168064 w 9169169"/>
              <a:gd name="connsiteY6" fmla="*/ 2547 h 4561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69169" h="456141">
                <a:moveTo>
                  <a:pt x="9168064" y="2547"/>
                </a:moveTo>
                <a:lnTo>
                  <a:pt x="8352851" y="0"/>
                </a:lnTo>
                <a:lnTo>
                  <a:pt x="7829490" y="307049"/>
                </a:lnTo>
                <a:lnTo>
                  <a:pt x="0" y="300070"/>
                </a:lnTo>
                <a:lnTo>
                  <a:pt x="0" y="453595"/>
                </a:lnTo>
                <a:lnTo>
                  <a:pt x="9168679" y="456141"/>
                </a:lnTo>
                <a:cubicBezTo>
                  <a:pt x="9170595" y="308118"/>
                  <a:pt x="9166148" y="150570"/>
                  <a:pt x="9168064" y="2547"/>
                </a:cubicBezTo>
                <a:close/>
              </a:path>
            </a:pathLst>
          </a:cu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157222"/>
            <a:ext cx="8229600" cy="741560"/>
          </a:xfrm>
          <a:prstGeom prst="rect">
            <a:avLst/>
          </a:prstGeom>
        </p:spPr>
        <p:txBody>
          <a:bodyPr vert="horz" lIns="0" tIns="0" rIns="0" bIns="0" rtlCol="0" anchor="t"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5617" y="1200152"/>
            <a:ext cx="8167047" cy="3469911"/>
          </a:xfrm>
          <a:prstGeom prst="rect">
            <a:avLst/>
          </a:prstGeom>
        </p:spPr>
        <p:txBody>
          <a:bodyPr vert="horz" lIns="0" tIns="0" rIns="0" bIns="0" rtlCol="0">
            <a:normAutofit/>
          </a:bodyPr>
          <a:lstStyle/>
          <a:p>
            <a:pPr lvl="0"/>
            <a:r>
              <a:rPr lang="en-US" dirty="0" smtClean="0"/>
              <a:t>Click to edit Master text styles</a:t>
            </a:r>
          </a:p>
          <a:p>
            <a:pPr lvl="1"/>
            <a:r>
              <a:rPr lang="en-US" dirty="0" smtClean="0"/>
              <a:t>16pt Regular Big Bullet One</a:t>
            </a:r>
          </a:p>
          <a:p>
            <a:pPr lvl="2"/>
            <a:r>
              <a:rPr lang="en-US" dirty="0" smtClean="0"/>
              <a:t>Sub-bullet</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a:off x="8718440" y="4824370"/>
            <a:ext cx="425560" cy="273844"/>
          </a:xfrm>
          <a:prstGeom prst="rect">
            <a:avLst/>
          </a:prstGeom>
        </p:spPr>
        <p:txBody>
          <a:bodyPr vert="horz" lIns="0" tIns="0" rIns="0" bIns="0" rtlCol="0" anchor="ctr"/>
          <a:lstStyle>
            <a:lvl1pPr algn="ctr">
              <a:defRPr sz="800">
                <a:solidFill>
                  <a:schemeClr val="bg1"/>
                </a:solidFill>
                <a:latin typeface="Intel Clear" panose="020B0604020203020204" pitchFamily="34" charset="0"/>
                <a:cs typeface="Intel Clear" panose="020B0604020203020204" pitchFamily="34" charset="0"/>
              </a:defRPr>
            </a:lvl1pPr>
          </a:lstStyle>
          <a:p>
            <a:fld id="{EE2556C5-CE8C-6547-B838-EA80C61A4AF7}" type="slidenum">
              <a:rPr lang="en-US" smtClean="0"/>
              <a:pPr/>
              <a:t>‹#›</a:t>
            </a:fld>
            <a:endParaRPr lang="en-US" dirty="0"/>
          </a:p>
        </p:txBody>
      </p:sp>
      <p:cxnSp>
        <p:nvCxnSpPr>
          <p:cNvPr id="11" name="Straight Connector 10"/>
          <p:cNvCxnSpPr/>
          <p:nvPr/>
        </p:nvCxnSpPr>
        <p:spPr>
          <a:xfrm>
            <a:off x="8725284" y="4883769"/>
            <a:ext cx="0" cy="178594"/>
          </a:xfrm>
          <a:prstGeom prst="line">
            <a:avLst/>
          </a:prstGeom>
          <a:ln w="3175">
            <a:solidFill>
              <a:schemeClr val="bg1"/>
            </a:solidFill>
          </a:ln>
          <a:effectLst/>
        </p:spPr>
        <p:style>
          <a:lnRef idx="2">
            <a:schemeClr val="accent1"/>
          </a:lnRef>
          <a:fillRef idx="0">
            <a:schemeClr val="accent1"/>
          </a:fillRef>
          <a:effectRef idx="1">
            <a:schemeClr val="accent1"/>
          </a:effectRef>
          <a:fontRef idx="minor">
            <a:schemeClr val="tx1"/>
          </a:fontRef>
        </p:style>
      </p:cxnSp>
      <p:pic>
        <p:nvPicPr>
          <p:cNvPr id="10" name="Picture 9" descr="int_lookins_hrz_rgb_wht_24.png"/>
          <p:cNvPicPr>
            <a:picLocks noChangeAspect="1"/>
          </p:cNvPicPr>
          <p:nvPr/>
        </p:nvPicPr>
        <p:blipFill rotWithShape="1">
          <a:blip r:embed="rId14" cstate="screen">
            <a:extLst>
              <a:ext uri="{28A0092B-C50C-407E-A947-70E740481C1C}">
                <a14:useLocalDpi xmlns:a14="http://schemas.microsoft.com/office/drawing/2010/main" val="0"/>
              </a:ext>
            </a:extLst>
          </a:blip>
          <a:srcRect r="53442"/>
          <a:stretch/>
        </p:blipFill>
        <p:spPr>
          <a:xfrm>
            <a:off x="8262870" y="4864100"/>
            <a:ext cx="355612" cy="224686"/>
          </a:xfrm>
          <a:prstGeom prst="rect">
            <a:avLst/>
          </a:prstGeom>
        </p:spPr>
      </p:pic>
      <p:sp>
        <p:nvSpPr>
          <p:cNvPr id="7" name="Rectangle 6"/>
          <p:cNvSpPr/>
          <p:nvPr/>
        </p:nvSpPr>
        <p:spPr>
          <a:xfrm>
            <a:off x="5477439" y="4688541"/>
            <a:ext cx="2429435" cy="328998"/>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r"/>
            <a:r>
              <a:rPr lang="en-US" sz="1200" dirty="0" smtClean="0">
                <a:solidFill>
                  <a:srgbClr val="0070C0"/>
                </a:solidFill>
                <a:latin typeface="Intel Clear" panose="020B0604020203020204" pitchFamily="34" charset="0"/>
              </a:rPr>
              <a:t>DCG</a:t>
            </a:r>
          </a:p>
          <a:p>
            <a:pPr algn="r"/>
            <a:r>
              <a:rPr lang="en-US" sz="900" dirty="0" smtClean="0">
                <a:solidFill>
                  <a:srgbClr val="0070C0"/>
                </a:solidFill>
                <a:latin typeface="Intel Clear" panose="020B0604020203020204" pitchFamily="34" charset="0"/>
              </a:rPr>
              <a:t>Data Center Group</a:t>
            </a:r>
            <a:endParaRPr lang="en-US" sz="800" dirty="0">
              <a:solidFill>
                <a:srgbClr val="0070C0"/>
              </a:solidFill>
              <a:latin typeface="Intel Clear" panose="020B0604020203020204" pitchFamily="34" charset="0"/>
            </a:endParaRPr>
          </a:p>
        </p:txBody>
      </p:sp>
      <p:sp>
        <p:nvSpPr>
          <p:cNvPr id="5" name="Footer Placeholder 4"/>
          <p:cNvSpPr>
            <a:spLocks noGrp="1"/>
          </p:cNvSpPr>
          <p:nvPr>
            <p:ph type="ftr" sz="quarter" idx="3"/>
          </p:nvPr>
        </p:nvSpPr>
        <p:spPr>
          <a:xfrm>
            <a:off x="3028950" y="4767263"/>
            <a:ext cx="3086100" cy="274637"/>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Intel Restricted Secret</a:t>
            </a:r>
            <a:endParaRPr lang="en-US" dirty="0"/>
          </a:p>
        </p:txBody>
      </p:sp>
      <p:sp>
        <p:nvSpPr>
          <p:cNvPr id="8" name="Date Placeholder 7"/>
          <p:cNvSpPr>
            <a:spLocks noGrp="1"/>
          </p:cNvSpPr>
          <p:nvPr>
            <p:ph type="dt" sz="half" idx="2"/>
          </p:nvPr>
        </p:nvSpPr>
        <p:spPr>
          <a:xfrm>
            <a:off x="628650" y="4767263"/>
            <a:ext cx="2057400" cy="274637"/>
          </a:xfrm>
          <a:prstGeom prst="rect">
            <a:avLst/>
          </a:prstGeom>
        </p:spPr>
        <p:txBody>
          <a:bodyPr vert="horz" lIns="91440" tIns="45720" rIns="91440" bIns="45720" rtlCol="0" anchor="ctr"/>
          <a:lstStyle>
            <a:lvl1pPr algn="l">
              <a:defRPr sz="1200">
                <a:solidFill>
                  <a:schemeClr val="tx1">
                    <a:tint val="75000"/>
                  </a:schemeClr>
                </a:solidFill>
              </a:defRPr>
            </a:lvl1pPr>
          </a:lstStyle>
          <a:p>
            <a:fld id="{AA9A1DB0-7D8D-45BE-9947-77333B156AE9}" type="datetime1">
              <a:rPr lang="en-US" smtClean="0"/>
              <a:t>12/2/2014</a:t>
            </a:fld>
            <a:endParaRPr lang="en-US"/>
          </a:p>
        </p:txBody>
      </p:sp>
    </p:spTree>
    <p:extLst>
      <p:ext uri="{BB962C8B-B14F-4D97-AF65-F5344CB8AC3E}">
        <p14:creationId xmlns:p14="http://schemas.microsoft.com/office/powerpoint/2010/main" val="3786227823"/>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Lst>
  <p:transition>
    <p:fade/>
  </p:transition>
  <p:timing>
    <p:tnLst>
      <p:par>
        <p:cTn id="1" dur="indefinite" restart="never" nodeType="tmRoot"/>
      </p:par>
    </p:tnLst>
  </p:timing>
  <p:hf hdr="0" ftr="0" dt="0"/>
  <p:txStyles>
    <p:titleStyle>
      <a:lvl1pPr algn="l" defTabSz="457200" rtl="0" eaLnBrk="1" latinLnBrk="0" hangingPunct="1">
        <a:spcBef>
          <a:spcPct val="0"/>
        </a:spcBef>
        <a:buNone/>
        <a:defRPr sz="2800" kern="1200">
          <a:solidFill>
            <a:schemeClr val="accent1"/>
          </a:solidFill>
          <a:latin typeface="Intel Clear Light" panose="020B0404020203020204" pitchFamily="34" charset="0"/>
          <a:ea typeface="+mj-ea"/>
          <a:cs typeface="+mj-cs"/>
        </a:defRPr>
      </a:lvl1pPr>
    </p:titleStyle>
    <p:bodyStyle>
      <a:lvl1pPr marL="0" indent="0" algn="l" defTabSz="457200" rtl="0" eaLnBrk="1" latinLnBrk="0" hangingPunct="1">
        <a:spcBef>
          <a:spcPts val="1200"/>
        </a:spcBef>
        <a:spcAft>
          <a:spcPts val="0"/>
        </a:spcAft>
        <a:buFont typeface="Arial"/>
        <a:buNone/>
        <a:defRPr sz="1800" b="0" kern="1200">
          <a:solidFill>
            <a:srgbClr val="0071C5"/>
          </a:solidFill>
          <a:latin typeface="Intel Clear" panose="020B0604020203020204" pitchFamily="34" charset="0"/>
          <a:ea typeface="+mn-ea"/>
          <a:cs typeface="Intel Clear" panose="020B0604020203020204" pitchFamily="34" charset="0"/>
        </a:defRPr>
      </a:lvl1pPr>
      <a:lvl2pPr marL="225425" indent="-225425" algn="l" defTabSz="457200" rtl="0" eaLnBrk="1" latinLnBrk="0" hangingPunct="1">
        <a:spcBef>
          <a:spcPts val="800"/>
        </a:spcBef>
        <a:buFont typeface="Wingdings" charset="2"/>
        <a:buChar char="§"/>
        <a:defRPr sz="1600" kern="1200" baseline="0">
          <a:solidFill>
            <a:schemeClr val="tx2"/>
          </a:solidFill>
          <a:latin typeface="Intel Clear" panose="020B0604020203020204" pitchFamily="34" charset="0"/>
          <a:ea typeface="+mn-ea"/>
          <a:cs typeface="Intel Clear" panose="020B0604020203020204" pitchFamily="34" charset="0"/>
        </a:defRPr>
      </a:lvl2pPr>
      <a:lvl3pPr marL="571500" indent="-228600" algn="l" defTabSz="457200" rtl="0" eaLnBrk="1" latinLnBrk="0" hangingPunct="1">
        <a:spcBef>
          <a:spcPts val="400"/>
        </a:spcBef>
        <a:buFont typeface="Wingdings" charset="2"/>
        <a:buChar char="§"/>
        <a:defRPr sz="1600" kern="1200">
          <a:solidFill>
            <a:schemeClr val="tx2"/>
          </a:solidFill>
          <a:latin typeface="Intel Clear" panose="020B0604020203020204" pitchFamily="34" charset="0"/>
          <a:ea typeface="+mn-ea"/>
          <a:cs typeface="Intel Clear" panose="020B0604020203020204" pitchFamily="34" charset="0"/>
        </a:defRPr>
      </a:lvl3pPr>
      <a:lvl4pPr marL="969963" indent="-228600" algn="l" defTabSz="457200" rtl="0" eaLnBrk="1" latinLnBrk="0" hangingPunct="1">
        <a:spcBef>
          <a:spcPts val="200"/>
        </a:spcBef>
        <a:buFont typeface="Arial"/>
        <a:buChar char="–"/>
        <a:defRPr sz="1600" kern="1200">
          <a:solidFill>
            <a:schemeClr val="tx2"/>
          </a:solidFill>
          <a:latin typeface="Intel Clear" panose="020B0604020203020204" pitchFamily="34" charset="0"/>
          <a:ea typeface="+mn-ea"/>
          <a:cs typeface="Intel Clear" panose="020B0604020203020204" pitchFamily="34" charset="0"/>
        </a:defRPr>
      </a:lvl4pPr>
      <a:lvl5pPr marL="1319213" indent="-228600" algn="l" defTabSz="457200" rtl="0" eaLnBrk="1" latinLnBrk="0" hangingPunct="1">
        <a:spcBef>
          <a:spcPct val="20000"/>
        </a:spcBef>
        <a:buFont typeface="Arial"/>
        <a:buChar char="»"/>
        <a:defRPr sz="1400" kern="1200">
          <a:solidFill>
            <a:schemeClr val="tx2"/>
          </a:solidFill>
          <a:latin typeface="Intel Clear" panose="020B0604020203020204" pitchFamily="34" charset="0"/>
          <a:ea typeface="+mn-ea"/>
          <a:cs typeface="Intel Clear" panose="020B0604020203020204"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455613" y="2243191"/>
            <a:ext cx="8280014" cy="1102519"/>
          </a:xfrm>
        </p:spPr>
        <p:txBody>
          <a:bodyPr>
            <a:normAutofit fontScale="90000"/>
          </a:bodyPr>
          <a:lstStyle/>
          <a:p>
            <a:r>
              <a:rPr lang="en-US" sz="3600" dirty="0" smtClean="0"/>
              <a:t>RDMA with </a:t>
            </a:r>
            <a:r>
              <a:rPr lang="en-US" sz="3600" dirty="0" smtClean="0"/>
              <a:t>byte-addressable PM</a:t>
            </a:r>
            <a:r>
              <a:rPr lang="en-US" dirty="0" smtClean="0"/>
              <a:t/>
            </a:r>
            <a:br>
              <a:rPr lang="en-US" dirty="0" smtClean="0"/>
            </a:br>
            <a:r>
              <a:rPr lang="en-US" sz="2400" dirty="0" smtClean="0"/>
              <a:t>RDMA Write Semantics to Remote Persistent Memory</a:t>
            </a:r>
            <a:r>
              <a:rPr lang="en-US" sz="2000" dirty="0" smtClean="0"/>
              <a:t/>
            </a:r>
            <a:br>
              <a:rPr lang="en-US" sz="2000" dirty="0" smtClean="0"/>
            </a:br>
            <a:r>
              <a:rPr lang="en-US" sz="1800" b="1" dirty="0" smtClean="0">
                <a:solidFill>
                  <a:schemeClr val="accent5"/>
                </a:solidFill>
              </a:rPr>
              <a:t>An Intel Perspective when utilizing Intel HW</a:t>
            </a:r>
            <a:endParaRPr lang="en-US" sz="1100" b="1" dirty="0">
              <a:solidFill>
                <a:schemeClr val="accent5"/>
              </a:solidFill>
            </a:endParaRPr>
          </a:p>
        </p:txBody>
      </p:sp>
      <p:sp>
        <p:nvSpPr>
          <p:cNvPr id="7" name="Subtitle 6"/>
          <p:cNvSpPr>
            <a:spLocks noGrp="1"/>
          </p:cNvSpPr>
          <p:nvPr>
            <p:ph type="subTitle" idx="1"/>
          </p:nvPr>
        </p:nvSpPr>
        <p:spPr>
          <a:xfrm>
            <a:off x="455613" y="3593806"/>
            <a:ext cx="6330212" cy="925360"/>
          </a:xfrm>
        </p:spPr>
        <p:txBody>
          <a:bodyPr>
            <a:noAutofit/>
          </a:bodyPr>
          <a:lstStyle/>
          <a:p>
            <a:pPr>
              <a:spcBef>
                <a:spcPts val="0"/>
              </a:spcBef>
            </a:pPr>
            <a:r>
              <a:rPr lang="en-US" sz="1600" b="0" dirty="0" smtClean="0"/>
              <a:t>12/02/14</a:t>
            </a:r>
            <a:endParaRPr lang="en-US" sz="1000" b="0" dirty="0"/>
          </a:p>
          <a:p>
            <a:pPr>
              <a:spcBef>
                <a:spcPts val="0"/>
              </a:spcBef>
            </a:pPr>
            <a:endParaRPr lang="en-US" sz="1000" dirty="0" smtClean="0"/>
          </a:p>
          <a:p>
            <a:pPr>
              <a:spcBef>
                <a:spcPts val="0"/>
              </a:spcBef>
            </a:pPr>
            <a:r>
              <a:rPr lang="en-US" dirty="0" smtClean="0"/>
              <a:t>Chet Douglas, DCG Crystal Ridge PE SW Architecture</a:t>
            </a:r>
            <a:endParaRPr lang="en-US" sz="900" dirty="0"/>
          </a:p>
          <a:p>
            <a:pPr>
              <a:spcBef>
                <a:spcPts val="0"/>
              </a:spcBef>
            </a:pPr>
            <a:endParaRPr lang="en-US" sz="900" dirty="0"/>
          </a:p>
        </p:txBody>
      </p:sp>
    </p:spTree>
    <p:extLst>
      <p:ext uri="{BB962C8B-B14F-4D97-AF65-F5344CB8AC3E}">
        <p14:creationId xmlns:p14="http://schemas.microsoft.com/office/powerpoint/2010/main" val="10163645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ectangle 27"/>
          <p:cNvSpPr/>
          <p:nvPr/>
        </p:nvSpPr>
        <p:spPr>
          <a:xfrm>
            <a:off x="5121061" y="1325883"/>
            <a:ext cx="3786995" cy="1676341"/>
          </a:xfrm>
          <a:prstGeom prst="rect">
            <a:avLst/>
          </a:prstGeom>
          <a:solidFill>
            <a:schemeClr val="bg1">
              <a:lumMod val="8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r"/>
            <a:r>
              <a:rPr lang="en-US" dirty="0" smtClean="0">
                <a:ln w="0"/>
                <a:solidFill>
                  <a:schemeClr val="tx1"/>
                </a:solidFill>
                <a:latin typeface="Tahoma" panose="020B0604030504040204" pitchFamily="34" charset="0"/>
                <a:ea typeface="Tahoma" panose="020B0604030504040204" pitchFamily="34" charset="0"/>
                <a:cs typeface="Tahoma" panose="020B0604030504040204" pitchFamily="34" charset="0"/>
              </a:rPr>
              <a:t>CPU</a:t>
            </a:r>
          </a:p>
          <a:p>
            <a:pPr algn="r"/>
            <a:endParaRPr lang="en-US" sz="1400" dirty="0" smtClean="0">
              <a:ln w="0"/>
              <a:solidFill>
                <a:schemeClr val="tx1"/>
              </a:solidFill>
              <a:latin typeface="Tahoma" panose="020B0604030504040204" pitchFamily="34" charset="0"/>
              <a:ea typeface="Tahoma" panose="020B0604030504040204" pitchFamily="34" charset="0"/>
              <a:cs typeface="Tahoma" panose="020B0604030504040204" pitchFamily="34" charset="0"/>
            </a:endParaRPr>
          </a:p>
          <a:p>
            <a:endParaRPr lang="en-US" sz="1400" dirty="0">
              <a:ln w="0"/>
              <a:solidFill>
                <a:schemeClr val="tx1"/>
              </a:solidFill>
              <a:latin typeface="Tahoma" panose="020B0604030504040204" pitchFamily="34" charset="0"/>
              <a:ea typeface="Tahoma" panose="020B0604030504040204" pitchFamily="34" charset="0"/>
              <a:cs typeface="Tahoma" panose="020B0604030504040204" pitchFamily="34" charset="0"/>
            </a:endParaRPr>
          </a:p>
          <a:p>
            <a:endParaRPr lang="en-US" sz="1400" dirty="0" smtClean="0">
              <a:ln w="0"/>
              <a:solidFill>
                <a:schemeClr val="tx1"/>
              </a:solidFill>
              <a:latin typeface="Tahoma" panose="020B0604030504040204" pitchFamily="34" charset="0"/>
              <a:ea typeface="Tahoma" panose="020B0604030504040204" pitchFamily="34" charset="0"/>
              <a:cs typeface="Tahoma" panose="020B0604030504040204" pitchFamily="34" charset="0"/>
            </a:endParaRPr>
          </a:p>
          <a:p>
            <a:endParaRPr lang="en-US" sz="1400" dirty="0">
              <a:ln w="0"/>
              <a:solidFill>
                <a:schemeClr val="tx1"/>
              </a:solidFill>
              <a:latin typeface="Tahoma" panose="020B0604030504040204" pitchFamily="34" charset="0"/>
              <a:ea typeface="Tahoma" panose="020B0604030504040204" pitchFamily="34" charset="0"/>
              <a:cs typeface="Tahoma" panose="020B0604030504040204" pitchFamily="34" charset="0"/>
            </a:endParaRPr>
          </a:p>
          <a:p>
            <a:endParaRPr lang="en-US" sz="1400" dirty="0">
              <a:ln w="0"/>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
        <p:nvSpPr>
          <p:cNvPr id="76" name="Rectangle 75"/>
          <p:cNvSpPr/>
          <p:nvPr/>
        </p:nvSpPr>
        <p:spPr>
          <a:xfrm>
            <a:off x="6134555" y="702481"/>
            <a:ext cx="1401008" cy="939101"/>
          </a:xfrm>
          <a:prstGeom prst="rect">
            <a:avLst/>
          </a:prstGeom>
          <a:noFill/>
          <a:ln>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ln w="0"/>
                <a:solidFill>
                  <a:schemeClr val="tx1"/>
                </a:solidFill>
                <a:latin typeface="Tahoma" panose="020B0604030504040204" pitchFamily="34" charset="0"/>
                <a:ea typeface="Tahoma" panose="020B0604030504040204" pitchFamily="34" charset="0"/>
                <a:cs typeface="Tahoma" panose="020B0604030504040204" pitchFamily="34" charset="0"/>
              </a:rPr>
              <a:t>ADR Domain</a:t>
            </a:r>
            <a:endParaRPr lang="en-US" sz="1200" dirty="0">
              <a:ln w="0"/>
              <a:solidFill>
                <a:schemeClr val="tx1"/>
              </a:solidFill>
              <a:latin typeface="Tahoma" panose="020B0604030504040204" pitchFamily="34" charset="0"/>
              <a:ea typeface="Tahoma" panose="020B0604030504040204" pitchFamily="34" charset="0"/>
              <a:cs typeface="Tahoma" panose="020B0604030504040204" pitchFamily="34" charset="0"/>
            </a:endParaRPr>
          </a:p>
          <a:p>
            <a:pPr algn="ctr"/>
            <a:endParaRPr lang="en-US" sz="1200" dirty="0" smtClean="0">
              <a:ln w="0"/>
              <a:solidFill>
                <a:schemeClr val="tx1"/>
              </a:solidFill>
              <a:latin typeface="Tahoma" panose="020B0604030504040204" pitchFamily="34" charset="0"/>
              <a:ea typeface="Tahoma" panose="020B0604030504040204" pitchFamily="34" charset="0"/>
              <a:cs typeface="Tahoma" panose="020B0604030504040204" pitchFamily="34" charset="0"/>
            </a:endParaRPr>
          </a:p>
          <a:p>
            <a:pPr algn="ctr"/>
            <a:endParaRPr lang="en-US" sz="1200" dirty="0">
              <a:ln w="0"/>
              <a:solidFill>
                <a:schemeClr val="tx1"/>
              </a:solidFill>
              <a:latin typeface="Tahoma" panose="020B0604030504040204" pitchFamily="34" charset="0"/>
              <a:ea typeface="Tahoma" panose="020B0604030504040204" pitchFamily="34" charset="0"/>
              <a:cs typeface="Tahoma" panose="020B0604030504040204" pitchFamily="34" charset="0"/>
            </a:endParaRPr>
          </a:p>
          <a:p>
            <a:pPr algn="ctr"/>
            <a:endParaRPr lang="en-US" sz="1200" dirty="0" smtClean="0">
              <a:ln w="0"/>
              <a:solidFill>
                <a:schemeClr val="tx1"/>
              </a:solidFill>
              <a:latin typeface="Tahoma" panose="020B0604030504040204" pitchFamily="34" charset="0"/>
              <a:ea typeface="Tahoma" panose="020B0604030504040204" pitchFamily="34" charset="0"/>
              <a:cs typeface="Tahoma" panose="020B0604030504040204" pitchFamily="34" charset="0"/>
            </a:endParaRPr>
          </a:p>
          <a:p>
            <a:pPr algn="ctr"/>
            <a:endParaRPr lang="en-US" sz="1200" dirty="0">
              <a:ln w="0"/>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
        <p:nvSpPr>
          <p:cNvPr id="6" name="Title 5"/>
          <p:cNvSpPr>
            <a:spLocks noGrp="1"/>
          </p:cNvSpPr>
          <p:nvPr>
            <p:ph type="title"/>
          </p:nvPr>
        </p:nvSpPr>
        <p:spPr>
          <a:xfrm>
            <a:off x="236287" y="138947"/>
            <a:ext cx="8229600" cy="741560"/>
          </a:xfrm>
        </p:spPr>
        <p:txBody>
          <a:bodyPr/>
          <a:lstStyle/>
          <a:p>
            <a:r>
              <a:rPr lang="en-US" dirty="0" smtClean="0"/>
              <a:t>RDMA with </a:t>
            </a:r>
            <a:r>
              <a:rPr lang="en-US" dirty="0" smtClean="0"/>
              <a:t>DRAM </a:t>
            </a:r>
            <a:r>
              <a:rPr lang="en-US" sz="2000" dirty="0" smtClean="0"/>
              <a:t>– Intel HW Architecture</a:t>
            </a:r>
            <a:endParaRPr lang="en-US" sz="2000" dirty="0"/>
          </a:p>
        </p:txBody>
      </p:sp>
      <p:sp>
        <p:nvSpPr>
          <p:cNvPr id="3" name="Slide Number Placeholder 2"/>
          <p:cNvSpPr>
            <a:spLocks noGrp="1"/>
          </p:cNvSpPr>
          <p:nvPr>
            <p:ph type="sldNum" sz="quarter" idx="12"/>
          </p:nvPr>
        </p:nvSpPr>
        <p:spPr/>
        <p:txBody>
          <a:bodyPr/>
          <a:lstStyle/>
          <a:p>
            <a:fld id="{EE2556C5-CE8C-6547-B838-EA80C61A4AF7}" type="slidenum">
              <a:rPr lang="en-US" smtClean="0"/>
              <a:pPr/>
              <a:t>2</a:t>
            </a:fld>
            <a:endParaRPr lang="en-US" dirty="0"/>
          </a:p>
        </p:txBody>
      </p:sp>
      <p:sp>
        <p:nvSpPr>
          <p:cNvPr id="7" name="Content Placeholder 6"/>
          <p:cNvSpPr>
            <a:spLocks noGrp="1"/>
          </p:cNvSpPr>
          <p:nvPr>
            <p:ph idx="1"/>
          </p:nvPr>
        </p:nvSpPr>
        <p:spPr>
          <a:xfrm>
            <a:off x="272304" y="521546"/>
            <a:ext cx="4772167" cy="4409312"/>
          </a:xfrm>
        </p:spPr>
        <p:txBody>
          <a:bodyPr>
            <a:noAutofit/>
          </a:bodyPr>
          <a:lstStyle/>
          <a:p>
            <a:pPr marL="285750" indent="-285750">
              <a:buFont typeface="Arial" panose="020B0604020202020204" pitchFamily="34" charset="0"/>
              <a:buChar char="•"/>
            </a:pPr>
            <a:r>
              <a:rPr lang="en-US" sz="1400" dirty="0">
                <a:solidFill>
                  <a:schemeClr val="tx1"/>
                </a:solidFill>
                <a:ea typeface="Tahoma" panose="020B0604030504040204" pitchFamily="34" charset="0"/>
                <a:cs typeface="Tahoma" panose="020B0604030504040204" pitchFamily="34" charset="0"/>
              </a:rPr>
              <a:t>ADR – Asynchronous DRAM Refresh</a:t>
            </a:r>
          </a:p>
          <a:p>
            <a:pPr marL="511175" lvl="1" indent="-285750">
              <a:buFont typeface="Arial" panose="020B0604020202020204" pitchFamily="34" charset="0"/>
              <a:buChar char="•"/>
            </a:pPr>
            <a:r>
              <a:rPr lang="en-US" sz="1200" dirty="0">
                <a:solidFill>
                  <a:schemeClr val="tx1"/>
                </a:solidFill>
                <a:ea typeface="Tahoma" panose="020B0604030504040204" pitchFamily="34" charset="0"/>
                <a:cs typeface="Tahoma" panose="020B0604030504040204" pitchFamily="34" charset="0"/>
              </a:rPr>
              <a:t>Allows DRAM contents to be saved to NVDIMM on power </a:t>
            </a:r>
            <a:r>
              <a:rPr lang="en-US" sz="1200" dirty="0" smtClean="0">
                <a:solidFill>
                  <a:schemeClr val="tx1"/>
                </a:solidFill>
                <a:ea typeface="Tahoma" panose="020B0604030504040204" pitchFamily="34" charset="0"/>
                <a:cs typeface="Tahoma" panose="020B0604030504040204" pitchFamily="34" charset="0"/>
              </a:rPr>
              <a:t>loss</a:t>
            </a:r>
          </a:p>
          <a:p>
            <a:pPr marL="511175" lvl="1" indent="-285750">
              <a:buFont typeface="Arial" panose="020B0604020202020204" pitchFamily="34" charset="0"/>
              <a:buChar char="•"/>
            </a:pPr>
            <a:r>
              <a:rPr lang="en-US" sz="1200" dirty="0" smtClean="0">
                <a:solidFill>
                  <a:schemeClr val="tx1"/>
                </a:solidFill>
                <a:ea typeface="Tahoma" panose="020B0604030504040204" pitchFamily="34" charset="0"/>
                <a:cs typeface="Tahoma" panose="020B0604030504040204" pitchFamily="34" charset="0"/>
              </a:rPr>
              <a:t>ADR </a:t>
            </a:r>
            <a:r>
              <a:rPr lang="en-US" sz="1200" dirty="0">
                <a:solidFill>
                  <a:schemeClr val="tx1"/>
                </a:solidFill>
                <a:ea typeface="Tahoma" panose="020B0604030504040204" pitchFamily="34" charset="0"/>
                <a:cs typeface="Tahoma" panose="020B0604030504040204" pitchFamily="34" charset="0"/>
              </a:rPr>
              <a:t>Domain – All data inside of the domain is protected by </a:t>
            </a:r>
            <a:r>
              <a:rPr lang="en-US" sz="1200" dirty="0" smtClean="0">
                <a:solidFill>
                  <a:schemeClr val="tx1"/>
                </a:solidFill>
                <a:ea typeface="Tahoma" panose="020B0604030504040204" pitchFamily="34" charset="0"/>
                <a:cs typeface="Tahoma" panose="020B0604030504040204" pitchFamily="34" charset="0"/>
              </a:rPr>
              <a:t>ADR and will make it to NVM before </a:t>
            </a:r>
            <a:r>
              <a:rPr lang="en-US" sz="1200" dirty="0" err="1" smtClean="0">
                <a:solidFill>
                  <a:schemeClr val="tx1"/>
                </a:solidFill>
                <a:ea typeface="Tahoma" panose="020B0604030504040204" pitchFamily="34" charset="0"/>
                <a:cs typeface="Tahoma" panose="020B0604030504040204" pitchFamily="34" charset="0"/>
              </a:rPr>
              <a:t>supercap</a:t>
            </a:r>
            <a:r>
              <a:rPr lang="en-US" sz="1200" dirty="0" smtClean="0">
                <a:solidFill>
                  <a:schemeClr val="tx1"/>
                </a:solidFill>
                <a:ea typeface="Tahoma" panose="020B0604030504040204" pitchFamily="34" charset="0"/>
                <a:cs typeface="Tahoma" panose="020B0604030504040204" pitchFamily="34" charset="0"/>
              </a:rPr>
              <a:t> power dies.  The integrated memory controller is currently inside of the ADR Domain.</a:t>
            </a:r>
            <a:endParaRPr lang="en-US" sz="1200" dirty="0">
              <a:solidFill>
                <a:schemeClr val="tx1"/>
              </a:solidFill>
              <a:ea typeface="Tahoma" panose="020B0604030504040204" pitchFamily="34" charset="0"/>
              <a:cs typeface="Tahoma" panose="020B0604030504040204" pitchFamily="34" charset="0"/>
            </a:endParaRPr>
          </a:p>
          <a:p>
            <a:pPr marL="285750" indent="-285750">
              <a:buFont typeface="Arial" panose="020B0604020202020204" pitchFamily="34" charset="0"/>
              <a:buChar char="•"/>
            </a:pPr>
            <a:r>
              <a:rPr lang="en-US" sz="1400" dirty="0" smtClean="0">
                <a:solidFill>
                  <a:schemeClr val="tx1"/>
                </a:solidFill>
                <a:ea typeface="Tahoma" panose="020B0604030504040204" pitchFamily="34" charset="0"/>
                <a:cs typeface="Tahoma" panose="020B0604030504040204" pitchFamily="34" charset="0"/>
              </a:rPr>
              <a:t>IIO – Integrated IO Controller</a:t>
            </a:r>
          </a:p>
          <a:p>
            <a:pPr marL="511175" lvl="1" indent="-285750">
              <a:buFont typeface="Arial" panose="020B0604020202020204" pitchFamily="34" charset="0"/>
              <a:buChar char="•"/>
            </a:pPr>
            <a:r>
              <a:rPr lang="en-US" sz="1200" dirty="0" smtClean="0">
                <a:solidFill>
                  <a:schemeClr val="tx1"/>
                </a:solidFill>
                <a:ea typeface="Tahoma" panose="020B0604030504040204" pitchFamily="34" charset="0"/>
                <a:cs typeface="Tahoma" panose="020B0604030504040204" pitchFamily="34" charset="0"/>
              </a:rPr>
              <a:t>Controls IO flow between PCIe devices and Main Memory</a:t>
            </a:r>
          </a:p>
          <a:p>
            <a:pPr marL="511175" lvl="1" indent="-285750">
              <a:buFont typeface="Arial" panose="020B0604020202020204" pitchFamily="34" charset="0"/>
              <a:buChar char="•"/>
            </a:pPr>
            <a:r>
              <a:rPr lang="en-US" sz="1200" dirty="0" smtClean="0">
                <a:solidFill>
                  <a:schemeClr val="tx1"/>
                </a:solidFill>
                <a:ea typeface="Tahoma" panose="020B0604030504040204" pitchFamily="34" charset="0"/>
                <a:cs typeface="Tahoma" panose="020B0604030504040204" pitchFamily="34" charset="0"/>
              </a:rPr>
              <a:t>Contains internal buffers that are backed by LLC cache.  “Allocating write transactions” from the PCI Root Port will utilize internal buffers backed by LLC core cache.</a:t>
            </a:r>
          </a:p>
          <a:p>
            <a:pPr marL="511175" lvl="1" indent="-285750">
              <a:buFont typeface="Arial" panose="020B0604020202020204" pitchFamily="34" charset="0"/>
              <a:buChar char="•"/>
            </a:pPr>
            <a:r>
              <a:rPr lang="en-US" sz="1200" dirty="0" smtClean="0">
                <a:solidFill>
                  <a:schemeClr val="tx1"/>
                </a:solidFill>
                <a:ea typeface="Tahoma" panose="020B0604030504040204" pitchFamily="34" charset="0"/>
                <a:cs typeface="Tahoma" panose="020B0604030504040204" pitchFamily="34" charset="0"/>
              </a:rPr>
              <a:t>Data in internal buffers naturally aged out of cache in to </a:t>
            </a:r>
            <a:br>
              <a:rPr lang="en-US" sz="1200" dirty="0" smtClean="0">
                <a:solidFill>
                  <a:schemeClr val="tx1"/>
                </a:solidFill>
                <a:ea typeface="Tahoma" panose="020B0604030504040204" pitchFamily="34" charset="0"/>
                <a:cs typeface="Tahoma" panose="020B0604030504040204" pitchFamily="34" charset="0"/>
              </a:rPr>
            </a:br>
            <a:r>
              <a:rPr lang="en-US" sz="1200" dirty="0" smtClean="0">
                <a:solidFill>
                  <a:schemeClr val="tx1"/>
                </a:solidFill>
                <a:ea typeface="Tahoma" panose="020B0604030504040204" pitchFamily="34" charset="0"/>
                <a:cs typeface="Tahoma" panose="020B0604030504040204" pitchFamily="34" charset="0"/>
              </a:rPr>
              <a:t>main memory</a:t>
            </a:r>
          </a:p>
          <a:p>
            <a:pPr marL="511175" lvl="1" indent="-285750">
              <a:buFont typeface="Arial" panose="020B0604020202020204" pitchFamily="34" charset="0"/>
              <a:buChar char="•"/>
            </a:pPr>
            <a:r>
              <a:rPr lang="en-US" sz="1200" dirty="0" smtClean="0">
                <a:solidFill>
                  <a:schemeClr val="tx1"/>
                </a:solidFill>
                <a:ea typeface="Tahoma" panose="020B0604030504040204" pitchFamily="34" charset="0"/>
                <a:cs typeface="Tahoma" panose="020B0604030504040204" pitchFamily="34" charset="0"/>
              </a:rPr>
              <a:t>Enable/Disable via BIOS setting per Root PCI Port</a:t>
            </a:r>
          </a:p>
          <a:p>
            <a:pPr marL="285750" indent="-285750">
              <a:buFont typeface="Arial" panose="020B0604020202020204" pitchFamily="34" charset="0"/>
              <a:buChar char="•"/>
            </a:pPr>
            <a:r>
              <a:rPr lang="en-US" sz="1400" dirty="0" smtClean="0">
                <a:solidFill>
                  <a:schemeClr val="tx1"/>
                </a:solidFill>
                <a:ea typeface="Tahoma" panose="020B0604030504040204" pitchFamily="34" charset="0"/>
                <a:cs typeface="Tahoma" panose="020B0604030504040204" pitchFamily="34" charset="0"/>
              </a:rPr>
              <a:t>DDIO – Data Direct IO</a:t>
            </a:r>
          </a:p>
          <a:p>
            <a:pPr marL="511175" lvl="1" indent="-285750">
              <a:buFont typeface="Arial" panose="020B0604020202020204" pitchFamily="34" charset="0"/>
              <a:buChar char="•"/>
            </a:pPr>
            <a:r>
              <a:rPr lang="en-US" sz="1200" dirty="0" smtClean="0">
                <a:solidFill>
                  <a:schemeClr val="tx1"/>
                </a:solidFill>
                <a:ea typeface="Tahoma" panose="020B0604030504040204" pitchFamily="34" charset="0"/>
                <a:cs typeface="Tahoma" panose="020B0604030504040204" pitchFamily="34" charset="0"/>
              </a:rPr>
              <a:t>Allows Bus Mastering PCI &amp; RDMA IO to move data directly in/out of LLC Core Caches</a:t>
            </a:r>
          </a:p>
          <a:p>
            <a:pPr marL="511175" lvl="1" indent="-285750">
              <a:buFont typeface="Arial" panose="020B0604020202020204" pitchFamily="34" charset="0"/>
              <a:buChar char="•"/>
            </a:pPr>
            <a:r>
              <a:rPr lang="en-US" sz="1200" dirty="0">
                <a:solidFill>
                  <a:schemeClr val="tx1"/>
                </a:solidFill>
                <a:ea typeface="Tahoma" panose="020B0604030504040204" pitchFamily="34" charset="0"/>
                <a:cs typeface="Tahoma" panose="020B0604030504040204" pitchFamily="34" charset="0"/>
              </a:rPr>
              <a:t>Enable/Disable </a:t>
            </a:r>
            <a:r>
              <a:rPr lang="en-US" sz="1200" dirty="0" smtClean="0">
                <a:solidFill>
                  <a:schemeClr val="tx1"/>
                </a:solidFill>
                <a:ea typeface="Tahoma" panose="020B0604030504040204" pitchFamily="34" charset="0"/>
                <a:cs typeface="Tahoma" panose="020B0604030504040204" pitchFamily="34" charset="0"/>
              </a:rPr>
              <a:t>at platform level via </a:t>
            </a:r>
            <a:r>
              <a:rPr lang="en-US" sz="1200" dirty="0">
                <a:solidFill>
                  <a:schemeClr val="tx1"/>
                </a:solidFill>
                <a:ea typeface="Tahoma" panose="020B0604030504040204" pitchFamily="34" charset="0"/>
                <a:cs typeface="Tahoma" panose="020B0604030504040204" pitchFamily="34" charset="0"/>
              </a:rPr>
              <a:t>BIOS setting</a:t>
            </a:r>
            <a:endParaRPr lang="en-US" sz="1200" dirty="0" smtClean="0">
              <a:solidFill>
                <a:schemeClr val="tx1"/>
              </a:solidFill>
              <a:ea typeface="Tahoma" panose="020B0604030504040204" pitchFamily="34" charset="0"/>
              <a:cs typeface="Tahoma" panose="020B0604030504040204" pitchFamily="34" charset="0"/>
            </a:endParaRPr>
          </a:p>
          <a:p>
            <a:endParaRPr lang="en-US" sz="1400" dirty="0" smtClean="0">
              <a:latin typeface="Tahoma" panose="020B0604030504040204" pitchFamily="34" charset="0"/>
              <a:ea typeface="Tahoma" panose="020B0604030504040204" pitchFamily="34" charset="0"/>
              <a:cs typeface="Tahoma" panose="020B0604030504040204" pitchFamily="34" charset="0"/>
            </a:endParaRPr>
          </a:p>
          <a:p>
            <a:pPr marL="285750" indent="-285750">
              <a:buFont typeface="Arial" panose="020B0604020202020204" pitchFamily="34" charset="0"/>
              <a:buChar char="•"/>
            </a:pPr>
            <a:endParaRPr lang="en-US" dirty="0">
              <a:latin typeface="Tahoma" panose="020B0604030504040204" pitchFamily="34" charset="0"/>
              <a:ea typeface="Tahoma" panose="020B0604030504040204" pitchFamily="34" charset="0"/>
              <a:cs typeface="Tahoma" panose="020B0604030504040204" pitchFamily="34" charset="0"/>
            </a:endParaRPr>
          </a:p>
        </p:txBody>
      </p:sp>
      <p:sp>
        <p:nvSpPr>
          <p:cNvPr id="2" name="Rectangle 1"/>
          <p:cNvSpPr/>
          <p:nvPr/>
        </p:nvSpPr>
        <p:spPr>
          <a:xfrm>
            <a:off x="5349661" y="1790939"/>
            <a:ext cx="1573823" cy="549904"/>
          </a:xfrm>
          <a:prstGeom prst="rect">
            <a:avLst/>
          </a:prstGeom>
          <a:solidFill>
            <a:schemeClr val="bg1">
              <a:lumMod val="6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b="1" dirty="0" smtClean="0">
                <a:ln w="0"/>
                <a:solidFill>
                  <a:schemeClr val="tx1"/>
                </a:solidFill>
                <a:latin typeface="Tahoma" panose="020B0604030504040204" pitchFamily="34" charset="0"/>
                <a:ea typeface="Tahoma" panose="020B0604030504040204" pitchFamily="34" charset="0"/>
                <a:cs typeface="Tahoma" panose="020B0604030504040204" pitchFamily="34" charset="0"/>
              </a:rPr>
              <a:t>IIO</a:t>
            </a:r>
          </a:p>
          <a:p>
            <a:pPr algn="ctr"/>
            <a:endParaRPr lang="en-US" sz="1400" dirty="0">
              <a:ln w="0"/>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
        <p:nvSpPr>
          <p:cNvPr id="9" name="Rectangle 8"/>
          <p:cNvSpPr/>
          <p:nvPr/>
        </p:nvSpPr>
        <p:spPr>
          <a:xfrm>
            <a:off x="5349660" y="2653624"/>
            <a:ext cx="1573823" cy="267473"/>
          </a:xfrm>
          <a:prstGeom prst="rect">
            <a:avLst/>
          </a:prstGeom>
          <a:solidFill>
            <a:schemeClr val="bg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smtClean="0">
                <a:ln w="0"/>
                <a:solidFill>
                  <a:schemeClr val="tx1"/>
                </a:solidFill>
                <a:latin typeface="Tahoma" panose="020B0604030504040204" pitchFamily="34" charset="0"/>
                <a:ea typeface="Tahoma" panose="020B0604030504040204" pitchFamily="34" charset="0"/>
                <a:cs typeface="Tahoma" panose="020B0604030504040204" pitchFamily="34" charset="0"/>
              </a:rPr>
              <a:t>PCI Root Port</a:t>
            </a:r>
            <a:endParaRPr lang="en-US" sz="1100" dirty="0">
              <a:latin typeface="Tahoma" panose="020B0604030504040204" pitchFamily="34" charset="0"/>
              <a:ea typeface="Tahoma" panose="020B0604030504040204" pitchFamily="34" charset="0"/>
              <a:cs typeface="Tahoma" panose="020B0604030504040204" pitchFamily="34" charset="0"/>
            </a:endParaRPr>
          </a:p>
        </p:txBody>
      </p:sp>
      <p:sp>
        <p:nvSpPr>
          <p:cNvPr id="10" name="Rectangle 9"/>
          <p:cNvSpPr/>
          <p:nvPr/>
        </p:nvSpPr>
        <p:spPr>
          <a:xfrm>
            <a:off x="6224164" y="915484"/>
            <a:ext cx="1222617" cy="220655"/>
          </a:xfrm>
          <a:prstGeom prst="rect">
            <a:avLst/>
          </a:prstGeom>
          <a:solidFill>
            <a:schemeClr val="bg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ln w="0"/>
                <a:solidFill>
                  <a:schemeClr val="tx1"/>
                </a:solidFill>
                <a:latin typeface="Tahoma" panose="020B0604030504040204" pitchFamily="34" charset="0"/>
                <a:ea typeface="Tahoma" panose="020B0604030504040204" pitchFamily="34" charset="0"/>
                <a:cs typeface="Tahoma" panose="020B0604030504040204" pitchFamily="34" charset="0"/>
              </a:rPr>
              <a:t>MAIN Memory</a:t>
            </a:r>
            <a:endParaRPr lang="en-US" sz="1200" dirty="0">
              <a:ln w="0"/>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
        <p:nvSpPr>
          <p:cNvPr id="11" name="Rectangle 10"/>
          <p:cNvSpPr/>
          <p:nvPr/>
        </p:nvSpPr>
        <p:spPr>
          <a:xfrm>
            <a:off x="5001004" y="3273607"/>
            <a:ext cx="697311" cy="315883"/>
          </a:xfrm>
          <a:prstGeom prst="rect">
            <a:avLst/>
          </a:prstGeom>
          <a:solidFill>
            <a:schemeClr val="bg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smtClean="0">
                <a:ln w="0"/>
                <a:solidFill>
                  <a:schemeClr val="tx1"/>
                </a:solidFill>
                <a:latin typeface="Tahoma" panose="020B0604030504040204" pitchFamily="34" charset="0"/>
                <a:ea typeface="Tahoma" panose="020B0604030504040204" pitchFamily="34" charset="0"/>
                <a:cs typeface="Tahoma" panose="020B0604030504040204" pitchFamily="34" charset="0"/>
              </a:rPr>
              <a:t>PCI </a:t>
            </a:r>
            <a:r>
              <a:rPr lang="en-US" sz="1000" dirty="0" err="1" smtClean="0">
                <a:ln w="0"/>
                <a:solidFill>
                  <a:schemeClr val="tx1"/>
                </a:solidFill>
                <a:latin typeface="Tahoma" panose="020B0604030504040204" pitchFamily="34" charset="0"/>
                <a:ea typeface="Tahoma" panose="020B0604030504040204" pitchFamily="34" charset="0"/>
                <a:cs typeface="Tahoma" panose="020B0604030504040204" pitchFamily="34" charset="0"/>
              </a:rPr>
              <a:t>Func</a:t>
            </a:r>
            <a:endParaRPr lang="en-US" sz="1000" dirty="0">
              <a:latin typeface="Tahoma" panose="020B0604030504040204" pitchFamily="34" charset="0"/>
              <a:ea typeface="Tahoma" panose="020B0604030504040204" pitchFamily="34" charset="0"/>
              <a:cs typeface="Tahoma" panose="020B0604030504040204" pitchFamily="34" charset="0"/>
            </a:endParaRPr>
          </a:p>
        </p:txBody>
      </p:sp>
      <p:sp>
        <p:nvSpPr>
          <p:cNvPr id="12" name="Rectangle 11"/>
          <p:cNvSpPr/>
          <p:nvPr/>
        </p:nvSpPr>
        <p:spPr>
          <a:xfrm>
            <a:off x="5798386" y="3273608"/>
            <a:ext cx="700242" cy="315883"/>
          </a:xfrm>
          <a:prstGeom prst="rect">
            <a:avLst/>
          </a:prstGeom>
          <a:solidFill>
            <a:schemeClr val="bg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smtClean="0">
                <a:ln w="0"/>
                <a:solidFill>
                  <a:schemeClr val="tx1"/>
                </a:solidFill>
                <a:latin typeface="Tahoma" panose="020B0604030504040204" pitchFamily="34" charset="0"/>
                <a:ea typeface="Tahoma" panose="020B0604030504040204" pitchFamily="34" charset="0"/>
                <a:cs typeface="Tahoma" panose="020B0604030504040204" pitchFamily="34" charset="0"/>
              </a:rPr>
              <a:t>PCI </a:t>
            </a:r>
            <a:r>
              <a:rPr lang="en-US" sz="1000" dirty="0" err="1" smtClean="0">
                <a:ln w="0"/>
                <a:solidFill>
                  <a:schemeClr val="tx1"/>
                </a:solidFill>
                <a:latin typeface="Tahoma" panose="020B0604030504040204" pitchFamily="34" charset="0"/>
                <a:ea typeface="Tahoma" panose="020B0604030504040204" pitchFamily="34" charset="0"/>
                <a:cs typeface="Tahoma" panose="020B0604030504040204" pitchFamily="34" charset="0"/>
              </a:rPr>
              <a:t>Func</a:t>
            </a:r>
            <a:endParaRPr lang="en-US" sz="1000" dirty="0">
              <a:latin typeface="Tahoma" panose="020B0604030504040204" pitchFamily="34" charset="0"/>
              <a:ea typeface="Tahoma" panose="020B0604030504040204" pitchFamily="34" charset="0"/>
              <a:cs typeface="Tahoma" panose="020B0604030504040204" pitchFamily="34" charset="0"/>
            </a:endParaRPr>
          </a:p>
        </p:txBody>
      </p:sp>
      <p:sp>
        <p:nvSpPr>
          <p:cNvPr id="13" name="Rectangle 12"/>
          <p:cNvSpPr/>
          <p:nvPr/>
        </p:nvSpPr>
        <p:spPr>
          <a:xfrm>
            <a:off x="4765951" y="3833501"/>
            <a:ext cx="697311" cy="315883"/>
          </a:xfrm>
          <a:prstGeom prst="rect">
            <a:avLst/>
          </a:prstGeom>
          <a:solidFill>
            <a:schemeClr val="bg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smtClean="0">
                <a:ln w="0"/>
                <a:solidFill>
                  <a:schemeClr val="tx1"/>
                </a:solidFill>
                <a:latin typeface="Tahoma" panose="020B0604030504040204" pitchFamily="34" charset="0"/>
                <a:ea typeface="Tahoma" panose="020B0604030504040204" pitchFamily="34" charset="0"/>
                <a:cs typeface="Tahoma" panose="020B0604030504040204" pitchFamily="34" charset="0"/>
              </a:rPr>
              <a:t>PCI </a:t>
            </a:r>
            <a:r>
              <a:rPr lang="en-US" sz="1000" dirty="0" err="1" smtClean="0">
                <a:ln w="0"/>
                <a:solidFill>
                  <a:schemeClr val="tx1"/>
                </a:solidFill>
                <a:latin typeface="Tahoma" panose="020B0604030504040204" pitchFamily="34" charset="0"/>
                <a:ea typeface="Tahoma" panose="020B0604030504040204" pitchFamily="34" charset="0"/>
                <a:cs typeface="Tahoma" panose="020B0604030504040204" pitchFamily="34" charset="0"/>
              </a:rPr>
              <a:t>Func</a:t>
            </a:r>
            <a:endParaRPr lang="en-US" sz="1000" dirty="0">
              <a:latin typeface="Tahoma" panose="020B0604030504040204" pitchFamily="34" charset="0"/>
              <a:ea typeface="Tahoma" panose="020B0604030504040204" pitchFamily="34" charset="0"/>
              <a:cs typeface="Tahoma" panose="020B0604030504040204" pitchFamily="34" charset="0"/>
            </a:endParaRPr>
          </a:p>
        </p:txBody>
      </p:sp>
      <p:sp>
        <p:nvSpPr>
          <p:cNvPr id="14" name="Rectangle 13"/>
          <p:cNvSpPr/>
          <p:nvPr/>
        </p:nvSpPr>
        <p:spPr>
          <a:xfrm>
            <a:off x="5496207" y="3833501"/>
            <a:ext cx="738765" cy="315883"/>
          </a:xfrm>
          <a:prstGeom prst="rect">
            <a:avLst/>
          </a:prstGeom>
          <a:solidFill>
            <a:schemeClr val="bg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smtClean="0">
                <a:ln w="0"/>
                <a:solidFill>
                  <a:schemeClr val="tx1"/>
                </a:solidFill>
                <a:latin typeface="Tahoma" panose="020B0604030504040204" pitchFamily="34" charset="0"/>
                <a:ea typeface="Tahoma" panose="020B0604030504040204" pitchFamily="34" charset="0"/>
                <a:cs typeface="Tahoma" panose="020B0604030504040204" pitchFamily="34" charset="0"/>
              </a:rPr>
              <a:t>PCI </a:t>
            </a:r>
            <a:r>
              <a:rPr lang="en-US" sz="1000" dirty="0" err="1" smtClean="0">
                <a:ln w="0"/>
                <a:solidFill>
                  <a:schemeClr val="tx1"/>
                </a:solidFill>
                <a:latin typeface="Tahoma" panose="020B0604030504040204" pitchFamily="34" charset="0"/>
                <a:ea typeface="Tahoma" panose="020B0604030504040204" pitchFamily="34" charset="0"/>
                <a:cs typeface="Tahoma" panose="020B0604030504040204" pitchFamily="34" charset="0"/>
              </a:rPr>
              <a:t>Func</a:t>
            </a:r>
            <a:endParaRPr lang="en-US" sz="1000" dirty="0">
              <a:latin typeface="Tahoma" panose="020B0604030504040204" pitchFamily="34" charset="0"/>
              <a:ea typeface="Tahoma" panose="020B0604030504040204" pitchFamily="34" charset="0"/>
              <a:cs typeface="Tahoma" panose="020B0604030504040204" pitchFamily="34" charset="0"/>
            </a:endParaRPr>
          </a:p>
        </p:txBody>
      </p:sp>
      <p:sp>
        <p:nvSpPr>
          <p:cNvPr id="15" name="Rectangle 14"/>
          <p:cNvSpPr/>
          <p:nvPr/>
        </p:nvSpPr>
        <p:spPr>
          <a:xfrm>
            <a:off x="6598485" y="3272271"/>
            <a:ext cx="559990" cy="315883"/>
          </a:xfrm>
          <a:prstGeom prst="rect">
            <a:avLst/>
          </a:prstGeom>
          <a:solidFill>
            <a:schemeClr val="bg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50" dirty="0" smtClean="0">
                <a:ln w="0"/>
                <a:solidFill>
                  <a:schemeClr val="tx1"/>
                </a:solidFill>
                <a:latin typeface="Tahoma" panose="020B0604030504040204" pitchFamily="34" charset="0"/>
                <a:ea typeface="Tahoma" panose="020B0604030504040204" pitchFamily="34" charset="0"/>
                <a:cs typeface="Tahoma" panose="020B0604030504040204" pitchFamily="34" charset="0"/>
              </a:rPr>
              <a:t>RNIC</a:t>
            </a:r>
            <a:endParaRPr lang="en-US" sz="1050" dirty="0">
              <a:latin typeface="Tahoma" panose="020B0604030504040204" pitchFamily="34" charset="0"/>
              <a:ea typeface="Tahoma" panose="020B0604030504040204" pitchFamily="34" charset="0"/>
              <a:cs typeface="Tahoma" panose="020B0604030504040204" pitchFamily="34" charset="0"/>
            </a:endParaRPr>
          </a:p>
        </p:txBody>
      </p:sp>
      <p:cxnSp>
        <p:nvCxnSpPr>
          <p:cNvPr id="16" name="Straight Arrow Connector 15"/>
          <p:cNvCxnSpPr/>
          <p:nvPr/>
        </p:nvCxnSpPr>
        <p:spPr>
          <a:xfrm>
            <a:off x="5551885" y="2903135"/>
            <a:ext cx="0" cy="369136"/>
          </a:xfrm>
          <a:prstGeom prst="straightConnector1">
            <a:avLst/>
          </a:prstGeom>
          <a:ln w="38100">
            <a:solidFill>
              <a:schemeClr val="tx2"/>
            </a:solidFill>
            <a:headEnd type="triangle"/>
            <a:tailEnd type="triangle"/>
          </a:ln>
          <a:effectLst/>
        </p:spPr>
        <p:style>
          <a:lnRef idx="2">
            <a:schemeClr val="accent1"/>
          </a:lnRef>
          <a:fillRef idx="0">
            <a:schemeClr val="accent1"/>
          </a:fillRef>
          <a:effectRef idx="1">
            <a:schemeClr val="accent1"/>
          </a:effectRef>
          <a:fontRef idx="minor">
            <a:schemeClr val="tx1"/>
          </a:fontRef>
        </p:style>
      </p:cxnSp>
      <p:cxnSp>
        <p:nvCxnSpPr>
          <p:cNvPr id="17" name="Straight Arrow Connector 16"/>
          <p:cNvCxnSpPr/>
          <p:nvPr/>
        </p:nvCxnSpPr>
        <p:spPr>
          <a:xfrm>
            <a:off x="6170280" y="2897279"/>
            <a:ext cx="0" cy="369136"/>
          </a:xfrm>
          <a:prstGeom prst="straightConnector1">
            <a:avLst/>
          </a:prstGeom>
          <a:ln w="38100">
            <a:solidFill>
              <a:schemeClr val="tx2"/>
            </a:solidFill>
            <a:headEnd type="triangle"/>
            <a:tailEnd type="triangle"/>
          </a:ln>
          <a:effectLst/>
        </p:spPr>
        <p:style>
          <a:lnRef idx="2">
            <a:schemeClr val="accent1"/>
          </a:lnRef>
          <a:fillRef idx="0">
            <a:schemeClr val="accent1"/>
          </a:fillRef>
          <a:effectRef idx="1">
            <a:schemeClr val="accent1"/>
          </a:effectRef>
          <a:fontRef idx="minor">
            <a:schemeClr val="tx1"/>
          </a:fontRef>
        </p:style>
      </p:cxnSp>
      <p:cxnSp>
        <p:nvCxnSpPr>
          <p:cNvPr id="18" name="Straight Arrow Connector 17"/>
          <p:cNvCxnSpPr/>
          <p:nvPr/>
        </p:nvCxnSpPr>
        <p:spPr>
          <a:xfrm>
            <a:off x="6741777" y="2906071"/>
            <a:ext cx="0" cy="369136"/>
          </a:xfrm>
          <a:prstGeom prst="straightConnector1">
            <a:avLst/>
          </a:prstGeom>
          <a:ln w="38100">
            <a:solidFill>
              <a:srgbClr val="FFC000"/>
            </a:solidFill>
            <a:headEnd type="triangle"/>
            <a:tailEnd type="triangle"/>
          </a:ln>
          <a:effectLst/>
        </p:spPr>
        <p:style>
          <a:lnRef idx="2">
            <a:schemeClr val="accent1"/>
          </a:lnRef>
          <a:fillRef idx="0">
            <a:schemeClr val="accent1"/>
          </a:fillRef>
          <a:effectRef idx="1">
            <a:schemeClr val="accent1"/>
          </a:effectRef>
          <a:fontRef idx="minor">
            <a:schemeClr val="tx1"/>
          </a:fontRef>
        </p:style>
      </p:cxnSp>
      <p:cxnSp>
        <p:nvCxnSpPr>
          <p:cNvPr id="19" name="Straight Arrow Connector 18"/>
          <p:cNvCxnSpPr/>
          <p:nvPr/>
        </p:nvCxnSpPr>
        <p:spPr>
          <a:xfrm>
            <a:off x="5121061" y="3588154"/>
            <a:ext cx="1" cy="263840"/>
          </a:xfrm>
          <a:prstGeom prst="straightConnector1">
            <a:avLst/>
          </a:prstGeom>
          <a:ln w="38100">
            <a:solidFill>
              <a:schemeClr val="tx2"/>
            </a:solidFill>
            <a:headEnd type="triangle"/>
            <a:tailEnd type="triangle"/>
          </a:ln>
          <a:effectLst/>
        </p:spPr>
        <p:style>
          <a:lnRef idx="2">
            <a:schemeClr val="accent1"/>
          </a:lnRef>
          <a:fillRef idx="0">
            <a:schemeClr val="accent1"/>
          </a:fillRef>
          <a:effectRef idx="1">
            <a:schemeClr val="accent1"/>
          </a:effectRef>
          <a:fontRef idx="minor">
            <a:schemeClr val="tx1"/>
          </a:fontRef>
        </p:style>
      </p:cxnSp>
      <p:cxnSp>
        <p:nvCxnSpPr>
          <p:cNvPr id="22" name="Straight Arrow Connector 21"/>
          <p:cNvCxnSpPr/>
          <p:nvPr/>
        </p:nvCxnSpPr>
        <p:spPr>
          <a:xfrm>
            <a:off x="5581196" y="3573504"/>
            <a:ext cx="1" cy="263840"/>
          </a:xfrm>
          <a:prstGeom prst="straightConnector1">
            <a:avLst/>
          </a:prstGeom>
          <a:ln w="38100">
            <a:solidFill>
              <a:schemeClr val="tx2"/>
            </a:solidFill>
            <a:headEnd type="triangle"/>
            <a:tailEnd type="triangle"/>
          </a:ln>
          <a:effectLst/>
        </p:spPr>
        <p:style>
          <a:lnRef idx="2">
            <a:schemeClr val="accent1"/>
          </a:lnRef>
          <a:fillRef idx="0">
            <a:schemeClr val="accent1"/>
          </a:fillRef>
          <a:effectRef idx="1">
            <a:schemeClr val="accent1"/>
          </a:effectRef>
          <a:fontRef idx="minor">
            <a:schemeClr val="tx1"/>
          </a:fontRef>
        </p:style>
      </p:cxnSp>
      <p:sp>
        <p:nvSpPr>
          <p:cNvPr id="23" name="Rectangle 22"/>
          <p:cNvSpPr/>
          <p:nvPr/>
        </p:nvSpPr>
        <p:spPr>
          <a:xfrm>
            <a:off x="5436118" y="2076796"/>
            <a:ext cx="1402188" cy="211017"/>
          </a:xfrm>
          <a:prstGeom prst="rect">
            <a:avLst/>
          </a:prstGeom>
          <a:solidFill>
            <a:schemeClr val="bg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50" dirty="0" smtClean="0">
                <a:ln w="0"/>
                <a:solidFill>
                  <a:schemeClr val="tx1"/>
                </a:solidFill>
                <a:latin typeface="Tahoma" panose="020B0604030504040204" pitchFamily="34" charset="0"/>
                <a:ea typeface="Tahoma" panose="020B0604030504040204" pitchFamily="34" charset="0"/>
                <a:cs typeface="Tahoma" panose="020B0604030504040204" pitchFamily="34" charset="0"/>
              </a:rPr>
              <a:t>Internal BUFFERS</a:t>
            </a:r>
            <a:endParaRPr lang="en-US" sz="1050" dirty="0">
              <a:latin typeface="Tahoma" panose="020B0604030504040204" pitchFamily="34" charset="0"/>
              <a:ea typeface="Tahoma" panose="020B0604030504040204" pitchFamily="34" charset="0"/>
              <a:cs typeface="Tahoma" panose="020B0604030504040204" pitchFamily="34" charset="0"/>
            </a:endParaRPr>
          </a:p>
        </p:txBody>
      </p:sp>
      <p:cxnSp>
        <p:nvCxnSpPr>
          <p:cNvPr id="24" name="Straight Arrow Connector 23"/>
          <p:cNvCxnSpPr>
            <a:endCxn id="71" idx="0"/>
          </p:cNvCxnSpPr>
          <p:nvPr/>
        </p:nvCxnSpPr>
        <p:spPr>
          <a:xfrm flipH="1">
            <a:off x="6835473" y="1129558"/>
            <a:ext cx="2833" cy="249238"/>
          </a:xfrm>
          <a:prstGeom prst="straightConnector1">
            <a:avLst/>
          </a:prstGeom>
          <a:ln w="38100">
            <a:solidFill>
              <a:schemeClr val="tx1"/>
            </a:solidFill>
            <a:headEnd type="triangle"/>
            <a:tailEnd type="triangle"/>
          </a:ln>
          <a:effectLst/>
        </p:spPr>
        <p:style>
          <a:lnRef idx="2">
            <a:schemeClr val="accent1"/>
          </a:lnRef>
          <a:fillRef idx="0">
            <a:schemeClr val="accent1"/>
          </a:fillRef>
          <a:effectRef idx="1">
            <a:schemeClr val="accent1"/>
          </a:effectRef>
          <a:fontRef idx="minor">
            <a:schemeClr val="tx1"/>
          </a:fontRef>
        </p:style>
      </p:cxnSp>
      <p:cxnSp>
        <p:nvCxnSpPr>
          <p:cNvPr id="25" name="Straight Arrow Connector 24"/>
          <p:cNvCxnSpPr/>
          <p:nvPr/>
        </p:nvCxnSpPr>
        <p:spPr>
          <a:xfrm>
            <a:off x="6136571" y="2270637"/>
            <a:ext cx="0" cy="414018"/>
          </a:xfrm>
          <a:prstGeom prst="straightConnector1">
            <a:avLst/>
          </a:prstGeom>
          <a:ln w="38100">
            <a:solidFill>
              <a:schemeClr val="tx2"/>
            </a:solidFill>
            <a:headEnd type="triangle"/>
            <a:tailEnd type="triangle"/>
          </a:ln>
          <a:effectLst/>
        </p:spPr>
        <p:style>
          <a:lnRef idx="2">
            <a:schemeClr val="accent1"/>
          </a:lnRef>
          <a:fillRef idx="0">
            <a:schemeClr val="accent1"/>
          </a:fillRef>
          <a:effectRef idx="1">
            <a:schemeClr val="accent1"/>
          </a:effectRef>
          <a:fontRef idx="minor">
            <a:schemeClr val="tx1"/>
          </a:fontRef>
        </p:style>
      </p:cxnSp>
      <p:sp>
        <p:nvSpPr>
          <p:cNvPr id="27" name="TextBox 26"/>
          <p:cNvSpPr txBox="1"/>
          <p:nvPr/>
        </p:nvSpPr>
        <p:spPr>
          <a:xfrm>
            <a:off x="5085549" y="2322406"/>
            <a:ext cx="1049006" cy="338554"/>
          </a:xfrm>
          <a:prstGeom prst="rect">
            <a:avLst/>
          </a:prstGeom>
          <a:noFill/>
        </p:spPr>
        <p:txBody>
          <a:bodyPr wrap="square" rtlCol="0">
            <a:spAutoFit/>
          </a:bodyPr>
          <a:lstStyle/>
          <a:p>
            <a:pPr algn="r"/>
            <a:r>
              <a:rPr lang="en-US" sz="800" dirty="0" smtClean="0">
                <a:solidFill>
                  <a:schemeClr val="tx2"/>
                </a:solidFill>
                <a:latin typeface="Tahoma" panose="020B0604030504040204" pitchFamily="34" charset="0"/>
                <a:ea typeface="Tahoma" panose="020B0604030504040204" pitchFamily="34" charset="0"/>
                <a:cs typeface="Tahoma" panose="020B0604030504040204" pitchFamily="34" charset="0"/>
              </a:rPr>
              <a:t>Allocating Write Transactions</a:t>
            </a:r>
          </a:p>
        </p:txBody>
      </p:sp>
      <p:sp>
        <p:nvSpPr>
          <p:cNvPr id="29" name="Rectangle 28"/>
          <p:cNvSpPr/>
          <p:nvPr/>
        </p:nvSpPr>
        <p:spPr>
          <a:xfrm>
            <a:off x="7718668" y="2101579"/>
            <a:ext cx="222392" cy="795374"/>
          </a:xfrm>
          <a:prstGeom prst="rect">
            <a:avLst/>
          </a:prstGeom>
          <a:solidFill>
            <a:schemeClr val="bg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50" b="1" dirty="0" smtClean="0">
                <a:ln w="0"/>
                <a:solidFill>
                  <a:schemeClr val="tx1"/>
                </a:solidFill>
                <a:latin typeface="Tahoma" panose="020B0604030504040204" pitchFamily="34" charset="0"/>
                <a:ea typeface="Tahoma" panose="020B0604030504040204" pitchFamily="34" charset="0"/>
                <a:cs typeface="Tahoma" panose="020B0604030504040204" pitchFamily="34" charset="0"/>
              </a:rPr>
              <a:t>LLC</a:t>
            </a:r>
            <a:endParaRPr lang="en-US" sz="1050" b="1" dirty="0">
              <a:latin typeface="Tahoma" panose="020B0604030504040204" pitchFamily="34" charset="0"/>
              <a:ea typeface="Tahoma" panose="020B0604030504040204" pitchFamily="34" charset="0"/>
              <a:cs typeface="Tahoma" panose="020B0604030504040204" pitchFamily="34" charset="0"/>
            </a:endParaRPr>
          </a:p>
        </p:txBody>
      </p:sp>
      <p:sp>
        <p:nvSpPr>
          <p:cNvPr id="30" name="Rectangle 29"/>
          <p:cNvSpPr/>
          <p:nvPr/>
        </p:nvSpPr>
        <p:spPr>
          <a:xfrm>
            <a:off x="8207207" y="2118505"/>
            <a:ext cx="590655" cy="208787"/>
          </a:xfrm>
          <a:prstGeom prst="rect">
            <a:avLst/>
          </a:prstGeom>
          <a:solidFill>
            <a:schemeClr val="bg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50" dirty="0" smtClean="0">
                <a:ln w="0"/>
                <a:solidFill>
                  <a:schemeClr val="tx1"/>
                </a:solidFill>
                <a:latin typeface="Tahoma" panose="020B0604030504040204" pitchFamily="34" charset="0"/>
                <a:ea typeface="Tahoma" panose="020B0604030504040204" pitchFamily="34" charset="0"/>
                <a:cs typeface="Tahoma" panose="020B0604030504040204" pitchFamily="34" charset="0"/>
              </a:rPr>
              <a:t>CORE</a:t>
            </a:r>
            <a:endParaRPr lang="en-US" sz="1050" dirty="0">
              <a:latin typeface="Tahoma" panose="020B0604030504040204" pitchFamily="34" charset="0"/>
              <a:ea typeface="Tahoma" panose="020B0604030504040204" pitchFamily="34" charset="0"/>
              <a:cs typeface="Tahoma" panose="020B0604030504040204" pitchFamily="34" charset="0"/>
            </a:endParaRPr>
          </a:p>
        </p:txBody>
      </p:sp>
      <p:sp>
        <p:nvSpPr>
          <p:cNvPr id="32" name="Rectangle 31"/>
          <p:cNvSpPr/>
          <p:nvPr/>
        </p:nvSpPr>
        <p:spPr>
          <a:xfrm>
            <a:off x="8208686" y="2315295"/>
            <a:ext cx="590655" cy="208787"/>
          </a:xfrm>
          <a:prstGeom prst="rect">
            <a:avLst/>
          </a:prstGeom>
          <a:solidFill>
            <a:schemeClr val="bg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50" dirty="0" smtClean="0">
                <a:ln w="0"/>
                <a:solidFill>
                  <a:schemeClr val="tx1"/>
                </a:solidFill>
                <a:latin typeface="Tahoma" panose="020B0604030504040204" pitchFamily="34" charset="0"/>
                <a:ea typeface="Tahoma" panose="020B0604030504040204" pitchFamily="34" charset="0"/>
                <a:cs typeface="Tahoma" panose="020B0604030504040204" pitchFamily="34" charset="0"/>
              </a:rPr>
              <a:t>CORE</a:t>
            </a:r>
            <a:endParaRPr lang="en-US" sz="1050" dirty="0">
              <a:latin typeface="Tahoma" panose="020B0604030504040204" pitchFamily="34" charset="0"/>
              <a:ea typeface="Tahoma" panose="020B0604030504040204" pitchFamily="34" charset="0"/>
              <a:cs typeface="Tahoma" panose="020B0604030504040204" pitchFamily="34" charset="0"/>
            </a:endParaRPr>
          </a:p>
        </p:txBody>
      </p:sp>
      <p:sp>
        <p:nvSpPr>
          <p:cNvPr id="34" name="Rectangle 33"/>
          <p:cNvSpPr/>
          <p:nvPr/>
        </p:nvSpPr>
        <p:spPr>
          <a:xfrm>
            <a:off x="8208686" y="2510600"/>
            <a:ext cx="590655" cy="208787"/>
          </a:xfrm>
          <a:prstGeom prst="rect">
            <a:avLst/>
          </a:prstGeom>
          <a:solidFill>
            <a:schemeClr val="bg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50" dirty="0" smtClean="0">
                <a:ln w="0"/>
                <a:solidFill>
                  <a:schemeClr val="tx1"/>
                </a:solidFill>
                <a:latin typeface="Tahoma" panose="020B0604030504040204" pitchFamily="34" charset="0"/>
                <a:ea typeface="Tahoma" panose="020B0604030504040204" pitchFamily="34" charset="0"/>
                <a:cs typeface="Tahoma" panose="020B0604030504040204" pitchFamily="34" charset="0"/>
              </a:rPr>
              <a:t>CORE</a:t>
            </a:r>
            <a:endParaRPr lang="en-US" sz="1050" dirty="0">
              <a:latin typeface="Tahoma" panose="020B0604030504040204" pitchFamily="34" charset="0"/>
              <a:ea typeface="Tahoma" panose="020B0604030504040204" pitchFamily="34" charset="0"/>
              <a:cs typeface="Tahoma" panose="020B0604030504040204" pitchFamily="34" charset="0"/>
            </a:endParaRPr>
          </a:p>
        </p:txBody>
      </p:sp>
      <p:sp>
        <p:nvSpPr>
          <p:cNvPr id="36" name="Rectangle 35"/>
          <p:cNvSpPr/>
          <p:nvPr/>
        </p:nvSpPr>
        <p:spPr>
          <a:xfrm>
            <a:off x="8208687" y="2705910"/>
            <a:ext cx="590655" cy="208787"/>
          </a:xfrm>
          <a:prstGeom prst="rect">
            <a:avLst/>
          </a:prstGeom>
          <a:solidFill>
            <a:schemeClr val="bg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50" dirty="0" smtClean="0">
                <a:ln w="0"/>
                <a:solidFill>
                  <a:schemeClr val="tx1"/>
                </a:solidFill>
                <a:latin typeface="Tahoma" panose="020B0604030504040204" pitchFamily="34" charset="0"/>
                <a:ea typeface="Tahoma" panose="020B0604030504040204" pitchFamily="34" charset="0"/>
                <a:cs typeface="Tahoma" panose="020B0604030504040204" pitchFamily="34" charset="0"/>
              </a:rPr>
              <a:t>CORE</a:t>
            </a:r>
            <a:endParaRPr lang="en-US" sz="1050" dirty="0">
              <a:latin typeface="Tahoma" panose="020B0604030504040204" pitchFamily="34" charset="0"/>
              <a:ea typeface="Tahoma" panose="020B0604030504040204" pitchFamily="34" charset="0"/>
              <a:cs typeface="Tahoma" panose="020B0604030504040204" pitchFamily="34" charset="0"/>
            </a:endParaRPr>
          </a:p>
        </p:txBody>
      </p:sp>
      <p:sp>
        <p:nvSpPr>
          <p:cNvPr id="37" name="Rectangle 36"/>
          <p:cNvSpPr/>
          <p:nvPr/>
        </p:nvSpPr>
        <p:spPr>
          <a:xfrm rot="16200000">
            <a:off x="6774410" y="2250626"/>
            <a:ext cx="1118686" cy="226058"/>
          </a:xfrm>
          <a:prstGeom prst="rect">
            <a:avLst/>
          </a:prstGeom>
          <a:solidFill>
            <a:schemeClr val="bg1">
              <a:lumMod val="6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b="1" dirty="0" smtClean="0">
                <a:ln w="0"/>
                <a:solidFill>
                  <a:schemeClr val="tx1"/>
                </a:solidFill>
                <a:latin typeface="Tahoma" panose="020B0604030504040204" pitchFamily="34" charset="0"/>
                <a:ea typeface="Tahoma" panose="020B0604030504040204" pitchFamily="34" charset="0"/>
                <a:cs typeface="Tahoma" panose="020B0604030504040204" pitchFamily="34" charset="0"/>
              </a:rPr>
              <a:t>DDIO</a:t>
            </a:r>
            <a:endParaRPr lang="en-US" sz="1100" b="1" dirty="0">
              <a:latin typeface="Tahoma" panose="020B0604030504040204" pitchFamily="34" charset="0"/>
              <a:ea typeface="Tahoma" panose="020B0604030504040204" pitchFamily="34" charset="0"/>
              <a:cs typeface="Tahoma" panose="020B0604030504040204" pitchFamily="34" charset="0"/>
            </a:endParaRPr>
          </a:p>
        </p:txBody>
      </p:sp>
      <p:cxnSp>
        <p:nvCxnSpPr>
          <p:cNvPr id="40" name="Straight Arrow Connector 39"/>
          <p:cNvCxnSpPr/>
          <p:nvPr/>
        </p:nvCxnSpPr>
        <p:spPr>
          <a:xfrm>
            <a:off x="7446783" y="2485189"/>
            <a:ext cx="301571" cy="6305"/>
          </a:xfrm>
          <a:prstGeom prst="straightConnector1">
            <a:avLst/>
          </a:prstGeom>
          <a:ln w="38100">
            <a:solidFill>
              <a:srgbClr val="00B050"/>
            </a:solidFill>
            <a:headEnd type="triangle"/>
            <a:tailEnd type="triangle"/>
          </a:ln>
          <a:effectLst/>
        </p:spPr>
        <p:style>
          <a:lnRef idx="2">
            <a:schemeClr val="accent1"/>
          </a:lnRef>
          <a:fillRef idx="0">
            <a:schemeClr val="accent1"/>
          </a:fillRef>
          <a:effectRef idx="1">
            <a:schemeClr val="accent1"/>
          </a:effectRef>
          <a:fontRef idx="minor">
            <a:schemeClr val="tx1"/>
          </a:fontRef>
        </p:style>
      </p:cxnSp>
      <p:cxnSp>
        <p:nvCxnSpPr>
          <p:cNvPr id="43" name="Straight Arrow Connector 42"/>
          <p:cNvCxnSpPr/>
          <p:nvPr/>
        </p:nvCxnSpPr>
        <p:spPr>
          <a:xfrm>
            <a:off x="7935322" y="2205036"/>
            <a:ext cx="301571" cy="6305"/>
          </a:xfrm>
          <a:prstGeom prst="straightConnector1">
            <a:avLst/>
          </a:prstGeom>
          <a:ln w="38100">
            <a:solidFill>
              <a:schemeClr val="tx1"/>
            </a:solidFill>
            <a:headEnd type="triangle"/>
            <a:tailEnd type="triangle"/>
          </a:ln>
          <a:effectLst/>
        </p:spPr>
        <p:style>
          <a:lnRef idx="2">
            <a:schemeClr val="accent1"/>
          </a:lnRef>
          <a:fillRef idx="0">
            <a:schemeClr val="accent1"/>
          </a:fillRef>
          <a:effectRef idx="1">
            <a:schemeClr val="accent1"/>
          </a:effectRef>
          <a:fontRef idx="minor">
            <a:schemeClr val="tx1"/>
          </a:fontRef>
        </p:style>
      </p:cxnSp>
      <p:cxnSp>
        <p:nvCxnSpPr>
          <p:cNvPr id="44" name="Straight Arrow Connector 43"/>
          <p:cNvCxnSpPr/>
          <p:nvPr/>
        </p:nvCxnSpPr>
        <p:spPr>
          <a:xfrm>
            <a:off x="7926686" y="2420705"/>
            <a:ext cx="301571" cy="6305"/>
          </a:xfrm>
          <a:prstGeom prst="straightConnector1">
            <a:avLst/>
          </a:prstGeom>
          <a:ln w="38100">
            <a:solidFill>
              <a:schemeClr val="tx1"/>
            </a:solidFill>
            <a:headEnd type="triangle"/>
            <a:tailEnd type="triangle"/>
          </a:ln>
          <a:effectLst/>
        </p:spPr>
        <p:style>
          <a:lnRef idx="2">
            <a:schemeClr val="accent1"/>
          </a:lnRef>
          <a:fillRef idx="0">
            <a:schemeClr val="accent1"/>
          </a:fillRef>
          <a:effectRef idx="1">
            <a:schemeClr val="accent1"/>
          </a:effectRef>
          <a:fontRef idx="minor">
            <a:schemeClr val="tx1"/>
          </a:fontRef>
        </p:style>
      </p:cxnSp>
      <p:cxnSp>
        <p:nvCxnSpPr>
          <p:cNvPr id="45" name="Straight Arrow Connector 44"/>
          <p:cNvCxnSpPr/>
          <p:nvPr/>
        </p:nvCxnSpPr>
        <p:spPr>
          <a:xfrm>
            <a:off x="7923814" y="2607609"/>
            <a:ext cx="301571" cy="6305"/>
          </a:xfrm>
          <a:prstGeom prst="straightConnector1">
            <a:avLst/>
          </a:prstGeom>
          <a:ln w="38100">
            <a:solidFill>
              <a:schemeClr val="tx1"/>
            </a:solidFill>
            <a:headEnd type="triangle"/>
            <a:tailEnd type="triangle"/>
          </a:ln>
          <a:effectLst/>
        </p:spPr>
        <p:style>
          <a:lnRef idx="2">
            <a:schemeClr val="accent1"/>
          </a:lnRef>
          <a:fillRef idx="0">
            <a:schemeClr val="accent1"/>
          </a:fillRef>
          <a:effectRef idx="1">
            <a:schemeClr val="accent1"/>
          </a:effectRef>
          <a:fontRef idx="minor">
            <a:schemeClr val="tx1"/>
          </a:fontRef>
        </p:style>
      </p:cxnSp>
      <p:cxnSp>
        <p:nvCxnSpPr>
          <p:cNvPr id="46" name="Straight Arrow Connector 45"/>
          <p:cNvCxnSpPr/>
          <p:nvPr/>
        </p:nvCxnSpPr>
        <p:spPr>
          <a:xfrm>
            <a:off x="7932440" y="2806015"/>
            <a:ext cx="301571" cy="6305"/>
          </a:xfrm>
          <a:prstGeom prst="straightConnector1">
            <a:avLst/>
          </a:prstGeom>
          <a:ln w="38100">
            <a:solidFill>
              <a:schemeClr val="tx1"/>
            </a:solidFill>
            <a:headEnd type="triangle"/>
            <a:tailEnd type="triangle"/>
          </a:ln>
          <a:effectLst/>
        </p:spPr>
        <p:style>
          <a:lnRef idx="2">
            <a:schemeClr val="accent1"/>
          </a:lnRef>
          <a:fillRef idx="0">
            <a:schemeClr val="accent1"/>
          </a:fillRef>
          <a:effectRef idx="1">
            <a:schemeClr val="accent1"/>
          </a:effectRef>
          <a:fontRef idx="minor">
            <a:schemeClr val="tx1"/>
          </a:fontRef>
        </p:style>
      </p:cxnSp>
      <p:cxnSp>
        <p:nvCxnSpPr>
          <p:cNvPr id="47" name="Straight Arrow Connector 46"/>
          <p:cNvCxnSpPr/>
          <p:nvPr/>
        </p:nvCxnSpPr>
        <p:spPr>
          <a:xfrm flipV="1">
            <a:off x="6923483" y="1944621"/>
            <a:ext cx="297241" cy="2589"/>
          </a:xfrm>
          <a:prstGeom prst="straightConnector1">
            <a:avLst/>
          </a:prstGeom>
          <a:ln w="38100">
            <a:solidFill>
              <a:srgbClr val="00B050"/>
            </a:solidFill>
            <a:headEnd type="triangle"/>
            <a:tailEnd type="triangle"/>
          </a:ln>
          <a:effectLst/>
        </p:spPr>
        <p:style>
          <a:lnRef idx="2">
            <a:schemeClr val="accent1"/>
          </a:lnRef>
          <a:fillRef idx="0">
            <a:schemeClr val="accent1"/>
          </a:fillRef>
          <a:effectRef idx="1">
            <a:schemeClr val="accent1"/>
          </a:effectRef>
          <a:fontRef idx="minor">
            <a:schemeClr val="tx1"/>
          </a:fontRef>
        </p:style>
      </p:cxnSp>
      <p:sp>
        <p:nvSpPr>
          <p:cNvPr id="57" name="Cloud 56"/>
          <p:cNvSpPr/>
          <p:nvPr/>
        </p:nvSpPr>
        <p:spPr>
          <a:xfrm>
            <a:off x="6622986" y="3891192"/>
            <a:ext cx="528239" cy="392387"/>
          </a:xfrm>
          <a:prstGeom prst="cloud">
            <a:avLst/>
          </a:prstGeom>
          <a:solidFill>
            <a:schemeClr val="bg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58" name="Straight Arrow Connector 57"/>
          <p:cNvCxnSpPr/>
          <p:nvPr/>
        </p:nvCxnSpPr>
        <p:spPr>
          <a:xfrm>
            <a:off x="6868886" y="3573504"/>
            <a:ext cx="0" cy="369136"/>
          </a:xfrm>
          <a:prstGeom prst="straightConnector1">
            <a:avLst/>
          </a:prstGeom>
          <a:ln w="38100">
            <a:solidFill>
              <a:srgbClr val="FFC000"/>
            </a:solidFill>
            <a:headEnd type="triangle"/>
            <a:tailEnd type="triangle"/>
          </a:ln>
          <a:effectLst/>
        </p:spPr>
        <p:style>
          <a:lnRef idx="2">
            <a:schemeClr val="accent1"/>
          </a:lnRef>
          <a:fillRef idx="0">
            <a:schemeClr val="accent1"/>
          </a:fillRef>
          <a:effectRef idx="1">
            <a:schemeClr val="accent1"/>
          </a:effectRef>
          <a:fontRef idx="minor">
            <a:schemeClr val="tx1"/>
          </a:fontRef>
        </p:style>
      </p:cxnSp>
      <p:cxnSp>
        <p:nvCxnSpPr>
          <p:cNvPr id="59" name="Straight Arrow Connector 58"/>
          <p:cNvCxnSpPr/>
          <p:nvPr/>
        </p:nvCxnSpPr>
        <p:spPr>
          <a:xfrm>
            <a:off x="7817934" y="3585001"/>
            <a:ext cx="301571" cy="6305"/>
          </a:xfrm>
          <a:prstGeom prst="straightConnector1">
            <a:avLst/>
          </a:prstGeom>
          <a:ln w="38100">
            <a:solidFill>
              <a:schemeClr val="tx2"/>
            </a:solidFill>
            <a:headEnd type="triangle"/>
            <a:tailEnd type="triangle"/>
          </a:ln>
          <a:effectLst/>
        </p:spPr>
        <p:style>
          <a:lnRef idx="2">
            <a:schemeClr val="accent1"/>
          </a:lnRef>
          <a:fillRef idx="0">
            <a:schemeClr val="accent1"/>
          </a:fillRef>
          <a:effectRef idx="1">
            <a:schemeClr val="accent1"/>
          </a:effectRef>
          <a:fontRef idx="minor">
            <a:schemeClr val="tx1"/>
          </a:fontRef>
        </p:style>
      </p:cxnSp>
      <p:sp>
        <p:nvSpPr>
          <p:cNvPr id="60" name="TextBox 59"/>
          <p:cNvSpPr txBox="1"/>
          <p:nvPr/>
        </p:nvSpPr>
        <p:spPr>
          <a:xfrm>
            <a:off x="8078651" y="3481704"/>
            <a:ext cx="1024405" cy="218958"/>
          </a:xfrm>
          <a:prstGeom prst="rect">
            <a:avLst/>
          </a:prstGeom>
          <a:noFill/>
        </p:spPr>
        <p:txBody>
          <a:bodyPr wrap="square" rtlCol="0">
            <a:spAutoFit/>
          </a:bodyPr>
          <a:lstStyle/>
          <a:p>
            <a:r>
              <a:rPr lang="en-US" sz="800" dirty="0" smtClean="0">
                <a:latin typeface="Tahoma" panose="020B0604030504040204" pitchFamily="34" charset="0"/>
                <a:ea typeface="Tahoma" panose="020B0604030504040204" pitchFamily="34" charset="0"/>
                <a:cs typeface="Tahoma" panose="020B0604030504040204" pitchFamily="34" charset="0"/>
              </a:rPr>
              <a:t>PCI BM DMA Flow</a:t>
            </a:r>
          </a:p>
        </p:txBody>
      </p:sp>
      <p:cxnSp>
        <p:nvCxnSpPr>
          <p:cNvPr id="61" name="Straight Arrow Connector 60"/>
          <p:cNvCxnSpPr/>
          <p:nvPr/>
        </p:nvCxnSpPr>
        <p:spPr>
          <a:xfrm>
            <a:off x="7823687" y="3797783"/>
            <a:ext cx="301571" cy="6305"/>
          </a:xfrm>
          <a:prstGeom prst="straightConnector1">
            <a:avLst/>
          </a:prstGeom>
          <a:ln w="38100">
            <a:solidFill>
              <a:srgbClr val="FFC000"/>
            </a:solidFill>
            <a:headEnd type="triangle"/>
            <a:tailEnd type="triangle"/>
          </a:ln>
          <a:effectLst/>
        </p:spPr>
        <p:style>
          <a:lnRef idx="2">
            <a:schemeClr val="accent1"/>
          </a:lnRef>
          <a:fillRef idx="0">
            <a:schemeClr val="accent1"/>
          </a:fillRef>
          <a:effectRef idx="1">
            <a:schemeClr val="accent1"/>
          </a:effectRef>
          <a:fontRef idx="minor">
            <a:schemeClr val="tx1"/>
          </a:fontRef>
        </p:style>
      </p:cxnSp>
      <p:sp>
        <p:nvSpPr>
          <p:cNvPr id="62" name="TextBox 61"/>
          <p:cNvSpPr txBox="1"/>
          <p:nvPr/>
        </p:nvSpPr>
        <p:spPr>
          <a:xfrm>
            <a:off x="8084405" y="3697531"/>
            <a:ext cx="961030" cy="215913"/>
          </a:xfrm>
          <a:prstGeom prst="rect">
            <a:avLst/>
          </a:prstGeom>
          <a:noFill/>
        </p:spPr>
        <p:txBody>
          <a:bodyPr wrap="square" rtlCol="0">
            <a:spAutoFit/>
          </a:bodyPr>
          <a:lstStyle/>
          <a:p>
            <a:r>
              <a:rPr lang="en-US" sz="800" dirty="0" smtClean="0">
                <a:latin typeface="Tahoma" panose="020B0604030504040204" pitchFamily="34" charset="0"/>
                <a:ea typeface="Tahoma" panose="020B0604030504040204" pitchFamily="34" charset="0"/>
                <a:cs typeface="Tahoma" panose="020B0604030504040204" pitchFamily="34" charset="0"/>
              </a:rPr>
              <a:t>RNIC RDMA Flow</a:t>
            </a:r>
          </a:p>
        </p:txBody>
      </p:sp>
      <p:cxnSp>
        <p:nvCxnSpPr>
          <p:cNvPr id="63" name="Straight Arrow Connector 62"/>
          <p:cNvCxnSpPr/>
          <p:nvPr/>
        </p:nvCxnSpPr>
        <p:spPr>
          <a:xfrm>
            <a:off x="7823687" y="4022075"/>
            <a:ext cx="301571" cy="6305"/>
          </a:xfrm>
          <a:prstGeom prst="straightConnector1">
            <a:avLst/>
          </a:prstGeom>
          <a:ln w="38100">
            <a:solidFill>
              <a:srgbClr val="00B050"/>
            </a:solidFill>
            <a:headEnd type="triangle"/>
            <a:tailEnd type="triangle"/>
          </a:ln>
          <a:effectLst/>
        </p:spPr>
        <p:style>
          <a:lnRef idx="2">
            <a:schemeClr val="accent1"/>
          </a:lnRef>
          <a:fillRef idx="0">
            <a:schemeClr val="accent1"/>
          </a:fillRef>
          <a:effectRef idx="1">
            <a:schemeClr val="accent1"/>
          </a:effectRef>
          <a:fontRef idx="minor">
            <a:schemeClr val="tx1"/>
          </a:fontRef>
        </p:style>
      </p:cxnSp>
      <p:sp>
        <p:nvSpPr>
          <p:cNvPr id="64" name="TextBox 63"/>
          <p:cNvSpPr txBox="1"/>
          <p:nvPr/>
        </p:nvSpPr>
        <p:spPr>
          <a:xfrm>
            <a:off x="8084404" y="3922292"/>
            <a:ext cx="989901" cy="215444"/>
          </a:xfrm>
          <a:prstGeom prst="rect">
            <a:avLst/>
          </a:prstGeom>
          <a:noFill/>
        </p:spPr>
        <p:txBody>
          <a:bodyPr wrap="square" rtlCol="0">
            <a:spAutoFit/>
          </a:bodyPr>
          <a:lstStyle/>
          <a:p>
            <a:r>
              <a:rPr lang="en-US" sz="800" dirty="0" smtClean="0">
                <a:latin typeface="Tahoma" panose="020B0604030504040204" pitchFamily="34" charset="0"/>
                <a:ea typeface="Tahoma" panose="020B0604030504040204" pitchFamily="34" charset="0"/>
                <a:cs typeface="Tahoma" panose="020B0604030504040204" pitchFamily="34" charset="0"/>
              </a:rPr>
              <a:t>DDIO ON Flow</a:t>
            </a:r>
          </a:p>
        </p:txBody>
      </p:sp>
      <p:cxnSp>
        <p:nvCxnSpPr>
          <p:cNvPr id="65" name="Straight Arrow Connector 64"/>
          <p:cNvCxnSpPr/>
          <p:nvPr/>
        </p:nvCxnSpPr>
        <p:spPr>
          <a:xfrm>
            <a:off x="6288971" y="2267767"/>
            <a:ext cx="0" cy="414018"/>
          </a:xfrm>
          <a:prstGeom prst="straightConnector1">
            <a:avLst/>
          </a:prstGeom>
          <a:ln w="38100">
            <a:solidFill>
              <a:srgbClr val="FFC000"/>
            </a:solidFill>
            <a:headEnd type="triangle"/>
            <a:tailEnd type="triangle"/>
          </a:ln>
          <a:effectLst/>
        </p:spPr>
        <p:style>
          <a:lnRef idx="2">
            <a:schemeClr val="accent1"/>
          </a:lnRef>
          <a:fillRef idx="0">
            <a:schemeClr val="accent1"/>
          </a:fillRef>
          <a:effectRef idx="1">
            <a:schemeClr val="accent1"/>
          </a:effectRef>
          <a:fontRef idx="minor">
            <a:schemeClr val="tx1"/>
          </a:fontRef>
        </p:style>
      </p:cxnSp>
      <p:cxnSp>
        <p:nvCxnSpPr>
          <p:cNvPr id="67" name="Straight Arrow Connector 66"/>
          <p:cNvCxnSpPr/>
          <p:nvPr/>
        </p:nvCxnSpPr>
        <p:spPr>
          <a:xfrm>
            <a:off x="7820809" y="4226231"/>
            <a:ext cx="301571" cy="6305"/>
          </a:xfrm>
          <a:prstGeom prst="straightConnector1">
            <a:avLst/>
          </a:prstGeom>
          <a:ln w="38100">
            <a:solidFill>
              <a:schemeClr val="tx1"/>
            </a:solidFill>
            <a:headEnd type="triangle"/>
            <a:tailEnd type="triangle"/>
          </a:ln>
          <a:effectLst/>
        </p:spPr>
        <p:style>
          <a:lnRef idx="2">
            <a:schemeClr val="accent1"/>
          </a:lnRef>
          <a:fillRef idx="0">
            <a:schemeClr val="accent1"/>
          </a:fillRef>
          <a:effectRef idx="1">
            <a:schemeClr val="accent1"/>
          </a:effectRef>
          <a:fontRef idx="minor">
            <a:schemeClr val="tx1"/>
          </a:fontRef>
        </p:style>
      </p:cxnSp>
      <p:sp>
        <p:nvSpPr>
          <p:cNvPr id="68" name="TextBox 67"/>
          <p:cNvSpPr txBox="1"/>
          <p:nvPr/>
        </p:nvSpPr>
        <p:spPr>
          <a:xfrm>
            <a:off x="8081526" y="4126448"/>
            <a:ext cx="989901" cy="215444"/>
          </a:xfrm>
          <a:prstGeom prst="rect">
            <a:avLst/>
          </a:prstGeom>
          <a:noFill/>
        </p:spPr>
        <p:txBody>
          <a:bodyPr wrap="square" rtlCol="0">
            <a:spAutoFit/>
          </a:bodyPr>
          <a:lstStyle/>
          <a:p>
            <a:r>
              <a:rPr lang="en-US" sz="800" dirty="0" smtClean="0">
                <a:latin typeface="Tahoma" panose="020B0604030504040204" pitchFamily="34" charset="0"/>
                <a:ea typeface="Tahoma" panose="020B0604030504040204" pitchFamily="34" charset="0"/>
                <a:cs typeface="Tahoma" panose="020B0604030504040204" pitchFamily="34" charset="0"/>
              </a:rPr>
              <a:t>DDIO OFF Flow</a:t>
            </a:r>
          </a:p>
        </p:txBody>
      </p:sp>
      <p:cxnSp>
        <p:nvCxnSpPr>
          <p:cNvPr id="70" name="Straight Arrow Connector 69"/>
          <p:cNvCxnSpPr/>
          <p:nvPr/>
        </p:nvCxnSpPr>
        <p:spPr>
          <a:xfrm>
            <a:off x="7449357" y="2598979"/>
            <a:ext cx="301571" cy="6305"/>
          </a:xfrm>
          <a:prstGeom prst="straightConnector1">
            <a:avLst/>
          </a:prstGeom>
          <a:ln w="38100">
            <a:solidFill>
              <a:schemeClr val="tx1"/>
            </a:solidFill>
            <a:headEnd type="triangle"/>
            <a:tailEnd type="triangle"/>
          </a:ln>
          <a:effectLst/>
        </p:spPr>
        <p:style>
          <a:lnRef idx="2">
            <a:schemeClr val="accent1"/>
          </a:lnRef>
          <a:fillRef idx="0">
            <a:schemeClr val="accent1"/>
          </a:fillRef>
          <a:effectRef idx="1">
            <a:schemeClr val="accent1"/>
          </a:effectRef>
          <a:fontRef idx="minor">
            <a:schemeClr val="tx1"/>
          </a:fontRef>
        </p:style>
      </p:cxnSp>
      <p:sp>
        <p:nvSpPr>
          <p:cNvPr id="71" name="Rectangle 70"/>
          <p:cNvSpPr/>
          <p:nvPr/>
        </p:nvSpPr>
        <p:spPr>
          <a:xfrm>
            <a:off x="6224164" y="1378796"/>
            <a:ext cx="1222617" cy="197131"/>
          </a:xfrm>
          <a:prstGeom prst="rect">
            <a:avLst/>
          </a:prstGeom>
          <a:solidFill>
            <a:schemeClr val="bg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err="1" smtClean="0">
                <a:ln w="0"/>
                <a:solidFill>
                  <a:schemeClr val="tx1"/>
                </a:solidFill>
                <a:latin typeface="Tahoma" panose="020B0604030504040204" pitchFamily="34" charset="0"/>
                <a:ea typeface="Tahoma" panose="020B0604030504040204" pitchFamily="34" charset="0"/>
                <a:cs typeface="Tahoma" panose="020B0604030504040204" pitchFamily="34" charset="0"/>
              </a:rPr>
              <a:t>iMC</a:t>
            </a:r>
            <a:endParaRPr lang="en-US" sz="1400" dirty="0">
              <a:ln w="0"/>
              <a:solidFill>
                <a:schemeClr val="tx1"/>
              </a:solidFill>
              <a:latin typeface="Tahoma" panose="020B0604030504040204" pitchFamily="34" charset="0"/>
              <a:ea typeface="Tahoma" panose="020B0604030504040204" pitchFamily="34" charset="0"/>
              <a:cs typeface="Tahoma" panose="020B0604030504040204" pitchFamily="34" charset="0"/>
            </a:endParaRPr>
          </a:p>
        </p:txBody>
      </p:sp>
      <p:cxnSp>
        <p:nvCxnSpPr>
          <p:cNvPr id="39" name="Straight Arrow Connector 38"/>
          <p:cNvCxnSpPr/>
          <p:nvPr/>
        </p:nvCxnSpPr>
        <p:spPr>
          <a:xfrm>
            <a:off x="6396938" y="1531992"/>
            <a:ext cx="0" cy="288172"/>
          </a:xfrm>
          <a:prstGeom prst="straightConnector1">
            <a:avLst/>
          </a:prstGeom>
          <a:ln w="38100">
            <a:solidFill>
              <a:schemeClr val="tx1"/>
            </a:solidFill>
            <a:headEnd type="triangle"/>
            <a:tailEnd type="triangle"/>
          </a:ln>
          <a:effectLst/>
        </p:spPr>
        <p:style>
          <a:lnRef idx="2">
            <a:schemeClr val="accent1"/>
          </a:lnRef>
          <a:fillRef idx="0">
            <a:schemeClr val="accent1"/>
          </a:fillRef>
          <a:effectRef idx="1">
            <a:schemeClr val="accent1"/>
          </a:effectRef>
          <a:fontRef idx="minor">
            <a:schemeClr val="tx1"/>
          </a:fontRef>
        </p:style>
      </p:cxnSp>
      <p:cxnSp>
        <p:nvCxnSpPr>
          <p:cNvPr id="74" name="Straight Arrow Connector 73"/>
          <p:cNvCxnSpPr/>
          <p:nvPr/>
        </p:nvCxnSpPr>
        <p:spPr>
          <a:xfrm>
            <a:off x="7317086" y="1546368"/>
            <a:ext cx="0" cy="288172"/>
          </a:xfrm>
          <a:prstGeom prst="straightConnector1">
            <a:avLst/>
          </a:prstGeom>
          <a:ln w="38100">
            <a:solidFill>
              <a:schemeClr val="tx1"/>
            </a:solidFill>
            <a:headEnd type="triangle"/>
            <a:tailEnd type="triangle"/>
          </a:ln>
          <a:effectLst/>
        </p:spPr>
        <p:style>
          <a:lnRef idx="2">
            <a:schemeClr val="accent1"/>
          </a:lnRef>
          <a:fillRef idx="0">
            <a:schemeClr val="accent1"/>
          </a:fillRef>
          <a:effectRef idx="1">
            <a:schemeClr val="accent1"/>
          </a:effectRef>
          <a:fontRef idx="minor">
            <a:schemeClr val="tx1"/>
          </a:fontRef>
        </p:style>
      </p:cxnSp>
      <p:cxnSp>
        <p:nvCxnSpPr>
          <p:cNvPr id="52" name="Straight Arrow Connector 51"/>
          <p:cNvCxnSpPr/>
          <p:nvPr/>
        </p:nvCxnSpPr>
        <p:spPr>
          <a:xfrm>
            <a:off x="6835059" y="2193520"/>
            <a:ext cx="895582" cy="0"/>
          </a:xfrm>
          <a:prstGeom prst="straightConnector1">
            <a:avLst/>
          </a:prstGeom>
          <a:ln w="38100">
            <a:solidFill>
              <a:schemeClr val="tx1"/>
            </a:solidFill>
            <a:prstDash val="sysDot"/>
            <a:headEnd type="triangle"/>
            <a:tailEnd type="triangle"/>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390524727"/>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ectangle 27"/>
          <p:cNvSpPr/>
          <p:nvPr/>
        </p:nvSpPr>
        <p:spPr>
          <a:xfrm>
            <a:off x="4891179" y="1472525"/>
            <a:ext cx="3786995" cy="1676341"/>
          </a:xfrm>
          <a:prstGeom prst="rect">
            <a:avLst/>
          </a:prstGeom>
          <a:solidFill>
            <a:schemeClr val="bg1">
              <a:lumMod val="8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r"/>
            <a:r>
              <a:rPr lang="en-US" dirty="0" smtClean="0">
                <a:ln w="0"/>
                <a:solidFill>
                  <a:schemeClr val="tx1"/>
                </a:solidFill>
                <a:latin typeface="Tahoma" panose="020B0604030504040204" pitchFamily="34" charset="0"/>
                <a:ea typeface="Tahoma" panose="020B0604030504040204" pitchFamily="34" charset="0"/>
                <a:cs typeface="Tahoma" panose="020B0604030504040204" pitchFamily="34" charset="0"/>
              </a:rPr>
              <a:t>CPU</a:t>
            </a:r>
          </a:p>
          <a:p>
            <a:pPr algn="r"/>
            <a:endParaRPr lang="en-US" sz="1400" dirty="0" smtClean="0">
              <a:ln w="0"/>
              <a:solidFill>
                <a:schemeClr val="tx1"/>
              </a:solidFill>
              <a:latin typeface="Tahoma" panose="020B0604030504040204" pitchFamily="34" charset="0"/>
              <a:ea typeface="Tahoma" panose="020B0604030504040204" pitchFamily="34" charset="0"/>
              <a:cs typeface="Tahoma" panose="020B0604030504040204" pitchFamily="34" charset="0"/>
            </a:endParaRPr>
          </a:p>
          <a:p>
            <a:endParaRPr lang="en-US" sz="1400" dirty="0">
              <a:ln w="0"/>
              <a:solidFill>
                <a:schemeClr val="tx1"/>
              </a:solidFill>
              <a:latin typeface="Tahoma" panose="020B0604030504040204" pitchFamily="34" charset="0"/>
              <a:ea typeface="Tahoma" panose="020B0604030504040204" pitchFamily="34" charset="0"/>
              <a:cs typeface="Tahoma" panose="020B0604030504040204" pitchFamily="34" charset="0"/>
            </a:endParaRPr>
          </a:p>
          <a:p>
            <a:endParaRPr lang="en-US" sz="1400" dirty="0" smtClean="0">
              <a:ln w="0"/>
              <a:solidFill>
                <a:schemeClr val="tx1"/>
              </a:solidFill>
              <a:latin typeface="Tahoma" panose="020B0604030504040204" pitchFamily="34" charset="0"/>
              <a:ea typeface="Tahoma" panose="020B0604030504040204" pitchFamily="34" charset="0"/>
              <a:cs typeface="Tahoma" panose="020B0604030504040204" pitchFamily="34" charset="0"/>
            </a:endParaRPr>
          </a:p>
          <a:p>
            <a:endParaRPr lang="en-US" sz="1400" dirty="0">
              <a:ln w="0"/>
              <a:solidFill>
                <a:schemeClr val="tx1"/>
              </a:solidFill>
              <a:latin typeface="Tahoma" panose="020B0604030504040204" pitchFamily="34" charset="0"/>
              <a:ea typeface="Tahoma" panose="020B0604030504040204" pitchFamily="34" charset="0"/>
              <a:cs typeface="Tahoma" panose="020B0604030504040204" pitchFamily="34" charset="0"/>
            </a:endParaRPr>
          </a:p>
          <a:p>
            <a:endParaRPr lang="en-US" sz="1400" dirty="0">
              <a:ln w="0"/>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
        <p:nvSpPr>
          <p:cNvPr id="6" name="Title 5"/>
          <p:cNvSpPr>
            <a:spLocks noGrp="1"/>
          </p:cNvSpPr>
          <p:nvPr>
            <p:ph type="title"/>
          </p:nvPr>
        </p:nvSpPr>
        <p:spPr>
          <a:xfrm>
            <a:off x="324032" y="183337"/>
            <a:ext cx="8229600" cy="741560"/>
          </a:xfrm>
        </p:spPr>
        <p:txBody>
          <a:bodyPr>
            <a:normAutofit/>
          </a:bodyPr>
          <a:lstStyle/>
          <a:p>
            <a:r>
              <a:rPr lang="en-US" dirty="0"/>
              <a:t>RDMA with byte-addressable </a:t>
            </a:r>
            <a:r>
              <a:rPr lang="en-US" dirty="0" smtClean="0"/>
              <a:t>PM </a:t>
            </a:r>
            <a:r>
              <a:rPr lang="en-US" sz="2000" dirty="0" smtClean="0"/>
              <a:t>– </a:t>
            </a:r>
            <a:r>
              <a:rPr lang="en-US" sz="2000" dirty="0" smtClean="0"/>
              <a:t>Intel HW Architecture</a:t>
            </a:r>
            <a:endParaRPr lang="en-US" sz="2000" dirty="0"/>
          </a:p>
        </p:txBody>
      </p:sp>
      <p:sp>
        <p:nvSpPr>
          <p:cNvPr id="3" name="Slide Number Placeholder 2"/>
          <p:cNvSpPr>
            <a:spLocks noGrp="1"/>
          </p:cNvSpPr>
          <p:nvPr>
            <p:ph type="sldNum" sz="quarter" idx="12"/>
          </p:nvPr>
        </p:nvSpPr>
        <p:spPr/>
        <p:txBody>
          <a:bodyPr/>
          <a:lstStyle/>
          <a:p>
            <a:fld id="{EE2556C5-CE8C-6547-B838-EA80C61A4AF7}" type="slidenum">
              <a:rPr lang="en-US" smtClean="0"/>
              <a:pPr/>
              <a:t>3</a:t>
            </a:fld>
            <a:endParaRPr lang="en-US" dirty="0"/>
          </a:p>
        </p:txBody>
      </p:sp>
      <p:sp>
        <p:nvSpPr>
          <p:cNvPr id="7" name="Content Placeholder 6"/>
          <p:cNvSpPr>
            <a:spLocks noGrp="1"/>
          </p:cNvSpPr>
          <p:nvPr>
            <p:ph idx="1"/>
          </p:nvPr>
        </p:nvSpPr>
        <p:spPr>
          <a:xfrm>
            <a:off x="368418" y="627652"/>
            <a:ext cx="4197743" cy="4300786"/>
          </a:xfrm>
        </p:spPr>
        <p:txBody>
          <a:bodyPr>
            <a:noAutofit/>
          </a:bodyPr>
          <a:lstStyle/>
          <a:p>
            <a:pPr marL="285750" indent="-285750">
              <a:buFont typeface="Arial" panose="020B0604020202020204" pitchFamily="34" charset="0"/>
              <a:buChar char="•"/>
            </a:pPr>
            <a:r>
              <a:rPr lang="en-US" dirty="0" smtClean="0">
                <a:solidFill>
                  <a:schemeClr val="tx1"/>
                </a:solidFill>
              </a:rPr>
              <a:t>Short Term NVM Considerations</a:t>
            </a:r>
          </a:p>
          <a:p>
            <a:pPr marL="511175" lvl="1" indent="-285750">
              <a:buFont typeface="Arial" panose="020B0604020202020204" pitchFamily="34" charset="0"/>
              <a:buChar char="•"/>
            </a:pPr>
            <a:r>
              <a:rPr lang="en-US" b="1" dirty="0" smtClean="0">
                <a:solidFill>
                  <a:schemeClr val="tx1"/>
                </a:solidFill>
              </a:rPr>
              <a:t>With ADR, No DDIO</a:t>
            </a:r>
          </a:p>
          <a:p>
            <a:pPr marL="857250" lvl="2" indent="-285750">
              <a:buFont typeface="Arial" panose="020B0604020202020204" pitchFamily="34" charset="0"/>
              <a:buChar char="•"/>
            </a:pPr>
            <a:r>
              <a:rPr lang="en-US" sz="1400" dirty="0" smtClean="0">
                <a:solidFill>
                  <a:schemeClr val="tx1"/>
                </a:solidFill>
              </a:rPr>
              <a:t>Disable DDIO</a:t>
            </a:r>
          </a:p>
          <a:p>
            <a:pPr marL="1255713" lvl="3" indent="-285750">
              <a:buFont typeface="Arial" panose="020B0604020202020204" pitchFamily="34" charset="0"/>
              <a:buChar char="•"/>
            </a:pPr>
            <a:r>
              <a:rPr lang="en-US" sz="1200" dirty="0" smtClean="0">
                <a:solidFill>
                  <a:schemeClr val="tx1"/>
                </a:solidFill>
              </a:rPr>
              <a:t>Requires BIOS Enabling</a:t>
            </a:r>
          </a:p>
          <a:p>
            <a:pPr marL="857250" lvl="2" indent="-285750">
              <a:buFont typeface="Arial" panose="020B0604020202020204" pitchFamily="34" charset="0"/>
              <a:buChar char="•"/>
            </a:pPr>
            <a:r>
              <a:rPr lang="en-US" sz="1400" dirty="0" smtClean="0">
                <a:solidFill>
                  <a:schemeClr val="tx1"/>
                </a:solidFill>
              </a:rPr>
              <a:t>Enable “non-allocating Write” transactions for Root PCI Port to IIO</a:t>
            </a:r>
          </a:p>
          <a:p>
            <a:pPr marL="1255713" lvl="3" indent="-285750">
              <a:buFont typeface="Arial" panose="020B0604020202020204" pitchFamily="34" charset="0"/>
              <a:buChar char="•"/>
            </a:pPr>
            <a:r>
              <a:rPr lang="en-US" sz="1200" dirty="0">
                <a:solidFill>
                  <a:schemeClr val="tx1"/>
                </a:solidFill>
              </a:rPr>
              <a:t>Requires BIOS Enabling</a:t>
            </a:r>
          </a:p>
          <a:p>
            <a:pPr marL="1255713" lvl="3" indent="-285750">
              <a:buFont typeface="Arial" panose="020B0604020202020204" pitchFamily="34" charset="0"/>
              <a:buChar char="•"/>
            </a:pPr>
            <a:r>
              <a:rPr lang="en-US" sz="1200" dirty="0" smtClean="0">
                <a:solidFill>
                  <a:schemeClr val="tx1"/>
                </a:solidFill>
              </a:rPr>
              <a:t>Forces RDMA Write data directly to </a:t>
            </a:r>
            <a:r>
              <a:rPr lang="en-US" sz="1200" dirty="0" err="1" smtClean="0">
                <a:solidFill>
                  <a:schemeClr val="tx1"/>
                </a:solidFill>
              </a:rPr>
              <a:t>iMC</a:t>
            </a:r>
            <a:endParaRPr lang="en-US" sz="1200" dirty="0" smtClean="0">
              <a:solidFill>
                <a:schemeClr val="tx1"/>
              </a:solidFill>
            </a:endParaRPr>
          </a:p>
          <a:p>
            <a:pPr marL="1255713" lvl="3" indent="-285750">
              <a:buFont typeface="Arial" panose="020B0604020202020204" pitchFamily="34" charset="0"/>
              <a:buChar char="•"/>
            </a:pPr>
            <a:r>
              <a:rPr lang="en-US" sz="1200" dirty="0" smtClean="0">
                <a:solidFill>
                  <a:schemeClr val="tx1"/>
                </a:solidFill>
              </a:rPr>
              <a:t>Enable on PCI Root Port with RNIC</a:t>
            </a:r>
          </a:p>
          <a:p>
            <a:pPr marL="857250" lvl="2" indent="-285750">
              <a:buFont typeface="Arial" panose="020B0604020202020204" pitchFamily="34" charset="0"/>
              <a:buChar char="•"/>
            </a:pPr>
            <a:r>
              <a:rPr lang="en-US" sz="1400" dirty="0" smtClean="0">
                <a:solidFill>
                  <a:schemeClr val="tx1"/>
                </a:solidFill>
              </a:rPr>
              <a:t>Follow RDMA Write(s) with RDMA Read to force remaining IIO buffer write data to ADR Domain</a:t>
            </a:r>
          </a:p>
          <a:p>
            <a:pPr marL="1255713" lvl="3" indent="-285750">
              <a:buFont typeface="Arial" panose="020B0604020202020204" pitchFamily="34" charset="0"/>
              <a:buChar char="•"/>
            </a:pPr>
            <a:r>
              <a:rPr lang="en-US" sz="1200" dirty="0" smtClean="0">
                <a:solidFill>
                  <a:schemeClr val="tx1"/>
                </a:solidFill>
              </a:rPr>
              <a:t>Since RDMA Write and Read are silent, there is little or no change to the SW on the node supplying the Sink buffers for RDMA Write</a:t>
            </a:r>
          </a:p>
        </p:txBody>
      </p:sp>
      <p:sp>
        <p:nvSpPr>
          <p:cNvPr id="2" name="Rectangle 1"/>
          <p:cNvSpPr/>
          <p:nvPr/>
        </p:nvSpPr>
        <p:spPr>
          <a:xfrm>
            <a:off x="5119779" y="1937581"/>
            <a:ext cx="1573823" cy="549904"/>
          </a:xfrm>
          <a:prstGeom prst="rect">
            <a:avLst/>
          </a:prstGeom>
          <a:solidFill>
            <a:schemeClr val="bg1">
              <a:lumMod val="6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b="1" dirty="0" smtClean="0">
                <a:ln w="0"/>
                <a:solidFill>
                  <a:schemeClr val="tx1"/>
                </a:solidFill>
                <a:latin typeface="Tahoma" panose="020B0604030504040204" pitchFamily="34" charset="0"/>
                <a:ea typeface="Tahoma" panose="020B0604030504040204" pitchFamily="34" charset="0"/>
                <a:cs typeface="Tahoma" panose="020B0604030504040204" pitchFamily="34" charset="0"/>
              </a:rPr>
              <a:t>IIO</a:t>
            </a:r>
          </a:p>
          <a:p>
            <a:pPr algn="ctr"/>
            <a:endParaRPr lang="en-US" sz="1400" dirty="0">
              <a:ln w="0"/>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
        <p:nvSpPr>
          <p:cNvPr id="9" name="Rectangle 8"/>
          <p:cNvSpPr/>
          <p:nvPr/>
        </p:nvSpPr>
        <p:spPr>
          <a:xfrm>
            <a:off x="5119778" y="2800266"/>
            <a:ext cx="1573823" cy="267473"/>
          </a:xfrm>
          <a:prstGeom prst="rect">
            <a:avLst/>
          </a:prstGeom>
          <a:solidFill>
            <a:schemeClr val="bg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smtClean="0">
                <a:ln w="0"/>
                <a:solidFill>
                  <a:schemeClr val="tx1"/>
                </a:solidFill>
                <a:latin typeface="Tahoma" panose="020B0604030504040204" pitchFamily="34" charset="0"/>
                <a:ea typeface="Tahoma" panose="020B0604030504040204" pitchFamily="34" charset="0"/>
                <a:cs typeface="Tahoma" panose="020B0604030504040204" pitchFamily="34" charset="0"/>
              </a:rPr>
              <a:t>PCI Root Port</a:t>
            </a:r>
            <a:endParaRPr lang="en-US" sz="1100" dirty="0">
              <a:latin typeface="Tahoma" panose="020B0604030504040204" pitchFamily="34" charset="0"/>
              <a:ea typeface="Tahoma" panose="020B0604030504040204" pitchFamily="34" charset="0"/>
              <a:cs typeface="Tahoma" panose="020B0604030504040204" pitchFamily="34" charset="0"/>
            </a:endParaRPr>
          </a:p>
        </p:txBody>
      </p:sp>
      <p:sp>
        <p:nvSpPr>
          <p:cNvPr id="15" name="Rectangle 14"/>
          <p:cNvSpPr/>
          <p:nvPr/>
        </p:nvSpPr>
        <p:spPr>
          <a:xfrm>
            <a:off x="5652609" y="3418913"/>
            <a:ext cx="559990" cy="315883"/>
          </a:xfrm>
          <a:prstGeom prst="rect">
            <a:avLst/>
          </a:prstGeom>
          <a:solidFill>
            <a:schemeClr val="bg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50" dirty="0" smtClean="0">
                <a:ln w="0"/>
                <a:solidFill>
                  <a:schemeClr val="tx1"/>
                </a:solidFill>
                <a:latin typeface="Tahoma" panose="020B0604030504040204" pitchFamily="34" charset="0"/>
                <a:ea typeface="Tahoma" panose="020B0604030504040204" pitchFamily="34" charset="0"/>
                <a:cs typeface="Tahoma" panose="020B0604030504040204" pitchFamily="34" charset="0"/>
              </a:rPr>
              <a:t>RNIC</a:t>
            </a:r>
            <a:endParaRPr lang="en-US" sz="1050" dirty="0">
              <a:latin typeface="Tahoma" panose="020B0604030504040204" pitchFamily="34" charset="0"/>
              <a:ea typeface="Tahoma" panose="020B0604030504040204" pitchFamily="34" charset="0"/>
              <a:cs typeface="Tahoma" panose="020B0604030504040204" pitchFamily="34" charset="0"/>
            </a:endParaRPr>
          </a:p>
        </p:txBody>
      </p:sp>
      <p:cxnSp>
        <p:nvCxnSpPr>
          <p:cNvPr id="16" name="Straight Arrow Connector 15"/>
          <p:cNvCxnSpPr/>
          <p:nvPr/>
        </p:nvCxnSpPr>
        <p:spPr>
          <a:xfrm>
            <a:off x="5914980" y="3061339"/>
            <a:ext cx="0" cy="369136"/>
          </a:xfrm>
          <a:prstGeom prst="straightConnector1">
            <a:avLst/>
          </a:prstGeom>
          <a:ln w="38100">
            <a:solidFill>
              <a:schemeClr val="tx2"/>
            </a:solidFill>
            <a:headEnd type="triangl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7" name="Straight Arrow Connector 16"/>
          <p:cNvCxnSpPr/>
          <p:nvPr/>
        </p:nvCxnSpPr>
        <p:spPr>
          <a:xfrm>
            <a:off x="6069792" y="3720146"/>
            <a:ext cx="0" cy="369136"/>
          </a:xfrm>
          <a:prstGeom prst="straightConnector1">
            <a:avLst/>
          </a:prstGeom>
          <a:ln w="38100">
            <a:solidFill>
              <a:schemeClr val="tx2"/>
            </a:solidFill>
            <a:headEnd type="triangl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8" name="Straight Arrow Connector 17"/>
          <p:cNvCxnSpPr/>
          <p:nvPr/>
        </p:nvCxnSpPr>
        <p:spPr>
          <a:xfrm>
            <a:off x="5795901" y="3052713"/>
            <a:ext cx="0" cy="369136"/>
          </a:xfrm>
          <a:prstGeom prst="straightConnector1">
            <a:avLst/>
          </a:prstGeom>
          <a:ln w="38100">
            <a:solidFill>
              <a:srgbClr val="FFC000"/>
            </a:solidFill>
            <a:headEnd type="none" w="med" len="med"/>
            <a:tailEnd type="triangle" w="med" len="med"/>
          </a:ln>
          <a:effectLst/>
        </p:spPr>
        <p:style>
          <a:lnRef idx="2">
            <a:schemeClr val="accent1"/>
          </a:lnRef>
          <a:fillRef idx="0">
            <a:schemeClr val="accent1"/>
          </a:fillRef>
          <a:effectRef idx="1">
            <a:schemeClr val="accent1"/>
          </a:effectRef>
          <a:fontRef idx="minor">
            <a:schemeClr val="tx1"/>
          </a:fontRef>
        </p:style>
      </p:cxnSp>
      <p:sp>
        <p:nvSpPr>
          <p:cNvPr id="23" name="Rectangle 22"/>
          <p:cNvSpPr/>
          <p:nvPr/>
        </p:nvSpPr>
        <p:spPr>
          <a:xfrm>
            <a:off x="5206236" y="2223438"/>
            <a:ext cx="1402188" cy="211017"/>
          </a:xfrm>
          <a:prstGeom prst="rect">
            <a:avLst/>
          </a:prstGeom>
          <a:solidFill>
            <a:schemeClr val="bg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50" dirty="0" smtClean="0">
                <a:ln w="0"/>
                <a:solidFill>
                  <a:schemeClr val="tx1"/>
                </a:solidFill>
                <a:latin typeface="Tahoma" panose="020B0604030504040204" pitchFamily="34" charset="0"/>
                <a:ea typeface="Tahoma" panose="020B0604030504040204" pitchFamily="34" charset="0"/>
                <a:cs typeface="Tahoma" panose="020B0604030504040204" pitchFamily="34" charset="0"/>
              </a:rPr>
              <a:t>Internal BUFFERS</a:t>
            </a:r>
            <a:endParaRPr lang="en-US" sz="1050" dirty="0">
              <a:latin typeface="Tahoma" panose="020B0604030504040204" pitchFamily="34" charset="0"/>
              <a:ea typeface="Tahoma" panose="020B0604030504040204" pitchFamily="34" charset="0"/>
              <a:cs typeface="Tahoma" panose="020B0604030504040204" pitchFamily="34" charset="0"/>
            </a:endParaRPr>
          </a:p>
        </p:txBody>
      </p:sp>
      <p:cxnSp>
        <p:nvCxnSpPr>
          <p:cNvPr id="24" name="Straight Arrow Connector 23"/>
          <p:cNvCxnSpPr/>
          <p:nvPr/>
        </p:nvCxnSpPr>
        <p:spPr>
          <a:xfrm flipH="1">
            <a:off x="6605590" y="1299715"/>
            <a:ext cx="1" cy="251193"/>
          </a:xfrm>
          <a:prstGeom prst="straightConnector1">
            <a:avLst/>
          </a:prstGeom>
          <a:ln w="38100">
            <a:solidFill>
              <a:schemeClr val="tx2"/>
            </a:solidFill>
            <a:headEnd type="triangl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25" name="Straight Arrow Connector 24"/>
          <p:cNvCxnSpPr/>
          <p:nvPr/>
        </p:nvCxnSpPr>
        <p:spPr>
          <a:xfrm>
            <a:off x="6167056" y="2414409"/>
            <a:ext cx="0" cy="414018"/>
          </a:xfrm>
          <a:prstGeom prst="straightConnector1">
            <a:avLst/>
          </a:prstGeom>
          <a:ln w="38100">
            <a:solidFill>
              <a:schemeClr val="tx2"/>
            </a:solidFill>
            <a:headEnd type="triangl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7" name="TextBox 26"/>
          <p:cNvSpPr txBox="1"/>
          <p:nvPr/>
        </p:nvSpPr>
        <p:spPr>
          <a:xfrm>
            <a:off x="4911147" y="2472832"/>
            <a:ext cx="1178497" cy="338554"/>
          </a:xfrm>
          <a:prstGeom prst="rect">
            <a:avLst/>
          </a:prstGeom>
          <a:noFill/>
        </p:spPr>
        <p:txBody>
          <a:bodyPr wrap="square" rtlCol="0">
            <a:spAutoFit/>
          </a:bodyPr>
          <a:lstStyle/>
          <a:p>
            <a:pPr algn="r"/>
            <a:r>
              <a:rPr lang="en-US" sz="800" dirty="0" smtClean="0">
                <a:solidFill>
                  <a:schemeClr val="tx2"/>
                </a:solidFill>
                <a:latin typeface="Tahoma" panose="020B0604030504040204" pitchFamily="34" charset="0"/>
                <a:ea typeface="Tahoma" panose="020B0604030504040204" pitchFamily="34" charset="0"/>
                <a:cs typeface="Tahoma" panose="020B0604030504040204" pitchFamily="34" charset="0"/>
              </a:rPr>
              <a:t>Non-Allocating Write Transactions</a:t>
            </a:r>
          </a:p>
        </p:txBody>
      </p:sp>
      <p:sp>
        <p:nvSpPr>
          <p:cNvPr id="29" name="Rectangle 28"/>
          <p:cNvSpPr/>
          <p:nvPr/>
        </p:nvSpPr>
        <p:spPr>
          <a:xfrm>
            <a:off x="7488786" y="2248221"/>
            <a:ext cx="222392" cy="795374"/>
          </a:xfrm>
          <a:prstGeom prst="rect">
            <a:avLst/>
          </a:prstGeom>
          <a:solidFill>
            <a:schemeClr val="bg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50" b="1" dirty="0" smtClean="0">
                <a:ln w="0"/>
                <a:solidFill>
                  <a:schemeClr val="tx1"/>
                </a:solidFill>
                <a:latin typeface="Tahoma" panose="020B0604030504040204" pitchFamily="34" charset="0"/>
                <a:ea typeface="Tahoma" panose="020B0604030504040204" pitchFamily="34" charset="0"/>
                <a:cs typeface="Tahoma" panose="020B0604030504040204" pitchFamily="34" charset="0"/>
              </a:rPr>
              <a:t>LLC</a:t>
            </a:r>
            <a:endParaRPr lang="en-US" sz="1050" b="1" dirty="0">
              <a:latin typeface="Tahoma" panose="020B0604030504040204" pitchFamily="34" charset="0"/>
              <a:ea typeface="Tahoma" panose="020B0604030504040204" pitchFamily="34" charset="0"/>
              <a:cs typeface="Tahoma" panose="020B0604030504040204" pitchFamily="34" charset="0"/>
            </a:endParaRPr>
          </a:p>
        </p:txBody>
      </p:sp>
      <p:sp>
        <p:nvSpPr>
          <p:cNvPr id="30" name="Rectangle 29"/>
          <p:cNvSpPr/>
          <p:nvPr/>
        </p:nvSpPr>
        <p:spPr>
          <a:xfrm>
            <a:off x="7977325" y="2265147"/>
            <a:ext cx="590655" cy="208787"/>
          </a:xfrm>
          <a:prstGeom prst="rect">
            <a:avLst/>
          </a:prstGeom>
          <a:solidFill>
            <a:schemeClr val="bg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50" dirty="0" smtClean="0">
                <a:ln w="0"/>
                <a:solidFill>
                  <a:schemeClr val="tx1"/>
                </a:solidFill>
                <a:latin typeface="Tahoma" panose="020B0604030504040204" pitchFamily="34" charset="0"/>
                <a:ea typeface="Tahoma" panose="020B0604030504040204" pitchFamily="34" charset="0"/>
                <a:cs typeface="Tahoma" panose="020B0604030504040204" pitchFamily="34" charset="0"/>
              </a:rPr>
              <a:t>CORE</a:t>
            </a:r>
            <a:endParaRPr lang="en-US" sz="1050" dirty="0">
              <a:latin typeface="Tahoma" panose="020B0604030504040204" pitchFamily="34" charset="0"/>
              <a:ea typeface="Tahoma" panose="020B0604030504040204" pitchFamily="34" charset="0"/>
              <a:cs typeface="Tahoma" panose="020B0604030504040204" pitchFamily="34" charset="0"/>
            </a:endParaRPr>
          </a:p>
        </p:txBody>
      </p:sp>
      <p:sp>
        <p:nvSpPr>
          <p:cNvPr id="32" name="Rectangle 31"/>
          <p:cNvSpPr/>
          <p:nvPr/>
        </p:nvSpPr>
        <p:spPr>
          <a:xfrm>
            <a:off x="7978804" y="2461937"/>
            <a:ext cx="590655" cy="208787"/>
          </a:xfrm>
          <a:prstGeom prst="rect">
            <a:avLst/>
          </a:prstGeom>
          <a:solidFill>
            <a:schemeClr val="bg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50" dirty="0" smtClean="0">
                <a:ln w="0"/>
                <a:solidFill>
                  <a:schemeClr val="tx1"/>
                </a:solidFill>
                <a:latin typeface="Tahoma" panose="020B0604030504040204" pitchFamily="34" charset="0"/>
                <a:ea typeface="Tahoma" panose="020B0604030504040204" pitchFamily="34" charset="0"/>
                <a:cs typeface="Tahoma" panose="020B0604030504040204" pitchFamily="34" charset="0"/>
              </a:rPr>
              <a:t>CORE</a:t>
            </a:r>
            <a:endParaRPr lang="en-US" sz="1050" dirty="0">
              <a:latin typeface="Tahoma" panose="020B0604030504040204" pitchFamily="34" charset="0"/>
              <a:ea typeface="Tahoma" panose="020B0604030504040204" pitchFamily="34" charset="0"/>
              <a:cs typeface="Tahoma" panose="020B0604030504040204" pitchFamily="34" charset="0"/>
            </a:endParaRPr>
          </a:p>
        </p:txBody>
      </p:sp>
      <p:sp>
        <p:nvSpPr>
          <p:cNvPr id="34" name="Rectangle 33"/>
          <p:cNvSpPr/>
          <p:nvPr/>
        </p:nvSpPr>
        <p:spPr>
          <a:xfrm>
            <a:off x="7978804" y="2657242"/>
            <a:ext cx="590655" cy="208787"/>
          </a:xfrm>
          <a:prstGeom prst="rect">
            <a:avLst/>
          </a:prstGeom>
          <a:solidFill>
            <a:schemeClr val="bg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50" dirty="0" smtClean="0">
                <a:ln w="0"/>
                <a:solidFill>
                  <a:schemeClr val="tx1"/>
                </a:solidFill>
                <a:latin typeface="Tahoma" panose="020B0604030504040204" pitchFamily="34" charset="0"/>
                <a:ea typeface="Tahoma" panose="020B0604030504040204" pitchFamily="34" charset="0"/>
                <a:cs typeface="Tahoma" panose="020B0604030504040204" pitchFamily="34" charset="0"/>
              </a:rPr>
              <a:t>CORE</a:t>
            </a:r>
            <a:endParaRPr lang="en-US" sz="1050" dirty="0">
              <a:latin typeface="Tahoma" panose="020B0604030504040204" pitchFamily="34" charset="0"/>
              <a:ea typeface="Tahoma" panose="020B0604030504040204" pitchFamily="34" charset="0"/>
              <a:cs typeface="Tahoma" panose="020B0604030504040204" pitchFamily="34" charset="0"/>
            </a:endParaRPr>
          </a:p>
        </p:txBody>
      </p:sp>
      <p:sp>
        <p:nvSpPr>
          <p:cNvPr id="36" name="Rectangle 35"/>
          <p:cNvSpPr/>
          <p:nvPr/>
        </p:nvSpPr>
        <p:spPr>
          <a:xfrm>
            <a:off x="7978805" y="2852552"/>
            <a:ext cx="590655" cy="208787"/>
          </a:xfrm>
          <a:prstGeom prst="rect">
            <a:avLst/>
          </a:prstGeom>
          <a:solidFill>
            <a:schemeClr val="bg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50" dirty="0" smtClean="0">
                <a:ln w="0"/>
                <a:solidFill>
                  <a:schemeClr val="tx1"/>
                </a:solidFill>
                <a:latin typeface="Tahoma" panose="020B0604030504040204" pitchFamily="34" charset="0"/>
                <a:ea typeface="Tahoma" panose="020B0604030504040204" pitchFamily="34" charset="0"/>
                <a:cs typeface="Tahoma" panose="020B0604030504040204" pitchFamily="34" charset="0"/>
              </a:rPr>
              <a:t>CORE</a:t>
            </a:r>
            <a:endParaRPr lang="en-US" sz="1050" dirty="0">
              <a:latin typeface="Tahoma" panose="020B0604030504040204" pitchFamily="34" charset="0"/>
              <a:ea typeface="Tahoma" panose="020B0604030504040204" pitchFamily="34" charset="0"/>
              <a:cs typeface="Tahoma" panose="020B0604030504040204" pitchFamily="34" charset="0"/>
            </a:endParaRPr>
          </a:p>
        </p:txBody>
      </p:sp>
      <p:sp>
        <p:nvSpPr>
          <p:cNvPr id="37" name="Rectangle 36"/>
          <p:cNvSpPr/>
          <p:nvPr/>
        </p:nvSpPr>
        <p:spPr>
          <a:xfrm rot="16200000">
            <a:off x="6544528" y="2397268"/>
            <a:ext cx="1118686" cy="226058"/>
          </a:xfrm>
          <a:prstGeom prst="rect">
            <a:avLst/>
          </a:prstGeom>
          <a:solidFill>
            <a:schemeClr val="bg1">
              <a:lumMod val="6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b="1" dirty="0" smtClean="0">
                <a:ln w="0"/>
                <a:solidFill>
                  <a:schemeClr val="tx1"/>
                </a:solidFill>
                <a:latin typeface="Tahoma" panose="020B0604030504040204" pitchFamily="34" charset="0"/>
                <a:ea typeface="Tahoma" panose="020B0604030504040204" pitchFamily="34" charset="0"/>
                <a:cs typeface="Tahoma" panose="020B0604030504040204" pitchFamily="34" charset="0"/>
              </a:rPr>
              <a:t>DDIO</a:t>
            </a:r>
            <a:endParaRPr lang="en-US" sz="1100" b="1" dirty="0">
              <a:latin typeface="Tahoma" panose="020B0604030504040204" pitchFamily="34" charset="0"/>
              <a:ea typeface="Tahoma" panose="020B0604030504040204" pitchFamily="34" charset="0"/>
              <a:cs typeface="Tahoma" panose="020B0604030504040204" pitchFamily="34" charset="0"/>
            </a:endParaRPr>
          </a:p>
        </p:txBody>
      </p:sp>
      <p:sp>
        <p:nvSpPr>
          <p:cNvPr id="57" name="Cloud 56"/>
          <p:cNvSpPr/>
          <p:nvPr/>
        </p:nvSpPr>
        <p:spPr>
          <a:xfrm>
            <a:off x="5677110" y="4037834"/>
            <a:ext cx="528239" cy="392387"/>
          </a:xfrm>
          <a:prstGeom prst="cloud">
            <a:avLst/>
          </a:prstGeom>
          <a:solidFill>
            <a:schemeClr val="bg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58" name="Straight Arrow Connector 57"/>
          <p:cNvCxnSpPr/>
          <p:nvPr/>
        </p:nvCxnSpPr>
        <p:spPr>
          <a:xfrm>
            <a:off x="5923010" y="3720146"/>
            <a:ext cx="0" cy="369136"/>
          </a:xfrm>
          <a:prstGeom prst="straightConnector1">
            <a:avLst/>
          </a:prstGeom>
          <a:ln w="38100">
            <a:solidFill>
              <a:srgbClr val="FFC000"/>
            </a:solidFill>
            <a:headEnd type="none" w="med" len="med"/>
            <a:tailEnd type="triangle" w="med" len="med"/>
          </a:ln>
          <a:effectLst/>
        </p:spPr>
        <p:style>
          <a:lnRef idx="2">
            <a:schemeClr val="accent1"/>
          </a:lnRef>
          <a:fillRef idx="0">
            <a:schemeClr val="accent1"/>
          </a:fillRef>
          <a:effectRef idx="1">
            <a:schemeClr val="accent1"/>
          </a:effectRef>
          <a:fontRef idx="minor">
            <a:schemeClr val="tx1"/>
          </a:fontRef>
        </p:style>
      </p:cxnSp>
      <p:cxnSp>
        <p:nvCxnSpPr>
          <p:cNvPr id="59" name="Straight Arrow Connector 58"/>
          <p:cNvCxnSpPr/>
          <p:nvPr/>
        </p:nvCxnSpPr>
        <p:spPr>
          <a:xfrm>
            <a:off x="6492496" y="3524609"/>
            <a:ext cx="301571" cy="6305"/>
          </a:xfrm>
          <a:prstGeom prst="straightConnector1">
            <a:avLst/>
          </a:prstGeom>
          <a:ln w="38100">
            <a:solidFill>
              <a:schemeClr val="tx2"/>
            </a:solidFill>
            <a:headEnd type="triangle"/>
            <a:tailEnd type="triangle"/>
          </a:ln>
          <a:effectLst/>
        </p:spPr>
        <p:style>
          <a:lnRef idx="2">
            <a:schemeClr val="accent1"/>
          </a:lnRef>
          <a:fillRef idx="0">
            <a:schemeClr val="accent1"/>
          </a:fillRef>
          <a:effectRef idx="1">
            <a:schemeClr val="accent1"/>
          </a:effectRef>
          <a:fontRef idx="minor">
            <a:schemeClr val="tx1"/>
          </a:fontRef>
        </p:style>
      </p:cxnSp>
      <p:sp>
        <p:nvSpPr>
          <p:cNvPr id="60" name="TextBox 59"/>
          <p:cNvSpPr txBox="1"/>
          <p:nvPr/>
        </p:nvSpPr>
        <p:spPr>
          <a:xfrm>
            <a:off x="6757990" y="3627074"/>
            <a:ext cx="1890453" cy="215444"/>
          </a:xfrm>
          <a:prstGeom prst="rect">
            <a:avLst/>
          </a:prstGeom>
          <a:noFill/>
        </p:spPr>
        <p:txBody>
          <a:bodyPr wrap="square" rtlCol="0">
            <a:spAutoFit/>
          </a:bodyPr>
          <a:lstStyle/>
          <a:p>
            <a:r>
              <a:rPr lang="en-US" sz="800" dirty="0" smtClean="0">
                <a:latin typeface="Tahoma" panose="020B0604030504040204" pitchFamily="34" charset="0"/>
                <a:ea typeface="Tahoma" panose="020B0604030504040204" pitchFamily="34" charset="0"/>
                <a:cs typeface="Tahoma" panose="020B0604030504040204" pitchFamily="34" charset="0"/>
              </a:rPr>
              <a:t>RNIC RDMA Read Flow</a:t>
            </a:r>
          </a:p>
        </p:txBody>
      </p:sp>
      <p:cxnSp>
        <p:nvCxnSpPr>
          <p:cNvPr id="61" name="Straight Arrow Connector 60"/>
          <p:cNvCxnSpPr/>
          <p:nvPr/>
        </p:nvCxnSpPr>
        <p:spPr>
          <a:xfrm>
            <a:off x="6498249" y="3737391"/>
            <a:ext cx="301571" cy="6305"/>
          </a:xfrm>
          <a:prstGeom prst="straightConnector1">
            <a:avLst/>
          </a:prstGeom>
          <a:ln w="38100">
            <a:solidFill>
              <a:srgbClr val="FFC000"/>
            </a:solidFill>
            <a:headEnd type="triangle"/>
            <a:tailEnd type="triangle"/>
          </a:ln>
          <a:effectLst/>
        </p:spPr>
        <p:style>
          <a:lnRef idx="2">
            <a:schemeClr val="accent1"/>
          </a:lnRef>
          <a:fillRef idx="0">
            <a:schemeClr val="accent1"/>
          </a:fillRef>
          <a:effectRef idx="1">
            <a:schemeClr val="accent1"/>
          </a:effectRef>
          <a:fontRef idx="minor">
            <a:schemeClr val="tx1"/>
          </a:fontRef>
        </p:style>
      </p:cxnSp>
      <p:sp>
        <p:nvSpPr>
          <p:cNvPr id="62" name="TextBox 61"/>
          <p:cNvSpPr txBox="1"/>
          <p:nvPr/>
        </p:nvSpPr>
        <p:spPr>
          <a:xfrm>
            <a:off x="6757990" y="3423125"/>
            <a:ext cx="1250618" cy="215444"/>
          </a:xfrm>
          <a:prstGeom prst="rect">
            <a:avLst/>
          </a:prstGeom>
          <a:noFill/>
        </p:spPr>
        <p:txBody>
          <a:bodyPr wrap="square" rtlCol="0">
            <a:spAutoFit/>
          </a:bodyPr>
          <a:lstStyle/>
          <a:p>
            <a:r>
              <a:rPr lang="en-US" sz="800" dirty="0" smtClean="0">
                <a:latin typeface="Tahoma" panose="020B0604030504040204" pitchFamily="34" charset="0"/>
                <a:ea typeface="Tahoma" panose="020B0604030504040204" pitchFamily="34" charset="0"/>
                <a:cs typeface="Tahoma" panose="020B0604030504040204" pitchFamily="34" charset="0"/>
              </a:rPr>
              <a:t>RNIC RDMA Write Flow</a:t>
            </a:r>
          </a:p>
        </p:txBody>
      </p:sp>
      <p:cxnSp>
        <p:nvCxnSpPr>
          <p:cNvPr id="63" name="Straight Arrow Connector 62"/>
          <p:cNvCxnSpPr/>
          <p:nvPr/>
        </p:nvCxnSpPr>
        <p:spPr>
          <a:xfrm>
            <a:off x="6498249" y="4229095"/>
            <a:ext cx="301571" cy="6305"/>
          </a:xfrm>
          <a:prstGeom prst="straightConnector1">
            <a:avLst/>
          </a:prstGeom>
          <a:ln w="38100">
            <a:solidFill>
              <a:srgbClr val="FF0000"/>
            </a:solidFill>
            <a:headEnd type="triangle"/>
            <a:tailEnd type="triangle"/>
          </a:ln>
          <a:effectLst/>
        </p:spPr>
        <p:style>
          <a:lnRef idx="2">
            <a:schemeClr val="accent1"/>
          </a:lnRef>
          <a:fillRef idx="0">
            <a:schemeClr val="accent1"/>
          </a:fillRef>
          <a:effectRef idx="1">
            <a:schemeClr val="accent1"/>
          </a:effectRef>
          <a:fontRef idx="minor">
            <a:schemeClr val="tx1"/>
          </a:fontRef>
        </p:style>
      </p:cxnSp>
      <p:sp>
        <p:nvSpPr>
          <p:cNvPr id="64" name="TextBox 63"/>
          <p:cNvSpPr txBox="1"/>
          <p:nvPr/>
        </p:nvSpPr>
        <p:spPr>
          <a:xfrm>
            <a:off x="6758966" y="4129312"/>
            <a:ext cx="2264264" cy="215444"/>
          </a:xfrm>
          <a:prstGeom prst="rect">
            <a:avLst/>
          </a:prstGeom>
          <a:noFill/>
        </p:spPr>
        <p:txBody>
          <a:bodyPr wrap="square" rtlCol="0">
            <a:spAutoFit/>
          </a:bodyPr>
          <a:lstStyle/>
          <a:p>
            <a:r>
              <a:rPr lang="en-US" sz="800" dirty="0" smtClean="0">
                <a:latin typeface="Tahoma" panose="020B0604030504040204" pitchFamily="34" charset="0"/>
                <a:ea typeface="Tahoma" panose="020B0604030504040204" pitchFamily="34" charset="0"/>
                <a:cs typeface="Tahoma" panose="020B0604030504040204" pitchFamily="34" charset="0"/>
              </a:rPr>
              <a:t>Write Data forced to persistence by ADR Flow</a:t>
            </a:r>
          </a:p>
        </p:txBody>
      </p:sp>
      <p:cxnSp>
        <p:nvCxnSpPr>
          <p:cNvPr id="65" name="Straight Arrow Connector 64"/>
          <p:cNvCxnSpPr/>
          <p:nvPr/>
        </p:nvCxnSpPr>
        <p:spPr>
          <a:xfrm>
            <a:off x="6059089" y="2414409"/>
            <a:ext cx="0" cy="414018"/>
          </a:xfrm>
          <a:prstGeom prst="straightConnector1">
            <a:avLst/>
          </a:prstGeom>
          <a:ln w="38100">
            <a:solidFill>
              <a:srgbClr val="FFC000"/>
            </a:solidFill>
            <a:headEnd type="none" w="med" len="med"/>
            <a:tailEnd type="triangle" w="med" len="med"/>
          </a:ln>
          <a:effectLst/>
        </p:spPr>
        <p:style>
          <a:lnRef idx="2">
            <a:schemeClr val="accent1"/>
          </a:lnRef>
          <a:fillRef idx="0">
            <a:schemeClr val="accent1"/>
          </a:fillRef>
          <a:effectRef idx="1">
            <a:schemeClr val="accent1"/>
          </a:effectRef>
          <a:fontRef idx="minor">
            <a:schemeClr val="tx1"/>
          </a:fontRef>
        </p:style>
      </p:cxnSp>
      <p:sp>
        <p:nvSpPr>
          <p:cNvPr id="71" name="Rectangle 70"/>
          <p:cNvSpPr/>
          <p:nvPr/>
        </p:nvSpPr>
        <p:spPr>
          <a:xfrm>
            <a:off x="5994282" y="1525438"/>
            <a:ext cx="1222617" cy="197131"/>
          </a:xfrm>
          <a:prstGeom prst="rect">
            <a:avLst/>
          </a:prstGeom>
          <a:solidFill>
            <a:schemeClr val="bg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err="1" smtClean="0">
                <a:ln w="0"/>
                <a:solidFill>
                  <a:schemeClr val="tx1"/>
                </a:solidFill>
                <a:latin typeface="Tahoma" panose="020B0604030504040204" pitchFamily="34" charset="0"/>
                <a:ea typeface="Tahoma" panose="020B0604030504040204" pitchFamily="34" charset="0"/>
                <a:cs typeface="Tahoma" panose="020B0604030504040204" pitchFamily="34" charset="0"/>
              </a:rPr>
              <a:t>iMC</a:t>
            </a:r>
            <a:endParaRPr lang="en-US" sz="1400" dirty="0">
              <a:ln w="0"/>
              <a:solidFill>
                <a:schemeClr val="tx1"/>
              </a:solidFill>
              <a:latin typeface="Tahoma" panose="020B0604030504040204" pitchFamily="34" charset="0"/>
              <a:ea typeface="Tahoma" panose="020B0604030504040204" pitchFamily="34" charset="0"/>
              <a:cs typeface="Tahoma" panose="020B0604030504040204" pitchFamily="34" charset="0"/>
            </a:endParaRPr>
          </a:p>
        </p:txBody>
      </p:sp>
      <p:cxnSp>
        <p:nvCxnSpPr>
          <p:cNvPr id="39" name="Straight Arrow Connector 38"/>
          <p:cNvCxnSpPr/>
          <p:nvPr/>
        </p:nvCxnSpPr>
        <p:spPr>
          <a:xfrm>
            <a:off x="6167056" y="1678634"/>
            <a:ext cx="0" cy="288172"/>
          </a:xfrm>
          <a:prstGeom prst="straightConnector1">
            <a:avLst/>
          </a:prstGeom>
          <a:ln w="38100">
            <a:solidFill>
              <a:schemeClr val="tx2"/>
            </a:solidFill>
            <a:headEnd type="triangl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51" name="Rectangle 50"/>
          <p:cNvSpPr/>
          <p:nvPr/>
        </p:nvSpPr>
        <p:spPr>
          <a:xfrm>
            <a:off x="5994281" y="1108694"/>
            <a:ext cx="1222617" cy="220655"/>
          </a:xfrm>
          <a:prstGeom prst="rect">
            <a:avLst/>
          </a:prstGeom>
          <a:solidFill>
            <a:srgbClr val="92D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ln w="0"/>
                <a:solidFill>
                  <a:schemeClr val="tx1"/>
                </a:solidFill>
                <a:latin typeface="Tahoma" panose="020B0604030504040204" pitchFamily="34" charset="0"/>
                <a:ea typeface="Tahoma" panose="020B0604030504040204" pitchFamily="34" charset="0"/>
                <a:cs typeface="Tahoma" panose="020B0604030504040204" pitchFamily="34" charset="0"/>
              </a:rPr>
              <a:t>NVM</a:t>
            </a:r>
            <a:endParaRPr lang="en-US" sz="1200" dirty="0">
              <a:ln w="0"/>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
        <p:nvSpPr>
          <p:cNvPr id="52" name="Rectangle 51"/>
          <p:cNvSpPr/>
          <p:nvPr/>
        </p:nvSpPr>
        <p:spPr>
          <a:xfrm>
            <a:off x="5872790" y="838802"/>
            <a:ext cx="1465598" cy="981579"/>
          </a:xfrm>
          <a:prstGeom prst="rect">
            <a:avLst/>
          </a:prstGeom>
          <a:noFill/>
          <a:ln>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ln w="0"/>
                <a:solidFill>
                  <a:schemeClr val="tx1"/>
                </a:solidFill>
                <a:latin typeface="Tahoma" panose="020B0604030504040204" pitchFamily="34" charset="0"/>
                <a:ea typeface="Tahoma" panose="020B0604030504040204" pitchFamily="34" charset="0"/>
                <a:cs typeface="Tahoma" panose="020B0604030504040204" pitchFamily="34" charset="0"/>
              </a:rPr>
              <a:t>ADR Domain</a:t>
            </a:r>
            <a:endParaRPr lang="en-US" sz="1200" dirty="0">
              <a:ln w="0"/>
              <a:solidFill>
                <a:schemeClr val="tx1"/>
              </a:solidFill>
              <a:latin typeface="Tahoma" panose="020B0604030504040204" pitchFamily="34" charset="0"/>
              <a:ea typeface="Tahoma" panose="020B0604030504040204" pitchFamily="34" charset="0"/>
              <a:cs typeface="Tahoma" panose="020B0604030504040204" pitchFamily="34" charset="0"/>
            </a:endParaRPr>
          </a:p>
          <a:p>
            <a:pPr algn="ctr"/>
            <a:endParaRPr lang="en-US" sz="1200" dirty="0" smtClean="0">
              <a:ln w="0"/>
              <a:solidFill>
                <a:schemeClr val="tx1"/>
              </a:solidFill>
              <a:latin typeface="Tahoma" panose="020B0604030504040204" pitchFamily="34" charset="0"/>
              <a:ea typeface="Tahoma" panose="020B0604030504040204" pitchFamily="34" charset="0"/>
              <a:cs typeface="Tahoma" panose="020B0604030504040204" pitchFamily="34" charset="0"/>
            </a:endParaRPr>
          </a:p>
          <a:p>
            <a:pPr algn="ctr"/>
            <a:endParaRPr lang="en-US" sz="1200" dirty="0">
              <a:ln w="0"/>
              <a:solidFill>
                <a:schemeClr val="tx1"/>
              </a:solidFill>
              <a:latin typeface="Tahoma" panose="020B0604030504040204" pitchFamily="34" charset="0"/>
              <a:ea typeface="Tahoma" panose="020B0604030504040204" pitchFamily="34" charset="0"/>
              <a:cs typeface="Tahoma" panose="020B0604030504040204" pitchFamily="34" charset="0"/>
            </a:endParaRPr>
          </a:p>
          <a:p>
            <a:pPr algn="ctr"/>
            <a:endParaRPr lang="en-US" sz="1200" dirty="0" smtClean="0">
              <a:ln w="0"/>
              <a:solidFill>
                <a:schemeClr val="tx1"/>
              </a:solidFill>
              <a:latin typeface="Tahoma" panose="020B0604030504040204" pitchFamily="34" charset="0"/>
              <a:ea typeface="Tahoma" panose="020B0604030504040204" pitchFamily="34" charset="0"/>
              <a:cs typeface="Tahoma" panose="020B0604030504040204" pitchFamily="34" charset="0"/>
            </a:endParaRPr>
          </a:p>
          <a:p>
            <a:pPr algn="ctr"/>
            <a:endParaRPr lang="en-US" sz="1200" dirty="0">
              <a:ln w="0"/>
              <a:solidFill>
                <a:schemeClr val="tx1"/>
              </a:solidFill>
              <a:latin typeface="Tahoma" panose="020B0604030504040204" pitchFamily="34" charset="0"/>
              <a:ea typeface="Tahoma" panose="020B0604030504040204" pitchFamily="34" charset="0"/>
              <a:cs typeface="Tahoma" panose="020B0604030504040204" pitchFamily="34" charset="0"/>
            </a:endParaRPr>
          </a:p>
        </p:txBody>
      </p:sp>
      <p:cxnSp>
        <p:nvCxnSpPr>
          <p:cNvPr id="54" name="Straight Arrow Connector 53"/>
          <p:cNvCxnSpPr/>
          <p:nvPr/>
        </p:nvCxnSpPr>
        <p:spPr>
          <a:xfrm flipH="1">
            <a:off x="6757990" y="1305473"/>
            <a:ext cx="1" cy="251193"/>
          </a:xfrm>
          <a:prstGeom prst="straightConnector1">
            <a:avLst/>
          </a:prstGeom>
          <a:ln w="38100">
            <a:solidFill>
              <a:srgbClr val="FF0000"/>
            </a:solidFill>
            <a:headEnd type="triangl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55" name="Straight Arrow Connector 54"/>
          <p:cNvCxnSpPr/>
          <p:nvPr/>
        </p:nvCxnSpPr>
        <p:spPr>
          <a:xfrm flipH="1">
            <a:off x="6473318" y="1314098"/>
            <a:ext cx="1" cy="251193"/>
          </a:xfrm>
          <a:prstGeom prst="straightConnector1">
            <a:avLst/>
          </a:prstGeom>
          <a:ln w="38100">
            <a:solidFill>
              <a:srgbClr val="FFC000"/>
            </a:solidFill>
            <a:headEnd type="none" w="med" len="med"/>
            <a:tailEnd type="triangle" w="med" len="med"/>
          </a:ln>
          <a:effectLst/>
        </p:spPr>
        <p:style>
          <a:lnRef idx="2">
            <a:schemeClr val="accent1"/>
          </a:lnRef>
          <a:fillRef idx="0">
            <a:schemeClr val="accent1"/>
          </a:fillRef>
          <a:effectRef idx="1">
            <a:schemeClr val="accent1"/>
          </a:effectRef>
          <a:fontRef idx="minor">
            <a:schemeClr val="tx1"/>
          </a:fontRef>
        </p:style>
      </p:cxnSp>
      <p:cxnSp>
        <p:nvCxnSpPr>
          <p:cNvPr id="56" name="Straight Arrow Connector 55"/>
          <p:cNvCxnSpPr/>
          <p:nvPr/>
        </p:nvCxnSpPr>
        <p:spPr>
          <a:xfrm>
            <a:off x="6043418" y="1675766"/>
            <a:ext cx="0" cy="288172"/>
          </a:xfrm>
          <a:prstGeom prst="straightConnector1">
            <a:avLst/>
          </a:prstGeom>
          <a:ln w="38100">
            <a:solidFill>
              <a:srgbClr val="FFC000"/>
            </a:solidFill>
            <a:headEnd type="none" w="med" len="med"/>
            <a:tailEnd type="triangle" w="med" len="med"/>
          </a:ln>
          <a:effectLst/>
        </p:spPr>
        <p:style>
          <a:lnRef idx="2">
            <a:schemeClr val="accent1"/>
          </a:lnRef>
          <a:fillRef idx="0">
            <a:schemeClr val="accent1"/>
          </a:fillRef>
          <a:effectRef idx="1">
            <a:schemeClr val="accent1"/>
          </a:effectRef>
          <a:fontRef idx="minor">
            <a:schemeClr val="tx1"/>
          </a:fontRef>
        </p:style>
      </p:cxnSp>
      <p:cxnSp>
        <p:nvCxnSpPr>
          <p:cNvPr id="66" name="Straight Arrow Connector 65"/>
          <p:cNvCxnSpPr/>
          <p:nvPr/>
        </p:nvCxnSpPr>
        <p:spPr>
          <a:xfrm>
            <a:off x="6302204" y="1684392"/>
            <a:ext cx="0" cy="288172"/>
          </a:xfrm>
          <a:prstGeom prst="straightConnector1">
            <a:avLst/>
          </a:prstGeom>
          <a:ln w="38100">
            <a:solidFill>
              <a:srgbClr val="00B050"/>
            </a:solidFill>
            <a:headEnd type="triangl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69" name="TextBox 68"/>
          <p:cNvSpPr txBox="1"/>
          <p:nvPr/>
        </p:nvSpPr>
        <p:spPr>
          <a:xfrm>
            <a:off x="6755298" y="3835080"/>
            <a:ext cx="1890453" cy="338554"/>
          </a:xfrm>
          <a:prstGeom prst="rect">
            <a:avLst/>
          </a:prstGeom>
          <a:noFill/>
        </p:spPr>
        <p:txBody>
          <a:bodyPr wrap="square" rtlCol="0">
            <a:spAutoFit/>
          </a:bodyPr>
          <a:lstStyle/>
          <a:p>
            <a:r>
              <a:rPr lang="en-US" sz="800" dirty="0" smtClean="0">
                <a:latin typeface="Tahoma" panose="020B0604030504040204" pitchFamily="34" charset="0"/>
                <a:ea typeface="Tahoma" panose="020B0604030504040204" pitchFamily="34" charset="0"/>
                <a:cs typeface="Tahoma" panose="020B0604030504040204" pitchFamily="34" charset="0"/>
              </a:rPr>
              <a:t>RDMA Write Data forced to ADR Domain by RDMA Read Flow</a:t>
            </a:r>
          </a:p>
        </p:txBody>
      </p:sp>
      <p:cxnSp>
        <p:nvCxnSpPr>
          <p:cNvPr id="72" name="Straight Arrow Connector 71"/>
          <p:cNvCxnSpPr/>
          <p:nvPr/>
        </p:nvCxnSpPr>
        <p:spPr>
          <a:xfrm>
            <a:off x="6486931" y="3979901"/>
            <a:ext cx="301571" cy="6305"/>
          </a:xfrm>
          <a:prstGeom prst="straightConnector1">
            <a:avLst/>
          </a:prstGeom>
          <a:ln w="38100">
            <a:solidFill>
              <a:srgbClr val="00B050"/>
            </a:solidFill>
            <a:headEnd type="triangle"/>
            <a:tailEnd type="triangle"/>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959524697"/>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ectangle 27"/>
          <p:cNvSpPr/>
          <p:nvPr/>
        </p:nvSpPr>
        <p:spPr>
          <a:xfrm>
            <a:off x="5172532" y="1472525"/>
            <a:ext cx="3786995" cy="1676341"/>
          </a:xfrm>
          <a:prstGeom prst="rect">
            <a:avLst/>
          </a:prstGeom>
          <a:solidFill>
            <a:schemeClr val="bg1">
              <a:lumMod val="8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r"/>
            <a:r>
              <a:rPr lang="en-US" dirty="0" smtClean="0">
                <a:ln w="0"/>
                <a:solidFill>
                  <a:schemeClr val="tx1"/>
                </a:solidFill>
                <a:latin typeface="Tahoma" panose="020B0604030504040204" pitchFamily="34" charset="0"/>
                <a:ea typeface="Tahoma" panose="020B0604030504040204" pitchFamily="34" charset="0"/>
                <a:cs typeface="Tahoma" panose="020B0604030504040204" pitchFamily="34" charset="0"/>
              </a:rPr>
              <a:t>CPU</a:t>
            </a:r>
          </a:p>
          <a:p>
            <a:pPr algn="r"/>
            <a:endParaRPr lang="en-US" sz="1400" dirty="0" smtClean="0">
              <a:ln w="0"/>
              <a:solidFill>
                <a:schemeClr val="tx1"/>
              </a:solidFill>
              <a:latin typeface="Tahoma" panose="020B0604030504040204" pitchFamily="34" charset="0"/>
              <a:ea typeface="Tahoma" panose="020B0604030504040204" pitchFamily="34" charset="0"/>
              <a:cs typeface="Tahoma" panose="020B0604030504040204" pitchFamily="34" charset="0"/>
            </a:endParaRPr>
          </a:p>
          <a:p>
            <a:endParaRPr lang="en-US" sz="1400" dirty="0">
              <a:ln w="0"/>
              <a:solidFill>
                <a:schemeClr val="tx1"/>
              </a:solidFill>
              <a:latin typeface="Tahoma" panose="020B0604030504040204" pitchFamily="34" charset="0"/>
              <a:ea typeface="Tahoma" panose="020B0604030504040204" pitchFamily="34" charset="0"/>
              <a:cs typeface="Tahoma" panose="020B0604030504040204" pitchFamily="34" charset="0"/>
            </a:endParaRPr>
          </a:p>
          <a:p>
            <a:endParaRPr lang="en-US" sz="1400" dirty="0" smtClean="0">
              <a:ln w="0"/>
              <a:solidFill>
                <a:schemeClr val="tx1"/>
              </a:solidFill>
              <a:latin typeface="Tahoma" panose="020B0604030504040204" pitchFamily="34" charset="0"/>
              <a:ea typeface="Tahoma" panose="020B0604030504040204" pitchFamily="34" charset="0"/>
              <a:cs typeface="Tahoma" panose="020B0604030504040204" pitchFamily="34" charset="0"/>
            </a:endParaRPr>
          </a:p>
          <a:p>
            <a:endParaRPr lang="en-US" sz="1400" dirty="0">
              <a:ln w="0"/>
              <a:solidFill>
                <a:schemeClr val="tx1"/>
              </a:solidFill>
              <a:latin typeface="Tahoma" panose="020B0604030504040204" pitchFamily="34" charset="0"/>
              <a:ea typeface="Tahoma" panose="020B0604030504040204" pitchFamily="34" charset="0"/>
              <a:cs typeface="Tahoma" panose="020B0604030504040204" pitchFamily="34" charset="0"/>
            </a:endParaRPr>
          </a:p>
          <a:p>
            <a:endParaRPr lang="en-US" sz="1400" dirty="0">
              <a:ln w="0"/>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
        <p:nvSpPr>
          <p:cNvPr id="6" name="Title 5"/>
          <p:cNvSpPr>
            <a:spLocks noGrp="1"/>
          </p:cNvSpPr>
          <p:nvPr>
            <p:ph type="title"/>
          </p:nvPr>
        </p:nvSpPr>
        <p:spPr/>
        <p:txBody>
          <a:bodyPr>
            <a:normAutofit/>
          </a:bodyPr>
          <a:lstStyle/>
          <a:p>
            <a:r>
              <a:rPr lang="en-US" dirty="0"/>
              <a:t>RDMA with byte-addressable </a:t>
            </a:r>
            <a:r>
              <a:rPr lang="en-US" dirty="0" smtClean="0"/>
              <a:t>PM </a:t>
            </a:r>
            <a:r>
              <a:rPr lang="en-US" sz="2000" dirty="0" smtClean="0"/>
              <a:t>– </a:t>
            </a:r>
            <a:r>
              <a:rPr lang="en-US" sz="2000" dirty="0" smtClean="0"/>
              <a:t>Intel HW Architecture</a:t>
            </a:r>
            <a:endParaRPr lang="en-US" sz="2000" dirty="0"/>
          </a:p>
        </p:txBody>
      </p:sp>
      <p:sp>
        <p:nvSpPr>
          <p:cNvPr id="3" name="Slide Number Placeholder 2"/>
          <p:cNvSpPr>
            <a:spLocks noGrp="1"/>
          </p:cNvSpPr>
          <p:nvPr>
            <p:ph type="sldNum" sz="quarter" idx="12"/>
          </p:nvPr>
        </p:nvSpPr>
        <p:spPr/>
        <p:txBody>
          <a:bodyPr/>
          <a:lstStyle/>
          <a:p>
            <a:fld id="{EE2556C5-CE8C-6547-B838-EA80C61A4AF7}" type="slidenum">
              <a:rPr lang="en-US" smtClean="0"/>
              <a:pPr/>
              <a:t>4</a:t>
            </a:fld>
            <a:endParaRPr lang="en-US" dirty="0"/>
          </a:p>
        </p:txBody>
      </p:sp>
      <p:sp>
        <p:nvSpPr>
          <p:cNvPr id="7" name="Content Placeholder 6"/>
          <p:cNvSpPr>
            <a:spLocks noGrp="1"/>
          </p:cNvSpPr>
          <p:nvPr>
            <p:ph idx="1"/>
          </p:nvPr>
        </p:nvSpPr>
        <p:spPr>
          <a:xfrm>
            <a:off x="537097" y="601022"/>
            <a:ext cx="4299510" cy="4026147"/>
          </a:xfrm>
        </p:spPr>
        <p:txBody>
          <a:bodyPr>
            <a:noAutofit/>
          </a:bodyPr>
          <a:lstStyle/>
          <a:p>
            <a:pPr marL="285750" indent="-285750">
              <a:buFont typeface="Arial" panose="020B0604020202020204" pitchFamily="34" charset="0"/>
              <a:buChar char="•"/>
            </a:pPr>
            <a:r>
              <a:rPr lang="en-US" dirty="0" smtClean="0">
                <a:solidFill>
                  <a:schemeClr val="tx1"/>
                </a:solidFill>
              </a:rPr>
              <a:t>Short Term NVM Considerations</a:t>
            </a:r>
          </a:p>
          <a:p>
            <a:pPr marL="511175" lvl="1" indent="-285750">
              <a:buFont typeface="Arial" panose="020B0604020202020204" pitchFamily="34" charset="0"/>
              <a:buChar char="•"/>
            </a:pPr>
            <a:r>
              <a:rPr lang="en-US" b="1" dirty="0" smtClean="0">
                <a:solidFill>
                  <a:schemeClr val="tx1"/>
                </a:solidFill>
              </a:rPr>
              <a:t>Without ADR, No DDIO</a:t>
            </a:r>
          </a:p>
          <a:p>
            <a:pPr marL="857250" lvl="2" indent="-285750">
              <a:buFont typeface="Arial" panose="020B0604020202020204" pitchFamily="34" charset="0"/>
              <a:buChar char="•"/>
            </a:pPr>
            <a:r>
              <a:rPr lang="en-US" sz="1400" dirty="0" smtClean="0">
                <a:solidFill>
                  <a:schemeClr val="tx1"/>
                </a:solidFill>
              </a:rPr>
              <a:t>Disable DDIO</a:t>
            </a:r>
          </a:p>
          <a:p>
            <a:pPr marL="1255713" lvl="3" indent="-285750">
              <a:buFont typeface="Arial" panose="020B0604020202020204" pitchFamily="34" charset="0"/>
              <a:buChar char="•"/>
            </a:pPr>
            <a:r>
              <a:rPr lang="en-US" sz="1200" dirty="0">
                <a:solidFill>
                  <a:schemeClr val="tx1"/>
                </a:solidFill>
              </a:rPr>
              <a:t>Requires BIOS </a:t>
            </a:r>
            <a:r>
              <a:rPr lang="en-US" sz="1200" dirty="0" smtClean="0">
                <a:solidFill>
                  <a:schemeClr val="tx1"/>
                </a:solidFill>
              </a:rPr>
              <a:t>Enabling</a:t>
            </a:r>
          </a:p>
          <a:p>
            <a:pPr marL="857250" lvl="2" indent="-285750">
              <a:buFont typeface="Arial" panose="020B0604020202020204" pitchFamily="34" charset="0"/>
              <a:buChar char="•"/>
            </a:pPr>
            <a:r>
              <a:rPr lang="en-US" sz="1400" dirty="0" smtClean="0">
                <a:solidFill>
                  <a:schemeClr val="tx1"/>
                </a:solidFill>
              </a:rPr>
              <a:t>Enable “non-allocating Write” transactions for Root PCI Port to IIO</a:t>
            </a:r>
          </a:p>
          <a:p>
            <a:pPr marL="1255713" lvl="3" indent="-285750">
              <a:buFont typeface="Arial" panose="020B0604020202020204" pitchFamily="34" charset="0"/>
              <a:buChar char="•"/>
            </a:pPr>
            <a:r>
              <a:rPr lang="en-US" sz="1200" dirty="0">
                <a:solidFill>
                  <a:schemeClr val="tx1"/>
                </a:solidFill>
              </a:rPr>
              <a:t>Requires BIOS Enabling</a:t>
            </a:r>
          </a:p>
          <a:p>
            <a:pPr marL="1255713" lvl="3" indent="-285750">
              <a:buFont typeface="Arial" panose="020B0604020202020204" pitchFamily="34" charset="0"/>
              <a:buChar char="•"/>
            </a:pPr>
            <a:r>
              <a:rPr lang="en-US" sz="1200" dirty="0" smtClean="0">
                <a:solidFill>
                  <a:schemeClr val="tx1"/>
                </a:solidFill>
              </a:rPr>
              <a:t>Forces RDMA Write data directly to </a:t>
            </a:r>
            <a:r>
              <a:rPr lang="en-US" sz="1200" dirty="0" err="1" smtClean="0">
                <a:solidFill>
                  <a:schemeClr val="tx1"/>
                </a:solidFill>
              </a:rPr>
              <a:t>iMC</a:t>
            </a:r>
            <a:endParaRPr lang="en-US" sz="1200" dirty="0" smtClean="0">
              <a:solidFill>
                <a:schemeClr val="tx1"/>
              </a:solidFill>
            </a:endParaRPr>
          </a:p>
          <a:p>
            <a:pPr marL="1255713" lvl="3" indent="-285750">
              <a:buFont typeface="Arial" panose="020B0604020202020204" pitchFamily="34" charset="0"/>
              <a:buChar char="•"/>
            </a:pPr>
            <a:r>
              <a:rPr lang="en-US" sz="1200" dirty="0" smtClean="0">
                <a:solidFill>
                  <a:schemeClr val="tx1"/>
                </a:solidFill>
              </a:rPr>
              <a:t>Enable on PCI Root Port with RNIC</a:t>
            </a:r>
          </a:p>
          <a:p>
            <a:pPr marL="857250" lvl="2" indent="-285750">
              <a:buFont typeface="Arial" panose="020B0604020202020204" pitchFamily="34" charset="0"/>
              <a:buChar char="•"/>
            </a:pPr>
            <a:r>
              <a:rPr lang="en-US" sz="1400" dirty="0">
                <a:solidFill>
                  <a:schemeClr val="tx1"/>
                </a:solidFill>
              </a:rPr>
              <a:t>Follow </a:t>
            </a:r>
            <a:r>
              <a:rPr lang="en-US" sz="1400" dirty="0" smtClean="0">
                <a:solidFill>
                  <a:schemeClr val="tx1"/>
                </a:solidFill>
              </a:rPr>
              <a:t>RDMA Write(s) with </a:t>
            </a:r>
            <a:r>
              <a:rPr lang="en-US" sz="1400" dirty="0">
                <a:solidFill>
                  <a:schemeClr val="tx1"/>
                </a:solidFill>
              </a:rPr>
              <a:t>RDMA Read to force remaining IIO buffer write data to ADR Domain</a:t>
            </a:r>
          </a:p>
          <a:p>
            <a:pPr marL="857250" lvl="2" indent="-285750">
              <a:buFont typeface="Arial" panose="020B0604020202020204" pitchFamily="34" charset="0"/>
              <a:buChar char="•"/>
            </a:pPr>
            <a:r>
              <a:rPr lang="en-US" sz="1400" dirty="0" smtClean="0">
                <a:solidFill>
                  <a:schemeClr val="tx1"/>
                </a:solidFill>
              </a:rPr>
              <a:t>Follow RDMA Read with Send/Receive to get callback to force write data in the </a:t>
            </a:r>
            <a:r>
              <a:rPr lang="en-US" sz="1400" dirty="0" err="1" smtClean="0">
                <a:solidFill>
                  <a:schemeClr val="tx1"/>
                </a:solidFill>
              </a:rPr>
              <a:t>iMC</a:t>
            </a:r>
            <a:r>
              <a:rPr lang="en-US" sz="1400" dirty="0" smtClean="0">
                <a:solidFill>
                  <a:schemeClr val="tx1"/>
                </a:solidFill>
              </a:rPr>
              <a:t> to become persistent</a:t>
            </a:r>
          </a:p>
          <a:p>
            <a:pPr marL="1255713" lvl="3" indent="-285750">
              <a:buFont typeface="Arial" panose="020B0604020202020204" pitchFamily="34" charset="0"/>
              <a:buChar char="•"/>
            </a:pPr>
            <a:r>
              <a:rPr lang="en-US" sz="1200" dirty="0" smtClean="0">
                <a:solidFill>
                  <a:schemeClr val="tx1"/>
                </a:solidFill>
              </a:rPr>
              <a:t>ISA - </a:t>
            </a:r>
            <a:r>
              <a:rPr lang="en-US" sz="1200" dirty="0">
                <a:solidFill>
                  <a:schemeClr val="tx1"/>
                </a:solidFill>
              </a:rPr>
              <a:t>PCOMMIT/SFENCE – Flush </a:t>
            </a:r>
            <a:r>
              <a:rPr lang="en-US" sz="1200" dirty="0" err="1">
                <a:solidFill>
                  <a:schemeClr val="tx1"/>
                </a:solidFill>
              </a:rPr>
              <a:t>iMC</a:t>
            </a:r>
            <a:r>
              <a:rPr lang="en-US" sz="1200" dirty="0">
                <a:solidFill>
                  <a:schemeClr val="tx1"/>
                </a:solidFill>
              </a:rPr>
              <a:t> and make data persistent</a:t>
            </a:r>
          </a:p>
        </p:txBody>
      </p:sp>
      <p:sp>
        <p:nvSpPr>
          <p:cNvPr id="2" name="Rectangle 1"/>
          <p:cNvSpPr/>
          <p:nvPr/>
        </p:nvSpPr>
        <p:spPr>
          <a:xfrm>
            <a:off x="5401132" y="1937581"/>
            <a:ext cx="1573823" cy="549904"/>
          </a:xfrm>
          <a:prstGeom prst="rect">
            <a:avLst/>
          </a:prstGeom>
          <a:solidFill>
            <a:schemeClr val="bg1">
              <a:lumMod val="6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b="1" dirty="0" smtClean="0">
                <a:ln w="0"/>
                <a:solidFill>
                  <a:schemeClr val="tx1"/>
                </a:solidFill>
                <a:latin typeface="Tahoma" panose="020B0604030504040204" pitchFamily="34" charset="0"/>
                <a:ea typeface="Tahoma" panose="020B0604030504040204" pitchFamily="34" charset="0"/>
                <a:cs typeface="Tahoma" panose="020B0604030504040204" pitchFamily="34" charset="0"/>
              </a:rPr>
              <a:t>IIO</a:t>
            </a:r>
          </a:p>
          <a:p>
            <a:pPr algn="ctr"/>
            <a:endParaRPr lang="en-US" sz="1400" dirty="0">
              <a:ln w="0"/>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
        <p:nvSpPr>
          <p:cNvPr id="9" name="Rectangle 8"/>
          <p:cNvSpPr/>
          <p:nvPr/>
        </p:nvSpPr>
        <p:spPr>
          <a:xfrm>
            <a:off x="5401131" y="2800266"/>
            <a:ext cx="1573823" cy="267473"/>
          </a:xfrm>
          <a:prstGeom prst="rect">
            <a:avLst/>
          </a:prstGeom>
          <a:solidFill>
            <a:schemeClr val="bg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smtClean="0">
                <a:ln w="0"/>
                <a:solidFill>
                  <a:schemeClr val="tx1"/>
                </a:solidFill>
                <a:latin typeface="Tahoma" panose="020B0604030504040204" pitchFamily="34" charset="0"/>
                <a:ea typeface="Tahoma" panose="020B0604030504040204" pitchFamily="34" charset="0"/>
                <a:cs typeface="Tahoma" panose="020B0604030504040204" pitchFamily="34" charset="0"/>
              </a:rPr>
              <a:t>PCI Root Port</a:t>
            </a:r>
            <a:endParaRPr lang="en-US" sz="1100" dirty="0">
              <a:latin typeface="Tahoma" panose="020B0604030504040204" pitchFamily="34" charset="0"/>
              <a:ea typeface="Tahoma" panose="020B0604030504040204" pitchFamily="34" charset="0"/>
              <a:cs typeface="Tahoma" panose="020B0604030504040204" pitchFamily="34" charset="0"/>
            </a:endParaRPr>
          </a:p>
        </p:txBody>
      </p:sp>
      <p:sp>
        <p:nvSpPr>
          <p:cNvPr id="15" name="Rectangle 14"/>
          <p:cNvSpPr/>
          <p:nvPr/>
        </p:nvSpPr>
        <p:spPr>
          <a:xfrm>
            <a:off x="5933962" y="3418913"/>
            <a:ext cx="559990" cy="315883"/>
          </a:xfrm>
          <a:prstGeom prst="rect">
            <a:avLst/>
          </a:prstGeom>
          <a:solidFill>
            <a:schemeClr val="bg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50" dirty="0" smtClean="0">
                <a:ln w="0"/>
                <a:solidFill>
                  <a:schemeClr val="tx1"/>
                </a:solidFill>
                <a:latin typeface="Tahoma" panose="020B0604030504040204" pitchFamily="34" charset="0"/>
                <a:ea typeface="Tahoma" panose="020B0604030504040204" pitchFamily="34" charset="0"/>
                <a:cs typeface="Tahoma" panose="020B0604030504040204" pitchFamily="34" charset="0"/>
              </a:rPr>
              <a:t>RNIC</a:t>
            </a:r>
            <a:endParaRPr lang="en-US" sz="1050" dirty="0">
              <a:latin typeface="Tahoma" panose="020B0604030504040204" pitchFamily="34" charset="0"/>
              <a:ea typeface="Tahoma" panose="020B0604030504040204" pitchFamily="34" charset="0"/>
              <a:cs typeface="Tahoma" panose="020B0604030504040204" pitchFamily="34" charset="0"/>
            </a:endParaRPr>
          </a:p>
        </p:txBody>
      </p:sp>
      <p:cxnSp>
        <p:nvCxnSpPr>
          <p:cNvPr id="16" name="Straight Arrow Connector 15"/>
          <p:cNvCxnSpPr/>
          <p:nvPr/>
        </p:nvCxnSpPr>
        <p:spPr>
          <a:xfrm>
            <a:off x="6196333" y="3061339"/>
            <a:ext cx="0" cy="369136"/>
          </a:xfrm>
          <a:prstGeom prst="straightConnector1">
            <a:avLst/>
          </a:prstGeom>
          <a:ln w="38100">
            <a:solidFill>
              <a:schemeClr val="tx2"/>
            </a:solidFill>
            <a:headEnd type="triangl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7" name="Straight Arrow Connector 16"/>
          <p:cNvCxnSpPr/>
          <p:nvPr/>
        </p:nvCxnSpPr>
        <p:spPr>
          <a:xfrm>
            <a:off x="6351145" y="3720146"/>
            <a:ext cx="0" cy="369136"/>
          </a:xfrm>
          <a:prstGeom prst="straightConnector1">
            <a:avLst/>
          </a:prstGeom>
          <a:ln w="38100">
            <a:solidFill>
              <a:schemeClr val="tx2"/>
            </a:solidFill>
            <a:headEnd type="triangl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8" name="Straight Arrow Connector 17"/>
          <p:cNvCxnSpPr/>
          <p:nvPr/>
        </p:nvCxnSpPr>
        <p:spPr>
          <a:xfrm>
            <a:off x="6077254" y="3052713"/>
            <a:ext cx="0" cy="369136"/>
          </a:xfrm>
          <a:prstGeom prst="straightConnector1">
            <a:avLst/>
          </a:prstGeom>
          <a:ln w="38100">
            <a:solidFill>
              <a:srgbClr val="FFC000"/>
            </a:solidFill>
            <a:headEnd type="none" w="med" len="med"/>
            <a:tailEnd type="triangle" w="med" len="med"/>
          </a:ln>
          <a:effectLst/>
        </p:spPr>
        <p:style>
          <a:lnRef idx="2">
            <a:schemeClr val="accent1"/>
          </a:lnRef>
          <a:fillRef idx="0">
            <a:schemeClr val="accent1"/>
          </a:fillRef>
          <a:effectRef idx="1">
            <a:schemeClr val="accent1"/>
          </a:effectRef>
          <a:fontRef idx="minor">
            <a:schemeClr val="tx1"/>
          </a:fontRef>
        </p:style>
      </p:cxnSp>
      <p:sp>
        <p:nvSpPr>
          <p:cNvPr id="23" name="Rectangle 22"/>
          <p:cNvSpPr/>
          <p:nvPr/>
        </p:nvSpPr>
        <p:spPr>
          <a:xfrm>
            <a:off x="5487589" y="2223438"/>
            <a:ext cx="1402188" cy="211017"/>
          </a:xfrm>
          <a:prstGeom prst="rect">
            <a:avLst/>
          </a:prstGeom>
          <a:solidFill>
            <a:schemeClr val="bg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50" dirty="0" smtClean="0">
                <a:ln w="0"/>
                <a:solidFill>
                  <a:schemeClr val="tx1"/>
                </a:solidFill>
                <a:latin typeface="Tahoma" panose="020B0604030504040204" pitchFamily="34" charset="0"/>
                <a:ea typeface="Tahoma" panose="020B0604030504040204" pitchFamily="34" charset="0"/>
                <a:cs typeface="Tahoma" panose="020B0604030504040204" pitchFamily="34" charset="0"/>
              </a:rPr>
              <a:t>Internal BUFFERS</a:t>
            </a:r>
            <a:endParaRPr lang="en-US" sz="1050" dirty="0">
              <a:latin typeface="Tahoma" panose="020B0604030504040204" pitchFamily="34" charset="0"/>
              <a:ea typeface="Tahoma" panose="020B0604030504040204" pitchFamily="34" charset="0"/>
              <a:cs typeface="Tahoma" panose="020B0604030504040204" pitchFamily="34" charset="0"/>
            </a:endParaRPr>
          </a:p>
        </p:txBody>
      </p:sp>
      <p:cxnSp>
        <p:nvCxnSpPr>
          <p:cNvPr id="24" name="Straight Arrow Connector 23"/>
          <p:cNvCxnSpPr/>
          <p:nvPr/>
        </p:nvCxnSpPr>
        <p:spPr>
          <a:xfrm flipH="1">
            <a:off x="6886943" y="1299715"/>
            <a:ext cx="1" cy="251193"/>
          </a:xfrm>
          <a:prstGeom prst="straightConnector1">
            <a:avLst/>
          </a:prstGeom>
          <a:ln w="38100">
            <a:solidFill>
              <a:schemeClr val="tx2"/>
            </a:solidFill>
            <a:headEnd type="triangl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25" name="Straight Arrow Connector 24"/>
          <p:cNvCxnSpPr/>
          <p:nvPr/>
        </p:nvCxnSpPr>
        <p:spPr>
          <a:xfrm>
            <a:off x="6448409" y="2414409"/>
            <a:ext cx="0" cy="414018"/>
          </a:xfrm>
          <a:prstGeom prst="straightConnector1">
            <a:avLst/>
          </a:prstGeom>
          <a:ln w="38100">
            <a:solidFill>
              <a:schemeClr val="tx2"/>
            </a:solidFill>
            <a:headEnd type="triangl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7" name="TextBox 26"/>
          <p:cNvSpPr txBox="1"/>
          <p:nvPr/>
        </p:nvSpPr>
        <p:spPr>
          <a:xfrm>
            <a:off x="5192500" y="2472832"/>
            <a:ext cx="1178497" cy="338554"/>
          </a:xfrm>
          <a:prstGeom prst="rect">
            <a:avLst/>
          </a:prstGeom>
          <a:noFill/>
        </p:spPr>
        <p:txBody>
          <a:bodyPr wrap="square" rtlCol="0">
            <a:spAutoFit/>
          </a:bodyPr>
          <a:lstStyle/>
          <a:p>
            <a:pPr algn="r"/>
            <a:r>
              <a:rPr lang="en-US" sz="800" dirty="0" smtClean="0">
                <a:solidFill>
                  <a:schemeClr val="tx2"/>
                </a:solidFill>
                <a:latin typeface="Tahoma" panose="020B0604030504040204" pitchFamily="34" charset="0"/>
                <a:ea typeface="Tahoma" panose="020B0604030504040204" pitchFamily="34" charset="0"/>
                <a:cs typeface="Tahoma" panose="020B0604030504040204" pitchFamily="34" charset="0"/>
              </a:rPr>
              <a:t>Non-Allocating Write Transactions</a:t>
            </a:r>
          </a:p>
        </p:txBody>
      </p:sp>
      <p:sp>
        <p:nvSpPr>
          <p:cNvPr id="29" name="Rectangle 28"/>
          <p:cNvSpPr/>
          <p:nvPr/>
        </p:nvSpPr>
        <p:spPr>
          <a:xfrm>
            <a:off x="7770139" y="2248221"/>
            <a:ext cx="222392" cy="795374"/>
          </a:xfrm>
          <a:prstGeom prst="rect">
            <a:avLst/>
          </a:prstGeom>
          <a:solidFill>
            <a:schemeClr val="bg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50" b="1" dirty="0" smtClean="0">
                <a:ln w="0"/>
                <a:solidFill>
                  <a:schemeClr val="tx1"/>
                </a:solidFill>
                <a:latin typeface="Tahoma" panose="020B0604030504040204" pitchFamily="34" charset="0"/>
                <a:ea typeface="Tahoma" panose="020B0604030504040204" pitchFamily="34" charset="0"/>
                <a:cs typeface="Tahoma" panose="020B0604030504040204" pitchFamily="34" charset="0"/>
              </a:rPr>
              <a:t>LLC</a:t>
            </a:r>
            <a:endParaRPr lang="en-US" sz="1050" b="1" dirty="0">
              <a:latin typeface="Tahoma" panose="020B0604030504040204" pitchFamily="34" charset="0"/>
              <a:ea typeface="Tahoma" panose="020B0604030504040204" pitchFamily="34" charset="0"/>
              <a:cs typeface="Tahoma" panose="020B0604030504040204" pitchFamily="34" charset="0"/>
            </a:endParaRPr>
          </a:p>
        </p:txBody>
      </p:sp>
      <p:sp>
        <p:nvSpPr>
          <p:cNvPr id="30" name="Rectangle 29"/>
          <p:cNvSpPr/>
          <p:nvPr/>
        </p:nvSpPr>
        <p:spPr>
          <a:xfrm>
            <a:off x="8258678" y="2265147"/>
            <a:ext cx="590655" cy="208787"/>
          </a:xfrm>
          <a:prstGeom prst="rect">
            <a:avLst/>
          </a:prstGeom>
          <a:solidFill>
            <a:schemeClr val="bg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50" dirty="0" smtClean="0">
                <a:ln w="0"/>
                <a:solidFill>
                  <a:schemeClr val="tx1"/>
                </a:solidFill>
                <a:latin typeface="Tahoma" panose="020B0604030504040204" pitchFamily="34" charset="0"/>
                <a:ea typeface="Tahoma" panose="020B0604030504040204" pitchFamily="34" charset="0"/>
                <a:cs typeface="Tahoma" panose="020B0604030504040204" pitchFamily="34" charset="0"/>
              </a:rPr>
              <a:t>CORE</a:t>
            </a:r>
            <a:endParaRPr lang="en-US" sz="1050" dirty="0">
              <a:latin typeface="Tahoma" panose="020B0604030504040204" pitchFamily="34" charset="0"/>
              <a:ea typeface="Tahoma" panose="020B0604030504040204" pitchFamily="34" charset="0"/>
              <a:cs typeface="Tahoma" panose="020B0604030504040204" pitchFamily="34" charset="0"/>
            </a:endParaRPr>
          </a:p>
        </p:txBody>
      </p:sp>
      <p:sp>
        <p:nvSpPr>
          <p:cNvPr id="32" name="Rectangle 31"/>
          <p:cNvSpPr/>
          <p:nvPr/>
        </p:nvSpPr>
        <p:spPr>
          <a:xfrm>
            <a:off x="8260157" y="2461937"/>
            <a:ext cx="590655" cy="208787"/>
          </a:xfrm>
          <a:prstGeom prst="rect">
            <a:avLst/>
          </a:prstGeom>
          <a:solidFill>
            <a:schemeClr val="bg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50" dirty="0" smtClean="0">
                <a:ln w="0"/>
                <a:solidFill>
                  <a:schemeClr val="tx1"/>
                </a:solidFill>
                <a:latin typeface="Tahoma" panose="020B0604030504040204" pitchFamily="34" charset="0"/>
                <a:ea typeface="Tahoma" panose="020B0604030504040204" pitchFamily="34" charset="0"/>
                <a:cs typeface="Tahoma" panose="020B0604030504040204" pitchFamily="34" charset="0"/>
              </a:rPr>
              <a:t>CORE</a:t>
            </a:r>
            <a:endParaRPr lang="en-US" sz="1050" dirty="0">
              <a:latin typeface="Tahoma" panose="020B0604030504040204" pitchFamily="34" charset="0"/>
              <a:ea typeface="Tahoma" panose="020B0604030504040204" pitchFamily="34" charset="0"/>
              <a:cs typeface="Tahoma" panose="020B0604030504040204" pitchFamily="34" charset="0"/>
            </a:endParaRPr>
          </a:p>
        </p:txBody>
      </p:sp>
      <p:sp>
        <p:nvSpPr>
          <p:cNvPr id="34" name="Rectangle 33"/>
          <p:cNvSpPr/>
          <p:nvPr/>
        </p:nvSpPr>
        <p:spPr>
          <a:xfrm>
            <a:off x="8260157" y="2657242"/>
            <a:ext cx="590655" cy="208787"/>
          </a:xfrm>
          <a:prstGeom prst="rect">
            <a:avLst/>
          </a:prstGeom>
          <a:solidFill>
            <a:schemeClr val="bg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50" dirty="0" smtClean="0">
                <a:ln w="0"/>
                <a:solidFill>
                  <a:schemeClr val="tx1"/>
                </a:solidFill>
                <a:latin typeface="Tahoma" panose="020B0604030504040204" pitchFamily="34" charset="0"/>
                <a:ea typeface="Tahoma" panose="020B0604030504040204" pitchFamily="34" charset="0"/>
                <a:cs typeface="Tahoma" panose="020B0604030504040204" pitchFamily="34" charset="0"/>
              </a:rPr>
              <a:t>CORE</a:t>
            </a:r>
            <a:endParaRPr lang="en-US" sz="1050" dirty="0">
              <a:latin typeface="Tahoma" panose="020B0604030504040204" pitchFamily="34" charset="0"/>
              <a:ea typeface="Tahoma" panose="020B0604030504040204" pitchFamily="34" charset="0"/>
              <a:cs typeface="Tahoma" panose="020B0604030504040204" pitchFamily="34" charset="0"/>
            </a:endParaRPr>
          </a:p>
        </p:txBody>
      </p:sp>
      <p:sp>
        <p:nvSpPr>
          <p:cNvPr id="36" name="Rectangle 35"/>
          <p:cNvSpPr/>
          <p:nvPr/>
        </p:nvSpPr>
        <p:spPr>
          <a:xfrm>
            <a:off x="8260158" y="2852552"/>
            <a:ext cx="590655" cy="208787"/>
          </a:xfrm>
          <a:prstGeom prst="rect">
            <a:avLst/>
          </a:prstGeom>
          <a:solidFill>
            <a:schemeClr val="bg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50" dirty="0" smtClean="0">
                <a:ln w="0"/>
                <a:solidFill>
                  <a:schemeClr val="tx1"/>
                </a:solidFill>
                <a:latin typeface="Tahoma" panose="020B0604030504040204" pitchFamily="34" charset="0"/>
                <a:ea typeface="Tahoma" panose="020B0604030504040204" pitchFamily="34" charset="0"/>
                <a:cs typeface="Tahoma" panose="020B0604030504040204" pitchFamily="34" charset="0"/>
              </a:rPr>
              <a:t>CORE</a:t>
            </a:r>
            <a:endParaRPr lang="en-US" sz="1050" dirty="0">
              <a:latin typeface="Tahoma" panose="020B0604030504040204" pitchFamily="34" charset="0"/>
              <a:ea typeface="Tahoma" panose="020B0604030504040204" pitchFamily="34" charset="0"/>
              <a:cs typeface="Tahoma" panose="020B0604030504040204" pitchFamily="34" charset="0"/>
            </a:endParaRPr>
          </a:p>
        </p:txBody>
      </p:sp>
      <p:sp>
        <p:nvSpPr>
          <p:cNvPr id="37" name="Rectangle 36"/>
          <p:cNvSpPr/>
          <p:nvPr/>
        </p:nvSpPr>
        <p:spPr>
          <a:xfrm rot="16200000">
            <a:off x="6825881" y="2397268"/>
            <a:ext cx="1118686" cy="226058"/>
          </a:xfrm>
          <a:prstGeom prst="rect">
            <a:avLst/>
          </a:prstGeom>
          <a:solidFill>
            <a:schemeClr val="bg1">
              <a:lumMod val="6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b="1" dirty="0" smtClean="0">
                <a:ln w="0"/>
                <a:solidFill>
                  <a:schemeClr val="tx1"/>
                </a:solidFill>
                <a:latin typeface="Tahoma" panose="020B0604030504040204" pitchFamily="34" charset="0"/>
                <a:ea typeface="Tahoma" panose="020B0604030504040204" pitchFamily="34" charset="0"/>
                <a:cs typeface="Tahoma" panose="020B0604030504040204" pitchFamily="34" charset="0"/>
              </a:rPr>
              <a:t>DDIO</a:t>
            </a:r>
            <a:endParaRPr lang="en-US" sz="1100" b="1" dirty="0">
              <a:latin typeface="Tahoma" panose="020B0604030504040204" pitchFamily="34" charset="0"/>
              <a:ea typeface="Tahoma" panose="020B0604030504040204" pitchFamily="34" charset="0"/>
              <a:cs typeface="Tahoma" panose="020B0604030504040204" pitchFamily="34" charset="0"/>
            </a:endParaRPr>
          </a:p>
        </p:txBody>
      </p:sp>
      <p:sp>
        <p:nvSpPr>
          <p:cNvPr id="57" name="Cloud 56"/>
          <p:cNvSpPr/>
          <p:nvPr/>
        </p:nvSpPr>
        <p:spPr>
          <a:xfrm>
            <a:off x="5958463" y="4037834"/>
            <a:ext cx="528239" cy="392387"/>
          </a:xfrm>
          <a:prstGeom prst="cloud">
            <a:avLst/>
          </a:prstGeom>
          <a:solidFill>
            <a:schemeClr val="bg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58" name="Straight Arrow Connector 57"/>
          <p:cNvCxnSpPr/>
          <p:nvPr/>
        </p:nvCxnSpPr>
        <p:spPr>
          <a:xfrm>
            <a:off x="6204363" y="3720146"/>
            <a:ext cx="0" cy="369136"/>
          </a:xfrm>
          <a:prstGeom prst="straightConnector1">
            <a:avLst/>
          </a:prstGeom>
          <a:ln w="38100">
            <a:solidFill>
              <a:srgbClr val="FFC000"/>
            </a:solidFill>
            <a:headEnd type="none" w="med" len="med"/>
            <a:tailEnd type="triangle" w="med" len="med"/>
          </a:ln>
          <a:effectLst/>
        </p:spPr>
        <p:style>
          <a:lnRef idx="2">
            <a:schemeClr val="accent1"/>
          </a:lnRef>
          <a:fillRef idx="0">
            <a:schemeClr val="accent1"/>
          </a:fillRef>
          <a:effectRef idx="1">
            <a:schemeClr val="accent1"/>
          </a:effectRef>
          <a:fontRef idx="minor">
            <a:schemeClr val="tx1"/>
          </a:fontRef>
        </p:style>
      </p:cxnSp>
      <p:cxnSp>
        <p:nvCxnSpPr>
          <p:cNvPr id="59" name="Straight Arrow Connector 58"/>
          <p:cNvCxnSpPr/>
          <p:nvPr/>
        </p:nvCxnSpPr>
        <p:spPr>
          <a:xfrm>
            <a:off x="6773849" y="3524609"/>
            <a:ext cx="301571" cy="6305"/>
          </a:xfrm>
          <a:prstGeom prst="straightConnector1">
            <a:avLst/>
          </a:prstGeom>
          <a:ln w="38100">
            <a:solidFill>
              <a:schemeClr val="tx2"/>
            </a:solidFill>
            <a:headEnd type="triangle"/>
            <a:tailEnd type="triangle"/>
          </a:ln>
          <a:effectLst/>
        </p:spPr>
        <p:style>
          <a:lnRef idx="2">
            <a:schemeClr val="accent1"/>
          </a:lnRef>
          <a:fillRef idx="0">
            <a:schemeClr val="accent1"/>
          </a:fillRef>
          <a:effectRef idx="1">
            <a:schemeClr val="accent1"/>
          </a:effectRef>
          <a:fontRef idx="minor">
            <a:schemeClr val="tx1"/>
          </a:fontRef>
        </p:style>
      </p:cxnSp>
      <p:sp>
        <p:nvSpPr>
          <p:cNvPr id="60" name="TextBox 59"/>
          <p:cNvSpPr txBox="1"/>
          <p:nvPr/>
        </p:nvSpPr>
        <p:spPr>
          <a:xfrm>
            <a:off x="7039343" y="3627074"/>
            <a:ext cx="1890453" cy="215444"/>
          </a:xfrm>
          <a:prstGeom prst="rect">
            <a:avLst/>
          </a:prstGeom>
          <a:noFill/>
        </p:spPr>
        <p:txBody>
          <a:bodyPr wrap="square" rtlCol="0">
            <a:spAutoFit/>
          </a:bodyPr>
          <a:lstStyle/>
          <a:p>
            <a:r>
              <a:rPr lang="en-US" sz="800" dirty="0" smtClean="0">
                <a:latin typeface="Tahoma" panose="020B0604030504040204" pitchFamily="34" charset="0"/>
                <a:ea typeface="Tahoma" panose="020B0604030504040204" pitchFamily="34" charset="0"/>
                <a:cs typeface="Tahoma" panose="020B0604030504040204" pitchFamily="34" charset="0"/>
              </a:rPr>
              <a:t>RNIC RDMA Send/Receive Flow</a:t>
            </a:r>
          </a:p>
        </p:txBody>
      </p:sp>
      <p:cxnSp>
        <p:nvCxnSpPr>
          <p:cNvPr id="61" name="Straight Arrow Connector 60"/>
          <p:cNvCxnSpPr/>
          <p:nvPr/>
        </p:nvCxnSpPr>
        <p:spPr>
          <a:xfrm>
            <a:off x="6779602" y="3737391"/>
            <a:ext cx="301571" cy="6305"/>
          </a:xfrm>
          <a:prstGeom prst="straightConnector1">
            <a:avLst/>
          </a:prstGeom>
          <a:ln w="38100">
            <a:solidFill>
              <a:srgbClr val="FFC000"/>
            </a:solidFill>
            <a:headEnd type="triangle"/>
            <a:tailEnd type="triangle"/>
          </a:ln>
          <a:effectLst/>
        </p:spPr>
        <p:style>
          <a:lnRef idx="2">
            <a:schemeClr val="accent1"/>
          </a:lnRef>
          <a:fillRef idx="0">
            <a:schemeClr val="accent1"/>
          </a:fillRef>
          <a:effectRef idx="1">
            <a:schemeClr val="accent1"/>
          </a:effectRef>
          <a:fontRef idx="minor">
            <a:schemeClr val="tx1"/>
          </a:fontRef>
        </p:style>
      </p:cxnSp>
      <p:sp>
        <p:nvSpPr>
          <p:cNvPr id="62" name="TextBox 61"/>
          <p:cNvSpPr txBox="1"/>
          <p:nvPr/>
        </p:nvSpPr>
        <p:spPr>
          <a:xfrm>
            <a:off x="7039343" y="3423125"/>
            <a:ext cx="1250618" cy="215444"/>
          </a:xfrm>
          <a:prstGeom prst="rect">
            <a:avLst/>
          </a:prstGeom>
          <a:noFill/>
        </p:spPr>
        <p:txBody>
          <a:bodyPr wrap="square" rtlCol="0">
            <a:spAutoFit/>
          </a:bodyPr>
          <a:lstStyle/>
          <a:p>
            <a:r>
              <a:rPr lang="en-US" sz="800" dirty="0" smtClean="0">
                <a:latin typeface="Tahoma" panose="020B0604030504040204" pitchFamily="34" charset="0"/>
                <a:ea typeface="Tahoma" panose="020B0604030504040204" pitchFamily="34" charset="0"/>
                <a:cs typeface="Tahoma" panose="020B0604030504040204" pitchFamily="34" charset="0"/>
              </a:rPr>
              <a:t>RNIC RDMA Write Flow</a:t>
            </a:r>
          </a:p>
        </p:txBody>
      </p:sp>
      <p:cxnSp>
        <p:nvCxnSpPr>
          <p:cNvPr id="63" name="Straight Arrow Connector 62"/>
          <p:cNvCxnSpPr/>
          <p:nvPr/>
        </p:nvCxnSpPr>
        <p:spPr>
          <a:xfrm>
            <a:off x="6779602" y="4289477"/>
            <a:ext cx="301571" cy="6305"/>
          </a:xfrm>
          <a:prstGeom prst="straightConnector1">
            <a:avLst/>
          </a:prstGeom>
          <a:ln w="38100">
            <a:solidFill>
              <a:srgbClr val="FF0000"/>
            </a:solidFill>
            <a:headEnd type="triangle"/>
            <a:tailEnd type="triangle"/>
          </a:ln>
          <a:effectLst/>
        </p:spPr>
        <p:style>
          <a:lnRef idx="2">
            <a:schemeClr val="accent1"/>
          </a:lnRef>
          <a:fillRef idx="0">
            <a:schemeClr val="accent1"/>
          </a:fillRef>
          <a:effectRef idx="1">
            <a:schemeClr val="accent1"/>
          </a:effectRef>
          <a:fontRef idx="minor">
            <a:schemeClr val="tx1"/>
          </a:fontRef>
        </p:style>
      </p:cxnSp>
      <p:sp>
        <p:nvSpPr>
          <p:cNvPr id="64" name="TextBox 63"/>
          <p:cNvSpPr txBox="1"/>
          <p:nvPr/>
        </p:nvSpPr>
        <p:spPr>
          <a:xfrm>
            <a:off x="7040318" y="4129312"/>
            <a:ext cx="1375743" cy="338554"/>
          </a:xfrm>
          <a:prstGeom prst="rect">
            <a:avLst/>
          </a:prstGeom>
          <a:noFill/>
        </p:spPr>
        <p:txBody>
          <a:bodyPr wrap="square" rtlCol="0">
            <a:spAutoFit/>
          </a:bodyPr>
          <a:lstStyle/>
          <a:p>
            <a:r>
              <a:rPr lang="en-US" sz="800" dirty="0" smtClean="0">
                <a:latin typeface="Tahoma" panose="020B0604030504040204" pitchFamily="34" charset="0"/>
                <a:ea typeface="Tahoma" panose="020B0604030504040204" pitchFamily="34" charset="0"/>
                <a:cs typeface="Tahoma" panose="020B0604030504040204" pitchFamily="34" charset="0"/>
              </a:rPr>
              <a:t>Send/Receive Callback PCOMMIT/SFENCE Flow</a:t>
            </a:r>
          </a:p>
        </p:txBody>
      </p:sp>
      <p:cxnSp>
        <p:nvCxnSpPr>
          <p:cNvPr id="65" name="Straight Arrow Connector 64"/>
          <p:cNvCxnSpPr/>
          <p:nvPr/>
        </p:nvCxnSpPr>
        <p:spPr>
          <a:xfrm>
            <a:off x="6340442" y="2414409"/>
            <a:ext cx="0" cy="414018"/>
          </a:xfrm>
          <a:prstGeom prst="straightConnector1">
            <a:avLst/>
          </a:prstGeom>
          <a:ln w="38100">
            <a:solidFill>
              <a:srgbClr val="FFC000"/>
            </a:solidFill>
            <a:headEnd type="none" w="med" len="med"/>
            <a:tailEnd type="triangle" w="med" len="med"/>
          </a:ln>
          <a:effectLst/>
        </p:spPr>
        <p:style>
          <a:lnRef idx="2">
            <a:schemeClr val="accent1"/>
          </a:lnRef>
          <a:fillRef idx="0">
            <a:schemeClr val="accent1"/>
          </a:fillRef>
          <a:effectRef idx="1">
            <a:schemeClr val="accent1"/>
          </a:effectRef>
          <a:fontRef idx="minor">
            <a:schemeClr val="tx1"/>
          </a:fontRef>
        </p:style>
      </p:cxnSp>
      <p:sp>
        <p:nvSpPr>
          <p:cNvPr id="71" name="Rectangle 70"/>
          <p:cNvSpPr/>
          <p:nvPr/>
        </p:nvSpPr>
        <p:spPr>
          <a:xfrm>
            <a:off x="6275635" y="1525438"/>
            <a:ext cx="1222617" cy="197131"/>
          </a:xfrm>
          <a:prstGeom prst="rect">
            <a:avLst/>
          </a:prstGeom>
          <a:solidFill>
            <a:schemeClr val="bg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err="1" smtClean="0">
                <a:ln w="0"/>
                <a:solidFill>
                  <a:schemeClr val="tx1"/>
                </a:solidFill>
                <a:latin typeface="Tahoma" panose="020B0604030504040204" pitchFamily="34" charset="0"/>
                <a:ea typeface="Tahoma" panose="020B0604030504040204" pitchFamily="34" charset="0"/>
                <a:cs typeface="Tahoma" panose="020B0604030504040204" pitchFamily="34" charset="0"/>
              </a:rPr>
              <a:t>iMC</a:t>
            </a:r>
            <a:endParaRPr lang="en-US" sz="1400" dirty="0">
              <a:ln w="0"/>
              <a:solidFill>
                <a:schemeClr val="tx1"/>
              </a:solidFill>
              <a:latin typeface="Tahoma" panose="020B0604030504040204" pitchFamily="34" charset="0"/>
              <a:ea typeface="Tahoma" panose="020B0604030504040204" pitchFamily="34" charset="0"/>
              <a:cs typeface="Tahoma" panose="020B0604030504040204" pitchFamily="34" charset="0"/>
            </a:endParaRPr>
          </a:p>
        </p:txBody>
      </p:sp>
      <p:cxnSp>
        <p:nvCxnSpPr>
          <p:cNvPr id="39" name="Straight Arrow Connector 38"/>
          <p:cNvCxnSpPr/>
          <p:nvPr/>
        </p:nvCxnSpPr>
        <p:spPr>
          <a:xfrm>
            <a:off x="6448409" y="1678634"/>
            <a:ext cx="0" cy="288172"/>
          </a:xfrm>
          <a:prstGeom prst="straightConnector1">
            <a:avLst/>
          </a:prstGeom>
          <a:ln w="38100">
            <a:solidFill>
              <a:schemeClr val="tx2"/>
            </a:solidFill>
            <a:headEnd type="triangl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51" name="Rectangle 50"/>
          <p:cNvSpPr/>
          <p:nvPr/>
        </p:nvSpPr>
        <p:spPr>
          <a:xfrm>
            <a:off x="6275634" y="1108694"/>
            <a:ext cx="1222617" cy="220655"/>
          </a:xfrm>
          <a:prstGeom prst="rect">
            <a:avLst/>
          </a:prstGeom>
          <a:solidFill>
            <a:srgbClr val="92D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ln w="0"/>
                <a:solidFill>
                  <a:schemeClr val="tx1"/>
                </a:solidFill>
                <a:latin typeface="Tahoma" panose="020B0604030504040204" pitchFamily="34" charset="0"/>
                <a:ea typeface="Tahoma" panose="020B0604030504040204" pitchFamily="34" charset="0"/>
                <a:cs typeface="Tahoma" panose="020B0604030504040204" pitchFamily="34" charset="0"/>
              </a:rPr>
              <a:t>NVM</a:t>
            </a:r>
            <a:endParaRPr lang="en-US" sz="1200" dirty="0">
              <a:ln w="0"/>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
        <p:nvSpPr>
          <p:cNvPr id="52" name="Rectangle 51"/>
          <p:cNvSpPr/>
          <p:nvPr/>
        </p:nvSpPr>
        <p:spPr>
          <a:xfrm>
            <a:off x="6154143" y="838802"/>
            <a:ext cx="1465598" cy="981579"/>
          </a:xfrm>
          <a:prstGeom prst="rect">
            <a:avLst/>
          </a:prstGeom>
          <a:noFill/>
          <a:ln>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ln w="0"/>
                <a:solidFill>
                  <a:schemeClr val="tx1"/>
                </a:solidFill>
                <a:latin typeface="Tahoma" panose="020B0604030504040204" pitchFamily="34" charset="0"/>
                <a:ea typeface="Tahoma" panose="020B0604030504040204" pitchFamily="34" charset="0"/>
                <a:cs typeface="Tahoma" panose="020B0604030504040204" pitchFamily="34" charset="0"/>
              </a:rPr>
              <a:t>ADR Domain</a:t>
            </a:r>
            <a:endParaRPr lang="en-US" sz="1200" dirty="0">
              <a:ln w="0"/>
              <a:solidFill>
                <a:schemeClr val="tx1"/>
              </a:solidFill>
              <a:latin typeface="Tahoma" panose="020B0604030504040204" pitchFamily="34" charset="0"/>
              <a:ea typeface="Tahoma" panose="020B0604030504040204" pitchFamily="34" charset="0"/>
              <a:cs typeface="Tahoma" panose="020B0604030504040204" pitchFamily="34" charset="0"/>
            </a:endParaRPr>
          </a:p>
          <a:p>
            <a:pPr algn="ctr"/>
            <a:endParaRPr lang="en-US" sz="1200" dirty="0" smtClean="0">
              <a:ln w="0"/>
              <a:solidFill>
                <a:schemeClr val="tx1"/>
              </a:solidFill>
              <a:latin typeface="Tahoma" panose="020B0604030504040204" pitchFamily="34" charset="0"/>
              <a:ea typeface="Tahoma" panose="020B0604030504040204" pitchFamily="34" charset="0"/>
              <a:cs typeface="Tahoma" panose="020B0604030504040204" pitchFamily="34" charset="0"/>
            </a:endParaRPr>
          </a:p>
          <a:p>
            <a:pPr algn="ctr"/>
            <a:endParaRPr lang="en-US" sz="1200" dirty="0">
              <a:ln w="0"/>
              <a:solidFill>
                <a:schemeClr val="tx1"/>
              </a:solidFill>
              <a:latin typeface="Tahoma" panose="020B0604030504040204" pitchFamily="34" charset="0"/>
              <a:ea typeface="Tahoma" panose="020B0604030504040204" pitchFamily="34" charset="0"/>
              <a:cs typeface="Tahoma" panose="020B0604030504040204" pitchFamily="34" charset="0"/>
            </a:endParaRPr>
          </a:p>
          <a:p>
            <a:pPr algn="ctr"/>
            <a:endParaRPr lang="en-US" sz="1200" dirty="0" smtClean="0">
              <a:ln w="0"/>
              <a:solidFill>
                <a:schemeClr val="tx1"/>
              </a:solidFill>
              <a:latin typeface="Tahoma" panose="020B0604030504040204" pitchFamily="34" charset="0"/>
              <a:ea typeface="Tahoma" panose="020B0604030504040204" pitchFamily="34" charset="0"/>
              <a:cs typeface="Tahoma" panose="020B0604030504040204" pitchFamily="34" charset="0"/>
            </a:endParaRPr>
          </a:p>
          <a:p>
            <a:pPr algn="ctr"/>
            <a:endParaRPr lang="en-US" sz="1200" dirty="0">
              <a:ln w="0"/>
              <a:solidFill>
                <a:schemeClr val="tx1"/>
              </a:solidFill>
              <a:latin typeface="Tahoma" panose="020B0604030504040204" pitchFamily="34" charset="0"/>
              <a:ea typeface="Tahoma" panose="020B0604030504040204" pitchFamily="34" charset="0"/>
              <a:cs typeface="Tahoma" panose="020B0604030504040204" pitchFamily="34" charset="0"/>
            </a:endParaRPr>
          </a:p>
        </p:txBody>
      </p:sp>
      <p:cxnSp>
        <p:nvCxnSpPr>
          <p:cNvPr id="54" name="Straight Arrow Connector 53"/>
          <p:cNvCxnSpPr/>
          <p:nvPr/>
        </p:nvCxnSpPr>
        <p:spPr>
          <a:xfrm flipH="1">
            <a:off x="7039343" y="1305473"/>
            <a:ext cx="1" cy="251193"/>
          </a:xfrm>
          <a:prstGeom prst="straightConnector1">
            <a:avLst/>
          </a:prstGeom>
          <a:ln w="38100">
            <a:solidFill>
              <a:srgbClr val="FF0000"/>
            </a:solidFill>
            <a:headEnd type="triangl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66" name="Straight Arrow Connector 65"/>
          <p:cNvCxnSpPr/>
          <p:nvPr/>
        </p:nvCxnSpPr>
        <p:spPr>
          <a:xfrm>
            <a:off x="6583557" y="1684392"/>
            <a:ext cx="0" cy="288172"/>
          </a:xfrm>
          <a:prstGeom prst="straightConnector1">
            <a:avLst/>
          </a:prstGeom>
          <a:ln w="38100">
            <a:solidFill>
              <a:srgbClr val="00B050"/>
            </a:solidFill>
            <a:headEnd type="triangl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69" name="TextBox 68"/>
          <p:cNvSpPr txBox="1"/>
          <p:nvPr/>
        </p:nvSpPr>
        <p:spPr>
          <a:xfrm>
            <a:off x="7036651" y="3835080"/>
            <a:ext cx="1890453" cy="338554"/>
          </a:xfrm>
          <a:prstGeom prst="rect">
            <a:avLst/>
          </a:prstGeom>
          <a:noFill/>
        </p:spPr>
        <p:txBody>
          <a:bodyPr wrap="square" rtlCol="0">
            <a:spAutoFit/>
          </a:bodyPr>
          <a:lstStyle/>
          <a:p>
            <a:r>
              <a:rPr lang="en-US" sz="800" dirty="0" smtClean="0">
                <a:latin typeface="Tahoma" panose="020B0604030504040204" pitchFamily="34" charset="0"/>
                <a:ea typeface="Tahoma" panose="020B0604030504040204" pitchFamily="34" charset="0"/>
                <a:cs typeface="Tahoma" panose="020B0604030504040204" pitchFamily="34" charset="0"/>
              </a:rPr>
              <a:t>RDMA Write Data forced to </a:t>
            </a:r>
            <a:r>
              <a:rPr lang="en-US" sz="800" dirty="0" err="1" smtClean="0">
                <a:latin typeface="Tahoma" panose="020B0604030504040204" pitchFamily="34" charset="0"/>
                <a:ea typeface="Tahoma" panose="020B0604030504040204" pitchFamily="34" charset="0"/>
                <a:cs typeface="Tahoma" panose="020B0604030504040204" pitchFamily="34" charset="0"/>
              </a:rPr>
              <a:t>iMC</a:t>
            </a:r>
            <a:r>
              <a:rPr lang="en-US" sz="800" dirty="0" smtClean="0">
                <a:latin typeface="Tahoma" panose="020B0604030504040204" pitchFamily="34" charset="0"/>
                <a:ea typeface="Tahoma" panose="020B0604030504040204" pitchFamily="34" charset="0"/>
                <a:cs typeface="Tahoma" panose="020B0604030504040204" pitchFamily="34" charset="0"/>
              </a:rPr>
              <a:t> by Send/Receive Flow</a:t>
            </a:r>
          </a:p>
        </p:txBody>
      </p:sp>
      <p:cxnSp>
        <p:nvCxnSpPr>
          <p:cNvPr id="72" name="Straight Arrow Connector 71"/>
          <p:cNvCxnSpPr/>
          <p:nvPr/>
        </p:nvCxnSpPr>
        <p:spPr>
          <a:xfrm>
            <a:off x="6768284" y="3979901"/>
            <a:ext cx="301571" cy="6305"/>
          </a:xfrm>
          <a:prstGeom prst="straightConnector1">
            <a:avLst/>
          </a:prstGeom>
          <a:ln w="38100">
            <a:solidFill>
              <a:srgbClr val="00B050"/>
            </a:solidFill>
            <a:headEnd type="triangle"/>
            <a:tailEnd type="triangle"/>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310165927"/>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ectangle 27"/>
          <p:cNvSpPr/>
          <p:nvPr/>
        </p:nvSpPr>
        <p:spPr>
          <a:xfrm>
            <a:off x="5058227" y="1367021"/>
            <a:ext cx="3786995" cy="1676341"/>
          </a:xfrm>
          <a:prstGeom prst="rect">
            <a:avLst/>
          </a:prstGeom>
          <a:solidFill>
            <a:schemeClr val="bg1">
              <a:lumMod val="8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r"/>
            <a:r>
              <a:rPr lang="en-US" dirty="0" smtClean="0">
                <a:ln w="0"/>
                <a:solidFill>
                  <a:schemeClr val="tx1"/>
                </a:solidFill>
                <a:latin typeface="Tahoma" panose="020B0604030504040204" pitchFamily="34" charset="0"/>
                <a:ea typeface="Tahoma" panose="020B0604030504040204" pitchFamily="34" charset="0"/>
                <a:cs typeface="Tahoma" panose="020B0604030504040204" pitchFamily="34" charset="0"/>
              </a:rPr>
              <a:t>CPU</a:t>
            </a:r>
          </a:p>
          <a:p>
            <a:pPr algn="r"/>
            <a:endParaRPr lang="en-US" sz="1400" dirty="0" smtClean="0">
              <a:ln w="0"/>
              <a:solidFill>
                <a:schemeClr val="tx1"/>
              </a:solidFill>
              <a:latin typeface="Tahoma" panose="020B0604030504040204" pitchFamily="34" charset="0"/>
              <a:ea typeface="Tahoma" panose="020B0604030504040204" pitchFamily="34" charset="0"/>
              <a:cs typeface="Tahoma" panose="020B0604030504040204" pitchFamily="34" charset="0"/>
            </a:endParaRPr>
          </a:p>
          <a:p>
            <a:endParaRPr lang="en-US" sz="1400" dirty="0">
              <a:ln w="0"/>
              <a:solidFill>
                <a:schemeClr val="tx1"/>
              </a:solidFill>
              <a:latin typeface="Tahoma" panose="020B0604030504040204" pitchFamily="34" charset="0"/>
              <a:ea typeface="Tahoma" panose="020B0604030504040204" pitchFamily="34" charset="0"/>
              <a:cs typeface="Tahoma" panose="020B0604030504040204" pitchFamily="34" charset="0"/>
            </a:endParaRPr>
          </a:p>
          <a:p>
            <a:endParaRPr lang="en-US" sz="1400" dirty="0" smtClean="0">
              <a:ln w="0"/>
              <a:solidFill>
                <a:schemeClr val="tx1"/>
              </a:solidFill>
              <a:latin typeface="Tahoma" panose="020B0604030504040204" pitchFamily="34" charset="0"/>
              <a:ea typeface="Tahoma" panose="020B0604030504040204" pitchFamily="34" charset="0"/>
              <a:cs typeface="Tahoma" panose="020B0604030504040204" pitchFamily="34" charset="0"/>
            </a:endParaRPr>
          </a:p>
          <a:p>
            <a:endParaRPr lang="en-US" sz="1400" dirty="0">
              <a:ln w="0"/>
              <a:solidFill>
                <a:schemeClr val="tx1"/>
              </a:solidFill>
              <a:latin typeface="Tahoma" panose="020B0604030504040204" pitchFamily="34" charset="0"/>
              <a:ea typeface="Tahoma" panose="020B0604030504040204" pitchFamily="34" charset="0"/>
              <a:cs typeface="Tahoma" panose="020B0604030504040204" pitchFamily="34" charset="0"/>
            </a:endParaRPr>
          </a:p>
          <a:p>
            <a:endParaRPr lang="en-US" sz="1400" dirty="0">
              <a:ln w="0"/>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
        <p:nvSpPr>
          <p:cNvPr id="6" name="Title 5"/>
          <p:cNvSpPr>
            <a:spLocks noGrp="1"/>
          </p:cNvSpPr>
          <p:nvPr>
            <p:ph type="title"/>
          </p:nvPr>
        </p:nvSpPr>
        <p:spPr>
          <a:xfrm>
            <a:off x="271545" y="139377"/>
            <a:ext cx="8229600" cy="741560"/>
          </a:xfrm>
        </p:spPr>
        <p:txBody>
          <a:bodyPr>
            <a:normAutofit/>
          </a:bodyPr>
          <a:lstStyle/>
          <a:p>
            <a:r>
              <a:rPr lang="en-US" dirty="0"/>
              <a:t>RDMA with byte-addressable </a:t>
            </a:r>
            <a:r>
              <a:rPr lang="en-US" dirty="0" smtClean="0"/>
              <a:t>PM </a:t>
            </a:r>
            <a:r>
              <a:rPr lang="en-US" sz="2000" dirty="0" smtClean="0"/>
              <a:t>– </a:t>
            </a:r>
            <a:r>
              <a:rPr lang="en-US" sz="2000" dirty="0" smtClean="0"/>
              <a:t>Intel HW Architecture</a:t>
            </a:r>
            <a:endParaRPr lang="en-US" sz="2000" dirty="0"/>
          </a:p>
        </p:txBody>
      </p:sp>
      <p:sp>
        <p:nvSpPr>
          <p:cNvPr id="3" name="Slide Number Placeholder 2"/>
          <p:cNvSpPr>
            <a:spLocks noGrp="1"/>
          </p:cNvSpPr>
          <p:nvPr>
            <p:ph type="sldNum" sz="quarter" idx="12"/>
          </p:nvPr>
        </p:nvSpPr>
        <p:spPr/>
        <p:txBody>
          <a:bodyPr/>
          <a:lstStyle/>
          <a:p>
            <a:fld id="{EE2556C5-CE8C-6547-B838-EA80C61A4AF7}" type="slidenum">
              <a:rPr lang="en-US" smtClean="0"/>
              <a:pPr/>
              <a:t>5</a:t>
            </a:fld>
            <a:endParaRPr lang="en-US" dirty="0"/>
          </a:p>
        </p:txBody>
      </p:sp>
      <p:sp>
        <p:nvSpPr>
          <p:cNvPr id="7" name="Content Placeholder 6"/>
          <p:cNvSpPr>
            <a:spLocks noGrp="1"/>
          </p:cNvSpPr>
          <p:nvPr>
            <p:ph idx="1"/>
          </p:nvPr>
        </p:nvSpPr>
        <p:spPr>
          <a:xfrm>
            <a:off x="342729" y="601190"/>
            <a:ext cx="4556429" cy="4026147"/>
          </a:xfrm>
        </p:spPr>
        <p:txBody>
          <a:bodyPr>
            <a:noAutofit/>
          </a:bodyPr>
          <a:lstStyle/>
          <a:p>
            <a:pPr marL="285750" indent="-285750">
              <a:buFont typeface="Arial" panose="020B0604020202020204" pitchFamily="34" charset="0"/>
              <a:buChar char="•"/>
            </a:pPr>
            <a:r>
              <a:rPr lang="en-US" dirty="0" smtClean="0">
                <a:solidFill>
                  <a:schemeClr val="tx1"/>
                </a:solidFill>
              </a:rPr>
              <a:t>Short Term NVM Considerations</a:t>
            </a:r>
          </a:p>
          <a:p>
            <a:pPr marL="511175" lvl="1" indent="-285750">
              <a:buFont typeface="Arial" panose="020B0604020202020204" pitchFamily="34" charset="0"/>
              <a:buChar char="•"/>
            </a:pPr>
            <a:r>
              <a:rPr lang="en-US" b="1" dirty="0" smtClean="0">
                <a:solidFill>
                  <a:schemeClr val="tx1"/>
                </a:solidFill>
              </a:rPr>
              <a:t>Without ADR, With DDIO</a:t>
            </a:r>
          </a:p>
          <a:p>
            <a:pPr marL="857250" lvl="2" indent="-285750">
              <a:buFont typeface="Arial" panose="020B0604020202020204" pitchFamily="34" charset="0"/>
              <a:buChar char="•"/>
            </a:pPr>
            <a:r>
              <a:rPr lang="en-US" sz="1400" dirty="0" smtClean="0">
                <a:solidFill>
                  <a:schemeClr val="tx1"/>
                </a:solidFill>
              </a:rPr>
              <a:t>Use standard “allocating Write” transactions for Root PCI Port to IIO</a:t>
            </a:r>
          </a:p>
          <a:p>
            <a:pPr marL="857250" lvl="2" indent="-285750">
              <a:buFont typeface="Arial" panose="020B0604020202020204" pitchFamily="34" charset="0"/>
              <a:buChar char="•"/>
            </a:pPr>
            <a:r>
              <a:rPr lang="en-US" sz="1400" dirty="0" smtClean="0">
                <a:solidFill>
                  <a:schemeClr val="tx1"/>
                </a:solidFill>
              </a:rPr>
              <a:t>Follow RDMA Write(s) with Send/Receive to get local callback to force write data from CPU Cache in to the </a:t>
            </a:r>
            <a:r>
              <a:rPr lang="en-US" sz="1400" dirty="0" err="1" smtClean="0">
                <a:solidFill>
                  <a:schemeClr val="tx1"/>
                </a:solidFill>
              </a:rPr>
              <a:t>iMC</a:t>
            </a:r>
            <a:r>
              <a:rPr lang="en-US" sz="1400" dirty="0" smtClean="0">
                <a:solidFill>
                  <a:schemeClr val="tx1"/>
                </a:solidFill>
              </a:rPr>
              <a:t> and to make write data in the </a:t>
            </a:r>
            <a:r>
              <a:rPr lang="en-US" sz="1400" dirty="0" err="1" smtClean="0">
                <a:solidFill>
                  <a:schemeClr val="tx1"/>
                </a:solidFill>
              </a:rPr>
              <a:t>iMC</a:t>
            </a:r>
            <a:r>
              <a:rPr lang="en-US" sz="1400" dirty="0" smtClean="0">
                <a:solidFill>
                  <a:schemeClr val="tx1"/>
                </a:solidFill>
              </a:rPr>
              <a:t> persistent</a:t>
            </a:r>
          </a:p>
          <a:p>
            <a:pPr marL="1255713" lvl="3" indent="-285750">
              <a:buFont typeface="Arial" panose="020B0604020202020204" pitchFamily="34" charset="0"/>
              <a:buChar char="•"/>
            </a:pPr>
            <a:r>
              <a:rPr lang="en-US" sz="1200" dirty="0" smtClean="0">
                <a:solidFill>
                  <a:schemeClr val="tx1"/>
                </a:solidFill>
              </a:rPr>
              <a:t>Send/Receive will contain list of cache lines that were written</a:t>
            </a:r>
          </a:p>
          <a:p>
            <a:pPr marL="1255713" lvl="3" indent="-285750">
              <a:buFont typeface="Arial" panose="020B0604020202020204" pitchFamily="34" charset="0"/>
              <a:buChar char="•"/>
            </a:pPr>
            <a:r>
              <a:rPr lang="en-US" sz="1200" dirty="0" smtClean="0">
                <a:solidFill>
                  <a:schemeClr val="tx1"/>
                </a:solidFill>
              </a:rPr>
              <a:t>ISA – CLFLUSHOPT/SFENCE – Flush CPU cache lines and wait for flush to complete (invalidates cache contents).   The list of cache lines from the Send message is used to identify the cache lines that need to be flushed.</a:t>
            </a:r>
          </a:p>
          <a:p>
            <a:pPr marL="1255713" lvl="3" indent="-285750">
              <a:buFont typeface="Arial" panose="020B0604020202020204" pitchFamily="34" charset="0"/>
              <a:buChar char="•"/>
            </a:pPr>
            <a:r>
              <a:rPr lang="en-US" sz="1200" dirty="0" smtClean="0">
                <a:solidFill>
                  <a:schemeClr val="tx1"/>
                </a:solidFill>
              </a:rPr>
              <a:t>ISA - PCOMMIT/SFENCE – Flush </a:t>
            </a:r>
            <a:r>
              <a:rPr lang="en-US" sz="1200" dirty="0" err="1" smtClean="0">
                <a:solidFill>
                  <a:schemeClr val="tx1"/>
                </a:solidFill>
              </a:rPr>
              <a:t>iMC</a:t>
            </a:r>
            <a:r>
              <a:rPr lang="en-US" sz="1200" dirty="0" smtClean="0">
                <a:solidFill>
                  <a:schemeClr val="tx1"/>
                </a:solidFill>
              </a:rPr>
              <a:t> and make data persistent</a:t>
            </a:r>
          </a:p>
          <a:p>
            <a:pPr marL="1255713" lvl="3" indent="-285750">
              <a:buFont typeface="Arial" panose="020B0604020202020204" pitchFamily="34" charset="0"/>
              <a:buChar char="•"/>
            </a:pPr>
            <a:r>
              <a:rPr lang="en-US" sz="1200" dirty="0">
                <a:solidFill>
                  <a:schemeClr val="tx1"/>
                </a:solidFill>
              </a:rPr>
              <a:t>Internal IIO buffers will be flushed as part of </a:t>
            </a:r>
            <a:r>
              <a:rPr lang="en-US" sz="1200" dirty="0" smtClean="0">
                <a:solidFill>
                  <a:schemeClr val="tx1"/>
                </a:solidFill>
              </a:rPr>
              <a:t>CLFLUSHOPT allowing “allocating writes” to be used.</a:t>
            </a:r>
            <a:endParaRPr lang="en-US" sz="1200" dirty="0">
              <a:solidFill>
                <a:schemeClr val="tx1"/>
              </a:solidFill>
            </a:endParaRPr>
          </a:p>
        </p:txBody>
      </p:sp>
      <p:sp>
        <p:nvSpPr>
          <p:cNvPr id="2" name="Rectangle 1"/>
          <p:cNvSpPr/>
          <p:nvPr/>
        </p:nvSpPr>
        <p:spPr>
          <a:xfrm>
            <a:off x="5286827" y="1832077"/>
            <a:ext cx="1573823" cy="549904"/>
          </a:xfrm>
          <a:prstGeom prst="rect">
            <a:avLst/>
          </a:prstGeom>
          <a:solidFill>
            <a:schemeClr val="bg1">
              <a:lumMod val="6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b="1" dirty="0" smtClean="0">
                <a:ln w="0"/>
                <a:solidFill>
                  <a:schemeClr val="tx1"/>
                </a:solidFill>
                <a:latin typeface="Tahoma" panose="020B0604030504040204" pitchFamily="34" charset="0"/>
                <a:ea typeface="Tahoma" panose="020B0604030504040204" pitchFamily="34" charset="0"/>
                <a:cs typeface="Tahoma" panose="020B0604030504040204" pitchFamily="34" charset="0"/>
              </a:rPr>
              <a:t>IIO</a:t>
            </a:r>
          </a:p>
          <a:p>
            <a:pPr algn="ctr"/>
            <a:endParaRPr lang="en-US" sz="1400" dirty="0">
              <a:ln w="0"/>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
        <p:nvSpPr>
          <p:cNvPr id="9" name="Rectangle 8"/>
          <p:cNvSpPr/>
          <p:nvPr/>
        </p:nvSpPr>
        <p:spPr>
          <a:xfrm>
            <a:off x="5286826" y="2694762"/>
            <a:ext cx="1573823" cy="267473"/>
          </a:xfrm>
          <a:prstGeom prst="rect">
            <a:avLst/>
          </a:prstGeom>
          <a:solidFill>
            <a:schemeClr val="bg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smtClean="0">
                <a:ln w="0"/>
                <a:solidFill>
                  <a:schemeClr val="tx1"/>
                </a:solidFill>
                <a:latin typeface="Tahoma" panose="020B0604030504040204" pitchFamily="34" charset="0"/>
                <a:ea typeface="Tahoma" panose="020B0604030504040204" pitchFamily="34" charset="0"/>
                <a:cs typeface="Tahoma" panose="020B0604030504040204" pitchFamily="34" charset="0"/>
              </a:rPr>
              <a:t>PCI Root Port</a:t>
            </a:r>
            <a:endParaRPr lang="en-US" sz="1100" dirty="0">
              <a:latin typeface="Tahoma" panose="020B0604030504040204" pitchFamily="34" charset="0"/>
              <a:ea typeface="Tahoma" panose="020B0604030504040204" pitchFamily="34" charset="0"/>
              <a:cs typeface="Tahoma" panose="020B0604030504040204" pitchFamily="34" charset="0"/>
            </a:endParaRPr>
          </a:p>
        </p:txBody>
      </p:sp>
      <p:sp>
        <p:nvSpPr>
          <p:cNvPr id="15" name="Rectangle 14"/>
          <p:cNvSpPr/>
          <p:nvPr/>
        </p:nvSpPr>
        <p:spPr>
          <a:xfrm>
            <a:off x="5819657" y="3313409"/>
            <a:ext cx="559990" cy="315883"/>
          </a:xfrm>
          <a:prstGeom prst="rect">
            <a:avLst/>
          </a:prstGeom>
          <a:solidFill>
            <a:schemeClr val="bg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50" dirty="0" smtClean="0">
                <a:ln w="0"/>
                <a:solidFill>
                  <a:schemeClr val="tx1"/>
                </a:solidFill>
                <a:latin typeface="Tahoma" panose="020B0604030504040204" pitchFamily="34" charset="0"/>
                <a:ea typeface="Tahoma" panose="020B0604030504040204" pitchFamily="34" charset="0"/>
                <a:cs typeface="Tahoma" panose="020B0604030504040204" pitchFamily="34" charset="0"/>
              </a:rPr>
              <a:t>RNIC</a:t>
            </a:r>
            <a:endParaRPr lang="en-US" sz="1050" dirty="0">
              <a:latin typeface="Tahoma" panose="020B0604030504040204" pitchFamily="34" charset="0"/>
              <a:ea typeface="Tahoma" panose="020B0604030504040204" pitchFamily="34" charset="0"/>
              <a:cs typeface="Tahoma" panose="020B0604030504040204" pitchFamily="34" charset="0"/>
            </a:endParaRPr>
          </a:p>
        </p:txBody>
      </p:sp>
      <p:cxnSp>
        <p:nvCxnSpPr>
          <p:cNvPr id="16" name="Straight Arrow Connector 15"/>
          <p:cNvCxnSpPr/>
          <p:nvPr/>
        </p:nvCxnSpPr>
        <p:spPr>
          <a:xfrm>
            <a:off x="6082028" y="2955835"/>
            <a:ext cx="0" cy="369136"/>
          </a:xfrm>
          <a:prstGeom prst="straightConnector1">
            <a:avLst/>
          </a:prstGeom>
          <a:ln w="38100">
            <a:solidFill>
              <a:schemeClr val="tx2"/>
            </a:solidFill>
            <a:headEnd type="triangl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7" name="Straight Arrow Connector 16"/>
          <p:cNvCxnSpPr/>
          <p:nvPr/>
        </p:nvCxnSpPr>
        <p:spPr>
          <a:xfrm>
            <a:off x="6236840" y="3614642"/>
            <a:ext cx="0" cy="369136"/>
          </a:xfrm>
          <a:prstGeom prst="straightConnector1">
            <a:avLst/>
          </a:prstGeom>
          <a:ln w="38100">
            <a:solidFill>
              <a:schemeClr val="tx2"/>
            </a:solidFill>
            <a:headEnd type="triangl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8" name="Straight Arrow Connector 17"/>
          <p:cNvCxnSpPr/>
          <p:nvPr/>
        </p:nvCxnSpPr>
        <p:spPr>
          <a:xfrm>
            <a:off x="5962949" y="2947209"/>
            <a:ext cx="0" cy="369136"/>
          </a:xfrm>
          <a:prstGeom prst="straightConnector1">
            <a:avLst/>
          </a:prstGeom>
          <a:ln w="38100">
            <a:solidFill>
              <a:srgbClr val="FFC000"/>
            </a:solidFill>
            <a:headEnd type="none" w="med" len="med"/>
            <a:tailEnd type="triangle" w="med" len="med"/>
          </a:ln>
          <a:effectLst/>
        </p:spPr>
        <p:style>
          <a:lnRef idx="2">
            <a:schemeClr val="accent1"/>
          </a:lnRef>
          <a:fillRef idx="0">
            <a:schemeClr val="accent1"/>
          </a:fillRef>
          <a:effectRef idx="1">
            <a:schemeClr val="accent1"/>
          </a:effectRef>
          <a:fontRef idx="minor">
            <a:schemeClr val="tx1"/>
          </a:fontRef>
        </p:style>
      </p:cxnSp>
      <p:sp>
        <p:nvSpPr>
          <p:cNvPr id="23" name="Rectangle 22"/>
          <p:cNvSpPr/>
          <p:nvPr/>
        </p:nvSpPr>
        <p:spPr>
          <a:xfrm>
            <a:off x="5373284" y="2117934"/>
            <a:ext cx="1402188" cy="211017"/>
          </a:xfrm>
          <a:prstGeom prst="rect">
            <a:avLst/>
          </a:prstGeom>
          <a:solidFill>
            <a:schemeClr val="bg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50" dirty="0" smtClean="0">
                <a:ln w="0"/>
                <a:solidFill>
                  <a:schemeClr val="tx1"/>
                </a:solidFill>
                <a:latin typeface="Tahoma" panose="020B0604030504040204" pitchFamily="34" charset="0"/>
                <a:ea typeface="Tahoma" panose="020B0604030504040204" pitchFamily="34" charset="0"/>
                <a:cs typeface="Tahoma" panose="020B0604030504040204" pitchFamily="34" charset="0"/>
              </a:rPr>
              <a:t>Internal BUFFERS</a:t>
            </a:r>
            <a:endParaRPr lang="en-US" sz="1050" dirty="0">
              <a:latin typeface="Tahoma" panose="020B0604030504040204" pitchFamily="34" charset="0"/>
              <a:ea typeface="Tahoma" panose="020B0604030504040204" pitchFamily="34" charset="0"/>
              <a:cs typeface="Tahoma" panose="020B0604030504040204" pitchFamily="34" charset="0"/>
            </a:endParaRPr>
          </a:p>
        </p:txBody>
      </p:sp>
      <p:cxnSp>
        <p:nvCxnSpPr>
          <p:cNvPr id="25" name="Straight Arrow Connector 24"/>
          <p:cNvCxnSpPr/>
          <p:nvPr/>
        </p:nvCxnSpPr>
        <p:spPr>
          <a:xfrm>
            <a:off x="6334104" y="2308905"/>
            <a:ext cx="0" cy="414018"/>
          </a:xfrm>
          <a:prstGeom prst="straightConnector1">
            <a:avLst/>
          </a:prstGeom>
          <a:ln w="38100">
            <a:solidFill>
              <a:schemeClr val="tx2"/>
            </a:solidFill>
            <a:headEnd type="triangl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7" name="TextBox 26"/>
          <p:cNvSpPr txBox="1"/>
          <p:nvPr/>
        </p:nvSpPr>
        <p:spPr>
          <a:xfrm>
            <a:off x="5078195" y="2367328"/>
            <a:ext cx="1178497" cy="338554"/>
          </a:xfrm>
          <a:prstGeom prst="rect">
            <a:avLst/>
          </a:prstGeom>
          <a:noFill/>
        </p:spPr>
        <p:txBody>
          <a:bodyPr wrap="square" rtlCol="0">
            <a:spAutoFit/>
          </a:bodyPr>
          <a:lstStyle/>
          <a:p>
            <a:pPr algn="r"/>
            <a:r>
              <a:rPr lang="en-US" sz="800" dirty="0" smtClean="0">
                <a:solidFill>
                  <a:schemeClr val="tx2"/>
                </a:solidFill>
                <a:latin typeface="Tahoma" panose="020B0604030504040204" pitchFamily="34" charset="0"/>
                <a:ea typeface="Tahoma" panose="020B0604030504040204" pitchFamily="34" charset="0"/>
                <a:cs typeface="Tahoma" panose="020B0604030504040204" pitchFamily="34" charset="0"/>
              </a:rPr>
              <a:t>Allocating Write Transactions</a:t>
            </a:r>
          </a:p>
        </p:txBody>
      </p:sp>
      <p:sp>
        <p:nvSpPr>
          <p:cNvPr id="29" name="Rectangle 28"/>
          <p:cNvSpPr/>
          <p:nvPr/>
        </p:nvSpPr>
        <p:spPr>
          <a:xfrm>
            <a:off x="7655834" y="2142717"/>
            <a:ext cx="222392" cy="795374"/>
          </a:xfrm>
          <a:prstGeom prst="rect">
            <a:avLst/>
          </a:prstGeom>
          <a:solidFill>
            <a:schemeClr val="bg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50" b="1" dirty="0" smtClean="0">
                <a:ln w="0"/>
                <a:solidFill>
                  <a:schemeClr val="tx1"/>
                </a:solidFill>
                <a:latin typeface="Tahoma" panose="020B0604030504040204" pitchFamily="34" charset="0"/>
                <a:ea typeface="Tahoma" panose="020B0604030504040204" pitchFamily="34" charset="0"/>
                <a:cs typeface="Tahoma" panose="020B0604030504040204" pitchFamily="34" charset="0"/>
              </a:rPr>
              <a:t>LLC</a:t>
            </a:r>
            <a:endParaRPr lang="en-US" sz="1050" b="1" dirty="0">
              <a:latin typeface="Tahoma" panose="020B0604030504040204" pitchFamily="34" charset="0"/>
              <a:ea typeface="Tahoma" panose="020B0604030504040204" pitchFamily="34" charset="0"/>
              <a:cs typeface="Tahoma" panose="020B0604030504040204" pitchFamily="34" charset="0"/>
            </a:endParaRPr>
          </a:p>
        </p:txBody>
      </p:sp>
      <p:sp>
        <p:nvSpPr>
          <p:cNvPr id="30" name="Rectangle 29"/>
          <p:cNvSpPr/>
          <p:nvPr/>
        </p:nvSpPr>
        <p:spPr>
          <a:xfrm>
            <a:off x="8144373" y="2159643"/>
            <a:ext cx="590655" cy="208787"/>
          </a:xfrm>
          <a:prstGeom prst="rect">
            <a:avLst/>
          </a:prstGeom>
          <a:solidFill>
            <a:schemeClr val="bg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50" dirty="0" smtClean="0">
                <a:ln w="0"/>
                <a:solidFill>
                  <a:schemeClr val="tx1"/>
                </a:solidFill>
                <a:latin typeface="Tahoma" panose="020B0604030504040204" pitchFamily="34" charset="0"/>
                <a:ea typeface="Tahoma" panose="020B0604030504040204" pitchFamily="34" charset="0"/>
                <a:cs typeface="Tahoma" panose="020B0604030504040204" pitchFamily="34" charset="0"/>
              </a:rPr>
              <a:t>CORE</a:t>
            </a:r>
            <a:endParaRPr lang="en-US" sz="1050" dirty="0">
              <a:latin typeface="Tahoma" panose="020B0604030504040204" pitchFamily="34" charset="0"/>
              <a:ea typeface="Tahoma" panose="020B0604030504040204" pitchFamily="34" charset="0"/>
              <a:cs typeface="Tahoma" panose="020B0604030504040204" pitchFamily="34" charset="0"/>
            </a:endParaRPr>
          </a:p>
        </p:txBody>
      </p:sp>
      <p:sp>
        <p:nvSpPr>
          <p:cNvPr id="32" name="Rectangle 31"/>
          <p:cNvSpPr/>
          <p:nvPr/>
        </p:nvSpPr>
        <p:spPr>
          <a:xfrm>
            <a:off x="8145852" y="2356433"/>
            <a:ext cx="590655" cy="208787"/>
          </a:xfrm>
          <a:prstGeom prst="rect">
            <a:avLst/>
          </a:prstGeom>
          <a:solidFill>
            <a:schemeClr val="bg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50" dirty="0" smtClean="0">
                <a:ln w="0"/>
                <a:solidFill>
                  <a:schemeClr val="tx1"/>
                </a:solidFill>
                <a:latin typeface="Tahoma" panose="020B0604030504040204" pitchFamily="34" charset="0"/>
                <a:ea typeface="Tahoma" panose="020B0604030504040204" pitchFamily="34" charset="0"/>
                <a:cs typeface="Tahoma" panose="020B0604030504040204" pitchFamily="34" charset="0"/>
              </a:rPr>
              <a:t>CORE</a:t>
            </a:r>
            <a:endParaRPr lang="en-US" sz="1050" dirty="0">
              <a:latin typeface="Tahoma" panose="020B0604030504040204" pitchFamily="34" charset="0"/>
              <a:ea typeface="Tahoma" panose="020B0604030504040204" pitchFamily="34" charset="0"/>
              <a:cs typeface="Tahoma" panose="020B0604030504040204" pitchFamily="34" charset="0"/>
            </a:endParaRPr>
          </a:p>
        </p:txBody>
      </p:sp>
      <p:sp>
        <p:nvSpPr>
          <p:cNvPr id="34" name="Rectangle 33"/>
          <p:cNvSpPr/>
          <p:nvPr/>
        </p:nvSpPr>
        <p:spPr>
          <a:xfrm>
            <a:off x="8145852" y="2551738"/>
            <a:ext cx="590655" cy="208787"/>
          </a:xfrm>
          <a:prstGeom prst="rect">
            <a:avLst/>
          </a:prstGeom>
          <a:solidFill>
            <a:schemeClr val="bg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50" dirty="0" smtClean="0">
                <a:ln w="0"/>
                <a:solidFill>
                  <a:schemeClr val="tx1"/>
                </a:solidFill>
                <a:latin typeface="Tahoma" panose="020B0604030504040204" pitchFamily="34" charset="0"/>
                <a:ea typeface="Tahoma" panose="020B0604030504040204" pitchFamily="34" charset="0"/>
                <a:cs typeface="Tahoma" panose="020B0604030504040204" pitchFamily="34" charset="0"/>
              </a:rPr>
              <a:t>CORE</a:t>
            </a:r>
            <a:endParaRPr lang="en-US" sz="1050" dirty="0">
              <a:latin typeface="Tahoma" panose="020B0604030504040204" pitchFamily="34" charset="0"/>
              <a:ea typeface="Tahoma" panose="020B0604030504040204" pitchFamily="34" charset="0"/>
              <a:cs typeface="Tahoma" panose="020B0604030504040204" pitchFamily="34" charset="0"/>
            </a:endParaRPr>
          </a:p>
        </p:txBody>
      </p:sp>
      <p:sp>
        <p:nvSpPr>
          <p:cNvPr id="36" name="Rectangle 35"/>
          <p:cNvSpPr/>
          <p:nvPr/>
        </p:nvSpPr>
        <p:spPr>
          <a:xfrm>
            <a:off x="8145853" y="2747048"/>
            <a:ext cx="590655" cy="208787"/>
          </a:xfrm>
          <a:prstGeom prst="rect">
            <a:avLst/>
          </a:prstGeom>
          <a:solidFill>
            <a:schemeClr val="bg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50" dirty="0" smtClean="0">
                <a:ln w="0"/>
                <a:solidFill>
                  <a:schemeClr val="tx1"/>
                </a:solidFill>
                <a:latin typeface="Tahoma" panose="020B0604030504040204" pitchFamily="34" charset="0"/>
                <a:ea typeface="Tahoma" panose="020B0604030504040204" pitchFamily="34" charset="0"/>
                <a:cs typeface="Tahoma" panose="020B0604030504040204" pitchFamily="34" charset="0"/>
              </a:rPr>
              <a:t>CORE</a:t>
            </a:r>
            <a:endParaRPr lang="en-US" sz="1050" dirty="0">
              <a:latin typeface="Tahoma" panose="020B0604030504040204" pitchFamily="34" charset="0"/>
              <a:ea typeface="Tahoma" panose="020B0604030504040204" pitchFamily="34" charset="0"/>
              <a:cs typeface="Tahoma" panose="020B0604030504040204" pitchFamily="34" charset="0"/>
            </a:endParaRPr>
          </a:p>
        </p:txBody>
      </p:sp>
      <p:sp>
        <p:nvSpPr>
          <p:cNvPr id="37" name="Rectangle 36"/>
          <p:cNvSpPr/>
          <p:nvPr/>
        </p:nvSpPr>
        <p:spPr>
          <a:xfrm rot="16200000">
            <a:off x="6711576" y="2291764"/>
            <a:ext cx="1118686" cy="226058"/>
          </a:xfrm>
          <a:prstGeom prst="rect">
            <a:avLst/>
          </a:prstGeom>
          <a:solidFill>
            <a:schemeClr val="bg1">
              <a:lumMod val="6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b="1" dirty="0" smtClean="0">
                <a:ln w="0"/>
                <a:solidFill>
                  <a:schemeClr val="tx1"/>
                </a:solidFill>
                <a:latin typeface="Tahoma" panose="020B0604030504040204" pitchFamily="34" charset="0"/>
                <a:ea typeface="Tahoma" panose="020B0604030504040204" pitchFamily="34" charset="0"/>
                <a:cs typeface="Tahoma" panose="020B0604030504040204" pitchFamily="34" charset="0"/>
              </a:rPr>
              <a:t>DDIO</a:t>
            </a:r>
            <a:endParaRPr lang="en-US" sz="1100" b="1" dirty="0">
              <a:latin typeface="Tahoma" panose="020B0604030504040204" pitchFamily="34" charset="0"/>
              <a:ea typeface="Tahoma" panose="020B0604030504040204" pitchFamily="34" charset="0"/>
              <a:cs typeface="Tahoma" panose="020B0604030504040204" pitchFamily="34" charset="0"/>
            </a:endParaRPr>
          </a:p>
        </p:txBody>
      </p:sp>
      <p:sp>
        <p:nvSpPr>
          <p:cNvPr id="57" name="Cloud 56"/>
          <p:cNvSpPr/>
          <p:nvPr/>
        </p:nvSpPr>
        <p:spPr>
          <a:xfrm>
            <a:off x="5844158" y="3932330"/>
            <a:ext cx="528239" cy="392387"/>
          </a:xfrm>
          <a:prstGeom prst="cloud">
            <a:avLst/>
          </a:prstGeom>
          <a:solidFill>
            <a:schemeClr val="bg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58" name="Straight Arrow Connector 57"/>
          <p:cNvCxnSpPr/>
          <p:nvPr/>
        </p:nvCxnSpPr>
        <p:spPr>
          <a:xfrm>
            <a:off x="6090058" y="3614642"/>
            <a:ext cx="0" cy="369136"/>
          </a:xfrm>
          <a:prstGeom prst="straightConnector1">
            <a:avLst/>
          </a:prstGeom>
          <a:ln w="38100">
            <a:solidFill>
              <a:srgbClr val="FFC000"/>
            </a:solidFill>
            <a:headEnd type="none" w="med" len="med"/>
            <a:tailEnd type="triangle" w="med" len="med"/>
          </a:ln>
          <a:effectLst/>
        </p:spPr>
        <p:style>
          <a:lnRef idx="2">
            <a:schemeClr val="accent1"/>
          </a:lnRef>
          <a:fillRef idx="0">
            <a:schemeClr val="accent1"/>
          </a:fillRef>
          <a:effectRef idx="1">
            <a:schemeClr val="accent1"/>
          </a:effectRef>
          <a:fontRef idx="minor">
            <a:schemeClr val="tx1"/>
          </a:fontRef>
        </p:style>
      </p:cxnSp>
      <p:cxnSp>
        <p:nvCxnSpPr>
          <p:cNvPr id="59" name="Straight Arrow Connector 58"/>
          <p:cNvCxnSpPr/>
          <p:nvPr/>
        </p:nvCxnSpPr>
        <p:spPr>
          <a:xfrm>
            <a:off x="6935588" y="3298341"/>
            <a:ext cx="301571" cy="6305"/>
          </a:xfrm>
          <a:prstGeom prst="straightConnector1">
            <a:avLst/>
          </a:prstGeom>
          <a:ln w="38100">
            <a:solidFill>
              <a:schemeClr val="tx2"/>
            </a:solidFill>
            <a:headEnd type="triangle"/>
            <a:tailEnd type="triangle"/>
          </a:ln>
          <a:effectLst/>
        </p:spPr>
        <p:style>
          <a:lnRef idx="2">
            <a:schemeClr val="accent1"/>
          </a:lnRef>
          <a:fillRef idx="0">
            <a:schemeClr val="accent1"/>
          </a:fillRef>
          <a:effectRef idx="1">
            <a:schemeClr val="accent1"/>
          </a:effectRef>
          <a:fontRef idx="minor">
            <a:schemeClr val="tx1"/>
          </a:fontRef>
        </p:style>
      </p:cxnSp>
      <p:sp>
        <p:nvSpPr>
          <p:cNvPr id="60" name="TextBox 59"/>
          <p:cNvSpPr txBox="1"/>
          <p:nvPr/>
        </p:nvSpPr>
        <p:spPr>
          <a:xfrm>
            <a:off x="7201082" y="3400806"/>
            <a:ext cx="1890453" cy="215444"/>
          </a:xfrm>
          <a:prstGeom prst="rect">
            <a:avLst/>
          </a:prstGeom>
          <a:noFill/>
        </p:spPr>
        <p:txBody>
          <a:bodyPr wrap="square" rtlCol="0">
            <a:spAutoFit/>
          </a:bodyPr>
          <a:lstStyle/>
          <a:p>
            <a:r>
              <a:rPr lang="en-US" sz="800" dirty="0" smtClean="0">
                <a:latin typeface="Tahoma" panose="020B0604030504040204" pitchFamily="34" charset="0"/>
                <a:ea typeface="Tahoma" panose="020B0604030504040204" pitchFamily="34" charset="0"/>
                <a:cs typeface="Tahoma" panose="020B0604030504040204" pitchFamily="34" charset="0"/>
              </a:rPr>
              <a:t>RNIC RDMA Send/Receive Flow</a:t>
            </a:r>
          </a:p>
        </p:txBody>
      </p:sp>
      <p:cxnSp>
        <p:nvCxnSpPr>
          <p:cNvPr id="61" name="Straight Arrow Connector 60"/>
          <p:cNvCxnSpPr/>
          <p:nvPr/>
        </p:nvCxnSpPr>
        <p:spPr>
          <a:xfrm>
            <a:off x="6941341" y="3511123"/>
            <a:ext cx="301571" cy="6305"/>
          </a:xfrm>
          <a:prstGeom prst="straightConnector1">
            <a:avLst/>
          </a:prstGeom>
          <a:ln w="38100">
            <a:solidFill>
              <a:srgbClr val="FFC000"/>
            </a:solidFill>
            <a:headEnd type="triangle"/>
            <a:tailEnd type="triangle"/>
          </a:ln>
          <a:effectLst/>
        </p:spPr>
        <p:style>
          <a:lnRef idx="2">
            <a:schemeClr val="accent1"/>
          </a:lnRef>
          <a:fillRef idx="0">
            <a:schemeClr val="accent1"/>
          </a:fillRef>
          <a:effectRef idx="1">
            <a:schemeClr val="accent1"/>
          </a:effectRef>
          <a:fontRef idx="minor">
            <a:schemeClr val="tx1"/>
          </a:fontRef>
        </p:style>
      </p:cxnSp>
      <p:sp>
        <p:nvSpPr>
          <p:cNvPr id="62" name="TextBox 61"/>
          <p:cNvSpPr txBox="1"/>
          <p:nvPr/>
        </p:nvSpPr>
        <p:spPr>
          <a:xfrm>
            <a:off x="7201082" y="3196857"/>
            <a:ext cx="1250618" cy="215444"/>
          </a:xfrm>
          <a:prstGeom prst="rect">
            <a:avLst/>
          </a:prstGeom>
          <a:noFill/>
        </p:spPr>
        <p:txBody>
          <a:bodyPr wrap="square" rtlCol="0">
            <a:spAutoFit/>
          </a:bodyPr>
          <a:lstStyle/>
          <a:p>
            <a:r>
              <a:rPr lang="en-US" sz="800" dirty="0" smtClean="0">
                <a:latin typeface="Tahoma" panose="020B0604030504040204" pitchFamily="34" charset="0"/>
                <a:ea typeface="Tahoma" panose="020B0604030504040204" pitchFamily="34" charset="0"/>
                <a:cs typeface="Tahoma" panose="020B0604030504040204" pitchFamily="34" charset="0"/>
              </a:rPr>
              <a:t>RNIC RDMA Write Flow</a:t>
            </a:r>
          </a:p>
        </p:txBody>
      </p:sp>
      <p:cxnSp>
        <p:nvCxnSpPr>
          <p:cNvPr id="63" name="Straight Arrow Connector 62"/>
          <p:cNvCxnSpPr/>
          <p:nvPr/>
        </p:nvCxnSpPr>
        <p:spPr>
          <a:xfrm>
            <a:off x="6941341" y="4063209"/>
            <a:ext cx="301571" cy="6305"/>
          </a:xfrm>
          <a:prstGeom prst="straightConnector1">
            <a:avLst/>
          </a:prstGeom>
          <a:ln w="38100">
            <a:solidFill>
              <a:srgbClr val="FF00FF"/>
            </a:solidFill>
            <a:headEnd type="triangle"/>
            <a:tailEnd type="triangle"/>
          </a:ln>
          <a:effectLst/>
        </p:spPr>
        <p:style>
          <a:lnRef idx="2">
            <a:schemeClr val="accent1"/>
          </a:lnRef>
          <a:fillRef idx="0">
            <a:schemeClr val="accent1"/>
          </a:fillRef>
          <a:effectRef idx="1">
            <a:schemeClr val="accent1"/>
          </a:effectRef>
          <a:fontRef idx="minor">
            <a:schemeClr val="tx1"/>
          </a:fontRef>
        </p:style>
      </p:cxnSp>
      <p:sp>
        <p:nvSpPr>
          <p:cNvPr id="64" name="TextBox 63"/>
          <p:cNvSpPr txBox="1"/>
          <p:nvPr/>
        </p:nvSpPr>
        <p:spPr>
          <a:xfrm>
            <a:off x="7202057" y="3903044"/>
            <a:ext cx="1633584" cy="338554"/>
          </a:xfrm>
          <a:prstGeom prst="rect">
            <a:avLst/>
          </a:prstGeom>
          <a:noFill/>
        </p:spPr>
        <p:txBody>
          <a:bodyPr wrap="square" rtlCol="0">
            <a:spAutoFit/>
          </a:bodyPr>
          <a:lstStyle/>
          <a:p>
            <a:r>
              <a:rPr lang="en-US" sz="800" dirty="0" smtClean="0">
                <a:latin typeface="Tahoma" panose="020B0604030504040204" pitchFamily="34" charset="0"/>
                <a:ea typeface="Tahoma" panose="020B0604030504040204" pitchFamily="34" charset="0"/>
                <a:cs typeface="Tahoma" panose="020B0604030504040204" pitchFamily="34" charset="0"/>
              </a:rPr>
              <a:t>Send/Receive Callback CLFLUSHOPT/SFENCE Flow</a:t>
            </a:r>
          </a:p>
        </p:txBody>
      </p:sp>
      <p:cxnSp>
        <p:nvCxnSpPr>
          <p:cNvPr id="65" name="Straight Arrow Connector 64"/>
          <p:cNvCxnSpPr/>
          <p:nvPr/>
        </p:nvCxnSpPr>
        <p:spPr>
          <a:xfrm>
            <a:off x="6226137" y="2308905"/>
            <a:ext cx="0" cy="414018"/>
          </a:xfrm>
          <a:prstGeom prst="straightConnector1">
            <a:avLst/>
          </a:prstGeom>
          <a:ln w="38100">
            <a:solidFill>
              <a:srgbClr val="FFC000"/>
            </a:solidFill>
            <a:headEnd type="none" w="med" len="med"/>
            <a:tailEnd type="triangle" w="med" len="med"/>
          </a:ln>
          <a:effectLst/>
        </p:spPr>
        <p:style>
          <a:lnRef idx="2">
            <a:schemeClr val="accent1"/>
          </a:lnRef>
          <a:fillRef idx="0">
            <a:schemeClr val="accent1"/>
          </a:fillRef>
          <a:effectRef idx="1">
            <a:schemeClr val="accent1"/>
          </a:effectRef>
          <a:fontRef idx="minor">
            <a:schemeClr val="tx1"/>
          </a:fontRef>
        </p:style>
      </p:cxnSp>
      <p:sp>
        <p:nvSpPr>
          <p:cNvPr id="71" name="Rectangle 70"/>
          <p:cNvSpPr/>
          <p:nvPr/>
        </p:nvSpPr>
        <p:spPr>
          <a:xfrm>
            <a:off x="6161330" y="1419934"/>
            <a:ext cx="1222617" cy="197131"/>
          </a:xfrm>
          <a:prstGeom prst="rect">
            <a:avLst/>
          </a:prstGeom>
          <a:solidFill>
            <a:schemeClr val="bg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err="1" smtClean="0">
                <a:ln w="0"/>
                <a:solidFill>
                  <a:schemeClr val="tx1"/>
                </a:solidFill>
                <a:latin typeface="Tahoma" panose="020B0604030504040204" pitchFamily="34" charset="0"/>
                <a:ea typeface="Tahoma" panose="020B0604030504040204" pitchFamily="34" charset="0"/>
                <a:cs typeface="Tahoma" panose="020B0604030504040204" pitchFamily="34" charset="0"/>
              </a:rPr>
              <a:t>iMC</a:t>
            </a:r>
            <a:endParaRPr lang="en-US" sz="1400" dirty="0">
              <a:ln w="0"/>
              <a:solidFill>
                <a:schemeClr val="tx1"/>
              </a:solidFill>
              <a:latin typeface="Tahoma" panose="020B0604030504040204" pitchFamily="34" charset="0"/>
              <a:ea typeface="Tahoma" panose="020B0604030504040204" pitchFamily="34" charset="0"/>
              <a:cs typeface="Tahoma" panose="020B0604030504040204" pitchFamily="34" charset="0"/>
            </a:endParaRPr>
          </a:p>
        </p:txBody>
      </p:sp>
      <p:cxnSp>
        <p:nvCxnSpPr>
          <p:cNvPr id="39" name="Straight Arrow Connector 38"/>
          <p:cNvCxnSpPr/>
          <p:nvPr/>
        </p:nvCxnSpPr>
        <p:spPr>
          <a:xfrm flipH="1">
            <a:off x="6863541" y="2042311"/>
            <a:ext cx="294349" cy="0"/>
          </a:xfrm>
          <a:prstGeom prst="straightConnector1">
            <a:avLst/>
          </a:prstGeom>
          <a:ln w="38100">
            <a:solidFill>
              <a:schemeClr val="tx2"/>
            </a:solidFill>
            <a:headEnd type="triangl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51" name="Rectangle 50"/>
          <p:cNvSpPr/>
          <p:nvPr/>
        </p:nvSpPr>
        <p:spPr>
          <a:xfrm>
            <a:off x="6161329" y="977312"/>
            <a:ext cx="1222617" cy="220655"/>
          </a:xfrm>
          <a:prstGeom prst="rect">
            <a:avLst/>
          </a:prstGeom>
          <a:solidFill>
            <a:srgbClr val="92D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ln w="0"/>
                <a:solidFill>
                  <a:schemeClr val="tx1"/>
                </a:solidFill>
                <a:latin typeface="Tahoma" panose="020B0604030504040204" pitchFamily="34" charset="0"/>
                <a:ea typeface="Tahoma" panose="020B0604030504040204" pitchFamily="34" charset="0"/>
                <a:cs typeface="Tahoma" panose="020B0604030504040204" pitchFamily="34" charset="0"/>
              </a:rPr>
              <a:t>NVM</a:t>
            </a:r>
            <a:endParaRPr lang="en-US" sz="1200" dirty="0">
              <a:ln w="0"/>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
        <p:nvSpPr>
          <p:cNvPr id="52" name="Rectangle 51"/>
          <p:cNvSpPr/>
          <p:nvPr/>
        </p:nvSpPr>
        <p:spPr>
          <a:xfrm>
            <a:off x="6033695" y="724249"/>
            <a:ext cx="1465598" cy="981579"/>
          </a:xfrm>
          <a:prstGeom prst="rect">
            <a:avLst/>
          </a:prstGeom>
          <a:noFill/>
          <a:ln>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ln w="0"/>
                <a:solidFill>
                  <a:schemeClr val="tx1"/>
                </a:solidFill>
                <a:latin typeface="Tahoma" panose="020B0604030504040204" pitchFamily="34" charset="0"/>
                <a:ea typeface="Tahoma" panose="020B0604030504040204" pitchFamily="34" charset="0"/>
                <a:cs typeface="Tahoma" panose="020B0604030504040204" pitchFamily="34" charset="0"/>
              </a:rPr>
              <a:t>ADR Domain</a:t>
            </a:r>
            <a:endParaRPr lang="en-US" sz="1200" dirty="0">
              <a:ln w="0"/>
              <a:solidFill>
                <a:schemeClr val="tx1"/>
              </a:solidFill>
              <a:latin typeface="Tahoma" panose="020B0604030504040204" pitchFamily="34" charset="0"/>
              <a:ea typeface="Tahoma" panose="020B0604030504040204" pitchFamily="34" charset="0"/>
              <a:cs typeface="Tahoma" panose="020B0604030504040204" pitchFamily="34" charset="0"/>
            </a:endParaRPr>
          </a:p>
          <a:p>
            <a:pPr algn="ctr"/>
            <a:endParaRPr lang="en-US" sz="1200" dirty="0" smtClean="0">
              <a:ln w="0"/>
              <a:solidFill>
                <a:schemeClr val="tx1"/>
              </a:solidFill>
              <a:latin typeface="Tahoma" panose="020B0604030504040204" pitchFamily="34" charset="0"/>
              <a:ea typeface="Tahoma" panose="020B0604030504040204" pitchFamily="34" charset="0"/>
              <a:cs typeface="Tahoma" panose="020B0604030504040204" pitchFamily="34" charset="0"/>
            </a:endParaRPr>
          </a:p>
          <a:p>
            <a:pPr algn="ctr"/>
            <a:endParaRPr lang="en-US" sz="1200" dirty="0">
              <a:ln w="0"/>
              <a:solidFill>
                <a:schemeClr val="tx1"/>
              </a:solidFill>
              <a:latin typeface="Tahoma" panose="020B0604030504040204" pitchFamily="34" charset="0"/>
              <a:ea typeface="Tahoma" panose="020B0604030504040204" pitchFamily="34" charset="0"/>
              <a:cs typeface="Tahoma" panose="020B0604030504040204" pitchFamily="34" charset="0"/>
            </a:endParaRPr>
          </a:p>
          <a:p>
            <a:pPr algn="ctr"/>
            <a:endParaRPr lang="en-US" sz="1200" dirty="0" smtClean="0">
              <a:ln w="0"/>
              <a:solidFill>
                <a:schemeClr val="tx1"/>
              </a:solidFill>
              <a:latin typeface="Tahoma" panose="020B0604030504040204" pitchFamily="34" charset="0"/>
              <a:ea typeface="Tahoma" panose="020B0604030504040204" pitchFamily="34" charset="0"/>
              <a:cs typeface="Tahoma" panose="020B0604030504040204" pitchFamily="34" charset="0"/>
            </a:endParaRPr>
          </a:p>
          <a:p>
            <a:pPr algn="ctr"/>
            <a:endParaRPr lang="en-US" sz="1200" dirty="0">
              <a:ln w="0"/>
              <a:solidFill>
                <a:schemeClr val="tx1"/>
              </a:solidFill>
              <a:latin typeface="Tahoma" panose="020B0604030504040204" pitchFamily="34" charset="0"/>
              <a:ea typeface="Tahoma" panose="020B0604030504040204" pitchFamily="34" charset="0"/>
              <a:cs typeface="Tahoma" panose="020B0604030504040204" pitchFamily="34" charset="0"/>
            </a:endParaRPr>
          </a:p>
        </p:txBody>
      </p:sp>
      <p:cxnSp>
        <p:nvCxnSpPr>
          <p:cNvPr id="54" name="Straight Arrow Connector 53"/>
          <p:cNvCxnSpPr/>
          <p:nvPr/>
        </p:nvCxnSpPr>
        <p:spPr>
          <a:xfrm flipH="1">
            <a:off x="6784770" y="1187332"/>
            <a:ext cx="1" cy="251193"/>
          </a:xfrm>
          <a:prstGeom prst="straightConnector1">
            <a:avLst/>
          </a:prstGeom>
          <a:ln w="38100">
            <a:solidFill>
              <a:srgbClr val="FF0000"/>
            </a:solidFill>
            <a:headEnd type="triangl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66" name="Straight Arrow Connector 65"/>
          <p:cNvCxnSpPr/>
          <p:nvPr/>
        </p:nvCxnSpPr>
        <p:spPr>
          <a:xfrm flipH="1">
            <a:off x="6860649" y="2171872"/>
            <a:ext cx="297242" cy="0"/>
          </a:xfrm>
          <a:prstGeom prst="straightConnector1">
            <a:avLst/>
          </a:prstGeom>
          <a:ln w="38100">
            <a:solidFill>
              <a:srgbClr val="00B050"/>
            </a:solidFill>
            <a:headEnd type="triangl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69" name="TextBox 68"/>
          <p:cNvSpPr txBox="1"/>
          <p:nvPr/>
        </p:nvSpPr>
        <p:spPr>
          <a:xfrm>
            <a:off x="7198390" y="3608812"/>
            <a:ext cx="1890453" cy="338554"/>
          </a:xfrm>
          <a:prstGeom prst="rect">
            <a:avLst/>
          </a:prstGeom>
          <a:noFill/>
        </p:spPr>
        <p:txBody>
          <a:bodyPr wrap="square" rtlCol="0">
            <a:spAutoFit/>
          </a:bodyPr>
          <a:lstStyle/>
          <a:p>
            <a:r>
              <a:rPr lang="en-US" sz="800" dirty="0" smtClean="0">
                <a:latin typeface="Tahoma" panose="020B0604030504040204" pitchFamily="34" charset="0"/>
                <a:ea typeface="Tahoma" panose="020B0604030504040204" pitchFamily="34" charset="0"/>
                <a:cs typeface="Tahoma" panose="020B0604030504040204" pitchFamily="34" charset="0"/>
              </a:rPr>
              <a:t>RDMA Write Data forced to </a:t>
            </a:r>
            <a:r>
              <a:rPr lang="en-US" sz="800" dirty="0" err="1" smtClean="0">
                <a:latin typeface="Tahoma" panose="020B0604030504040204" pitchFamily="34" charset="0"/>
                <a:ea typeface="Tahoma" panose="020B0604030504040204" pitchFamily="34" charset="0"/>
                <a:cs typeface="Tahoma" panose="020B0604030504040204" pitchFamily="34" charset="0"/>
              </a:rPr>
              <a:t>iMC</a:t>
            </a:r>
            <a:r>
              <a:rPr lang="en-US" sz="800" dirty="0" smtClean="0">
                <a:latin typeface="Tahoma" panose="020B0604030504040204" pitchFamily="34" charset="0"/>
                <a:ea typeface="Tahoma" panose="020B0604030504040204" pitchFamily="34" charset="0"/>
                <a:cs typeface="Tahoma" panose="020B0604030504040204" pitchFamily="34" charset="0"/>
              </a:rPr>
              <a:t> by Send/Receive Flow</a:t>
            </a:r>
          </a:p>
        </p:txBody>
      </p:sp>
      <p:cxnSp>
        <p:nvCxnSpPr>
          <p:cNvPr id="72" name="Straight Arrow Connector 71"/>
          <p:cNvCxnSpPr/>
          <p:nvPr/>
        </p:nvCxnSpPr>
        <p:spPr>
          <a:xfrm>
            <a:off x="6930023" y="3753633"/>
            <a:ext cx="301571" cy="6305"/>
          </a:xfrm>
          <a:prstGeom prst="straightConnector1">
            <a:avLst/>
          </a:prstGeom>
          <a:ln w="38100">
            <a:solidFill>
              <a:srgbClr val="00B050"/>
            </a:solidFill>
            <a:headEnd type="triangle"/>
            <a:tailEnd type="triangle"/>
          </a:ln>
          <a:effectLst/>
        </p:spPr>
        <p:style>
          <a:lnRef idx="2">
            <a:schemeClr val="accent1"/>
          </a:lnRef>
          <a:fillRef idx="0">
            <a:schemeClr val="accent1"/>
          </a:fillRef>
          <a:effectRef idx="1">
            <a:schemeClr val="accent1"/>
          </a:effectRef>
          <a:fontRef idx="minor">
            <a:schemeClr val="tx1"/>
          </a:fontRef>
        </p:style>
      </p:cxnSp>
      <p:cxnSp>
        <p:nvCxnSpPr>
          <p:cNvPr id="44" name="Straight Arrow Connector 43"/>
          <p:cNvCxnSpPr/>
          <p:nvPr/>
        </p:nvCxnSpPr>
        <p:spPr>
          <a:xfrm flipH="1">
            <a:off x="7383946" y="2512876"/>
            <a:ext cx="294349" cy="0"/>
          </a:xfrm>
          <a:prstGeom prst="straightConnector1">
            <a:avLst/>
          </a:prstGeom>
          <a:ln w="38100">
            <a:solidFill>
              <a:schemeClr val="tx2"/>
            </a:solidFill>
            <a:headEnd type="triangl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47" name="Straight Arrow Connector 46"/>
          <p:cNvCxnSpPr/>
          <p:nvPr/>
        </p:nvCxnSpPr>
        <p:spPr>
          <a:xfrm flipH="1">
            <a:off x="7383976" y="2643447"/>
            <a:ext cx="297242" cy="0"/>
          </a:xfrm>
          <a:prstGeom prst="straightConnector1">
            <a:avLst/>
          </a:prstGeom>
          <a:ln w="38100">
            <a:solidFill>
              <a:srgbClr val="00B050"/>
            </a:solidFill>
            <a:headEnd type="triangl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48" name="Straight Arrow Connector 47"/>
          <p:cNvCxnSpPr/>
          <p:nvPr/>
        </p:nvCxnSpPr>
        <p:spPr>
          <a:xfrm>
            <a:off x="6938466" y="4336382"/>
            <a:ext cx="301571" cy="6305"/>
          </a:xfrm>
          <a:prstGeom prst="straightConnector1">
            <a:avLst/>
          </a:prstGeom>
          <a:ln w="38100">
            <a:solidFill>
              <a:srgbClr val="FF0000"/>
            </a:solidFill>
            <a:headEnd type="triangle"/>
            <a:tailEnd type="triangle"/>
          </a:ln>
          <a:effectLst/>
        </p:spPr>
        <p:style>
          <a:lnRef idx="2">
            <a:schemeClr val="accent1"/>
          </a:lnRef>
          <a:fillRef idx="0">
            <a:schemeClr val="accent1"/>
          </a:fillRef>
          <a:effectRef idx="1">
            <a:schemeClr val="accent1"/>
          </a:effectRef>
          <a:fontRef idx="minor">
            <a:schemeClr val="tx1"/>
          </a:fontRef>
        </p:style>
      </p:cxnSp>
      <p:sp>
        <p:nvSpPr>
          <p:cNvPr id="49" name="TextBox 48"/>
          <p:cNvSpPr txBox="1"/>
          <p:nvPr/>
        </p:nvSpPr>
        <p:spPr>
          <a:xfrm>
            <a:off x="7199182" y="4176217"/>
            <a:ext cx="1375743" cy="338554"/>
          </a:xfrm>
          <a:prstGeom prst="rect">
            <a:avLst/>
          </a:prstGeom>
          <a:noFill/>
        </p:spPr>
        <p:txBody>
          <a:bodyPr wrap="square" rtlCol="0">
            <a:spAutoFit/>
          </a:bodyPr>
          <a:lstStyle/>
          <a:p>
            <a:r>
              <a:rPr lang="en-US" sz="800" dirty="0" smtClean="0">
                <a:latin typeface="Tahoma" panose="020B0604030504040204" pitchFamily="34" charset="0"/>
                <a:ea typeface="Tahoma" panose="020B0604030504040204" pitchFamily="34" charset="0"/>
                <a:cs typeface="Tahoma" panose="020B0604030504040204" pitchFamily="34" charset="0"/>
              </a:rPr>
              <a:t>Send/Receive Callback PCOMMIT/SFENCE Flow</a:t>
            </a:r>
          </a:p>
        </p:txBody>
      </p:sp>
      <p:cxnSp>
        <p:nvCxnSpPr>
          <p:cNvPr id="50" name="Straight Arrow Connector 49"/>
          <p:cNvCxnSpPr/>
          <p:nvPr/>
        </p:nvCxnSpPr>
        <p:spPr>
          <a:xfrm>
            <a:off x="7398101" y="2370518"/>
            <a:ext cx="266038" cy="0"/>
          </a:xfrm>
          <a:prstGeom prst="straightConnector1">
            <a:avLst/>
          </a:prstGeom>
          <a:ln w="38100">
            <a:solidFill>
              <a:srgbClr val="FF00FF"/>
            </a:solidFill>
            <a:headEnd type="triangl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53" name="Straight Arrow Connector 52"/>
          <p:cNvCxnSpPr/>
          <p:nvPr/>
        </p:nvCxnSpPr>
        <p:spPr>
          <a:xfrm flipH="1">
            <a:off x="7890030" y="2544512"/>
            <a:ext cx="294349" cy="0"/>
          </a:xfrm>
          <a:prstGeom prst="straightConnector1">
            <a:avLst/>
          </a:prstGeom>
          <a:ln w="38100">
            <a:solidFill>
              <a:schemeClr val="tx2"/>
            </a:solidFill>
            <a:headEnd type="triangl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67" name="Straight Arrow Connector 66"/>
          <p:cNvCxnSpPr/>
          <p:nvPr/>
        </p:nvCxnSpPr>
        <p:spPr>
          <a:xfrm>
            <a:off x="7886528" y="2444154"/>
            <a:ext cx="267321" cy="3410"/>
          </a:xfrm>
          <a:prstGeom prst="straightConnector1">
            <a:avLst/>
          </a:prstGeom>
          <a:ln w="38100">
            <a:solidFill>
              <a:srgbClr val="FF00FF"/>
            </a:solidFill>
            <a:headEnd type="triangl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68" name="Straight Arrow Connector 67"/>
          <p:cNvCxnSpPr/>
          <p:nvPr/>
        </p:nvCxnSpPr>
        <p:spPr>
          <a:xfrm flipH="1">
            <a:off x="7270918" y="1613513"/>
            <a:ext cx="1" cy="251193"/>
          </a:xfrm>
          <a:prstGeom prst="straightConnector1">
            <a:avLst/>
          </a:prstGeom>
          <a:ln w="38100">
            <a:solidFill>
              <a:srgbClr val="FF00FF"/>
            </a:solidFill>
            <a:headEnd type="triangl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55" name="Straight Arrow Connector 54"/>
          <p:cNvCxnSpPr/>
          <p:nvPr/>
        </p:nvCxnSpPr>
        <p:spPr>
          <a:xfrm>
            <a:off x="6792246" y="2282529"/>
            <a:ext cx="895582" cy="0"/>
          </a:xfrm>
          <a:prstGeom prst="straightConnector1">
            <a:avLst/>
          </a:prstGeom>
          <a:ln w="38100">
            <a:solidFill>
              <a:schemeClr val="tx1"/>
            </a:solidFill>
            <a:prstDash val="sysDot"/>
            <a:headEnd type="triangle"/>
            <a:tailEnd type="triangle"/>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722432222"/>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06279" y="112313"/>
            <a:ext cx="8229600" cy="741560"/>
          </a:xfrm>
        </p:spPr>
        <p:txBody>
          <a:bodyPr>
            <a:normAutofit/>
          </a:bodyPr>
          <a:lstStyle/>
          <a:p>
            <a:r>
              <a:rPr lang="en-US" dirty="0"/>
              <a:t>RDMA with byte-addressable </a:t>
            </a:r>
            <a:r>
              <a:rPr lang="en-US" dirty="0" smtClean="0"/>
              <a:t>PM </a:t>
            </a:r>
            <a:r>
              <a:rPr lang="en-US" sz="2000" dirty="0" smtClean="0"/>
              <a:t>– </a:t>
            </a:r>
            <a:r>
              <a:rPr lang="en-US" sz="2000" dirty="0" smtClean="0"/>
              <a:t>Intel HW Architecture</a:t>
            </a:r>
            <a:endParaRPr lang="en-US" sz="2000" dirty="0"/>
          </a:p>
        </p:txBody>
      </p:sp>
      <p:sp>
        <p:nvSpPr>
          <p:cNvPr id="3" name="Slide Number Placeholder 2"/>
          <p:cNvSpPr>
            <a:spLocks noGrp="1"/>
          </p:cNvSpPr>
          <p:nvPr>
            <p:ph type="sldNum" sz="quarter" idx="12"/>
          </p:nvPr>
        </p:nvSpPr>
        <p:spPr/>
        <p:txBody>
          <a:bodyPr/>
          <a:lstStyle/>
          <a:p>
            <a:fld id="{EE2556C5-CE8C-6547-B838-EA80C61A4AF7}" type="slidenum">
              <a:rPr lang="en-US" smtClean="0"/>
              <a:pPr/>
              <a:t>6</a:t>
            </a:fld>
            <a:endParaRPr lang="en-US" dirty="0"/>
          </a:p>
        </p:txBody>
      </p:sp>
      <p:sp>
        <p:nvSpPr>
          <p:cNvPr id="7" name="Content Placeholder 6"/>
          <p:cNvSpPr>
            <a:spLocks noGrp="1"/>
          </p:cNvSpPr>
          <p:nvPr>
            <p:ph idx="1"/>
          </p:nvPr>
        </p:nvSpPr>
        <p:spPr>
          <a:xfrm>
            <a:off x="377800" y="574400"/>
            <a:ext cx="7931700" cy="4130768"/>
          </a:xfrm>
        </p:spPr>
        <p:txBody>
          <a:bodyPr>
            <a:noAutofit/>
          </a:bodyPr>
          <a:lstStyle/>
          <a:p>
            <a:pPr marL="285750" indent="-285750">
              <a:buFont typeface="Arial" panose="020B0604020202020204" pitchFamily="34" charset="0"/>
              <a:buChar char="•"/>
            </a:pPr>
            <a:r>
              <a:rPr lang="en-US" sz="1600" dirty="0" smtClean="0">
                <a:solidFill>
                  <a:schemeClr val="tx1"/>
                </a:solidFill>
              </a:rPr>
              <a:t>Long Term NVM Considerations</a:t>
            </a:r>
          </a:p>
          <a:p>
            <a:pPr marL="511175" lvl="1" indent="-285750">
              <a:buFont typeface="Arial" panose="020B0604020202020204" pitchFamily="34" charset="0"/>
              <a:buChar char="•"/>
            </a:pPr>
            <a:r>
              <a:rPr lang="en-US" sz="1400" b="1" dirty="0" smtClean="0">
                <a:solidFill>
                  <a:schemeClr val="tx1"/>
                </a:solidFill>
              </a:rPr>
              <a:t>Just ideas at this point….</a:t>
            </a:r>
          </a:p>
          <a:p>
            <a:pPr marL="857250" lvl="2" indent="-285750">
              <a:buFont typeface="Arial" panose="020B0604020202020204" pitchFamily="34" charset="0"/>
              <a:buChar char="•"/>
            </a:pPr>
            <a:r>
              <a:rPr lang="en-US" sz="1200" dirty="0" smtClean="0">
                <a:solidFill>
                  <a:schemeClr val="tx1"/>
                </a:solidFill>
              </a:rPr>
              <a:t>ADR HW:</a:t>
            </a:r>
          </a:p>
          <a:p>
            <a:pPr marL="1255713" lvl="3" indent="-285750">
              <a:buFont typeface="Arial" panose="020B0604020202020204" pitchFamily="34" charset="0"/>
              <a:buChar char="•"/>
            </a:pPr>
            <a:r>
              <a:rPr lang="en-US" sz="1200" dirty="0" smtClean="0">
                <a:solidFill>
                  <a:schemeClr val="tx1"/>
                </a:solidFill>
              </a:rPr>
              <a:t>Increase ADR Domain to include LLC and IIO Internal Buffers</a:t>
            </a:r>
          </a:p>
          <a:p>
            <a:pPr marL="857250" lvl="2" indent="-285750">
              <a:buFont typeface="Arial" panose="020B0604020202020204" pitchFamily="34" charset="0"/>
              <a:buChar char="•"/>
            </a:pPr>
            <a:r>
              <a:rPr lang="en-US" sz="1200" dirty="0" smtClean="0">
                <a:solidFill>
                  <a:schemeClr val="tx1"/>
                </a:solidFill>
              </a:rPr>
              <a:t>IIO HW:</a:t>
            </a:r>
          </a:p>
          <a:p>
            <a:pPr marL="1255713" lvl="3" indent="-285750">
              <a:buFont typeface="Arial" panose="020B0604020202020204" pitchFamily="34" charset="0"/>
              <a:buChar char="•"/>
            </a:pPr>
            <a:r>
              <a:rPr lang="en-US" sz="1200" dirty="0" smtClean="0">
                <a:solidFill>
                  <a:schemeClr val="tx1"/>
                </a:solidFill>
              </a:rPr>
              <a:t>Make HW aware </a:t>
            </a:r>
            <a:r>
              <a:rPr lang="en-US" sz="1200" dirty="0">
                <a:solidFill>
                  <a:schemeClr val="tx1"/>
                </a:solidFill>
              </a:rPr>
              <a:t>of persistent memory </a:t>
            </a:r>
            <a:r>
              <a:rPr lang="en-US" sz="1200" dirty="0" smtClean="0">
                <a:solidFill>
                  <a:schemeClr val="tx1"/>
                </a:solidFill>
              </a:rPr>
              <a:t>ranges</a:t>
            </a:r>
          </a:p>
          <a:p>
            <a:pPr marL="1255713" lvl="3" indent="-285750">
              <a:buFont typeface="Arial" panose="020B0604020202020204" pitchFamily="34" charset="0"/>
              <a:buChar char="•"/>
            </a:pPr>
            <a:r>
              <a:rPr lang="en-US" sz="1200" dirty="0">
                <a:solidFill>
                  <a:schemeClr val="tx1"/>
                </a:solidFill>
              </a:rPr>
              <a:t>If PCI Read is </a:t>
            </a:r>
            <a:r>
              <a:rPr lang="en-US" sz="1200" dirty="0" smtClean="0">
                <a:solidFill>
                  <a:schemeClr val="tx1"/>
                </a:solidFill>
              </a:rPr>
              <a:t>required, </a:t>
            </a:r>
            <a:r>
              <a:rPr lang="en-US" sz="1200" dirty="0">
                <a:solidFill>
                  <a:schemeClr val="tx1"/>
                </a:solidFill>
              </a:rPr>
              <a:t>automate read at end of RDMA Write(s), how to indicate end of write(s</a:t>
            </a:r>
            <a:r>
              <a:rPr lang="en-US" sz="1200" dirty="0" smtClean="0">
                <a:solidFill>
                  <a:schemeClr val="tx1"/>
                </a:solidFill>
              </a:rPr>
              <a:t>), hold off last write completion until read complete</a:t>
            </a:r>
            <a:endParaRPr lang="en-US" sz="1200" dirty="0">
              <a:solidFill>
                <a:schemeClr val="tx1"/>
              </a:solidFill>
            </a:endParaRPr>
          </a:p>
          <a:p>
            <a:pPr marL="1255713" lvl="3" indent="-285750">
              <a:buFont typeface="Arial" panose="020B0604020202020204" pitchFamily="34" charset="0"/>
              <a:buChar char="•"/>
            </a:pPr>
            <a:r>
              <a:rPr lang="en-US" sz="1200" dirty="0" smtClean="0">
                <a:solidFill>
                  <a:schemeClr val="tx1"/>
                </a:solidFill>
              </a:rPr>
              <a:t>With ADR:  </a:t>
            </a:r>
          </a:p>
          <a:p>
            <a:pPr marL="1604963" lvl="4" indent="-285750">
              <a:buFont typeface="Arial" panose="020B0604020202020204" pitchFamily="34" charset="0"/>
              <a:buChar char="•"/>
            </a:pPr>
            <a:r>
              <a:rPr lang="en-US" sz="1100" dirty="0" smtClean="0">
                <a:solidFill>
                  <a:schemeClr val="tx1"/>
                </a:solidFill>
              </a:rPr>
              <a:t>Force write data to </a:t>
            </a:r>
            <a:r>
              <a:rPr lang="en-US" sz="1100" dirty="0" err="1" smtClean="0">
                <a:solidFill>
                  <a:schemeClr val="tx1"/>
                </a:solidFill>
              </a:rPr>
              <a:t>iMC</a:t>
            </a:r>
            <a:r>
              <a:rPr lang="en-US" sz="1100" dirty="0" smtClean="0">
                <a:solidFill>
                  <a:schemeClr val="tx1"/>
                </a:solidFill>
              </a:rPr>
              <a:t> before completing write transaction</a:t>
            </a:r>
          </a:p>
          <a:p>
            <a:pPr marL="1604963" lvl="4" indent="-285750">
              <a:buFont typeface="Arial" panose="020B0604020202020204" pitchFamily="34" charset="0"/>
              <a:buChar char="•"/>
            </a:pPr>
            <a:r>
              <a:rPr lang="en-US" sz="1100" dirty="0" smtClean="0">
                <a:solidFill>
                  <a:schemeClr val="tx1"/>
                </a:solidFill>
              </a:rPr>
              <a:t>Utilize new transaction type to flush list of persistent memory regions </a:t>
            </a:r>
            <a:r>
              <a:rPr lang="en-US" sz="1100" dirty="0">
                <a:solidFill>
                  <a:schemeClr val="tx1"/>
                </a:solidFill>
              </a:rPr>
              <a:t>to </a:t>
            </a:r>
            <a:r>
              <a:rPr lang="en-US" sz="1100" dirty="0" err="1">
                <a:solidFill>
                  <a:schemeClr val="tx1"/>
                </a:solidFill>
              </a:rPr>
              <a:t>iMC</a:t>
            </a:r>
            <a:r>
              <a:rPr lang="en-US" sz="1100" dirty="0">
                <a:solidFill>
                  <a:schemeClr val="tx1"/>
                </a:solidFill>
              </a:rPr>
              <a:t> before completing </a:t>
            </a:r>
            <a:r>
              <a:rPr lang="en-US" sz="1100" dirty="0" smtClean="0">
                <a:solidFill>
                  <a:schemeClr val="tx1"/>
                </a:solidFill>
              </a:rPr>
              <a:t>new transaction</a:t>
            </a:r>
          </a:p>
          <a:p>
            <a:pPr marL="1255713" lvl="3" indent="-285750">
              <a:buFont typeface="Arial" panose="020B0604020202020204" pitchFamily="34" charset="0"/>
              <a:buChar char="•"/>
            </a:pPr>
            <a:r>
              <a:rPr lang="en-US" sz="1200" dirty="0" smtClean="0">
                <a:solidFill>
                  <a:schemeClr val="tx1"/>
                </a:solidFill>
              </a:rPr>
              <a:t>Without ADR:  </a:t>
            </a:r>
          </a:p>
          <a:p>
            <a:pPr marL="1604963" lvl="4" indent="-285750">
              <a:buFont typeface="Arial" panose="020B0604020202020204" pitchFamily="34" charset="0"/>
              <a:buChar char="•"/>
            </a:pPr>
            <a:r>
              <a:rPr lang="en-US" sz="1100" dirty="0" smtClean="0">
                <a:solidFill>
                  <a:schemeClr val="tx1"/>
                </a:solidFill>
              </a:rPr>
              <a:t>Force </a:t>
            </a:r>
            <a:r>
              <a:rPr lang="en-US" sz="1100" dirty="0">
                <a:solidFill>
                  <a:schemeClr val="tx1"/>
                </a:solidFill>
              </a:rPr>
              <a:t>write data to </a:t>
            </a:r>
            <a:r>
              <a:rPr lang="en-US" sz="1100" dirty="0" err="1">
                <a:solidFill>
                  <a:schemeClr val="tx1"/>
                </a:solidFill>
              </a:rPr>
              <a:t>iMC</a:t>
            </a:r>
            <a:r>
              <a:rPr lang="en-US" sz="1100" dirty="0">
                <a:solidFill>
                  <a:schemeClr val="tx1"/>
                </a:solidFill>
              </a:rPr>
              <a:t> </a:t>
            </a:r>
            <a:r>
              <a:rPr lang="en-US" sz="1100" dirty="0" smtClean="0">
                <a:solidFill>
                  <a:schemeClr val="tx1"/>
                </a:solidFill>
              </a:rPr>
              <a:t>and then to persistence before </a:t>
            </a:r>
            <a:r>
              <a:rPr lang="en-US" sz="1100" dirty="0">
                <a:solidFill>
                  <a:schemeClr val="tx1"/>
                </a:solidFill>
              </a:rPr>
              <a:t>completing write </a:t>
            </a:r>
            <a:r>
              <a:rPr lang="en-US" sz="1100" dirty="0" smtClean="0">
                <a:solidFill>
                  <a:schemeClr val="tx1"/>
                </a:solidFill>
              </a:rPr>
              <a:t>transaction</a:t>
            </a:r>
          </a:p>
          <a:p>
            <a:pPr marL="1604963" lvl="4" indent="-285750">
              <a:buFont typeface="Arial" panose="020B0604020202020204" pitchFamily="34" charset="0"/>
              <a:buChar char="•"/>
            </a:pPr>
            <a:r>
              <a:rPr lang="en-US" sz="1100" dirty="0" smtClean="0">
                <a:solidFill>
                  <a:schemeClr val="tx1"/>
                </a:solidFill>
              </a:rPr>
              <a:t>Utilize </a:t>
            </a:r>
            <a:r>
              <a:rPr lang="en-US" sz="1100" dirty="0">
                <a:solidFill>
                  <a:schemeClr val="tx1"/>
                </a:solidFill>
              </a:rPr>
              <a:t>new transaction type to flush list of persistent memory regions to </a:t>
            </a:r>
            <a:r>
              <a:rPr lang="en-US" sz="1100" dirty="0" err="1">
                <a:solidFill>
                  <a:schemeClr val="tx1"/>
                </a:solidFill>
              </a:rPr>
              <a:t>iMC</a:t>
            </a:r>
            <a:r>
              <a:rPr lang="en-US" sz="1100" dirty="0">
                <a:solidFill>
                  <a:schemeClr val="tx1"/>
                </a:solidFill>
              </a:rPr>
              <a:t> and then to persistence </a:t>
            </a:r>
            <a:r>
              <a:rPr lang="en-US" sz="1100" dirty="0" smtClean="0">
                <a:solidFill>
                  <a:schemeClr val="tx1"/>
                </a:solidFill>
              </a:rPr>
              <a:t>before </a:t>
            </a:r>
            <a:r>
              <a:rPr lang="en-US" sz="1100" dirty="0">
                <a:solidFill>
                  <a:schemeClr val="tx1"/>
                </a:solidFill>
              </a:rPr>
              <a:t>completing new </a:t>
            </a:r>
            <a:r>
              <a:rPr lang="en-US" sz="1100" dirty="0" smtClean="0">
                <a:solidFill>
                  <a:schemeClr val="tx1"/>
                </a:solidFill>
              </a:rPr>
              <a:t>transaction</a:t>
            </a:r>
            <a:endParaRPr lang="en-US" sz="1100" dirty="0">
              <a:solidFill>
                <a:schemeClr val="tx1"/>
              </a:solidFill>
            </a:endParaRPr>
          </a:p>
          <a:p>
            <a:pPr marL="857250" lvl="2" indent="-285750">
              <a:buFont typeface="Arial" panose="020B0604020202020204" pitchFamily="34" charset="0"/>
              <a:buChar char="•"/>
            </a:pPr>
            <a:r>
              <a:rPr lang="en-US" sz="1200" dirty="0" smtClean="0">
                <a:solidFill>
                  <a:schemeClr val="tx1"/>
                </a:solidFill>
              </a:rPr>
              <a:t>DDIO HW:</a:t>
            </a:r>
          </a:p>
          <a:p>
            <a:pPr marL="1255713" lvl="3" indent="-285750">
              <a:buFont typeface="Arial" panose="020B0604020202020204" pitchFamily="34" charset="0"/>
              <a:buChar char="•"/>
            </a:pPr>
            <a:r>
              <a:rPr lang="en-US" sz="1200" dirty="0" smtClean="0">
                <a:solidFill>
                  <a:schemeClr val="tx1"/>
                </a:solidFill>
              </a:rPr>
              <a:t>Make HW aware of persistent memory ranges and enable DDIO for DRAM and disable for persistent memory transactions on the fly</a:t>
            </a:r>
          </a:p>
        </p:txBody>
      </p:sp>
    </p:spTree>
    <p:extLst>
      <p:ext uri="{BB962C8B-B14F-4D97-AF65-F5344CB8AC3E}">
        <p14:creationId xmlns:p14="http://schemas.microsoft.com/office/powerpoint/2010/main" val="3815136766"/>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722745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white_intel_only">
  <a:themeElements>
    <a:clrScheme name="white_intel_only 2">
      <a:dk1>
        <a:srgbClr val="111111"/>
      </a:dk1>
      <a:lt1>
        <a:srgbClr val="FFFFFF"/>
      </a:lt1>
      <a:dk2>
        <a:srgbClr val="087EB9"/>
      </a:dk2>
      <a:lt2>
        <a:srgbClr val="0860A8"/>
      </a:lt2>
      <a:accent1>
        <a:srgbClr val="FF5C00"/>
      </a:accent1>
      <a:accent2>
        <a:srgbClr val="FDB605"/>
      </a:accent2>
      <a:accent3>
        <a:srgbClr val="FFFFFF"/>
      </a:accent3>
      <a:accent4>
        <a:srgbClr val="0D0D0D"/>
      </a:accent4>
      <a:accent5>
        <a:srgbClr val="FFB5AA"/>
      </a:accent5>
      <a:accent6>
        <a:srgbClr val="E5A504"/>
      </a:accent6>
      <a:hlink>
        <a:srgbClr val="0066FF"/>
      </a:hlink>
      <a:folHlink>
        <a:srgbClr val="379900"/>
      </a:folHlink>
    </a:clrScheme>
    <a:fontScheme name="white_intel_only">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white_intel_only 1">
        <a:dk1>
          <a:srgbClr val="111111"/>
        </a:dk1>
        <a:lt1>
          <a:srgbClr val="FFFFFF"/>
        </a:lt1>
        <a:dk2>
          <a:srgbClr val="087EB9"/>
        </a:dk2>
        <a:lt2>
          <a:srgbClr val="0860A8"/>
        </a:lt2>
        <a:accent1>
          <a:srgbClr val="FF5C00"/>
        </a:accent1>
        <a:accent2>
          <a:srgbClr val="FDB605"/>
        </a:accent2>
        <a:accent3>
          <a:srgbClr val="FFFFFF"/>
        </a:accent3>
        <a:accent4>
          <a:srgbClr val="0D0D0D"/>
        </a:accent4>
        <a:accent5>
          <a:srgbClr val="FFB5AA"/>
        </a:accent5>
        <a:accent6>
          <a:srgbClr val="E5A504"/>
        </a:accent6>
        <a:hlink>
          <a:srgbClr val="CCECFF"/>
        </a:hlink>
        <a:folHlink>
          <a:srgbClr val="379900"/>
        </a:folHlink>
      </a:clrScheme>
      <a:clrMap bg1="lt1" tx1="dk1" bg2="lt2" tx2="dk2" accent1="accent1" accent2="accent2" accent3="accent3" accent4="accent4" accent5="accent5" accent6="accent6" hlink="hlink" folHlink="folHlink"/>
    </a:extraClrScheme>
    <a:extraClrScheme>
      <a:clrScheme name="white_intel_only 2">
        <a:dk1>
          <a:srgbClr val="111111"/>
        </a:dk1>
        <a:lt1>
          <a:srgbClr val="FFFFFF"/>
        </a:lt1>
        <a:dk2>
          <a:srgbClr val="087EB9"/>
        </a:dk2>
        <a:lt2>
          <a:srgbClr val="0860A8"/>
        </a:lt2>
        <a:accent1>
          <a:srgbClr val="FF5C00"/>
        </a:accent1>
        <a:accent2>
          <a:srgbClr val="FDB605"/>
        </a:accent2>
        <a:accent3>
          <a:srgbClr val="FFFFFF"/>
        </a:accent3>
        <a:accent4>
          <a:srgbClr val="0D0D0D"/>
        </a:accent4>
        <a:accent5>
          <a:srgbClr val="FFB5AA"/>
        </a:accent5>
        <a:accent6>
          <a:srgbClr val="E5A504"/>
        </a:accent6>
        <a:hlink>
          <a:srgbClr val="0066FF"/>
        </a:hlink>
        <a:folHlink>
          <a:srgbClr val="37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intel3.0-blue">
  <a:themeElements>
    <a:clrScheme name="">
      <a:dk1>
        <a:srgbClr val="000000"/>
      </a:dk1>
      <a:lt1>
        <a:srgbClr val="FFFFFF"/>
      </a:lt1>
      <a:dk2>
        <a:srgbClr val="0860A8"/>
      </a:dk2>
      <a:lt2>
        <a:srgbClr val="FDB605"/>
      </a:lt2>
      <a:accent1>
        <a:srgbClr val="009900"/>
      </a:accent1>
      <a:accent2>
        <a:srgbClr val="FF5C00"/>
      </a:accent2>
      <a:accent3>
        <a:srgbClr val="AAB6D1"/>
      </a:accent3>
      <a:accent4>
        <a:srgbClr val="DADADA"/>
      </a:accent4>
      <a:accent5>
        <a:srgbClr val="AACAAA"/>
      </a:accent5>
      <a:accent6>
        <a:srgbClr val="E75300"/>
      </a:accent6>
      <a:hlink>
        <a:srgbClr val="AA014C"/>
      </a:hlink>
      <a:folHlink>
        <a:srgbClr val="567EB9"/>
      </a:folHlink>
    </a:clrScheme>
    <a:fontScheme name="1_intel3.0-blue">
      <a:majorFont>
        <a:latin typeface="Verdana"/>
        <a:ea typeface=""/>
        <a:cs typeface="Arial"/>
      </a:majorFont>
      <a:minorFont>
        <a:latin typeface="Verdan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intel3.0-blu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intel3.0-blu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1_intel3.0-blu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intel3.0-blu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intel3.0-blu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intel3.0-blu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1_intel3.0-blu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1_intel3.0-blue 8">
        <a:dk1>
          <a:srgbClr val="000000"/>
        </a:dk1>
        <a:lt1>
          <a:srgbClr val="FFFFFF"/>
        </a:lt1>
        <a:dk2>
          <a:srgbClr val="0034FF"/>
        </a:dk2>
        <a:lt2>
          <a:srgbClr val="FDB605"/>
        </a:lt2>
        <a:accent1>
          <a:srgbClr val="66CC33"/>
        </a:accent1>
        <a:accent2>
          <a:srgbClr val="FF6600"/>
        </a:accent2>
        <a:accent3>
          <a:srgbClr val="AAAEFF"/>
        </a:accent3>
        <a:accent4>
          <a:srgbClr val="DADADA"/>
        </a:accent4>
        <a:accent5>
          <a:srgbClr val="B8E2AD"/>
        </a:accent5>
        <a:accent6>
          <a:srgbClr val="E75C00"/>
        </a:accent6>
        <a:hlink>
          <a:srgbClr val="5BB3B9"/>
        </a:hlink>
        <a:folHlink>
          <a:srgbClr val="CC00FF"/>
        </a:folHlink>
      </a:clrScheme>
      <a:clrMap bg1="dk2" tx1="lt1" bg2="dk1" tx2="lt2" accent1="accent1" accent2="accent2" accent3="accent3" accent4="accent4" accent5="accent5" accent6="accent6" hlink="hlink" folHlink="folHlink"/>
    </a:extraClrScheme>
    <a:extraClrScheme>
      <a:clrScheme name="1_intel3.0-blue 9">
        <a:dk1>
          <a:srgbClr val="000000"/>
        </a:dk1>
        <a:lt1>
          <a:srgbClr val="FFFFFF"/>
        </a:lt1>
        <a:dk2>
          <a:srgbClr val="0034FF"/>
        </a:dk2>
        <a:lt2>
          <a:srgbClr val="FDB605"/>
        </a:lt2>
        <a:accent1>
          <a:srgbClr val="66CC33"/>
        </a:accent1>
        <a:accent2>
          <a:srgbClr val="FF6600"/>
        </a:accent2>
        <a:accent3>
          <a:srgbClr val="AAAEFF"/>
        </a:accent3>
        <a:accent4>
          <a:srgbClr val="DADADA"/>
        </a:accent4>
        <a:accent5>
          <a:srgbClr val="B8E2AD"/>
        </a:accent5>
        <a:accent6>
          <a:srgbClr val="E75C00"/>
        </a:accent6>
        <a:hlink>
          <a:srgbClr val="FFCC00"/>
        </a:hlink>
        <a:folHlink>
          <a:srgbClr val="CC00FF"/>
        </a:folHlink>
      </a:clrScheme>
      <a:clrMap bg1="dk2" tx1="lt1" bg2="dk1" tx2="lt2" accent1="accent1" accent2="accent2" accent3="accent3" accent4="accent4" accent5="accent5" accent6="accent6" hlink="hlink" folHlink="folHlink"/>
    </a:extraClrScheme>
    <a:extraClrScheme>
      <a:clrScheme name="1_intel3.0-blue 10">
        <a:dk1>
          <a:srgbClr val="000000"/>
        </a:dk1>
        <a:lt1>
          <a:srgbClr val="FFFFFF"/>
        </a:lt1>
        <a:dk2>
          <a:srgbClr val="0034FF"/>
        </a:dk2>
        <a:lt2>
          <a:srgbClr val="FDB605"/>
        </a:lt2>
        <a:accent1>
          <a:srgbClr val="66CC33"/>
        </a:accent1>
        <a:accent2>
          <a:srgbClr val="FF6600"/>
        </a:accent2>
        <a:accent3>
          <a:srgbClr val="AAAEFF"/>
        </a:accent3>
        <a:accent4>
          <a:srgbClr val="DADADA"/>
        </a:accent4>
        <a:accent5>
          <a:srgbClr val="B8E2AD"/>
        </a:accent5>
        <a:accent6>
          <a:srgbClr val="E75C00"/>
        </a:accent6>
        <a:hlink>
          <a:srgbClr val="009999"/>
        </a:hlink>
        <a:folHlink>
          <a:srgbClr val="CC00FF"/>
        </a:folHlink>
      </a:clrScheme>
      <a:clrMap bg1="dk2" tx1="lt1" bg2="dk1" tx2="lt2" accent1="accent1" accent2="accent2" accent3="accent3" accent4="accent4" accent5="accent5" accent6="accent6" hlink="hlink" folHlink="folHlink"/>
    </a:extraClrScheme>
    <a:extraClrScheme>
      <a:clrScheme name="1_intel3.0-blue 11">
        <a:dk1>
          <a:srgbClr val="000000"/>
        </a:dk1>
        <a:lt1>
          <a:srgbClr val="FFFFFF"/>
        </a:lt1>
        <a:dk2>
          <a:srgbClr val="0034FF"/>
        </a:dk2>
        <a:lt2>
          <a:srgbClr val="FDB605"/>
        </a:lt2>
        <a:accent1>
          <a:srgbClr val="66CC33"/>
        </a:accent1>
        <a:accent2>
          <a:srgbClr val="FF6600"/>
        </a:accent2>
        <a:accent3>
          <a:srgbClr val="AAAEFF"/>
        </a:accent3>
        <a:accent4>
          <a:srgbClr val="DADADA"/>
        </a:accent4>
        <a:accent5>
          <a:srgbClr val="B8E2AD"/>
        </a:accent5>
        <a:accent6>
          <a:srgbClr val="E75C00"/>
        </a:accent6>
        <a:hlink>
          <a:srgbClr val="009999"/>
        </a:hlink>
        <a:folHlink>
          <a:srgbClr val="CC0099"/>
        </a:folHlink>
      </a:clrScheme>
      <a:clrMap bg1="dk2" tx1="lt1" bg2="dk1" tx2="lt2" accent1="accent1" accent2="accent2" accent3="accent3" accent4="accent4" accent5="accent5" accent6="accent6" hlink="hlink" folHlink="folHlink"/>
    </a:extraClrScheme>
    <a:extraClrScheme>
      <a:clrScheme name="1_intel3.0-blue 12">
        <a:dk1>
          <a:srgbClr val="000000"/>
        </a:dk1>
        <a:lt1>
          <a:srgbClr val="FFFFFF"/>
        </a:lt1>
        <a:dk2>
          <a:srgbClr val="0034FF"/>
        </a:dk2>
        <a:lt2>
          <a:srgbClr val="FDB605"/>
        </a:lt2>
        <a:accent1>
          <a:srgbClr val="66CC33"/>
        </a:accent1>
        <a:accent2>
          <a:srgbClr val="FF6600"/>
        </a:accent2>
        <a:accent3>
          <a:srgbClr val="AAAEFF"/>
        </a:accent3>
        <a:accent4>
          <a:srgbClr val="DADADA"/>
        </a:accent4>
        <a:accent5>
          <a:srgbClr val="B8E2AD"/>
        </a:accent5>
        <a:accent6>
          <a:srgbClr val="E75C00"/>
        </a:accent6>
        <a:hlink>
          <a:srgbClr val="009999"/>
        </a:hlink>
        <a:folHlink>
          <a:srgbClr val="AA014C"/>
        </a:folHlink>
      </a:clrScheme>
      <a:clrMap bg1="dk2" tx1="lt1" bg2="dk1" tx2="lt2" accent1="accent1" accent2="accent2" accent3="accent3" accent4="accent4" accent5="accent5" accent6="accent6" hlink="hlink" folHlink="folHlink"/>
    </a:extraClrScheme>
    <a:extraClrScheme>
      <a:clrScheme name="1_intel3.0-blue 13">
        <a:dk1>
          <a:srgbClr val="000000"/>
        </a:dk1>
        <a:lt1>
          <a:srgbClr val="FFFFFF"/>
        </a:lt1>
        <a:dk2>
          <a:srgbClr val="0034FF"/>
        </a:dk2>
        <a:lt2>
          <a:srgbClr val="FDB605"/>
        </a:lt2>
        <a:accent1>
          <a:srgbClr val="66CC33"/>
        </a:accent1>
        <a:accent2>
          <a:srgbClr val="FF6600"/>
        </a:accent2>
        <a:accent3>
          <a:srgbClr val="AAAEFF"/>
        </a:accent3>
        <a:accent4>
          <a:srgbClr val="DADADA"/>
        </a:accent4>
        <a:accent5>
          <a:srgbClr val="B8E2AD"/>
        </a:accent5>
        <a:accent6>
          <a:srgbClr val="E75C00"/>
        </a:accent6>
        <a:hlink>
          <a:srgbClr val="00C5C0"/>
        </a:hlink>
        <a:folHlink>
          <a:srgbClr val="AA014C"/>
        </a:folHlink>
      </a:clrScheme>
      <a:clrMap bg1="dk2" tx1="lt1" bg2="dk1" tx2="lt2" accent1="accent1" accent2="accent2" accent3="accent3" accent4="accent4" accent5="accent5" accent6="accent6" hlink="hlink" folHlink="folHlink"/>
    </a:extraClrScheme>
    <a:extraClrScheme>
      <a:clrScheme name="1_intel3.0-blue 14">
        <a:dk1>
          <a:srgbClr val="000000"/>
        </a:dk1>
        <a:lt1>
          <a:srgbClr val="FFFFFF"/>
        </a:lt1>
        <a:dk2>
          <a:srgbClr val="0034FF"/>
        </a:dk2>
        <a:lt2>
          <a:srgbClr val="FDB605"/>
        </a:lt2>
        <a:accent1>
          <a:srgbClr val="66CC33"/>
        </a:accent1>
        <a:accent2>
          <a:srgbClr val="FF5C00"/>
        </a:accent2>
        <a:accent3>
          <a:srgbClr val="AAAEFF"/>
        </a:accent3>
        <a:accent4>
          <a:srgbClr val="DADADA"/>
        </a:accent4>
        <a:accent5>
          <a:srgbClr val="B8E2AD"/>
        </a:accent5>
        <a:accent6>
          <a:srgbClr val="E75300"/>
        </a:accent6>
        <a:hlink>
          <a:srgbClr val="00C5C0"/>
        </a:hlink>
        <a:folHlink>
          <a:srgbClr val="AA014C"/>
        </a:folHlink>
      </a:clrScheme>
      <a:clrMap bg1="dk2" tx1="lt1" bg2="dk1" tx2="lt2" accent1="accent1" accent2="accent2" accent3="accent3" accent4="accent4" accent5="accent5" accent6="accent6" hlink="hlink" folHlink="folHlink"/>
    </a:extraClrScheme>
    <a:extraClrScheme>
      <a:clrScheme name="1_intel3.0-blue 15">
        <a:dk1>
          <a:srgbClr val="000000"/>
        </a:dk1>
        <a:lt1>
          <a:srgbClr val="FFFFFF"/>
        </a:lt1>
        <a:dk2>
          <a:srgbClr val="0034FF"/>
        </a:dk2>
        <a:lt2>
          <a:srgbClr val="FDB605"/>
        </a:lt2>
        <a:accent1>
          <a:srgbClr val="66CC33"/>
        </a:accent1>
        <a:accent2>
          <a:srgbClr val="FF5C00"/>
        </a:accent2>
        <a:accent3>
          <a:srgbClr val="AAAEFF"/>
        </a:accent3>
        <a:accent4>
          <a:srgbClr val="DADADA"/>
        </a:accent4>
        <a:accent5>
          <a:srgbClr val="B8E2AD"/>
        </a:accent5>
        <a:accent6>
          <a:srgbClr val="E75300"/>
        </a:accent6>
        <a:hlink>
          <a:srgbClr val="10C8E1"/>
        </a:hlink>
        <a:folHlink>
          <a:srgbClr val="AA014C"/>
        </a:folHlink>
      </a:clrScheme>
      <a:clrMap bg1="dk2" tx1="lt1" bg2="dk1" tx2="lt2" accent1="accent1" accent2="accent2" accent3="accent3" accent4="accent4" accent5="accent5" accent6="accent6" hlink="hlink" folHlink="folHlink"/>
    </a:extraClrScheme>
    <a:extraClrScheme>
      <a:clrScheme name="1_intel3.0-blue 16">
        <a:dk1>
          <a:srgbClr val="000000"/>
        </a:dk1>
        <a:lt1>
          <a:srgbClr val="FFFFFF"/>
        </a:lt1>
        <a:dk2>
          <a:srgbClr val="0034FF"/>
        </a:dk2>
        <a:lt2>
          <a:srgbClr val="FDB605"/>
        </a:lt2>
        <a:accent1>
          <a:srgbClr val="66CC33"/>
        </a:accent1>
        <a:accent2>
          <a:srgbClr val="FF5C00"/>
        </a:accent2>
        <a:accent3>
          <a:srgbClr val="AAAEFF"/>
        </a:accent3>
        <a:accent4>
          <a:srgbClr val="DADADA"/>
        </a:accent4>
        <a:accent5>
          <a:srgbClr val="B8E2AD"/>
        </a:accent5>
        <a:accent6>
          <a:srgbClr val="E75300"/>
        </a:accent6>
        <a:hlink>
          <a:srgbClr val="10C8E1"/>
        </a:hlink>
        <a:folHlink>
          <a:srgbClr val="F3016E"/>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intel3.0-blue">
  <a:themeElements>
    <a:clrScheme name="">
      <a:dk1>
        <a:srgbClr val="000000"/>
      </a:dk1>
      <a:lt1>
        <a:srgbClr val="FFFFFF"/>
      </a:lt1>
      <a:dk2>
        <a:srgbClr val="0860A8"/>
      </a:dk2>
      <a:lt2>
        <a:srgbClr val="000000"/>
      </a:lt2>
      <a:accent1>
        <a:srgbClr val="009900"/>
      </a:accent1>
      <a:accent2>
        <a:srgbClr val="FF5C00"/>
      </a:accent2>
      <a:accent3>
        <a:srgbClr val="FFFFFF"/>
      </a:accent3>
      <a:accent4>
        <a:srgbClr val="000000"/>
      </a:accent4>
      <a:accent5>
        <a:srgbClr val="AACAAA"/>
      </a:accent5>
      <a:accent6>
        <a:srgbClr val="E75300"/>
      </a:accent6>
      <a:hlink>
        <a:srgbClr val="AA014C"/>
      </a:hlink>
      <a:folHlink>
        <a:srgbClr val="567EB9"/>
      </a:folHlink>
    </a:clrScheme>
    <a:fontScheme name="intel3.0-blue">
      <a:majorFont>
        <a:latin typeface="Verdana"/>
        <a:ea typeface=""/>
        <a:cs typeface="Arial"/>
      </a:majorFont>
      <a:minorFont>
        <a:latin typeface="Verdan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intel3.0-blu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ntel3.0-blu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intel3.0-blu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intel3.0-blu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intel3.0-blu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intel3.0-blu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intel3.0-blu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intel3.0-blue 8">
        <a:dk1>
          <a:srgbClr val="000000"/>
        </a:dk1>
        <a:lt1>
          <a:srgbClr val="FFFFFF"/>
        </a:lt1>
        <a:dk2>
          <a:srgbClr val="0034FF"/>
        </a:dk2>
        <a:lt2>
          <a:srgbClr val="FDB605"/>
        </a:lt2>
        <a:accent1>
          <a:srgbClr val="66CC33"/>
        </a:accent1>
        <a:accent2>
          <a:srgbClr val="FF6600"/>
        </a:accent2>
        <a:accent3>
          <a:srgbClr val="AAAEFF"/>
        </a:accent3>
        <a:accent4>
          <a:srgbClr val="DADADA"/>
        </a:accent4>
        <a:accent5>
          <a:srgbClr val="B8E2AD"/>
        </a:accent5>
        <a:accent6>
          <a:srgbClr val="E75C00"/>
        </a:accent6>
        <a:hlink>
          <a:srgbClr val="5BB3B9"/>
        </a:hlink>
        <a:folHlink>
          <a:srgbClr val="CC00FF"/>
        </a:folHlink>
      </a:clrScheme>
      <a:clrMap bg1="dk2" tx1="lt1" bg2="dk1" tx2="lt2" accent1="accent1" accent2="accent2" accent3="accent3" accent4="accent4" accent5="accent5" accent6="accent6" hlink="hlink" folHlink="folHlink"/>
    </a:extraClrScheme>
    <a:extraClrScheme>
      <a:clrScheme name="intel3.0-blue 9">
        <a:dk1>
          <a:srgbClr val="000000"/>
        </a:dk1>
        <a:lt1>
          <a:srgbClr val="FFFFFF"/>
        </a:lt1>
        <a:dk2>
          <a:srgbClr val="0034FF"/>
        </a:dk2>
        <a:lt2>
          <a:srgbClr val="FDB605"/>
        </a:lt2>
        <a:accent1>
          <a:srgbClr val="66CC33"/>
        </a:accent1>
        <a:accent2>
          <a:srgbClr val="FF6600"/>
        </a:accent2>
        <a:accent3>
          <a:srgbClr val="AAAEFF"/>
        </a:accent3>
        <a:accent4>
          <a:srgbClr val="DADADA"/>
        </a:accent4>
        <a:accent5>
          <a:srgbClr val="B8E2AD"/>
        </a:accent5>
        <a:accent6>
          <a:srgbClr val="E75C00"/>
        </a:accent6>
        <a:hlink>
          <a:srgbClr val="FFCC00"/>
        </a:hlink>
        <a:folHlink>
          <a:srgbClr val="CC00FF"/>
        </a:folHlink>
      </a:clrScheme>
      <a:clrMap bg1="dk2" tx1="lt1" bg2="dk1" tx2="lt2" accent1="accent1" accent2="accent2" accent3="accent3" accent4="accent4" accent5="accent5" accent6="accent6" hlink="hlink" folHlink="folHlink"/>
    </a:extraClrScheme>
    <a:extraClrScheme>
      <a:clrScheme name="intel3.0-blue 10">
        <a:dk1>
          <a:srgbClr val="000000"/>
        </a:dk1>
        <a:lt1>
          <a:srgbClr val="FFFFFF"/>
        </a:lt1>
        <a:dk2>
          <a:srgbClr val="0034FF"/>
        </a:dk2>
        <a:lt2>
          <a:srgbClr val="FDB605"/>
        </a:lt2>
        <a:accent1>
          <a:srgbClr val="66CC33"/>
        </a:accent1>
        <a:accent2>
          <a:srgbClr val="FF6600"/>
        </a:accent2>
        <a:accent3>
          <a:srgbClr val="AAAEFF"/>
        </a:accent3>
        <a:accent4>
          <a:srgbClr val="DADADA"/>
        </a:accent4>
        <a:accent5>
          <a:srgbClr val="B8E2AD"/>
        </a:accent5>
        <a:accent6>
          <a:srgbClr val="E75C00"/>
        </a:accent6>
        <a:hlink>
          <a:srgbClr val="009999"/>
        </a:hlink>
        <a:folHlink>
          <a:srgbClr val="CC00FF"/>
        </a:folHlink>
      </a:clrScheme>
      <a:clrMap bg1="dk2" tx1="lt1" bg2="dk1" tx2="lt2" accent1="accent1" accent2="accent2" accent3="accent3" accent4="accent4" accent5="accent5" accent6="accent6" hlink="hlink" folHlink="folHlink"/>
    </a:extraClrScheme>
    <a:extraClrScheme>
      <a:clrScheme name="intel3.0-blue 11">
        <a:dk1>
          <a:srgbClr val="000000"/>
        </a:dk1>
        <a:lt1>
          <a:srgbClr val="FFFFFF"/>
        </a:lt1>
        <a:dk2>
          <a:srgbClr val="0034FF"/>
        </a:dk2>
        <a:lt2>
          <a:srgbClr val="FDB605"/>
        </a:lt2>
        <a:accent1>
          <a:srgbClr val="66CC33"/>
        </a:accent1>
        <a:accent2>
          <a:srgbClr val="FF6600"/>
        </a:accent2>
        <a:accent3>
          <a:srgbClr val="AAAEFF"/>
        </a:accent3>
        <a:accent4>
          <a:srgbClr val="DADADA"/>
        </a:accent4>
        <a:accent5>
          <a:srgbClr val="B8E2AD"/>
        </a:accent5>
        <a:accent6>
          <a:srgbClr val="E75C00"/>
        </a:accent6>
        <a:hlink>
          <a:srgbClr val="009999"/>
        </a:hlink>
        <a:folHlink>
          <a:srgbClr val="CC0099"/>
        </a:folHlink>
      </a:clrScheme>
      <a:clrMap bg1="dk2" tx1="lt1" bg2="dk1" tx2="lt2" accent1="accent1" accent2="accent2" accent3="accent3" accent4="accent4" accent5="accent5" accent6="accent6" hlink="hlink" folHlink="folHlink"/>
    </a:extraClrScheme>
    <a:extraClrScheme>
      <a:clrScheme name="intel3.0-blue 12">
        <a:dk1>
          <a:srgbClr val="000000"/>
        </a:dk1>
        <a:lt1>
          <a:srgbClr val="FFFFFF"/>
        </a:lt1>
        <a:dk2>
          <a:srgbClr val="0034FF"/>
        </a:dk2>
        <a:lt2>
          <a:srgbClr val="FDB605"/>
        </a:lt2>
        <a:accent1>
          <a:srgbClr val="66CC33"/>
        </a:accent1>
        <a:accent2>
          <a:srgbClr val="FF6600"/>
        </a:accent2>
        <a:accent3>
          <a:srgbClr val="AAAEFF"/>
        </a:accent3>
        <a:accent4>
          <a:srgbClr val="DADADA"/>
        </a:accent4>
        <a:accent5>
          <a:srgbClr val="B8E2AD"/>
        </a:accent5>
        <a:accent6>
          <a:srgbClr val="E75C00"/>
        </a:accent6>
        <a:hlink>
          <a:srgbClr val="009999"/>
        </a:hlink>
        <a:folHlink>
          <a:srgbClr val="AA014C"/>
        </a:folHlink>
      </a:clrScheme>
      <a:clrMap bg1="dk2" tx1="lt1" bg2="dk1" tx2="lt2" accent1="accent1" accent2="accent2" accent3="accent3" accent4="accent4" accent5="accent5" accent6="accent6" hlink="hlink" folHlink="folHlink"/>
    </a:extraClrScheme>
    <a:extraClrScheme>
      <a:clrScheme name="intel3.0-blue 13">
        <a:dk1>
          <a:srgbClr val="000000"/>
        </a:dk1>
        <a:lt1>
          <a:srgbClr val="FFFFFF"/>
        </a:lt1>
        <a:dk2>
          <a:srgbClr val="0034FF"/>
        </a:dk2>
        <a:lt2>
          <a:srgbClr val="FDB605"/>
        </a:lt2>
        <a:accent1>
          <a:srgbClr val="66CC33"/>
        </a:accent1>
        <a:accent2>
          <a:srgbClr val="FF6600"/>
        </a:accent2>
        <a:accent3>
          <a:srgbClr val="AAAEFF"/>
        </a:accent3>
        <a:accent4>
          <a:srgbClr val="DADADA"/>
        </a:accent4>
        <a:accent5>
          <a:srgbClr val="B8E2AD"/>
        </a:accent5>
        <a:accent6>
          <a:srgbClr val="E75C00"/>
        </a:accent6>
        <a:hlink>
          <a:srgbClr val="00C5C0"/>
        </a:hlink>
        <a:folHlink>
          <a:srgbClr val="AA014C"/>
        </a:folHlink>
      </a:clrScheme>
      <a:clrMap bg1="dk2" tx1="lt1" bg2="dk1" tx2="lt2" accent1="accent1" accent2="accent2" accent3="accent3" accent4="accent4" accent5="accent5" accent6="accent6" hlink="hlink" folHlink="folHlink"/>
    </a:extraClrScheme>
    <a:extraClrScheme>
      <a:clrScheme name="intel3.0-blue 14">
        <a:dk1>
          <a:srgbClr val="000000"/>
        </a:dk1>
        <a:lt1>
          <a:srgbClr val="FFFFFF"/>
        </a:lt1>
        <a:dk2>
          <a:srgbClr val="0034FF"/>
        </a:dk2>
        <a:lt2>
          <a:srgbClr val="FDB605"/>
        </a:lt2>
        <a:accent1>
          <a:srgbClr val="66CC33"/>
        </a:accent1>
        <a:accent2>
          <a:srgbClr val="FF5C00"/>
        </a:accent2>
        <a:accent3>
          <a:srgbClr val="AAAEFF"/>
        </a:accent3>
        <a:accent4>
          <a:srgbClr val="DADADA"/>
        </a:accent4>
        <a:accent5>
          <a:srgbClr val="B8E2AD"/>
        </a:accent5>
        <a:accent6>
          <a:srgbClr val="E75300"/>
        </a:accent6>
        <a:hlink>
          <a:srgbClr val="00C5C0"/>
        </a:hlink>
        <a:folHlink>
          <a:srgbClr val="AA014C"/>
        </a:folHlink>
      </a:clrScheme>
      <a:clrMap bg1="dk2" tx1="lt1" bg2="dk1" tx2="lt2" accent1="accent1" accent2="accent2" accent3="accent3" accent4="accent4" accent5="accent5" accent6="accent6" hlink="hlink" folHlink="folHlink"/>
    </a:extraClrScheme>
    <a:extraClrScheme>
      <a:clrScheme name="intel3.0-blue 15">
        <a:dk1>
          <a:srgbClr val="000000"/>
        </a:dk1>
        <a:lt1>
          <a:srgbClr val="FFFFFF"/>
        </a:lt1>
        <a:dk2>
          <a:srgbClr val="0034FF"/>
        </a:dk2>
        <a:lt2>
          <a:srgbClr val="FDB605"/>
        </a:lt2>
        <a:accent1>
          <a:srgbClr val="66CC33"/>
        </a:accent1>
        <a:accent2>
          <a:srgbClr val="FF5C00"/>
        </a:accent2>
        <a:accent3>
          <a:srgbClr val="AAAEFF"/>
        </a:accent3>
        <a:accent4>
          <a:srgbClr val="DADADA"/>
        </a:accent4>
        <a:accent5>
          <a:srgbClr val="B8E2AD"/>
        </a:accent5>
        <a:accent6>
          <a:srgbClr val="E75300"/>
        </a:accent6>
        <a:hlink>
          <a:srgbClr val="10C8E1"/>
        </a:hlink>
        <a:folHlink>
          <a:srgbClr val="AA014C"/>
        </a:folHlink>
      </a:clrScheme>
      <a:clrMap bg1="dk2" tx1="lt1" bg2="dk1" tx2="lt2" accent1="accent1" accent2="accent2" accent3="accent3" accent4="accent4" accent5="accent5" accent6="accent6" hlink="hlink" folHlink="folHlink"/>
    </a:extraClrScheme>
    <a:extraClrScheme>
      <a:clrScheme name="intel3.0-blue 16">
        <a:dk1>
          <a:srgbClr val="000000"/>
        </a:dk1>
        <a:lt1>
          <a:srgbClr val="FFFFFF"/>
        </a:lt1>
        <a:dk2>
          <a:srgbClr val="0034FF"/>
        </a:dk2>
        <a:lt2>
          <a:srgbClr val="FDB605"/>
        </a:lt2>
        <a:accent1>
          <a:srgbClr val="66CC33"/>
        </a:accent1>
        <a:accent2>
          <a:srgbClr val="FF5C00"/>
        </a:accent2>
        <a:accent3>
          <a:srgbClr val="AAAEFF"/>
        </a:accent3>
        <a:accent4>
          <a:srgbClr val="DADADA"/>
        </a:accent4>
        <a:accent5>
          <a:srgbClr val="B8E2AD"/>
        </a:accent5>
        <a:accent6>
          <a:srgbClr val="E75300"/>
        </a:accent6>
        <a:hlink>
          <a:srgbClr val="10C8E1"/>
        </a:hlink>
        <a:folHlink>
          <a:srgbClr val="F3016E"/>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CR2 0 Requirements v1 3 and Feedback">
  <a:themeElements>
    <a:clrScheme name="Intel New Scheme">
      <a:dk1>
        <a:sysClr val="windowText" lastClr="000000"/>
      </a:dk1>
      <a:lt1>
        <a:sysClr val="window" lastClr="FFFFFF"/>
      </a:lt1>
      <a:dk2>
        <a:srgbClr val="004280"/>
      </a:dk2>
      <a:lt2>
        <a:srgbClr val="B1BABF"/>
      </a:lt2>
      <a:accent1>
        <a:srgbClr val="0071C5"/>
      </a:accent1>
      <a:accent2>
        <a:srgbClr val="00AEEF"/>
      </a:accent2>
      <a:accent3>
        <a:srgbClr val="8DC8E8"/>
      </a:accent3>
      <a:accent4>
        <a:srgbClr val="FFDA00"/>
      </a:accent4>
      <a:accent5>
        <a:srgbClr val="FDB813"/>
      </a:accent5>
      <a:accent6>
        <a:srgbClr val="A6CE39"/>
      </a:accent6>
      <a:hlink>
        <a:srgbClr val="939598"/>
      </a:hlink>
      <a:folHlink>
        <a:srgbClr val="ED1C24"/>
      </a:folHlink>
    </a:clrScheme>
    <a:fontScheme name="Intel">
      <a:majorFont>
        <a:latin typeface="Neo Sans Intel Light"/>
        <a:ea typeface=""/>
        <a:cs typeface=""/>
      </a:majorFont>
      <a:minorFont>
        <a:latin typeface="Neo Sans Inte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a:solidFill>
            <a:schemeClr val="tx1"/>
          </a:solid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ln>
          <a:solidFill>
            <a:schemeClr val="tx2"/>
          </a:solidFill>
        </a:ln>
        <a:effectLst/>
      </a:spPr>
      <a:bodyPr/>
      <a:lstStyle/>
      <a:style>
        <a:lnRef idx="2">
          <a:schemeClr val="accent1"/>
        </a:lnRef>
        <a:fillRef idx="0">
          <a:schemeClr val="accent1"/>
        </a:fillRef>
        <a:effectRef idx="1">
          <a:schemeClr val="accent1"/>
        </a:effectRef>
        <a:fontRef idx="minor">
          <a:schemeClr val="tx1"/>
        </a:fontRef>
      </a:style>
    </a:lnDef>
    <a:txDef>
      <a:spPr>
        <a:noFill/>
      </a:spPr>
      <a:bodyPr wrap="none" rtlCol="0">
        <a:spAutoFit/>
      </a:bodyPr>
      <a:lstStyle>
        <a:defPPr>
          <a:defRPr sz="1000" dirty="0" smtClean="0">
            <a:solidFill>
              <a:schemeClr val="tx2"/>
            </a:solidFill>
            <a:latin typeface="Neo Sans Intel"/>
            <a:cs typeface="Neo Sans Intel"/>
          </a:defRPr>
        </a:defPPr>
      </a:lstStyle>
    </a:txDef>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DCG_PlaybookTemplate</Template>
  <TotalTime>5319</TotalTime>
  <Words>804</Words>
  <Application>Microsoft Office PowerPoint</Application>
  <PresentationFormat>On-screen Show (16:9)</PresentationFormat>
  <Paragraphs>171</Paragraphs>
  <Slides>7</Slides>
  <Notes>1</Notes>
  <HiddenSlides>0</HiddenSlides>
  <MMClips>0</MMClips>
  <ScaleCrop>false</ScaleCrop>
  <HeadingPairs>
    <vt:vector size="6" baseType="variant">
      <vt:variant>
        <vt:lpstr>Fonts Used</vt:lpstr>
      </vt:variant>
      <vt:variant>
        <vt:i4>12</vt:i4>
      </vt:variant>
      <vt:variant>
        <vt:lpstr>Theme</vt:lpstr>
      </vt:variant>
      <vt:variant>
        <vt:i4>4</vt:i4>
      </vt:variant>
      <vt:variant>
        <vt:lpstr>Slide Titles</vt:lpstr>
      </vt:variant>
      <vt:variant>
        <vt:i4>7</vt:i4>
      </vt:variant>
    </vt:vector>
  </HeadingPairs>
  <TitlesOfParts>
    <vt:vector size="23" baseType="lpstr">
      <vt:lpstr>Arial</vt:lpstr>
      <vt:lpstr>Calibri</vt:lpstr>
      <vt:lpstr>Intel Clear</vt:lpstr>
      <vt:lpstr>Intel Clear Light</vt:lpstr>
      <vt:lpstr>Lucida Grande</vt:lpstr>
      <vt:lpstr>Neo Sans Intel</vt:lpstr>
      <vt:lpstr>Neo Sans Intel Light</vt:lpstr>
      <vt:lpstr>Neo Sans Intel Medium</vt:lpstr>
      <vt:lpstr>Tahoma</vt:lpstr>
      <vt:lpstr>Times</vt:lpstr>
      <vt:lpstr>Verdana</vt:lpstr>
      <vt:lpstr>Wingdings</vt:lpstr>
      <vt:lpstr>white_intel_only</vt:lpstr>
      <vt:lpstr>1_intel3.0-blue</vt:lpstr>
      <vt:lpstr>intel3.0-blue</vt:lpstr>
      <vt:lpstr>CR2 0 Requirements v1 3 and Feedback</vt:lpstr>
      <vt:lpstr>RDMA with byte-addressable PM RDMA Write Semantics to Remote Persistent Memory An Intel Perspective when utilizing Intel HW</vt:lpstr>
      <vt:lpstr>RDMA with DRAM – Intel HW Architecture</vt:lpstr>
      <vt:lpstr>RDMA with byte-addressable PM – Intel HW Architecture</vt:lpstr>
      <vt:lpstr>RDMA with byte-addressable PM – Intel HW Architecture</vt:lpstr>
      <vt:lpstr>RDMA with byte-addressable PM – Intel HW Architecture</vt:lpstr>
      <vt:lpstr>RDMA with byte-addressable PM – Intel HW Architecture</vt:lpstr>
      <vt:lpstr>PowerPoint Presentation</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28pt Light Title of Presentation Title of Presentation Line Two</dc:title>
  <dc:creator>b-chetd@microsoft.com</dc:creator>
  <cp:lastModifiedBy>Douglas, Chet R</cp:lastModifiedBy>
  <cp:revision>214</cp:revision>
  <dcterms:created xsi:type="dcterms:W3CDTF">2013-08-14T20:28:15Z</dcterms:created>
  <dcterms:modified xsi:type="dcterms:W3CDTF">2014-12-02T23:09:51Z</dcterms:modified>
</cp:coreProperties>
</file>