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30" r:id="rId2"/>
  </p:sldMasterIdLst>
  <p:notesMasterIdLst>
    <p:notesMasterId r:id="rId43"/>
  </p:notesMasterIdLst>
  <p:handoutMasterIdLst>
    <p:handoutMasterId r:id="rId44"/>
  </p:handoutMasterIdLst>
  <p:sldIdLst>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303" r:id="rId25"/>
    <p:sldId id="298" r:id="rId26"/>
    <p:sldId id="284" r:id="rId27"/>
    <p:sldId id="313" r:id="rId28"/>
    <p:sldId id="286" r:id="rId29"/>
    <p:sldId id="312" r:id="rId30"/>
    <p:sldId id="307" r:id="rId31"/>
    <p:sldId id="309" r:id="rId32"/>
    <p:sldId id="308" r:id="rId33"/>
    <p:sldId id="315" r:id="rId34"/>
    <p:sldId id="288" r:id="rId35"/>
    <p:sldId id="314" r:id="rId36"/>
    <p:sldId id="290" r:id="rId37"/>
    <p:sldId id="291" r:id="rId38"/>
    <p:sldId id="292" r:id="rId39"/>
    <p:sldId id="297" r:id="rId40"/>
    <p:sldId id="294" r:id="rId41"/>
    <p:sldId id="316" r:id="rId4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4" charset="-128"/>
        <a:cs typeface="+mn-cs"/>
      </a:defRPr>
    </a:lvl5pPr>
    <a:lvl6pPr marL="2286000" algn="l" defTabSz="914400" rtl="0" eaLnBrk="1" latinLnBrk="0" hangingPunct="1">
      <a:defRPr kern="1200">
        <a:solidFill>
          <a:schemeClr val="tx1"/>
        </a:solidFill>
        <a:latin typeface="Arial" charset="0"/>
        <a:ea typeface="ＭＳ Ｐゴシック" pitchFamily="4" charset="-128"/>
        <a:cs typeface="+mn-cs"/>
      </a:defRPr>
    </a:lvl6pPr>
    <a:lvl7pPr marL="2743200" algn="l" defTabSz="914400" rtl="0" eaLnBrk="1" latinLnBrk="0" hangingPunct="1">
      <a:defRPr kern="1200">
        <a:solidFill>
          <a:schemeClr val="tx1"/>
        </a:solidFill>
        <a:latin typeface="Arial" charset="0"/>
        <a:ea typeface="ＭＳ Ｐゴシック" pitchFamily="4" charset="-128"/>
        <a:cs typeface="+mn-cs"/>
      </a:defRPr>
    </a:lvl7pPr>
    <a:lvl8pPr marL="3200400" algn="l" defTabSz="914400" rtl="0" eaLnBrk="1" latinLnBrk="0" hangingPunct="1">
      <a:defRPr kern="1200">
        <a:solidFill>
          <a:schemeClr val="tx1"/>
        </a:solidFill>
        <a:latin typeface="Arial" charset="0"/>
        <a:ea typeface="ＭＳ Ｐゴシック" pitchFamily="4" charset="-128"/>
        <a:cs typeface="+mn-cs"/>
      </a:defRPr>
    </a:lvl8pPr>
    <a:lvl9pPr marL="3657600" algn="l" defTabSz="914400" rtl="0" eaLnBrk="1" latinLnBrk="0" hangingPunct="1">
      <a:defRPr kern="1200">
        <a:solidFill>
          <a:schemeClr val="tx1"/>
        </a:solidFill>
        <a:latin typeface="Arial" charset="0"/>
        <a:ea typeface="ＭＳ Ｐゴシック" pitchFamily="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8" autoAdjust="0"/>
    <p:restoredTop sz="94687" autoAdjust="0"/>
  </p:normalViewPr>
  <p:slideViewPr>
    <p:cSldViewPr snapToObjects="1">
      <p:cViewPr varScale="1">
        <p:scale>
          <a:sx n="98" d="100"/>
          <a:sy n="98" d="100"/>
        </p:scale>
        <p:origin x="-1248" y="-90"/>
      </p:cViewPr>
      <p:guideLst>
        <p:guide orient="horz" pos="2112"/>
        <p:guide pos="12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14088"/>
    </p:cViewPr>
  </p:sorterViewPr>
  <p:notesViewPr>
    <p:cSldViewPr snapToObjects="1">
      <p:cViewPr varScale="1">
        <p:scale>
          <a:sx n="76" d="100"/>
          <a:sy n="76" d="100"/>
        </p:scale>
        <p:origin x="-201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mshefty\Documents\Work\rs-perf.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64-Byte Ping-Pong Latency (us)</a:t>
            </a:r>
          </a:p>
        </c:rich>
      </c:tx>
      <c:layout>
        <c:manualLayout>
          <c:xMode val="edge"/>
          <c:yMode val="edge"/>
          <c:x val="0.26719444444444446"/>
          <c:y val="6.4814814814814811E-2"/>
        </c:manualLayout>
      </c:layout>
      <c:overlay val="1"/>
      <c:spPr>
        <a:solidFill>
          <a:schemeClr val="bg1"/>
        </a:solidFill>
      </c:spPr>
    </c:title>
    <c:autoTitleDeleted val="0"/>
    <c:plotArea>
      <c:layout/>
      <c:barChart>
        <c:barDir val="col"/>
        <c:grouping val="clustered"/>
        <c:varyColors val="0"/>
        <c:ser>
          <c:idx val="0"/>
          <c:order val="0"/>
          <c:invertIfNegative val="0"/>
          <c:dPt>
            <c:idx val="0"/>
            <c:invertIfNegative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c:spPr>
          </c:dPt>
          <c:dPt>
            <c:idx val="1"/>
            <c:invertIfNegative val="0"/>
            <c:bubble3D val="0"/>
            <c:spPr>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0" scaled="1"/>
                <a:tileRect/>
              </a:gradFill>
            </c:spPr>
          </c:dPt>
          <c:dPt>
            <c:idx val="2"/>
            <c:invertIfNegative val="0"/>
            <c:bubble3D val="0"/>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dPt>
          <c:dPt>
            <c:idx val="3"/>
            <c:invertIfNegative val="0"/>
            <c:bubble3D val="0"/>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dPt>
          <c:cat>
            <c:strRef>
              <c:f>Compare!$H$2:$K$2</c:f>
              <c:strCache>
                <c:ptCount val="4"/>
                <c:pt idx="0">
                  <c:v>IPoIB</c:v>
                </c:pt>
                <c:pt idx="1">
                  <c:v>SDP</c:v>
                </c:pt>
                <c:pt idx="2">
                  <c:v>RSOCKET</c:v>
                </c:pt>
                <c:pt idx="3">
                  <c:v>IB</c:v>
                </c:pt>
              </c:strCache>
            </c:strRef>
          </c:cat>
          <c:val>
            <c:numRef>
              <c:f>Compare!$H$3:$K$3</c:f>
              <c:numCache>
                <c:formatCode>General</c:formatCode>
                <c:ptCount val="4"/>
                <c:pt idx="0">
                  <c:v>19.57</c:v>
                </c:pt>
                <c:pt idx="1">
                  <c:v>4.21</c:v>
                </c:pt>
                <c:pt idx="2">
                  <c:v>1.71</c:v>
                </c:pt>
                <c:pt idx="3">
                  <c:v>1.33</c:v>
                </c:pt>
              </c:numCache>
            </c:numRef>
          </c:val>
        </c:ser>
        <c:dLbls>
          <c:showLegendKey val="0"/>
          <c:showVal val="0"/>
          <c:showCatName val="0"/>
          <c:showSerName val="0"/>
          <c:showPercent val="0"/>
          <c:showBubbleSize val="0"/>
        </c:dLbls>
        <c:gapWidth val="150"/>
        <c:axId val="94691328"/>
        <c:axId val="94692864"/>
      </c:barChart>
      <c:catAx>
        <c:axId val="94691328"/>
        <c:scaling>
          <c:orientation val="minMax"/>
        </c:scaling>
        <c:delete val="0"/>
        <c:axPos val="b"/>
        <c:majorTickMark val="out"/>
        <c:minorTickMark val="none"/>
        <c:tickLblPos val="nextTo"/>
        <c:crossAx val="94692864"/>
        <c:crosses val="autoZero"/>
        <c:auto val="1"/>
        <c:lblAlgn val="ctr"/>
        <c:lblOffset val="100"/>
        <c:noMultiLvlLbl val="0"/>
      </c:catAx>
      <c:valAx>
        <c:axId val="94692864"/>
        <c:scaling>
          <c:orientation val="minMax"/>
          <c:max val="10"/>
          <c:min val="0"/>
        </c:scaling>
        <c:delete val="0"/>
        <c:axPos val="l"/>
        <c:majorGridlines/>
        <c:numFmt formatCode="General" sourceLinked="1"/>
        <c:majorTickMark val="out"/>
        <c:minorTickMark val="none"/>
        <c:tickLblPos val="nextTo"/>
        <c:crossAx val="94691328"/>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IBM 1 MB (us)</a:t>
            </a:r>
          </a:p>
        </c:rich>
      </c:tx>
      <c:layout>
        <c:manualLayout>
          <c:xMode val="edge"/>
          <c:yMode val="edge"/>
          <c:x val="0.191174333529611"/>
          <c:y val="5.5555555555555552E-2"/>
        </c:manualLayout>
      </c:layout>
      <c:overlay val="1"/>
    </c:title>
    <c:autoTitleDeleted val="0"/>
    <c:plotArea>
      <c:layout/>
      <c:barChart>
        <c:barDir val="col"/>
        <c:grouping val="clustered"/>
        <c:varyColors val="0"/>
        <c:ser>
          <c:idx val="0"/>
          <c:order val="0"/>
          <c:tx>
            <c:strRef>
              <c:f>'IMB 64'!$C$1</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('IMB 64'!$B$58:$B$59,'IMB 64'!$B$64:$B$65)</c:f>
              <c:strCache>
                <c:ptCount val="4"/>
                <c:pt idx="0">
                  <c:v>Allgather</c:v>
                </c:pt>
                <c:pt idx="1">
                  <c:v>Allgatherv</c:v>
                </c:pt>
                <c:pt idx="2">
                  <c:v>Alltoall</c:v>
                </c:pt>
                <c:pt idx="3">
                  <c:v>Alltoallv</c:v>
                </c:pt>
              </c:strCache>
            </c:strRef>
          </c:cat>
          <c:val>
            <c:numRef>
              <c:f>('IMB 64'!$C$58:$C$59,'IMB 64'!$C$64:$C$65)</c:f>
              <c:numCache>
                <c:formatCode>General</c:formatCode>
                <c:ptCount val="4"/>
                <c:pt idx="0">
                  <c:v>209177.06</c:v>
                </c:pt>
                <c:pt idx="1">
                  <c:v>208600.6</c:v>
                </c:pt>
                <c:pt idx="2">
                  <c:v>257261.97</c:v>
                </c:pt>
                <c:pt idx="3">
                  <c:v>276003.36</c:v>
                </c:pt>
              </c:numCache>
            </c:numRef>
          </c:val>
        </c:ser>
        <c:ser>
          <c:idx val="1"/>
          <c:order val="1"/>
          <c:tx>
            <c:strRef>
              <c:f>'IMB 64'!$D$1</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('IMB 64'!$B$58:$B$59,'IMB 64'!$B$64:$B$65)</c:f>
              <c:strCache>
                <c:ptCount val="4"/>
                <c:pt idx="0">
                  <c:v>Allgather</c:v>
                </c:pt>
                <c:pt idx="1">
                  <c:v>Allgatherv</c:v>
                </c:pt>
                <c:pt idx="2">
                  <c:v>Alltoall</c:v>
                </c:pt>
                <c:pt idx="3">
                  <c:v>Alltoallv</c:v>
                </c:pt>
              </c:strCache>
            </c:strRef>
          </c:cat>
          <c:val>
            <c:numRef>
              <c:f>('IMB 64'!$D$58:$D$59,'IMB 64'!$D$64:$D$65)</c:f>
              <c:numCache>
                <c:formatCode>General</c:formatCode>
                <c:ptCount val="4"/>
                <c:pt idx="0">
                  <c:v>203313.9</c:v>
                </c:pt>
                <c:pt idx="1">
                  <c:v>202948.73</c:v>
                </c:pt>
                <c:pt idx="2">
                  <c:v>214664.28</c:v>
                </c:pt>
                <c:pt idx="3">
                  <c:v>242797.9</c:v>
                </c:pt>
              </c:numCache>
            </c:numRef>
          </c:val>
        </c:ser>
        <c:dLbls>
          <c:showLegendKey val="0"/>
          <c:showVal val="0"/>
          <c:showCatName val="0"/>
          <c:showSerName val="0"/>
          <c:showPercent val="0"/>
          <c:showBubbleSize val="0"/>
        </c:dLbls>
        <c:gapWidth val="150"/>
        <c:axId val="95151616"/>
        <c:axId val="95153152"/>
      </c:barChart>
      <c:catAx>
        <c:axId val="95151616"/>
        <c:scaling>
          <c:orientation val="minMax"/>
        </c:scaling>
        <c:delete val="0"/>
        <c:axPos val="b"/>
        <c:majorTickMark val="out"/>
        <c:minorTickMark val="none"/>
        <c:tickLblPos val="nextTo"/>
        <c:crossAx val="95153152"/>
        <c:crosses val="autoZero"/>
        <c:auto val="1"/>
        <c:lblAlgn val="ctr"/>
        <c:lblOffset val="100"/>
        <c:noMultiLvlLbl val="0"/>
      </c:catAx>
      <c:valAx>
        <c:axId val="95153152"/>
        <c:scaling>
          <c:orientation val="minMax"/>
        </c:scaling>
        <c:delete val="0"/>
        <c:axPos val="l"/>
        <c:majorGridlines/>
        <c:numFmt formatCode="General" sourceLinked="1"/>
        <c:majorTickMark val="out"/>
        <c:minorTickMark val="none"/>
        <c:tickLblPos val="nextTo"/>
        <c:crossAx val="95151616"/>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HPCC Latency (us)</a:t>
            </a:r>
          </a:p>
        </c:rich>
      </c:tx>
      <c:layout/>
      <c:overlay val="1"/>
    </c:title>
    <c:autoTitleDeleted val="0"/>
    <c:plotArea>
      <c:layout/>
      <c:barChart>
        <c:barDir val="col"/>
        <c:grouping val="clustered"/>
        <c:varyColors val="0"/>
        <c:ser>
          <c:idx val="0"/>
          <c:order val="0"/>
          <c:tx>
            <c:strRef>
              <c:f>'HPCC-60k'!$H$2</c:f>
              <c:strCache>
                <c:ptCount val="1"/>
                <c:pt idx="0">
                  <c:v>TCP</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c:spPr>
          <c:invertIfNegative val="0"/>
          <c:cat>
            <c:strRef>
              <c:f>('HPCC-60k'!$A$117:$A$118,'HPCC-60k'!$A$122:$A$123,'HPCC-60k'!$A$126)</c:f>
              <c:strCache>
                <c:ptCount val="5"/>
                <c:pt idx="0">
                  <c:v>MaxPingPong</c:v>
                </c:pt>
                <c:pt idx="1">
                  <c:v>RandomRing</c:v>
                </c:pt>
                <c:pt idx="2">
                  <c:v>MinPingPong</c:v>
                </c:pt>
                <c:pt idx="3">
                  <c:v>AvgPingPong</c:v>
                </c:pt>
                <c:pt idx="4">
                  <c:v>NaturalRing</c:v>
                </c:pt>
              </c:strCache>
            </c:strRef>
          </c:cat>
          <c:val>
            <c:numRef>
              <c:f>('HPCC-60k'!$H$117:$H$118,'HPCC-60k'!$H$122:$H$123,'HPCC-60k'!$H$126)</c:f>
              <c:numCache>
                <c:formatCode>General</c:formatCode>
                <c:ptCount val="5"/>
                <c:pt idx="0">
                  <c:v>21.383199999999999</c:v>
                </c:pt>
                <c:pt idx="1">
                  <c:v>40.117100000000001</c:v>
                </c:pt>
                <c:pt idx="2">
                  <c:v>2.93553</c:v>
                </c:pt>
                <c:pt idx="3">
                  <c:v>17.415500000000002</c:v>
                </c:pt>
                <c:pt idx="4">
                  <c:v>38.099299999999999</c:v>
                </c:pt>
              </c:numCache>
            </c:numRef>
          </c:val>
        </c:ser>
        <c:ser>
          <c:idx val="1"/>
          <c:order val="1"/>
          <c:tx>
            <c:strRef>
              <c:f>'HPCC-60k'!$I$2</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('HPCC-60k'!$A$117:$A$118,'HPCC-60k'!$A$122:$A$123,'HPCC-60k'!$A$126)</c:f>
              <c:strCache>
                <c:ptCount val="5"/>
                <c:pt idx="0">
                  <c:v>MaxPingPong</c:v>
                </c:pt>
                <c:pt idx="1">
                  <c:v>RandomRing</c:v>
                </c:pt>
                <c:pt idx="2">
                  <c:v>MinPingPong</c:v>
                </c:pt>
                <c:pt idx="3">
                  <c:v>AvgPingPong</c:v>
                </c:pt>
                <c:pt idx="4">
                  <c:v>NaturalRing</c:v>
                </c:pt>
              </c:strCache>
            </c:strRef>
          </c:cat>
          <c:val>
            <c:numRef>
              <c:f>('HPCC-60k'!$I$117:$I$118,'HPCC-60k'!$I$122:$I$123,'HPCC-60k'!$I$126)</c:f>
              <c:numCache>
                <c:formatCode>General</c:formatCode>
                <c:ptCount val="5"/>
                <c:pt idx="0">
                  <c:v>6.0051699999999997</c:v>
                </c:pt>
                <c:pt idx="1">
                  <c:v>6.30816</c:v>
                </c:pt>
                <c:pt idx="2">
                  <c:v>2.2500800000000001</c:v>
                </c:pt>
                <c:pt idx="3">
                  <c:v>4.1071900000000001</c:v>
                </c:pt>
                <c:pt idx="4">
                  <c:v>4.7922099999999999</c:v>
                </c:pt>
              </c:numCache>
            </c:numRef>
          </c:val>
        </c:ser>
        <c:ser>
          <c:idx val="2"/>
          <c:order val="2"/>
          <c:tx>
            <c:strRef>
              <c:f>'HPCC-60k'!$J$2</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('HPCC-60k'!$A$117:$A$118,'HPCC-60k'!$A$122:$A$123,'HPCC-60k'!$A$126)</c:f>
              <c:strCache>
                <c:ptCount val="5"/>
                <c:pt idx="0">
                  <c:v>MaxPingPong</c:v>
                </c:pt>
                <c:pt idx="1">
                  <c:v>RandomRing</c:v>
                </c:pt>
                <c:pt idx="2">
                  <c:v>MinPingPong</c:v>
                </c:pt>
                <c:pt idx="3">
                  <c:v>AvgPingPong</c:v>
                </c:pt>
                <c:pt idx="4">
                  <c:v>NaturalRing</c:v>
                </c:pt>
              </c:strCache>
            </c:strRef>
          </c:cat>
          <c:val>
            <c:numRef>
              <c:f>('HPCC-60k'!$J$117:$J$118,'HPCC-60k'!$J$122:$J$123,'HPCC-60k'!$J$126)</c:f>
              <c:numCache>
                <c:formatCode>General</c:formatCode>
                <c:ptCount val="5"/>
                <c:pt idx="0">
                  <c:v>2.17557</c:v>
                </c:pt>
                <c:pt idx="1">
                  <c:v>4.3944999999999999</c:v>
                </c:pt>
                <c:pt idx="2">
                  <c:v>1.5646199999999999</c:v>
                </c:pt>
                <c:pt idx="3">
                  <c:v>1.8659300000000001</c:v>
                </c:pt>
                <c:pt idx="4">
                  <c:v>4.1007999999999996</c:v>
                </c:pt>
              </c:numCache>
            </c:numRef>
          </c:val>
        </c:ser>
        <c:dLbls>
          <c:showLegendKey val="0"/>
          <c:showVal val="0"/>
          <c:showCatName val="0"/>
          <c:showSerName val="0"/>
          <c:showPercent val="0"/>
          <c:showBubbleSize val="0"/>
        </c:dLbls>
        <c:gapWidth val="150"/>
        <c:axId val="95214208"/>
        <c:axId val="95220096"/>
      </c:barChart>
      <c:catAx>
        <c:axId val="95214208"/>
        <c:scaling>
          <c:orientation val="minMax"/>
        </c:scaling>
        <c:delete val="0"/>
        <c:axPos val="b"/>
        <c:majorTickMark val="out"/>
        <c:minorTickMark val="none"/>
        <c:tickLblPos val="nextTo"/>
        <c:crossAx val="95220096"/>
        <c:crosses val="autoZero"/>
        <c:auto val="1"/>
        <c:lblAlgn val="ctr"/>
        <c:lblOffset val="100"/>
        <c:noMultiLvlLbl val="0"/>
      </c:catAx>
      <c:valAx>
        <c:axId val="95220096"/>
        <c:scaling>
          <c:orientation val="minMax"/>
          <c:max val="15"/>
          <c:min val="0"/>
        </c:scaling>
        <c:delete val="0"/>
        <c:axPos val="l"/>
        <c:majorGridlines/>
        <c:numFmt formatCode="General" sourceLinked="1"/>
        <c:majorTickMark val="out"/>
        <c:minorTickMark val="none"/>
        <c:tickLblPos val="nextTo"/>
        <c:crossAx val="9521420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HPCC Bandwidth (GB/s)</a:t>
            </a:r>
          </a:p>
        </c:rich>
      </c:tx>
      <c:layout>
        <c:manualLayout>
          <c:xMode val="edge"/>
          <c:yMode val="edge"/>
          <c:x val="8.1930446194225737E-2"/>
          <c:y val="5.0925925925925923E-2"/>
        </c:manualLayout>
      </c:layout>
      <c:overlay val="1"/>
    </c:title>
    <c:autoTitleDeleted val="0"/>
    <c:plotArea>
      <c:layout/>
      <c:barChart>
        <c:barDir val="col"/>
        <c:grouping val="clustered"/>
        <c:varyColors val="0"/>
        <c:ser>
          <c:idx val="0"/>
          <c:order val="0"/>
          <c:tx>
            <c:strRef>
              <c:f>'HPCC-60k'!$H$2</c:f>
              <c:strCache>
                <c:ptCount val="1"/>
                <c:pt idx="0">
                  <c:v>TCP</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c:spPr>
          <c:invertIfNegative val="0"/>
          <c:cat>
            <c:strRef>
              <c:f>('HPCC-60k'!$A$119:$A$121,'HPCC-60k'!$A$124:$A$125)</c:f>
              <c:strCache>
                <c:ptCount val="5"/>
                <c:pt idx="0">
                  <c:v>MinPingPong</c:v>
                </c:pt>
                <c:pt idx="1">
                  <c:v>NaturalRing</c:v>
                </c:pt>
                <c:pt idx="2">
                  <c:v>RandomRing</c:v>
                </c:pt>
                <c:pt idx="3">
                  <c:v>MaxPingPong</c:v>
                </c:pt>
                <c:pt idx="4">
                  <c:v>AvgPingPong</c:v>
                </c:pt>
              </c:strCache>
            </c:strRef>
          </c:cat>
          <c:val>
            <c:numRef>
              <c:f>('HPCC-60k'!$H$119:$H$121,'HPCC-60k'!$H$124:$H$125)</c:f>
              <c:numCache>
                <c:formatCode>General</c:formatCode>
                <c:ptCount val="5"/>
                <c:pt idx="0">
                  <c:v>0.70873699999999995</c:v>
                </c:pt>
                <c:pt idx="1">
                  <c:v>1.2793499999999999E-2</c:v>
                </c:pt>
                <c:pt idx="2">
                  <c:v>1.29719E-2</c:v>
                </c:pt>
                <c:pt idx="3">
                  <c:v>4.6837600000000004</c:v>
                </c:pt>
                <c:pt idx="4">
                  <c:v>1.28098</c:v>
                </c:pt>
              </c:numCache>
            </c:numRef>
          </c:val>
        </c:ser>
        <c:ser>
          <c:idx val="1"/>
          <c:order val="1"/>
          <c:tx>
            <c:strRef>
              <c:f>'HPCC-60k'!$I$2</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('HPCC-60k'!$A$119:$A$121,'HPCC-60k'!$A$124:$A$125)</c:f>
              <c:strCache>
                <c:ptCount val="5"/>
                <c:pt idx="0">
                  <c:v>MinPingPong</c:v>
                </c:pt>
                <c:pt idx="1">
                  <c:v>NaturalRing</c:v>
                </c:pt>
                <c:pt idx="2">
                  <c:v>RandomRing</c:v>
                </c:pt>
                <c:pt idx="3">
                  <c:v>MaxPingPong</c:v>
                </c:pt>
                <c:pt idx="4">
                  <c:v>AvgPingPong</c:v>
                </c:pt>
              </c:strCache>
            </c:strRef>
          </c:cat>
          <c:val>
            <c:numRef>
              <c:f>('HPCC-60k'!$I$119:$I$121,'HPCC-60k'!$I$124:$I$125)</c:f>
              <c:numCache>
                <c:formatCode>General</c:formatCode>
                <c:ptCount val="5"/>
                <c:pt idx="0">
                  <c:v>2.4244500000000002</c:v>
                </c:pt>
                <c:pt idx="1">
                  <c:v>0.32069300000000001</c:v>
                </c:pt>
                <c:pt idx="2">
                  <c:v>0.28309400000000001</c:v>
                </c:pt>
                <c:pt idx="3">
                  <c:v>3.11497</c:v>
                </c:pt>
                <c:pt idx="4">
                  <c:v>2.7972600000000001</c:v>
                </c:pt>
              </c:numCache>
            </c:numRef>
          </c:val>
        </c:ser>
        <c:ser>
          <c:idx val="2"/>
          <c:order val="2"/>
          <c:tx>
            <c:strRef>
              <c:f>'HPCC-60k'!$J$2</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('HPCC-60k'!$A$119:$A$121,'HPCC-60k'!$A$124:$A$125)</c:f>
              <c:strCache>
                <c:ptCount val="5"/>
                <c:pt idx="0">
                  <c:v>MinPingPong</c:v>
                </c:pt>
                <c:pt idx="1">
                  <c:v>NaturalRing</c:v>
                </c:pt>
                <c:pt idx="2">
                  <c:v>RandomRing</c:v>
                </c:pt>
                <c:pt idx="3">
                  <c:v>MaxPingPong</c:v>
                </c:pt>
                <c:pt idx="4">
                  <c:v>AvgPingPong</c:v>
                </c:pt>
              </c:strCache>
            </c:strRef>
          </c:cat>
          <c:val>
            <c:numRef>
              <c:f>('HPCC-60k'!$J$119:$J$121,'HPCC-60k'!$J$124:$J$125)</c:f>
              <c:numCache>
                <c:formatCode>General</c:formatCode>
                <c:ptCount val="5"/>
                <c:pt idx="0">
                  <c:v>2.5755599999999998</c:v>
                </c:pt>
                <c:pt idx="1">
                  <c:v>0.32792300000000002</c:v>
                </c:pt>
                <c:pt idx="2">
                  <c:v>0.29467100000000002</c:v>
                </c:pt>
                <c:pt idx="3">
                  <c:v>3.33344</c:v>
                </c:pt>
                <c:pt idx="4">
                  <c:v>3.0836800000000002</c:v>
                </c:pt>
              </c:numCache>
            </c:numRef>
          </c:val>
        </c:ser>
        <c:dLbls>
          <c:showLegendKey val="0"/>
          <c:showVal val="0"/>
          <c:showCatName val="0"/>
          <c:showSerName val="0"/>
          <c:showPercent val="0"/>
          <c:showBubbleSize val="0"/>
        </c:dLbls>
        <c:gapWidth val="150"/>
        <c:axId val="95245824"/>
        <c:axId val="95247360"/>
      </c:barChart>
      <c:catAx>
        <c:axId val="95245824"/>
        <c:scaling>
          <c:orientation val="minMax"/>
        </c:scaling>
        <c:delete val="0"/>
        <c:axPos val="b"/>
        <c:majorTickMark val="out"/>
        <c:minorTickMark val="none"/>
        <c:tickLblPos val="nextTo"/>
        <c:crossAx val="95247360"/>
        <c:crosses val="autoZero"/>
        <c:auto val="1"/>
        <c:lblAlgn val="ctr"/>
        <c:lblOffset val="100"/>
        <c:noMultiLvlLbl val="0"/>
      </c:catAx>
      <c:valAx>
        <c:axId val="95247360"/>
        <c:scaling>
          <c:orientation val="minMax"/>
        </c:scaling>
        <c:delete val="0"/>
        <c:axPos val="l"/>
        <c:majorGridlines/>
        <c:numFmt formatCode="General" sourceLinked="1"/>
        <c:majorTickMark val="out"/>
        <c:minorTickMark val="none"/>
        <c:tickLblPos val="nextTo"/>
        <c:crossAx val="95245824"/>
        <c:crosses val="autoZero"/>
        <c:crossBetween val="between"/>
      </c:valAx>
    </c:plotArea>
    <c:legend>
      <c:legendPos val="r"/>
      <c:layout>
        <c:manualLayout>
          <c:xMode val="edge"/>
          <c:yMode val="edge"/>
          <c:x val="8.7473097112860873E-2"/>
          <c:y val="0.15683143773694957"/>
          <c:w val="0.16252690288713911"/>
          <c:h val="0.25115157480314959"/>
        </c:manualLayout>
      </c:layout>
      <c:overlay val="1"/>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HPL (Tflops)</a:t>
            </a:r>
          </a:p>
        </c:rich>
      </c:tx>
      <c:layout/>
      <c:overlay val="1"/>
    </c:title>
    <c:autoTitleDeleted val="0"/>
    <c:plotArea>
      <c:layout/>
      <c:barChart>
        <c:barDir val="col"/>
        <c:grouping val="clustered"/>
        <c:varyColors val="0"/>
        <c:ser>
          <c:idx val="0"/>
          <c:order val="0"/>
          <c:invertIfNegative val="0"/>
          <c:dPt>
            <c:idx val="0"/>
            <c:invertIfNegative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c:spPr>
          </c:dPt>
          <c:dPt>
            <c:idx val="1"/>
            <c:invertIfNegative val="0"/>
            <c:bubble3D val="0"/>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dPt>
          <c:dPt>
            <c:idx val="2"/>
            <c:invertIfNegative val="0"/>
            <c:bubble3D val="0"/>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dPt>
          <c:cat>
            <c:strRef>
              <c:f>'HPCC-60k'!$H$2:$J$2</c:f>
              <c:strCache>
                <c:ptCount val="3"/>
                <c:pt idx="0">
                  <c:v>TCP</c:v>
                </c:pt>
                <c:pt idx="1">
                  <c:v>RSOCKETS</c:v>
                </c:pt>
                <c:pt idx="2">
                  <c:v>OFA</c:v>
                </c:pt>
              </c:strCache>
            </c:strRef>
          </c:cat>
          <c:val>
            <c:numRef>
              <c:f>'HPCC-60k'!$H$22:$J$22</c:f>
              <c:numCache>
                <c:formatCode>General</c:formatCode>
                <c:ptCount val="3"/>
                <c:pt idx="0">
                  <c:v>0.48075000000000001</c:v>
                </c:pt>
                <c:pt idx="1">
                  <c:v>0.618448</c:v>
                </c:pt>
                <c:pt idx="2">
                  <c:v>0.61777400000000005</c:v>
                </c:pt>
              </c:numCache>
            </c:numRef>
          </c:val>
        </c:ser>
        <c:dLbls>
          <c:showLegendKey val="0"/>
          <c:showVal val="0"/>
          <c:showCatName val="0"/>
          <c:showSerName val="0"/>
          <c:showPercent val="0"/>
          <c:showBubbleSize val="0"/>
        </c:dLbls>
        <c:gapWidth val="150"/>
        <c:axId val="97560064"/>
        <c:axId val="97561600"/>
      </c:barChart>
      <c:catAx>
        <c:axId val="97560064"/>
        <c:scaling>
          <c:orientation val="minMax"/>
        </c:scaling>
        <c:delete val="0"/>
        <c:axPos val="b"/>
        <c:majorTickMark val="out"/>
        <c:minorTickMark val="none"/>
        <c:tickLblPos val="nextTo"/>
        <c:crossAx val="97561600"/>
        <c:crosses val="autoZero"/>
        <c:auto val="1"/>
        <c:lblAlgn val="ctr"/>
        <c:lblOffset val="100"/>
        <c:noMultiLvlLbl val="0"/>
      </c:catAx>
      <c:valAx>
        <c:axId val="97561600"/>
        <c:scaling>
          <c:orientation val="minMax"/>
        </c:scaling>
        <c:delete val="0"/>
        <c:axPos val="l"/>
        <c:majorGridlines/>
        <c:numFmt formatCode="General" sourceLinked="1"/>
        <c:majorTickMark val="out"/>
        <c:minorTickMark val="none"/>
        <c:tickLblPos val="nextTo"/>
        <c:crossAx val="97560064"/>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PTRANS (GB/s)</a:t>
            </a:r>
          </a:p>
        </c:rich>
      </c:tx>
      <c:layout/>
      <c:overlay val="1"/>
    </c:title>
    <c:autoTitleDeleted val="0"/>
    <c:plotArea>
      <c:layout/>
      <c:barChart>
        <c:barDir val="col"/>
        <c:grouping val="clustered"/>
        <c:varyColors val="0"/>
        <c:ser>
          <c:idx val="0"/>
          <c:order val="0"/>
          <c:invertIfNegative val="0"/>
          <c:dPt>
            <c:idx val="0"/>
            <c:invertIfNegative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c:spPr>
          </c:dPt>
          <c:dPt>
            <c:idx val="1"/>
            <c:invertIfNegative val="0"/>
            <c:bubble3D val="0"/>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dPt>
          <c:dPt>
            <c:idx val="2"/>
            <c:invertIfNegative val="0"/>
            <c:bubble3D val="0"/>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dPt>
          <c:cat>
            <c:strRef>
              <c:f>'HPCC-60k'!$H$2:$J$2</c:f>
              <c:strCache>
                <c:ptCount val="3"/>
                <c:pt idx="0">
                  <c:v>TCP</c:v>
                </c:pt>
                <c:pt idx="1">
                  <c:v>RSOCKETS</c:v>
                </c:pt>
                <c:pt idx="2">
                  <c:v>OFA</c:v>
                </c:pt>
              </c:strCache>
            </c:strRef>
          </c:cat>
          <c:val>
            <c:numRef>
              <c:f>'HPCC-60k'!$H$69:$J$69</c:f>
              <c:numCache>
                <c:formatCode>General</c:formatCode>
                <c:ptCount val="3"/>
                <c:pt idx="0">
                  <c:v>1.3563700000000001</c:v>
                </c:pt>
                <c:pt idx="1">
                  <c:v>10.2858</c:v>
                </c:pt>
                <c:pt idx="2">
                  <c:v>9.8418700000000001</c:v>
                </c:pt>
              </c:numCache>
            </c:numRef>
          </c:val>
        </c:ser>
        <c:dLbls>
          <c:showLegendKey val="0"/>
          <c:showVal val="0"/>
          <c:showCatName val="0"/>
          <c:showSerName val="0"/>
          <c:showPercent val="0"/>
          <c:showBubbleSize val="0"/>
        </c:dLbls>
        <c:gapWidth val="150"/>
        <c:axId val="97583104"/>
        <c:axId val="97584640"/>
      </c:barChart>
      <c:catAx>
        <c:axId val="97583104"/>
        <c:scaling>
          <c:orientation val="minMax"/>
        </c:scaling>
        <c:delete val="0"/>
        <c:axPos val="b"/>
        <c:majorTickMark val="out"/>
        <c:minorTickMark val="none"/>
        <c:tickLblPos val="nextTo"/>
        <c:crossAx val="97584640"/>
        <c:crosses val="autoZero"/>
        <c:auto val="1"/>
        <c:lblAlgn val="ctr"/>
        <c:lblOffset val="100"/>
        <c:noMultiLvlLbl val="0"/>
      </c:catAx>
      <c:valAx>
        <c:axId val="97584640"/>
        <c:scaling>
          <c:orientation val="minMax"/>
        </c:scaling>
        <c:delete val="0"/>
        <c:axPos val="l"/>
        <c:majorGridlines/>
        <c:numFmt formatCode="General" sourceLinked="1"/>
        <c:majorTickMark val="out"/>
        <c:minorTickMark val="none"/>
        <c:tickLblPos val="nextTo"/>
        <c:crossAx val="97583104"/>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MPI Random Access LCG (GUPs)</a:t>
            </a:r>
          </a:p>
        </c:rich>
      </c:tx>
      <c:layout/>
      <c:overlay val="1"/>
    </c:title>
    <c:autoTitleDeleted val="0"/>
    <c:plotArea>
      <c:layout/>
      <c:barChart>
        <c:barDir val="col"/>
        <c:grouping val="clustered"/>
        <c:varyColors val="0"/>
        <c:ser>
          <c:idx val="0"/>
          <c:order val="0"/>
          <c:invertIfNegative val="0"/>
          <c:dPt>
            <c:idx val="0"/>
            <c:invertIfNegative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c:spPr>
          </c:dPt>
          <c:dPt>
            <c:idx val="1"/>
            <c:invertIfNegative val="0"/>
            <c:bubble3D val="0"/>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dPt>
          <c:dPt>
            <c:idx val="2"/>
            <c:invertIfNegative val="0"/>
            <c:bubble3D val="0"/>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dPt>
          <c:cat>
            <c:strRef>
              <c:f>'HPCC-60k'!$H$2:$J$2</c:f>
              <c:strCache>
                <c:ptCount val="3"/>
                <c:pt idx="0">
                  <c:v>TCP</c:v>
                </c:pt>
                <c:pt idx="1">
                  <c:v>RSOCKETS</c:v>
                </c:pt>
                <c:pt idx="2">
                  <c:v>OFA</c:v>
                </c:pt>
              </c:strCache>
            </c:strRef>
          </c:cat>
          <c:val>
            <c:numRef>
              <c:f>'HPCC-60k'!$H$82:$J$82</c:f>
              <c:numCache>
                <c:formatCode>General</c:formatCode>
                <c:ptCount val="3"/>
                <c:pt idx="0">
                  <c:v>1.25545E-2</c:v>
                </c:pt>
                <c:pt idx="1">
                  <c:v>6.2638299999999997E-3</c:v>
                </c:pt>
                <c:pt idx="2">
                  <c:v>5.0413399999999997E-2</c:v>
                </c:pt>
              </c:numCache>
            </c:numRef>
          </c:val>
        </c:ser>
        <c:dLbls>
          <c:showLegendKey val="0"/>
          <c:showVal val="0"/>
          <c:showCatName val="0"/>
          <c:showSerName val="0"/>
          <c:showPercent val="0"/>
          <c:showBubbleSize val="0"/>
        </c:dLbls>
        <c:gapWidth val="150"/>
        <c:axId val="97614080"/>
        <c:axId val="97615872"/>
      </c:barChart>
      <c:catAx>
        <c:axId val="97614080"/>
        <c:scaling>
          <c:orientation val="minMax"/>
        </c:scaling>
        <c:delete val="0"/>
        <c:axPos val="b"/>
        <c:majorTickMark val="out"/>
        <c:minorTickMark val="none"/>
        <c:tickLblPos val="nextTo"/>
        <c:crossAx val="97615872"/>
        <c:crosses val="autoZero"/>
        <c:auto val="1"/>
        <c:lblAlgn val="ctr"/>
        <c:lblOffset val="100"/>
        <c:noMultiLvlLbl val="0"/>
      </c:catAx>
      <c:valAx>
        <c:axId val="97615872"/>
        <c:scaling>
          <c:orientation val="minMax"/>
        </c:scaling>
        <c:delete val="0"/>
        <c:axPos val="l"/>
        <c:majorGridlines/>
        <c:numFmt formatCode="General" sourceLinked="1"/>
        <c:majorTickMark val="out"/>
        <c:minorTickMark val="none"/>
        <c:tickLblPos val="nextTo"/>
        <c:crossAx val="97614080"/>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MPI FFT (Gflops)</a:t>
            </a:r>
          </a:p>
        </c:rich>
      </c:tx>
      <c:layout/>
      <c:overlay val="1"/>
    </c:title>
    <c:autoTitleDeleted val="0"/>
    <c:plotArea>
      <c:layout/>
      <c:barChart>
        <c:barDir val="col"/>
        <c:grouping val="clustered"/>
        <c:varyColors val="0"/>
        <c:ser>
          <c:idx val="0"/>
          <c:order val="0"/>
          <c:invertIfNegative val="0"/>
          <c:dPt>
            <c:idx val="0"/>
            <c:invertIfNegative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c:spPr>
          </c:dPt>
          <c:dPt>
            <c:idx val="1"/>
            <c:invertIfNegative val="0"/>
            <c:bubble3D val="0"/>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dPt>
          <c:dPt>
            <c:idx val="2"/>
            <c:invertIfNegative val="0"/>
            <c:bubble3D val="0"/>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dPt>
          <c:cat>
            <c:strRef>
              <c:f>'HPCC-60k'!$H$2:$J$2</c:f>
              <c:strCache>
                <c:ptCount val="3"/>
                <c:pt idx="0">
                  <c:v>TCP</c:v>
                </c:pt>
                <c:pt idx="1">
                  <c:v>RSOCKETS</c:v>
                </c:pt>
                <c:pt idx="2">
                  <c:v>OFA</c:v>
                </c:pt>
              </c:strCache>
            </c:strRef>
          </c:cat>
          <c:val>
            <c:numRef>
              <c:f>'HPCC-60k'!$H$114:$J$114</c:f>
              <c:numCache>
                <c:formatCode>General</c:formatCode>
                <c:ptCount val="3"/>
                <c:pt idx="0">
                  <c:v>3.4064700000000001</c:v>
                </c:pt>
                <c:pt idx="1">
                  <c:v>26.6067</c:v>
                </c:pt>
                <c:pt idx="2">
                  <c:v>28.5322</c:v>
                </c:pt>
              </c:numCache>
            </c:numRef>
          </c:val>
        </c:ser>
        <c:dLbls>
          <c:showLegendKey val="0"/>
          <c:showVal val="0"/>
          <c:showCatName val="0"/>
          <c:showSerName val="0"/>
          <c:showPercent val="0"/>
          <c:showBubbleSize val="0"/>
        </c:dLbls>
        <c:gapWidth val="150"/>
        <c:axId val="97714944"/>
        <c:axId val="97716480"/>
      </c:barChart>
      <c:catAx>
        <c:axId val="97714944"/>
        <c:scaling>
          <c:orientation val="minMax"/>
        </c:scaling>
        <c:delete val="0"/>
        <c:axPos val="b"/>
        <c:majorTickMark val="out"/>
        <c:minorTickMark val="none"/>
        <c:tickLblPos val="nextTo"/>
        <c:crossAx val="97716480"/>
        <c:crosses val="autoZero"/>
        <c:auto val="1"/>
        <c:lblAlgn val="ctr"/>
        <c:lblOffset val="100"/>
        <c:noMultiLvlLbl val="0"/>
      </c:catAx>
      <c:valAx>
        <c:axId val="97716480"/>
        <c:scaling>
          <c:orientation val="minMax"/>
        </c:scaling>
        <c:delete val="0"/>
        <c:axPos val="l"/>
        <c:majorGridlines/>
        <c:numFmt formatCode="General" sourceLinked="1"/>
        <c:majorTickMark val="out"/>
        <c:minorTickMark val="none"/>
        <c:tickLblPos val="nextTo"/>
        <c:crossAx val="9771494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Bandwidth (Gbps)</a:t>
            </a:r>
          </a:p>
        </c:rich>
      </c:tx>
      <c:layout>
        <c:manualLayout>
          <c:xMode val="edge"/>
          <c:yMode val="edge"/>
          <c:x val="7.6604111986001741E-2"/>
          <c:y val="6.4814814814814811E-2"/>
        </c:manualLayout>
      </c:layout>
      <c:overlay val="1"/>
    </c:title>
    <c:autoTitleDeleted val="0"/>
    <c:plotArea>
      <c:layout/>
      <c:lineChart>
        <c:grouping val="standard"/>
        <c:varyColors val="0"/>
        <c:ser>
          <c:idx val="0"/>
          <c:order val="0"/>
          <c:tx>
            <c:strRef>
              <c:f>Compare!$H$2</c:f>
              <c:strCache>
                <c:ptCount val="1"/>
                <c:pt idx="0">
                  <c:v>IPoIB</c:v>
                </c:pt>
              </c:strCache>
            </c:strRef>
          </c:tx>
          <c:spPr>
            <a:ln w="57150">
              <a:solidFill>
                <a:schemeClr val="accent1">
                  <a:lumMod val="75000"/>
                </a:schemeClr>
              </a:solidFill>
            </a:ln>
          </c:spPr>
          <c:marker>
            <c:symbol val="none"/>
          </c:marker>
          <c:cat>
            <c:strRef>
              <c:f>Compare!$G$12:$G$26</c:f>
              <c:strCache>
                <c:ptCount val="15"/>
                <c:pt idx="0">
                  <c:v>64</c:v>
                </c:pt>
                <c:pt idx="1">
                  <c:v>128</c:v>
                </c:pt>
                <c:pt idx="2">
                  <c:v>256</c:v>
                </c:pt>
                <c:pt idx="3">
                  <c:v>512</c:v>
                </c:pt>
                <c:pt idx="4">
                  <c:v>1k</c:v>
                </c:pt>
                <c:pt idx="5">
                  <c:v>2k</c:v>
                </c:pt>
                <c:pt idx="6">
                  <c:v>4k</c:v>
                </c:pt>
                <c:pt idx="7">
                  <c:v>8k</c:v>
                </c:pt>
                <c:pt idx="8">
                  <c:v>16k</c:v>
                </c:pt>
                <c:pt idx="9">
                  <c:v>32k</c:v>
                </c:pt>
                <c:pt idx="10">
                  <c:v>64k</c:v>
                </c:pt>
                <c:pt idx="11">
                  <c:v>128k</c:v>
                </c:pt>
                <c:pt idx="12">
                  <c:v>256k</c:v>
                </c:pt>
                <c:pt idx="13">
                  <c:v>512k</c:v>
                </c:pt>
                <c:pt idx="14">
                  <c:v>1m</c:v>
                </c:pt>
              </c:strCache>
            </c:strRef>
          </c:cat>
          <c:val>
            <c:numRef>
              <c:f>Compare!$H$12:$H$26</c:f>
              <c:numCache>
                <c:formatCode>General</c:formatCode>
                <c:ptCount val="15"/>
                <c:pt idx="0">
                  <c:v>0.47</c:v>
                </c:pt>
                <c:pt idx="1">
                  <c:v>0.93</c:v>
                </c:pt>
                <c:pt idx="2">
                  <c:v>1.68</c:v>
                </c:pt>
                <c:pt idx="3">
                  <c:v>3.27</c:v>
                </c:pt>
                <c:pt idx="4">
                  <c:v>4.59</c:v>
                </c:pt>
                <c:pt idx="5">
                  <c:v>5.98</c:v>
                </c:pt>
                <c:pt idx="6">
                  <c:v>6.94</c:v>
                </c:pt>
                <c:pt idx="7">
                  <c:v>7.84</c:v>
                </c:pt>
                <c:pt idx="8">
                  <c:v>8.15</c:v>
                </c:pt>
                <c:pt idx="9">
                  <c:v>8.41</c:v>
                </c:pt>
                <c:pt idx="10">
                  <c:v>8.52</c:v>
                </c:pt>
                <c:pt idx="11">
                  <c:v>8.64</c:v>
                </c:pt>
                <c:pt idx="12">
                  <c:v>8.84</c:v>
                </c:pt>
                <c:pt idx="13">
                  <c:v>9.02</c:v>
                </c:pt>
                <c:pt idx="14">
                  <c:v>9.02</c:v>
                </c:pt>
              </c:numCache>
            </c:numRef>
          </c:val>
          <c:smooth val="0"/>
        </c:ser>
        <c:ser>
          <c:idx val="1"/>
          <c:order val="1"/>
          <c:tx>
            <c:strRef>
              <c:f>Compare!$I$2</c:f>
              <c:strCache>
                <c:ptCount val="1"/>
                <c:pt idx="0">
                  <c:v>SDP</c:v>
                </c:pt>
              </c:strCache>
            </c:strRef>
          </c:tx>
          <c:spPr>
            <a:ln w="57150">
              <a:solidFill>
                <a:schemeClr val="accent3">
                  <a:lumMod val="75000"/>
                </a:schemeClr>
              </a:solidFill>
            </a:ln>
          </c:spPr>
          <c:marker>
            <c:symbol val="none"/>
          </c:marker>
          <c:cat>
            <c:strRef>
              <c:f>Compare!$G$12:$G$26</c:f>
              <c:strCache>
                <c:ptCount val="15"/>
                <c:pt idx="0">
                  <c:v>64</c:v>
                </c:pt>
                <c:pt idx="1">
                  <c:v>128</c:v>
                </c:pt>
                <c:pt idx="2">
                  <c:v>256</c:v>
                </c:pt>
                <c:pt idx="3">
                  <c:v>512</c:v>
                </c:pt>
                <c:pt idx="4">
                  <c:v>1k</c:v>
                </c:pt>
                <c:pt idx="5">
                  <c:v>2k</c:v>
                </c:pt>
                <c:pt idx="6">
                  <c:v>4k</c:v>
                </c:pt>
                <c:pt idx="7">
                  <c:v>8k</c:v>
                </c:pt>
                <c:pt idx="8">
                  <c:v>16k</c:v>
                </c:pt>
                <c:pt idx="9">
                  <c:v>32k</c:v>
                </c:pt>
                <c:pt idx="10">
                  <c:v>64k</c:v>
                </c:pt>
                <c:pt idx="11">
                  <c:v>128k</c:v>
                </c:pt>
                <c:pt idx="12">
                  <c:v>256k</c:v>
                </c:pt>
                <c:pt idx="13">
                  <c:v>512k</c:v>
                </c:pt>
                <c:pt idx="14">
                  <c:v>1m</c:v>
                </c:pt>
              </c:strCache>
            </c:strRef>
          </c:cat>
          <c:val>
            <c:numRef>
              <c:f>Compare!$I$12:$I$26</c:f>
              <c:numCache>
                <c:formatCode>General</c:formatCode>
                <c:ptCount val="15"/>
                <c:pt idx="0">
                  <c:v>0.09</c:v>
                </c:pt>
                <c:pt idx="1">
                  <c:v>0.18</c:v>
                </c:pt>
                <c:pt idx="2">
                  <c:v>0.37</c:v>
                </c:pt>
                <c:pt idx="3">
                  <c:v>0.72</c:v>
                </c:pt>
                <c:pt idx="4">
                  <c:v>1.42</c:v>
                </c:pt>
                <c:pt idx="5">
                  <c:v>2.75</c:v>
                </c:pt>
                <c:pt idx="6">
                  <c:v>5.23</c:v>
                </c:pt>
                <c:pt idx="7">
                  <c:v>9.41</c:v>
                </c:pt>
                <c:pt idx="8">
                  <c:v>15.43</c:v>
                </c:pt>
                <c:pt idx="9">
                  <c:v>18.489999999999998</c:v>
                </c:pt>
                <c:pt idx="10">
                  <c:v>22.39</c:v>
                </c:pt>
                <c:pt idx="11">
                  <c:v>7.15</c:v>
                </c:pt>
                <c:pt idx="12">
                  <c:v>9.56</c:v>
                </c:pt>
                <c:pt idx="13">
                  <c:v>12.04</c:v>
                </c:pt>
                <c:pt idx="14">
                  <c:v>12.2</c:v>
                </c:pt>
              </c:numCache>
            </c:numRef>
          </c:val>
          <c:smooth val="0"/>
        </c:ser>
        <c:ser>
          <c:idx val="2"/>
          <c:order val="2"/>
          <c:tx>
            <c:strRef>
              <c:f>Compare!$J$2</c:f>
              <c:strCache>
                <c:ptCount val="1"/>
                <c:pt idx="0">
                  <c:v>RSOCKET</c:v>
                </c:pt>
              </c:strCache>
            </c:strRef>
          </c:tx>
          <c:spPr>
            <a:ln w="57150">
              <a:solidFill>
                <a:schemeClr val="accent6">
                  <a:lumMod val="75000"/>
                </a:schemeClr>
              </a:solidFill>
            </a:ln>
          </c:spPr>
          <c:marker>
            <c:symbol val="none"/>
          </c:marker>
          <c:cat>
            <c:strRef>
              <c:f>Compare!$G$12:$G$26</c:f>
              <c:strCache>
                <c:ptCount val="15"/>
                <c:pt idx="0">
                  <c:v>64</c:v>
                </c:pt>
                <c:pt idx="1">
                  <c:v>128</c:v>
                </c:pt>
                <c:pt idx="2">
                  <c:v>256</c:v>
                </c:pt>
                <c:pt idx="3">
                  <c:v>512</c:v>
                </c:pt>
                <c:pt idx="4">
                  <c:v>1k</c:v>
                </c:pt>
                <c:pt idx="5">
                  <c:v>2k</c:v>
                </c:pt>
                <c:pt idx="6">
                  <c:v>4k</c:v>
                </c:pt>
                <c:pt idx="7">
                  <c:v>8k</c:v>
                </c:pt>
                <c:pt idx="8">
                  <c:v>16k</c:v>
                </c:pt>
                <c:pt idx="9">
                  <c:v>32k</c:v>
                </c:pt>
                <c:pt idx="10">
                  <c:v>64k</c:v>
                </c:pt>
                <c:pt idx="11">
                  <c:v>128k</c:v>
                </c:pt>
                <c:pt idx="12">
                  <c:v>256k</c:v>
                </c:pt>
                <c:pt idx="13">
                  <c:v>512k</c:v>
                </c:pt>
                <c:pt idx="14">
                  <c:v>1m</c:v>
                </c:pt>
              </c:strCache>
            </c:strRef>
          </c:cat>
          <c:val>
            <c:numRef>
              <c:f>Compare!$J$12:$J$26</c:f>
              <c:numCache>
                <c:formatCode>General</c:formatCode>
                <c:ptCount val="15"/>
                <c:pt idx="0">
                  <c:v>1.19</c:v>
                </c:pt>
                <c:pt idx="1">
                  <c:v>2.56</c:v>
                </c:pt>
                <c:pt idx="2">
                  <c:v>4.8</c:v>
                </c:pt>
                <c:pt idx="3">
                  <c:v>8.84</c:v>
                </c:pt>
                <c:pt idx="4">
                  <c:v>14.26</c:v>
                </c:pt>
                <c:pt idx="5">
                  <c:v>21.98</c:v>
                </c:pt>
                <c:pt idx="6">
                  <c:v>22.53</c:v>
                </c:pt>
                <c:pt idx="7">
                  <c:v>23.36</c:v>
                </c:pt>
                <c:pt idx="8">
                  <c:v>24.08</c:v>
                </c:pt>
                <c:pt idx="9">
                  <c:v>24.46</c:v>
                </c:pt>
                <c:pt idx="10">
                  <c:v>24.72</c:v>
                </c:pt>
                <c:pt idx="11">
                  <c:v>24.72</c:v>
                </c:pt>
                <c:pt idx="12">
                  <c:v>24.72</c:v>
                </c:pt>
                <c:pt idx="13">
                  <c:v>24.72</c:v>
                </c:pt>
                <c:pt idx="14">
                  <c:v>24.72</c:v>
                </c:pt>
              </c:numCache>
            </c:numRef>
          </c:val>
          <c:smooth val="0"/>
        </c:ser>
        <c:ser>
          <c:idx val="3"/>
          <c:order val="3"/>
          <c:tx>
            <c:strRef>
              <c:f>Compare!$K$2</c:f>
              <c:strCache>
                <c:ptCount val="1"/>
                <c:pt idx="0">
                  <c:v>IB</c:v>
                </c:pt>
              </c:strCache>
            </c:strRef>
          </c:tx>
          <c:spPr>
            <a:ln w="57150">
              <a:solidFill>
                <a:schemeClr val="accent4">
                  <a:lumMod val="75000"/>
                </a:schemeClr>
              </a:solidFill>
            </a:ln>
          </c:spPr>
          <c:marker>
            <c:symbol val="none"/>
          </c:marker>
          <c:cat>
            <c:strRef>
              <c:f>Compare!$G$12:$G$26</c:f>
              <c:strCache>
                <c:ptCount val="15"/>
                <c:pt idx="0">
                  <c:v>64</c:v>
                </c:pt>
                <c:pt idx="1">
                  <c:v>128</c:v>
                </c:pt>
                <c:pt idx="2">
                  <c:v>256</c:v>
                </c:pt>
                <c:pt idx="3">
                  <c:v>512</c:v>
                </c:pt>
                <c:pt idx="4">
                  <c:v>1k</c:v>
                </c:pt>
                <c:pt idx="5">
                  <c:v>2k</c:v>
                </c:pt>
                <c:pt idx="6">
                  <c:v>4k</c:v>
                </c:pt>
                <c:pt idx="7">
                  <c:v>8k</c:v>
                </c:pt>
                <c:pt idx="8">
                  <c:v>16k</c:v>
                </c:pt>
                <c:pt idx="9">
                  <c:v>32k</c:v>
                </c:pt>
                <c:pt idx="10">
                  <c:v>64k</c:v>
                </c:pt>
                <c:pt idx="11">
                  <c:v>128k</c:v>
                </c:pt>
                <c:pt idx="12">
                  <c:v>256k</c:v>
                </c:pt>
                <c:pt idx="13">
                  <c:v>512k</c:v>
                </c:pt>
                <c:pt idx="14">
                  <c:v>1m</c:v>
                </c:pt>
              </c:strCache>
            </c:strRef>
          </c:cat>
          <c:val>
            <c:numRef>
              <c:f>Compare!$K$12:$K$26</c:f>
              <c:numCache>
                <c:formatCode>General</c:formatCode>
                <c:ptCount val="15"/>
                <c:pt idx="0">
                  <c:v>1.9</c:v>
                </c:pt>
                <c:pt idx="1">
                  <c:v>3.8079999999999998</c:v>
                </c:pt>
                <c:pt idx="2">
                  <c:v>7.8159999999999998</c:v>
                </c:pt>
                <c:pt idx="3">
                  <c:v>16.175999999999998</c:v>
                </c:pt>
                <c:pt idx="4">
                  <c:v>23.416</c:v>
                </c:pt>
                <c:pt idx="5">
                  <c:v>24.696000000000002</c:v>
                </c:pt>
                <c:pt idx="6">
                  <c:v>25.263999999999999</c:v>
                </c:pt>
                <c:pt idx="7">
                  <c:v>25.488</c:v>
                </c:pt>
                <c:pt idx="8">
                  <c:v>25.696000000000002</c:v>
                </c:pt>
                <c:pt idx="9">
                  <c:v>25.776</c:v>
                </c:pt>
                <c:pt idx="10">
                  <c:v>25.824000000000002</c:v>
                </c:pt>
                <c:pt idx="11">
                  <c:v>25.824000000000002</c:v>
                </c:pt>
                <c:pt idx="12">
                  <c:v>25.824000000000002</c:v>
                </c:pt>
                <c:pt idx="13">
                  <c:v>25.824000000000002</c:v>
                </c:pt>
                <c:pt idx="14">
                  <c:v>25.824000000000002</c:v>
                </c:pt>
              </c:numCache>
            </c:numRef>
          </c:val>
          <c:smooth val="0"/>
        </c:ser>
        <c:dLbls>
          <c:showLegendKey val="0"/>
          <c:showVal val="0"/>
          <c:showCatName val="0"/>
          <c:showSerName val="0"/>
          <c:showPercent val="0"/>
          <c:showBubbleSize val="0"/>
        </c:dLbls>
        <c:marker val="1"/>
        <c:smooth val="0"/>
        <c:axId val="95732096"/>
        <c:axId val="95733632"/>
      </c:lineChart>
      <c:catAx>
        <c:axId val="95732096"/>
        <c:scaling>
          <c:orientation val="minMax"/>
        </c:scaling>
        <c:delete val="0"/>
        <c:axPos val="b"/>
        <c:majorTickMark val="out"/>
        <c:minorTickMark val="none"/>
        <c:tickLblPos val="nextTo"/>
        <c:crossAx val="95733632"/>
        <c:crosses val="autoZero"/>
        <c:auto val="1"/>
        <c:lblAlgn val="ctr"/>
        <c:lblOffset val="100"/>
        <c:noMultiLvlLbl val="0"/>
      </c:catAx>
      <c:valAx>
        <c:axId val="95733632"/>
        <c:scaling>
          <c:orientation val="minMax"/>
        </c:scaling>
        <c:delete val="0"/>
        <c:axPos val="l"/>
        <c:majorGridlines/>
        <c:numFmt formatCode="General" sourceLinked="1"/>
        <c:majorTickMark val="out"/>
        <c:minorTickMark val="none"/>
        <c:tickLblPos val="nextTo"/>
        <c:crossAx val="95732096"/>
        <c:crosses val="autoZero"/>
        <c:crossBetween val="between"/>
      </c:valAx>
    </c:plotArea>
    <c:legend>
      <c:legendPos val="l"/>
      <c:layout>
        <c:manualLayout>
          <c:xMode val="edge"/>
          <c:yMode val="edge"/>
          <c:x val="7.4999999999999997E-2"/>
          <c:y val="0.26312117235345583"/>
          <c:w val="0.185917104111986"/>
          <c:h val="0.33486876640419949"/>
        </c:manualLayout>
      </c:layout>
      <c:overlay val="1"/>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IMB 64 B (us)</a:t>
            </a:r>
          </a:p>
        </c:rich>
      </c:tx>
      <c:layout>
        <c:manualLayout>
          <c:xMode val="edge"/>
          <c:yMode val="edge"/>
          <c:x val="0.13282277998998418"/>
          <c:y val="0.11574074074074074"/>
        </c:manualLayout>
      </c:layout>
      <c:overlay val="1"/>
    </c:title>
    <c:autoTitleDeleted val="0"/>
    <c:plotArea>
      <c:layout/>
      <c:barChart>
        <c:barDir val="col"/>
        <c:grouping val="clustered"/>
        <c:varyColors val="0"/>
        <c:ser>
          <c:idx val="0"/>
          <c:order val="0"/>
          <c:tx>
            <c:strRef>
              <c:f>'IMB 64'!$C$1</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('IMB 64'!$B$9:$B$10,'IMB 64'!$B$15:$B$16)</c:f>
              <c:strCache>
                <c:ptCount val="4"/>
                <c:pt idx="0">
                  <c:v>Allgather</c:v>
                </c:pt>
                <c:pt idx="1">
                  <c:v>Allgatherv</c:v>
                </c:pt>
                <c:pt idx="2">
                  <c:v>Alltoall</c:v>
                </c:pt>
                <c:pt idx="3">
                  <c:v>Alltoallv</c:v>
                </c:pt>
              </c:strCache>
            </c:strRef>
          </c:cat>
          <c:val>
            <c:numRef>
              <c:f>('IMB 64'!$C$9:$C$10,'IMB 64'!$C$15:$C$16)</c:f>
              <c:numCache>
                <c:formatCode>General</c:formatCode>
                <c:ptCount val="4"/>
                <c:pt idx="0">
                  <c:v>47.44</c:v>
                </c:pt>
                <c:pt idx="1">
                  <c:v>45.91</c:v>
                </c:pt>
                <c:pt idx="2">
                  <c:v>120.06</c:v>
                </c:pt>
                <c:pt idx="3">
                  <c:v>171.66</c:v>
                </c:pt>
              </c:numCache>
            </c:numRef>
          </c:val>
        </c:ser>
        <c:ser>
          <c:idx val="1"/>
          <c:order val="1"/>
          <c:tx>
            <c:strRef>
              <c:f>'IMB 64'!$D$1</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('IMB 64'!$B$9:$B$10,'IMB 64'!$B$15:$B$16)</c:f>
              <c:strCache>
                <c:ptCount val="4"/>
                <c:pt idx="0">
                  <c:v>Allgather</c:v>
                </c:pt>
                <c:pt idx="1">
                  <c:v>Allgatherv</c:v>
                </c:pt>
                <c:pt idx="2">
                  <c:v>Alltoall</c:v>
                </c:pt>
                <c:pt idx="3">
                  <c:v>Alltoallv</c:v>
                </c:pt>
              </c:strCache>
            </c:strRef>
          </c:cat>
          <c:val>
            <c:numRef>
              <c:f>('IMB 64'!$D$9:$D$10,'IMB 64'!$D$15:$D$16)</c:f>
              <c:numCache>
                <c:formatCode>General</c:formatCode>
                <c:ptCount val="4"/>
                <c:pt idx="0">
                  <c:v>57.07</c:v>
                </c:pt>
                <c:pt idx="1">
                  <c:v>48.9</c:v>
                </c:pt>
                <c:pt idx="2">
                  <c:v>97.02</c:v>
                </c:pt>
                <c:pt idx="3">
                  <c:v>113.07</c:v>
                </c:pt>
              </c:numCache>
            </c:numRef>
          </c:val>
        </c:ser>
        <c:dLbls>
          <c:showLegendKey val="0"/>
          <c:showVal val="0"/>
          <c:showCatName val="0"/>
          <c:showSerName val="0"/>
          <c:showPercent val="0"/>
          <c:showBubbleSize val="0"/>
        </c:dLbls>
        <c:gapWidth val="150"/>
        <c:axId val="97381376"/>
        <c:axId val="97653504"/>
      </c:barChart>
      <c:catAx>
        <c:axId val="97381376"/>
        <c:scaling>
          <c:orientation val="minMax"/>
        </c:scaling>
        <c:delete val="0"/>
        <c:axPos val="b"/>
        <c:majorTickMark val="out"/>
        <c:minorTickMark val="none"/>
        <c:tickLblPos val="nextTo"/>
        <c:crossAx val="97653504"/>
        <c:crosses val="autoZero"/>
        <c:auto val="1"/>
        <c:lblAlgn val="ctr"/>
        <c:lblOffset val="100"/>
        <c:noMultiLvlLbl val="0"/>
      </c:catAx>
      <c:valAx>
        <c:axId val="97653504"/>
        <c:scaling>
          <c:orientation val="minMax"/>
        </c:scaling>
        <c:delete val="0"/>
        <c:axPos val="l"/>
        <c:majorGridlines/>
        <c:numFmt formatCode="General" sourceLinked="1"/>
        <c:majorTickMark val="out"/>
        <c:minorTickMark val="none"/>
        <c:tickLblPos val="nextTo"/>
        <c:crossAx val="9738137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IMB </a:t>
            </a:r>
            <a:r>
              <a:rPr lang="en-US" baseline="0"/>
              <a:t>64 B (us)</a:t>
            </a:r>
            <a:endParaRPr lang="en-US"/>
          </a:p>
        </c:rich>
      </c:tx>
      <c:layout>
        <c:manualLayout>
          <c:xMode val="edge"/>
          <c:yMode val="edge"/>
          <c:x val="8.0020692434192617E-2"/>
          <c:y val="9.7222222222222224E-2"/>
        </c:manualLayout>
      </c:layout>
      <c:overlay val="1"/>
    </c:title>
    <c:autoTitleDeleted val="0"/>
    <c:plotArea>
      <c:layout/>
      <c:barChart>
        <c:barDir val="col"/>
        <c:grouping val="clustered"/>
        <c:varyColors val="0"/>
        <c:ser>
          <c:idx val="0"/>
          <c:order val="0"/>
          <c:tx>
            <c:strRef>
              <c:f>'IMB 64'!$C$1</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('IMB 64'!$B$2:$B$8,'IMB 64'!$B$11:$B$14,'IMB 64'!$B$17:$B$18)</c:f>
              <c:strCache>
                <c:ptCount val="13"/>
                <c:pt idx="0">
                  <c:v>PingPong</c:v>
                </c:pt>
                <c:pt idx="1">
                  <c:v>PingPing</c:v>
                </c:pt>
                <c:pt idx="2">
                  <c:v>Sendrecv</c:v>
                </c:pt>
                <c:pt idx="3">
                  <c:v>Exchange</c:v>
                </c:pt>
                <c:pt idx="4">
                  <c:v>Allreduce</c:v>
                </c:pt>
                <c:pt idx="5">
                  <c:v>Reduce</c:v>
                </c:pt>
                <c:pt idx="6">
                  <c:v>Reduce_scatter</c:v>
                </c:pt>
                <c:pt idx="7">
                  <c:v>Gather</c:v>
                </c:pt>
                <c:pt idx="8">
                  <c:v>Gatherv</c:v>
                </c:pt>
                <c:pt idx="9">
                  <c:v>Scatter</c:v>
                </c:pt>
                <c:pt idx="10">
                  <c:v>Scatterv</c:v>
                </c:pt>
                <c:pt idx="11">
                  <c:v>Bcast</c:v>
                </c:pt>
                <c:pt idx="12">
                  <c:v>Barrier</c:v>
                </c:pt>
              </c:strCache>
            </c:strRef>
          </c:cat>
          <c:val>
            <c:numRef>
              <c:f>('IMB 64'!$C$2:$C$8,'IMB 64'!$C$11:$C$14,'IMB 64'!$C$17:$C$18)</c:f>
              <c:numCache>
                <c:formatCode>General</c:formatCode>
                <c:ptCount val="13"/>
                <c:pt idx="0">
                  <c:v>8.2200000000000006</c:v>
                </c:pt>
                <c:pt idx="1">
                  <c:v>16.68</c:v>
                </c:pt>
                <c:pt idx="2">
                  <c:v>4.71</c:v>
                </c:pt>
                <c:pt idx="3">
                  <c:v>7.04</c:v>
                </c:pt>
                <c:pt idx="4">
                  <c:v>28.82</c:v>
                </c:pt>
                <c:pt idx="5">
                  <c:v>26.69</c:v>
                </c:pt>
                <c:pt idx="6">
                  <c:v>16.39</c:v>
                </c:pt>
                <c:pt idx="7">
                  <c:v>25.85</c:v>
                </c:pt>
                <c:pt idx="8">
                  <c:v>214.13</c:v>
                </c:pt>
                <c:pt idx="9">
                  <c:v>10.38</c:v>
                </c:pt>
                <c:pt idx="10">
                  <c:v>43.94</c:v>
                </c:pt>
                <c:pt idx="11">
                  <c:v>7.58</c:v>
                </c:pt>
                <c:pt idx="12">
                  <c:v>19.010000000000002</c:v>
                </c:pt>
              </c:numCache>
            </c:numRef>
          </c:val>
        </c:ser>
        <c:ser>
          <c:idx val="1"/>
          <c:order val="1"/>
          <c:tx>
            <c:strRef>
              <c:f>'IMB 64'!$D$1</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('IMB 64'!$B$2:$B$8,'IMB 64'!$B$11:$B$14,'IMB 64'!$B$17:$B$18)</c:f>
              <c:strCache>
                <c:ptCount val="13"/>
                <c:pt idx="0">
                  <c:v>PingPong</c:v>
                </c:pt>
                <c:pt idx="1">
                  <c:v>PingPing</c:v>
                </c:pt>
                <c:pt idx="2">
                  <c:v>Sendrecv</c:v>
                </c:pt>
                <c:pt idx="3">
                  <c:v>Exchange</c:v>
                </c:pt>
                <c:pt idx="4">
                  <c:v>Allreduce</c:v>
                </c:pt>
                <c:pt idx="5">
                  <c:v>Reduce</c:v>
                </c:pt>
                <c:pt idx="6">
                  <c:v>Reduce_scatter</c:v>
                </c:pt>
                <c:pt idx="7">
                  <c:v>Gather</c:v>
                </c:pt>
                <c:pt idx="8">
                  <c:v>Gatherv</c:v>
                </c:pt>
                <c:pt idx="9">
                  <c:v>Scatter</c:v>
                </c:pt>
                <c:pt idx="10">
                  <c:v>Scatterv</c:v>
                </c:pt>
                <c:pt idx="11">
                  <c:v>Bcast</c:v>
                </c:pt>
                <c:pt idx="12">
                  <c:v>Barrier</c:v>
                </c:pt>
              </c:strCache>
            </c:strRef>
          </c:cat>
          <c:val>
            <c:numRef>
              <c:f>('IMB 64'!$D$2:$D$8,'IMB 64'!$D$11:$D$14,'IMB 64'!$D$17:$D$18)</c:f>
              <c:numCache>
                <c:formatCode>General</c:formatCode>
                <c:ptCount val="13"/>
                <c:pt idx="0">
                  <c:v>1.91</c:v>
                </c:pt>
                <c:pt idx="1">
                  <c:v>6.4</c:v>
                </c:pt>
                <c:pt idx="2">
                  <c:v>3.1</c:v>
                </c:pt>
                <c:pt idx="3">
                  <c:v>3.54</c:v>
                </c:pt>
                <c:pt idx="4">
                  <c:v>26.19</c:v>
                </c:pt>
                <c:pt idx="5">
                  <c:v>13.56</c:v>
                </c:pt>
                <c:pt idx="6">
                  <c:v>17.940000000000001</c:v>
                </c:pt>
                <c:pt idx="7">
                  <c:v>29.53</c:v>
                </c:pt>
                <c:pt idx="8">
                  <c:v>18.97</c:v>
                </c:pt>
                <c:pt idx="9">
                  <c:v>7.12</c:v>
                </c:pt>
                <c:pt idx="10">
                  <c:v>31.61</c:v>
                </c:pt>
                <c:pt idx="11">
                  <c:v>5.34</c:v>
                </c:pt>
                <c:pt idx="12">
                  <c:v>18.41</c:v>
                </c:pt>
              </c:numCache>
            </c:numRef>
          </c:val>
        </c:ser>
        <c:dLbls>
          <c:showLegendKey val="0"/>
          <c:showVal val="0"/>
          <c:showCatName val="0"/>
          <c:showSerName val="0"/>
          <c:showPercent val="0"/>
          <c:showBubbleSize val="0"/>
        </c:dLbls>
        <c:gapWidth val="150"/>
        <c:axId val="97682560"/>
        <c:axId val="97684096"/>
      </c:barChart>
      <c:catAx>
        <c:axId val="97682560"/>
        <c:scaling>
          <c:orientation val="minMax"/>
        </c:scaling>
        <c:delete val="0"/>
        <c:axPos val="b"/>
        <c:majorTickMark val="out"/>
        <c:minorTickMark val="none"/>
        <c:tickLblPos val="nextTo"/>
        <c:crossAx val="97684096"/>
        <c:crosses val="autoZero"/>
        <c:auto val="1"/>
        <c:lblAlgn val="ctr"/>
        <c:lblOffset val="100"/>
        <c:noMultiLvlLbl val="0"/>
      </c:catAx>
      <c:valAx>
        <c:axId val="97684096"/>
        <c:scaling>
          <c:orientation val="minMax"/>
          <c:max val="50"/>
        </c:scaling>
        <c:delete val="0"/>
        <c:axPos val="l"/>
        <c:majorGridlines/>
        <c:numFmt formatCode="General" sourceLinked="1"/>
        <c:majorTickMark val="out"/>
        <c:minorTickMark val="none"/>
        <c:tickLblPos val="nextTo"/>
        <c:crossAx val="97682560"/>
        <c:crosses val="autoZero"/>
        <c:crossBetween val="between"/>
      </c:valAx>
    </c:plotArea>
    <c:legend>
      <c:legendPos val="l"/>
      <c:layout>
        <c:manualLayout>
          <c:xMode val="edge"/>
          <c:yMode val="edge"/>
          <c:x val="7.7455048409405258E-2"/>
          <c:y val="0.22646799358413533"/>
          <c:w val="0.16252690288713911"/>
          <c:h val="0.16743438320209975"/>
        </c:manualLayout>
      </c:layout>
      <c:overlay val="1"/>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IMB 4 KB (us)</a:t>
            </a:r>
          </a:p>
        </c:rich>
      </c:tx>
      <c:layout>
        <c:manualLayout>
          <c:xMode val="edge"/>
          <c:yMode val="edge"/>
          <c:x val="0.15718593414459556"/>
          <c:y val="8.3333333333333329E-2"/>
        </c:manualLayout>
      </c:layout>
      <c:overlay val="1"/>
    </c:title>
    <c:autoTitleDeleted val="0"/>
    <c:plotArea>
      <c:layout/>
      <c:barChart>
        <c:barDir val="col"/>
        <c:grouping val="clustered"/>
        <c:varyColors val="0"/>
        <c:ser>
          <c:idx val="0"/>
          <c:order val="0"/>
          <c:tx>
            <c:strRef>
              <c:f>'IMB 64'!$C$1</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('IMB 64'!$B$26:$B$27,'IMB 64'!$B$32:$B$33)</c:f>
              <c:strCache>
                <c:ptCount val="4"/>
                <c:pt idx="0">
                  <c:v>Allgather</c:v>
                </c:pt>
                <c:pt idx="1">
                  <c:v>Allgatherv</c:v>
                </c:pt>
                <c:pt idx="2">
                  <c:v>Alltoall</c:v>
                </c:pt>
                <c:pt idx="3">
                  <c:v>Alltoallv</c:v>
                </c:pt>
              </c:strCache>
            </c:strRef>
          </c:cat>
          <c:val>
            <c:numRef>
              <c:f>('IMB 64'!$C$26:$C$27,'IMB 64'!$C$32:$C$33)</c:f>
              <c:numCache>
                <c:formatCode>General</c:formatCode>
                <c:ptCount val="4"/>
                <c:pt idx="0">
                  <c:v>1088.46</c:v>
                </c:pt>
                <c:pt idx="1">
                  <c:v>865.43</c:v>
                </c:pt>
                <c:pt idx="2">
                  <c:v>2097.0300000000002</c:v>
                </c:pt>
                <c:pt idx="3">
                  <c:v>2111.19</c:v>
                </c:pt>
              </c:numCache>
            </c:numRef>
          </c:val>
        </c:ser>
        <c:ser>
          <c:idx val="1"/>
          <c:order val="1"/>
          <c:tx>
            <c:strRef>
              <c:f>'IMB 64'!$D$1</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('IMB 64'!$B$26:$B$27,'IMB 64'!$B$32:$B$33)</c:f>
              <c:strCache>
                <c:ptCount val="4"/>
                <c:pt idx="0">
                  <c:v>Allgather</c:v>
                </c:pt>
                <c:pt idx="1">
                  <c:v>Allgatherv</c:v>
                </c:pt>
                <c:pt idx="2">
                  <c:v>Alltoall</c:v>
                </c:pt>
                <c:pt idx="3">
                  <c:v>Alltoallv</c:v>
                </c:pt>
              </c:strCache>
            </c:strRef>
          </c:cat>
          <c:val>
            <c:numRef>
              <c:f>('IMB 64'!$D$26:$D$27,'IMB 64'!$D$32:$D$33)</c:f>
              <c:numCache>
                <c:formatCode>General</c:formatCode>
                <c:ptCount val="4"/>
                <c:pt idx="0">
                  <c:v>835.61</c:v>
                </c:pt>
                <c:pt idx="1">
                  <c:v>1417.88</c:v>
                </c:pt>
                <c:pt idx="2">
                  <c:v>2104.9899999999998</c:v>
                </c:pt>
                <c:pt idx="3">
                  <c:v>2120.17</c:v>
                </c:pt>
              </c:numCache>
            </c:numRef>
          </c:val>
        </c:ser>
        <c:dLbls>
          <c:showLegendKey val="0"/>
          <c:showVal val="0"/>
          <c:showCatName val="0"/>
          <c:showSerName val="0"/>
          <c:showPercent val="0"/>
          <c:showBubbleSize val="0"/>
        </c:dLbls>
        <c:gapWidth val="150"/>
        <c:axId val="97709440"/>
        <c:axId val="97387648"/>
      </c:barChart>
      <c:catAx>
        <c:axId val="97709440"/>
        <c:scaling>
          <c:orientation val="minMax"/>
        </c:scaling>
        <c:delete val="0"/>
        <c:axPos val="b"/>
        <c:majorTickMark val="out"/>
        <c:minorTickMark val="none"/>
        <c:tickLblPos val="nextTo"/>
        <c:crossAx val="97387648"/>
        <c:crosses val="autoZero"/>
        <c:auto val="1"/>
        <c:lblAlgn val="ctr"/>
        <c:lblOffset val="100"/>
        <c:noMultiLvlLbl val="0"/>
      </c:catAx>
      <c:valAx>
        <c:axId val="97387648"/>
        <c:scaling>
          <c:orientation val="minMax"/>
        </c:scaling>
        <c:delete val="0"/>
        <c:axPos val="l"/>
        <c:majorGridlines/>
        <c:numFmt formatCode="General" sourceLinked="1"/>
        <c:majorTickMark val="out"/>
        <c:minorTickMark val="none"/>
        <c:tickLblPos val="nextTo"/>
        <c:crossAx val="97709440"/>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IMB </a:t>
            </a:r>
            <a:r>
              <a:rPr lang="en-US" baseline="0"/>
              <a:t>4 KB (us)</a:t>
            </a:r>
            <a:endParaRPr lang="en-US"/>
          </a:p>
        </c:rich>
      </c:tx>
      <c:layout>
        <c:manualLayout>
          <c:xMode val="edge"/>
          <c:yMode val="edge"/>
          <c:x val="9.5128765916925165E-2"/>
          <c:y val="0.10112101118939081"/>
        </c:manualLayout>
      </c:layout>
      <c:overlay val="1"/>
    </c:title>
    <c:autoTitleDeleted val="0"/>
    <c:plotArea>
      <c:layout>
        <c:manualLayout>
          <c:layoutTarget val="inner"/>
          <c:xMode val="edge"/>
          <c:yMode val="edge"/>
          <c:x val="9.718285214348206E-2"/>
          <c:y val="7.4548702245552642E-2"/>
          <c:w val="0.87917913385826774"/>
          <c:h val="0.64230752405949254"/>
        </c:manualLayout>
      </c:layout>
      <c:barChart>
        <c:barDir val="col"/>
        <c:grouping val="clustered"/>
        <c:varyColors val="0"/>
        <c:ser>
          <c:idx val="0"/>
          <c:order val="0"/>
          <c:tx>
            <c:strRef>
              <c:f>'IMB 64'!$C$1</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('IMB 64'!$B$19:$B$25,'IMB 64'!$B$28:$B$31,'IMB 64'!$B$34)</c:f>
              <c:strCache>
                <c:ptCount val="12"/>
                <c:pt idx="0">
                  <c:v>PingPong</c:v>
                </c:pt>
                <c:pt idx="1">
                  <c:v>PingPing</c:v>
                </c:pt>
                <c:pt idx="2">
                  <c:v>Sendrecv</c:v>
                </c:pt>
                <c:pt idx="3">
                  <c:v>Exchange</c:v>
                </c:pt>
                <c:pt idx="4">
                  <c:v>Allreduce</c:v>
                </c:pt>
                <c:pt idx="5">
                  <c:v>Reduce</c:v>
                </c:pt>
                <c:pt idx="6">
                  <c:v>Reduce_scatter</c:v>
                </c:pt>
                <c:pt idx="7">
                  <c:v>Gather</c:v>
                </c:pt>
                <c:pt idx="8">
                  <c:v>Gatherv</c:v>
                </c:pt>
                <c:pt idx="9">
                  <c:v>Scatter</c:v>
                </c:pt>
                <c:pt idx="10">
                  <c:v>Scatterv</c:v>
                </c:pt>
                <c:pt idx="11">
                  <c:v>Bcast</c:v>
                </c:pt>
              </c:strCache>
            </c:strRef>
          </c:cat>
          <c:val>
            <c:numRef>
              <c:f>('IMB 64'!$C$19:$C$25,'IMB 64'!$C$28:$C$31,'IMB 64'!$C$34)</c:f>
              <c:numCache>
                <c:formatCode>General</c:formatCode>
                <c:ptCount val="12"/>
                <c:pt idx="0">
                  <c:v>37.25</c:v>
                </c:pt>
                <c:pt idx="1">
                  <c:v>407.44</c:v>
                </c:pt>
                <c:pt idx="2">
                  <c:v>17.309999999999999</c:v>
                </c:pt>
                <c:pt idx="3">
                  <c:v>33.119999999999997</c:v>
                </c:pt>
                <c:pt idx="4">
                  <c:v>86.21</c:v>
                </c:pt>
                <c:pt idx="5">
                  <c:v>103.9</c:v>
                </c:pt>
                <c:pt idx="6">
                  <c:v>46.04</c:v>
                </c:pt>
                <c:pt idx="7">
                  <c:v>29.6</c:v>
                </c:pt>
                <c:pt idx="8">
                  <c:v>169.66</c:v>
                </c:pt>
                <c:pt idx="9">
                  <c:v>29.34</c:v>
                </c:pt>
                <c:pt idx="10">
                  <c:v>106.42</c:v>
                </c:pt>
                <c:pt idx="11">
                  <c:v>21.64</c:v>
                </c:pt>
              </c:numCache>
            </c:numRef>
          </c:val>
        </c:ser>
        <c:ser>
          <c:idx val="1"/>
          <c:order val="1"/>
          <c:tx>
            <c:strRef>
              <c:f>'IMB 64'!$D$1</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('IMB 64'!$B$19:$B$25,'IMB 64'!$B$28:$B$31,'IMB 64'!$B$34)</c:f>
              <c:strCache>
                <c:ptCount val="12"/>
                <c:pt idx="0">
                  <c:v>PingPong</c:v>
                </c:pt>
                <c:pt idx="1">
                  <c:v>PingPing</c:v>
                </c:pt>
                <c:pt idx="2">
                  <c:v>Sendrecv</c:v>
                </c:pt>
                <c:pt idx="3">
                  <c:v>Exchange</c:v>
                </c:pt>
                <c:pt idx="4">
                  <c:v>Allreduce</c:v>
                </c:pt>
                <c:pt idx="5">
                  <c:v>Reduce</c:v>
                </c:pt>
                <c:pt idx="6">
                  <c:v>Reduce_scatter</c:v>
                </c:pt>
                <c:pt idx="7">
                  <c:v>Gather</c:v>
                </c:pt>
                <c:pt idx="8">
                  <c:v>Gatherv</c:v>
                </c:pt>
                <c:pt idx="9">
                  <c:v>Scatter</c:v>
                </c:pt>
                <c:pt idx="10">
                  <c:v>Scatterv</c:v>
                </c:pt>
                <c:pt idx="11">
                  <c:v>Bcast</c:v>
                </c:pt>
              </c:strCache>
            </c:strRef>
          </c:cat>
          <c:val>
            <c:numRef>
              <c:f>('IMB 64'!$D$19:$D$25,'IMB 64'!$D$28:$D$31,'IMB 64'!$D$34)</c:f>
              <c:numCache>
                <c:formatCode>General</c:formatCode>
                <c:ptCount val="12"/>
                <c:pt idx="0">
                  <c:v>28.36</c:v>
                </c:pt>
                <c:pt idx="1">
                  <c:v>354.59</c:v>
                </c:pt>
                <c:pt idx="2">
                  <c:v>14.78</c:v>
                </c:pt>
                <c:pt idx="3">
                  <c:v>30.51</c:v>
                </c:pt>
                <c:pt idx="4">
                  <c:v>94.07</c:v>
                </c:pt>
                <c:pt idx="5">
                  <c:v>57.09</c:v>
                </c:pt>
                <c:pt idx="6">
                  <c:v>50.57</c:v>
                </c:pt>
                <c:pt idx="7">
                  <c:v>655.89</c:v>
                </c:pt>
                <c:pt idx="8">
                  <c:v>47.65</c:v>
                </c:pt>
                <c:pt idx="9">
                  <c:v>546.84</c:v>
                </c:pt>
                <c:pt idx="10">
                  <c:v>111.69</c:v>
                </c:pt>
                <c:pt idx="11">
                  <c:v>24.38</c:v>
                </c:pt>
              </c:numCache>
            </c:numRef>
          </c:val>
        </c:ser>
        <c:dLbls>
          <c:showLegendKey val="0"/>
          <c:showVal val="0"/>
          <c:showCatName val="0"/>
          <c:showSerName val="0"/>
          <c:showPercent val="0"/>
          <c:showBubbleSize val="0"/>
        </c:dLbls>
        <c:gapWidth val="150"/>
        <c:axId val="97408512"/>
        <c:axId val="97410048"/>
      </c:barChart>
      <c:catAx>
        <c:axId val="97408512"/>
        <c:scaling>
          <c:orientation val="minMax"/>
        </c:scaling>
        <c:delete val="0"/>
        <c:axPos val="b"/>
        <c:majorTickMark val="out"/>
        <c:minorTickMark val="none"/>
        <c:tickLblPos val="nextTo"/>
        <c:crossAx val="97410048"/>
        <c:crosses val="autoZero"/>
        <c:auto val="1"/>
        <c:lblAlgn val="ctr"/>
        <c:lblOffset val="100"/>
        <c:noMultiLvlLbl val="0"/>
      </c:catAx>
      <c:valAx>
        <c:axId val="97410048"/>
        <c:scaling>
          <c:orientation val="minMax"/>
          <c:max val="200"/>
        </c:scaling>
        <c:delete val="0"/>
        <c:axPos val="l"/>
        <c:majorGridlines/>
        <c:numFmt formatCode="General" sourceLinked="1"/>
        <c:majorTickMark val="out"/>
        <c:minorTickMark val="none"/>
        <c:tickLblPos val="nextTo"/>
        <c:crossAx val="97408512"/>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IMB 64 KB (us)</a:t>
            </a:r>
          </a:p>
        </c:rich>
      </c:tx>
      <c:layout>
        <c:manualLayout>
          <c:xMode val="edge"/>
          <c:yMode val="edge"/>
          <c:x val="9.6832532862852705E-2"/>
          <c:y val="5.5555555555555552E-2"/>
        </c:manualLayout>
      </c:layout>
      <c:overlay val="1"/>
    </c:title>
    <c:autoTitleDeleted val="0"/>
    <c:plotArea>
      <c:layout/>
      <c:barChart>
        <c:barDir val="col"/>
        <c:grouping val="clustered"/>
        <c:varyColors val="0"/>
        <c:ser>
          <c:idx val="0"/>
          <c:order val="0"/>
          <c:tx>
            <c:strRef>
              <c:f>'IMB 64'!$C$1</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('IMB 64'!$B$35:$B$41,'IMB 64'!$B$44:$B$47,'IMB 64'!$B$50)</c:f>
              <c:strCache>
                <c:ptCount val="12"/>
                <c:pt idx="0">
                  <c:v>PingPong</c:v>
                </c:pt>
                <c:pt idx="1">
                  <c:v>PingPing</c:v>
                </c:pt>
                <c:pt idx="2">
                  <c:v>Sendrecv</c:v>
                </c:pt>
                <c:pt idx="3">
                  <c:v>Exchange</c:v>
                </c:pt>
                <c:pt idx="4">
                  <c:v>Allreduce</c:v>
                </c:pt>
                <c:pt idx="5">
                  <c:v>Reduce</c:v>
                </c:pt>
                <c:pt idx="6">
                  <c:v>Reduce_scatter</c:v>
                </c:pt>
                <c:pt idx="7">
                  <c:v>Gather</c:v>
                </c:pt>
                <c:pt idx="8">
                  <c:v>Gatherv</c:v>
                </c:pt>
                <c:pt idx="9">
                  <c:v>Scatter</c:v>
                </c:pt>
                <c:pt idx="10">
                  <c:v>Scatterv</c:v>
                </c:pt>
                <c:pt idx="11">
                  <c:v>Bcast</c:v>
                </c:pt>
              </c:strCache>
            </c:strRef>
          </c:cat>
          <c:val>
            <c:numRef>
              <c:f>('IMB 64'!$C$35:$C$41,'IMB 64'!$C$44:$C$47,'IMB 64'!$C$50)</c:f>
              <c:numCache>
                <c:formatCode>General</c:formatCode>
                <c:ptCount val="12"/>
                <c:pt idx="0">
                  <c:v>9.23</c:v>
                </c:pt>
                <c:pt idx="1">
                  <c:v>18.86</c:v>
                </c:pt>
                <c:pt idx="2">
                  <c:v>197.96</c:v>
                </c:pt>
                <c:pt idx="3">
                  <c:v>454.33</c:v>
                </c:pt>
                <c:pt idx="4">
                  <c:v>488.89</c:v>
                </c:pt>
                <c:pt idx="5">
                  <c:v>624.13</c:v>
                </c:pt>
                <c:pt idx="6">
                  <c:v>264.66000000000003</c:v>
                </c:pt>
                <c:pt idx="7">
                  <c:v>392.35</c:v>
                </c:pt>
                <c:pt idx="8">
                  <c:v>697.26</c:v>
                </c:pt>
                <c:pt idx="9">
                  <c:v>317.31</c:v>
                </c:pt>
                <c:pt idx="10">
                  <c:v>1153.75</c:v>
                </c:pt>
                <c:pt idx="11">
                  <c:v>218.51</c:v>
                </c:pt>
              </c:numCache>
            </c:numRef>
          </c:val>
        </c:ser>
        <c:ser>
          <c:idx val="1"/>
          <c:order val="1"/>
          <c:tx>
            <c:strRef>
              <c:f>'IMB 64'!$D$1</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('IMB 64'!$B$35:$B$41,'IMB 64'!$B$44:$B$47,'IMB 64'!$B$50)</c:f>
              <c:strCache>
                <c:ptCount val="12"/>
                <c:pt idx="0">
                  <c:v>PingPong</c:v>
                </c:pt>
                <c:pt idx="1">
                  <c:v>PingPing</c:v>
                </c:pt>
                <c:pt idx="2">
                  <c:v>Sendrecv</c:v>
                </c:pt>
                <c:pt idx="3">
                  <c:v>Exchange</c:v>
                </c:pt>
                <c:pt idx="4">
                  <c:v>Allreduce</c:v>
                </c:pt>
                <c:pt idx="5">
                  <c:v>Reduce</c:v>
                </c:pt>
                <c:pt idx="6">
                  <c:v>Reduce_scatter</c:v>
                </c:pt>
                <c:pt idx="7">
                  <c:v>Gather</c:v>
                </c:pt>
                <c:pt idx="8">
                  <c:v>Gatherv</c:v>
                </c:pt>
                <c:pt idx="9">
                  <c:v>Scatter</c:v>
                </c:pt>
                <c:pt idx="10">
                  <c:v>Scatterv</c:v>
                </c:pt>
                <c:pt idx="11">
                  <c:v>Bcast</c:v>
                </c:pt>
              </c:strCache>
            </c:strRef>
          </c:cat>
          <c:val>
            <c:numRef>
              <c:f>('IMB 64'!$D$35:$D$41,'IMB 64'!$D$44:$D$47,'IMB 64'!$D$50)</c:f>
              <c:numCache>
                <c:formatCode>General</c:formatCode>
                <c:ptCount val="12"/>
                <c:pt idx="0">
                  <c:v>1.98</c:v>
                </c:pt>
                <c:pt idx="1">
                  <c:v>6.6</c:v>
                </c:pt>
                <c:pt idx="2">
                  <c:v>246.08</c:v>
                </c:pt>
                <c:pt idx="3">
                  <c:v>498.81</c:v>
                </c:pt>
                <c:pt idx="4">
                  <c:v>746.55</c:v>
                </c:pt>
                <c:pt idx="5">
                  <c:v>1121.32</c:v>
                </c:pt>
                <c:pt idx="6">
                  <c:v>716.4</c:v>
                </c:pt>
                <c:pt idx="7">
                  <c:v>1120.28</c:v>
                </c:pt>
                <c:pt idx="8">
                  <c:v>1803.38</c:v>
                </c:pt>
                <c:pt idx="9">
                  <c:v>769.61</c:v>
                </c:pt>
                <c:pt idx="10">
                  <c:v>1020.05</c:v>
                </c:pt>
                <c:pt idx="11">
                  <c:v>313.61</c:v>
                </c:pt>
              </c:numCache>
            </c:numRef>
          </c:val>
        </c:ser>
        <c:dLbls>
          <c:showLegendKey val="0"/>
          <c:showVal val="0"/>
          <c:showCatName val="0"/>
          <c:showSerName val="0"/>
          <c:showPercent val="0"/>
          <c:showBubbleSize val="0"/>
        </c:dLbls>
        <c:gapWidth val="150"/>
        <c:axId val="95038464"/>
        <c:axId val="95064832"/>
      </c:barChart>
      <c:catAx>
        <c:axId val="95038464"/>
        <c:scaling>
          <c:orientation val="minMax"/>
        </c:scaling>
        <c:delete val="0"/>
        <c:axPos val="b"/>
        <c:majorTickMark val="out"/>
        <c:minorTickMark val="none"/>
        <c:tickLblPos val="nextTo"/>
        <c:crossAx val="95064832"/>
        <c:crosses val="autoZero"/>
        <c:auto val="1"/>
        <c:lblAlgn val="ctr"/>
        <c:lblOffset val="100"/>
        <c:noMultiLvlLbl val="0"/>
      </c:catAx>
      <c:valAx>
        <c:axId val="95064832"/>
        <c:scaling>
          <c:orientation val="minMax"/>
          <c:max val="1200"/>
        </c:scaling>
        <c:delete val="0"/>
        <c:axPos val="l"/>
        <c:majorGridlines/>
        <c:numFmt formatCode="General" sourceLinked="1"/>
        <c:majorTickMark val="out"/>
        <c:minorTickMark val="none"/>
        <c:tickLblPos val="nextTo"/>
        <c:crossAx val="95038464"/>
        <c:crosses val="autoZero"/>
        <c:crossBetween val="between"/>
      </c:valAx>
    </c:plotArea>
    <c:legend>
      <c:legendPos val="l"/>
      <c:layout>
        <c:manualLayout>
          <c:xMode val="edge"/>
          <c:yMode val="edge"/>
          <c:x val="0.10235131396957123"/>
          <c:y val="0.16628280839895013"/>
          <c:w val="0.16252690288713911"/>
          <c:h val="0.16743438320209975"/>
        </c:manualLayout>
      </c:layout>
      <c:overlay val="1"/>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IMB 64 KB (us)</a:t>
            </a:r>
          </a:p>
        </c:rich>
      </c:tx>
      <c:layout>
        <c:manualLayout>
          <c:xMode val="edge"/>
          <c:yMode val="edge"/>
          <c:x val="0.14565107279797923"/>
          <c:y val="4.1666666666666664E-2"/>
        </c:manualLayout>
      </c:layout>
      <c:overlay val="1"/>
    </c:title>
    <c:autoTitleDeleted val="0"/>
    <c:plotArea>
      <c:layout/>
      <c:barChart>
        <c:barDir val="col"/>
        <c:grouping val="clustered"/>
        <c:varyColors val="0"/>
        <c:ser>
          <c:idx val="0"/>
          <c:order val="0"/>
          <c:tx>
            <c:strRef>
              <c:f>'IMB 64'!$C$1</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('IMB 64'!$B$42:$B$43,'IMB 64'!$B$48:$B$49)</c:f>
              <c:strCache>
                <c:ptCount val="4"/>
                <c:pt idx="0">
                  <c:v>Allgather</c:v>
                </c:pt>
                <c:pt idx="1">
                  <c:v>Allgatherv</c:v>
                </c:pt>
                <c:pt idx="2">
                  <c:v>Alltoall</c:v>
                </c:pt>
                <c:pt idx="3">
                  <c:v>Alltoallv</c:v>
                </c:pt>
              </c:strCache>
            </c:strRef>
          </c:cat>
          <c:val>
            <c:numRef>
              <c:f>('IMB 64'!$C$42:$C$43,'IMB 64'!$C$48:$C$49)</c:f>
              <c:numCache>
                <c:formatCode>General</c:formatCode>
                <c:ptCount val="4"/>
                <c:pt idx="0">
                  <c:v>13199.59</c:v>
                </c:pt>
                <c:pt idx="1">
                  <c:v>12972.5</c:v>
                </c:pt>
                <c:pt idx="2">
                  <c:v>17105.84</c:v>
                </c:pt>
                <c:pt idx="3">
                  <c:v>17083.8</c:v>
                </c:pt>
              </c:numCache>
            </c:numRef>
          </c:val>
        </c:ser>
        <c:ser>
          <c:idx val="1"/>
          <c:order val="1"/>
          <c:tx>
            <c:strRef>
              <c:f>'IMB 64'!$D$1</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('IMB 64'!$B$42:$B$43,'IMB 64'!$B$48:$B$49)</c:f>
              <c:strCache>
                <c:ptCount val="4"/>
                <c:pt idx="0">
                  <c:v>Allgather</c:v>
                </c:pt>
                <c:pt idx="1">
                  <c:v>Allgatherv</c:v>
                </c:pt>
                <c:pt idx="2">
                  <c:v>Alltoall</c:v>
                </c:pt>
                <c:pt idx="3">
                  <c:v>Alltoallv</c:v>
                </c:pt>
              </c:strCache>
            </c:strRef>
          </c:cat>
          <c:val>
            <c:numRef>
              <c:f>('IMB 64'!$D$42:$D$43,'IMB 64'!$D$48:$D$49)</c:f>
              <c:numCache>
                <c:formatCode>General</c:formatCode>
                <c:ptCount val="4"/>
                <c:pt idx="0">
                  <c:v>15900.48</c:v>
                </c:pt>
                <c:pt idx="1">
                  <c:v>15802.21</c:v>
                </c:pt>
                <c:pt idx="2">
                  <c:v>14538.42</c:v>
                </c:pt>
                <c:pt idx="3">
                  <c:v>14527.77</c:v>
                </c:pt>
              </c:numCache>
            </c:numRef>
          </c:val>
        </c:ser>
        <c:dLbls>
          <c:showLegendKey val="0"/>
          <c:showVal val="0"/>
          <c:showCatName val="0"/>
          <c:showSerName val="0"/>
          <c:showPercent val="0"/>
          <c:showBubbleSize val="0"/>
        </c:dLbls>
        <c:gapWidth val="150"/>
        <c:axId val="95090176"/>
        <c:axId val="95091712"/>
      </c:barChart>
      <c:catAx>
        <c:axId val="95090176"/>
        <c:scaling>
          <c:orientation val="minMax"/>
        </c:scaling>
        <c:delete val="0"/>
        <c:axPos val="b"/>
        <c:majorTickMark val="out"/>
        <c:minorTickMark val="none"/>
        <c:tickLblPos val="nextTo"/>
        <c:crossAx val="95091712"/>
        <c:crosses val="autoZero"/>
        <c:auto val="1"/>
        <c:lblAlgn val="ctr"/>
        <c:lblOffset val="100"/>
        <c:noMultiLvlLbl val="0"/>
      </c:catAx>
      <c:valAx>
        <c:axId val="95091712"/>
        <c:scaling>
          <c:orientation val="minMax"/>
        </c:scaling>
        <c:delete val="0"/>
        <c:axPos val="l"/>
        <c:majorGridlines/>
        <c:numFmt formatCode="General" sourceLinked="1"/>
        <c:majorTickMark val="out"/>
        <c:minorTickMark val="none"/>
        <c:tickLblPos val="nextTo"/>
        <c:crossAx val="95090176"/>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IMB 1 MB (us)</a:t>
            </a:r>
          </a:p>
        </c:rich>
      </c:tx>
      <c:layout>
        <c:manualLayout>
          <c:xMode val="edge"/>
          <c:yMode val="edge"/>
          <c:x val="0.11296675052547892"/>
          <c:y val="6.9444444444444448E-2"/>
        </c:manualLayout>
      </c:layout>
      <c:overlay val="1"/>
    </c:title>
    <c:autoTitleDeleted val="0"/>
    <c:plotArea>
      <c:layout/>
      <c:barChart>
        <c:barDir val="col"/>
        <c:grouping val="clustered"/>
        <c:varyColors val="0"/>
        <c:ser>
          <c:idx val="0"/>
          <c:order val="0"/>
          <c:tx>
            <c:strRef>
              <c:f>'IMB 64'!$C$1</c:f>
              <c:strCache>
                <c:ptCount val="1"/>
                <c:pt idx="0">
                  <c:v>RSOCKETS</c:v>
                </c:pt>
              </c:strCache>
            </c:strRef>
          </c:tx>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0" scaled="1"/>
              <a:tileRect/>
            </a:gradFill>
          </c:spPr>
          <c:invertIfNegative val="0"/>
          <c:cat>
            <c:strRef>
              <c:f>('IMB 64'!$B$51:$B$57,'IMB 64'!$B$60:$B$63,'IMB 64'!$B$66)</c:f>
              <c:strCache>
                <c:ptCount val="12"/>
                <c:pt idx="0">
                  <c:v>PingPong</c:v>
                </c:pt>
                <c:pt idx="1">
                  <c:v>PingPing</c:v>
                </c:pt>
                <c:pt idx="2">
                  <c:v>Sendrecv</c:v>
                </c:pt>
                <c:pt idx="3">
                  <c:v>Exchange</c:v>
                </c:pt>
                <c:pt idx="4">
                  <c:v>Allreduce</c:v>
                </c:pt>
                <c:pt idx="5">
                  <c:v>Reduce</c:v>
                </c:pt>
                <c:pt idx="6">
                  <c:v>Reduce_scatter</c:v>
                </c:pt>
                <c:pt idx="7">
                  <c:v>Gather</c:v>
                </c:pt>
                <c:pt idx="8">
                  <c:v>Gatherv</c:v>
                </c:pt>
                <c:pt idx="9">
                  <c:v>Scatter</c:v>
                </c:pt>
                <c:pt idx="10">
                  <c:v>Scatterv</c:v>
                </c:pt>
                <c:pt idx="11">
                  <c:v>Bcast</c:v>
                </c:pt>
              </c:strCache>
            </c:strRef>
          </c:cat>
          <c:val>
            <c:numRef>
              <c:f>('IMB 64'!$C$51:$C$57,'IMB 64'!$C$60:$C$63,'IMB 64'!$C$66)</c:f>
              <c:numCache>
                <c:formatCode>General</c:formatCode>
                <c:ptCount val="12"/>
                <c:pt idx="0">
                  <c:v>51.07</c:v>
                </c:pt>
                <c:pt idx="1">
                  <c:v>709.63</c:v>
                </c:pt>
                <c:pt idx="2">
                  <c:v>3195.36</c:v>
                </c:pt>
                <c:pt idx="3">
                  <c:v>6834.17</c:v>
                </c:pt>
                <c:pt idx="4">
                  <c:v>7668.15</c:v>
                </c:pt>
                <c:pt idx="5">
                  <c:v>4702.4799999999996</c:v>
                </c:pt>
                <c:pt idx="6">
                  <c:v>4087.1</c:v>
                </c:pt>
                <c:pt idx="7">
                  <c:v>14658.56</c:v>
                </c:pt>
                <c:pt idx="8">
                  <c:v>17157.25</c:v>
                </c:pt>
                <c:pt idx="9">
                  <c:v>5985.45</c:v>
                </c:pt>
                <c:pt idx="10">
                  <c:v>6197.03</c:v>
                </c:pt>
                <c:pt idx="11">
                  <c:v>3449.74</c:v>
                </c:pt>
              </c:numCache>
            </c:numRef>
          </c:val>
        </c:ser>
        <c:ser>
          <c:idx val="1"/>
          <c:order val="1"/>
          <c:tx>
            <c:strRef>
              <c:f>'IMB 64'!$D$1</c:f>
              <c:strCache>
                <c:ptCount val="1"/>
                <c:pt idx="0">
                  <c:v>OFA</c:v>
                </c:pt>
              </c:strCache>
            </c:strRef>
          </c:tx>
          <c:spPr>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0" scaled="1"/>
              <a:tileRect/>
            </a:gradFill>
          </c:spPr>
          <c:invertIfNegative val="0"/>
          <c:cat>
            <c:strRef>
              <c:f>('IMB 64'!$B$51:$B$57,'IMB 64'!$B$60:$B$63,'IMB 64'!$B$66)</c:f>
              <c:strCache>
                <c:ptCount val="12"/>
                <c:pt idx="0">
                  <c:v>PingPong</c:v>
                </c:pt>
                <c:pt idx="1">
                  <c:v>PingPing</c:v>
                </c:pt>
                <c:pt idx="2">
                  <c:v>Sendrecv</c:v>
                </c:pt>
                <c:pt idx="3">
                  <c:v>Exchange</c:v>
                </c:pt>
                <c:pt idx="4">
                  <c:v>Allreduce</c:v>
                </c:pt>
                <c:pt idx="5">
                  <c:v>Reduce</c:v>
                </c:pt>
                <c:pt idx="6">
                  <c:v>Reduce_scatter</c:v>
                </c:pt>
                <c:pt idx="7">
                  <c:v>Gather</c:v>
                </c:pt>
                <c:pt idx="8">
                  <c:v>Gatherv</c:v>
                </c:pt>
                <c:pt idx="9">
                  <c:v>Scatter</c:v>
                </c:pt>
                <c:pt idx="10">
                  <c:v>Scatterv</c:v>
                </c:pt>
                <c:pt idx="11">
                  <c:v>Bcast</c:v>
                </c:pt>
              </c:strCache>
            </c:strRef>
          </c:cat>
          <c:val>
            <c:numRef>
              <c:f>('IMB 64'!$D$51:$D$57,'IMB 64'!$D$60:$D$63,'IMB 64'!$D$66)</c:f>
              <c:numCache>
                <c:formatCode>General</c:formatCode>
                <c:ptCount val="12"/>
                <c:pt idx="0">
                  <c:v>31.06</c:v>
                </c:pt>
                <c:pt idx="1">
                  <c:v>364.88</c:v>
                </c:pt>
                <c:pt idx="2">
                  <c:v>3208.43</c:v>
                </c:pt>
                <c:pt idx="3">
                  <c:v>6813.72</c:v>
                </c:pt>
                <c:pt idx="4">
                  <c:v>7007.21</c:v>
                </c:pt>
                <c:pt idx="5">
                  <c:v>4446.57</c:v>
                </c:pt>
                <c:pt idx="6">
                  <c:v>4661.8900000000003</c:v>
                </c:pt>
                <c:pt idx="7">
                  <c:v>18653.18</c:v>
                </c:pt>
                <c:pt idx="8">
                  <c:v>20202.599999999999</c:v>
                </c:pt>
                <c:pt idx="9">
                  <c:v>20795.82</c:v>
                </c:pt>
                <c:pt idx="10">
                  <c:v>22597.75</c:v>
                </c:pt>
                <c:pt idx="11">
                  <c:v>3075.17</c:v>
                </c:pt>
              </c:numCache>
            </c:numRef>
          </c:val>
        </c:ser>
        <c:dLbls>
          <c:showLegendKey val="0"/>
          <c:showVal val="0"/>
          <c:showCatName val="0"/>
          <c:showSerName val="0"/>
          <c:showPercent val="0"/>
          <c:showBubbleSize val="0"/>
        </c:dLbls>
        <c:gapWidth val="150"/>
        <c:axId val="95120768"/>
        <c:axId val="95134848"/>
      </c:barChart>
      <c:catAx>
        <c:axId val="95120768"/>
        <c:scaling>
          <c:orientation val="minMax"/>
        </c:scaling>
        <c:delete val="0"/>
        <c:axPos val="b"/>
        <c:majorTickMark val="out"/>
        <c:minorTickMark val="none"/>
        <c:tickLblPos val="nextTo"/>
        <c:crossAx val="95134848"/>
        <c:crosses val="autoZero"/>
        <c:auto val="1"/>
        <c:lblAlgn val="ctr"/>
        <c:lblOffset val="100"/>
        <c:noMultiLvlLbl val="0"/>
      </c:catAx>
      <c:valAx>
        <c:axId val="95134848"/>
        <c:scaling>
          <c:orientation val="minMax"/>
          <c:max val="21000"/>
        </c:scaling>
        <c:delete val="0"/>
        <c:axPos val="l"/>
        <c:majorGridlines/>
        <c:numFmt formatCode="General" sourceLinked="1"/>
        <c:majorTickMark val="out"/>
        <c:minorTickMark val="none"/>
        <c:tickLblPos val="nextTo"/>
        <c:crossAx val="95120768"/>
        <c:crosses val="autoZero"/>
        <c:crossBetween val="between"/>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71837A-6F8E-48D7-A059-AF37649EFF2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11B7A08-9D35-45B3-A2F2-7AB09F30992E}">
      <dgm:prSet custT="1"/>
      <dgm:spPr/>
      <dgm:t>
        <a:bodyPr/>
        <a:lstStyle/>
        <a:p>
          <a:pPr algn="ctr" rtl="0"/>
          <a:r>
            <a:rPr lang="en-US" sz="3600" smtClean="0"/>
            <a:t>Actually, I just wanted to echo typing between two systems connected by IB that did not have ipoib (or sdp) but this wouldn’t make as good an intro</a:t>
          </a:r>
          <a:endParaRPr lang="en-US" sz="3600"/>
        </a:p>
      </dgm:t>
    </dgm:pt>
    <dgm:pt modelId="{8297BABF-19EC-4070-ACB5-7942FE60DC71}" type="parTrans" cxnId="{B35971FF-0348-4093-AFAB-B7574341DD9A}">
      <dgm:prSet/>
      <dgm:spPr/>
      <dgm:t>
        <a:bodyPr/>
        <a:lstStyle/>
        <a:p>
          <a:endParaRPr lang="en-US"/>
        </a:p>
      </dgm:t>
    </dgm:pt>
    <dgm:pt modelId="{AFD97FAA-0A60-43EC-8E7D-FD96B16B91CD}" type="sibTrans" cxnId="{B35971FF-0348-4093-AFAB-B7574341DD9A}">
      <dgm:prSet/>
      <dgm:spPr/>
      <dgm:t>
        <a:bodyPr/>
        <a:lstStyle/>
        <a:p>
          <a:endParaRPr lang="en-US"/>
        </a:p>
      </dgm:t>
    </dgm:pt>
    <dgm:pt modelId="{833ECE1E-4E46-4960-B385-720872DDCB91}" type="pres">
      <dgm:prSet presAssocID="{BC71837A-6F8E-48D7-A059-AF37649EFF2E}" presName="linear" presStyleCnt="0">
        <dgm:presLayoutVars>
          <dgm:animLvl val="lvl"/>
          <dgm:resizeHandles val="exact"/>
        </dgm:presLayoutVars>
      </dgm:prSet>
      <dgm:spPr/>
      <dgm:t>
        <a:bodyPr/>
        <a:lstStyle/>
        <a:p>
          <a:endParaRPr lang="en-US"/>
        </a:p>
      </dgm:t>
    </dgm:pt>
    <dgm:pt modelId="{65AF40CB-270E-4CF7-B889-9BC197BB9A99}" type="pres">
      <dgm:prSet presAssocID="{711B7A08-9D35-45B3-A2F2-7AB09F30992E}" presName="parentText" presStyleLbl="node1" presStyleIdx="0" presStyleCnt="1">
        <dgm:presLayoutVars>
          <dgm:chMax val="0"/>
          <dgm:bulletEnabled val="1"/>
        </dgm:presLayoutVars>
      </dgm:prSet>
      <dgm:spPr/>
      <dgm:t>
        <a:bodyPr/>
        <a:lstStyle/>
        <a:p>
          <a:endParaRPr lang="en-US"/>
        </a:p>
      </dgm:t>
    </dgm:pt>
  </dgm:ptLst>
  <dgm:cxnLst>
    <dgm:cxn modelId="{B35971FF-0348-4093-AFAB-B7574341DD9A}" srcId="{BC71837A-6F8E-48D7-A059-AF37649EFF2E}" destId="{711B7A08-9D35-45B3-A2F2-7AB09F30992E}" srcOrd="0" destOrd="0" parTransId="{8297BABF-19EC-4070-ACB5-7942FE60DC71}" sibTransId="{AFD97FAA-0A60-43EC-8E7D-FD96B16B91CD}"/>
    <dgm:cxn modelId="{337D9768-BECB-41A0-A0CF-F0820FB93182}" type="presOf" srcId="{711B7A08-9D35-45B3-A2F2-7AB09F30992E}" destId="{65AF40CB-270E-4CF7-B889-9BC197BB9A99}" srcOrd="0" destOrd="0" presId="urn:microsoft.com/office/officeart/2005/8/layout/vList2"/>
    <dgm:cxn modelId="{7EBE66E1-FF58-4652-8C0A-464EF42F15E6}" type="presOf" srcId="{BC71837A-6F8E-48D7-A059-AF37649EFF2E}" destId="{833ECE1E-4E46-4960-B385-720872DDCB91}" srcOrd="0" destOrd="0" presId="urn:microsoft.com/office/officeart/2005/8/layout/vList2"/>
    <dgm:cxn modelId="{6E7E549A-3DC7-43CF-9FA4-101D063FCB91}" type="presParOf" srcId="{833ECE1E-4E46-4960-B385-720872DDCB91}" destId="{65AF40CB-270E-4CF7-B889-9BC197BB9A9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5E986F-0EDB-4AB8-924A-B6F4274895F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8B5562A-190A-4687-97F2-F34F969A4650}">
      <dgm:prSet/>
      <dgm:spPr/>
      <dgm:t>
        <a:bodyPr/>
        <a:lstStyle/>
        <a:p>
          <a:pPr rtl="0"/>
          <a:r>
            <a:rPr lang="en-US" dirty="0" smtClean="0"/>
            <a:t>Connections</a:t>
          </a:r>
          <a:endParaRPr lang="en-US" dirty="0"/>
        </a:p>
      </dgm:t>
    </dgm:pt>
    <dgm:pt modelId="{74909951-510A-4FD9-B017-82535A5D29EB}" type="parTrans" cxnId="{6EA1DAF7-BB0A-45B6-838E-559C46A0BAA3}">
      <dgm:prSet/>
      <dgm:spPr/>
      <dgm:t>
        <a:bodyPr/>
        <a:lstStyle/>
        <a:p>
          <a:endParaRPr lang="en-US"/>
        </a:p>
      </dgm:t>
    </dgm:pt>
    <dgm:pt modelId="{6D974398-1F77-4C46-84EC-EC13FC60EE93}" type="sibTrans" cxnId="{6EA1DAF7-BB0A-45B6-838E-559C46A0BAA3}">
      <dgm:prSet/>
      <dgm:spPr/>
      <dgm:t>
        <a:bodyPr/>
        <a:lstStyle/>
        <a:p>
          <a:endParaRPr lang="en-US"/>
        </a:p>
      </dgm:t>
    </dgm:pt>
    <dgm:pt modelId="{57BAF63A-E8D8-4864-9D52-ECDD2C6F31C3}">
      <dgm:prSet custT="1"/>
      <dgm:spPr/>
      <dgm:t>
        <a:bodyPr/>
        <a:lstStyle/>
        <a:p>
          <a:pPr rtl="0"/>
          <a:r>
            <a:rPr lang="en-US" sz="2400" dirty="0" err="1" smtClean="0"/>
            <a:t>rsocket</a:t>
          </a:r>
          <a:r>
            <a:rPr lang="en-US" sz="2400" dirty="0" smtClean="0"/>
            <a:t>, </a:t>
          </a:r>
          <a:r>
            <a:rPr lang="en-US" sz="2400" dirty="0" err="1" smtClean="0"/>
            <a:t>rbind</a:t>
          </a:r>
          <a:r>
            <a:rPr lang="en-US" sz="2400" dirty="0" smtClean="0"/>
            <a:t>, </a:t>
          </a:r>
          <a:r>
            <a:rPr lang="en-US" sz="2400" dirty="0" err="1" smtClean="0"/>
            <a:t>rlisten</a:t>
          </a:r>
          <a:r>
            <a:rPr lang="en-US" sz="2400" dirty="0" smtClean="0"/>
            <a:t>, </a:t>
          </a:r>
          <a:r>
            <a:rPr lang="en-US" sz="2400" dirty="0" err="1" smtClean="0"/>
            <a:t>raccept</a:t>
          </a:r>
          <a:r>
            <a:rPr lang="en-US" sz="2400" dirty="0" smtClean="0"/>
            <a:t>, </a:t>
          </a:r>
          <a:r>
            <a:rPr lang="en-US" sz="2400" dirty="0" err="1" smtClean="0"/>
            <a:t>rconnect</a:t>
          </a:r>
          <a:endParaRPr lang="en-US" sz="2400" dirty="0"/>
        </a:p>
      </dgm:t>
    </dgm:pt>
    <dgm:pt modelId="{BAC67725-8792-4666-8DC8-FE3293C4492B}" type="parTrans" cxnId="{DCCFA1CD-45D6-4E67-A1CD-7C4CF84A61DB}">
      <dgm:prSet/>
      <dgm:spPr/>
      <dgm:t>
        <a:bodyPr/>
        <a:lstStyle/>
        <a:p>
          <a:endParaRPr lang="en-US"/>
        </a:p>
      </dgm:t>
    </dgm:pt>
    <dgm:pt modelId="{D051C38D-46BC-45E9-9E5C-A03E43900ADE}" type="sibTrans" cxnId="{DCCFA1CD-45D6-4E67-A1CD-7C4CF84A61DB}">
      <dgm:prSet/>
      <dgm:spPr/>
      <dgm:t>
        <a:bodyPr/>
        <a:lstStyle/>
        <a:p>
          <a:endParaRPr lang="en-US"/>
        </a:p>
      </dgm:t>
    </dgm:pt>
    <dgm:pt modelId="{43FB7838-3AF6-49CD-8364-D435B71709ED}">
      <dgm:prSet custT="1"/>
      <dgm:spPr/>
      <dgm:t>
        <a:bodyPr/>
        <a:lstStyle/>
        <a:p>
          <a:pPr rtl="0"/>
          <a:r>
            <a:rPr lang="en-US" sz="2400" dirty="0" err="1" smtClean="0"/>
            <a:t>rshutdown</a:t>
          </a:r>
          <a:r>
            <a:rPr lang="en-US" sz="2400" dirty="0" smtClean="0"/>
            <a:t>, </a:t>
          </a:r>
          <a:r>
            <a:rPr lang="en-US" sz="2400" dirty="0" err="1" smtClean="0"/>
            <a:t>rclose</a:t>
          </a:r>
          <a:endParaRPr lang="en-US" sz="2400" dirty="0"/>
        </a:p>
      </dgm:t>
    </dgm:pt>
    <dgm:pt modelId="{0BF7B251-0A79-47C2-9D62-5B8DC2DBEE2D}" type="parTrans" cxnId="{15044B0D-54EE-4C4D-B43B-7788CD61344C}">
      <dgm:prSet/>
      <dgm:spPr/>
      <dgm:t>
        <a:bodyPr/>
        <a:lstStyle/>
        <a:p>
          <a:endParaRPr lang="en-US"/>
        </a:p>
      </dgm:t>
    </dgm:pt>
    <dgm:pt modelId="{B45D8975-9C32-4DAA-A45A-93DB58821CA9}" type="sibTrans" cxnId="{15044B0D-54EE-4C4D-B43B-7788CD61344C}">
      <dgm:prSet/>
      <dgm:spPr/>
      <dgm:t>
        <a:bodyPr/>
        <a:lstStyle/>
        <a:p>
          <a:endParaRPr lang="en-US"/>
        </a:p>
      </dgm:t>
    </dgm:pt>
    <dgm:pt modelId="{337A3687-AA7F-4886-AF0F-562F9A6AB6AA}">
      <dgm:prSet/>
      <dgm:spPr/>
      <dgm:t>
        <a:bodyPr/>
        <a:lstStyle/>
        <a:p>
          <a:pPr rtl="0"/>
          <a:r>
            <a:rPr lang="en-US" dirty="0" smtClean="0"/>
            <a:t>Data transfers</a:t>
          </a:r>
          <a:endParaRPr lang="en-US" dirty="0"/>
        </a:p>
      </dgm:t>
    </dgm:pt>
    <dgm:pt modelId="{43279B2F-CD4E-4AED-8F96-423763268B8C}" type="parTrans" cxnId="{E37A481B-0EE8-4D92-8F14-3EABE9C2787C}">
      <dgm:prSet/>
      <dgm:spPr/>
      <dgm:t>
        <a:bodyPr/>
        <a:lstStyle/>
        <a:p>
          <a:endParaRPr lang="en-US"/>
        </a:p>
      </dgm:t>
    </dgm:pt>
    <dgm:pt modelId="{7531EB6B-1F9D-47EC-A789-4FDF8098AAD5}" type="sibTrans" cxnId="{E37A481B-0EE8-4D92-8F14-3EABE9C2787C}">
      <dgm:prSet/>
      <dgm:spPr/>
      <dgm:t>
        <a:bodyPr/>
        <a:lstStyle/>
        <a:p>
          <a:endParaRPr lang="en-US"/>
        </a:p>
      </dgm:t>
    </dgm:pt>
    <dgm:pt modelId="{1170985F-CF24-4304-AC5C-676C1A055CB7}">
      <dgm:prSet custT="1"/>
      <dgm:spPr/>
      <dgm:t>
        <a:bodyPr/>
        <a:lstStyle/>
        <a:p>
          <a:pPr rtl="0"/>
          <a:r>
            <a:rPr lang="en-US" sz="2400" dirty="0" err="1" smtClean="0"/>
            <a:t>rrecv</a:t>
          </a:r>
          <a:r>
            <a:rPr lang="en-US" sz="2400" dirty="0" smtClean="0"/>
            <a:t>, </a:t>
          </a:r>
          <a:r>
            <a:rPr lang="en-US" sz="2400" dirty="0" err="1" smtClean="0"/>
            <a:t>rrecvfrom</a:t>
          </a:r>
          <a:r>
            <a:rPr lang="en-US" sz="2400" dirty="0" smtClean="0"/>
            <a:t>, </a:t>
          </a:r>
          <a:r>
            <a:rPr lang="en-US" sz="2400" dirty="0" err="1" smtClean="0"/>
            <a:t>rrecvmsg</a:t>
          </a:r>
          <a:r>
            <a:rPr lang="en-US" sz="2400" dirty="0" smtClean="0"/>
            <a:t>, </a:t>
          </a:r>
          <a:r>
            <a:rPr lang="en-US" sz="2400" dirty="0" err="1" smtClean="0"/>
            <a:t>rread</a:t>
          </a:r>
          <a:r>
            <a:rPr lang="en-US" sz="2400" dirty="0" smtClean="0"/>
            <a:t>, </a:t>
          </a:r>
          <a:r>
            <a:rPr lang="en-US" sz="2400" dirty="0" err="1" smtClean="0"/>
            <a:t>rreadv</a:t>
          </a:r>
          <a:endParaRPr lang="en-US" sz="2400" dirty="0"/>
        </a:p>
      </dgm:t>
    </dgm:pt>
    <dgm:pt modelId="{D076D761-6FB0-422D-9B18-A5D620AFB7E5}" type="parTrans" cxnId="{6F58F1E5-1410-4EA3-A43A-BB02234D6F33}">
      <dgm:prSet/>
      <dgm:spPr/>
      <dgm:t>
        <a:bodyPr/>
        <a:lstStyle/>
        <a:p>
          <a:endParaRPr lang="en-US"/>
        </a:p>
      </dgm:t>
    </dgm:pt>
    <dgm:pt modelId="{BB147498-3EFA-40BF-8746-479E9E59185B}" type="sibTrans" cxnId="{6F58F1E5-1410-4EA3-A43A-BB02234D6F33}">
      <dgm:prSet/>
      <dgm:spPr/>
      <dgm:t>
        <a:bodyPr/>
        <a:lstStyle/>
        <a:p>
          <a:endParaRPr lang="en-US"/>
        </a:p>
      </dgm:t>
    </dgm:pt>
    <dgm:pt modelId="{F61E21A8-8855-4A2B-B053-83EF116BEF83}">
      <dgm:prSet custT="1"/>
      <dgm:spPr/>
      <dgm:t>
        <a:bodyPr/>
        <a:lstStyle/>
        <a:p>
          <a:pPr rtl="0"/>
          <a:r>
            <a:rPr lang="en-US" sz="2400" dirty="0" err="1" smtClean="0"/>
            <a:t>rsend</a:t>
          </a:r>
          <a:r>
            <a:rPr lang="en-US" sz="2400" dirty="0" smtClean="0"/>
            <a:t>, </a:t>
          </a:r>
          <a:r>
            <a:rPr lang="en-US" sz="2400" dirty="0" err="1" smtClean="0"/>
            <a:t>rsendto</a:t>
          </a:r>
          <a:r>
            <a:rPr lang="en-US" sz="2400" dirty="0" smtClean="0"/>
            <a:t>, </a:t>
          </a:r>
          <a:r>
            <a:rPr lang="en-US" sz="2400" dirty="0" err="1" smtClean="0"/>
            <a:t>rsendmsg</a:t>
          </a:r>
          <a:r>
            <a:rPr lang="en-US" sz="2400" dirty="0" smtClean="0"/>
            <a:t>, </a:t>
          </a:r>
          <a:r>
            <a:rPr lang="en-US" sz="2400" dirty="0" err="1" smtClean="0"/>
            <a:t>rwrite</a:t>
          </a:r>
          <a:r>
            <a:rPr lang="en-US" sz="2400" dirty="0" smtClean="0"/>
            <a:t>, </a:t>
          </a:r>
          <a:r>
            <a:rPr lang="en-US" sz="2400" dirty="0" err="1" smtClean="0"/>
            <a:t>rwritev</a:t>
          </a:r>
          <a:endParaRPr lang="en-US" sz="2400" dirty="0"/>
        </a:p>
      </dgm:t>
    </dgm:pt>
    <dgm:pt modelId="{7C51FB9A-5052-4659-B1BA-38DB9BEBE058}" type="parTrans" cxnId="{B2F87185-971E-457D-BDB6-2012DC3F306A}">
      <dgm:prSet/>
      <dgm:spPr/>
      <dgm:t>
        <a:bodyPr/>
        <a:lstStyle/>
        <a:p>
          <a:endParaRPr lang="en-US"/>
        </a:p>
      </dgm:t>
    </dgm:pt>
    <dgm:pt modelId="{0EE5989A-D090-4AEB-859C-E95E6DF68896}" type="sibTrans" cxnId="{B2F87185-971E-457D-BDB6-2012DC3F306A}">
      <dgm:prSet/>
      <dgm:spPr/>
      <dgm:t>
        <a:bodyPr/>
        <a:lstStyle/>
        <a:p>
          <a:endParaRPr lang="en-US"/>
        </a:p>
      </dgm:t>
    </dgm:pt>
    <dgm:pt modelId="{9DC77F35-C21D-4BBA-982E-CEE417C97C04}">
      <dgm:prSet/>
      <dgm:spPr/>
      <dgm:t>
        <a:bodyPr/>
        <a:lstStyle/>
        <a:p>
          <a:pPr rtl="0"/>
          <a:r>
            <a:rPr lang="en-US" dirty="0" smtClean="0"/>
            <a:t>Asynchronous support</a:t>
          </a:r>
          <a:endParaRPr lang="en-US" dirty="0"/>
        </a:p>
      </dgm:t>
    </dgm:pt>
    <dgm:pt modelId="{5EDBC281-90F6-4456-9A5D-E734F7BB85AC}" type="parTrans" cxnId="{B332776C-548E-4591-9554-B9681CAFC32C}">
      <dgm:prSet/>
      <dgm:spPr/>
      <dgm:t>
        <a:bodyPr/>
        <a:lstStyle/>
        <a:p>
          <a:endParaRPr lang="en-US"/>
        </a:p>
      </dgm:t>
    </dgm:pt>
    <dgm:pt modelId="{FEFACC71-01FE-4675-AC20-30A96487841A}" type="sibTrans" cxnId="{B332776C-548E-4591-9554-B9681CAFC32C}">
      <dgm:prSet/>
      <dgm:spPr/>
      <dgm:t>
        <a:bodyPr/>
        <a:lstStyle/>
        <a:p>
          <a:endParaRPr lang="en-US"/>
        </a:p>
      </dgm:t>
    </dgm:pt>
    <dgm:pt modelId="{742EFF1E-2803-4D49-A510-A5C34D15AD80}">
      <dgm:prSet custT="1"/>
      <dgm:spPr/>
      <dgm:t>
        <a:bodyPr/>
        <a:lstStyle/>
        <a:p>
          <a:pPr rtl="0"/>
          <a:r>
            <a:rPr lang="en-US" sz="2400" dirty="0" err="1" smtClean="0"/>
            <a:t>rpoll</a:t>
          </a:r>
          <a:r>
            <a:rPr lang="en-US" sz="2400" dirty="0" smtClean="0"/>
            <a:t>, </a:t>
          </a:r>
          <a:r>
            <a:rPr lang="en-US" sz="2400" dirty="0" err="1" smtClean="0"/>
            <a:t>rselect</a:t>
          </a:r>
          <a:endParaRPr lang="en-US" sz="2400" dirty="0"/>
        </a:p>
      </dgm:t>
    </dgm:pt>
    <dgm:pt modelId="{B6F8D2CB-6D38-423B-B45D-7ABE4243EFE1}" type="parTrans" cxnId="{69A88922-721F-4C58-997D-9EB1E36A9CD7}">
      <dgm:prSet/>
      <dgm:spPr/>
      <dgm:t>
        <a:bodyPr/>
        <a:lstStyle/>
        <a:p>
          <a:endParaRPr lang="en-US"/>
        </a:p>
      </dgm:t>
    </dgm:pt>
    <dgm:pt modelId="{4754FD66-D9B2-47BA-BD5D-48E08950863C}" type="sibTrans" cxnId="{69A88922-721F-4C58-997D-9EB1E36A9CD7}">
      <dgm:prSet/>
      <dgm:spPr/>
      <dgm:t>
        <a:bodyPr/>
        <a:lstStyle/>
        <a:p>
          <a:endParaRPr lang="en-US"/>
        </a:p>
      </dgm:t>
    </dgm:pt>
    <dgm:pt modelId="{EF35CE0E-1953-4A0A-A936-FC7D20EB2199}">
      <dgm:prSet/>
      <dgm:spPr/>
      <dgm:t>
        <a:bodyPr/>
        <a:lstStyle/>
        <a:p>
          <a:pPr rtl="0"/>
          <a:r>
            <a:rPr lang="en-US" dirty="0" smtClean="0"/>
            <a:t>Socket options</a:t>
          </a:r>
          <a:endParaRPr lang="en-US" dirty="0"/>
        </a:p>
      </dgm:t>
    </dgm:pt>
    <dgm:pt modelId="{8EB9274C-2BF6-4D99-9D16-141EE107528C}" type="parTrans" cxnId="{809C6C27-ABD2-4D2C-BBFE-1DCAAA50473D}">
      <dgm:prSet/>
      <dgm:spPr/>
      <dgm:t>
        <a:bodyPr/>
        <a:lstStyle/>
        <a:p>
          <a:endParaRPr lang="en-US"/>
        </a:p>
      </dgm:t>
    </dgm:pt>
    <dgm:pt modelId="{B357ED51-7096-4ACD-96C2-6996700E7D4E}" type="sibTrans" cxnId="{809C6C27-ABD2-4D2C-BBFE-1DCAAA50473D}">
      <dgm:prSet/>
      <dgm:spPr/>
      <dgm:t>
        <a:bodyPr/>
        <a:lstStyle/>
        <a:p>
          <a:endParaRPr lang="en-US"/>
        </a:p>
      </dgm:t>
    </dgm:pt>
    <dgm:pt modelId="{23552771-EDB4-4FA4-A375-0A40A36E4B4A}">
      <dgm:prSet custT="1"/>
      <dgm:spPr/>
      <dgm:t>
        <a:bodyPr/>
        <a:lstStyle/>
        <a:p>
          <a:pPr rtl="0"/>
          <a:r>
            <a:rPr lang="en-US" sz="2400" dirty="0" err="1" smtClean="0"/>
            <a:t>rsetsockopt</a:t>
          </a:r>
          <a:r>
            <a:rPr lang="en-US" sz="2400" dirty="0" smtClean="0"/>
            <a:t>, </a:t>
          </a:r>
          <a:r>
            <a:rPr lang="en-US" sz="2400" dirty="0" err="1" smtClean="0"/>
            <a:t>rgetsockopt</a:t>
          </a:r>
          <a:r>
            <a:rPr lang="en-US" sz="2400" dirty="0" smtClean="0"/>
            <a:t>, </a:t>
          </a:r>
          <a:r>
            <a:rPr lang="en-US" sz="2400" dirty="0" err="1" smtClean="0"/>
            <a:t>rfcntl</a:t>
          </a:r>
          <a:endParaRPr lang="en-US" sz="2400" dirty="0"/>
        </a:p>
      </dgm:t>
    </dgm:pt>
    <dgm:pt modelId="{969EC4F3-8CD0-49CD-9A76-0DC49D36FA4F}" type="parTrans" cxnId="{A277CD50-5C47-4FCC-9972-419982BC527A}">
      <dgm:prSet/>
      <dgm:spPr/>
      <dgm:t>
        <a:bodyPr/>
        <a:lstStyle/>
        <a:p>
          <a:endParaRPr lang="en-US"/>
        </a:p>
      </dgm:t>
    </dgm:pt>
    <dgm:pt modelId="{F3AC4D54-C853-4DDE-A8EF-D33F1370F0F9}" type="sibTrans" cxnId="{A277CD50-5C47-4FCC-9972-419982BC527A}">
      <dgm:prSet/>
      <dgm:spPr/>
      <dgm:t>
        <a:bodyPr/>
        <a:lstStyle/>
        <a:p>
          <a:endParaRPr lang="en-US"/>
        </a:p>
      </dgm:t>
    </dgm:pt>
    <dgm:pt modelId="{7296D87E-8DBA-43FB-88BA-BD6E13F38147}">
      <dgm:prSet/>
      <dgm:spPr/>
      <dgm:t>
        <a:bodyPr/>
        <a:lstStyle/>
        <a:p>
          <a:pPr rtl="0"/>
          <a:r>
            <a:rPr lang="en-US" dirty="0" smtClean="0"/>
            <a:t>Other useful calls</a:t>
          </a:r>
          <a:endParaRPr lang="en-US" dirty="0"/>
        </a:p>
      </dgm:t>
    </dgm:pt>
    <dgm:pt modelId="{645FF030-CDBD-46A0-8025-1C272988FA22}" type="parTrans" cxnId="{E8882626-AEC4-4541-B49B-624C6FB6EF2C}">
      <dgm:prSet/>
      <dgm:spPr/>
      <dgm:t>
        <a:bodyPr/>
        <a:lstStyle/>
        <a:p>
          <a:endParaRPr lang="en-US"/>
        </a:p>
      </dgm:t>
    </dgm:pt>
    <dgm:pt modelId="{2C8212ED-8681-4AE5-842F-4058C69749EF}" type="sibTrans" cxnId="{E8882626-AEC4-4541-B49B-624C6FB6EF2C}">
      <dgm:prSet/>
      <dgm:spPr/>
      <dgm:t>
        <a:bodyPr/>
        <a:lstStyle/>
        <a:p>
          <a:endParaRPr lang="en-US"/>
        </a:p>
      </dgm:t>
    </dgm:pt>
    <dgm:pt modelId="{E439A638-2F48-4233-AF03-6CE03D8C7FA5}">
      <dgm:prSet custT="1"/>
      <dgm:spPr/>
      <dgm:t>
        <a:bodyPr/>
        <a:lstStyle/>
        <a:p>
          <a:pPr rtl="0"/>
          <a:r>
            <a:rPr lang="en-US" sz="2400" dirty="0" err="1" smtClean="0"/>
            <a:t>rgetpeername</a:t>
          </a:r>
          <a:r>
            <a:rPr lang="en-US" sz="2400" dirty="0" smtClean="0"/>
            <a:t>, </a:t>
          </a:r>
          <a:r>
            <a:rPr lang="en-US" sz="2400" dirty="0" err="1" smtClean="0"/>
            <a:t>rgetsockname</a:t>
          </a:r>
          <a:endParaRPr lang="en-US" sz="2400" dirty="0"/>
        </a:p>
      </dgm:t>
    </dgm:pt>
    <dgm:pt modelId="{41D2A1F8-8A92-4624-9265-EA59ECB8FB40}" type="parTrans" cxnId="{896380AE-90B4-43B5-AEA4-0CC4EB94E448}">
      <dgm:prSet/>
      <dgm:spPr/>
      <dgm:t>
        <a:bodyPr/>
        <a:lstStyle/>
        <a:p>
          <a:endParaRPr lang="en-US"/>
        </a:p>
      </dgm:t>
    </dgm:pt>
    <dgm:pt modelId="{B3CA490B-4648-44CA-A06B-3BCF92CBDDF6}" type="sibTrans" cxnId="{896380AE-90B4-43B5-AEA4-0CC4EB94E448}">
      <dgm:prSet/>
      <dgm:spPr/>
      <dgm:t>
        <a:bodyPr/>
        <a:lstStyle/>
        <a:p>
          <a:endParaRPr lang="en-US"/>
        </a:p>
      </dgm:t>
    </dgm:pt>
    <dgm:pt modelId="{81AF6420-704D-41FF-9AA0-6E619A818BD1}" type="pres">
      <dgm:prSet presAssocID="{565E986F-0EDB-4AB8-924A-B6F4274895F1}" presName="Name0" presStyleCnt="0">
        <dgm:presLayoutVars>
          <dgm:dir/>
          <dgm:animLvl val="lvl"/>
          <dgm:resizeHandles val="exact"/>
        </dgm:presLayoutVars>
      </dgm:prSet>
      <dgm:spPr/>
      <dgm:t>
        <a:bodyPr/>
        <a:lstStyle/>
        <a:p>
          <a:endParaRPr lang="en-US"/>
        </a:p>
      </dgm:t>
    </dgm:pt>
    <dgm:pt modelId="{ABD68D4B-22EC-4DA8-9C4D-1959BF6BA542}" type="pres">
      <dgm:prSet presAssocID="{48B5562A-190A-4687-97F2-F34F969A4650}" presName="linNode" presStyleCnt="0"/>
      <dgm:spPr/>
    </dgm:pt>
    <dgm:pt modelId="{B6E2B800-A2A5-4BAE-BAB1-80F0BE3535C1}" type="pres">
      <dgm:prSet presAssocID="{48B5562A-190A-4687-97F2-F34F969A4650}" presName="parentText" presStyleLbl="node1" presStyleIdx="0" presStyleCnt="5" custScaleX="74897" custLinFactNeighborX="-1273">
        <dgm:presLayoutVars>
          <dgm:chMax val="1"/>
          <dgm:bulletEnabled val="1"/>
        </dgm:presLayoutVars>
      </dgm:prSet>
      <dgm:spPr/>
      <dgm:t>
        <a:bodyPr/>
        <a:lstStyle/>
        <a:p>
          <a:endParaRPr lang="en-US"/>
        </a:p>
      </dgm:t>
    </dgm:pt>
    <dgm:pt modelId="{3917F258-82B6-483C-9E18-04107786F041}" type="pres">
      <dgm:prSet presAssocID="{48B5562A-190A-4687-97F2-F34F969A4650}" presName="descendantText" presStyleLbl="alignAccFollowNode1" presStyleIdx="0" presStyleCnt="5" custScaleX="111330">
        <dgm:presLayoutVars>
          <dgm:bulletEnabled val="1"/>
        </dgm:presLayoutVars>
      </dgm:prSet>
      <dgm:spPr/>
      <dgm:t>
        <a:bodyPr/>
        <a:lstStyle/>
        <a:p>
          <a:endParaRPr lang="en-US"/>
        </a:p>
      </dgm:t>
    </dgm:pt>
    <dgm:pt modelId="{F842B8C7-201A-4379-B30A-33A1E66E6E69}" type="pres">
      <dgm:prSet presAssocID="{6D974398-1F77-4C46-84EC-EC13FC60EE93}" presName="sp" presStyleCnt="0"/>
      <dgm:spPr/>
    </dgm:pt>
    <dgm:pt modelId="{7DD9306D-0F08-4116-B926-0EB330EE038B}" type="pres">
      <dgm:prSet presAssocID="{337A3687-AA7F-4886-AF0F-562F9A6AB6AA}" presName="linNode" presStyleCnt="0"/>
      <dgm:spPr/>
    </dgm:pt>
    <dgm:pt modelId="{0B38CC10-FD25-4846-80DF-7F3736A170E4}" type="pres">
      <dgm:prSet presAssocID="{337A3687-AA7F-4886-AF0F-562F9A6AB6AA}" presName="parentText" presStyleLbl="node1" presStyleIdx="1" presStyleCnt="5" custScaleX="74897" custLinFactNeighborX="-1273">
        <dgm:presLayoutVars>
          <dgm:chMax val="1"/>
          <dgm:bulletEnabled val="1"/>
        </dgm:presLayoutVars>
      </dgm:prSet>
      <dgm:spPr/>
      <dgm:t>
        <a:bodyPr/>
        <a:lstStyle/>
        <a:p>
          <a:endParaRPr lang="en-US"/>
        </a:p>
      </dgm:t>
    </dgm:pt>
    <dgm:pt modelId="{8F0954B6-E55D-4ABF-BD60-523F9C4CA400}" type="pres">
      <dgm:prSet presAssocID="{337A3687-AA7F-4886-AF0F-562F9A6AB6AA}" presName="descendantText" presStyleLbl="alignAccFollowNode1" presStyleIdx="1" presStyleCnt="5" custScaleX="111330">
        <dgm:presLayoutVars>
          <dgm:bulletEnabled val="1"/>
        </dgm:presLayoutVars>
      </dgm:prSet>
      <dgm:spPr/>
      <dgm:t>
        <a:bodyPr/>
        <a:lstStyle/>
        <a:p>
          <a:endParaRPr lang="en-US"/>
        </a:p>
      </dgm:t>
    </dgm:pt>
    <dgm:pt modelId="{B28389E3-D557-47AE-B364-41EF9C38B059}" type="pres">
      <dgm:prSet presAssocID="{7531EB6B-1F9D-47EC-A789-4FDF8098AAD5}" presName="sp" presStyleCnt="0"/>
      <dgm:spPr/>
    </dgm:pt>
    <dgm:pt modelId="{022DE8E1-995E-4A1D-AA78-C784E9D3773A}" type="pres">
      <dgm:prSet presAssocID="{9DC77F35-C21D-4BBA-982E-CEE417C97C04}" presName="linNode" presStyleCnt="0"/>
      <dgm:spPr/>
    </dgm:pt>
    <dgm:pt modelId="{B9D657F4-492C-4E64-B748-5BAB028FF1F6}" type="pres">
      <dgm:prSet presAssocID="{9DC77F35-C21D-4BBA-982E-CEE417C97C04}" presName="parentText" presStyleLbl="node1" presStyleIdx="2" presStyleCnt="5" custScaleX="74897" custLinFactNeighborX="-1273">
        <dgm:presLayoutVars>
          <dgm:chMax val="1"/>
          <dgm:bulletEnabled val="1"/>
        </dgm:presLayoutVars>
      </dgm:prSet>
      <dgm:spPr/>
      <dgm:t>
        <a:bodyPr/>
        <a:lstStyle/>
        <a:p>
          <a:endParaRPr lang="en-US"/>
        </a:p>
      </dgm:t>
    </dgm:pt>
    <dgm:pt modelId="{42454848-C9D3-4EAD-901D-FA112EBB23F4}" type="pres">
      <dgm:prSet presAssocID="{9DC77F35-C21D-4BBA-982E-CEE417C97C04}" presName="descendantText" presStyleLbl="alignAccFollowNode1" presStyleIdx="2" presStyleCnt="5" custScaleX="111330">
        <dgm:presLayoutVars>
          <dgm:bulletEnabled val="1"/>
        </dgm:presLayoutVars>
      </dgm:prSet>
      <dgm:spPr/>
      <dgm:t>
        <a:bodyPr/>
        <a:lstStyle/>
        <a:p>
          <a:endParaRPr lang="en-US"/>
        </a:p>
      </dgm:t>
    </dgm:pt>
    <dgm:pt modelId="{605EBB93-2701-4BEF-BB31-A79FB8CB8F50}" type="pres">
      <dgm:prSet presAssocID="{FEFACC71-01FE-4675-AC20-30A96487841A}" presName="sp" presStyleCnt="0"/>
      <dgm:spPr/>
    </dgm:pt>
    <dgm:pt modelId="{09DD109F-115D-40DB-BE9C-BA2B550A40FC}" type="pres">
      <dgm:prSet presAssocID="{EF35CE0E-1953-4A0A-A936-FC7D20EB2199}" presName="linNode" presStyleCnt="0"/>
      <dgm:spPr/>
    </dgm:pt>
    <dgm:pt modelId="{A436812B-D79B-4FD8-A51B-CACE4D634CFF}" type="pres">
      <dgm:prSet presAssocID="{EF35CE0E-1953-4A0A-A936-FC7D20EB2199}" presName="parentText" presStyleLbl="node1" presStyleIdx="3" presStyleCnt="5" custScaleX="74897" custLinFactNeighborX="-1273">
        <dgm:presLayoutVars>
          <dgm:chMax val="1"/>
          <dgm:bulletEnabled val="1"/>
        </dgm:presLayoutVars>
      </dgm:prSet>
      <dgm:spPr/>
      <dgm:t>
        <a:bodyPr/>
        <a:lstStyle/>
        <a:p>
          <a:endParaRPr lang="en-US"/>
        </a:p>
      </dgm:t>
    </dgm:pt>
    <dgm:pt modelId="{A0D499E0-BB3D-4EF0-A7D5-117A5C4B46A0}" type="pres">
      <dgm:prSet presAssocID="{EF35CE0E-1953-4A0A-A936-FC7D20EB2199}" presName="descendantText" presStyleLbl="alignAccFollowNode1" presStyleIdx="3" presStyleCnt="5" custScaleX="111330">
        <dgm:presLayoutVars>
          <dgm:bulletEnabled val="1"/>
        </dgm:presLayoutVars>
      </dgm:prSet>
      <dgm:spPr/>
      <dgm:t>
        <a:bodyPr/>
        <a:lstStyle/>
        <a:p>
          <a:endParaRPr lang="en-US"/>
        </a:p>
      </dgm:t>
    </dgm:pt>
    <dgm:pt modelId="{1BD98BCD-5DA6-4AA3-915D-AB7A4801B141}" type="pres">
      <dgm:prSet presAssocID="{B357ED51-7096-4ACD-96C2-6996700E7D4E}" presName="sp" presStyleCnt="0"/>
      <dgm:spPr/>
    </dgm:pt>
    <dgm:pt modelId="{C6ECF1B8-8327-45BC-B9C8-91C3F3A6FBAC}" type="pres">
      <dgm:prSet presAssocID="{7296D87E-8DBA-43FB-88BA-BD6E13F38147}" presName="linNode" presStyleCnt="0"/>
      <dgm:spPr/>
    </dgm:pt>
    <dgm:pt modelId="{33121716-5619-48B6-9135-663FB82EEE42}" type="pres">
      <dgm:prSet presAssocID="{7296D87E-8DBA-43FB-88BA-BD6E13F38147}" presName="parentText" presStyleLbl="node1" presStyleIdx="4" presStyleCnt="5" custScaleX="74897" custLinFactNeighborX="-1273">
        <dgm:presLayoutVars>
          <dgm:chMax val="1"/>
          <dgm:bulletEnabled val="1"/>
        </dgm:presLayoutVars>
      </dgm:prSet>
      <dgm:spPr/>
      <dgm:t>
        <a:bodyPr/>
        <a:lstStyle/>
        <a:p>
          <a:endParaRPr lang="en-US"/>
        </a:p>
      </dgm:t>
    </dgm:pt>
    <dgm:pt modelId="{6FE9FF03-3141-4958-B68B-D8230232FEB6}" type="pres">
      <dgm:prSet presAssocID="{7296D87E-8DBA-43FB-88BA-BD6E13F38147}" presName="descendantText" presStyleLbl="alignAccFollowNode1" presStyleIdx="4" presStyleCnt="5" custScaleX="111330">
        <dgm:presLayoutVars>
          <dgm:bulletEnabled val="1"/>
        </dgm:presLayoutVars>
      </dgm:prSet>
      <dgm:spPr/>
      <dgm:t>
        <a:bodyPr/>
        <a:lstStyle/>
        <a:p>
          <a:endParaRPr lang="en-US"/>
        </a:p>
      </dgm:t>
    </dgm:pt>
  </dgm:ptLst>
  <dgm:cxnLst>
    <dgm:cxn modelId="{DB9EA7A5-7D10-4743-89BA-1F8E454139CA}" type="presOf" srcId="{48B5562A-190A-4687-97F2-F34F969A4650}" destId="{B6E2B800-A2A5-4BAE-BAB1-80F0BE3535C1}" srcOrd="0" destOrd="0" presId="urn:microsoft.com/office/officeart/2005/8/layout/vList5"/>
    <dgm:cxn modelId="{6EA1DAF7-BB0A-45B6-838E-559C46A0BAA3}" srcId="{565E986F-0EDB-4AB8-924A-B6F4274895F1}" destId="{48B5562A-190A-4687-97F2-F34F969A4650}" srcOrd="0" destOrd="0" parTransId="{74909951-510A-4FD9-B017-82535A5D29EB}" sibTransId="{6D974398-1F77-4C46-84EC-EC13FC60EE93}"/>
    <dgm:cxn modelId="{AE5D852D-C0A7-49B3-9127-7A052B02D24A}" type="presOf" srcId="{23552771-EDB4-4FA4-A375-0A40A36E4B4A}" destId="{A0D499E0-BB3D-4EF0-A7D5-117A5C4B46A0}" srcOrd="0" destOrd="0" presId="urn:microsoft.com/office/officeart/2005/8/layout/vList5"/>
    <dgm:cxn modelId="{4FED27F6-2AAE-4380-B174-76D2565248E2}" type="presOf" srcId="{7296D87E-8DBA-43FB-88BA-BD6E13F38147}" destId="{33121716-5619-48B6-9135-663FB82EEE42}" srcOrd="0" destOrd="0" presId="urn:microsoft.com/office/officeart/2005/8/layout/vList5"/>
    <dgm:cxn modelId="{A277CD50-5C47-4FCC-9972-419982BC527A}" srcId="{EF35CE0E-1953-4A0A-A936-FC7D20EB2199}" destId="{23552771-EDB4-4FA4-A375-0A40A36E4B4A}" srcOrd="0" destOrd="0" parTransId="{969EC4F3-8CD0-49CD-9A76-0DC49D36FA4F}" sibTransId="{F3AC4D54-C853-4DDE-A8EF-D33F1370F0F9}"/>
    <dgm:cxn modelId="{815D1BA7-F21E-4E53-87A9-79DA1A3B6FB5}" type="presOf" srcId="{1170985F-CF24-4304-AC5C-676C1A055CB7}" destId="{8F0954B6-E55D-4ABF-BD60-523F9C4CA400}" srcOrd="0" destOrd="0" presId="urn:microsoft.com/office/officeart/2005/8/layout/vList5"/>
    <dgm:cxn modelId="{15044B0D-54EE-4C4D-B43B-7788CD61344C}" srcId="{48B5562A-190A-4687-97F2-F34F969A4650}" destId="{43FB7838-3AF6-49CD-8364-D435B71709ED}" srcOrd="1" destOrd="0" parTransId="{0BF7B251-0A79-47C2-9D62-5B8DC2DBEE2D}" sibTransId="{B45D8975-9C32-4DAA-A45A-93DB58821CA9}"/>
    <dgm:cxn modelId="{DEB9B752-522F-4B1A-AA1D-C340B99E3871}" type="presOf" srcId="{565E986F-0EDB-4AB8-924A-B6F4274895F1}" destId="{81AF6420-704D-41FF-9AA0-6E619A818BD1}" srcOrd="0" destOrd="0" presId="urn:microsoft.com/office/officeart/2005/8/layout/vList5"/>
    <dgm:cxn modelId="{B332776C-548E-4591-9554-B9681CAFC32C}" srcId="{565E986F-0EDB-4AB8-924A-B6F4274895F1}" destId="{9DC77F35-C21D-4BBA-982E-CEE417C97C04}" srcOrd="2" destOrd="0" parTransId="{5EDBC281-90F6-4456-9A5D-E734F7BB85AC}" sibTransId="{FEFACC71-01FE-4675-AC20-30A96487841A}"/>
    <dgm:cxn modelId="{C9F5BE22-7764-489B-B553-B25C6D4B5650}" type="presOf" srcId="{337A3687-AA7F-4886-AF0F-562F9A6AB6AA}" destId="{0B38CC10-FD25-4846-80DF-7F3736A170E4}" srcOrd="0" destOrd="0" presId="urn:microsoft.com/office/officeart/2005/8/layout/vList5"/>
    <dgm:cxn modelId="{1E6B3493-1827-4EA5-B97A-1B993E42FB44}" type="presOf" srcId="{EF35CE0E-1953-4A0A-A936-FC7D20EB2199}" destId="{A436812B-D79B-4FD8-A51B-CACE4D634CFF}" srcOrd="0" destOrd="0" presId="urn:microsoft.com/office/officeart/2005/8/layout/vList5"/>
    <dgm:cxn modelId="{CD1647CD-DABA-449D-9DC1-78BA521ABD2D}" type="presOf" srcId="{9DC77F35-C21D-4BBA-982E-CEE417C97C04}" destId="{B9D657F4-492C-4E64-B748-5BAB028FF1F6}" srcOrd="0" destOrd="0" presId="urn:microsoft.com/office/officeart/2005/8/layout/vList5"/>
    <dgm:cxn modelId="{E37A481B-0EE8-4D92-8F14-3EABE9C2787C}" srcId="{565E986F-0EDB-4AB8-924A-B6F4274895F1}" destId="{337A3687-AA7F-4886-AF0F-562F9A6AB6AA}" srcOrd="1" destOrd="0" parTransId="{43279B2F-CD4E-4AED-8F96-423763268B8C}" sibTransId="{7531EB6B-1F9D-47EC-A789-4FDF8098AAD5}"/>
    <dgm:cxn modelId="{69A88922-721F-4C58-997D-9EB1E36A9CD7}" srcId="{9DC77F35-C21D-4BBA-982E-CEE417C97C04}" destId="{742EFF1E-2803-4D49-A510-A5C34D15AD80}" srcOrd="0" destOrd="0" parTransId="{B6F8D2CB-6D38-423B-B45D-7ABE4243EFE1}" sibTransId="{4754FD66-D9B2-47BA-BD5D-48E08950863C}"/>
    <dgm:cxn modelId="{809C6C27-ABD2-4D2C-BBFE-1DCAAA50473D}" srcId="{565E986F-0EDB-4AB8-924A-B6F4274895F1}" destId="{EF35CE0E-1953-4A0A-A936-FC7D20EB2199}" srcOrd="3" destOrd="0" parTransId="{8EB9274C-2BF6-4D99-9D16-141EE107528C}" sibTransId="{B357ED51-7096-4ACD-96C2-6996700E7D4E}"/>
    <dgm:cxn modelId="{E8882626-AEC4-4541-B49B-624C6FB6EF2C}" srcId="{565E986F-0EDB-4AB8-924A-B6F4274895F1}" destId="{7296D87E-8DBA-43FB-88BA-BD6E13F38147}" srcOrd="4" destOrd="0" parTransId="{645FF030-CDBD-46A0-8025-1C272988FA22}" sibTransId="{2C8212ED-8681-4AE5-842F-4058C69749EF}"/>
    <dgm:cxn modelId="{DCCFA1CD-45D6-4E67-A1CD-7C4CF84A61DB}" srcId="{48B5562A-190A-4687-97F2-F34F969A4650}" destId="{57BAF63A-E8D8-4864-9D52-ECDD2C6F31C3}" srcOrd="0" destOrd="0" parTransId="{BAC67725-8792-4666-8DC8-FE3293C4492B}" sibTransId="{D051C38D-46BC-45E9-9E5C-A03E43900ADE}"/>
    <dgm:cxn modelId="{6F58F1E5-1410-4EA3-A43A-BB02234D6F33}" srcId="{337A3687-AA7F-4886-AF0F-562F9A6AB6AA}" destId="{1170985F-CF24-4304-AC5C-676C1A055CB7}" srcOrd="0" destOrd="0" parTransId="{D076D761-6FB0-422D-9B18-A5D620AFB7E5}" sibTransId="{BB147498-3EFA-40BF-8746-479E9E59185B}"/>
    <dgm:cxn modelId="{33E17E85-93DD-4ACB-AC62-1BEBB39CCC95}" type="presOf" srcId="{43FB7838-3AF6-49CD-8364-D435B71709ED}" destId="{3917F258-82B6-483C-9E18-04107786F041}" srcOrd="0" destOrd="1" presId="urn:microsoft.com/office/officeart/2005/8/layout/vList5"/>
    <dgm:cxn modelId="{2CD3604B-3F3A-41A6-A8E2-B5F1CABE6CF5}" type="presOf" srcId="{F61E21A8-8855-4A2B-B053-83EF116BEF83}" destId="{8F0954B6-E55D-4ABF-BD60-523F9C4CA400}" srcOrd="0" destOrd="1" presId="urn:microsoft.com/office/officeart/2005/8/layout/vList5"/>
    <dgm:cxn modelId="{B2F87185-971E-457D-BDB6-2012DC3F306A}" srcId="{337A3687-AA7F-4886-AF0F-562F9A6AB6AA}" destId="{F61E21A8-8855-4A2B-B053-83EF116BEF83}" srcOrd="1" destOrd="0" parTransId="{7C51FB9A-5052-4659-B1BA-38DB9BEBE058}" sibTransId="{0EE5989A-D090-4AEB-859C-E95E6DF68896}"/>
    <dgm:cxn modelId="{78D3F3CE-4E48-4FEC-96BD-4E2C21798729}" type="presOf" srcId="{E439A638-2F48-4233-AF03-6CE03D8C7FA5}" destId="{6FE9FF03-3141-4958-B68B-D8230232FEB6}" srcOrd="0" destOrd="0" presId="urn:microsoft.com/office/officeart/2005/8/layout/vList5"/>
    <dgm:cxn modelId="{896380AE-90B4-43B5-AEA4-0CC4EB94E448}" srcId="{7296D87E-8DBA-43FB-88BA-BD6E13F38147}" destId="{E439A638-2F48-4233-AF03-6CE03D8C7FA5}" srcOrd="0" destOrd="0" parTransId="{41D2A1F8-8A92-4624-9265-EA59ECB8FB40}" sibTransId="{B3CA490B-4648-44CA-A06B-3BCF92CBDDF6}"/>
    <dgm:cxn modelId="{584AB29B-E1EF-4F3A-BE48-1CD08E3EC041}" type="presOf" srcId="{57BAF63A-E8D8-4864-9D52-ECDD2C6F31C3}" destId="{3917F258-82B6-483C-9E18-04107786F041}" srcOrd="0" destOrd="0" presId="urn:microsoft.com/office/officeart/2005/8/layout/vList5"/>
    <dgm:cxn modelId="{25862B0C-152F-4D6F-80C7-CD224119241C}" type="presOf" srcId="{742EFF1E-2803-4D49-A510-A5C34D15AD80}" destId="{42454848-C9D3-4EAD-901D-FA112EBB23F4}" srcOrd="0" destOrd="0" presId="urn:microsoft.com/office/officeart/2005/8/layout/vList5"/>
    <dgm:cxn modelId="{F5AF2101-62C8-485F-8325-C140657036B3}" type="presParOf" srcId="{81AF6420-704D-41FF-9AA0-6E619A818BD1}" destId="{ABD68D4B-22EC-4DA8-9C4D-1959BF6BA542}" srcOrd="0" destOrd="0" presId="urn:microsoft.com/office/officeart/2005/8/layout/vList5"/>
    <dgm:cxn modelId="{EF1C77A5-C825-45F0-8D35-EFC1D471649D}" type="presParOf" srcId="{ABD68D4B-22EC-4DA8-9C4D-1959BF6BA542}" destId="{B6E2B800-A2A5-4BAE-BAB1-80F0BE3535C1}" srcOrd="0" destOrd="0" presId="urn:microsoft.com/office/officeart/2005/8/layout/vList5"/>
    <dgm:cxn modelId="{4512F2DF-74C1-4B71-AEA3-D6F4CE3243FE}" type="presParOf" srcId="{ABD68D4B-22EC-4DA8-9C4D-1959BF6BA542}" destId="{3917F258-82B6-483C-9E18-04107786F041}" srcOrd="1" destOrd="0" presId="urn:microsoft.com/office/officeart/2005/8/layout/vList5"/>
    <dgm:cxn modelId="{40A14538-C6A8-4723-B235-1B1A0BA64674}" type="presParOf" srcId="{81AF6420-704D-41FF-9AA0-6E619A818BD1}" destId="{F842B8C7-201A-4379-B30A-33A1E66E6E69}" srcOrd="1" destOrd="0" presId="urn:microsoft.com/office/officeart/2005/8/layout/vList5"/>
    <dgm:cxn modelId="{35ED3ECB-BB4C-42D7-9B18-41015761F50D}" type="presParOf" srcId="{81AF6420-704D-41FF-9AA0-6E619A818BD1}" destId="{7DD9306D-0F08-4116-B926-0EB330EE038B}" srcOrd="2" destOrd="0" presId="urn:microsoft.com/office/officeart/2005/8/layout/vList5"/>
    <dgm:cxn modelId="{81B74534-BCEF-4AB9-90EC-A3F7446BFEA7}" type="presParOf" srcId="{7DD9306D-0F08-4116-B926-0EB330EE038B}" destId="{0B38CC10-FD25-4846-80DF-7F3736A170E4}" srcOrd="0" destOrd="0" presId="urn:microsoft.com/office/officeart/2005/8/layout/vList5"/>
    <dgm:cxn modelId="{3E995009-EBDD-4D6E-A592-8D522A486E6A}" type="presParOf" srcId="{7DD9306D-0F08-4116-B926-0EB330EE038B}" destId="{8F0954B6-E55D-4ABF-BD60-523F9C4CA400}" srcOrd="1" destOrd="0" presId="urn:microsoft.com/office/officeart/2005/8/layout/vList5"/>
    <dgm:cxn modelId="{0887BB20-3A40-48DC-9D66-B14FBAAEEC2B}" type="presParOf" srcId="{81AF6420-704D-41FF-9AA0-6E619A818BD1}" destId="{B28389E3-D557-47AE-B364-41EF9C38B059}" srcOrd="3" destOrd="0" presId="urn:microsoft.com/office/officeart/2005/8/layout/vList5"/>
    <dgm:cxn modelId="{DE6C9253-9F35-4D47-86E2-8702DBD7C2C5}" type="presParOf" srcId="{81AF6420-704D-41FF-9AA0-6E619A818BD1}" destId="{022DE8E1-995E-4A1D-AA78-C784E9D3773A}" srcOrd="4" destOrd="0" presId="urn:microsoft.com/office/officeart/2005/8/layout/vList5"/>
    <dgm:cxn modelId="{591DB682-7C1D-4FF4-BD5E-5559B2BAB774}" type="presParOf" srcId="{022DE8E1-995E-4A1D-AA78-C784E9D3773A}" destId="{B9D657F4-492C-4E64-B748-5BAB028FF1F6}" srcOrd="0" destOrd="0" presId="urn:microsoft.com/office/officeart/2005/8/layout/vList5"/>
    <dgm:cxn modelId="{BA173035-470F-4803-9FF8-8D74EFCAA685}" type="presParOf" srcId="{022DE8E1-995E-4A1D-AA78-C784E9D3773A}" destId="{42454848-C9D3-4EAD-901D-FA112EBB23F4}" srcOrd="1" destOrd="0" presId="urn:microsoft.com/office/officeart/2005/8/layout/vList5"/>
    <dgm:cxn modelId="{5642E214-656E-48B3-8AD0-FD97B53551D2}" type="presParOf" srcId="{81AF6420-704D-41FF-9AA0-6E619A818BD1}" destId="{605EBB93-2701-4BEF-BB31-A79FB8CB8F50}" srcOrd="5" destOrd="0" presId="urn:microsoft.com/office/officeart/2005/8/layout/vList5"/>
    <dgm:cxn modelId="{9BA5609F-E867-4695-BA55-9DCD4165BC4B}" type="presParOf" srcId="{81AF6420-704D-41FF-9AA0-6E619A818BD1}" destId="{09DD109F-115D-40DB-BE9C-BA2B550A40FC}" srcOrd="6" destOrd="0" presId="urn:microsoft.com/office/officeart/2005/8/layout/vList5"/>
    <dgm:cxn modelId="{084234B8-5775-4251-858D-808AF68A7F99}" type="presParOf" srcId="{09DD109F-115D-40DB-BE9C-BA2B550A40FC}" destId="{A436812B-D79B-4FD8-A51B-CACE4D634CFF}" srcOrd="0" destOrd="0" presId="urn:microsoft.com/office/officeart/2005/8/layout/vList5"/>
    <dgm:cxn modelId="{B0985024-B18E-4B49-92E4-3E17D376ED1F}" type="presParOf" srcId="{09DD109F-115D-40DB-BE9C-BA2B550A40FC}" destId="{A0D499E0-BB3D-4EF0-A7D5-117A5C4B46A0}" srcOrd="1" destOrd="0" presId="urn:microsoft.com/office/officeart/2005/8/layout/vList5"/>
    <dgm:cxn modelId="{6ADC9671-8987-406D-B699-F33DB1392E74}" type="presParOf" srcId="{81AF6420-704D-41FF-9AA0-6E619A818BD1}" destId="{1BD98BCD-5DA6-4AA3-915D-AB7A4801B141}" srcOrd="7" destOrd="0" presId="urn:microsoft.com/office/officeart/2005/8/layout/vList5"/>
    <dgm:cxn modelId="{7450C44D-1093-4674-828E-DFBD5CDE95B4}" type="presParOf" srcId="{81AF6420-704D-41FF-9AA0-6E619A818BD1}" destId="{C6ECF1B8-8327-45BC-B9C8-91C3F3A6FBAC}" srcOrd="8" destOrd="0" presId="urn:microsoft.com/office/officeart/2005/8/layout/vList5"/>
    <dgm:cxn modelId="{CA34E4C2-9426-4769-AD5B-2A7DCDA6E69C}" type="presParOf" srcId="{C6ECF1B8-8327-45BC-B9C8-91C3F3A6FBAC}" destId="{33121716-5619-48B6-9135-663FB82EEE42}" srcOrd="0" destOrd="0" presId="urn:microsoft.com/office/officeart/2005/8/layout/vList5"/>
    <dgm:cxn modelId="{87C5487A-E1DC-4998-9315-5BA571B0F330}" type="presParOf" srcId="{C6ECF1B8-8327-45BC-B9C8-91C3F3A6FBAC}" destId="{6FE9FF03-3141-4958-B68B-D8230232FEB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32581E-4F32-4FAD-B246-5A7D2C4D0A6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603F37C-707B-400B-9B09-DEC607EA6BB1}">
      <dgm:prSet/>
      <dgm:spPr/>
      <dgm:t>
        <a:bodyPr/>
        <a:lstStyle/>
        <a:p>
          <a:pPr rtl="0"/>
          <a:r>
            <a:rPr lang="en-US" dirty="0" smtClean="0"/>
            <a:t>Functions take same parameters as sockets</a:t>
          </a:r>
          <a:endParaRPr lang="en-US" dirty="0"/>
        </a:p>
      </dgm:t>
    </dgm:pt>
    <dgm:pt modelId="{74CE05AB-EC02-42AF-9600-3E0A50010D82}" type="parTrans" cxnId="{4C22E7AB-FB19-4A86-81A6-E312556CC1DA}">
      <dgm:prSet/>
      <dgm:spPr/>
      <dgm:t>
        <a:bodyPr/>
        <a:lstStyle/>
        <a:p>
          <a:endParaRPr lang="en-US"/>
        </a:p>
      </dgm:t>
    </dgm:pt>
    <dgm:pt modelId="{11ACBE68-01C3-4B41-94B1-C10B8B60C907}" type="sibTrans" cxnId="{4C22E7AB-FB19-4A86-81A6-E312556CC1DA}">
      <dgm:prSet/>
      <dgm:spPr/>
      <dgm:t>
        <a:bodyPr/>
        <a:lstStyle/>
        <a:p>
          <a:endParaRPr lang="en-US"/>
        </a:p>
      </dgm:t>
    </dgm:pt>
    <dgm:pt modelId="{2B83F871-A591-4251-9B2D-EBEE842D370B}">
      <dgm:prSet/>
      <dgm:spPr/>
      <dgm:t>
        <a:bodyPr/>
        <a:lstStyle/>
        <a:p>
          <a:pPr rtl="0"/>
          <a:r>
            <a:rPr lang="en-US" smtClean="0"/>
            <a:t>PF_INET, PF_INET6, SOCK_STREAM, IPPROTO_TCP</a:t>
          </a:r>
          <a:endParaRPr lang="en-US"/>
        </a:p>
      </dgm:t>
    </dgm:pt>
    <dgm:pt modelId="{3E7D3BF3-1E5B-4020-B286-F857D6170778}" type="parTrans" cxnId="{2ED7FEB0-20DE-411E-AAA6-594526B8FAC2}">
      <dgm:prSet/>
      <dgm:spPr/>
      <dgm:t>
        <a:bodyPr/>
        <a:lstStyle/>
        <a:p>
          <a:endParaRPr lang="en-US"/>
        </a:p>
      </dgm:t>
    </dgm:pt>
    <dgm:pt modelId="{7DCF3392-CFBE-4FA5-806E-DBA46D47BA05}" type="sibTrans" cxnId="{2ED7FEB0-20DE-411E-AAA6-594526B8FAC2}">
      <dgm:prSet/>
      <dgm:spPr/>
      <dgm:t>
        <a:bodyPr/>
        <a:lstStyle/>
        <a:p>
          <a:endParaRPr lang="en-US"/>
        </a:p>
      </dgm:t>
    </dgm:pt>
    <dgm:pt modelId="{4C6BDE04-1777-4494-8397-4D0410040A0B}">
      <dgm:prSet/>
      <dgm:spPr/>
      <dgm:t>
        <a:bodyPr/>
        <a:lstStyle/>
        <a:p>
          <a:pPr rtl="0"/>
          <a:r>
            <a:rPr lang="en-US" smtClean="0"/>
            <a:t>MSG_DONTWAIT, MSG_PEEK</a:t>
          </a:r>
          <a:endParaRPr lang="en-US"/>
        </a:p>
      </dgm:t>
    </dgm:pt>
    <dgm:pt modelId="{9B100986-6A1F-41A1-9922-03BE2FE8AEB0}" type="parTrans" cxnId="{6FED2510-1E53-4F56-AEE4-86C88766FF0B}">
      <dgm:prSet/>
      <dgm:spPr/>
      <dgm:t>
        <a:bodyPr/>
        <a:lstStyle/>
        <a:p>
          <a:endParaRPr lang="en-US"/>
        </a:p>
      </dgm:t>
    </dgm:pt>
    <dgm:pt modelId="{6202C098-1232-46A2-B6E6-CA1C6FAE627F}" type="sibTrans" cxnId="{6FED2510-1E53-4F56-AEE4-86C88766FF0B}">
      <dgm:prSet/>
      <dgm:spPr/>
      <dgm:t>
        <a:bodyPr/>
        <a:lstStyle/>
        <a:p>
          <a:endParaRPr lang="en-US"/>
        </a:p>
      </dgm:t>
    </dgm:pt>
    <dgm:pt modelId="{11411180-5F1E-47FB-AD9B-DCBB8E4EF131}">
      <dgm:prSet/>
      <dgm:spPr/>
      <dgm:t>
        <a:bodyPr/>
        <a:lstStyle/>
        <a:p>
          <a:pPr rtl="0"/>
          <a:r>
            <a:rPr lang="en-US" dirty="0" smtClean="0"/>
            <a:t>SO_REUSEADDR, TCP_NODELAY, SO_ERROR</a:t>
          </a:r>
          <a:endParaRPr lang="en-US" dirty="0"/>
        </a:p>
      </dgm:t>
    </dgm:pt>
    <dgm:pt modelId="{E8ADA65C-9C78-42B3-96B7-DBF5DE6E40FD}" type="parTrans" cxnId="{E8521D8A-B4C2-4177-B725-B2D335D06149}">
      <dgm:prSet/>
      <dgm:spPr/>
      <dgm:t>
        <a:bodyPr/>
        <a:lstStyle/>
        <a:p>
          <a:endParaRPr lang="en-US"/>
        </a:p>
      </dgm:t>
    </dgm:pt>
    <dgm:pt modelId="{27BE57EA-0890-420D-9811-3EBB1EDFE4E1}" type="sibTrans" cxnId="{E8521D8A-B4C2-4177-B725-B2D335D06149}">
      <dgm:prSet/>
      <dgm:spPr/>
      <dgm:t>
        <a:bodyPr/>
        <a:lstStyle/>
        <a:p>
          <a:endParaRPr lang="en-US"/>
        </a:p>
      </dgm:t>
    </dgm:pt>
    <dgm:pt modelId="{42A29D42-EE64-4A3D-A179-AEBD0EA094A1}">
      <dgm:prSet/>
      <dgm:spPr/>
      <dgm:t>
        <a:bodyPr/>
        <a:lstStyle/>
        <a:p>
          <a:pPr rtl="0"/>
          <a:r>
            <a:rPr lang="en-US" smtClean="0"/>
            <a:t>O_NONBLOCK</a:t>
          </a:r>
          <a:endParaRPr lang="en-US"/>
        </a:p>
      </dgm:t>
    </dgm:pt>
    <dgm:pt modelId="{80E2A262-0EC8-48E1-920A-50CD9C69C06C}" type="parTrans" cxnId="{D53B97A7-9663-423A-AC1F-957261DE5728}">
      <dgm:prSet/>
      <dgm:spPr/>
      <dgm:t>
        <a:bodyPr/>
        <a:lstStyle/>
        <a:p>
          <a:endParaRPr lang="en-US"/>
        </a:p>
      </dgm:t>
    </dgm:pt>
    <dgm:pt modelId="{102C372B-B918-43A1-8E56-5F8780AB28DC}" type="sibTrans" cxnId="{D53B97A7-9663-423A-AC1F-957261DE5728}">
      <dgm:prSet/>
      <dgm:spPr/>
      <dgm:t>
        <a:bodyPr/>
        <a:lstStyle/>
        <a:p>
          <a:endParaRPr lang="en-US"/>
        </a:p>
      </dgm:t>
    </dgm:pt>
    <dgm:pt modelId="{E2BCF94C-F71B-4C28-98AD-F07B2DDE84A9}">
      <dgm:prSet/>
      <dgm:spPr/>
      <dgm:t>
        <a:bodyPr/>
        <a:lstStyle/>
        <a:p>
          <a:pPr rtl="0"/>
          <a:r>
            <a:rPr lang="en-US" dirty="0" smtClean="0"/>
            <a:t>SO_SNDBUF, SO_RCVBUF</a:t>
          </a:r>
          <a:endParaRPr lang="en-US" dirty="0"/>
        </a:p>
      </dgm:t>
    </dgm:pt>
    <dgm:pt modelId="{553D987B-1EF5-40AE-8EBD-61DE56322FA6}" type="parTrans" cxnId="{71D59A6F-1FCA-41D8-BE81-B439D25E8F07}">
      <dgm:prSet/>
      <dgm:spPr/>
      <dgm:t>
        <a:bodyPr/>
        <a:lstStyle/>
        <a:p>
          <a:endParaRPr lang="en-US"/>
        </a:p>
      </dgm:t>
    </dgm:pt>
    <dgm:pt modelId="{9BD9121E-27B7-4A1E-933C-E2D097CC97FC}" type="sibTrans" cxnId="{71D59A6F-1FCA-41D8-BE81-B439D25E8F07}">
      <dgm:prSet/>
      <dgm:spPr/>
      <dgm:t>
        <a:bodyPr/>
        <a:lstStyle/>
        <a:p>
          <a:endParaRPr lang="en-US"/>
        </a:p>
      </dgm:t>
    </dgm:pt>
    <dgm:pt modelId="{D13965DF-EF47-45DC-9526-A35D822D0245}" type="pres">
      <dgm:prSet presAssocID="{6F32581E-4F32-4FAD-B246-5A7D2C4D0A68}" presName="linear" presStyleCnt="0">
        <dgm:presLayoutVars>
          <dgm:animLvl val="lvl"/>
          <dgm:resizeHandles val="exact"/>
        </dgm:presLayoutVars>
      </dgm:prSet>
      <dgm:spPr/>
      <dgm:t>
        <a:bodyPr/>
        <a:lstStyle/>
        <a:p>
          <a:endParaRPr lang="en-US"/>
        </a:p>
      </dgm:t>
    </dgm:pt>
    <dgm:pt modelId="{9BD73BC0-6B53-4CE5-924E-E0743EF7FC74}" type="pres">
      <dgm:prSet presAssocID="{2603F37C-707B-400B-9B09-DEC607EA6BB1}" presName="parentText" presStyleLbl="node1" presStyleIdx="0" presStyleCnt="1">
        <dgm:presLayoutVars>
          <dgm:chMax val="0"/>
          <dgm:bulletEnabled val="1"/>
        </dgm:presLayoutVars>
      </dgm:prSet>
      <dgm:spPr/>
      <dgm:t>
        <a:bodyPr/>
        <a:lstStyle/>
        <a:p>
          <a:endParaRPr lang="en-US"/>
        </a:p>
      </dgm:t>
    </dgm:pt>
    <dgm:pt modelId="{DC871EF7-228D-4841-83AB-5B0262FDE3AE}" type="pres">
      <dgm:prSet presAssocID="{2603F37C-707B-400B-9B09-DEC607EA6BB1}" presName="childText" presStyleLbl="revTx" presStyleIdx="0" presStyleCnt="1">
        <dgm:presLayoutVars>
          <dgm:bulletEnabled val="1"/>
        </dgm:presLayoutVars>
      </dgm:prSet>
      <dgm:spPr/>
      <dgm:t>
        <a:bodyPr/>
        <a:lstStyle/>
        <a:p>
          <a:endParaRPr lang="en-US"/>
        </a:p>
      </dgm:t>
    </dgm:pt>
  </dgm:ptLst>
  <dgm:cxnLst>
    <dgm:cxn modelId="{6FED2510-1E53-4F56-AEE4-86C88766FF0B}" srcId="{2603F37C-707B-400B-9B09-DEC607EA6BB1}" destId="{4C6BDE04-1777-4494-8397-4D0410040A0B}" srcOrd="1" destOrd="0" parTransId="{9B100986-6A1F-41A1-9922-03BE2FE8AEB0}" sibTransId="{6202C098-1232-46A2-B6E6-CA1C6FAE627F}"/>
    <dgm:cxn modelId="{3FE0BF66-C000-4DC7-BD22-F6FB6522DBC3}" type="presOf" srcId="{2B83F871-A591-4251-9B2D-EBEE842D370B}" destId="{DC871EF7-228D-4841-83AB-5B0262FDE3AE}" srcOrd="0" destOrd="0" presId="urn:microsoft.com/office/officeart/2005/8/layout/vList2"/>
    <dgm:cxn modelId="{C412EA53-3319-4A2F-8A92-BF2030B44B65}" type="presOf" srcId="{6F32581E-4F32-4FAD-B246-5A7D2C4D0A68}" destId="{D13965DF-EF47-45DC-9526-A35D822D0245}" srcOrd="0" destOrd="0" presId="urn:microsoft.com/office/officeart/2005/8/layout/vList2"/>
    <dgm:cxn modelId="{2ED7FEB0-20DE-411E-AAA6-594526B8FAC2}" srcId="{2603F37C-707B-400B-9B09-DEC607EA6BB1}" destId="{2B83F871-A591-4251-9B2D-EBEE842D370B}" srcOrd="0" destOrd="0" parTransId="{3E7D3BF3-1E5B-4020-B286-F857D6170778}" sibTransId="{7DCF3392-CFBE-4FA5-806E-DBA46D47BA05}"/>
    <dgm:cxn modelId="{1B23C7E5-4E07-4893-B06B-8B65ACF55463}" type="presOf" srcId="{42A29D42-EE64-4A3D-A179-AEBD0EA094A1}" destId="{DC871EF7-228D-4841-83AB-5B0262FDE3AE}" srcOrd="0" destOrd="4" presId="urn:microsoft.com/office/officeart/2005/8/layout/vList2"/>
    <dgm:cxn modelId="{E8521D8A-B4C2-4177-B725-B2D335D06149}" srcId="{2603F37C-707B-400B-9B09-DEC607EA6BB1}" destId="{11411180-5F1E-47FB-AD9B-DCBB8E4EF131}" srcOrd="2" destOrd="0" parTransId="{E8ADA65C-9C78-42B3-96B7-DBF5DE6E40FD}" sibTransId="{27BE57EA-0890-420D-9811-3EBB1EDFE4E1}"/>
    <dgm:cxn modelId="{D53B97A7-9663-423A-AC1F-957261DE5728}" srcId="{2603F37C-707B-400B-9B09-DEC607EA6BB1}" destId="{42A29D42-EE64-4A3D-A179-AEBD0EA094A1}" srcOrd="4" destOrd="0" parTransId="{80E2A262-0EC8-48E1-920A-50CD9C69C06C}" sibTransId="{102C372B-B918-43A1-8E56-5F8780AB28DC}"/>
    <dgm:cxn modelId="{56F0D5B0-C4B6-4538-BCFF-0C568C9CCC90}" type="presOf" srcId="{11411180-5F1E-47FB-AD9B-DCBB8E4EF131}" destId="{DC871EF7-228D-4841-83AB-5B0262FDE3AE}" srcOrd="0" destOrd="2" presId="urn:microsoft.com/office/officeart/2005/8/layout/vList2"/>
    <dgm:cxn modelId="{173960CE-7002-4FA6-8A77-3D88D8BAAEBA}" type="presOf" srcId="{2603F37C-707B-400B-9B09-DEC607EA6BB1}" destId="{9BD73BC0-6B53-4CE5-924E-E0743EF7FC74}" srcOrd="0" destOrd="0" presId="urn:microsoft.com/office/officeart/2005/8/layout/vList2"/>
    <dgm:cxn modelId="{4C22E7AB-FB19-4A86-81A6-E312556CC1DA}" srcId="{6F32581E-4F32-4FAD-B246-5A7D2C4D0A68}" destId="{2603F37C-707B-400B-9B09-DEC607EA6BB1}" srcOrd="0" destOrd="0" parTransId="{74CE05AB-EC02-42AF-9600-3E0A50010D82}" sibTransId="{11ACBE68-01C3-4B41-94B1-C10B8B60C907}"/>
    <dgm:cxn modelId="{71D59A6F-1FCA-41D8-BE81-B439D25E8F07}" srcId="{2603F37C-707B-400B-9B09-DEC607EA6BB1}" destId="{E2BCF94C-F71B-4C28-98AD-F07B2DDE84A9}" srcOrd="3" destOrd="0" parTransId="{553D987B-1EF5-40AE-8EBD-61DE56322FA6}" sibTransId="{9BD9121E-27B7-4A1E-933C-E2D097CC97FC}"/>
    <dgm:cxn modelId="{3BC3B420-AB3E-47A0-81DC-86148F3D84DA}" type="presOf" srcId="{E2BCF94C-F71B-4C28-98AD-F07B2DDE84A9}" destId="{DC871EF7-228D-4841-83AB-5B0262FDE3AE}" srcOrd="0" destOrd="3" presId="urn:microsoft.com/office/officeart/2005/8/layout/vList2"/>
    <dgm:cxn modelId="{58E14E6C-60FC-4E5C-9C33-708D4A899211}" type="presOf" srcId="{4C6BDE04-1777-4494-8397-4D0410040A0B}" destId="{DC871EF7-228D-4841-83AB-5B0262FDE3AE}" srcOrd="0" destOrd="1" presId="urn:microsoft.com/office/officeart/2005/8/layout/vList2"/>
    <dgm:cxn modelId="{FA99299F-25BB-48E4-A977-5529F241DEC8}" type="presParOf" srcId="{D13965DF-EF47-45DC-9526-A35D822D0245}" destId="{9BD73BC0-6B53-4CE5-924E-E0743EF7FC74}" srcOrd="0" destOrd="0" presId="urn:microsoft.com/office/officeart/2005/8/layout/vList2"/>
    <dgm:cxn modelId="{087A07E2-F23E-44EF-94DD-1BAD8BE10AC5}" type="presParOf" srcId="{D13965DF-EF47-45DC-9526-A35D822D0245}" destId="{DC871EF7-228D-4841-83AB-5B0262FDE3A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10E347-1164-4EED-8C1F-38C7F46331A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16FA102-9244-47D5-AA08-AC709F0493B7}">
      <dgm:prSet custT="1"/>
      <dgm:spPr/>
      <dgm:t>
        <a:bodyPr/>
        <a:lstStyle/>
        <a:p>
          <a:pPr rtl="0"/>
          <a:r>
            <a:rPr lang="en-US" sz="1800" b="0" i="0" dirty="0" smtClean="0"/>
            <a:t>8-node Xeon X5570 @ 2.93 </a:t>
          </a:r>
          <a:r>
            <a:rPr lang="en-US" sz="1800" b="0" i="0" dirty="0" err="1" smtClean="0"/>
            <a:t>Ghz</a:t>
          </a:r>
          <a:r>
            <a:rPr lang="en-US" sz="1800" b="0" i="0" dirty="0" smtClean="0"/>
            <a:t> (Nehalem) cluster</a:t>
          </a:r>
          <a:endParaRPr lang="en-US" sz="1800" dirty="0"/>
        </a:p>
      </dgm:t>
    </dgm:pt>
    <dgm:pt modelId="{37E51DCB-179B-4D2F-BF8D-7166297030DD}" type="parTrans" cxnId="{E224E15A-79B7-4A70-9FFD-BDB2424089CF}">
      <dgm:prSet/>
      <dgm:spPr/>
      <dgm:t>
        <a:bodyPr/>
        <a:lstStyle/>
        <a:p>
          <a:endParaRPr lang="en-US" sz="1800"/>
        </a:p>
      </dgm:t>
    </dgm:pt>
    <dgm:pt modelId="{6FF6E820-69F9-4C2C-9BED-651A762FC8A8}" type="sibTrans" cxnId="{E224E15A-79B7-4A70-9FFD-BDB2424089CF}">
      <dgm:prSet/>
      <dgm:spPr/>
      <dgm:t>
        <a:bodyPr/>
        <a:lstStyle/>
        <a:p>
          <a:endParaRPr lang="en-US" sz="1800"/>
        </a:p>
      </dgm:t>
    </dgm:pt>
    <dgm:pt modelId="{B84FAC1A-CCBA-482C-B2AD-2A910D78B6F1}">
      <dgm:prSet custT="1"/>
      <dgm:spPr/>
      <dgm:t>
        <a:bodyPr/>
        <a:lstStyle/>
        <a:p>
          <a:pPr rtl="0"/>
          <a:r>
            <a:rPr lang="en-US" sz="1800" b="0" i="0" smtClean="0"/>
            <a:t>8 cores / node</a:t>
          </a:r>
          <a:endParaRPr lang="en-US" sz="1800"/>
        </a:p>
      </dgm:t>
    </dgm:pt>
    <dgm:pt modelId="{BA40BF44-F77E-4551-9A45-6687D1606B78}" type="parTrans" cxnId="{BFE0EDEE-2660-423D-B0BA-ADD8978EE666}">
      <dgm:prSet/>
      <dgm:spPr/>
      <dgm:t>
        <a:bodyPr/>
        <a:lstStyle/>
        <a:p>
          <a:endParaRPr lang="en-US" sz="1800"/>
        </a:p>
      </dgm:t>
    </dgm:pt>
    <dgm:pt modelId="{E7E7DA16-9CFE-44E1-AA25-62BF05AA608B}" type="sibTrans" cxnId="{BFE0EDEE-2660-423D-B0BA-ADD8978EE666}">
      <dgm:prSet/>
      <dgm:spPr/>
      <dgm:t>
        <a:bodyPr/>
        <a:lstStyle/>
        <a:p>
          <a:endParaRPr lang="en-US" sz="1800"/>
        </a:p>
      </dgm:t>
    </dgm:pt>
    <dgm:pt modelId="{9407A56D-56BF-4BAA-A54C-78DAACFB7600}">
      <dgm:prSet custT="1"/>
      <dgm:spPr/>
      <dgm:t>
        <a:bodyPr/>
        <a:lstStyle/>
        <a:p>
          <a:pPr rtl="0"/>
          <a:r>
            <a:rPr lang="en-US" sz="1800" smtClean="0"/>
            <a:t>40 Gbps Infiniband</a:t>
          </a:r>
          <a:endParaRPr lang="en-US" sz="1800"/>
        </a:p>
      </dgm:t>
    </dgm:pt>
    <dgm:pt modelId="{BF764C77-31B5-4DA9-9116-720291B46A10}" type="parTrans" cxnId="{3A77F687-B98D-415B-BA4D-0850EBBB42D8}">
      <dgm:prSet/>
      <dgm:spPr/>
      <dgm:t>
        <a:bodyPr/>
        <a:lstStyle/>
        <a:p>
          <a:endParaRPr lang="en-US" sz="1800"/>
        </a:p>
      </dgm:t>
    </dgm:pt>
    <dgm:pt modelId="{2DDA17E4-5E94-4CAB-B9B5-41D4316CE96E}" type="sibTrans" cxnId="{3A77F687-B98D-415B-BA4D-0850EBBB42D8}">
      <dgm:prSet/>
      <dgm:spPr/>
      <dgm:t>
        <a:bodyPr/>
        <a:lstStyle/>
        <a:p>
          <a:endParaRPr lang="en-US" sz="1800"/>
        </a:p>
      </dgm:t>
    </dgm:pt>
    <dgm:pt modelId="{5649F77E-25A6-4325-B670-E0BD908122E0}">
      <dgm:prSet custT="1"/>
      <dgm:spPr/>
      <dgm:t>
        <a:bodyPr/>
        <a:lstStyle/>
        <a:p>
          <a:pPr rtl="0"/>
          <a:r>
            <a:rPr lang="en-US" sz="1800" dirty="0" smtClean="0"/>
            <a:t>2 node latency and BW tests</a:t>
          </a:r>
          <a:br>
            <a:rPr lang="en-US" sz="1800" dirty="0" smtClean="0"/>
          </a:br>
          <a:r>
            <a:rPr lang="en-US" sz="1800" dirty="0" err="1" smtClean="0"/>
            <a:t>rstream</a:t>
          </a:r>
          <a:r>
            <a:rPr lang="en-US" sz="1800" dirty="0" smtClean="0"/>
            <a:t> / </a:t>
          </a:r>
          <a:r>
            <a:rPr lang="en-US" sz="1800" dirty="0" err="1" smtClean="0"/>
            <a:t>perftest</a:t>
          </a:r>
          <a:endParaRPr lang="en-US" sz="1800" dirty="0"/>
        </a:p>
      </dgm:t>
    </dgm:pt>
    <dgm:pt modelId="{F39FC18D-8F90-4954-A554-CABC76AD20F5}" type="parTrans" cxnId="{15003D9C-1B9F-4A48-A7D2-2B47B16462EB}">
      <dgm:prSet/>
      <dgm:spPr/>
      <dgm:t>
        <a:bodyPr/>
        <a:lstStyle/>
        <a:p>
          <a:endParaRPr lang="en-US" sz="1800"/>
        </a:p>
      </dgm:t>
    </dgm:pt>
    <dgm:pt modelId="{B6D66A96-619B-4668-B75D-CF6F84C6D419}" type="sibTrans" cxnId="{15003D9C-1B9F-4A48-A7D2-2B47B16462EB}">
      <dgm:prSet/>
      <dgm:spPr/>
      <dgm:t>
        <a:bodyPr/>
        <a:lstStyle/>
        <a:p>
          <a:endParaRPr lang="en-US" sz="1800"/>
        </a:p>
      </dgm:t>
    </dgm:pt>
    <dgm:pt modelId="{6858A56A-8FA0-4B2F-9830-D3D58F282154}">
      <dgm:prSet custT="1"/>
      <dgm:spPr/>
      <dgm:t>
        <a:bodyPr/>
        <a:lstStyle/>
        <a:p>
          <a:pPr rtl="0"/>
          <a:r>
            <a:rPr lang="en-US" sz="1800" dirty="0" smtClean="0"/>
            <a:t>64 process MPI runs</a:t>
          </a:r>
          <a:endParaRPr lang="en-US" sz="1800" dirty="0"/>
        </a:p>
      </dgm:t>
    </dgm:pt>
    <dgm:pt modelId="{23C975F6-9D2F-49EC-8A35-B90A1BC60F84}" type="parTrans" cxnId="{1CFBD1AC-209B-4152-9061-4CAD29B2C739}">
      <dgm:prSet/>
      <dgm:spPr/>
      <dgm:t>
        <a:bodyPr/>
        <a:lstStyle/>
        <a:p>
          <a:endParaRPr lang="en-US"/>
        </a:p>
      </dgm:t>
    </dgm:pt>
    <dgm:pt modelId="{E468B3A4-C586-4A8E-A2FD-72AFD689140D}" type="sibTrans" cxnId="{1CFBD1AC-209B-4152-9061-4CAD29B2C739}">
      <dgm:prSet/>
      <dgm:spPr/>
      <dgm:t>
        <a:bodyPr/>
        <a:lstStyle/>
        <a:p>
          <a:endParaRPr lang="en-US"/>
        </a:p>
      </dgm:t>
    </dgm:pt>
    <dgm:pt modelId="{1180E3CA-78A8-454D-B8CE-12C3D1E3034A}" type="pres">
      <dgm:prSet presAssocID="{F410E347-1164-4EED-8C1F-38C7F46331A5}" presName="Name0" presStyleCnt="0">
        <dgm:presLayoutVars>
          <dgm:dir/>
          <dgm:animLvl val="lvl"/>
          <dgm:resizeHandles val="exact"/>
        </dgm:presLayoutVars>
      </dgm:prSet>
      <dgm:spPr/>
      <dgm:t>
        <a:bodyPr/>
        <a:lstStyle/>
        <a:p>
          <a:endParaRPr lang="en-US"/>
        </a:p>
      </dgm:t>
    </dgm:pt>
    <dgm:pt modelId="{B0C895EB-2469-45B6-AA0D-B4496BFB985E}" type="pres">
      <dgm:prSet presAssocID="{816FA102-9244-47D5-AA08-AC709F0493B7}" presName="linNode" presStyleCnt="0"/>
      <dgm:spPr/>
    </dgm:pt>
    <dgm:pt modelId="{D04323D5-DF18-4803-855C-01F73D35737D}" type="pres">
      <dgm:prSet presAssocID="{816FA102-9244-47D5-AA08-AC709F0493B7}" presName="parentText" presStyleLbl="node1" presStyleIdx="0" presStyleCnt="5" custLinFactNeighborX="78779" custLinFactNeighborY="259">
        <dgm:presLayoutVars>
          <dgm:chMax val="1"/>
          <dgm:bulletEnabled val="1"/>
        </dgm:presLayoutVars>
      </dgm:prSet>
      <dgm:spPr/>
      <dgm:t>
        <a:bodyPr/>
        <a:lstStyle/>
        <a:p>
          <a:endParaRPr lang="en-US"/>
        </a:p>
      </dgm:t>
    </dgm:pt>
    <dgm:pt modelId="{BAC4DF01-B0C5-4FEB-B38A-9A1D7F31DFD4}" type="pres">
      <dgm:prSet presAssocID="{6FF6E820-69F9-4C2C-9BED-651A762FC8A8}" presName="sp" presStyleCnt="0"/>
      <dgm:spPr/>
    </dgm:pt>
    <dgm:pt modelId="{3F64A2DA-CE23-4B32-A5A4-97C63F1DFE25}" type="pres">
      <dgm:prSet presAssocID="{B84FAC1A-CCBA-482C-B2AD-2A910D78B6F1}" presName="linNode" presStyleCnt="0"/>
      <dgm:spPr/>
    </dgm:pt>
    <dgm:pt modelId="{460BCFD4-F618-43FB-80EC-D82AAD678084}" type="pres">
      <dgm:prSet presAssocID="{B84FAC1A-CCBA-482C-B2AD-2A910D78B6F1}" presName="parentText" presStyleLbl="node1" presStyleIdx="1" presStyleCnt="5" custLinFactNeighborX="78779" custLinFactNeighborY="-4310">
        <dgm:presLayoutVars>
          <dgm:chMax val="1"/>
          <dgm:bulletEnabled val="1"/>
        </dgm:presLayoutVars>
      </dgm:prSet>
      <dgm:spPr/>
      <dgm:t>
        <a:bodyPr/>
        <a:lstStyle/>
        <a:p>
          <a:endParaRPr lang="en-US"/>
        </a:p>
      </dgm:t>
    </dgm:pt>
    <dgm:pt modelId="{A7EE5E7A-68B8-4294-96AD-B51D1BDFCE9E}" type="pres">
      <dgm:prSet presAssocID="{E7E7DA16-9CFE-44E1-AA25-62BF05AA608B}" presName="sp" presStyleCnt="0"/>
      <dgm:spPr/>
    </dgm:pt>
    <dgm:pt modelId="{1291A0DB-181F-4341-96F3-47A524AD3D0F}" type="pres">
      <dgm:prSet presAssocID="{9407A56D-56BF-4BAA-A54C-78DAACFB7600}" presName="linNode" presStyleCnt="0"/>
      <dgm:spPr/>
    </dgm:pt>
    <dgm:pt modelId="{FA1128D8-457F-440F-9D3B-0B8EA153B5A6}" type="pres">
      <dgm:prSet presAssocID="{9407A56D-56BF-4BAA-A54C-78DAACFB7600}" presName="parentText" presStyleLbl="node1" presStyleIdx="2" presStyleCnt="5" custLinFactNeighborX="78779" custLinFactNeighborY="-8448">
        <dgm:presLayoutVars>
          <dgm:chMax val="1"/>
          <dgm:bulletEnabled val="1"/>
        </dgm:presLayoutVars>
      </dgm:prSet>
      <dgm:spPr/>
      <dgm:t>
        <a:bodyPr/>
        <a:lstStyle/>
        <a:p>
          <a:endParaRPr lang="en-US"/>
        </a:p>
      </dgm:t>
    </dgm:pt>
    <dgm:pt modelId="{109B5A27-6EC7-41AD-9DDE-13D1A7F539CF}" type="pres">
      <dgm:prSet presAssocID="{2DDA17E4-5E94-4CAB-B9B5-41D4316CE96E}" presName="sp" presStyleCnt="0"/>
      <dgm:spPr/>
    </dgm:pt>
    <dgm:pt modelId="{CB4F1FD0-045A-4AFD-86CC-99CE1D021E5B}" type="pres">
      <dgm:prSet presAssocID="{5649F77E-25A6-4325-B670-E0BD908122E0}" presName="linNode" presStyleCnt="0"/>
      <dgm:spPr/>
    </dgm:pt>
    <dgm:pt modelId="{827C3382-E76A-4B57-B7AD-81C15063917E}" type="pres">
      <dgm:prSet presAssocID="{5649F77E-25A6-4325-B670-E0BD908122E0}" presName="parentText" presStyleLbl="node1" presStyleIdx="3" presStyleCnt="5" custLinFactNeighborX="78779" custLinFactNeighborY="-12586">
        <dgm:presLayoutVars>
          <dgm:chMax val="1"/>
          <dgm:bulletEnabled val="1"/>
        </dgm:presLayoutVars>
      </dgm:prSet>
      <dgm:spPr/>
      <dgm:t>
        <a:bodyPr/>
        <a:lstStyle/>
        <a:p>
          <a:endParaRPr lang="en-US"/>
        </a:p>
      </dgm:t>
    </dgm:pt>
    <dgm:pt modelId="{EA01984A-B863-4762-B541-774FA9DFAE78}" type="pres">
      <dgm:prSet presAssocID="{B6D66A96-619B-4668-B75D-CF6F84C6D419}" presName="sp" presStyleCnt="0"/>
      <dgm:spPr/>
    </dgm:pt>
    <dgm:pt modelId="{6E1D3151-1894-4250-B0E8-03017A7E584D}" type="pres">
      <dgm:prSet presAssocID="{6858A56A-8FA0-4B2F-9830-D3D58F282154}" presName="linNode" presStyleCnt="0"/>
      <dgm:spPr/>
    </dgm:pt>
    <dgm:pt modelId="{4D3AEBFB-B8A7-4777-B72D-09283F02E541}" type="pres">
      <dgm:prSet presAssocID="{6858A56A-8FA0-4B2F-9830-D3D58F282154}" presName="parentText" presStyleLbl="node1" presStyleIdx="4" presStyleCnt="5" custLinFactNeighborX="78779" custLinFactNeighborY="-15862">
        <dgm:presLayoutVars>
          <dgm:chMax val="1"/>
          <dgm:bulletEnabled val="1"/>
        </dgm:presLayoutVars>
      </dgm:prSet>
      <dgm:spPr/>
      <dgm:t>
        <a:bodyPr/>
        <a:lstStyle/>
        <a:p>
          <a:endParaRPr lang="en-US"/>
        </a:p>
      </dgm:t>
    </dgm:pt>
  </dgm:ptLst>
  <dgm:cxnLst>
    <dgm:cxn modelId="{22ADA4AD-1096-4337-9752-F3D7A64C2370}" type="presOf" srcId="{B84FAC1A-CCBA-482C-B2AD-2A910D78B6F1}" destId="{460BCFD4-F618-43FB-80EC-D82AAD678084}" srcOrd="0" destOrd="0" presId="urn:microsoft.com/office/officeart/2005/8/layout/vList5"/>
    <dgm:cxn modelId="{864E088E-211C-4610-B8A3-64DC65A033A4}" type="presOf" srcId="{9407A56D-56BF-4BAA-A54C-78DAACFB7600}" destId="{FA1128D8-457F-440F-9D3B-0B8EA153B5A6}" srcOrd="0" destOrd="0" presId="urn:microsoft.com/office/officeart/2005/8/layout/vList5"/>
    <dgm:cxn modelId="{5CB26B22-1158-49E1-99B2-73C09FD6677A}" type="presOf" srcId="{F410E347-1164-4EED-8C1F-38C7F46331A5}" destId="{1180E3CA-78A8-454D-B8CE-12C3D1E3034A}" srcOrd="0" destOrd="0" presId="urn:microsoft.com/office/officeart/2005/8/layout/vList5"/>
    <dgm:cxn modelId="{1CFBD1AC-209B-4152-9061-4CAD29B2C739}" srcId="{F410E347-1164-4EED-8C1F-38C7F46331A5}" destId="{6858A56A-8FA0-4B2F-9830-D3D58F282154}" srcOrd="4" destOrd="0" parTransId="{23C975F6-9D2F-49EC-8A35-B90A1BC60F84}" sibTransId="{E468B3A4-C586-4A8E-A2FD-72AFD689140D}"/>
    <dgm:cxn modelId="{C4F55A42-C4F7-45EC-A367-FA5C81C205D0}" type="presOf" srcId="{5649F77E-25A6-4325-B670-E0BD908122E0}" destId="{827C3382-E76A-4B57-B7AD-81C15063917E}" srcOrd="0" destOrd="0" presId="urn:microsoft.com/office/officeart/2005/8/layout/vList5"/>
    <dgm:cxn modelId="{8F7AC9B9-96A3-4FCC-A466-FE0AC0C73B32}" type="presOf" srcId="{6858A56A-8FA0-4B2F-9830-D3D58F282154}" destId="{4D3AEBFB-B8A7-4777-B72D-09283F02E541}" srcOrd="0" destOrd="0" presId="urn:microsoft.com/office/officeart/2005/8/layout/vList5"/>
    <dgm:cxn modelId="{BFE0EDEE-2660-423D-B0BA-ADD8978EE666}" srcId="{F410E347-1164-4EED-8C1F-38C7F46331A5}" destId="{B84FAC1A-CCBA-482C-B2AD-2A910D78B6F1}" srcOrd="1" destOrd="0" parTransId="{BA40BF44-F77E-4551-9A45-6687D1606B78}" sibTransId="{E7E7DA16-9CFE-44E1-AA25-62BF05AA608B}"/>
    <dgm:cxn modelId="{B4E4FBA3-309A-45F7-9AAE-415CF2E5D972}" type="presOf" srcId="{816FA102-9244-47D5-AA08-AC709F0493B7}" destId="{D04323D5-DF18-4803-855C-01F73D35737D}" srcOrd="0" destOrd="0" presId="urn:microsoft.com/office/officeart/2005/8/layout/vList5"/>
    <dgm:cxn modelId="{15003D9C-1B9F-4A48-A7D2-2B47B16462EB}" srcId="{F410E347-1164-4EED-8C1F-38C7F46331A5}" destId="{5649F77E-25A6-4325-B670-E0BD908122E0}" srcOrd="3" destOrd="0" parTransId="{F39FC18D-8F90-4954-A554-CABC76AD20F5}" sibTransId="{B6D66A96-619B-4668-B75D-CF6F84C6D419}"/>
    <dgm:cxn modelId="{E224E15A-79B7-4A70-9FFD-BDB2424089CF}" srcId="{F410E347-1164-4EED-8C1F-38C7F46331A5}" destId="{816FA102-9244-47D5-AA08-AC709F0493B7}" srcOrd="0" destOrd="0" parTransId="{37E51DCB-179B-4D2F-BF8D-7166297030DD}" sibTransId="{6FF6E820-69F9-4C2C-9BED-651A762FC8A8}"/>
    <dgm:cxn modelId="{3A77F687-B98D-415B-BA4D-0850EBBB42D8}" srcId="{F410E347-1164-4EED-8C1F-38C7F46331A5}" destId="{9407A56D-56BF-4BAA-A54C-78DAACFB7600}" srcOrd="2" destOrd="0" parTransId="{BF764C77-31B5-4DA9-9116-720291B46A10}" sibTransId="{2DDA17E4-5E94-4CAB-B9B5-41D4316CE96E}"/>
    <dgm:cxn modelId="{A7403B50-AC5A-46B6-A8A8-56E9B296BB24}" type="presParOf" srcId="{1180E3CA-78A8-454D-B8CE-12C3D1E3034A}" destId="{B0C895EB-2469-45B6-AA0D-B4496BFB985E}" srcOrd="0" destOrd="0" presId="urn:microsoft.com/office/officeart/2005/8/layout/vList5"/>
    <dgm:cxn modelId="{FD3F0748-9462-4B46-AD6E-BA7BEAAF381F}" type="presParOf" srcId="{B0C895EB-2469-45B6-AA0D-B4496BFB985E}" destId="{D04323D5-DF18-4803-855C-01F73D35737D}" srcOrd="0" destOrd="0" presId="urn:microsoft.com/office/officeart/2005/8/layout/vList5"/>
    <dgm:cxn modelId="{1B36025C-B069-4534-ACE4-16E7DCB85309}" type="presParOf" srcId="{1180E3CA-78A8-454D-B8CE-12C3D1E3034A}" destId="{BAC4DF01-B0C5-4FEB-B38A-9A1D7F31DFD4}" srcOrd="1" destOrd="0" presId="urn:microsoft.com/office/officeart/2005/8/layout/vList5"/>
    <dgm:cxn modelId="{7E4F4AB2-DA45-48EB-8347-3D0A1A4C3EC2}" type="presParOf" srcId="{1180E3CA-78A8-454D-B8CE-12C3D1E3034A}" destId="{3F64A2DA-CE23-4B32-A5A4-97C63F1DFE25}" srcOrd="2" destOrd="0" presId="urn:microsoft.com/office/officeart/2005/8/layout/vList5"/>
    <dgm:cxn modelId="{97787F99-26DF-4E0F-A825-36D9F3919D23}" type="presParOf" srcId="{3F64A2DA-CE23-4B32-A5A4-97C63F1DFE25}" destId="{460BCFD4-F618-43FB-80EC-D82AAD678084}" srcOrd="0" destOrd="0" presId="urn:microsoft.com/office/officeart/2005/8/layout/vList5"/>
    <dgm:cxn modelId="{B336B7DC-4072-40A5-B8D5-C737DC8EB9CC}" type="presParOf" srcId="{1180E3CA-78A8-454D-B8CE-12C3D1E3034A}" destId="{A7EE5E7A-68B8-4294-96AD-B51D1BDFCE9E}" srcOrd="3" destOrd="0" presId="urn:microsoft.com/office/officeart/2005/8/layout/vList5"/>
    <dgm:cxn modelId="{50C06F76-B337-42BC-8A9E-B56E6A367BA4}" type="presParOf" srcId="{1180E3CA-78A8-454D-B8CE-12C3D1E3034A}" destId="{1291A0DB-181F-4341-96F3-47A524AD3D0F}" srcOrd="4" destOrd="0" presId="urn:microsoft.com/office/officeart/2005/8/layout/vList5"/>
    <dgm:cxn modelId="{2C597716-FB54-4BA5-B149-865CBBBD0B8B}" type="presParOf" srcId="{1291A0DB-181F-4341-96F3-47A524AD3D0F}" destId="{FA1128D8-457F-440F-9D3B-0B8EA153B5A6}" srcOrd="0" destOrd="0" presId="urn:microsoft.com/office/officeart/2005/8/layout/vList5"/>
    <dgm:cxn modelId="{ED6FB4D6-D91F-4044-87EE-5D4AA997541D}" type="presParOf" srcId="{1180E3CA-78A8-454D-B8CE-12C3D1E3034A}" destId="{109B5A27-6EC7-41AD-9DDE-13D1A7F539CF}" srcOrd="5" destOrd="0" presId="urn:microsoft.com/office/officeart/2005/8/layout/vList5"/>
    <dgm:cxn modelId="{D8FC0CA2-5AB4-4C75-858E-B299B7BDC040}" type="presParOf" srcId="{1180E3CA-78A8-454D-B8CE-12C3D1E3034A}" destId="{CB4F1FD0-045A-4AFD-86CC-99CE1D021E5B}" srcOrd="6" destOrd="0" presId="urn:microsoft.com/office/officeart/2005/8/layout/vList5"/>
    <dgm:cxn modelId="{B131A0C7-F16D-4A82-BD78-B7C13872D6B4}" type="presParOf" srcId="{CB4F1FD0-045A-4AFD-86CC-99CE1D021E5B}" destId="{827C3382-E76A-4B57-B7AD-81C15063917E}" srcOrd="0" destOrd="0" presId="urn:microsoft.com/office/officeart/2005/8/layout/vList5"/>
    <dgm:cxn modelId="{823E14A1-ED1F-4AAD-91CA-BBFC54D505A9}" type="presParOf" srcId="{1180E3CA-78A8-454D-B8CE-12C3D1E3034A}" destId="{EA01984A-B863-4762-B541-774FA9DFAE78}" srcOrd="7" destOrd="0" presId="urn:microsoft.com/office/officeart/2005/8/layout/vList5"/>
    <dgm:cxn modelId="{43064534-3F7F-4BEA-80F0-082A813A3C88}" type="presParOf" srcId="{1180E3CA-78A8-454D-B8CE-12C3D1E3034A}" destId="{6E1D3151-1894-4250-B0E8-03017A7E584D}" srcOrd="8" destOrd="0" presId="urn:microsoft.com/office/officeart/2005/8/layout/vList5"/>
    <dgm:cxn modelId="{6C3419D0-E0F7-4526-B9BE-F878E15E5044}" type="presParOf" srcId="{6E1D3151-1894-4250-B0E8-03017A7E584D}" destId="{4D3AEBFB-B8A7-4777-B72D-09283F02E54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5B29922-C479-4CDE-A960-F10B7C7951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DC48E62-B06F-42E5-86CF-59E0F24C1409}">
      <dgm:prSet custT="1"/>
      <dgm:spPr/>
      <dgm:t>
        <a:bodyPr/>
        <a:lstStyle/>
        <a:p>
          <a:pPr algn="ctr" rtl="0"/>
          <a:r>
            <a:rPr lang="en-US" sz="2800" b="0" i="0" smtClean="0"/>
            <a:t>This is a discussion point only</a:t>
          </a:r>
          <a:endParaRPr lang="en-US" sz="2800" b="0" i="0"/>
        </a:p>
      </dgm:t>
    </dgm:pt>
    <dgm:pt modelId="{9DFECB4C-DE9A-4814-B0DC-AA0BB20D1487}" type="parTrans" cxnId="{DBB08B0E-E514-4D68-AF7F-A666213CCF6E}">
      <dgm:prSet/>
      <dgm:spPr/>
      <dgm:t>
        <a:bodyPr/>
        <a:lstStyle/>
        <a:p>
          <a:endParaRPr lang="en-US" sz="2800"/>
        </a:p>
      </dgm:t>
    </dgm:pt>
    <dgm:pt modelId="{B6E2555E-EF68-4C4E-BAAC-53BBE6DB42C9}" type="sibTrans" cxnId="{DBB08B0E-E514-4D68-AF7F-A666213CCF6E}">
      <dgm:prSet/>
      <dgm:spPr/>
      <dgm:t>
        <a:bodyPr/>
        <a:lstStyle/>
        <a:p>
          <a:endParaRPr lang="en-US" sz="2800"/>
        </a:p>
      </dgm:t>
    </dgm:pt>
    <dgm:pt modelId="{E7BAE232-7F99-486C-AC02-3D95F903650F}" type="pres">
      <dgm:prSet presAssocID="{15B29922-C479-4CDE-A960-F10B7C795125}" presName="linear" presStyleCnt="0">
        <dgm:presLayoutVars>
          <dgm:animLvl val="lvl"/>
          <dgm:resizeHandles val="exact"/>
        </dgm:presLayoutVars>
      </dgm:prSet>
      <dgm:spPr/>
      <dgm:t>
        <a:bodyPr/>
        <a:lstStyle/>
        <a:p>
          <a:endParaRPr lang="en-US"/>
        </a:p>
      </dgm:t>
    </dgm:pt>
    <dgm:pt modelId="{0CE26782-0E48-42E9-B78E-D4CED720DE8F}" type="pres">
      <dgm:prSet presAssocID="{1DC48E62-B06F-42E5-86CF-59E0F24C1409}" presName="parentText" presStyleLbl="node1" presStyleIdx="0" presStyleCnt="1">
        <dgm:presLayoutVars>
          <dgm:chMax val="0"/>
          <dgm:bulletEnabled val="1"/>
        </dgm:presLayoutVars>
      </dgm:prSet>
      <dgm:spPr/>
      <dgm:t>
        <a:bodyPr/>
        <a:lstStyle/>
        <a:p>
          <a:endParaRPr lang="en-US"/>
        </a:p>
      </dgm:t>
    </dgm:pt>
  </dgm:ptLst>
  <dgm:cxnLst>
    <dgm:cxn modelId="{DBB08B0E-E514-4D68-AF7F-A666213CCF6E}" srcId="{15B29922-C479-4CDE-A960-F10B7C795125}" destId="{1DC48E62-B06F-42E5-86CF-59E0F24C1409}" srcOrd="0" destOrd="0" parTransId="{9DFECB4C-DE9A-4814-B0DC-AA0BB20D1487}" sibTransId="{B6E2555E-EF68-4C4E-BAAC-53BBE6DB42C9}"/>
    <dgm:cxn modelId="{41114C7E-642C-45E0-AECD-D80DEEC0F696}" type="presOf" srcId="{15B29922-C479-4CDE-A960-F10B7C795125}" destId="{E7BAE232-7F99-486C-AC02-3D95F903650F}" srcOrd="0" destOrd="0" presId="urn:microsoft.com/office/officeart/2005/8/layout/vList2"/>
    <dgm:cxn modelId="{0AEADF8D-4032-4685-83AF-91E1D716599B}" type="presOf" srcId="{1DC48E62-B06F-42E5-86CF-59E0F24C1409}" destId="{0CE26782-0E48-42E9-B78E-D4CED720DE8F}" srcOrd="0" destOrd="0" presId="urn:microsoft.com/office/officeart/2005/8/layout/vList2"/>
    <dgm:cxn modelId="{98D6E7F1-93B8-41DE-A658-FE1696E0F0F8}" type="presParOf" srcId="{E7BAE232-7F99-486C-AC02-3D95F903650F}" destId="{0CE26782-0E48-42E9-B78E-D4CED720DE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1B331A7-0DC9-4555-8A9D-7F0B5B0EA8F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6AAB7A7-4894-4125-BC40-262994BF74DA}">
      <dgm:prSet custT="1"/>
      <dgm:spPr/>
      <dgm:t>
        <a:bodyPr/>
        <a:lstStyle/>
        <a:p>
          <a:pPr rtl="0"/>
          <a:r>
            <a:rPr lang="en-US" sz="2800" dirty="0" err="1" smtClean="0"/>
            <a:t>rmmap</a:t>
          </a:r>
          <a:endParaRPr lang="en-US" sz="2800" dirty="0"/>
        </a:p>
      </dgm:t>
    </dgm:pt>
    <dgm:pt modelId="{C658AB1A-E49A-40A5-BA30-B418AF0F5A7B}" type="parTrans" cxnId="{41D6C38C-8994-4C12-9292-24DF066137FE}">
      <dgm:prSet/>
      <dgm:spPr/>
      <dgm:t>
        <a:bodyPr/>
        <a:lstStyle/>
        <a:p>
          <a:endParaRPr lang="en-US"/>
        </a:p>
      </dgm:t>
    </dgm:pt>
    <dgm:pt modelId="{AC4E9697-C476-4342-BFA5-F1A3F60001C7}" type="sibTrans" cxnId="{41D6C38C-8994-4C12-9292-24DF066137FE}">
      <dgm:prSet/>
      <dgm:spPr/>
      <dgm:t>
        <a:bodyPr/>
        <a:lstStyle/>
        <a:p>
          <a:endParaRPr lang="en-US"/>
        </a:p>
      </dgm:t>
    </dgm:pt>
    <dgm:pt modelId="{803788C4-9B7A-44C0-9F1C-B19669289580}">
      <dgm:prSet custT="1"/>
      <dgm:spPr/>
      <dgm:t>
        <a:bodyPr/>
        <a:lstStyle/>
        <a:p>
          <a:pPr rtl="0"/>
          <a:r>
            <a:rPr lang="en-US" sz="2400" dirty="0" smtClean="0"/>
            <a:t>Specify access restrictions</a:t>
          </a:r>
          <a:endParaRPr lang="en-US" sz="2400" dirty="0"/>
        </a:p>
      </dgm:t>
    </dgm:pt>
    <dgm:pt modelId="{91586944-7570-4858-A770-2BF8160E0FAA}" type="parTrans" cxnId="{C1D0771B-B481-4926-AC33-2385708A44CE}">
      <dgm:prSet/>
      <dgm:spPr/>
      <dgm:t>
        <a:bodyPr/>
        <a:lstStyle/>
        <a:p>
          <a:endParaRPr lang="en-US"/>
        </a:p>
      </dgm:t>
    </dgm:pt>
    <dgm:pt modelId="{A0AD15B6-89E8-41BD-9043-DBA34953E1C1}" type="sibTrans" cxnId="{C1D0771B-B481-4926-AC33-2385708A44CE}">
      <dgm:prSet/>
      <dgm:spPr/>
      <dgm:t>
        <a:bodyPr/>
        <a:lstStyle/>
        <a:p>
          <a:endParaRPr lang="en-US"/>
        </a:p>
      </dgm:t>
    </dgm:pt>
    <dgm:pt modelId="{96CBD66D-AE1B-4F78-8905-AE9625C7BE83}">
      <dgm:prSet custT="1"/>
      <dgm:spPr/>
      <dgm:t>
        <a:bodyPr/>
        <a:lstStyle/>
        <a:p>
          <a:pPr rtl="0"/>
          <a:r>
            <a:rPr lang="en-US" sz="2800" dirty="0" err="1" smtClean="0"/>
            <a:t>rget</a:t>
          </a:r>
          <a:endParaRPr lang="en-US" sz="2800" dirty="0"/>
        </a:p>
      </dgm:t>
    </dgm:pt>
    <dgm:pt modelId="{1AEA49B8-68EF-4938-ACF0-DD7C0BD0A4B0}" type="parTrans" cxnId="{FACA8C13-DC5E-49A8-AD1B-AD12A98FE3BF}">
      <dgm:prSet/>
      <dgm:spPr/>
      <dgm:t>
        <a:bodyPr/>
        <a:lstStyle/>
        <a:p>
          <a:endParaRPr lang="en-US"/>
        </a:p>
      </dgm:t>
    </dgm:pt>
    <dgm:pt modelId="{70792F8D-152C-44E1-B526-461B2D8FB82F}" type="sibTrans" cxnId="{FACA8C13-DC5E-49A8-AD1B-AD12A98FE3BF}">
      <dgm:prSet/>
      <dgm:spPr/>
      <dgm:t>
        <a:bodyPr/>
        <a:lstStyle/>
        <a:p>
          <a:endParaRPr lang="en-US"/>
        </a:p>
      </dgm:t>
    </dgm:pt>
    <dgm:pt modelId="{8AC06A92-DF30-43FC-9DEA-126A2AAD0A60}">
      <dgm:prSet custT="1"/>
      <dgm:spPr/>
      <dgm:t>
        <a:bodyPr/>
        <a:lstStyle/>
        <a:p>
          <a:pPr rtl="0"/>
          <a:r>
            <a:rPr lang="en-US" sz="2400" dirty="0" smtClean="0"/>
            <a:t>Read from an offset into a local buffer</a:t>
          </a:r>
          <a:endParaRPr lang="en-US" sz="2400" dirty="0"/>
        </a:p>
      </dgm:t>
    </dgm:pt>
    <dgm:pt modelId="{77B6185B-E6AD-4EC0-B68E-A7D0D939B18B}" type="parTrans" cxnId="{2410ED6C-78D9-43CE-A7B3-D00988B4C990}">
      <dgm:prSet/>
      <dgm:spPr/>
      <dgm:t>
        <a:bodyPr/>
        <a:lstStyle/>
        <a:p>
          <a:endParaRPr lang="en-US"/>
        </a:p>
      </dgm:t>
    </dgm:pt>
    <dgm:pt modelId="{CA34AC2B-1EC9-41E2-99EF-60182FAF255F}" type="sibTrans" cxnId="{2410ED6C-78D9-43CE-A7B3-D00988B4C990}">
      <dgm:prSet/>
      <dgm:spPr/>
      <dgm:t>
        <a:bodyPr/>
        <a:lstStyle/>
        <a:p>
          <a:endParaRPr lang="en-US"/>
        </a:p>
      </dgm:t>
    </dgm:pt>
    <dgm:pt modelId="{06707B5E-3929-4CB3-8F6A-9A0DE8939937}">
      <dgm:prSet custT="1"/>
      <dgm:spPr/>
      <dgm:t>
        <a:bodyPr/>
        <a:lstStyle/>
        <a:p>
          <a:pPr rtl="0"/>
          <a:r>
            <a:rPr lang="en-US" sz="2800" smtClean="0"/>
            <a:t>rput</a:t>
          </a:r>
          <a:endParaRPr lang="en-US" sz="2800"/>
        </a:p>
      </dgm:t>
    </dgm:pt>
    <dgm:pt modelId="{3DE7A839-3CD8-460E-BBAA-BB05B2D9EE53}" type="parTrans" cxnId="{A0D33B66-C4C2-424E-A237-61CDCEFD3DFF}">
      <dgm:prSet/>
      <dgm:spPr/>
      <dgm:t>
        <a:bodyPr/>
        <a:lstStyle/>
        <a:p>
          <a:endParaRPr lang="en-US"/>
        </a:p>
      </dgm:t>
    </dgm:pt>
    <dgm:pt modelId="{2645767B-B476-40CA-94E4-CB1511C51599}" type="sibTrans" cxnId="{A0D33B66-C4C2-424E-A237-61CDCEFD3DFF}">
      <dgm:prSet/>
      <dgm:spPr/>
      <dgm:t>
        <a:bodyPr/>
        <a:lstStyle/>
        <a:p>
          <a:endParaRPr lang="en-US"/>
        </a:p>
      </dgm:t>
    </dgm:pt>
    <dgm:pt modelId="{1776BF96-D2DA-48B6-8EC6-9DFC2DE5E953}">
      <dgm:prSet custT="1"/>
      <dgm:spPr/>
      <dgm:t>
        <a:bodyPr/>
        <a:lstStyle/>
        <a:p>
          <a:pPr rtl="0"/>
          <a:r>
            <a:rPr lang="en-US" sz="2400" dirty="0" smtClean="0"/>
            <a:t>Write from a local buffer to the given offset</a:t>
          </a:r>
          <a:endParaRPr lang="en-US" sz="2400" dirty="0"/>
        </a:p>
      </dgm:t>
    </dgm:pt>
    <dgm:pt modelId="{570C74FE-7C21-462C-B990-1002363E6FEA}" type="parTrans" cxnId="{83AC4C79-EFDC-46C9-9847-92972B5A1F3B}">
      <dgm:prSet/>
      <dgm:spPr/>
      <dgm:t>
        <a:bodyPr/>
        <a:lstStyle/>
        <a:p>
          <a:endParaRPr lang="en-US"/>
        </a:p>
      </dgm:t>
    </dgm:pt>
    <dgm:pt modelId="{2CC0B70A-9342-4835-A7CE-C791AFAA24FB}" type="sibTrans" cxnId="{83AC4C79-EFDC-46C9-9847-92972B5A1F3B}">
      <dgm:prSet/>
      <dgm:spPr/>
      <dgm:t>
        <a:bodyPr/>
        <a:lstStyle/>
        <a:p>
          <a:endParaRPr lang="en-US"/>
        </a:p>
      </dgm:t>
    </dgm:pt>
    <dgm:pt modelId="{C6E3D9D8-700F-437B-A24E-080E223DD787}">
      <dgm:prSet custT="1"/>
      <dgm:spPr/>
      <dgm:t>
        <a:bodyPr/>
        <a:lstStyle/>
        <a:p>
          <a:pPr rtl="0"/>
          <a:r>
            <a:rPr lang="en-US" sz="2400" dirty="0" smtClean="0"/>
            <a:t>Maps to RDMA read operation</a:t>
          </a:r>
          <a:endParaRPr lang="en-US" sz="2400" dirty="0"/>
        </a:p>
      </dgm:t>
    </dgm:pt>
    <dgm:pt modelId="{F5F1CD79-F6AA-47DB-8871-0E3088072EB9}" type="parTrans" cxnId="{87662F42-8BAF-411F-8363-32424F59B475}">
      <dgm:prSet/>
      <dgm:spPr/>
      <dgm:t>
        <a:bodyPr/>
        <a:lstStyle/>
        <a:p>
          <a:endParaRPr lang="en-US"/>
        </a:p>
      </dgm:t>
    </dgm:pt>
    <dgm:pt modelId="{9CFF5A52-0DC4-4026-BAC5-3B6138300C34}" type="sibTrans" cxnId="{87662F42-8BAF-411F-8363-32424F59B475}">
      <dgm:prSet/>
      <dgm:spPr/>
      <dgm:t>
        <a:bodyPr/>
        <a:lstStyle/>
        <a:p>
          <a:endParaRPr lang="en-US"/>
        </a:p>
      </dgm:t>
    </dgm:pt>
    <dgm:pt modelId="{8496674C-A89B-4478-B71A-0C46B50C7D57}">
      <dgm:prSet custT="1"/>
      <dgm:spPr/>
      <dgm:t>
        <a:bodyPr/>
        <a:lstStyle/>
        <a:p>
          <a:pPr rtl="0"/>
          <a:r>
            <a:rPr lang="en-US" sz="2400" dirty="0" smtClean="0"/>
            <a:t>Maps to RDMA write operation</a:t>
          </a:r>
          <a:endParaRPr lang="en-US" sz="2400" dirty="0"/>
        </a:p>
      </dgm:t>
    </dgm:pt>
    <dgm:pt modelId="{589A6C2C-6A2D-46CE-96BF-C8881C173982}" type="parTrans" cxnId="{4A19B07B-8497-412C-81E8-B4A7D8FA4587}">
      <dgm:prSet/>
      <dgm:spPr/>
      <dgm:t>
        <a:bodyPr/>
        <a:lstStyle/>
        <a:p>
          <a:endParaRPr lang="en-US"/>
        </a:p>
      </dgm:t>
    </dgm:pt>
    <dgm:pt modelId="{DDBCC128-0C3B-4D90-85BD-FEA1BB5650A5}" type="sibTrans" cxnId="{4A19B07B-8497-412C-81E8-B4A7D8FA4587}">
      <dgm:prSet/>
      <dgm:spPr/>
      <dgm:t>
        <a:bodyPr/>
        <a:lstStyle/>
        <a:p>
          <a:endParaRPr lang="en-US"/>
        </a:p>
      </dgm:t>
    </dgm:pt>
    <dgm:pt modelId="{4DD76BCE-FF49-4EA4-A6CC-37966E3E215D}">
      <dgm:prSet custT="1"/>
      <dgm:spPr/>
      <dgm:t>
        <a:bodyPr/>
        <a:lstStyle/>
        <a:p>
          <a:pPr rtl="0"/>
          <a:r>
            <a:rPr lang="en-US" sz="2400" dirty="0" smtClean="0"/>
            <a:t>Map memory </a:t>
          </a:r>
          <a:r>
            <a:rPr lang="en-US" sz="2400" i="1" dirty="0" smtClean="0"/>
            <a:t>to</a:t>
          </a:r>
          <a:r>
            <a:rPr lang="en-US" sz="2400" dirty="0" smtClean="0"/>
            <a:t> a specified offset</a:t>
          </a:r>
          <a:endParaRPr lang="en-US" sz="2400" dirty="0"/>
        </a:p>
      </dgm:t>
    </dgm:pt>
    <dgm:pt modelId="{A218CE9D-F5C8-42CC-A6BE-2DD63D685FCE}" type="parTrans" cxnId="{4A782BC1-B555-4490-9D8D-0AC09D27A91A}">
      <dgm:prSet/>
      <dgm:spPr/>
      <dgm:t>
        <a:bodyPr/>
        <a:lstStyle/>
        <a:p>
          <a:endParaRPr lang="en-US"/>
        </a:p>
      </dgm:t>
    </dgm:pt>
    <dgm:pt modelId="{6811478A-0232-4D4C-A21E-02277B3554BA}" type="sibTrans" cxnId="{4A782BC1-B555-4490-9D8D-0AC09D27A91A}">
      <dgm:prSet/>
      <dgm:spPr/>
      <dgm:t>
        <a:bodyPr/>
        <a:lstStyle/>
        <a:p>
          <a:endParaRPr lang="en-US"/>
        </a:p>
      </dgm:t>
    </dgm:pt>
    <dgm:pt modelId="{C447E2E5-4BE2-4051-B280-0E6DC3B1C24C}">
      <dgm:prSet custT="1"/>
      <dgm:spPr/>
      <dgm:t>
        <a:bodyPr/>
        <a:lstStyle/>
        <a:p>
          <a:pPr rtl="0"/>
          <a:r>
            <a:rPr lang="en-US" sz="2400" dirty="0" smtClean="0"/>
            <a:t>Maps to memory registration</a:t>
          </a:r>
          <a:endParaRPr lang="en-US" sz="2400" dirty="0"/>
        </a:p>
      </dgm:t>
    </dgm:pt>
    <dgm:pt modelId="{B4306003-8755-4A27-99DB-327789021EDD}" type="parTrans" cxnId="{931F7946-4864-425B-9884-9509E9B03B56}">
      <dgm:prSet/>
      <dgm:spPr/>
      <dgm:t>
        <a:bodyPr/>
        <a:lstStyle/>
        <a:p>
          <a:endParaRPr lang="en-US"/>
        </a:p>
      </dgm:t>
    </dgm:pt>
    <dgm:pt modelId="{E6BAFE7E-8CCD-41C8-95FC-180FF2421AC4}" type="sibTrans" cxnId="{931F7946-4864-425B-9884-9509E9B03B56}">
      <dgm:prSet/>
      <dgm:spPr/>
      <dgm:t>
        <a:bodyPr/>
        <a:lstStyle/>
        <a:p>
          <a:endParaRPr lang="en-US"/>
        </a:p>
      </dgm:t>
    </dgm:pt>
    <dgm:pt modelId="{5EC95DB0-40C4-4E29-961C-31F55356251B}" type="pres">
      <dgm:prSet presAssocID="{51B331A7-0DC9-4555-8A9D-7F0B5B0EA8F3}" presName="Name0" presStyleCnt="0">
        <dgm:presLayoutVars>
          <dgm:dir/>
          <dgm:animLvl val="lvl"/>
          <dgm:resizeHandles val="exact"/>
        </dgm:presLayoutVars>
      </dgm:prSet>
      <dgm:spPr/>
      <dgm:t>
        <a:bodyPr/>
        <a:lstStyle/>
        <a:p>
          <a:endParaRPr lang="en-US"/>
        </a:p>
      </dgm:t>
    </dgm:pt>
    <dgm:pt modelId="{F32CD470-8F9D-4FFF-9201-337E2B0E6AB1}" type="pres">
      <dgm:prSet presAssocID="{86AAB7A7-4894-4125-BC40-262994BF74DA}" presName="linNode" presStyleCnt="0"/>
      <dgm:spPr/>
    </dgm:pt>
    <dgm:pt modelId="{737E4BF4-CCDF-434A-9618-FABC03CC2F3D}" type="pres">
      <dgm:prSet presAssocID="{86AAB7A7-4894-4125-BC40-262994BF74DA}" presName="parentText" presStyleLbl="node1" presStyleIdx="0" presStyleCnt="3" custScaleX="74897" custScaleY="81051">
        <dgm:presLayoutVars>
          <dgm:chMax val="1"/>
          <dgm:bulletEnabled val="1"/>
        </dgm:presLayoutVars>
      </dgm:prSet>
      <dgm:spPr/>
      <dgm:t>
        <a:bodyPr/>
        <a:lstStyle/>
        <a:p>
          <a:endParaRPr lang="en-US"/>
        </a:p>
      </dgm:t>
    </dgm:pt>
    <dgm:pt modelId="{593FE096-807C-495A-A6B0-C3EAA487472D}" type="pres">
      <dgm:prSet presAssocID="{86AAB7A7-4894-4125-BC40-262994BF74DA}" presName="descendantText" presStyleLbl="alignAccFollowNode1" presStyleIdx="0" presStyleCnt="3" custScaleX="114232">
        <dgm:presLayoutVars>
          <dgm:bulletEnabled val="1"/>
        </dgm:presLayoutVars>
      </dgm:prSet>
      <dgm:spPr/>
      <dgm:t>
        <a:bodyPr/>
        <a:lstStyle/>
        <a:p>
          <a:endParaRPr lang="en-US"/>
        </a:p>
      </dgm:t>
    </dgm:pt>
    <dgm:pt modelId="{3076D078-9EDB-446F-9B66-D8E6CD017A00}" type="pres">
      <dgm:prSet presAssocID="{AC4E9697-C476-4342-BFA5-F1A3F60001C7}" presName="sp" presStyleCnt="0"/>
      <dgm:spPr/>
    </dgm:pt>
    <dgm:pt modelId="{464EEC57-74A4-4155-AEF2-08F666847C29}" type="pres">
      <dgm:prSet presAssocID="{96CBD66D-AE1B-4F78-8905-AE9625C7BE83}" presName="linNode" presStyleCnt="0"/>
      <dgm:spPr/>
    </dgm:pt>
    <dgm:pt modelId="{292A0597-BC87-4EC9-856E-8540805C493D}" type="pres">
      <dgm:prSet presAssocID="{96CBD66D-AE1B-4F78-8905-AE9625C7BE83}" presName="parentText" presStyleLbl="node1" presStyleIdx="1" presStyleCnt="3" custScaleX="74897" custScaleY="81051">
        <dgm:presLayoutVars>
          <dgm:chMax val="1"/>
          <dgm:bulletEnabled val="1"/>
        </dgm:presLayoutVars>
      </dgm:prSet>
      <dgm:spPr/>
      <dgm:t>
        <a:bodyPr/>
        <a:lstStyle/>
        <a:p>
          <a:endParaRPr lang="en-US"/>
        </a:p>
      </dgm:t>
    </dgm:pt>
    <dgm:pt modelId="{2448EDB6-6B6F-4868-8DC6-706140807AB5}" type="pres">
      <dgm:prSet presAssocID="{96CBD66D-AE1B-4F78-8905-AE9625C7BE83}" presName="descendantText" presStyleLbl="alignAccFollowNode1" presStyleIdx="1" presStyleCnt="3" custScaleX="114232">
        <dgm:presLayoutVars>
          <dgm:bulletEnabled val="1"/>
        </dgm:presLayoutVars>
      </dgm:prSet>
      <dgm:spPr/>
      <dgm:t>
        <a:bodyPr/>
        <a:lstStyle/>
        <a:p>
          <a:endParaRPr lang="en-US"/>
        </a:p>
      </dgm:t>
    </dgm:pt>
    <dgm:pt modelId="{B2100782-36B1-4666-BEEC-2DAE523FFFD1}" type="pres">
      <dgm:prSet presAssocID="{70792F8D-152C-44E1-B526-461B2D8FB82F}" presName="sp" presStyleCnt="0"/>
      <dgm:spPr/>
    </dgm:pt>
    <dgm:pt modelId="{7F669444-608D-4E78-AA87-28CBBC999CE8}" type="pres">
      <dgm:prSet presAssocID="{06707B5E-3929-4CB3-8F6A-9A0DE8939937}" presName="linNode" presStyleCnt="0"/>
      <dgm:spPr/>
    </dgm:pt>
    <dgm:pt modelId="{07336CEB-3076-4CAD-BEFA-C3B949797E5E}" type="pres">
      <dgm:prSet presAssocID="{06707B5E-3929-4CB3-8F6A-9A0DE8939937}" presName="parentText" presStyleLbl="node1" presStyleIdx="2" presStyleCnt="3" custScaleX="74897" custScaleY="81051">
        <dgm:presLayoutVars>
          <dgm:chMax val="1"/>
          <dgm:bulletEnabled val="1"/>
        </dgm:presLayoutVars>
      </dgm:prSet>
      <dgm:spPr/>
      <dgm:t>
        <a:bodyPr/>
        <a:lstStyle/>
        <a:p>
          <a:endParaRPr lang="en-US"/>
        </a:p>
      </dgm:t>
    </dgm:pt>
    <dgm:pt modelId="{1F99C4CB-E00E-422F-9683-90C017506987}" type="pres">
      <dgm:prSet presAssocID="{06707B5E-3929-4CB3-8F6A-9A0DE8939937}" presName="descendantText" presStyleLbl="alignAccFollowNode1" presStyleIdx="2" presStyleCnt="3" custScaleX="114232">
        <dgm:presLayoutVars>
          <dgm:bulletEnabled val="1"/>
        </dgm:presLayoutVars>
      </dgm:prSet>
      <dgm:spPr/>
      <dgm:t>
        <a:bodyPr/>
        <a:lstStyle/>
        <a:p>
          <a:endParaRPr lang="en-US"/>
        </a:p>
      </dgm:t>
    </dgm:pt>
  </dgm:ptLst>
  <dgm:cxnLst>
    <dgm:cxn modelId="{5455FBBD-01AF-4BA1-90F5-69ACD02F7A1D}" type="presOf" srcId="{86AAB7A7-4894-4125-BC40-262994BF74DA}" destId="{737E4BF4-CCDF-434A-9618-FABC03CC2F3D}" srcOrd="0" destOrd="0" presId="urn:microsoft.com/office/officeart/2005/8/layout/vList5"/>
    <dgm:cxn modelId="{41D6C38C-8994-4C12-9292-24DF066137FE}" srcId="{51B331A7-0DC9-4555-8A9D-7F0B5B0EA8F3}" destId="{86AAB7A7-4894-4125-BC40-262994BF74DA}" srcOrd="0" destOrd="0" parTransId="{C658AB1A-E49A-40A5-BA30-B418AF0F5A7B}" sibTransId="{AC4E9697-C476-4342-BFA5-F1A3F60001C7}"/>
    <dgm:cxn modelId="{945B2072-6BCC-4DF2-8186-6AE6C971D384}" type="presOf" srcId="{1776BF96-D2DA-48B6-8EC6-9DFC2DE5E953}" destId="{1F99C4CB-E00E-422F-9683-90C017506987}" srcOrd="0" destOrd="0" presId="urn:microsoft.com/office/officeart/2005/8/layout/vList5"/>
    <dgm:cxn modelId="{FACA8C13-DC5E-49A8-AD1B-AD12A98FE3BF}" srcId="{51B331A7-0DC9-4555-8A9D-7F0B5B0EA8F3}" destId="{96CBD66D-AE1B-4F78-8905-AE9625C7BE83}" srcOrd="1" destOrd="0" parTransId="{1AEA49B8-68EF-4938-ACF0-DD7C0BD0A4B0}" sibTransId="{70792F8D-152C-44E1-B526-461B2D8FB82F}"/>
    <dgm:cxn modelId="{4A19B07B-8497-412C-81E8-B4A7D8FA4587}" srcId="{06707B5E-3929-4CB3-8F6A-9A0DE8939937}" destId="{8496674C-A89B-4478-B71A-0C46B50C7D57}" srcOrd="1" destOrd="0" parTransId="{589A6C2C-6A2D-46CE-96BF-C8881C173982}" sibTransId="{DDBCC128-0C3B-4D90-85BD-FEA1BB5650A5}"/>
    <dgm:cxn modelId="{75442D78-91B4-44E2-B8F8-8C890D1D679B}" type="presOf" srcId="{96CBD66D-AE1B-4F78-8905-AE9625C7BE83}" destId="{292A0597-BC87-4EC9-856E-8540805C493D}" srcOrd="0" destOrd="0" presId="urn:microsoft.com/office/officeart/2005/8/layout/vList5"/>
    <dgm:cxn modelId="{2410ED6C-78D9-43CE-A7B3-D00988B4C990}" srcId="{96CBD66D-AE1B-4F78-8905-AE9625C7BE83}" destId="{8AC06A92-DF30-43FC-9DEA-126A2AAD0A60}" srcOrd="0" destOrd="0" parTransId="{77B6185B-E6AD-4EC0-B68E-A7D0D939B18B}" sibTransId="{CA34AC2B-1EC9-41E2-99EF-60182FAF255F}"/>
    <dgm:cxn modelId="{36F03B4B-5FB5-45A5-9C7C-72D6B36D80B0}" type="presOf" srcId="{51B331A7-0DC9-4555-8A9D-7F0B5B0EA8F3}" destId="{5EC95DB0-40C4-4E29-961C-31F55356251B}" srcOrd="0" destOrd="0" presId="urn:microsoft.com/office/officeart/2005/8/layout/vList5"/>
    <dgm:cxn modelId="{4DAB9C55-21DE-46CA-B8FA-7A84DC32B705}" type="presOf" srcId="{8496674C-A89B-4478-B71A-0C46B50C7D57}" destId="{1F99C4CB-E00E-422F-9683-90C017506987}" srcOrd="0" destOrd="1" presId="urn:microsoft.com/office/officeart/2005/8/layout/vList5"/>
    <dgm:cxn modelId="{6065CD8E-9A99-4EE2-BD67-31F548417E40}" type="presOf" srcId="{C6E3D9D8-700F-437B-A24E-080E223DD787}" destId="{2448EDB6-6B6F-4868-8DC6-706140807AB5}" srcOrd="0" destOrd="1" presId="urn:microsoft.com/office/officeart/2005/8/layout/vList5"/>
    <dgm:cxn modelId="{A0D33B66-C4C2-424E-A237-61CDCEFD3DFF}" srcId="{51B331A7-0DC9-4555-8A9D-7F0B5B0EA8F3}" destId="{06707B5E-3929-4CB3-8F6A-9A0DE8939937}" srcOrd="2" destOrd="0" parTransId="{3DE7A839-3CD8-460E-BBAA-BB05B2D9EE53}" sibTransId="{2645767B-B476-40CA-94E4-CB1511C51599}"/>
    <dgm:cxn modelId="{7801EF7A-F3AD-425A-BE7C-4B8B755FCA47}" type="presOf" srcId="{C447E2E5-4BE2-4051-B280-0E6DC3B1C24C}" destId="{593FE096-807C-495A-A6B0-C3EAA487472D}" srcOrd="0" destOrd="2" presId="urn:microsoft.com/office/officeart/2005/8/layout/vList5"/>
    <dgm:cxn modelId="{931F7946-4864-425B-9884-9509E9B03B56}" srcId="{86AAB7A7-4894-4125-BC40-262994BF74DA}" destId="{C447E2E5-4BE2-4051-B280-0E6DC3B1C24C}" srcOrd="2" destOrd="0" parTransId="{B4306003-8755-4A27-99DB-327789021EDD}" sibTransId="{E6BAFE7E-8CCD-41C8-95FC-180FF2421AC4}"/>
    <dgm:cxn modelId="{C1D0771B-B481-4926-AC33-2385708A44CE}" srcId="{86AAB7A7-4894-4125-BC40-262994BF74DA}" destId="{803788C4-9B7A-44C0-9F1C-B19669289580}" srcOrd="1" destOrd="0" parTransId="{91586944-7570-4858-A770-2BF8160E0FAA}" sibTransId="{A0AD15B6-89E8-41BD-9043-DBA34953E1C1}"/>
    <dgm:cxn modelId="{006E2685-7D9E-4936-A2B0-727051084C20}" type="presOf" srcId="{8AC06A92-DF30-43FC-9DEA-126A2AAD0A60}" destId="{2448EDB6-6B6F-4868-8DC6-706140807AB5}" srcOrd="0" destOrd="0" presId="urn:microsoft.com/office/officeart/2005/8/layout/vList5"/>
    <dgm:cxn modelId="{C2E6F51D-5FCB-44AF-B2F8-C83CA2CB9BD1}" type="presOf" srcId="{06707B5E-3929-4CB3-8F6A-9A0DE8939937}" destId="{07336CEB-3076-4CAD-BEFA-C3B949797E5E}" srcOrd="0" destOrd="0" presId="urn:microsoft.com/office/officeart/2005/8/layout/vList5"/>
    <dgm:cxn modelId="{87662F42-8BAF-411F-8363-32424F59B475}" srcId="{96CBD66D-AE1B-4F78-8905-AE9625C7BE83}" destId="{C6E3D9D8-700F-437B-A24E-080E223DD787}" srcOrd="1" destOrd="0" parTransId="{F5F1CD79-F6AA-47DB-8871-0E3088072EB9}" sibTransId="{9CFF5A52-0DC4-4026-BAC5-3B6138300C34}"/>
    <dgm:cxn modelId="{1CB82774-D939-4C90-8471-B5401461593F}" type="presOf" srcId="{4DD76BCE-FF49-4EA4-A6CC-37966E3E215D}" destId="{593FE096-807C-495A-A6B0-C3EAA487472D}" srcOrd="0" destOrd="0" presId="urn:microsoft.com/office/officeart/2005/8/layout/vList5"/>
    <dgm:cxn modelId="{4A782BC1-B555-4490-9D8D-0AC09D27A91A}" srcId="{86AAB7A7-4894-4125-BC40-262994BF74DA}" destId="{4DD76BCE-FF49-4EA4-A6CC-37966E3E215D}" srcOrd="0" destOrd="0" parTransId="{A218CE9D-F5C8-42CC-A6BE-2DD63D685FCE}" sibTransId="{6811478A-0232-4D4C-A21E-02277B3554BA}"/>
    <dgm:cxn modelId="{83AC4C79-EFDC-46C9-9847-92972B5A1F3B}" srcId="{06707B5E-3929-4CB3-8F6A-9A0DE8939937}" destId="{1776BF96-D2DA-48B6-8EC6-9DFC2DE5E953}" srcOrd="0" destOrd="0" parTransId="{570C74FE-7C21-462C-B990-1002363E6FEA}" sibTransId="{2CC0B70A-9342-4835-A7CE-C791AFAA24FB}"/>
    <dgm:cxn modelId="{3881993E-D194-4B54-95DE-D8E3802744BC}" type="presOf" srcId="{803788C4-9B7A-44C0-9F1C-B19669289580}" destId="{593FE096-807C-495A-A6B0-C3EAA487472D}" srcOrd="0" destOrd="1" presId="urn:microsoft.com/office/officeart/2005/8/layout/vList5"/>
    <dgm:cxn modelId="{0B899F8C-02F8-4D16-8831-C3CF4EC6234B}" type="presParOf" srcId="{5EC95DB0-40C4-4E29-961C-31F55356251B}" destId="{F32CD470-8F9D-4FFF-9201-337E2B0E6AB1}" srcOrd="0" destOrd="0" presId="urn:microsoft.com/office/officeart/2005/8/layout/vList5"/>
    <dgm:cxn modelId="{318C9908-B612-490B-A313-E1EE65B7F997}" type="presParOf" srcId="{F32CD470-8F9D-4FFF-9201-337E2B0E6AB1}" destId="{737E4BF4-CCDF-434A-9618-FABC03CC2F3D}" srcOrd="0" destOrd="0" presId="urn:microsoft.com/office/officeart/2005/8/layout/vList5"/>
    <dgm:cxn modelId="{5F9B54FD-D2BC-4DDE-8EB4-E39A82655D1F}" type="presParOf" srcId="{F32CD470-8F9D-4FFF-9201-337E2B0E6AB1}" destId="{593FE096-807C-495A-A6B0-C3EAA487472D}" srcOrd="1" destOrd="0" presId="urn:microsoft.com/office/officeart/2005/8/layout/vList5"/>
    <dgm:cxn modelId="{8A4D47C2-99DA-42EF-A6E5-28E2D69A056E}" type="presParOf" srcId="{5EC95DB0-40C4-4E29-961C-31F55356251B}" destId="{3076D078-9EDB-446F-9B66-D8E6CD017A00}" srcOrd="1" destOrd="0" presId="urn:microsoft.com/office/officeart/2005/8/layout/vList5"/>
    <dgm:cxn modelId="{B8A5A9A0-0CC2-444B-A05F-FC79898DDC8F}" type="presParOf" srcId="{5EC95DB0-40C4-4E29-961C-31F55356251B}" destId="{464EEC57-74A4-4155-AEF2-08F666847C29}" srcOrd="2" destOrd="0" presId="urn:microsoft.com/office/officeart/2005/8/layout/vList5"/>
    <dgm:cxn modelId="{5950D9C3-1209-43EE-97EF-14A23F7BBBBD}" type="presParOf" srcId="{464EEC57-74A4-4155-AEF2-08F666847C29}" destId="{292A0597-BC87-4EC9-856E-8540805C493D}" srcOrd="0" destOrd="0" presId="urn:microsoft.com/office/officeart/2005/8/layout/vList5"/>
    <dgm:cxn modelId="{94D00C6D-47C9-4229-AFE7-130D059DDFCA}" type="presParOf" srcId="{464EEC57-74A4-4155-AEF2-08F666847C29}" destId="{2448EDB6-6B6F-4868-8DC6-706140807AB5}" srcOrd="1" destOrd="0" presId="urn:microsoft.com/office/officeart/2005/8/layout/vList5"/>
    <dgm:cxn modelId="{5D290A39-5B2C-4556-8EAE-48AF08C6FACD}" type="presParOf" srcId="{5EC95DB0-40C4-4E29-961C-31F55356251B}" destId="{B2100782-36B1-4666-BEEC-2DAE523FFFD1}" srcOrd="3" destOrd="0" presId="urn:microsoft.com/office/officeart/2005/8/layout/vList5"/>
    <dgm:cxn modelId="{7EC89357-5049-4E6E-B1B8-07DF6755542E}" type="presParOf" srcId="{5EC95DB0-40C4-4E29-961C-31F55356251B}" destId="{7F669444-608D-4E78-AA87-28CBBC999CE8}" srcOrd="4" destOrd="0" presId="urn:microsoft.com/office/officeart/2005/8/layout/vList5"/>
    <dgm:cxn modelId="{CCAA3729-52EF-41FF-B82C-302D5A68E241}" type="presParOf" srcId="{7F669444-608D-4E78-AA87-28CBBC999CE8}" destId="{07336CEB-3076-4CAD-BEFA-C3B949797E5E}" srcOrd="0" destOrd="0" presId="urn:microsoft.com/office/officeart/2005/8/layout/vList5"/>
    <dgm:cxn modelId="{85D8691B-7C14-4435-B937-07EEE66D9F78}" type="presParOf" srcId="{7F669444-608D-4E78-AA87-28CBBC999CE8}" destId="{1F99C4CB-E00E-422F-9683-90C01750698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AEBDDB-71F3-488A-8C68-7606BB1D8C14}"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A46BE556-1920-49F4-8958-1975CE306FE9}">
      <dgm:prSet custT="1"/>
      <dgm:spPr>
        <a:effectLst>
          <a:glow rad="228600">
            <a:schemeClr val="accent1">
              <a:satMod val="175000"/>
              <a:alpha val="40000"/>
            </a:schemeClr>
          </a:glow>
        </a:effectLst>
      </dgm:spPr>
      <dgm:t>
        <a:bodyPr/>
        <a:lstStyle/>
        <a:p>
          <a:pPr rtl="0"/>
          <a:r>
            <a:rPr lang="en-US" sz="2400" smtClean="0"/>
            <a:t>Target applications use </a:t>
          </a:r>
          <a:r>
            <a:rPr lang="en-US" sz="2400" i="1" smtClean="0"/>
            <a:t>nonblocking </a:t>
          </a:r>
          <a:r>
            <a:rPr lang="en-US" sz="2400" smtClean="0"/>
            <a:t>sockets</a:t>
          </a:r>
          <a:endParaRPr lang="en-US" sz="2400"/>
        </a:p>
      </dgm:t>
    </dgm:pt>
    <dgm:pt modelId="{E20F8E14-316E-405E-B395-7886A670C530}" type="parTrans" cxnId="{E9E95923-E162-4EA3-82FF-844716F2EBD7}">
      <dgm:prSet/>
      <dgm:spPr/>
      <dgm:t>
        <a:bodyPr/>
        <a:lstStyle/>
        <a:p>
          <a:endParaRPr lang="en-US"/>
        </a:p>
      </dgm:t>
    </dgm:pt>
    <dgm:pt modelId="{D257E9DD-1897-4022-9084-2EBC0AB0B422}" type="sibTrans" cxnId="{E9E95923-E162-4EA3-82FF-844716F2EBD7}">
      <dgm:prSet/>
      <dgm:spPr/>
      <dgm:t>
        <a:bodyPr/>
        <a:lstStyle/>
        <a:p>
          <a:endParaRPr lang="en-US"/>
        </a:p>
      </dgm:t>
    </dgm:pt>
    <dgm:pt modelId="{3265D497-09F6-4A82-A182-AEABF7DB56A7}">
      <dgm:prSet custT="1"/>
      <dgm:spPr/>
      <dgm:t>
        <a:bodyPr/>
        <a:lstStyle/>
        <a:p>
          <a:pPr rtl="0"/>
          <a:r>
            <a:rPr lang="en-US" sz="2400" dirty="0" smtClean="0"/>
            <a:t>Direct data placement calls may not block</a:t>
          </a:r>
          <a:endParaRPr lang="en-US" sz="2400" dirty="0"/>
        </a:p>
      </dgm:t>
    </dgm:pt>
    <dgm:pt modelId="{045C991D-0EE2-406E-874A-F30FDBAF13C2}" type="parTrans" cxnId="{7A85EE5B-3177-4670-A337-34143CAAEAFC}">
      <dgm:prSet/>
      <dgm:spPr/>
      <dgm:t>
        <a:bodyPr/>
        <a:lstStyle/>
        <a:p>
          <a:endParaRPr lang="en-US"/>
        </a:p>
      </dgm:t>
    </dgm:pt>
    <dgm:pt modelId="{A348F12D-F6C4-436A-8020-B374B9342E72}" type="sibTrans" cxnId="{7A85EE5B-3177-4670-A337-34143CAAEAFC}">
      <dgm:prSet/>
      <dgm:spPr/>
      <dgm:t>
        <a:bodyPr/>
        <a:lstStyle/>
        <a:p>
          <a:endParaRPr lang="en-US"/>
        </a:p>
      </dgm:t>
    </dgm:pt>
    <dgm:pt modelId="{7743860A-1C94-44AC-A6D5-ACD1A08ABF40}">
      <dgm:prSet custT="1"/>
      <dgm:spPr/>
      <dgm:t>
        <a:bodyPr/>
        <a:lstStyle/>
        <a:p>
          <a:pPr rtl="0"/>
          <a:r>
            <a:rPr lang="en-US" sz="2400" smtClean="0"/>
            <a:t>Notification of completion should come from select() and poll() calls</a:t>
          </a:r>
          <a:endParaRPr lang="en-US" sz="2400"/>
        </a:p>
      </dgm:t>
    </dgm:pt>
    <dgm:pt modelId="{525C9797-8239-4486-ACB1-5ACB82985CD6}" type="parTrans" cxnId="{DB3415FF-615E-4D18-B1DA-BE203A57630C}">
      <dgm:prSet/>
      <dgm:spPr/>
      <dgm:t>
        <a:bodyPr/>
        <a:lstStyle/>
        <a:p>
          <a:endParaRPr lang="en-US"/>
        </a:p>
      </dgm:t>
    </dgm:pt>
    <dgm:pt modelId="{BD5486B5-9CE1-4A21-BF33-0AEE6AA7A66A}" type="sibTrans" cxnId="{DB3415FF-615E-4D18-B1DA-BE203A57630C}">
      <dgm:prSet/>
      <dgm:spPr/>
      <dgm:t>
        <a:bodyPr/>
        <a:lstStyle/>
        <a:p>
          <a:endParaRPr lang="en-US"/>
        </a:p>
      </dgm:t>
    </dgm:pt>
    <dgm:pt modelId="{559F45D1-B0AF-4FF8-92C9-016D7DC3AEE1}" type="pres">
      <dgm:prSet presAssocID="{71AEBDDB-71F3-488A-8C68-7606BB1D8C14}" presName="Name0" presStyleCnt="0">
        <dgm:presLayoutVars>
          <dgm:dir/>
          <dgm:resizeHandles val="exact"/>
        </dgm:presLayoutVars>
      </dgm:prSet>
      <dgm:spPr/>
      <dgm:t>
        <a:bodyPr/>
        <a:lstStyle/>
        <a:p>
          <a:endParaRPr lang="en-US"/>
        </a:p>
      </dgm:t>
    </dgm:pt>
    <dgm:pt modelId="{0518557D-8EC2-448A-8891-AC1D13531543}" type="pres">
      <dgm:prSet presAssocID="{A46BE556-1920-49F4-8958-1975CE306FE9}" presName="node" presStyleLbl="node1" presStyleIdx="0" presStyleCnt="3" custScaleX="115687" custScaleY="91327">
        <dgm:presLayoutVars>
          <dgm:bulletEnabled val="1"/>
        </dgm:presLayoutVars>
      </dgm:prSet>
      <dgm:spPr/>
      <dgm:t>
        <a:bodyPr/>
        <a:lstStyle/>
        <a:p>
          <a:endParaRPr lang="en-US"/>
        </a:p>
      </dgm:t>
    </dgm:pt>
    <dgm:pt modelId="{41D71CCD-5B43-4CD3-85CC-CFFB947FC68D}" type="pres">
      <dgm:prSet presAssocID="{D257E9DD-1897-4022-9084-2EBC0AB0B422}" presName="sibTrans" presStyleLbl="sibTrans2D1" presStyleIdx="0" presStyleCnt="2"/>
      <dgm:spPr/>
      <dgm:t>
        <a:bodyPr/>
        <a:lstStyle/>
        <a:p>
          <a:endParaRPr lang="en-US"/>
        </a:p>
      </dgm:t>
    </dgm:pt>
    <dgm:pt modelId="{31116475-A56F-43DC-AB9C-E373F574C74E}" type="pres">
      <dgm:prSet presAssocID="{D257E9DD-1897-4022-9084-2EBC0AB0B422}" presName="connectorText" presStyleLbl="sibTrans2D1" presStyleIdx="0" presStyleCnt="2"/>
      <dgm:spPr/>
      <dgm:t>
        <a:bodyPr/>
        <a:lstStyle/>
        <a:p>
          <a:endParaRPr lang="en-US"/>
        </a:p>
      </dgm:t>
    </dgm:pt>
    <dgm:pt modelId="{E6CD286D-7BB4-4775-B386-7E43751C7933}" type="pres">
      <dgm:prSet presAssocID="{3265D497-09F6-4A82-A182-AEABF7DB56A7}" presName="node" presStyleLbl="node1" presStyleIdx="1" presStyleCnt="3" custScaleX="115687" custScaleY="91327">
        <dgm:presLayoutVars>
          <dgm:bulletEnabled val="1"/>
        </dgm:presLayoutVars>
      </dgm:prSet>
      <dgm:spPr/>
      <dgm:t>
        <a:bodyPr/>
        <a:lstStyle/>
        <a:p>
          <a:endParaRPr lang="en-US"/>
        </a:p>
      </dgm:t>
    </dgm:pt>
    <dgm:pt modelId="{37D75638-2E1E-47CB-8755-E7385E18BBE7}" type="pres">
      <dgm:prSet presAssocID="{A348F12D-F6C4-436A-8020-B374B9342E72}" presName="sibTrans" presStyleLbl="sibTrans2D1" presStyleIdx="1" presStyleCnt="2"/>
      <dgm:spPr/>
      <dgm:t>
        <a:bodyPr/>
        <a:lstStyle/>
        <a:p>
          <a:endParaRPr lang="en-US"/>
        </a:p>
      </dgm:t>
    </dgm:pt>
    <dgm:pt modelId="{C5B56C42-5265-4C58-9918-5E688A6B909C}" type="pres">
      <dgm:prSet presAssocID="{A348F12D-F6C4-436A-8020-B374B9342E72}" presName="connectorText" presStyleLbl="sibTrans2D1" presStyleIdx="1" presStyleCnt="2"/>
      <dgm:spPr/>
      <dgm:t>
        <a:bodyPr/>
        <a:lstStyle/>
        <a:p>
          <a:endParaRPr lang="en-US"/>
        </a:p>
      </dgm:t>
    </dgm:pt>
    <dgm:pt modelId="{A5D8A336-87C5-4FD3-8B31-B704D01F1E95}" type="pres">
      <dgm:prSet presAssocID="{7743860A-1C94-44AC-A6D5-ACD1A08ABF40}" presName="node" presStyleLbl="node1" presStyleIdx="2" presStyleCnt="3" custScaleX="115687" custScaleY="91327">
        <dgm:presLayoutVars>
          <dgm:bulletEnabled val="1"/>
        </dgm:presLayoutVars>
      </dgm:prSet>
      <dgm:spPr/>
      <dgm:t>
        <a:bodyPr/>
        <a:lstStyle/>
        <a:p>
          <a:endParaRPr lang="en-US"/>
        </a:p>
      </dgm:t>
    </dgm:pt>
  </dgm:ptLst>
  <dgm:cxnLst>
    <dgm:cxn modelId="{E9E95923-E162-4EA3-82FF-844716F2EBD7}" srcId="{71AEBDDB-71F3-488A-8C68-7606BB1D8C14}" destId="{A46BE556-1920-49F4-8958-1975CE306FE9}" srcOrd="0" destOrd="0" parTransId="{E20F8E14-316E-405E-B395-7886A670C530}" sibTransId="{D257E9DD-1897-4022-9084-2EBC0AB0B422}"/>
    <dgm:cxn modelId="{92E73B69-9669-4BE2-B579-BDBACFD271BE}" type="presOf" srcId="{A348F12D-F6C4-436A-8020-B374B9342E72}" destId="{37D75638-2E1E-47CB-8755-E7385E18BBE7}" srcOrd="0" destOrd="0" presId="urn:microsoft.com/office/officeart/2005/8/layout/process1"/>
    <dgm:cxn modelId="{DB3415FF-615E-4D18-B1DA-BE203A57630C}" srcId="{71AEBDDB-71F3-488A-8C68-7606BB1D8C14}" destId="{7743860A-1C94-44AC-A6D5-ACD1A08ABF40}" srcOrd="2" destOrd="0" parTransId="{525C9797-8239-4486-ACB1-5ACB82985CD6}" sibTransId="{BD5486B5-9CE1-4A21-BF33-0AEE6AA7A66A}"/>
    <dgm:cxn modelId="{28762FAE-0752-4B10-BA37-F74ED1BD6D0E}" type="presOf" srcId="{D257E9DD-1897-4022-9084-2EBC0AB0B422}" destId="{31116475-A56F-43DC-AB9C-E373F574C74E}" srcOrd="1" destOrd="0" presId="urn:microsoft.com/office/officeart/2005/8/layout/process1"/>
    <dgm:cxn modelId="{2888685A-ED1A-47EB-BDC1-0613D94CA71A}" type="presOf" srcId="{7743860A-1C94-44AC-A6D5-ACD1A08ABF40}" destId="{A5D8A336-87C5-4FD3-8B31-B704D01F1E95}" srcOrd="0" destOrd="0" presId="urn:microsoft.com/office/officeart/2005/8/layout/process1"/>
    <dgm:cxn modelId="{690CADD4-EE2B-495E-A4FA-F7D63F7C086E}" type="presOf" srcId="{A348F12D-F6C4-436A-8020-B374B9342E72}" destId="{C5B56C42-5265-4C58-9918-5E688A6B909C}" srcOrd="1" destOrd="0" presId="urn:microsoft.com/office/officeart/2005/8/layout/process1"/>
    <dgm:cxn modelId="{36E3E936-9253-4ED5-B359-61A415AAAAE9}" type="presOf" srcId="{D257E9DD-1897-4022-9084-2EBC0AB0B422}" destId="{41D71CCD-5B43-4CD3-85CC-CFFB947FC68D}" srcOrd="0" destOrd="0" presId="urn:microsoft.com/office/officeart/2005/8/layout/process1"/>
    <dgm:cxn modelId="{B9F6B2E9-47E5-46CF-8BA3-3D65DE175A44}" type="presOf" srcId="{3265D497-09F6-4A82-A182-AEABF7DB56A7}" destId="{E6CD286D-7BB4-4775-B386-7E43751C7933}" srcOrd="0" destOrd="0" presId="urn:microsoft.com/office/officeart/2005/8/layout/process1"/>
    <dgm:cxn modelId="{F9773133-0032-46D5-898D-7D7FA18E95CD}" type="presOf" srcId="{A46BE556-1920-49F4-8958-1975CE306FE9}" destId="{0518557D-8EC2-448A-8891-AC1D13531543}" srcOrd="0" destOrd="0" presId="urn:microsoft.com/office/officeart/2005/8/layout/process1"/>
    <dgm:cxn modelId="{7A85EE5B-3177-4670-A337-34143CAAEAFC}" srcId="{71AEBDDB-71F3-488A-8C68-7606BB1D8C14}" destId="{3265D497-09F6-4A82-A182-AEABF7DB56A7}" srcOrd="1" destOrd="0" parTransId="{045C991D-0EE2-406E-874A-F30FDBAF13C2}" sibTransId="{A348F12D-F6C4-436A-8020-B374B9342E72}"/>
    <dgm:cxn modelId="{5FF2557E-54BA-4DAB-820B-75280596A4B8}" type="presOf" srcId="{71AEBDDB-71F3-488A-8C68-7606BB1D8C14}" destId="{559F45D1-B0AF-4FF8-92C9-016D7DC3AEE1}" srcOrd="0" destOrd="0" presId="urn:microsoft.com/office/officeart/2005/8/layout/process1"/>
    <dgm:cxn modelId="{474329EC-50E4-4903-8A89-322BC115821F}" type="presParOf" srcId="{559F45D1-B0AF-4FF8-92C9-016D7DC3AEE1}" destId="{0518557D-8EC2-448A-8891-AC1D13531543}" srcOrd="0" destOrd="0" presId="urn:microsoft.com/office/officeart/2005/8/layout/process1"/>
    <dgm:cxn modelId="{8A9DF96B-C917-4749-8598-6D0CD7BB3E46}" type="presParOf" srcId="{559F45D1-B0AF-4FF8-92C9-016D7DC3AEE1}" destId="{41D71CCD-5B43-4CD3-85CC-CFFB947FC68D}" srcOrd="1" destOrd="0" presId="urn:microsoft.com/office/officeart/2005/8/layout/process1"/>
    <dgm:cxn modelId="{008A492C-2E03-4062-A86F-F025065EACE8}" type="presParOf" srcId="{41D71CCD-5B43-4CD3-85CC-CFFB947FC68D}" destId="{31116475-A56F-43DC-AB9C-E373F574C74E}" srcOrd="0" destOrd="0" presId="urn:microsoft.com/office/officeart/2005/8/layout/process1"/>
    <dgm:cxn modelId="{A3AA1F61-5915-4257-8C01-66FC12447579}" type="presParOf" srcId="{559F45D1-B0AF-4FF8-92C9-016D7DC3AEE1}" destId="{E6CD286D-7BB4-4775-B386-7E43751C7933}" srcOrd="2" destOrd="0" presId="urn:microsoft.com/office/officeart/2005/8/layout/process1"/>
    <dgm:cxn modelId="{5D1DAA19-A80C-40F4-9463-82F339074D7B}" type="presParOf" srcId="{559F45D1-B0AF-4FF8-92C9-016D7DC3AEE1}" destId="{37D75638-2E1E-47CB-8755-E7385E18BBE7}" srcOrd="3" destOrd="0" presId="urn:microsoft.com/office/officeart/2005/8/layout/process1"/>
    <dgm:cxn modelId="{3261457A-702F-4709-BD38-394D56669FF3}" type="presParOf" srcId="{37D75638-2E1E-47CB-8755-E7385E18BBE7}" destId="{C5B56C42-5265-4C58-9918-5E688A6B909C}" srcOrd="0" destOrd="0" presId="urn:microsoft.com/office/officeart/2005/8/layout/process1"/>
    <dgm:cxn modelId="{D4FA79BB-E85A-4898-911C-A66EED410056}" type="presParOf" srcId="{559F45D1-B0AF-4FF8-92C9-016D7DC3AEE1}" destId="{A5D8A336-87C5-4FD3-8B31-B704D01F1E9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8EA34AC-B50E-404A-8EEB-A96F6C85542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317368E-CE82-401D-A80A-E7B7C48AD326}">
      <dgm:prSet/>
      <dgm:spPr/>
      <dgm:t>
        <a:bodyPr/>
        <a:lstStyle/>
        <a:p>
          <a:pPr rtl="0"/>
          <a:r>
            <a:rPr lang="en-US" smtClean="0"/>
            <a:t>Does rsockets have a place going forward?</a:t>
          </a:r>
          <a:endParaRPr lang="en-US"/>
        </a:p>
      </dgm:t>
    </dgm:pt>
    <dgm:pt modelId="{10C64FD5-A1D6-448D-A77A-F5E6EC2FF1C3}" type="parTrans" cxnId="{1B0DB870-80FE-446E-99BA-B6D31AC02278}">
      <dgm:prSet/>
      <dgm:spPr/>
      <dgm:t>
        <a:bodyPr/>
        <a:lstStyle/>
        <a:p>
          <a:endParaRPr lang="en-US"/>
        </a:p>
      </dgm:t>
    </dgm:pt>
    <dgm:pt modelId="{C0E259F5-7975-4497-B31F-96B509674B9F}" type="sibTrans" cxnId="{1B0DB870-80FE-446E-99BA-B6D31AC02278}">
      <dgm:prSet/>
      <dgm:spPr/>
      <dgm:t>
        <a:bodyPr/>
        <a:lstStyle/>
        <a:p>
          <a:endParaRPr lang="en-US"/>
        </a:p>
      </dgm:t>
    </dgm:pt>
    <dgm:pt modelId="{60B2CFD1-AD5C-4507-AF2C-71112D8D946B}">
      <dgm:prSet/>
      <dgm:spPr/>
      <dgm:t>
        <a:bodyPr/>
        <a:lstStyle/>
        <a:p>
          <a:pPr rtl="0"/>
          <a:r>
            <a:rPr lang="en-US" smtClean="0"/>
            <a:t>It’s really 5 years too late </a:t>
          </a:r>
          <a:endParaRPr lang="en-US"/>
        </a:p>
      </dgm:t>
    </dgm:pt>
    <dgm:pt modelId="{DB3BFA44-4F5F-4BBF-BCAB-A6EBA22CD86E}" type="parTrans" cxnId="{B4643F75-87C1-4460-BC05-9F1B3670F5F1}">
      <dgm:prSet/>
      <dgm:spPr/>
      <dgm:t>
        <a:bodyPr/>
        <a:lstStyle/>
        <a:p>
          <a:endParaRPr lang="en-US"/>
        </a:p>
      </dgm:t>
    </dgm:pt>
    <dgm:pt modelId="{A9700311-4ABE-4059-8086-31CABB06C19D}" type="sibTrans" cxnId="{B4643F75-87C1-4460-BC05-9F1B3670F5F1}">
      <dgm:prSet/>
      <dgm:spPr/>
      <dgm:t>
        <a:bodyPr/>
        <a:lstStyle/>
        <a:p>
          <a:endParaRPr lang="en-US"/>
        </a:p>
      </dgm:t>
    </dgm:pt>
    <dgm:pt modelId="{D3B8536E-F76A-4B5D-B50E-C64B30C270B8}">
      <dgm:prSet/>
      <dgm:spPr/>
      <dgm:t>
        <a:bodyPr/>
        <a:lstStyle/>
        <a:p>
          <a:pPr rtl="0"/>
          <a:r>
            <a:rPr lang="en-US" smtClean="0"/>
            <a:t>In limited environments</a:t>
          </a:r>
          <a:endParaRPr lang="en-US"/>
        </a:p>
      </dgm:t>
    </dgm:pt>
    <dgm:pt modelId="{37FC7090-D1FD-4D35-8880-E494C725294F}" type="parTrans" cxnId="{575A9725-8D55-4221-B14C-C8CE80425715}">
      <dgm:prSet/>
      <dgm:spPr/>
      <dgm:t>
        <a:bodyPr/>
        <a:lstStyle/>
        <a:p>
          <a:endParaRPr lang="en-US"/>
        </a:p>
      </dgm:t>
    </dgm:pt>
    <dgm:pt modelId="{8DF4496C-1129-4171-9EF5-3D666A6B0C4A}" type="sibTrans" cxnId="{575A9725-8D55-4221-B14C-C8CE80425715}">
      <dgm:prSet/>
      <dgm:spPr/>
      <dgm:t>
        <a:bodyPr/>
        <a:lstStyle/>
        <a:p>
          <a:endParaRPr lang="en-US"/>
        </a:p>
      </dgm:t>
    </dgm:pt>
    <dgm:pt modelId="{9015CE6B-60BF-47E6-BDD5-CB0FBE094B93}">
      <dgm:prSet/>
      <dgm:spPr/>
      <dgm:t>
        <a:bodyPr/>
        <a:lstStyle/>
        <a:p>
          <a:pPr rtl="0"/>
          <a:r>
            <a:rPr lang="en-US" smtClean="0"/>
            <a:t>Absolutely</a:t>
          </a:r>
          <a:endParaRPr lang="en-US"/>
        </a:p>
      </dgm:t>
    </dgm:pt>
    <dgm:pt modelId="{C131533A-21FB-44BF-9147-1F45C89701AD}" type="parTrans" cxnId="{1479CF79-3BD0-46B3-806A-8BEC99845D6E}">
      <dgm:prSet/>
      <dgm:spPr/>
      <dgm:t>
        <a:bodyPr/>
        <a:lstStyle/>
        <a:p>
          <a:endParaRPr lang="en-US"/>
        </a:p>
      </dgm:t>
    </dgm:pt>
    <dgm:pt modelId="{29DB2C42-689A-4CA3-9B3E-A443B745ED41}" type="sibTrans" cxnId="{1479CF79-3BD0-46B3-806A-8BEC99845D6E}">
      <dgm:prSet/>
      <dgm:spPr/>
      <dgm:t>
        <a:bodyPr/>
        <a:lstStyle/>
        <a:p>
          <a:endParaRPr lang="en-US"/>
        </a:p>
      </dgm:t>
    </dgm:pt>
    <dgm:pt modelId="{9A4FEA53-8872-4C7F-A24F-CE08C27E5F1A}">
      <dgm:prSet/>
      <dgm:spPr/>
      <dgm:t>
        <a:bodyPr/>
        <a:lstStyle/>
        <a:p>
          <a:pPr rtl="0"/>
          <a:r>
            <a:rPr lang="en-US" dirty="0" smtClean="0"/>
            <a:t>What’s the best way to add direct data placement?</a:t>
          </a:r>
          <a:endParaRPr lang="en-US" dirty="0"/>
        </a:p>
      </dgm:t>
    </dgm:pt>
    <dgm:pt modelId="{807A705D-28D7-49ED-93BD-4ABBD4F17331}" type="parTrans" cxnId="{07B59E70-C1D3-463D-9FD2-06415496ABC5}">
      <dgm:prSet/>
      <dgm:spPr/>
      <dgm:t>
        <a:bodyPr/>
        <a:lstStyle/>
        <a:p>
          <a:endParaRPr lang="en-US"/>
        </a:p>
      </dgm:t>
    </dgm:pt>
    <dgm:pt modelId="{8D046A41-5EC3-4B03-809C-41FB5B45879D}" type="sibTrans" cxnId="{07B59E70-C1D3-463D-9FD2-06415496ABC5}">
      <dgm:prSet/>
      <dgm:spPr/>
      <dgm:t>
        <a:bodyPr/>
        <a:lstStyle/>
        <a:p>
          <a:endParaRPr lang="en-US"/>
        </a:p>
      </dgm:t>
    </dgm:pt>
    <dgm:pt modelId="{10BA0A84-D59B-4B6F-81A4-2B290C0D29F5}">
      <dgm:prSet/>
      <dgm:spPr/>
      <dgm:t>
        <a:bodyPr/>
        <a:lstStyle/>
        <a:p>
          <a:pPr rtl="0"/>
          <a:r>
            <a:rPr lang="en-US" smtClean="0"/>
            <a:t>Not at all</a:t>
          </a:r>
          <a:endParaRPr lang="en-US"/>
        </a:p>
      </dgm:t>
    </dgm:pt>
    <dgm:pt modelId="{38156C96-2522-4FA4-80EF-8AEF7F44E63A}" type="parTrans" cxnId="{0E8E2C53-67DC-4C86-B723-912DFBCAAB7D}">
      <dgm:prSet/>
      <dgm:spPr/>
      <dgm:t>
        <a:bodyPr/>
        <a:lstStyle/>
        <a:p>
          <a:endParaRPr lang="en-US"/>
        </a:p>
      </dgm:t>
    </dgm:pt>
    <dgm:pt modelId="{1056B199-4690-45B0-9AD3-AF2E282B4EFA}" type="sibTrans" cxnId="{0E8E2C53-67DC-4C86-B723-912DFBCAAB7D}">
      <dgm:prSet/>
      <dgm:spPr/>
      <dgm:t>
        <a:bodyPr/>
        <a:lstStyle/>
        <a:p>
          <a:endParaRPr lang="en-US"/>
        </a:p>
      </dgm:t>
    </dgm:pt>
    <dgm:pt modelId="{C091309D-4DE8-4CC6-8923-B05A900FE5DF}">
      <dgm:prSet/>
      <dgm:spPr/>
      <dgm:t>
        <a:bodyPr/>
        <a:lstStyle/>
        <a:p>
          <a:pPr rtl="0"/>
          <a:r>
            <a:rPr lang="en-US" smtClean="0"/>
            <a:t>Best solution using existing socket calls</a:t>
          </a:r>
          <a:endParaRPr lang="en-US"/>
        </a:p>
      </dgm:t>
    </dgm:pt>
    <dgm:pt modelId="{5B73C485-1469-45C0-B4C9-CE5B734591BA}" type="parTrans" cxnId="{19252043-8736-493E-A39B-1D59A5ABCCA3}">
      <dgm:prSet/>
      <dgm:spPr/>
      <dgm:t>
        <a:bodyPr/>
        <a:lstStyle/>
        <a:p>
          <a:endParaRPr lang="en-US"/>
        </a:p>
      </dgm:t>
    </dgm:pt>
    <dgm:pt modelId="{24C88414-D467-4FCF-AD3F-B5CB4E1064DD}" type="sibTrans" cxnId="{19252043-8736-493E-A39B-1D59A5ABCCA3}">
      <dgm:prSet/>
      <dgm:spPr/>
      <dgm:t>
        <a:bodyPr/>
        <a:lstStyle/>
        <a:p>
          <a:endParaRPr lang="en-US"/>
        </a:p>
      </dgm:t>
    </dgm:pt>
    <dgm:pt modelId="{63A107A5-1B6D-4CA2-9F4A-62D6B6763660}">
      <dgm:prSet/>
      <dgm:spPr/>
      <dgm:t>
        <a:bodyPr/>
        <a:lstStyle/>
        <a:p>
          <a:pPr rtl="0"/>
          <a:r>
            <a:rPr lang="en-US" smtClean="0"/>
            <a:t>Extensions</a:t>
          </a:r>
          <a:endParaRPr lang="en-US"/>
        </a:p>
      </dgm:t>
    </dgm:pt>
    <dgm:pt modelId="{56D36749-A505-4C4E-982C-2282547D7557}" type="parTrans" cxnId="{1D23026C-C541-4632-8732-9F9E7D519E75}">
      <dgm:prSet/>
      <dgm:spPr/>
      <dgm:t>
        <a:bodyPr/>
        <a:lstStyle/>
        <a:p>
          <a:endParaRPr lang="en-US"/>
        </a:p>
      </dgm:t>
    </dgm:pt>
    <dgm:pt modelId="{3066D454-202A-4FF4-A51D-303D155CE46F}" type="sibTrans" cxnId="{1D23026C-C541-4632-8732-9F9E7D519E75}">
      <dgm:prSet/>
      <dgm:spPr/>
      <dgm:t>
        <a:bodyPr/>
        <a:lstStyle/>
        <a:p>
          <a:endParaRPr lang="en-US"/>
        </a:p>
      </dgm:t>
    </dgm:pt>
    <dgm:pt modelId="{5745904D-8589-492C-B1E7-B2CAD53D34FF}">
      <dgm:prSet/>
      <dgm:spPr/>
      <dgm:t>
        <a:bodyPr/>
        <a:lstStyle/>
        <a:p>
          <a:pPr rtl="0"/>
          <a:r>
            <a:rPr lang="en-US" dirty="0" smtClean="0"/>
            <a:t>What other features are worth implementing?</a:t>
          </a:r>
          <a:endParaRPr lang="en-US" dirty="0"/>
        </a:p>
      </dgm:t>
    </dgm:pt>
    <dgm:pt modelId="{F529D158-7357-44AC-89D3-8BEE9C58B837}" type="parTrans" cxnId="{C70EBA8F-A171-4F45-A693-FE282E1EC2E5}">
      <dgm:prSet/>
      <dgm:spPr/>
      <dgm:t>
        <a:bodyPr/>
        <a:lstStyle/>
        <a:p>
          <a:endParaRPr lang="en-US"/>
        </a:p>
      </dgm:t>
    </dgm:pt>
    <dgm:pt modelId="{8F363050-1447-42DC-87E0-545AFBB5886F}" type="sibTrans" cxnId="{C70EBA8F-A171-4F45-A693-FE282E1EC2E5}">
      <dgm:prSet/>
      <dgm:spPr/>
      <dgm:t>
        <a:bodyPr/>
        <a:lstStyle/>
        <a:p>
          <a:endParaRPr lang="en-US"/>
        </a:p>
      </dgm:t>
    </dgm:pt>
    <dgm:pt modelId="{072B3B59-3298-4513-8BF8-4B1BBBC6115B}">
      <dgm:prSet/>
      <dgm:spPr/>
      <dgm:t>
        <a:bodyPr/>
        <a:lstStyle/>
        <a:p>
          <a:pPr rtl="0"/>
          <a:r>
            <a:rPr lang="en-US" dirty="0" smtClean="0"/>
            <a:t>Datagram support?</a:t>
          </a:r>
          <a:endParaRPr lang="en-US" dirty="0"/>
        </a:p>
      </dgm:t>
    </dgm:pt>
    <dgm:pt modelId="{C0CE62D3-CDB9-4862-AEA6-EAD4CEE19854}" type="parTrans" cxnId="{523A8B60-21F7-4C3C-A509-802E6D770E46}">
      <dgm:prSet/>
      <dgm:spPr/>
      <dgm:t>
        <a:bodyPr/>
        <a:lstStyle/>
        <a:p>
          <a:endParaRPr lang="en-US"/>
        </a:p>
      </dgm:t>
    </dgm:pt>
    <dgm:pt modelId="{346848C3-BDDD-44A3-B639-496F2C63A873}" type="sibTrans" cxnId="{523A8B60-21F7-4C3C-A509-802E6D770E46}">
      <dgm:prSet/>
      <dgm:spPr/>
      <dgm:t>
        <a:bodyPr/>
        <a:lstStyle/>
        <a:p>
          <a:endParaRPr lang="en-US"/>
        </a:p>
      </dgm:t>
    </dgm:pt>
    <dgm:pt modelId="{54372C10-F93B-488A-AEA5-D2A89EAA94AA}">
      <dgm:prSet/>
      <dgm:spPr/>
      <dgm:t>
        <a:bodyPr/>
        <a:lstStyle/>
        <a:p>
          <a:pPr rtl="0"/>
          <a:r>
            <a:rPr lang="en-US" dirty="0" smtClean="0"/>
            <a:t>Out of band data?</a:t>
          </a:r>
          <a:endParaRPr lang="en-US" dirty="0"/>
        </a:p>
      </dgm:t>
    </dgm:pt>
    <dgm:pt modelId="{FEFBC4D1-4B5B-40A7-AB9D-DAAE49FB47E4}" type="parTrans" cxnId="{9FD189B9-AAE0-41E2-82FB-5F21A9DEE971}">
      <dgm:prSet/>
      <dgm:spPr/>
      <dgm:t>
        <a:bodyPr/>
        <a:lstStyle/>
        <a:p>
          <a:endParaRPr lang="en-US"/>
        </a:p>
      </dgm:t>
    </dgm:pt>
    <dgm:pt modelId="{5A274278-CB98-4F9B-8892-2E7D7109F73D}" type="sibTrans" cxnId="{9FD189B9-AAE0-41E2-82FB-5F21A9DEE971}">
      <dgm:prSet/>
      <dgm:spPr/>
      <dgm:t>
        <a:bodyPr/>
        <a:lstStyle/>
        <a:p>
          <a:endParaRPr lang="en-US"/>
        </a:p>
      </dgm:t>
    </dgm:pt>
    <dgm:pt modelId="{AE5343F0-8FB3-42E8-89BB-96B01ABB16BB}">
      <dgm:prSet/>
      <dgm:spPr/>
      <dgm:t>
        <a:bodyPr/>
        <a:lstStyle/>
        <a:p>
          <a:pPr rtl="0"/>
          <a:r>
            <a:rPr lang="en-US" dirty="0" smtClean="0"/>
            <a:t>Fork?</a:t>
          </a:r>
          <a:endParaRPr lang="en-US" dirty="0"/>
        </a:p>
      </dgm:t>
    </dgm:pt>
    <dgm:pt modelId="{A3808554-47A1-46AB-B713-D3BD48282427}" type="parTrans" cxnId="{A81AC943-B23B-4756-A8C0-DBB5121481E3}">
      <dgm:prSet/>
      <dgm:spPr/>
      <dgm:t>
        <a:bodyPr/>
        <a:lstStyle/>
        <a:p>
          <a:endParaRPr lang="en-US"/>
        </a:p>
      </dgm:t>
    </dgm:pt>
    <dgm:pt modelId="{6B746FF6-284D-4685-961B-D756855D6C2D}" type="sibTrans" cxnId="{A81AC943-B23B-4756-A8C0-DBB5121481E3}">
      <dgm:prSet/>
      <dgm:spPr/>
      <dgm:t>
        <a:bodyPr/>
        <a:lstStyle/>
        <a:p>
          <a:endParaRPr lang="en-US"/>
        </a:p>
      </dgm:t>
    </dgm:pt>
    <dgm:pt modelId="{7FF86E55-0DC7-4570-A579-6202CD8ACF07}" type="pres">
      <dgm:prSet presAssocID="{08EA34AC-B50E-404A-8EEB-A96F6C85542F}" presName="Name0" presStyleCnt="0">
        <dgm:presLayoutVars>
          <dgm:dir/>
          <dgm:animLvl val="lvl"/>
          <dgm:resizeHandles val="exact"/>
        </dgm:presLayoutVars>
      </dgm:prSet>
      <dgm:spPr/>
      <dgm:t>
        <a:bodyPr/>
        <a:lstStyle/>
        <a:p>
          <a:endParaRPr lang="en-US"/>
        </a:p>
      </dgm:t>
    </dgm:pt>
    <dgm:pt modelId="{310E9726-50FD-4AD5-8418-4E81C8A0DA0E}" type="pres">
      <dgm:prSet presAssocID="{D317368E-CE82-401D-A80A-E7B7C48AD326}" presName="composite" presStyleCnt="0"/>
      <dgm:spPr/>
    </dgm:pt>
    <dgm:pt modelId="{8A889137-6FAA-43E6-83AF-D60A7CB5DA42}" type="pres">
      <dgm:prSet presAssocID="{D317368E-CE82-401D-A80A-E7B7C48AD326}" presName="parTx" presStyleLbl="alignNode1" presStyleIdx="0" presStyleCnt="3">
        <dgm:presLayoutVars>
          <dgm:chMax val="0"/>
          <dgm:chPref val="0"/>
          <dgm:bulletEnabled val="1"/>
        </dgm:presLayoutVars>
      </dgm:prSet>
      <dgm:spPr/>
      <dgm:t>
        <a:bodyPr/>
        <a:lstStyle/>
        <a:p>
          <a:endParaRPr lang="en-US"/>
        </a:p>
      </dgm:t>
    </dgm:pt>
    <dgm:pt modelId="{1EB15111-7D43-4E41-A763-27E0C3E626CF}" type="pres">
      <dgm:prSet presAssocID="{D317368E-CE82-401D-A80A-E7B7C48AD326}" presName="desTx" presStyleLbl="alignAccFollowNode1" presStyleIdx="0" presStyleCnt="3">
        <dgm:presLayoutVars>
          <dgm:bulletEnabled val="1"/>
        </dgm:presLayoutVars>
      </dgm:prSet>
      <dgm:spPr/>
      <dgm:t>
        <a:bodyPr/>
        <a:lstStyle/>
        <a:p>
          <a:endParaRPr lang="en-US"/>
        </a:p>
      </dgm:t>
    </dgm:pt>
    <dgm:pt modelId="{B7C15659-0E09-4265-B233-905A3363F21C}" type="pres">
      <dgm:prSet presAssocID="{C0E259F5-7975-4497-B31F-96B509674B9F}" presName="space" presStyleCnt="0"/>
      <dgm:spPr/>
    </dgm:pt>
    <dgm:pt modelId="{3B3F97D2-FF15-45F1-8C3A-1CB2F62E81D9}" type="pres">
      <dgm:prSet presAssocID="{9A4FEA53-8872-4C7F-A24F-CE08C27E5F1A}" presName="composite" presStyleCnt="0"/>
      <dgm:spPr/>
    </dgm:pt>
    <dgm:pt modelId="{CAD6E5B3-F3EA-48C5-8057-1B49605CE62D}" type="pres">
      <dgm:prSet presAssocID="{9A4FEA53-8872-4C7F-A24F-CE08C27E5F1A}" presName="parTx" presStyleLbl="alignNode1" presStyleIdx="1" presStyleCnt="3">
        <dgm:presLayoutVars>
          <dgm:chMax val="0"/>
          <dgm:chPref val="0"/>
          <dgm:bulletEnabled val="1"/>
        </dgm:presLayoutVars>
      </dgm:prSet>
      <dgm:spPr/>
      <dgm:t>
        <a:bodyPr/>
        <a:lstStyle/>
        <a:p>
          <a:endParaRPr lang="en-US"/>
        </a:p>
      </dgm:t>
    </dgm:pt>
    <dgm:pt modelId="{178284AF-3A1C-4AA0-968F-C9C7A7D41BB4}" type="pres">
      <dgm:prSet presAssocID="{9A4FEA53-8872-4C7F-A24F-CE08C27E5F1A}" presName="desTx" presStyleLbl="alignAccFollowNode1" presStyleIdx="1" presStyleCnt="3">
        <dgm:presLayoutVars>
          <dgm:bulletEnabled val="1"/>
        </dgm:presLayoutVars>
      </dgm:prSet>
      <dgm:spPr/>
      <dgm:t>
        <a:bodyPr/>
        <a:lstStyle/>
        <a:p>
          <a:endParaRPr lang="en-US"/>
        </a:p>
      </dgm:t>
    </dgm:pt>
    <dgm:pt modelId="{3F65892C-1FC4-4B5F-958A-18C692C1F0AB}" type="pres">
      <dgm:prSet presAssocID="{8D046A41-5EC3-4B03-809C-41FB5B45879D}" presName="space" presStyleCnt="0"/>
      <dgm:spPr/>
    </dgm:pt>
    <dgm:pt modelId="{618D4CAD-BB80-4960-8C6B-E503FA3F1F51}" type="pres">
      <dgm:prSet presAssocID="{5745904D-8589-492C-B1E7-B2CAD53D34FF}" presName="composite" presStyleCnt="0"/>
      <dgm:spPr/>
    </dgm:pt>
    <dgm:pt modelId="{D63F1744-CAEA-4DF2-AB3A-627E6C921ECA}" type="pres">
      <dgm:prSet presAssocID="{5745904D-8589-492C-B1E7-B2CAD53D34FF}" presName="parTx" presStyleLbl="alignNode1" presStyleIdx="2" presStyleCnt="3">
        <dgm:presLayoutVars>
          <dgm:chMax val="0"/>
          <dgm:chPref val="0"/>
          <dgm:bulletEnabled val="1"/>
        </dgm:presLayoutVars>
      </dgm:prSet>
      <dgm:spPr/>
      <dgm:t>
        <a:bodyPr/>
        <a:lstStyle/>
        <a:p>
          <a:endParaRPr lang="en-US"/>
        </a:p>
      </dgm:t>
    </dgm:pt>
    <dgm:pt modelId="{3845BD8E-DCE2-4FAB-BC3C-B145DF9503F9}" type="pres">
      <dgm:prSet presAssocID="{5745904D-8589-492C-B1E7-B2CAD53D34FF}" presName="desTx" presStyleLbl="alignAccFollowNode1" presStyleIdx="2" presStyleCnt="3">
        <dgm:presLayoutVars>
          <dgm:bulletEnabled val="1"/>
        </dgm:presLayoutVars>
      </dgm:prSet>
      <dgm:spPr/>
      <dgm:t>
        <a:bodyPr/>
        <a:lstStyle/>
        <a:p>
          <a:endParaRPr lang="en-US"/>
        </a:p>
      </dgm:t>
    </dgm:pt>
  </dgm:ptLst>
  <dgm:cxnLst>
    <dgm:cxn modelId="{0E8E2C53-67DC-4C86-B723-912DFBCAAB7D}" srcId="{9A4FEA53-8872-4C7F-A24F-CE08C27E5F1A}" destId="{10BA0A84-D59B-4B6F-81A4-2B290C0D29F5}" srcOrd="0" destOrd="0" parTransId="{38156C96-2522-4FA4-80EF-8AEF7F44E63A}" sibTransId="{1056B199-4690-45B0-9AD3-AF2E282B4EFA}"/>
    <dgm:cxn modelId="{4979B48E-63D2-4C9A-BD7B-DAEDB4289F60}" type="presOf" srcId="{60B2CFD1-AD5C-4507-AF2C-71112D8D946B}" destId="{1EB15111-7D43-4E41-A763-27E0C3E626CF}" srcOrd="0" destOrd="0" presId="urn:microsoft.com/office/officeart/2005/8/layout/hList1"/>
    <dgm:cxn modelId="{40CE22E6-E97F-4284-A5F0-CE3F5A64C5E9}" type="presOf" srcId="{C091309D-4DE8-4CC6-8923-B05A900FE5DF}" destId="{178284AF-3A1C-4AA0-968F-C9C7A7D41BB4}" srcOrd="0" destOrd="1" presId="urn:microsoft.com/office/officeart/2005/8/layout/hList1"/>
    <dgm:cxn modelId="{E8CC9EEE-B91A-4AE2-A447-F3708EAA8353}" type="presOf" srcId="{072B3B59-3298-4513-8BF8-4B1BBBC6115B}" destId="{3845BD8E-DCE2-4FAB-BC3C-B145DF9503F9}" srcOrd="0" destOrd="0" presId="urn:microsoft.com/office/officeart/2005/8/layout/hList1"/>
    <dgm:cxn modelId="{523A8B60-21F7-4C3C-A509-802E6D770E46}" srcId="{5745904D-8589-492C-B1E7-B2CAD53D34FF}" destId="{072B3B59-3298-4513-8BF8-4B1BBBC6115B}" srcOrd="0" destOrd="0" parTransId="{C0CE62D3-CDB9-4862-AEA6-EAD4CEE19854}" sibTransId="{346848C3-BDDD-44A3-B639-496F2C63A873}"/>
    <dgm:cxn modelId="{9FD189B9-AAE0-41E2-82FB-5F21A9DEE971}" srcId="{5745904D-8589-492C-B1E7-B2CAD53D34FF}" destId="{54372C10-F93B-488A-AEA5-D2A89EAA94AA}" srcOrd="1" destOrd="0" parTransId="{FEFBC4D1-4B5B-40A7-AB9D-DAAE49FB47E4}" sibTransId="{5A274278-CB98-4F9B-8892-2E7D7109F73D}"/>
    <dgm:cxn modelId="{19252043-8736-493E-A39B-1D59A5ABCCA3}" srcId="{9A4FEA53-8872-4C7F-A24F-CE08C27E5F1A}" destId="{C091309D-4DE8-4CC6-8923-B05A900FE5DF}" srcOrd="1" destOrd="0" parTransId="{5B73C485-1469-45C0-B4C9-CE5B734591BA}" sibTransId="{24C88414-D467-4FCF-AD3F-B5CB4E1064DD}"/>
    <dgm:cxn modelId="{A81AC943-B23B-4756-A8C0-DBB5121481E3}" srcId="{5745904D-8589-492C-B1E7-B2CAD53D34FF}" destId="{AE5343F0-8FB3-42E8-89BB-96B01ABB16BB}" srcOrd="2" destOrd="0" parTransId="{A3808554-47A1-46AB-B713-D3BD48282427}" sibTransId="{6B746FF6-284D-4685-961B-D756855D6C2D}"/>
    <dgm:cxn modelId="{C70EBA8F-A171-4F45-A693-FE282E1EC2E5}" srcId="{08EA34AC-B50E-404A-8EEB-A96F6C85542F}" destId="{5745904D-8589-492C-B1E7-B2CAD53D34FF}" srcOrd="2" destOrd="0" parTransId="{F529D158-7357-44AC-89D3-8BEE9C58B837}" sibTransId="{8F363050-1447-42DC-87E0-545AFBB5886F}"/>
    <dgm:cxn modelId="{8DDEF7BD-0318-4632-8D89-F47769CE63F4}" type="presOf" srcId="{D3B8536E-F76A-4B5D-B50E-C64B30C270B8}" destId="{1EB15111-7D43-4E41-A763-27E0C3E626CF}" srcOrd="0" destOrd="1" presId="urn:microsoft.com/office/officeart/2005/8/layout/hList1"/>
    <dgm:cxn modelId="{07B59E70-C1D3-463D-9FD2-06415496ABC5}" srcId="{08EA34AC-B50E-404A-8EEB-A96F6C85542F}" destId="{9A4FEA53-8872-4C7F-A24F-CE08C27E5F1A}" srcOrd="1" destOrd="0" parTransId="{807A705D-28D7-49ED-93BD-4ABBD4F17331}" sibTransId="{8D046A41-5EC3-4B03-809C-41FB5B45879D}"/>
    <dgm:cxn modelId="{1B0DB870-80FE-446E-99BA-B6D31AC02278}" srcId="{08EA34AC-B50E-404A-8EEB-A96F6C85542F}" destId="{D317368E-CE82-401D-A80A-E7B7C48AD326}" srcOrd="0" destOrd="0" parTransId="{10C64FD5-A1D6-448D-A77A-F5E6EC2FF1C3}" sibTransId="{C0E259F5-7975-4497-B31F-96B509674B9F}"/>
    <dgm:cxn modelId="{3DB2FD47-322C-4D0A-BB9C-3A2AC0C719DF}" type="presOf" srcId="{63A107A5-1B6D-4CA2-9F4A-62D6B6763660}" destId="{178284AF-3A1C-4AA0-968F-C9C7A7D41BB4}" srcOrd="0" destOrd="2" presId="urn:microsoft.com/office/officeart/2005/8/layout/hList1"/>
    <dgm:cxn modelId="{2C0BA078-E162-4A0F-BE0D-E86B39E025B1}" type="presOf" srcId="{9A4FEA53-8872-4C7F-A24F-CE08C27E5F1A}" destId="{CAD6E5B3-F3EA-48C5-8057-1B49605CE62D}" srcOrd="0" destOrd="0" presId="urn:microsoft.com/office/officeart/2005/8/layout/hList1"/>
    <dgm:cxn modelId="{3AEBD3F9-B1CA-4142-B5E6-941DFDFE7944}" type="presOf" srcId="{08EA34AC-B50E-404A-8EEB-A96F6C85542F}" destId="{7FF86E55-0DC7-4570-A579-6202CD8ACF07}" srcOrd="0" destOrd="0" presId="urn:microsoft.com/office/officeart/2005/8/layout/hList1"/>
    <dgm:cxn modelId="{CA02A61A-B471-459E-A0C5-49A96E5F0524}" type="presOf" srcId="{9015CE6B-60BF-47E6-BDD5-CB0FBE094B93}" destId="{1EB15111-7D43-4E41-A763-27E0C3E626CF}" srcOrd="0" destOrd="2" presId="urn:microsoft.com/office/officeart/2005/8/layout/hList1"/>
    <dgm:cxn modelId="{9345545A-6056-4020-A35E-844791A33A18}" type="presOf" srcId="{10BA0A84-D59B-4B6F-81A4-2B290C0D29F5}" destId="{178284AF-3A1C-4AA0-968F-C9C7A7D41BB4}" srcOrd="0" destOrd="0" presId="urn:microsoft.com/office/officeart/2005/8/layout/hList1"/>
    <dgm:cxn modelId="{575A9725-8D55-4221-B14C-C8CE80425715}" srcId="{D317368E-CE82-401D-A80A-E7B7C48AD326}" destId="{D3B8536E-F76A-4B5D-B50E-C64B30C270B8}" srcOrd="1" destOrd="0" parTransId="{37FC7090-D1FD-4D35-8880-E494C725294F}" sibTransId="{8DF4496C-1129-4171-9EF5-3D666A6B0C4A}"/>
    <dgm:cxn modelId="{1D23026C-C541-4632-8732-9F9E7D519E75}" srcId="{9A4FEA53-8872-4C7F-A24F-CE08C27E5F1A}" destId="{63A107A5-1B6D-4CA2-9F4A-62D6B6763660}" srcOrd="2" destOrd="0" parTransId="{56D36749-A505-4C4E-982C-2282547D7557}" sibTransId="{3066D454-202A-4FF4-A51D-303D155CE46F}"/>
    <dgm:cxn modelId="{F7FEA4B9-C9FC-4CC2-BFE7-3664EB2D0933}" type="presOf" srcId="{5745904D-8589-492C-B1E7-B2CAD53D34FF}" destId="{D63F1744-CAEA-4DF2-AB3A-627E6C921ECA}" srcOrd="0" destOrd="0" presId="urn:microsoft.com/office/officeart/2005/8/layout/hList1"/>
    <dgm:cxn modelId="{1479CF79-3BD0-46B3-806A-8BEC99845D6E}" srcId="{D317368E-CE82-401D-A80A-E7B7C48AD326}" destId="{9015CE6B-60BF-47E6-BDD5-CB0FBE094B93}" srcOrd="2" destOrd="0" parTransId="{C131533A-21FB-44BF-9147-1F45C89701AD}" sibTransId="{29DB2C42-689A-4CA3-9B3E-A443B745ED41}"/>
    <dgm:cxn modelId="{B4643F75-87C1-4460-BC05-9F1B3670F5F1}" srcId="{D317368E-CE82-401D-A80A-E7B7C48AD326}" destId="{60B2CFD1-AD5C-4507-AF2C-71112D8D946B}" srcOrd="0" destOrd="0" parTransId="{DB3BFA44-4F5F-4BBF-BCAB-A6EBA22CD86E}" sibTransId="{A9700311-4ABE-4059-8086-31CABB06C19D}"/>
    <dgm:cxn modelId="{FE941E5F-3519-473F-B61A-DACEEEFFFB87}" type="presOf" srcId="{AE5343F0-8FB3-42E8-89BB-96B01ABB16BB}" destId="{3845BD8E-DCE2-4FAB-BC3C-B145DF9503F9}" srcOrd="0" destOrd="2" presId="urn:microsoft.com/office/officeart/2005/8/layout/hList1"/>
    <dgm:cxn modelId="{CF64C0B5-CFE2-47C5-8EF1-AED283E05A82}" type="presOf" srcId="{D317368E-CE82-401D-A80A-E7B7C48AD326}" destId="{8A889137-6FAA-43E6-83AF-D60A7CB5DA42}" srcOrd="0" destOrd="0" presId="urn:microsoft.com/office/officeart/2005/8/layout/hList1"/>
    <dgm:cxn modelId="{D0C69E9F-057E-486B-8828-674DE62EEFF9}" type="presOf" srcId="{54372C10-F93B-488A-AEA5-D2A89EAA94AA}" destId="{3845BD8E-DCE2-4FAB-BC3C-B145DF9503F9}" srcOrd="0" destOrd="1" presId="urn:microsoft.com/office/officeart/2005/8/layout/hList1"/>
    <dgm:cxn modelId="{B1822C31-982C-4FB5-AACB-87ACA5A62935}" type="presParOf" srcId="{7FF86E55-0DC7-4570-A579-6202CD8ACF07}" destId="{310E9726-50FD-4AD5-8418-4E81C8A0DA0E}" srcOrd="0" destOrd="0" presId="urn:microsoft.com/office/officeart/2005/8/layout/hList1"/>
    <dgm:cxn modelId="{FB1BD848-3583-42DA-8526-E48CBCA857B7}" type="presParOf" srcId="{310E9726-50FD-4AD5-8418-4E81C8A0DA0E}" destId="{8A889137-6FAA-43E6-83AF-D60A7CB5DA42}" srcOrd="0" destOrd="0" presId="urn:microsoft.com/office/officeart/2005/8/layout/hList1"/>
    <dgm:cxn modelId="{66535DC8-D611-4705-98FF-40B96D17F807}" type="presParOf" srcId="{310E9726-50FD-4AD5-8418-4E81C8A0DA0E}" destId="{1EB15111-7D43-4E41-A763-27E0C3E626CF}" srcOrd="1" destOrd="0" presId="urn:microsoft.com/office/officeart/2005/8/layout/hList1"/>
    <dgm:cxn modelId="{1AE5289E-14EB-4540-9167-0D01DB491149}" type="presParOf" srcId="{7FF86E55-0DC7-4570-A579-6202CD8ACF07}" destId="{B7C15659-0E09-4265-B233-905A3363F21C}" srcOrd="1" destOrd="0" presId="urn:microsoft.com/office/officeart/2005/8/layout/hList1"/>
    <dgm:cxn modelId="{5DFFC67F-B663-443C-9E12-6F4FECF4F643}" type="presParOf" srcId="{7FF86E55-0DC7-4570-A579-6202CD8ACF07}" destId="{3B3F97D2-FF15-45F1-8C3A-1CB2F62E81D9}" srcOrd="2" destOrd="0" presId="urn:microsoft.com/office/officeart/2005/8/layout/hList1"/>
    <dgm:cxn modelId="{2E4ED585-4F97-415E-A423-5D14DE9331F3}" type="presParOf" srcId="{3B3F97D2-FF15-45F1-8C3A-1CB2F62E81D9}" destId="{CAD6E5B3-F3EA-48C5-8057-1B49605CE62D}" srcOrd="0" destOrd="0" presId="urn:microsoft.com/office/officeart/2005/8/layout/hList1"/>
    <dgm:cxn modelId="{8EE4B368-9ACE-413D-B4C5-D31C736639AA}" type="presParOf" srcId="{3B3F97D2-FF15-45F1-8C3A-1CB2F62E81D9}" destId="{178284AF-3A1C-4AA0-968F-C9C7A7D41BB4}" srcOrd="1" destOrd="0" presId="urn:microsoft.com/office/officeart/2005/8/layout/hList1"/>
    <dgm:cxn modelId="{5CA472BB-93A7-449E-8F20-948125D68088}" type="presParOf" srcId="{7FF86E55-0DC7-4570-A579-6202CD8ACF07}" destId="{3F65892C-1FC4-4B5F-958A-18C692C1F0AB}" srcOrd="3" destOrd="0" presId="urn:microsoft.com/office/officeart/2005/8/layout/hList1"/>
    <dgm:cxn modelId="{1F31865D-13E7-4372-93AB-CCF2394F6767}" type="presParOf" srcId="{7FF86E55-0DC7-4570-A579-6202CD8ACF07}" destId="{618D4CAD-BB80-4960-8C6B-E503FA3F1F51}" srcOrd="4" destOrd="0" presId="urn:microsoft.com/office/officeart/2005/8/layout/hList1"/>
    <dgm:cxn modelId="{3077F4D2-8105-4112-83B6-9331C7A64FD2}" type="presParOf" srcId="{618D4CAD-BB80-4960-8C6B-E503FA3F1F51}" destId="{D63F1744-CAEA-4DF2-AB3A-627E6C921ECA}" srcOrd="0" destOrd="0" presId="urn:microsoft.com/office/officeart/2005/8/layout/hList1"/>
    <dgm:cxn modelId="{48C9742D-6067-4B6A-8D2F-3957F65EBC1A}" type="presParOf" srcId="{618D4CAD-BB80-4960-8C6B-E503FA3F1F51}" destId="{3845BD8E-DCE2-4FAB-BC3C-B145DF9503F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AF40CB-270E-4CF7-B889-9BC197BB9A99}">
      <dsp:nvSpPr>
        <dsp:cNvPr id="0" name=""/>
        <dsp:cNvSpPr/>
      </dsp:nvSpPr>
      <dsp:spPr>
        <a:xfrm>
          <a:off x="0" y="970131"/>
          <a:ext cx="8229600" cy="2585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kern="1200" smtClean="0"/>
            <a:t>Actually, I just wanted to echo typing between two systems connected by IB that did not have ipoib (or sdp) but this wouldn’t make as good an intro</a:t>
          </a:r>
          <a:endParaRPr lang="en-US" sz="3600" kern="1200"/>
        </a:p>
      </dsp:txBody>
      <dsp:txXfrm>
        <a:off x="126223" y="1096354"/>
        <a:ext cx="7977154" cy="23332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17F258-82B6-483C-9E18-04107786F041}">
      <dsp:nvSpPr>
        <dsp:cNvPr id="0" name=""/>
        <dsp:cNvSpPr/>
      </dsp:nvSpPr>
      <dsp:spPr>
        <a:xfrm rot="5400000">
          <a:off x="5031240" y="-2555069"/>
          <a:ext cx="773043" cy="608086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err="1" smtClean="0"/>
            <a:t>rsocket</a:t>
          </a:r>
          <a:r>
            <a:rPr lang="en-US" sz="2400" kern="1200" dirty="0" smtClean="0"/>
            <a:t>, </a:t>
          </a:r>
          <a:r>
            <a:rPr lang="en-US" sz="2400" kern="1200" dirty="0" err="1" smtClean="0"/>
            <a:t>rbind</a:t>
          </a:r>
          <a:r>
            <a:rPr lang="en-US" sz="2400" kern="1200" dirty="0" smtClean="0"/>
            <a:t>, </a:t>
          </a:r>
          <a:r>
            <a:rPr lang="en-US" sz="2400" kern="1200" dirty="0" err="1" smtClean="0"/>
            <a:t>rlisten</a:t>
          </a:r>
          <a:r>
            <a:rPr lang="en-US" sz="2400" kern="1200" dirty="0" smtClean="0"/>
            <a:t>, </a:t>
          </a:r>
          <a:r>
            <a:rPr lang="en-US" sz="2400" kern="1200" dirty="0" err="1" smtClean="0"/>
            <a:t>raccept</a:t>
          </a:r>
          <a:r>
            <a:rPr lang="en-US" sz="2400" kern="1200" dirty="0" smtClean="0"/>
            <a:t>, </a:t>
          </a:r>
          <a:r>
            <a:rPr lang="en-US" sz="2400" kern="1200" dirty="0" err="1" smtClean="0"/>
            <a:t>rconnect</a:t>
          </a:r>
          <a:endParaRPr lang="en-US" sz="2400" kern="1200" dirty="0"/>
        </a:p>
        <a:p>
          <a:pPr marL="228600" lvl="1" indent="-228600" algn="l" defTabSz="1066800" rtl="0">
            <a:lnSpc>
              <a:spcPct val="90000"/>
            </a:lnSpc>
            <a:spcBef>
              <a:spcPct val="0"/>
            </a:spcBef>
            <a:spcAft>
              <a:spcPct val="15000"/>
            </a:spcAft>
            <a:buChar char="••"/>
          </a:pPr>
          <a:r>
            <a:rPr lang="en-US" sz="2400" kern="1200" dirty="0" err="1" smtClean="0"/>
            <a:t>rshutdown</a:t>
          </a:r>
          <a:r>
            <a:rPr lang="en-US" sz="2400" kern="1200" dirty="0" smtClean="0"/>
            <a:t>, </a:t>
          </a:r>
          <a:r>
            <a:rPr lang="en-US" sz="2400" kern="1200" dirty="0" err="1" smtClean="0"/>
            <a:t>rclose</a:t>
          </a:r>
          <a:endParaRPr lang="en-US" sz="2400" kern="1200" dirty="0"/>
        </a:p>
      </dsp:txBody>
      <dsp:txXfrm rot="-5400000">
        <a:off x="2377331" y="136577"/>
        <a:ext cx="6043125" cy="697569"/>
      </dsp:txXfrm>
    </dsp:sp>
    <dsp:sp modelId="{B6E2B800-A2A5-4BAE-BAB1-80F0BE3535C1}">
      <dsp:nvSpPr>
        <dsp:cNvPr id="0" name=""/>
        <dsp:cNvSpPr/>
      </dsp:nvSpPr>
      <dsp:spPr>
        <a:xfrm>
          <a:off x="6675" y="2210"/>
          <a:ext cx="2301123" cy="966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Connections</a:t>
          </a:r>
          <a:endParaRPr lang="en-US" sz="2500" kern="1200" dirty="0"/>
        </a:p>
      </dsp:txBody>
      <dsp:txXfrm>
        <a:off x="53846" y="49381"/>
        <a:ext cx="2206781" cy="871961"/>
      </dsp:txXfrm>
    </dsp:sp>
    <dsp:sp modelId="{8F0954B6-E55D-4ABF-BD60-523F9C4CA400}">
      <dsp:nvSpPr>
        <dsp:cNvPr id="0" name=""/>
        <dsp:cNvSpPr/>
      </dsp:nvSpPr>
      <dsp:spPr>
        <a:xfrm rot="5400000">
          <a:off x="5031240" y="-1540450"/>
          <a:ext cx="773043" cy="608086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err="1" smtClean="0"/>
            <a:t>rrecv</a:t>
          </a:r>
          <a:r>
            <a:rPr lang="en-US" sz="2400" kern="1200" dirty="0" smtClean="0"/>
            <a:t>, </a:t>
          </a:r>
          <a:r>
            <a:rPr lang="en-US" sz="2400" kern="1200" dirty="0" err="1" smtClean="0"/>
            <a:t>rrecvfrom</a:t>
          </a:r>
          <a:r>
            <a:rPr lang="en-US" sz="2400" kern="1200" dirty="0" smtClean="0"/>
            <a:t>, </a:t>
          </a:r>
          <a:r>
            <a:rPr lang="en-US" sz="2400" kern="1200" dirty="0" err="1" smtClean="0"/>
            <a:t>rrecvmsg</a:t>
          </a:r>
          <a:r>
            <a:rPr lang="en-US" sz="2400" kern="1200" dirty="0" smtClean="0"/>
            <a:t>, </a:t>
          </a:r>
          <a:r>
            <a:rPr lang="en-US" sz="2400" kern="1200" dirty="0" err="1" smtClean="0"/>
            <a:t>rread</a:t>
          </a:r>
          <a:r>
            <a:rPr lang="en-US" sz="2400" kern="1200" dirty="0" smtClean="0"/>
            <a:t>, </a:t>
          </a:r>
          <a:r>
            <a:rPr lang="en-US" sz="2400" kern="1200" dirty="0" err="1" smtClean="0"/>
            <a:t>rreadv</a:t>
          </a:r>
          <a:endParaRPr lang="en-US" sz="2400" kern="1200" dirty="0"/>
        </a:p>
        <a:p>
          <a:pPr marL="228600" lvl="1" indent="-228600" algn="l" defTabSz="1066800" rtl="0">
            <a:lnSpc>
              <a:spcPct val="90000"/>
            </a:lnSpc>
            <a:spcBef>
              <a:spcPct val="0"/>
            </a:spcBef>
            <a:spcAft>
              <a:spcPct val="15000"/>
            </a:spcAft>
            <a:buChar char="••"/>
          </a:pPr>
          <a:r>
            <a:rPr lang="en-US" sz="2400" kern="1200" dirty="0" err="1" smtClean="0"/>
            <a:t>rsend</a:t>
          </a:r>
          <a:r>
            <a:rPr lang="en-US" sz="2400" kern="1200" dirty="0" smtClean="0"/>
            <a:t>, </a:t>
          </a:r>
          <a:r>
            <a:rPr lang="en-US" sz="2400" kern="1200" dirty="0" err="1" smtClean="0"/>
            <a:t>rsendto</a:t>
          </a:r>
          <a:r>
            <a:rPr lang="en-US" sz="2400" kern="1200" dirty="0" smtClean="0"/>
            <a:t>, </a:t>
          </a:r>
          <a:r>
            <a:rPr lang="en-US" sz="2400" kern="1200" dirty="0" err="1" smtClean="0"/>
            <a:t>rsendmsg</a:t>
          </a:r>
          <a:r>
            <a:rPr lang="en-US" sz="2400" kern="1200" dirty="0" smtClean="0"/>
            <a:t>, </a:t>
          </a:r>
          <a:r>
            <a:rPr lang="en-US" sz="2400" kern="1200" dirty="0" err="1" smtClean="0"/>
            <a:t>rwrite</a:t>
          </a:r>
          <a:r>
            <a:rPr lang="en-US" sz="2400" kern="1200" dirty="0" smtClean="0"/>
            <a:t>, </a:t>
          </a:r>
          <a:r>
            <a:rPr lang="en-US" sz="2400" kern="1200" dirty="0" err="1" smtClean="0"/>
            <a:t>rwritev</a:t>
          </a:r>
          <a:endParaRPr lang="en-US" sz="2400" kern="1200" dirty="0"/>
        </a:p>
      </dsp:txBody>
      <dsp:txXfrm rot="-5400000">
        <a:off x="2377331" y="1151196"/>
        <a:ext cx="6043125" cy="697569"/>
      </dsp:txXfrm>
    </dsp:sp>
    <dsp:sp modelId="{0B38CC10-FD25-4846-80DF-7F3736A170E4}">
      <dsp:nvSpPr>
        <dsp:cNvPr id="0" name=""/>
        <dsp:cNvSpPr/>
      </dsp:nvSpPr>
      <dsp:spPr>
        <a:xfrm>
          <a:off x="6675" y="1016829"/>
          <a:ext cx="2301123" cy="966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Data transfers</a:t>
          </a:r>
          <a:endParaRPr lang="en-US" sz="2500" kern="1200" dirty="0"/>
        </a:p>
      </dsp:txBody>
      <dsp:txXfrm>
        <a:off x="53846" y="1064000"/>
        <a:ext cx="2206781" cy="871961"/>
      </dsp:txXfrm>
    </dsp:sp>
    <dsp:sp modelId="{42454848-C9D3-4EAD-901D-FA112EBB23F4}">
      <dsp:nvSpPr>
        <dsp:cNvPr id="0" name=""/>
        <dsp:cNvSpPr/>
      </dsp:nvSpPr>
      <dsp:spPr>
        <a:xfrm rot="5400000">
          <a:off x="5031240" y="-525831"/>
          <a:ext cx="773043" cy="608086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err="1" smtClean="0"/>
            <a:t>rpoll</a:t>
          </a:r>
          <a:r>
            <a:rPr lang="en-US" sz="2400" kern="1200" dirty="0" smtClean="0"/>
            <a:t>, </a:t>
          </a:r>
          <a:r>
            <a:rPr lang="en-US" sz="2400" kern="1200" dirty="0" err="1" smtClean="0"/>
            <a:t>rselect</a:t>
          </a:r>
          <a:endParaRPr lang="en-US" sz="2400" kern="1200" dirty="0"/>
        </a:p>
      </dsp:txBody>
      <dsp:txXfrm rot="-5400000">
        <a:off x="2377331" y="2165815"/>
        <a:ext cx="6043125" cy="697569"/>
      </dsp:txXfrm>
    </dsp:sp>
    <dsp:sp modelId="{B9D657F4-492C-4E64-B748-5BAB028FF1F6}">
      <dsp:nvSpPr>
        <dsp:cNvPr id="0" name=""/>
        <dsp:cNvSpPr/>
      </dsp:nvSpPr>
      <dsp:spPr>
        <a:xfrm>
          <a:off x="6675" y="2031448"/>
          <a:ext cx="2301123" cy="966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Asynchronous support</a:t>
          </a:r>
          <a:endParaRPr lang="en-US" sz="2500" kern="1200" dirty="0"/>
        </a:p>
      </dsp:txBody>
      <dsp:txXfrm>
        <a:off x="53846" y="2078619"/>
        <a:ext cx="2206781" cy="871961"/>
      </dsp:txXfrm>
    </dsp:sp>
    <dsp:sp modelId="{A0D499E0-BB3D-4EF0-A7D5-117A5C4B46A0}">
      <dsp:nvSpPr>
        <dsp:cNvPr id="0" name=""/>
        <dsp:cNvSpPr/>
      </dsp:nvSpPr>
      <dsp:spPr>
        <a:xfrm rot="5400000">
          <a:off x="5031240" y="488787"/>
          <a:ext cx="773043" cy="608086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err="1" smtClean="0"/>
            <a:t>rsetsockopt</a:t>
          </a:r>
          <a:r>
            <a:rPr lang="en-US" sz="2400" kern="1200" dirty="0" smtClean="0"/>
            <a:t>, </a:t>
          </a:r>
          <a:r>
            <a:rPr lang="en-US" sz="2400" kern="1200" dirty="0" err="1" smtClean="0"/>
            <a:t>rgetsockopt</a:t>
          </a:r>
          <a:r>
            <a:rPr lang="en-US" sz="2400" kern="1200" dirty="0" smtClean="0"/>
            <a:t>, </a:t>
          </a:r>
          <a:r>
            <a:rPr lang="en-US" sz="2400" kern="1200" dirty="0" err="1" smtClean="0"/>
            <a:t>rfcntl</a:t>
          </a:r>
          <a:endParaRPr lang="en-US" sz="2400" kern="1200" dirty="0"/>
        </a:p>
      </dsp:txBody>
      <dsp:txXfrm rot="-5400000">
        <a:off x="2377331" y="3180434"/>
        <a:ext cx="6043125" cy="697569"/>
      </dsp:txXfrm>
    </dsp:sp>
    <dsp:sp modelId="{A436812B-D79B-4FD8-A51B-CACE4D634CFF}">
      <dsp:nvSpPr>
        <dsp:cNvPr id="0" name=""/>
        <dsp:cNvSpPr/>
      </dsp:nvSpPr>
      <dsp:spPr>
        <a:xfrm>
          <a:off x="6675" y="3046067"/>
          <a:ext cx="2301123" cy="966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Socket options</a:t>
          </a:r>
          <a:endParaRPr lang="en-US" sz="2500" kern="1200" dirty="0"/>
        </a:p>
      </dsp:txBody>
      <dsp:txXfrm>
        <a:off x="53846" y="3093238"/>
        <a:ext cx="2206781" cy="871961"/>
      </dsp:txXfrm>
    </dsp:sp>
    <dsp:sp modelId="{6FE9FF03-3141-4958-B68B-D8230232FEB6}">
      <dsp:nvSpPr>
        <dsp:cNvPr id="0" name=""/>
        <dsp:cNvSpPr/>
      </dsp:nvSpPr>
      <dsp:spPr>
        <a:xfrm rot="5400000">
          <a:off x="5031240" y="1503406"/>
          <a:ext cx="773043" cy="608086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err="1" smtClean="0"/>
            <a:t>rgetpeername</a:t>
          </a:r>
          <a:r>
            <a:rPr lang="en-US" sz="2400" kern="1200" dirty="0" smtClean="0"/>
            <a:t>, </a:t>
          </a:r>
          <a:r>
            <a:rPr lang="en-US" sz="2400" kern="1200" dirty="0" err="1" smtClean="0"/>
            <a:t>rgetsockname</a:t>
          </a:r>
          <a:endParaRPr lang="en-US" sz="2400" kern="1200" dirty="0"/>
        </a:p>
      </dsp:txBody>
      <dsp:txXfrm rot="-5400000">
        <a:off x="2377331" y="4195053"/>
        <a:ext cx="6043125" cy="697569"/>
      </dsp:txXfrm>
    </dsp:sp>
    <dsp:sp modelId="{33121716-5619-48B6-9135-663FB82EEE42}">
      <dsp:nvSpPr>
        <dsp:cNvPr id="0" name=""/>
        <dsp:cNvSpPr/>
      </dsp:nvSpPr>
      <dsp:spPr>
        <a:xfrm>
          <a:off x="6675" y="4060686"/>
          <a:ext cx="2301123" cy="966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en-US" sz="2500" kern="1200" dirty="0" smtClean="0"/>
            <a:t>Other useful calls</a:t>
          </a:r>
          <a:endParaRPr lang="en-US" sz="2500" kern="1200" dirty="0"/>
        </a:p>
      </dsp:txBody>
      <dsp:txXfrm>
        <a:off x="53846" y="4107857"/>
        <a:ext cx="2206781" cy="8719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D73BC0-6B53-4CE5-924E-E0743EF7FC74}">
      <dsp:nvSpPr>
        <dsp:cNvPr id="0" name=""/>
        <dsp:cNvSpPr/>
      </dsp:nvSpPr>
      <dsp:spPr>
        <a:xfrm>
          <a:off x="0" y="150643"/>
          <a:ext cx="8229600" cy="8394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kern="1200" dirty="0" smtClean="0"/>
            <a:t>Functions take same parameters as sockets</a:t>
          </a:r>
          <a:endParaRPr lang="en-US" sz="3500" kern="1200" dirty="0"/>
        </a:p>
      </dsp:txBody>
      <dsp:txXfrm>
        <a:off x="40980" y="191623"/>
        <a:ext cx="8147640" cy="757514"/>
      </dsp:txXfrm>
    </dsp:sp>
    <dsp:sp modelId="{DC871EF7-228D-4841-83AB-5B0262FDE3AE}">
      <dsp:nvSpPr>
        <dsp:cNvPr id="0" name=""/>
        <dsp:cNvSpPr/>
      </dsp:nvSpPr>
      <dsp:spPr>
        <a:xfrm>
          <a:off x="0" y="990118"/>
          <a:ext cx="8229600" cy="231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en-US" sz="2700" kern="1200" smtClean="0"/>
            <a:t>PF_INET, PF_INET6, SOCK_STREAM, IPPROTO_TCP</a:t>
          </a:r>
          <a:endParaRPr lang="en-US" sz="2700" kern="1200"/>
        </a:p>
        <a:p>
          <a:pPr marL="228600" lvl="1" indent="-228600" algn="l" defTabSz="1200150" rtl="0">
            <a:lnSpc>
              <a:spcPct val="90000"/>
            </a:lnSpc>
            <a:spcBef>
              <a:spcPct val="0"/>
            </a:spcBef>
            <a:spcAft>
              <a:spcPct val="20000"/>
            </a:spcAft>
            <a:buChar char="••"/>
          </a:pPr>
          <a:r>
            <a:rPr lang="en-US" sz="2700" kern="1200" smtClean="0"/>
            <a:t>MSG_DONTWAIT, MSG_PEEK</a:t>
          </a:r>
          <a:endParaRPr lang="en-US" sz="2700" kern="1200"/>
        </a:p>
        <a:p>
          <a:pPr marL="228600" lvl="1" indent="-228600" algn="l" defTabSz="1200150" rtl="0">
            <a:lnSpc>
              <a:spcPct val="90000"/>
            </a:lnSpc>
            <a:spcBef>
              <a:spcPct val="0"/>
            </a:spcBef>
            <a:spcAft>
              <a:spcPct val="20000"/>
            </a:spcAft>
            <a:buChar char="••"/>
          </a:pPr>
          <a:r>
            <a:rPr lang="en-US" sz="2700" kern="1200" dirty="0" smtClean="0"/>
            <a:t>SO_REUSEADDR, TCP_NODELAY, SO_ERROR</a:t>
          </a:r>
          <a:endParaRPr lang="en-US" sz="2700" kern="1200" dirty="0"/>
        </a:p>
        <a:p>
          <a:pPr marL="228600" lvl="1" indent="-228600" algn="l" defTabSz="1200150" rtl="0">
            <a:lnSpc>
              <a:spcPct val="90000"/>
            </a:lnSpc>
            <a:spcBef>
              <a:spcPct val="0"/>
            </a:spcBef>
            <a:spcAft>
              <a:spcPct val="20000"/>
            </a:spcAft>
            <a:buChar char="••"/>
          </a:pPr>
          <a:r>
            <a:rPr lang="en-US" sz="2700" kern="1200" dirty="0" smtClean="0"/>
            <a:t>SO_SNDBUF, SO_RCVBUF</a:t>
          </a:r>
          <a:endParaRPr lang="en-US" sz="2700" kern="1200" dirty="0"/>
        </a:p>
        <a:p>
          <a:pPr marL="228600" lvl="1" indent="-228600" algn="l" defTabSz="1200150" rtl="0">
            <a:lnSpc>
              <a:spcPct val="90000"/>
            </a:lnSpc>
            <a:spcBef>
              <a:spcPct val="0"/>
            </a:spcBef>
            <a:spcAft>
              <a:spcPct val="20000"/>
            </a:spcAft>
            <a:buChar char="••"/>
          </a:pPr>
          <a:r>
            <a:rPr lang="en-US" sz="2700" kern="1200" smtClean="0"/>
            <a:t>O_NONBLOCK</a:t>
          </a:r>
          <a:endParaRPr lang="en-US" sz="2700" kern="1200"/>
        </a:p>
      </dsp:txBody>
      <dsp:txXfrm>
        <a:off x="0" y="990118"/>
        <a:ext cx="8229600" cy="2318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4323D5-DF18-4803-855C-01F73D35737D}">
      <dsp:nvSpPr>
        <dsp:cNvPr id="0" name=""/>
        <dsp:cNvSpPr/>
      </dsp:nvSpPr>
      <dsp:spPr>
        <a:xfrm>
          <a:off x="5105406" y="4427"/>
          <a:ext cx="3044952" cy="907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0" i="0" kern="1200" dirty="0" smtClean="0"/>
            <a:t>8-node Xeon X5570 @ 2.93 </a:t>
          </a:r>
          <a:r>
            <a:rPr lang="en-US" sz="1800" b="0" i="0" kern="1200" dirty="0" err="1" smtClean="0"/>
            <a:t>Ghz</a:t>
          </a:r>
          <a:r>
            <a:rPr lang="en-US" sz="1800" b="0" i="0" kern="1200" dirty="0" smtClean="0"/>
            <a:t> (Nehalem) cluster</a:t>
          </a:r>
          <a:endParaRPr lang="en-US" sz="1800" kern="1200" dirty="0"/>
        </a:p>
      </dsp:txBody>
      <dsp:txXfrm>
        <a:off x="5149718" y="48739"/>
        <a:ext cx="2956328" cy="819115"/>
      </dsp:txXfrm>
    </dsp:sp>
    <dsp:sp modelId="{460BCFD4-F618-43FB-80EC-D82AAD678084}">
      <dsp:nvSpPr>
        <dsp:cNvPr id="0" name=""/>
        <dsp:cNvSpPr/>
      </dsp:nvSpPr>
      <dsp:spPr>
        <a:xfrm>
          <a:off x="5105406" y="916079"/>
          <a:ext cx="3044952" cy="907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0" i="0" kern="1200" smtClean="0"/>
            <a:t>8 cores / node</a:t>
          </a:r>
          <a:endParaRPr lang="en-US" sz="1800" kern="1200"/>
        </a:p>
      </dsp:txBody>
      <dsp:txXfrm>
        <a:off x="5149718" y="960391"/>
        <a:ext cx="2956328" cy="819115"/>
      </dsp:txXfrm>
    </dsp:sp>
    <dsp:sp modelId="{FA1128D8-457F-440F-9D3B-0B8EA153B5A6}">
      <dsp:nvSpPr>
        <dsp:cNvPr id="0" name=""/>
        <dsp:cNvSpPr/>
      </dsp:nvSpPr>
      <dsp:spPr>
        <a:xfrm>
          <a:off x="5105406" y="1831644"/>
          <a:ext cx="3044952" cy="907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smtClean="0"/>
            <a:t>40 Gbps Infiniband</a:t>
          </a:r>
          <a:endParaRPr lang="en-US" sz="1800" kern="1200"/>
        </a:p>
      </dsp:txBody>
      <dsp:txXfrm>
        <a:off x="5149718" y="1875956"/>
        <a:ext cx="2956328" cy="819115"/>
      </dsp:txXfrm>
    </dsp:sp>
    <dsp:sp modelId="{827C3382-E76A-4B57-B7AD-81C15063917E}">
      <dsp:nvSpPr>
        <dsp:cNvPr id="0" name=""/>
        <dsp:cNvSpPr/>
      </dsp:nvSpPr>
      <dsp:spPr>
        <a:xfrm>
          <a:off x="5105406" y="2747208"/>
          <a:ext cx="3044952" cy="907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dirty="0" smtClean="0"/>
            <a:t>2 node latency and BW tests</a:t>
          </a:r>
          <a:br>
            <a:rPr lang="en-US" sz="1800" kern="1200" dirty="0" smtClean="0"/>
          </a:br>
          <a:r>
            <a:rPr lang="en-US" sz="1800" kern="1200" dirty="0" err="1" smtClean="0"/>
            <a:t>rstream</a:t>
          </a:r>
          <a:r>
            <a:rPr lang="en-US" sz="1800" kern="1200" dirty="0" smtClean="0"/>
            <a:t> / </a:t>
          </a:r>
          <a:r>
            <a:rPr lang="en-US" sz="1800" kern="1200" dirty="0" err="1" smtClean="0"/>
            <a:t>perftest</a:t>
          </a:r>
          <a:endParaRPr lang="en-US" sz="1800" kern="1200" dirty="0"/>
        </a:p>
      </dsp:txBody>
      <dsp:txXfrm>
        <a:off x="5149718" y="2791520"/>
        <a:ext cx="2956328" cy="819115"/>
      </dsp:txXfrm>
    </dsp:sp>
    <dsp:sp modelId="{4D3AEBFB-B8A7-4777-B72D-09283F02E541}">
      <dsp:nvSpPr>
        <dsp:cNvPr id="0" name=""/>
        <dsp:cNvSpPr/>
      </dsp:nvSpPr>
      <dsp:spPr>
        <a:xfrm>
          <a:off x="5105406" y="3670598"/>
          <a:ext cx="3044952" cy="907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dirty="0" smtClean="0"/>
            <a:t>64 process MPI runs</a:t>
          </a:r>
          <a:endParaRPr lang="en-US" sz="1800" kern="1200" dirty="0"/>
        </a:p>
      </dsp:txBody>
      <dsp:txXfrm>
        <a:off x="5149718" y="3714910"/>
        <a:ext cx="2956328" cy="8191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E26782-0E48-42E9-B78E-D4CED720DE8F}">
      <dsp:nvSpPr>
        <dsp:cNvPr id="0" name=""/>
        <dsp:cNvSpPr/>
      </dsp:nvSpPr>
      <dsp:spPr>
        <a:xfrm>
          <a:off x="0" y="133"/>
          <a:ext cx="5029199" cy="49503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i="0" kern="1200" smtClean="0"/>
            <a:t>This is a discussion point only</a:t>
          </a:r>
          <a:endParaRPr lang="en-US" sz="2800" b="0" i="0" kern="1200"/>
        </a:p>
      </dsp:txBody>
      <dsp:txXfrm>
        <a:off x="24166" y="24299"/>
        <a:ext cx="4980867" cy="4467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3FE096-807C-495A-A6B0-C3EAA487472D}">
      <dsp:nvSpPr>
        <dsp:cNvPr id="0" name=""/>
        <dsp:cNvSpPr/>
      </dsp:nvSpPr>
      <dsp:spPr>
        <a:xfrm rot="5400000">
          <a:off x="4972486" y="-2600837"/>
          <a:ext cx="1178480" cy="640023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t>Map memory </a:t>
          </a:r>
          <a:r>
            <a:rPr lang="en-US" sz="2400" i="1" kern="1200" dirty="0" smtClean="0"/>
            <a:t>to</a:t>
          </a:r>
          <a:r>
            <a:rPr lang="en-US" sz="2400" kern="1200" dirty="0" smtClean="0"/>
            <a:t> a specified offset</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Specify access restrictions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Maps to memory registration</a:t>
          </a:r>
          <a:endParaRPr lang="en-US" sz="2400" kern="1200" dirty="0"/>
        </a:p>
      </dsp:txBody>
      <dsp:txXfrm rot="-5400000">
        <a:off x="2361607" y="67571"/>
        <a:ext cx="6342710" cy="1063422"/>
      </dsp:txXfrm>
    </dsp:sp>
    <dsp:sp modelId="{737E4BF4-CCDF-434A-9618-FABC03CC2F3D}">
      <dsp:nvSpPr>
        <dsp:cNvPr id="0" name=""/>
        <dsp:cNvSpPr/>
      </dsp:nvSpPr>
      <dsp:spPr>
        <a:xfrm>
          <a:off x="1153" y="2300"/>
          <a:ext cx="2360453" cy="1193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err="1" smtClean="0"/>
            <a:t>rmmap</a:t>
          </a:r>
          <a:endParaRPr lang="en-US" sz="2800" kern="1200" dirty="0"/>
        </a:p>
      </dsp:txBody>
      <dsp:txXfrm>
        <a:off x="59437" y="60584"/>
        <a:ext cx="2243885" cy="1077394"/>
      </dsp:txXfrm>
    </dsp:sp>
    <dsp:sp modelId="{2448EDB6-6B6F-4868-8DC6-706140807AB5}">
      <dsp:nvSpPr>
        <dsp:cNvPr id="0" name=""/>
        <dsp:cNvSpPr/>
      </dsp:nvSpPr>
      <dsp:spPr>
        <a:xfrm rot="5400000">
          <a:off x="4972486" y="-1333220"/>
          <a:ext cx="1178480" cy="640023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t>Read from an offset into a local buffer</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Maps to RDMA read operation</a:t>
          </a:r>
          <a:endParaRPr lang="en-US" sz="2400" kern="1200" dirty="0"/>
        </a:p>
      </dsp:txBody>
      <dsp:txXfrm rot="-5400000">
        <a:off x="2361607" y="1335188"/>
        <a:ext cx="6342710" cy="1063422"/>
      </dsp:txXfrm>
    </dsp:sp>
    <dsp:sp modelId="{292A0597-BC87-4EC9-856E-8540805C493D}">
      <dsp:nvSpPr>
        <dsp:cNvPr id="0" name=""/>
        <dsp:cNvSpPr/>
      </dsp:nvSpPr>
      <dsp:spPr>
        <a:xfrm>
          <a:off x="1153" y="1269918"/>
          <a:ext cx="2360453" cy="1193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err="1" smtClean="0"/>
            <a:t>rget</a:t>
          </a:r>
          <a:endParaRPr lang="en-US" sz="2800" kern="1200" dirty="0"/>
        </a:p>
      </dsp:txBody>
      <dsp:txXfrm>
        <a:off x="59437" y="1328202"/>
        <a:ext cx="2243885" cy="1077394"/>
      </dsp:txXfrm>
    </dsp:sp>
    <dsp:sp modelId="{1F99C4CB-E00E-422F-9683-90C017506987}">
      <dsp:nvSpPr>
        <dsp:cNvPr id="0" name=""/>
        <dsp:cNvSpPr/>
      </dsp:nvSpPr>
      <dsp:spPr>
        <a:xfrm rot="5400000">
          <a:off x="4972486" y="-65602"/>
          <a:ext cx="1178480" cy="640023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t>Write from a local buffer to the given offset</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Maps to RDMA write operation</a:t>
          </a:r>
          <a:endParaRPr lang="en-US" sz="2400" kern="1200" dirty="0"/>
        </a:p>
      </dsp:txBody>
      <dsp:txXfrm rot="-5400000">
        <a:off x="2361607" y="2602806"/>
        <a:ext cx="6342710" cy="1063422"/>
      </dsp:txXfrm>
    </dsp:sp>
    <dsp:sp modelId="{07336CEB-3076-4CAD-BEFA-C3B949797E5E}">
      <dsp:nvSpPr>
        <dsp:cNvPr id="0" name=""/>
        <dsp:cNvSpPr/>
      </dsp:nvSpPr>
      <dsp:spPr>
        <a:xfrm>
          <a:off x="1153" y="2537535"/>
          <a:ext cx="2360453" cy="1193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smtClean="0"/>
            <a:t>rput</a:t>
          </a:r>
          <a:endParaRPr lang="en-US" sz="2800" kern="1200"/>
        </a:p>
      </dsp:txBody>
      <dsp:txXfrm>
        <a:off x="59437" y="2595819"/>
        <a:ext cx="2243885" cy="107739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8557D-8EC2-448A-8891-AC1D13531543}">
      <dsp:nvSpPr>
        <dsp:cNvPr id="0" name=""/>
        <dsp:cNvSpPr/>
      </dsp:nvSpPr>
      <dsp:spPr>
        <a:xfrm>
          <a:off x="4880" y="1406935"/>
          <a:ext cx="2412457" cy="1832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glow rad="228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smtClean="0"/>
            <a:t>Target applications use </a:t>
          </a:r>
          <a:r>
            <a:rPr lang="en-US" sz="2400" i="1" kern="1200" smtClean="0"/>
            <a:t>nonblocking </a:t>
          </a:r>
          <a:r>
            <a:rPr lang="en-US" sz="2400" kern="1200" smtClean="0"/>
            <a:t>sockets</a:t>
          </a:r>
          <a:endParaRPr lang="en-US" sz="2400" kern="1200"/>
        </a:p>
      </dsp:txBody>
      <dsp:txXfrm>
        <a:off x="58559" y="1460614"/>
        <a:ext cx="2305099" cy="1725383"/>
      </dsp:txXfrm>
    </dsp:sp>
    <dsp:sp modelId="{41D71CCD-5B43-4CD3-85CC-CFFB947FC68D}">
      <dsp:nvSpPr>
        <dsp:cNvPr id="0" name=""/>
        <dsp:cNvSpPr/>
      </dsp:nvSpPr>
      <dsp:spPr>
        <a:xfrm>
          <a:off x="2625871" y="2064725"/>
          <a:ext cx="442090" cy="5171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2625871" y="2168157"/>
        <a:ext cx="309463" cy="310298"/>
      </dsp:txXfrm>
    </dsp:sp>
    <dsp:sp modelId="{E6CD286D-7BB4-4775-B386-7E43751C7933}">
      <dsp:nvSpPr>
        <dsp:cNvPr id="0" name=""/>
        <dsp:cNvSpPr/>
      </dsp:nvSpPr>
      <dsp:spPr>
        <a:xfrm>
          <a:off x="3251471" y="1406935"/>
          <a:ext cx="2412457" cy="1832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Direct data placement calls may not block</a:t>
          </a:r>
          <a:endParaRPr lang="en-US" sz="2400" kern="1200" dirty="0"/>
        </a:p>
      </dsp:txBody>
      <dsp:txXfrm>
        <a:off x="3305150" y="1460614"/>
        <a:ext cx="2305099" cy="1725383"/>
      </dsp:txXfrm>
    </dsp:sp>
    <dsp:sp modelId="{37D75638-2E1E-47CB-8755-E7385E18BBE7}">
      <dsp:nvSpPr>
        <dsp:cNvPr id="0" name=""/>
        <dsp:cNvSpPr/>
      </dsp:nvSpPr>
      <dsp:spPr>
        <a:xfrm>
          <a:off x="5872462" y="2064725"/>
          <a:ext cx="442090" cy="5171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5872462" y="2168157"/>
        <a:ext cx="309463" cy="310298"/>
      </dsp:txXfrm>
    </dsp:sp>
    <dsp:sp modelId="{A5D8A336-87C5-4FD3-8B31-B704D01F1E95}">
      <dsp:nvSpPr>
        <dsp:cNvPr id="0" name=""/>
        <dsp:cNvSpPr/>
      </dsp:nvSpPr>
      <dsp:spPr>
        <a:xfrm>
          <a:off x="6498061" y="1406935"/>
          <a:ext cx="2412457" cy="1832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smtClean="0"/>
            <a:t>Notification of completion should come from select() and poll() calls</a:t>
          </a:r>
          <a:endParaRPr lang="en-US" sz="2400" kern="1200"/>
        </a:p>
      </dsp:txBody>
      <dsp:txXfrm>
        <a:off x="6551740" y="1460614"/>
        <a:ext cx="2305099" cy="172538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89137-6FAA-43E6-83AF-D60A7CB5DA42}">
      <dsp:nvSpPr>
        <dsp:cNvPr id="0" name=""/>
        <dsp:cNvSpPr/>
      </dsp:nvSpPr>
      <dsp:spPr>
        <a:xfrm>
          <a:off x="2738" y="1100340"/>
          <a:ext cx="2669976" cy="105849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en-US" sz="2100" kern="1200" smtClean="0"/>
            <a:t>Does rsockets have a place going forward?</a:t>
          </a:r>
          <a:endParaRPr lang="en-US" sz="2100" kern="1200"/>
        </a:p>
      </dsp:txBody>
      <dsp:txXfrm>
        <a:off x="2738" y="1100340"/>
        <a:ext cx="2669976" cy="1058491"/>
      </dsp:txXfrm>
    </dsp:sp>
    <dsp:sp modelId="{1EB15111-7D43-4E41-A763-27E0C3E626CF}">
      <dsp:nvSpPr>
        <dsp:cNvPr id="0" name=""/>
        <dsp:cNvSpPr/>
      </dsp:nvSpPr>
      <dsp:spPr>
        <a:xfrm>
          <a:off x="2738" y="2158832"/>
          <a:ext cx="2669976" cy="18446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smtClean="0"/>
            <a:t>It’s really 5 years too late </a:t>
          </a:r>
          <a:endParaRPr lang="en-US" sz="2100" kern="1200"/>
        </a:p>
        <a:p>
          <a:pPr marL="228600" lvl="1" indent="-228600" algn="l" defTabSz="933450" rtl="0">
            <a:lnSpc>
              <a:spcPct val="90000"/>
            </a:lnSpc>
            <a:spcBef>
              <a:spcPct val="0"/>
            </a:spcBef>
            <a:spcAft>
              <a:spcPct val="15000"/>
            </a:spcAft>
            <a:buChar char="••"/>
          </a:pPr>
          <a:r>
            <a:rPr lang="en-US" sz="2100" kern="1200" smtClean="0"/>
            <a:t>In limited environments</a:t>
          </a:r>
          <a:endParaRPr lang="en-US" sz="2100" kern="1200"/>
        </a:p>
        <a:p>
          <a:pPr marL="228600" lvl="1" indent="-228600" algn="l" defTabSz="933450" rtl="0">
            <a:lnSpc>
              <a:spcPct val="90000"/>
            </a:lnSpc>
            <a:spcBef>
              <a:spcPct val="0"/>
            </a:spcBef>
            <a:spcAft>
              <a:spcPct val="15000"/>
            </a:spcAft>
            <a:buChar char="••"/>
          </a:pPr>
          <a:r>
            <a:rPr lang="en-US" sz="2100" kern="1200" smtClean="0"/>
            <a:t>Absolutely</a:t>
          </a:r>
          <a:endParaRPr lang="en-US" sz="2100" kern="1200"/>
        </a:p>
      </dsp:txBody>
      <dsp:txXfrm>
        <a:off x="2738" y="2158832"/>
        <a:ext cx="2669976" cy="1844640"/>
      </dsp:txXfrm>
    </dsp:sp>
    <dsp:sp modelId="{CAD6E5B3-F3EA-48C5-8057-1B49605CE62D}">
      <dsp:nvSpPr>
        <dsp:cNvPr id="0" name=""/>
        <dsp:cNvSpPr/>
      </dsp:nvSpPr>
      <dsp:spPr>
        <a:xfrm>
          <a:off x="3046511" y="1100340"/>
          <a:ext cx="2669976" cy="105849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en-US" sz="2100" kern="1200" dirty="0" smtClean="0"/>
            <a:t>What’s the best way to add direct data placement?</a:t>
          </a:r>
          <a:endParaRPr lang="en-US" sz="2100" kern="1200" dirty="0"/>
        </a:p>
      </dsp:txBody>
      <dsp:txXfrm>
        <a:off x="3046511" y="1100340"/>
        <a:ext cx="2669976" cy="1058491"/>
      </dsp:txXfrm>
    </dsp:sp>
    <dsp:sp modelId="{178284AF-3A1C-4AA0-968F-C9C7A7D41BB4}">
      <dsp:nvSpPr>
        <dsp:cNvPr id="0" name=""/>
        <dsp:cNvSpPr/>
      </dsp:nvSpPr>
      <dsp:spPr>
        <a:xfrm>
          <a:off x="3046511" y="2158832"/>
          <a:ext cx="2669976" cy="18446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smtClean="0"/>
            <a:t>Not at all</a:t>
          </a:r>
          <a:endParaRPr lang="en-US" sz="2100" kern="1200"/>
        </a:p>
        <a:p>
          <a:pPr marL="228600" lvl="1" indent="-228600" algn="l" defTabSz="933450" rtl="0">
            <a:lnSpc>
              <a:spcPct val="90000"/>
            </a:lnSpc>
            <a:spcBef>
              <a:spcPct val="0"/>
            </a:spcBef>
            <a:spcAft>
              <a:spcPct val="15000"/>
            </a:spcAft>
            <a:buChar char="••"/>
          </a:pPr>
          <a:r>
            <a:rPr lang="en-US" sz="2100" kern="1200" smtClean="0"/>
            <a:t>Best solution using existing socket calls</a:t>
          </a:r>
          <a:endParaRPr lang="en-US" sz="2100" kern="1200"/>
        </a:p>
        <a:p>
          <a:pPr marL="228600" lvl="1" indent="-228600" algn="l" defTabSz="933450" rtl="0">
            <a:lnSpc>
              <a:spcPct val="90000"/>
            </a:lnSpc>
            <a:spcBef>
              <a:spcPct val="0"/>
            </a:spcBef>
            <a:spcAft>
              <a:spcPct val="15000"/>
            </a:spcAft>
            <a:buChar char="••"/>
          </a:pPr>
          <a:r>
            <a:rPr lang="en-US" sz="2100" kern="1200" smtClean="0"/>
            <a:t>Extensions</a:t>
          </a:r>
          <a:endParaRPr lang="en-US" sz="2100" kern="1200"/>
        </a:p>
      </dsp:txBody>
      <dsp:txXfrm>
        <a:off x="3046511" y="2158832"/>
        <a:ext cx="2669976" cy="1844640"/>
      </dsp:txXfrm>
    </dsp:sp>
    <dsp:sp modelId="{D63F1744-CAEA-4DF2-AB3A-627E6C921ECA}">
      <dsp:nvSpPr>
        <dsp:cNvPr id="0" name=""/>
        <dsp:cNvSpPr/>
      </dsp:nvSpPr>
      <dsp:spPr>
        <a:xfrm>
          <a:off x="6090284" y="1100340"/>
          <a:ext cx="2669976" cy="105849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en-US" sz="2100" kern="1200" dirty="0" smtClean="0"/>
            <a:t>What other features are worth implementing?</a:t>
          </a:r>
          <a:endParaRPr lang="en-US" sz="2100" kern="1200" dirty="0"/>
        </a:p>
      </dsp:txBody>
      <dsp:txXfrm>
        <a:off x="6090284" y="1100340"/>
        <a:ext cx="2669976" cy="1058491"/>
      </dsp:txXfrm>
    </dsp:sp>
    <dsp:sp modelId="{3845BD8E-DCE2-4FAB-BC3C-B145DF9503F9}">
      <dsp:nvSpPr>
        <dsp:cNvPr id="0" name=""/>
        <dsp:cNvSpPr/>
      </dsp:nvSpPr>
      <dsp:spPr>
        <a:xfrm>
          <a:off x="6090284" y="2158832"/>
          <a:ext cx="2669976" cy="18446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smtClean="0"/>
            <a:t>Datagram support?</a:t>
          </a:r>
          <a:endParaRPr lang="en-US" sz="2100" kern="1200" dirty="0"/>
        </a:p>
        <a:p>
          <a:pPr marL="228600" lvl="1" indent="-228600" algn="l" defTabSz="933450" rtl="0">
            <a:lnSpc>
              <a:spcPct val="90000"/>
            </a:lnSpc>
            <a:spcBef>
              <a:spcPct val="0"/>
            </a:spcBef>
            <a:spcAft>
              <a:spcPct val="15000"/>
            </a:spcAft>
            <a:buChar char="••"/>
          </a:pPr>
          <a:r>
            <a:rPr lang="en-US" sz="2100" kern="1200" dirty="0" smtClean="0"/>
            <a:t>Out of band data?</a:t>
          </a:r>
          <a:endParaRPr lang="en-US" sz="2100" kern="1200" dirty="0"/>
        </a:p>
        <a:p>
          <a:pPr marL="228600" lvl="1" indent="-228600" algn="l" defTabSz="933450" rtl="0">
            <a:lnSpc>
              <a:spcPct val="90000"/>
            </a:lnSpc>
            <a:spcBef>
              <a:spcPct val="0"/>
            </a:spcBef>
            <a:spcAft>
              <a:spcPct val="15000"/>
            </a:spcAft>
            <a:buChar char="••"/>
          </a:pPr>
          <a:r>
            <a:rPr lang="en-US" sz="2100" kern="1200" dirty="0" smtClean="0"/>
            <a:t>Fork?</a:t>
          </a:r>
          <a:endParaRPr lang="en-US" sz="2100" kern="1200" dirty="0"/>
        </a:p>
      </dsp:txBody>
      <dsp:txXfrm>
        <a:off x="6090284" y="2158832"/>
        <a:ext cx="2669976" cy="18446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defRPr>
            </a:lvl1pPr>
          </a:lstStyle>
          <a:p>
            <a:pPr>
              <a:defRPr/>
            </a:pPr>
            <a:fld id="{2810977C-78C4-44A6-9062-13529794940B}" type="datetime1">
              <a:rPr lang="en-US"/>
              <a:pPr>
                <a:defRPr/>
              </a:pPr>
              <a:t>3/26/2012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defRPr>
            </a:lvl1pPr>
          </a:lstStyle>
          <a:p>
            <a:pPr>
              <a:defRPr/>
            </a:pPr>
            <a:fld id="{B677790C-C10F-418C-BBD3-E9287CF359EC}" type="slidenum">
              <a:rPr lang="en-US"/>
              <a:pPr>
                <a:defRPr/>
              </a:pPr>
              <a:t>‹#›</a:t>
            </a:fld>
            <a:endParaRPr lang="en-US" dirty="0"/>
          </a:p>
        </p:txBody>
      </p:sp>
    </p:spTree>
    <p:extLst>
      <p:ext uri="{BB962C8B-B14F-4D97-AF65-F5344CB8AC3E}">
        <p14:creationId xmlns:p14="http://schemas.microsoft.com/office/powerpoint/2010/main" val="16225209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defRPr>
            </a:lvl1pPr>
          </a:lstStyle>
          <a:p>
            <a:pPr>
              <a:defRPr/>
            </a:pPr>
            <a:fld id="{1E54B44D-5D29-4C33-A27A-49FB812A1198}" type="datetime1">
              <a:rPr lang="en-US"/>
              <a:pPr>
                <a:defRPr/>
              </a:pPr>
              <a:t>3/26/2012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defRPr>
            </a:lvl1pPr>
          </a:lstStyle>
          <a:p>
            <a:pPr>
              <a:defRPr/>
            </a:pPr>
            <a:fld id="{2F085F8E-4804-4A67-B4BA-001C059D0993}" type="slidenum">
              <a:rPr lang="en-US"/>
              <a:pPr>
                <a:defRPr/>
              </a:pPr>
              <a:t>‹#›</a:t>
            </a:fld>
            <a:endParaRPr lang="en-US" dirty="0"/>
          </a:p>
        </p:txBody>
      </p:sp>
    </p:spTree>
    <p:extLst>
      <p:ext uri="{BB962C8B-B14F-4D97-AF65-F5344CB8AC3E}">
        <p14:creationId xmlns:p14="http://schemas.microsoft.com/office/powerpoint/2010/main" val="79809810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8"/>
              </a:srgbClr>
            </a:outerShdw>
          </a:effectLst>
        </p:spPr>
        <p:txBody>
          <a:bodyPr anchor="ctr"/>
          <a:lstStyle/>
          <a:p>
            <a:pPr algn="ctr">
              <a:defRPr/>
            </a:pPr>
            <a:endParaRPr lang="en-US">
              <a:solidFill>
                <a:srgbClr val="FFFFFF"/>
              </a:solidFill>
              <a:latin typeface="Calibri" pitchFamily="4" charset="0"/>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
        <p:nvSpPr>
          <p:cNvPr id="7" name="Date Placeholder 3"/>
          <p:cNvSpPr>
            <a:spLocks noGrp="1"/>
          </p:cNvSpPr>
          <p:nvPr>
            <p:ph type="dt" sz="half" idx="10"/>
          </p:nvPr>
        </p:nvSpPr>
        <p:spPr/>
        <p:txBody>
          <a:bodyPr/>
          <a:lstStyle>
            <a:lvl1pPr>
              <a:defRPr/>
            </a:lvl1pPr>
          </a:lstStyle>
          <a:p>
            <a:pPr>
              <a:defRPr/>
            </a:pPr>
            <a:fld id="{455D8184-9031-4DEC-A93A-6A34C64A3BEF}" type="datetime1">
              <a:rPr lang="en-US"/>
              <a:pPr>
                <a:defRPr/>
              </a:pPr>
              <a:t>3/26/2012</a:t>
            </a:fld>
            <a:endParaRPr lang="en-US"/>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www.openfabrics.org</a:t>
            </a:r>
          </a:p>
        </p:txBody>
      </p:sp>
      <p:sp>
        <p:nvSpPr>
          <p:cNvPr id="9" name="Slide Number Placeholder 5"/>
          <p:cNvSpPr>
            <a:spLocks noGrp="1"/>
          </p:cNvSpPr>
          <p:nvPr>
            <p:ph type="sldNum" sz="quarter" idx="12"/>
          </p:nvPr>
        </p:nvSpPr>
        <p:spPr/>
        <p:txBody>
          <a:bodyPr/>
          <a:lstStyle>
            <a:lvl1pPr>
              <a:defRPr>
                <a:solidFill>
                  <a:schemeClr val="tx1"/>
                </a:solidFill>
              </a:defRPr>
            </a:lvl1pPr>
          </a:lstStyle>
          <a:p>
            <a:pPr>
              <a:defRPr/>
            </a:pPr>
            <a:fld id="{026674A9-0B37-4387-93C6-B0D0F18698BD}" type="slidenum">
              <a:rPr lang="en-US"/>
              <a:pPr>
                <a:defRPr/>
              </a:pPr>
              <a:t>‹#›</a:t>
            </a:fld>
            <a:endParaRPr lang="en-US" dirty="0"/>
          </a:p>
        </p:txBody>
      </p:sp>
    </p:spTree>
    <p:extLst>
      <p:ext uri="{BB962C8B-B14F-4D97-AF65-F5344CB8AC3E}">
        <p14:creationId xmlns:p14="http://schemas.microsoft.com/office/powerpoint/2010/main" val="188113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627668-E8DE-48F7-8966-89B1C2277E0A}" type="datetime1">
              <a:rPr lang="en-US"/>
              <a:pPr>
                <a:defRPr/>
              </a:pPr>
              <a:t>3/26/2012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www.openfabrics.org</a:t>
            </a:r>
          </a:p>
        </p:txBody>
      </p:sp>
      <p:sp>
        <p:nvSpPr>
          <p:cNvPr id="6" name="Slide Number Placeholder 5"/>
          <p:cNvSpPr>
            <a:spLocks noGrp="1"/>
          </p:cNvSpPr>
          <p:nvPr>
            <p:ph type="sldNum" sz="quarter" idx="12"/>
          </p:nvPr>
        </p:nvSpPr>
        <p:spPr/>
        <p:txBody>
          <a:bodyPr/>
          <a:lstStyle>
            <a:lvl1pPr>
              <a:defRPr/>
            </a:lvl1pPr>
          </a:lstStyle>
          <a:p>
            <a:pPr>
              <a:defRPr/>
            </a:pPr>
            <a:fld id="{96B0C3BB-8C9F-4C73-83D5-D0952988A231}" type="slidenum">
              <a:rPr lang="en-US"/>
              <a:pPr>
                <a:defRPr/>
              </a:pPr>
              <a:t>‹#›</a:t>
            </a:fld>
            <a:endParaRPr lang="en-US"/>
          </a:p>
        </p:txBody>
      </p:sp>
    </p:spTree>
    <p:extLst>
      <p:ext uri="{BB962C8B-B14F-4D97-AF65-F5344CB8AC3E}">
        <p14:creationId xmlns:p14="http://schemas.microsoft.com/office/powerpoint/2010/main" val="3344701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2CAA127-7CEC-47B4-8F5D-137B14CF34D0}" type="datetime1">
              <a:rPr lang="en-US"/>
              <a:pPr>
                <a:defRPr/>
              </a:pPr>
              <a:t>3/26/2012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www.openfabrics.org</a:t>
            </a:r>
          </a:p>
        </p:txBody>
      </p:sp>
      <p:sp>
        <p:nvSpPr>
          <p:cNvPr id="6" name="Slide Number Placeholder 5"/>
          <p:cNvSpPr>
            <a:spLocks noGrp="1"/>
          </p:cNvSpPr>
          <p:nvPr>
            <p:ph type="sldNum" sz="quarter" idx="12"/>
          </p:nvPr>
        </p:nvSpPr>
        <p:spPr/>
        <p:txBody>
          <a:bodyPr/>
          <a:lstStyle>
            <a:lvl1pPr>
              <a:defRPr/>
            </a:lvl1pPr>
          </a:lstStyle>
          <a:p>
            <a:pPr>
              <a:defRPr/>
            </a:pPr>
            <a:fld id="{8D76A122-A525-44D1-8EC7-152F09D51E9D}" type="slidenum">
              <a:rPr lang="en-US"/>
              <a:pPr>
                <a:defRPr/>
              </a:pPr>
              <a:t>‹#›</a:t>
            </a:fld>
            <a:endParaRPr lang="en-US"/>
          </a:p>
        </p:txBody>
      </p:sp>
    </p:spTree>
    <p:extLst>
      <p:ext uri="{BB962C8B-B14F-4D97-AF65-F5344CB8AC3E}">
        <p14:creationId xmlns:p14="http://schemas.microsoft.com/office/powerpoint/2010/main" val="33789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2E19429-2AF5-444D-ADE7-F99F97FD7356}" type="datetime1">
              <a:rPr lang="en-US"/>
              <a:pPr>
                <a:defRPr/>
              </a:pPr>
              <a:t>3/26/2012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www.openfabrics.org</a:t>
            </a:r>
          </a:p>
        </p:txBody>
      </p:sp>
      <p:sp>
        <p:nvSpPr>
          <p:cNvPr id="7" name="Slide Number Placeholder 5"/>
          <p:cNvSpPr>
            <a:spLocks noGrp="1"/>
          </p:cNvSpPr>
          <p:nvPr>
            <p:ph type="sldNum" sz="quarter" idx="12"/>
          </p:nvPr>
        </p:nvSpPr>
        <p:spPr/>
        <p:txBody>
          <a:bodyPr/>
          <a:lstStyle>
            <a:lvl1pPr>
              <a:defRPr/>
            </a:lvl1pPr>
          </a:lstStyle>
          <a:p>
            <a:pPr>
              <a:defRPr/>
            </a:pPr>
            <a:fld id="{3CAE7352-4E47-4E53-AB32-658BE41E6E68}" type="slidenum">
              <a:rPr lang="en-US"/>
              <a:pPr>
                <a:defRPr/>
              </a:pPr>
              <a:t>‹#›</a:t>
            </a:fld>
            <a:endParaRPr lang="en-US"/>
          </a:p>
        </p:txBody>
      </p:sp>
    </p:spTree>
    <p:extLst>
      <p:ext uri="{BB962C8B-B14F-4D97-AF65-F5344CB8AC3E}">
        <p14:creationId xmlns:p14="http://schemas.microsoft.com/office/powerpoint/2010/main" val="1828469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8C7C928-B232-4D00-8981-04367AF050D3}" type="datetime1">
              <a:rPr lang="en-US"/>
              <a:pPr>
                <a:defRPr/>
              </a:pPr>
              <a:t>3/26/2012</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www.openfabrics.org</a:t>
            </a:r>
          </a:p>
        </p:txBody>
      </p:sp>
      <p:sp>
        <p:nvSpPr>
          <p:cNvPr id="9" name="Slide Number Placeholder 5"/>
          <p:cNvSpPr>
            <a:spLocks noGrp="1"/>
          </p:cNvSpPr>
          <p:nvPr>
            <p:ph type="sldNum" sz="quarter" idx="12"/>
          </p:nvPr>
        </p:nvSpPr>
        <p:spPr/>
        <p:txBody>
          <a:bodyPr/>
          <a:lstStyle>
            <a:lvl1pPr>
              <a:defRPr/>
            </a:lvl1pPr>
          </a:lstStyle>
          <a:p>
            <a:pPr>
              <a:defRPr/>
            </a:pPr>
            <a:fld id="{3689DC45-1C6C-4BED-82E4-43BABEE2FB17}" type="slidenum">
              <a:rPr lang="en-US"/>
              <a:pPr>
                <a:defRPr/>
              </a:pPr>
              <a:t>‹#›</a:t>
            </a:fld>
            <a:endParaRPr lang="en-US"/>
          </a:p>
        </p:txBody>
      </p:sp>
    </p:spTree>
    <p:extLst>
      <p:ext uri="{BB962C8B-B14F-4D97-AF65-F5344CB8AC3E}">
        <p14:creationId xmlns:p14="http://schemas.microsoft.com/office/powerpoint/2010/main" val="3971201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7F20C02-5B51-4BA5-BABD-7965897B4FEA}" type="datetime1">
              <a:rPr lang="en-US"/>
              <a:pPr>
                <a:defRPr/>
              </a:pPr>
              <a:t>3/26/2012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www.openfabrics.org</a:t>
            </a:r>
          </a:p>
        </p:txBody>
      </p:sp>
      <p:sp>
        <p:nvSpPr>
          <p:cNvPr id="5" name="Slide Number Placeholder 5"/>
          <p:cNvSpPr>
            <a:spLocks noGrp="1"/>
          </p:cNvSpPr>
          <p:nvPr>
            <p:ph type="sldNum" sz="quarter" idx="12"/>
          </p:nvPr>
        </p:nvSpPr>
        <p:spPr/>
        <p:txBody>
          <a:bodyPr/>
          <a:lstStyle>
            <a:lvl1pPr>
              <a:defRPr/>
            </a:lvl1pPr>
          </a:lstStyle>
          <a:p>
            <a:pPr>
              <a:defRPr/>
            </a:pPr>
            <a:fld id="{7FCBBA13-48E2-489A-A3AD-F5EC1950E4CB}" type="slidenum">
              <a:rPr lang="en-US"/>
              <a:pPr>
                <a:defRPr/>
              </a:pPr>
              <a:t>‹#›</a:t>
            </a:fld>
            <a:endParaRPr lang="en-US"/>
          </a:p>
        </p:txBody>
      </p:sp>
    </p:spTree>
    <p:extLst>
      <p:ext uri="{BB962C8B-B14F-4D97-AF65-F5344CB8AC3E}">
        <p14:creationId xmlns:p14="http://schemas.microsoft.com/office/powerpoint/2010/main" val="9280078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5601D5B-E0C6-4268-8CE2-5C8721B3CE74}" type="datetime1">
              <a:rPr lang="en-US"/>
              <a:pPr>
                <a:defRPr/>
              </a:pPr>
              <a:t>3/26/2012</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www.openfabrics.org</a:t>
            </a:r>
          </a:p>
        </p:txBody>
      </p:sp>
      <p:sp>
        <p:nvSpPr>
          <p:cNvPr id="4" name="Slide Number Placeholder 5"/>
          <p:cNvSpPr>
            <a:spLocks noGrp="1"/>
          </p:cNvSpPr>
          <p:nvPr>
            <p:ph type="sldNum" sz="quarter" idx="12"/>
          </p:nvPr>
        </p:nvSpPr>
        <p:spPr/>
        <p:txBody>
          <a:bodyPr/>
          <a:lstStyle>
            <a:lvl1pPr>
              <a:defRPr/>
            </a:lvl1pPr>
          </a:lstStyle>
          <a:p>
            <a:pPr>
              <a:defRPr/>
            </a:pPr>
            <a:fld id="{D46CBA07-2D4E-42BD-A184-7167E6B12C43}" type="slidenum">
              <a:rPr lang="en-US"/>
              <a:pPr>
                <a:defRPr/>
              </a:pPr>
              <a:t>‹#›</a:t>
            </a:fld>
            <a:endParaRPr lang="en-US"/>
          </a:p>
        </p:txBody>
      </p:sp>
    </p:spTree>
    <p:extLst>
      <p:ext uri="{BB962C8B-B14F-4D97-AF65-F5344CB8AC3E}">
        <p14:creationId xmlns:p14="http://schemas.microsoft.com/office/powerpoint/2010/main" val="403093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C57FAD-4C19-4958-90EC-7829DD54BE8C}" type="datetime1">
              <a:rPr lang="en-US"/>
              <a:pPr>
                <a:defRPr/>
              </a:pPr>
              <a:t>3/26/2012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www.openfabrics.org</a:t>
            </a:r>
          </a:p>
        </p:txBody>
      </p:sp>
      <p:sp>
        <p:nvSpPr>
          <p:cNvPr id="7" name="Slide Number Placeholder 5"/>
          <p:cNvSpPr>
            <a:spLocks noGrp="1"/>
          </p:cNvSpPr>
          <p:nvPr>
            <p:ph type="sldNum" sz="quarter" idx="12"/>
          </p:nvPr>
        </p:nvSpPr>
        <p:spPr/>
        <p:txBody>
          <a:bodyPr/>
          <a:lstStyle>
            <a:lvl1pPr>
              <a:defRPr/>
            </a:lvl1pPr>
          </a:lstStyle>
          <a:p>
            <a:pPr>
              <a:defRPr/>
            </a:pPr>
            <a:fld id="{D4F1DCEA-1830-4287-BA6E-C765A97060F0}" type="slidenum">
              <a:rPr lang="en-US"/>
              <a:pPr>
                <a:defRPr/>
              </a:pPr>
              <a:t>‹#›</a:t>
            </a:fld>
            <a:endParaRPr lang="en-US"/>
          </a:p>
        </p:txBody>
      </p:sp>
    </p:spTree>
    <p:extLst>
      <p:ext uri="{BB962C8B-B14F-4D97-AF65-F5344CB8AC3E}">
        <p14:creationId xmlns:p14="http://schemas.microsoft.com/office/powerpoint/2010/main" val="3723573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E87149-6FE4-4A67-B001-B56D21228049}" type="datetime1">
              <a:rPr lang="en-US"/>
              <a:pPr>
                <a:defRPr/>
              </a:pPr>
              <a:t>3/26/2012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www.openfabrics.org</a:t>
            </a:r>
          </a:p>
        </p:txBody>
      </p:sp>
      <p:sp>
        <p:nvSpPr>
          <p:cNvPr id="7" name="Slide Number Placeholder 5"/>
          <p:cNvSpPr>
            <a:spLocks noGrp="1"/>
          </p:cNvSpPr>
          <p:nvPr>
            <p:ph type="sldNum" sz="quarter" idx="12"/>
          </p:nvPr>
        </p:nvSpPr>
        <p:spPr/>
        <p:txBody>
          <a:bodyPr/>
          <a:lstStyle>
            <a:lvl1pPr>
              <a:defRPr/>
            </a:lvl1pPr>
          </a:lstStyle>
          <a:p>
            <a:pPr>
              <a:defRPr/>
            </a:pPr>
            <a:fld id="{0F9C9992-BBCA-4A71-82A5-5523CE63FB07}" type="slidenum">
              <a:rPr lang="en-US"/>
              <a:pPr>
                <a:defRPr/>
              </a:pPr>
              <a:t>‹#›</a:t>
            </a:fld>
            <a:endParaRPr lang="en-US"/>
          </a:p>
        </p:txBody>
      </p:sp>
    </p:spTree>
    <p:extLst>
      <p:ext uri="{BB962C8B-B14F-4D97-AF65-F5344CB8AC3E}">
        <p14:creationId xmlns:p14="http://schemas.microsoft.com/office/powerpoint/2010/main" val="4058292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3F08770-D182-4A8A-A267-005A8D1A7ACF}" type="datetime1">
              <a:rPr lang="en-US"/>
              <a:pPr>
                <a:defRPr/>
              </a:pPr>
              <a:t>3/26/2012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www.openfabrics.org</a:t>
            </a:r>
          </a:p>
        </p:txBody>
      </p:sp>
      <p:sp>
        <p:nvSpPr>
          <p:cNvPr id="6" name="Slide Number Placeholder 5"/>
          <p:cNvSpPr>
            <a:spLocks noGrp="1"/>
          </p:cNvSpPr>
          <p:nvPr>
            <p:ph type="sldNum" sz="quarter" idx="12"/>
          </p:nvPr>
        </p:nvSpPr>
        <p:spPr/>
        <p:txBody>
          <a:bodyPr/>
          <a:lstStyle>
            <a:lvl1pPr>
              <a:defRPr/>
            </a:lvl1pPr>
          </a:lstStyle>
          <a:p>
            <a:pPr>
              <a:defRPr/>
            </a:pPr>
            <a:fld id="{1996B589-6024-4D25-91DD-9AE7BE0F0AE7}" type="slidenum">
              <a:rPr lang="en-US"/>
              <a:pPr>
                <a:defRPr/>
              </a:pPr>
              <a:t>‹#›</a:t>
            </a:fld>
            <a:endParaRPr lang="en-US"/>
          </a:p>
        </p:txBody>
      </p:sp>
    </p:spTree>
    <p:extLst>
      <p:ext uri="{BB962C8B-B14F-4D97-AF65-F5344CB8AC3E}">
        <p14:creationId xmlns:p14="http://schemas.microsoft.com/office/powerpoint/2010/main" val="33790053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FEB0DE-2464-4F1A-AA34-A5DBA6EA4AB0}" type="datetime1">
              <a:rPr lang="en-US"/>
              <a:pPr>
                <a:defRPr/>
              </a:pPr>
              <a:t>3/26/2012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www.openfabrics.org</a:t>
            </a:r>
          </a:p>
        </p:txBody>
      </p:sp>
      <p:sp>
        <p:nvSpPr>
          <p:cNvPr id="6" name="Slide Number Placeholder 5"/>
          <p:cNvSpPr>
            <a:spLocks noGrp="1"/>
          </p:cNvSpPr>
          <p:nvPr>
            <p:ph type="sldNum" sz="quarter" idx="12"/>
          </p:nvPr>
        </p:nvSpPr>
        <p:spPr/>
        <p:txBody>
          <a:bodyPr/>
          <a:lstStyle>
            <a:lvl1pPr>
              <a:defRPr/>
            </a:lvl1pPr>
          </a:lstStyle>
          <a:p>
            <a:pPr>
              <a:defRPr/>
            </a:pPr>
            <a:fld id="{352EFA7C-C88C-4CB7-A36D-FD8A6A6EE604}" type="slidenum">
              <a:rPr lang="en-US"/>
              <a:pPr>
                <a:defRPr/>
              </a:pPr>
              <a:t>‹#›</a:t>
            </a:fld>
            <a:endParaRPr lang="en-US"/>
          </a:p>
        </p:txBody>
      </p:sp>
    </p:spTree>
    <p:extLst>
      <p:ext uri="{BB962C8B-B14F-4D97-AF65-F5344CB8AC3E}">
        <p14:creationId xmlns:p14="http://schemas.microsoft.com/office/powerpoint/2010/main" val="1997870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8F9B1DB-5DFA-4822-9F58-E41D3F8124CB}" type="datetime1">
              <a:rPr lang="en-US"/>
              <a:pPr>
                <a:defRPr/>
              </a:pPr>
              <a:t>3/26/2012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www.openfabrics.org</a:t>
            </a:r>
          </a:p>
        </p:txBody>
      </p:sp>
      <p:sp>
        <p:nvSpPr>
          <p:cNvPr id="6" name="Slide Number Placeholder 5"/>
          <p:cNvSpPr>
            <a:spLocks noGrp="1"/>
          </p:cNvSpPr>
          <p:nvPr>
            <p:ph type="sldNum" sz="quarter" idx="12"/>
          </p:nvPr>
        </p:nvSpPr>
        <p:spPr/>
        <p:txBody>
          <a:bodyPr/>
          <a:lstStyle>
            <a:lvl1pPr>
              <a:defRPr/>
            </a:lvl1pPr>
          </a:lstStyle>
          <a:p>
            <a:pPr>
              <a:defRPr/>
            </a:pPr>
            <a:fld id="{4743D33A-93A5-4BFF-80F7-CA11B1D5A4D3}" type="slidenum">
              <a:rPr lang="en-US"/>
              <a:pPr>
                <a:defRPr/>
              </a:pPr>
              <a:t>‹#›</a:t>
            </a:fld>
            <a:endParaRPr lang="en-US" dirty="0"/>
          </a:p>
        </p:txBody>
      </p:sp>
    </p:spTree>
    <p:extLst>
      <p:ext uri="{BB962C8B-B14F-4D97-AF65-F5344CB8AC3E}">
        <p14:creationId xmlns:p14="http://schemas.microsoft.com/office/powerpoint/2010/main" val="1013253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DC84CB0-B577-4CE6-9B48-99F8971EA1C2}" type="datetime1">
              <a:rPr lang="en-US"/>
              <a:pPr>
                <a:defRPr/>
              </a:pPr>
              <a:t>3/26/2012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www.openfabrics.org</a:t>
            </a:r>
          </a:p>
        </p:txBody>
      </p:sp>
      <p:sp>
        <p:nvSpPr>
          <p:cNvPr id="7" name="Slide Number Placeholder 5"/>
          <p:cNvSpPr>
            <a:spLocks noGrp="1"/>
          </p:cNvSpPr>
          <p:nvPr>
            <p:ph type="sldNum" sz="quarter" idx="12"/>
          </p:nvPr>
        </p:nvSpPr>
        <p:spPr/>
        <p:txBody>
          <a:bodyPr/>
          <a:lstStyle>
            <a:lvl1pPr>
              <a:defRPr/>
            </a:lvl1pPr>
          </a:lstStyle>
          <a:p>
            <a:pPr>
              <a:defRPr/>
            </a:pPr>
            <a:fld id="{83E5B563-F8B1-4269-BC3D-742FBA1155C2}" type="slidenum">
              <a:rPr lang="en-US"/>
              <a:pPr>
                <a:defRPr/>
              </a:pPr>
              <a:t>‹#›</a:t>
            </a:fld>
            <a:endParaRPr lang="en-US" dirty="0"/>
          </a:p>
        </p:txBody>
      </p:sp>
    </p:spTree>
    <p:extLst>
      <p:ext uri="{BB962C8B-B14F-4D97-AF65-F5344CB8AC3E}">
        <p14:creationId xmlns:p14="http://schemas.microsoft.com/office/powerpoint/2010/main" val="2401527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1155ACA-E42E-453C-BDC5-6FC782FE978C}" type="datetime1">
              <a:rPr lang="en-US"/>
              <a:pPr>
                <a:defRPr/>
              </a:pPr>
              <a:t>3/26/2012</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www.openfabrics.org</a:t>
            </a:r>
          </a:p>
        </p:txBody>
      </p:sp>
      <p:sp>
        <p:nvSpPr>
          <p:cNvPr id="9" name="Slide Number Placeholder 5"/>
          <p:cNvSpPr>
            <a:spLocks noGrp="1"/>
          </p:cNvSpPr>
          <p:nvPr>
            <p:ph type="sldNum" sz="quarter" idx="12"/>
          </p:nvPr>
        </p:nvSpPr>
        <p:spPr/>
        <p:txBody>
          <a:bodyPr/>
          <a:lstStyle>
            <a:lvl1pPr>
              <a:defRPr/>
            </a:lvl1pPr>
          </a:lstStyle>
          <a:p>
            <a:pPr>
              <a:defRPr/>
            </a:pPr>
            <a:fld id="{BB029D3B-728D-40F7-9120-75B1C7519E05}" type="slidenum">
              <a:rPr lang="en-US"/>
              <a:pPr>
                <a:defRPr/>
              </a:pPr>
              <a:t>‹#›</a:t>
            </a:fld>
            <a:endParaRPr lang="en-US" dirty="0"/>
          </a:p>
        </p:txBody>
      </p:sp>
    </p:spTree>
    <p:extLst>
      <p:ext uri="{BB962C8B-B14F-4D97-AF65-F5344CB8AC3E}">
        <p14:creationId xmlns:p14="http://schemas.microsoft.com/office/powerpoint/2010/main" val="1553935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1F6DD30-BB7F-4D74-B452-EEFC48C81BEB}" type="datetime1">
              <a:rPr lang="en-US"/>
              <a:pPr>
                <a:defRPr/>
              </a:pPr>
              <a:t>3/26/2012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www.openfabrics.org</a:t>
            </a:r>
          </a:p>
        </p:txBody>
      </p:sp>
      <p:sp>
        <p:nvSpPr>
          <p:cNvPr id="5" name="Slide Number Placeholder 5"/>
          <p:cNvSpPr>
            <a:spLocks noGrp="1"/>
          </p:cNvSpPr>
          <p:nvPr>
            <p:ph type="sldNum" sz="quarter" idx="12"/>
          </p:nvPr>
        </p:nvSpPr>
        <p:spPr/>
        <p:txBody>
          <a:bodyPr/>
          <a:lstStyle>
            <a:lvl1pPr>
              <a:defRPr/>
            </a:lvl1pPr>
          </a:lstStyle>
          <a:p>
            <a:pPr>
              <a:defRPr/>
            </a:pPr>
            <a:fld id="{C89597AF-E6D4-4531-90EE-FF9C09EA5DF1}" type="slidenum">
              <a:rPr lang="en-US"/>
              <a:pPr>
                <a:defRPr/>
              </a:pPr>
              <a:t>‹#›</a:t>
            </a:fld>
            <a:endParaRPr lang="en-US" dirty="0"/>
          </a:p>
        </p:txBody>
      </p:sp>
    </p:spTree>
    <p:extLst>
      <p:ext uri="{BB962C8B-B14F-4D97-AF65-F5344CB8AC3E}">
        <p14:creationId xmlns:p14="http://schemas.microsoft.com/office/powerpoint/2010/main" val="588003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14E6798-D62C-4431-924F-FDB99EFC9ADF}" type="datetime1">
              <a:rPr lang="en-US"/>
              <a:pPr>
                <a:defRPr/>
              </a:pPr>
              <a:t>3/26/2012</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www.openfabrics.org</a:t>
            </a:r>
          </a:p>
        </p:txBody>
      </p:sp>
      <p:sp>
        <p:nvSpPr>
          <p:cNvPr id="4" name="Slide Number Placeholder 5"/>
          <p:cNvSpPr>
            <a:spLocks noGrp="1"/>
          </p:cNvSpPr>
          <p:nvPr>
            <p:ph type="sldNum" sz="quarter" idx="12"/>
          </p:nvPr>
        </p:nvSpPr>
        <p:spPr/>
        <p:txBody>
          <a:bodyPr/>
          <a:lstStyle>
            <a:lvl1pPr>
              <a:defRPr/>
            </a:lvl1pPr>
          </a:lstStyle>
          <a:p>
            <a:pPr>
              <a:defRPr/>
            </a:pPr>
            <a:fld id="{E1444F97-8519-40DC-B33D-21A91080948E}" type="slidenum">
              <a:rPr lang="en-US"/>
              <a:pPr>
                <a:defRPr/>
              </a:pPr>
              <a:t>‹#›</a:t>
            </a:fld>
            <a:endParaRPr lang="en-US" dirty="0"/>
          </a:p>
        </p:txBody>
      </p:sp>
    </p:spTree>
    <p:extLst>
      <p:ext uri="{BB962C8B-B14F-4D97-AF65-F5344CB8AC3E}">
        <p14:creationId xmlns:p14="http://schemas.microsoft.com/office/powerpoint/2010/main" val="1855377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321E8C2-D64E-4A59-B7D6-BA5967CEF420}" type="datetime1">
              <a:rPr lang="en-US"/>
              <a:pPr>
                <a:defRPr/>
              </a:pPr>
              <a:t>3/26/2012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www.openfabrics.org</a:t>
            </a:r>
          </a:p>
        </p:txBody>
      </p:sp>
      <p:sp>
        <p:nvSpPr>
          <p:cNvPr id="7" name="Slide Number Placeholder 5"/>
          <p:cNvSpPr>
            <a:spLocks noGrp="1"/>
          </p:cNvSpPr>
          <p:nvPr>
            <p:ph type="sldNum" sz="quarter" idx="12"/>
          </p:nvPr>
        </p:nvSpPr>
        <p:spPr/>
        <p:txBody>
          <a:bodyPr/>
          <a:lstStyle>
            <a:lvl1pPr>
              <a:defRPr/>
            </a:lvl1pPr>
          </a:lstStyle>
          <a:p>
            <a:pPr>
              <a:defRPr/>
            </a:pPr>
            <a:fld id="{C7E7C330-27CE-44E0-A30B-1CEAFDED8389}" type="slidenum">
              <a:rPr lang="en-US"/>
              <a:pPr>
                <a:defRPr/>
              </a:pPr>
              <a:t>‹#›</a:t>
            </a:fld>
            <a:endParaRPr lang="en-US" dirty="0"/>
          </a:p>
        </p:txBody>
      </p:sp>
    </p:spTree>
    <p:extLst>
      <p:ext uri="{BB962C8B-B14F-4D97-AF65-F5344CB8AC3E}">
        <p14:creationId xmlns:p14="http://schemas.microsoft.com/office/powerpoint/2010/main" val="8291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850496-88B9-42F6-A035-D8901D493FB1}" type="datetime1">
              <a:rPr lang="en-US"/>
              <a:pPr>
                <a:defRPr/>
              </a:pPr>
              <a:t>3/26/2012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www.openfabrics.org</a:t>
            </a:r>
          </a:p>
        </p:txBody>
      </p:sp>
      <p:sp>
        <p:nvSpPr>
          <p:cNvPr id="7" name="Slide Number Placeholder 5"/>
          <p:cNvSpPr>
            <a:spLocks noGrp="1"/>
          </p:cNvSpPr>
          <p:nvPr>
            <p:ph type="sldNum" sz="quarter" idx="12"/>
          </p:nvPr>
        </p:nvSpPr>
        <p:spPr/>
        <p:txBody>
          <a:bodyPr/>
          <a:lstStyle>
            <a:lvl1pPr>
              <a:defRPr/>
            </a:lvl1pPr>
          </a:lstStyle>
          <a:p>
            <a:pPr>
              <a:defRPr/>
            </a:pPr>
            <a:fld id="{56903CCE-5CB7-4CC0-9F64-BBDEC500D112}" type="slidenum">
              <a:rPr lang="en-US"/>
              <a:pPr>
                <a:defRPr/>
              </a:pPr>
              <a:t>‹#›</a:t>
            </a:fld>
            <a:endParaRPr lang="en-US" dirty="0"/>
          </a:p>
        </p:txBody>
      </p:sp>
    </p:spTree>
    <p:extLst>
      <p:ext uri="{BB962C8B-B14F-4D97-AF65-F5344CB8AC3E}">
        <p14:creationId xmlns:p14="http://schemas.microsoft.com/office/powerpoint/2010/main" val="325000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2E34C21-7719-48C8-B845-6A1A0631AE63}" type="datetime1">
              <a:rPr lang="en-US"/>
              <a:pPr>
                <a:defRPr/>
              </a:pPr>
              <a:t>3/26/2012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www.openfabrics.org</a:t>
            </a:r>
          </a:p>
        </p:txBody>
      </p:sp>
      <p:sp>
        <p:nvSpPr>
          <p:cNvPr id="6" name="Slide Number Placeholder 5"/>
          <p:cNvSpPr>
            <a:spLocks noGrp="1"/>
          </p:cNvSpPr>
          <p:nvPr>
            <p:ph type="sldNum" sz="quarter" idx="12"/>
          </p:nvPr>
        </p:nvSpPr>
        <p:spPr/>
        <p:txBody>
          <a:bodyPr/>
          <a:lstStyle>
            <a:lvl1pPr>
              <a:defRPr/>
            </a:lvl1pPr>
          </a:lstStyle>
          <a:p>
            <a:pPr>
              <a:defRPr/>
            </a:pPr>
            <a:fld id="{E4D1DC10-E0F6-49E9-9C83-367FDE473852}" type="slidenum">
              <a:rPr lang="en-US"/>
              <a:pPr>
                <a:defRPr/>
              </a:pPr>
              <a:t>‹#›</a:t>
            </a:fld>
            <a:endParaRPr lang="en-US"/>
          </a:p>
        </p:txBody>
      </p:sp>
    </p:spTree>
    <p:extLst>
      <p:ext uri="{BB962C8B-B14F-4D97-AF65-F5344CB8AC3E}">
        <p14:creationId xmlns:p14="http://schemas.microsoft.com/office/powerpoint/2010/main" val="380642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8"/>
              </a:srgbClr>
            </a:outerShdw>
          </a:effectLst>
        </p:spPr>
        <p:txBody>
          <a:bodyPr anchor="ctr"/>
          <a:lstStyle/>
          <a:p>
            <a:pPr algn="ctr">
              <a:defRPr/>
            </a:pPr>
            <a:endParaRPr lang="en-US">
              <a:solidFill>
                <a:srgbClr val="FFFFFF"/>
              </a:solidFill>
              <a:latin typeface="Calibri" pitchFamily="4" charset="0"/>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09600" y="1981200"/>
            <a:ext cx="8229600" cy="46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cs typeface="Arial" charset="0"/>
              </a:defRPr>
            </a:lvl1pPr>
          </a:lstStyle>
          <a:p>
            <a:pPr>
              <a:defRPr/>
            </a:pPr>
            <a:fld id="{954FEE9D-CB58-4C73-AC30-158FF729AF4B}" type="datetime1">
              <a:rPr lang="en-US"/>
              <a:pPr>
                <a:defRPr/>
              </a:pPr>
              <a:t>3/26/2012</a:t>
            </a:fld>
            <a:endParaRPr lang="en-US"/>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cs typeface="Arial" charset="0"/>
              </a:defRPr>
            </a:lvl1pPr>
          </a:lstStyle>
          <a:p>
            <a:pPr>
              <a:defRPr/>
            </a:pPr>
            <a:r>
              <a:rPr lang="en-US"/>
              <a:t>www.openfabrics.org</a:t>
            </a:r>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cs typeface="Arial" charset="0"/>
              </a:defRPr>
            </a:lvl1pPr>
          </a:lstStyle>
          <a:p>
            <a:pPr>
              <a:defRPr/>
            </a:pPr>
            <a:fld id="{AA674834-1A8B-40BC-80AD-CF4F17145E93}" type="slidenum">
              <a:rPr lang="en-US"/>
              <a:pPr>
                <a:defRPr/>
              </a:pPr>
              <a:t>‹#›</a:t>
            </a:fld>
            <a:endParaRPr lang="en-US" dirty="0"/>
          </a:p>
        </p:txBody>
      </p:sp>
      <p:pic>
        <p:nvPicPr>
          <p:cNvPr id="1033" name="Picture 6" descr="OpenFabric_Alliance_Logo_ppt.jpg"/>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821" r:id="rId1"/>
    <p:sldLayoutId id="2147483803" r:id="rId2"/>
    <p:sldLayoutId id="2147483804" r:id="rId3"/>
    <p:sldLayoutId id="2147483805" r:id="rId4"/>
    <p:sldLayoutId id="2147483806" r:id="rId5"/>
    <p:sldLayoutId id="2147483807" r:id="rId6"/>
    <p:sldLayoutId id="2147483808" r:id="rId7"/>
    <p:sldLayoutId id="2147483809" r:id="rId8"/>
  </p:sldLayoutIdLst>
  <p:hf hdr="0" dt="0"/>
  <p:txStyles>
    <p:titleStyle>
      <a:lvl1pPr algn="l" defTabSz="457200" rtl="0" eaLnBrk="0" fontAlgn="base" hangingPunct="0">
        <a:spcBef>
          <a:spcPct val="0"/>
        </a:spcBef>
        <a:spcAft>
          <a:spcPct val="0"/>
        </a:spcAft>
        <a:defRPr sz="4000" kern="1200">
          <a:solidFill>
            <a:srgbClr val="005195"/>
          </a:solidFill>
          <a:latin typeface="Arial"/>
          <a:ea typeface="ＭＳ Ｐゴシック" pitchFamily="4" charset="-128"/>
          <a:cs typeface="Arial"/>
        </a:defRPr>
      </a:lvl1pPr>
      <a:lvl2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Arial"/>
          <a:ea typeface="ＭＳ Ｐゴシック" pitchFamily="4" charset="-128"/>
          <a:cs typeface="Arial"/>
        </a:defRPr>
      </a:lvl1pPr>
      <a:lvl2pPr marL="742950" indent="-285750"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pitchFamily="4" charset="-128"/>
          <a:cs typeface="Arial"/>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pitchFamily="4" charset="-128"/>
          <a:cs typeface="Arial"/>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pitchFamily="4" charset="-128"/>
          <a:cs typeface="Arial"/>
        </a:defRPr>
      </a:lvl4pPr>
      <a:lvl5pPr marL="20574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pitchFamily="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3CC6D79-0884-4DA1-82E3-EB55CC8309D9}" type="datetime1">
              <a:rPr lang="en-US"/>
              <a:pPr>
                <a:defRPr/>
              </a:pPr>
              <a:t>3/26/2012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www.openfabrics.org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A573700-73E0-48CA-A27A-6C976369407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4" charset="0"/>
        </a:defRPr>
      </a:lvl2pPr>
      <a:lvl3pPr algn="ctr" rtl="0" eaLnBrk="0" fontAlgn="base" hangingPunct="0">
        <a:spcBef>
          <a:spcPct val="0"/>
        </a:spcBef>
        <a:spcAft>
          <a:spcPct val="0"/>
        </a:spcAft>
        <a:defRPr sz="4400">
          <a:solidFill>
            <a:schemeClr val="tx1"/>
          </a:solidFill>
          <a:latin typeface="Calibri" pitchFamily="4" charset="0"/>
        </a:defRPr>
      </a:lvl3pPr>
      <a:lvl4pPr algn="ctr" rtl="0" eaLnBrk="0" fontAlgn="base" hangingPunct="0">
        <a:spcBef>
          <a:spcPct val="0"/>
        </a:spcBef>
        <a:spcAft>
          <a:spcPct val="0"/>
        </a:spcAft>
        <a:defRPr sz="4400">
          <a:solidFill>
            <a:schemeClr val="tx1"/>
          </a:solidFill>
          <a:latin typeface="Calibri" pitchFamily="4" charset="0"/>
        </a:defRPr>
      </a:lvl4pPr>
      <a:lvl5pPr algn="ctr" rtl="0" eaLnBrk="0" fontAlgn="base" hangingPunct="0">
        <a:spcBef>
          <a:spcPct val="0"/>
        </a:spcBef>
        <a:spcAft>
          <a:spcPct val="0"/>
        </a:spcAft>
        <a:defRPr sz="4400">
          <a:solidFill>
            <a:schemeClr val="tx1"/>
          </a:solidFill>
          <a:latin typeface="Calibri" pitchFamily="4" charset="0"/>
        </a:defRPr>
      </a:lvl5pPr>
      <a:lvl6pPr marL="457200" algn="ctr" rtl="0" fontAlgn="base">
        <a:spcBef>
          <a:spcPct val="0"/>
        </a:spcBef>
        <a:spcAft>
          <a:spcPct val="0"/>
        </a:spcAft>
        <a:defRPr sz="4400">
          <a:solidFill>
            <a:schemeClr val="tx1"/>
          </a:solidFill>
          <a:latin typeface="Calibri" pitchFamily="4" charset="0"/>
        </a:defRPr>
      </a:lvl6pPr>
      <a:lvl7pPr marL="914400" algn="ctr" rtl="0" fontAlgn="base">
        <a:spcBef>
          <a:spcPct val="0"/>
        </a:spcBef>
        <a:spcAft>
          <a:spcPct val="0"/>
        </a:spcAft>
        <a:defRPr sz="4400">
          <a:solidFill>
            <a:schemeClr val="tx1"/>
          </a:solidFill>
          <a:latin typeface="Calibri" pitchFamily="4" charset="0"/>
        </a:defRPr>
      </a:lvl7pPr>
      <a:lvl8pPr marL="1371600" algn="ctr" rtl="0" fontAlgn="base">
        <a:spcBef>
          <a:spcPct val="0"/>
        </a:spcBef>
        <a:spcAft>
          <a:spcPct val="0"/>
        </a:spcAft>
        <a:defRPr sz="4400">
          <a:solidFill>
            <a:schemeClr val="tx1"/>
          </a:solidFill>
          <a:latin typeface="Calibri" pitchFamily="4" charset="0"/>
        </a:defRPr>
      </a:lvl8pPr>
      <a:lvl9pPr marL="1828800" algn="ctr" rtl="0" fontAlgn="base">
        <a:spcBef>
          <a:spcPct val="0"/>
        </a:spcBef>
        <a:spcAft>
          <a:spcPct val="0"/>
        </a:spcAft>
        <a:defRPr sz="4400">
          <a:solidFill>
            <a:schemeClr val="tx1"/>
          </a:solidFill>
          <a:latin typeface="Calibri" pitchFamily="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2" Type="http://schemas.openxmlformats.org/officeDocument/2006/relationships/hyperlink" Target="http://www.intel.com/software/product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2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chart" Target="../charts/char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5" Type="http://schemas.openxmlformats.org/officeDocument/2006/relationships/chart" Target="../charts/chart16.xml"/><Relationship Id="rId4" Type="http://schemas.openxmlformats.org/officeDocument/2006/relationships/chart" Target="../charts/char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RSOCKETS</a:t>
            </a:r>
            <a:endParaRPr lang="en-US" dirty="0"/>
          </a:p>
        </p:txBody>
      </p:sp>
      <p:sp>
        <p:nvSpPr>
          <p:cNvPr id="3" name="Subtitle 2"/>
          <p:cNvSpPr>
            <a:spLocks noGrp="1"/>
          </p:cNvSpPr>
          <p:nvPr>
            <p:ph type="subTitle" idx="1"/>
          </p:nvPr>
        </p:nvSpPr>
        <p:spPr/>
        <p:txBody>
          <a:bodyPr/>
          <a:lstStyle/>
          <a:p>
            <a:r>
              <a:rPr lang="en-US" dirty="0" smtClean="0"/>
              <a:t>Sean Hefty</a:t>
            </a:r>
          </a:p>
          <a:p>
            <a:r>
              <a:rPr lang="en-US" dirty="0" smtClean="0"/>
              <a:t>Intel Corporation</a:t>
            </a:r>
            <a:endParaRPr lang="en-US" dirty="0"/>
          </a:p>
        </p:txBody>
      </p:sp>
    </p:spTree>
    <p:extLst>
      <p:ext uri="{BB962C8B-B14F-4D97-AF65-F5344CB8AC3E}">
        <p14:creationId xmlns:p14="http://schemas.microsoft.com/office/powerpoint/2010/main" val="2824347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p:txBody>
          <a:bodyPr>
            <a:noAutofit/>
          </a:bodyPr>
          <a:lstStyle/>
          <a:p>
            <a:pPr marL="0" indent="0">
              <a:buNone/>
            </a:pPr>
            <a:r>
              <a:rPr lang="en-US" sz="1400" dirty="0">
                <a:latin typeface="Courier New" pitchFamily="49" charset="0"/>
                <a:cs typeface="Courier New" pitchFamily="49" charset="0"/>
              </a:rPr>
              <a:t>void *</a:t>
            </a:r>
            <a:r>
              <a:rPr lang="en-US" sz="1400" dirty="0" err="1">
                <a:latin typeface="Courier New" pitchFamily="49" charset="0"/>
                <a:cs typeface="Courier New" pitchFamily="49" charset="0"/>
              </a:rPr>
              <a:t>msg</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ibv_mr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mr</a:t>
            </a: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msg</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calloc</a:t>
            </a:r>
            <a:r>
              <a:rPr lang="en-US" sz="1400" dirty="0">
                <a:latin typeface="Courier New" pitchFamily="49" charset="0"/>
                <a:cs typeface="Courier New" pitchFamily="49" charset="0"/>
              </a:rPr>
              <a:t>(1, MY_MSG_SIZE);</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msg</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mr</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ibv_reg_mr</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pd</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msg</a:t>
            </a:r>
            <a:r>
              <a:rPr lang="en-US" sz="1400" dirty="0">
                <a:latin typeface="Courier New" pitchFamily="49" charset="0"/>
                <a:cs typeface="Courier New" pitchFamily="49" charset="0"/>
              </a:rPr>
              <a:t>, MY_MSG_SIZE,</a:t>
            </a:r>
          </a:p>
          <a:p>
            <a:pPr marL="0" indent="0">
              <a:buNone/>
            </a:pPr>
            <a:r>
              <a:rPr lang="en-US" sz="1400" dirty="0">
                <a:latin typeface="Courier New" pitchFamily="49" charset="0"/>
                <a:cs typeface="Courier New" pitchFamily="49" charset="0"/>
              </a:rPr>
              <a:t>		IBV_ACCESS_LOCAL_WRITE);</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mr</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p:txBody>
      </p:sp>
      <p:sp>
        <p:nvSpPr>
          <p:cNvPr id="5" name="Rounded Rectangle 4"/>
          <p:cNvSpPr/>
          <p:nvPr/>
        </p:nvSpPr>
        <p:spPr>
          <a:xfrm>
            <a:off x="3429000" y="1790700"/>
            <a:ext cx="3962400" cy="8382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Allocate a send buffer…</a:t>
            </a:r>
            <a:endParaRPr lang="en-US" sz="2400" b="1" i="1" dirty="0">
              <a:latin typeface="Arial" pitchFamily="34" charset="0"/>
              <a:cs typeface="Arial" pitchFamily="34" charset="0"/>
            </a:endParaRPr>
          </a:p>
        </p:txBody>
      </p:sp>
      <p:sp>
        <p:nvSpPr>
          <p:cNvPr id="6" name="Rounded Rectangle 5"/>
          <p:cNvSpPr/>
          <p:nvPr/>
        </p:nvSpPr>
        <p:spPr>
          <a:xfrm>
            <a:off x="4953000" y="3962400"/>
            <a:ext cx="2743200" cy="990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and register it with the device</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298105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750"/>
                                        <p:tgtEl>
                                          <p:spTgt spid="6"/>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50"/>
                                        <p:tgtEl>
                                          <p:spTgt spid="3">
                                            <p:txEl>
                                              <p:pRg st="0" end="0"/>
                                            </p:txEl>
                                          </p:spTgt>
                                        </p:tgtEl>
                                      </p:cBhvr>
                                    </p:animEffect>
                                  </p:childTnLst>
                                </p:cTn>
                              </p:par>
                            </p:childTnLst>
                          </p:cTn>
                        </p:par>
                        <p:par>
                          <p:cTn id="16" fill="hold">
                            <p:stCondLst>
                              <p:cond delay="175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5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50"/>
                                        <p:tgtEl>
                                          <p:spTgt spid="3">
                                            <p:txEl>
                                              <p:pRg st="3" end="3"/>
                                            </p:txEl>
                                          </p:spTgt>
                                        </p:tgtEl>
                                      </p:cBhvr>
                                    </p:animEffect>
                                  </p:childTnLst>
                                </p:cTn>
                              </p:par>
                            </p:childTnLst>
                          </p:cTn>
                        </p:par>
                        <p:par>
                          <p:cTn id="24" fill="hold">
                            <p:stCondLst>
                              <p:cond delay="225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50"/>
                                        <p:tgtEl>
                                          <p:spTgt spid="3">
                                            <p:txEl>
                                              <p:pRg st="4" end="4"/>
                                            </p:txEl>
                                          </p:spTgt>
                                        </p:tgtEl>
                                      </p:cBhvr>
                                    </p:animEffect>
                                  </p:childTnLst>
                                </p:cTn>
                              </p:par>
                            </p:childTnLst>
                          </p:cTn>
                        </p:par>
                        <p:par>
                          <p:cTn id="28" fill="hold">
                            <p:stCondLst>
                              <p:cond delay="25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50"/>
                                        <p:tgtEl>
                                          <p:spTgt spid="3">
                                            <p:txEl>
                                              <p:pRg st="5" end="5"/>
                                            </p:txEl>
                                          </p:spTgt>
                                        </p:tgtEl>
                                      </p:cBhvr>
                                    </p:animEffect>
                                  </p:childTnLst>
                                </p:cTn>
                              </p:par>
                            </p:childTnLst>
                          </p:cTn>
                        </p:par>
                        <p:par>
                          <p:cTn id="32" fill="hold">
                            <p:stCondLst>
                              <p:cond delay="275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50"/>
                                        <p:tgtEl>
                                          <p:spTgt spid="3">
                                            <p:txEl>
                                              <p:pRg st="7" end="7"/>
                                            </p:txEl>
                                          </p:spTgt>
                                        </p:tgtEl>
                                      </p:cBhvr>
                                    </p:animEffect>
                                  </p:childTnLst>
                                </p:cTn>
                              </p:par>
                            </p:childTnLst>
                          </p:cTn>
                        </p:par>
                        <p:par>
                          <p:cTn id="36" fill="hold">
                            <p:stCondLst>
                              <p:cond delay="3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50"/>
                                        <p:tgtEl>
                                          <p:spTgt spid="3">
                                            <p:txEl>
                                              <p:pRg st="8" end="8"/>
                                            </p:txEl>
                                          </p:spTgt>
                                        </p:tgtEl>
                                      </p:cBhvr>
                                    </p:animEffect>
                                  </p:childTnLst>
                                </p:cTn>
                              </p:par>
                            </p:childTnLst>
                          </p:cTn>
                        </p:par>
                        <p:par>
                          <p:cTn id="40" fill="hold">
                            <p:stCondLst>
                              <p:cond delay="3250"/>
                            </p:stCondLst>
                            <p:childTnLst>
                              <p:par>
                                <p:cTn id="41" presetID="10" presetClass="entr" presetSubtype="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250"/>
                                        <p:tgtEl>
                                          <p:spTgt spid="3">
                                            <p:txEl>
                                              <p:pRg st="9" end="9"/>
                                            </p:txEl>
                                          </p:spTgt>
                                        </p:tgtEl>
                                      </p:cBhvr>
                                    </p:animEffect>
                                  </p:childTnLst>
                                </p:cTn>
                              </p:par>
                            </p:childTnLst>
                          </p:cTn>
                        </p:par>
                        <p:par>
                          <p:cTn id="44" fill="hold">
                            <p:stCondLst>
                              <p:cond delay="3500"/>
                            </p:stCondLst>
                            <p:childTnLst>
                              <p:par>
                                <p:cTn id="45" presetID="10" presetClass="entr" presetSubtype="0"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p:txBody>
          <a:bodyPr>
            <a:noAutofit/>
          </a:bodyPr>
          <a:lstStyle/>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ibv_send_wr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send_wr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bad_wr</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ibv_sge</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sge</a:t>
            </a: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send_wr.next</a:t>
            </a:r>
            <a:r>
              <a:rPr lang="en-US" sz="1400" dirty="0">
                <a:latin typeface="Courier New" pitchFamily="49" charset="0"/>
                <a:cs typeface="Courier New" pitchFamily="49" charset="0"/>
              </a:rPr>
              <a:t> = NULL;</a:t>
            </a:r>
          </a:p>
          <a:p>
            <a:pPr marL="0" indent="0">
              <a:buNone/>
            </a:pPr>
            <a:r>
              <a:rPr lang="en-US" sz="1400" dirty="0" err="1">
                <a:latin typeface="Courier New" pitchFamily="49" charset="0"/>
                <a:cs typeface="Courier New" pitchFamily="49" charset="0"/>
              </a:rPr>
              <a:t>send_wr.sg_list</a:t>
            </a:r>
            <a:r>
              <a:rPr lang="en-US" sz="1400" dirty="0">
                <a:latin typeface="Courier New" pitchFamily="49" charset="0"/>
                <a:cs typeface="Courier New" pitchFamily="49" charset="0"/>
              </a:rPr>
              <a:t> = &amp;</a:t>
            </a:r>
            <a:r>
              <a:rPr lang="en-US" sz="1400" dirty="0" err="1">
                <a:latin typeface="Courier New" pitchFamily="49" charset="0"/>
                <a:cs typeface="Courier New" pitchFamily="49" charset="0"/>
              </a:rPr>
              <a:t>sge</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send_wr.num_sge</a:t>
            </a:r>
            <a:r>
              <a:rPr lang="en-US" sz="1400" dirty="0">
                <a:latin typeface="Courier New" pitchFamily="49" charset="0"/>
                <a:cs typeface="Courier New" pitchFamily="49" charset="0"/>
              </a:rPr>
              <a:t> = 1;</a:t>
            </a:r>
          </a:p>
          <a:p>
            <a:pPr marL="0" indent="0">
              <a:buNone/>
            </a:pPr>
            <a:r>
              <a:rPr lang="en-US" sz="1400" dirty="0" err="1">
                <a:latin typeface="Courier New" pitchFamily="49" charset="0"/>
                <a:cs typeface="Courier New" pitchFamily="49" charset="0"/>
              </a:rPr>
              <a:t>send_wr.wr_id</a:t>
            </a:r>
            <a:r>
              <a:rPr lang="en-US" sz="1400" dirty="0">
                <a:latin typeface="Courier New" pitchFamily="49" charset="0"/>
                <a:cs typeface="Courier New" pitchFamily="49" charset="0"/>
              </a:rPr>
              <a:t> = 0;</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sge.length</a:t>
            </a:r>
            <a:r>
              <a:rPr lang="en-US" sz="1400" dirty="0">
                <a:latin typeface="Courier New" pitchFamily="49" charset="0"/>
                <a:cs typeface="Courier New" pitchFamily="49" charset="0"/>
              </a:rPr>
              <a:t> = MY_MSG_SIZE;</a:t>
            </a:r>
          </a:p>
          <a:p>
            <a:pPr marL="0" indent="0">
              <a:buNone/>
            </a:pPr>
            <a:r>
              <a:rPr lang="en-US" sz="1400" dirty="0" err="1">
                <a:latin typeface="Courier New" pitchFamily="49" charset="0"/>
                <a:cs typeface="Courier New" pitchFamily="49" charset="0"/>
              </a:rPr>
              <a:t>sge.lkey</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mr</a:t>
            </a:r>
            <a:r>
              <a:rPr lang="en-US" sz="1400" dirty="0">
                <a:latin typeface="Courier New" pitchFamily="49" charset="0"/>
                <a:cs typeface="Courier New" pitchFamily="49" charset="0"/>
              </a:rPr>
              <a:t>-&gt;</a:t>
            </a:r>
            <a:r>
              <a:rPr lang="en-US" sz="1400" dirty="0" err="1">
                <a:latin typeface="Courier New" pitchFamily="49" charset="0"/>
                <a:cs typeface="Courier New" pitchFamily="49" charset="0"/>
              </a:rPr>
              <a:t>lkey</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sge.addr</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msgs</a:t>
            </a: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&lt;</a:t>
            </a:r>
            <a:r>
              <a:rPr lang="en-US" sz="1400" dirty="0" err="1">
                <a:latin typeface="Courier New" pitchFamily="49" charset="0"/>
                <a:cs typeface="Courier New" pitchFamily="49" charset="0"/>
              </a:rPr>
              <a:t>format_msg</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msgs</a:t>
            </a:r>
            <a:r>
              <a:rPr lang="en-US" sz="1400" dirty="0">
                <a:latin typeface="Courier New" pitchFamily="49" charset="0"/>
                <a:cs typeface="Courier New" pitchFamily="49" charset="0"/>
              </a:rPr>
              <a:t>, 0);&gt;</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ret = </a:t>
            </a:r>
            <a:r>
              <a:rPr lang="en-US" sz="1400" dirty="0" err="1">
                <a:latin typeface="Courier New" pitchFamily="49" charset="0"/>
                <a:cs typeface="Courier New" pitchFamily="49" charset="0"/>
              </a:rPr>
              <a:t>ibv_post_send</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qp</a:t>
            </a:r>
            <a:r>
              <a:rPr lang="en-US" sz="1400" dirty="0">
                <a:latin typeface="Courier New" pitchFamily="49" charset="0"/>
                <a:cs typeface="Courier New" pitchFamily="49" charset="0"/>
              </a:rPr>
              <a:t>, &amp;</a:t>
            </a:r>
            <a:r>
              <a:rPr lang="en-US" sz="1400" dirty="0" err="1">
                <a:latin typeface="Courier New" pitchFamily="49" charset="0"/>
                <a:cs typeface="Courier New" pitchFamily="49" charset="0"/>
              </a:rPr>
              <a:t>send_wr</a:t>
            </a:r>
            <a:r>
              <a:rPr lang="en-US" sz="1400" dirty="0">
                <a:latin typeface="Courier New" pitchFamily="49" charset="0"/>
                <a:cs typeface="Courier New" pitchFamily="49" charset="0"/>
              </a:rPr>
              <a:t>, &amp;</a:t>
            </a:r>
            <a:r>
              <a:rPr lang="en-US" sz="1400" dirty="0" err="1">
                <a:latin typeface="Courier New" pitchFamily="49" charset="0"/>
                <a:cs typeface="Courier New" pitchFamily="49" charset="0"/>
              </a:rPr>
              <a:t>bad_wr</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if (ret)</a:t>
            </a:r>
          </a:p>
          <a:p>
            <a:pPr marL="0" indent="0">
              <a:buNone/>
            </a:pPr>
            <a:r>
              <a:rPr lang="en-US" sz="1400" dirty="0">
                <a:latin typeface="Courier New" pitchFamily="49" charset="0"/>
                <a:cs typeface="Courier New" pitchFamily="49" charset="0"/>
              </a:rPr>
              <a:t>	error();</a:t>
            </a:r>
          </a:p>
        </p:txBody>
      </p:sp>
      <p:sp>
        <p:nvSpPr>
          <p:cNvPr id="5" name="Rounded Rectangle 4"/>
          <p:cNvSpPr/>
          <p:nvPr/>
        </p:nvSpPr>
        <p:spPr>
          <a:xfrm>
            <a:off x="4267200" y="3048000"/>
            <a:ext cx="3962400" cy="7620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All this just to send?</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100067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50"/>
                                        <p:tgtEl>
                                          <p:spTgt spid="3">
                                            <p:txEl>
                                              <p:pRg st="0" end="0"/>
                                            </p:txEl>
                                          </p:spTgt>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50"/>
                                        <p:tgtEl>
                                          <p:spTgt spid="3">
                                            <p:txEl>
                                              <p:pRg st="1" end="1"/>
                                            </p:txEl>
                                          </p:spTgt>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50"/>
                                        <p:tgtEl>
                                          <p:spTgt spid="3">
                                            <p:txEl>
                                              <p:pRg st="3" end="3"/>
                                            </p:txEl>
                                          </p:spTgt>
                                        </p:tgtEl>
                                      </p:cBhvr>
                                    </p:animEffect>
                                  </p:childTnLst>
                                </p:cTn>
                              </p:par>
                            </p:childTnLst>
                          </p:cTn>
                        </p:par>
                        <p:par>
                          <p:cTn id="16" fill="hold">
                            <p:stCondLst>
                              <p:cond delay="75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50"/>
                                        <p:tgtEl>
                                          <p:spTgt spid="3">
                                            <p:txEl>
                                              <p:pRg st="4" end="4"/>
                                            </p:txEl>
                                          </p:spTgt>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50"/>
                                        <p:tgtEl>
                                          <p:spTgt spid="3">
                                            <p:txEl>
                                              <p:pRg st="5" end="5"/>
                                            </p:txEl>
                                          </p:spTgt>
                                        </p:tgtEl>
                                      </p:cBhvr>
                                    </p:animEffect>
                                  </p:childTnLst>
                                </p:cTn>
                              </p:par>
                            </p:childTnLst>
                          </p:cTn>
                        </p:par>
                        <p:par>
                          <p:cTn id="24" fill="hold">
                            <p:stCondLst>
                              <p:cond delay="1250"/>
                            </p:stCondLst>
                            <p:childTnLst>
                              <p:par>
                                <p:cTn id="25" presetID="10" presetClass="entr" presetSubtype="0"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50"/>
                                        <p:tgtEl>
                                          <p:spTgt spid="3">
                                            <p:txEl>
                                              <p:pRg st="6" end="6"/>
                                            </p:txEl>
                                          </p:spTgt>
                                        </p:tgtEl>
                                      </p:cBhvr>
                                    </p:animEffect>
                                  </p:childTnLst>
                                </p:cTn>
                              </p:par>
                            </p:childTnLst>
                          </p:cTn>
                        </p:par>
                        <p:par>
                          <p:cTn id="28" fill="hold">
                            <p:stCondLst>
                              <p:cond delay="1500"/>
                            </p:stCondLst>
                            <p:childTnLst>
                              <p:par>
                                <p:cTn id="29" presetID="10" presetClass="entr" presetSubtype="0" fill="hold" grpId="0" nodeType="after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250"/>
                                        <p:tgtEl>
                                          <p:spTgt spid="3">
                                            <p:txEl>
                                              <p:pRg st="8" end="8"/>
                                            </p:txEl>
                                          </p:spTgt>
                                        </p:tgtEl>
                                      </p:cBhvr>
                                    </p:animEffect>
                                  </p:childTnLst>
                                </p:cTn>
                              </p:par>
                            </p:childTnLst>
                          </p:cTn>
                        </p:par>
                        <p:par>
                          <p:cTn id="32" fill="hold">
                            <p:stCondLst>
                              <p:cond delay="1750"/>
                            </p:stCondLst>
                            <p:childTnLst>
                              <p:par>
                                <p:cTn id="33" presetID="10" presetClass="entr" presetSubtype="0" fill="hold" grpId="0" nodeType="after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250"/>
                                        <p:tgtEl>
                                          <p:spTgt spid="3">
                                            <p:txEl>
                                              <p:pRg st="9" end="9"/>
                                            </p:txEl>
                                          </p:spTgt>
                                        </p:tgtEl>
                                      </p:cBhvr>
                                    </p:animEffect>
                                  </p:childTnLst>
                                </p:cTn>
                              </p:par>
                            </p:childTnLst>
                          </p:cTn>
                        </p:par>
                        <p:par>
                          <p:cTn id="36" fill="hold">
                            <p:stCondLst>
                              <p:cond delay="2000"/>
                            </p:stCondLst>
                            <p:childTnLst>
                              <p:par>
                                <p:cTn id="37" presetID="10" presetClass="entr" presetSubtype="0" fill="hold" grpId="0" nodeType="after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250"/>
                                        <p:tgtEl>
                                          <p:spTgt spid="3">
                                            <p:txEl>
                                              <p:pRg st="10" end="10"/>
                                            </p:txEl>
                                          </p:spTgt>
                                        </p:tgtEl>
                                      </p:cBhvr>
                                    </p:animEffect>
                                  </p:childTnLst>
                                </p:cTn>
                              </p:par>
                            </p:childTnLst>
                          </p:cTn>
                        </p:par>
                        <p:par>
                          <p:cTn id="40" fill="hold">
                            <p:stCondLst>
                              <p:cond delay="2250"/>
                            </p:stCondLst>
                            <p:childTnLst>
                              <p:par>
                                <p:cTn id="41" presetID="10" presetClass="entr" presetSubtype="0" fill="hold" grpId="0" nodeType="after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250"/>
                                        <p:tgtEl>
                                          <p:spTgt spid="3">
                                            <p:txEl>
                                              <p:pRg st="12" end="12"/>
                                            </p:txEl>
                                          </p:spTgt>
                                        </p:tgtEl>
                                      </p:cBhvr>
                                    </p:animEffect>
                                  </p:childTnLst>
                                </p:cTn>
                              </p:par>
                            </p:childTnLst>
                          </p:cTn>
                        </p:par>
                        <p:par>
                          <p:cTn id="44" fill="hold">
                            <p:stCondLst>
                              <p:cond delay="2500"/>
                            </p:stCondLst>
                            <p:childTnLst>
                              <p:par>
                                <p:cTn id="45" presetID="10" presetClass="entr" presetSubtype="0" fill="hold" grpId="0" nodeType="after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animEffect transition="in" filter="fade">
                                      <p:cBhvr>
                                        <p:cTn id="47" dur="250"/>
                                        <p:tgtEl>
                                          <p:spTgt spid="3">
                                            <p:txEl>
                                              <p:pRg st="14" end="14"/>
                                            </p:txEl>
                                          </p:spTgt>
                                        </p:tgtEl>
                                      </p:cBhvr>
                                    </p:animEffect>
                                  </p:childTnLst>
                                </p:cTn>
                              </p:par>
                            </p:childTnLst>
                          </p:cTn>
                        </p:par>
                        <p:par>
                          <p:cTn id="48" fill="hold">
                            <p:stCondLst>
                              <p:cond delay="2750"/>
                            </p:stCondLst>
                            <p:childTnLst>
                              <p:par>
                                <p:cTn id="49" presetID="10" presetClass="entr" presetSubtype="0" fill="hold" grpId="0" nodeType="after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animEffect transition="in" filter="fade">
                                      <p:cBhvr>
                                        <p:cTn id="51" dur="250"/>
                                        <p:tgtEl>
                                          <p:spTgt spid="3">
                                            <p:txEl>
                                              <p:pRg st="15" end="15"/>
                                            </p:txEl>
                                          </p:spTgt>
                                        </p:tgtEl>
                                      </p:cBhvr>
                                    </p:animEffect>
                                  </p:childTnLst>
                                </p:cTn>
                              </p:par>
                            </p:childTnLst>
                          </p:cTn>
                        </p:par>
                        <p:par>
                          <p:cTn id="52" fill="hold">
                            <p:stCondLst>
                              <p:cond delay="3000"/>
                            </p:stCondLst>
                            <p:childTnLst>
                              <p:par>
                                <p:cTn id="53" presetID="10" presetClass="entr" presetSubtype="0" fill="hold" grpId="0" nodeType="after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animEffect transition="in" filter="fade">
                                      <p:cBhvr>
                                        <p:cTn id="55" dur="250"/>
                                        <p:tgtEl>
                                          <p:spTgt spid="3">
                                            <p:txEl>
                                              <p:pRg st="16" end="16"/>
                                            </p:txEl>
                                          </p:spTgt>
                                        </p:tgtEl>
                                      </p:cBhvr>
                                    </p:animEffect>
                                  </p:childTnLst>
                                </p:cTn>
                              </p:par>
                            </p:childTnLst>
                          </p:cTn>
                        </p:par>
                        <p:par>
                          <p:cTn id="56" fill="hold">
                            <p:stCondLst>
                              <p:cond delay="3250"/>
                            </p:stCondLst>
                            <p:childTnLst>
                              <p:par>
                                <p:cTn id="57" presetID="22" presetClass="entr" presetSubtype="8"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left)">
                                      <p:cBhvr>
                                        <p:cTn id="59"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p:txBody>
          <a:bodyPr>
            <a:noAutofit/>
          </a:bodyPr>
          <a:lstStyle/>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ibv_wc</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wc</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ibv_cq</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void *context;</a:t>
            </a:r>
          </a:p>
          <a:p>
            <a:pPr marL="0" indent="0">
              <a:buNone/>
            </a:pPr>
            <a:r>
              <a:rPr lang="en-US" sz="1400" dirty="0" err="1">
                <a:latin typeface="Courier New" pitchFamily="49" charset="0"/>
                <a:cs typeface="Courier New" pitchFamily="49" charset="0"/>
              </a:rPr>
              <a:t>int</a:t>
            </a:r>
            <a:r>
              <a:rPr lang="en-US" sz="1400" dirty="0">
                <a:latin typeface="Courier New" pitchFamily="49" charset="0"/>
                <a:cs typeface="Courier New" pitchFamily="49" charset="0"/>
              </a:rPr>
              <a:t> ret;</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do {</a:t>
            </a:r>
          </a:p>
          <a:p>
            <a:pPr marL="0" indent="0">
              <a:buNone/>
            </a:pPr>
            <a:r>
              <a:rPr lang="en-US" sz="1400" dirty="0">
                <a:latin typeface="Courier New" pitchFamily="49" charset="0"/>
                <a:cs typeface="Courier New" pitchFamily="49" charset="0"/>
              </a:rPr>
              <a:t>	ret = </a:t>
            </a:r>
            <a:r>
              <a:rPr lang="en-US" sz="1400" dirty="0" err="1">
                <a:latin typeface="Courier New" pitchFamily="49" charset="0"/>
                <a:cs typeface="Courier New" pitchFamily="49" charset="0"/>
              </a:rPr>
              <a:t>ibv_poll_cq</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 1, &amp;</a:t>
            </a:r>
            <a:r>
              <a:rPr lang="en-US" sz="1400" dirty="0" err="1">
                <a:latin typeface="Courier New" pitchFamily="49" charset="0"/>
                <a:cs typeface="Courier New" pitchFamily="49" charset="0"/>
              </a:rPr>
              <a:t>wc</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if (ret)</a:t>
            </a:r>
          </a:p>
          <a:p>
            <a:pPr marL="0" indent="0">
              <a:buNone/>
            </a:pPr>
            <a:r>
              <a:rPr lang="en-US" sz="1400" dirty="0">
                <a:latin typeface="Courier New" pitchFamily="49" charset="0"/>
                <a:cs typeface="Courier New" pitchFamily="49" charset="0"/>
              </a:rPr>
              <a:t>		break;</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ret = </a:t>
            </a:r>
            <a:r>
              <a:rPr lang="en-US" sz="1400" dirty="0" err="1">
                <a:latin typeface="Courier New" pitchFamily="49" charset="0"/>
                <a:cs typeface="Courier New" pitchFamily="49" charset="0"/>
              </a:rPr>
              <a:t>ibv_req_notify_cq</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 0);</a:t>
            </a:r>
          </a:p>
          <a:p>
            <a:pPr marL="0" indent="0">
              <a:buNone/>
            </a:pPr>
            <a:r>
              <a:rPr lang="en-US" sz="1400" dirty="0">
                <a:latin typeface="Courier New" pitchFamily="49" charset="0"/>
                <a:cs typeface="Courier New" pitchFamily="49" charset="0"/>
              </a:rPr>
              <a:t>	if (ret)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ret = </a:t>
            </a:r>
            <a:r>
              <a:rPr lang="en-US" sz="1400" dirty="0" err="1">
                <a:latin typeface="Courier New" pitchFamily="49" charset="0"/>
                <a:cs typeface="Courier New" pitchFamily="49" charset="0"/>
              </a:rPr>
              <a:t>ibv_poll_cq</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 1, &amp;</a:t>
            </a:r>
            <a:r>
              <a:rPr lang="en-US" sz="1400" dirty="0" err="1">
                <a:latin typeface="Courier New" pitchFamily="49" charset="0"/>
                <a:cs typeface="Courier New" pitchFamily="49" charset="0"/>
              </a:rPr>
              <a:t>wc</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if (ret)</a:t>
            </a:r>
          </a:p>
          <a:p>
            <a:pPr marL="0" indent="0">
              <a:buNone/>
            </a:pPr>
            <a:r>
              <a:rPr lang="en-US" sz="1400" dirty="0">
                <a:latin typeface="Courier New" pitchFamily="49" charset="0"/>
                <a:cs typeface="Courier New" pitchFamily="49" charset="0"/>
              </a:rPr>
              <a:t>		break</a:t>
            </a:r>
            <a:r>
              <a:rPr lang="en-US" sz="1400" dirty="0" smtClean="0">
                <a:latin typeface="Courier New" pitchFamily="49" charset="0"/>
                <a:cs typeface="Courier New" pitchFamily="49" charset="0"/>
              </a:rPr>
              <a:t>;</a:t>
            </a:r>
            <a:endParaRPr lang="en-US" sz="1400" dirty="0">
              <a:latin typeface="Courier New" pitchFamily="49" charset="0"/>
              <a:cs typeface="Courier New" pitchFamily="49" charset="0"/>
            </a:endParaRPr>
          </a:p>
        </p:txBody>
      </p:sp>
      <p:sp>
        <p:nvSpPr>
          <p:cNvPr id="5" name="Rounded Rectangle 4"/>
          <p:cNvSpPr/>
          <p:nvPr/>
        </p:nvSpPr>
        <p:spPr>
          <a:xfrm>
            <a:off x="3124200" y="1752600"/>
            <a:ext cx="4724401" cy="990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Wait for the send to complete or we receive a response</a:t>
            </a:r>
            <a:endParaRPr lang="en-US" sz="2400" b="1" i="1" dirty="0">
              <a:latin typeface="Arial" pitchFamily="34" charset="0"/>
              <a:cs typeface="Arial" pitchFamily="34" charset="0"/>
            </a:endParaRPr>
          </a:p>
        </p:txBody>
      </p:sp>
      <p:sp>
        <p:nvSpPr>
          <p:cNvPr id="6" name="Rounded Rectangle 5"/>
          <p:cNvSpPr/>
          <p:nvPr/>
        </p:nvSpPr>
        <p:spPr>
          <a:xfrm>
            <a:off x="4724400" y="4343400"/>
            <a:ext cx="3886200" cy="15240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Remember to poll the completion queue after requesting notification</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76875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22" presetClass="entr" presetSubtype="8" fill="hold" grpId="0" nodeType="afterEffect">
                                  <p:stCondLst>
                                    <p:cond delay="25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1000"/>
                                        <p:tgtEl>
                                          <p:spTgt spid="6"/>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50"/>
                                        <p:tgtEl>
                                          <p:spTgt spid="3">
                                            <p:txEl>
                                              <p:pRg st="0" end="0"/>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50"/>
                                        <p:tgtEl>
                                          <p:spTgt spid="3">
                                            <p:txEl>
                                              <p:pRg st="1" end="1"/>
                                            </p:txEl>
                                          </p:spTgt>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50"/>
                                        <p:tgtEl>
                                          <p:spTgt spid="3">
                                            <p:txEl>
                                              <p:pRg st="2" end="2"/>
                                            </p:txEl>
                                          </p:spTgt>
                                        </p:tgtEl>
                                      </p:cBhvr>
                                    </p:animEffect>
                                  </p:childTnLst>
                                </p:cTn>
                              </p:par>
                            </p:childTnLst>
                          </p:cTn>
                        </p:par>
                        <p:par>
                          <p:cTn id="24" fill="hold">
                            <p:stCondLst>
                              <p:cond delay="2750"/>
                            </p:stCondLst>
                            <p:childTnLst>
                              <p:par>
                                <p:cTn id="25" presetID="10" presetClass="entr" presetSubtype="0"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50"/>
                                        <p:tgtEl>
                                          <p:spTgt spid="3">
                                            <p:txEl>
                                              <p:pRg st="3" end="3"/>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50"/>
                                        <p:tgtEl>
                                          <p:spTgt spid="3">
                                            <p:txEl>
                                              <p:pRg st="5" end="5"/>
                                            </p:txEl>
                                          </p:spTgt>
                                        </p:tgtEl>
                                      </p:cBhvr>
                                    </p:animEffect>
                                  </p:childTnLst>
                                </p:cTn>
                              </p:par>
                            </p:childTnLst>
                          </p:cTn>
                        </p:par>
                        <p:par>
                          <p:cTn id="32" fill="hold">
                            <p:stCondLst>
                              <p:cond delay="3250"/>
                            </p:stCondLst>
                            <p:childTnLst>
                              <p:par>
                                <p:cTn id="33" presetID="10"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50"/>
                                        <p:tgtEl>
                                          <p:spTgt spid="3">
                                            <p:txEl>
                                              <p:pRg st="6" end="6"/>
                                            </p:txEl>
                                          </p:spTgt>
                                        </p:tgtEl>
                                      </p:cBhvr>
                                    </p:animEffect>
                                  </p:childTnLst>
                                </p:cTn>
                              </p:par>
                            </p:childTnLst>
                          </p:cTn>
                        </p:par>
                        <p:par>
                          <p:cTn id="36" fill="hold">
                            <p:stCondLst>
                              <p:cond delay="3500"/>
                            </p:stCondLst>
                            <p:childTnLst>
                              <p:par>
                                <p:cTn id="37" presetID="10" presetClass="entr" presetSubtype="0"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250"/>
                                        <p:tgtEl>
                                          <p:spTgt spid="3">
                                            <p:txEl>
                                              <p:pRg st="7" end="7"/>
                                            </p:txEl>
                                          </p:spTgt>
                                        </p:tgtEl>
                                      </p:cBhvr>
                                    </p:animEffect>
                                  </p:childTnLst>
                                </p:cTn>
                              </p:par>
                            </p:childTnLst>
                          </p:cTn>
                        </p:par>
                        <p:par>
                          <p:cTn id="40" fill="hold">
                            <p:stCondLst>
                              <p:cond delay="3750"/>
                            </p:stCondLst>
                            <p:childTnLst>
                              <p:par>
                                <p:cTn id="41" presetID="10" presetClass="entr" presetSubtype="0"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250"/>
                                        <p:tgtEl>
                                          <p:spTgt spid="3">
                                            <p:txEl>
                                              <p:pRg st="8" end="8"/>
                                            </p:txEl>
                                          </p:spTgt>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50"/>
                                        <p:tgtEl>
                                          <p:spTgt spid="3">
                                            <p:txEl>
                                              <p:pRg st="10" end="10"/>
                                            </p:txEl>
                                          </p:spTgt>
                                        </p:tgtEl>
                                      </p:cBhvr>
                                    </p:animEffect>
                                  </p:childTnLst>
                                </p:cTn>
                              </p:par>
                            </p:childTnLst>
                          </p:cTn>
                        </p:par>
                        <p:par>
                          <p:cTn id="48" fill="hold">
                            <p:stCondLst>
                              <p:cond delay="4250"/>
                            </p:stCondLst>
                            <p:childTnLst>
                              <p:par>
                                <p:cTn id="49" presetID="10" presetClass="entr" presetSubtype="0" fill="hold" grpId="0" nodeType="after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Effect transition="in" filter="fade">
                                      <p:cBhvr>
                                        <p:cTn id="51" dur="250"/>
                                        <p:tgtEl>
                                          <p:spTgt spid="3">
                                            <p:txEl>
                                              <p:pRg st="11" end="11"/>
                                            </p:txEl>
                                          </p:spTgt>
                                        </p:tgtEl>
                                      </p:cBhvr>
                                    </p:animEffect>
                                  </p:childTnLst>
                                </p:cTn>
                              </p:par>
                            </p:childTnLst>
                          </p:cTn>
                        </p:par>
                        <p:par>
                          <p:cTn id="52" fill="hold">
                            <p:stCondLst>
                              <p:cond delay="4500"/>
                            </p:stCondLst>
                            <p:childTnLst>
                              <p:par>
                                <p:cTn id="53" presetID="10" presetClass="entr" presetSubtype="0" fill="hold" grpId="0" nodeType="after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fade">
                                      <p:cBhvr>
                                        <p:cTn id="55" dur="250"/>
                                        <p:tgtEl>
                                          <p:spTgt spid="3">
                                            <p:txEl>
                                              <p:pRg st="12" end="12"/>
                                            </p:txEl>
                                          </p:spTgt>
                                        </p:tgtEl>
                                      </p:cBhvr>
                                    </p:animEffect>
                                  </p:childTnLst>
                                </p:cTn>
                              </p:par>
                            </p:childTnLst>
                          </p:cTn>
                        </p:par>
                        <p:par>
                          <p:cTn id="56" fill="hold">
                            <p:stCondLst>
                              <p:cond delay="4750"/>
                            </p:stCondLst>
                            <p:childTnLst>
                              <p:par>
                                <p:cTn id="57" presetID="10" presetClass="entr" presetSubtype="0" fill="hold" grpId="0" nodeType="after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Effect transition="in" filter="fade">
                                      <p:cBhvr>
                                        <p:cTn id="59" dur="250"/>
                                        <p:tgtEl>
                                          <p:spTgt spid="3">
                                            <p:txEl>
                                              <p:pRg st="14" end="14"/>
                                            </p:txEl>
                                          </p:spTgt>
                                        </p:tgtEl>
                                      </p:cBhvr>
                                    </p:animEffect>
                                  </p:childTnLst>
                                </p:cTn>
                              </p:par>
                            </p:childTnLst>
                          </p:cTn>
                        </p:par>
                        <p:par>
                          <p:cTn id="60" fill="hold">
                            <p:stCondLst>
                              <p:cond delay="5000"/>
                            </p:stCondLst>
                            <p:childTnLst>
                              <p:par>
                                <p:cTn id="61" presetID="10" presetClass="entr" presetSubtype="0" fill="hold" grpId="0" nodeType="after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animEffect transition="in" filter="fade">
                                      <p:cBhvr>
                                        <p:cTn id="63" dur="250"/>
                                        <p:tgtEl>
                                          <p:spTgt spid="3">
                                            <p:txEl>
                                              <p:pRg st="15" end="15"/>
                                            </p:txEl>
                                          </p:spTgt>
                                        </p:tgtEl>
                                      </p:cBhvr>
                                    </p:animEffect>
                                  </p:childTnLst>
                                </p:cTn>
                              </p:par>
                            </p:childTnLst>
                          </p:cTn>
                        </p:par>
                        <p:par>
                          <p:cTn id="64" fill="hold">
                            <p:stCondLst>
                              <p:cond delay="5250"/>
                            </p:stCondLst>
                            <p:childTnLst>
                              <p:par>
                                <p:cTn id="65" presetID="10" presetClass="entr" presetSubtype="0" fill="hold" grpId="0" nodeType="after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animEffect transition="in" filter="fade">
                                      <p:cBhvr>
                                        <p:cTn id="67" dur="25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p:txBody>
          <a:bodyPr>
            <a:noAutofit/>
          </a:bodyPr>
          <a:lstStyle/>
          <a:p>
            <a:pPr marL="0" indent="0">
              <a:buNone/>
            </a:pPr>
            <a:r>
              <a:rPr lang="en-US" sz="1400" dirty="0">
                <a:latin typeface="Courier New" pitchFamily="49" charset="0"/>
                <a:cs typeface="Courier New" pitchFamily="49" charset="0"/>
              </a:rPr>
              <a:t>	ret = </a:t>
            </a:r>
            <a:r>
              <a:rPr lang="en-US" sz="1400" dirty="0" err="1">
                <a:latin typeface="Courier New" pitchFamily="49" charset="0"/>
                <a:cs typeface="Courier New" pitchFamily="49" charset="0"/>
              </a:rPr>
              <a:t>ibv_get_cq_event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comp_channel</a:t>
            </a:r>
            <a:r>
              <a:rPr lang="en-US" sz="1400" dirty="0">
                <a:latin typeface="Courier New" pitchFamily="49" charset="0"/>
                <a:cs typeface="Courier New" pitchFamily="49" charset="0"/>
              </a:rPr>
              <a:t>, &amp;</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 &amp;context);</a:t>
            </a:r>
          </a:p>
          <a:p>
            <a:pPr marL="0" indent="0">
              <a:buNone/>
            </a:pPr>
            <a:r>
              <a:rPr lang="en-US" sz="1400" dirty="0">
                <a:latin typeface="Courier New" pitchFamily="49" charset="0"/>
                <a:cs typeface="Courier New" pitchFamily="49" charset="0"/>
              </a:rPr>
              <a:t>	if (ret)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ibv_ack_cq_events</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 1);</a:t>
            </a:r>
          </a:p>
          <a:p>
            <a:pPr marL="0" indent="0">
              <a:buNone/>
            </a:pPr>
            <a:r>
              <a:rPr lang="en-US" sz="1400" dirty="0">
                <a:latin typeface="Courier New" pitchFamily="49" charset="0"/>
                <a:cs typeface="Courier New" pitchFamily="49" charset="0"/>
              </a:rPr>
              <a:t>} while (1);</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if (ret &lt; 0)</a:t>
            </a:r>
          </a:p>
          <a:p>
            <a:pPr marL="0" indent="0">
              <a:buNone/>
            </a:pPr>
            <a:r>
              <a:rPr lang="en-US" sz="1400" dirty="0">
                <a:latin typeface="Courier New" pitchFamily="49" charset="0"/>
                <a:cs typeface="Courier New" pitchFamily="49" charset="0"/>
              </a:rPr>
              <a:t>	error();</a:t>
            </a:r>
          </a:p>
        </p:txBody>
      </p:sp>
      <p:sp>
        <p:nvSpPr>
          <p:cNvPr id="5" name="Rounded Rectangle 4"/>
          <p:cNvSpPr/>
          <p:nvPr/>
        </p:nvSpPr>
        <p:spPr>
          <a:xfrm>
            <a:off x="4495800" y="2667000"/>
            <a:ext cx="3962400" cy="14478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Wait for an event and check the completion queue again</a:t>
            </a:r>
            <a:endParaRPr lang="en-US" sz="2400" b="1" i="1" dirty="0">
              <a:latin typeface="Arial" pitchFamily="34" charset="0"/>
              <a:cs typeface="Arial" pitchFamily="34" charset="0"/>
            </a:endParaRPr>
          </a:p>
        </p:txBody>
      </p:sp>
      <p:sp>
        <p:nvSpPr>
          <p:cNvPr id="6" name="Rounded Rectangle 5"/>
          <p:cNvSpPr/>
          <p:nvPr/>
        </p:nvSpPr>
        <p:spPr>
          <a:xfrm>
            <a:off x="1828800" y="5410200"/>
            <a:ext cx="5638800" cy="6858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And it’s just that easy to send data!</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183642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50"/>
                                        <p:tgtEl>
                                          <p:spTgt spid="3">
                                            <p:txEl>
                                              <p:pRg st="0" end="0"/>
                                            </p:txEl>
                                          </p:spTgt>
                                        </p:tgtEl>
                                      </p:cBhvr>
                                    </p:animEffect>
                                  </p:childTnLst>
                                </p:cTn>
                              </p:par>
                            </p:childTnLst>
                          </p:cTn>
                        </p:par>
                        <p:par>
                          <p:cTn id="12" fill="hold">
                            <p:stCondLst>
                              <p:cond delay="125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5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50"/>
                                        <p:tgtEl>
                                          <p:spTgt spid="3">
                                            <p:txEl>
                                              <p:pRg st="2" end="2"/>
                                            </p:txEl>
                                          </p:spTgt>
                                        </p:tgtEl>
                                      </p:cBhvr>
                                    </p:animEffect>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50"/>
                                        <p:tgtEl>
                                          <p:spTgt spid="3">
                                            <p:txEl>
                                              <p:pRg st="4" end="4"/>
                                            </p:txEl>
                                          </p:spTgt>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50"/>
                                        <p:tgtEl>
                                          <p:spTgt spid="3">
                                            <p:txEl>
                                              <p:pRg st="5" end="5"/>
                                            </p:txEl>
                                          </p:spTgt>
                                        </p:tgtEl>
                                      </p:cBhvr>
                                    </p:animEffect>
                                  </p:childTnLst>
                                </p:cTn>
                              </p:par>
                            </p:childTnLst>
                          </p:cTn>
                        </p:par>
                        <p:par>
                          <p:cTn id="28" fill="hold">
                            <p:stCondLst>
                              <p:cond delay="2250"/>
                            </p:stCondLst>
                            <p:childTnLst>
                              <p:par>
                                <p:cTn id="29" presetID="10" presetClass="entr" presetSubtype="0" fill="hold" grpId="0"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250"/>
                                        <p:tgtEl>
                                          <p:spTgt spid="3">
                                            <p:txEl>
                                              <p:pRg st="7" end="7"/>
                                            </p:txEl>
                                          </p:spTgt>
                                        </p:tgtEl>
                                      </p:cBhvr>
                                    </p:animEffect>
                                  </p:childTnLst>
                                </p:cTn>
                              </p:par>
                            </p:childTnLst>
                          </p:cTn>
                        </p:par>
                        <p:par>
                          <p:cTn id="32" fill="hold">
                            <p:stCondLst>
                              <p:cond delay="2500"/>
                            </p:stCondLst>
                            <p:childTnLst>
                              <p:par>
                                <p:cTn id="33" presetID="10" presetClass="entr" presetSubtype="0"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50"/>
                                        <p:tgtEl>
                                          <p:spTgt spid="3">
                                            <p:txEl>
                                              <p:pRg st="8" end="8"/>
                                            </p:txEl>
                                          </p:spTgt>
                                        </p:tgtEl>
                                      </p:cBhvr>
                                    </p:animEffect>
                                  </p:childTnLst>
                                </p:cTn>
                              </p:par>
                            </p:childTnLst>
                          </p:cTn>
                        </p:par>
                        <p:par>
                          <p:cTn id="36" fill="hold">
                            <p:stCondLst>
                              <p:cond delay="2750"/>
                            </p:stCondLst>
                            <p:childTnLst>
                              <p:par>
                                <p:cTn id="37" presetID="22" presetClass="entr" presetSubtype="8" fill="hold" grpId="0" nodeType="afterEffect">
                                  <p:stCondLst>
                                    <p:cond delay="500"/>
                                  </p:stCondLst>
                                  <p:childTnLst>
                                    <p:set>
                                      <p:cBhvr>
                                        <p:cTn id="38" dur="1" fill="hold">
                                          <p:stCondLst>
                                            <p:cond delay="0"/>
                                          </p:stCondLst>
                                        </p:cTn>
                                        <p:tgtEl>
                                          <p:spTgt spid="6"/>
                                        </p:tgtEl>
                                        <p:attrNameLst>
                                          <p:attrName>style.visibility</p:attrName>
                                        </p:attrNameLst>
                                      </p:cBhvr>
                                      <p:to>
                                        <p:strVal val="visible"/>
                                      </p:to>
                                    </p:set>
                                    <p:animEffect transition="in" filter="wipe(left)">
                                      <p:cBhvr>
                                        <p:cTn id="39"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continued</a:t>
            </a:r>
            <a:endParaRPr lang="en-US" dirty="0"/>
          </a:p>
        </p:txBody>
      </p:sp>
      <p:sp>
        <p:nvSpPr>
          <p:cNvPr id="3" name="Content Placeholder 2"/>
          <p:cNvSpPr>
            <a:spLocks noGrp="1"/>
          </p:cNvSpPr>
          <p:nvPr>
            <p:ph idx="1"/>
          </p:nvPr>
        </p:nvSpPr>
        <p:spPr/>
        <p:txBody>
          <a:bodyPr/>
          <a:lstStyle/>
          <a:p>
            <a:r>
              <a:rPr lang="en-US" dirty="0" smtClean="0"/>
              <a:t>And it’s just as bad on the receive side</a:t>
            </a:r>
          </a:p>
        </p:txBody>
      </p:sp>
      <p:sp>
        <p:nvSpPr>
          <p:cNvPr id="4" name="Rounded Rectangle 3"/>
          <p:cNvSpPr/>
          <p:nvPr/>
        </p:nvSpPr>
        <p:spPr>
          <a:xfrm>
            <a:off x="1447800" y="5029200"/>
            <a:ext cx="6096000" cy="11430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Now, anyone want to DO an actual RDMA operation?</a:t>
            </a:r>
            <a:endParaRPr lang="en-US" sz="2400" b="1" i="1" dirty="0">
              <a:latin typeface="Arial" pitchFamily="34" charset="0"/>
              <a:cs typeface="Arial" pitchFamily="34" charset="0"/>
            </a:endParaRPr>
          </a:p>
        </p:txBody>
      </p:sp>
      <p:pic>
        <p:nvPicPr>
          <p:cNvPr id="2050" name="Picture 2" descr="C:\Users\mshefty\AppData\Local\Microsoft\Windows\Temporary Internet Files\Content.IE5\HUAJSWIG\MC900440518[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657599" y="2819400"/>
            <a:ext cx="14509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364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6" presetClass="entr" presetSubtype="0"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wipe(down)">
                                      <p:cBhvr>
                                        <p:cTn id="11" dur="580">
                                          <p:stCondLst>
                                            <p:cond delay="0"/>
                                          </p:stCondLst>
                                        </p:cTn>
                                        <p:tgtEl>
                                          <p:spTgt spid="2050"/>
                                        </p:tgtEl>
                                      </p:cBhvr>
                                    </p:animEffect>
                                    <p:anim calcmode="lin" valueType="num">
                                      <p:cBhvr>
                                        <p:cTn id="12"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17" dur="26">
                                          <p:stCondLst>
                                            <p:cond delay="650"/>
                                          </p:stCondLst>
                                        </p:cTn>
                                        <p:tgtEl>
                                          <p:spTgt spid="2050"/>
                                        </p:tgtEl>
                                      </p:cBhvr>
                                      <p:to x="100000" y="60000"/>
                                    </p:animScale>
                                    <p:animScale>
                                      <p:cBhvr>
                                        <p:cTn id="18" dur="166" decel="50000">
                                          <p:stCondLst>
                                            <p:cond delay="676"/>
                                          </p:stCondLst>
                                        </p:cTn>
                                        <p:tgtEl>
                                          <p:spTgt spid="2050"/>
                                        </p:tgtEl>
                                      </p:cBhvr>
                                      <p:to x="100000" y="100000"/>
                                    </p:animScale>
                                    <p:animScale>
                                      <p:cBhvr>
                                        <p:cTn id="19" dur="26">
                                          <p:stCondLst>
                                            <p:cond delay="1312"/>
                                          </p:stCondLst>
                                        </p:cTn>
                                        <p:tgtEl>
                                          <p:spTgt spid="2050"/>
                                        </p:tgtEl>
                                      </p:cBhvr>
                                      <p:to x="100000" y="80000"/>
                                    </p:animScale>
                                    <p:animScale>
                                      <p:cBhvr>
                                        <p:cTn id="20" dur="166" decel="50000">
                                          <p:stCondLst>
                                            <p:cond delay="1338"/>
                                          </p:stCondLst>
                                        </p:cTn>
                                        <p:tgtEl>
                                          <p:spTgt spid="2050"/>
                                        </p:tgtEl>
                                      </p:cBhvr>
                                      <p:to x="100000" y="100000"/>
                                    </p:animScale>
                                    <p:animScale>
                                      <p:cBhvr>
                                        <p:cTn id="21" dur="26">
                                          <p:stCondLst>
                                            <p:cond delay="1642"/>
                                          </p:stCondLst>
                                        </p:cTn>
                                        <p:tgtEl>
                                          <p:spTgt spid="2050"/>
                                        </p:tgtEl>
                                      </p:cBhvr>
                                      <p:to x="100000" y="90000"/>
                                    </p:animScale>
                                    <p:animScale>
                                      <p:cBhvr>
                                        <p:cTn id="22" dur="166" decel="50000">
                                          <p:stCondLst>
                                            <p:cond delay="1668"/>
                                          </p:stCondLst>
                                        </p:cTn>
                                        <p:tgtEl>
                                          <p:spTgt spid="2050"/>
                                        </p:tgtEl>
                                      </p:cBhvr>
                                      <p:to x="100000" y="100000"/>
                                    </p:animScale>
                                    <p:animScale>
                                      <p:cBhvr>
                                        <p:cTn id="23" dur="26">
                                          <p:stCondLst>
                                            <p:cond delay="1808"/>
                                          </p:stCondLst>
                                        </p:cTn>
                                        <p:tgtEl>
                                          <p:spTgt spid="2050"/>
                                        </p:tgtEl>
                                      </p:cBhvr>
                                      <p:to x="100000" y="95000"/>
                                    </p:animScale>
                                    <p:animScale>
                                      <p:cBhvr>
                                        <p:cTn id="24" dur="166" decel="50000">
                                          <p:stCondLst>
                                            <p:cond delay="1834"/>
                                          </p:stCondLst>
                                        </p:cTn>
                                        <p:tgtEl>
                                          <p:spTgt spid="2050"/>
                                        </p:tgtEl>
                                      </p:cBhvr>
                                      <p:to x="100000" y="100000"/>
                                    </p:animScale>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up)">
                                      <p:cBhvr>
                                        <p:cTn id="28"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continued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768138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2672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Intro…</a:t>
            </a:r>
            <a:endParaRPr lang="en-US" dirty="0"/>
          </a:p>
        </p:txBody>
      </p:sp>
      <p:sp>
        <p:nvSpPr>
          <p:cNvPr id="3" name="Content Placeholder 2"/>
          <p:cNvSpPr>
            <a:spLocks noGrp="1"/>
          </p:cNvSpPr>
          <p:nvPr>
            <p:ph idx="1"/>
          </p:nvPr>
        </p:nvSpPr>
        <p:spPr/>
        <p:txBody>
          <a:bodyPr>
            <a:normAutofit/>
          </a:bodyPr>
          <a:lstStyle/>
          <a:p>
            <a:r>
              <a:rPr lang="en-US" dirty="0" smtClean="0"/>
              <a:t>RDMA sockets API</a:t>
            </a:r>
          </a:p>
          <a:p>
            <a:pPr lvl="1"/>
            <a:r>
              <a:rPr lang="en-US" dirty="0" smtClean="0"/>
              <a:t>Another API - ~joy~</a:t>
            </a:r>
          </a:p>
          <a:p>
            <a:r>
              <a:rPr lang="en-US" dirty="0" smtClean="0"/>
              <a:t>Calls </a:t>
            </a:r>
            <a:r>
              <a:rPr lang="en-US" dirty="0"/>
              <a:t>that look and behave </a:t>
            </a:r>
            <a:r>
              <a:rPr lang="en-US" i="1" dirty="0"/>
              <a:t>like sockets</a:t>
            </a:r>
            <a:endParaRPr lang="en-US" dirty="0"/>
          </a:p>
          <a:p>
            <a:r>
              <a:rPr lang="en-US" dirty="0"/>
              <a:t>Connects </a:t>
            </a:r>
            <a:r>
              <a:rPr lang="en-US" i="1" dirty="0"/>
              <a:t>like sockets</a:t>
            </a:r>
          </a:p>
          <a:p>
            <a:r>
              <a:rPr lang="en-US" dirty="0" smtClean="0"/>
              <a:t>Byte streaming transfers </a:t>
            </a:r>
            <a:r>
              <a:rPr lang="en-US" i="1" dirty="0"/>
              <a:t>like sockets</a:t>
            </a:r>
            <a:endParaRPr lang="en-US" dirty="0"/>
          </a:p>
          <a:p>
            <a:pPr lvl="1"/>
            <a:r>
              <a:rPr lang="en-US" dirty="0"/>
              <a:t>I.e. SOCK_STREAM</a:t>
            </a:r>
          </a:p>
          <a:p>
            <a:r>
              <a:rPr lang="en-US" dirty="0"/>
              <a:t>Support for </a:t>
            </a:r>
            <a:r>
              <a:rPr lang="en-US" dirty="0" err="1"/>
              <a:t>nonblocking</a:t>
            </a:r>
            <a:r>
              <a:rPr lang="en-US" dirty="0"/>
              <a:t> </a:t>
            </a:r>
            <a:r>
              <a:rPr lang="en-US" dirty="0" smtClean="0"/>
              <a:t>operation</a:t>
            </a:r>
            <a:r>
              <a:rPr lang="en-US" i="1" dirty="0" smtClean="0"/>
              <a:t> </a:t>
            </a:r>
            <a:r>
              <a:rPr lang="en-US" i="1" dirty="0"/>
              <a:t>like </a:t>
            </a:r>
            <a:r>
              <a:rPr lang="en-US" i="1" dirty="0" smtClean="0"/>
              <a:t>sockets</a:t>
            </a:r>
            <a:endParaRPr lang="en-US" dirty="0"/>
          </a:p>
        </p:txBody>
      </p:sp>
      <p:sp>
        <p:nvSpPr>
          <p:cNvPr id="4" name="Rounded Rectangle 3"/>
          <p:cNvSpPr/>
          <p:nvPr/>
        </p:nvSpPr>
        <p:spPr>
          <a:xfrm>
            <a:off x="6248400" y="990600"/>
            <a:ext cx="1447800" cy="609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Ta-da!</a:t>
            </a:r>
            <a:endParaRPr lang="en-US" sz="2400" b="1" i="1" dirty="0">
              <a:latin typeface="Arial" pitchFamily="34" charset="0"/>
              <a:cs typeface="Arial" pitchFamily="34" charset="0"/>
            </a:endParaRPr>
          </a:p>
        </p:txBody>
      </p:sp>
      <p:sp>
        <p:nvSpPr>
          <p:cNvPr id="5" name="Rounded Rectangle 4"/>
          <p:cNvSpPr/>
          <p:nvPr/>
        </p:nvSpPr>
        <p:spPr>
          <a:xfrm>
            <a:off x="3200400" y="5638800"/>
            <a:ext cx="5638800" cy="6858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Like sockets … except that it’s not</a:t>
            </a:r>
            <a:endParaRPr lang="en-US" sz="2400" b="1" i="1" dirty="0">
              <a:latin typeface="Arial" pitchFamily="34" charset="0"/>
              <a:cs typeface="Arial" pitchFamily="34" charset="0"/>
            </a:endParaRPr>
          </a:p>
        </p:txBody>
      </p:sp>
      <p:sp>
        <p:nvSpPr>
          <p:cNvPr id="6" name="Title 1"/>
          <p:cNvSpPr txBox="1">
            <a:spLocks/>
          </p:cNvSpPr>
          <p:nvPr/>
        </p:nvSpPr>
        <p:spPr bwMode="auto">
          <a:xfrm>
            <a:off x="2971800" y="228600"/>
            <a:ext cx="495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4000" kern="1200">
                <a:solidFill>
                  <a:srgbClr val="005195"/>
                </a:solidFill>
                <a:latin typeface="Arial"/>
                <a:ea typeface="ＭＳ Ｐゴシック" pitchFamily="4" charset="-128"/>
                <a:cs typeface="Arial"/>
              </a:defRPr>
            </a:lvl1pPr>
            <a:lvl2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ＭＳ Ｐゴシック" pitchFamily="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a:lstStyle>
          <a:p>
            <a:r>
              <a:rPr lang="en-US" dirty="0" smtClean="0"/>
              <a:t>RSOCKETS!</a:t>
            </a:r>
            <a:endParaRPr lang="en-US" dirty="0"/>
          </a:p>
        </p:txBody>
      </p:sp>
    </p:spTree>
    <p:extLst>
      <p:ext uri="{BB962C8B-B14F-4D97-AF65-F5344CB8AC3E}">
        <p14:creationId xmlns:p14="http://schemas.microsoft.com/office/powerpoint/2010/main" val="325037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by="(-#ppt_w*2)" calcmode="lin" valueType="num">
                                      <p:cBhvr rctx="PPT">
                                        <p:cTn id="7" dur="375" autoRev="1" fill="hold">
                                          <p:stCondLst>
                                            <p:cond delay="0"/>
                                          </p:stCondLst>
                                        </p:cTn>
                                        <p:tgtEl>
                                          <p:spTgt spid="6"/>
                                        </p:tgtEl>
                                        <p:attrNameLst>
                                          <p:attrName>ppt_w</p:attrName>
                                        </p:attrNameLst>
                                      </p:cBhvr>
                                    </p:anim>
                                    <p:anim by="(#ppt_w*0.50)" calcmode="lin" valueType="num">
                                      <p:cBhvr>
                                        <p:cTn id="8" dur="375" decel="50000" autoRev="1" fill="hold">
                                          <p:stCondLst>
                                            <p:cond delay="0"/>
                                          </p:stCondLst>
                                        </p:cTn>
                                        <p:tgtEl>
                                          <p:spTgt spid="6"/>
                                        </p:tgtEl>
                                        <p:attrNameLst>
                                          <p:attrName>ppt_x</p:attrName>
                                        </p:attrNameLst>
                                      </p:cBhvr>
                                    </p:anim>
                                    <p:anim from="(-#ppt_h/2)" to="(#ppt_y)" calcmode="lin" valueType="num">
                                      <p:cBhvr>
                                        <p:cTn id="9" dur="750" fill="hold">
                                          <p:stCondLst>
                                            <p:cond delay="0"/>
                                          </p:stCondLst>
                                        </p:cTn>
                                        <p:tgtEl>
                                          <p:spTgt spid="6"/>
                                        </p:tgtEl>
                                        <p:attrNameLst>
                                          <p:attrName>ppt_y</p:attrName>
                                        </p:attrNameLst>
                                      </p:cBhvr>
                                    </p:anim>
                                    <p:animRot by="21600000">
                                      <p:cBhvr>
                                        <p:cTn id="10" dur="750" fill="hold">
                                          <p:stCondLst>
                                            <p:cond delay="0"/>
                                          </p:stCondLst>
                                        </p:cTn>
                                        <p:tgtEl>
                                          <p:spTgt spid="6"/>
                                        </p:tgtEl>
                                        <p:attrNameLst>
                                          <p:attrName>r</p:attrName>
                                        </p:attrNameLst>
                                      </p:cBhvr>
                                    </p:animRot>
                                  </p:childTnLst>
                                </p:cTn>
                              </p:par>
                            </p:childTnLst>
                          </p:cTn>
                        </p:par>
                        <p:par>
                          <p:cTn id="11" fill="hold">
                            <p:stCondLst>
                              <p:cond delay="1350"/>
                            </p:stCondLst>
                            <p:childTnLst>
                              <p:par>
                                <p:cTn id="12" presetID="53" presetClass="entr" presetSubtype="16" fill="hold" grpId="0" nodeType="afterEffect">
                                  <p:stCondLst>
                                    <p:cond delay="250"/>
                                  </p:stCondLst>
                                  <p:childTnLst>
                                    <p:set>
                                      <p:cBhvr>
                                        <p:cTn id="13" dur="1" fill="hold">
                                          <p:stCondLst>
                                            <p:cond delay="0"/>
                                          </p:stCondLst>
                                        </p:cTn>
                                        <p:tgtEl>
                                          <p:spTgt spid="4"/>
                                        </p:tgtEl>
                                        <p:attrNameLst>
                                          <p:attrName>style.visibility</p:attrName>
                                        </p:attrNameLst>
                                      </p:cBhvr>
                                      <p:to>
                                        <p:strVal val="visible"/>
                                      </p:to>
                                    </p:set>
                                    <p:anim calcmode="lin" valueType="num">
                                      <p:cBhvr>
                                        <p:cTn id="14" dur="750" fill="hold"/>
                                        <p:tgtEl>
                                          <p:spTgt spid="4"/>
                                        </p:tgtEl>
                                        <p:attrNameLst>
                                          <p:attrName>ppt_w</p:attrName>
                                        </p:attrNameLst>
                                      </p:cBhvr>
                                      <p:tavLst>
                                        <p:tav tm="0">
                                          <p:val>
                                            <p:fltVal val="0"/>
                                          </p:val>
                                        </p:tav>
                                        <p:tav tm="100000">
                                          <p:val>
                                            <p:strVal val="#ppt_w"/>
                                          </p:val>
                                        </p:tav>
                                      </p:tavLst>
                                    </p:anim>
                                    <p:anim calcmode="lin" valueType="num">
                                      <p:cBhvr>
                                        <p:cTn id="15" dur="750" fill="hold"/>
                                        <p:tgtEl>
                                          <p:spTgt spid="4"/>
                                        </p:tgtEl>
                                        <p:attrNameLst>
                                          <p:attrName>ppt_h</p:attrName>
                                        </p:attrNameLst>
                                      </p:cBhvr>
                                      <p:tavLst>
                                        <p:tav tm="0">
                                          <p:val>
                                            <p:fltVal val="0"/>
                                          </p:val>
                                        </p:tav>
                                        <p:tav tm="100000">
                                          <p:val>
                                            <p:strVal val="#ppt_h"/>
                                          </p:val>
                                        </p:tav>
                                      </p:tavLst>
                                    </p:anim>
                                    <p:animEffect transition="in" filter="fade">
                                      <p:cBhvr>
                                        <p:cTn id="16" dur="750"/>
                                        <p:tgtEl>
                                          <p:spTgt spid="4"/>
                                        </p:tgtEl>
                                      </p:cBhvr>
                                    </p:animEffect>
                                  </p:childTnLst>
                                </p:cTn>
                              </p:par>
                            </p:childTnLst>
                          </p:cTn>
                        </p:par>
                        <p:par>
                          <p:cTn id="17" fill="hold">
                            <p:stCondLst>
                              <p:cond delay="2350"/>
                            </p:stCondLst>
                            <p:childTnLst>
                              <p:par>
                                <p:cTn id="18" presetID="22" presetClass="entr" presetSubtype="8" fill="hold" grpId="0" nodeType="after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ipe(left)">
                                      <p:cBhvr>
                                        <p:cTn id="20" dur="500"/>
                                        <p:tgtEl>
                                          <p:spTgt spid="3">
                                            <p:txEl>
                                              <p:pRg st="0" end="0"/>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left)">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ipe(left)">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wipe(left)">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wipe(left)">
                                      <p:cBhvr>
                                        <p:cTn id="38" dur="500"/>
                                        <p:tgtEl>
                                          <p:spTgt spid="3">
                                            <p:txEl>
                                              <p:pRg st="4" end="4"/>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wipe(left)">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wipe(left)">
                                      <p:cBhvr>
                                        <p:cTn id="46" dur="500"/>
                                        <p:tgtEl>
                                          <p:spTgt spid="3">
                                            <p:txEl>
                                              <p:pRg st="6" end="6"/>
                                            </p:txEl>
                                          </p:spTgt>
                                        </p:tgtEl>
                                      </p:cBhvr>
                                    </p:animEffect>
                                  </p:childTnLst>
                                </p:cTn>
                              </p:par>
                            </p:childTnLst>
                          </p:cTn>
                        </p:par>
                        <p:par>
                          <p:cTn id="47" fill="hold">
                            <p:stCondLst>
                              <p:cond delay="500"/>
                            </p:stCondLst>
                            <p:childTnLst>
                              <p:par>
                                <p:cTn id="48" presetID="22" presetClass="entr" presetSubtype="8" fill="hold" grpId="0" nodeType="afterEffect">
                                  <p:stCondLst>
                                    <p:cond delay="250"/>
                                  </p:stCondLst>
                                  <p:childTnLst>
                                    <p:set>
                                      <p:cBhvr>
                                        <p:cTn id="49" dur="1" fill="hold">
                                          <p:stCondLst>
                                            <p:cond delay="0"/>
                                          </p:stCondLst>
                                        </p:cTn>
                                        <p:tgtEl>
                                          <p:spTgt spid="5"/>
                                        </p:tgtEl>
                                        <p:attrNameLst>
                                          <p:attrName>style.visibility</p:attrName>
                                        </p:attrNameLst>
                                      </p:cBhvr>
                                      <p:to>
                                        <p:strVal val="visible"/>
                                      </p:to>
                                    </p:set>
                                    <p:animEffect transition="in" filter="wipe(left)">
                                      <p:cBhvr>
                                        <p:cTn id="50"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a:xfrm>
            <a:off x="457200" y="2209800"/>
            <a:ext cx="8229600" cy="3916363"/>
          </a:xfrm>
        </p:spPr>
        <p:txBody>
          <a:bodyPr>
            <a:normAutofit/>
          </a:bodyPr>
          <a:lstStyle/>
          <a:p>
            <a:r>
              <a:rPr lang="en-US" dirty="0" smtClean="0"/>
              <a:t>Socket programming </a:t>
            </a:r>
            <a:r>
              <a:rPr lang="en-US" i="1" dirty="0" smtClean="0"/>
              <a:t>concepts</a:t>
            </a:r>
            <a:r>
              <a:rPr lang="en-US" dirty="0" smtClean="0"/>
              <a:t> with minimal to no need to learn </a:t>
            </a:r>
            <a:r>
              <a:rPr lang="en-US" i="1" dirty="0" smtClean="0"/>
              <a:t>anything</a:t>
            </a:r>
            <a:r>
              <a:rPr lang="en-US" dirty="0" smtClean="0"/>
              <a:t> about RDMA</a:t>
            </a:r>
          </a:p>
          <a:p>
            <a:pPr lvl="1"/>
            <a:r>
              <a:rPr lang="en-US" dirty="0" smtClean="0"/>
              <a:t>Let’s face it, no matter how many APIs we create developers will still learn sockets</a:t>
            </a:r>
          </a:p>
          <a:p>
            <a:pPr lvl="1"/>
            <a:r>
              <a:rPr lang="en-US" dirty="0" smtClean="0"/>
              <a:t>Sockets will continue as the common fallback API</a:t>
            </a:r>
          </a:p>
          <a:p>
            <a:r>
              <a:rPr lang="en-US" dirty="0" smtClean="0"/>
              <a:t>Support existing socket applications under ideal conditions</a:t>
            </a:r>
          </a:p>
          <a:p>
            <a:r>
              <a:rPr lang="en-US" b="1" i="1" dirty="0" smtClean="0"/>
              <a:t>SDP </a:t>
            </a:r>
            <a:r>
              <a:rPr lang="en-US" b="1" i="1" dirty="0"/>
              <a:t>license </a:t>
            </a:r>
            <a:r>
              <a:rPr lang="en-US" b="1" i="1" dirty="0" smtClean="0"/>
              <a:t>free!</a:t>
            </a:r>
            <a:endParaRPr lang="en-US" b="1" i="1" dirty="0"/>
          </a:p>
        </p:txBody>
      </p:sp>
      <p:sp>
        <p:nvSpPr>
          <p:cNvPr id="4" name="Rounded Rectangle 3"/>
          <p:cNvSpPr/>
          <p:nvPr/>
        </p:nvSpPr>
        <p:spPr>
          <a:xfrm>
            <a:off x="1905000" y="1028700"/>
            <a:ext cx="5562600" cy="11049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smtClean="0">
                <a:latin typeface="Arial" pitchFamily="34" charset="0"/>
                <a:cs typeface="Arial" pitchFamily="34" charset="0"/>
              </a:rPr>
              <a:t>Support well-known network programming concepts</a:t>
            </a:r>
            <a:endParaRPr lang="en-US" sz="2800" b="1" i="1" dirty="0">
              <a:latin typeface="Arial" pitchFamily="34" charset="0"/>
              <a:cs typeface="Arial" pitchFamily="34" charset="0"/>
            </a:endParaRPr>
          </a:p>
        </p:txBody>
      </p:sp>
    </p:spTree>
    <p:extLst>
      <p:ext uri="{BB962C8B-B14F-4D97-AF65-F5344CB8AC3E}">
        <p14:creationId xmlns:p14="http://schemas.microsoft.com/office/powerpoint/2010/main" val="70489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left)">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left)">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left)">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a:xfrm>
            <a:off x="457200" y="2057400"/>
            <a:ext cx="8229600" cy="4068763"/>
          </a:xfrm>
        </p:spPr>
        <p:txBody>
          <a:bodyPr>
            <a:normAutofit/>
          </a:bodyPr>
          <a:lstStyle/>
          <a:p>
            <a:r>
              <a:rPr lang="en-US" dirty="0" smtClean="0"/>
              <a:t>Outperform </a:t>
            </a:r>
            <a:r>
              <a:rPr lang="en-US" dirty="0" err="1" smtClean="0"/>
              <a:t>ipoib</a:t>
            </a:r>
            <a:r>
              <a:rPr lang="en-US" dirty="0" smtClean="0"/>
              <a:t> (and </a:t>
            </a:r>
            <a:r>
              <a:rPr lang="en-US" dirty="0" err="1" smtClean="0"/>
              <a:t>sdp</a:t>
            </a:r>
            <a:r>
              <a:rPr lang="en-US" dirty="0" smtClean="0"/>
              <a:t>)</a:t>
            </a:r>
          </a:p>
          <a:p>
            <a:pPr lvl="1"/>
            <a:r>
              <a:rPr lang="en-US" dirty="0" smtClean="0"/>
              <a:t>Or it’s pointless, except for limited environments</a:t>
            </a:r>
          </a:p>
          <a:p>
            <a:r>
              <a:rPr lang="en-US" dirty="0" smtClean="0"/>
              <a:t>Perform favorably compared to native RDMA implementation</a:t>
            </a:r>
          </a:p>
          <a:p>
            <a:pPr lvl="1"/>
            <a:r>
              <a:rPr lang="en-US" dirty="0" smtClean="0"/>
              <a:t>Or there’s not a strong enough reason NOT to learn RDMA programming</a:t>
            </a:r>
          </a:p>
          <a:p>
            <a:pPr lvl="1"/>
            <a:r>
              <a:rPr lang="en-US" dirty="0" smtClean="0"/>
              <a:t>Narrow the cost-benefit gap of maintaining verbs support in an application long term</a:t>
            </a:r>
          </a:p>
        </p:txBody>
      </p:sp>
      <p:sp>
        <p:nvSpPr>
          <p:cNvPr id="4" name="Rounded Rectangle 3"/>
          <p:cNvSpPr/>
          <p:nvPr/>
        </p:nvSpPr>
        <p:spPr>
          <a:xfrm>
            <a:off x="2590800" y="1143000"/>
            <a:ext cx="4114800" cy="6858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smtClean="0">
                <a:latin typeface="Arial" pitchFamily="34" charset="0"/>
                <a:cs typeface="Arial" pitchFamily="34" charset="0"/>
              </a:rPr>
              <a:t>High performance</a:t>
            </a:r>
            <a:endParaRPr lang="en-US" sz="2800" b="1" i="1" dirty="0">
              <a:latin typeface="Arial" pitchFamily="34" charset="0"/>
              <a:cs typeface="Arial" pitchFamily="34" charset="0"/>
            </a:endParaRPr>
          </a:p>
        </p:txBody>
      </p:sp>
    </p:spTree>
    <p:extLst>
      <p:ext uri="{BB962C8B-B14F-4D97-AF65-F5344CB8AC3E}">
        <p14:creationId xmlns:p14="http://schemas.microsoft.com/office/powerpoint/2010/main" val="20634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left)">
                                      <p:cBhvr>
                                        <p:cTn id="20" dur="500"/>
                                        <p:tgtEl>
                                          <p:spTgt spid="3">
                                            <p:txEl>
                                              <p:pRg st="2" end="2"/>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left)">
                                      <p:cBhvr>
                                        <p:cTn id="23" dur="500"/>
                                        <p:tgtEl>
                                          <p:spTgt spid="3">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left)">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RSOCKETS Overview</a:t>
            </a:r>
            <a:endParaRPr lang="en-US" dirty="0"/>
          </a:p>
        </p:txBody>
      </p:sp>
      <p:sp>
        <p:nvSpPr>
          <p:cNvPr id="3" name="Content Placeholder 2"/>
          <p:cNvSpPr>
            <a:spLocks noGrp="1"/>
          </p:cNvSpPr>
          <p:nvPr>
            <p:ph idx="1"/>
          </p:nvPr>
        </p:nvSpPr>
        <p:spPr>
          <a:xfrm>
            <a:off x="3200400" y="1896807"/>
            <a:ext cx="5867400" cy="4731006"/>
          </a:xfrm>
        </p:spPr>
        <p:txBody>
          <a:bodyPr/>
          <a:lstStyle/>
          <a:p>
            <a:r>
              <a:rPr lang="en-US" dirty="0" smtClean="0"/>
              <a:t>Proprietary protocol / algorithm</a:t>
            </a:r>
          </a:p>
          <a:p>
            <a:pPr lvl="1"/>
            <a:r>
              <a:rPr lang="en-US" dirty="0" smtClean="0"/>
              <a:t>I made it up</a:t>
            </a:r>
          </a:p>
          <a:p>
            <a:pPr lvl="1"/>
            <a:r>
              <a:rPr lang="en-US" dirty="0" smtClean="0"/>
              <a:t>Will be open sourced</a:t>
            </a:r>
          </a:p>
          <a:p>
            <a:r>
              <a:rPr lang="en-US" dirty="0" smtClean="0"/>
              <a:t>Entirely user-space implementation</a:t>
            </a:r>
          </a:p>
          <a:p>
            <a:pPr lvl="1"/>
            <a:r>
              <a:rPr lang="en-US" dirty="0" smtClean="0"/>
              <a:t>Well, if we ignore the existing RDMA support</a:t>
            </a:r>
          </a:p>
          <a:p>
            <a:pPr lvl="1"/>
            <a:r>
              <a:rPr lang="en-US" dirty="0" smtClean="0"/>
              <a:t>No need to merge anything upstream!</a:t>
            </a:r>
          </a:p>
        </p:txBody>
      </p:sp>
      <p:sp>
        <p:nvSpPr>
          <p:cNvPr id="4" name="Rounded Rectangle 3"/>
          <p:cNvSpPr/>
          <p:nvPr/>
        </p:nvSpPr>
        <p:spPr>
          <a:xfrm>
            <a:off x="401364" y="2402654"/>
            <a:ext cx="2372544" cy="443986"/>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RSOCKETS</a:t>
            </a:r>
            <a:endParaRPr lang="en-US" sz="2400" dirty="0"/>
          </a:p>
        </p:txBody>
      </p:sp>
      <p:sp>
        <p:nvSpPr>
          <p:cNvPr id="5" name="Rounded Rectangle 4"/>
          <p:cNvSpPr/>
          <p:nvPr/>
        </p:nvSpPr>
        <p:spPr>
          <a:xfrm>
            <a:off x="1682146" y="3014739"/>
            <a:ext cx="1091762" cy="712857"/>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Verbs</a:t>
            </a:r>
            <a:endParaRPr lang="en-US" sz="2400" dirty="0"/>
          </a:p>
        </p:txBody>
      </p:sp>
      <p:sp>
        <p:nvSpPr>
          <p:cNvPr id="6" name="Rounded Rectangle 5"/>
          <p:cNvSpPr/>
          <p:nvPr/>
        </p:nvSpPr>
        <p:spPr>
          <a:xfrm>
            <a:off x="401364" y="3012253"/>
            <a:ext cx="1099726" cy="712857"/>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RDMA</a:t>
            </a:r>
            <a:br>
              <a:rPr lang="en-US" sz="2400" dirty="0" smtClean="0"/>
            </a:br>
            <a:r>
              <a:rPr lang="en-US" sz="2400" dirty="0" smtClean="0"/>
              <a:t>CM</a:t>
            </a:r>
            <a:endParaRPr lang="en-US" sz="2400" dirty="0"/>
          </a:p>
        </p:txBody>
      </p:sp>
      <p:cxnSp>
        <p:nvCxnSpPr>
          <p:cNvPr id="7" name="Elbow Connector 6"/>
          <p:cNvCxnSpPr>
            <a:stCxn id="5" idx="2"/>
          </p:cNvCxnSpPr>
          <p:nvPr/>
        </p:nvCxnSpPr>
        <p:spPr>
          <a:xfrm rot="16200000" flipH="1">
            <a:off x="1593511" y="4362111"/>
            <a:ext cx="1269034" cy="3"/>
          </a:xfrm>
          <a:prstGeom prst="bentConnector3">
            <a:avLst>
              <a:gd name="adj1" fmla="val 50000"/>
            </a:avLst>
          </a:prstGeom>
          <a:ln w="28575">
            <a:prstDash val="sysDash"/>
            <a:headEnd type="arrow" w="med" len="med"/>
            <a:tailEnd type="arrow" w="med" len="med"/>
          </a:ln>
          <a:effectLst>
            <a:glow rad="63500">
              <a:schemeClr val="accent3">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sp>
        <p:nvSpPr>
          <p:cNvPr id="8" name="L-Shape 7"/>
          <p:cNvSpPr/>
          <p:nvPr/>
        </p:nvSpPr>
        <p:spPr>
          <a:xfrm flipV="1">
            <a:off x="381000" y="2328041"/>
            <a:ext cx="2444146" cy="1446211"/>
          </a:xfrm>
          <a:prstGeom prst="corner">
            <a:avLst>
              <a:gd name="adj1" fmla="val 41689"/>
              <a:gd name="adj2" fmla="val 84034"/>
            </a:avLst>
          </a:prstGeom>
          <a:noFill/>
          <a:ln w="28575">
            <a:solidFill>
              <a:schemeClr val="tx1"/>
            </a:solidFill>
            <a:prstDash val="sysDash"/>
          </a:ln>
          <a:effectLst>
            <a:glow rad="63500">
              <a:schemeClr val="accent1">
                <a:satMod val="175000"/>
                <a:alpha val="40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401364" y="4993454"/>
            <a:ext cx="2372544" cy="443986"/>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RDMA Device</a:t>
            </a:r>
            <a:endParaRPr lang="en-US" sz="2400" dirty="0"/>
          </a:p>
        </p:txBody>
      </p:sp>
      <p:sp>
        <p:nvSpPr>
          <p:cNvPr id="10" name="TextBox 9"/>
          <p:cNvSpPr txBox="1"/>
          <p:nvPr/>
        </p:nvSpPr>
        <p:spPr>
          <a:xfrm>
            <a:off x="1102931" y="4209368"/>
            <a:ext cx="1188815" cy="707886"/>
          </a:xfrm>
          <a:prstGeom prst="rect">
            <a:avLst/>
          </a:prstGeom>
          <a:noFill/>
        </p:spPr>
        <p:txBody>
          <a:bodyPr wrap="square" rtlCol="0">
            <a:spAutoFit/>
          </a:bodyPr>
          <a:lstStyle/>
          <a:p>
            <a:pPr algn="ctr"/>
            <a:r>
              <a:rPr lang="en-US" sz="2000" b="1" dirty="0" smtClean="0"/>
              <a:t>Kernel bypass</a:t>
            </a:r>
          </a:p>
        </p:txBody>
      </p:sp>
    </p:spTree>
    <p:extLst>
      <p:ext uri="{BB962C8B-B14F-4D97-AF65-F5344CB8AC3E}">
        <p14:creationId xmlns:p14="http://schemas.microsoft.com/office/powerpoint/2010/main" val="302354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(AKA the Problem)</a:t>
            </a:r>
            <a:endParaRPr lang="en-US" dirty="0"/>
          </a:p>
        </p:txBody>
      </p:sp>
      <p:sp>
        <p:nvSpPr>
          <p:cNvPr id="4" name="Content Placeholder 3"/>
          <p:cNvSpPr>
            <a:spLocks noGrp="1"/>
          </p:cNvSpPr>
          <p:nvPr>
            <p:ph idx="1"/>
          </p:nvPr>
        </p:nvSpPr>
        <p:spPr>
          <a:xfrm>
            <a:off x="457200" y="1981200"/>
            <a:ext cx="8229600" cy="4144963"/>
          </a:xfrm>
        </p:spPr>
        <p:txBody>
          <a:bodyPr>
            <a:normAutofit/>
            <a:scene3d>
              <a:camera prst="orthographicFront"/>
              <a:lightRig rig="threePt" dir="t"/>
            </a:scene3d>
            <a:sp3d extrusionH="57150">
              <a:bevelT w="38100" h="38100"/>
            </a:sp3d>
          </a:bodyPr>
          <a:lstStyle/>
          <a:p>
            <a:pPr marL="0" indent="0" algn="ctr">
              <a:buNone/>
            </a:pPr>
            <a:r>
              <a:rPr lang="en-US" sz="16600" b="1" dirty="0" smtClean="0">
                <a:solidFill>
                  <a:srgbClr val="C00000"/>
                </a:solidFill>
                <a:effectLst>
                  <a:glow rad="228600">
                    <a:schemeClr val="accent6">
                      <a:satMod val="175000"/>
                      <a:alpha val="40000"/>
                    </a:schemeClr>
                  </a:glow>
                  <a:reflection blurRad="6350" stA="55000" endA="300" endPos="45500" dir="5400000" sy="-100000" algn="bl" rotWithShape="0"/>
                </a:effectLst>
              </a:rPr>
              <a:t>VERBS</a:t>
            </a:r>
            <a:endParaRPr lang="en-US" sz="16600" b="1" dirty="0">
              <a:solidFill>
                <a:srgbClr val="C00000"/>
              </a:solidFill>
              <a:effectLst>
                <a:glow rad="228600">
                  <a:schemeClr val="accent6">
                    <a:satMod val="175000"/>
                    <a:alpha val="40000"/>
                  </a:schemeClr>
                </a:glow>
                <a:reflection blurRad="6350" stA="55000" endA="300" endPos="45500" dir="5400000" sy="-100000" algn="bl" rotWithShape="0"/>
              </a:effectLst>
            </a:endParaRPr>
          </a:p>
        </p:txBody>
      </p:sp>
    </p:spTree>
    <p:extLst>
      <p:ext uri="{BB962C8B-B14F-4D97-AF65-F5344CB8AC3E}">
        <p14:creationId xmlns:p14="http://schemas.microsoft.com/office/powerpoint/2010/main" val="524467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75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75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 + SOCKET Interface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2898563"/>
              </p:ext>
            </p:extLst>
          </p:nvPr>
        </p:nvGraphicFramePr>
        <p:xfrm>
          <a:off x="304800" y="1524000"/>
          <a:ext cx="85344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7547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graphicEl>
                                              <a:dgm id="{B6E2B800-A2A5-4BAE-BAB1-80F0BE3535C1}"/>
                                            </p:graphicEl>
                                          </p:spTgt>
                                        </p:tgtEl>
                                        <p:attrNameLst>
                                          <p:attrName>style.visibility</p:attrName>
                                        </p:attrNameLst>
                                      </p:cBhvr>
                                      <p:to>
                                        <p:strVal val="visible"/>
                                      </p:to>
                                    </p:set>
                                    <p:animEffect transition="in" filter="wipe(left)">
                                      <p:cBhvr>
                                        <p:cTn id="7" dur="500"/>
                                        <p:tgtEl>
                                          <p:spTgt spid="4">
                                            <p:graphicEl>
                                              <a:dgm id="{B6E2B800-A2A5-4BAE-BAB1-80F0BE3535C1}"/>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graphicEl>
                                              <a:dgm id="{3917F258-82B6-483C-9E18-04107786F041}"/>
                                            </p:graphicEl>
                                          </p:spTgt>
                                        </p:tgtEl>
                                        <p:attrNameLst>
                                          <p:attrName>style.visibility</p:attrName>
                                        </p:attrNameLst>
                                      </p:cBhvr>
                                      <p:to>
                                        <p:strVal val="visible"/>
                                      </p:to>
                                    </p:set>
                                    <p:animEffect transition="in" filter="wipe(left)">
                                      <p:cBhvr>
                                        <p:cTn id="11" dur="500"/>
                                        <p:tgtEl>
                                          <p:spTgt spid="4">
                                            <p:graphicEl>
                                              <a:dgm id="{3917F258-82B6-483C-9E18-04107786F041}"/>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graphicEl>
                                              <a:dgm id="{0B38CC10-FD25-4846-80DF-7F3736A170E4}"/>
                                            </p:graphicEl>
                                          </p:spTgt>
                                        </p:tgtEl>
                                        <p:attrNameLst>
                                          <p:attrName>style.visibility</p:attrName>
                                        </p:attrNameLst>
                                      </p:cBhvr>
                                      <p:to>
                                        <p:strVal val="visible"/>
                                      </p:to>
                                    </p:set>
                                    <p:animEffect transition="in" filter="wipe(left)">
                                      <p:cBhvr>
                                        <p:cTn id="15" dur="500"/>
                                        <p:tgtEl>
                                          <p:spTgt spid="4">
                                            <p:graphicEl>
                                              <a:dgm id="{0B38CC10-FD25-4846-80DF-7F3736A170E4}"/>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
                                            <p:graphicEl>
                                              <a:dgm id="{8F0954B6-E55D-4ABF-BD60-523F9C4CA400}"/>
                                            </p:graphicEl>
                                          </p:spTgt>
                                        </p:tgtEl>
                                        <p:attrNameLst>
                                          <p:attrName>style.visibility</p:attrName>
                                        </p:attrNameLst>
                                      </p:cBhvr>
                                      <p:to>
                                        <p:strVal val="visible"/>
                                      </p:to>
                                    </p:set>
                                    <p:animEffect transition="in" filter="wipe(left)">
                                      <p:cBhvr>
                                        <p:cTn id="19" dur="500"/>
                                        <p:tgtEl>
                                          <p:spTgt spid="4">
                                            <p:graphicEl>
                                              <a:dgm id="{8F0954B6-E55D-4ABF-BD60-523F9C4CA400}"/>
                                            </p:graphic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
                                            <p:graphicEl>
                                              <a:dgm id="{B9D657F4-492C-4E64-B748-5BAB028FF1F6}"/>
                                            </p:graphicEl>
                                          </p:spTgt>
                                        </p:tgtEl>
                                        <p:attrNameLst>
                                          <p:attrName>style.visibility</p:attrName>
                                        </p:attrNameLst>
                                      </p:cBhvr>
                                      <p:to>
                                        <p:strVal val="visible"/>
                                      </p:to>
                                    </p:set>
                                    <p:animEffect transition="in" filter="wipe(left)">
                                      <p:cBhvr>
                                        <p:cTn id="23" dur="500"/>
                                        <p:tgtEl>
                                          <p:spTgt spid="4">
                                            <p:graphicEl>
                                              <a:dgm id="{B9D657F4-492C-4E64-B748-5BAB028FF1F6}"/>
                                            </p:graphic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4">
                                            <p:graphicEl>
                                              <a:dgm id="{42454848-C9D3-4EAD-901D-FA112EBB23F4}"/>
                                            </p:graphicEl>
                                          </p:spTgt>
                                        </p:tgtEl>
                                        <p:attrNameLst>
                                          <p:attrName>style.visibility</p:attrName>
                                        </p:attrNameLst>
                                      </p:cBhvr>
                                      <p:to>
                                        <p:strVal val="visible"/>
                                      </p:to>
                                    </p:set>
                                    <p:animEffect transition="in" filter="wipe(left)">
                                      <p:cBhvr>
                                        <p:cTn id="27" dur="500"/>
                                        <p:tgtEl>
                                          <p:spTgt spid="4">
                                            <p:graphicEl>
                                              <a:dgm id="{42454848-C9D3-4EAD-901D-FA112EBB23F4}"/>
                                            </p:graphic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4">
                                            <p:graphicEl>
                                              <a:dgm id="{A436812B-D79B-4FD8-A51B-CACE4D634CFF}"/>
                                            </p:graphicEl>
                                          </p:spTgt>
                                        </p:tgtEl>
                                        <p:attrNameLst>
                                          <p:attrName>style.visibility</p:attrName>
                                        </p:attrNameLst>
                                      </p:cBhvr>
                                      <p:to>
                                        <p:strVal val="visible"/>
                                      </p:to>
                                    </p:set>
                                    <p:animEffect transition="in" filter="wipe(left)">
                                      <p:cBhvr>
                                        <p:cTn id="31" dur="500"/>
                                        <p:tgtEl>
                                          <p:spTgt spid="4">
                                            <p:graphicEl>
                                              <a:dgm id="{A436812B-D79B-4FD8-A51B-CACE4D634CFF}"/>
                                            </p:graphic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4">
                                            <p:graphicEl>
                                              <a:dgm id="{A0D499E0-BB3D-4EF0-A7D5-117A5C4B46A0}"/>
                                            </p:graphicEl>
                                          </p:spTgt>
                                        </p:tgtEl>
                                        <p:attrNameLst>
                                          <p:attrName>style.visibility</p:attrName>
                                        </p:attrNameLst>
                                      </p:cBhvr>
                                      <p:to>
                                        <p:strVal val="visible"/>
                                      </p:to>
                                    </p:set>
                                    <p:animEffect transition="in" filter="wipe(left)">
                                      <p:cBhvr>
                                        <p:cTn id="35" dur="500"/>
                                        <p:tgtEl>
                                          <p:spTgt spid="4">
                                            <p:graphicEl>
                                              <a:dgm id="{A0D499E0-BB3D-4EF0-A7D5-117A5C4B46A0}"/>
                                            </p:graphicEl>
                                          </p:spTgt>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4">
                                            <p:graphicEl>
                                              <a:dgm id="{33121716-5619-48B6-9135-663FB82EEE42}"/>
                                            </p:graphicEl>
                                          </p:spTgt>
                                        </p:tgtEl>
                                        <p:attrNameLst>
                                          <p:attrName>style.visibility</p:attrName>
                                        </p:attrNameLst>
                                      </p:cBhvr>
                                      <p:to>
                                        <p:strVal val="visible"/>
                                      </p:to>
                                    </p:set>
                                    <p:animEffect transition="in" filter="wipe(left)">
                                      <p:cBhvr>
                                        <p:cTn id="39" dur="500"/>
                                        <p:tgtEl>
                                          <p:spTgt spid="4">
                                            <p:graphicEl>
                                              <a:dgm id="{33121716-5619-48B6-9135-663FB82EEE42}"/>
                                            </p:graphicEl>
                                          </p:spTgt>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4">
                                            <p:graphicEl>
                                              <a:dgm id="{6FE9FF03-3141-4958-B68B-D8230232FEB6}"/>
                                            </p:graphicEl>
                                          </p:spTgt>
                                        </p:tgtEl>
                                        <p:attrNameLst>
                                          <p:attrName>style.visibility</p:attrName>
                                        </p:attrNameLst>
                                      </p:cBhvr>
                                      <p:to>
                                        <p:strVal val="visible"/>
                                      </p:to>
                                    </p:set>
                                    <p:animEffect transition="in" filter="wipe(left)">
                                      <p:cBhvr>
                                        <p:cTn id="43" dur="500"/>
                                        <p:tgtEl>
                                          <p:spTgt spid="4">
                                            <p:graphicEl>
                                              <a:dgm id="{6FE9FF03-3141-4958-B68B-D8230232FEB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Supported Features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03352360"/>
              </p:ext>
            </p:extLst>
          </p:nvPr>
        </p:nvGraphicFramePr>
        <p:xfrm>
          <a:off x="533400" y="2789237"/>
          <a:ext cx="8229600" cy="345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3"/>
          <p:cNvSpPr/>
          <p:nvPr/>
        </p:nvSpPr>
        <p:spPr>
          <a:xfrm>
            <a:off x="1219200" y="1600200"/>
            <a:ext cx="6934200" cy="10668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smtClean="0">
                <a:latin typeface="Arial" pitchFamily="34" charset="0"/>
                <a:cs typeface="Arial" pitchFamily="34" charset="0"/>
              </a:rPr>
              <a:t>Implementation based on needs of OSU and Intel MPI</a:t>
            </a:r>
            <a:endParaRPr lang="en-US" sz="2800" b="1" i="1" dirty="0">
              <a:latin typeface="Arial" pitchFamily="34" charset="0"/>
              <a:cs typeface="Arial" pitchFamily="34" charset="0"/>
            </a:endParaRPr>
          </a:p>
        </p:txBody>
      </p:sp>
    </p:spTree>
    <p:extLst>
      <p:ext uri="{BB962C8B-B14F-4D97-AF65-F5344CB8AC3E}">
        <p14:creationId xmlns:p14="http://schemas.microsoft.com/office/powerpoint/2010/main" val="289735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8" fill="hold" grpId="0" nodeType="afterEffect">
                                  <p:stCondLst>
                                    <p:cond delay="500"/>
                                  </p:stCondLst>
                                  <p:childTnLst>
                                    <p:set>
                                      <p:cBhvr>
                                        <p:cTn id="10" dur="1" fill="hold">
                                          <p:stCondLst>
                                            <p:cond delay="0"/>
                                          </p:stCondLst>
                                        </p:cTn>
                                        <p:tgtEl>
                                          <p:spTgt spid="5">
                                            <p:graphicEl>
                                              <a:dgm id="{9BD73BC0-6B53-4CE5-924E-E0743EF7FC74}"/>
                                            </p:graphicEl>
                                          </p:spTgt>
                                        </p:tgtEl>
                                        <p:attrNameLst>
                                          <p:attrName>style.visibility</p:attrName>
                                        </p:attrNameLst>
                                      </p:cBhvr>
                                      <p:to>
                                        <p:strVal val="visible"/>
                                      </p:to>
                                    </p:set>
                                    <p:animEffect transition="in" filter="wipe(left)">
                                      <p:cBhvr>
                                        <p:cTn id="11" dur="750"/>
                                        <p:tgtEl>
                                          <p:spTgt spid="5">
                                            <p:graphicEl>
                                              <a:dgm id="{9BD73BC0-6B53-4CE5-924E-E0743EF7FC74}"/>
                                            </p:graphicEl>
                                          </p:spTgt>
                                        </p:tgtEl>
                                      </p:cBhvr>
                                    </p:animEffect>
                                  </p:childTnLst>
                                </p:cTn>
                              </p:par>
                            </p:childTnLst>
                          </p:cTn>
                        </p:par>
                        <p:par>
                          <p:cTn id="12" fill="hold">
                            <p:stCondLst>
                              <p:cond delay="2000"/>
                            </p:stCondLst>
                            <p:childTnLst>
                              <p:par>
                                <p:cTn id="13" presetID="22" presetClass="entr" presetSubtype="8" fill="hold" grpId="0" nodeType="afterEffect">
                                  <p:stCondLst>
                                    <p:cond delay="500"/>
                                  </p:stCondLst>
                                  <p:childTnLst>
                                    <p:set>
                                      <p:cBhvr>
                                        <p:cTn id="14" dur="1" fill="hold">
                                          <p:stCondLst>
                                            <p:cond delay="0"/>
                                          </p:stCondLst>
                                        </p:cTn>
                                        <p:tgtEl>
                                          <p:spTgt spid="5">
                                            <p:graphicEl>
                                              <a:dgm id="{DC871EF7-228D-4841-83AB-5B0262FDE3AE}"/>
                                            </p:graphicEl>
                                          </p:spTgt>
                                        </p:tgtEl>
                                        <p:attrNameLst>
                                          <p:attrName>style.visibility</p:attrName>
                                        </p:attrNameLst>
                                      </p:cBhvr>
                                      <p:to>
                                        <p:strVal val="visible"/>
                                      </p:to>
                                    </p:set>
                                    <p:animEffect transition="in" filter="wipe(left)">
                                      <p:cBhvr>
                                        <p:cTn id="15" dur="750"/>
                                        <p:tgtEl>
                                          <p:spTgt spid="5">
                                            <p:graphicEl>
                                              <a:dgm id="{DC871EF7-228D-4841-83AB-5B0262FDE3A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a word from our sponsor…</a:t>
            </a:r>
            <a:endParaRPr lang="en-US" dirty="0"/>
          </a:p>
        </p:txBody>
      </p:sp>
      <p:sp>
        <p:nvSpPr>
          <p:cNvPr id="7" name="Content Placeholder 2"/>
          <p:cNvSpPr>
            <a:spLocks noGrp="1"/>
          </p:cNvSpPr>
          <p:nvPr>
            <p:ph idx="4294967295"/>
          </p:nvPr>
        </p:nvSpPr>
        <p:spPr>
          <a:xfrm>
            <a:off x="457200" y="1905000"/>
            <a:ext cx="8229600" cy="4646613"/>
          </a:xfrm>
        </p:spPr>
        <p:txBody>
          <a:bodyPr/>
          <a:lstStyle/>
          <a:p>
            <a:pPr>
              <a:buFontTx/>
              <a:buNone/>
            </a:pPr>
            <a:r>
              <a:rPr lang="en-US" sz="1400" b="1" dirty="0" smtClean="0"/>
              <a:t>	INFORMATION IN THIS DOCUMENT IS PROVIDED “AS IS”. NO LICENSE, EXPRESS OR IMPLIED, BY ESTOPPEL OR OTHERWISE, TO ANY INTELLECTUAL PROPERTY RIGHTS IS GRANTED BY THIS DOCUMENT.  INTEL ASSUMES NO LIABILITY WHATSOEVER AND INTEL DISCLAIMS ANY EXPRESS OR IMPLIED WARRANTY, RELATING TO THIS INFORMATION INCLUDING LIABILITY OR WARRANTIES RELATING TO FITNESS FOR A PARTICULAR PURPOSE, MERCHANTABILITY, OR INFRINGEMENT OF ANY PATENT, COPYRIGHT OR OTHER INTELLECTUAL PROPERTY RIGHT.</a:t>
            </a:r>
            <a:endParaRPr lang="de-DE" sz="1400" dirty="0" smtClean="0"/>
          </a:p>
          <a:p>
            <a:pPr>
              <a:buFontTx/>
              <a:buNone/>
            </a:pPr>
            <a:r>
              <a:rPr lang="en-US" sz="1400" b="1" dirty="0" smtClean="0"/>
              <a:t>	 Performance tests and ratings are measured using specific computer systems and/or components and reflect the approximate performance of Intel products as measured by those tests. Any difference in system hardware or software design or configuration may affect actual performance. Buyers should consult other sources of information to evaluate the performance of systems or components they are considering purchasing. For more information on performance tests and on the performance of Intel products, reference </a:t>
            </a:r>
            <a:r>
              <a:rPr lang="en-US" sz="1400" b="1" u="sng" dirty="0" smtClean="0">
                <a:hlinkClick r:id="rId2"/>
              </a:rPr>
              <a:t>www.intel.com/software/products</a:t>
            </a:r>
            <a:r>
              <a:rPr lang="en-US" sz="1400" b="1" dirty="0" smtClean="0"/>
              <a:t>.</a:t>
            </a:r>
            <a:endParaRPr lang="de-DE" sz="1400" dirty="0" smtClean="0"/>
          </a:p>
          <a:p>
            <a:pPr>
              <a:buFontTx/>
              <a:buNone/>
            </a:pPr>
            <a:r>
              <a:rPr lang="en-US" sz="1400" b="1" dirty="0" smtClean="0"/>
              <a:t>	Intel and the Intel logo are trademarks of Intel Corporation in the U.S. and other countries. </a:t>
            </a:r>
            <a:endParaRPr lang="de-DE" sz="1400" dirty="0" smtClean="0"/>
          </a:p>
          <a:p>
            <a:pPr>
              <a:buFontTx/>
              <a:buNone/>
            </a:pPr>
            <a:r>
              <a:rPr lang="en-US" sz="1400" b="1" dirty="0" smtClean="0"/>
              <a:t>	*Other names and brands may be claimed as the property of others.</a:t>
            </a:r>
          </a:p>
          <a:p>
            <a:pPr>
              <a:buFontTx/>
              <a:buNone/>
            </a:pPr>
            <a:r>
              <a:rPr lang="en-US" sz="1400" b="1" dirty="0" smtClean="0"/>
              <a:t>	Copyright © 2012.  Intel Corporation.</a:t>
            </a:r>
            <a:endParaRPr lang="de-DE" sz="1400" dirty="0" smtClean="0"/>
          </a:p>
          <a:p>
            <a:pPr>
              <a:buFontTx/>
              <a:buNone/>
            </a:pPr>
            <a:endParaRPr lang="de-DE" sz="1400" dirty="0" smtClean="0"/>
          </a:p>
        </p:txBody>
      </p:sp>
    </p:spTree>
    <p:extLst>
      <p:ext uri="{BB962C8B-B14F-4D97-AF65-F5344CB8AC3E}">
        <p14:creationId xmlns:p14="http://schemas.microsoft.com/office/powerpoint/2010/main" val="24373664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words from our sponsor…</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350739313"/>
              </p:ext>
            </p:extLst>
          </p:nvPr>
        </p:nvGraphicFramePr>
        <p:xfrm>
          <a:off x="228600" y="2057400"/>
          <a:ext cx="4953000" cy="3429000"/>
        </p:xfrm>
        <a:graphic>
          <a:graphicData uri="http://schemas.openxmlformats.org/drawingml/2006/table">
            <a:tbl>
              <a:tblPr/>
              <a:tblGrid>
                <a:gridCol w="4953000"/>
              </a:tblGrid>
              <a:tr h="351751">
                <a:tc>
                  <a:txBody>
                    <a:bodyPr/>
                    <a:lstStyle/>
                    <a:p>
                      <a:pPr marL="0" marR="0" indent="0" algn="l" rtl="0" eaLnBrk="1" fontAlgn="base" latinLnBrk="0" hangingPunct="1">
                        <a:spcBef>
                          <a:spcPts val="0"/>
                        </a:spcBef>
                        <a:spcAft>
                          <a:spcPts val="0"/>
                        </a:spcAft>
                      </a:pPr>
                      <a:r>
                        <a:rPr lang="en-US" sz="1100" b="1" i="0" u="none" strike="noStrike" kern="1200" baseline="0" dirty="0">
                          <a:ln>
                            <a:noFill/>
                          </a:ln>
                          <a:solidFill>
                            <a:srgbClr val="FFFFFF"/>
                          </a:solidFill>
                          <a:effectLst/>
                          <a:latin typeface="Verdana"/>
                          <a:ea typeface="MS PGothic"/>
                          <a:cs typeface="MS PGothic"/>
                        </a:rPr>
                        <a:t>Optimization Notice</a:t>
                      </a:r>
                      <a:endParaRPr lang="en-US" sz="1800" b="0" i="0" u="none" strike="noStrike" dirty="0">
                        <a:effectLst/>
                        <a:latin typeface="Arial"/>
                      </a:endParaRPr>
                    </a:p>
                  </a:txBody>
                  <a:tcPr marT="45726" marB="457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3077249">
                <a:tc>
                  <a:txBody>
                    <a:bodyPr/>
                    <a:lstStyle/>
                    <a:p>
                      <a:pPr marL="0" marR="0" indent="0" algn="l" rtl="0" eaLnBrk="1" fontAlgn="base" latinLnBrk="0" hangingPunct="1">
                        <a:lnSpc>
                          <a:spcPct val="150000"/>
                        </a:lnSpc>
                        <a:spcBef>
                          <a:spcPts val="0"/>
                        </a:spcBef>
                        <a:spcAft>
                          <a:spcPts val="0"/>
                        </a:spcAft>
                      </a:pPr>
                      <a:r>
                        <a:rPr lang="en-US" sz="1000" b="0" i="0" u="none" strike="noStrike" kern="1200" baseline="0" dirty="0">
                          <a:ln>
                            <a:noFill/>
                          </a:ln>
                          <a:solidFill>
                            <a:srgbClr val="000000"/>
                          </a:solidFill>
                          <a:effectLst/>
                          <a:latin typeface="Verdana"/>
                          <a:ea typeface="MS PGothic"/>
                          <a:cs typeface="MS PGothic"/>
                        </a:rPr>
                        <a:t>Intel’s compilers may or may not optimize to the same degree for non-Intel microprocessors for optimizations that are not unique to Intel microprocessors. These optimizations include </a:t>
                      </a:r>
                      <a:r>
                        <a:rPr lang="en-US" sz="1000" b="0" i="0" u="none" strike="noStrike" kern="1200" baseline="0" dirty="0" smtClean="0">
                          <a:ln>
                            <a:noFill/>
                          </a:ln>
                          <a:solidFill>
                            <a:srgbClr val="000000"/>
                          </a:solidFill>
                          <a:effectLst/>
                          <a:latin typeface="Verdana"/>
                          <a:ea typeface="MS PGothic"/>
                          <a:cs typeface="MS PGothic"/>
                        </a:rPr>
                        <a:t>SSE2, </a:t>
                      </a:r>
                      <a:r>
                        <a:rPr lang="en-US" sz="1000" b="0" i="0" u="none" strike="noStrike" kern="1200" baseline="0" dirty="0">
                          <a:ln>
                            <a:noFill/>
                          </a:ln>
                          <a:solidFill>
                            <a:srgbClr val="000000"/>
                          </a:solidFill>
                          <a:effectLst/>
                          <a:latin typeface="Verdana"/>
                          <a:ea typeface="MS PGothic"/>
                          <a:cs typeface="MS PGothic"/>
                        </a:rPr>
                        <a:t>SSE3, and SSSE3 instruction sets and other optimizations. Intel does not guarantee the availability, functionality, or effectiveness of any optimization on microprocessors not manufactured by Intel. Microprocessor-dependent optimizations in this product are intended for use with Intel microprocessors. Certain optimizations not specific to Intel microarchitecture are reserved for Intel microprocessors. Please refer to the applicable product User and Reference Guides for more information regarding the specific instruction sets covered by this notice.</a:t>
                      </a:r>
                      <a:endParaRPr lang="en-US" sz="1800" b="0" i="0" u="none" strike="noStrike" dirty="0">
                        <a:effectLst/>
                        <a:latin typeface="Arial"/>
                      </a:endParaRPr>
                    </a:p>
                    <a:p>
                      <a:pPr marL="0" marR="0" indent="0" algn="r" rtl="0" eaLnBrk="1" fontAlgn="base" latinLnBrk="0" hangingPunct="1">
                        <a:spcBef>
                          <a:spcPts val="0"/>
                        </a:spcBef>
                        <a:spcAft>
                          <a:spcPts val="0"/>
                        </a:spcAft>
                      </a:pPr>
                      <a:endParaRPr lang="en-US" sz="1000" b="0" i="0" u="none" strike="noStrike" kern="1200" baseline="0" dirty="0" smtClean="0">
                        <a:ln>
                          <a:noFill/>
                        </a:ln>
                        <a:solidFill>
                          <a:srgbClr val="000000"/>
                        </a:solidFill>
                        <a:effectLst/>
                        <a:latin typeface="Verdana"/>
                        <a:ea typeface="MS PGothic"/>
                        <a:cs typeface="MS PGothic"/>
                      </a:endParaRPr>
                    </a:p>
                    <a:p>
                      <a:pPr marL="0" marR="0" indent="0" algn="r" rtl="0" eaLnBrk="1" fontAlgn="base" latinLnBrk="0" hangingPunct="1">
                        <a:spcBef>
                          <a:spcPts val="0"/>
                        </a:spcBef>
                        <a:spcAft>
                          <a:spcPts val="0"/>
                        </a:spcAft>
                      </a:pPr>
                      <a:r>
                        <a:rPr lang="en-US" sz="1000" b="0" i="0" u="none" strike="noStrike" kern="1200" baseline="0" dirty="0" smtClean="0">
                          <a:ln>
                            <a:noFill/>
                          </a:ln>
                          <a:solidFill>
                            <a:srgbClr val="000000"/>
                          </a:solidFill>
                          <a:effectLst/>
                          <a:latin typeface="Verdana"/>
                          <a:ea typeface="MS PGothic"/>
                          <a:cs typeface="MS PGothic"/>
                        </a:rPr>
                        <a:t>Notice </a:t>
                      </a:r>
                      <a:r>
                        <a:rPr lang="en-US" sz="1000" b="0" i="0" u="none" strike="noStrike" kern="1200" baseline="0" dirty="0">
                          <a:ln>
                            <a:noFill/>
                          </a:ln>
                          <a:solidFill>
                            <a:srgbClr val="000000"/>
                          </a:solidFill>
                          <a:effectLst/>
                          <a:latin typeface="Verdana"/>
                          <a:ea typeface="MS PGothic"/>
                          <a:cs typeface="MS PGothic"/>
                        </a:rPr>
                        <a:t>revision #20110804</a:t>
                      </a:r>
                      <a:endParaRPr lang="en-US" sz="1800" b="0" i="0" u="none" strike="noStrike" dirty="0">
                        <a:effectLst/>
                        <a:latin typeface="Arial"/>
                      </a:endParaRPr>
                    </a:p>
                  </a:txBody>
                  <a:tcPr marT="45726" marB="457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6" name="Diagram 5"/>
          <p:cNvGraphicFramePr/>
          <p:nvPr>
            <p:extLst>
              <p:ext uri="{D42A27DB-BD31-4B8C-83A1-F6EECF244321}">
                <p14:modId xmlns:p14="http://schemas.microsoft.com/office/powerpoint/2010/main" val="1366676259"/>
              </p:ext>
            </p:extLst>
          </p:nvPr>
        </p:nvGraphicFramePr>
        <p:xfrm>
          <a:off x="457200" y="1676400"/>
          <a:ext cx="8458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89494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Performance?</a:t>
            </a:r>
            <a:endParaRPr lang="en-US" dirty="0"/>
          </a:p>
        </p:txBody>
      </p:sp>
      <p:sp>
        <p:nvSpPr>
          <p:cNvPr id="11" name="Rounded Rectangle 10"/>
          <p:cNvSpPr/>
          <p:nvPr/>
        </p:nvSpPr>
        <p:spPr>
          <a:xfrm>
            <a:off x="4800600" y="2057400"/>
            <a:ext cx="3962400" cy="12192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smtClean="0">
                <a:latin typeface="Arial" pitchFamily="34" charset="0"/>
                <a:cs typeface="Arial" pitchFamily="34" charset="0"/>
              </a:rPr>
              <a:t>Promising latency and bandwidth</a:t>
            </a:r>
            <a:endParaRPr lang="en-US" sz="2800" b="1" i="1" dirty="0">
              <a:latin typeface="Arial" pitchFamily="34" charset="0"/>
              <a:cs typeface="Arial" pitchFamily="34" charset="0"/>
            </a:endParaRPr>
          </a:p>
        </p:txBody>
      </p:sp>
      <p:sp>
        <p:nvSpPr>
          <p:cNvPr id="13" name="Rounded Rectangle 12"/>
          <p:cNvSpPr/>
          <p:nvPr/>
        </p:nvSpPr>
        <p:spPr>
          <a:xfrm>
            <a:off x="143203" y="5013614"/>
            <a:ext cx="4314497" cy="14859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smtClean="0">
                <a:latin typeface="Arial" pitchFamily="34" charset="0"/>
                <a:cs typeface="Arial" pitchFamily="34" charset="0"/>
              </a:rPr>
              <a:t>Can it work with existing apps?</a:t>
            </a:r>
            <a:br>
              <a:rPr lang="en-US" sz="2800" b="1" i="1" dirty="0" smtClean="0">
                <a:latin typeface="Arial" pitchFamily="34" charset="0"/>
                <a:cs typeface="Arial" pitchFamily="34" charset="0"/>
              </a:rPr>
            </a:br>
            <a:r>
              <a:rPr lang="en-US" sz="2800" b="1" i="1" dirty="0" smtClean="0">
                <a:latin typeface="Arial" pitchFamily="34" charset="0"/>
                <a:cs typeface="Arial" pitchFamily="34" charset="0"/>
              </a:rPr>
              <a:t>At all?  Well?</a:t>
            </a:r>
            <a:endParaRPr lang="en-US" sz="2800" b="1" i="1" dirty="0">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1825500295"/>
              </p:ext>
            </p:extLst>
          </p:nvPr>
        </p:nvGraphicFramePr>
        <p:xfrm>
          <a:off x="42758" y="1938338"/>
          <a:ext cx="4572000" cy="29384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149095892"/>
              </p:ext>
            </p:extLst>
          </p:nvPr>
        </p:nvGraphicFramePr>
        <p:xfrm>
          <a:off x="4419600" y="3352800"/>
          <a:ext cx="4648200" cy="3356264"/>
        </p:xfrm>
        <a:graphic>
          <a:graphicData uri="http://schemas.openxmlformats.org/drawingml/2006/chart">
            <c:chart xmlns:c="http://schemas.openxmlformats.org/drawingml/2006/chart" xmlns:r="http://schemas.openxmlformats.org/officeDocument/2006/relationships" r:id="rId3"/>
          </a:graphicData>
        </a:graphic>
      </p:graphicFrame>
      <p:grpSp>
        <p:nvGrpSpPr>
          <p:cNvPr id="3" name="Group 2"/>
          <p:cNvGrpSpPr/>
          <p:nvPr/>
        </p:nvGrpSpPr>
        <p:grpSpPr>
          <a:xfrm>
            <a:off x="5638800" y="5111750"/>
            <a:ext cx="3276600" cy="1289050"/>
            <a:chOff x="5638800" y="5111750"/>
            <a:chExt cx="3276600" cy="1289050"/>
          </a:xfrm>
        </p:grpSpPr>
        <p:cxnSp>
          <p:nvCxnSpPr>
            <p:cNvPr id="4" name="Straight Connector 3"/>
            <p:cNvCxnSpPr/>
            <p:nvPr/>
          </p:nvCxnSpPr>
          <p:spPr>
            <a:xfrm>
              <a:off x="5943600" y="5111750"/>
              <a:ext cx="0" cy="1289050"/>
            </a:xfrm>
            <a:prstGeom prst="line">
              <a:avLst/>
            </a:prstGeom>
            <a:ln w="28575">
              <a:solidFill>
                <a:schemeClr val="tx1"/>
              </a:solidFill>
              <a:prstDash val="sysDot"/>
            </a:ln>
            <a:effectLst>
              <a:outerShdw blurRad="40000" dist="20000" dir="5400000" rotWithShape="0">
                <a:srgbClr val="000000">
                  <a:alpha val="38000"/>
                </a:srgbClr>
              </a:outerShdw>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699250" y="5879068"/>
              <a:ext cx="2216150" cy="369332"/>
            </a:xfrm>
            <a:prstGeom prst="rect">
              <a:avLst/>
            </a:prstGeom>
            <a:noFill/>
          </p:spPr>
          <p:txBody>
            <a:bodyPr wrap="square" rtlCol="0">
              <a:spAutoFit/>
            </a:bodyPr>
            <a:lstStyle/>
            <a:p>
              <a:pPr algn="ctr"/>
              <a:r>
                <a:rPr lang="en-US" dirty="0" smtClean="0"/>
                <a:t>N/2: 500 </a:t>
              </a:r>
              <a:r>
                <a:rPr lang="en-US" dirty="0" err="1" smtClean="0"/>
                <a:t>vs</a:t>
              </a:r>
              <a:r>
                <a:rPr lang="en-US" dirty="0" smtClean="0"/>
                <a:t> 650 B</a:t>
              </a:r>
            </a:p>
          </p:txBody>
        </p:sp>
        <p:cxnSp>
          <p:nvCxnSpPr>
            <p:cNvPr id="18" name="Straight Arrow Connector 17"/>
            <p:cNvCxnSpPr/>
            <p:nvPr/>
          </p:nvCxnSpPr>
          <p:spPr>
            <a:xfrm flipH="1" flipV="1">
              <a:off x="6019800" y="5715000"/>
              <a:ext cx="762000" cy="270164"/>
            </a:xfrm>
            <a:prstGeom prst="straightConnector1">
              <a:avLst/>
            </a:prstGeom>
            <a:ln w="28575">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638800" y="5111750"/>
              <a:ext cx="0" cy="1289050"/>
            </a:xfrm>
            <a:prstGeom prst="line">
              <a:avLst/>
            </a:prstGeom>
            <a:ln w="28575">
              <a:solidFill>
                <a:schemeClr val="tx1"/>
              </a:solidFill>
              <a:prstDash val="sysDot"/>
            </a:ln>
            <a:effectLst>
              <a:outerShdw blurRad="40000" dist="20000" dir="5400000" rotWithShape="0">
                <a:srgbClr val="000000">
                  <a:alpha val="38000"/>
                </a:srgbClr>
              </a:outerShdw>
            </a:effectLst>
          </p:spPr>
          <p:style>
            <a:lnRef idx="2">
              <a:schemeClr val="accent1"/>
            </a:lnRef>
            <a:fillRef idx="0">
              <a:schemeClr val="accent1"/>
            </a:fillRef>
            <a:effectRef idx="1">
              <a:schemeClr val="accent1"/>
            </a:effectRef>
            <a:fontRef idx="minor">
              <a:schemeClr val="tx1"/>
            </a:fontRef>
          </p:style>
        </p:cxnSp>
      </p:grpSp>
      <p:grpSp>
        <p:nvGrpSpPr>
          <p:cNvPr id="29" name="Group 28"/>
          <p:cNvGrpSpPr/>
          <p:nvPr/>
        </p:nvGrpSpPr>
        <p:grpSpPr>
          <a:xfrm>
            <a:off x="634597" y="1219200"/>
            <a:ext cx="7772400" cy="495033"/>
            <a:chOff x="0" y="133"/>
            <a:chExt cx="5029199" cy="495033"/>
          </a:xfrm>
        </p:grpSpPr>
        <p:sp>
          <p:nvSpPr>
            <p:cNvPr id="30" name="Rounded Rectangle 29"/>
            <p:cNvSpPr/>
            <p:nvPr/>
          </p:nvSpPr>
          <p:spPr>
            <a:xfrm>
              <a:off x="0" y="133"/>
              <a:ext cx="5029199" cy="49503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Rounded Rectangle 4"/>
            <p:cNvSpPr/>
            <p:nvPr/>
          </p:nvSpPr>
          <p:spPr>
            <a:xfrm>
              <a:off x="24166" y="24299"/>
              <a:ext cx="4980867" cy="4467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algn="ctr"/>
              <a:r>
                <a:rPr lang="en-US" sz="2800" dirty="0"/>
                <a:t>Note: implementation has minimal optimizations</a:t>
              </a:r>
            </a:p>
          </p:txBody>
        </p:sp>
      </p:grpSp>
    </p:spTree>
    <p:extLst>
      <p:ext uri="{BB962C8B-B14F-4D97-AF65-F5344CB8AC3E}">
        <p14:creationId xmlns:p14="http://schemas.microsoft.com/office/powerpoint/2010/main" val="69470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wipe(down)">
                                      <p:cBhvr>
                                        <p:cTn id="7" dur="500"/>
                                        <p:tgtEl>
                                          <p:spTgt spid="8">
                                            <p:graphicEl>
                                              <a:chart seriesIdx="-3" categoryIdx="-3" bldStep="gridLegend"/>
                                            </p:graphic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graphicEl>
                                              <a:chart seriesIdx="-4" categoryIdx="0" bldStep="category"/>
                                            </p:graphicEl>
                                          </p:spTgt>
                                        </p:tgtEl>
                                        <p:attrNameLst>
                                          <p:attrName>style.visibility</p:attrName>
                                        </p:attrNameLst>
                                      </p:cBhvr>
                                      <p:to>
                                        <p:strVal val="visible"/>
                                      </p:to>
                                    </p:set>
                                    <p:animEffect transition="in" filter="wipe(down)">
                                      <p:cBhvr>
                                        <p:cTn id="11" dur="500"/>
                                        <p:tgtEl>
                                          <p:spTgt spid="8">
                                            <p:graphicEl>
                                              <a:chart seriesIdx="-4" categoryIdx="0" bldStep="category"/>
                                            </p:graphic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graphicEl>
                                              <a:chart seriesIdx="-4" categoryIdx="1" bldStep="category"/>
                                            </p:graphicEl>
                                          </p:spTgt>
                                        </p:tgtEl>
                                        <p:attrNameLst>
                                          <p:attrName>style.visibility</p:attrName>
                                        </p:attrNameLst>
                                      </p:cBhvr>
                                      <p:to>
                                        <p:strVal val="visible"/>
                                      </p:to>
                                    </p:set>
                                    <p:animEffect transition="in" filter="wipe(down)">
                                      <p:cBhvr>
                                        <p:cTn id="15" dur="500"/>
                                        <p:tgtEl>
                                          <p:spTgt spid="8">
                                            <p:graphicEl>
                                              <a:chart seriesIdx="-4" categoryIdx="1" bldStep="category"/>
                                            </p:graphic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8">
                                            <p:graphicEl>
                                              <a:chart seriesIdx="-4" categoryIdx="2" bldStep="category"/>
                                            </p:graphicEl>
                                          </p:spTgt>
                                        </p:tgtEl>
                                        <p:attrNameLst>
                                          <p:attrName>style.visibility</p:attrName>
                                        </p:attrNameLst>
                                      </p:cBhvr>
                                      <p:to>
                                        <p:strVal val="visible"/>
                                      </p:to>
                                    </p:set>
                                    <p:animEffect transition="in" filter="wipe(down)">
                                      <p:cBhvr>
                                        <p:cTn id="19" dur="500"/>
                                        <p:tgtEl>
                                          <p:spTgt spid="8">
                                            <p:graphicEl>
                                              <a:chart seriesIdx="-4" categoryIdx="2" bldStep="category"/>
                                            </p:graphic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8">
                                            <p:graphicEl>
                                              <a:chart seriesIdx="-4" categoryIdx="3" bldStep="category"/>
                                            </p:graphicEl>
                                          </p:spTgt>
                                        </p:tgtEl>
                                        <p:attrNameLst>
                                          <p:attrName>style.visibility</p:attrName>
                                        </p:attrNameLst>
                                      </p:cBhvr>
                                      <p:to>
                                        <p:strVal val="visible"/>
                                      </p:to>
                                    </p:set>
                                    <p:animEffect transition="in" filter="wipe(down)">
                                      <p:cBhvr>
                                        <p:cTn id="23" dur="500"/>
                                        <p:tgtEl>
                                          <p:spTgt spid="8">
                                            <p:graphicEl>
                                              <a:chart seriesIdx="-4" categoryIdx="3" bldStep="category"/>
                                            </p:graphic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4">
                                            <p:graphicEl>
                                              <a:chart seriesIdx="-3" categoryIdx="-3" bldStep="gridLegend"/>
                                            </p:graphicEl>
                                          </p:spTgt>
                                        </p:tgtEl>
                                        <p:attrNameLst>
                                          <p:attrName>style.visibility</p:attrName>
                                        </p:attrNameLst>
                                      </p:cBhvr>
                                      <p:to>
                                        <p:strVal val="visible"/>
                                      </p:to>
                                    </p:set>
                                    <p:animEffect transition="in" filter="wipe(left)">
                                      <p:cBhvr>
                                        <p:cTn id="27" dur="500"/>
                                        <p:tgtEl>
                                          <p:spTgt spid="14">
                                            <p:graphicEl>
                                              <a:chart seriesIdx="-3" categoryIdx="-3" bldStep="gridLegend"/>
                                            </p:graphic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4">
                                            <p:graphicEl>
                                              <a:chart seriesIdx="0" categoryIdx="-4" bldStep="series"/>
                                            </p:graphicEl>
                                          </p:spTgt>
                                        </p:tgtEl>
                                        <p:attrNameLst>
                                          <p:attrName>style.visibility</p:attrName>
                                        </p:attrNameLst>
                                      </p:cBhvr>
                                      <p:to>
                                        <p:strVal val="visible"/>
                                      </p:to>
                                    </p:set>
                                    <p:animEffect transition="in" filter="wipe(left)">
                                      <p:cBhvr>
                                        <p:cTn id="31" dur="500"/>
                                        <p:tgtEl>
                                          <p:spTgt spid="14">
                                            <p:graphicEl>
                                              <a:chart seriesIdx="0" categoryIdx="-4" bldStep="series"/>
                                            </p:graphic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4">
                                            <p:graphicEl>
                                              <a:chart seriesIdx="1" categoryIdx="-4" bldStep="series"/>
                                            </p:graphicEl>
                                          </p:spTgt>
                                        </p:tgtEl>
                                        <p:attrNameLst>
                                          <p:attrName>style.visibility</p:attrName>
                                        </p:attrNameLst>
                                      </p:cBhvr>
                                      <p:to>
                                        <p:strVal val="visible"/>
                                      </p:to>
                                    </p:set>
                                    <p:animEffect transition="in" filter="wipe(left)">
                                      <p:cBhvr>
                                        <p:cTn id="35" dur="500"/>
                                        <p:tgtEl>
                                          <p:spTgt spid="14">
                                            <p:graphicEl>
                                              <a:chart seriesIdx="1" categoryIdx="-4" bldStep="series"/>
                                            </p:graphicEl>
                                          </p:spTgt>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4">
                                            <p:graphicEl>
                                              <a:chart seriesIdx="2" categoryIdx="-4" bldStep="series"/>
                                            </p:graphicEl>
                                          </p:spTgt>
                                        </p:tgtEl>
                                        <p:attrNameLst>
                                          <p:attrName>style.visibility</p:attrName>
                                        </p:attrNameLst>
                                      </p:cBhvr>
                                      <p:to>
                                        <p:strVal val="visible"/>
                                      </p:to>
                                    </p:set>
                                    <p:animEffect transition="in" filter="wipe(left)">
                                      <p:cBhvr>
                                        <p:cTn id="39" dur="500"/>
                                        <p:tgtEl>
                                          <p:spTgt spid="14">
                                            <p:graphicEl>
                                              <a:chart seriesIdx="2" categoryIdx="-4" bldStep="series"/>
                                            </p:graphicEl>
                                          </p:spTgt>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14">
                                            <p:graphicEl>
                                              <a:chart seriesIdx="3" categoryIdx="-4" bldStep="series"/>
                                            </p:graphicEl>
                                          </p:spTgt>
                                        </p:tgtEl>
                                        <p:attrNameLst>
                                          <p:attrName>style.visibility</p:attrName>
                                        </p:attrNameLst>
                                      </p:cBhvr>
                                      <p:to>
                                        <p:strVal val="visible"/>
                                      </p:to>
                                    </p:set>
                                    <p:animEffect transition="in" filter="wipe(left)">
                                      <p:cBhvr>
                                        <p:cTn id="43" dur="500"/>
                                        <p:tgtEl>
                                          <p:spTgt spid="14">
                                            <p:graphicEl>
                                              <a:chart seriesIdx="3" categoryIdx="-4" bldStep="series"/>
                                            </p:graphicEl>
                                          </p:spTgt>
                                        </p:tgtEl>
                                      </p:cBhvr>
                                    </p:animEffect>
                                  </p:childTnLst>
                                </p:cTn>
                              </p:par>
                            </p:childTnLst>
                          </p:cTn>
                        </p:par>
                        <p:par>
                          <p:cTn id="44" fill="hold">
                            <p:stCondLst>
                              <p:cond delay="5000"/>
                            </p:stCondLst>
                            <p:childTnLst>
                              <p:par>
                                <p:cTn id="45" presetID="22" presetClass="entr" presetSubtype="2" fill="hold" nodeType="after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wipe(right)">
                                      <p:cBhvr>
                                        <p:cTn id="47" dur="75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left)">
                                      <p:cBhvr>
                                        <p:cTn id="52" dur="750"/>
                                        <p:tgtEl>
                                          <p:spTgt spid="11"/>
                                        </p:tgtEl>
                                      </p:cBhvr>
                                    </p:animEffect>
                                  </p:childTnLst>
                                </p:cTn>
                              </p:par>
                            </p:childTnLst>
                          </p:cTn>
                        </p:par>
                        <p:par>
                          <p:cTn id="53" fill="hold">
                            <p:stCondLst>
                              <p:cond delay="750"/>
                            </p:stCondLst>
                            <p:childTnLst>
                              <p:par>
                                <p:cTn id="54" presetID="22" presetClass="entr" presetSubtype="1" fill="hold" grpId="0" nodeType="afterEffect">
                                  <p:stCondLst>
                                    <p:cond delay="1000"/>
                                  </p:stCondLst>
                                  <p:childTnLst>
                                    <p:set>
                                      <p:cBhvr>
                                        <p:cTn id="55" dur="1" fill="hold">
                                          <p:stCondLst>
                                            <p:cond delay="0"/>
                                          </p:stCondLst>
                                        </p:cTn>
                                        <p:tgtEl>
                                          <p:spTgt spid="13"/>
                                        </p:tgtEl>
                                        <p:attrNameLst>
                                          <p:attrName>style.visibility</p:attrName>
                                        </p:attrNameLst>
                                      </p:cBhvr>
                                      <p:to>
                                        <p:strVal val="visible"/>
                                      </p:to>
                                    </p:set>
                                    <p:animEffect transition="in" filter="wipe(up)">
                                      <p:cBhvr>
                                        <p:cTn id="56" dur="7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Graphic spid="8" grpId="0">
        <p:bldSub>
          <a:bldChart bld="category"/>
        </p:bldSub>
      </p:bldGraphic>
      <p:bldGraphic spid="14" grpId="0">
        <p:bldSub>
          <a:bldChart bld="series"/>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Existing Apps</a:t>
            </a:r>
            <a:endParaRPr lang="en-US" dirty="0"/>
          </a:p>
        </p:txBody>
      </p:sp>
      <p:sp>
        <p:nvSpPr>
          <p:cNvPr id="4" name="Rounded Rectangle 3"/>
          <p:cNvSpPr/>
          <p:nvPr/>
        </p:nvSpPr>
        <p:spPr>
          <a:xfrm>
            <a:off x="381000" y="1524000"/>
            <a:ext cx="3962919" cy="972207"/>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MPI or socket application</a:t>
            </a:r>
            <a:endParaRPr lang="en-US" sz="2400" dirty="0"/>
          </a:p>
        </p:txBody>
      </p:sp>
      <p:sp>
        <p:nvSpPr>
          <p:cNvPr id="5" name="Rounded Rectangle 4"/>
          <p:cNvSpPr/>
          <p:nvPr/>
        </p:nvSpPr>
        <p:spPr>
          <a:xfrm>
            <a:off x="381000" y="3048000"/>
            <a:ext cx="3936124" cy="990600"/>
          </a:xfrm>
          <a:prstGeom prst="roundRect">
            <a:avLst/>
          </a:prstGeom>
          <a:solidFill>
            <a:schemeClr val="accent6"/>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LD_PRELOAD RSOCKET conversion library</a:t>
            </a:r>
            <a:endParaRPr lang="en-US" sz="2400" dirty="0">
              <a:solidFill>
                <a:schemeClr val="tx1"/>
              </a:solidFill>
            </a:endParaRPr>
          </a:p>
        </p:txBody>
      </p:sp>
      <p:sp>
        <p:nvSpPr>
          <p:cNvPr id="6" name="Rounded Rectangle 5"/>
          <p:cNvSpPr/>
          <p:nvPr/>
        </p:nvSpPr>
        <p:spPr>
          <a:xfrm>
            <a:off x="457201" y="4248807"/>
            <a:ext cx="3859924" cy="990600"/>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RSOCKET</a:t>
            </a:r>
            <a:endParaRPr lang="en-US" sz="2400" dirty="0"/>
          </a:p>
        </p:txBody>
      </p:sp>
      <p:sp>
        <p:nvSpPr>
          <p:cNvPr id="7" name="Rounded Rectangle 6"/>
          <p:cNvSpPr/>
          <p:nvPr/>
        </p:nvSpPr>
        <p:spPr>
          <a:xfrm>
            <a:off x="2475187" y="5414139"/>
            <a:ext cx="1841937" cy="990600"/>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RDMA Verbs</a:t>
            </a:r>
            <a:endParaRPr lang="en-US" sz="2400" dirty="0"/>
          </a:p>
        </p:txBody>
      </p:sp>
      <p:sp>
        <p:nvSpPr>
          <p:cNvPr id="8" name="Rounded Rectangle 7"/>
          <p:cNvSpPr/>
          <p:nvPr/>
        </p:nvSpPr>
        <p:spPr>
          <a:xfrm>
            <a:off x="457200" y="5356333"/>
            <a:ext cx="1828800" cy="990600"/>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RDMA CM</a:t>
            </a:r>
            <a:endParaRPr lang="en-US" sz="2400" dirty="0"/>
          </a:p>
        </p:txBody>
      </p:sp>
      <p:grpSp>
        <p:nvGrpSpPr>
          <p:cNvPr id="3" name="Group 2"/>
          <p:cNvGrpSpPr/>
          <p:nvPr/>
        </p:nvGrpSpPr>
        <p:grpSpPr>
          <a:xfrm>
            <a:off x="394397" y="2667000"/>
            <a:ext cx="3949522" cy="381000"/>
            <a:chOff x="394397" y="2667000"/>
            <a:chExt cx="3949522" cy="381000"/>
          </a:xfrm>
        </p:grpSpPr>
        <p:cxnSp>
          <p:nvCxnSpPr>
            <p:cNvPr id="10" name="Straight Connector 9"/>
            <p:cNvCxnSpPr/>
            <p:nvPr/>
          </p:nvCxnSpPr>
          <p:spPr>
            <a:xfrm>
              <a:off x="394397" y="2667000"/>
              <a:ext cx="3949522" cy="0"/>
            </a:xfrm>
            <a:prstGeom prst="line">
              <a:avLst/>
            </a:prstGeom>
            <a:ln w="38100"/>
            <a:effectLst>
              <a:glow rad="63500">
                <a:schemeClr val="accent6">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394397" y="2678668"/>
              <a:ext cx="3922727" cy="369332"/>
            </a:xfrm>
            <a:prstGeom prst="rect">
              <a:avLst/>
            </a:prstGeom>
            <a:noFill/>
          </p:spPr>
          <p:txBody>
            <a:bodyPr wrap="square" rtlCol="0">
              <a:spAutoFit/>
            </a:bodyPr>
            <a:lstStyle/>
            <a:p>
              <a:pPr algn="ctr"/>
              <a:r>
                <a:rPr lang="en-US" dirty="0" smtClean="0">
                  <a:solidFill>
                    <a:schemeClr val="tx1">
                      <a:lumMod val="65000"/>
                      <a:lumOff val="35000"/>
                    </a:schemeClr>
                  </a:solidFill>
                </a:rPr>
                <a:t>Socket API</a:t>
              </a:r>
            </a:p>
          </p:txBody>
        </p:sp>
      </p:grpSp>
      <p:grpSp>
        <p:nvGrpSpPr>
          <p:cNvPr id="9" name="Group 8"/>
          <p:cNvGrpSpPr/>
          <p:nvPr/>
        </p:nvGrpSpPr>
        <p:grpSpPr>
          <a:xfrm>
            <a:off x="4561490" y="4202668"/>
            <a:ext cx="3949522" cy="369332"/>
            <a:chOff x="4561490" y="4202668"/>
            <a:chExt cx="3949522" cy="369332"/>
          </a:xfrm>
        </p:grpSpPr>
        <p:cxnSp>
          <p:nvCxnSpPr>
            <p:cNvPr id="12" name="Straight Connector 11"/>
            <p:cNvCxnSpPr/>
            <p:nvPr/>
          </p:nvCxnSpPr>
          <p:spPr>
            <a:xfrm>
              <a:off x="4561490" y="4202668"/>
              <a:ext cx="3949522" cy="0"/>
            </a:xfrm>
            <a:prstGeom prst="line">
              <a:avLst/>
            </a:prstGeom>
            <a:ln w="38100"/>
            <a:effectLst>
              <a:glow rad="63500">
                <a:schemeClr val="accent6">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4561490" y="4202668"/>
              <a:ext cx="3922727" cy="369332"/>
            </a:xfrm>
            <a:prstGeom prst="rect">
              <a:avLst/>
            </a:prstGeom>
            <a:noFill/>
          </p:spPr>
          <p:txBody>
            <a:bodyPr wrap="square" rtlCol="0">
              <a:spAutoFit/>
            </a:bodyPr>
            <a:lstStyle/>
            <a:p>
              <a:pPr algn="ctr"/>
              <a:r>
                <a:rPr lang="en-US" dirty="0" smtClean="0">
                  <a:solidFill>
                    <a:schemeClr val="tx1">
                      <a:lumMod val="65000"/>
                      <a:lumOff val="35000"/>
                    </a:schemeClr>
                  </a:solidFill>
                </a:rPr>
                <a:t>Real Socket API</a:t>
              </a:r>
            </a:p>
          </p:txBody>
        </p:sp>
      </p:grpSp>
      <p:cxnSp>
        <p:nvCxnSpPr>
          <p:cNvPr id="15" name="Elbow Connector 14"/>
          <p:cNvCxnSpPr>
            <a:stCxn id="5" idx="3"/>
            <a:endCxn id="13" idx="0"/>
          </p:cNvCxnSpPr>
          <p:nvPr/>
        </p:nvCxnSpPr>
        <p:spPr>
          <a:xfrm>
            <a:off x="4317124" y="3543300"/>
            <a:ext cx="2205730" cy="659368"/>
          </a:xfrm>
          <a:prstGeom prst="bentConnector2">
            <a:avLst/>
          </a:prstGeom>
          <a:ln w="28575">
            <a:prstDash val="sysDash"/>
            <a:tailEnd type="arrow"/>
          </a:ln>
          <a:effectLst>
            <a:glow rad="63500">
              <a:schemeClr val="accent6">
                <a:satMod val="175000"/>
                <a:alpha val="40000"/>
              </a:schemeClr>
            </a:glow>
            <a:outerShdw blurRad="40000" dist="20000" dir="5400000" rotWithShape="0">
              <a:srgbClr val="000000">
                <a:alpha val="38000"/>
              </a:srgbClr>
            </a:outerShdw>
          </a:effectLst>
        </p:spPr>
        <p:style>
          <a:lnRef idx="2">
            <a:schemeClr val="dk1"/>
          </a:lnRef>
          <a:fillRef idx="0">
            <a:schemeClr val="dk1"/>
          </a:fillRef>
          <a:effectRef idx="1">
            <a:schemeClr val="dk1"/>
          </a:effectRef>
          <a:fontRef idx="minor">
            <a:schemeClr val="tx1"/>
          </a:fontRef>
        </p:style>
      </p:cxnSp>
      <p:sp>
        <p:nvSpPr>
          <p:cNvPr id="16" name="Rounded Rectangle 15"/>
          <p:cNvSpPr/>
          <p:nvPr/>
        </p:nvSpPr>
        <p:spPr>
          <a:xfrm>
            <a:off x="5044966" y="4953000"/>
            <a:ext cx="2956033" cy="990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Limited fallback support</a:t>
            </a:r>
            <a:endParaRPr lang="en-US" sz="2400" b="1" i="1" dirty="0">
              <a:latin typeface="Arial" pitchFamily="34" charset="0"/>
              <a:cs typeface="Arial" pitchFamily="34" charset="0"/>
            </a:endParaRPr>
          </a:p>
        </p:txBody>
      </p:sp>
      <p:sp>
        <p:nvSpPr>
          <p:cNvPr id="17" name="Rounded Rectangle 16"/>
          <p:cNvSpPr/>
          <p:nvPr/>
        </p:nvSpPr>
        <p:spPr>
          <a:xfrm>
            <a:off x="5044966" y="1676400"/>
            <a:ext cx="2956034" cy="1403866"/>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Export socket calls and map them to </a:t>
            </a:r>
            <a:r>
              <a:rPr lang="en-US" sz="2400" b="1" i="1" dirty="0" err="1" smtClean="0">
                <a:latin typeface="Arial" pitchFamily="34" charset="0"/>
                <a:cs typeface="Arial" pitchFamily="34" charset="0"/>
              </a:rPr>
              <a:t>rsockets</a:t>
            </a:r>
            <a:endParaRPr lang="en-US" sz="2400" b="1" i="1" dirty="0">
              <a:latin typeface="Arial" pitchFamily="34" charset="0"/>
              <a:cs typeface="Arial" pitchFamily="34" charset="0"/>
            </a:endParaRPr>
          </a:p>
        </p:txBody>
      </p:sp>
      <p:sp>
        <p:nvSpPr>
          <p:cNvPr id="18" name="L-Shape 17"/>
          <p:cNvSpPr/>
          <p:nvPr/>
        </p:nvSpPr>
        <p:spPr>
          <a:xfrm flipV="1">
            <a:off x="381000" y="4172607"/>
            <a:ext cx="4038600" cy="2232132"/>
          </a:xfrm>
          <a:prstGeom prst="corner">
            <a:avLst>
              <a:gd name="adj1" fmla="val 51883"/>
              <a:gd name="adj2" fmla="val 90044"/>
            </a:avLst>
          </a:prstGeom>
          <a:noFill/>
          <a:ln w="28575">
            <a:solidFill>
              <a:schemeClr val="tx1"/>
            </a:solidFill>
            <a:prstDash val="sysDash"/>
          </a:ln>
          <a:effectLst>
            <a:glow rad="63500">
              <a:schemeClr val="accent1">
                <a:satMod val="175000"/>
                <a:alpha val="40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732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anim calcmode="lin" valueType="num">
                                      <p:cBhvr>
                                        <p:cTn id="14" dur="500" fill="hold"/>
                                        <p:tgtEl>
                                          <p:spTgt spid="3"/>
                                        </p:tgtEl>
                                        <p:attrNameLst>
                                          <p:attrName>ppt_x</p:attrName>
                                        </p:attrNameLst>
                                      </p:cBhvr>
                                      <p:tavLst>
                                        <p:tav tm="0">
                                          <p:val>
                                            <p:strVal val="#ppt_x"/>
                                          </p:val>
                                        </p:tav>
                                        <p:tav tm="100000">
                                          <p:val>
                                            <p:strVal val="#ppt_x"/>
                                          </p:val>
                                        </p:tav>
                                      </p:tavLst>
                                    </p:anim>
                                    <p:anim calcmode="lin" valueType="num">
                                      <p:cBhvr>
                                        <p:cTn id="15" dur="500" fill="hold"/>
                                        <p:tgtEl>
                                          <p:spTgt spid="3"/>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75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left)">
                                      <p:cBhvr>
                                        <p:cTn id="24" dur="250"/>
                                        <p:tgtEl>
                                          <p:spTgt spid="15"/>
                                        </p:tgtEl>
                                      </p:cBhvr>
                                    </p:animEffect>
                                  </p:childTnLst>
                                </p:cTn>
                              </p:par>
                            </p:childTnLst>
                          </p:cTn>
                        </p:par>
                        <p:par>
                          <p:cTn id="25" fill="hold">
                            <p:stCondLst>
                              <p:cond delay="250"/>
                            </p:stCondLst>
                            <p:childTnLst>
                              <p:par>
                                <p:cTn id="26" presetID="22" presetClass="entr" presetSubtype="1" fill="hold"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500"/>
                                        <p:tgtEl>
                                          <p:spTgt spid="9"/>
                                        </p:tgtEl>
                                      </p:cBhvr>
                                    </p:animEffect>
                                  </p:childTnLst>
                                </p:cTn>
                              </p:par>
                            </p:childTnLst>
                          </p:cTn>
                        </p:par>
                        <p:par>
                          <p:cTn id="29" fill="hold">
                            <p:stCondLst>
                              <p:cond delay="750"/>
                            </p:stCondLst>
                            <p:childTnLst>
                              <p:par>
                                <p:cTn id="30" presetID="22" presetClass="entr" presetSubtype="1"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up)">
                                      <p:cBhvr>
                                        <p:cTn id="32"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1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IMB - Intel MPI Benchmarks</a:t>
            </a:r>
            <a:endParaRPr lang="en-US" dirty="0"/>
          </a:p>
        </p:txBody>
      </p:sp>
      <p:sp>
        <p:nvSpPr>
          <p:cNvPr id="3" name="Content Placeholder 2"/>
          <p:cNvSpPr>
            <a:spLocks noGrp="1"/>
          </p:cNvSpPr>
          <p:nvPr>
            <p:ph idx="1"/>
          </p:nvPr>
        </p:nvSpPr>
        <p:spPr/>
        <p:txBody>
          <a:bodyPr/>
          <a:lstStyle/>
          <a:p>
            <a:r>
              <a:rPr lang="en-US" dirty="0" smtClean="0"/>
              <a:t>Measure important MPI functionality</a:t>
            </a:r>
          </a:p>
          <a:p>
            <a:r>
              <a:rPr lang="en-US" dirty="0" smtClean="0"/>
              <a:t>Results for arbitrarily selected sizes</a:t>
            </a:r>
          </a:p>
          <a:p>
            <a:r>
              <a:rPr lang="en-US" dirty="0" err="1" smtClean="0"/>
              <a:t>IPoIB</a:t>
            </a:r>
            <a:r>
              <a:rPr lang="en-US" dirty="0" smtClean="0"/>
              <a:t> performance was much worse</a:t>
            </a:r>
          </a:p>
          <a:p>
            <a:pPr lvl="1"/>
            <a:r>
              <a:rPr lang="en-US" dirty="0" smtClean="0"/>
              <a:t>Omitted for space</a:t>
            </a:r>
          </a:p>
          <a:p>
            <a:r>
              <a:rPr lang="en-US" dirty="0" smtClean="0"/>
              <a:t>SDP tests failed for 64 ranks</a:t>
            </a:r>
          </a:p>
          <a:p>
            <a:pPr lvl="1"/>
            <a:r>
              <a:rPr lang="en-US" dirty="0" smtClean="0"/>
              <a:t>Had lower performance for fewer ranks</a:t>
            </a:r>
          </a:p>
        </p:txBody>
      </p:sp>
      <p:sp>
        <p:nvSpPr>
          <p:cNvPr id="9" name="Rounded Rectangle 8"/>
          <p:cNvSpPr/>
          <p:nvPr/>
        </p:nvSpPr>
        <p:spPr>
          <a:xfrm>
            <a:off x="2057400" y="5197366"/>
            <a:ext cx="4953000" cy="1127234"/>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smtClean="0">
                <a:latin typeface="Arial" pitchFamily="34" charset="0"/>
                <a:cs typeface="Arial" pitchFamily="34" charset="0"/>
              </a:rPr>
              <a:t>Results in microseconds - </a:t>
            </a:r>
            <a:r>
              <a:rPr lang="en-US" sz="2800" b="1" i="1" dirty="0" smtClean="0">
                <a:solidFill>
                  <a:schemeClr val="accent6"/>
                </a:solidFill>
                <a:latin typeface="Arial" pitchFamily="34" charset="0"/>
                <a:cs typeface="Arial" pitchFamily="34" charset="0"/>
              </a:rPr>
              <a:t>lower is better</a:t>
            </a:r>
            <a:endParaRPr lang="en-US" sz="2800" b="1" i="1" dirty="0">
              <a:solidFill>
                <a:schemeClr val="accent6"/>
              </a:solidFill>
              <a:latin typeface="Arial" pitchFamily="34" charset="0"/>
              <a:cs typeface="Arial" pitchFamily="34" charset="0"/>
            </a:endParaRPr>
          </a:p>
        </p:txBody>
      </p:sp>
    </p:spTree>
    <p:extLst>
      <p:ext uri="{BB962C8B-B14F-4D97-AF65-F5344CB8AC3E}">
        <p14:creationId xmlns:p14="http://schemas.microsoft.com/office/powerpoint/2010/main" val="338271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750"/>
                                        <p:tgtEl>
                                          <p:spTgt spid="3">
                                            <p:txEl>
                                              <p:pRg st="1" end="1"/>
                                            </p:tx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750"/>
                                        <p:tgtEl>
                                          <p:spTgt spid="3">
                                            <p:txEl>
                                              <p:pRg st="2" end="2"/>
                                            </p:txEl>
                                          </p:spTgt>
                                        </p:tgtEl>
                                      </p:cBhvr>
                                    </p:animEffect>
                                  </p:childTnLst>
                                </p:cTn>
                              </p:par>
                            </p:childTnLst>
                          </p:cTn>
                        </p:par>
                        <p:par>
                          <p:cTn id="16" fill="hold">
                            <p:stCondLst>
                              <p:cond delay="225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750"/>
                                        <p:tgtEl>
                                          <p:spTgt spid="3">
                                            <p:txEl>
                                              <p:pRg st="3" end="3"/>
                                            </p:txEl>
                                          </p:spTgt>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750"/>
                                        <p:tgtEl>
                                          <p:spTgt spid="3">
                                            <p:txEl>
                                              <p:pRg st="4" end="4"/>
                                            </p:txEl>
                                          </p:spTgt>
                                        </p:tgtEl>
                                      </p:cBhvr>
                                    </p:animEffect>
                                  </p:childTnLst>
                                </p:cTn>
                              </p:par>
                            </p:childTnLst>
                          </p:cTn>
                        </p:par>
                        <p:par>
                          <p:cTn id="24" fill="hold">
                            <p:stCondLst>
                              <p:cond delay="3750"/>
                            </p:stCondLst>
                            <p:childTnLst>
                              <p:par>
                                <p:cTn id="25" presetID="22" presetClass="entr" presetSubtype="8"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750"/>
                                        <p:tgtEl>
                                          <p:spTgt spid="3">
                                            <p:txEl>
                                              <p:pRg st="5" end="5"/>
                                            </p:txEl>
                                          </p:spTgt>
                                        </p:tgtEl>
                                      </p:cBhvr>
                                    </p:animEffect>
                                  </p:childTnLst>
                                </p:cTn>
                              </p:par>
                            </p:childTnLst>
                          </p:cTn>
                        </p:par>
                        <p:par>
                          <p:cTn id="28" fill="hold">
                            <p:stCondLst>
                              <p:cond delay="4500"/>
                            </p:stCondLst>
                            <p:childTnLst>
                              <p:par>
                                <p:cTn id="29" presetID="22" presetClass="entr" presetSubtype="8"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1150282275"/>
              </p:ext>
            </p:extLst>
          </p:nvPr>
        </p:nvGraphicFramePr>
        <p:xfrm>
          <a:off x="5793722" y="1282263"/>
          <a:ext cx="3213643" cy="2743200"/>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2"/>
          <p:cNvGrpSpPr/>
          <p:nvPr/>
        </p:nvGrpSpPr>
        <p:grpSpPr>
          <a:xfrm>
            <a:off x="2362200" y="1400176"/>
            <a:ext cx="6400800" cy="5000624"/>
            <a:chOff x="2362200" y="1400176"/>
            <a:chExt cx="6400800" cy="5000624"/>
          </a:xfrm>
        </p:grpSpPr>
        <p:sp>
          <p:nvSpPr>
            <p:cNvPr id="18" name="Rectangle 17"/>
            <p:cNvSpPr/>
            <p:nvPr/>
          </p:nvSpPr>
          <p:spPr>
            <a:xfrm>
              <a:off x="6248400" y="1876424"/>
              <a:ext cx="1219200" cy="1828800"/>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895600" y="1400176"/>
              <a:ext cx="762000" cy="1752600"/>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3200400" y="3996559"/>
              <a:ext cx="762000" cy="1892273"/>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362200" y="4032607"/>
              <a:ext cx="381000" cy="1841937"/>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6934200" y="4419600"/>
              <a:ext cx="1828800" cy="1981200"/>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4419600" y="3983832"/>
              <a:ext cx="1219200" cy="1892273"/>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aphicFrame>
        <p:nvGraphicFramePr>
          <p:cNvPr id="8" name="Chart 7"/>
          <p:cNvGraphicFramePr>
            <a:graphicFrameLocks/>
          </p:cNvGraphicFramePr>
          <p:nvPr>
            <p:extLst>
              <p:ext uri="{D42A27DB-BD31-4B8C-83A1-F6EECF244321}">
                <p14:modId xmlns:p14="http://schemas.microsoft.com/office/powerpoint/2010/main" val="3662104995"/>
              </p:ext>
            </p:extLst>
          </p:nvPr>
        </p:nvGraphicFramePr>
        <p:xfrm>
          <a:off x="152400" y="1253359"/>
          <a:ext cx="5641322"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IMB Results</a:t>
            </a:r>
            <a:endParaRPr lang="en-US" dirty="0"/>
          </a:p>
        </p:txBody>
      </p:sp>
      <p:graphicFrame>
        <p:nvGraphicFramePr>
          <p:cNvPr id="12" name="Chart 11"/>
          <p:cNvGraphicFramePr>
            <a:graphicFrameLocks/>
          </p:cNvGraphicFramePr>
          <p:nvPr>
            <p:extLst>
              <p:ext uri="{D42A27DB-BD31-4B8C-83A1-F6EECF244321}">
                <p14:modId xmlns:p14="http://schemas.microsoft.com/office/powerpoint/2010/main" val="2591526258"/>
              </p:ext>
            </p:extLst>
          </p:nvPr>
        </p:nvGraphicFramePr>
        <p:xfrm>
          <a:off x="5791200" y="3962400"/>
          <a:ext cx="32004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2258487854"/>
              </p:ext>
            </p:extLst>
          </p:nvPr>
        </p:nvGraphicFramePr>
        <p:xfrm>
          <a:off x="152400" y="3810000"/>
          <a:ext cx="5641322" cy="28956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8072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750"/>
                                        <p:tgtEl>
                                          <p:spTgt spid="8"/>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750"/>
                                        <p:tgtEl>
                                          <p:spTgt spid="11"/>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750"/>
                                        <p:tgtEl>
                                          <p:spTgt spid="13"/>
                                        </p:tgtEl>
                                      </p:cBhvr>
                                    </p:animEffect>
                                  </p:childTnLst>
                                </p:cTn>
                              </p:par>
                            </p:childTnLst>
                          </p:cTn>
                        </p:par>
                        <p:par>
                          <p:cTn id="16" fill="hold">
                            <p:stCondLst>
                              <p:cond delay="2250"/>
                            </p:stCondLst>
                            <p:childTnLst>
                              <p:par>
                                <p:cTn id="17" presetID="22" presetClass="entr" presetSubtype="4"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75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left)">
                                      <p:cBhvr>
                                        <p:cTn id="24"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Graphic spid="8" grpId="0">
        <p:bldAsOne/>
      </p:bldGraphic>
      <p:bldGraphic spid="12" grpId="0">
        <p:bldAsOne/>
      </p:bldGraphic>
      <p:bldGraphic spid="13"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1371600" y="1473994"/>
            <a:ext cx="6172200" cy="4402932"/>
            <a:chOff x="1371600" y="1473994"/>
            <a:chExt cx="6172200" cy="4402932"/>
          </a:xfrm>
        </p:grpSpPr>
        <p:sp>
          <p:nvSpPr>
            <p:cNvPr id="3" name="Rectangle 2"/>
            <p:cNvSpPr/>
            <p:nvPr/>
          </p:nvSpPr>
          <p:spPr>
            <a:xfrm>
              <a:off x="1371600" y="1473994"/>
              <a:ext cx="3429000" cy="1726406"/>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157536" y="4114800"/>
              <a:ext cx="2057400" cy="1762126"/>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6324600" y="1533522"/>
              <a:ext cx="1219200" cy="2074070"/>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5257800" y="1473994"/>
              <a:ext cx="381000" cy="1726406"/>
            </a:xfrm>
            <a:prstGeom prst="rect">
              <a:avLst/>
            </a:prstGeom>
            <a:solidFill>
              <a:schemeClr val="accent1">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smtClean="0"/>
              <a:t>IMB Results</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885980991"/>
              </p:ext>
            </p:extLst>
          </p:nvPr>
        </p:nvGraphicFramePr>
        <p:xfrm>
          <a:off x="78581" y="1295400"/>
          <a:ext cx="5715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229031922"/>
              </p:ext>
            </p:extLst>
          </p:nvPr>
        </p:nvGraphicFramePr>
        <p:xfrm>
          <a:off x="5715000" y="1181100"/>
          <a:ext cx="3338513"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110958849"/>
              </p:ext>
            </p:extLst>
          </p:nvPr>
        </p:nvGraphicFramePr>
        <p:xfrm>
          <a:off x="76200" y="3962400"/>
          <a:ext cx="5715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3846834532"/>
              </p:ext>
            </p:extLst>
          </p:nvPr>
        </p:nvGraphicFramePr>
        <p:xfrm>
          <a:off x="5743575" y="3962400"/>
          <a:ext cx="3309937"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2265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750"/>
                                        <p:tgtEl>
                                          <p:spTgt spid="4"/>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750"/>
                                        <p:tgtEl>
                                          <p:spTgt spid="5"/>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750"/>
                                        <p:tgtEl>
                                          <p:spTgt spid="6"/>
                                        </p:tgtEl>
                                      </p:cBhvr>
                                    </p:animEffect>
                                  </p:childTnLst>
                                </p:cTn>
                              </p:par>
                            </p:childTnLst>
                          </p:cTn>
                        </p:par>
                        <p:par>
                          <p:cTn id="16" fill="hold">
                            <p:stCondLst>
                              <p:cond delay="2250"/>
                            </p:stCondLst>
                            <p:childTnLst>
                              <p:par>
                                <p:cTn id="17" presetID="22" presetClass="entr" presetSubtype="4"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75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Graphic spid="6" grpId="0">
        <p:bldAsOne/>
      </p:bldGraphic>
      <p:bldGraphic spid="7"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a “Real” App?</a:t>
            </a:r>
            <a:endParaRPr lang="en-US" dirty="0"/>
          </a:p>
        </p:txBody>
      </p:sp>
      <p:sp>
        <p:nvSpPr>
          <p:cNvPr id="3" name="Content Placeholder 2"/>
          <p:cNvSpPr>
            <a:spLocks noGrp="1"/>
          </p:cNvSpPr>
          <p:nvPr>
            <p:ph idx="1"/>
          </p:nvPr>
        </p:nvSpPr>
        <p:spPr/>
        <p:txBody>
          <a:bodyPr/>
          <a:lstStyle/>
          <a:p>
            <a:r>
              <a:rPr lang="en-US" dirty="0" smtClean="0"/>
              <a:t>HPC Challenge benchmarks</a:t>
            </a:r>
          </a:p>
          <a:p>
            <a:pPr lvl="1"/>
            <a:r>
              <a:rPr lang="en-US" dirty="0" smtClean="0"/>
              <a:t>Set of higher-level benchmarks</a:t>
            </a:r>
          </a:p>
          <a:p>
            <a:r>
              <a:rPr lang="en-US" dirty="0" smtClean="0"/>
              <a:t>As close to a “real” app that I could easily run</a:t>
            </a:r>
          </a:p>
          <a:p>
            <a:r>
              <a:rPr lang="en-US" dirty="0" smtClean="0"/>
              <a:t>Selected results reported</a:t>
            </a:r>
          </a:p>
          <a:p>
            <a:pPr lvl="1"/>
            <a:r>
              <a:rPr lang="en-US" dirty="0" smtClean="0"/>
              <a:t>SDP failed to run</a:t>
            </a:r>
          </a:p>
          <a:p>
            <a:pPr lvl="1"/>
            <a:r>
              <a:rPr lang="en-US" dirty="0" err="1" smtClean="0"/>
              <a:t>IPoIB</a:t>
            </a:r>
            <a:r>
              <a:rPr lang="en-US" dirty="0" smtClean="0"/>
              <a:t> results included</a:t>
            </a:r>
          </a:p>
          <a:p>
            <a:pPr lvl="1"/>
            <a:endParaRPr lang="en-US" dirty="0" smtClean="0"/>
          </a:p>
        </p:txBody>
      </p:sp>
    </p:spTree>
    <p:extLst>
      <p:ext uri="{BB962C8B-B14F-4D97-AF65-F5344CB8AC3E}">
        <p14:creationId xmlns:p14="http://schemas.microsoft.com/office/powerpoint/2010/main" val="338844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750"/>
                                        <p:tgtEl>
                                          <p:spTgt spid="3">
                                            <p:txEl>
                                              <p:pRg st="1" end="1"/>
                                            </p:tx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750"/>
                                        <p:tgtEl>
                                          <p:spTgt spid="3">
                                            <p:txEl>
                                              <p:pRg st="2" end="2"/>
                                            </p:txEl>
                                          </p:spTgt>
                                        </p:tgtEl>
                                      </p:cBhvr>
                                    </p:animEffect>
                                  </p:childTnLst>
                                </p:cTn>
                              </p:par>
                            </p:childTnLst>
                          </p:cTn>
                        </p:par>
                        <p:par>
                          <p:cTn id="16" fill="hold">
                            <p:stCondLst>
                              <p:cond delay="225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750"/>
                                        <p:tgtEl>
                                          <p:spTgt spid="3">
                                            <p:txEl>
                                              <p:pRg st="3" end="3"/>
                                            </p:txEl>
                                          </p:spTgt>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750"/>
                                        <p:tgtEl>
                                          <p:spTgt spid="3">
                                            <p:txEl>
                                              <p:pRg st="4" end="4"/>
                                            </p:txEl>
                                          </p:spTgt>
                                        </p:tgtEl>
                                      </p:cBhvr>
                                    </p:animEffect>
                                  </p:childTnLst>
                                </p:cTn>
                              </p:par>
                            </p:childTnLst>
                          </p:cTn>
                        </p:par>
                        <p:par>
                          <p:cTn id="24" fill="hold">
                            <p:stCondLst>
                              <p:cond delay="3750"/>
                            </p:stCondLst>
                            <p:childTnLst>
                              <p:par>
                                <p:cTn id="25" presetID="22" presetClass="entr" presetSubtype="8"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7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 </a:t>
            </a:r>
            <a:r>
              <a:rPr lang="en-US" i="1" dirty="0" smtClean="0"/>
              <a:t>Programming</a:t>
            </a:r>
            <a:r>
              <a:rPr lang="en-US" dirty="0" smtClean="0"/>
              <a:t> to Verbs</a:t>
            </a:r>
            <a:endParaRPr lang="en-US" dirty="0"/>
          </a:p>
        </p:txBody>
      </p:sp>
      <p:sp>
        <p:nvSpPr>
          <p:cNvPr id="3" name="Content Placeholder 2"/>
          <p:cNvSpPr>
            <a:spLocks noGrp="1"/>
          </p:cNvSpPr>
          <p:nvPr>
            <p:ph idx="1"/>
          </p:nvPr>
        </p:nvSpPr>
        <p:spPr/>
        <p:txBody>
          <a:bodyPr>
            <a:noAutofit/>
          </a:bodyPr>
          <a:lstStyle/>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ibv_device</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dev_list</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ibv_context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 = NULL;</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ibv_device_attr</a:t>
            </a:r>
            <a:r>
              <a:rPr lang="en-US" sz="1400" dirty="0">
                <a:latin typeface="Courier New" pitchFamily="49" charset="0"/>
                <a:cs typeface="Courier New" pitchFamily="49" charset="0"/>
              </a:rPr>
              <a:t> </a:t>
            </a:r>
            <a:r>
              <a:rPr lang="en-US" sz="1400" dirty="0" err="1" smtClean="0">
                <a:latin typeface="Courier New" pitchFamily="49" charset="0"/>
                <a:cs typeface="Courier New" pitchFamily="49" charset="0"/>
              </a:rPr>
              <a:t>dev_attr</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ibv_port_attr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port_attr</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int</a:t>
            </a:r>
            <a:r>
              <a:rPr lang="en-US" sz="1400" dirty="0">
                <a:latin typeface="Courier New" pitchFamily="49" charset="0"/>
                <a:cs typeface="Courier New" pitchFamily="49" charset="0"/>
              </a:rPr>
              <a:t> i, p, ret;</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dev_list</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ibv_get_device_list</a:t>
            </a:r>
            <a:r>
              <a:rPr lang="en-US" sz="1400" dirty="0">
                <a:latin typeface="Courier New" pitchFamily="49" charset="0"/>
                <a:cs typeface="Courier New" pitchFamily="49" charset="0"/>
              </a:rPr>
              <a:t>(NULL);</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dev_list</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a:p>
            <a:pPr marL="0" indent="0">
              <a:buNone/>
            </a:pPr>
            <a:r>
              <a:rPr lang="en-US" sz="1400" dirty="0">
                <a:latin typeface="Courier New" pitchFamily="49" charset="0"/>
                <a:cs typeface="Courier New" pitchFamily="49" charset="0"/>
              </a:rPr>
              <a:t>	</a:t>
            </a:r>
          </a:p>
          <a:p>
            <a:pPr marL="0" indent="0">
              <a:buNone/>
            </a:pPr>
            <a:r>
              <a:rPr lang="en-US" sz="1400" dirty="0">
                <a:latin typeface="Courier New" pitchFamily="49" charset="0"/>
                <a:cs typeface="Courier New" pitchFamily="49" charset="0"/>
              </a:rPr>
              <a:t>for (i = 0; </a:t>
            </a:r>
            <a:r>
              <a:rPr lang="en-US" sz="1400" dirty="0" err="1">
                <a:latin typeface="Courier New" pitchFamily="49" charset="0"/>
                <a:cs typeface="Courier New" pitchFamily="49" charset="0"/>
              </a:rPr>
              <a:t>dev_list</a:t>
            </a:r>
            <a:r>
              <a:rPr lang="en-US" sz="1400" dirty="0">
                <a:latin typeface="Courier New" pitchFamily="49" charset="0"/>
                <a:cs typeface="Courier New" pitchFamily="49" charset="0"/>
              </a:rPr>
              <a:t>[i]; i++) {</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ibv_open_device</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dev_list</a:t>
            </a:r>
            <a:r>
              <a:rPr lang="en-US" sz="1400" dirty="0">
                <a:latin typeface="Courier New" pitchFamily="49" charset="0"/>
                <a:cs typeface="Courier New" pitchFamily="49" charset="0"/>
              </a:rPr>
              <a:t>[i]);</a:t>
            </a:r>
          </a:p>
          <a:p>
            <a:pPr marL="0" indent="0">
              <a:buNone/>
            </a:pPr>
            <a:r>
              <a:rPr lang="en-US" sz="1400" dirty="0">
                <a:latin typeface="Courier New" pitchFamily="49" charset="0"/>
                <a:cs typeface="Courier New" pitchFamily="49" charset="0"/>
              </a:rPr>
              <a:t>	if (!</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ret = </a:t>
            </a:r>
            <a:r>
              <a:rPr lang="en-US" sz="1400" dirty="0" err="1">
                <a:latin typeface="Courier New" pitchFamily="49" charset="0"/>
                <a:cs typeface="Courier New" pitchFamily="49" charset="0"/>
              </a:rPr>
              <a:t>ibv_query_device</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 </a:t>
            </a:r>
            <a:r>
              <a:rPr lang="en-US" sz="1400" dirty="0" smtClean="0">
                <a:latin typeface="Courier New" pitchFamily="49" charset="0"/>
                <a:cs typeface="Courier New" pitchFamily="49" charset="0"/>
              </a:rPr>
              <a:t>&amp;</a:t>
            </a:r>
            <a:r>
              <a:rPr lang="en-US" sz="1400" dirty="0" err="1" smtClean="0">
                <a:latin typeface="Courier New" pitchFamily="49" charset="0"/>
                <a:cs typeface="Courier New" pitchFamily="49" charset="0"/>
              </a:rPr>
              <a:t>dev_attr</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if (ret)</a:t>
            </a:r>
          </a:p>
          <a:p>
            <a:pPr marL="0" indent="0">
              <a:buNone/>
            </a:pPr>
            <a:r>
              <a:rPr lang="en-US" sz="1400" dirty="0">
                <a:latin typeface="Courier New" pitchFamily="49" charset="0"/>
                <a:cs typeface="Courier New" pitchFamily="49" charset="0"/>
              </a:rPr>
              <a:t>		error</a:t>
            </a:r>
            <a:r>
              <a:rPr lang="en-US" sz="1400" dirty="0" smtClean="0">
                <a:latin typeface="Courier New" pitchFamily="49" charset="0"/>
                <a:cs typeface="Courier New" pitchFamily="49" charset="0"/>
              </a:rPr>
              <a:t>();</a:t>
            </a:r>
            <a:endParaRPr lang="en-US" sz="1400" dirty="0">
              <a:latin typeface="Courier New" pitchFamily="49" charset="0"/>
              <a:cs typeface="Courier New" pitchFamily="49" charset="0"/>
            </a:endParaRPr>
          </a:p>
        </p:txBody>
      </p:sp>
      <p:sp>
        <p:nvSpPr>
          <p:cNvPr id="5" name="Rounded Rectangle 4"/>
          <p:cNvSpPr/>
          <p:nvPr/>
        </p:nvSpPr>
        <p:spPr>
          <a:xfrm>
            <a:off x="5181600" y="2667000"/>
            <a:ext cx="3352800" cy="990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Get a list of devices and their attributes</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149630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5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50"/>
                                        <p:tgtEl>
                                          <p:spTgt spid="3">
                                            <p:txEl>
                                              <p:pRg st="1" end="1"/>
                                            </p:txEl>
                                          </p:spTgt>
                                        </p:tgtEl>
                                      </p:cBhvr>
                                    </p:animEffect>
                                  </p:childTnLst>
                                </p:cTn>
                              </p:par>
                            </p:childTnLst>
                          </p:cTn>
                        </p:par>
                        <p:par>
                          <p:cTn id="16" fill="hold">
                            <p:stCondLst>
                              <p:cond delay="125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50"/>
                                        <p:tgtEl>
                                          <p:spTgt spid="3">
                                            <p:txEl>
                                              <p:pRg st="2" end="2"/>
                                            </p:txEl>
                                          </p:spTgt>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50"/>
                                        <p:tgtEl>
                                          <p:spTgt spid="3">
                                            <p:txEl>
                                              <p:pRg st="3" end="3"/>
                                            </p:txEl>
                                          </p:spTgt>
                                        </p:tgtEl>
                                      </p:cBhvr>
                                    </p:animEffect>
                                  </p:childTnLst>
                                </p:cTn>
                              </p:par>
                            </p:childTnLst>
                          </p:cTn>
                        </p:par>
                        <p:par>
                          <p:cTn id="24" fill="hold">
                            <p:stCondLst>
                              <p:cond delay="175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50"/>
                                        <p:tgtEl>
                                          <p:spTgt spid="3">
                                            <p:txEl>
                                              <p:pRg st="4" end="4"/>
                                            </p:txEl>
                                          </p:spTgt>
                                        </p:tgtEl>
                                      </p:cBhvr>
                                    </p:animEffect>
                                  </p:childTnLst>
                                </p:cTn>
                              </p:par>
                            </p:childTnLst>
                          </p:cTn>
                        </p:par>
                        <p:par>
                          <p:cTn id="28" fill="hold">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50"/>
                                        <p:tgtEl>
                                          <p:spTgt spid="3">
                                            <p:txEl>
                                              <p:pRg st="6" end="6"/>
                                            </p:txEl>
                                          </p:spTgt>
                                        </p:tgtEl>
                                      </p:cBhvr>
                                    </p:animEffect>
                                  </p:childTnLst>
                                </p:cTn>
                              </p:par>
                            </p:childTnLst>
                          </p:cTn>
                        </p:par>
                        <p:par>
                          <p:cTn id="32" fill="hold">
                            <p:stCondLst>
                              <p:cond delay="225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50"/>
                                        <p:tgtEl>
                                          <p:spTgt spid="3">
                                            <p:txEl>
                                              <p:pRg st="7" end="7"/>
                                            </p:txEl>
                                          </p:spTgt>
                                        </p:tgtEl>
                                      </p:cBhvr>
                                    </p:animEffect>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50"/>
                                        <p:tgtEl>
                                          <p:spTgt spid="3">
                                            <p:txEl>
                                              <p:pRg st="8" end="8"/>
                                            </p:txEl>
                                          </p:spTgt>
                                        </p:tgtEl>
                                      </p:cBhvr>
                                    </p:animEffect>
                                  </p:childTnLst>
                                </p:cTn>
                              </p:par>
                            </p:childTnLst>
                          </p:cTn>
                        </p:par>
                        <p:par>
                          <p:cTn id="40" fill="hold">
                            <p:stCondLst>
                              <p:cond delay="2750"/>
                            </p:stCondLst>
                            <p:childTnLst>
                              <p:par>
                                <p:cTn id="41" presetID="10" presetClass="entr" presetSubtype="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250"/>
                                        <p:tgtEl>
                                          <p:spTgt spid="3">
                                            <p:txEl>
                                              <p:pRg st="9" end="9"/>
                                            </p:txEl>
                                          </p:spTgt>
                                        </p:tgtEl>
                                      </p:cBhvr>
                                    </p:animEffect>
                                  </p:childTnLst>
                                </p:cTn>
                              </p:par>
                            </p:childTnLst>
                          </p:cTn>
                        </p:par>
                        <p:par>
                          <p:cTn id="44" fill="hold">
                            <p:stCondLst>
                              <p:cond delay="3000"/>
                            </p:stCondLst>
                            <p:childTnLst>
                              <p:par>
                                <p:cTn id="45" presetID="10" presetClass="entr" presetSubtype="0"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50"/>
                                        <p:tgtEl>
                                          <p:spTgt spid="3">
                                            <p:txEl>
                                              <p:pRg st="10" end="10"/>
                                            </p:txEl>
                                          </p:spTgt>
                                        </p:tgtEl>
                                      </p:cBhvr>
                                    </p:animEffect>
                                  </p:childTnLst>
                                </p:cTn>
                              </p:par>
                            </p:childTnLst>
                          </p:cTn>
                        </p:par>
                        <p:par>
                          <p:cTn id="48" fill="hold">
                            <p:stCondLst>
                              <p:cond delay="3250"/>
                            </p:stCondLst>
                            <p:childTnLst>
                              <p:par>
                                <p:cTn id="49" presetID="10" presetClass="entr" presetSubtype="0" fill="hold" grpId="0" nodeType="after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Effect transition="in" filter="fade">
                                      <p:cBhvr>
                                        <p:cTn id="51" dur="250"/>
                                        <p:tgtEl>
                                          <p:spTgt spid="3">
                                            <p:txEl>
                                              <p:pRg st="11" end="11"/>
                                            </p:txEl>
                                          </p:spTgt>
                                        </p:tgtEl>
                                      </p:cBhvr>
                                    </p:animEffect>
                                  </p:childTnLst>
                                </p:cTn>
                              </p:par>
                            </p:childTnLst>
                          </p:cTn>
                        </p:par>
                        <p:par>
                          <p:cTn id="52" fill="hold">
                            <p:stCondLst>
                              <p:cond delay="3500"/>
                            </p:stCondLst>
                            <p:childTnLst>
                              <p:par>
                                <p:cTn id="53" presetID="10" presetClass="entr" presetSubtype="0" fill="hold" grpId="0" nodeType="after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fade">
                                      <p:cBhvr>
                                        <p:cTn id="55" dur="250"/>
                                        <p:tgtEl>
                                          <p:spTgt spid="3">
                                            <p:txEl>
                                              <p:pRg st="12" end="12"/>
                                            </p:txEl>
                                          </p:spTgt>
                                        </p:tgtEl>
                                      </p:cBhvr>
                                    </p:animEffect>
                                  </p:childTnLst>
                                </p:cTn>
                              </p:par>
                            </p:childTnLst>
                          </p:cTn>
                        </p:par>
                        <p:par>
                          <p:cTn id="56" fill="hold">
                            <p:stCondLst>
                              <p:cond delay="3750"/>
                            </p:stCondLst>
                            <p:childTnLst>
                              <p:par>
                                <p:cTn id="57" presetID="10" presetClass="entr" presetSubtype="0" fill="hold" grpId="0" nodeType="after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Effect transition="in" filter="fade">
                                      <p:cBhvr>
                                        <p:cTn id="59" dur="250"/>
                                        <p:tgtEl>
                                          <p:spTgt spid="3">
                                            <p:txEl>
                                              <p:pRg st="13" end="13"/>
                                            </p:txEl>
                                          </p:spTgt>
                                        </p:tgtEl>
                                      </p:cBhvr>
                                    </p:animEffect>
                                  </p:childTnLst>
                                </p:cTn>
                              </p:par>
                            </p:childTnLst>
                          </p:cTn>
                        </p:par>
                        <p:par>
                          <p:cTn id="60" fill="hold">
                            <p:stCondLst>
                              <p:cond delay="4000"/>
                            </p:stCondLst>
                            <p:childTnLst>
                              <p:par>
                                <p:cTn id="61" presetID="10" presetClass="entr" presetSubtype="0" fill="hold" grpId="0" nodeType="after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animEffect transition="in" filter="fade">
                                      <p:cBhvr>
                                        <p:cTn id="63" dur="250"/>
                                        <p:tgtEl>
                                          <p:spTgt spid="3">
                                            <p:txEl>
                                              <p:pRg st="15" end="15"/>
                                            </p:txEl>
                                          </p:spTgt>
                                        </p:tgtEl>
                                      </p:cBhvr>
                                    </p:animEffect>
                                  </p:childTnLst>
                                </p:cTn>
                              </p:par>
                            </p:childTnLst>
                          </p:cTn>
                        </p:par>
                        <p:par>
                          <p:cTn id="64" fill="hold">
                            <p:stCondLst>
                              <p:cond delay="4250"/>
                            </p:stCondLst>
                            <p:childTnLst>
                              <p:par>
                                <p:cTn id="65" presetID="10" presetClass="entr" presetSubtype="0" fill="hold" grpId="0" nodeType="after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animEffect transition="in" filter="fade">
                                      <p:cBhvr>
                                        <p:cTn id="67" dur="250"/>
                                        <p:tgtEl>
                                          <p:spTgt spid="3">
                                            <p:txEl>
                                              <p:pRg st="16" end="16"/>
                                            </p:txEl>
                                          </p:spTgt>
                                        </p:tgtEl>
                                      </p:cBhvr>
                                    </p:animEffect>
                                  </p:childTnLst>
                                </p:cTn>
                              </p:par>
                            </p:childTnLst>
                          </p:cTn>
                        </p:par>
                        <p:par>
                          <p:cTn id="68" fill="hold">
                            <p:stCondLst>
                              <p:cond delay="4500"/>
                            </p:stCondLst>
                            <p:childTnLst>
                              <p:par>
                                <p:cTn id="69" presetID="10" presetClass="entr" presetSubtype="0" fill="hold" grpId="0" nodeType="after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animEffect transition="in" filter="fade">
                                      <p:cBhvr>
                                        <p:cTn id="71" dur="25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HPC Challenge</a:t>
            </a:r>
            <a:endParaRPr lang="en-US" dirty="0"/>
          </a:p>
        </p:txBody>
      </p:sp>
      <p:graphicFrame>
        <p:nvGraphicFramePr>
          <p:cNvPr id="3" name="Chart 2"/>
          <p:cNvGraphicFramePr>
            <a:graphicFrameLocks/>
          </p:cNvGraphicFramePr>
          <p:nvPr/>
        </p:nvGraphicFramePr>
        <p:xfrm>
          <a:off x="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nvGraphicFramePr>
        <p:xfrm>
          <a:off x="4572000" y="20574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Rounded Rectangle 4"/>
          <p:cNvSpPr/>
          <p:nvPr/>
        </p:nvSpPr>
        <p:spPr>
          <a:xfrm>
            <a:off x="5791200" y="5105399"/>
            <a:ext cx="2598420" cy="487417"/>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bg1"/>
                </a:solidFill>
                <a:latin typeface="Arial" pitchFamily="34" charset="0"/>
                <a:cs typeface="Arial" pitchFamily="34" charset="0"/>
              </a:rPr>
              <a:t>Higher is better</a:t>
            </a:r>
            <a:endParaRPr lang="en-US" sz="2400" b="1" i="1" dirty="0">
              <a:solidFill>
                <a:schemeClr val="bg1"/>
              </a:solidFill>
              <a:latin typeface="Arial" pitchFamily="34" charset="0"/>
              <a:cs typeface="Arial" pitchFamily="34" charset="0"/>
            </a:endParaRPr>
          </a:p>
        </p:txBody>
      </p:sp>
      <p:sp>
        <p:nvSpPr>
          <p:cNvPr id="6" name="Rounded Rectangle 5"/>
          <p:cNvSpPr/>
          <p:nvPr/>
        </p:nvSpPr>
        <p:spPr>
          <a:xfrm>
            <a:off x="990600" y="5105400"/>
            <a:ext cx="2598420" cy="487417"/>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bg1"/>
                </a:solidFill>
                <a:latin typeface="Arial" pitchFamily="34" charset="0"/>
                <a:cs typeface="Arial" pitchFamily="34" charset="0"/>
              </a:rPr>
              <a:t>Lower is better</a:t>
            </a:r>
            <a:endParaRPr lang="en-US" sz="2400" b="1" i="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20368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up)">
                                      <p:cBhvr>
                                        <p:cTn id="11" dur="250"/>
                                        <p:tgtEl>
                                          <p:spTgt spid="3">
                                            <p:graphicEl>
                                              <a:chart seriesIdx="-3" categoryIdx="-3" bldStep="gridLegend"/>
                                            </p:graphicEl>
                                          </p:spTgt>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3">
                                            <p:graphicEl>
                                              <a:chart seriesIdx="0" categoryIdx="0" bldStep="ptInCategory"/>
                                            </p:graphicEl>
                                          </p:spTgt>
                                        </p:tgtEl>
                                        <p:attrNameLst>
                                          <p:attrName>style.visibility</p:attrName>
                                        </p:attrNameLst>
                                      </p:cBhvr>
                                      <p:to>
                                        <p:strVal val="visible"/>
                                      </p:to>
                                    </p:set>
                                    <p:animEffect transition="in" filter="wipe(up)">
                                      <p:cBhvr>
                                        <p:cTn id="15" dur="250"/>
                                        <p:tgtEl>
                                          <p:spTgt spid="3">
                                            <p:graphicEl>
                                              <a:chart seriesIdx="0" categoryIdx="0" bldStep="ptInCategory"/>
                                            </p:graphicEl>
                                          </p:spTgt>
                                        </p:tgtEl>
                                      </p:cBhvr>
                                    </p:animEffect>
                                  </p:childTnLst>
                                </p:cTn>
                              </p:par>
                            </p:childTnLst>
                          </p:cTn>
                        </p:par>
                        <p:par>
                          <p:cTn id="16" fill="hold">
                            <p:stCondLst>
                              <p:cond delay="1000"/>
                            </p:stCondLst>
                            <p:childTnLst>
                              <p:par>
                                <p:cTn id="17" presetID="22" presetClass="entr" presetSubtype="1" fill="hold" grpId="0" nodeType="afterEffect">
                                  <p:stCondLst>
                                    <p:cond delay="0"/>
                                  </p:stCondLst>
                                  <p:childTnLst>
                                    <p:set>
                                      <p:cBhvr>
                                        <p:cTn id="18" dur="1" fill="hold">
                                          <p:stCondLst>
                                            <p:cond delay="0"/>
                                          </p:stCondLst>
                                        </p:cTn>
                                        <p:tgtEl>
                                          <p:spTgt spid="3">
                                            <p:graphicEl>
                                              <a:chart seriesIdx="1" categoryIdx="0" bldStep="ptInCategory"/>
                                            </p:graphicEl>
                                          </p:spTgt>
                                        </p:tgtEl>
                                        <p:attrNameLst>
                                          <p:attrName>style.visibility</p:attrName>
                                        </p:attrNameLst>
                                      </p:cBhvr>
                                      <p:to>
                                        <p:strVal val="visible"/>
                                      </p:to>
                                    </p:set>
                                    <p:animEffect transition="in" filter="wipe(up)">
                                      <p:cBhvr>
                                        <p:cTn id="19" dur="250"/>
                                        <p:tgtEl>
                                          <p:spTgt spid="3">
                                            <p:graphicEl>
                                              <a:chart seriesIdx="1" categoryIdx="0" bldStep="ptInCategory"/>
                                            </p:graphicEl>
                                          </p:spTgt>
                                        </p:tgtEl>
                                      </p:cBhvr>
                                    </p:animEffect>
                                  </p:childTnLst>
                                </p:cTn>
                              </p:par>
                            </p:childTnLst>
                          </p:cTn>
                        </p:par>
                        <p:par>
                          <p:cTn id="20" fill="hold">
                            <p:stCondLst>
                              <p:cond delay="1250"/>
                            </p:stCondLst>
                            <p:childTnLst>
                              <p:par>
                                <p:cTn id="21" presetID="22" presetClass="entr" presetSubtype="1" fill="hold" grpId="0" nodeType="afterEffect">
                                  <p:stCondLst>
                                    <p:cond delay="0"/>
                                  </p:stCondLst>
                                  <p:childTnLst>
                                    <p:set>
                                      <p:cBhvr>
                                        <p:cTn id="22" dur="1" fill="hold">
                                          <p:stCondLst>
                                            <p:cond delay="0"/>
                                          </p:stCondLst>
                                        </p:cTn>
                                        <p:tgtEl>
                                          <p:spTgt spid="3">
                                            <p:graphicEl>
                                              <a:chart seriesIdx="2" categoryIdx="0" bldStep="ptInCategory"/>
                                            </p:graphicEl>
                                          </p:spTgt>
                                        </p:tgtEl>
                                        <p:attrNameLst>
                                          <p:attrName>style.visibility</p:attrName>
                                        </p:attrNameLst>
                                      </p:cBhvr>
                                      <p:to>
                                        <p:strVal val="visible"/>
                                      </p:to>
                                    </p:set>
                                    <p:animEffect transition="in" filter="wipe(up)">
                                      <p:cBhvr>
                                        <p:cTn id="23" dur="250"/>
                                        <p:tgtEl>
                                          <p:spTgt spid="3">
                                            <p:graphicEl>
                                              <a:chart seriesIdx="2" categoryIdx="0" bldStep="ptInCategory"/>
                                            </p:graphicEl>
                                          </p:spTgt>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3">
                                            <p:graphicEl>
                                              <a:chart seriesIdx="0" categoryIdx="1" bldStep="ptInCategory"/>
                                            </p:graphicEl>
                                          </p:spTgt>
                                        </p:tgtEl>
                                        <p:attrNameLst>
                                          <p:attrName>style.visibility</p:attrName>
                                        </p:attrNameLst>
                                      </p:cBhvr>
                                      <p:to>
                                        <p:strVal val="visible"/>
                                      </p:to>
                                    </p:set>
                                    <p:animEffect transition="in" filter="wipe(up)">
                                      <p:cBhvr>
                                        <p:cTn id="27" dur="250"/>
                                        <p:tgtEl>
                                          <p:spTgt spid="3">
                                            <p:graphicEl>
                                              <a:chart seriesIdx="0" categoryIdx="1" bldStep="ptInCategory"/>
                                            </p:graphicEl>
                                          </p:spTgt>
                                        </p:tgtEl>
                                      </p:cBhvr>
                                    </p:animEffect>
                                  </p:childTnLst>
                                </p:cTn>
                              </p:par>
                            </p:childTnLst>
                          </p:cTn>
                        </p:par>
                        <p:par>
                          <p:cTn id="28" fill="hold">
                            <p:stCondLst>
                              <p:cond delay="1750"/>
                            </p:stCondLst>
                            <p:childTnLst>
                              <p:par>
                                <p:cTn id="29" presetID="22" presetClass="entr" presetSubtype="1" fill="hold" grpId="0" nodeType="afterEffect">
                                  <p:stCondLst>
                                    <p:cond delay="0"/>
                                  </p:stCondLst>
                                  <p:childTnLst>
                                    <p:set>
                                      <p:cBhvr>
                                        <p:cTn id="30" dur="1" fill="hold">
                                          <p:stCondLst>
                                            <p:cond delay="0"/>
                                          </p:stCondLst>
                                        </p:cTn>
                                        <p:tgtEl>
                                          <p:spTgt spid="3">
                                            <p:graphicEl>
                                              <a:chart seriesIdx="1" categoryIdx="1" bldStep="ptInCategory"/>
                                            </p:graphicEl>
                                          </p:spTgt>
                                        </p:tgtEl>
                                        <p:attrNameLst>
                                          <p:attrName>style.visibility</p:attrName>
                                        </p:attrNameLst>
                                      </p:cBhvr>
                                      <p:to>
                                        <p:strVal val="visible"/>
                                      </p:to>
                                    </p:set>
                                    <p:animEffect transition="in" filter="wipe(up)">
                                      <p:cBhvr>
                                        <p:cTn id="31" dur="250"/>
                                        <p:tgtEl>
                                          <p:spTgt spid="3">
                                            <p:graphicEl>
                                              <a:chart seriesIdx="1" categoryIdx="1" bldStep="ptInCategory"/>
                                            </p:graphicEl>
                                          </p:spTgt>
                                        </p:tgtEl>
                                      </p:cBhvr>
                                    </p:animEffect>
                                  </p:childTnLst>
                                </p:cTn>
                              </p:par>
                            </p:childTnLst>
                          </p:cTn>
                        </p:par>
                        <p:par>
                          <p:cTn id="32" fill="hold">
                            <p:stCondLst>
                              <p:cond delay="2000"/>
                            </p:stCondLst>
                            <p:childTnLst>
                              <p:par>
                                <p:cTn id="33" presetID="22" presetClass="entr" presetSubtype="1" fill="hold" grpId="0" nodeType="afterEffect">
                                  <p:stCondLst>
                                    <p:cond delay="0"/>
                                  </p:stCondLst>
                                  <p:childTnLst>
                                    <p:set>
                                      <p:cBhvr>
                                        <p:cTn id="34" dur="1" fill="hold">
                                          <p:stCondLst>
                                            <p:cond delay="0"/>
                                          </p:stCondLst>
                                        </p:cTn>
                                        <p:tgtEl>
                                          <p:spTgt spid="3">
                                            <p:graphicEl>
                                              <a:chart seriesIdx="2" categoryIdx="1" bldStep="ptInCategory"/>
                                            </p:graphicEl>
                                          </p:spTgt>
                                        </p:tgtEl>
                                        <p:attrNameLst>
                                          <p:attrName>style.visibility</p:attrName>
                                        </p:attrNameLst>
                                      </p:cBhvr>
                                      <p:to>
                                        <p:strVal val="visible"/>
                                      </p:to>
                                    </p:set>
                                    <p:animEffect transition="in" filter="wipe(up)">
                                      <p:cBhvr>
                                        <p:cTn id="35" dur="250"/>
                                        <p:tgtEl>
                                          <p:spTgt spid="3">
                                            <p:graphicEl>
                                              <a:chart seriesIdx="2" categoryIdx="1" bldStep="ptInCategory"/>
                                            </p:graphicEl>
                                          </p:spTgt>
                                        </p:tgtEl>
                                      </p:cBhvr>
                                    </p:animEffect>
                                  </p:childTnLst>
                                </p:cTn>
                              </p:par>
                            </p:childTnLst>
                          </p:cTn>
                        </p:par>
                        <p:par>
                          <p:cTn id="36" fill="hold">
                            <p:stCondLst>
                              <p:cond delay="2250"/>
                            </p:stCondLst>
                            <p:childTnLst>
                              <p:par>
                                <p:cTn id="37" presetID="22" presetClass="entr" presetSubtype="1" fill="hold" grpId="0" nodeType="afterEffect">
                                  <p:stCondLst>
                                    <p:cond delay="0"/>
                                  </p:stCondLst>
                                  <p:childTnLst>
                                    <p:set>
                                      <p:cBhvr>
                                        <p:cTn id="38" dur="1" fill="hold">
                                          <p:stCondLst>
                                            <p:cond delay="0"/>
                                          </p:stCondLst>
                                        </p:cTn>
                                        <p:tgtEl>
                                          <p:spTgt spid="3">
                                            <p:graphicEl>
                                              <a:chart seriesIdx="0" categoryIdx="2" bldStep="ptInCategory"/>
                                            </p:graphicEl>
                                          </p:spTgt>
                                        </p:tgtEl>
                                        <p:attrNameLst>
                                          <p:attrName>style.visibility</p:attrName>
                                        </p:attrNameLst>
                                      </p:cBhvr>
                                      <p:to>
                                        <p:strVal val="visible"/>
                                      </p:to>
                                    </p:set>
                                    <p:animEffect transition="in" filter="wipe(up)">
                                      <p:cBhvr>
                                        <p:cTn id="39" dur="250"/>
                                        <p:tgtEl>
                                          <p:spTgt spid="3">
                                            <p:graphicEl>
                                              <a:chart seriesIdx="0" categoryIdx="2" bldStep="ptInCategory"/>
                                            </p:graphicEl>
                                          </p:spTgt>
                                        </p:tgtEl>
                                      </p:cBhvr>
                                    </p:animEffect>
                                  </p:childTnLst>
                                </p:cTn>
                              </p:par>
                            </p:childTnLst>
                          </p:cTn>
                        </p:par>
                        <p:par>
                          <p:cTn id="40" fill="hold">
                            <p:stCondLst>
                              <p:cond delay="2500"/>
                            </p:stCondLst>
                            <p:childTnLst>
                              <p:par>
                                <p:cTn id="41" presetID="22" presetClass="entr" presetSubtype="1" fill="hold" grpId="0" nodeType="afterEffect">
                                  <p:stCondLst>
                                    <p:cond delay="0"/>
                                  </p:stCondLst>
                                  <p:childTnLst>
                                    <p:set>
                                      <p:cBhvr>
                                        <p:cTn id="42" dur="1" fill="hold">
                                          <p:stCondLst>
                                            <p:cond delay="0"/>
                                          </p:stCondLst>
                                        </p:cTn>
                                        <p:tgtEl>
                                          <p:spTgt spid="3">
                                            <p:graphicEl>
                                              <a:chart seriesIdx="1" categoryIdx="2" bldStep="ptInCategory"/>
                                            </p:graphicEl>
                                          </p:spTgt>
                                        </p:tgtEl>
                                        <p:attrNameLst>
                                          <p:attrName>style.visibility</p:attrName>
                                        </p:attrNameLst>
                                      </p:cBhvr>
                                      <p:to>
                                        <p:strVal val="visible"/>
                                      </p:to>
                                    </p:set>
                                    <p:animEffect transition="in" filter="wipe(up)">
                                      <p:cBhvr>
                                        <p:cTn id="43" dur="250"/>
                                        <p:tgtEl>
                                          <p:spTgt spid="3">
                                            <p:graphicEl>
                                              <a:chart seriesIdx="1" categoryIdx="2" bldStep="ptInCategory"/>
                                            </p:graphicEl>
                                          </p:spTgt>
                                        </p:tgtEl>
                                      </p:cBhvr>
                                    </p:animEffect>
                                  </p:childTnLst>
                                </p:cTn>
                              </p:par>
                            </p:childTnLst>
                          </p:cTn>
                        </p:par>
                        <p:par>
                          <p:cTn id="44" fill="hold">
                            <p:stCondLst>
                              <p:cond delay="2750"/>
                            </p:stCondLst>
                            <p:childTnLst>
                              <p:par>
                                <p:cTn id="45" presetID="22" presetClass="entr" presetSubtype="1" fill="hold" grpId="0" nodeType="afterEffect">
                                  <p:stCondLst>
                                    <p:cond delay="0"/>
                                  </p:stCondLst>
                                  <p:childTnLst>
                                    <p:set>
                                      <p:cBhvr>
                                        <p:cTn id="46" dur="1" fill="hold">
                                          <p:stCondLst>
                                            <p:cond delay="0"/>
                                          </p:stCondLst>
                                        </p:cTn>
                                        <p:tgtEl>
                                          <p:spTgt spid="3">
                                            <p:graphicEl>
                                              <a:chart seriesIdx="2" categoryIdx="2" bldStep="ptInCategory"/>
                                            </p:graphicEl>
                                          </p:spTgt>
                                        </p:tgtEl>
                                        <p:attrNameLst>
                                          <p:attrName>style.visibility</p:attrName>
                                        </p:attrNameLst>
                                      </p:cBhvr>
                                      <p:to>
                                        <p:strVal val="visible"/>
                                      </p:to>
                                    </p:set>
                                    <p:animEffect transition="in" filter="wipe(up)">
                                      <p:cBhvr>
                                        <p:cTn id="47" dur="250"/>
                                        <p:tgtEl>
                                          <p:spTgt spid="3">
                                            <p:graphicEl>
                                              <a:chart seriesIdx="2" categoryIdx="2" bldStep="ptInCategory"/>
                                            </p:graphicEl>
                                          </p:spTgt>
                                        </p:tgtEl>
                                      </p:cBhvr>
                                    </p:animEffect>
                                  </p:childTnLst>
                                </p:cTn>
                              </p:par>
                            </p:childTnLst>
                          </p:cTn>
                        </p:par>
                        <p:par>
                          <p:cTn id="48" fill="hold">
                            <p:stCondLst>
                              <p:cond delay="3000"/>
                            </p:stCondLst>
                            <p:childTnLst>
                              <p:par>
                                <p:cTn id="49" presetID="22" presetClass="entr" presetSubtype="1" fill="hold" grpId="0" nodeType="afterEffect">
                                  <p:stCondLst>
                                    <p:cond delay="0"/>
                                  </p:stCondLst>
                                  <p:childTnLst>
                                    <p:set>
                                      <p:cBhvr>
                                        <p:cTn id="50" dur="1" fill="hold">
                                          <p:stCondLst>
                                            <p:cond delay="0"/>
                                          </p:stCondLst>
                                        </p:cTn>
                                        <p:tgtEl>
                                          <p:spTgt spid="3">
                                            <p:graphicEl>
                                              <a:chart seriesIdx="0" categoryIdx="3" bldStep="ptInCategory"/>
                                            </p:graphicEl>
                                          </p:spTgt>
                                        </p:tgtEl>
                                        <p:attrNameLst>
                                          <p:attrName>style.visibility</p:attrName>
                                        </p:attrNameLst>
                                      </p:cBhvr>
                                      <p:to>
                                        <p:strVal val="visible"/>
                                      </p:to>
                                    </p:set>
                                    <p:animEffect transition="in" filter="wipe(up)">
                                      <p:cBhvr>
                                        <p:cTn id="51" dur="250"/>
                                        <p:tgtEl>
                                          <p:spTgt spid="3">
                                            <p:graphicEl>
                                              <a:chart seriesIdx="0" categoryIdx="3" bldStep="ptInCategory"/>
                                            </p:graphicEl>
                                          </p:spTgt>
                                        </p:tgtEl>
                                      </p:cBhvr>
                                    </p:animEffect>
                                  </p:childTnLst>
                                </p:cTn>
                              </p:par>
                            </p:childTnLst>
                          </p:cTn>
                        </p:par>
                        <p:par>
                          <p:cTn id="52" fill="hold">
                            <p:stCondLst>
                              <p:cond delay="3250"/>
                            </p:stCondLst>
                            <p:childTnLst>
                              <p:par>
                                <p:cTn id="53" presetID="22" presetClass="entr" presetSubtype="1" fill="hold" grpId="0" nodeType="afterEffect">
                                  <p:stCondLst>
                                    <p:cond delay="0"/>
                                  </p:stCondLst>
                                  <p:childTnLst>
                                    <p:set>
                                      <p:cBhvr>
                                        <p:cTn id="54" dur="1" fill="hold">
                                          <p:stCondLst>
                                            <p:cond delay="0"/>
                                          </p:stCondLst>
                                        </p:cTn>
                                        <p:tgtEl>
                                          <p:spTgt spid="3">
                                            <p:graphicEl>
                                              <a:chart seriesIdx="1" categoryIdx="3" bldStep="ptInCategory"/>
                                            </p:graphicEl>
                                          </p:spTgt>
                                        </p:tgtEl>
                                        <p:attrNameLst>
                                          <p:attrName>style.visibility</p:attrName>
                                        </p:attrNameLst>
                                      </p:cBhvr>
                                      <p:to>
                                        <p:strVal val="visible"/>
                                      </p:to>
                                    </p:set>
                                    <p:animEffect transition="in" filter="wipe(up)">
                                      <p:cBhvr>
                                        <p:cTn id="55" dur="250"/>
                                        <p:tgtEl>
                                          <p:spTgt spid="3">
                                            <p:graphicEl>
                                              <a:chart seriesIdx="1" categoryIdx="3" bldStep="ptInCategory"/>
                                            </p:graphicEl>
                                          </p:spTgt>
                                        </p:tgtEl>
                                      </p:cBhvr>
                                    </p:animEffect>
                                  </p:childTnLst>
                                </p:cTn>
                              </p:par>
                            </p:childTnLst>
                          </p:cTn>
                        </p:par>
                        <p:par>
                          <p:cTn id="56" fill="hold">
                            <p:stCondLst>
                              <p:cond delay="3500"/>
                            </p:stCondLst>
                            <p:childTnLst>
                              <p:par>
                                <p:cTn id="57" presetID="22" presetClass="entr" presetSubtype="1" fill="hold" grpId="0" nodeType="afterEffect">
                                  <p:stCondLst>
                                    <p:cond delay="0"/>
                                  </p:stCondLst>
                                  <p:childTnLst>
                                    <p:set>
                                      <p:cBhvr>
                                        <p:cTn id="58" dur="1" fill="hold">
                                          <p:stCondLst>
                                            <p:cond delay="0"/>
                                          </p:stCondLst>
                                        </p:cTn>
                                        <p:tgtEl>
                                          <p:spTgt spid="3">
                                            <p:graphicEl>
                                              <a:chart seriesIdx="2" categoryIdx="3" bldStep="ptInCategory"/>
                                            </p:graphicEl>
                                          </p:spTgt>
                                        </p:tgtEl>
                                        <p:attrNameLst>
                                          <p:attrName>style.visibility</p:attrName>
                                        </p:attrNameLst>
                                      </p:cBhvr>
                                      <p:to>
                                        <p:strVal val="visible"/>
                                      </p:to>
                                    </p:set>
                                    <p:animEffect transition="in" filter="wipe(up)">
                                      <p:cBhvr>
                                        <p:cTn id="59" dur="250"/>
                                        <p:tgtEl>
                                          <p:spTgt spid="3">
                                            <p:graphicEl>
                                              <a:chart seriesIdx="2" categoryIdx="3" bldStep="ptInCategory"/>
                                            </p:graphicEl>
                                          </p:spTgt>
                                        </p:tgtEl>
                                      </p:cBhvr>
                                    </p:animEffect>
                                  </p:childTnLst>
                                </p:cTn>
                              </p:par>
                            </p:childTnLst>
                          </p:cTn>
                        </p:par>
                        <p:par>
                          <p:cTn id="60" fill="hold">
                            <p:stCondLst>
                              <p:cond delay="3750"/>
                            </p:stCondLst>
                            <p:childTnLst>
                              <p:par>
                                <p:cTn id="61" presetID="22" presetClass="entr" presetSubtype="1" fill="hold" grpId="0" nodeType="afterEffect">
                                  <p:stCondLst>
                                    <p:cond delay="0"/>
                                  </p:stCondLst>
                                  <p:childTnLst>
                                    <p:set>
                                      <p:cBhvr>
                                        <p:cTn id="62" dur="1" fill="hold">
                                          <p:stCondLst>
                                            <p:cond delay="0"/>
                                          </p:stCondLst>
                                        </p:cTn>
                                        <p:tgtEl>
                                          <p:spTgt spid="3">
                                            <p:graphicEl>
                                              <a:chart seriesIdx="0" categoryIdx="4" bldStep="ptInCategory"/>
                                            </p:graphicEl>
                                          </p:spTgt>
                                        </p:tgtEl>
                                        <p:attrNameLst>
                                          <p:attrName>style.visibility</p:attrName>
                                        </p:attrNameLst>
                                      </p:cBhvr>
                                      <p:to>
                                        <p:strVal val="visible"/>
                                      </p:to>
                                    </p:set>
                                    <p:animEffect transition="in" filter="wipe(up)">
                                      <p:cBhvr>
                                        <p:cTn id="63" dur="250"/>
                                        <p:tgtEl>
                                          <p:spTgt spid="3">
                                            <p:graphicEl>
                                              <a:chart seriesIdx="0" categoryIdx="4" bldStep="ptInCategory"/>
                                            </p:graphicEl>
                                          </p:spTgt>
                                        </p:tgtEl>
                                      </p:cBhvr>
                                    </p:animEffect>
                                  </p:childTnLst>
                                </p:cTn>
                              </p:par>
                            </p:childTnLst>
                          </p:cTn>
                        </p:par>
                        <p:par>
                          <p:cTn id="64" fill="hold">
                            <p:stCondLst>
                              <p:cond delay="4000"/>
                            </p:stCondLst>
                            <p:childTnLst>
                              <p:par>
                                <p:cTn id="65" presetID="22" presetClass="entr" presetSubtype="1" fill="hold" grpId="0" nodeType="afterEffect">
                                  <p:stCondLst>
                                    <p:cond delay="0"/>
                                  </p:stCondLst>
                                  <p:childTnLst>
                                    <p:set>
                                      <p:cBhvr>
                                        <p:cTn id="66" dur="1" fill="hold">
                                          <p:stCondLst>
                                            <p:cond delay="0"/>
                                          </p:stCondLst>
                                        </p:cTn>
                                        <p:tgtEl>
                                          <p:spTgt spid="3">
                                            <p:graphicEl>
                                              <a:chart seriesIdx="1" categoryIdx="4" bldStep="ptInCategory"/>
                                            </p:graphicEl>
                                          </p:spTgt>
                                        </p:tgtEl>
                                        <p:attrNameLst>
                                          <p:attrName>style.visibility</p:attrName>
                                        </p:attrNameLst>
                                      </p:cBhvr>
                                      <p:to>
                                        <p:strVal val="visible"/>
                                      </p:to>
                                    </p:set>
                                    <p:animEffect transition="in" filter="wipe(up)">
                                      <p:cBhvr>
                                        <p:cTn id="67" dur="250"/>
                                        <p:tgtEl>
                                          <p:spTgt spid="3">
                                            <p:graphicEl>
                                              <a:chart seriesIdx="1" categoryIdx="4" bldStep="ptInCategory"/>
                                            </p:graphicEl>
                                          </p:spTgt>
                                        </p:tgtEl>
                                      </p:cBhvr>
                                    </p:animEffect>
                                  </p:childTnLst>
                                </p:cTn>
                              </p:par>
                            </p:childTnLst>
                          </p:cTn>
                        </p:par>
                        <p:par>
                          <p:cTn id="68" fill="hold">
                            <p:stCondLst>
                              <p:cond delay="4250"/>
                            </p:stCondLst>
                            <p:childTnLst>
                              <p:par>
                                <p:cTn id="69" presetID="22" presetClass="entr" presetSubtype="1" fill="hold" grpId="0" nodeType="afterEffect">
                                  <p:stCondLst>
                                    <p:cond delay="0"/>
                                  </p:stCondLst>
                                  <p:childTnLst>
                                    <p:set>
                                      <p:cBhvr>
                                        <p:cTn id="70" dur="1" fill="hold">
                                          <p:stCondLst>
                                            <p:cond delay="0"/>
                                          </p:stCondLst>
                                        </p:cTn>
                                        <p:tgtEl>
                                          <p:spTgt spid="3">
                                            <p:graphicEl>
                                              <a:chart seriesIdx="2" categoryIdx="4" bldStep="ptInCategory"/>
                                            </p:graphicEl>
                                          </p:spTgt>
                                        </p:tgtEl>
                                        <p:attrNameLst>
                                          <p:attrName>style.visibility</p:attrName>
                                        </p:attrNameLst>
                                      </p:cBhvr>
                                      <p:to>
                                        <p:strVal val="visible"/>
                                      </p:to>
                                    </p:set>
                                    <p:animEffect transition="in" filter="wipe(up)">
                                      <p:cBhvr>
                                        <p:cTn id="71" dur="250"/>
                                        <p:tgtEl>
                                          <p:spTgt spid="3">
                                            <p:graphicEl>
                                              <a:chart seriesIdx="2" categoryIdx="4" bldStep="ptInCategory"/>
                                            </p:graphicEl>
                                          </p:spTgt>
                                        </p:tgtEl>
                                      </p:cBhvr>
                                    </p:animEffect>
                                  </p:childTnLst>
                                </p:cTn>
                              </p:par>
                            </p:childTnLst>
                          </p:cTn>
                        </p:par>
                        <p:par>
                          <p:cTn id="72" fill="hold">
                            <p:stCondLst>
                              <p:cond delay="4500"/>
                            </p:stCondLst>
                            <p:childTnLst>
                              <p:par>
                                <p:cTn id="73" presetID="22" presetClass="entr" presetSubtype="4" fill="hold" grpId="0" nodeType="after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wipe(down)">
                                      <p:cBhvr>
                                        <p:cTn id="75" dur="500"/>
                                        <p:tgtEl>
                                          <p:spTgt spid="5"/>
                                        </p:tgtEl>
                                      </p:cBhvr>
                                    </p:animEffect>
                                  </p:childTnLst>
                                </p:cTn>
                              </p:par>
                            </p:childTnLst>
                          </p:cTn>
                        </p:par>
                        <p:par>
                          <p:cTn id="76" fill="hold">
                            <p:stCondLst>
                              <p:cond delay="5000"/>
                            </p:stCondLst>
                            <p:childTnLst>
                              <p:par>
                                <p:cTn id="77" presetID="22" presetClass="entr" presetSubtype="4" fill="hold" grpId="0" nodeType="afterEffect">
                                  <p:stCondLst>
                                    <p:cond delay="0"/>
                                  </p:stCondLst>
                                  <p:childTnLst>
                                    <p:set>
                                      <p:cBhvr>
                                        <p:cTn id="78"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down)">
                                      <p:cBhvr>
                                        <p:cTn id="79" dur="250"/>
                                        <p:tgtEl>
                                          <p:spTgt spid="4">
                                            <p:graphicEl>
                                              <a:chart seriesIdx="-3" categoryIdx="-3" bldStep="gridLegend"/>
                                            </p:graphicEl>
                                          </p:spTgt>
                                        </p:tgtEl>
                                      </p:cBhvr>
                                    </p:animEffect>
                                  </p:childTnLst>
                                </p:cTn>
                              </p:par>
                            </p:childTnLst>
                          </p:cTn>
                        </p:par>
                        <p:par>
                          <p:cTn id="80" fill="hold">
                            <p:stCondLst>
                              <p:cond delay="5250"/>
                            </p:stCondLst>
                            <p:childTnLst>
                              <p:par>
                                <p:cTn id="81" presetID="22" presetClass="entr" presetSubtype="4" fill="hold" grpId="0" nodeType="afterEffect">
                                  <p:stCondLst>
                                    <p:cond delay="0"/>
                                  </p:stCondLst>
                                  <p:childTnLst>
                                    <p:set>
                                      <p:cBhvr>
                                        <p:cTn id="82" dur="1" fill="hold">
                                          <p:stCondLst>
                                            <p:cond delay="0"/>
                                          </p:stCondLst>
                                        </p:cTn>
                                        <p:tgtEl>
                                          <p:spTgt spid="4">
                                            <p:graphicEl>
                                              <a:chart seriesIdx="0" categoryIdx="0" bldStep="ptInCategory"/>
                                            </p:graphicEl>
                                          </p:spTgt>
                                        </p:tgtEl>
                                        <p:attrNameLst>
                                          <p:attrName>style.visibility</p:attrName>
                                        </p:attrNameLst>
                                      </p:cBhvr>
                                      <p:to>
                                        <p:strVal val="visible"/>
                                      </p:to>
                                    </p:set>
                                    <p:animEffect transition="in" filter="wipe(down)">
                                      <p:cBhvr>
                                        <p:cTn id="83" dur="250"/>
                                        <p:tgtEl>
                                          <p:spTgt spid="4">
                                            <p:graphicEl>
                                              <a:chart seriesIdx="0" categoryIdx="0" bldStep="ptInCategory"/>
                                            </p:graphicEl>
                                          </p:spTgt>
                                        </p:tgtEl>
                                      </p:cBhvr>
                                    </p:animEffect>
                                  </p:childTnLst>
                                </p:cTn>
                              </p:par>
                            </p:childTnLst>
                          </p:cTn>
                        </p:par>
                        <p:par>
                          <p:cTn id="84" fill="hold">
                            <p:stCondLst>
                              <p:cond delay="5500"/>
                            </p:stCondLst>
                            <p:childTnLst>
                              <p:par>
                                <p:cTn id="85" presetID="22" presetClass="entr" presetSubtype="4" fill="hold" grpId="0" nodeType="afterEffect">
                                  <p:stCondLst>
                                    <p:cond delay="0"/>
                                  </p:stCondLst>
                                  <p:childTnLst>
                                    <p:set>
                                      <p:cBhvr>
                                        <p:cTn id="86" dur="1" fill="hold">
                                          <p:stCondLst>
                                            <p:cond delay="0"/>
                                          </p:stCondLst>
                                        </p:cTn>
                                        <p:tgtEl>
                                          <p:spTgt spid="4">
                                            <p:graphicEl>
                                              <a:chart seriesIdx="1" categoryIdx="0" bldStep="ptInCategory"/>
                                            </p:graphicEl>
                                          </p:spTgt>
                                        </p:tgtEl>
                                        <p:attrNameLst>
                                          <p:attrName>style.visibility</p:attrName>
                                        </p:attrNameLst>
                                      </p:cBhvr>
                                      <p:to>
                                        <p:strVal val="visible"/>
                                      </p:to>
                                    </p:set>
                                    <p:animEffect transition="in" filter="wipe(down)">
                                      <p:cBhvr>
                                        <p:cTn id="87" dur="250"/>
                                        <p:tgtEl>
                                          <p:spTgt spid="4">
                                            <p:graphicEl>
                                              <a:chart seriesIdx="1" categoryIdx="0" bldStep="ptInCategory"/>
                                            </p:graphicEl>
                                          </p:spTgt>
                                        </p:tgtEl>
                                      </p:cBhvr>
                                    </p:animEffect>
                                  </p:childTnLst>
                                </p:cTn>
                              </p:par>
                            </p:childTnLst>
                          </p:cTn>
                        </p:par>
                        <p:par>
                          <p:cTn id="88" fill="hold">
                            <p:stCondLst>
                              <p:cond delay="5750"/>
                            </p:stCondLst>
                            <p:childTnLst>
                              <p:par>
                                <p:cTn id="89" presetID="22" presetClass="entr" presetSubtype="4" fill="hold" grpId="0" nodeType="afterEffect">
                                  <p:stCondLst>
                                    <p:cond delay="0"/>
                                  </p:stCondLst>
                                  <p:childTnLst>
                                    <p:set>
                                      <p:cBhvr>
                                        <p:cTn id="90" dur="1" fill="hold">
                                          <p:stCondLst>
                                            <p:cond delay="0"/>
                                          </p:stCondLst>
                                        </p:cTn>
                                        <p:tgtEl>
                                          <p:spTgt spid="4">
                                            <p:graphicEl>
                                              <a:chart seriesIdx="2" categoryIdx="0" bldStep="ptInCategory"/>
                                            </p:graphicEl>
                                          </p:spTgt>
                                        </p:tgtEl>
                                        <p:attrNameLst>
                                          <p:attrName>style.visibility</p:attrName>
                                        </p:attrNameLst>
                                      </p:cBhvr>
                                      <p:to>
                                        <p:strVal val="visible"/>
                                      </p:to>
                                    </p:set>
                                    <p:animEffect transition="in" filter="wipe(down)">
                                      <p:cBhvr>
                                        <p:cTn id="91" dur="250"/>
                                        <p:tgtEl>
                                          <p:spTgt spid="4">
                                            <p:graphicEl>
                                              <a:chart seriesIdx="2" categoryIdx="0" bldStep="ptInCategory"/>
                                            </p:graphicEl>
                                          </p:spTgt>
                                        </p:tgtEl>
                                      </p:cBhvr>
                                    </p:animEffect>
                                  </p:childTnLst>
                                </p:cTn>
                              </p:par>
                            </p:childTnLst>
                          </p:cTn>
                        </p:par>
                        <p:par>
                          <p:cTn id="92" fill="hold">
                            <p:stCondLst>
                              <p:cond delay="6000"/>
                            </p:stCondLst>
                            <p:childTnLst>
                              <p:par>
                                <p:cTn id="93" presetID="22" presetClass="entr" presetSubtype="4" fill="hold" grpId="0" nodeType="afterEffect">
                                  <p:stCondLst>
                                    <p:cond delay="0"/>
                                  </p:stCondLst>
                                  <p:childTnLst>
                                    <p:set>
                                      <p:cBhvr>
                                        <p:cTn id="94" dur="1" fill="hold">
                                          <p:stCondLst>
                                            <p:cond delay="0"/>
                                          </p:stCondLst>
                                        </p:cTn>
                                        <p:tgtEl>
                                          <p:spTgt spid="4">
                                            <p:graphicEl>
                                              <a:chart seriesIdx="0" categoryIdx="1" bldStep="ptInCategory"/>
                                            </p:graphicEl>
                                          </p:spTgt>
                                        </p:tgtEl>
                                        <p:attrNameLst>
                                          <p:attrName>style.visibility</p:attrName>
                                        </p:attrNameLst>
                                      </p:cBhvr>
                                      <p:to>
                                        <p:strVal val="visible"/>
                                      </p:to>
                                    </p:set>
                                    <p:animEffect transition="in" filter="wipe(down)">
                                      <p:cBhvr>
                                        <p:cTn id="95" dur="250"/>
                                        <p:tgtEl>
                                          <p:spTgt spid="4">
                                            <p:graphicEl>
                                              <a:chart seriesIdx="0" categoryIdx="1" bldStep="ptInCategory"/>
                                            </p:graphicEl>
                                          </p:spTgt>
                                        </p:tgtEl>
                                      </p:cBhvr>
                                    </p:animEffect>
                                  </p:childTnLst>
                                </p:cTn>
                              </p:par>
                            </p:childTnLst>
                          </p:cTn>
                        </p:par>
                        <p:par>
                          <p:cTn id="96" fill="hold">
                            <p:stCondLst>
                              <p:cond delay="6250"/>
                            </p:stCondLst>
                            <p:childTnLst>
                              <p:par>
                                <p:cTn id="97" presetID="22" presetClass="entr" presetSubtype="4" fill="hold" grpId="0" nodeType="afterEffect">
                                  <p:stCondLst>
                                    <p:cond delay="0"/>
                                  </p:stCondLst>
                                  <p:childTnLst>
                                    <p:set>
                                      <p:cBhvr>
                                        <p:cTn id="98" dur="1" fill="hold">
                                          <p:stCondLst>
                                            <p:cond delay="0"/>
                                          </p:stCondLst>
                                        </p:cTn>
                                        <p:tgtEl>
                                          <p:spTgt spid="4">
                                            <p:graphicEl>
                                              <a:chart seriesIdx="1" categoryIdx="1" bldStep="ptInCategory"/>
                                            </p:graphicEl>
                                          </p:spTgt>
                                        </p:tgtEl>
                                        <p:attrNameLst>
                                          <p:attrName>style.visibility</p:attrName>
                                        </p:attrNameLst>
                                      </p:cBhvr>
                                      <p:to>
                                        <p:strVal val="visible"/>
                                      </p:to>
                                    </p:set>
                                    <p:animEffect transition="in" filter="wipe(down)">
                                      <p:cBhvr>
                                        <p:cTn id="99" dur="250"/>
                                        <p:tgtEl>
                                          <p:spTgt spid="4">
                                            <p:graphicEl>
                                              <a:chart seriesIdx="1" categoryIdx="1" bldStep="ptInCategory"/>
                                            </p:graphicEl>
                                          </p:spTgt>
                                        </p:tgtEl>
                                      </p:cBhvr>
                                    </p:animEffect>
                                  </p:childTnLst>
                                </p:cTn>
                              </p:par>
                            </p:childTnLst>
                          </p:cTn>
                        </p:par>
                        <p:par>
                          <p:cTn id="100" fill="hold">
                            <p:stCondLst>
                              <p:cond delay="6500"/>
                            </p:stCondLst>
                            <p:childTnLst>
                              <p:par>
                                <p:cTn id="101" presetID="22" presetClass="entr" presetSubtype="4" fill="hold" grpId="0" nodeType="afterEffect">
                                  <p:stCondLst>
                                    <p:cond delay="0"/>
                                  </p:stCondLst>
                                  <p:childTnLst>
                                    <p:set>
                                      <p:cBhvr>
                                        <p:cTn id="102" dur="1" fill="hold">
                                          <p:stCondLst>
                                            <p:cond delay="0"/>
                                          </p:stCondLst>
                                        </p:cTn>
                                        <p:tgtEl>
                                          <p:spTgt spid="4">
                                            <p:graphicEl>
                                              <a:chart seriesIdx="2" categoryIdx="1" bldStep="ptInCategory"/>
                                            </p:graphicEl>
                                          </p:spTgt>
                                        </p:tgtEl>
                                        <p:attrNameLst>
                                          <p:attrName>style.visibility</p:attrName>
                                        </p:attrNameLst>
                                      </p:cBhvr>
                                      <p:to>
                                        <p:strVal val="visible"/>
                                      </p:to>
                                    </p:set>
                                    <p:animEffect transition="in" filter="wipe(down)">
                                      <p:cBhvr>
                                        <p:cTn id="103" dur="250"/>
                                        <p:tgtEl>
                                          <p:spTgt spid="4">
                                            <p:graphicEl>
                                              <a:chart seriesIdx="2" categoryIdx="1" bldStep="ptInCategory"/>
                                            </p:graphicEl>
                                          </p:spTgt>
                                        </p:tgtEl>
                                      </p:cBhvr>
                                    </p:animEffect>
                                  </p:childTnLst>
                                </p:cTn>
                              </p:par>
                            </p:childTnLst>
                          </p:cTn>
                        </p:par>
                        <p:par>
                          <p:cTn id="104" fill="hold">
                            <p:stCondLst>
                              <p:cond delay="6750"/>
                            </p:stCondLst>
                            <p:childTnLst>
                              <p:par>
                                <p:cTn id="105" presetID="22" presetClass="entr" presetSubtype="4" fill="hold" grpId="0" nodeType="afterEffect">
                                  <p:stCondLst>
                                    <p:cond delay="0"/>
                                  </p:stCondLst>
                                  <p:childTnLst>
                                    <p:set>
                                      <p:cBhvr>
                                        <p:cTn id="106" dur="1" fill="hold">
                                          <p:stCondLst>
                                            <p:cond delay="0"/>
                                          </p:stCondLst>
                                        </p:cTn>
                                        <p:tgtEl>
                                          <p:spTgt spid="4">
                                            <p:graphicEl>
                                              <a:chart seriesIdx="0" categoryIdx="2" bldStep="ptInCategory"/>
                                            </p:graphicEl>
                                          </p:spTgt>
                                        </p:tgtEl>
                                        <p:attrNameLst>
                                          <p:attrName>style.visibility</p:attrName>
                                        </p:attrNameLst>
                                      </p:cBhvr>
                                      <p:to>
                                        <p:strVal val="visible"/>
                                      </p:to>
                                    </p:set>
                                    <p:animEffect transition="in" filter="wipe(down)">
                                      <p:cBhvr>
                                        <p:cTn id="107" dur="250"/>
                                        <p:tgtEl>
                                          <p:spTgt spid="4">
                                            <p:graphicEl>
                                              <a:chart seriesIdx="0" categoryIdx="2" bldStep="ptInCategory"/>
                                            </p:graphicEl>
                                          </p:spTgt>
                                        </p:tgtEl>
                                      </p:cBhvr>
                                    </p:animEffect>
                                  </p:childTnLst>
                                </p:cTn>
                              </p:par>
                            </p:childTnLst>
                          </p:cTn>
                        </p:par>
                        <p:par>
                          <p:cTn id="108" fill="hold">
                            <p:stCondLst>
                              <p:cond delay="7000"/>
                            </p:stCondLst>
                            <p:childTnLst>
                              <p:par>
                                <p:cTn id="109" presetID="22" presetClass="entr" presetSubtype="4" fill="hold" grpId="0" nodeType="afterEffect">
                                  <p:stCondLst>
                                    <p:cond delay="0"/>
                                  </p:stCondLst>
                                  <p:childTnLst>
                                    <p:set>
                                      <p:cBhvr>
                                        <p:cTn id="110" dur="1" fill="hold">
                                          <p:stCondLst>
                                            <p:cond delay="0"/>
                                          </p:stCondLst>
                                        </p:cTn>
                                        <p:tgtEl>
                                          <p:spTgt spid="4">
                                            <p:graphicEl>
                                              <a:chart seriesIdx="1" categoryIdx="2" bldStep="ptInCategory"/>
                                            </p:graphicEl>
                                          </p:spTgt>
                                        </p:tgtEl>
                                        <p:attrNameLst>
                                          <p:attrName>style.visibility</p:attrName>
                                        </p:attrNameLst>
                                      </p:cBhvr>
                                      <p:to>
                                        <p:strVal val="visible"/>
                                      </p:to>
                                    </p:set>
                                    <p:animEffect transition="in" filter="wipe(down)">
                                      <p:cBhvr>
                                        <p:cTn id="111" dur="250"/>
                                        <p:tgtEl>
                                          <p:spTgt spid="4">
                                            <p:graphicEl>
                                              <a:chart seriesIdx="1" categoryIdx="2" bldStep="ptInCategory"/>
                                            </p:graphicEl>
                                          </p:spTgt>
                                        </p:tgtEl>
                                      </p:cBhvr>
                                    </p:animEffect>
                                  </p:childTnLst>
                                </p:cTn>
                              </p:par>
                            </p:childTnLst>
                          </p:cTn>
                        </p:par>
                        <p:par>
                          <p:cTn id="112" fill="hold">
                            <p:stCondLst>
                              <p:cond delay="7250"/>
                            </p:stCondLst>
                            <p:childTnLst>
                              <p:par>
                                <p:cTn id="113" presetID="22" presetClass="entr" presetSubtype="4" fill="hold" grpId="0" nodeType="afterEffect">
                                  <p:stCondLst>
                                    <p:cond delay="0"/>
                                  </p:stCondLst>
                                  <p:childTnLst>
                                    <p:set>
                                      <p:cBhvr>
                                        <p:cTn id="114" dur="1" fill="hold">
                                          <p:stCondLst>
                                            <p:cond delay="0"/>
                                          </p:stCondLst>
                                        </p:cTn>
                                        <p:tgtEl>
                                          <p:spTgt spid="4">
                                            <p:graphicEl>
                                              <a:chart seriesIdx="2" categoryIdx="2" bldStep="ptInCategory"/>
                                            </p:graphicEl>
                                          </p:spTgt>
                                        </p:tgtEl>
                                        <p:attrNameLst>
                                          <p:attrName>style.visibility</p:attrName>
                                        </p:attrNameLst>
                                      </p:cBhvr>
                                      <p:to>
                                        <p:strVal val="visible"/>
                                      </p:to>
                                    </p:set>
                                    <p:animEffect transition="in" filter="wipe(down)">
                                      <p:cBhvr>
                                        <p:cTn id="115" dur="250"/>
                                        <p:tgtEl>
                                          <p:spTgt spid="4">
                                            <p:graphicEl>
                                              <a:chart seriesIdx="2" categoryIdx="2" bldStep="ptInCategory"/>
                                            </p:graphicEl>
                                          </p:spTgt>
                                        </p:tgtEl>
                                      </p:cBhvr>
                                    </p:animEffect>
                                  </p:childTnLst>
                                </p:cTn>
                              </p:par>
                            </p:childTnLst>
                          </p:cTn>
                        </p:par>
                        <p:par>
                          <p:cTn id="116" fill="hold">
                            <p:stCondLst>
                              <p:cond delay="7500"/>
                            </p:stCondLst>
                            <p:childTnLst>
                              <p:par>
                                <p:cTn id="117" presetID="22" presetClass="entr" presetSubtype="4" fill="hold" grpId="0" nodeType="afterEffect">
                                  <p:stCondLst>
                                    <p:cond delay="0"/>
                                  </p:stCondLst>
                                  <p:childTnLst>
                                    <p:set>
                                      <p:cBhvr>
                                        <p:cTn id="118" dur="1" fill="hold">
                                          <p:stCondLst>
                                            <p:cond delay="0"/>
                                          </p:stCondLst>
                                        </p:cTn>
                                        <p:tgtEl>
                                          <p:spTgt spid="4">
                                            <p:graphicEl>
                                              <a:chart seriesIdx="0" categoryIdx="3" bldStep="ptInCategory"/>
                                            </p:graphicEl>
                                          </p:spTgt>
                                        </p:tgtEl>
                                        <p:attrNameLst>
                                          <p:attrName>style.visibility</p:attrName>
                                        </p:attrNameLst>
                                      </p:cBhvr>
                                      <p:to>
                                        <p:strVal val="visible"/>
                                      </p:to>
                                    </p:set>
                                    <p:animEffect transition="in" filter="wipe(down)">
                                      <p:cBhvr>
                                        <p:cTn id="119" dur="250"/>
                                        <p:tgtEl>
                                          <p:spTgt spid="4">
                                            <p:graphicEl>
                                              <a:chart seriesIdx="0" categoryIdx="3" bldStep="ptInCategory"/>
                                            </p:graphicEl>
                                          </p:spTgt>
                                        </p:tgtEl>
                                      </p:cBhvr>
                                    </p:animEffect>
                                  </p:childTnLst>
                                </p:cTn>
                              </p:par>
                            </p:childTnLst>
                          </p:cTn>
                        </p:par>
                        <p:par>
                          <p:cTn id="120" fill="hold">
                            <p:stCondLst>
                              <p:cond delay="7750"/>
                            </p:stCondLst>
                            <p:childTnLst>
                              <p:par>
                                <p:cTn id="121" presetID="22" presetClass="entr" presetSubtype="4" fill="hold" grpId="0" nodeType="afterEffect">
                                  <p:stCondLst>
                                    <p:cond delay="0"/>
                                  </p:stCondLst>
                                  <p:childTnLst>
                                    <p:set>
                                      <p:cBhvr>
                                        <p:cTn id="122" dur="1" fill="hold">
                                          <p:stCondLst>
                                            <p:cond delay="0"/>
                                          </p:stCondLst>
                                        </p:cTn>
                                        <p:tgtEl>
                                          <p:spTgt spid="4">
                                            <p:graphicEl>
                                              <a:chart seriesIdx="1" categoryIdx="3" bldStep="ptInCategory"/>
                                            </p:graphicEl>
                                          </p:spTgt>
                                        </p:tgtEl>
                                        <p:attrNameLst>
                                          <p:attrName>style.visibility</p:attrName>
                                        </p:attrNameLst>
                                      </p:cBhvr>
                                      <p:to>
                                        <p:strVal val="visible"/>
                                      </p:to>
                                    </p:set>
                                    <p:animEffect transition="in" filter="wipe(down)">
                                      <p:cBhvr>
                                        <p:cTn id="123" dur="250"/>
                                        <p:tgtEl>
                                          <p:spTgt spid="4">
                                            <p:graphicEl>
                                              <a:chart seriesIdx="1" categoryIdx="3" bldStep="ptInCategory"/>
                                            </p:graphicEl>
                                          </p:spTgt>
                                        </p:tgtEl>
                                      </p:cBhvr>
                                    </p:animEffect>
                                  </p:childTnLst>
                                </p:cTn>
                              </p:par>
                            </p:childTnLst>
                          </p:cTn>
                        </p:par>
                        <p:par>
                          <p:cTn id="124" fill="hold">
                            <p:stCondLst>
                              <p:cond delay="8000"/>
                            </p:stCondLst>
                            <p:childTnLst>
                              <p:par>
                                <p:cTn id="125" presetID="22" presetClass="entr" presetSubtype="4" fill="hold" grpId="0" nodeType="afterEffect">
                                  <p:stCondLst>
                                    <p:cond delay="0"/>
                                  </p:stCondLst>
                                  <p:childTnLst>
                                    <p:set>
                                      <p:cBhvr>
                                        <p:cTn id="126" dur="1" fill="hold">
                                          <p:stCondLst>
                                            <p:cond delay="0"/>
                                          </p:stCondLst>
                                        </p:cTn>
                                        <p:tgtEl>
                                          <p:spTgt spid="4">
                                            <p:graphicEl>
                                              <a:chart seriesIdx="2" categoryIdx="3" bldStep="ptInCategory"/>
                                            </p:graphicEl>
                                          </p:spTgt>
                                        </p:tgtEl>
                                        <p:attrNameLst>
                                          <p:attrName>style.visibility</p:attrName>
                                        </p:attrNameLst>
                                      </p:cBhvr>
                                      <p:to>
                                        <p:strVal val="visible"/>
                                      </p:to>
                                    </p:set>
                                    <p:animEffect transition="in" filter="wipe(down)">
                                      <p:cBhvr>
                                        <p:cTn id="127" dur="250"/>
                                        <p:tgtEl>
                                          <p:spTgt spid="4">
                                            <p:graphicEl>
                                              <a:chart seriesIdx="2" categoryIdx="3" bldStep="ptInCategory"/>
                                            </p:graphicEl>
                                          </p:spTgt>
                                        </p:tgtEl>
                                      </p:cBhvr>
                                    </p:animEffect>
                                  </p:childTnLst>
                                </p:cTn>
                              </p:par>
                            </p:childTnLst>
                          </p:cTn>
                        </p:par>
                        <p:par>
                          <p:cTn id="128" fill="hold">
                            <p:stCondLst>
                              <p:cond delay="8250"/>
                            </p:stCondLst>
                            <p:childTnLst>
                              <p:par>
                                <p:cTn id="129" presetID="22" presetClass="entr" presetSubtype="4" fill="hold" grpId="0" nodeType="afterEffect">
                                  <p:stCondLst>
                                    <p:cond delay="0"/>
                                  </p:stCondLst>
                                  <p:childTnLst>
                                    <p:set>
                                      <p:cBhvr>
                                        <p:cTn id="130" dur="1" fill="hold">
                                          <p:stCondLst>
                                            <p:cond delay="0"/>
                                          </p:stCondLst>
                                        </p:cTn>
                                        <p:tgtEl>
                                          <p:spTgt spid="4">
                                            <p:graphicEl>
                                              <a:chart seriesIdx="0" categoryIdx="4" bldStep="ptInCategory"/>
                                            </p:graphicEl>
                                          </p:spTgt>
                                        </p:tgtEl>
                                        <p:attrNameLst>
                                          <p:attrName>style.visibility</p:attrName>
                                        </p:attrNameLst>
                                      </p:cBhvr>
                                      <p:to>
                                        <p:strVal val="visible"/>
                                      </p:to>
                                    </p:set>
                                    <p:animEffect transition="in" filter="wipe(down)">
                                      <p:cBhvr>
                                        <p:cTn id="131" dur="250"/>
                                        <p:tgtEl>
                                          <p:spTgt spid="4">
                                            <p:graphicEl>
                                              <a:chart seriesIdx="0" categoryIdx="4" bldStep="ptInCategory"/>
                                            </p:graphicEl>
                                          </p:spTgt>
                                        </p:tgtEl>
                                      </p:cBhvr>
                                    </p:animEffect>
                                  </p:childTnLst>
                                </p:cTn>
                              </p:par>
                            </p:childTnLst>
                          </p:cTn>
                        </p:par>
                        <p:par>
                          <p:cTn id="132" fill="hold">
                            <p:stCondLst>
                              <p:cond delay="8500"/>
                            </p:stCondLst>
                            <p:childTnLst>
                              <p:par>
                                <p:cTn id="133" presetID="22" presetClass="entr" presetSubtype="4" fill="hold" grpId="0" nodeType="afterEffect">
                                  <p:stCondLst>
                                    <p:cond delay="0"/>
                                  </p:stCondLst>
                                  <p:childTnLst>
                                    <p:set>
                                      <p:cBhvr>
                                        <p:cTn id="134" dur="1" fill="hold">
                                          <p:stCondLst>
                                            <p:cond delay="0"/>
                                          </p:stCondLst>
                                        </p:cTn>
                                        <p:tgtEl>
                                          <p:spTgt spid="4">
                                            <p:graphicEl>
                                              <a:chart seriesIdx="1" categoryIdx="4" bldStep="ptInCategory"/>
                                            </p:graphicEl>
                                          </p:spTgt>
                                        </p:tgtEl>
                                        <p:attrNameLst>
                                          <p:attrName>style.visibility</p:attrName>
                                        </p:attrNameLst>
                                      </p:cBhvr>
                                      <p:to>
                                        <p:strVal val="visible"/>
                                      </p:to>
                                    </p:set>
                                    <p:animEffect transition="in" filter="wipe(down)">
                                      <p:cBhvr>
                                        <p:cTn id="135" dur="250"/>
                                        <p:tgtEl>
                                          <p:spTgt spid="4">
                                            <p:graphicEl>
                                              <a:chart seriesIdx="1" categoryIdx="4" bldStep="ptInCategory"/>
                                            </p:graphicEl>
                                          </p:spTgt>
                                        </p:tgtEl>
                                      </p:cBhvr>
                                    </p:animEffect>
                                  </p:childTnLst>
                                </p:cTn>
                              </p:par>
                            </p:childTnLst>
                          </p:cTn>
                        </p:par>
                        <p:par>
                          <p:cTn id="136" fill="hold">
                            <p:stCondLst>
                              <p:cond delay="8750"/>
                            </p:stCondLst>
                            <p:childTnLst>
                              <p:par>
                                <p:cTn id="137" presetID="22" presetClass="entr" presetSubtype="4" fill="hold" grpId="0" nodeType="afterEffect">
                                  <p:stCondLst>
                                    <p:cond delay="0"/>
                                  </p:stCondLst>
                                  <p:childTnLst>
                                    <p:set>
                                      <p:cBhvr>
                                        <p:cTn id="138" dur="1" fill="hold">
                                          <p:stCondLst>
                                            <p:cond delay="0"/>
                                          </p:stCondLst>
                                        </p:cTn>
                                        <p:tgtEl>
                                          <p:spTgt spid="4">
                                            <p:graphicEl>
                                              <a:chart seriesIdx="2" categoryIdx="4" bldStep="ptInCategory"/>
                                            </p:graphicEl>
                                          </p:spTgt>
                                        </p:tgtEl>
                                        <p:attrNameLst>
                                          <p:attrName>style.visibility</p:attrName>
                                        </p:attrNameLst>
                                      </p:cBhvr>
                                      <p:to>
                                        <p:strVal val="visible"/>
                                      </p:to>
                                    </p:set>
                                    <p:animEffect transition="in" filter="wipe(down)">
                                      <p:cBhvr>
                                        <p:cTn id="139" dur="250"/>
                                        <p:tgtEl>
                                          <p:spTgt spid="4">
                                            <p:graphicEl>
                                              <a:chart seriesIdx="2" categoryIdx="4"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categoryEl"/>
        </p:bldSub>
      </p:bldGraphic>
      <p:bldGraphic spid="4" grpId="0">
        <p:bldSub>
          <a:bldChart bld="categoryEl"/>
        </p:bldSub>
      </p:bldGraphic>
      <p:bldP spid="5" grpId="0" animBg="1"/>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HPC Challenge</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200314293"/>
              </p:ext>
            </p:extLst>
          </p:nvPr>
        </p:nvGraphicFramePr>
        <p:xfrm>
          <a:off x="0" y="12954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709341924"/>
              </p:ext>
            </p:extLst>
          </p:nvPr>
        </p:nvGraphicFramePr>
        <p:xfrm>
          <a:off x="4572000" y="12954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2037549415"/>
              </p:ext>
            </p:extLst>
          </p:nvPr>
        </p:nvGraphicFramePr>
        <p:xfrm>
          <a:off x="0" y="40386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385035979"/>
              </p:ext>
            </p:extLst>
          </p:nvPr>
        </p:nvGraphicFramePr>
        <p:xfrm>
          <a:off x="4572000" y="4038600"/>
          <a:ext cx="4572000" cy="2743200"/>
        </p:xfrm>
        <a:graphic>
          <a:graphicData uri="http://schemas.openxmlformats.org/drawingml/2006/chart">
            <c:chart xmlns:c="http://schemas.openxmlformats.org/drawingml/2006/chart" xmlns:r="http://schemas.openxmlformats.org/officeDocument/2006/relationships" r:id="rId5"/>
          </a:graphicData>
        </a:graphic>
      </p:graphicFrame>
      <p:grpSp>
        <p:nvGrpSpPr>
          <p:cNvPr id="7" name="Group 6"/>
          <p:cNvGrpSpPr/>
          <p:nvPr/>
        </p:nvGrpSpPr>
        <p:grpSpPr>
          <a:xfrm>
            <a:off x="1219200" y="3931920"/>
            <a:ext cx="3808014" cy="1706880"/>
            <a:chOff x="1219200" y="3931920"/>
            <a:chExt cx="3808014" cy="1706880"/>
          </a:xfrm>
        </p:grpSpPr>
        <p:sp>
          <p:nvSpPr>
            <p:cNvPr id="11" name="Up Arrow 10"/>
            <p:cNvSpPr/>
            <p:nvPr/>
          </p:nvSpPr>
          <p:spPr>
            <a:xfrm>
              <a:off x="2362200" y="3931920"/>
              <a:ext cx="152400" cy="990600"/>
            </a:xfrm>
            <a:prstGeom prst="upArrow">
              <a:avLst>
                <a:gd name="adj1" fmla="val 50000"/>
                <a:gd name="adj2" fmla="val 106250"/>
              </a:avLst>
            </a:prstGeom>
            <a:solidFill>
              <a:schemeClr val="accent3">
                <a:lumMod val="75000"/>
              </a:schemeClr>
            </a:solidFill>
            <a:ln>
              <a:noFill/>
            </a:ln>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Up Arrow 13"/>
            <p:cNvSpPr/>
            <p:nvPr/>
          </p:nvSpPr>
          <p:spPr>
            <a:xfrm rot="5400000">
              <a:off x="4050030" y="4850130"/>
              <a:ext cx="152400" cy="891540"/>
            </a:xfrm>
            <a:prstGeom prst="upArrow">
              <a:avLst>
                <a:gd name="adj1" fmla="val 50000"/>
                <a:gd name="adj2" fmla="val 106250"/>
              </a:avLst>
            </a:prstGeom>
            <a:solidFill>
              <a:schemeClr val="accent3">
                <a:lumMod val="75000"/>
              </a:schemeClr>
            </a:solidFill>
            <a:ln>
              <a:noFill/>
            </a:ln>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Up Arrow 14"/>
            <p:cNvSpPr/>
            <p:nvPr/>
          </p:nvSpPr>
          <p:spPr>
            <a:xfrm rot="2924585">
              <a:off x="4182973" y="3625101"/>
              <a:ext cx="130354" cy="1558129"/>
            </a:xfrm>
            <a:prstGeom prst="upArrow">
              <a:avLst>
                <a:gd name="adj1" fmla="val 50000"/>
                <a:gd name="adj2" fmla="val 106250"/>
              </a:avLst>
            </a:prstGeom>
            <a:solidFill>
              <a:schemeClr val="accent3">
                <a:lumMod val="75000"/>
              </a:schemeClr>
            </a:solidFill>
            <a:ln>
              <a:noFill/>
            </a:ln>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219200" y="4953000"/>
              <a:ext cx="2438400" cy="685800"/>
            </a:xfrm>
            <a:prstGeom prst="rect">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18900000" scaled="1"/>
              <a:tileRect/>
            </a:gradFill>
            <a:ln>
              <a:noFill/>
            </a:ln>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latin typeface="Arial" pitchFamily="34" charset="0"/>
                  <a:cs typeface="Arial" pitchFamily="34" charset="0"/>
                </a:rPr>
                <a:t>Look over there</a:t>
              </a:r>
              <a:endParaRPr lang="en-US" sz="2400" dirty="0">
                <a:latin typeface="Arial" pitchFamily="34" charset="0"/>
                <a:cs typeface="Arial" pitchFamily="34" charset="0"/>
              </a:endParaRPr>
            </a:p>
          </p:txBody>
        </p:sp>
      </p:grpSp>
      <p:sp>
        <p:nvSpPr>
          <p:cNvPr id="16" name="Rounded Rectangle 15"/>
          <p:cNvSpPr/>
          <p:nvPr/>
        </p:nvSpPr>
        <p:spPr>
          <a:xfrm>
            <a:off x="4572000" y="731783"/>
            <a:ext cx="2598420" cy="487417"/>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bg1"/>
                </a:solidFill>
                <a:latin typeface="Arial" pitchFamily="34" charset="0"/>
                <a:cs typeface="Arial" pitchFamily="34" charset="0"/>
              </a:rPr>
              <a:t>Higher is better</a:t>
            </a:r>
            <a:endParaRPr lang="en-US" sz="2400" b="1" i="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20368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750"/>
                                        <p:tgtEl>
                                          <p:spTgt spid="16"/>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down)">
                                      <p:cBhvr>
                                        <p:cTn id="11" dur="500"/>
                                        <p:tgtEl>
                                          <p:spTgt spid="3">
                                            <p:graphicEl>
                                              <a:chart seriesIdx="-3" categoryIdx="-3" bldStep="gridLegend"/>
                                            </p:graphicEl>
                                          </p:spTgt>
                                        </p:tgtEl>
                                      </p:cBhvr>
                                    </p:animEffect>
                                  </p:childTnLst>
                                </p:cTn>
                              </p:par>
                            </p:childTnLst>
                          </p:cTn>
                        </p:par>
                        <p:par>
                          <p:cTn id="12" fill="hold">
                            <p:stCondLst>
                              <p:cond delay="1250"/>
                            </p:stCondLst>
                            <p:childTnLst>
                              <p:par>
                                <p:cTn id="13" presetID="22" presetClass="entr" presetSubtype="4" fill="hold" grpId="0" nodeType="afterEffect">
                                  <p:stCondLst>
                                    <p:cond delay="0"/>
                                  </p:stCondLst>
                                  <p:childTnLst>
                                    <p:set>
                                      <p:cBhvr>
                                        <p:cTn id="14" dur="1" fill="hold">
                                          <p:stCondLst>
                                            <p:cond delay="0"/>
                                          </p:stCondLst>
                                        </p:cTn>
                                        <p:tgtEl>
                                          <p:spTgt spid="3">
                                            <p:graphicEl>
                                              <a:chart seriesIdx="-4" categoryIdx="0" bldStep="category"/>
                                            </p:graphicEl>
                                          </p:spTgt>
                                        </p:tgtEl>
                                        <p:attrNameLst>
                                          <p:attrName>style.visibility</p:attrName>
                                        </p:attrNameLst>
                                      </p:cBhvr>
                                      <p:to>
                                        <p:strVal val="visible"/>
                                      </p:to>
                                    </p:set>
                                    <p:animEffect transition="in" filter="wipe(down)">
                                      <p:cBhvr>
                                        <p:cTn id="15" dur="500"/>
                                        <p:tgtEl>
                                          <p:spTgt spid="3">
                                            <p:graphicEl>
                                              <a:chart seriesIdx="-4" categoryIdx="0" bldStep="category"/>
                                            </p:graphicEl>
                                          </p:spTgt>
                                        </p:tgtEl>
                                      </p:cBhvr>
                                    </p:animEffect>
                                  </p:childTnLst>
                                </p:cTn>
                              </p:par>
                            </p:childTnLst>
                          </p:cTn>
                        </p:par>
                        <p:par>
                          <p:cTn id="16" fill="hold">
                            <p:stCondLst>
                              <p:cond delay="1750"/>
                            </p:stCondLst>
                            <p:childTnLst>
                              <p:par>
                                <p:cTn id="17" presetID="22" presetClass="entr" presetSubtype="4" fill="hold" grpId="0" nodeType="afterEffect">
                                  <p:stCondLst>
                                    <p:cond delay="0"/>
                                  </p:stCondLst>
                                  <p:childTnLst>
                                    <p:set>
                                      <p:cBhvr>
                                        <p:cTn id="18" dur="1" fill="hold">
                                          <p:stCondLst>
                                            <p:cond delay="0"/>
                                          </p:stCondLst>
                                        </p:cTn>
                                        <p:tgtEl>
                                          <p:spTgt spid="3">
                                            <p:graphicEl>
                                              <a:chart seriesIdx="-4" categoryIdx="1" bldStep="category"/>
                                            </p:graphicEl>
                                          </p:spTgt>
                                        </p:tgtEl>
                                        <p:attrNameLst>
                                          <p:attrName>style.visibility</p:attrName>
                                        </p:attrNameLst>
                                      </p:cBhvr>
                                      <p:to>
                                        <p:strVal val="visible"/>
                                      </p:to>
                                    </p:set>
                                    <p:animEffect transition="in" filter="wipe(down)">
                                      <p:cBhvr>
                                        <p:cTn id="19" dur="500"/>
                                        <p:tgtEl>
                                          <p:spTgt spid="3">
                                            <p:graphicEl>
                                              <a:chart seriesIdx="-4" categoryIdx="1" bldStep="category"/>
                                            </p:graphicEl>
                                          </p:spTgt>
                                        </p:tgtEl>
                                      </p:cBhvr>
                                    </p:animEffect>
                                  </p:childTnLst>
                                </p:cTn>
                              </p:par>
                            </p:childTnLst>
                          </p:cTn>
                        </p:par>
                        <p:par>
                          <p:cTn id="20" fill="hold">
                            <p:stCondLst>
                              <p:cond delay="2250"/>
                            </p:stCondLst>
                            <p:childTnLst>
                              <p:par>
                                <p:cTn id="21" presetID="22" presetClass="entr" presetSubtype="4" fill="hold" grpId="0" nodeType="afterEffect">
                                  <p:stCondLst>
                                    <p:cond delay="0"/>
                                  </p:stCondLst>
                                  <p:childTnLst>
                                    <p:set>
                                      <p:cBhvr>
                                        <p:cTn id="22" dur="1" fill="hold">
                                          <p:stCondLst>
                                            <p:cond delay="0"/>
                                          </p:stCondLst>
                                        </p:cTn>
                                        <p:tgtEl>
                                          <p:spTgt spid="3">
                                            <p:graphicEl>
                                              <a:chart seriesIdx="-4" categoryIdx="2" bldStep="category"/>
                                            </p:graphicEl>
                                          </p:spTgt>
                                        </p:tgtEl>
                                        <p:attrNameLst>
                                          <p:attrName>style.visibility</p:attrName>
                                        </p:attrNameLst>
                                      </p:cBhvr>
                                      <p:to>
                                        <p:strVal val="visible"/>
                                      </p:to>
                                    </p:set>
                                    <p:animEffect transition="in" filter="wipe(down)">
                                      <p:cBhvr>
                                        <p:cTn id="23" dur="500"/>
                                        <p:tgtEl>
                                          <p:spTgt spid="3">
                                            <p:graphicEl>
                                              <a:chart seriesIdx="-4" categoryIdx="2" bldStep="category"/>
                                            </p:graphicEl>
                                          </p:spTgt>
                                        </p:tgtEl>
                                      </p:cBhvr>
                                    </p:animEffect>
                                  </p:childTnLst>
                                </p:cTn>
                              </p:par>
                            </p:childTnLst>
                          </p:cTn>
                        </p:par>
                        <p:par>
                          <p:cTn id="24" fill="hold">
                            <p:stCondLst>
                              <p:cond delay="2750"/>
                            </p:stCondLst>
                            <p:childTnLst>
                              <p:par>
                                <p:cTn id="25" presetID="22" presetClass="entr" presetSubtype="4" fill="hold" grpId="0" nodeType="afterEffect">
                                  <p:stCondLst>
                                    <p:cond delay="0"/>
                                  </p:stCondLst>
                                  <p:childTnLst>
                                    <p:set>
                                      <p:cBhvr>
                                        <p:cTn id="2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down)">
                                      <p:cBhvr>
                                        <p:cTn id="27" dur="500"/>
                                        <p:tgtEl>
                                          <p:spTgt spid="4">
                                            <p:graphicEl>
                                              <a:chart seriesIdx="-3" categoryIdx="-3" bldStep="gridLegend"/>
                                            </p:graphicEl>
                                          </p:spTgt>
                                        </p:tgtEl>
                                      </p:cBhvr>
                                    </p:animEffect>
                                  </p:childTnLst>
                                </p:cTn>
                              </p:par>
                            </p:childTnLst>
                          </p:cTn>
                        </p:par>
                        <p:par>
                          <p:cTn id="28" fill="hold">
                            <p:stCondLst>
                              <p:cond delay="3250"/>
                            </p:stCondLst>
                            <p:childTnLst>
                              <p:par>
                                <p:cTn id="29" presetID="22" presetClass="entr" presetSubtype="4" fill="hold" grpId="0" nodeType="afterEffect">
                                  <p:stCondLst>
                                    <p:cond delay="0"/>
                                  </p:stCondLst>
                                  <p:childTnLst>
                                    <p:set>
                                      <p:cBhvr>
                                        <p:cTn id="3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31" dur="500"/>
                                        <p:tgtEl>
                                          <p:spTgt spid="4">
                                            <p:graphicEl>
                                              <a:chart seriesIdx="-4" categoryIdx="0" bldStep="category"/>
                                            </p:graphicEl>
                                          </p:spTgt>
                                        </p:tgtEl>
                                      </p:cBhvr>
                                    </p:animEffect>
                                  </p:childTnLst>
                                </p:cTn>
                              </p:par>
                            </p:childTnLst>
                          </p:cTn>
                        </p:par>
                        <p:par>
                          <p:cTn id="32" fill="hold">
                            <p:stCondLst>
                              <p:cond delay="3750"/>
                            </p:stCondLst>
                            <p:childTnLst>
                              <p:par>
                                <p:cTn id="33" presetID="22" presetClass="entr" presetSubtype="4" fill="hold" grpId="0" nodeType="afterEffect">
                                  <p:stCondLst>
                                    <p:cond delay="0"/>
                                  </p:stCondLst>
                                  <p:childTnLst>
                                    <p:set>
                                      <p:cBhvr>
                                        <p:cTn id="34"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35" dur="500"/>
                                        <p:tgtEl>
                                          <p:spTgt spid="4">
                                            <p:graphicEl>
                                              <a:chart seriesIdx="-4" categoryIdx="1" bldStep="category"/>
                                            </p:graphicEl>
                                          </p:spTgt>
                                        </p:tgtEl>
                                      </p:cBhvr>
                                    </p:animEffect>
                                  </p:childTnLst>
                                </p:cTn>
                              </p:par>
                            </p:childTnLst>
                          </p:cTn>
                        </p:par>
                        <p:par>
                          <p:cTn id="36" fill="hold">
                            <p:stCondLst>
                              <p:cond delay="4250"/>
                            </p:stCondLst>
                            <p:childTnLst>
                              <p:par>
                                <p:cTn id="37" presetID="22" presetClass="entr" presetSubtype="4" fill="hold" grpId="0" nodeType="afterEffect">
                                  <p:stCondLst>
                                    <p:cond delay="0"/>
                                  </p:stCondLst>
                                  <p:childTnLst>
                                    <p:set>
                                      <p:cBhvr>
                                        <p:cTn id="38" dur="1" fill="hold">
                                          <p:stCondLst>
                                            <p:cond delay="0"/>
                                          </p:stCondLst>
                                        </p:cTn>
                                        <p:tgtEl>
                                          <p:spTgt spid="4">
                                            <p:graphicEl>
                                              <a:chart seriesIdx="-4" categoryIdx="2" bldStep="category"/>
                                            </p:graphicEl>
                                          </p:spTgt>
                                        </p:tgtEl>
                                        <p:attrNameLst>
                                          <p:attrName>style.visibility</p:attrName>
                                        </p:attrNameLst>
                                      </p:cBhvr>
                                      <p:to>
                                        <p:strVal val="visible"/>
                                      </p:to>
                                    </p:set>
                                    <p:animEffect transition="in" filter="wipe(down)">
                                      <p:cBhvr>
                                        <p:cTn id="39" dur="500"/>
                                        <p:tgtEl>
                                          <p:spTgt spid="4">
                                            <p:graphicEl>
                                              <a:chart seriesIdx="-4" categoryIdx="2" bldStep="category"/>
                                            </p:graphicEl>
                                          </p:spTgt>
                                        </p:tgtEl>
                                      </p:cBhvr>
                                    </p:animEffect>
                                  </p:childTnLst>
                                </p:cTn>
                              </p:par>
                            </p:childTnLst>
                          </p:cTn>
                        </p:par>
                        <p:par>
                          <p:cTn id="40" fill="hold">
                            <p:stCondLst>
                              <p:cond delay="4750"/>
                            </p:stCondLst>
                            <p:childTnLst>
                              <p:par>
                                <p:cTn id="41" presetID="22" presetClass="entr" presetSubtype="4" fill="hold" grpId="0" nodeType="afterEffect">
                                  <p:stCondLst>
                                    <p:cond delay="0"/>
                                  </p:stCondLst>
                                  <p:childTnLst>
                                    <p:set>
                                      <p:cBhvr>
                                        <p:cTn id="42"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ipe(down)">
                                      <p:cBhvr>
                                        <p:cTn id="43" dur="500"/>
                                        <p:tgtEl>
                                          <p:spTgt spid="5">
                                            <p:graphicEl>
                                              <a:chart seriesIdx="-3" categoryIdx="-3" bldStep="gridLegend"/>
                                            </p:graphicEl>
                                          </p:spTgt>
                                        </p:tgtEl>
                                      </p:cBhvr>
                                    </p:animEffect>
                                  </p:childTnLst>
                                </p:cTn>
                              </p:par>
                            </p:childTnLst>
                          </p:cTn>
                        </p:par>
                        <p:par>
                          <p:cTn id="44" fill="hold">
                            <p:stCondLst>
                              <p:cond delay="5250"/>
                            </p:stCondLst>
                            <p:childTnLst>
                              <p:par>
                                <p:cTn id="45" presetID="22" presetClass="entr" presetSubtype="4" fill="hold" grpId="0" nodeType="afterEffect">
                                  <p:stCondLst>
                                    <p:cond delay="0"/>
                                  </p:stCondLst>
                                  <p:childTnLst>
                                    <p:set>
                                      <p:cBhvr>
                                        <p:cTn id="46" dur="1" fill="hold">
                                          <p:stCondLst>
                                            <p:cond delay="0"/>
                                          </p:stCondLst>
                                        </p:cTn>
                                        <p:tgtEl>
                                          <p:spTgt spid="5">
                                            <p:graphicEl>
                                              <a:chart seriesIdx="-4" categoryIdx="0" bldStep="category"/>
                                            </p:graphicEl>
                                          </p:spTgt>
                                        </p:tgtEl>
                                        <p:attrNameLst>
                                          <p:attrName>style.visibility</p:attrName>
                                        </p:attrNameLst>
                                      </p:cBhvr>
                                      <p:to>
                                        <p:strVal val="visible"/>
                                      </p:to>
                                    </p:set>
                                    <p:animEffect transition="in" filter="wipe(down)">
                                      <p:cBhvr>
                                        <p:cTn id="47" dur="500"/>
                                        <p:tgtEl>
                                          <p:spTgt spid="5">
                                            <p:graphicEl>
                                              <a:chart seriesIdx="-4" categoryIdx="0" bldStep="category"/>
                                            </p:graphicEl>
                                          </p:spTgt>
                                        </p:tgtEl>
                                      </p:cBhvr>
                                    </p:animEffect>
                                  </p:childTnLst>
                                </p:cTn>
                              </p:par>
                            </p:childTnLst>
                          </p:cTn>
                        </p:par>
                        <p:par>
                          <p:cTn id="48" fill="hold">
                            <p:stCondLst>
                              <p:cond delay="5750"/>
                            </p:stCondLst>
                            <p:childTnLst>
                              <p:par>
                                <p:cTn id="49" presetID="22" presetClass="entr" presetSubtype="4" fill="hold" grpId="0" nodeType="afterEffect">
                                  <p:stCondLst>
                                    <p:cond delay="0"/>
                                  </p:stCondLst>
                                  <p:childTnLst>
                                    <p:set>
                                      <p:cBhvr>
                                        <p:cTn id="50" dur="1" fill="hold">
                                          <p:stCondLst>
                                            <p:cond delay="0"/>
                                          </p:stCondLst>
                                        </p:cTn>
                                        <p:tgtEl>
                                          <p:spTgt spid="5">
                                            <p:graphicEl>
                                              <a:chart seriesIdx="-4" categoryIdx="1" bldStep="category"/>
                                            </p:graphicEl>
                                          </p:spTgt>
                                        </p:tgtEl>
                                        <p:attrNameLst>
                                          <p:attrName>style.visibility</p:attrName>
                                        </p:attrNameLst>
                                      </p:cBhvr>
                                      <p:to>
                                        <p:strVal val="visible"/>
                                      </p:to>
                                    </p:set>
                                    <p:animEffect transition="in" filter="wipe(down)">
                                      <p:cBhvr>
                                        <p:cTn id="51" dur="500"/>
                                        <p:tgtEl>
                                          <p:spTgt spid="5">
                                            <p:graphicEl>
                                              <a:chart seriesIdx="-4" categoryIdx="1" bldStep="category"/>
                                            </p:graphicEl>
                                          </p:spTgt>
                                        </p:tgtEl>
                                      </p:cBhvr>
                                    </p:animEffect>
                                  </p:childTnLst>
                                </p:cTn>
                              </p:par>
                            </p:childTnLst>
                          </p:cTn>
                        </p:par>
                        <p:par>
                          <p:cTn id="52" fill="hold">
                            <p:stCondLst>
                              <p:cond delay="6250"/>
                            </p:stCondLst>
                            <p:childTnLst>
                              <p:par>
                                <p:cTn id="53" presetID="22" presetClass="entr" presetSubtype="4" fill="hold" grpId="0" nodeType="afterEffect">
                                  <p:stCondLst>
                                    <p:cond delay="0"/>
                                  </p:stCondLst>
                                  <p:childTnLst>
                                    <p:set>
                                      <p:cBhvr>
                                        <p:cTn id="54" dur="1" fill="hold">
                                          <p:stCondLst>
                                            <p:cond delay="0"/>
                                          </p:stCondLst>
                                        </p:cTn>
                                        <p:tgtEl>
                                          <p:spTgt spid="5">
                                            <p:graphicEl>
                                              <a:chart seriesIdx="-4" categoryIdx="2" bldStep="category"/>
                                            </p:graphicEl>
                                          </p:spTgt>
                                        </p:tgtEl>
                                        <p:attrNameLst>
                                          <p:attrName>style.visibility</p:attrName>
                                        </p:attrNameLst>
                                      </p:cBhvr>
                                      <p:to>
                                        <p:strVal val="visible"/>
                                      </p:to>
                                    </p:set>
                                    <p:animEffect transition="in" filter="wipe(down)">
                                      <p:cBhvr>
                                        <p:cTn id="55" dur="500"/>
                                        <p:tgtEl>
                                          <p:spTgt spid="5">
                                            <p:graphicEl>
                                              <a:chart seriesIdx="-4" categoryIdx="2" bldStep="category"/>
                                            </p:graphicEl>
                                          </p:spTgt>
                                        </p:tgtEl>
                                      </p:cBhvr>
                                    </p:animEffect>
                                  </p:childTnLst>
                                </p:cTn>
                              </p:par>
                            </p:childTnLst>
                          </p:cTn>
                        </p:par>
                        <p:par>
                          <p:cTn id="56" fill="hold">
                            <p:stCondLst>
                              <p:cond delay="6750"/>
                            </p:stCondLst>
                            <p:childTnLst>
                              <p:par>
                                <p:cTn id="57" presetID="22" presetClass="entr" presetSubtype="4" fill="hold" grpId="0" nodeType="afterEffect">
                                  <p:stCondLst>
                                    <p:cond delay="0"/>
                                  </p:stCondLst>
                                  <p:childTnLst>
                                    <p:set>
                                      <p:cBhvr>
                                        <p:cTn id="58"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59" dur="500"/>
                                        <p:tgtEl>
                                          <p:spTgt spid="6">
                                            <p:graphicEl>
                                              <a:chart seriesIdx="-3" categoryIdx="-3" bldStep="gridLegend"/>
                                            </p:graphicEl>
                                          </p:spTgt>
                                        </p:tgtEl>
                                      </p:cBhvr>
                                    </p:animEffect>
                                  </p:childTnLst>
                                </p:cTn>
                              </p:par>
                            </p:childTnLst>
                          </p:cTn>
                        </p:par>
                        <p:par>
                          <p:cTn id="60" fill="hold">
                            <p:stCondLst>
                              <p:cond delay="7250"/>
                            </p:stCondLst>
                            <p:childTnLst>
                              <p:par>
                                <p:cTn id="61" presetID="22" presetClass="entr" presetSubtype="4" fill="hold" grpId="0" nodeType="afterEffect">
                                  <p:stCondLst>
                                    <p:cond delay="0"/>
                                  </p:stCondLst>
                                  <p:childTnLst>
                                    <p:set>
                                      <p:cBhvr>
                                        <p:cTn id="62" dur="1" fill="hold">
                                          <p:stCondLst>
                                            <p:cond delay="0"/>
                                          </p:stCondLst>
                                        </p:cTn>
                                        <p:tgtEl>
                                          <p:spTgt spid="6">
                                            <p:graphicEl>
                                              <a:chart seriesIdx="-4" categoryIdx="0" bldStep="category"/>
                                            </p:graphicEl>
                                          </p:spTgt>
                                        </p:tgtEl>
                                        <p:attrNameLst>
                                          <p:attrName>style.visibility</p:attrName>
                                        </p:attrNameLst>
                                      </p:cBhvr>
                                      <p:to>
                                        <p:strVal val="visible"/>
                                      </p:to>
                                    </p:set>
                                    <p:animEffect transition="in" filter="wipe(down)">
                                      <p:cBhvr>
                                        <p:cTn id="63" dur="500"/>
                                        <p:tgtEl>
                                          <p:spTgt spid="6">
                                            <p:graphicEl>
                                              <a:chart seriesIdx="-4" categoryIdx="0" bldStep="category"/>
                                            </p:graphicEl>
                                          </p:spTgt>
                                        </p:tgtEl>
                                      </p:cBhvr>
                                    </p:animEffect>
                                  </p:childTnLst>
                                </p:cTn>
                              </p:par>
                            </p:childTnLst>
                          </p:cTn>
                        </p:par>
                        <p:par>
                          <p:cTn id="64" fill="hold">
                            <p:stCondLst>
                              <p:cond delay="7750"/>
                            </p:stCondLst>
                            <p:childTnLst>
                              <p:par>
                                <p:cTn id="65" presetID="22" presetClass="entr" presetSubtype="4" fill="hold" grpId="0" nodeType="afterEffect">
                                  <p:stCondLst>
                                    <p:cond delay="0"/>
                                  </p:stCondLst>
                                  <p:childTnLst>
                                    <p:set>
                                      <p:cBhvr>
                                        <p:cTn id="66" dur="1" fill="hold">
                                          <p:stCondLst>
                                            <p:cond delay="0"/>
                                          </p:stCondLst>
                                        </p:cTn>
                                        <p:tgtEl>
                                          <p:spTgt spid="6">
                                            <p:graphicEl>
                                              <a:chart seriesIdx="-4" categoryIdx="1" bldStep="category"/>
                                            </p:graphicEl>
                                          </p:spTgt>
                                        </p:tgtEl>
                                        <p:attrNameLst>
                                          <p:attrName>style.visibility</p:attrName>
                                        </p:attrNameLst>
                                      </p:cBhvr>
                                      <p:to>
                                        <p:strVal val="visible"/>
                                      </p:to>
                                    </p:set>
                                    <p:animEffect transition="in" filter="wipe(down)">
                                      <p:cBhvr>
                                        <p:cTn id="67" dur="500"/>
                                        <p:tgtEl>
                                          <p:spTgt spid="6">
                                            <p:graphicEl>
                                              <a:chart seriesIdx="-4" categoryIdx="1" bldStep="category"/>
                                            </p:graphicEl>
                                          </p:spTgt>
                                        </p:tgtEl>
                                      </p:cBhvr>
                                    </p:animEffect>
                                  </p:childTnLst>
                                </p:cTn>
                              </p:par>
                            </p:childTnLst>
                          </p:cTn>
                        </p:par>
                        <p:par>
                          <p:cTn id="68" fill="hold">
                            <p:stCondLst>
                              <p:cond delay="8250"/>
                            </p:stCondLst>
                            <p:childTnLst>
                              <p:par>
                                <p:cTn id="69" presetID="22" presetClass="entr" presetSubtype="4" fill="hold" grpId="0" nodeType="afterEffect">
                                  <p:stCondLst>
                                    <p:cond delay="0"/>
                                  </p:stCondLst>
                                  <p:childTnLst>
                                    <p:set>
                                      <p:cBhvr>
                                        <p:cTn id="70" dur="1" fill="hold">
                                          <p:stCondLst>
                                            <p:cond delay="0"/>
                                          </p:stCondLst>
                                        </p:cTn>
                                        <p:tgtEl>
                                          <p:spTgt spid="6">
                                            <p:graphicEl>
                                              <a:chart seriesIdx="-4" categoryIdx="2" bldStep="category"/>
                                            </p:graphicEl>
                                          </p:spTgt>
                                        </p:tgtEl>
                                        <p:attrNameLst>
                                          <p:attrName>style.visibility</p:attrName>
                                        </p:attrNameLst>
                                      </p:cBhvr>
                                      <p:to>
                                        <p:strVal val="visible"/>
                                      </p:to>
                                    </p:set>
                                    <p:animEffect transition="in" filter="wipe(down)">
                                      <p:cBhvr>
                                        <p:cTn id="71" dur="500"/>
                                        <p:tgtEl>
                                          <p:spTgt spid="6">
                                            <p:graphicEl>
                                              <a:chart seriesIdx="-4" categoryIdx="2" bldStep="category"/>
                                            </p:graphicEl>
                                          </p:spTgt>
                                        </p:tgtEl>
                                      </p:cBhvr>
                                    </p:animEffect>
                                  </p:childTnLst>
                                </p:cTn>
                              </p:par>
                            </p:childTnLst>
                          </p:cTn>
                        </p:par>
                        <p:par>
                          <p:cTn id="72" fill="hold">
                            <p:stCondLst>
                              <p:cond delay="8750"/>
                            </p:stCondLst>
                            <p:childTnLst>
                              <p:par>
                                <p:cTn id="73" presetID="22" presetClass="entr" presetSubtype="4" fill="hold" nodeType="afterEffect">
                                  <p:stCondLst>
                                    <p:cond delay="250"/>
                                  </p:stCondLst>
                                  <p:childTnLst>
                                    <p:set>
                                      <p:cBhvr>
                                        <p:cTn id="74" dur="1" fill="hold">
                                          <p:stCondLst>
                                            <p:cond delay="0"/>
                                          </p:stCondLst>
                                        </p:cTn>
                                        <p:tgtEl>
                                          <p:spTgt spid="7"/>
                                        </p:tgtEl>
                                        <p:attrNameLst>
                                          <p:attrName>style.visibility</p:attrName>
                                        </p:attrNameLst>
                                      </p:cBhvr>
                                      <p:to>
                                        <p:strVal val="visible"/>
                                      </p:to>
                                    </p:set>
                                    <p:animEffect transition="in" filter="wipe(down)">
                                      <p:cBhvr>
                                        <p:cTn id="75"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category"/>
        </p:bldSub>
      </p:bldGraphic>
      <p:bldGraphic spid="4" grpId="0">
        <p:bldSub>
          <a:bldChart bld="category"/>
        </p:bldSub>
      </p:bldGraphic>
      <p:bldGraphic spid="5" grpId="0">
        <p:bldSub>
          <a:bldChart bld="category"/>
        </p:bldSub>
      </p:bldGraphic>
      <p:bldGraphic spid="6" grpId="0">
        <p:bldSub>
          <a:bldChart bld="category"/>
        </p:bldSub>
      </p:bldGraphic>
      <p:bldP spid="1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the Performance Gap</a:t>
            </a:r>
            <a:endParaRPr lang="en-US" dirty="0"/>
          </a:p>
        </p:txBody>
      </p:sp>
      <p:sp>
        <p:nvSpPr>
          <p:cNvPr id="3" name="Content Placeholder 2"/>
          <p:cNvSpPr>
            <a:spLocks noGrp="1"/>
          </p:cNvSpPr>
          <p:nvPr>
            <p:ph idx="1"/>
          </p:nvPr>
        </p:nvSpPr>
        <p:spPr>
          <a:xfrm>
            <a:off x="609600" y="1905001"/>
            <a:ext cx="8229600" cy="4708222"/>
          </a:xfrm>
        </p:spPr>
        <p:txBody>
          <a:bodyPr>
            <a:normAutofit/>
          </a:bodyPr>
          <a:lstStyle/>
          <a:p>
            <a:r>
              <a:rPr lang="en-US" dirty="0" smtClean="0"/>
              <a:t>Notable area for improvement:</a:t>
            </a:r>
          </a:p>
          <a:p>
            <a:pPr lvl="1"/>
            <a:r>
              <a:rPr lang="en-US" dirty="0" smtClean="0"/>
              <a:t>Direct data placement (reduce memory copies)</a:t>
            </a:r>
          </a:p>
          <a:p>
            <a:r>
              <a:rPr lang="en-US" dirty="0" smtClean="0"/>
              <a:t>Possible, but…</a:t>
            </a:r>
          </a:p>
          <a:p>
            <a:r>
              <a:rPr lang="en-US" dirty="0" smtClean="0"/>
              <a:t>Most target applications use </a:t>
            </a:r>
            <a:r>
              <a:rPr lang="en-US" i="1" dirty="0" err="1" smtClean="0"/>
              <a:t>nonblocking</a:t>
            </a:r>
            <a:r>
              <a:rPr lang="en-US" dirty="0" smtClean="0"/>
              <a:t> sockets</a:t>
            </a:r>
          </a:p>
          <a:p>
            <a:pPr lvl="1"/>
            <a:r>
              <a:rPr lang="en-US" dirty="0" smtClean="0"/>
              <a:t>Restricts use with </a:t>
            </a:r>
            <a:r>
              <a:rPr lang="en-US" dirty="0" err="1" smtClean="0"/>
              <a:t>recv</a:t>
            </a:r>
            <a:r>
              <a:rPr lang="en-US" dirty="0" smtClean="0"/>
              <a:t>()</a:t>
            </a:r>
          </a:p>
          <a:p>
            <a:pPr lvl="1"/>
            <a:r>
              <a:rPr lang="en-US" dirty="0" smtClean="0"/>
              <a:t>Which reduces usefulness with send()</a:t>
            </a:r>
          </a:p>
          <a:p>
            <a:r>
              <a:rPr lang="en-US" dirty="0" smtClean="0"/>
              <a:t>Alternatives?</a:t>
            </a:r>
          </a:p>
          <a:p>
            <a:pPr lvl="1"/>
            <a:endParaRPr lang="en-US" dirty="0"/>
          </a:p>
        </p:txBody>
      </p:sp>
    </p:spTree>
    <p:extLst>
      <p:ext uri="{BB962C8B-B14F-4D97-AF65-F5344CB8AC3E}">
        <p14:creationId xmlns:p14="http://schemas.microsoft.com/office/powerpoint/2010/main" val="321445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75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75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750"/>
                                        <p:tgtEl>
                                          <p:spTgt spid="3">
                                            <p:txEl>
                                              <p:pRg st="3" end="3"/>
                                            </p:txEl>
                                          </p:spTgt>
                                        </p:tgtEl>
                                      </p:cBhvr>
                                    </p:animEffect>
                                  </p:childTnLst>
                                </p:cTn>
                              </p:par>
                            </p:childTnLst>
                          </p:cTn>
                        </p:par>
                        <p:par>
                          <p:cTn id="21" fill="hold">
                            <p:stCondLst>
                              <p:cond delay="750"/>
                            </p:stCondLst>
                            <p:childTnLst>
                              <p:par>
                                <p:cTn id="22" presetID="22" presetClass="entr" presetSubtype="8"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750"/>
                                        <p:tgtEl>
                                          <p:spTgt spid="3">
                                            <p:txEl>
                                              <p:pRg st="4" end="4"/>
                                            </p:txEl>
                                          </p:spTgt>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75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7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the Performance Gap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Is there any way to add direct access to RDMA operations through sockets?</a:t>
            </a:r>
          </a:p>
          <a:p>
            <a:pPr lvl="1"/>
            <a:r>
              <a:rPr lang="en-US" dirty="0" smtClean="0"/>
              <a:t>Get that last bit of performance</a:t>
            </a:r>
          </a:p>
          <a:p>
            <a:r>
              <a:rPr lang="en-US" dirty="0" smtClean="0"/>
              <a:t>While keeping it simple?</a:t>
            </a:r>
          </a:p>
          <a:p>
            <a:r>
              <a:rPr lang="en-US" dirty="0" smtClean="0"/>
              <a:t>And.. without actually needing to know anything about RDMA?</a:t>
            </a:r>
          </a:p>
          <a:p>
            <a:pPr lvl="1"/>
            <a:r>
              <a:rPr lang="en-US" dirty="0" smtClean="0"/>
              <a:t>Or these acronyms: PD, CQ, HCA, MR, QP, LID, GID, …</a:t>
            </a:r>
          </a:p>
          <a:p>
            <a:r>
              <a:rPr lang="en-US" dirty="0" smtClean="0"/>
              <a:t>And make it generic, so that other technologies may be able to use it</a:t>
            </a:r>
          </a:p>
          <a:p>
            <a:pPr lvl="1"/>
            <a:r>
              <a:rPr lang="en-US" dirty="0" smtClean="0"/>
              <a:t>Tag matching, file I/O, SSDs</a:t>
            </a:r>
          </a:p>
          <a:p>
            <a:r>
              <a:rPr lang="en-US" dirty="0" smtClean="0"/>
              <a:t>And continue to support the socket programming model!</a:t>
            </a:r>
            <a:endParaRPr lang="en-US" dirty="0"/>
          </a:p>
        </p:txBody>
      </p:sp>
    </p:spTree>
    <p:extLst>
      <p:ext uri="{BB962C8B-B14F-4D97-AF65-F5344CB8AC3E}">
        <p14:creationId xmlns:p14="http://schemas.microsoft.com/office/powerpoint/2010/main" val="396849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left)">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1143000"/>
          </a:xfrm>
        </p:spPr>
        <p:txBody>
          <a:bodyPr/>
          <a:lstStyle/>
          <a:p>
            <a:r>
              <a:rPr lang="en-US" dirty="0" smtClean="0"/>
              <a:t>Direct Data Placement Extensions</a:t>
            </a:r>
            <a:endParaRPr lang="en-US" dirty="0"/>
          </a:p>
        </p:txBody>
      </p:sp>
      <p:sp>
        <p:nvSpPr>
          <p:cNvPr id="3" name="Content Placeholder 2"/>
          <p:cNvSpPr>
            <a:spLocks noGrp="1"/>
          </p:cNvSpPr>
          <p:nvPr>
            <p:ph idx="1"/>
          </p:nvPr>
        </p:nvSpPr>
        <p:spPr>
          <a:xfrm>
            <a:off x="457200" y="2057400"/>
            <a:ext cx="8382000" cy="4646613"/>
          </a:xfrm>
        </p:spPr>
        <p:txBody>
          <a:bodyPr>
            <a:normAutofit/>
          </a:bodyPr>
          <a:lstStyle/>
          <a:p>
            <a:r>
              <a:rPr lang="en-US" dirty="0" smtClean="0"/>
              <a:t>Can we find calls that </a:t>
            </a:r>
            <a:r>
              <a:rPr lang="en-US" i="1" dirty="0" smtClean="0"/>
              <a:t>blend</a:t>
            </a:r>
            <a:r>
              <a:rPr lang="en-US" dirty="0" smtClean="0"/>
              <a:t> in with existing calls?</a:t>
            </a:r>
          </a:p>
          <a:p>
            <a:r>
              <a:rPr lang="en-US" dirty="0" smtClean="0"/>
              <a:t>Now we </a:t>
            </a:r>
            <a:r>
              <a:rPr lang="en-US" i="1" dirty="0" smtClean="0"/>
              <a:t>may be </a:t>
            </a:r>
            <a:r>
              <a:rPr lang="en-US" dirty="0" smtClean="0"/>
              <a:t>talking about new programming concepts</a:t>
            </a:r>
          </a:p>
          <a:p>
            <a:r>
              <a:rPr lang="en-US" dirty="0" smtClean="0"/>
              <a:t>Are there any existing calls that are usable?</a:t>
            </a:r>
          </a:p>
          <a:p>
            <a:pPr lvl="1"/>
            <a:r>
              <a:rPr lang="en-US" dirty="0" smtClean="0"/>
              <a:t>send</a:t>
            </a:r>
            <a:r>
              <a:rPr lang="en-US" dirty="0"/>
              <a:t>, </a:t>
            </a:r>
            <a:r>
              <a:rPr lang="en-US" dirty="0" err="1" smtClean="0"/>
              <a:t>sendto</a:t>
            </a:r>
            <a:r>
              <a:rPr lang="en-US" dirty="0"/>
              <a:t>, </a:t>
            </a:r>
            <a:r>
              <a:rPr lang="en-US" dirty="0" err="1" smtClean="0"/>
              <a:t>sendmsg</a:t>
            </a:r>
            <a:r>
              <a:rPr lang="en-US" dirty="0"/>
              <a:t>, </a:t>
            </a:r>
            <a:r>
              <a:rPr lang="en-US" dirty="0" smtClean="0"/>
              <a:t>write</a:t>
            </a:r>
            <a:r>
              <a:rPr lang="en-US" dirty="0"/>
              <a:t>, </a:t>
            </a:r>
            <a:r>
              <a:rPr lang="en-US" dirty="0" err="1" smtClean="0"/>
              <a:t>writev</a:t>
            </a:r>
            <a:r>
              <a:rPr lang="en-US" dirty="0" smtClean="0"/>
              <a:t>, </a:t>
            </a:r>
            <a:r>
              <a:rPr lang="en-US" dirty="0" err="1" smtClean="0"/>
              <a:t>pwrite</a:t>
            </a:r>
            <a:r>
              <a:rPr lang="en-US" dirty="0" smtClean="0"/>
              <a:t> …</a:t>
            </a:r>
          </a:p>
          <a:p>
            <a:pPr lvl="1"/>
            <a:r>
              <a:rPr lang="en-US" dirty="0" err="1" smtClean="0"/>
              <a:t>recv</a:t>
            </a:r>
            <a:r>
              <a:rPr lang="en-US" dirty="0"/>
              <a:t>, </a:t>
            </a:r>
            <a:r>
              <a:rPr lang="en-US" dirty="0" err="1" smtClean="0"/>
              <a:t>recvfrom</a:t>
            </a:r>
            <a:r>
              <a:rPr lang="en-US" dirty="0"/>
              <a:t>, </a:t>
            </a:r>
            <a:r>
              <a:rPr lang="en-US" dirty="0" err="1" smtClean="0"/>
              <a:t>recvmsg</a:t>
            </a:r>
            <a:r>
              <a:rPr lang="en-US" dirty="0"/>
              <a:t>, </a:t>
            </a:r>
            <a:r>
              <a:rPr lang="en-US" dirty="0" smtClean="0"/>
              <a:t>read</a:t>
            </a:r>
            <a:r>
              <a:rPr lang="en-US" dirty="0"/>
              <a:t>, </a:t>
            </a:r>
            <a:r>
              <a:rPr lang="en-US" dirty="0" err="1" smtClean="0"/>
              <a:t>readv</a:t>
            </a:r>
            <a:r>
              <a:rPr lang="en-US" dirty="0" smtClean="0"/>
              <a:t>, </a:t>
            </a:r>
            <a:r>
              <a:rPr lang="en-US" dirty="0" err="1" smtClean="0"/>
              <a:t>pread</a:t>
            </a:r>
            <a:r>
              <a:rPr lang="en-US" dirty="0" smtClean="0"/>
              <a:t> …</a:t>
            </a:r>
            <a:endParaRPr lang="en-US" dirty="0"/>
          </a:p>
          <a:p>
            <a:pPr lvl="1"/>
            <a:r>
              <a:rPr lang="en-US" dirty="0" err="1" smtClean="0"/>
              <a:t>mmap</a:t>
            </a:r>
            <a:r>
              <a:rPr lang="en-US" dirty="0" smtClean="0"/>
              <a:t>, </a:t>
            </a:r>
            <a:r>
              <a:rPr lang="en-US" dirty="0" err="1" smtClean="0"/>
              <a:t>lseek</a:t>
            </a:r>
            <a:r>
              <a:rPr lang="en-US" dirty="0" smtClean="0"/>
              <a:t>, </a:t>
            </a:r>
            <a:r>
              <a:rPr lang="en-US" dirty="0" err="1" smtClean="0"/>
              <a:t>fseek</a:t>
            </a:r>
            <a:r>
              <a:rPr lang="en-US" dirty="0" smtClean="0"/>
              <a:t>, </a:t>
            </a:r>
            <a:r>
              <a:rPr lang="en-US" dirty="0" err="1" smtClean="0"/>
              <a:t>fgetpos</a:t>
            </a:r>
            <a:r>
              <a:rPr lang="en-US" dirty="0" smtClean="0"/>
              <a:t>, </a:t>
            </a:r>
            <a:r>
              <a:rPr lang="en-US" dirty="0" err="1" smtClean="0"/>
              <a:t>fsetpos</a:t>
            </a:r>
            <a:r>
              <a:rPr lang="en-US" dirty="0" smtClean="0"/>
              <a:t>, </a:t>
            </a:r>
            <a:r>
              <a:rPr lang="en-US" dirty="0" err="1" smtClean="0"/>
              <a:t>fsync</a:t>
            </a:r>
            <a:r>
              <a:rPr lang="en-US" dirty="0" smtClean="0"/>
              <a:t> …</a:t>
            </a:r>
          </a:p>
        </p:txBody>
      </p:sp>
      <p:grpSp>
        <p:nvGrpSpPr>
          <p:cNvPr id="7" name="Group 6"/>
          <p:cNvGrpSpPr/>
          <p:nvPr/>
        </p:nvGrpSpPr>
        <p:grpSpPr>
          <a:xfrm>
            <a:off x="1264920" y="4080879"/>
            <a:ext cx="5974080" cy="1268122"/>
            <a:chOff x="1264920" y="4080879"/>
            <a:chExt cx="5974080" cy="1268122"/>
          </a:xfrm>
        </p:grpSpPr>
        <p:sp>
          <p:nvSpPr>
            <p:cNvPr id="4" name="Rectangle 3"/>
            <p:cNvSpPr/>
            <p:nvPr/>
          </p:nvSpPr>
          <p:spPr>
            <a:xfrm>
              <a:off x="6324600" y="4080879"/>
              <a:ext cx="914400" cy="390526"/>
            </a:xfrm>
            <a:prstGeom prst="rect">
              <a:avLst/>
            </a:prstGeom>
            <a:solidFill>
              <a:schemeClr val="accent5">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6324600" y="4515219"/>
              <a:ext cx="914400" cy="390526"/>
            </a:xfrm>
            <a:prstGeom prst="rect">
              <a:avLst/>
            </a:prstGeom>
            <a:solidFill>
              <a:schemeClr val="accent5">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264920" y="4958475"/>
              <a:ext cx="914400" cy="390526"/>
            </a:xfrm>
            <a:prstGeom prst="rect">
              <a:avLst/>
            </a:prstGeom>
            <a:solidFill>
              <a:schemeClr val="accent5">
                <a:alpha val="2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aphicFrame>
        <p:nvGraphicFramePr>
          <p:cNvPr id="10" name="Diagram 9"/>
          <p:cNvGraphicFramePr/>
          <p:nvPr>
            <p:extLst>
              <p:ext uri="{D42A27DB-BD31-4B8C-83A1-F6EECF244321}">
                <p14:modId xmlns:p14="http://schemas.microsoft.com/office/powerpoint/2010/main" val="1644737179"/>
              </p:ext>
            </p:extLst>
          </p:nvPr>
        </p:nvGraphicFramePr>
        <p:xfrm>
          <a:off x="1828800" y="1447800"/>
          <a:ext cx="5029200" cy="495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1264920" y="5562600"/>
            <a:ext cx="6507480" cy="990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Although not used with sockets, these calls may be used as guides</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182660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up)">
                                      <p:cBhvr>
                                        <p:cTn id="31" dur="750"/>
                                        <p:tgtEl>
                                          <p:spTgt spid="7"/>
                                        </p:tgtEl>
                                      </p:cBhvr>
                                    </p:animEffect>
                                  </p:childTnLst>
                                </p:cTn>
                              </p:par>
                            </p:childTnLst>
                          </p:cTn>
                        </p:par>
                        <p:par>
                          <p:cTn id="32" fill="hold">
                            <p:stCondLst>
                              <p:cond delay="750"/>
                            </p:stCondLst>
                            <p:childTnLst>
                              <p:par>
                                <p:cTn id="33" presetID="22" presetClass="entr" presetSubtype="1"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Data Placement APIs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2095787"/>
              </p:ext>
            </p:extLst>
          </p:nvPr>
        </p:nvGraphicFramePr>
        <p:xfrm>
          <a:off x="228600" y="2133601"/>
          <a:ext cx="87630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754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dgm id="{737E4BF4-CCDF-434A-9618-FABC03CC2F3D}"/>
                                            </p:graphicEl>
                                          </p:spTgt>
                                        </p:tgtEl>
                                        <p:attrNameLst>
                                          <p:attrName>style.visibility</p:attrName>
                                        </p:attrNameLst>
                                      </p:cBhvr>
                                      <p:to>
                                        <p:strVal val="visible"/>
                                      </p:to>
                                    </p:set>
                                    <p:animEffect transition="in" filter="wipe(left)">
                                      <p:cBhvr>
                                        <p:cTn id="7" dur="500"/>
                                        <p:tgtEl>
                                          <p:spTgt spid="4">
                                            <p:graphicEl>
                                              <a:dgm id="{737E4BF4-CCDF-434A-9618-FABC03CC2F3D}"/>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graphicEl>
                                              <a:dgm id="{593FE096-807C-495A-A6B0-C3EAA487472D}"/>
                                            </p:graphicEl>
                                          </p:spTgt>
                                        </p:tgtEl>
                                        <p:attrNameLst>
                                          <p:attrName>style.visibility</p:attrName>
                                        </p:attrNameLst>
                                      </p:cBhvr>
                                      <p:to>
                                        <p:strVal val="visible"/>
                                      </p:to>
                                    </p:set>
                                    <p:animEffect transition="in" filter="wipe(left)">
                                      <p:cBhvr>
                                        <p:cTn id="11" dur="750"/>
                                        <p:tgtEl>
                                          <p:spTgt spid="4">
                                            <p:graphicEl>
                                              <a:dgm id="{593FE096-807C-495A-A6B0-C3EAA487472D}"/>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
                                            <p:graphicEl>
                                              <a:dgm id="{292A0597-BC87-4EC9-856E-8540805C493D}"/>
                                            </p:graphicEl>
                                          </p:spTgt>
                                        </p:tgtEl>
                                        <p:attrNameLst>
                                          <p:attrName>style.visibility</p:attrName>
                                        </p:attrNameLst>
                                      </p:cBhvr>
                                      <p:to>
                                        <p:strVal val="visible"/>
                                      </p:to>
                                    </p:set>
                                    <p:animEffect transition="in" filter="wipe(left)">
                                      <p:cBhvr>
                                        <p:cTn id="16" dur="500"/>
                                        <p:tgtEl>
                                          <p:spTgt spid="4">
                                            <p:graphicEl>
                                              <a:dgm id="{292A0597-BC87-4EC9-856E-8540805C493D}"/>
                                            </p:graphic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
                                            <p:graphicEl>
                                              <a:dgm id="{2448EDB6-6B6F-4868-8DC6-706140807AB5}"/>
                                            </p:graphicEl>
                                          </p:spTgt>
                                        </p:tgtEl>
                                        <p:attrNameLst>
                                          <p:attrName>style.visibility</p:attrName>
                                        </p:attrNameLst>
                                      </p:cBhvr>
                                      <p:to>
                                        <p:strVal val="visible"/>
                                      </p:to>
                                    </p:set>
                                    <p:animEffect transition="in" filter="wipe(left)">
                                      <p:cBhvr>
                                        <p:cTn id="20" dur="750"/>
                                        <p:tgtEl>
                                          <p:spTgt spid="4">
                                            <p:graphicEl>
                                              <a:dgm id="{2448EDB6-6B6F-4868-8DC6-706140807AB5}"/>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
                                            <p:graphicEl>
                                              <a:dgm id="{07336CEB-3076-4CAD-BEFA-C3B949797E5E}"/>
                                            </p:graphicEl>
                                          </p:spTgt>
                                        </p:tgtEl>
                                        <p:attrNameLst>
                                          <p:attrName>style.visibility</p:attrName>
                                        </p:attrNameLst>
                                      </p:cBhvr>
                                      <p:to>
                                        <p:strVal val="visible"/>
                                      </p:to>
                                    </p:set>
                                    <p:animEffect transition="in" filter="wipe(left)">
                                      <p:cBhvr>
                                        <p:cTn id="25" dur="500"/>
                                        <p:tgtEl>
                                          <p:spTgt spid="4">
                                            <p:graphicEl>
                                              <a:dgm id="{07336CEB-3076-4CAD-BEFA-C3B949797E5E}"/>
                                            </p:graphicEl>
                                          </p:spTgt>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4">
                                            <p:graphicEl>
                                              <a:dgm id="{1F99C4CB-E00E-422F-9683-90C017506987}"/>
                                            </p:graphicEl>
                                          </p:spTgt>
                                        </p:tgtEl>
                                        <p:attrNameLst>
                                          <p:attrName>style.visibility</p:attrName>
                                        </p:attrNameLst>
                                      </p:cBhvr>
                                      <p:to>
                                        <p:strVal val="visible"/>
                                      </p:to>
                                    </p:set>
                                    <p:animEffect transition="in" filter="wipe(left)">
                                      <p:cBhvr>
                                        <p:cTn id="29" dur="750"/>
                                        <p:tgtEl>
                                          <p:spTgt spid="4">
                                            <p:graphicEl>
                                              <a:dgm id="{1F99C4CB-E00E-422F-9683-90C01750698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Data Placement</a:t>
            </a:r>
            <a:endParaRPr lang="en-US" dirty="0"/>
          </a:p>
        </p:txBody>
      </p:sp>
      <p:sp>
        <p:nvSpPr>
          <p:cNvPr id="3" name="Content Placeholder 2"/>
          <p:cNvSpPr>
            <a:spLocks noGrp="1"/>
          </p:cNvSpPr>
          <p:nvPr>
            <p:ph idx="1"/>
          </p:nvPr>
        </p:nvSpPr>
        <p:spPr/>
        <p:txBody>
          <a:bodyPr>
            <a:normAutofit/>
          </a:bodyPr>
          <a:lstStyle/>
          <a:p>
            <a:r>
              <a:rPr lang="en-US" i="1" dirty="0" smtClean="0"/>
              <a:t>Extends</a:t>
            </a:r>
            <a:r>
              <a:rPr lang="en-US" dirty="0" smtClean="0"/>
              <a:t> current usage model</a:t>
            </a:r>
          </a:p>
          <a:p>
            <a:pPr lvl="1"/>
            <a:r>
              <a:rPr lang="en-US" dirty="0" smtClean="0"/>
              <a:t>No change to connecting or send/</a:t>
            </a:r>
            <a:r>
              <a:rPr lang="en-US" dirty="0" err="1" smtClean="0"/>
              <a:t>recv</a:t>
            </a:r>
            <a:r>
              <a:rPr lang="en-US" dirty="0" smtClean="0"/>
              <a:t> calls</a:t>
            </a:r>
          </a:p>
          <a:p>
            <a:pPr lvl="1"/>
            <a:r>
              <a:rPr lang="en-US" dirty="0" smtClean="0"/>
              <a:t>Memory region data exchanged underneath</a:t>
            </a:r>
          </a:p>
          <a:p>
            <a:r>
              <a:rPr lang="en-US" dirty="0" smtClean="0"/>
              <a:t>Appears usable for multiple technologies</a:t>
            </a:r>
          </a:p>
          <a:p>
            <a:r>
              <a:rPr lang="en-US" dirty="0" smtClean="0"/>
              <a:t>Seems easy to learn and use</a:t>
            </a:r>
          </a:p>
        </p:txBody>
      </p:sp>
      <p:grpSp>
        <p:nvGrpSpPr>
          <p:cNvPr id="5" name="Group 4"/>
          <p:cNvGrpSpPr/>
          <p:nvPr/>
        </p:nvGrpSpPr>
        <p:grpSpPr>
          <a:xfrm>
            <a:off x="762000" y="4419600"/>
            <a:ext cx="7467600" cy="2170113"/>
            <a:chOff x="762000" y="4419600"/>
            <a:chExt cx="7467600" cy="2170113"/>
          </a:xfrm>
        </p:grpSpPr>
        <p:pic>
          <p:nvPicPr>
            <p:cNvPr id="3078" name="Picture 6" descr="C:\Users\mshefty\AppData\Local\Microsoft\Windows\Temporary Internet Files\Content.IE5\MNEDY6MB\MC90044136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419600"/>
              <a:ext cx="7467600" cy="2170113"/>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1752600" y="4800600"/>
              <a:ext cx="5410200" cy="990600"/>
            </a:xfrm>
            <a:prstGeom prst="roundRect">
              <a:avLst/>
            </a:prstGeom>
            <a:no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tx1"/>
                  </a:solidFill>
                  <a:latin typeface="Arial" pitchFamily="34" charset="0"/>
                  <a:cs typeface="Arial" pitchFamily="34" charset="0"/>
                </a:rPr>
                <a:t>Sounds great, you should get to work on this right away!</a:t>
              </a:r>
              <a:endParaRPr lang="en-US" sz="2400" b="1" i="1" dirty="0">
                <a:solidFill>
                  <a:schemeClr val="tx1"/>
                </a:solidFill>
                <a:latin typeface="Arial" pitchFamily="34" charset="0"/>
                <a:cs typeface="Arial" pitchFamily="34" charset="0"/>
              </a:endParaRPr>
            </a:p>
          </p:txBody>
        </p:sp>
      </p:grpSp>
    </p:spTree>
    <p:extLst>
      <p:ext uri="{BB962C8B-B14F-4D97-AF65-F5344CB8AC3E}">
        <p14:creationId xmlns:p14="http://schemas.microsoft.com/office/powerpoint/2010/main" val="40328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75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75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75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750"/>
                                        <p:tgtEl>
                                          <p:spTgt spid="3">
                                            <p:txEl>
                                              <p:pRg st="4" end="4"/>
                                            </p:txEl>
                                          </p:spTgt>
                                        </p:tgtEl>
                                      </p:cBhvr>
                                    </p:animEffect>
                                  </p:childTnLst>
                                </p:cTn>
                              </p:par>
                            </p:childTnLst>
                          </p:cTn>
                        </p:par>
                        <p:par>
                          <p:cTn id="24" fill="hold">
                            <p:stCondLst>
                              <p:cond delay="750"/>
                            </p:stCondLst>
                            <p:childTnLst>
                              <p:par>
                                <p:cTn id="25" presetID="42"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750"/>
                                        <p:tgtEl>
                                          <p:spTgt spid="5"/>
                                        </p:tgtEl>
                                      </p:cBhvr>
                                    </p:animEffect>
                                    <p:anim calcmode="lin" valueType="num">
                                      <p:cBhvr>
                                        <p:cTn id="28" dur="750" fill="hold"/>
                                        <p:tgtEl>
                                          <p:spTgt spid="5"/>
                                        </p:tgtEl>
                                        <p:attrNameLst>
                                          <p:attrName>ppt_x</p:attrName>
                                        </p:attrNameLst>
                                      </p:cBhvr>
                                      <p:tavLst>
                                        <p:tav tm="0">
                                          <p:val>
                                            <p:strVal val="#ppt_x"/>
                                          </p:val>
                                        </p:tav>
                                        <p:tav tm="100000">
                                          <p:val>
                                            <p:strVal val="#ppt_x"/>
                                          </p:val>
                                        </p:tav>
                                      </p:tavLst>
                                    </p:anim>
                                    <p:anim calcmode="lin" valueType="num">
                                      <p:cBhvr>
                                        <p:cTn id="29" dur="75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Real Problem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45833888"/>
              </p:ext>
            </p:extLst>
          </p:nvPr>
        </p:nvGraphicFramePr>
        <p:xfrm>
          <a:off x="152400" y="990600"/>
          <a:ext cx="8915400" cy="4646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1600200" y="4800600"/>
            <a:ext cx="6248400" cy="1371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Would need to determine how to handle </a:t>
            </a:r>
            <a:r>
              <a:rPr lang="en-US" sz="2400" b="1" i="1" dirty="0" err="1" smtClean="0">
                <a:latin typeface="Arial" pitchFamily="34" charset="0"/>
                <a:cs typeface="Arial" pitchFamily="34" charset="0"/>
              </a:rPr>
              <a:t>nonblocking</a:t>
            </a:r>
            <a:r>
              <a:rPr lang="en-US" sz="2400" b="1" i="1" dirty="0" smtClean="0">
                <a:latin typeface="Arial" pitchFamily="34" charset="0"/>
                <a:cs typeface="Arial" pitchFamily="34" charset="0"/>
              </a:rPr>
              <a:t> calls without an indecent exposure to RDMA</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363217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dgm id="{0518557D-8EC2-448A-8891-AC1D13531543}"/>
                                            </p:graphicEl>
                                          </p:spTgt>
                                        </p:tgtEl>
                                        <p:attrNameLst>
                                          <p:attrName>style.visibility</p:attrName>
                                        </p:attrNameLst>
                                      </p:cBhvr>
                                      <p:to>
                                        <p:strVal val="visible"/>
                                      </p:to>
                                    </p:set>
                                    <p:animEffect transition="in" filter="wipe(left)">
                                      <p:cBhvr>
                                        <p:cTn id="7" dur="750"/>
                                        <p:tgtEl>
                                          <p:spTgt spid="4">
                                            <p:graphicEl>
                                              <a:dgm id="{0518557D-8EC2-448A-8891-AC1D1353154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dgm id="{41D71CCD-5B43-4CD3-85CC-CFFB947FC68D}"/>
                                            </p:graphicEl>
                                          </p:spTgt>
                                        </p:tgtEl>
                                        <p:attrNameLst>
                                          <p:attrName>style.visibility</p:attrName>
                                        </p:attrNameLst>
                                      </p:cBhvr>
                                      <p:to>
                                        <p:strVal val="visible"/>
                                      </p:to>
                                    </p:set>
                                    <p:animEffect transition="in" filter="wipe(left)">
                                      <p:cBhvr>
                                        <p:cTn id="12" dur="250"/>
                                        <p:tgtEl>
                                          <p:spTgt spid="4">
                                            <p:graphicEl>
                                              <a:dgm id="{41D71CCD-5B43-4CD3-85CC-CFFB947FC68D}"/>
                                            </p:graphicEl>
                                          </p:spTgt>
                                        </p:tgtEl>
                                      </p:cBhvr>
                                    </p:animEffect>
                                  </p:childTnLst>
                                </p:cTn>
                              </p:par>
                            </p:childTnLst>
                          </p:cTn>
                        </p:par>
                        <p:par>
                          <p:cTn id="13" fill="hold">
                            <p:stCondLst>
                              <p:cond delay="250"/>
                            </p:stCondLst>
                            <p:childTnLst>
                              <p:par>
                                <p:cTn id="14" presetID="22" presetClass="entr" presetSubtype="8" fill="hold" grpId="0" nodeType="afterEffect">
                                  <p:stCondLst>
                                    <p:cond delay="0"/>
                                  </p:stCondLst>
                                  <p:childTnLst>
                                    <p:set>
                                      <p:cBhvr>
                                        <p:cTn id="15" dur="1" fill="hold">
                                          <p:stCondLst>
                                            <p:cond delay="0"/>
                                          </p:stCondLst>
                                        </p:cTn>
                                        <p:tgtEl>
                                          <p:spTgt spid="4">
                                            <p:graphicEl>
                                              <a:dgm id="{E6CD286D-7BB4-4775-B386-7E43751C7933}"/>
                                            </p:graphicEl>
                                          </p:spTgt>
                                        </p:tgtEl>
                                        <p:attrNameLst>
                                          <p:attrName>style.visibility</p:attrName>
                                        </p:attrNameLst>
                                      </p:cBhvr>
                                      <p:to>
                                        <p:strVal val="visible"/>
                                      </p:to>
                                    </p:set>
                                    <p:animEffect transition="in" filter="wipe(left)">
                                      <p:cBhvr>
                                        <p:cTn id="16" dur="750"/>
                                        <p:tgtEl>
                                          <p:spTgt spid="4">
                                            <p:graphicEl>
                                              <a:dgm id="{E6CD286D-7BB4-4775-B386-7E43751C7933}"/>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
                                            <p:graphicEl>
                                              <a:dgm id="{37D75638-2E1E-47CB-8755-E7385E18BBE7}"/>
                                            </p:graphicEl>
                                          </p:spTgt>
                                        </p:tgtEl>
                                        <p:attrNameLst>
                                          <p:attrName>style.visibility</p:attrName>
                                        </p:attrNameLst>
                                      </p:cBhvr>
                                      <p:to>
                                        <p:strVal val="visible"/>
                                      </p:to>
                                    </p:set>
                                    <p:animEffect transition="in" filter="wipe(left)">
                                      <p:cBhvr>
                                        <p:cTn id="21" dur="250"/>
                                        <p:tgtEl>
                                          <p:spTgt spid="4">
                                            <p:graphicEl>
                                              <a:dgm id="{37D75638-2E1E-47CB-8755-E7385E18BBE7}"/>
                                            </p:graphicEl>
                                          </p:spTgt>
                                        </p:tgtEl>
                                      </p:cBhvr>
                                    </p:animEffect>
                                  </p:childTnLst>
                                </p:cTn>
                              </p:par>
                            </p:childTnLst>
                          </p:cTn>
                        </p:par>
                        <p:par>
                          <p:cTn id="22" fill="hold">
                            <p:stCondLst>
                              <p:cond delay="250"/>
                            </p:stCondLst>
                            <p:childTnLst>
                              <p:par>
                                <p:cTn id="23" presetID="22" presetClass="entr" presetSubtype="8" fill="hold" grpId="0" nodeType="afterEffect">
                                  <p:stCondLst>
                                    <p:cond delay="0"/>
                                  </p:stCondLst>
                                  <p:childTnLst>
                                    <p:set>
                                      <p:cBhvr>
                                        <p:cTn id="24" dur="1" fill="hold">
                                          <p:stCondLst>
                                            <p:cond delay="0"/>
                                          </p:stCondLst>
                                        </p:cTn>
                                        <p:tgtEl>
                                          <p:spTgt spid="4">
                                            <p:graphicEl>
                                              <a:dgm id="{A5D8A336-87C5-4FD3-8B31-B704D01F1E95}"/>
                                            </p:graphicEl>
                                          </p:spTgt>
                                        </p:tgtEl>
                                        <p:attrNameLst>
                                          <p:attrName>style.visibility</p:attrName>
                                        </p:attrNameLst>
                                      </p:cBhvr>
                                      <p:to>
                                        <p:strVal val="visible"/>
                                      </p:to>
                                    </p:set>
                                    <p:animEffect transition="in" filter="wipe(left)">
                                      <p:cBhvr>
                                        <p:cTn id="25" dur="750"/>
                                        <p:tgtEl>
                                          <p:spTgt spid="4">
                                            <p:graphicEl>
                                              <a:dgm id="{A5D8A336-87C5-4FD3-8B31-B704D01F1E95}"/>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left)">
                                      <p:cBhvr>
                                        <p:cTn id="30"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Requests to Verbs</a:t>
            </a:r>
            <a:endParaRPr lang="en-US" dirty="0"/>
          </a:p>
        </p:txBody>
      </p:sp>
      <p:sp>
        <p:nvSpPr>
          <p:cNvPr id="3" name="Content Placeholder 2"/>
          <p:cNvSpPr>
            <a:spLocks noGrp="1"/>
          </p:cNvSpPr>
          <p:nvPr>
            <p:ph idx="1"/>
          </p:nvPr>
        </p:nvSpPr>
        <p:spPr/>
        <p:txBody>
          <a:bodyPr>
            <a:normAutofit/>
          </a:bodyPr>
          <a:lstStyle/>
          <a:p>
            <a:r>
              <a:rPr lang="en-US" dirty="0" smtClean="0"/>
              <a:t>Asynchronous memory registration</a:t>
            </a:r>
          </a:p>
          <a:p>
            <a:pPr lvl="1"/>
            <a:r>
              <a:rPr lang="en-US" dirty="0" smtClean="0"/>
              <a:t>Assist with direct data placement</a:t>
            </a:r>
          </a:p>
          <a:p>
            <a:r>
              <a:rPr lang="en-US" dirty="0" smtClean="0"/>
              <a:t>A single file descriptor for all RDMA resources</a:t>
            </a:r>
          </a:p>
          <a:p>
            <a:pPr lvl="1"/>
            <a:r>
              <a:rPr lang="en-US" dirty="0" smtClean="0"/>
              <a:t>Event queue, completion queue, connections</a:t>
            </a:r>
          </a:p>
          <a:p>
            <a:pPr lvl="1"/>
            <a:r>
              <a:rPr lang="en-US" dirty="0" smtClean="0"/>
              <a:t>Simplifies implementation</a:t>
            </a:r>
          </a:p>
          <a:p>
            <a:r>
              <a:rPr lang="en-US" dirty="0" smtClean="0"/>
              <a:t>Way to transfer control of a set of RDMA resources to another process</a:t>
            </a:r>
          </a:p>
          <a:p>
            <a:pPr lvl="1"/>
            <a:r>
              <a:rPr lang="en-US" dirty="0" smtClean="0"/>
              <a:t>Help support apps that fork</a:t>
            </a:r>
            <a:endParaRPr lang="en-US" dirty="0"/>
          </a:p>
        </p:txBody>
      </p:sp>
    </p:spTree>
    <p:extLst>
      <p:ext uri="{BB962C8B-B14F-4D97-AF65-F5344CB8AC3E}">
        <p14:creationId xmlns:p14="http://schemas.microsoft.com/office/powerpoint/2010/main" val="119337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75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75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75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75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75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7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Your Opinion?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5447163"/>
              </p:ext>
            </p:extLst>
          </p:nvPr>
        </p:nvGraphicFramePr>
        <p:xfrm>
          <a:off x="228600" y="1524000"/>
          <a:ext cx="8763000" cy="5103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092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8A889137-6FAA-43E6-83AF-D60A7CB5DA42}"/>
                                            </p:graphicEl>
                                          </p:spTgt>
                                        </p:tgtEl>
                                        <p:attrNameLst>
                                          <p:attrName>style.visibility</p:attrName>
                                        </p:attrNameLst>
                                      </p:cBhvr>
                                      <p:to>
                                        <p:strVal val="visible"/>
                                      </p:to>
                                    </p:set>
                                    <p:animEffect transition="in" filter="wipe(up)">
                                      <p:cBhvr>
                                        <p:cTn id="7" dur="500"/>
                                        <p:tgtEl>
                                          <p:spTgt spid="4">
                                            <p:graphicEl>
                                              <a:dgm id="{8A889137-6FAA-43E6-83AF-D60A7CB5DA42}"/>
                                            </p:graphicEl>
                                          </p:spTgt>
                                        </p:tgtEl>
                                      </p:cBhvr>
                                    </p:animEffect>
                                  </p:childTnLst>
                                </p:cTn>
                              </p:par>
                            </p:childTnLst>
                          </p:cTn>
                        </p:par>
                        <p:par>
                          <p:cTn id="8" fill="hold">
                            <p:stCondLst>
                              <p:cond delay="500"/>
                            </p:stCondLst>
                            <p:childTnLst>
                              <p:par>
                                <p:cTn id="9" presetID="22" presetClass="entr" presetSubtype="1" fill="hold" grpId="0" nodeType="afterEffect">
                                  <p:stCondLst>
                                    <p:cond delay="250"/>
                                  </p:stCondLst>
                                  <p:childTnLst>
                                    <p:set>
                                      <p:cBhvr>
                                        <p:cTn id="10" dur="1" fill="hold">
                                          <p:stCondLst>
                                            <p:cond delay="0"/>
                                          </p:stCondLst>
                                        </p:cTn>
                                        <p:tgtEl>
                                          <p:spTgt spid="4">
                                            <p:graphicEl>
                                              <a:dgm id="{1EB15111-7D43-4E41-A763-27E0C3E626CF}"/>
                                            </p:graphicEl>
                                          </p:spTgt>
                                        </p:tgtEl>
                                        <p:attrNameLst>
                                          <p:attrName>style.visibility</p:attrName>
                                        </p:attrNameLst>
                                      </p:cBhvr>
                                      <p:to>
                                        <p:strVal val="visible"/>
                                      </p:to>
                                    </p:set>
                                    <p:animEffect transition="in" filter="wipe(up)">
                                      <p:cBhvr>
                                        <p:cTn id="11" dur="750"/>
                                        <p:tgtEl>
                                          <p:spTgt spid="4">
                                            <p:graphicEl>
                                              <a:dgm id="{1EB15111-7D43-4E41-A763-27E0C3E626CF}"/>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
                                            <p:graphicEl>
                                              <a:dgm id="{CAD6E5B3-F3EA-48C5-8057-1B49605CE62D}"/>
                                            </p:graphicEl>
                                          </p:spTgt>
                                        </p:tgtEl>
                                        <p:attrNameLst>
                                          <p:attrName>style.visibility</p:attrName>
                                        </p:attrNameLst>
                                      </p:cBhvr>
                                      <p:to>
                                        <p:strVal val="visible"/>
                                      </p:to>
                                    </p:set>
                                    <p:animEffect transition="in" filter="wipe(up)">
                                      <p:cBhvr>
                                        <p:cTn id="16" dur="500"/>
                                        <p:tgtEl>
                                          <p:spTgt spid="4">
                                            <p:graphicEl>
                                              <a:dgm id="{CAD6E5B3-F3EA-48C5-8057-1B49605CE62D}"/>
                                            </p:graphicEl>
                                          </p:spTgt>
                                        </p:tgtEl>
                                      </p:cBhvr>
                                    </p:animEffect>
                                  </p:childTnLst>
                                </p:cTn>
                              </p:par>
                            </p:childTnLst>
                          </p:cTn>
                        </p:par>
                        <p:par>
                          <p:cTn id="17" fill="hold">
                            <p:stCondLst>
                              <p:cond delay="500"/>
                            </p:stCondLst>
                            <p:childTnLst>
                              <p:par>
                                <p:cTn id="18" presetID="22" presetClass="entr" presetSubtype="1" fill="hold" grpId="0" nodeType="afterEffect">
                                  <p:stCondLst>
                                    <p:cond delay="250"/>
                                  </p:stCondLst>
                                  <p:childTnLst>
                                    <p:set>
                                      <p:cBhvr>
                                        <p:cTn id="19" dur="1" fill="hold">
                                          <p:stCondLst>
                                            <p:cond delay="0"/>
                                          </p:stCondLst>
                                        </p:cTn>
                                        <p:tgtEl>
                                          <p:spTgt spid="4">
                                            <p:graphicEl>
                                              <a:dgm id="{178284AF-3A1C-4AA0-968F-C9C7A7D41BB4}"/>
                                            </p:graphicEl>
                                          </p:spTgt>
                                        </p:tgtEl>
                                        <p:attrNameLst>
                                          <p:attrName>style.visibility</p:attrName>
                                        </p:attrNameLst>
                                      </p:cBhvr>
                                      <p:to>
                                        <p:strVal val="visible"/>
                                      </p:to>
                                    </p:set>
                                    <p:animEffect transition="in" filter="wipe(up)">
                                      <p:cBhvr>
                                        <p:cTn id="20" dur="750"/>
                                        <p:tgtEl>
                                          <p:spTgt spid="4">
                                            <p:graphicEl>
                                              <a:dgm id="{178284AF-3A1C-4AA0-968F-C9C7A7D41BB4}"/>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4">
                                            <p:graphicEl>
                                              <a:dgm id="{D63F1744-CAEA-4DF2-AB3A-627E6C921ECA}"/>
                                            </p:graphicEl>
                                          </p:spTgt>
                                        </p:tgtEl>
                                        <p:attrNameLst>
                                          <p:attrName>style.visibility</p:attrName>
                                        </p:attrNameLst>
                                      </p:cBhvr>
                                      <p:to>
                                        <p:strVal val="visible"/>
                                      </p:to>
                                    </p:set>
                                    <p:animEffect transition="in" filter="wipe(up)">
                                      <p:cBhvr>
                                        <p:cTn id="25" dur="500"/>
                                        <p:tgtEl>
                                          <p:spTgt spid="4">
                                            <p:graphicEl>
                                              <a:dgm id="{D63F1744-CAEA-4DF2-AB3A-627E6C921ECA}"/>
                                            </p:graphicEl>
                                          </p:spTgt>
                                        </p:tgtEl>
                                      </p:cBhvr>
                                    </p:animEffect>
                                  </p:childTnLst>
                                </p:cTn>
                              </p:par>
                            </p:childTnLst>
                          </p:cTn>
                        </p:par>
                        <p:par>
                          <p:cTn id="26" fill="hold">
                            <p:stCondLst>
                              <p:cond delay="500"/>
                            </p:stCondLst>
                            <p:childTnLst>
                              <p:par>
                                <p:cTn id="27" presetID="22" presetClass="entr" presetSubtype="1" fill="hold" grpId="0" nodeType="afterEffect">
                                  <p:stCondLst>
                                    <p:cond delay="250"/>
                                  </p:stCondLst>
                                  <p:childTnLst>
                                    <p:set>
                                      <p:cBhvr>
                                        <p:cTn id="28" dur="1" fill="hold">
                                          <p:stCondLst>
                                            <p:cond delay="0"/>
                                          </p:stCondLst>
                                        </p:cTn>
                                        <p:tgtEl>
                                          <p:spTgt spid="4">
                                            <p:graphicEl>
                                              <a:dgm id="{3845BD8E-DCE2-4FAB-BC3C-B145DF9503F9}"/>
                                            </p:graphicEl>
                                          </p:spTgt>
                                        </p:tgtEl>
                                        <p:attrNameLst>
                                          <p:attrName>style.visibility</p:attrName>
                                        </p:attrNameLst>
                                      </p:cBhvr>
                                      <p:to>
                                        <p:strVal val="visible"/>
                                      </p:to>
                                    </p:set>
                                    <p:animEffect transition="in" filter="wipe(up)">
                                      <p:cBhvr>
                                        <p:cTn id="29" dur="750"/>
                                        <p:tgtEl>
                                          <p:spTgt spid="4">
                                            <p:graphicEl>
                                              <a:dgm id="{3845BD8E-DCE2-4FAB-BC3C-B145DF9503F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Specifically…</a:t>
            </a:r>
          </a:p>
        </p:txBody>
      </p:sp>
      <p:sp>
        <p:nvSpPr>
          <p:cNvPr id="3" name="Content Placeholder 2"/>
          <p:cNvSpPr>
            <a:spLocks noGrp="1"/>
          </p:cNvSpPr>
          <p:nvPr>
            <p:ph idx="1"/>
          </p:nvPr>
        </p:nvSpPr>
        <p:spPr/>
        <p:txBody>
          <a:bodyPr>
            <a:noAutofit/>
          </a:bodyPr>
          <a:lstStyle/>
          <a:p>
            <a:pPr marL="0" indent="0">
              <a:buNone/>
            </a:pPr>
            <a:r>
              <a:rPr lang="en-US" sz="1400" dirty="0">
                <a:latin typeface="Courier New" pitchFamily="49" charset="0"/>
                <a:cs typeface="Courier New" pitchFamily="49" charset="0"/>
              </a:rPr>
              <a:t>	for (p = 1; p &lt; </a:t>
            </a:r>
            <a:r>
              <a:rPr lang="en-US" sz="1400" dirty="0" err="1" smtClean="0">
                <a:latin typeface="Courier New" pitchFamily="49" charset="0"/>
                <a:cs typeface="Courier New" pitchFamily="49" charset="0"/>
              </a:rPr>
              <a:t>dev_attr.phys_port_cnt</a:t>
            </a:r>
            <a:r>
              <a:rPr lang="en-US" sz="1400" dirty="0">
                <a:latin typeface="Courier New" pitchFamily="49" charset="0"/>
                <a:cs typeface="Courier New" pitchFamily="49" charset="0"/>
              </a:rPr>
              <a:t>; p++) {</a:t>
            </a:r>
          </a:p>
          <a:p>
            <a:pPr marL="0" indent="0">
              <a:buNone/>
            </a:pPr>
            <a:r>
              <a:rPr lang="en-US" sz="1400" dirty="0">
                <a:latin typeface="Courier New" pitchFamily="49" charset="0"/>
                <a:cs typeface="Courier New" pitchFamily="49" charset="0"/>
              </a:rPr>
              <a:t>		ret = </a:t>
            </a:r>
            <a:r>
              <a:rPr lang="en-US" sz="1400" dirty="0" err="1">
                <a:latin typeface="Courier New" pitchFamily="49" charset="0"/>
                <a:cs typeface="Courier New" pitchFamily="49" charset="0"/>
              </a:rPr>
              <a:t>ibv_query_port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 i, &amp;</a:t>
            </a:r>
            <a:r>
              <a:rPr lang="en-US" sz="1400" dirty="0" err="1">
                <a:latin typeface="Courier New" pitchFamily="49" charset="0"/>
                <a:cs typeface="Courier New" pitchFamily="49" charset="0"/>
              </a:rPr>
              <a:t>port_attr</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if (ret)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if (</a:t>
            </a:r>
            <a:r>
              <a:rPr lang="en-US" sz="1400" dirty="0" err="1">
                <a:latin typeface="Courier New" pitchFamily="49" charset="0"/>
                <a:cs typeface="Courier New" pitchFamily="49" charset="0"/>
              </a:rPr>
              <a:t>port_attr.state</a:t>
            </a:r>
            <a:r>
              <a:rPr lang="en-US" sz="1400" dirty="0">
                <a:latin typeface="Courier New" pitchFamily="49" charset="0"/>
                <a:cs typeface="Courier New" pitchFamily="49" charset="0"/>
              </a:rPr>
              <a:t> == IBV_PORT_ACTIVE)</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goto</a:t>
            </a:r>
            <a:r>
              <a:rPr lang="en-US" sz="1400" dirty="0">
                <a:latin typeface="Courier New" pitchFamily="49" charset="0"/>
                <a:cs typeface="Courier New" pitchFamily="49" charset="0"/>
              </a:rPr>
              <a:t> done;</a:t>
            </a:r>
          </a:p>
          <a:p>
            <a:pPr marL="0" indent="0">
              <a:buNone/>
            </a:pPr>
            <a:r>
              <a:rPr lang="en-US" sz="1400" dirty="0">
                <a:latin typeface="Courier New" pitchFamily="49" charset="0"/>
                <a:cs typeface="Courier New" pitchFamily="49" charset="0"/>
              </a:rPr>
              <a:t>	}</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ibv_close_device</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dev_list</a:t>
            </a:r>
            <a:r>
              <a:rPr lang="en-US" sz="1400" dirty="0">
                <a:latin typeface="Courier New" pitchFamily="49" charset="0"/>
                <a:cs typeface="Courier New" pitchFamily="49" charset="0"/>
              </a:rPr>
              <a:t>[i]);</a:t>
            </a: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 = NULL;</a:t>
            </a:r>
          </a:p>
          <a:p>
            <a:pPr marL="0" indent="0">
              <a:buNone/>
            </a:pP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done:</a:t>
            </a:r>
          </a:p>
          <a:p>
            <a:pPr marL="0" indent="0">
              <a:buNone/>
            </a:pPr>
            <a:r>
              <a:rPr lang="en-US" sz="1400" dirty="0" err="1">
                <a:latin typeface="Courier New" pitchFamily="49" charset="0"/>
                <a:cs typeface="Courier New" pitchFamily="49" charset="0"/>
              </a:rPr>
              <a:t>ibv_free_device_list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dev_list</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p:txBody>
      </p:sp>
      <p:sp>
        <p:nvSpPr>
          <p:cNvPr id="5" name="Rounded Rectangle 4"/>
          <p:cNvSpPr/>
          <p:nvPr/>
        </p:nvSpPr>
        <p:spPr>
          <a:xfrm>
            <a:off x="4724400" y="4495800"/>
            <a:ext cx="3084786" cy="9144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Select a port and get its attributes</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3160623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5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50"/>
                                        <p:tgtEl>
                                          <p:spTgt spid="3">
                                            <p:txEl>
                                              <p:pRg st="1" end="1"/>
                                            </p:txEl>
                                          </p:spTgt>
                                        </p:tgtEl>
                                      </p:cBhvr>
                                    </p:animEffect>
                                  </p:childTnLst>
                                </p:cTn>
                              </p:par>
                            </p:childTnLst>
                          </p:cTn>
                        </p:par>
                        <p:par>
                          <p:cTn id="16" fill="hold">
                            <p:stCondLst>
                              <p:cond delay="125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50"/>
                                        <p:tgtEl>
                                          <p:spTgt spid="3">
                                            <p:txEl>
                                              <p:pRg st="2" end="2"/>
                                            </p:txEl>
                                          </p:spTgt>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50"/>
                                        <p:tgtEl>
                                          <p:spTgt spid="3">
                                            <p:txEl>
                                              <p:pRg st="3" end="3"/>
                                            </p:txEl>
                                          </p:spTgt>
                                        </p:tgtEl>
                                      </p:cBhvr>
                                    </p:animEffect>
                                  </p:childTnLst>
                                </p:cTn>
                              </p:par>
                            </p:childTnLst>
                          </p:cTn>
                        </p:par>
                        <p:par>
                          <p:cTn id="24" fill="hold">
                            <p:stCondLst>
                              <p:cond delay="175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50"/>
                                        <p:tgtEl>
                                          <p:spTgt spid="3">
                                            <p:txEl>
                                              <p:pRg st="5" end="5"/>
                                            </p:txEl>
                                          </p:spTgt>
                                        </p:tgtEl>
                                      </p:cBhvr>
                                    </p:animEffect>
                                  </p:childTnLst>
                                </p:cTn>
                              </p:par>
                            </p:childTnLst>
                          </p:cTn>
                        </p:par>
                        <p:par>
                          <p:cTn id="28" fill="hold">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50"/>
                                        <p:tgtEl>
                                          <p:spTgt spid="3">
                                            <p:txEl>
                                              <p:pRg st="6" end="6"/>
                                            </p:txEl>
                                          </p:spTgt>
                                        </p:tgtEl>
                                      </p:cBhvr>
                                    </p:animEffect>
                                  </p:childTnLst>
                                </p:cTn>
                              </p:par>
                            </p:childTnLst>
                          </p:cTn>
                        </p:par>
                        <p:par>
                          <p:cTn id="32" fill="hold">
                            <p:stCondLst>
                              <p:cond delay="225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50"/>
                                        <p:tgtEl>
                                          <p:spTgt spid="3">
                                            <p:txEl>
                                              <p:pRg st="7" end="7"/>
                                            </p:txEl>
                                          </p:spTgt>
                                        </p:tgtEl>
                                      </p:cBhvr>
                                    </p:animEffect>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50"/>
                                        <p:tgtEl>
                                          <p:spTgt spid="3">
                                            <p:txEl>
                                              <p:pRg st="8" end="8"/>
                                            </p:txEl>
                                          </p:spTgt>
                                        </p:tgtEl>
                                      </p:cBhvr>
                                    </p:animEffect>
                                  </p:childTnLst>
                                </p:cTn>
                              </p:par>
                            </p:childTnLst>
                          </p:cTn>
                        </p:par>
                        <p:par>
                          <p:cTn id="40" fill="hold">
                            <p:stCondLst>
                              <p:cond delay="2750"/>
                            </p:stCondLst>
                            <p:childTnLst>
                              <p:par>
                                <p:cTn id="41" presetID="10" presetClass="entr" presetSubtype="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250"/>
                                        <p:tgtEl>
                                          <p:spTgt spid="3">
                                            <p:txEl>
                                              <p:pRg st="9" end="9"/>
                                            </p:txEl>
                                          </p:spTgt>
                                        </p:tgtEl>
                                      </p:cBhvr>
                                    </p:animEffect>
                                  </p:childTnLst>
                                </p:cTn>
                              </p:par>
                            </p:childTnLst>
                          </p:cTn>
                        </p:par>
                        <p:par>
                          <p:cTn id="44" fill="hold">
                            <p:stCondLst>
                              <p:cond delay="3000"/>
                            </p:stCondLst>
                            <p:childTnLst>
                              <p:par>
                                <p:cTn id="45" presetID="10" presetClass="entr" presetSubtype="0"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50"/>
                                        <p:tgtEl>
                                          <p:spTgt spid="3">
                                            <p:txEl>
                                              <p:pRg st="10" end="10"/>
                                            </p:txEl>
                                          </p:spTgt>
                                        </p:tgtEl>
                                      </p:cBhvr>
                                    </p:animEffect>
                                  </p:childTnLst>
                                </p:cTn>
                              </p:par>
                            </p:childTnLst>
                          </p:cTn>
                        </p:par>
                        <p:par>
                          <p:cTn id="48" fill="hold">
                            <p:stCondLst>
                              <p:cond delay="3250"/>
                            </p:stCondLst>
                            <p:childTnLst>
                              <p:par>
                                <p:cTn id="49" presetID="10" presetClass="entr" presetSubtype="0" fill="hold" grpId="0" nodeType="after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fade">
                                      <p:cBhvr>
                                        <p:cTn id="51" dur="250"/>
                                        <p:tgtEl>
                                          <p:spTgt spid="3">
                                            <p:txEl>
                                              <p:pRg st="12" end="12"/>
                                            </p:txEl>
                                          </p:spTgt>
                                        </p:tgtEl>
                                      </p:cBhvr>
                                    </p:animEffect>
                                  </p:childTnLst>
                                </p:cTn>
                              </p:par>
                            </p:childTnLst>
                          </p:cTn>
                        </p:par>
                        <p:par>
                          <p:cTn id="52" fill="hold">
                            <p:stCondLst>
                              <p:cond delay="3500"/>
                            </p:stCondLst>
                            <p:childTnLst>
                              <p:par>
                                <p:cTn id="53" presetID="10" presetClass="entr" presetSubtype="0" fill="hold" grpId="0" nodeType="after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Effect transition="in" filter="fade">
                                      <p:cBhvr>
                                        <p:cTn id="55" dur="250"/>
                                        <p:tgtEl>
                                          <p:spTgt spid="3">
                                            <p:txEl>
                                              <p:pRg st="13" end="13"/>
                                            </p:txEl>
                                          </p:spTgt>
                                        </p:tgtEl>
                                      </p:cBhvr>
                                    </p:animEffect>
                                  </p:childTnLst>
                                </p:cTn>
                              </p:par>
                            </p:childTnLst>
                          </p:cTn>
                        </p:par>
                        <p:par>
                          <p:cTn id="56" fill="hold">
                            <p:stCondLst>
                              <p:cond delay="3750"/>
                            </p:stCondLst>
                            <p:childTnLst>
                              <p:par>
                                <p:cTn id="57" presetID="10" presetClass="entr" presetSubtype="0" fill="hold" grpId="0" nodeType="after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Effect transition="in" filter="fade">
                                      <p:cBhvr>
                                        <p:cTn id="59" dur="250"/>
                                        <p:tgtEl>
                                          <p:spTgt spid="3">
                                            <p:txEl>
                                              <p:pRg st="14" end="14"/>
                                            </p:txEl>
                                          </p:spTgt>
                                        </p:tgtEl>
                                      </p:cBhvr>
                                    </p:animEffect>
                                  </p:childTnLst>
                                </p:cTn>
                              </p:par>
                            </p:childTnLst>
                          </p:cTn>
                        </p:par>
                        <p:par>
                          <p:cTn id="60" fill="hold">
                            <p:stCondLst>
                              <p:cond delay="4000"/>
                            </p:stCondLst>
                            <p:childTnLst>
                              <p:par>
                                <p:cTn id="61" presetID="10" presetClass="entr" presetSubtype="0" fill="hold" grpId="0" nodeType="after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animEffect transition="in" filter="fade">
                                      <p:cBhvr>
                                        <p:cTn id="63" dur="25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133600"/>
            <a:ext cx="7772400" cy="3635375"/>
          </a:xfrm>
        </p:spPr>
        <p:txBody>
          <a:bodyPr>
            <a:scene3d>
              <a:camera prst="perspectiveFront"/>
              <a:lightRig rig="threePt" dir="t"/>
            </a:scene3d>
            <a:sp3d extrusionH="57150">
              <a:bevelT w="38100" h="38100"/>
            </a:sp3d>
          </a:bodyPr>
          <a:lstStyle/>
          <a:p>
            <a:pPr algn="ctr"/>
            <a:r>
              <a:rPr lang="en-US" sz="8000" cap="none" dirty="0" err="1" smtClean="0">
                <a:solidFill>
                  <a:schemeClr val="accent6">
                    <a:lumMod val="75000"/>
                  </a:schemeClr>
                </a:solidFill>
                <a:effectLst>
                  <a:outerShdw blurRad="50800" dist="38100" dir="2700000" algn="tl" rotWithShape="0">
                    <a:prstClr val="black">
                      <a:alpha val="40000"/>
                    </a:prstClr>
                  </a:outerShdw>
                </a:effectLst>
                <a:latin typeface="Lucida Console" pitchFamily="49" charset="0"/>
                <a:cs typeface="Courier New" pitchFamily="49" charset="0"/>
              </a:rPr>
              <a:t>thank_you</a:t>
            </a:r>
            <a:r>
              <a:rPr lang="en-US" sz="8000" cap="none" dirty="0" smtClean="0">
                <a:solidFill>
                  <a:schemeClr val="accent6">
                    <a:lumMod val="75000"/>
                  </a:schemeClr>
                </a:solidFill>
                <a:effectLst>
                  <a:outerShdw blurRad="50800" dist="38100" dir="2700000" algn="tl" rotWithShape="0">
                    <a:prstClr val="black">
                      <a:alpha val="40000"/>
                    </a:prstClr>
                  </a:outerShdw>
                </a:effectLst>
                <a:latin typeface="Lucida Console" pitchFamily="49" charset="0"/>
                <a:cs typeface="Courier New" pitchFamily="49" charset="0"/>
              </a:rPr>
              <a:t>;</a:t>
            </a:r>
            <a:br>
              <a:rPr lang="en-US" sz="8000" cap="none" dirty="0" smtClean="0">
                <a:solidFill>
                  <a:schemeClr val="accent6">
                    <a:lumMod val="75000"/>
                  </a:schemeClr>
                </a:solidFill>
                <a:effectLst>
                  <a:outerShdw blurRad="50800" dist="38100" dir="2700000" algn="tl" rotWithShape="0">
                    <a:prstClr val="black">
                      <a:alpha val="40000"/>
                    </a:prstClr>
                  </a:outerShdw>
                </a:effectLst>
                <a:latin typeface="Lucida Console" pitchFamily="49" charset="0"/>
                <a:cs typeface="Courier New" pitchFamily="49" charset="0"/>
              </a:rPr>
            </a:br>
            <a:r>
              <a:rPr lang="en-US" sz="8000" cap="none" dirty="0" smtClean="0">
                <a:solidFill>
                  <a:schemeClr val="accent6">
                    <a:lumMod val="75000"/>
                  </a:schemeClr>
                </a:solidFill>
                <a:effectLst>
                  <a:outerShdw blurRad="50800" dist="38100" dir="2700000" algn="tl" rotWithShape="0">
                    <a:prstClr val="black">
                      <a:alpha val="40000"/>
                    </a:prstClr>
                  </a:outerShdw>
                </a:effectLst>
                <a:latin typeface="Lucida Console" pitchFamily="49" charset="0"/>
                <a:cs typeface="Courier New" pitchFamily="49" charset="0"/>
              </a:rPr>
              <a:t>exit(0);</a:t>
            </a:r>
            <a:endParaRPr lang="en-US" sz="8000" cap="none" dirty="0">
              <a:solidFill>
                <a:schemeClr val="accent6">
                  <a:lumMod val="75000"/>
                </a:schemeClr>
              </a:solidFill>
              <a:effectLst>
                <a:outerShdw blurRad="50800" dist="38100" dir="2700000" algn="tl" rotWithShape="0">
                  <a:prstClr val="black">
                    <a:alpha val="40000"/>
                  </a:prstClr>
                </a:outerShdw>
              </a:effectLst>
              <a:latin typeface="Lucida Console" pitchFamily="49" charset="0"/>
              <a:cs typeface="Courier New" pitchFamily="49" charset="0"/>
            </a:endParaRPr>
          </a:p>
        </p:txBody>
      </p:sp>
      <p:sp>
        <p:nvSpPr>
          <p:cNvPr id="4" name="Footer Placeholder 3"/>
          <p:cNvSpPr>
            <a:spLocks noGrp="1"/>
          </p:cNvSpPr>
          <p:nvPr>
            <p:ph type="ftr" sz="quarter" idx="11"/>
          </p:nvPr>
        </p:nvSpPr>
        <p:spPr/>
        <p:txBody>
          <a:bodyPr/>
          <a:lstStyle/>
          <a:p>
            <a:pPr>
              <a:defRPr/>
            </a:pPr>
            <a:r>
              <a:rPr lang="en-US" smtClean="0"/>
              <a:t>www.openfabrics.org</a:t>
            </a:r>
            <a:endParaRPr lang="en-US"/>
          </a:p>
        </p:txBody>
      </p:sp>
      <p:sp>
        <p:nvSpPr>
          <p:cNvPr id="5" name="Slide Number Placeholder 4"/>
          <p:cNvSpPr>
            <a:spLocks noGrp="1"/>
          </p:cNvSpPr>
          <p:nvPr>
            <p:ph type="sldNum" sz="quarter" idx="12"/>
          </p:nvPr>
        </p:nvSpPr>
        <p:spPr/>
        <p:txBody>
          <a:bodyPr/>
          <a:lstStyle/>
          <a:p>
            <a:pPr>
              <a:defRPr/>
            </a:pPr>
            <a:fld id="{8D76A122-A525-44D1-8EC7-152F09D51E9D}" type="slidenum">
              <a:rPr lang="en-US" smtClean="0"/>
              <a:pPr>
                <a:defRPr/>
              </a:pPr>
              <a:t>40</a:t>
            </a:fld>
            <a:endParaRPr lang="en-US"/>
          </a:p>
        </p:txBody>
      </p:sp>
    </p:spTree>
    <p:extLst>
      <p:ext uri="{BB962C8B-B14F-4D97-AF65-F5344CB8AC3E}">
        <p14:creationId xmlns:p14="http://schemas.microsoft.com/office/powerpoint/2010/main" val="2203234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Specifically…</a:t>
            </a:r>
          </a:p>
        </p:txBody>
      </p:sp>
      <p:sp>
        <p:nvSpPr>
          <p:cNvPr id="3" name="Content Placeholder 2"/>
          <p:cNvSpPr>
            <a:spLocks noGrp="1"/>
          </p:cNvSpPr>
          <p:nvPr>
            <p:ph idx="1"/>
          </p:nvPr>
        </p:nvSpPr>
        <p:spPr/>
        <p:txBody>
          <a:bodyPr>
            <a:noAutofit/>
          </a:bodyPr>
          <a:lstStyle/>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ibv_pd</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pd</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ibv_comp_channel</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comp_channel</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ibv_cq</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pd</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ibv_alloc_pd</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pd</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comp_channel</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ibv_create_comp_channel</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comp_channel</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ibv_create_cq</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ib_ctx</a:t>
            </a:r>
            <a:r>
              <a:rPr lang="en-US" sz="1400" dirty="0">
                <a:latin typeface="Courier New" pitchFamily="49" charset="0"/>
                <a:cs typeface="Courier New" pitchFamily="49" charset="0"/>
              </a:rPr>
              <a:t>, min(min(</a:t>
            </a:r>
            <a:r>
              <a:rPr lang="en-US" sz="1400" dirty="0" err="1">
                <a:latin typeface="Courier New" pitchFamily="49" charset="0"/>
                <a:cs typeface="Courier New" pitchFamily="49" charset="0"/>
              </a:rPr>
              <a:t>MY_SQ_SiZE</a:t>
            </a:r>
            <a:r>
              <a:rPr lang="en-US" sz="1400" dirty="0">
                <a:latin typeface="Courier New" pitchFamily="49" charset="0"/>
                <a:cs typeface="Courier New" pitchFamily="49" charset="0"/>
              </a:rPr>
              <a:t> + MY_RQ_SIZE</a:t>
            </a:r>
            <a:r>
              <a:rPr lang="en-US" sz="1400" dirty="0" smtClean="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dev_attr.max_qp_wr</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dev_attr.max_cqe</a:t>
            </a:r>
            <a:r>
              <a:rPr lang="en-US" sz="1400" dirty="0" smtClean="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a:t>
            </a:r>
            <a:r>
              <a:rPr lang="en-US" sz="1400" dirty="0" smtClean="0">
                <a:latin typeface="Courier New" pitchFamily="49" charset="0"/>
                <a:cs typeface="Courier New" pitchFamily="49" charset="0"/>
              </a:rPr>
              <a:t>	  NULL</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comp_channel</a:t>
            </a:r>
            <a:r>
              <a:rPr lang="en-US" sz="1400" dirty="0">
                <a:latin typeface="Courier New" pitchFamily="49" charset="0"/>
                <a:cs typeface="Courier New" pitchFamily="49" charset="0"/>
              </a:rPr>
              <a:t>, 0);</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p:txBody>
      </p:sp>
      <p:sp>
        <p:nvSpPr>
          <p:cNvPr id="5" name="Rounded Rectangle 4"/>
          <p:cNvSpPr/>
          <p:nvPr/>
        </p:nvSpPr>
        <p:spPr>
          <a:xfrm>
            <a:off x="5029200" y="1676400"/>
            <a:ext cx="3581400" cy="2133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i="1" dirty="0" smtClean="0">
                <a:latin typeface="Arial" pitchFamily="34" charset="0"/>
                <a:cs typeface="Arial" pitchFamily="34" charset="0"/>
              </a:rPr>
              <a:t>We need :</a:t>
            </a:r>
            <a:br>
              <a:rPr lang="en-US" sz="2400" b="1" i="1" dirty="0" smtClean="0">
                <a:latin typeface="Arial" pitchFamily="34" charset="0"/>
                <a:cs typeface="Arial" pitchFamily="34" charset="0"/>
              </a:rPr>
            </a:br>
            <a:r>
              <a:rPr lang="en-US" sz="2400" b="1" i="1" dirty="0" smtClean="0">
                <a:latin typeface="Arial" pitchFamily="34" charset="0"/>
                <a:cs typeface="Arial" pitchFamily="34" charset="0"/>
              </a:rPr>
              <a:t/>
            </a:r>
            <a:br>
              <a:rPr lang="en-US" sz="2400" b="1" i="1" dirty="0" smtClean="0">
                <a:latin typeface="Arial" pitchFamily="34" charset="0"/>
                <a:cs typeface="Arial" pitchFamily="34" charset="0"/>
              </a:rPr>
            </a:br>
            <a:r>
              <a:rPr lang="en-US" sz="2400" b="1" i="1" dirty="0" smtClean="0">
                <a:latin typeface="Arial" pitchFamily="34" charset="0"/>
                <a:cs typeface="Arial" pitchFamily="34" charset="0"/>
              </a:rPr>
              <a:t>- protection domain</a:t>
            </a:r>
            <a:br>
              <a:rPr lang="en-US" sz="2400" b="1" i="1" dirty="0" smtClean="0">
                <a:latin typeface="Arial" pitchFamily="34" charset="0"/>
                <a:cs typeface="Arial" pitchFamily="34" charset="0"/>
              </a:rPr>
            </a:br>
            <a:r>
              <a:rPr lang="en-US" sz="2400" b="1" i="1" dirty="0" smtClean="0">
                <a:latin typeface="Arial" pitchFamily="34" charset="0"/>
                <a:cs typeface="Arial" pitchFamily="34" charset="0"/>
              </a:rPr>
              <a:t>- completion channel</a:t>
            </a:r>
            <a:br>
              <a:rPr lang="en-US" sz="2400" b="1" i="1" dirty="0" smtClean="0">
                <a:latin typeface="Arial" pitchFamily="34" charset="0"/>
                <a:cs typeface="Arial" pitchFamily="34" charset="0"/>
              </a:rPr>
            </a:br>
            <a:r>
              <a:rPr lang="en-US" sz="2400" b="1" i="1" dirty="0" smtClean="0">
                <a:latin typeface="Arial" pitchFamily="34" charset="0"/>
                <a:cs typeface="Arial" pitchFamily="34" charset="0"/>
              </a:rPr>
              <a:t>- completion queue</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151581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750"/>
                                        <p:tgtEl>
                                          <p:spTgt spid="5"/>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5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50"/>
                                        <p:tgtEl>
                                          <p:spTgt spid="3">
                                            <p:txEl>
                                              <p:pRg st="1" end="1"/>
                                            </p:txEl>
                                          </p:spTgt>
                                        </p:tgtEl>
                                      </p:cBhvr>
                                    </p:animEffect>
                                  </p:childTnLst>
                                </p:cTn>
                              </p:par>
                            </p:childTnLst>
                          </p:cTn>
                        </p:par>
                        <p:par>
                          <p:cTn id="16" fill="hold">
                            <p:stCondLst>
                              <p:cond delay="125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50"/>
                                        <p:tgtEl>
                                          <p:spTgt spid="3">
                                            <p:txEl>
                                              <p:pRg st="2" end="2"/>
                                            </p:txEl>
                                          </p:spTgt>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50"/>
                                        <p:tgtEl>
                                          <p:spTgt spid="3">
                                            <p:txEl>
                                              <p:pRg st="4" end="4"/>
                                            </p:txEl>
                                          </p:spTgt>
                                        </p:tgtEl>
                                      </p:cBhvr>
                                    </p:animEffect>
                                  </p:childTnLst>
                                </p:cTn>
                              </p:par>
                            </p:childTnLst>
                          </p:cTn>
                        </p:par>
                        <p:par>
                          <p:cTn id="24" fill="hold">
                            <p:stCondLst>
                              <p:cond delay="175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50"/>
                                        <p:tgtEl>
                                          <p:spTgt spid="3">
                                            <p:txEl>
                                              <p:pRg st="5" end="5"/>
                                            </p:txEl>
                                          </p:spTgt>
                                        </p:tgtEl>
                                      </p:cBhvr>
                                    </p:animEffect>
                                  </p:childTnLst>
                                </p:cTn>
                              </p:par>
                            </p:childTnLst>
                          </p:cTn>
                        </p:par>
                        <p:par>
                          <p:cTn id="28" fill="hold">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50"/>
                                        <p:tgtEl>
                                          <p:spTgt spid="3">
                                            <p:txEl>
                                              <p:pRg st="6" end="6"/>
                                            </p:txEl>
                                          </p:spTgt>
                                        </p:tgtEl>
                                      </p:cBhvr>
                                    </p:animEffect>
                                  </p:childTnLst>
                                </p:cTn>
                              </p:par>
                            </p:childTnLst>
                          </p:cTn>
                        </p:par>
                        <p:par>
                          <p:cTn id="32" fill="hold">
                            <p:stCondLst>
                              <p:cond delay="2250"/>
                            </p:stCondLst>
                            <p:childTnLst>
                              <p:par>
                                <p:cTn id="33" presetID="10" presetClass="entr" presetSubtype="0"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50"/>
                                        <p:tgtEl>
                                          <p:spTgt spid="3">
                                            <p:txEl>
                                              <p:pRg st="8" end="8"/>
                                            </p:txEl>
                                          </p:spTgt>
                                        </p:tgtEl>
                                      </p:cBhvr>
                                    </p:animEffect>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250"/>
                                        <p:tgtEl>
                                          <p:spTgt spid="3">
                                            <p:txEl>
                                              <p:pRg st="9" end="9"/>
                                            </p:txEl>
                                          </p:spTgt>
                                        </p:tgtEl>
                                      </p:cBhvr>
                                    </p:animEffect>
                                  </p:childTnLst>
                                </p:cTn>
                              </p:par>
                            </p:childTnLst>
                          </p:cTn>
                        </p:par>
                        <p:par>
                          <p:cTn id="40" fill="hold">
                            <p:stCondLst>
                              <p:cond delay="2750"/>
                            </p:stCondLst>
                            <p:childTnLst>
                              <p:par>
                                <p:cTn id="41" presetID="10" presetClass="entr" presetSubtype="0" fill="hold" grpId="0" nodeType="after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250"/>
                                        <p:tgtEl>
                                          <p:spTgt spid="3">
                                            <p:txEl>
                                              <p:pRg st="10" end="10"/>
                                            </p:txEl>
                                          </p:spTgt>
                                        </p:tgtEl>
                                      </p:cBhvr>
                                    </p:animEffect>
                                  </p:childTnLst>
                                </p:cTn>
                              </p:par>
                            </p:childTnLst>
                          </p:cTn>
                        </p:par>
                        <p:par>
                          <p:cTn id="44" fill="hold">
                            <p:stCondLst>
                              <p:cond delay="3000"/>
                            </p:stCondLst>
                            <p:childTnLst>
                              <p:par>
                                <p:cTn id="45" presetID="10" presetClass="entr" presetSubtype="0" fill="hold" grpId="0" nodeType="after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250"/>
                                        <p:tgtEl>
                                          <p:spTgt spid="3">
                                            <p:txEl>
                                              <p:pRg st="12" end="12"/>
                                            </p:txEl>
                                          </p:spTgt>
                                        </p:tgtEl>
                                      </p:cBhvr>
                                    </p:animEffect>
                                  </p:childTnLst>
                                </p:cTn>
                              </p:par>
                            </p:childTnLst>
                          </p:cTn>
                        </p:par>
                        <p:par>
                          <p:cTn id="48" fill="hold">
                            <p:stCondLst>
                              <p:cond delay="3250"/>
                            </p:stCondLst>
                            <p:childTnLst>
                              <p:par>
                                <p:cTn id="49" presetID="10" presetClass="entr" presetSubtype="0" fill="hold" grpId="0" nodeType="after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animEffect transition="in" filter="fade">
                                      <p:cBhvr>
                                        <p:cTn id="51" dur="250"/>
                                        <p:tgtEl>
                                          <p:spTgt spid="3">
                                            <p:txEl>
                                              <p:pRg st="13" end="13"/>
                                            </p:txEl>
                                          </p:spTgt>
                                        </p:tgtEl>
                                      </p:cBhvr>
                                    </p:animEffect>
                                  </p:childTnLst>
                                </p:cTn>
                              </p:par>
                            </p:childTnLst>
                          </p:cTn>
                        </p:par>
                        <p:par>
                          <p:cTn id="52" fill="hold">
                            <p:stCondLst>
                              <p:cond delay="3500"/>
                            </p:stCondLst>
                            <p:childTnLst>
                              <p:par>
                                <p:cTn id="53" presetID="10" presetClass="entr" presetSubtype="0" fill="hold" grpId="0" nodeType="after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Effect transition="in" filter="fade">
                                      <p:cBhvr>
                                        <p:cTn id="55" dur="250"/>
                                        <p:tgtEl>
                                          <p:spTgt spid="3">
                                            <p:txEl>
                                              <p:pRg st="14" end="14"/>
                                            </p:txEl>
                                          </p:spTgt>
                                        </p:tgtEl>
                                      </p:cBhvr>
                                    </p:animEffect>
                                  </p:childTnLst>
                                </p:cTn>
                              </p:par>
                            </p:childTnLst>
                          </p:cTn>
                        </p:par>
                        <p:par>
                          <p:cTn id="56" fill="hold">
                            <p:stCondLst>
                              <p:cond delay="3750"/>
                            </p:stCondLst>
                            <p:childTnLst>
                              <p:par>
                                <p:cTn id="57" presetID="10" presetClass="entr" presetSubtype="0" fill="hold" grpId="0" nodeType="after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Effect transition="in" filter="fade">
                                      <p:cBhvr>
                                        <p:cTn id="59" dur="250"/>
                                        <p:tgtEl>
                                          <p:spTgt spid="3">
                                            <p:txEl>
                                              <p:pRg st="15" end="15"/>
                                            </p:txEl>
                                          </p:spTgt>
                                        </p:tgtEl>
                                      </p:cBhvr>
                                    </p:animEffect>
                                  </p:childTnLst>
                                </p:cTn>
                              </p:par>
                            </p:childTnLst>
                          </p:cTn>
                        </p:par>
                        <p:par>
                          <p:cTn id="60" fill="hold">
                            <p:stCondLst>
                              <p:cond delay="4000"/>
                            </p:stCondLst>
                            <p:childTnLst>
                              <p:par>
                                <p:cTn id="61" presetID="10" presetClass="entr" presetSubtype="0" fill="hold" grpId="0" nodeType="after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animEffect transition="in" filter="fade">
                                      <p:cBhvr>
                                        <p:cTn id="63" dur="25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p:txBody>
          <a:bodyPr>
            <a:noAutofit/>
          </a:bodyPr>
          <a:lstStyle/>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ibv_qp</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qp</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ibv_qp_init_attr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qp_init_attr</a:t>
            </a: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qp_init_attr.send_cq</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qp_init_attr.recv_cq</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cq</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qp_init_attr.cap.max_send_wr</a:t>
            </a:r>
            <a:r>
              <a:rPr lang="en-US" sz="1400" dirty="0">
                <a:latin typeface="Courier New" pitchFamily="49" charset="0"/>
                <a:cs typeface="Courier New" pitchFamily="49" charset="0"/>
              </a:rPr>
              <a:t> = min(MY_SQ_SIZE, </a:t>
            </a:r>
            <a:r>
              <a:rPr lang="en-US" sz="1400" dirty="0" err="1">
                <a:latin typeface="Courier New" pitchFamily="49" charset="0"/>
                <a:cs typeface="Courier New" pitchFamily="49" charset="0"/>
              </a:rPr>
              <a:t>dev_attr.max_qp_wr</a:t>
            </a:r>
            <a:r>
              <a:rPr lang="en-US" sz="1400" dirty="0">
                <a:latin typeface="Courier New" pitchFamily="49" charset="0"/>
                <a:cs typeface="Courier New" pitchFamily="49" charset="0"/>
              </a:rPr>
              <a:t> / 2);</a:t>
            </a:r>
          </a:p>
          <a:p>
            <a:pPr marL="0" indent="0">
              <a:buNone/>
            </a:pPr>
            <a:r>
              <a:rPr lang="en-US" sz="1400" dirty="0" err="1">
                <a:latin typeface="Courier New" pitchFamily="49" charset="0"/>
                <a:cs typeface="Courier New" pitchFamily="49" charset="0"/>
              </a:rPr>
              <a:t>qp_init_attr.cap.max_recv_wr</a:t>
            </a:r>
            <a:r>
              <a:rPr lang="en-US" sz="1400" dirty="0">
                <a:latin typeface="Courier New" pitchFamily="49" charset="0"/>
                <a:cs typeface="Courier New" pitchFamily="49" charset="0"/>
              </a:rPr>
              <a:t> = min(MY_RC_SIZE, </a:t>
            </a:r>
            <a:r>
              <a:rPr lang="en-US" sz="1400" dirty="0" err="1">
                <a:latin typeface="Courier New" pitchFamily="49" charset="0"/>
                <a:cs typeface="Courier New" pitchFamily="49" charset="0"/>
              </a:rPr>
              <a:t>dev_attr.max_qp_wr</a:t>
            </a:r>
            <a:r>
              <a:rPr lang="en-US" sz="1400" dirty="0">
                <a:latin typeface="Courier New" pitchFamily="49" charset="0"/>
                <a:cs typeface="Courier New" pitchFamily="49" charset="0"/>
              </a:rPr>
              <a:t> / 2);</a:t>
            </a:r>
          </a:p>
          <a:p>
            <a:pPr marL="0" indent="0">
              <a:buNone/>
            </a:pPr>
            <a:r>
              <a:rPr lang="en-US" sz="1400" dirty="0" err="1">
                <a:latin typeface="Courier New" pitchFamily="49" charset="0"/>
                <a:cs typeface="Courier New" pitchFamily="49" charset="0"/>
              </a:rPr>
              <a:t>qp_init_attr.cap.max_send_sge</a:t>
            </a:r>
            <a:r>
              <a:rPr lang="en-US" sz="1400" dirty="0">
                <a:latin typeface="Courier New" pitchFamily="49" charset="0"/>
                <a:cs typeface="Courier New" pitchFamily="49" charset="0"/>
              </a:rPr>
              <a:t> = min(MY_SQ_SGE, </a:t>
            </a:r>
            <a:r>
              <a:rPr lang="en-US" sz="1400" dirty="0" err="1">
                <a:latin typeface="Courier New" pitchFamily="49" charset="0"/>
                <a:cs typeface="Courier New" pitchFamily="49" charset="0"/>
              </a:rPr>
              <a:t>dev_attr.max_sge</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qp_init_attr.cap.max_recv_sge</a:t>
            </a:r>
            <a:r>
              <a:rPr lang="en-US" sz="1400" dirty="0">
                <a:latin typeface="Courier New" pitchFamily="49" charset="0"/>
                <a:cs typeface="Courier New" pitchFamily="49" charset="0"/>
              </a:rPr>
              <a:t> = min(MY_RQ_SGE, </a:t>
            </a:r>
            <a:r>
              <a:rPr lang="en-US" sz="1400" dirty="0" err="1">
                <a:latin typeface="Courier New" pitchFamily="49" charset="0"/>
                <a:cs typeface="Courier New" pitchFamily="49" charset="0"/>
              </a:rPr>
              <a:t>dev_attr.max_sge</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qp_init_attr.sq_sig_all</a:t>
            </a:r>
            <a:r>
              <a:rPr lang="en-US" sz="1400" dirty="0">
                <a:latin typeface="Courier New" pitchFamily="49" charset="0"/>
                <a:cs typeface="Courier New" pitchFamily="49" charset="0"/>
              </a:rPr>
              <a:t> = 1;</a:t>
            </a:r>
          </a:p>
          <a:p>
            <a:pPr marL="0" indent="0">
              <a:buNone/>
            </a:pPr>
            <a:r>
              <a:rPr lang="en-US" sz="1400" dirty="0" err="1">
                <a:latin typeface="Courier New" pitchFamily="49" charset="0"/>
                <a:cs typeface="Courier New" pitchFamily="49" charset="0"/>
              </a:rPr>
              <a:t>qp_init_attr.qp_context</a:t>
            </a:r>
            <a:r>
              <a:rPr lang="en-US" sz="1400" dirty="0">
                <a:latin typeface="Courier New" pitchFamily="49" charset="0"/>
                <a:cs typeface="Courier New" pitchFamily="49" charset="0"/>
              </a:rPr>
              <a:t> = NULL;</a:t>
            </a:r>
          </a:p>
          <a:p>
            <a:pPr marL="0" indent="0">
              <a:buNone/>
            </a:pPr>
            <a:r>
              <a:rPr lang="en-US" sz="1400" dirty="0" err="1">
                <a:latin typeface="Courier New" pitchFamily="49" charset="0"/>
                <a:cs typeface="Courier New" pitchFamily="49" charset="0"/>
              </a:rPr>
              <a:t>qp_init_attr.qp_type</a:t>
            </a:r>
            <a:r>
              <a:rPr lang="en-US" sz="1400" dirty="0">
                <a:latin typeface="Courier New" pitchFamily="49" charset="0"/>
                <a:cs typeface="Courier New" pitchFamily="49" charset="0"/>
              </a:rPr>
              <a:t> = IBV_QPT_RC;</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qp</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ibv_create_qp</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pd</a:t>
            </a:r>
            <a:r>
              <a:rPr lang="en-US" sz="1400" dirty="0">
                <a:latin typeface="Courier New" pitchFamily="49" charset="0"/>
                <a:cs typeface="Courier New" pitchFamily="49" charset="0"/>
              </a:rPr>
              <a:t>, &amp;</a:t>
            </a:r>
            <a:r>
              <a:rPr lang="en-US" sz="1400" dirty="0" err="1">
                <a:latin typeface="Courier New" pitchFamily="49" charset="0"/>
                <a:cs typeface="Courier New" pitchFamily="49" charset="0"/>
              </a:rPr>
              <a:t>qp_init_attr</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qp</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p:txBody>
      </p:sp>
      <p:sp>
        <p:nvSpPr>
          <p:cNvPr id="5" name="Rounded Rectangle 4"/>
          <p:cNvSpPr/>
          <p:nvPr/>
        </p:nvSpPr>
        <p:spPr>
          <a:xfrm>
            <a:off x="5181600" y="2209800"/>
            <a:ext cx="3200400" cy="5334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i="1" dirty="0" smtClean="0">
                <a:latin typeface="Arial" pitchFamily="34" charset="0"/>
                <a:cs typeface="Arial" pitchFamily="34" charset="0"/>
              </a:rPr>
              <a:t>- and a queue pair</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2666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5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50"/>
                                        <p:tgtEl>
                                          <p:spTgt spid="3">
                                            <p:txEl>
                                              <p:pRg st="1" end="1"/>
                                            </p:txEl>
                                          </p:spTgt>
                                        </p:tgtEl>
                                      </p:cBhvr>
                                    </p:animEffect>
                                  </p:childTnLst>
                                </p:cTn>
                              </p:par>
                            </p:childTnLst>
                          </p:cTn>
                        </p:par>
                        <p:par>
                          <p:cTn id="16" fill="hold">
                            <p:stCondLst>
                              <p:cond delay="125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50"/>
                                        <p:tgtEl>
                                          <p:spTgt spid="3">
                                            <p:txEl>
                                              <p:pRg st="3" end="3"/>
                                            </p:txEl>
                                          </p:spTgt>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50"/>
                                        <p:tgtEl>
                                          <p:spTgt spid="3">
                                            <p:txEl>
                                              <p:pRg st="4" end="4"/>
                                            </p:txEl>
                                          </p:spTgt>
                                        </p:tgtEl>
                                      </p:cBhvr>
                                    </p:animEffect>
                                  </p:childTnLst>
                                </p:cTn>
                              </p:par>
                            </p:childTnLst>
                          </p:cTn>
                        </p:par>
                        <p:par>
                          <p:cTn id="24" fill="hold">
                            <p:stCondLst>
                              <p:cond delay="175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50"/>
                                        <p:tgtEl>
                                          <p:spTgt spid="3">
                                            <p:txEl>
                                              <p:pRg st="5" end="5"/>
                                            </p:txEl>
                                          </p:spTgt>
                                        </p:tgtEl>
                                      </p:cBhvr>
                                    </p:animEffect>
                                  </p:childTnLst>
                                </p:cTn>
                              </p:par>
                            </p:childTnLst>
                          </p:cTn>
                        </p:par>
                        <p:par>
                          <p:cTn id="28" fill="hold">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50"/>
                                        <p:tgtEl>
                                          <p:spTgt spid="3">
                                            <p:txEl>
                                              <p:pRg st="6" end="6"/>
                                            </p:txEl>
                                          </p:spTgt>
                                        </p:tgtEl>
                                      </p:cBhvr>
                                    </p:animEffect>
                                  </p:childTnLst>
                                </p:cTn>
                              </p:par>
                            </p:childTnLst>
                          </p:cTn>
                        </p:par>
                        <p:par>
                          <p:cTn id="32" fill="hold">
                            <p:stCondLst>
                              <p:cond delay="225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50"/>
                                        <p:tgtEl>
                                          <p:spTgt spid="3">
                                            <p:txEl>
                                              <p:pRg st="7" end="7"/>
                                            </p:txEl>
                                          </p:spTgt>
                                        </p:tgtEl>
                                      </p:cBhvr>
                                    </p:animEffect>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50"/>
                                        <p:tgtEl>
                                          <p:spTgt spid="3">
                                            <p:txEl>
                                              <p:pRg st="8" end="8"/>
                                            </p:txEl>
                                          </p:spTgt>
                                        </p:tgtEl>
                                      </p:cBhvr>
                                    </p:animEffect>
                                  </p:childTnLst>
                                </p:cTn>
                              </p:par>
                            </p:childTnLst>
                          </p:cTn>
                        </p:par>
                        <p:par>
                          <p:cTn id="40" fill="hold">
                            <p:stCondLst>
                              <p:cond delay="2750"/>
                            </p:stCondLst>
                            <p:childTnLst>
                              <p:par>
                                <p:cTn id="41" presetID="10" presetClass="entr" presetSubtype="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250"/>
                                        <p:tgtEl>
                                          <p:spTgt spid="3">
                                            <p:txEl>
                                              <p:pRg st="9" end="9"/>
                                            </p:txEl>
                                          </p:spTgt>
                                        </p:tgtEl>
                                      </p:cBhvr>
                                    </p:animEffect>
                                  </p:childTnLst>
                                </p:cTn>
                              </p:par>
                            </p:childTnLst>
                          </p:cTn>
                        </p:par>
                        <p:par>
                          <p:cTn id="44" fill="hold">
                            <p:stCondLst>
                              <p:cond delay="3000"/>
                            </p:stCondLst>
                            <p:childTnLst>
                              <p:par>
                                <p:cTn id="45" presetID="10" presetClass="entr" presetSubtype="0"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50"/>
                                        <p:tgtEl>
                                          <p:spTgt spid="3">
                                            <p:txEl>
                                              <p:pRg st="10" end="10"/>
                                            </p:txEl>
                                          </p:spTgt>
                                        </p:tgtEl>
                                      </p:cBhvr>
                                    </p:animEffect>
                                  </p:childTnLst>
                                </p:cTn>
                              </p:par>
                            </p:childTnLst>
                          </p:cTn>
                        </p:par>
                        <p:par>
                          <p:cTn id="48" fill="hold">
                            <p:stCondLst>
                              <p:cond delay="3250"/>
                            </p:stCondLst>
                            <p:childTnLst>
                              <p:par>
                                <p:cTn id="49" presetID="10" presetClass="entr" presetSubtype="0" fill="hold" grpId="0" nodeType="after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Effect transition="in" filter="fade">
                                      <p:cBhvr>
                                        <p:cTn id="51" dur="250"/>
                                        <p:tgtEl>
                                          <p:spTgt spid="3">
                                            <p:txEl>
                                              <p:pRg st="11" end="11"/>
                                            </p:txEl>
                                          </p:spTgt>
                                        </p:tgtEl>
                                      </p:cBhvr>
                                    </p:animEffect>
                                  </p:childTnLst>
                                </p:cTn>
                              </p:par>
                            </p:childTnLst>
                          </p:cTn>
                        </p:par>
                        <p:par>
                          <p:cTn id="52" fill="hold">
                            <p:stCondLst>
                              <p:cond delay="3500"/>
                            </p:stCondLst>
                            <p:childTnLst>
                              <p:par>
                                <p:cTn id="53" presetID="10" presetClass="entr" presetSubtype="0" fill="hold" grpId="0" nodeType="after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Effect transition="in" filter="fade">
                                      <p:cBhvr>
                                        <p:cTn id="55" dur="250"/>
                                        <p:tgtEl>
                                          <p:spTgt spid="3">
                                            <p:txEl>
                                              <p:pRg st="13" end="13"/>
                                            </p:txEl>
                                          </p:spTgt>
                                        </p:tgtEl>
                                      </p:cBhvr>
                                    </p:animEffect>
                                  </p:childTnLst>
                                </p:cTn>
                              </p:par>
                            </p:childTnLst>
                          </p:cTn>
                        </p:par>
                        <p:par>
                          <p:cTn id="56" fill="hold">
                            <p:stCondLst>
                              <p:cond delay="3750"/>
                            </p:stCondLst>
                            <p:childTnLst>
                              <p:par>
                                <p:cTn id="57" presetID="10" presetClass="entr" presetSubtype="0" fill="hold" grpId="0" nodeType="after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Effect transition="in" filter="fade">
                                      <p:cBhvr>
                                        <p:cTn id="59" dur="250"/>
                                        <p:tgtEl>
                                          <p:spTgt spid="3">
                                            <p:txEl>
                                              <p:pRg st="14" end="14"/>
                                            </p:txEl>
                                          </p:spTgt>
                                        </p:tgtEl>
                                      </p:cBhvr>
                                    </p:animEffect>
                                  </p:childTnLst>
                                </p:cTn>
                              </p:par>
                            </p:childTnLst>
                          </p:cTn>
                        </p:par>
                        <p:par>
                          <p:cTn id="60" fill="hold">
                            <p:stCondLst>
                              <p:cond delay="4000"/>
                            </p:stCondLst>
                            <p:childTnLst>
                              <p:par>
                                <p:cTn id="61" presetID="10" presetClass="entr" presetSubtype="0" fill="hold" grpId="0" nodeType="after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animEffect transition="in" filter="fade">
                                      <p:cBhvr>
                                        <p:cTn id="63" dur="25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p:txBody>
          <a:bodyPr>
            <a:noAutofit/>
          </a:bodyPr>
          <a:lstStyle/>
          <a:p>
            <a:pPr marL="0" indent="0">
              <a:buNone/>
            </a:pPr>
            <a:r>
              <a:rPr lang="en-US" sz="1400" dirty="0">
                <a:latin typeface="Courier New" pitchFamily="49" charset="0"/>
                <a:cs typeface="Courier New" pitchFamily="49" charset="0"/>
              </a:rPr>
              <a:t>void *</a:t>
            </a:r>
            <a:r>
              <a:rPr lang="en-US" sz="1400" dirty="0" err="1">
                <a:latin typeface="Courier New" pitchFamily="49" charset="0"/>
                <a:cs typeface="Courier New" pitchFamily="49" charset="0"/>
              </a:rPr>
              <a:t>msgs</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ibv_mr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mr</a:t>
            </a: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msgs</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calloc</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qp_init_attr.cap.max_recv_wr</a:t>
            </a:r>
            <a:r>
              <a:rPr lang="en-US" sz="1400" dirty="0">
                <a:latin typeface="Courier New" pitchFamily="49" charset="0"/>
                <a:cs typeface="Courier New" pitchFamily="49" charset="0"/>
              </a:rPr>
              <a:t>, MY_MSG_SIZE);</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msgs</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mr</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ibv_reg_mr</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pd</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msgs</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qp_init_attr.cap.max_recv_wr</a:t>
            </a:r>
            <a:r>
              <a:rPr lang="en-US" sz="1400" dirty="0">
                <a:latin typeface="Courier New" pitchFamily="49" charset="0"/>
                <a:cs typeface="Courier New" pitchFamily="49" charset="0"/>
              </a:rPr>
              <a:t> * MY_MSG_SIZE,</a:t>
            </a:r>
          </a:p>
          <a:p>
            <a:pPr marL="0" indent="0">
              <a:buNone/>
            </a:pPr>
            <a:r>
              <a:rPr lang="en-US" sz="1400" dirty="0">
                <a:latin typeface="Courier New" pitchFamily="49" charset="0"/>
                <a:cs typeface="Courier New" pitchFamily="49" charset="0"/>
              </a:rPr>
              <a:t>		IBV_ACCESS_LOCAL_WRITE);</a:t>
            </a:r>
          </a:p>
          <a:p>
            <a:pPr marL="0" indent="0">
              <a:buNone/>
            </a:pPr>
            <a:r>
              <a:rPr lang="en-US" sz="1400" dirty="0">
                <a:latin typeface="Courier New" pitchFamily="49" charset="0"/>
                <a:cs typeface="Courier New" pitchFamily="49" charset="0"/>
              </a:rPr>
              <a:t>if (!</a:t>
            </a:r>
            <a:r>
              <a:rPr lang="en-US" sz="1400" dirty="0" err="1">
                <a:latin typeface="Courier New" pitchFamily="49" charset="0"/>
                <a:cs typeface="Courier New" pitchFamily="49" charset="0"/>
              </a:rPr>
              <a:t>mr</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error();</a:t>
            </a:r>
          </a:p>
        </p:txBody>
      </p:sp>
      <p:sp>
        <p:nvSpPr>
          <p:cNvPr id="5" name="Rounded Rectangle 4"/>
          <p:cNvSpPr/>
          <p:nvPr/>
        </p:nvSpPr>
        <p:spPr>
          <a:xfrm>
            <a:off x="2895600" y="1752600"/>
            <a:ext cx="3962400" cy="8382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Allocate some messages to receive data…</a:t>
            </a:r>
            <a:endParaRPr lang="en-US" sz="2400" b="1" i="1" dirty="0">
              <a:latin typeface="Arial" pitchFamily="34" charset="0"/>
              <a:cs typeface="Arial" pitchFamily="34" charset="0"/>
            </a:endParaRPr>
          </a:p>
        </p:txBody>
      </p:sp>
      <p:sp>
        <p:nvSpPr>
          <p:cNvPr id="6" name="Rounded Rectangle 5"/>
          <p:cNvSpPr/>
          <p:nvPr/>
        </p:nvSpPr>
        <p:spPr>
          <a:xfrm>
            <a:off x="4267200" y="4648200"/>
            <a:ext cx="3352800" cy="8382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and register them with the device</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32432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750"/>
                                        <p:tgtEl>
                                          <p:spTgt spid="6"/>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50"/>
                                        <p:tgtEl>
                                          <p:spTgt spid="3">
                                            <p:txEl>
                                              <p:pRg st="0" end="0"/>
                                            </p:txEl>
                                          </p:spTgt>
                                        </p:tgtEl>
                                      </p:cBhvr>
                                    </p:animEffect>
                                  </p:childTnLst>
                                </p:cTn>
                              </p:par>
                            </p:childTnLst>
                          </p:cTn>
                        </p:par>
                        <p:par>
                          <p:cTn id="16" fill="hold">
                            <p:stCondLst>
                              <p:cond delay="175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5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50"/>
                                        <p:tgtEl>
                                          <p:spTgt spid="3">
                                            <p:txEl>
                                              <p:pRg st="3" end="3"/>
                                            </p:txEl>
                                          </p:spTgt>
                                        </p:tgtEl>
                                      </p:cBhvr>
                                    </p:animEffect>
                                  </p:childTnLst>
                                </p:cTn>
                              </p:par>
                            </p:childTnLst>
                          </p:cTn>
                        </p:par>
                        <p:par>
                          <p:cTn id="24" fill="hold">
                            <p:stCondLst>
                              <p:cond delay="225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50"/>
                                        <p:tgtEl>
                                          <p:spTgt spid="3">
                                            <p:txEl>
                                              <p:pRg st="4" end="4"/>
                                            </p:txEl>
                                          </p:spTgt>
                                        </p:tgtEl>
                                      </p:cBhvr>
                                    </p:animEffect>
                                  </p:childTnLst>
                                </p:cTn>
                              </p:par>
                            </p:childTnLst>
                          </p:cTn>
                        </p:par>
                        <p:par>
                          <p:cTn id="28" fill="hold">
                            <p:stCondLst>
                              <p:cond delay="25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50"/>
                                        <p:tgtEl>
                                          <p:spTgt spid="3">
                                            <p:txEl>
                                              <p:pRg st="5" end="5"/>
                                            </p:txEl>
                                          </p:spTgt>
                                        </p:tgtEl>
                                      </p:cBhvr>
                                    </p:animEffect>
                                  </p:childTnLst>
                                </p:cTn>
                              </p:par>
                            </p:childTnLst>
                          </p:cTn>
                        </p:par>
                        <p:par>
                          <p:cTn id="32" fill="hold">
                            <p:stCondLst>
                              <p:cond delay="275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50"/>
                                        <p:tgtEl>
                                          <p:spTgt spid="3">
                                            <p:txEl>
                                              <p:pRg st="7" end="7"/>
                                            </p:txEl>
                                          </p:spTgt>
                                        </p:tgtEl>
                                      </p:cBhvr>
                                    </p:animEffect>
                                  </p:childTnLst>
                                </p:cTn>
                              </p:par>
                            </p:childTnLst>
                          </p:cTn>
                        </p:par>
                        <p:par>
                          <p:cTn id="36" fill="hold">
                            <p:stCondLst>
                              <p:cond delay="3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50"/>
                                        <p:tgtEl>
                                          <p:spTgt spid="3">
                                            <p:txEl>
                                              <p:pRg st="8" end="8"/>
                                            </p:txEl>
                                          </p:spTgt>
                                        </p:tgtEl>
                                      </p:cBhvr>
                                    </p:animEffect>
                                  </p:childTnLst>
                                </p:cTn>
                              </p:par>
                            </p:childTnLst>
                          </p:cTn>
                        </p:par>
                        <p:par>
                          <p:cTn id="40" fill="hold">
                            <p:stCondLst>
                              <p:cond delay="3250"/>
                            </p:stCondLst>
                            <p:childTnLst>
                              <p:par>
                                <p:cTn id="41" presetID="10" presetClass="entr" presetSubtype="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250"/>
                                        <p:tgtEl>
                                          <p:spTgt spid="3">
                                            <p:txEl>
                                              <p:pRg st="9" end="9"/>
                                            </p:txEl>
                                          </p:spTgt>
                                        </p:tgtEl>
                                      </p:cBhvr>
                                    </p:animEffect>
                                  </p:childTnLst>
                                </p:cTn>
                              </p:par>
                            </p:childTnLst>
                          </p:cTn>
                        </p:par>
                        <p:par>
                          <p:cTn id="44" fill="hold">
                            <p:stCondLst>
                              <p:cond delay="3500"/>
                            </p:stCondLst>
                            <p:childTnLst>
                              <p:par>
                                <p:cTn id="45" presetID="10" presetClass="entr" presetSubtype="0"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a:xfrm>
            <a:off x="609600" y="1676400"/>
            <a:ext cx="8229600" cy="4646613"/>
          </a:xfrm>
        </p:spPr>
        <p:txBody>
          <a:bodyPr>
            <a:noAutofit/>
          </a:bodyPr>
          <a:lstStyle/>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ibv_recv_wr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recv_wr</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bad_wr</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struct</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ibv_sge</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sge</a:t>
            </a: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recv_wr.next</a:t>
            </a:r>
            <a:r>
              <a:rPr lang="en-US" sz="1400" dirty="0">
                <a:latin typeface="Courier New" pitchFamily="49" charset="0"/>
                <a:cs typeface="Courier New" pitchFamily="49" charset="0"/>
              </a:rPr>
              <a:t> = NULL;</a:t>
            </a:r>
          </a:p>
          <a:p>
            <a:pPr marL="0" indent="0">
              <a:buNone/>
            </a:pPr>
            <a:r>
              <a:rPr lang="en-US" sz="1400" dirty="0" err="1">
                <a:latin typeface="Courier New" pitchFamily="49" charset="0"/>
                <a:cs typeface="Courier New" pitchFamily="49" charset="0"/>
              </a:rPr>
              <a:t>recv_wr.sg_list</a:t>
            </a:r>
            <a:r>
              <a:rPr lang="en-US" sz="1400" dirty="0">
                <a:latin typeface="Courier New" pitchFamily="49" charset="0"/>
                <a:cs typeface="Courier New" pitchFamily="49" charset="0"/>
              </a:rPr>
              <a:t> = &amp;</a:t>
            </a:r>
            <a:r>
              <a:rPr lang="en-US" sz="1400" dirty="0" err="1">
                <a:latin typeface="Courier New" pitchFamily="49" charset="0"/>
                <a:cs typeface="Courier New" pitchFamily="49" charset="0"/>
              </a:rPr>
              <a:t>sge</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recv_wr.num_sge</a:t>
            </a:r>
            <a:r>
              <a:rPr lang="en-US" sz="1400" dirty="0">
                <a:latin typeface="Courier New" pitchFamily="49" charset="0"/>
                <a:cs typeface="Courier New" pitchFamily="49" charset="0"/>
              </a:rPr>
              <a:t> = 1;</a:t>
            </a:r>
          </a:p>
          <a:p>
            <a:pPr marL="0" indent="0">
              <a:buNone/>
            </a:pPr>
            <a:r>
              <a:rPr lang="en-US" sz="1400" dirty="0" err="1">
                <a:latin typeface="Courier New" pitchFamily="49" charset="0"/>
                <a:cs typeface="Courier New" pitchFamily="49" charset="0"/>
              </a:rPr>
              <a:t>recv_wr.wr_id</a:t>
            </a:r>
            <a:r>
              <a:rPr lang="en-US" sz="1400" dirty="0">
                <a:latin typeface="Courier New" pitchFamily="49" charset="0"/>
                <a:cs typeface="Courier New" pitchFamily="49" charset="0"/>
              </a:rPr>
              <a:t> = 0;</a:t>
            </a:r>
          </a:p>
          <a:p>
            <a:pPr marL="0" indent="0">
              <a:buNone/>
            </a:pPr>
            <a:endParaRPr lang="en-US" sz="1400" dirty="0">
              <a:latin typeface="Courier New" pitchFamily="49" charset="0"/>
              <a:cs typeface="Courier New" pitchFamily="49" charset="0"/>
            </a:endParaRPr>
          </a:p>
          <a:p>
            <a:pPr marL="0" indent="0">
              <a:buNone/>
            </a:pPr>
            <a:r>
              <a:rPr lang="en-US" sz="1400" dirty="0" err="1">
                <a:latin typeface="Courier New" pitchFamily="49" charset="0"/>
                <a:cs typeface="Courier New" pitchFamily="49" charset="0"/>
              </a:rPr>
              <a:t>sge.length</a:t>
            </a:r>
            <a:r>
              <a:rPr lang="en-US" sz="1400" dirty="0">
                <a:latin typeface="Courier New" pitchFamily="49" charset="0"/>
                <a:cs typeface="Courier New" pitchFamily="49" charset="0"/>
              </a:rPr>
              <a:t> = MY_MSG_SIZE;</a:t>
            </a:r>
          </a:p>
          <a:p>
            <a:pPr marL="0" indent="0">
              <a:buNone/>
            </a:pPr>
            <a:r>
              <a:rPr lang="en-US" sz="1400" dirty="0" err="1">
                <a:latin typeface="Courier New" pitchFamily="49" charset="0"/>
                <a:cs typeface="Courier New" pitchFamily="49" charset="0"/>
              </a:rPr>
              <a:t>sge.lkey</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mr</a:t>
            </a:r>
            <a:r>
              <a:rPr lang="en-US" sz="1400" dirty="0">
                <a:latin typeface="Courier New" pitchFamily="49" charset="0"/>
                <a:cs typeface="Courier New" pitchFamily="49" charset="0"/>
              </a:rPr>
              <a:t>-&gt;</a:t>
            </a:r>
            <a:r>
              <a:rPr lang="en-US" sz="1400" dirty="0" err="1">
                <a:latin typeface="Courier New" pitchFamily="49" charset="0"/>
                <a:cs typeface="Courier New" pitchFamily="49" charset="0"/>
              </a:rPr>
              <a:t>lkey</a:t>
            </a:r>
            <a:r>
              <a:rPr lang="en-US" sz="1400" dirty="0">
                <a:latin typeface="Courier New" pitchFamily="49" charset="0"/>
                <a:cs typeface="Courier New" pitchFamily="49" charset="0"/>
              </a:rPr>
              <a:t>;</a:t>
            </a:r>
          </a:p>
          <a:p>
            <a:pPr marL="0" indent="0">
              <a:buNone/>
            </a:pPr>
            <a:r>
              <a:rPr lang="en-US" sz="1400" dirty="0" err="1">
                <a:latin typeface="Courier New" pitchFamily="49" charset="0"/>
                <a:cs typeface="Courier New" pitchFamily="49" charset="0"/>
              </a:rPr>
              <a:t>sge.addr</a:t>
            </a:r>
            <a:r>
              <a:rPr lang="en-US" sz="1400" dirty="0">
                <a:latin typeface="Courier New" pitchFamily="49" charset="0"/>
                <a:cs typeface="Courier New" pitchFamily="49" charset="0"/>
              </a:rPr>
              <a:t> = </a:t>
            </a:r>
            <a:r>
              <a:rPr lang="en-US" sz="1400" dirty="0" err="1">
                <a:latin typeface="Courier New" pitchFamily="49" charset="0"/>
                <a:cs typeface="Courier New" pitchFamily="49" charset="0"/>
              </a:rPr>
              <a:t>msgs</a:t>
            </a:r>
            <a:r>
              <a:rPr lang="en-US" sz="1400" dirty="0">
                <a:latin typeface="Courier New" pitchFamily="49" charset="0"/>
                <a:cs typeface="Courier New" pitchFamily="49" charset="0"/>
              </a:rPr>
              <a:t>;</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for (i = 0; i &lt; </a:t>
            </a:r>
            <a:r>
              <a:rPr lang="en-US" sz="1400" dirty="0" err="1">
                <a:latin typeface="Courier New" pitchFamily="49" charset="0"/>
                <a:cs typeface="Courier New" pitchFamily="49" charset="0"/>
              </a:rPr>
              <a:t>qp_init_attr.cap.max_recv_wr</a:t>
            </a:r>
            <a:r>
              <a:rPr lang="en-US" sz="1400" dirty="0">
                <a:latin typeface="Courier New" pitchFamily="49" charset="0"/>
                <a:cs typeface="Courier New" pitchFamily="49" charset="0"/>
              </a:rPr>
              <a:t>; i++) {</a:t>
            </a:r>
          </a:p>
          <a:p>
            <a:pPr marL="0" indent="0">
              <a:buNone/>
            </a:pPr>
            <a:r>
              <a:rPr lang="en-US" sz="1400" dirty="0">
                <a:latin typeface="Courier New" pitchFamily="49" charset="0"/>
                <a:cs typeface="Courier New" pitchFamily="49" charset="0"/>
              </a:rPr>
              <a:t>	ret = </a:t>
            </a:r>
            <a:r>
              <a:rPr lang="en-US" sz="1400" dirty="0" err="1">
                <a:latin typeface="Courier New" pitchFamily="49" charset="0"/>
                <a:cs typeface="Courier New" pitchFamily="49" charset="0"/>
              </a:rPr>
              <a:t>ibv_post_recv</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qp</a:t>
            </a:r>
            <a:r>
              <a:rPr lang="en-US" sz="1400" dirty="0">
                <a:latin typeface="Courier New" pitchFamily="49" charset="0"/>
                <a:cs typeface="Courier New" pitchFamily="49" charset="0"/>
              </a:rPr>
              <a:t>, &amp;</a:t>
            </a:r>
            <a:r>
              <a:rPr lang="en-US" sz="1400" dirty="0" err="1">
                <a:latin typeface="Courier New" pitchFamily="49" charset="0"/>
                <a:cs typeface="Courier New" pitchFamily="49" charset="0"/>
              </a:rPr>
              <a:t>recv_wr</a:t>
            </a:r>
            <a:r>
              <a:rPr lang="en-US" sz="1400" dirty="0">
                <a:latin typeface="Courier New" pitchFamily="49" charset="0"/>
                <a:cs typeface="Courier New" pitchFamily="49" charset="0"/>
              </a:rPr>
              <a:t>, &amp;</a:t>
            </a:r>
            <a:r>
              <a:rPr lang="en-US" sz="1400" dirty="0" err="1">
                <a:latin typeface="Courier New" pitchFamily="49" charset="0"/>
                <a:cs typeface="Courier New" pitchFamily="49" charset="0"/>
              </a:rPr>
              <a:t>bad_wr</a:t>
            </a:r>
            <a:r>
              <a:rPr lang="en-US" sz="1400" dirty="0">
                <a:latin typeface="Courier New" pitchFamily="49" charset="0"/>
                <a:cs typeface="Courier New" pitchFamily="49" charset="0"/>
              </a:rPr>
              <a:t>);</a:t>
            </a:r>
          </a:p>
          <a:p>
            <a:pPr marL="0" indent="0">
              <a:buNone/>
            </a:pPr>
            <a:r>
              <a:rPr lang="en-US" sz="1400" dirty="0">
                <a:latin typeface="Courier New" pitchFamily="49" charset="0"/>
                <a:cs typeface="Courier New" pitchFamily="49" charset="0"/>
              </a:rPr>
              <a:t>	if (ret)</a:t>
            </a:r>
          </a:p>
          <a:p>
            <a:pPr marL="0" indent="0">
              <a:buNone/>
            </a:pPr>
            <a:r>
              <a:rPr lang="en-US" sz="1400" dirty="0">
                <a:latin typeface="Courier New" pitchFamily="49" charset="0"/>
                <a:cs typeface="Courier New" pitchFamily="49" charset="0"/>
              </a:rPr>
              <a:t>		error();</a:t>
            </a:r>
          </a:p>
          <a:p>
            <a:pPr marL="0" indent="0">
              <a:buNone/>
            </a:pPr>
            <a:endParaRPr lang="en-US" sz="1400" dirty="0">
              <a:latin typeface="Courier New" pitchFamily="49" charset="0"/>
              <a:cs typeface="Courier New" pitchFamily="49" charset="0"/>
            </a:endParaRPr>
          </a:p>
          <a:p>
            <a:pPr marL="0" indent="0">
              <a:buNone/>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sge.addr</a:t>
            </a:r>
            <a:r>
              <a:rPr lang="en-US" sz="1400" dirty="0">
                <a:latin typeface="Courier New" pitchFamily="49" charset="0"/>
                <a:cs typeface="Courier New" pitchFamily="49" charset="0"/>
              </a:rPr>
              <a:t> += MY_MSG_SIZE;</a:t>
            </a:r>
          </a:p>
          <a:p>
            <a:pPr marL="0" indent="0">
              <a:buNone/>
            </a:pPr>
            <a:r>
              <a:rPr lang="en-US" sz="1400" dirty="0">
                <a:latin typeface="Courier New" pitchFamily="49" charset="0"/>
                <a:cs typeface="Courier New" pitchFamily="49" charset="0"/>
              </a:rPr>
              <a:t>}</a:t>
            </a:r>
          </a:p>
        </p:txBody>
      </p:sp>
      <p:sp>
        <p:nvSpPr>
          <p:cNvPr id="5" name="Rounded Rectangle 4"/>
          <p:cNvSpPr/>
          <p:nvPr/>
        </p:nvSpPr>
        <p:spPr>
          <a:xfrm>
            <a:off x="4648200" y="2514600"/>
            <a:ext cx="3505200" cy="14478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Post the messages on the queue pair *before* we connect</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161560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5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50"/>
                                        <p:tgtEl>
                                          <p:spTgt spid="3">
                                            <p:txEl>
                                              <p:pRg st="1" end="1"/>
                                            </p:txEl>
                                          </p:spTgt>
                                        </p:tgtEl>
                                      </p:cBhvr>
                                    </p:animEffect>
                                  </p:childTnLst>
                                </p:cTn>
                              </p:par>
                            </p:childTnLst>
                          </p:cTn>
                        </p:par>
                        <p:par>
                          <p:cTn id="16" fill="hold">
                            <p:stCondLst>
                              <p:cond delay="125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50"/>
                                        <p:tgtEl>
                                          <p:spTgt spid="3">
                                            <p:txEl>
                                              <p:pRg st="3" end="3"/>
                                            </p:txEl>
                                          </p:spTgt>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50"/>
                                        <p:tgtEl>
                                          <p:spTgt spid="3">
                                            <p:txEl>
                                              <p:pRg st="4" end="4"/>
                                            </p:txEl>
                                          </p:spTgt>
                                        </p:tgtEl>
                                      </p:cBhvr>
                                    </p:animEffect>
                                  </p:childTnLst>
                                </p:cTn>
                              </p:par>
                            </p:childTnLst>
                          </p:cTn>
                        </p:par>
                        <p:par>
                          <p:cTn id="24" fill="hold">
                            <p:stCondLst>
                              <p:cond delay="175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50"/>
                                        <p:tgtEl>
                                          <p:spTgt spid="3">
                                            <p:txEl>
                                              <p:pRg st="5" end="5"/>
                                            </p:txEl>
                                          </p:spTgt>
                                        </p:tgtEl>
                                      </p:cBhvr>
                                    </p:animEffect>
                                  </p:childTnLst>
                                </p:cTn>
                              </p:par>
                            </p:childTnLst>
                          </p:cTn>
                        </p:par>
                        <p:par>
                          <p:cTn id="28" fill="hold">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50"/>
                                        <p:tgtEl>
                                          <p:spTgt spid="3">
                                            <p:txEl>
                                              <p:pRg st="6" end="6"/>
                                            </p:txEl>
                                          </p:spTgt>
                                        </p:tgtEl>
                                      </p:cBhvr>
                                    </p:animEffect>
                                  </p:childTnLst>
                                </p:cTn>
                              </p:par>
                            </p:childTnLst>
                          </p:cTn>
                        </p:par>
                        <p:par>
                          <p:cTn id="32" fill="hold">
                            <p:stCondLst>
                              <p:cond delay="2250"/>
                            </p:stCondLst>
                            <p:childTnLst>
                              <p:par>
                                <p:cTn id="33" presetID="10" presetClass="entr" presetSubtype="0"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50"/>
                                        <p:tgtEl>
                                          <p:spTgt spid="3">
                                            <p:txEl>
                                              <p:pRg st="8" end="8"/>
                                            </p:txEl>
                                          </p:spTgt>
                                        </p:tgtEl>
                                      </p:cBhvr>
                                    </p:animEffect>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250"/>
                                        <p:tgtEl>
                                          <p:spTgt spid="3">
                                            <p:txEl>
                                              <p:pRg st="9" end="9"/>
                                            </p:txEl>
                                          </p:spTgt>
                                        </p:tgtEl>
                                      </p:cBhvr>
                                    </p:animEffect>
                                  </p:childTnLst>
                                </p:cTn>
                              </p:par>
                            </p:childTnLst>
                          </p:cTn>
                        </p:par>
                        <p:par>
                          <p:cTn id="40" fill="hold">
                            <p:stCondLst>
                              <p:cond delay="2750"/>
                            </p:stCondLst>
                            <p:childTnLst>
                              <p:par>
                                <p:cTn id="41" presetID="10" presetClass="entr" presetSubtype="0" fill="hold" grpId="0" nodeType="after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250"/>
                                        <p:tgtEl>
                                          <p:spTgt spid="3">
                                            <p:txEl>
                                              <p:pRg st="10" end="10"/>
                                            </p:txEl>
                                          </p:spTgt>
                                        </p:tgtEl>
                                      </p:cBhvr>
                                    </p:animEffect>
                                  </p:childTnLst>
                                </p:cTn>
                              </p:par>
                            </p:childTnLst>
                          </p:cTn>
                        </p:par>
                        <p:par>
                          <p:cTn id="44" fill="hold">
                            <p:stCondLst>
                              <p:cond delay="3000"/>
                            </p:stCondLst>
                            <p:childTnLst>
                              <p:par>
                                <p:cTn id="45" presetID="10" presetClass="entr" presetSubtype="0" fill="hold" grpId="0" nodeType="after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250"/>
                                        <p:tgtEl>
                                          <p:spTgt spid="3">
                                            <p:txEl>
                                              <p:pRg st="12" end="12"/>
                                            </p:txEl>
                                          </p:spTgt>
                                        </p:tgtEl>
                                      </p:cBhvr>
                                    </p:animEffect>
                                  </p:childTnLst>
                                </p:cTn>
                              </p:par>
                            </p:childTnLst>
                          </p:cTn>
                        </p:par>
                        <p:par>
                          <p:cTn id="48" fill="hold">
                            <p:stCondLst>
                              <p:cond delay="3250"/>
                            </p:stCondLst>
                            <p:childTnLst>
                              <p:par>
                                <p:cTn id="49" presetID="10" presetClass="entr" presetSubtype="0" fill="hold" grpId="0" nodeType="after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animEffect transition="in" filter="fade">
                                      <p:cBhvr>
                                        <p:cTn id="51" dur="250"/>
                                        <p:tgtEl>
                                          <p:spTgt spid="3">
                                            <p:txEl>
                                              <p:pRg st="13" end="13"/>
                                            </p:txEl>
                                          </p:spTgt>
                                        </p:tgtEl>
                                      </p:cBhvr>
                                    </p:animEffect>
                                  </p:childTnLst>
                                </p:cTn>
                              </p:par>
                            </p:childTnLst>
                          </p:cTn>
                        </p:par>
                        <p:par>
                          <p:cTn id="52" fill="hold">
                            <p:stCondLst>
                              <p:cond delay="3500"/>
                            </p:stCondLst>
                            <p:childTnLst>
                              <p:par>
                                <p:cTn id="53" presetID="10" presetClass="entr" presetSubtype="0" fill="hold" grpId="0" nodeType="after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Effect transition="in" filter="fade">
                                      <p:cBhvr>
                                        <p:cTn id="55" dur="250"/>
                                        <p:tgtEl>
                                          <p:spTgt spid="3">
                                            <p:txEl>
                                              <p:pRg st="14" end="14"/>
                                            </p:txEl>
                                          </p:spTgt>
                                        </p:tgtEl>
                                      </p:cBhvr>
                                    </p:animEffect>
                                  </p:childTnLst>
                                </p:cTn>
                              </p:par>
                            </p:childTnLst>
                          </p:cTn>
                        </p:par>
                        <p:par>
                          <p:cTn id="56" fill="hold">
                            <p:stCondLst>
                              <p:cond delay="3750"/>
                            </p:stCondLst>
                            <p:childTnLst>
                              <p:par>
                                <p:cTn id="57" presetID="10" presetClass="entr" presetSubtype="0" fill="hold" grpId="0" nodeType="after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Effect transition="in" filter="fade">
                                      <p:cBhvr>
                                        <p:cTn id="59" dur="250"/>
                                        <p:tgtEl>
                                          <p:spTgt spid="3">
                                            <p:txEl>
                                              <p:pRg st="15" end="15"/>
                                            </p:txEl>
                                          </p:spTgt>
                                        </p:tgtEl>
                                      </p:cBhvr>
                                    </p:animEffect>
                                  </p:childTnLst>
                                </p:cTn>
                              </p:par>
                            </p:childTnLst>
                          </p:cTn>
                        </p:par>
                        <p:par>
                          <p:cTn id="60" fill="hold">
                            <p:stCondLst>
                              <p:cond delay="4000"/>
                            </p:stCondLst>
                            <p:childTnLst>
                              <p:par>
                                <p:cTn id="61" presetID="10" presetClass="entr" presetSubtype="0" fill="hold" grpId="0" nodeType="afterEffect">
                                  <p:stCondLst>
                                    <p:cond delay="0"/>
                                  </p:stCondLst>
                                  <p:childTnLst>
                                    <p:set>
                                      <p:cBhvr>
                                        <p:cTn id="62" dur="1" fill="hold">
                                          <p:stCondLst>
                                            <p:cond delay="0"/>
                                          </p:stCondLst>
                                        </p:cTn>
                                        <p:tgtEl>
                                          <p:spTgt spid="3">
                                            <p:txEl>
                                              <p:pRg st="17" end="17"/>
                                            </p:txEl>
                                          </p:spTgt>
                                        </p:tgtEl>
                                        <p:attrNameLst>
                                          <p:attrName>style.visibility</p:attrName>
                                        </p:attrNameLst>
                                      </p:cBhvr>
                                      <p:to>
                                        <p:strVal val="visible"/>
                                      </p:to>
                                    </p:set>
                                    <p:animEffect transition="in" filter="fade">
                                      <p:cBhvr>
                                        <p:cTn id="63" dur="250"/>
                                        <p:tgtEl>
                                          <p:spTgt spid="3">
                                            <p:txEl>
                                              <p:pRg st="17" end="17"/>
                                            </p:txEl>
                                          </p:spTgt>
                                        </p:tgtEl>
                                      </p:cBhvr>
                                    </p:animEffect>
                                  </p:childTnLst>
                                </p:cTn>
                              </p:par>
                            </p:childTnLst>
                          </p:cTn>
                        </p:par>
                        <p:par>
                          <p:cTn id="64" fill="hold">
                            <p:stCondLst>
                              <p:cond delay="4250"/>
                            </p:stCondLst>
                            <p:childTnLst>
                              <p:par>
                                <p:cTn id="65" presetID="10" presetClass="entr" presetSubtype="0" fill="hold" grpId="0" nodeType="afterEffect">
                                  <p:stCondLst>
                                    <p:cond delay="0"/>
                                  </p:stCondLst>
                                  <p:childTnLst>
                                    <p:set>
                                      <p:cBhvr>
                                        <p:cTn id="66" dur="1" fill="hold">
                                          <p:stCondLst>
                                            <p:cond delay="0"/>
                                          </p:stCondLst>
                                        </p:cTn>
                                        <p:tgtEl>
                                          <p:spTgt spid="3">
                                            <p:txEl>
                                              <p:pRg st="18" end="18"/>
                                            </p:txEl>
                                          </p:spTgt>
                                        </p:tgtEl>
                                        <p:attrNameLst>
                                          <p:attrName>style.visibility</p:attrName>
                                        </p:attrNameLst>
                                      </p:cBhvr>
                                      <p:to>
                                        <p:strVal val="visible"/>
                                      </p:to>
                                    </p:set>
                                    <p:animEffect transition="in" filter="fade">
                                      <p:cBhvr>
                                        <p:cTn id="67" dur="25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4" name="Rounded Rectangle 3"/>
          <p:cNvSpPr/>
          <p:nvPr/>
        </p:nvSpPr>
        <p:spPr>
          <a:xfrm>
            <a:off x="457200" y="1676400"/>
            <a:ext cx="3962400" cy="8382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I only have 30 minutes</a:t>
            </a:r>
            <a:endParaRPr lang="en-US" sz="2400" b="1" i="1" dirty="0">
              <a:latin typeface="Arial" pitchFamily="34" charset="0"/>
              <a:cs typeface="Arial" pitchFamily="34" charset="0"/>
            </a:endParaRPr>
          </a:p>
        </p:txBody>
      </p:sp>
      <p:sp>
        <p:nvSpPr>
          <p:cNvPr id="5" name="Rounded Rectangle 4"/>
          <p:cNvSpPr/>
          <p:nvPr/>
        </p:nvSpPr>
        <p:spPr>
          <a:xfrm>
            <a:off x="4572000" y="5029200"/>
            <a:ext cx="3695700" cy="990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and want to transfer data</a:t>
            </a:r>
            <a:endParaRPr lang="en-US" sz="2400" b="1" i="1" dirty="0">
              <a:latin typeface="Arial" pitchFamily="34" charset="0"/>
              <a:cs typeface="Arial" pitchFamily="34" charset="0"/>
            </a:endParaRPr>
          </a:p>
        </p:txBody>
      </p:sp>
      <p:sp>
        <p:nvSpPr>
          <p:cNvPr id="7" name="Rounded Rectangle 6"/>
          <p:cNvSpPr/>
          <p:nvPr/>
        </p:nvSpPr>
        <p:spPr>
          <a:xfrm>
            <a:off x="2514600" y="3276600"/>
            <a:ext cx="3695700" cy="990600"/>
          </a:xfrm>
          <a:prstGeom prst="roundRect">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latin typeface="Arial" pitchFamily="34" charset="0"/>
                <a:cs typeface="Arial" pitchFamily="34" charset="0"/>
              </a:rPr>
              <a:t>assume we connect</a:t>
            </a:r>
            <a:endParaRPr lang="en-US" sz="2400" b="1" i="1" dirty="0">
              <a:latin typeface="Arial" pitchFamily="34" charset="0"/>
              <a:cs typeface="Arial" pitchFamily="34" charset="0"/>
            </a:endParaRPr>
          </a:p>
        </p:txBody>
      </p:sp>
    </p:spTree>
    <p:extLst>
      <p:ext uri="{BB962C8B-B14F-4D97-AF65-F5344CB8AC3E}">
        <p14:creationId xmlns:p14="http://schemas.microsoft.com/office/powerpoint/2010/main" val="75318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25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750"/>
                                        <p:tgtEl>
                                          <p:spTgt spid="7"/>
                                        </p:tgtEl>
                                      </p:cBhvr>
                                    </p:animEffect>
                                  </p:childTnLst>
                                </p:cTn>
                              </p:par>
                            </p:childTnLst>
                          </p:cTn>
                        </p:par>
                        <p:par>
                          <p:cTn id="12" fill="hold">
                            <p:stCondLst>
                              <p:cond delay="1750"/>
                            </p:stCondLst>
                            <p:childTnLst>
                              <p:par>
                                <p:cTn id="13" presetID="22" presetClass="entr" presetSubtype="1" fill="hold" grpId="0" nodeType="afterEffect">
                                  <p:stCondLst>
                                    <p:cond delay="25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3543</TotalTime>
  <Words>1659</Words>
  <Application>Microsoft Office PowerPoint</Application>
  <PresentationFormat>On-screen Show (4:3)</PresentationFormat>
  <Paragraphs>390</Paragraphs>
  <Slides>40</Slides>
  <Notes>0</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Office Theme</vt:lpstr>
      <vt:lpstr>Custom Design</vt:lpstr>
      <vt:lpstr>RSOCKETS</vt:lpstr>
      <vt:lpstr>Motivation (AKA the Problem)</vt:lpstr>
      <vt:lpstr>More Specifically… Programming to Verbs</vt:lpstr>
      <vt:lpstr>More Specifically…</vt:lpstr>
      <vt:lpstr>More Specifically…</vt:lpstr>
      <vt:lpstr>More Specifically…</vt:lpstr>
      <vt:lpstr>More Specifically…</vt:lpstr>
      <vt:lpstr>More Specifically…</vt:lpstr>
      <vt:lpstr>More Specifically…</vt:lpstr>
      <vt:lpstr>More Specifically…</vt:lpstr>
      <vt:lpstr>More Specifically…</vt:lpstr>
      <vt:lpstr>More Specifically…</vt:lpstr>
      <vt:lpstr>More Specifically…</vt:lpstr>
      <vt:lpstr>Motivation continued</vt:lpstr>
      <vt:lpstr>Motivation continued</vt:lpstr>
      <vt:lpstr>Big Intro…</vt:lpstr>
      <vt:lpstr>Goals</vt:lpstr>
      <vt:lpstr>Goals</vt:lpstr>
      <vt:lpstr>RSOCKETS Overview</vt:lpstr>
      <vt:lpstr>R + SOCKET Interface</vt:lpstr>
      <vt:lpstr>Supported Features</vt:lpstr>
      <vt:lpstr>Now a word from our sponsor…</vt:lpstr>
      <vt:lpstr>More words from our sponsor…</vt:lpstr>
      <vt:lpstr>What’s the Performance?</vt:lpstr>
      <vt:lpstr>Supporting Existing Apps</vt:lpstr>
      <vt:lpstr>IMB - Intel MPI Benchmarks</vt:lpstr>
      <vt:lpstr>IMB Results</vt:lpstr>
      <vt:lpstr>IMB Results</vt:lpstr>
      <vt:lpstr>What About a “Real” App?</vt:lpstr>
      <vt:lpstr>HPC Challenge</vt:lpstr>
      <vt:lpstr>HPC Challenge</vt:lpstr>
      <vt:lpstr>Closing the Performance Gap</vt:lpstr>
      <vt:lpstr>Closing the Performance Gap</vt:lpstr>
      <vt:lpstr>Direct Data Placement Extensions</vt:lpstr>
      <vt:lpstr>Direct Data Placement APIs</vt:lpstr>
      <vt:lpstr>Direct Data Placement</vt:lpstr>
      <vt:lpstr>The Real Problem</vt:lpstr>
      <vt:lpstr>Requests to Verbs</vt:lpstr>
      <vt:lpstr>What’s Your Opinion?</vt:lpstr>
      <vt:lpstr>thank_you; exit(0);</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apple admin</dc:creator>
  <cp:lastModifiedBy>sean</cp:lastModifiedBy>
  <cp:revision>221</cp:revision>
  <dcterms:created xsi:type="dcterms:W3CDTF">2009-09-15T00:09:16Z</dcterms:created>
  <dcterms:modified xsi:type="dcterms:W3CDTF">2012-03-26T21:04:04Z</dcterms:modified>
</cp:coreProperties>
</file>