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eg" ContentType="image/jpeg"/>
  <Override PartName="/ppt/media/image3.jpeg" ContentType="image/jpeg"/>
  <Override PartName="/ppt/media/image4.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3.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sp>
        <p:nvSpPr>
          <p:cNvPr id="15" name="Rectangle 5"/>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pic>
        <p:nvPicPr>
          <p:cNvPr id="16" name="Picture 4" descr="Picture 4"/>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7" name="Title Text"/>
          <p:cNvSpPr txBox="1"/>
          <p:nvPr>
            <p:ph type="title"/>
          </p:nvPr>
        </p:nvSpPr>
        <p:spPr>
          <a:xfrm>
            <a:off x="0" y="3073493"/>
            <a:ext cx="12192000" cy="1042936"/>
          </a:xfrm>
          <a:prstGeom prst="rect">
            <a:avLst/>
          </a:prstGeom>
        </p:spPr>
        <p:txBody>
          <a:bodyPr anchor="b"/>
          <a:lstStyle>
            <a:lvl1pPr>
              <a:defRPr sz="4300"/>
            </a:lvl1pPr>
          </a:lstStyle>
          <a:p>
            <a:pPr/>
            <a:r>
              <a:t>Title Text</a:t>
            </a:r>
          </a:p>
        </p:txBody>
      </p:sp>
      <p:sp>
        <p:nvSpPr>
          <p:cNvPr id="18" name="Body Level One…"/>
          <p:cNvSpPr txBox="1"/>
          <p:nvPr>
            <p:ph type="body" sz="quarter" idx="1"/>
          </p:nvPr>
        </p:nvSpPr>
        <p:spPr>
          <a:xfrm>
            <a:off x="0" y="4084108"/>
            <a:ext cx="12192000" cy="554938"/>
          </a:xfrm>
          <a:prstGeom prst="rect">
            <a:avLst/>
          </a:prstGeom>
        </p:spPr>
        <p:txBody>
          <a:bodyPr/>
          <a:lstStyle>
            <a:lvl1pPr marL="0" indent="0" algn="ctr">
              <a:spcBef>
                <a:spcPts val="600"/>
              </a:spcBef>
              <a:buSzTx/>
              <a:buNone/>
              <a:defRPr sz="2600">
                <a:solidFill>
                  <a:srgbClr val="FFFFFF"/>
                </a:solidFill>
                <a:latin typeface="Arial Narrow"/>
                <a:ea typeface="Arial Narrow"/>
                <a:cs typeface="Arial Narrow"/>
                <a:sym typeface="Arial Narrow"/>
              </a:defRPr>
            </a:lvl1pPr>
            <a:lvl2pPr marL="0" indent="457200" algn="ctr">
              <a:spcBef>
                <a:spcPts val="600"/>
              </a:spcBef>
              <a:buSzTx/>
              <a:buNone/>
              <a:defRPr sz="2600">
                <a:solidFill>
                  <a:srgbClr val="FFFFFF"/>
                </a:solidFill>
                <a:latin typeface="Arial Narrow"/>
                <a:ea typeface="Arial Narrow"/>
                <a:cs typeface="Arial Narrow"/>
                <a:sym typeface="Arial Narrow"/>
              </a:defRPr>
            </a:lvl2pPr>
            <a:lvl3pPr marL="0" indent="914400" algn="ctr">
              <a:spcBef>
                <a:spcPts val="600"/>
              </a:spcBef>
              <a:buSzTx/>
              <a:buNone/>
              <a:defRPr sz="2600">
                <a:solidFill>
                  <a:srgbClr val="FFFFFF"/>
                </a:solidFill>
                <a:latin typeface="Arial Narrow"/>
                <a:ea typeface="Arial Narrow"/>
                <a:cs typeface="Arial Narrow"/>
                <a:sym typeface="Arial Narrow"/>
              </a:defRPr>
            </a:lvl3pPr>
            <a:lvl4pPr marL="0" indent="1371600" algn="ctr">
              <a:spcBef>
                <a:spcPts val="600"/>
              </a:spcBef>
              <a:buSzTx/>
              <a:buNone/>
              <a:defRPr sz="2600">
                <a:solidFill>
                  <a:srgbClr val="FFFFFF"/>
                </a:solidFill>
                <a:latin typeface="Arial Narrow"/>
                <a:ea typeface="Arial Narrow"/>
                <a:cs typeface="Arial Narrow"/>
                <a:sym typeface="Arial Narrow"/>
              </a:defRPr>
            </a:lvl4pPr>
            <a:lvl5pPr marL="0" indent="1828800" algn="ctr">
              <a:spcBef>
                <a:spcPts val="600"/>
              </a:spcBef>
              <a:buSzTx/>
              <a:buNone/>
              <a:defRPr sz="2600">
                <a:solidFill>
                  <a:srgbClr val="FFFFFF"/>
                </a:solidFill>
                <a:latin typeface="Arial Narrow"/>
                <a:ea typeface="Arial Narrow"/>
                <a:cs typeface="Arial Narrow"/>
                <a:sym typeface="Arial Narrow"/>
              </a:defRPr>
            </a:lvl5pPr>
          </a:lstStyle>
          <a:p>
            <a:pPr/>
            <a:r>
              <a:t>Body Level One</a:t>
            </a:r>
          </a:p>
          <a:p>
            <a:pPr lvl="1"/>
            <a:r>
              <a:t>Body Level Two</a:t>
            </a:r>
          </a:p>
          <a:p>
            <a:pPr lvl="2"/>
            <a:r>
              <a:t>Body Level Three</a:t>
            </a:r>
          </a:p>
          <a:p>
            <a:pPr lvl="3"/>
            <a:r>
              <a:t>Body Level Four</a:t>
            </a:r>
          </a:p>
          <a:p>
            <a:pPr lvl="4"/>
            <a:r>
              <a:t>Body Level Five</a:t>
            </a:r>
          </a:p>
        </p:txBody>
      </p:sp>
      <p:sp>
        <p:nvSpPr>
          <p:cNvPr id="19" name="Text Placeholder 9"/>
          <p:cNvSpPr/>
          <p:nvPr>
            <p:ph type="body" sz="quarter" idx="13"/>
          </p:nvPr>
        </p:nvSpPr>
        <p:spPr>
          <a:xfrm>
            <a:off x="0" y="4585684"/>
            <a:ext cx="12192000" cy="448833"/>
          </a:xfrm>
          <a:prstGeom prst="rect">
            <a:avLst/>
          </a:prstGeom>
        </p:spPr>
        <p:txBody>
          <a:bodyPr/>
          <a:lstStyle/>
          <a:p>
            <a:pPr marL="0" indent="0" algn="ctr">
              <a:spcBef>
                <a:spcPts val="500"/>
              </a:spcBef>
              <a:buSzTx/>
              <a:buNone/>
              <a:defRPr b="1" sz="2400">
                <a:solidFill>
                  <a:srgbClr val="FFFFFF"/>
                </a:solidFill>
                <a:latin typeface="Arial Narrow"/>
                <a:ea typeface="Arial Narrow"/>
                <a:cs typeface="Arial Narrow"/>
                <a:sym typeface="Arial Narrow"/>
              </a:defRPr>
            </a:pPr>
          </a:p>
        </p:txBody>
      </p:sp>
      <p:sp>
        <p:nvSpPr>
          <p:cNvPr id="20" name="Rectangle 5"/>
          <p:cNvSpPr/>
          <p:nvPr/>
        </p:nvSpPr>
        <p:spPr>
          <a:xfrm>
            <a:off x="1" y="0"/>
            <a:ext cx="12192001" cy="2667965"/>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21" name="Rectangle 7"/>
          <p:cNvSpPr/>
          <p:nvPr/>
        </p:nvSpPr>
        <p:spPr>
          <a:xfrm>
            <a:off x="1" y="-2"/>
            <a:ext cx="12192001" cy="384189"/>
          </a:xfrm>
          <a:prstGeom prst="rect">
            <a:avLst/>
          </a:prstGeom>
          <a:solidFill>
            <a:srgbClr val="00588D"/>
          </a:solidFill>
          <a:ln w="12700">
            <a:miter lim="400000"/>
          </a:ln>
        </p:spPr>
        <p:txBody>
          <a:bodyPr lIns="45719" rIns="45719" anchor="ctr"/>
          <a:lstStyle/>
          <a:p>
            <a:pPr algn="ctr">
              <a:defRPr>
                <a:solidFill>
                  <a:srgbClr val="FFFFFF"/>
                </a:solidFill>
              </a:defRPr>
            </a:pPr>
          </a:p>
        </p:txBody>
      </p:sp>
      <p:sp>
        <p:nvSpPr>
          <p:cNvPr id="22" name="Rectangle 8"/>
          <p:cNvSpPr/>
          <p:nvPr/>
        </p:nvSpPr>
        <p:spPr>
          <a:xfrm>
            <a:off x="1" y="2571917"/>
            <a:ext cx="12192001" cy="96047"/>
          </a:xfrm>
          <a:prstGeom prst="rect">
            <a:avLst/>
          </a:prstGeom>
          <a:solidFill>
            <a:srgbClr val="00588D"/>
          </a:solidFill>
          <a:ln w="12700">
            <a:miter lim="400000"/>
          </a:ln>
        </p:spPr>
        <p:txBody>
          <a:bodyPr lIns="45719" rIns="45719" anchor="ctr"/>
          <a:lstStyle/>
          <a:p>
            <a:pPr algn="ctr">
              <a:defRPr>
                <a:solidFill>
                  <a:srgbClr val="FFFFFF"/>
                </a:solidFill>
              </a:defRPr>
            </a:pPr>
          </a:p>
        </p:txBody>
      </p:sp>
      <p:sp>
        <p:nvSpPr>
          <p:cNvPr id="23" name="TextBox 11"/>
          <p:cNvSpPr txBox="1"/>
          <p:nvPr/>
        </p:nvSpPr>
        <p:spPr>
          <a:xfrm>
            <a:off x="3690534" y="2820733"/>
            <a:ext cx="4854208"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a:solidFill>
                  <a:srgbClr val="FFFFFF"/>
                </a:solidFill>
                <a:latin typeface="Arial Narrow"/>
                <a:ea typeface="Arial Narrow"/>
                <a:cs typeface="Arial Narrow"/>
                <a:sym typeface="Arial Narrow"/>
              </a:defRPr>
            </a:pPr>
            <a:r>
              <a:t>15</a:t>
            </a:r>
            <a:r>
              <a:rPr baseline="30000"/>
              <a:t>th</a:t>
            </a:r>
            <a:r>
              <a:t> ANNUAL WORKSHOP 2019  </a:t>
            </a:r>
          </a:p>
        </p:txBody>
      </p:sp>
      <p:pic>
        <p:nvPicPr>
          <p:cNvPr id="24" name="Picture 13" descr="Picture 13"/>
          <p:cNvPicPr>
            <a:picLocks noChangeAspect="1"/>
          </p:cNvPicPr>
          <p:nvPr/>
        </p:nvPicPr>
        <p:blipFill>
          <a:blip r:embed="rId3">
            <a:extLst/>
          </a:blip>
          <a:stretch>
            <a:fillRect/>
          </a:stretch>
        </p:blipFill>
        <p:spPr>
          <a:xfrm>
            <a:off x="5143500" y="536955"/>
            <a:ext cx="1905000" cy="1752601"/>
          </a:xfrm>
          <a:prstGeom prst="rect">
            <a:avLst/>
          </a:prstGeom>
          <a:ln w="12700">
            <a:miter lim="400000"/>
          </a:ln>
        </p:spPr>
      </p:pic>
      <p:sp>
        <p:nvSpPr>
          <p:cNvPr id="25" name="Slide Number"/>
          <p:cNvSpPr txBox="1"/>
          <p:nvPr>
            <p:ph type="sldNum" sz="quarter" idx="2"/>
          </p:nvPr>
        </p:nvSpPr>
        <p:spPr>
          <a:xfrm>
            <a:off x="7315200" y="6172200"/>
            <a:ext cx="28448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with subtitle and picture">
    <p:spTree>
      <p:nvGrpSpPr>
        <p:cNvPr id="1" name=""/>
        <p:cNvGrpSpPr/>
        <p:nvPr/>
      </p:nvGrpSpPr>
      <p:grpSpPr>
        <a:xfrm>
          <a:off x="0" y="0"/>
          <a:ext cx="0" cy="0"/>
          <a:chOff x="0" y="0"/>
          <a:chExt cx="0" cy="0"/>
        </a:xfrm>
      </p:grpSpPr>
      <p:sp>
        <p:nvSpPr>
          <p:cNvPr id="139" name="Rectangle 5"/>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pic>
        <p:nvPicPr>
          <p:cNvPr id="140" name="Picture 9" descr="Picture 9"/>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41" name="Rectangle 13"/>
          <p:cNvSpPr/>
          <p:nvPr/>
        </p:nvSpPr>
        <p:spPr>
          <a:xfrm>
            <a:off x="0" y="1150938"/>
            <a:ext cx="12192000" cy="45720"/>
          </a:xfrm>
          <a:prstGeom prst="rect">
            <a:avLst/>
          </a:prstGeom>
          <a:solidFill>
            <a:srgbClr val="00588D"/>
          </a:solidFill>
          <a:ln>
            <a:solidFill>
              <a:srgbClr val="4A7EBB"/>
            </a:solidFill>
          </a:ln>
        </p:spPr>
        <p:txBody>
          <a:bodyPr lIns="45719" rIns="45719" anchor="ctr"/>
          <a:lstStyle/>
          <a:p>
            <a:pPr algn="ctr">
              <a:defRPr>
                <a:solidFill>
                  <a:srgbClr val="FFFFFF"/>
                </a:solidFill>
              </a:defRPr>
            </a:pPr>
          </a:p>
        </p:txBody>
      </p:sp>
      <p:sp>
        <p:nvSpPr>
          <p:cNvPr id="142" name="Picture Placeholder 2"/>
          <p:cNvSpPr/>
          <p:nvPr>
            <p:ph type="pic" idx="13"/>
          </p:nvPr>
        </p:nvSpPr>
        <p:spPr>
          <a:xfrm>
            <a:off x="1209593" y="1227262"/>
            <a:ext cx="9790601" cy="4983759"/>
          </a:xfrm>
          <a:prstGeom prst="rect">
            <a:avLst/>
          </a:prstGeom>
        </p:spPr>
        <p:txBody>
          <a:bodyPr lIns="91439" rIns="91439">
            <a:noAutofit/>
          </a:bodyPr>
          <a:lstStyle/>
          <a:p>
            <a:pPr/>
          </a:p>
        </p:txBody>
      </p:sp>
      <p:sp>
        <p:nvSpPr>
          <p:cNvPr id="143" name="Title Text"/>
          <p:cNvSpPr txBox="1"/>
          <p:nvPr>
            <p:ph type="title"/>
          </p:nvPr>
        </p:nvSpPr>
        <p:spPr>
          <a:xfrm>
            <a:off x="609600" y="253294"/>
            <a:ext cx="10972800" cy="419032"/>
          </a:xfrm>
          <a:prstGeom prst="rect">
            <a:avLst/>
          </a:prstGeom>
        </p:spPr>
        <p:txBody>
          <a:bodyPr/>
          <a:lstStyle/>
          <a:p>
            <a:pPr/>
            <a:r>
              <a:t>Title Text</a:t>
            </a:r>
          </a:p>
        </p:txBody>
      </p:sp>
      <p:sp>
        <p:nvSpPr>
          <p:cNvPr id="144" name="Body Level One…"/>
          <p:cNvSpPr txBox="1"/>
          <p:nvPr>
            <p:ph type="body" sz="quarter" idx="1"/>
          </p:nvPr>
        </p:nvSpPr>
        <p:spPr>
          <a:xfrm>
            <a:off x="609600" y="672326"/>
            <a:ext cx="10972800" cy="394740"/>
          </a:xfrm>
          <a:prstGeom prst="rect">
            <a:avLst/>
          </a:prstGeom>
        </p:spPr>
        <p:txBody>
          <a:bodyPr/>
          <a:lstStyle>
            <a:lvl1pPr marL="0" indent="0" algn="ctr">
              <a:spcBef>
                <a:spcPts val="0"/>
              </a:spcBef>
              <a:buSzTx/>
              <a:buNone/>
              <a:defRPr b="1" sz="1800">
                <a:latin typeface="Arial Narrow"/>
                <a:ea typeface="Arial Narrow"/>
                <a:cs typeface="Arial Narrow"/>
                <a:sym typeface="Arial Narrow"/>
              </a:defRPr>
            </a:lvl1pPr>
            <a:lvl2pPr marL="0" indent="223838" algn="ctr">
              <a:spcBef>
                <a:spcPts val="0"/>
              </a:spcBef>
              <a:buSzTx/>
              <a:buNone/>
              <a:defRPr b="1" sz="1800">
                <a:latin typeface="Arial Narrow"/>
                <a:ea typeface="Arial Narrow"/>
                <a:cs typeface="Arial Narrow"/>
                <a:sym typeface="Arial Narrow"/>
              </a:defRPr>
            </a:lvl2pPr>
            <a:lvl3pPr marL="0" indent="458787" algn="ctr">
              <a:spcBef>
                <a:spcPts val="0"/>
              </a:spcBef>
              <a:buSzTx/>
              <a:buNone/>
              <a:defRPr b="1" sz="1800">
                <a:latin typeface="Arial Narrow"/>
                <a:ea typeface="Arial Narrow"/>
                <a:cs typeface="Arial Narrow"/>
                <a:sym typeface="Arial Narrow"/>
              </a:defRPr>
            </a:lvl3pPr>
            <a:lvl4pPr marL="0" indent="630237" algn="ctr">
              <a:spcBef>
                <a:spcPts val="0"/>
              </a:spcBef>
              <a:buSzTx/>
              <a:buNone/>
              <a:defRPr b="1" sz="1800">
                <a:latin typeface="Arial Narrow"/>
                <a:ea typeface="Arial Narrow"/>
                <a:cs typeface="Arial Narrow"/>
                <a:sym typeface="Arial Narrow"/>
              </a:defRPr>
            </a:lvl4pPr>
            <a:lvl5pPr marL="0" indent="854075" algn="ctr">
              <a:spcBef>
                <a:spcPts val="0"/>
              </a:spcBef>
              <a:buSzTx/>
              <a:buNone/>
              <a:defRPr b="1" sz="1800">
                <a:latin typeface="Arial Narrow"/>
                <a:ea typeface="Arial Narrow"/>
                <a:cs typeface="Arial Narrow"/>
                <a:sym typeface="Arial Narrow"/>
              </a:defRPr>
            </a:lvl5pPr>
          </a:lstStyle>
          <a:p>
            <a:pPr/>
            <a:r>
              <a:t>Body Level One</a:t>
            </a:r>
          </a:p>
          <a:p>
            <a:pPr lvl="1"/>
            <a:r>
              <a:t>Body Level Two</a:t>
            </a:r>
          </a:p>
          <a:p>
            <a:pPr lvl="2"/>
            <a:r>
              <a:t>Body Level Three</a:t>
            </a:r>
          </a:p>
          <a:p>
            <a:pPr lvl="3"/>
            <a:r>
              <a:t>Body Level Four</a:t>
            </a:r>
          </a:p>
          <a:p>
            <a:pPr lvl="4"/>
            <a:r>
              <a:t>Body Level Five</a:t>
            </a:r>
          </a:p>
        </p:txBody>
      </p:sp>
      <p:sp>
        <p:nvSpPr>
          <p:cNvPr id="145" name="Rectangle 10"/>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sp>
        <p:nvSpPr>
          <p:cNvPr id="1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bar">
    <p:spTree>
      <p:nvGrpSpPr>
        <p:cNvPr id="1" name=""/>
        <p:cNvGrpSpPr/>
        <p:nvPr/>
      </p:nvGrpSpPr>
      <p:grpSpPr>
        <a:xfrm>
          <a:off x="0" y="0"/>
          <a:ext cx="0" cy="0"/>
          <a:chOff x="0" y="0"/>
          <a:chExt cx="0" cy="0"/>
        </a:xfrm>
      </p:grpSpPr>
      <p:sp>
        <p:nvSpPr>
          <p:cNvPr id="153" name="Rectangle 5"/>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pic>
        <p:nvPicPr>
          <p:cNvPr id="154" name="Picture 14" descr="Picture 14"/>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55" name="Rectangle 15"/>
          <p:cNvSpPr/>
          <p:nvPr/>
        </p:nvSpPr>
        <p:spPr>
          <a:xfrm>
            <a:off x="0" y="1150938"/>
            <a:ext cx="12192000" cy="45720"/>
          </a:xfrm>
          <a:prstGeom prst="rect">
            <a:avLst/>
          </a:prstGeom>
          <a:solidFill>
            <a:srgbClr val="00588D"/>
          </a:solidFill>
          <a:ln>
            <a:solidFill>
              <a:srgbClr val="4A7EBB"/>
            </a:solidFill>
          </a:ln>
        </p:spPr>
        <p:txBody>
          <a:bodyPr lIns="45719" rIns="45719" anchor="ctr"/>
          <a:lstStyle/>
          <a:p>
            <a:pPr algn="ctr">
              <a:defRPr>
                <a:solidFill>
                  <a:srgbClr val="FFFFFF"/>
                </a:solidFill>
              </a:defRPr>
            </a:pPr>
          </a:p>
        </p:txBody>
      </p:sp>
      <p:sp>
        <p:nvSpPr>
          <p:cNvPr id="156" name="Picture Placeholder 2"/>
          <p:cNvSpPr/>
          <p:nvPr>
            <p:ph type="pic" idx="13"/>
          </p:nvPr>
        </p:nvSpPr>
        <p:spPr>
          <a:xfrm>
            <a:off x="430739" y="1269952"/>
            <a:ext cx="11151662" cy="4279413"/>
          </a:xfrm>
          <a:prstGeom prst="rect">
            <a:avLst/>
          </a:prstGeom>
        </p:spPr>
        <p:txBody>
          <a:bodyPr lIns="91439" rIns="91439">
            <a:noAutofit/>
          </a:bodyPr>
          <a:lstStyle/>
          <a:p>
            <a:pPr/>
          </a:p>
        </p:txBody>
      </p:sp>
      <p:sp>
        <p:nvSpPr>
          <p:cNvPr id="157" name="Title Text"/>
          <p:cNvSpPr txBox="1"/>
          <p:nvPr>
            <p:ph type="title"/>
          </p:nvPr>
        </p:nvSpPr>
        <p:spPr>
          <a:xfrm>
            <a:off x="609600" y="253294"/>
            <a:ext cx="10972800" cy="419032"/>
          </a:xfrm>
          <a:prstGeom prst="rect">
            <a:avLst/>
          </a:prstGeom>
        </p:spPr>
        <p:txBody>
          <a:bodyPr/>
          <a:lstStyle/>
          <a:p>
            <a:pPr/>
            <a:r>
              <a:t>Title Text</a:t>
            </a:r>
          </a:p>
        </p:txBody>
      </p:sp>
      <p:sp>
        <p:nvSpPr>
          <p:cNvPr id="158" name="Body Level One…"/>
          <p:cNvSpPr txBox="1"/>
          <p:nvPr>
            <p:ph type="body" sz="quarter" idx="1"/>
          </p:nvPr>
        </p:nvSpPr>
        <p:spPr>
          <a:xfrm>
            <a:off x="609600" y="672326"/>
            <a:ext cx="10972800" cy="394740"/>
          </a:xfrm>
          <a:prstGeom prst="rect">
            <a:avLst/>
          </a:prstGeom>
        </p:spPr>
        <p:txBody>
          <a:bodyPr/>
          <a:lstStyle>
            <a:lvl1pPr marL="0" indent="0" algn="ctr">
              <a:spcBef>
                <a:spcPts val="0"/>
              </a:spcBef>
              <a:buSzTx/>
              <a:buNone/>
              <a:defRPr b="1" sz="1800">
                <a:solidFill>
                  <a:srgbClr val="FFFFFF"/>
                </a:solidFill>
                <a:latin typeface="Arial Narrow"/>
                <a:ea typeface="Arial Narrow"/>
                <a:cs typeface="Arial Narrow"/>
                <a:sym typeface="Arial Narrow"/>
              </a:defRPr>
            </a:lvl1pPr>
            <a:lvl2pPr marL="0" indent="223838" algn="ctr">
              <a:spcBef>
                <a:spcPts val="0"/>
              </a:spcBef>
              <a:buSzTx/>
              <a:buNone/>
              <a:defRPr b="1" sz="1800">
                <a:solidFill>
                  <a:srgbClr val="FFFFFF"/>
                </a:solidFill>
                <a:latin typeface="Arial Narrow"/>
                <a:ea typeface="Arial Narrow"/>
                <a:cs typeface="Arial Narrow"/>
                <a:sym typeface="Arial Narrow"/>
              </a:defRPr>
            </a:lvl2pPr>
            <a:lvl3pPr marL="0" indent="458787" algn="ctr">
              <a:spcBef>
                <a:spcPts val="0"/>
              </a:spcBef>
              <a:buSzTx/>
              <a:buNone/>
              <a:defRPr b="1" sz="1800">
                <a:solidFill>
                  <a:srgbClr val="FFFFFF"/>
                </a:solidFill>
                <a:latin typeface="Arial Narrow"/>
                <a:ea typeface="Arial Narrow"/>
                <a:cs typeface="Arial Narrow"/>
                <a:sym typeface="Arial Narrow"/>
              </a:defRPr>
            </a:lvl3pPr>
            <a:lvl4pPr marL="0" indent="630237" algn="ctr">
              <a:spcBef>
                <a:spcPts val="0"/>
              </a:spcBef>
              <a:buSzTx/>
              <a:buNone/>
              <a:defRPr b="1" sz="1800">
                <a:solidFill>
                  <a:srgbClr val="FFFFFF"/>
                </a:solidFill>
                <a:latin typeface="Arial Narrow"/>
                <a:ea typeface="Arial Narrow"/>
                <a:cs typeface="Arial Narrow"/>
                <a:sym typeface="Arial Narrow"/>
              </a:defRPr>
            </a:lvl4pPr>
            <a:lvl5pPr marL="0" indent="854075" algn="ctr">
              <a:spcBef>
                <a:spcPts val="0"/>
              </a:spcBef>
              <a:buSzTx/>
              <a:buNone/>
              <a:defRPr b="1" sz="1800">
                <a:solidFill>
                  <a:srgbClr val="FFFFFF"/>
                </a:solidFill>
                <a:latin typeface="Arial Narrow"/>
                <a:ea typeface="Arial Narrow"/>
                <a:cs typeface="Arial Narrow"/>
                <a:sym typeface="Arial Narrow"/>
              </a:defRPr>
            </a:lvl5pPr>
          </a:lstStyle>
          <a:p>
            <a:pPr/>
            <a:r>
              <a:t>Body Level One</a:t>
            </a:r>
          </a:p>
          <a:p>
            <a:pPr lvl="1"/>
            <a:r>
              <a:t>Body Level Two</a:t>
            </a:r>
          </a:p>
          <a:p>
            <a:pPr lvl="2"/>
            <a:r>
              <a:t>Body Level Three</a:t>
            </a:r>
          </a:p>
          <a:p>
            <a:pPr lvl="3"/>
            <a:r>
              <a:t>Body Level Four</a:t>
            </a:r>
          </a:p>
          <a:p>
            <a:pPr lvl="4"/>
            <a:r>
              <a:t>Body Level Five</a:t>
            </a:r>
          </a:p>
        </p:txBody>
      </p:sp>
      <p:sp>
        <p:nvSpPr>
          <p:cNvPr id="159" name="Rectangle 10"/>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sp>
        <p:nvSpPr>
          <p:cNvPr id="160" name="Rectangle 9"/>
          <p:cNvSpPr/>
          <p:nvPr/>
        </p:nvSpPr>
        <p:spPr>
          <a:xfrm>
            <a:off x="430738" y="5720114"/>
            <a:ext cx="11151663" cy="587471"/>
          </a:xfrm>
          <a:prstGeom prst="rect">
            <a:avLst/>
          </a:prstGeom>
          <a:solidFill>
            <a:srgbClr val="00588D"/>
          </a:solidFill>
          <a:ln w="12700">
            <a:miter lim="400000"/>
          </a:ln>
        </p:spPr>
        <p:txBody>
          <a:bodyPr lIns="45719" rIns="45719" anchor="ctr"/>
          <a:lstStyle/>
          <a:p>
            <a:pPr algn="ctr">
              <a:defRPr>
                <a:solidFill>
                  <a:srgbClr val="FFFFFF"/>
                </a:solidFill>
              </a:defRPr>
            </a:pPr>
          </a:p>
        </p:txBody>
      </p:sp>
      <p:sp>
        <p:nvSpPr>
          <p:cNvPr id="161" name="Text Placeholder 9"/>
          <p:cNvSpPr/>
          <p:nvPr>
            <p:ph type="body" sz="quarter" idx="14"/>
          </p:nvPr>
        </p:nvSpPr>
        <p:spPr>
          <a:xfrm>
            <a:off x="609600" y="5720114"/>
            <a:ext cx="10860200" cy="587471"/>
          </a:xfrm>
          <a:prstGeom prst="rect">
            <a:avLst/>
          </a:prstGeom>
        </p:spPr>
        <p:txBody>
          <a:bodyPr anchor="ctr"/>
          <a:lstStyle/>
          <a:p>
            <a:pPr marL="0" indent="0">
              <a:lnSpc>
                <a:spcPts val="1500"/>
              </a:lnSpc>
              <a:spcBef>
                <a:spcPts val="200"/>
              </a:spcBef>
              <a:buSzTx/>
              <a:buNone/>
              <a:defRPr b="1" sz="1100">
                <a:solidFill>
                  <a:srgbClr val="FFFFFF"/>
                </a:solidFill>
              </a:defRPr>
            </a:pPr>
          </a:p>
        </p:txBody>
      </p:sp>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no subtitle">
    <p:spTree>
      <p:nvGrpSpPr>
        <p:cNvPr id="1" name=""/>
        <p:cNvGrpSpPr/>
        <p:nvPr/>
      </p:nvGrpSpPr>
      <p:grpSpPr>
        <a:xfrm>
          <a:off x="0" y="0"/>
          <a:ext cx="0" cy="0"/>
          <a:chOff x="0" y="0"/>
          <a:chExt cx="0" cy="0"/>
        </a:xfrm>
      </p:grpSpPr>
      <p:sp>
        <p:nvSpPr>
          <p:cNvPr id="32" name="Title Text"/>
          <p:cNvSpPr txBox="1"/>
          <p:nvPr>
            <p:ph type="title"/>
          </p:nvPr>
        </p:nvSpPr>
        <p:spPr>
          <a:prstGeom prst="rect">
            <a:avLst/>
          </a:prstGeom>
        </p:spPr>
        <p:txBody>
          <a:bodyPr/>
          <a:lstStyle/>
          <a:p>
            <a:pPr/>
            <a:r>
              <a:t>Title Text</a:t>
            </a:r>
          </a:p>
        </p:txBody>
      </p:sp>
      <p:sp>
        <p:nvSpPr>
          <p:cNvPr id="3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with subtitle">
    <p:spTree>
      <p:nvGrpSpPr>
        <p:cNvPr id="1" name=""/>
        <p:cNvGrpSpPr/>
        <p:nvPr/>
      </p:nvGrpSpPr>
      <p:grpSpPr>
        <a:xfrm>
          <a:off x="0" y="0"/>
          <a:ext cx="0" cy="0"/>
          <a:chOff x="0" y="0"/>
          <a:chExt cx="0" cy="0"/>
        </a:xfrm>
      </p:grpSpPr>
      <p:sp>
        <p:nvSpPr>
          <p:cNvPr id="41" name="Rectangle 5"/>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pic>
        <p:nvPicPr>
          <p:cNvPr id="42" name="Picture 8" descr="Picture 8"/>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43" name="Rectangle 11"/>
          <p:cNvSpPr/>
          <p:nvPr/>
        </p:nvSpPr>
        <p:spPr>
          <a:xfrm>
            <a:off x="0" y="1150938"/>
            <a:ext cx="12192000" cy="45720"/>
          </a:xfrm>
          <a:prstGeom prst="rect">
            <a:avLst/>
          </a:prstGeom>
          <a:solidFill>
            <a:srgbClr val="00588D"/>
          </a:solidFill>
          <a:ln>
            <a:solidFill>
              <a:srgbClr val="4A7EBB"/>
            </a:solidFill>
          </a:ln>
        </p:spPr>
        <p:txBody>
          <a:bodyPr lIns="45719" rIns="45719" anchor="ctr"/>
          <a:lstStyle/>
          <a:p>
            <a:pPr algn="ctr">
              <a:defRPr>
                <a:solidFill>
                  <a:srgbClr val="FFFFFF"/>
                </a:solidFill>
              </a:defRPr>
            </a:pPr>
          </a:p>
        </p:txBody>
      </p:sp>
      <p:sp>
        <p:nvSpPr>
          <p:cNvPr id="44" name="Title Text"/>
          <p:cNvSpPr txBox="1"/>
          <p:nvPr>
            <p:ph type="title"/>
          </p:nvPr>
        </p:nvSpPr>
        <p:spPr>
          <a:xfrm>
            <a:off x="609600" y="253294"/>
            <a:ext cx="10972800" cy="419032"/>
          </a:xfrm>
          <a:prstGeom prst="rect">
            <a:avLst/>
          </a:prstGeom>
        </p:spPr>
        <p:txBody>
          <a:bodyPr/>
          <a:lstStyle/>
          <a:p>
            <a:pPr/>
            <a:r>
              <a:t>Title Text</a:t>
            </a:r>
          </a:p>
        </p:txBody>
      </p:sp>
      <p:sp>
        <p:nvSpPr>
          <p:cNvPr id="45"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6" name="Rectangle 6"/>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sp>
        <p:nvSpPr>
          <p:cNvPr id="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with sidebar">
    <p:spTree>
      <p:nvGrpSpPr>
        <p:cNvPr id="1" name=""/>
        <p:cNvGrpSpPr/>
        <p:nvPr/>
      </p:nvGrpSpPr>
      <p:grpSpPr>
        <a:xfrm>
          <a:off x="0" y="0"/>
          <a:ext cx="0" cy="0"/>
          <a:chOff x="0" y="0"/>
          <a:chExt cx="0" cy="0"/>
        </a:xfrm>
      </p:grpSpPr>
      <p:sp>
        <p:nvSpPr>
          <p:cNvPr id="54" name="Rectangle 5"/>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pic>
        <p:nvPicPr>
          <p:cNvPr id="55" name="Picture 10" descr="Picture 10"/>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56" name="Rectangle 14"/>
          <p:cNvSpPr/>
          <p:nvPr/>
        </p:nvSpPr>
        <p:spPr>
          <a:xfrm>
            <a:off x="0" y="1150938"/>
            <a:ext cx="12192000" cy="45720"/>
          </a:xfrm>
          <a:prstGeom prst="rect">
            <a:avLst/>
          </a:prstGeom>
          <a:solidFill>
            <a:srgbClr val="00588D"/>
          </a:solidFill>
          <a:ln>
            <a:solidFill>
              <a:srgbClr val="4A7EBB"/>
            </a:solidFill>
          </a:ln>
        </p:spPr>
        <p:txBody>
          <a:bodyPr lIns="45719" rIns="45719" anchor="ctr"/>
          <a:lstStyle/>
          <a:p>
            <a:pPr algn="ctr">
              <a:defRPr>
                <a:solidFill>
                  <a:srgbClr val="FFFFFF"/>
                </a:solidFill>
              </a:defRPr>
            </a:pPr>
          </a:p>
        </p:txBody>
      </p:sp>
      <p:sp>
        <p:nvSpPr>
          <p:cNvPr id="57" name="Title Text"/>
          <p:cNvSpPr txBox="1"/>
          <p:nvPr>
            <p:ph type="title"/>
          </p:nvPr>
        </p:nvSpPr>
        <p:spPr>
          <a:xfrm>
            <a:off x="609600" y="253294"/>
            <a:ext cx="10972800" cy="419032"/>
          </a:xfrm>
          <a:prstGeom prst="rect">
            <a:avLst/>
          </a:prstGeom>
        </p:spPr>
        <p:txBody>
          <a:bodyPr/>
          <a:lstStyle/>
          <a:p>
            <a:pPr/>
            <a:r>
              <a:t>Title Text</a:t>
            </a:r>
          </a:p>
        </p:txBody>
      </p:sp>
      <p:sp>
        <p:nvSpPr>
          <p:cNvPr id="58" name="Body Level One…"/>
          <p:cNvSpPr txBox="1"/>
          <p:nvPr>
            <p:ph type="body" idx="1"/>
          </p:nvPr>
        </p:nvSpPr>
        <p:spPr>
          <a:xfrm>
            <a:off x="3230328" y="1312638"/>
            <a:ext cx="8352071" cy="4813527"/>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9" name="Rectangle 3"/>
          <p:cNvSpPr/>
          <p:nvPr/>
        </p:nvSpPr>
        <p:spPr>
          <a:xfrm>
            <a:off x="229655" y="1312638"/>
            <a:ext cx="2848418" cy="4813527"/>
          </a:xfrm>
          <a:prstGeom prst="rect">
            <a:avLst/>
          </a:prstGeom>
          <a:solidFill>
            <a:srgbClr val="00588D"/>
          </a:solidFill>
          <a:ln w="12700">
            <a:miter lim="400000"/>
          </a:ln>
        </p:spPr>
        <p:txBody>
          <a:bodyPr lIns="45719" rIns="45719" anchor="ctr"/>
          <a:lstStyle/>
          <a:p>
            <a:pPr algn="ctr">
              <a:defRPr>
                <a:solidFill>
                  <a:srgbClr val="FFFFFF"/>
                </a:solidFill>
              </a:defRPr>
            </a:pPr>
          </a:p>
        </p:txBody>
      </p:sp>
      <p:sp>
        <p:nvSpPr>
          <p:cNvPr id="60" name="Text Placeholder 9"/>
          <p:cNvSpPr/>
          <p:nvPr>
            <p:ph type="body" sz="quarter" idx="13"/>
          </p:nvPr>
        </p:nvSpPr>
        <p:spPr>
          <a:xfrm>
            <a:off x="430738" y="1387340"/>
            <a:ext cx="2461685" cy="4641985"/>
          </a:xfrm>
          <a:prstGeom prst="rect">
            <a:avLst/>
          </a:prstGeom>
        </p:spPr>
        <p:txBody>
          <a:bodyPr anchor="ctr"/>
          <a:lstStyle/>
          <a:p>
            <a:pPr marL="0" indent="0">
              <a:lnSpc>
                <a:spcPts val="1500"/>
              </a:lnSpc>
              <a:spcBef>
                <a:spcPts val="200"/>
              </a:spcBef>
              <a:buSzTx/>
              <a:buNone/>
              <a:defRPr b="1" sz="1100">
                <a:solidFill>
                  <a:srgbClr val="FFFFFF"/>
                </a:solidFill>
              </a:defRPr>
            </a:pPr>
          </a:p>
        </p:txBody>
      </p:sp>
      <p:sp>
        <p:nvSpPr>
          <p:cNvPr id="61" name="Rectangle 11"/>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sidebar and picture">
    <p:spTree>
      <p:nvGrpSpPr>
        <p:cNvPr id="1" name=""/>
        <p:cNvGrpSpPr/>
        <p:nvPr/>
      </p:nvGrpSpPr>
      <p:grpSpPr>
        <a:xfrm>
          <a:off x="0" y="0"/>
          <a:ext cx="0" cy="0"/>
          <a:chOff x="0" y="0"/>
          <a:chExt cx="0" cy="0"/>
        </a:xfrm>
      </p:grpSpPr>
      <p:sp>
        <p:nvSpPr>
          <p:cNvPr id="69" name="Rectangle 5"/>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pic>
        <p:nvPicPr>
          <p:cNvPr id="70" name="Picture 12" descr="Picture 12"/>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71" name="Rectangle 17"/>
          <p:cNvSpPr/>
          <p:nvPr/>
        </p:nvSpPr>
        <p:spPr>
          <a:xfrm>
            <a:off x="0" y="1150938"/>
            <a:ext cx="12192000" cy="45720"/>
          </a:xfrm>
          <a:prstGeom prst="rect">
            <a:avLst/>
          </a:prstGeom>
          <a:solidFill>
            <a:srgbClr val="00588D"/>
          </a:solidFill>
          <a:ln>
            <a:solidFill>
              <a:srgbClr val="4A7EBB"/>
            </a:solidFill>
          </a:ln>
        </p:spPr>
        <p:txBody>
          <a:bodyPr lIns="45719" rIns="45719" anchor="ctr"/>
          <a:lstStyle/>
          <a:p>
            <a:pPr algn="ctr">
              <a:defRPr>
                <a:solidFill>
                  <a:srgbClr val="FFFFFF"/>
                </a:solidFill>
              </a:defRPr>
            </a:pPr>
          </a:p>
        </p:txBody>
      </p:sp>
      <p:sp>
        <p:nvSpPr>
          <p:cNvPr id="72" name="Body Level One…"/>
          <p:cNvSpPr txBox="1"/>
          <p:nvPr>
            <p:ph type="body" sz="half" idx="1"/>
          </p:nvPr>
        </p:nvSpPr>
        <p:spPr>
          <a:xfrm>
            <a:off x="609601" y="1312637"/>
            <a:ext cx="5822597" cy="39059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3" name="Rectangle 3"/>
          <p:cNvSpPr/>
          <p:nvPr/>
        </p:nvSpPr>
        <p:spPr>
          <a:xfrm>
            <a:off x="430738" y="5303911"/>
            <a:ext cx="11151663" cy="1003674"/>
          </a:xfrm>
          <a:prstGeom prst="rect">
            <a:avLst/>
          </a:prstGeom>
          <a:solidFill>
            <a:srgbClr val="00588D"/>
          </a:solidFill>
          <a:ln w="12700">
            <a:miter lim="400000"/>
          </a:ln>
        </p:spPr>
        <p:txBody>
          <a:bodyPr lIns="45719" rIns="45719" anchor="ctr"/>
          <a:lstStyle/>
          <a:p>
            <a:pPr algn="ctr">
              <a:defRPr>
                <a:solidFill>
                  <a:srgbClr val="FFFFFF"/>
                </a:solidFill>
              </a:defRPr>
            </a:pPr>
          </a:p>
        </p:txBody>
      </p:sp>
      <p:sp>
        <p:nvSpPr>
          <p:cNvPr id="74" name="Text Placeholder 9"/>
          <p:cNvSpPr/>
          <p:nvPr>
            <p:ph type="body" sz="quarter" idx="13"/>
          </p:nvPr>
        </p:nvSpPr>
        <p:spPr>
          <a:xfrm>
            <a:off x="609600" y="5421302"/>
            <a:ext cx="10860200" cy="789446"/>
          </a:xfrm>
          <a:prstGeom prst="rect">
            <a:avLst/>
          </a:prstGeom>
        </p:spPr>
        <p:txBody>
          <a:bodyPr anchor="ctr"/>
          <a:lstStyle/>
          <a:p>
            <a:pPr marL="0" indent="0">
              <a:lnSpc>
                <a:spcPts val="1500"/>
              </a:lnSpc>
              <a:spcBef>
                <a:spcPts val="200"/>
              </a:spcBef>
              <a:buSzTx/>
              <a:buNone/>
              <a:defRPr b="1" sz="1100">
                <a:solidFill>
                  <a:srgbClr val="FFFFFF"/>
                </a:solidFill>
              </a:defRPr>
            </a:pPr>
          </a:p>
        </p:txBody>
      </p:sp>
      <p:sp>
        <p:nvSpPr>
          <p:cNvPr id="75" name="Rectangle 11"/>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sp>
        <p:nvSpPr>
          <p:cNvPr id="76" name="Picture Placeholder 2"/>
          <p:cNvSpPr/>
          <p:nvPr>
            <p:ph type="pic" sz="half" idx="14"/>
          </p:nvPr>
        </p:nvSpPr>
        <p:spPr>
          <a:xfrm>
            <a:off x="6432196" y="1312638"/>
            <a:ext cx="5150205" cy="3905898"/>
          </a:xfrm>
          <a:prstGeom prst="rect">
            <a:avLst/>
          </a:prstGeom>
        </p:spPr>
        <p:txBody>
          <a:bodyPr lIns="91439" rIns="91439">
            <a:noAutofit/>
          </a:bodyPr>
          <a:lstStyle/>
          <a:p>
            <a:pPr/>
          </a:p>
        </p:txBody>
      </p:sp>
      <p:sp>
        <p:nvSpPr>
          <p:cNvPr id="77" name="Title Text"/>
          <p:cNvSpPr txBox="1"/>
          <p:nvPr>
            <p:ph type="title"/>
          </p:nvPr>
        </p:nvSpPr>
        <p:spPr>
          <a:xfrm>
            <a:off x="609600" y="253294"/>
            <a:ext cx="10972800" cy="419032"/>
          </a:xfrm>
          <a:prstGeom prst="rect">
            <a:avLst/>
          </a:prstGeom>
        </p:spPr>
        <p:txBody>
          <a:bodyPr/>
          <a:lstStyle/>
          <a:p>
            <a:pPr/>
            <a:r>
              <a:t>Title Text</a:t>
            </a:r>
          </a:p>
        </p:txBody>
      </p:sp>
      <p:sp>
        <p:nvSpPr>
          <p:cNvPr id="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page">
    <p:spTree>
      <p:nvGrpSpPr>
        <p:cNvPr id="1" name=""/>
        <p:cNvGrpSpPr/>
        <p:nvPr/>
      </p:nvGrpSpPr>
      <p:grpSpPr>
        <a:xfrm>
          <a:off x="0" y="0"/>
          <a:ext cx="0" cy="0"/>
          <a:chOff x="0" y="0"/>
          <a:chExt cx="0" cy="0"/>
        </a:xfrm>
      </p:grpSpPr>
      <p:sp>
        <p:nvSpPr>
          <p:cNvPr id="85" name="Rectangle 5"/>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pic>
        <p:nvPicPr>
          <p:cNvPr id="86" name="Picture 2" descr="Picture 2"/>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87" name="Title Text"/>
          <p:cNvSpPr txBox="1"/>
          <p:nvPr>
            <p:ph type="title"/>
          </p:nvPr>
        </p:nvSpPr>
        <p:spPr>
          <a:xfrm>
            <a:off x="914400" y="1963622"/>
            <a:ext cx="10363200" cy="2805831"/>
          </a:xfrm>
          <a:prstGeom prst="rect">
            <a:avLst/>
          </a:prstGeom>
        </p:spPr>
        <p:txBody>
          <a:bodyPr/>
          <a:lstStyle>
            <a:lvl1pPr>
              <a:defRPr sz="4000"/>
            </a:lvl1pPr>
          </a:lstStyle>
          <a:p>
            <a:pPr/>
            <a:r>
              <a:t>Title Text</a:t>
            </a:r>
          </a:p>
        </p:txBody>
      </p:sp>
      <p:sp>
        <p:nvSpPr>
          <p:cNvPr id="88" name="Rectangle 7"/>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sp>
        <p:nvSpPr>
          <p:cNvPr id="89" name="Rectangle 6"/>
          <p:cNvSpPr/>
          <p:nvPr/>
        </p:nvSpPr>
        <p:spPr>
          <a:xfrm>
            <a:off x="1" y="-2"/>
            <a:ext cx="12192001" cy="384189"/>
          </a:xfrm>
          <a:prstGeom prst="rect">
            <a:avLst/>
          </a:prstGeom>
          <a:solidFill>
            <a:srgbClr val="00588D"/>
          </a:solidFill>
          <a:ln w="12700">
            <a:miter lim="400000"/>
          </a:ln>
        </p:spPr>
        <p:txBody>
          <a:bodyPr lIns="45719" rIns="45719" anchor="ctr"/>
          <a:lstStyle/>
          <a:p>
            <a:pPr algn="ctr">
              <a:defRPr>
                <a:solidFill>
                  <a:srgbClr val="FFFFFF"/>
                </a:solidFill>
              </a:defRPr>
            </a:pPr>
          </a:p>
        </p:txBody>
      </p:sp>
      <p:sp>
        <p:nvSpPr>
          <p:cNvPr id="90" name="Rectangle 10"/>
          <p:cNvSpPr/>
          <p:nvPr/>
        </p:nvSpPr>
        <p:spPr>
          <a:xfrm>
            <a:off x="1" y="2016980"/>
            <a:ext cx="12192001" cy="96047"/>
          </a:xfrm>
          <a:prstGeom prst="rect">
            <a:avLst/>
          </a:prstGeom>
          <a:solidFill>
            <a:srgbClr val="00588D"/>
          </a:solidFill>
          <a:ln w="12700">
            <a:miter lim="400000"/>
          </a:ln>
        </p:spPr>
        <p:txBody>
          <a:bodyPr lIns="45719" rIns="45719" anchor="ctr"/>
          <a:lstStyle/>
          <a:p>
            <a:pPr algn="ctr">
              <a:defRPr>
                <a:solidFill>
                  <a:srgbClr val="FFFFFF"/>
                </a:solidFill>
              </a:defRPr>
            </a:pPr>
          </a:p>
        </p:txBody>
      </p:sp>
      <p:sp>
        <p:nvSpPr>
          <p:cNvPr id="91" name="Rectangle 12"/>
          <p:cNvSpPr/>
          <p:nvPr/>
        </p:nvSpPr>
        <p:spPr>
          <a:xfrm>
            <a:off x="1" y="4845022"/>
            <a:ext cx="12192001" cy="96047"/>
          </a:xfrm>
          <a:prstGeom prst="rect">
            <a:avLst/>
          </a:prstGeom>
          <a:solidFill>
            <a:srgbClr val="00588D"/>
          </a:solidFill>
          <a:ln w="12700">
            <a:miter lim="400000"/>
          </a:ln>
        </p:spPr>
        <p:txBody>
          <a:bodyPr lIns="45719" rIns="45719" anchor="ctr"/>
          <a:lstStyle/>
          <a:p>
            <a:pPr algn="ctr">
              <a:defRPr>
                <a:solidFill>
                  <a:srgbClr val="FFFFFF"/>
                </a:solidFill>
              </a:defRPr>
            </a:pPr>
          </a:p>
        </p:txBody>
      </p:sp>
      <p:sp>
        <p:nvSpPr>
          <p:cNvPr id="92" name="Slide Number"/>
          <p:cNvSpPr txBox="1"/>
          <p:nvPr>
            <p:ph type="sldNum" sz="quarter" idx="2"/>
          </p:nvPr>
        </p:nvSpPr>
        <p:spPr>
          <a:prstGeom prst="rect">
            <a:avLst/>
          </a:prstGeom>
        </p:spPr>
        <p:txBody>
          <a:bodyPr/>
          <a:lstStyle/>
          <a:p>
            <a:pPr/>
            <a:fld id="{86CB4B4D-7CA3-9044-876B-883B54F8677D}" type="slidenum"/>
          </a:p>
        </p:txBody>
      </p:sp>
      <p:pic>
        <p:nvPicPr>
          <p:cNvPr id="93" name="Picture 5" descr="Picture 5"/>
          <p:cNvPicPr>
            <a:picLocks noChangeAspect="1"/>
          </p:cNvPicPr>
          <p:nvPr/>
        </p:nvPicPr>
        <p:blipFill>
          <a:blip r:embed="rId3">
            <a:extLst/>
          </a:blip>
          <a:stretch>
            <a:fillRect/>
          </a:stretch>
        </p:blipFill>
        <p:spPr>
          <a:xfrm>
            <a:off x="5284311" y="427151"/>
            <a:ext cx="1623377" cy="1493507"/>
          </a:xfrm>
          <a:prstGeom prst="rect">
            <a:avLst/>
          </a:prstGeom>
          <a:ln w="12700">
            <a:miter lim="400000"/>
          </a:ln>
        </p:spPr>
      </p:pic>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sp>
        <p:nvSpPr>
          <p:cNvPr id="100" name="Rectangle 5"/>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pic>
        <p:nvPicPr>
          <p:cNvPr id="101" name="Picture 12" descr="Picture 12"/>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02" name="Rectangle 13"/>
          <p:cNvSpPr/>
          <p:nvPr/>
        </p:nvSpPr>
        <p:spPr>
          <a:xfrm>
            <a:off x="0" y="1150938"/>
            <a:ext cx="12192000" cy="45720"/>
          </a:xfrm>
          <a:prstGeom prst="rect">
            <a:avLst/>
          </a:prstGeom>
          <a:solidFill>
            <a:srgbClr val="00588D"/>
          </a:solidFill>
          <a:ln>
            <a:solidFill>
              <a:srgbClr val="4A7EBB"/>
            </a:solidFill>
          </a:ln>
        </p:spPr>
        <p:txBody>
          <a:bodyPr lIns="45719" rIns="45719" anchor="ctr"/>
          <a:lstStyle/>
          <a:p>
            <a:pPr algn="ctr">
              <a:defRPr>
                <a:solidFill>
                  <a:srgbClr val="FFFFFF"/>
                </a:solidFill>
              </a:defRPr>
            </a:pPr>
          </a:p>
        </p:txBody>
      </p:sp>
      <p:sp>
        <p:nvSpPr>
          <p:cNvPr id="103" name="Title Text"/>
          <p:cNvSpPr txBox="1"/>
          <p:nvPr>
            <p:ph type="title"/>
          </p:nvPr>
        </p:nvSpPr>
        <p:spPr>
          <a:xfrm>
            <a:off x="609600" y="253294"/>
            <a:ext cx="10972800" cy="419032"/>
          </a:xfrm>
          <a:prstGeom prst="rect">
            <a:avLst/>
          </a:prstGeom>
        </p:spPr>
        <p:txBody>
          <a:bodyPr/>
          <a:lstStyle/>
          <a:p>
            <a:pPr/>
            <a:r>
              <a:t>Title Text</a:t>
            </a:r>
          </a:p>
        </p:txBody>
      </p:sp>
      <p:sp>
        <p:nvSpPr>
          <p:cNvPr id="104" name="Body Level One…"/>
          <p:cNvSpPr txBox="1"/>
          <p:nvPr>
            <p:ph type="body" sz="half" idx="1"/>
          </p:nvPr>
        </p:nvSpPr>
        <p:spPr>
          <a:xfrm>
            <a:off x="609600" y="1600200"/>
            <a:ext cx="5384800" cy="4525964"/>
          </a:xfrm>
          <a:prstGeom prst="rect">
            <a:avLst/>
          </a:prstGeom>
        </p:spPr>
        <p:txBody>
          <a:bodyPr/>
          <a:lstStyle>
            <a:lvl3pPr marL="512762" indent="-117475"/>
            <a:lvl4pPr marL="630237" indent="-117475"/>
            <a:lvl5pPr marL="1062919" indent="-208844"/>
          </a:lstStyle>
          <a:p>
            <a:pPr/>
            <a:r>
              <a:t>Body Level One</a:t>
            </a:r>
          </a:p>
          <a:p>
            <a:pPr lvl="1"/>
            <a:r>
              <a:t>Body Level Two</a:t>
            </a:r>
          </a:p>
          <a:p>
            <a:pPr lvl="2"/>
            <a:r>
              <a:t>Body Level Three</a:t>
            </a:r>
          </a:p>
          <a:p>
            <a:pPr lvl="3"/>
            <a:r>
              <a:t>Body Level Four</a:t>
            </a:r>
          </a:p>
          <a:p>
            <a:pPr lvl="4"/>
            <a:r>
              <a:t>Body Level Five</a:t>
            </a:r>
          </a:p>
        </p:txBody>
      </p:sp>
      <p:sp>
        <p:nvSpPr>
          <p:cNvPr id="105" name="Rectangle 9"/>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sp>
        <p:nvSpPr>
          <p:cNvPr id="113" name="Rectangle 5"/>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pic>
        <p:nvPicPr>
          <p:cNvPr id="114" name="Picture 9" descr="Picture 9"/>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15" name="Rectangle 10"/>
          <p:cNvSpPr/>
          <p:nvPr/>
        </p:nvSpPr>
        <p:spPr>
          <a:xfrm>
            <a:off x="0" y="1150938"/>
            <a:ext cx="12192000" cy="45720"/>
          </a:xfrm>
          <a:prstGeom prst="rect">
            <a:avLst/>
          </a:prstGeom>
          <a:solidFill>
            <a:srgbClr val="00588D"/>
          </a:solidFill>
          <a:ln>
            <a:solidFill>
              <a:srgbClr val="4A7EBB"/>
            </a:solidFill>
          </a:ln>
        </p:spPr>
        <p:txBody>
          <a:bodyPr lIns="45719" rIns="45719" anchor="ctr"/>
          <a:lstStyle/>
          <a:p>
            <a:pPr algn="ctr">
              <a:defRPr>
                <a:solidFill>
                  <a:srgbClr val="FFFFFF"/>
                </a:solidFill>
              </a:defRPr>
            </a:pPr>
          </a:p>
        </p:txBody>
      </p:sp>
      <p:sp>
        <p:nvSpPr>
          <p:cNvPr id="116" name="Body Level One…"/>
          <p:cNvSpPr txBox="1"/>
          <p:nvPr>
            <p:ph type="body" sz="quarter" idx="1"/>
          </p:nvPr>
        </p:nvSpPr>
        <p:spPr>
          <a:xfrm>
            <a:off x="609600" y="1479569"/>
            <a:ext cx="5386917" cy="639763"/>
          </a:xfrm>
          <a:prstGeom prst="rect">
            <a:avLst/>
          </a:prstGeom>
        </p:spPr>
        <p:txBody>
          <a:bodyPr anchor="b"/>
          <a:lstStyle>
            <a:lvl1pPr marL="0" indent="0">
              <a:spcBef>
                <a:spcPts val="500"/>
              </a:spcBef>
              <a:buSzTx/>
              <a:buNone/>
              <a:defRPr b="1" sz="2200">
                <a:latin typeface="Arial Narrow"/>
                <a:ea typeface="Arial Narrow"/>
                <a:cs typeface="Arial Narrow"/>
                <a:sym typeface="Arial Narrow"/>
              </a:defRPr>
            </a:lvl1pPr>
            <a:lvl2pPr marL="0" indent="457200">
              <a:spcBef>
                <a:spcPts val="500"/>
              </a:spcBef>
              <a:buSzTx/>
              <a:buNone/>
              <a:defRPr b="1" sz="2200">
                <a:latin typeface="Arial Narrow"/>
                <a:ea typeface="Arial Narrow"/>
                <a:cs typeface="Arial Narrow"/>
                <a:sym typeface="Arial Narrow"/>
              </a:defRPr>
            </a:lvl2pPr>
            <a:lvl3pPr marL="0" indent="914400">
              <a:spcBef>
                <a:spcPts val="500"/>
              </a:spcBef>
              <a:buSzTx/>
              <a:buNone/>
              <a:defRPr b="1" sz="2200">
                <a:latin typeface="Arial Narrow"/>
                <a:ea typeface="Arial Narrow"/>
                <a:cs typeface="Arial Narrow"/>
                <a:sym typeface="Arial Narrow"/>
              </a:defRPr>
            </a:lvl3pPr>
            <a:lvl4pPr marL="0" indent="1371600">
              <a:spcBef>
                <a:spcPts val="500"/>
              </a:spcBef>
              <a:buSzTx/>
              <a:buNone/>
              <a:defRPr b="1" sz="2200">
                <a:latin typeface="Arial Narrow"/>
                <a:ea typeface="Arial Narrow"/>
                <a:cs typeface="Arial Narrow"/>
                <a:sym typeface="Arial Narrow"/>
              </a:defRPr>
            </a:lvl4pPr>
            <a:lvl5pPr marL="0" indent="1828800">
              <a:spcBef>
                <a:spcPts val="500"/>
              </a:spcBef>
              <a:buSzTx/>
              <a:buNone/>
              <a:defRPr b="1" sz="2200">
                <a:latin typeface="Arial Narrow"/>
                <a:ea typeface="Arial Narrow"/>
                <a:cs typeface="Arial Narrow"/>
                <a:sym typeface="Arial Narrow"/>
              </a:defRPr>
            </a:lvl5pPr>
          </a:lstStyle>
          <a:p>
            <a:pPr/>
            <a:r>
              <a:t>Body Level One</a:t>
            </a:r>
          </a:p>
          <a:p>
            <a:pPr lvl="1"/>
            <a:r>
              <a:t>Body Level Two</a:t>
            </a:r>
          </a:p>
          <a:p>
            <a:pPr lvl="2"/>
            <a:r>
              <a:t>Body Level Three</a:t>
            </a:r>
          </a:p>
          <a:p>
            <a:pPr lvl="3"/>
            <a:r>
              <a:t>Body Level Four</a:t>
            </a:r>
          </a:p>
          <a:p>
            <a:pPr lvl="4"/>
            <a:r>
              <a:t>Body Level Five</a:t>
            </a:r>
          </a:p>
        </p:txBody>
      </p:sp>
      <p:sp>
        <p:nvSpPr>
          <p:cNvPr id="117" name="Text Placeholder 4"/>
          <p:cNvSpPr/>
          <p:nvPr>
            <p:ph type="body" sz="quarter" idx="13"/>
          </p:nvPr>
        </p:nvSpPr>
        <p:spPr>
          <a:xfrm>
            <a:off x="6193368" y="1479569"/>
            <a:ext cx="5389034" cy="639763"/>
          </a:xfrm>
          <a:prstGeom prst="rect">
            <a:avLst/>
          </a:prstGeom>
        </p:spPr>
        <p:txBody>
          <a:bodyPr anchor="b"/>
          <a:lstStyle/>
          <a:p>
            <a:pPr marL="0" indent="0">
              <a:spcBef>
                <a:spcPts val="500"/>
              </a:spcBef>
              <a:buSzTx/>
              <a:buNone/>
              <a:defRPr b="1" sz="2200">
                <a:latin typeface="Arial Narrow"/>
                <a:ea typeface="Arial Narrow"/>
                <a:cs typeface="Arial Narrow"/>
                <a:sym typeface="Arial Narrow"/>
              </a:defRPr>
            </a:pPr>
          </a:p>
        </p:txBody>
      </p:sp>
      <p:sp>
        <p:nvSpPr>
          <p:cNvPr id="118" name="Title Text"/>
          <p:cNvSpPr txBox="1"/>
          <p:nvPr>
            <p:ph type="title"/>
          </p:nvPr>
        </p:nvSpPr>
        <p:spPr>
          <a:prstGeom prst="rect">
            <a:avLst/>
          </a:prstGeom>
        </p:spPr>
        <p:txBody>
          <a:bodyPr/>
          <a:lstStyle/>
          <a:p>
            <a:pPr/>
            <a:r>
              <a:t>Title Text</a:t>
            </a:r>
          </a:p>
        </p:txBody>
      </p:sp>
      <p:sp>
        <p:nvSpPr>
          <p:cNvPr id="119" name="Rectangle 15"/>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sp>
        <p:nvSpPr>
          <p:cNvPr id="1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sp>
        <p:nvSpPr>
          <p:cNvPr id="127" name="Rectangle 5"/>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pic>
        <p:nvPicPr>
          <p:cNvPr id="128"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29" name="Rectangle 10"/>
          <p:cNvSpPr/>
          <p:nvPr/>
        </p:nvSpPr>
        <p:spPr>
          <a:xfrm>
            <a:off x="0" y="1150938"/>
            <a:ext cx="12192000" cy="45720"/>
          </a:xfrm>
          <a:prstGeom prst="rect">
            <a:avLst/>
          </a:prstGeom>
          <a:solidFill>
            <a:srgbClr val="00588D"/>
          </a:solidFill>
          <a:ln>
            <a:solidFill>
              <a:srgbClr val="4A7EBB"/>
            </a:solidFill>
          </a:ln>
        </p:spPr>
        <p:txBody>
          <a:bodyPr lIns="45719" rIns="45719" anchor="ctr"/>
          <a:lstStyle/>
          <a:p>
            <a:pPr algn="ctr">
              <a:defRPr>
                <a:solidFill>
                  <a:srgbClr val="FFFFFF"/>
                </a:solidFill>
              </a:defRPr>
            </a:pPr>
          </a:p>
        </p:txBody>
      </p:sp>
      <p:sp>
        <p:nvSpPr>
          <p:cNvPr id="130" name="Title Text"/>
          <p:cNvSpPr txBox="1"/>
          <p:nvPr>
            <p:ph type="title"/>
          </p:nvPr>
        </p:nvSpPr>
        <p:spPr>
          <a:prstGeom prst="rect">
            <a:avLst/>
          </a:prstGeom>
        </p:spPr>
        <p:txBody>
          <a:bodyPr/>
          <a:lstStyle/>
          <a:p>
            <a:pPr/>
            <a:r>
              <a:t>Title Text</a:t>
            </a:r>
          </a:p>
        </p:txBody>
      </p:sp>
      <p:sp>
        <p:nvSpPr>
          <p:cNvPr id="131" name="Rectangle 7"/>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sp>
        <p:nvSpPr>
          <p:cNvPr id="1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5"/>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pic>
        <p:nvPicPr>
          <p:cNvPr id="3" name="Picture 3" descr="Picture 3"/>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4" name="Title Text"/>
          <p:cNvSpPr txBox="1"/>
          <p:nvPr>
            <p:ph type="title"/>
          </p:nvPr>
        </p:nvSpPr>
        <p:spPr>
          <a:xfrm>
            <a:off x="609600" y="441465"/>
            <a:ext cx="10972800" cy="41903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5" name="Body Level One…"/>
          <p:cNvSpPr txBox="1"/>
          <p:nvPr>
            <p:ph type="body" idx="1"/>
          </p:nvPr>
        </p:nvSpPr>
        <p:spPr>
          <a:xfrm>
            <a:off x="609600" y="1312638"/>
            <a:ext cx="10972800" cy="481352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6" name="Rectangle 10"/>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sp>
        <p:nvSpPr>
          <p:cNvPr id="7" name="Rectangle 4"/>
          <p:cNvSpPr/>
          <p:nvPr/>
        </p:nvSpPr>
        <p:spPr>
          <a:xfrm>
            <a:off x="0" y="1150938"/>
            <a:ext cx="12192000" cy="45720"/>
          </a:xfrm>
          <a:prstGeom prst="rect">
            <a:avLst/>
          </a:prstGeom>
          <a:solidFill>
            <a:srgbClr val="00588D"/>
          </a:solidFill>
          <a:ln>
            <a:solidFill>
              <a:srgbClr val="4A7EBB"/>
            </a:solidFill>
          </a:ln>
        </p:spPr>
        <p:txBody>
          <a:bodyPr lIns="45719" rIns="45719" anchor="ctr"/>
          <a:lstStyle/>
          <a:p>
            <a:pPr algn="ctr">
              <a:defRPr>
                <a:solidFill>
                  <a:srgbClr val="FFFFFF"/>
                </a:solidFill>
              </a:defRPr>
            </a:pPr>
          </a:p>
        </p:txBody>
      </p:sp>
      <p:sp>
        <p:nvSpPr>
          <p:cNvPr id="8" name="Slide Number"/>
          <p:cNvSpPr txBox="1"/>
          <p:nvPr>
            <p:ph type="sldNum" sz="quarter" idx="2"/>
          </p:nvPr>
        </p:nvSpPr>
        <p:spPr>
          <a:xfrm>
            <a:off x="5964009" y="6449293"/>
            <a:ext cx="263982" cy="269241"/>
          </a:xfrm>
          <a:prstGeom prst="rect">
            <a:avLst/>
          </a:prstGeom>
          <a:ln w="12700">
            <a:miter lim="400000"/>
          </a:ln>
        </p:spPr>
        <p:txBody>
          <a:bodyPr wrap="none" lIns="45719" rIns="45719" anchor="ctr">
            <a:spAutoFit/>
          </a:bodyPr>
          <a:lstStyle>
            <a:lvl1pPr algn="ct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1" baseline="0" cap="all" i="0" spc="0" strike="noStrike" sz="3100" u="none">
          <a:ln>
            <a:noFill/>
          </a:ln>
          <a:solidFill>
            <a:srgbClr val="FFFFFF"/>
          </a:solidFill>
          <a:uFillTx/>
          <a:latin typeface="Arial Narrow"/>
          <a:ea typeface="Arial Narrow"/>
          <a:cs typeface="Arial Narrow"/>
          <a:sym typeface="Arial Narrow"/>
        </a:defRPr>
      </a:lvl1pPr>
      <a:lvl2pPr marL="0" marR="0" indent="0" algn="ctr" defTabSz="457200" rtl="0" latinLnBrk="0">
        <a:lnSpc>
          <a:spcPct val="100000"/>
        </a:lnSpc>
        <a:spcBef>
          <a:spcPts val="0"/>
        </a:spcBef>
        <a:spcAft>
          <a:spcPts val="0"/>
        </a:spcAft>
        <a:buClrTx/>
        <a:buSzTx/>
        <a:buFontTx/>
        <a:buNone/>
        <a:tabLst/>
        <a:defRPr b="1" baseline="0" cap="all" i="0" spc="0" strike="noStrike" sz="3100" u="none">
          <a:ln>
            <a:noFill/>
          </a:ln>
          <a:solidFill>
            <a:srgbClr val="FFFFFF"/>
          </a:solidFill>
          <a:uFillTx/>
          <a:latin typeface="Arial Narrow"/>
          <a:ea typeface="Arial Narrow"/>
          <a:cs typeface="Arial Narrow"/>
          <a:sym typeface="Arial Narrow"/>
        </a:defRPr>
      </a:lvl2pPr>
      <a:lvl3pPr marL="0" marR="0" indent="0" algn="ctr" defTabSz="457200" rtl="0" latinLnBrk="0">
        <a:lnSpc>
          <a:spcPct val="100000"/>
        </a:lnSpc>
        <a:spcBef>
          <a:spcPts val="0"/>
        </a:spcBef>
        <a:spcAft>
          <a:spcPts val="0"/>
        </a:spcAft>
        <a:buClrTx/>
        <a:buSzTx/>
        <a:buFontTx/>
        <a:buNone/>
        <a:tabLst/>
        <a:defRPr b="1" baseline="0" cap="all" i="0" spc="0" strike="noStrike" sz="3100" u="none">
          <a:ln>
            <a:noFill/>
          </a:ln>
          <a:solidFill>
            <a:srgbClr val="FFFFFF"/>
          </a:solidFill>
          <a:uFillTx/>
          <a:latin typeface="Arial Narrow"/>
          <a:ea typeface="Arial Narrow"/>
          <a:cs typeface="Arial Narrow"/>
          <a:sym typeface="Arial Narrow"/>
        </a:defRPr>
      </a:lvl3pPr>
      <a:lvl4pPr marL="0" marR="0" indent="0" algn="ctr" defTabSz="457200" rtl="0" latinLnBrk="0">
        <a:lnSpc>
          <a:spcPct val="100000"/>
        </a:lnSpc>
        <a:spcBef>
          <a:spcPts val="0"/>
        </a:spcBef>
        <a:spcAft>
          <a:spcPts val="0"/>
        </a:spcAft>
        <a:buClrTx/>
        <a:buSzTx/>
        <a:buFontTx/>
        <a:buNone/>
        <a:tabLst/>
        <a:defRPr b="1" baseline="0" cap="all" i="0" spc="0" strike="noStrike" sz="3100" u="none">
          <a:ln>
            <a:noFill/>
          </a:ln>
          <a:solidFill>
            <a:srgbClr val="FFFFFF"/>
          </a:solidFill>
          <a:uFillTx/>
          <a:latin typeface="Arial Narrow"/>
          <a:ea typeface="Arial Narrow"/>
          <a:cs typeface="Arial Narrow"/>
          <a:sym typeface="Arial Narrow"/>
        </a:defRPr>
      </a:lvl4pPr>
      <a:lvl5pPr marL="0" marR="0" indent="0" algn="ctr" defTabSz="457200" rtl="0" latinLnBrk="0">
        <a:lnSpc>
          <a:spcPct val="100000"/>
        </a:lnSpc>
        <a:spcBef>
          <a:spcPts val="0"/>
        </a:spcBef>
        <a:spcAft>
          <a:spcPts val="0"/>
        </a:spcAft>
        <a:buClrTx/>
        <a:buSzTx/>
        <a:buFontTx/>
        <a:buNone/>
        <a:tabLst/>
        <a:defRPr b="1" baseline="0" cap="all" i="0" spc="0" strike="noStrike" sz="3100" u="none">
          <a:ln>
            <a:noFill/>
          </a:ln>
          <a:solidFill>
            <a:srgbClr val="FFFFFF"/>
          </a:solidFill>
          <a:uFillTx/>
          <a:latin typeface="Arial Narrow"/>
          <a:ea typeface="Arial Narrow"/>
          <a:cs typeface="Arial Narrow"/>
          <a:sym typeface="Arial Narrow"/>
        </a:defRPr>
      </a:lvl5pPr>
      <a:lvl6pPr marL="0" marR="0" indent="0" algn="ctr" defTabSz="457200" rtl="0" latinLnBrk="0">
        <a:lnSpc>
          <a:spcPct val="100000"/>
        </a:lnSpc>
        <a:spcBef>
          <a:spcPts val="0"/>
        </a:spcBef>
        <a:spcAft>
          <a:spcPts val="0"/>
        </a:spcAft>
        <a:buClrTx/>
        <a:buSzTx/>
        <a:buFontTx/>
        <a:buNone/>
        <a:tabLst/>
        <a:defRPr b="1" baseline="0" cap="all" i="0" spc="0" strike="noStrike" sz="3100" u="none">
          <a:ln>
            <a:noFill/>
          </a:ln>
          <a:solidFill>
            <a:srgbClr val="FFFFFF"/>
          </a:solidFill>
          <a:uFillTx/>
          <a:latin typeface="Arial Narrow"/>
          <a:ea typeface="Arial Narrow"/>
          <a:cs typeface="Arial Narrow"/>
          <a:sym typeface="Arial Narrow"/>
        </a:defRPr>
      </a:lvl6pPr>
      <a:lvl7pPr marL="0" marR="0" indent="0" algn="ctr" defTabSz="457200" rtl="0" latinLnBrk="0">
        <a:lnSpc>
          <a:spcPct val="100000"/>
        </a:lnSpc>
        <a:spcBef>
          <a:spcPts val="0"/>
        </a:spcBef>
        <a:spcAft>
          <a:spcPts val="0"/>
        </a:spcAft>
        <a:buClrTx/>
        <a:buSzTx/>
        <a:buFontTx/>
        <a:buNone/>
        <a:tabLst/>
        <a:defRPr b="1" baseline="0" cap="all" i="0" spc="0" strike="noStrike" sz="3100" u="none">
          <a:ln>
            <a:noFill/>
          </a:ln>
          <a:solidFill>
            <a:srgbClr val="FFFFFF"/>
          </a:solidFill>
          <a:uFillTx/>
          <a:latin typeface="Arial Narrow"/>
          <a:ea typeface="Arial Narrow"/>
          <a:cs typeface="Arial Narrow"/>
          <a:sym typeface="Arial Narrow"/>
        </a:defRPr>
      </a:lvl7pPr>
      <a:lvl8pPr marL="0" marR="0" indent="0" algn="ctr" defTabSz="457200" rtl="0" latinLnBrk="0">
        <a:lnSpc>
          <a:spcPct val="100000"/>
        </a:lnSpc>
        <a:spcBef>
          <a:spcPts val="0"/>
        </a:spcBef>
        <a:spcAft>
          <a:spcPts val="0"/>
        </a:spcAft>
        <a:buClrTx/>
        <a:buSzTx/>
        <a:buFontTx/>
        <a:buNone/>
        <a:tabLst/>
        <a:defRPr b="1" baseline="0" cap="all" i="0" spc="0" strike="noStrike" sz="3100" u="none">
          <a:ln>
            <a:noFill/>
          </a:ln>
          <a:solidFill>
            <a:srgbClr val="FFFFFF"/>
          </a:solidFill>
          <a:uFillTx/>
          <a:latin typeface="Arial Narrow"/>
          <a:ea typeface="Arial Narrow"/>
          <a:cs typeface="Arial Narrow"/>
          <a:sym typeface="Arial Narrow"/>
        </a:defRPr>
      </a:lvl8pPr>
      <a:lvl9pPr marL="0" marR="0" indent="0" algn="ctr" defTabSz="457200" rtl="0" latinLnBrk="0">
        <a:lnSpc>
          <a:spcPct val="100000"/>
        </a:lnSpc>
        <a:spcBef>
          <a:spcPts val="0"/>
        </a:spcBef>
        <a:spcAft>
          <a:spcPts val="0"/>
        </a:spcAft>
        <a:buClrTx/>
        <a:buSzTx/>
        <a:buFontTx/>
        <a:buNone/>
        <a:tabLst/>
        <a:defRPr b="1" baseline="0" cap="all" i="0" spc="0" strike="noStrike" sz="3100" u="none">
          <a:ln>
            <a:noFill/>
          </a:ln>
          <a:solidFill>
            <a:srgbClr val="FFFFFF"/>
          </a:solidFill>
          <a:uFillTx/>
          <a:latin typeface="Arial Narrow"/>
          <a:ea typeface="Arial Narrow"/>
          <a:cs typeface="Arial Narrow"/>
          <a:sym typeface="Arial Narrow"/>
        </a:defRPr>
      </a:lvl9pPr>
    </p:titleStyle>
    <p:bodyStyle>
      <a:lvl1pPr marL="179070" marR="0" indent="-179070" algn="l" defTabSz="457200" rtl="0" latinLnBrk="0">
        <a:lnSpc>
          <a:spcPct val="100000"/>
        </a:lnSpc>
        <a:spcBef>
          <a:spcPts val="300"/>
        </a:spcBef>
        <a:spcAft>
          <a:spcPts val="0"/>
        </a:spcAft>
        <a:buClrTx/>
        <a:buSzPct val="110000"/>
        <a:buFontTx/>
        <a:buChar char="▪"/>
        <a:tabLst/>
        <a:defRPr b="0" baseline="0" cap="none" i="0" spc="0" strike="noStrike" sz="1600" u="none">
          <a:ln>
            <a:noFill/>
          </a:ln>
          <a:solidFill>
            <a:srgbClr val="000000"/>
          </a:solidFill>
          <a:uFillTx/>
          <a:latin typeface="Arial"/>
          <a:ea typeface="Arial"/>
          <a:cs typeface="Arial"/>
          <a:sym typeface="Arial"/>
        </a:defRPr>
      </a:lvl1pPr>
      <a:lvl2pPr marL="395288" marR="0" indent="-171450" algn="l" defTabSz="457200" rtl="0" latinLnBrk="0">
        <a:lnSpc>
          <a:spcPct val="100000"/>
        </a:lnSpc>
        <a:spcBef>
          <a:spcPts val="300"/>
        </a:spcBef>
        <a:spcAft>
          <a:spcPts val="0"/>
        </a:spcAft>
        <a:buClrTx/>
        <a:buSzPct val="120000"/>
        <a:buFontTx/>
        <a:buChar char="•"/>
        <a:tabLst/>
        <a:defRPr b="0" baseline="0" cap="none" i="0" spc="0" strike="noStrike" sz="1600" u="none">
          <a:ln>
            <a:noFill/>
          </a:ln>
          <a:solidFill>
            <a:srgbClr val="000000"/>
          </a:solidFill>
          <a:uFillTx/>
          <a:latin typeface="Arial"/>
          <a:ea typeface="Arial"/>
          <a:cs typeface="Arial"/>
          <a:sym typeface="Arial"/>
        </a:defRPr>
      </a:lvl2pPr>
      <a:lvl3pPr marL="630237" marR="0" indent="-171450" algn="l" defTabSz="457200" rtl="0" latinLnBrk="0">
        <a:lnSpc>
          <a:spcPct val="100000"/>
        </a:lnSpc>
        <a:spcBef>
          <a:spcPts val="300"/>
        </a:spcBef>
        <a:spcAft>
          <a:spcPts val="0"/>
        </a:spcAft>
        <a:buClrTx/>
        <a:buSzPct val="100000"/>
        <a:buFontTx/>
        <a:buChar char="•"/>
        <a:tabLst/>
        <a:defRPr b="0" baseline="0" cap="none" i="0" spc="0" strike="noStrike" sz="1600" u="none">
          <a:ln>
            <a:noFill/>
          </a:ln>
          <a:solidFill>
            <a:srgbClr val="000000"/>
          </a:solidFill>
          <a:uFillTx/>
          <a:latin typeface="Arial"/>
          <a:ea typeface="Arial"/>
          <a:cs typeface="Arial"/>
          <a:sym typeface="Arial"/>
        </a:defRPr>
      </a:lvl3pPr>
      <a:lvl4pPr marL="800100" marR="0" indent="-169862" algn="l" defTabSz="457200" rtl="0" latinLnBrk="0">
        <a:lnSpc>
          <a:spcPct val="100000"/>
        </a:lnSpc>
        <a:spcBef>
          <a:spcPts val="300"/>
        </a:spcBef>
        <a:spcAft>
          <a:spcPts val="0"/>
        </a:spcAft>
        <a:buClrTx/>
        <a:buSzPct val="100000"/>
        <a:buFontTx/>
        <a:buChar char="•"/>
        <a:tabLst/>
        <a:defRPr b="0" baseline="0" cap="none" i="0" spc="0" strike="noStrike" sz="1600" u="none">
          <a:ln>
            <a:noFill/>
          </a:ln>
          <a:solidFill>
            <a:srgbClr val="000000"/>
          </a:solidFill>
          <a:uFillTx/>
          <a:latin typeface="Arial"/>
          <a:ea typeface="Arial"/>
          <a:cs typeface="Arial"/>
          <a:sym typeface="Arial"/>
        </a:defRPr>
      </a:lvl4pPr>
      <a:lvl5pPr marL="1089025" marR="0" indent="-234950" algn="l" defTabSz="457200" rtl="0" latinLnBrk="0">
        <a:lnSpc>
          <a:spcPct val="100000"/>
        </a:lnSpc>
        <a:spcBef>
          <a:spcPts val="300"/>
        </a:spcBef>
        <a:spcAft>
          <a:spcPts val="0"/>
        </a:spcAft>
        <a:buClrTx/>
        <a:buSzPct val="100000"/>
        <a:buFontTx/>
        <a:buChar char="»"/>
        <a:tabLst/>
        <a:defRPr b="0" baseline="0" cap="none" i="0" spc="0" strike="noStrike" sz="1600" u="none">
          <a:ln>
            <a:noFill/>
          </a:ln>
          <a:solidFill>
            <a:srgbClr val="000000"/>
          </a:solidFill>
          <a:uFillTx/>
          <a:latin typeface="Arial"/>
          <a:ea typeface="Arial"/>
          <a:cs typeface="Arial"/>
          <a:sym typeface="Arial"/>
        </a:defRPr>
      </a:lvl5pPr>
      <a:lvl6pPr marL="2468879" marR="0" indent="-182879" algn="l" defTabSz="457200" rtl="0" latinLnBrk="0">
        <a:lnSpc>
          <a:spcPct val="100000"/>
        </a:lnSpc>
        <a:spcBef>
          <a:spcPts val="300"/>
        </a:spcBef>
        <a:spcAft>
          <a:spcPts val="0"/>
        </a:spcAft>
        <a:buClrTx/>
        <a:buSzPct val="100000"/>
        <a:buFontTx/>
        <a:buChar char="•"/>
        <a:tabLst/>
        <a:defRPr b="0" baseline="0" cap="none" i="0" spc="0" strike="noStrike" sz="1600" u="none">
          <a:ln>
            <a:noFill/>
          </a:ln>
          <a:solidFill>
            <a:srgbClr val="000000"/>
          </a:solidFill>
          <a:uFillTx/>
          <a:latin typeface="Arial"/>
          <a:ea typeface="Arial"/>
          <a:cs typeface="Arial"/>
          <a:sym typeface="Arial"/>
        </a:defRPr>
      </a:lvl6pPr>
      <a:lvl7pPr marL="2926079" marR="0" indent="-182879" algn="l" defTabSz="457200" rtl="0" latinLnBrk="0">
        <a:lnSpc>
          <a:spcPct val="100000"/>
        </a:lnSpc>
        <a:spcBef>
          <a:spcPts val="300"/>
        </a:spcBef>
        <a:spcAft>
          <a:spcPts val="0"/>
        </a:spcAft>
        <a:buClrTx/>
        <a:buSzPct val="100000"/>
        <a:buFontTx/>
        <a:buChar char="•"/>
        <a:tabLst/>
        <a:defRPr b="0" baseline="0" cap="none" i="0" spc="0" strike="noStrike" sz="1600" u="none">
          <a:ln>
            <a:noFill/>
          </a:ln>
          <a:solidFill>
            <a:srgbClr val="000000"/>
          </a:solidFill>
          <a:uFillTx/>
          <a:latin typeface="Arial"/>
          <a:ea typeface="Arial"/>
          <a:cs typeface="Arial"/>
          <a:sym typeface="Arial"/>
        </a:defRPr>
      </a:lvl7pPr>
      <a:lvl8pPr marL="3383279" marR="0" indent="-182879" algn="l" defTabSz="457200" rtl="0" latinLnBrk="0">
        <a:lnSpc>
          <a:spcPct val="100000"/>
        </a:lnSpc>
        <a:spcBef>
          <a:spcPts val="300"/>
        </a:spcBef>
        <a:spcAft>
          <a:spcPts val="0"/>
        </a:spcAft>
        <a:buClrTx/>
        <a:buSzPct val="100000"/>
        <a:buFontTx/>
        <a:buChar char="•"/>
        <a:tabLst/>
        <a:defRPr b="0" baseline="0" cap="none" i="0" spc="0" strike="noStrike" sz="1600" u="none">
          <a:ln>
            <a:noFill/>
          </a:ln>
          <a:solidFill>
            <a:srgbClr val="000000"/>
          </a:solidFill>
          <a:uFillTx/>
          <a:latin typeface="Arial"/>
          <a:ea typeface="Arial"/>
          <a:cs typeface="Arial"/>
          <a:sym typeface="Arial"/>
        </a:defRPr>
      </a:lvl8pPr>
      <a:lvl9pPr marL="3840479" marR="0" indent="-182879" algn="l" defTabSz="457200" rtl="0" latinLnBrk="0">
        <a:lnSpc>
          <a:spcPct val="100000"/>
        </a:lnSpc>
        <a:spcBef>
          <a:spcPts val="300"/>
        </a:spcBef>
        <a:spcAft>
          <a:spcPts val="0"/>
        </a:spcAft>
        <a:buClrTx/>
        <a:buSzPct val="100000"/>
        <a:buFontTx/>
        <a:buChar char="•"/>
        <a:tabLst/>
        <a:defRPr b="0" baseline="0" cap="none" i="0" spc="0" strike="noStrike" sz="1600" u="none">
          <a:ln>
            <a:noFill/>
          </a:ln>
          <a:solidFill>
            <a:srgbClr val="000000"/>
          </a:solidFill>
          <a:uFillTx/>
          <a:latin typeface="Arial"/>
          <a:ea typeface="Arial"/>
          <a:cs typeface="Arial"/>
          <a:sym typeface="Arial"/>
        </a:defRPr>
      </a:lvl9pPr>
    </p:bodyStyle>
    <p:otherStyle>
      <a:lvl1pPr marL="0" marR="0" indent="0" algn="ct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ct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ct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ct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ct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2286000" algn="ct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2743200" algn="ct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3200400" algn="ct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3657600" algn="ct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dledford@redhat.com" TargetMode="External"/><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image" Target="../media/image3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openucx.org/" TargetMode="External"/></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6.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 Id="rId3" Type="http://schemas.openxmlformats.org/officeDocument/2006/relationships/image" Target="../media/image2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Title 5"/>
          <p:cNvSpPr txBox="1"/>
          <p:nvPr>
            <p:ph type="ctrTitle"/>
          </p:nvPr>
        </p:nvSpPr>
        <p:spPr>
          <a:xfrm>
            <a:off x="1524000" y="3279038"/>
            <a:ext cx="9144000" cy="1264494"/>
          </a:xfrm>
          <a:prstGeom prst="rect">
            <a:avLst/>
          </a:prstGeom>
        </p:spPr>
        <p:txBody>
          <a:bodyPr/>
          <a:lstStyle>
            <a:lvl1pPr defTabSz="425195">
              <a:defRPr sz="3999"/>
            </a:lvl1pPr>
            <a:lvl2pPr defTabSz="425195">
              <a:defRPr sz="3999"/>
            </a:lvl2pPr>
          </a:lstStyle>
          <a:p>
            <a:pPr/>
            <a:r>
              <a:t>Building a virtual cluster</a:t>
            </a:r>
          </a:p>
          <a:p>
            <a:pPr lvl="1"/>
            <a:r>
              <a:t>Tutorial Day 2</a:t>
            </a:r>
          </a:p>
        </p:txBody>
      </p:sp>
      <p:sp>
        <p:nvSpPr>
          <p:cNvPr id="172" name="Subtitle 6"/>
          <p:cNvSpPr txBox="1"/>
          <p:nvPr>
            <p:ph type="subTitle" sz="quarter" idx="1"/>
          </p:nvPr>
        </p:nvSpPr>
        <p:spPr>
          <a:xfrm>
            <a:off x="0" y="4669970"/>
            <a:ext cx="12192000" cy="567140"/>
          </a:xfrm>
          <a:prstGeom prst="rect">
            <a:avLst/>
          </a:prstGeom>
        </p:spPr>
        <p:txBody>
          <a:bodyPr/>
          <a:lstStyle/>
          <a:p>
            <a:pPr/>
            <a:r>
              <a:t>Doug Ledford &lt;</a:t>
            </a:r>
            <a:r>
              <a:rPr>
                <a:hlinkClick r:id="rId2" invalidUrl="" action="" tgtFrame="" tooltip="" history="1" highlightClick="0" endSnd="0"/>
              </a:rPr>
              <a:t>dledford@redhat.com</a:t>
            </a:r>
            <a:r>
              <a:t>&gt;</a:t>
            </a:r>
          </a:p>
        </p:txBody>
      </p:sp>
      <p:pic>
        <p:nvPicPr>
          <p:cNvPr id="173" name="Logo_RH_RGB_Reverse.png" descr="Logo_RH_RGB_Reverse.png"/>
          <p:cNvPicPr>
            <a:picLocks noChangeAspect="1"/>
          </p:cNvPicPr>
          <p:nvPr/>
        </p:nvPicPr>
        <p:blipFill>
          <a:blip r:embed="rId3">
            <a:extLst/>
          </a:blip>
          <a:stretch>
            <a:fillRect/>
          </a:stretch>
        </p:blipFill>
        <p:spPr>
          <a:xfrm>
            <a:off x="4672320" y="5363548"/>
            <a:ext cx="2847360" cy="91457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Footer Placeholder 8"/>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245" name="Title 3"/>
          <p:cNvSpPr txBox="1"/>
          <p:nvPr>
            <p:ph type="title"/>
          </p:nvPr>
        </p:nvSpPr>
        <p:spPr>
          <a:xfrm>
            <a:off x="609600" y="253294"/>
            <a:ext cx="10972800" cy="419032"/>
          </a:xfrm>
          <a:prstGeom prst="rect">
            <a:avLst/>
          </a:prstGeom>
        </p:spPr>
        <p:txBody>
          <a:bodyPr/>
          <a:lstStyle/>
          <a:p>
            <a:pPr lvl="2" defTabSz="338327">
              <a:defRPr sz="2294"/>
            </a:pPr>
            <a:r>
              <a:t>iser</a:t>
            </a:r>
          </a:p>
        </p:txBody>
      </p:sp>
      <p:sp>
        <p:nvSpPr>
          <p:cNvPr id="246" name="Content Placeholder 5"/>
          <p:cNvSpPr txBox="1"/>
          <p:nvPr/>
        </p:nvSpPr>
        <p:spPr>
          <a:xfrm>
            <a:off x="609600" y="672326"/>
            <a:ext cx="10972800" cy="3947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defRPr b="1">
                <a:solidFill>
                  <a:srgbClr val="FFFFFF"/>
                </a:solidFill>
                <a:latin typeface="Arial Narrow"/>
                <a:ea typeface="Arial Narrow"/>
                <a:cs typeface="Arial Narrow"/>
                <a:sym typeface="Arial Narrow"/>
              </a:defRPr>
            </a:lvl1pPr>
          </a:lstStyle>
          <a:p>
            <a:pPr/>
            <a:r>
              <a:t>Setting up the iSER client</a:t>
            </a:r>
          </a:p>
        </p:txBody>
      </p:sp>
      <p:sp>
        <p:nvSpPr>
          <p:cNvPr id="247" name="Text Placeholder 9"/>
          <p:cNvSpPr/>
          <p:nvPr>
            <p:ph type="body" idx="13"/>
          </p:nvPr>
        </p:nvSpPr>
        <p:spPr>
          <a:prstGeom prst="rect">
            <a:avLst/>
          </a:prstGeom>
          <a:extLst>
            <a:ext uri="{C572A759-6A51-4108-AA02-DFA0A04FC94B}">
              <ma14:wrappingTextBoxFlag xmlns:ma14="http://schemas.microsoft.com/office/mac/drawingml/2011/main" val="1"/>
            </a:ext>
          </a:extLst>
        </p:spPr>
        <p:txBody>
          <a:bodyPr anchor="t"/>
          <a:lstStyle/>
          <a:p>
            <a:pPr marL="0" indent="0">
              <a:lnSpc>
                <a:spcPts val="1500"/>
              </a:lnSpc>
              <a:spcBef>
                <a:spcPts val="200"/>
              </a:spcBef>
              <a:buSzTx/>
              <a:buNone/>
              <a:defRPr b="1">
                <a:solidFill>
                  <a:srgbClr val="FFFFFF"/>
                </a:solidFill>
              </a:defRPr>
            </a:pPr>
            <a:r>
              <a:t>First, we need to reset the iscsi initiator name to match what we entered in the acls on the server</a:t>
            </a:r>
          </a:p>
          <a:p>
            <a:pPr marL="0" indent="0">
              <a:lnSpc>
                <a:spcPts val="1500"/>
              </a:lnSpc>
              <a:spcBef>
                <a:spcPts val="200"/>
              </a:spcBef>
              <a:buSzTx/>
              <a:buNone/>
              <a:defRPr b="1">
                <a:solidFill>
                  <a:srgbClr val="FFFFFF"/>
                </a:solidFill>
              </a:defRPr>
            </a:pPr>
          </a:p>
          <a:p>
            <a:pPr marL="0" indent="0">
              <a:lnSpc>
                <a:spcPts val="1500"/>
              </a:lnSpc>
              <a:spcBef>
                <a:spcPts val="200"/>
              </a:spcBef>
              <a:buSzTx/>
              <a:buNone/>
              <a:defRPr b="1">
                <a:solidFill>
                  <a:srgbClr val="FFFFFF"/>
                </a:solidFill>
              </a:defRPr>
            </a:pPr>
            <a:r>
              <a:t>The default iscsi names are random in order to avoid collisions, but we have a controlled namespace so memorable names are easier to use</a:t>
            </a:r>
          </a:p>
          <a:p>
            <a:pPr marL="0" indent="0">
              <a:lnSpc>
                <a:spcPts val="1500"/>
              </a:lnSpc>
              <a:spcBef>
                <a:spcPts val="200"/>
              </a:spcBef>
              <a:buSzTx/>
              <a:buNone/>
              <a:defRPr b="1">
                <a:solidFill>
                  <a:srgbClr val="FFFFFF"/>
                </a:solidFill>
              </a:defRPr>
            </a:pPr>
          </a:p>
          <a:p>
            <a:pPr marL="0" indent="0">
              <a:lnSpc>
                <a:spcPts val="1500"/>
              </a:lnSpc>
              <a:spcBef>
                <a:spcPts val="200"/>
              </a:spcBef>
              <a:buSzTx/>
              <a:buNone/>
              <a:defRPr b="1">
                <a:solidFill>
                  <a:srgbClr val="FFFFFF"/>
                </a:solidFill>
              </a:defRPr>
            </a:pPr>
            <a:r>
              <a:t>Since there are multiple iscsi daemons that would need to reload the name, it's easier to just reboot to pick up the new name.  Once that's done, we can discover our devices and then login</a:t>
            </a:r>
          </a:p>
        </p:txBody>
      </p:sp>
      <p:sp>
        <p:nvSpPr>
          <p:cNvPr id="248" name="Slide Number Placeholder 6"/>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49" name="Screenshot 2019-03-20 02.57.16.png" descr="Screenshot 2019-03-20 02.57.16.png"/>
          <p:cNvPicPr>
            <a:picLocks noChangeAspect="1"/>
          </p:cNvPicPr>
          <p:nvPr/>
        </p:nvPicPr>
        <p:blipFill>
          <a:blip r:embed="rId2">
            <a:extLst/>
          </a:blip>
          <a:stretch>
            <a:fillRect/>
          </a:stretch>
        </p:blipFill>
        <p:spPr>
          <a:xfrm>
            <a:off x="3704122" y="2265251"/>
            <a:ext cx="7797801" cy="2908301"/>
          </a:xfrm>
          <a:prstGeom prst="rect">
            <a:avLst/>
          </a:prstGeom>
          <a:ln w="12700">
            <a:miter lim="400000"/>
          </a:ln>
        </p:spPr>
      </p:pic>
      <p:pic>
        <p:nvPicPr>
          <p:cNvPr id="250" name="Screenshot 2019-03-20 03.41.53.png" descr="Screenshot 2019-03-20 03.41.53.png"/>
          <p:cNvPicPr>
            <a:picLocks noChangeAspect="1"/>
          </p:cNvPicPr>
          <p:nvPr/>
        </p:nvPicPr>
        <p:blipFill>
          <a:blip r:embed="rId3">
            <a:extLst/>
          </a:blip>
          <a:stretch>
            <a:fillRect/>
          </a:stretch>
        </p:blipFill>
        <p:spPr>
          <a:xfrm>
            <a:off x="3735872" y="2266882"/>
            <a:ext cx="7734301" cy="2882901"/>
          </a:xfrm>
          <a:prstGeom prst="rect">
            <a:avLst/>
          </a:prstGeom>
          <a:ln w="12700">
            <a:miter lim="400000"/>
          </a:ln>
        </p:spPr>
      </p:pic>
      <p:pic>
        <p:nvPicPr>
          <p:cNvPr id="251" name="Screenshot 2019-03-20 03.50.38.png" descr="Screenshot 2019-03-20 03.50.38.png"/>
          <p:cNvPicPr>
            <a:picLocks noChangeAspect="1"/>
          </p:cNvPicPr>
          <p:nvPr/>
        </p:nvPicPr>
        <p:blipFill>
          <a:blip r:embed="rId4">
            <a:extLst/>
          </a:blip>
          <a:stretch>
            <a:fillRect/>
          </a:stretch>
        </p:blipFill>
        <p:spPr>
          <a:xfrm>
            <a:off x="3136578" y="2965271"/>
            <a:ext cx="8932889" cy="148612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24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47">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247">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8" presetID="2" grpId="2" fill="hold">
                                  <p:stCondLst>
                                    <p:cond delay="0"/>
                                  </p:stCondLst>
                                  <p:iterate type="el" backwards="0">
                                    <p:tmAbs val="0"/>
                                  </p:iterate>
                                  <p:childTnLst>
                                    <p:set>
                                      <p:cBhvr>
                                        <p:cTn id="14" fill="hold"/>
                                        <p:tgtEl>
                                          <p:spTgt spid="249"/>
                                        </p:tgtEl>
                                        <p:attrNameLst>
                                          <p:attrName>style.visibility</p:attrName>
                                        </p:attrNameLst>
                                      </p:cBhvr>
                                      <p:to>
                                        <p:strVal val="visible"/>
                                      </p:to>
                                    </p:set>
                                    <p:anim calcmode="lin" valueType="num">
                                      <p:cBhvr>
                                        <p:cTn id="15" dur="1000" fill="hold"/>
                                        <p:tgtEl>
                                          <p:spTgt spid="249"/>
                                        </p:tgtEl>
                                        <p:attrNameLst>
                                          <p:attrName>ppt_x</p:attrName>
                                        </p:attrNameLst>
                                      </p:cBhvr>
                                      <p:tavLst>
                                        <p:tav tm="0">
                                          <p:val>
                                            <p:strVal val="0-#ppt_w/2"/>
                                          </p:val>
                                        </p:tav>
                                        <p:tav tm="100000">
                                          <p:val>
                                            <p:strVal val="#ppt_x"/>
                                          </p:val>
                                        </p:tav>
                                      </p:tavLst>
                                    </p:anim>
                                    <p:anim calcmode="lin" valueType="num">
                                      <p:cBhvr>
                                        <p:cTn id="16" dur="1000" fill="hold"/>
                                        <p:tgtEl>
                                          <p:spTgt spid="24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47">
                                            <p:txEl>
                                              <p:pRg st="2" end="2"/>
                                            </p:txEl>
                                          </p:spTgt>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1" fill="hold">
                                  <p:stCondLst>
                                    <p:cond delay="0"/>
                                  </p:stCondLst>
                                  <p:iterate type="el" backwards="0">
                                    <p:tmAbs val="0"/>
                                  </p:iterate>
                                  <p:childTnLst>
                                    <p:set>
                                      <p:cBhvr>
                                        <p:cTn id="23" fill="hold"/>
                                        <p:tgtEl>
                                          <p:spTgt spid="247">
                                            <p:txEl>
                                              <p:pRg st="3" end="3"/>
                                            </p:txEl>
                                          </p:spTgt>
                                        </p:tgtEl>
                                        <p:attrNameLst>
                                          <p:attrName>style.visibility</p:attrName>
                                        </p:attrNameLst>
                                      </p:cBhvr>
                                      <p:to>
                                        <p:strVal val="visible"/>
                                      </p:to>
                                    </p:set>
                                  </p:childTnLst>
                                </p:cTn>
                              </p:par>
                            </p:childTnLst>
                          </p:cTn>
                        </p:par>
                        <p:par>
                          <p:cTn id="24" fill="hold">
                            <p:stCondLst>
                              <p:cond delay="0"/>
                            </p:stCondLst>
                            <p:childTnLst>
                              <p:par>
                                <p:cTn id="25" presetClass="exit" nodeType="afterEffect" presetSubtype="2" presetID="2" grpId="3" fill="hold">
                                  <p:stCondLst>
                                    <p:cond delay="0"/>
                                  </p:stCondLst>
                                  <p:iterate type="el" backwards="0">
                                    <p:tmAbs val="0"/>
                                  </p:iterate>
                                  <p:childTnLst>
                                    <p:anim calcmode="lin" valueType="num">
                                      <p:cBhvr>
                                        <p:cTn id="26" dur="1000" fill="hold"/>
                                        <p:tgtEl>
                                          <p:spTgt spid="249"/>
                                        </p:tgtEl>
                                        <p:attrNameLst>
                                          <p:attrName>ppt_x</p:attrName>
                                        </p:attrNameLst>
                                      </p:cBhvr>
                                      <p:tavLst>
                                        <p:tav tm="0">
                                          <p:val>
                                            <p:strVal val="ppt_x"/>
                                          </p:val>
                                        </p:tav>
                                        <p:tav tm="100000">
                                          <p:val>
                                            <p:strVal val="1+ppt_w/2"/>
                                          </p:val>
                                        </p:tav>
                                      </p:tavLst>
                                    </p:anim>
                                    <p:anim calcmode="lin" valueType="num">
                                      <p:cBhvr>
                                        <p:cTn id="27" dur="1000" fill="hold"/>
                                        <p:tgtEl>
                                          <p:spTgt spid="249"/>
                                        </p:tgtEl>
                                        <p:attrNameLst>
                                          <p:attrName>ppt_y</p:attrName>
                                        </p:attrNameLst>
                                      </p:cBhvr>
                                      <p:tavLst>
                                        <p:tav tm="0">
                                          <p:val>
                                            <p:strVal val="ppt_y"/>
                                          </p:val>
                                        </p:tav>
                                        <p:tav tm="100000">
                                          <p:val>
                                            <p:strVal val="ppt_y"/>
                                          </p:val>
                                        </p:tav>
                                      </p:tavLst>
                                    </p:anim>
                                    <p:set>
                                      <p:cBhvr>
                                        <p:cTn id="28" fill="hold">
                                          <p:stCondLst>
                                            <p:cond delay="999"/>
                                          </p:stCondLst>
                                        </p:cTn>
                                        <p:tgtEl>
                                          <p:spTgt spid="249"/>
                                        </p:tgtEl>
                                        <p:attrNameLst>
                                          <p:attrName>style.visibility</p:attrName>
                                        </p:attrNameLst>
                                      </p:cBhvr>
                                      <p:to>
                                        <p:strVal val="hidden"/>
                                      </p:to>
                                    </p:set>
                                  </p:childTnLst>
                                </p:cTn>
                              </p:par>
                            </p:childTnLst>
                          </p:cTn>
                        </p:par>
                        <p:par>
                          <p:cTn id="29" fill="hold">
                            <p:stCondLst>
                              <p:cond delay="1000"/>
                            </p:stCondLst>
                            <p:childTnLst>
                              <p:par>
                                <p:cTn id="30" presetClass="entr" nodeType="afterEffect" presetSubtype="8" presetID="2" grpId="4" fill="hold">
                                  <p:stCondLst>
                                    <p:cond delay="0"/>
                                  </p:stCondLst>
                                  <p:iterate type="el" backwards="0">
                                    <p:tmAbs val="0"/>
                                  </p:iterate>
                                  <p:childTnLst>
                                    <p:set>
                                      <p:cBhvr>
                                        <p:cTn id="31" fill="hold"/>
                                        <p:tgtEl>
                                          <p:spTgt spid="250"/>
                                        </p:tgtEl>
                                        <p:attrNameLst>
                                          <p:attrName>style.visibility</p:attrName>
                                        </p:attrNameLst>
                                      </p:cBhvr>
                                      <p:to>
                                        <p:strVal val="visible"/>
                                      </p:to>
                                    </p:set>
                                    <p:anim calcmode="lin" valueType="num">
                                      <p:cBhvr>
                                        <p:cTn id="32" dur="1000" fill="hold"/>
                                        <p:tgtEl>
                                          <p:spTgt spid="250"/>
                                        </p:tgtEl>
                                        <p:attrNameLst>
                                          <p:attrName>ppt_x</p:attrName>
                                        </p:attrNameLst>
                                      </p:cBhvr>
                                      <p:tavLst>
                                        <p:tav tm="0">
                                          <p:val>
                                            <p:strVal val="0-#ppt_w/2"/>
                                          </p:val>
                                        </p:tav>
                                        <p:tav tm="100000">
                                          <p:val>
                                            <p:strVal val="#ppt_x"/>
                                          </p:val>
                                        </p:tav>
                                      </p:tavLst>
                                    </p:anim>
                                    <p:anim calcmode="lin" valueType="num">
                                      <p:cBhvr>
                                        <p:cTn id="33" dur="1000" fill="hold"/>
                                        <p:tgtEl>
                                          <p:spTgt spid="25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0" presetID="1" grpId="1" fill="hold">
                                  <p:stCondLst>
                                    <p:cond delay="0"/>
                                  </p:stCondLst>
                                  <p:iterate type="el" backwards="0">
                                    <p:tmAbs val="0"/>
                                  </p:iterate>
                                  <p:childTnLst>
                                    <p:set>
                                      <p:cBhvr>
                                        <p:cTn id="37" fill="hold"/>
                                        <p:tgtEl>
                                          <p:spTgt spid="247">
                                            <p:txEl>
                                              <p:pRg st="4" end="4"/>
                                            </p:txEl>
                                          </p:spTgt>
                                        </p:tgtEl>
                                        <p:attrNameLst>
                                          <p:attrName>style.visibility</p:attrName>
                                        </p:attrNameLst>
                                      </p:cBhvr>
                                      <p:to>
                                        <p:strVal val="visible"/>
                                      </p:to>
                                    </p:set>
                                  </p:childTnLst>
                                </p:cTn>
                              </p:par>
                            </p:childTnLst>
                          </p:cTn>
                        </p:par>
                        <p:par>
                          <p:cTn id="38" fill="hold">
                            <p:stCondLst>
                              <p:cond delay="0"/>
                            </p:stCondLst>
                            <p:childTnLst>
                              <p:par>
                                <p:cTn id="39" presetClass="exit" nodeType="afterEffect" presetSubtype="2" presetID="2" grpId="5" fill="hold">
                                  <p:stCondLst>
                                    <p:cond delay="0"/>
                                  </p:stCondLst>
                                  <p:iterate type="el" backwards="0">
                                    <p:tmAbs val="0"/>
                                  </p:iterate>
                                  <p:childTnLst>
                                    <p:anim calcmode="lin" valueType="num">
                                      <p:cBhvr>
                                        <p:cTn id="40" dur="1000" fill="hold"/>
                                        <p:tgtEl>
                                          <p:spTgt spid="250"/>
                                        </p:tgtEl>
                                        <p:attrNameLst>
                                          <p:attrName>ppt_x</p:attrName>
                                        </p:attrNameLst>
                                      </p:cBhvr>
                                      <p:tavLst>
                                        <p:tav tm="0">
                                          <p:val>
                                            <p:strVal val="ppt_x"/>
                                          </p:val>
                                        </p:tav>
                                        <p:tav tm="100000">
                                          <p:val>
                                            <p:strVal val="1+ppt_w/2"/>
                                          </p:val>
                                        </p:tav>
                                      </p:tavLst>
                                    </p:anim>
                                    <p:anim calcmode="lin" valueType="num">
                                      <p:cBhvr>
                                        <p:cTn id="41" dur="1000" fill="hold"/>
                                        <p:tgtEl>
                                          <p:spTgt spid="250"/>
                                        </p:tgtEl>
                                        <p:attrNameLst>
                                          <p:attrName>ppt_y</p:attrName>
                                        </p:attrNameLst>
                                      </p:cBhvr>
                                      <p:tavLst>
                                        <p:tav tm="0">
                                          <p:val>
                                            <p:strVal val="ppt_y"/>
                                          </p:val>
                                        </p:tav>
                                        <p:tav tm="100000">
                                          <p:val>
                                            <p:strVal val="ppt_y"/>
                                          </p:val>
                                        </p:tav>
                                      </p:tavLst>
                                    </p:anim>
                                    <p:set>
                                      <p:cBhvr>
                                        <p:cTn id="42" fill="hold">
                                          <p:stCondLst>
                                            <p:cond delay="999"/>
                                          </p:stCondLst>
                                        </p:cTn>
                                        <p:tgtEl>
                                          <p:spTgt spid="250"/>
                                        </p:tgtEl>
                                        <p:attrNameLst>
                                          <p:attrName>style.visibility</p:attrName>
                                        </p:attrNameLst>
                                      </p:cBhvr>
                                      <p:to>
                                        <p:strVal val="hidden"/>
                                      </p:to>
                                    </p:set>
                                  </p:childTnLst>
                                </p:cTn>
                              </p:par>
                            </p:childTnLst>
                          </p:cTn>
                        </p:par>
                        <p:par>
                          <p:cTn id="43" fill="hold">
                            <p:stCondLst>
                              <p:cond delay="1000"/>
                            </p:stCondLst>
                            <p:childTnLst>
                              <p:par>
                                <p:cTn id="44" presetClass="entr" nodeType="afterEffect" presetSubtype="8" presetID="2" grpId="6" fill="hold">
                                  <p:stCondLst>
                                    <p:cond delay="0"/>
                                  </p:stCondLst>
                                  <p:iterate type="el" backwards="0">
                                    <p:tmAbs val="0"/>
                                  </p:iterate>
                                  <p:childTnLst>
                                    <p:set>
                                      <p:cBhvr>
                                        <p:cTn id="45" fill="hold"/>
                                        <p:tgtEl>
                                          <p:spTgt spid="251"/>
                                        </p:tgtEl>
                                        <p:attrNameLst>
                                          <p:attrName>style.visibility</p:attrName>
                                        </p:attrNameLst>
                                      </p:cBhvr>
                                      <p:to>
                                        <p:strVal val="visible"/>
                                      </p:to>
                                    </p:set>
                                    <p:anim calcmode="lin" valueType="num">
                                      <p:cBhvr>
                                        <p:cTn id="46" dur="1000" fill="hold"/>
                                        <p:tgtEl>
                                          <p:spTgt spid="251"/>
                                        </p:tgtEl>
                                        <p:attrNameLst>
                                          <p:attrName>ppt_x</p:attrName>
                                        </p:attrNameLst>
                                      </p:cBhvr>
                                      <p:tavLst>
                                        <p:tav tm="0">
                                          <p:val>
                                            <p:strVal val="0-#ppt_w/2"/>
                                          </p:val>
                                        </p:tav>
                                        <p:tav tm="100000">
                                          <p:val>
                                            <p:strVal val="#ppt_x"/>
                                          </p:val>
                                        </p:tav>
                                      </p:tavLst>
                                    </p:anim>
                                    <p:anim calcmode="lin" valueType="num">
                                      <p:cBhvr>
                                        <p:cTn id="47" dur="1000" fill="hold"/>
                                        <p:tgtEl>
                                          <p:spTgt spid="2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9" grpId="2"/>
      <p:bldP build="whole" bldLvl="1" animBg="1" rev="0" advAuto="0" spid="249" grpId="3"/>
      <p:bldP build="p" bldLvl="5" animBg="1" rev="0" advAuto="0" spid="247" grpId="1"/>
      <p:bldP build="whole" bldLvl="1" animBg="1" rev="0" advAuto="0" spid="250" grpId="5"/>
      <p:bldP build="whole" bldLvl="1" animBg="1" rev="0" advAuto="0" spid="251" grpId="6"/>
      <p:bldP build="whole" bldLvl="1" animBg="1" rev="0" advAuto="0" spid="250" grpId="4"/>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Footer Placeholder 8"/>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254" name="Title 3"/>
          <p:cNvSpPr txBox="1"/>
          <p:nvPr>
            <p:ph type="title"/>
          </p:nvPr>
        </p:nvSpPr>
        <p:spPr>
          <a:xfrm>
            <a:off x="609600" y="253294"/>
            <a:ext cx="10972800" cy="419032"/>
          </a:xfrm>
          <a:prstGeom prst="rect">
            <a:avLst/>
          </a:prstGeom>
        </p:spPr>
        <p:txBody>
          <a:bodyPr/>
          <a:lstStyle/>
          <a:p>
            <a:pPr lvl="2" defTabSz="338327">
              <a:defRPr sz="2294"/>
            </a:pPr>
            <a:r>
              <a:t>iser</a:t>
            </a:r>
          </a:p>
        </p:txBody>
      </p:sp>
      <p:sp>
        <p:nvSpPr>
          <p:cNvPr id="255" name="Content Placeholder 5"/>
          <p:cNvSpPr txBox="1"/>
          <p:nvPr/>
        </p:nvSpPr>
        <p:spPr>
          <a:xfrm>
            <a:off x="609600" y="672326"/>
            <a:ext cx="10972800" cy="3947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defRPr b="1">
                <a:solidFill>
                  <a:srgbClr val="FFFFFF"/>
                </a:solidFill>
                <a:latin typeface="Arial Narrow"/>
                <a:ea typeface="Arial Narrow"/>
                <a:cs typeface="Arial Narrow"/>
                <a:sym typeface="Arial Narrow"/>
              </a:defRPr>
            </a:lvl1pPr>
          </a:lstStyle>
          <a:p>
            <a:pPr/>
            <a:r>
              <a:t>Setting up the iSER client</a:t>
            </a:r>
          </a:p>
        </p:txBody>
      </p:sp>
      <p:sp>
        <p:nvSpPr>
          <p:cNvPr id="256" name="Text Placeholder 9"/>
          <p:cNvSpPr/>
          <p:nvPr>
            <p:ph type="body" idx="13"/>
          </p:nvPr>
        </p:nvSpPr>
        <p:spPr>
          <a:prstGeom prst="rect">
            <a:avLst/>
          </a:prstGeom>
          <a:extLst>
            <a:ext uri="{C572A759-6A51-4108-AA02-DFA0A04FC94B}">
              <ma14:wrappingTextBoxFlag xmlns:ma14="http://schemas.microsoft.com/office/mac/drawingml/2011/main" val="1"/>
            </a:ext>
          </a:extLst>
        </p:spPr>
        <p:txBody>
          <a:bodyPr anchor="t"/>
          <a:lstStyle/>
          <a:p>
            <a:pPr marL="0" indent="0" defTabSz="388620">
              <a:lnSpc>
                <a:spcPts val="1200"/>
              </a:lnSpc>
              <a:spcBef>
                <a:spcPts val="200"/>
              </a:spcBef>
              <a:buSzTx/>
              <a:buNone/>
              <a:defRPr b="1" sz="1360">
                <a:solidFill>
                  <a:srgbClr val="FFFFFF"/>
                </a:solidFill>
              </a:defRPr>
            </a:pPr>
            <a:r>
              <a:t>Optionally:</a:t>
            </a:r>
          </a:p>
          <a:p>
            <a:pPr marL="0" indent="0" defTabSz="388620">
              <a:lnSpc>
                <a:spcPts val="1200"/>
              </a:lnSpc>
              <a:spcBef>
                <a:spcPts val="200"/>
              </a:spcBef>
              <a:buSzTx/>
              <a:buNone/>
              <a:defRPr b="1" sz="1360">
                <a:solidFill>
                  <a:srgbClr val="FFFFFF"/>
                </a:solidFill>
              </a:defRPr>
            </a:pPr>
          </a:p>
          <a:p>
            <a:pPr marL="0" indent="0" defTabSz="388620">
              <a:lnSpc>
                <a:spcPts val="1200"/>
              </a:lnSpc>
              <a:spcBef>
                <a:spcPts val="200"/>
              </a:spcBef>
              <a:buSzTx/>
              <a:buNone/>
              <a:defRPr b="1" sz="1360">
                <a:solidFill>
                  <a:srgbClr val="FFFFFF"/>
                </a:solidFill>
              </a:defRPr>
            </a:pPr>
            <a:r>
              <a:t>You should now have a /dev/sdb device on each client machine once the iscsi login has been performed.  You can create a filesystem on that device and make a mountpoint for it in /srv</a:t>
            </a:r>
          </a:p>
          <a:p>
            <a:pPr marL="0" indent="0" defTabSz="388620">
              <a:lnSpc>
                <a:spcPts val="1200"/>
              </a:lnSpc>
              <a:spcBef>
                <a:spcPts val="200"/>
              </a:spcBef>
              <a:buSzTx/>
              <a:buNone/>
              <a:defRPr b="1" sz="1360">
                <a:solidFill>
                  <a:srgbClr val="FFFFFF"/>
                </a:solidFill>
              </a:defRPr>
            </a:pPr>
          </a:p>
          <a:p>
            <a:pPr marL="0" indent="0" defTabSz="388620">
              <a:lnSpc>
                <a:spcPts val="1200"/>
              </a:lnSpc>
              <a:spcBef>
                <a:spcPts val="200"/>
              </a:spcBef>
              <a:buSzTx/>
              <a:buNone/>
              <a:defRPr b="1" sz="1360">
                <a:solidFill>
                  <a:srgbClr val="FFFFFF"/>
                </a:solidFill>
              </a:defRPr>
            </a:pPr>
            <a:r>
              <a:t>Then use the filesystem label as the device in /etc/fstab</a:t>
            </a:r>
          </a:p>
          <a:p>
            <a:pPr marL="0" indent="0" defTabSz="388620">
              <a:lnSpc>
                <a:spcPts val="1200"/>
              </a:lnSpc>
              <a:spcBef>
                <a:spcPts val="200"/>
              </a:spcBef>
              <a:buSzTx/>
              <a:buNone/>
              <a:defRPr b="1" sz="1360">
                <a:solidFill>
                  <a:srgbClr val="FFFFFF"/>
                </a:solidFill>
              </a:defRPr>
            </a:pPr>
          </a:p>
          <a:p>
            <a:pPr marL="0" indent="0" defTabSz="388620">
              <a:lnSpc>
                <a:spcPts val="1200"/>
              </a:lnSpc>
              <a:spcBef>
                <a:spcPts val="200"/>
              </a:spcBef>
              <a:buSzTx/>
              <a:buNone/>
              <a:defRPr b="1" sz="1360">
                <a:solidFill>
                  <a:srgbClr val="FFFFFF"/>
                </a:solidFill>
              </a:defRPr>
            </a:pPr>
            <a:r>
              <a:t>And your new iSER device should automount at each reboot.  But it might not :-(. Why?  Because /etc/rc.d/rc.local...the lateness of the rc.local ordering is causing things to not autoload reliably.  So it is safe to add a mount and iscsi login command to rc.local after our rxe_cfg start commnd to make things automount</a:t>
            </a:r>
          </a:p>
        </p:txBody>
      </p:sp>
      <p:sp>
        <p:nvSpPr>
          <p:cNvPr id="257" name="Slide Number Placeholder 6"/>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58" name="Screenshot 2019-03-20 04.08.52.png" descr="Screenshot 2019-03-20 04.08.52.png"/>
          <p:cNvPicPr>
            <a:picLocks noChangeAspect="1"/>
          </p:cNvPicPr>
          <p:nvPr/>
        </p:nvPicPr>
        <p:blipFill>
          <a:blip r:embed="rId2">
            <a:extLst/>
          </a:blip>
          <a:stretch>
            <a:fillRect/>
          </a:stretch>
        </p:blipFill>
        <p:spPr>
          <a:xfrm>
            <a:off x="3192212" y="2216838"/>
            <a:ext cx="8881395" cy="2982990"/>
          </a:xfrm>
          <a:prstGeom prst="rect">
            <a:avLst/>
          </a:prstGeom>
          <a:ln w="12700">
            <a:miter lim="400000"/>
          </a:ln>
        </p:spPr>
      </p:pic>
      <p:pic>
        <p:nvPicPr>
          <p:cNvPr id="259" name="Screenshot 2019-03-20 04.09.35.png" descr="Screenshot 2019-03-20 04.09.35.png"/>
          <p:cNvPicPr>
            <a:picLocks noChangeAspect="1"/>
          </p:cNvPicPr>
          <p:nvPr/>
        </p:nvPicPr>
        <p:blipFill>
          <a:blip r:embed="rId3">
            <a:extLst/>
          </a:blip>
          <a:stretch>
            <a:fillRect/>
          </a:stretch>
        </p:blipFill>
        <p:spPr>
          <a:xfrm>
            <a:off x="3810209" y="3122501"/>
            <a:ext cx="7645401" cy="1193801"/>
          </a:xfrm>
          <a:prstGeom prst="rect">
            <a:avLst/>
          </a:prstGeom>
          <a:ln w="12700">
            <a:miter lim="400000"/>
          </a:ln>
        </p:spPr>
      </p:pic>
      <p:pic>
        <p:nvPicPr>
          <p:cNvPr id="260" name="Screenshot 2019-03-20 04.43.44.png" descr="Screenshot 2019-03-20 04.43.44.png"/>
          <p:cNvPicPr>
            <a:picLocks noChangeAspect="1"/>
          </p:cNvPicPr>
          <p:nvPr/>
        </p:nvPicPr>
        <p:blipFill>
          <a:blip r:embed="rId4">
            <a:extLst/>
          </a:blip>
          <a:stretch>
            <a:fillRect/>
          </a:stretch>
        </p:blipFill>
        <p:spPr>
          <a:xfrm>
            <a:off x="5829509" y="2862151"/>
            <a:ext cx="3606801" cy="1714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25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56">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256">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0" presetID="1" grpId="1" fill="hold">
                                  <p:stCondLst>
                                    <p:cond delay="0"/>
                                  </p:stCondLst>
                                  <p:iterate type="el" backwards="0">
                                    <p:tmAbs val="0"/>
                                  </p:iterate>
                                  <p:childTnLst>
                                    <p:set>
                                      <p:cBhvr>
                                        <p:cTn id="14" fill="hold"/>
                                        <p:tgtEl>
                                          <p:spTgt spid="256">
                                            <p:txEl>
                                              <p:pRg st="2" end="2"/>
                                            </p:txEl>
                                          </p:spTgt>
                                        </p:tgtEl>
                                        <p:attrNameLst>
                                          <p:attrName>style.visibility</p:attrName>
                                        </p:attrNameLst>
                                      </p:cBhvr>
                                      <p:to>
                                        <p:strVal val="visible"/>
                                      </p:to>
                                    </p:set>
                                  </p:childTnLst>
                                </p:cTn>
                              </p:par>
                            </p:childTnLst>
                          </p:cTn>
                        </p:par>
                        <p:par>
                          <p:cTn id="15" fill="hold">
                            <p:stCondLst>
                              <p:cond delay="0"/>
                            </p:stCondLst>
                            <p:childTnLst>
                              <p:par>
                                <p:cTn id="16" presetClass="entr" nodeType="afterEffect" presetSubtype="0" presetID="1" grpId="1" fill="hold">
                                  <p:stCondLst>
                                    <p:cond delay="0"/>
                                  </p:stCondLst>
                                  <p:iterate type="el" backwards="0">
                                    <p:tmAbs val="0"/>
                                  </p:iterate>
                                  <p:childTnLst>
                                    <p:set>
                                      <p:cBhvr>
                                        <p:cTn id="17" fill="hold"/>
                                        <p:tgtEl>
                                          <p:spTgt spid="256">
                                            <p:txEl>
                                              <p:pRg st="3" end="3"/>
                                            </p:txEl>
                                          </p:spTgt>
                                        </p:tgtEl>
                                        <p:attrNameLst>
                                          <p:attrName>style.visibility</p:attrName>
                                        </p:attrNameLst>
                                      </p:cBhvr>
                                      <p:to>
                                        <p:strVal val="visible"/>
                                      </p:to>
                                    </p:set>
                                  </p:childTnLst>
                                </p:cTn>
                              </p:par>
                            </p:childTnLst>
                          </p:cTn>
                        </p:par>
                        <p:par>
                          <p:cTn id="18" fill="hold">
                            <p:stCondLst>
                              <p:cond delay="0"/>
                            </p:stCondLst>
                            <p:childTnLst>
                              <p:par>
                                <p:cTn id="19" presetClass="entr" nodeType="afterEffect" presetSubtype="8" presetID="2" grpId="2" fill="hold">
                                  <p:stCondLst>
                                    <p:cond delay="0"/>
                                  </p:stCondLst>
                                  <p:iterate type="el" backwards="0">
                                    <p:tmAbs val="0"/>
                                  </p:iterate>
                                  <p:childTnLst>
                                    <p:set>
                                      <p:cBhvr>
                                        <p:cTn id="20" fill="hold"/>
                                        <p:tgtEl>
                                          <p:spTgt spid="258"/>
                                        </p:tgtEl>
                                        <p:attrNameLst>
                                          <p:attrName>style.visibility</p:attrName>
                                        </p:attrNameLst>
                                      </p:cBhvr>
                                      <p:to>
                                        <p:strVal val="visible"/>
                                      </p:to>
                                    </p:set>
                                    <p:anim calcmode="lin" valueType="num">
                                      <p:cBhvr>
                                        <p:cTn id="21" dur="1000" fill="hold"/>
                                        <p:tgtEl>
                                          <p:spTgt spid="258"/>
                                        </p:tgtEl>
                                        <p:attrNameLst>
                                          <p:attrName>ppt_x</p:attrName>
                                        </p:attrNameLst>
                                      </p:cBhvr>
                                      <p:tavLst>
                                        <p:tav tm="0">
                                          <p:val>
                                            <p:strVal val="0-#ppt_w/2"/>
                                          </p:val>
                                        </p:tav>
                                        <p:tav tm="100000">
                                          <p:val>
                                            <p:strVal val="#ppt_x"/>
                                          </p:val>
                                        </p:tav>
                                      </p:tavLst>
                                    </p:anim>
                                    <p:anim calcmode="lin" valueType="num">
                                      <p:cBhvr>
                                        <p:cTn id="22" dur="1000" fill="hold"/>
                                        <p:tgtEl>
                                          <p:spTgt spid="25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256">
                                            <p:txEl>
                                              <p:pRg st="4" end="4"/>
                                            </p:txEl>
                                          </p:spTgt>
                                        </p:tgtEl>
                                        <p:attrNameLst>
                                          <p:attrName>style.visibility</p:attrName>
                                        </p:attrNameLst>
                                      </p:cBhvr>
                                      <p:to>
                                        <p:strVal val="visible"/>
                                      </p:to>
                                    </p:set>
                                  </p:childTnLst>
                                </p:cTn>
                              </p:par>
                            </p:childTnLst>
                          </p:cTn>
                        </p:par>
                        <p:par>
                          <p:cTn id="27" fill="hold">
                            <p:stCondLst>
                              <p:cond delay="0"/>
                            </p:stCondLst>
                            <p:childTnLst>
                              <p:par>
                                <p:cTn id="28" presetClass="entr" nodeType="afterEffect" presetSubtype="0" presetID="1" grpId="1" fill="hold">
                                  <p:stCondLst>
                                    <p:cond delay="0"/>
                                  </p:stCondLst>
                                  <p:iterate type="el" backwards="0">
                                    <p:tmAbs val="0"/>
                                  </p:iterate>
                                  <p:childTnLst>
                                    <p:set>
                                      <p:cBhvr>
                                        <p:cTn id="29" fill="hold"/>
                                        <p:tgtEl>
                                          <p:spTgt spid="256">
                                            <p:txEl>
                                              <p:pRg st="5" end="5"/>
                                            </p:txEl>
                                          </p:spTgt>
                                        </p:tgtEl>
                                        <p:attrNameLst>
                                          <p:attrName>style.visibility</p:attrName>
                                        </p:attrNameLst>
                                      </p:cBhvr>
                                      <p:to>
                                        <p:strVal val="visible"/>
                                      </p:to>
                                    </p:set>
                                  </p:childTnLst>
                                </p:cTn>
                              </p:par>
                            </p:childTnLst>
                          </p:cTn>
                        </p:par>
                        <p:par>
                          <p:cTn id="30" fill="hold">
                            <p:stCondLst>
                              <p:cond delay="0"/>
                            </p:stCondLst>
                            <p:childTnLst>
                              <p:par>
                                <p:cTn id="31" presetClass="exit" nodeType="afterEffect" presetSubtype="2" presetID="2" grpId="3" fill="hold">
                                  <p:stCondLst>
                                    <p:cond delay="0"/>
                                  </p:stCondLst>
                                  <p:iterate type="el" backwards="0">
                                    <p:tmAbs val="0"/>
                                  </p:iterate>
                                  <p:childTnLst>
                                    <p:anim calcmode="lin" valueType="num">
                                      <p:cBhvr>
                                        <p:cTn id="32" dur="1000" fill="hold"/>
                                        <p:tgtEl>
                                          <p:spTgt spid="258"/>
                                        </p:tgtEl>
                                        <p:attrNameLst>
                                          <p:attrName>ppt_x</p:attrName>
                                        </p:attrNameLst>
                                      </p:cBhvr>
                                      <p:tavLst>
                                        <p:tav tm="0">
                                          <p:val>
                                            <p:strVal val="ppt_x"/>
                                          </p:val>
                                        </p:tav>
                                        <p:tav tm="100000">
                                          <p:val>
                                            <p:strVal val="1+ppt_w/2"/>
                                          </p:val>
                                        </p:tav>
                                      </p:tavLst>
                                    </p:anim>
                                    <p:anim calcmode="lin" valueType="num">
                                      <p:cBhvr>
                                        <p:cTn id="33" dur="1000" fill="hold"/>
                                        <p:tgtEl>
                                          <p:spTgt spid="258"/>
                                        </p:tgtEl>
                                        <p:attrNameLst>
                                          <p:attrName>ppt_y</p:attrName>
                                        </p:attrNameLst>
                                      </p:cBhvr>
                                      <p:tavLst>
                                        <p:tav tm="0">
                                          <p:val>
                                            <p:strVal val="ppt_y"/>
                                          </p:val>
                                        </p:tav>
                                        <p:tav tm="100000">
                                          <p:val>
                                            <p:strVal val="ppt_y"/>
                                          </p:val>
                                        </p:tav>
                                      </p:tavLst>
                                    </p:anim>
                                    <p:set>
                                      <p:cBhvr>
                                        <p:cTn id="34" fill="hold">
                                          <p:stCondLst>
                                            <p:cond delay="999"/>
                                          </p:stCondLst>
                                        </p:cTn>
                                        <p:tgtEl>
                                          <p:spTgt spid="258"/>
                                        </p:tgtEl>
                                        <p:attrNameLst>
                                          <p:attrName>style.visibility</p:attrName>
                                        </p:attrNameLst>
                                      </p:cBhvr>
                                      <p:to>
                                        <p:strVal val="hidden"/>
                                      </p:to>
                                    </p:set>
                                  </p:childTnLst>
                                </p:cTn>
                              </p:par>
                            </p:childTnLst>
                          </p:cTn>
                        </p:par>
                        <p:par>
                          <p:cTn id="35" fill="hold">
                            <p:stCondLst>
                              <p:cond delay="1000"/>
                            </p:stCondLst>
                            <p:childTnLst>
                              <p:par>
                                <p:cTn id="36" presetClass="entr" nodeType="afterEffect" presetSubtype="8" presetID="2" grpId="4" fill="hold">
                                  <p:stCondLst>
                                    <p:cond delay="0"/>
                                  </p:stCondLst>
                                  <p:iterate type="el" backwards="0">
                                    <p:tmAbs val="0"/>
                                  </p:iterate>
                                  <p:childTnLst>
                                    <p:set>
                                      <p:cBhvr>
                                        <p:cTn id="37" fill="hold"/>
                                        <p:tgtEl>
                                          <p:spTgt spid="259"/>
                                        </p:tgtEl>
                                        <p:attrNameLst>
                                          <p:attrName>style.visibility</p:attrName>
                                        </p:attrNameLst>
                                      </p:cBhvr>
                                      <p:to>
                                        <p:strVal val="visible"/>
                                      </p:to>
                                    </p:set>
                                    <p:anim calcmode="lin" valueType="num">
                                      <p:cBhvr>
                                        <p:cTn id="38" dur="1000" fill="hold"/>
                                        <p:tgtEl>
                                          <p:spTgt spid="259"/>
                                        </p:tgtEl>
                                        <p:attrNameLst>
                                          <p:attrName>ppt_x</p:attrName>
                                        </p:attrNameLst>
                                      </p:cBhvr>
                                      <p:tavLst>
                                        <p:tav tm="0">
                                          <p:val>
                                            <p:strVal val="0-#ppt_w/2"/>
                                          </p:val>
                                        </p:tav>
                                        <p:tav tm="100000">
                                          <p:val>
                                            <p:strVal val="#ppt_x"/>
                                          </p:val>
                                        </p:tav>
                                      </p:tavLst>
                                    </p:anim>
                                    <p:anim calcmode="lin" valueType="num">
                                      <p:cBhvr>
                                        <p:cTn id="39" dur="1000" fill="hold"/>
                                        <p:tgtEl>
                                          <p:spTgt spid="259"/>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0" presetID="1" grpId="1" fill="hold">
                                  <p:stCondLst>
                                    <p:cond delay="0"/>
                                  </p:stCondLst>
                                  <p:iterate type="el" backwards="0">
                                    <p:tmAbs val="0"/>
                                  </p:iterate>
                                  <p:childTnLst>
                                    <p:set>
                                      <p:cBhvr>
                                        <p:cTn id="43" fill="hold"/>
                                        <p:tgtEl>
                                          <p:spTgt spid="256">
                                            <p:txEl>
                                              <p:pRg st="6" end="6"/>
                                            </p:txEl>
                                          </p:spTgt>
                                        </p:tgtEl>
                                        <p:attrNameLst>
                                          <p:attrName>style.visibility</p:attrName>
                                        </p:attrNameLst>
                                      </p:cBhvr>
                                      <p:to>
                                        <p:strVal val="visible"/>
                                      </p:to>
                                    </p:set>
                                  </p:childTnLst>
                                </p:cTn>
                              </p:par>
                            </p:childTnLst>
                          </p:cTn>
                        </p:par>
                        <p:par>
                          <p:cTn id="44" fill="hold">
                            <p:stCondLst>
                              <p:cond delay="0"/>
                            </p:stCondLst>
                            <p:childTnLst>
                              <p:par>
                                <p:cTn id="45" presetClass="exit" nodeType="afterEffect" presetSubtype="2" presetID="2" grpId="5" fill="hold">
                                  <p:stCondLst>
                                    <p:cond delay="0"/>
                                  </p:stCondLst>
                                  <p:iterate type="el" backwards="0">
                                    <p:tmAbs val="0"/>
                                  </p:iterate>
                                  <p:childTnLst>
                                    <p:anim calcmode="lin" valueType="num">
                                      <p:cBhvr>
                                        <p:cTn id="46" dur="1000" fill="hold"/>
                                        <p:tgtEl>
                                          <p:spTgt spid="259"/>
                                        </p:tgtEl>
                                        <p:attrNameLst>
                                          <p:attrName>ppt_x</p:attrName>
                                        </p:attrNameLst>
                                      </p:cBhvr>
                                      <p:tavLst>
                                        <p:tav tm="0">
                                          <p:val>
                                            <p:strVal val="ppt_x"/>
                                          </p:val>
                                        </p:tav>
                                        <p:tav tm="100000">
                                          <p:val>
                                            <p:strVal val="1+ppt_w/2"/>
                                          </p:val>
                                        </p:tav>
                                      </p:tavLst>
                                    </p:anim>
                                    <p:anim calcmode="lin" valueType="num">
                                      <p:cBhvr>
                                        <p:cTn id="47" dur="1000" fill="hold"/>
                                        <p:tgtEl>
                                          <p:spTgt spid="259"/>
                                        </p:tgtEl>
                                        <p:attrNameLst>
                                          <p:attrName>ppt_y</p:attrName>
                                        </p:attrNameLst>
                                      </p:cBhvr>
                                      <p:tavLst>
                                        <p:tav tm="0">
                                          <p:val>
                                            <p:strVal val="ppt_y"/>
                                          </p:val>
                                        </p:tav>
                                        <p:tav tm="100000">
                                          <p:val>
                                            <p:strVal val="ppt_y"/>
                                          </p:val>
                                        </p:tav>
                                      </p:tavLst>
                                    </p:anim>
                                    <p:set>
                                      <p:cBhvr>
                                        <p:cTn id="48" fill="hold">
                                          <p:stCondLst>
                                            <p:cond delay="999"/>
                                          </p:stCondLst>
                                        </p:cTn>
                                        <p:tgtEl>
                                          <p:spTgt spid="259"/>
                                        </p:tgtEl>
                                        <p:attrNameLst>
                                          <p:attrName>style.visibility</p:attrName>
                                        </p:attrNameLst>
                                      </p:cBhvr>
                                      <p:to>
                                        <p:strVal val="hidden"/>
                                      </p:to>
                                    </p:set>
                                  </p:childTnLst>
                                </p:cTn>
                              </p:par>
                            </p:childTnLst>
                          </p:cTn>
                        </p:par>
                        <p:par>
                          <p:cTn id="49" fill="hold">
                            <p:stCondLst>
                              <p:cond delay="1000"/>
                            </p:stCondLst>
                            <p:childTnLst>
                              <p:par>
                                <p:cTn id="50" presetClass="entr" nodeType="afterEffect" presetSubtype="8" presetID="2" grpId="6" fill="hold">
                                  <p:stCondLst>
                                    <p:cond delay="0"/>
                                  </p:stCondLst>
                                  <p:iterate type="el" backwards="0">
                                    <p:tmAbs val="0"/>
                                  </p:iterate>
                                  <p:childTnLst>
                                    <p:set>
                                      <p:cBhvr>
                                        <p:cTn id="51" fill="hold"/>
                                        <p:tgtEl>
                                          <p:spTgt spid="260"/>
                                        </p:tgtEl>
                                        <p:attrNameLst>
                                          <p:attrName>style.visibility</p:attrName>
                                        </p:attrNameLst>
                                      </p:cBhvr>
                                      <p:to>
                                        <p:strVal val="visible"/>
                                      </p:to>
                                    </p:set>
                                    <p:anim calcmode="lin" valueType="num">
                                      <p:cBhvr>
                                        <p:cTn id="52" dur="1000" fill="hold"/>
                                        <p:tgtEl>
                                          <p:spTgt spid="260"/>
                                        </p:tgtEl>
                                        <p:attrNameLst>
                                          <p:attrName>ppt_x</p:attrName>
                                        </p:attrNameLst>
                                      </p:cBhvr>
                                      <p:tavLst>
                                        <p:tav tm="0">
                                          <p:val>
                                            <p:strVal val="0-#ppt_w/2"/>
                                          </p:val>
                                        </p:tav>
                                        <p:tav tm="100000">
                                          <p:val>
                                            <p:strVal val="#ppt_x"/>
                                          </p:val>
                                        </p:tav>
                                      </p:tavLst>
                                    </p:anim>
                                    <p:anim calcmode="lin" valueType="num">
                                      <p:cBhvr>
                                        <p:cTn id="53" dur="1000" fill="hold"/>
                                        <p:tgtEl>
                                          <p:spTgt spid="2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8" grpId="2"/>
      <p:bldP build="p" bldLvl="5" animBg="1" rev="0" advAuto="0" spid="256" grpId="1"/>
      <p:bldP build="whole" bldLvl="1" animBg="1" rev="0" advAuto="0" spid="258" grpId="3"/>
      <p:bldP build="whole" bldLvl="1" animBg="1" rev="0" advAuto="0" spid="259" grpId="4"/>
      <p:bldP build="whole" bldLvl="1" animBg="1" rev="0" advAuto="0" spid="259" grpId="5"/>
      <p:bldP build="whole" bldLvl="1" animBg="1" rev="0" advAuto="0" spid="260" grpId="6"/>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Footer Placeholder 4"/>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263" name="Title 1"/>
          <p:cNvSpPr txBox="1"/>
          <p:nvPr>
            <p:ph type="title"/>
          </p:nvPr>
        </p:nvSpPr>
        <p:spPr>
          <a:xfrm>
            <a:off x="609600" y="441465"/>
            <a:ext cx="10972800" cy="419032"/>
          </a:xfrm>
          <a:prstGeom prst="rect">
            <a:avLst/>
          </a:prstGeom>
        </p:spPr>
        <p:txBody>
          <a:bodyPr/>
          <a:lstStyle>
            <a:lvl1pPr defTabSz="338327">
              <a:defRPr sz="2294"/>
            </a:lvl1pPr>
          </a:lstStyle>
          <a:p>
            <a:pPr/>
            <a:r>
              <a:t>other kernel protocols</a:t>
            </a:r>
          </a:p>
        </p:txBody>
      </p:sp>
      <p:sp>
        <p:nvSpPr>
          <p:cNvPr id="264" name="Content Placeholder 2"/>
          <p:cNvSpPr txBox="1"/>
          <p:nvPr>
            <p:ph type="body" idx="1"/>
          </p:nvPr>
        </p:nvSpPr>
        <p:spPr>
          <a:xfrm>
            <a:off x="609600" y="1312638"/>
            <a:ext cx="10972800" cy="4813527"/>
          </a:xfrm>
          <a:prstGeom prst="rect">
            <a:avLst/>
          </a:prstGeom>
        </p:spPr>
        <p:txBody>
          <a:bodyPr/>
          <a:lstStyle/>
          <a:p>
            <a:pPr/>
            <a:r>
              <a:t>SRP - Similar to iSER, but uses InfiniBand specific mechanisms for login and discovery.  The creation of iSER was in response to admins complaining that they already knew how to use iSCSI and now they had to learn a new tool because SRP did things all different.  iSER put an iSCSI discovery and login process on an RDMA block transfer to settle that issue.  Today, SRP could be covered in this tutorial, but it doesn't work on iWARP, and only works on RoCE with difficult to follow instructions, so I've skipped it today.</a:t>
            </a:r>
          </a:p>
          <a:p>
            <a:pPr/>
            <a:r>
              <a:t>RDS - This is an auto-configuring kernel feature.  As long as it's enabled in your kernel build, and you are attempting to talk to another machine that also has it enabled in their kernel, then you should be able to use it.  However, it requires a partial rewrite of your user space application to switch it to RDS sockets instead of UDP sockets.</a:t>
            </a:r>
          </a:p>
          <a:p>
            <a:pPr/>
            <a:r>
              <a:t>SMC-R - This is much the same as RDS in that it requires user space applications to be modified to use a new socket type instead of TCP.  However, unlike RDS, SMC-R only works on RoCE as of today.  The other major difference is that one replaces UDP and the other TCP.</a:t>
            </a:r>
          </a:p>
        </p:txBody>
      </p:sp>
      <p:sp>
        <p:nvSpPr>
          <p:cNvPr id="265" name="Slide Number Placeholder 3"/>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Footer Placeholder 10"/>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268" name="Title 3"/>
          <p:cNvSpPr txBox="1"/>
          <p:nvPr>
            <p:ph type="title"/>
          </p:nvPr>
        </p:nvSpPr>
        <p:spPr>
          <a:prstGeom prst="rect">
            <a:avLst/>
          </a:prstGeom>
        </p:spPr>
        <p:txBody>
          <a:bodyPr/>
          <a:lstStyle/>
          <a:p>
            <a:pPr/>
            <a:r>
              <a:t>user space rdma usage</a:t>
            </a:r>
          </a:p>
        </p:txBody>
      </p:sp>
      <p:sp>
        <p:nvSpPr>
          <p:cNvPr id="269" name="Slide Number Placeholder 9"/>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Footer Placeholder 8"/>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272" name="Title 3"/>
          <p:cNvSpPr txBox="1"/>
          <p:nvPr>
            <p:ph type="title"/>
          </p:nvPr>
        </p:nvSpPr>
        <p:spPr>
          <a:xfrm>
            <a:off x="609600" y="253294"/>
            <a:ext cx="10972800" cy="419032"/>
          </a:xfrm>
          <a:prstGeom prst="rect">
            <a:avLst/>
          </a:prstGeom>
        </p:spPr>
        <p:txBody>
          <a:bodyPr/>
          <a:lstStyle/>
          <a:p>
            <a:pPr lvl="3" defTabSz="338327">
              <a:defRPr sz="2294"/>
            </a:pPr>
            <a:r>
              <a:t>verbs utilities</a:t>
            </a:r>
          </a:p>
        </p:txBody>
      </p:sp>
      <p:sp>
        <p:nvSpPr>
          <p:cNvPr id="273" name="Content Placeholder 5"/>
          <p:cNvSpPr txBox="1"/>
          <p:nvPr/>
        </p:nvSpPr>
        <p:spPr>
          <a:xfrm>
            <a:off x="609600" y="672326"/>
            <a:ext cx="10972800" cy="3947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defRPr b="1">
                <a:solidFill>
                  <a:srgbClr val="FFFFFF"/>
                </a:solidFill>
                <a:latin typeface="Arial Narrow"/>
                <a:ea typeface="Arial Narrow"/>
                <a:cs typeface="Arial Narrow"/>
                <a:sym typeface="Arial Narrow"/>
              </a:defRPr>
            </a:lvl1pPr>
          </a:lstStyle>
          <a:p>
            <a:pPr/>
            <a:r>
              <a:t>Basic Diagnostics</a:t>
            </a:r>
          </a:p>
        </p:txBody>
      </p:sp>
      <p:sp>
        <p:nvSpPr>
          <p:cNvPr id="274" name="Text Placeholder 9"/>
          <p:cNvSpPr/>
          <p:nvPr>
            <p:ph type="body" idx="13"/>
          </p:nvPr>
        </p:nvSpPr>
        <p:spPr>
          <a:prstGeom prst="rect">
            <a:avLst/>
          </a:prstGeom>
          <a:extLst>
            <a:ext uri="{C572A759-6A51-4108-AA02-DFA0A04FC94B}">
              <ma14:wrappingTextBoxFlag xmlns:ma14="http://schemas.microsoft.com/office/mac/drawingml/2011/main" val="1"/>
            </a:ext>
          </a:extLst>
        </p:spPr>
        <p:txBody>
          <a:bodyPr anchor="t"/>
          <a:lstStyle/>
          <a:p>
            <a:pPr marL="0" indent="0" defTabSz="434340">
              <a:lnSpc>
                <a:spcPts val="1400"/>
              </a:lnSpc>
              <a:spcBef>
                <a:spcPts val="200"/>
              </a:spcBef>
              <a:buSzTx/>
              <a:buNone/>
              <a:defRPr b="1" sz="1520">
                <a:solidFill>
                  <a:srgbClr val="FFFFFF"/>
                </a:solidFill>
              </a:defRPr>
            </a:pPr>
            <a:r>
              <a:t>ibv_devices</a:t>
            </a:r>
          </a:p>
          <a:p>
            <a:pPr lvl="1" marL="0" indent="434340" defTabSz="434340">
              <a:lnSpc>
                <a:spcPts val="1400"/>
              </a:lnSpc>
              <a:spcBef>
                <a:spcPts val="200"/>
              </a:spcBef>
              <a:buSzTx/>
              <a:buNone/>
              <a:defRPr b="1" sz="1520">
                <a:solidFill>
                  <a:srgbClr val="FFFFFF"/>
                </a:solidFill>
              </a:defRPr>
            </a:pPr>
            <a:r>
              <a:t>Get a list of the known devices</a:t>
            </a:r>
          </a:p>
          <a:p>
            <a:pPr marL="0" indent="0" defTabSz="434340">
              <a:lnSpc>
                <a:spcPts val="1400"/>
              </a:lnSpc>
              <a:spcBef>
                <a:spcPts val="200"/>
              </a:spcBef>
              <a:buSzTx/>
              <a:buNone/>
              <a:defRPr b="1" sz="1520">
                <a:solidFill>
                  <a:srgbClr val="FFFFFF"/>
                </a:solidFill>
              </a:defRPr>
            </a:pPr>
            <a:r>
              <a:t>ibv_devinfo</a:t>
            </a:r>
          </a:p>
          <a:p>
            <a:pPr lvl="1" marL="0" indent="434340" defTabSz="434340">
              <a:lnSpc>
                <a:spcPts val="1400"/>
              </a:lnSpc>
              <a:spcBef>
                <a:spcPts val="200"/>
              </a:spcBef>
              <a:buSzTx/>
              <a:buNone/>
              <a:defRPr b="1" sz="1520">
                <a:solidFill>
                  <a:srgbClr val="FFFFFF"/>
                </a:solidFill>
              </a:defRPr>
            </a:pPr>
            <a:r>
              <a:t>Display the pertinent information about those devices</a:t>
            </a:r>
          </a:p>
          <a:p>
            <a:pPr marL="0" indent="0" defTabSz="434340">
              <a:lnSpc>
                <a:spcPts val="1400"/>
              </a:lnSpc>
              <a:spcBef>
                <a:spcPts val="200"/>
              </a:spcBef>
              <a:buSzTx/>
              <a:buNone/>
              <a:defRPr b="1" sz="1520">
                <a:solidFill>
                  <a:srgbClr val="FFFFFF"/>
                </a:solidFill>
              </a:defRPr>
            </a:pPr>
          </a:p>
          <a:p>
            <a:pPr marL="0" indent="0" defTabSz="434340">
              <a:lnSpc>
                <a:spcPts val="1400"/>
              </a:lnSpc>
              <a:spcBef>
                <a:spcPts val="200"/>
              </a:spcBef>
              <a:buSzTx/>
              <a:buNone/>
              <a:defRPr b="1" sz="1520">
                <a:solidFill>
                  <a:srgbClr val="FFFFFF"/>
                </a:solidFill>
              </a:defRPr>
            </a:pPr>
            <a:r>
              <a:t>If a device is found by the kernel, but not by ibv_devices, it almost always means the user space driver library for that particular device couldn't be found, or doesn't support the device even though the kernel driver does.</a:t>
            </a:r>
          </a:p>
          <a:p>
            <a:pPr marL="0" indent="0" defTabSz="434340">
              <a:lnSpc>
                <a:spcPts val="1400"/>
              </a:lnSpc>
              <a:spcBef>
                <a:spcPts val="200"/>
              </a:spcBef>
              <a:buSzTx/>
              <a:buNone/>
              <a:defRPr b="1" sz="1520">
                <a:solidFill>
                  <a:srgbClr val="FFFFFF"/>
                </a:solidFill>
              </a:defRPr>
            </a:pPr>
          </a:p>
          <a:p>
            <a:pPr marL="0" indent="0" defTabSz="434340">
              <a:lnSpc>
                <a:spcPts val="1400"/>
              </a:lnSpc>
              <a:spcBef>
                <a:spcPts val="200"/>
              </a:spcBef>
              <a:buSzTx/>
              <a:buNone/>
              <a:defRPr b="1" sz="1520">
                <a:solidFill>
                  <a:srgbClr val="FFFFFF"/>
                </a:solidFill>
              </a:defRPr>
            </a:pPr>
            <a:r>
              <a:t>If the state of the port is not PORT_ACTIVE, you will not be able to use the device</a:t>
            </a:r>
          </a:p>
        </p:txBody>
      </p:sp>
      <p:sp>
        <p:nvSpPr>
          <p:cNvPr id="275" name="Slide Number Placeholder 6"/>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76" name="Screenshot 2019-03-20 05.01.50.png" descr="Screenshot 2019-03-20 05.01.50.png"/>
          <p:cNvPicPr>
            <a:picLocks noChangeAspect="1"/>
          </p:cNvPicPr>
          <p:nvPr/>
        </p:nvPicPr>
        <p:blipFill>
          <a:blip r:embed="rId2">
            <a:extLst/>
          </a:blip>
          <a:stretch>
            <a:fillRect/>
          </a:stretch>
        </p:blipFill>
        <p:spPr>
          <a:xfrm>
            <a:off x="4578145" y="1387340"/>
            <a:ext cx="6080347" cy="464198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27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74">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274">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0" presetID="1" grpId="1" fill="hold">
                                  <p:stCondLst>
                                    <p:cond delay="0"/>
                                  </p:stCondLst>
                                  <p:iterate type="el" backwards="0">
                                    <p:tmAbs val="0"/>
                                  </p:iterate>
                                  <p:childTnLst>
                                    <p:set>
                                      <p:cBhvr>
                                        <p:cTn id="14" fill="hold"/>
                                        <p:tgtEl>
                                          <p:spTgt spid="274">
                                            <p:txEl>
                                              <p:pRg st="2" end="2"/>
                                            </p:txEl>
                                          </p:spTgt>
                                        </p:tgtEl>
                                        <p:attrNameLst>
                                          <p:attrName>style.visibility</p:attrName>
                                        </p:attrNameLst>
                                      </p:cBhvr>
                                      <p:to>
                                        <p:strVal val="visible"/>
                                      </p:to>
                                    </p:set>
                                  </p:childTnLst>
                                </p:cTn>
                              </p:par>
                            </p:childTnLst>
                          </p:cTn>
                        </p:par>
                        <p:par>
                          <p:cTn id="15" fill="hold">
                            <p:stCondLst>
                              <p:cond delay="0"/>
                            </p:stCondLst>
                            <p:childTnLst>
                              <p:par>
                                <p:cTn id="16" presetClass="entr" nodeType="afterEffect" presetSubtype="0" presetID="1" grpId="1" fill="hold">
                                  <p:stCondLst>
                                    <p:cond delay="0"/>
                                  </p:stCondLst>
                                  <p:iterate type="el" backwards="0">
                                    <p:tmAbs val="0"/>
                                  </p:iterate>
                                  <p:childTnLst>
                                    <p:set>
                                      <p:cBhvr>
                                        <p:cTn id="17" fill="hold"/>
                                        <p:tgtEl>
                                          <p:spTgt spid="274">
                                            <p:txEl>
                                              <p:pRg st="3" end="3"/>
                                            </p:txEl>
                                          </p:spTgt>
                                        </p:tgtEl>
                                        <p:attrNameLst>
                                          <p:attrName>style.visibility</p:attrName>
                                        </p:attrNameLst>
                                      </p:cBhvr>
                                      <p:to>
                                        <p:strVal val="visible"/>
                                      </p:to>
                                    </p:set>
                                  </p:childTnLst>
                                </p:cTn>
                              </p:par>
                            </p:childTnLst>
                          </p:cTn>
                        </p:par>
                        <p:par>
                          <p:cTn id="18" fill="hold">
                            <p:stCondLst>
                              <p:cond delay="0"/>
                            </p:stCondLst>
                            <p:childTnLst>
                              <p:par>
                                <p:cTn id="19" presetClass="entr" nodeType="afterEffect" presetSubtype="0" presetID="1" grpId="1" fill="hold">
                                  <p:stCondLst>
                                    <p:cond delay="0"/>
                                  </p:stCondLst>
                                  <p:iterate type="el" backwards="0">
                                    <p:tmAbs val="0"/>
                                  </p:iterate>
                                  <p:childTnLst>
                                    <p:set>
                                      <p:cBhvr>
                                        <p:cTn id="20" fill="hold"/>
                                        <p:tgtEl>
                                          <p:spTgt spid="274">
                                            <p:txEl>
                                              <p:pRg st="4" end="4"/>
                                            </p:txEl>
                                          </p:spTgt>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1" fill="hold">
                                  <p:stCondLst>
                                    <p:cond delay="0"/>
                                  </p:stCondLst>
                                  <p:iterate type="el" backwards="0">
                                    <p:tmAbs val="0"/>
                                  </p:iterate>
                                  <p:childTnLst>
                                    <p:set>
                                      <p:cBhvr>
                                        <p:cTn id="23" fill="hold"/>
                                        <p:tgtEl>
                                          <p:spTgt spid="274">
                                            <p:txEl>
                                              <p:pRg st="5" end="5"/>
                                            </p:txEl>
                                          </p:spTgt>
                                        </p:tgtEl>
                                        <p:attrNameLst>
                                          <p:attrName>style.visibility</p:attrName>
                                        </p:attrNameLst>
                                      </p:cBhvr>
                                      <p:to>
                                        <p:strVal val="visible"/>
                                      </p:to>
                                    </p:set>
                                  </p:childTnLst>
                                </p:cTn>
                              </p:par>
                            </p:childTnLst>
                          </p:cTn>
                        </p:par>
                        <p:par>
                          <p:cTn id="24" fill="hold">
                            <p:stCondLst>
                              <p:cond delay="0"/>
                            </p:stCondLst>
                            <p:childTnLst>
                              <p:par>
                                <p:cTn id="25" presetClass="entr" nodeType="afterEffect" presetSubtype="0" presetID="1" grpId="1" fill="hold">
                                  <p:stCondLst>
                                    <p:cond delay="0"/>
                                  </p:stCondLst>
                                  <p:iterate type="el" backwards="0">
                                    <p:tmAbs val="0"/>
                                  </p:iterate>
                                  <p:childTnLst>
                                    <p:set>
                                      <p:cBhvr>
                                        <p:cTn id="26" fill="hold"/>
                                        <p:tgtEl>
                                          <p:spTgt spid="274">
                                            <p:txEl>
                                              <p:pRg st="6" end="6"/>
                                            </p:txEl>
                                          </p:spTgt>
                                        </p:tgtEl>
                                        <p:attrNameLst>
                                          <p:attrName>style.visibility</p:attrName>
                                        </p:attrNameLst>
                                      </p:cBhvr>
                                      <p:to>
                                        <p:strVal val="visible"/>
                                      </p:to>
                                    </p:set>
                                  </p:childTnLst>
                                </p:cTn>
                              </p:par>
                            </p:childTnLst>
                          </p:cTn>
                        </p:par>
                        <p:par>
                          <p:cTn id="27" fill="hold">
                            <p:stCondLst>
                              <p:cond delay="0"/>
                            </p:stCondLst>
                            <p:childTnLst>
                              <p:par>
                                <p:cTn id="28" presetClass="entr" nodeType="afterEffect" presetSubtype="0" presetID="1" grpId="1" fill="hold">
                                  <p:stCondLst>
                                    <p:cond delay="0"/>
                                  </p:stCondLst>
                                  <p:iterate type="el" backwards="0">
                                    <p:tmAbs val="0"/>
                                  </p:iterate>
                                  <p:childTnLst>
                                    <p:set>
                                      <p:cBhvr>
                                        <p:cTn id="29" fill="hold"/>
                                        <p:tgtEl>
                                          <p:spTgt spid="274">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4"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Footer Placeholder 8"/>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279" name="Title 3"/>
          <p:cNvSpPr txBox="1"/>
          <p:nvPr>
            <p:ph type="title"/>
          </p:nvPr>
        </p:nvSpPr>
        <p:spPr>
          <a:xfrm>
            <a:off x="609600" y="253294"/>
            <a:ext cx="10972800" cy="419032"/>
          </a:xfrm>
          <a:prstGeom prst="rect">
            <a:avLst/>
          </a:prstGeom>
        </p:spPr>
        <p:txBody>
          <a:bodyPr/>
          <a:lstStyle/>
          <a:p>
            <a:pPr lvl="3" defTabSz="338327">
              <a:defRPr sz="2294"/>
            </a:pPr>
            <a:r>
              <a:t>verbs utilities</a:t>
            </a:r>
          </a:p>
        </p:txBody>
      </p:sp>
      <p:sp>
        <p:nvSpPr>
          <p:cNvPr id="280" name="Content Placeholder 5"/>
          <p:cNvSpPr txBox="1"/>
          <p:nvPr/>
        </p:nvSpPr>
        <p:spPr>
          <a:xfrm>
            <a:off x="609600" y="672326"/>
            <a:ext cx="10972800" cy="3947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defRPr b="1">
                <a:solidFill>
                  <a:srgbClr val="FFFFFF"/>
                </a:solidFill>
                <a:latin typeface="Arial Narrow"/>
                <a:ea typeface="Arial Narrow"/>
                <a:cs typeface="Arial Narrow"/>
                <a:sym typeface="Arial Narrow"/>
              </a:defRPr>
            </a:lvl1pPr>
          </a:lstStyle>
          <a:p>
            <a:pPr/>
            <a:r>
              <a:t>Basic Communications Tests</a:t>
            </a:r>
          </a:p>
        </p:txBody>
      </p:sp>
      <p:sp>
        <p:nvSpPr>
          <p:cNvPr id="281" name="Text Placeholder 9"/>
          <p:cNvSpPr/>
          <p:nvPr>
            <p:ph type="body" idx="13"/>
          </p:nvPr>
        </p:nvSpPr>
        <p:spPr>
          <a:prstGeom prst="rect">
            <a:avLst/>
          </a:prstGeom>
          <a:extLst>
            <a:ext uri="{C572A759-6A51-4108-AA02-DFA0A04FC94B}">
              <ma14:wrappingTextBoxFlag xmlns:ma14="http://schemas.microsoft.com/office/mac/drawingml/2011/main" val="1"/>
            </a:ext>
          </a:extLst>
        </p:spPr>
        <p:txBody>
          <a:bodyPr anchor="t"/>
          <a:lstStyle/>
          <a:p>
            <a:pPr marL="0" indent="0">
              <a:lnSpc>
                <a:spcPts val="1500"/>
              </a:lnSpc>
              <a:spcBef>
                <a:spcPts val="200"/>
              </a:spcBef>
              <a:buSzTx/>
              <a:buNone/>
              <a:defRPr b="1">
                <a:solidFill>
                  <a:srgbClr val="FFFFFF"/>
                </a:solidFill>
              </a:defRPr>
            </a:pPr>
            <a:r>
              <a:t>The ibverbs package includes a very rudimentary communication test for each of the connection types:</a:t>
            </a:r>
          </a:p>
          <a:p>
            <a:pPr marL="0" indent="0">
              <a:lnSpc>
                <a:spcPts val="1500"/>
              </a:lnSpc>
              <a:spcBef>
                <a:spcPts val="200"/>
              </a:spcBef>
              <a:buSzTx/>
              <a:buNone/>
              <a:defRPr b="1">
                <a:solidFill>
                  <a:srgbClr val="FFFFFF"/>
                </a:solidFill>
              </a:defRPr>
            </a:pPr>
          </a:p>
          <a:p>
            <a:pPr marL="0" indent="0">
              <a:lnSpc>
                <a:spcPts val="1500"/>
              </a:lnSpc>
              <a:spcBef>
                <a:spcPts val="200"/>
              </a:spcBef>
              <a:buSzTx/>
              <a:buNone/>
              <a:defRPr b="1">
                <a:solidFill>
                  <a:srgbClr val="FFFFFF"/>
                </a:solidFill>
              </a:defRPr>
            </a:pPr>
            <a:r>
              <a:t>ibv_rc_pingpong</a:t>
            </a:r>
          </a:p>
          <a:p>
            <a:pPr marL="0" indent="0">
              <a:lnSpc>
                <a:spcPts val="1500"/>
              </a:lnSpc>
              <a:spcBef>
                <a:spcPts val="200"/>
              </a:spcBef>
              <a:buSzTx/>
              <a:buNone/>
              <a:defRPr b="1">
                <a:solidFill>
                  <a:srgbClr val="FFFFFF"/>
                </a:solidFill>
              </a:defRPr>
            </a:pPr>
            <a:r>
              <a:t>ibv_uc_pingpong</a:t>
            </a:r>
          </a:p>
          <a:p>
            <a:pPr marL="0" indent="0">
              <a:lnSpc>
                <a:spcPts val="1500"/>
              </a:lnSpc>
              <a:spcBef>
                <a:spcPts val="200"/>
              </a:spcBef>
              <a:buSzTx/>
              <a:buNone/>
              <a:defRPr b="1">
                <a:solidFill>
                  <a:srgbClr val="FFFFFF"/>
                </a:solidFill>
              </a:defRPr>
            </a:pPr>
            <a:r>
              <a:t>ibv_ud_pingpong</a:t>
            </a:r>
          </a:p>
          <a:p>
            <a:pPr marL="0" indent="0">
              <a:lnSpc>
                <a:spcPts val="1500"/>
              </a:lnSpc>
              <a:spcBef>
                <a:spcPts val="200"/>
              </a:spcBef>
              <a:buSzTx/>
              <a:buNone/>
              <a:defRPr b="1">
                <a:solidFill>
                  <a:srgbClr val="FFFFFF"/>
                </a:solidFill>
              </a:defRPr>
            </a:pPr>
            <a:r>
              <a:t>ibv_srq_pingpong</a:t>
            </a:r>
          </a:p>
          <a:p>
            <a:pPr marL="0" indent="0">
              <a:lnSpc>
                <a:spcPts val="1500"/>
              </a:lnSpc>
              <a:spcBef>
                <a:spcPts val="200"/>
              </a:spcBef>
              <a:buSzTx/>
              <a:buNone/>
              <a:defRPr b="1">
                <a:solidFill>
                  <a:srgbClr val="FFFFFF"/>
                </a:solidFill>
              </a:defRPr>
            </a:pPr>
            <a:r>
              <a:t>ibv_xsrq_pingpong</a:t>
            </a:r>
          </a:p>
          <a:p>
            <a:pPr marL="0" indent="0">
              <a:lnSpc>
                <a:spcPts val="1500"/>
              </a:lnSpc>
              <a:spcBef>
                <a:spcPts val="200"/>
              </a:spcBef>
              <a:buSzTx/>
              <a:buNone/>
              <a:defRPr b="1">
                <a:solidFill>
                  <a:srgbClr val="FFFFFF"/>
                </a:solidFill>
              </a:defRPr>
            </a:pPr>
          </a:p>
          <a:p>
            <a:pPr marL="0" indent="0">
              <a:lnSpc>
                <a:spcPts val="1500"/>
              </a:lnSpc>
              <a:spcBef>
                <a:spcPts val="200"/>
              </a:spcBef>
              <a:buSzTx/>
              <a:buNone/>
              <a:defRPr b="1">
                <a:solidFill>
                  <a:srgbClr val="FFFFFF"/>
                </a:solidFill>
              </a:defRPr>
            </a:pPr>
            <a:r>
              <a:t>Not all devices support all queue pair types.</a:t>
            </a:r>
          </a:p>
          <a:p>
            <a:pPr marL="0" indent="0">
              <a:lnSpc>
                <a:spcPts val="1500"/>
              </a:lnSpc>
              <a:spcBef>
                <a:spcPts val="200"/>
              </a:spcBef>
              <a:buSzTx/>
              <a:buNone/>
              <a:defRPr b="1">
                <a:solidFill>
                  <a:srgbClr val="FFFFFF"/>
                </a:solidFill>
              </a:defRPr>
            </a:pPr>
          </a:p>
          <a:p>
            <a:pPr marL="0" indent="0">
              <a:lnSpc>
                <a:spcPts val="1500"/>
              </a:lnSpc>
              <a:spcBef>
                <a:spcPts val="200"/>
              </a:spcBef>
              <a:buSzTx/>
              <a:buNone/>
              <a:defRPr b="1">
                <a:solidFill>
                  <a:srgbClr val="FFFFFF"/>
                </a:solidFill>
              </a:defRPr>
            </a:pPr>
            <a:r>
              <a:t>The softRoCE device supports rc, uc, ud, and srq, but not xsrq.</a:t>
            </a:r>
          </a:p>
        </p:txBody>
      </p:sp>
      <p:sp>
        <p:nvSpPr>
          <p:cNvPr id="282" name="Slide Number Placeholder 6"/>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83" name="Screenshot 2019-03-20 05.18.46.png" descr="Screenshot 2019-03-20 05.18.46.png"/>
          <p:cNvPicPr>
            <a:picLocks noChangeAspect="1"/>
          </p:cNvPicPr>
          <p:nvPr/>
        </p:nvPicPr>
        <p:blipFill>
          <a:blip r:embed="rId2">
            <a:extLst/>
          </a:blip>
          <a:stretch>
            <a:fillRect/>
          </a:stretch>
        </p:blipFill>
        <p:spPr>
          <a:xfrm>
            <a:off x="3376192" y="1482738"/>
            <a:ext cx="8447964" cy="4451189"/>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28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81">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281">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0" presetID="1" grpId="1" fill="hold">
                                  <p:stCondLst>
                                    <p:cond delay="0"/>
                                  </p:stCondLst>
                                  <p:iterate type="el" backwards="0">
                                    <p:tmAbs val="0"/>
                                  </p:iterate>
                                  <p:childTnLst>
                                    <p:set>
                                      <p:cBhvr>
                                        <p:cTn id="14" fill="hold"/>
                                        <p:tgtEl>
                                          <p:spTgt spid="281">
                                            <p:txEl>
                                              <p:pRg st="2" end="2"/>
                                            </p:txEl>
                                          </p:spTgt>
                                        </p:tgtEl>
                                        <p:attrNameLst>
                                          <p:attrName>style.visibility</p:attrName>
                                        </p:attrNameLst>
                                      </p:cBhvr>
                                      <p:to>
                                        <p:strVal val="visible"/>
                                      </p:to>
                                    </p:set>
                                  </p:childTnLst>
                                </p:cTn>
                              </p:par>
                            </p:childTnLst>
                          </p:cTn>
                        </p:par>
                        <p:par>
                          <p:cTn id="15" fill="hold">
                            <p:stCondLst>
                              <p:cond delay="0"/>
                            </p:stCondLst>
                            <p:childTnLst>
                              <p:par>
                                <p:cTn id="16" presetClass="entr" nodeType="afterEffect" presetSubtype="0" presetID="1" grpId="1" fill="hold">
                                  <p:stCondLst>
                                    <p:cond delay="0"/>
                                  </p:stCondLst>
                                  <p:iterate type="el" backwards="0">
                                    <p:tmAbs val="0"/>
                                  </p:iterate>
                                  <p:childTnLst>
                                    <p:set>
                                      <p:cBhvr>
                                        <p:cTn id="17" fill="hold"/>
                                        <p:tgtEl>
                                          <p:spTgt spid="281">
                                            <p:txEl>
                                              <p:pRg st="3" end="3"/>
                                            </p:txEl>
                                          </p:spTgt>
                                        </p:tgtEl>
                                        <p:attrNameLst>
                                          <p:attrName>style.visibility</p:attrName>
                                        </p:attrNameLst>
                                      </p:cBhvr>
                                      <p:to>
                                        <p:strVal val="visible"/>
                                      </p:to>
                                    </p:set>
                                  </p:childTnLst>
                                </p:cTn>
                              </p:par>
                            </p:childTnLst>
                          </p:cTn>
                        </p:par>
                        <p:par>
                          <p:cTn id="18" fill="hold">
                            <p:stCondLst>
                              <p:cond delay="0"/>
                            </p:stCondLst>
                            <p:childTnLst>
                              <p:par>
                                <p:cTn id="19" presetClass="entr" nodeType="afterEffect" presetSubtype="0" presetID="1" grpId="1" fill="hold">
                                  <p:stCondLst>
                                    <p:cond delay="0"/>
                                  </p:stCondLst>
                                  <p:iterate type="el" backwards="0">
                                    <p:tmAbs val="0"/>
                                  </p:iterate>
                                  <p:childTnLst>
                                    <p:set>
                                      <p:cBhvr>
                                        <p:cTn id="20" fill="hold"/>
                                        <p:tgtEl>
                                          <p:spTgt spid="281">
                                            <p:txEl>
                                              <p:pRg st="4" end="4"/>
                                            </p:txEl>
                                          </p:spTgt>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1" fill="hold">
                                  <p:stCondLst>
                                    <p:cond delay="0"/>
                                  </p:stCondLst>
                                  <p:iterate type="el" backwards="0">
                                    <p:tmAbs val="0"/>
                                  </p:iterate>
                                  <p:childTnLst>
                                    <p:set>
                                      <p:cBhvr>
                                        <p:cTn id="23" fill="hold"/>
                                        <p:tgtEl>
                                          <p:spTgt spid="281">
                                            <p:txEl>
                                              <p:pRg st="5" end="5"/>
                                            </p:txEl>
                                          </p:spTgt>
                                        </p:tgtEl>
                                        <p:attrNameLst>
                                          <p:attrName>style.visibility</p:attrName>
                                        </p:attrNameLst>
                                      </p:cBhvr>
                                      <p:to>
                                        <p:strVal val="visible"/>
                                      </p:to>
                                    </p:set>
                                  </p:childTnLst>
                                </p:cTn>
                              </p:par>
                            </p:childTnLst>
                          </p:cTn>
                        </p:par>
                        <p:par>
                          <p:cTn id="24" fill="hold">
                            <p:stCondLst>
                              <p:cond delay="0"/>
                            </p:stCondLst>
                            <p:childTnLst>
                              <p:par>
                                <p:cTn id="25" presetClass="entr" nodeType="afterEffect" presetSubtype="0" presetID="1" grpId="1" fill="hold">
                                  <p:stCondLst>
                                    <p:cond delay="0"/>
                                  </p:stCondLst>
                                  <p:iterate type="el" backwards="0">
                                    <p:tmAbs val="0"/>
                                  </p:iterate>
                                  <p:childTnLst>
                                    <p:set>
                                      <p:cBhvr>
                                        <p:cTn id="26" fill="hold"/>
                                        <p:tgtEl>
                                          <p:spTgt spid="281">
                                            <p:txEl>
                                              <p:pRg st="6" end="6"/>
                                            </p:txEl>
                                          </p:spTgt>
                                        </p:tgtEl>
                                        <p:attrNameLst>
                                          <p:attrName>style.visibility</p:attrName>
                                        </p:attrNameLst>
                                      </p:cBhvr>
                                      <p:to>
                                        <p:strVal val="visible"/>
                                      </p:to>
                                    </p:set>
                                  </p:childTnLst>
                                </p:cTn>
                              </p:par>
                            </p:childTnLst>
                          </p:cTn>
                        </p:par>
                        <p:par>
                          <p:cTn id="27" fill="hold">
                            <p:stCondLst>
                              <p:cond delay="0"/>
                            </p:stCondLst>
                            <p:childTnLst>
                              <p:par>
                                <p:cTn id="28" presetClass="entr" nodeType="afterEffect" presetSubtype="0" presetID="1" grpId="1" fill="hold">
                                  <p:stCondLst>
                                    <p:cond delay="0"/>
                                  </p:stCondLst>
                                  <p:iterate type="el" backwards="0">
                                    <p:tmAbs val="0"/>
                                  </p:iterate>
                                  <p:childTnLst>
                                    <p:set>
                                      <p:cBhvr>
                                        <p:cTn id="29" fill="hold"/>
                                        <p:tgtEl>
                                          <p:spTgt spid="281">
                                            <p:txEl>
                                              <p:pRg st="7" end="7"/>
                                            </p:txEl>
                                          </p:spTgt>
                                        </p:tgtEl>
                                        <p:attrNameLst>
                                          <p:attrName>style.visibility</p:attrName>
                                        </p:attrNameLst>
                                      </p:cBhvr>
                                      <p:to>
                                        <p:strVal val="visible"/>
                                      </p:to>
                                    </p:set>
                                  </p:childTnLst>
                                </p:cTn>
                              </p:par>
                            </p:childTnLst>
                          </p:cTn>
                        </p:par>
                        <p:par>
                          <p:cTn id="30" fill="hold">
                            <p:stCondLst>
                              <p:cond delay="0"/>
                            </p:stCondLst>
                            <p:childTnLst>
                              <p:par>
                                <p:cTn id="31" presetClass="entr" nodeType="afterEffect" presetSubtype="0" presetID="1" grpId="1" fill="hold">
                                  <p:stCondLst>
                                    <p:cond delay="0"/>
                                  </p:stCondLst>
                                  <p:iterate type="el" backwards="0">
                                    <p:tmAbs val="0"/>
                                  </p:iterate>
                                  <p:childTnLst>
                                    <p:set>
                                      <p:cBhvr>
                                        <p:cTn id="32" fill="hold"/>
                                        <p:tgtEl>
                                          <p:spTgt spid="281">
                                            <p:txEl>
                                              <p:pRg st="8" end="8"/>
                                            </p:txEl>
                                          </p:spTgt>
                                        </p:tgtEl>
                                        <p:attrNameLst>
                                          <p:attrName>style.visibility</p:attrName>
                                        </p:attrNameLst>
                                      </p:cBhvr>
                                      <p:to>
                                        <p:strVal val="visible"/>
                                      </p:to>
                                    </p:set>
                                  </p:childTnLst>
                                </p:cTn>
                              </p:par>
                            </p:childTnLst>
                          </p:cTn>
                        </p:par>
                        <p:par>
                          <p:cTn id="33" fill="hold">
                            <p:stCondLst>
                              <p:cond delay="0"/>
                            </p:stCondLst>
                            <p:childTnLst>
                              <p:par>
                                <p:cTn id="34" presetClass="entr" nodeType="afterEffect" presetSubtype="0" presetID="1" grpId="1" fill="hold">
                                  <p:stCondLst>
                                    <p:cond delay="0"/>
                                  </p:stCondLst>
                                  <p:iterate type="el" backwards="0">
                                    <p:tmAbs val="0"/>
                                  </p:iterate>
                                  <p:childTnLst>
                                    <p:set>
                                      <p:cBhvr>
                                        <p:cTn id="35" fill="hold"/>
                                        <p:tgtEl>
                                          <p:spTgt spid="281">
                                            <p:txEl>
                                              <p:pRg st="9" end="9"/>
                                            </p:txEl>
                                          </p:spTgt>
                                        </p:tgtEl>
                                        <p:attrNameLst>
                                          <p:attrName>style.visibility</p:attrName>
                                        </p:attrNameLst>
                                      </p:cBhvr>
                                      <p:to>
                                        <p:strVal val="visible"/>
                                      </p:to>
                                    </p:set>
                                  </p:childTnLst>
                                </p:cTn>
                              </p:par>
                            </p:childTnLst>
                          </p:cTn>
                        </p:par>
                        <p:par>
                          <p:cTn id="36" fill="hold">
                            <p:stCondLst>
                              <p:cond delay="0"/>
                            </p:stCondLst>
                            <p:childTnLst>
                              <p:par>
                                <p:cTn id="37" presetClass="entr" nodeType="afterEffect" presetSubtype="0" presetID="1" grpId="1" fill="hold">
                                  <p:stCondLst>
                                    <p:cond delay="0"/>
                                  </p:stCondLst>
                                  <p:iterate type="el" backwards="0">
                                    <p:tmAbs val="0"/>
                                  </p:iterate>
                                  <p:childTnLst>
                                    <p:set>
                                      <p:cBhvr>
                                        <p:cTn id="38" fill="hold"/>
                                        <p:tgtEl>
                                          <p:spTgt spid="281">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81"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Footer Placeholder 8"/>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286" name="Title 3"/>
          <p:cNvSpPr txBox="1"/>
          <p:nvPr>
            <p:ph type="title"/>
          </p:nvPr>
        </p:nvSpPr>
        <p:spPr>
          <a:xfrm>
            <a:off x="609600" y="253294"/>
            <a:ext cx="10972800" cy="419032"/>
          </a:xfrm>
          <a:prstGeom prst="rect">
            <a:avLst/>
          </a:prstGeom>
        </p:spPr>
        <p:txBody>
          <a:bodyPr/>
          <a:lstStyle/>
          <a:p>
            <a:pPr lvl="3" defTabSz="338327">
              <a:defRPr sz="2294"/>
            </a:pPr>
            <a:r>
              <a:t>perftest</a:t>
            </a:r>
          </a:p>
        </p:txBody>
      </p:sp>
      <p:sp>
        <p:nvSpPr>
          <p:cNvPr id="287" name="Content Placeholder 5"/>
          <p:cNvSpPr txBox="1"/>
          <p:nvPr/>
        </p:nvSpPr>
        <p:spPr>
          <a:xfrm>
            <a:off x="609600" y="672326"/>
            <a:ext cx="10972800" cy="3947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defRPr b="1">
                <a:solidFill>
                  <a:srgbClr val="FFFFFF"/>
                </a:solidFill>
                <a:latin typeface="Arial Narrow"/>
                <a:ea typeface="Arial Narrow"/>
                <a:cs typeface="Arial Narrow"/>
                <a:sym typeface="Arial Narrow"/>
              </a:defRPr>
            </a:lvl1pPr>
          </a:lstStyle>
          <a:p>
            <a:pPr/>
            <a:r>
              <a:t>Basic Performance Tests</a:t>
            </a:r>
          </a:p>
        </p:txBody>
      </p:sp>
      <p:sp>
        <p:nvSpPr>
          <p:cNvPr id="288" name="Text Placeholder 9"/>
          <p:cNvSpPr/>
          <p:nvPr>
            <p:ph type="body" idx="13"/>
          </p:nvPr>
        </p:nvSpPr>
        <p:spPr>
          <a:prstGeom prst="rect">
            <a:avLst/>
          </a:prstGeom>
          <a:extLst>
            <a:ext uri="{C572A759-6A51-4108-AA02-DFA0A04FC94B}">
              <ma14:wrappingTextBoxFlag xmlns:ma14="http://schemas.microsoft.com/office/mac/drawingml/2011/main" val="1"/>
            </a:ext>
          </a:extLst>
        </p:spPr>
        <p:txBody>
          <a:bodyPr anchor="t"/>
          <a:lstStyle/>
          <a:p>
            <a:pPr marL="0" indent="0" defTabSz="393192">
              <a:lnSpc>
                <a:spcPts val="1200"/>
              </a:lnSpc>
              <a:spcBef>
                <a:spcPts val="200"/>
              </a:spcBef>
              <a:buSzTx/>
              <a:buNone/>
              <a:defRPr b="1" sz="1376">
                <a:solidFill>
                  <a:srgbClr val="FFFFFF"/>
                </a:solidFill>
              </a:defRPr>
            </a:pPr>
            <a:r>
              <a:t>The perftest package includes a set of relatively simple performance tests:</a:t>
            </a:r>
          </a:p>
          <a:p>
            <a:pPr marL="0" indent="0" defTabSz="393192">
              <a:lnSpc>
                <a:spcPts val="1200"/>
              </a:lnSpc>
              <a:spcBef>
                <a:spcPts val="200"/>
              </a:spcBef>
              <a:buSzTx/>
              <a:buNone/>
              <a:defRPr b="1" sz="1376">
                <a:solidFill>
                  <a:srgbClr val="FFFFFF"/>
                </a:solidFill>
              </a:defRPr>
            </a:pPr>
          </a:p>
          <a:p>
            <a:pPr marL="0" indent="0" defTabSz="393192">
              <a:lnSpc>
                <a:spcPts val="1200"/>
              </a:lnSpc>
              <a:spcBef>
                <a:spcPts val="200"/>
              </a:spcBef>
              <a:buSzTx/>
              <a:buNone/>
              <a:defRPr b="1" sz="1376">
                <a:solidFill>
                  <a:srgbClr val="FFFFFF"/>
                </a:solidFill>
              </a:defRPr>
            </a:pPr>
            <a:r>
              <a:t>ib_atomic_{bw,latency}</a:t>
            </a:r>
          </a:p>
          <a:p>
            <a:pPr marL="0" indent="0" defTabSz="393192">
              <a:lnSpc>
                <a:spcPts val="1200"/>
              </a:lnSpc>
              <a:spcBef>
                <a:spcPts val="200"/>
              </a:spcBef>
              <a:buSzTx/>
              <a:buNone/>
              <a:defRPr b="1" sz="1376">
                <a:solidFill>
                  <a:srgbClr val="FFFFFF"/>
                </a:solidFill>
              </a:defRPr>
            </a:pPr>
            <a:r>
              <a:t>ib_read_{bw,latency}</a:t>
            </a:r>
          </a:p>
          <a:p>
            <a:pPr marL="0" indent="0" defTabSz="393192">
              <a:lnSpc>
                <a:spcPts val="1200"/>
              </a:lnSpc>
              <a:spcBef>
                <a:spcPts val="200"/>
              </a:spcBef>
              <a:buSzTx/>
              <a:buNone/>
              <a:defRPr b="1" sz="1376">
                <a:solidFill>
                  <a:srgbClr val="FFFFFF"/>
                </a:solidFill>
              </a:defRPr>
            </a:pPr>
            <a:r>
              <a:t>ib_send_{bw,latency}</a:t>
            </a:r>
          </a:p>
          <a:p>
            <a:pPr marL="0" indent="0" defTabSz="393192">
              <a:lnSpc>
                <a:spcPts val="1200"/>
              </a:lnSpc>
              <a:spcBef>
                <a:spcPts val="200"/>
              </a:spcBef>
              <a:buSzTx/>
              <a:buNone/>
              <a:defRPr b="1" sz="1376">
                <a:solidFill>
                  <a:srgbClr val="FFFFFF"/>
                </a:solidFill>
              </a:defRPr>
            </a:pPr>
            <a:r>
              <a:t>ib_write_{bw,latency}</a:t>
            </a:r>
          </a:p>
          <a:p>
            <a:pPr marL="0" indent="0" defTabSz="393192">
              <a:lnSpc>
                <a:spcPts val="1200"/>
              </a:lnSpc>
              <a:spcBef>
                <a:spcPts val="200"/>
              </a:spcBef>
              <a:buSzTx/>
              <a:buNone/>
              <a:defRPr b="1" sz="1376">
                <a:solidFill>
                  <a:srgbClr val="FFFFFF"/>
                </a:solidFill>
              </a:defRPr>
            </a:pPr>
          </a:p>
          <a:p>
            <a:pPr marL="0" indent="0" defTabSz="393192">
              <a:lnSpc>
                <a:spcPts val="1200"/>
              </a:lnSpc>
              <a:spcBef>
                <a:spcPts val="200"/>
              </a:spcBef>
              <a:buSzTx/>
              <a:buNone/>
              <a:defRPr b="1" sz="1376">
                <a:solidFill>
                  <a:srgbClr val="FFFFFF"/>
                </a:solidFill>
              </a:defRPr>
            </a:pPr>
            <a:r>
              <a:t>While the Verbs utilities tests did different queue pair types, the perftest tests do different communication methods over RC queue pairs.  So they test slightly different things.</a:t>
            </a:r>
          </a:p>
          <a:p>
            <a:pPr marL="0" indent="0" defTabSz="393192">
              <a:lnSpc>
                <a:spcPts val="1200"/>
              </a:lnSpc>
              <a:spcBef>
                <a:spcPts val="200"/>
              </a:spcBef>
              <a:buSzTx/>
              <a:buNone/>
              <a:defRPr b="1" sz="1376">
                <a:solidFill>
                  <a:srgbClr val="FFFFFF"/>
                </a:solidFill>
              </a:defRPr>
            </a:pPr>
          </a:p>
          <a:p>
            <a:pPr marL="0" indent="0" defTabSz="393192">
              <a:lnSpc>
                <a:spcPts val="1200"/>
              </a:lnSpc>
              <a:spcBef>
                <a:spcPts val="200"/>
              </a:spcBef>
              <a:buSzTx/>
              <a:buNone/>
              <a:defRPr b="1" sz="1376">
                <a:solidFill>
                  <a:srgbClr val="FFFFFF"/>
                </a:solidFill>
              </a:defRPr>
            </a:pPr>
            <a:r>
              <a:t>Both the verbs utilities and perftest tests support passing in the gid index to use for the test, which is required for RoCE.  Without that option, you must use rdmacm to open your connection on RoCE devices</a:t>
            </a:r>
          </a:p>
        </p:txBody>
      </p:sp>
      <p:sp>
        <p:nvSpPr>
          <p:cNvPr id="289" name="Slide Number Placeholder 6"/>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90" name="Screenshot 2019-03-20 05.30.32.png" descr="Screenshot 2019-03-20 05.30.32.png"/>
          <p:cNvPicPr>
            <a:picLocks noChangeAspect="1"/>
          </p:cNvPicPr>
          <p:nvPr/>
        </p:nvPicPr>
        <p:blipFill>
          <a:blip r:embed="rId2">
            <a:extLst/>
          </a:blip>
          <a:stretch>
            <a:fillRect/>
          </a:stretch>
        </p:blipFill>
        <p:spPr>
          <a:xfrm>
            <a:off x="3110527" y="1664887"/>
            <a:ext cx="9023922" cy="4109029"/>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28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88">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288">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0" presetID="1" grpId="1" fill="hold">
                                  <p:stCondLst>
                                    <p:cond delay="0"/>
                                  </p:stCondLst>
                                  <p:iterate type="el" backwards="0">
                                    <p:tmAbs val="0"/>
                                  </p:iterate>
                                  <p:childTnLst>
                                    <p:set>
                                      <p:cBhvr>
                                        <p:cTn id="14" fill="hold"/>
                                        <p:tgtEl>
                                          <p:spTgt spid="288">
                                            <p:txEl>
                                              <p:pRg st="2" end="2"/>
                                            </p:txEl>
                                          </p:spTgt>
                                        </p:tgtEl>
                                        <p:attrNameLst>
                                          <p:attrName>style.visibility</p:attrName>
                                        </p:attrNameLst>
                                      </p:cBhvr>
                                      <p:to>
                                        <p:strVal val="visible"/>
                                      </p:to>
                                    </p:set>
                                  </p:childTnLst>
                                </p:cTn>
                              </p:par>
                            </p:childTnLst>
                          </p:cTn>
                        </p:par>
                        <p:par>
                          <p:cTn id="15" fill="hold">
                            <p:stCondLst>
                              <p:cond delay="0"/>
                            </p:stCondLst>
                            <p:childTnLst>
                              <p:par>
                                <p:cTn id="16" presetClass="entr" nodeType="afterEffect" presetSubtype="0" presetID="1" grpId="1" fill="hold">
                                  <p:stCondLst>
                                    <p:cond delay="0"/>
                                  </p:stCondLst>
                                  <p:iterate type="el" backwards="0">
                                    <p:tmAbs val="0"/>
                                  </p:iterate>
                                  <p:childTnLst>
                                    <p:set>
                                      <p:cBhvr>
                                        <p:cTn id="17" fill="hold"/>
                                        <p:tgtEl>
                                          <p:spTgt spid="288">
                                            <p:txEl>
                                              <p:pRg st="3" end="3"/>
                                            </p:txEl>
                                          </p:spTgt>
                                        </p:tgtEl>
                                        <p:attrNameLst>
                                          <p:attrName>style.visibility</p:attrName>
                                        </p:attrNameLst>
                                      </p:cBhvr>
                                      <p:to>
                                        <p:strVal val="visible"/>
                                      </p:to>
                                    </p:set>
                                  </p:childTnLst>
                                </p:cTn>
                              </p:par>
                            </p:childTnLst>
                          </p:cTn>
                        </p:par>
                        <p:par>
                          <p:cTn id="18" fill="hold">
                            <p:stCondLst>
                              <p:cond delay="0"/>
                            </p:stCondLst>
                            <p:childTnLst>
                              <p:par>
                                <p:cTn id="19" presetClass="entr" nodeType="afterEffect" presetSubtype="0" presetID="1" grpId="1" fill="hold">
                                  <p:stCondLst>
                                    <p:cond delay="0"/>
                                  </p:stCondLst>
                                  <p:iterate type="el" backwards="0">
                                    <p:tmAbs val="0"/>
                                  </p:iterate>
                                  <p:childTnLst>
                                    <p:set>
                                      <p:cBhvr>
                                        <p:cTn id="20" fill="hold"/>
                                        <p:tgtEl>
                                          <p:spTgt spid="288">
                                            <p:txEl>
                                              <p:pRg st="4" end="4"/>
                                            </p:txEl>
                                          </p:spTgt>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1" fill="hold">
                                  <p:stCondLst>
                                    <p:cond delay="0"/>
                                  </p:stCondLst>
                                  <p:iterate type="el" backwards="0">
                                    <p:tmAbs val="0"/>
                                  </p:iterate>
                                  <p:childTnLst>
                                    <p:set>
                                      <p:cBhvr>
                                        <p:cTn id="23" fill="hold"/>
                                        <p:tgtEl>
                                          <p:spTgt spid="288">
                                            <p:txEl>
                                              <p:pRg st="5" end="5"/>
                                            </p:txEl>
                                          </p:spTgt>
                                        </p:tgtEl>
                                        <p:attrNameLst>
                                          <p:attrName>style.visibility</p:attrName>
                                        </p:attrNameLst>
                                      </p:cBhvr>
                                      <p:to>
                                        <p:strVal val="visible"/>
                                      </p:to>
                                    </p:set>
                                  </p:childTnLst>
                                </p:cTn>
                              </p:par>
                            </p:childTnLst>
                          </p:cTn>
                        </p:par>
                        <p:par>
                          <p:cTn id="24" fill="hold">
                            <p:stCondLst>
                              <p:cond delay="0"/>
                            </p:stCondLst>
                            <p:childTnLst>
                              <p:par>
                                <p:cTn id="25" presetClass="entr" nodeType="afterEffect" presetSubtype="0" presetID="1" grpId="1" fill="hold">
                                  <p:stCondLst>
                                    <p:cond delay="0"/>
                                  </p:stCondLst>
                                  <p:iterate type="el" backwards="0">
                                    <p:tmAbs val="0"/>
                                  </p:iterate>
                                  <p:childTnLst>
                                    <p:set>
                                      <p:cBhvr>
                                        <p:cTn id="26" fill="hold"/>
                                        <p:tgtEl>
                                          <p:spTgt spid="288">
                                            <p:txEl>
                                              <p:pRg st="6" end="6"/>
                                            </p:txEl>
                                          </p:spTgt>
                                        </p:tgtEl>
                                        <p:attrNameLst>
                                          <p:attrName>style.visibility</p:attrName>
                                        </p:attrNameLst>
                                      </p:cBhvr>
                                      <p:to>
                                        <p:strVal val="visible"/>
                                      </p:to>
                                    </p:set>
                                  </p:childTnLst>
                                </p:cTn>
                              </p:par>
                            </p:childTnLst>
                          </p:cTn>
                        </p:par>
                        <p:par>
                          <p:cTn id="27" fill="hold">
                            <p:stCondLst>
                              <p:cond delay="0"/>
                            </p:stCondLst>
                            <p:childTnLst>
                              <p:par>
                                <p:cTn id="28" presetClass="entr" nodeType="afterEffect" presetSubtype="0" presetID="1" grpId="1" fill="hold">
                                  <p:stCondLst>
                                    <p:cond delay="0"/>
                                  </p:stCondLst>
                                  <p:iterate type="el" backwards="0">
                                    <p:tmAbs val="0"/>
                                  </p:iterate>
                                  <p:childTnLst>
                                    <p:set>
                                      <p:cBhvr>
                                        <p:cTn id="29" fill="hold"/>
                                        <p:tgtEl>
                                          <p:spTgt spid="288">
                                            <p:txEl>
                                              <p:pRg st="7" end="7"/>
                                            </p:txEl>
                                          </p:spTgt>
                                        </p:tgtEl>
                                        <p:attrNameLst>
                                          <p:attrName>style.visibility</p:attrName>
                                        </p:attrNameLst>
                                      </p:cBhvr>
                                      <p:to>
                                        <p:strVal val="visible"/>
                                      </p:to>
                                    </p:set>
                                  </p:childTnLst>
                                </p:cTn>
                              </p:par>
                            </p:childTnLst>
                          </p:cTn>
                        </p:par>
                        <p:par>
                          <p:cTn id="30" fill="hold">
                            <p:stCondLst>
                              <p:cond delay="0"/>
                            </p:stCondLst>
                            <p:childTnLst>
                              <p:par>
                                <p:cTn id="31" presetClass="entr" nodeType="afterEffect" presetSubtype="0" presetID="1" grpId="1" fill="hold">
                                  <p:stCondLst>
                                    <p:cond delay="0"/>
                                  </p:stCondLst>
                                  <p:iterate type="el" backwards="0">
                                    <p:tmAbs val="0"/>
                                  </p:iterate>
                                  <p:childTnLst>
                                    <p:set>
                                      <p:cBhvr>
                                        <p:cTn id="32" fill="hold"/>
                                        <p:tgtEl>
                                          <p:spTgt spid="288">
                                            <p:txEl>
                                              <p:pRg st="8" end="8"/>
                                            </p:txEl>
                                          </p:spTgt>
                                        </p:tgtEl>
                                        <p:attrNameLst>
                                          <p:attrName>style.visibility</p:attrName>
                                        </p:attrNameLst>
                                      </p:cBhvr>
                                      <p:to>
                                        <p:strVal val="visible"/>
                                      </p:to>
                                    </p:set>
                                  </p:childTnLst>
                                </p:cTn>
                              </p:par>
                            </p:childTnLst>
                          </p:cTn>
                        </p:par>
                        <p:par>
                          <p:cTn id="33" fill="hold">
                            <p:stCondLst>
                              <p:cond delay="0"/>
                            </p:stCondLst>
                            <p:childTnLst>
                              <p:par>
                                <p:cTn id="34" presetClass="entr" nodeType="afterEffect" presetSubtype="0" presetID="1" grpId="1" fill="hold">
                                  <p:stCondLst>
                                    <p:cond delay="0"/>
                                  </p:stCondLst>
                                  <p:iterate type="el" backwards="0">
                                    <p:tmAbs val="0"/>
                                  </p:iterate>
                                  <p:childTnLst>
                                    <p:set>
                                      <p:cBhvr>
                                        <p:cTn id="35" fill="hold"/>
                                        <p:tgtEl>
                                          <p:spTgt spid="288">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88"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Footer Placeholder 8"/>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293" name="Title 3"/>
          <p:cNvSpPr txBox="1"/>
          <p:nvPr>
            <p:ph type="title"/>
          </p:nvPr>
        </p:nvSpPr>
        <p:spPr>
          <a:xfrm>
            <a:off x="609600" y="253294"/>
            <a:ext cx="10972800" cy="419032"/>
          </a:xfrm>
          <a:prstGeom prst="rect">
            <a:avLst/>
          </a:prstGeom>
        </p:spPr>
        <p:txBody>
          <a:bodyPr/>
          <a:lstStyle/>
          <a:p>
            <a:pPr lvl="3" defTabSz="338327">
              <a:defRPr sz="2294"/>
            </a:pPr>
            <a:r>
              <a:t>qperf</a:t>
            </a:r>
          </a:p>
        </p:txBody>
      </p:sp>
      <p:sp>
        <p:nvSpPr>
          <p:cNvPr id="294" name="Content Placeholder 5"/>
          <p:cNvSpPr txBox="1"/>
          <p:nvPr/>
        </p:nvSpPr>
        <p:spPr>
          <a:xfrm>
            <a:off x="609600" y="672326"/>
            <a:ext cx="10972800" cy="3947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defRPr b="1">
                <a:solidFill>
                  <a:srgbClr val="FFFFFF"/>
                </a:solidFill>
                <a:latin typeface="Arial Narrow"/>
                <a:ea typeface="Arial Narrow"/>
                <a:cs typeface="Arial Narrow"/>
                <a:sym typeface="Arial Narrow"/>
              </a:defRPr>
            </a:lvl1pPr>
          </a:lstStyle>
          <a:p>
            <a:pPr/>
            <a:r>
              <a:t>The Swiss Army Knife of test programs</a:t>
            </a:r>
          </a:p>
        </p:txBody>
      </p:sp>
      <p:sp>
        <p:nvSpPr>
          <p:cNvPr id="295" name="Text Placeholder 9"/>
          <p:cNvSpPr/>
          <p:nvPr>
            <p:ph type="body" idx="13"/>
          </p:nvPr>
        </p:nvSpPr>
        <p:spPr>
          <a:prstGeom prst="rect">
            <a:avLst/>
          </a:prstGeom>
          <a:extLst>
            <a:ext uri="{C572A759-6A51-4108-AA02-DFA0A04FC94B}">
              <ma14:wrappingTextBoxFlag xmlns:ma14="http://schemas.microsoft.com/office/mac/drawingml/2011/main" val="1"/>
            </a:ext>
          </a:extLst>
        </p:spPr>
        <p:txBody>
          <a:bodyPr anchor="t"/>
          <a:lstStyle/>
          <a:p>
            <a:pPr marL="0" indent="0" defTabSz="420623">
              <a:lnSpc>
                <a:spcPts val="1300"/>
              </a:lnSpc>
              <a:spcBef>
                <a:spcPts val="200"/>
              </a:spcBef>
              <a:buSzTx/>
              <a:buNone/>
              <a:defRPr b="1" sz="1472">
                <a:solidFill>
                  <a:srgbClr val="FFFFFF"/>
                </a:solidFill>
              </a:defRPr>
            </a:pPr>
            <a:r>
              <a:t>This is the last performance tester I'll be bringing up.  It will do most of any type of test, and will do it over RDMA, TCP, UDP, and a host of other things.  It does so many things that they had to split the help up into sections.</a:t>
            </a:r>
          </a:p>
          <a:p>
            <a:pPr marL="0" indent="0" defTabSz="420623">
              <a:lnSpc>
                <a:spcPts val="1300"/>
              </a:lnSpc>
              <a:spcBef>
                <a:spcPts val="200"/>
              </a:spcBef>
              <a:buSzTx/>
              <a:buNone/>
              <a:defRPr b="1" sz="1472">
                <a:solidFill>
                  <a:srgbClr val="FFFFFF"/>
                </a:solidFill>
              </a:defRPr>
            </a:pPr>
          </a:p>
          <a:p>
            <a:pPr marL="0" indent="0" defTabSz="420623">
              <a:lnSpc>
                <a:spcPts val="1300"/>
              </a:lnSpc>
              <a:spcBef>
                <a:spcPts val="200"/>
              </a:spcBef>
              <a:buSzTx/>
              <a:buNone/>
              <a:defRPr b="1" sz="1472">
                <a:solidFill>
                  <a:srgbClr val="FFFFFF"/>
                </a:solidFill>
              </a:defRPr>
            </a:pPr>
            <a:r>
              <a:t>  qperf --help opts</a:t>
            </a:r>
          </a:p>
          <a:p>
            <a:pPr marL="0" indent="0" defTabSz="420623">
              <a:lnSpc>
                <a:spcPts val="1300"/>
              </a:lnSpc>
              <a:spcBef>
                <a:spcPts val="200"/>
              </a:spcBef>
              <a:buSzTx/>
              <a:buNone/>
              <a:defRPr b="1" sz="1472">
                <a:solidFill>
                  <a:srgbClr val="FFFFFF"/>
                </a:solidFill>
              </a:defRPr>
            </a:pPr>
            <a:r>
              <a:t>  qperf --help tests</a:t>
            </a:r>
          </a:p>
          <a:p>
            <a:pPr marL="0" indent="0" defTabSz="420623">
              <a:lnSpc>
                <a:spcPts val="1300"/>
              </a:lnSpc>
              <a:spcBef>
                <a:spcPts val="200"/>
              </a:spcBef>
              <a:buSzTx/>
              <a:buNone/>
              <a:defRPr b="1" sz="1472">
                <a:solidFill>
                  <a:srgbClr val="FFFFFF"/>
                </a:solidFill>
              </a:defRPr>
            </a:pPr>
          </a:p>
          <a:p>
            <a:pPr marL="0" indent="0" defTabSz="420623">
              <a:lnSpc>
                <a:spcPts val="1300"/>
              </a:lnSpc>
              <a:spcBef>
                <a:spcPts val="200"/>
              </a:spcBef>
              <a:buSzTx/>
              <a:buNone/>
              <a:defRPr b="1" sz="1472">
                <a:solidFill>
                  <a:srgbClr val="FFFFFF"/>
                </a:solidFill>
              </a:defRPr>
            </a:pPr>
            <a:r>
              <a:t>will be the most useful help screens.  But, because there is no option to specify the gid index to use on the rdma interface being tested, you will have to use -cm1 option always when testing over soft-RoCE.  In addition, tests that don't accept -cm1 will simply fail.</a:t>
            </a:r>
          </a:p>
        </p:txBody>
      </p:sp>
      <p:sp>
        <p:nvSpPr>
          <p:cNvPr id="296" name="Slide Number Placeholder 6"/>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97" name="Screenshot 2019-03-20 05.41.18.png" descr="Screenshot 2019-03-20 05.41.18.png"/>
          <p:cNvPicPr>
            <a:picLocks noChangeAspect="1"/>
          </p:cNvPicPr>
          <p:nvPr/>
        </p:nvPicPr>
        <p:blipFill>
          <a:blip r:embed="rId2">
            <a:extLst/>
          </a:blip>
          <a:stretch>
            <a:fillRect/>
          </a:stretch>
        </p:blipFill>
        <p:spPr>
          <a:xfrm>
            <a:off x="3535973" y="2228782"/>
            <a:ext cx="8166101" cy="29591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29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95">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295">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0" presetID="1" grpId="1" fill="hold">
                                  <p:stCondLst>
                                    <p:cond delay="0"/>
                                  </p:stCondLst>
                                  <p:iterate type="el" backwards="0">
                                    <p:tmAbs val="0"/>
                                  </p:iterate>
                                  <p:childTnLst>
                                    <p:set>
                                      <p:cBhvr>
                                        <p:cTn id="14" fill="hold"/>
                                        <p:tgtEl>
                                          <p:spTgt spid="295">
                                            <p:txEl>
                                              <p:pRg st="2" end="2"/>
                                            </p:txEl>
                                          </p:spTgt>
                                        </p:tgtEl>
                                        <p:attrNameLst>
                                          <p:attrName>style.visibility</p:attrName>
                                        </p:attrNameLst>
                                      </p:cBhvr>
                                      <p:to>
                                        <p:strVal val="visible"/>
                                      </p:to>
                                    </p:set>
                                  </p:childTnLst>
                                </p:cTn>
                              </p:par>
                            </p:childTnLst>
                          </p:cTn>
                        </p:par>
                        <p:par>
                          <p:cTn id="15" fill="hold">
                            <p:stCondLst>
                              <p:cond delay="0"/>
                            </p:stCondLst>
                            <p:childTnLst>
                              <p:par>
                                <p:cTn id="16" presetClass="entr" nodeType="afterEffect" presetSubtype="0" presetID="1" grpId="1" fill="hold">
                                  <p:stCondLst>
                                    <p:cond delay="0"/>
                                  </p:stCondLst>
                                  <p:iterate type="el" backwards="0">
                                    <p:tmAbs val="0"/>
                                  </p:iterate>
                                  <p:childTnLst>
                                    <p:set>
                                      <p:cBhvr>
                                        <p:cTn id="17" fill="hold"/>
                                        <p:tgtEl>
                                          <p:spTgt spid="295">
                                            <p:txEl>
                                              <p:pRg st="3" end="3"/>
                                            </p:txEl>
                                          </p:spTgt>
                                        </p:tgtEl>
                                        <p:attrNameLst>
                                          <p:attrName>style.visibility</p:attrName>
                                        </p:attrNameLst>
                                      </p:cBhvr>
                                      <p:to>
                                        <p:strVal val="visible"/>
                                      </p:to>
                                    </p:set>
                                  </p:childTnLst>
                                </p:cTn>
                              </p:par>
                            </p:childTnLst>
                          </p:cTn>
                        </p:par>
                        <p:par>
                          <p:cTn id="18" fill="hold">
                            <p:stCondLst>
                              <p:cond delay="0"/>
                            </p:stCondLst>
                            <p:childTnLst>
                              <p:par>
                                <p:cTn id="19" presetClass="entr" nodeType="afterEffect" presetSubtype="0" presetID="1" grpId="1" fill="hold">
                                  <p:stCondLst>
                                    <p:cond delay="0"/>
                                  </p:stCondLst>
                                  <p:iterate type="el" backwards="0">
                                    <p:tmAbs val="0"/>
                                  </p:iterate>
                                  <p:childTnLst>
                                    <p:set>
                                      <p:cBhvr>
                                        <p:cTn id="20" fill="hold"/>
                                        <p:tgtEl>
                                          <p:spTgt spid="295">
                                            <p:txEl>
                                              <p:pRg st="4" end="4"/>
                                            </p:txEl>
                                          </p:spTgt>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1" fill="hold">
                                  <p:stCondLst>
                                    <p:cond delay="0"/>
                                  </p:stCondLst>
                                  <p:iterate type="el" backwards="0">
                                    <p:tmAbs val="0"/>
                                  </p:iterate>
                                  <p:childTnLst>
                                    <p:set>
                                      <p:cBhvr>
                                        <p:cTn id="23" fill="hold"/>
                                        <p:tgtEl>
                                          <p:spTgt spid="295">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95"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Footer Placeholder 10"/>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300" name="Title 3"/>
          <p:cNvSpPr txBox="1"/>
          <p:nvPr>
            <p:ph type="title"/>
          </p:nvPr>
        </p:nvSpPr>
        <p:spPr>
          <a:prstGeom prst="rect">
            <a:avLst/>
          </a:prstGeom>
        </p:spPr>
        <p:txBody>
          <a:bodyPr/>
          <a:lstStyle/>
          <a:p>
            <a:pPr/>
            <a:r>
              <a:t>a few notes on rdma user space programming</a:t>
            </a:r>
          </a:p>
        </p:txBody>
      </p:sp>
      <p:sp>
        <p:nvSpPr>
          <p:cNvPr id="301" name="Slide Number Placeholder 9"/>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Footer Placeholder 4"/>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304" name="Title 1"/>
          <p:cNvSpPr txBox="1"/>
          <p:nvPr>
            <p:ph type="title"/>
          </p:nvPr>
        </p:nvSpPr>
        <p:spPr>
          <a:xfrm>
            <a:off x="609600" y="441465"/>
            <a:ext cx="10972800" cy="419032"/>
          </a:xfrm>
          <a:prstGeom prst="rect">
            <a:avLst/>
          </a:prstGeom>
        </p:spPr>
        <p:txBody>
          <a:bodyPr/>
          <a:lstStyle>
            <a:lvl1pPr defTabSz="338327">
              <a:defRPr sz="2294"/>
            </a:lvl1pPr>
          </a:lstStyle>
          <a:p>
            <a:pPr/>
            <a:r>
              <a:t>what does rdma offer?</a:t>
            </a:r>
          </a:p>
        </p:txBody>
      </p:sp>
      <p:sp>
        <p:nvSpPr>
          <p:cNvPr id="305" name="Content Placeholder 2"/>
          <p:cNvSpPr txBox="1"/>
          <p:nvPr>
            <p:ph type="body" sz="half" idx="1"/>
          </p:nvPr>
        </p:nvSpPr>
        <p:spPr>
          <a:xfrm>
            <a:off x="609600" y="1487099"/>
            <a:ext cx="4206253" cy="4813527"/>
          </a:xfrm>
          <a:prstGeom prst="rect">
            <a:avLst/>
          </a:prstGeom>
        </p:spPr>
        <p:txBody>
          <a:bodyPr/>
          <a:lstStyle/>
          <a:p>
            <a:pPr marL="161163" indent="-161163" defTabSz="411479">
              <a:defRPr sz="1440"/>
            </a:pPr>
            <a:r>
              <a:t>I offer the following as something I believe to be fact: Memory access is the most important single factor to system performance</a:t>
            </a:r>
          </a:p>
          <a:p>
            <a:pPr lvl="1" marL="355759" indent="-154304" defTabSz="411479">
              <a:buClr>
                <a:srgbClr val="399ACA"/>
              </a:buClr>
              <a:buFont typeface="Arial"/>
              <a:defRPr sz="1440"/>
            </a:pPr>
            <a:r>
              <a:t>If you're short of CPU cycles, you can buy higher core count CPUs and write more parallel operations</a:t>
            </a:r>
          </a:p>
          <a:p>
            <a:pPr lvl="1" marL="355759" indent="-154304" defTabSz="411479">
              <a:buClr>
                <a:srgbClr val="399ACA"/>
              </a:buClr>
              <a:buFont typeface="Arial"/>
              <a:defRPr sz="1440"/>
            </a:pPr>
            <a:r>
              <a:t>If you're short on disk speed, you can add more disks, remote high speed storage, NVMe, NVDIMM</a:t>
            </a:r>
          </a:p>
          <a:p>
            <a:pPr lvl="1" marL="355759" indent="-154304" defTabSz="411479">
              <a:buClr>
                <a:srgbClr val="399ACA"/>
              </a:buClr>
              <a:buFont typeface="Arial"/>
              <a:defRPr sz="1440"/>
            </a:pPr>
            <a:r>
              <a:t>If you're short on network speed you can upgrade network infrastructure or add more network ports</a:t>
            </a:r>
          </a:p>
          <a:p>
            <a:pPr lvl="1" marL="355759" indent="-154304" defTabSz="411479">
              <a:buClr>
                <a:srgbClr val="399ACA"/>
              </a:buClr>
              <a:buFont typeface="Arial"/>
              <a:defRPr sz="1440"/>
            </a:pPr>
            <a:r>
              <a:t>But, if you're CPU is sitting around waiting on memory accesses, it simply stalls and waits.</a:t>
            </a:r>
          </a:p>
          <a:p>
            <a:pPr lvl="1" marL="355759" indent="-154304" defTabSz="411479">
              <a:buClr>
                <a:srgbClr val="399ACA"/>
              </a:buClr>
              <a:buFont typeface="Arial"/>
              <a:defRPr sz="1440"/>
            </a:pPr>
            <a:r>
              <a:t>On top of that, the CPU is often tasked with the job of moving data from one area of memory to another, and it simply isn't very good at that job (speaking of x86/x86_64, PowerPC might be better)</a:t>
            </a:r>
          </a:p>
          <a:p>
            <a:pPr marL="161163" indent="-161163" defTabSz="411479">
              <a:defRPr sz="1440"/>
            </a:pPr>
            <a:r>
              <a:t>RDMA offers a drastic reduction in total memory accesses necessary to complete a given unit of work</a:t>
            </a:r>
          </a:p>
        </p:txBody>
      </p:sp>
      <p:sp>
        <p:nvSpPr>
          <p:cNvPr id="306" name="Slide Number Placeholder 3"/>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307" name="Table"/>
          <p:cNvGraphicFramePr/>
          <p:nvPr/>
        </p:nvGraphicFramePr>
        <p:xfrm>
          <a:off x="4950314" y="1693175"/>
          <a:ext cx="6977258" cy="3945349"/>
        </p:xfrm>
        <a:graphic xmlns:a="http://schemas.openxmlformats.org/drawingml/2006/main">
          <a:graphicData uri="http://schemas.openxmlformats.org/drawingml/2006/table">
            <a:tbl>
              <a:tblPr firstCol="0" firstRow="0" lastCol="0" lastRow="0" bandCol="0" bandRow="1" rtl="0">
                <a:tableStyleId>{CF821DB8-F4EB-4A41-A1BA-3FCAFE7338EE}</a:tableStyleId>
              </a:tblPr>
              <a:tblGrid>
                <a:gridCol w="1741139"/>
                <a:gridCol w="1741139"/>
                <a:gridCol w="1741139"/>
                <a:gridCol w="1741139"/>
              </a:tblGrid>
              <a:tr h="783989">
                <a:tc>
                  <a:txBody>
                    <a:bodyPr/>
                    <a:lstStyle/>
                    <a:p>
                      <a:pPr algn="l">
                        <a:defRPr b="1" i="1" sz="1800"/>
                      </a:pPr>
                    </a:p>
                  </a:txBody>
                  <a:tcPr marL="63500" marR="63500" marT="63500" marB="63500" anchor="t" anchorCtr="0" horzOverflow="overflow">
                    <a:lnT w="25400">
                      <a:solidFill>
                        <a:srgbClr val="000000"/>
                      </a:solidFill>
                      <a:bevel/>
                    </a:lnT>
                  </a:tcPr>
                </a:tc>
                <a:tc>
                  <a:txBody>
                    <a:bodyPr/>
                    <a:lstStyle/>
                    <a:p>
                      <a:pPr algn="l">
                        <a:defRPr sz="1800"/>
                      </a:pPr>
                      <a:r>
                        <a:rPr b="1" i="1"/>
                        <a:t>Host 
  &lt;-&gt; Guest</a:t>
                      </a:r>
                    </a:p>
                  </a:txBody>
                  <a:tcPr marL="63500" marR="63500" marT="63500" marB="63500" anchor="t" anchorCtr="0" horzOverflow="overflow">
                    <a:lnT w="25400">
                      <a:solidFill>
                        <a:srgbClr val="000000"/>
                      </a:solidFill>
                      <a:bevel/>
                    </a:lnT>
                  </a:tcPr>
                </a:tc>
                <a:tc>
                  <a:txBody>
                    <a:bodyPr/>
                    <a:lstStyle/>
                    <a:p>
                      <a:pPr algn="l">
                        <a:defRPr sz="1800"/>
                      </a:pPr>
                      <a:r>
                        <a:rPr b="1" i="1"/>
                        <a:t>Remote host 
  &lt;-&gt; Guest</a:t>
                      </a:r>
                    </a:p>
                  </a:txBody>
                  <a:tcPr marL="63500" marR="63500" marT="63500" marB="63500" anchor="t" anchorCtr="0" horzOverflow="overflow">
                    <a:lnT w="25400">
                      <a:solidFill>
                        <a:srgbClr val="000000"/>
                      </a:solidFill>
                      <a:bevel/>
                    </a:lnT>
                  </a:tcPr>
                </a:tc>
                <a:tc>
                  <a:txBody>
                    <a:bodyPr/>
                    <a:lstStyle/>
                    <a:p>
                      <a:pPr algn="l">
                        <a:defRPr sz="1800"/>
                      </a:pPr>
                      <a:r>
                        <a:rPr b="1" i="1"/>
                        <a:t>Guest
  &lt;-&gt; Guest</a:t>
                      </a:r>
                    </a:p>
                  </a:txBody>
                  <a:tcPr marL="63500" marR="63500" marT="63500" marB="63500" anchor="t" anchorCtr="0" horzOverflow="overflow">
                    <a:lnT w="25400">
                      <a:solidFill>
                        <a:srgbClr val="000000"/>
                      </a:solidFill>
                      <a:bevel/>
                    </a:lnT>
                  </a:tcPr>
                </a:tc>
              </a:tr>
              <a:tr h="783989">
                <a:tc>
                  <a:txBody>
                    <a:bodyPr/>
                    <a:lstStyle/>
                    <a:p>
                      <a:pPr algn="l">
                        <a:defRPr sz="1800"/>
                      </a:pPr>
                      <a:r>
                        <a:rPr b="1" i="1"/>
                        <a:t>TCP BW</a:t>
                      </a:r>
                    </a:p>
                  </a:txBody>
                  <a:tcPr marL="63500" marR="63500" marT="63500" marB="63500" anchor="t" anchorCtr="0" horzOverflow="overflow"/>
                </a:tc>
                <a:tc>
                  <a:txBody>
                    <a:bodyPr/>
                    <a:lstStyle/>
                    <a:p>
                      <a:pPr algn="l">
                        <a:defRPr sz="1800"/>
                      </a:pPr>
                      <a:r>
                        <a:rPr b="1" i="1"/>
                        <a:t>2.8GByte/s
325% CPU Util</a:t>
                      </a:r>
                    </a:p>
                  </a:txBody>
                  <a:tcPr marL="63500" marR="63500" marT="63500" marB="63500" anchor="t" anchorCtr="0" horzOverflow="overflow"/>
                </a:tc>
                <a:tc>
                  <a:txBody>
                    <a:bodyPr/>
                    <a:lstStyle/>
                    <a:p>
                      <a:pPr algn="l">
                        <a:defRPr sz="1800"/>
                      </a:pPr>
                      <a:r>
                        <a:rPr b="1" i="1"/>
                        <a:t>1.2GByte/s
110% CPU Util</a:t>
                      </a:r>
                    </a:p>
                  </a:txBody>
                  <a:tcPr marL="63500" marR="63500" marT="63500" marB="63500" anchor="t" anchorCtr="0" horzOverflow="overflow"/>
                </a:tc>
                <a:tc>
                  <a:txBody>
                    <a:bodyPr/>
                    <a:lstStyle/>
                    <a:p>
                      <a:pPr algn="l">
                        <a:defRPr sz="1800"/>
                      </a:pPr>
                      <a:r>
                        <a:rPr b="1" i="1"/>
                        <a:t>2.55GByte/s
150% CPU Util</a:t>
                      </a:r>
                    </a:p>
                  </a:txBody>
                  <a:tcPr marL="63500" marR="63500" marT="63500" marB="63500" anchor="t" anchorCtr="0" horzOverflow="overflow"/>
                </a:tc>
              </a:tr>
              <a:tr h="783989">
                <a:tc>
                  <a:txBody>
                    <a:bodyPr/>
                    <a:lstStyle/>
                    <a:p>
                      <a:pPr algn="l">
                        <a:defRPr sz="1800"/>
                      </a:pPr>
                      <a:r>
                        <a:rPr b="1" i="1"/>
                        <a:t>UDP BW</a:t>
                      </a:r>
                    </a:p>
                  </a:txBody>
                  <a:tcPr marL="63500" marR="63500" marT="63500" marB="63500" anchor="t" anchorCtr="0" horzOverflow="overflow"/>
                </a:tc>
                <a:tc>
                  <a:txBody>
                    <a:bodyPr/>
                    <a:lstStyle/>
                    <a:p>
                      <a:pPr algn="l">
                        <a:defRPr sz="1800"/>
                      </a:pPr>
                      <a:r>
                        <a:rPr b="1" i="1"/>
                        <a:t>9.8GByte/s
400% CPU Util</a:t>
                      </a:r>
                    </a:p>
                  </a:txBody>
                  <a:tcPr marL="63500" marR="63500" marT="63500" marB="63500" anchor="t" anchorCtr="0" horzOverflow="overflow"/>
                </a:tc>
                <a:tc>
                  <a:txBody>
                    <a:bodyPr/>
                    <a:lstStyle/>
                    <a:p>
                      <a:pPr algn="l">
                        <a:defRPr sz="1800"/>
                      </a:pPr>
                      <a:r>
                        <a:rPr b="1" i="1"/>
                        <a:t>1.75GByte/s
90% CPU Util</a:t>
                      </a:r>
                    </a:p>
                  </a:txBody>
                  <a:tcPr marL="63500" marR="63500" marT="63500" marB="63500" anchor="t" anchorCtr="0" horzOverflow="overflow"/>
                </a:tc>
                <a:tc>
                  <a:txBody>
                    <a:bodyPr/>
                    <a:lstStyle/>
                    <a:p>
                      <a:pPr algn="l">
                        <a:defRPr sz="1800"/>
                      </a:pPr>
                      <a:r>
                        <a:rPr b="1" i="1"/>
                        <a:t>3.9GByte/s
140% CPU Util</a:t>
                      </a:r>
                    </a:p>
                  </a:txBody>
                  <a:tcPr marL="63500" marR="63500" marT="63500" marB="63500" anchor="t" anchorCtr="0" horzOverflow="overflow"/>
                </a:tc>
              </a:tr>
              <a:tr h="783989">
                <a:tc>
                  <a:txBody>
                    <a:bodyPr/>
                    <a:lstStyle/>
                    <a:p>
                      <a:pPr algn="l">
                        <a:defRPr sz="1800"/>
                      </a:pPr>
                      <a:r>
                        <a:rPr b="1" i="1"/>
                        <a:t>RC BW</a:t>
                      </a:r>
                    </a:p>
                  </a:txBody>
                  <a:tcPr marL="63500" marR="63500" marT="63500" marB="63500" anchor="t" anchorCtr="0" horzOverflow="overflow"/>
                </a:tc>
                <a:tc>
                  <a:txBody>
                    <a:bodyPr/>
                    <a:lstStyle/>
                    <a:p>
                      <a:pPr algn="l">
                        <a:defRPr sz="1800"/>
                      </a:pPr>
                      <a:r>
                        <a:rPr b="1" i="1"/>
                        <a:t>5.4GByte/s *
160% CPU Util</a:t>
                      </a:r>
                    </a:p>
                  </a:txBody>
                  <a:tcPr marL="63500" marR="63500" marT="63500" marB="63500" anchor="t" anchorCtr="0" horzOverflow="overflow"/>
                </a:tc>
                <a:tc>
                  <a:txBody>
                    <a:bodyPr/>
                    <a:lstStyle/>
                    <a:p>
                      <a:pPr algn="l">
                        <a:defRPr sz="1800"/>
                      </a:pPr>
                      <a:r>
                        <a:rPr b="1" i="1"/>
                        <a:t>5.46GByte/s *
90% CPU Util</a:t>
                      </a:r>
                    </a:p>
                  </a:txBody>
                  <a:tcPr marL="63500" marR="63500" marT="63500" marB="63500" anchor="t" anchorCtr="0" horzOverflow="overflow"/>
                </a:tc>
                <a:tc>
                  <a:txBody>
                    <a:bodyPr/>
                    <a:lstStyle/>
                    <a:p>
                      <a:pPr algn="l">
                        <a:defRPr sz="1800"/>
                      </a:pPr>
                      <a:r>
                        <a:rPr b="1" i="1"/>
                        <a:t>4.25GByte/s
125% CPU Util</a:t>
                      </a:r>
                    </a:p>
                  </a:txBody>
                  <a:tcPr marL="63500" marR="63500" marT="63500" marB="63500" anchor="t" anchorCtr="0" horzOverflow="overflow"/>
                </a:tc>
              </a:tr>
              <a:tr h="783989">
                <a:tc>
                  <a:txBody>
                    <a:bodyPr/>
                    <a:lstStyle/>
                    <a:p>
                      <a:pPr algn="l">
                        <a:defRPr sz="1800"/>
                      </a:pPr>
                      <a:r>
                        <a:rPr b="1" i="1"/>
                        <a:t>RC Bi-BW</a:t>
                      </a:r>
                    </a:p>
                  </a:txBody>
                  <a:tcPr marL="63500" marR="63500" marT="63500" marB="63500" anchor="t" anchorCtr="0" horzOverflow="overflow">
                    <a:lnB w="25400">
                      <a:solidFill>
                        <a:srgbClr val="000000"/>
                      </a:solidFill>
                      <a:bevel/>
                    </a:lnB>
                  </a:tcPr>
                </a:tc>
                <a:tc>
                  <a:txBody>
                    <a:bodyPr/>
                    <a:lstStyle/>
                    <a:p>
                      <a:pPr algn="l">
                        <a:defRPr sz="1800"/>
                      </a:pPr>
                      <a:r>
                        <a:rPr b="1" i="1"/>
                        <a:t>5.4GByte/s *
190% CPU Util</a:t>
                      </a:r>
                    </a:p>
                  </a:txBody>
                  <a:tcPr marL="63500" marR="63500" marT="63500" marB="63500" anchor="t" anchorCtr="0" horzOverflow="overflow">
                    <a:lnB w="25400">
                      <a:solidFill>
                        <a:srgbClr val="000000"/>
                      </a:solidFill>
                      <a:bevel/>
                    </a:lnB>
                  </a:tcPr>
                </a:tc>
                <a:tc>
                  <a:txBody>
                    <a:bodyPr/>
                    <a:lstStyle/>
                    <a:p>
                      <a:pPr algn="l">
                        <a:defRPr sz="1800"/>
                      </a:pPr>
                      <a:r>
                        <a:rPr b="1" i="1"/>
                        <a:t>10.3GByte/s
140% CPU Util</a:t>
                      </a:r>
                    </a:p>
                  </a:txBody>
                  <a:tcPr marL="63500" marR="63500" marT="63500" marB="63500" anchor="t" anchorCtr="0" horzOverflow="overflow">
                    <a:lnB w="25400">
                      <a:solidFill>
                        <a:srgbClr val="000000"/>
                      </a:solidFill>
                      <a:bevel/>
                    </a:lnB>
                  </a:tcPr>
                </a:tc>
                <a:tc>
                  <a:txBody>
                    <a:bodyPr/>
                    <a:lstStyle/>
                    <a:p>
                      <a:pPr algn="l">
                        <a:defRPr sz="1800"/>
                      </a:pPr>
                      <a:r>
                        <a:rPr b="1" i="1"/>
                        <a:t>5.4GByte/s *
160% CPU Util</a:t>
                      </a:r>
                    </a:p>
                  </a:txBody>
                  <a:tcPr marL="63500" marR="63500" marT="63500" marB="63500" anchor="t" anchorCtr="0" horzOverflow="overflow">
                    <a:lnB w="25400">
                      <a:solidFill>
                        <a:srgbClr val="000000"/>
                      </a:solidFill>
                      <a:bevel/>
                    </a:lnB>
                  </a:tcPr>
                </a:tc>
              </a:tr>
            </a:tbl>
          </a:graphicData>
        </a:graphic>
      </p:graphicFrame>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Footer Placeholder 10"/>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176" name="Title 3"/>
          <p:cNvSpPr txBox="1"/>
          <p:nvPr>
            <p:ph type="title"/>
          </p:nvPr>
        </p:nvSpPr>
        <p:spPr>
          <a:prstGeom prst="rect">
            <a:avLst/>
          </a:prstGeom>
        </p:spPr>
        <p:txBody>
          <a:bodyPr/>
          <a:lstStyle/>
          <a:p>
            <a:pPr/>
            <a:r>
              <a:t>setting up kernel level rdma protocols</a:t>
            </a:r>
          </a:p>
        </p:txBody>
      </p:sp>
      <p:sp>
        <p:nvSpPr>
          <p:cNvPr id="177" name="Slide Number Placeholder 9"/>
          <p:cNvSpPr txBox="1"/>
          <p:nvPr>
            <p:ph type="sldNum" sz="quarter" idx="2"/>
          </p:nvPr>
        </p:nvSpPr>
        <p:spPr>
          <a:xfrm>
            <a:off x="6003969" y="6449293"/>
            <a:ext cx="18406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Footer Placeholder 4"/>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310" name="Title 1"/>
          <p:cNvSpPr txBox="1"/>
          <p:nvPr>
            <p:ph type="title"/>
          </p:nvPr>
        </p:nvSpPr>
        <p:spPr>
          <a:xfrm>
            <a:off x="609600" y="441465"/>
            <a:ext cx="10972800" cy="419032"/>
          </a:xfrm>
          <a:prstGeom prst="rect">
            <a:avLst/>
          </a:prstGeom>
        </p:spPr>
        <p:txBody>
          <a:bodyPr/>
          <a:lstStyle>
            <a:lvl1pPr defTabSz="338327">
              <a:defRPr sz="2294"/>
            </a:lvl1pPr>
          </a:lstStyle>
          <a:p>
            <a:pPr/>
            <a:r>
              <a:t>verbs programming is hard.  why?</a:t>
            </a:r>
          </a:p>
        </p:txBody>
      </p:sp>
      <p:sp>
        <p:nvSpPr>
          <p:cNvPr id="311" name="Content Placeholder 2"/>
          <p:cNvSpPr txBox="1"/>
          <p:nvPr>
            <p:ph type="body" sz="half" idx="1"/>
          </p:nvPr>
        </p:nvSpPr>
        <p:spPr>
          <a:xfrm>
            <a:off x="609599" y="1312638"/>
            <a:ext cx="5254276" cy="3417539"/>
          </a:xfrm>
          <a:prstGeom prst="rect">
            <a:avLst/>
          </a:prstGeom>
        </p:spPr>
        <p:txBody>
          <a:bodyPr/>
          <a:lstStyle/>
          <a:p>
            <a:pPr/>
            <a:r>
              <a:t>Tasks the kernel does when executing a new program</a:t>
            </a:r>
          </a:p>
          <a:p>
            <a:pPr lvl="1">
              <a:buClr>
                <a:srgbClr val="399ACA"/>
              </a:buClr>
              <a:buFont typeface="Arial"/>
            </a:pPr>
            <a:r>
              <a:t>Initial boot up on system</a:t>
            </a:r>
          </a:p>
          <a:p>
            <a:pPr lvl="1">
              <a:buClr>
                <a:srgbClr val="399ACA"/>
              </a:buClr>
              <a:buFont typeface="Arial"/>
            </a:pPr>
            <a:r>
              <a:t>Create a new task struct to hold all of the relevant information about the program being executed</a:t>
            </a:r>
          </a:p>
          <a:p>
            <a:pPr lvl="1">
              <a:buClr>
                <a:srgbClr val="399ACA"/>
              </a:buClr>
              <a:buFont typeface="Arial"/>
            </a:pPr>
            <a:r>
              <a:t>Create memory mappings to map physical memory into the tasks virtual memory space</a:t>
            </a:r>
          </a:p>
          <a:p>
            <a:pPr lvl="1">
              <a:buClr>
                <a:srgbClr val="399ACA"/>
              </a:buClr>
              <a:buFont typeface="Arial"/>
            </a:pPr>
            <a:r>
              <a:t>Initialize signal delivery channels for the process</a:t>
            </a:r>
          </a:p>
          <a:p>
            <a:pPr lvl="1">
              <a:buClr>
                <a:srgbClr val="399ACA"/>
              </a:buClr>
              <a:buFont typeface="Arial"/>
            </a:pPr>
            <a:r>
              <a:t>Create file handles for program input/output</a:t>
            </a:r>
          </a:p>
          <a:p>
            <a:pPr lvl="1">
              <a:buClr>
                <a:srgbClr val="399ACA"/>
              </a:buClr>
              <a:buFont typeface="Arial"/>
            </a:pPr>
            <a:r>
              <a:t>Manage needs of the process</a:t>
            </a:r>
          </a:p>
          <a:p>
            <a:pPr lvl="1">
              <a:buClr>
                <a:srgbClr val="399ACA"/>
              </a:buClr>
              <a:buFont typeface="Arial"/>
            </a:pPr>
            <a:r>
              <a:t>Reap all allocated resources for the process on process termination</a:t>
            </a:r>
          </a:p>
        </p:txBody>
      </p:sp>
      <p:sp>
        <p:nvSpPr>
          <p:cNvPr id="312" name="Slide Number Placeholder 3"/>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13" name="Content Placeholder 2"/>
          <p:cNvSpPr txBox="1"/>
          <p:nvPr/>
        </p:nvSpPr>
        <p:spPr>
          <a:xfrm>
            <a:off x="6346586" y="1312638"/>
            <a:ext cx="5254275" cy="3417539"/>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179070" indent="-179070">
              <a:spcBef>
                <a:spcPts val="300"/>
              </a:spcBef>
              <a:buSzPct val="110000"/>
              <a:buChar char="▪"/>
              <a:defRPr sz="1600">
                <a:latin typeface="Arial"/>
                <a:ea typeface="Arial"/>
                <a:cs typeface="Arial"/>
                <a:sym typeface="Arial"/>
              </a:defRPr>
            </a:pPr>
            <a:r>
              <a:t>Tasks the user must program when creating a verbs connection</a:t>
            </a:r>
          </a:p>
          <a:p>
            <a:pPr lvl="1" marL="395288" indent="-171450">
              <a:spcBef>
                <a:spcPts val="300"/>
              </a:spcBef>
              <a:buClr>
                <a:srgbClr val="399ACA"/>
              </a:buClr>
              <a:buSzPct val="120000"/>
              <a:buFont typeface="Arial"/>
              <a:buChar char="•"/>
              <a:defRPr sz="1600">
                <a:latin typeface="Arial"/>
                <a:ea typeface="Arial"/>
                <a:cs typeface="Arial"/>
                <a:sym typeface="Arial"/>
              </a:defRPr>
            </a:pPr>
            <a:r>
              <a:t>Open the RDMA device and get a context for it</a:t>
            </a:r>
          </a:p>
          <a:p>
            <a:pPr lvl="1" marL="395288" indent="-171450">
              <a:spcBef>
                <a:spcPts val="300"/>
              </a:spcBef>
              <a:buClr>
                <a:srgbClr val="399ACA"/>
              </a:buClr>
              <a:buSzPct val="120000"/>
              <a:buFont typeface="Arial"/>
              <a:buChar char="•"/>
              <a:defRPr sz="1600">
                <a:latin typeface="Arial"/>
                <a:ea typeface="Arial"/>
                <a:cs typeface="Arial"/>
                <a:sym typeface="Arial"/>
              </a:defRPr>
            </a:pPr>
            <a:r>
              <a:t>Create a protection domain</a:t>
            </a:r>
          </a:p>
          <a:p>
            <a:pPr lvl="1" marL="395288" indent="-171450">
              <a:spcBef>
                <a:spcPts val="300"/>
              </a:spcBef>
              <a:buClr>
                <a:srgbClr val="399ACA"/>
              </a:buClr>
              <a:buSzPct val="120000"/>
              <a:buFont typeface="Arial"/>
              <a:buChar char="•"/>
              <a:defRPr sz="1600">
                <a:latin typeface="Arial"/>
                <a:ea typeface="Arial"/>
                <a:cs typeface="Arial"/>
                <a:sym typeface="Arial"/>
              </a:defRPr>
            </a:pPr>
            <a:r>
              <a:t>Register memory in the protection domain and with the device to create a mapping from physical pages to DMA addresses the card can access</a:t>
            </a:r>
          </a:p>
          <a:p>
            <a:pPr lvl="1" marL="395288" indent="-171450">
              <a:spcBef>
                <a:spcPts val="300"/>
              </a:spcBef>
              <a:buClr>
                <a:srgbClr val="399ACA"/>
              </a:buClr>
              <a:buSzPct val="120000"/>
              <a:buFont typeface="Arial"/>
              <a:buChar char="•"/>
              <a:defRPr sz="1600">
                <a:latin typeface="Arial"/>
                <a:ea typeface="Arial"/>
                <a:cs typeface="Arial"/>
                <a:sym typeface="Arial"/>
              </a:defRPr>
            </a:pPr>
            <a:r>
              <a:t>Create completion queues to receive notifications of work request completions on</a:t>
            </a:r>
          </a:p>
          <a:p>
            <a:pPr lvl="1" marL="395288" indent="-171450">
              <a:spcBef>
                <a:spcPts val="300"/>
              </a:spcBef>
              <a:buClr>
                <a:srgbClr val="399ACA"/>
              </a:buClr>
              <a:buSzPct val="120000"/>
              <a:buFont typeface="Arial"/>
              <a:buChar char="•"/>
              <a:defRPr sz="1600">
                <a:latin typeface="Arial"/>
                <a:ea typeface="Arial"/>
                <a:cs typeface="Arial"/>
                <a:sym typeface="Arial"/>
              </a:defRPr>
            </a:pPr>
            <a:r>
              <a:t>Create work queues for sending/receiving data</a:t>
            </a:r>
          </a:p>
          <a:p>
            <a:pPr lvl="1" marL="395288" indent="-171450">
              <a:spcBef>
                <a:spcPts val="300"/>
              </a:spcBef>
              <a:buClr>
                <a:srgbClr val="399ACA"/>
              </a:buClr>
              <a:buSzPct val="120000"/>
              <a:buFont typeface="Arial"/>
              <a:buChar char="•"/>
              <a:defRPr sz="1600">
                <a:latin typeface="Arial"/>
                <a:ea typeface="Arial"/>
                <a:cs typeface="Arial"/>
                <a:sym typeface="Arial"/>
              </a:defRPr>
            </a:pPr>
            <a:r>
              <a:t>Manage error conditions for send/receive queues</a:t>
            </a:r>
          </a:p>
          <a:p>
            <a:pPr lvl="1" marL="395288" indent="-171450">
              <a:spcBef>
                <a:spcPts val="300"/>
              </a:spcBef>
              <a:buClr>
                <a:srgbClr val="399ACA"/>
              </a:buClr>
              <a:buSzPct val="120000"/>
              <a:buFont typeface="Arial"/>
              <a:buChar char="•"/>
              <a:defRPr sz="1600">
                <a:latin typeface="Arial"/>
                <a:ea typeface="Arial"/>
                <a:cs typeface="Arial"/>
                <a:sym typeface="Arial"/>
              </a:defRPr>
            </a:pPr>
            <a:r>
              <a:t>Gracefully shut down and release all queue pair resources</a:t>
            </a:r>
          </a:p>
        </p:txBody>
      </p:sp>
      <p:sp>
        <p:nvSpPr>
          <p:cNvPr id="314" name="Content Placeholder 2"/>
          <p:cNvSpPr txBox="1"/>
          <p:nvPr/>
        </p:nvSpPr>
        <p:spPr>
          <a:xfrm>
            <a:off x="392656" y="4944077"/>
            <a:ext cx="11406688" cy="1287824"/>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defTabSz="452627">
              <a:defRPr b="1" sz="1782">
                <a:latin typeface="Arial Narrow"/>
                <a:ea typeface="Arial Narrow"/>
                <a:cs typeface="Arial Narrow"/>
                <a:sym typeface="Arial Narrow"/>
              </a:defRPr>
            </a:lvl1pPr>
          </a:lstStyle>
          <a:p>
            <a:pPr/>
            <a:r>
              <a:t>The conclusion: unlike sockets programming, where the kernel does all the hard work for the programmer, with RDMA there is a large degree of freedom but also a large deal of responsibility.  This makes Verbs programming much harder than sockets.  This is a direct result of the fact that the user gets to tell the card to DMA directly into RAM and bypass the kernel entirely.  This level of control requires complex management to prevent things like errant DMA transfers wiping out some other program's data.</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6" name="Footer Placeholder 4"/>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317" name="Title 1"/>
          <p:cNvSpPr txBox="1"/>
          <p:nvPr>
            <p:ph type="title"/>
          </p:nvPr>
        </p:nvSpPr>
        <p:spPr>
          <a:xfrm>
            <a:off x="609600" y="441465"/>
            <a:ext cx="10972800" cy="419032"/>
          </a:xfrm>
          <a:prstGeom prst="rect">
            <a:avLst/>
          </a:prstGeom>
        </p:spPr>
        <p:txBody>
          <a:bodyPr/>
          <a:lstStyle>
            <a:lvl1pPr defTabSz="338327">
              <a:defRPr sz="2294"/>
            </a:lvl1pPr>
          </a:lstStyle>
          <a:p>
            <a:pPr/>
            <a:r>
              <a:t>so how do we recommend people program rdma?</a:t>
            </a:r>
          </a:p>
        </p:txBody>
      </p:sp>
      <p:sp>
        <p:nvSpPr>
          <p:cNvPr id="318" name="Content Placeholder 2"/>
          <p:cNvSpPr txBox="1"/>
          <p:nvPr>
            <p:ph type="body" idx="1"/>
          </p:nvPr>
        </p:nvSpPr>
        <p:spPr>
          <a:xfrm>
            <a:off x="609599" y="1312638"/>
            <a:ext cx="10985006" cy="4791233"/>
          </a:xfrm>
          <a:prstGeom prst="rect">
            <a:avLst/>
          </a:prstGeom>
        </p:spPr>
        <p:txBody>
          <a:bodyPr/>
          <a:lstStyle/>
          <a:p>
            <a:pPr marL="179070" indent="-179070">
              <a:defRPr sz="2400"/>
            </a:pPr>
            <a:r>
              <a:t>The old standby is libibverbs</a:t>
            </a:r>
          </a:p>
          <a:p>
            <a:pPr lvl="1">
              <a:buClr>
                <a:srgbClr val="399ACA"/>
              </a:buClr>
              <a:buFont typeface="Arial"/>
              <a:defRPr sz="2400"/>
            </a:pPr>
            <a:r>
              <a:t>Install the rdma-core-devel package</a:t>
            </a:r>
          </a:p>
          <a:p>
            <a:pPr lvl="1">
              <a:buClr>
                <a:srgbClr val="399ACA"/>
              </a:buClr>
              <a:buFont typeface="Arial"/>
              <a:defRPr sz="2400"/>
            </a:pPr>
            <a:r>
              <a:t>libibverbs is nearly universally paired with librdmacm for connection establishment</a:t>
            </a:r>
          </a:p>
          <a:p>
            <a:pPr lvl="1">
              <a:buClr>
                <a:srgbClr val="399ACA"/>
              </a:buClr>
              <a:buFont typeface="Arial"/>
              <a:defRPr sz="2400"/>
            </a:pPr>
            <a:r>
              <a:t>"man rdma_cm" will give you a nice overview of the librdmacm portion of the picture</a:t>
            </a:r>
          </a:p>
          <a:p>
            <a:pPr lvl="1">
              <a:buClr>
                <a:srgbClr val="399ACA"/>
              </a:buClr>
              <a:buFont typeface="Arial"/>
              <a:defRPr sz="2400"/>
            </a:pPr>
            <a:r>
              <a:t>There is no nice overview man page for the verbs portion of the programming model though</a:t>
            </a:r>
          </a:p>
          <a:p>
            <a:pPr lvl="1">
              <a:buClr>
                <a:srgbClr val="399ACA"/>
              </a:buClr>
              <a:buFont typeface="Arial"/>
              <a:defRPr sz="2400"/>
            </a:pPr>
            <a:r>
              <a:t>There are, however, plenty of examples in the libibverbs-utils programs, perftest programs, and qperf.  You can download the source of these programs to see how the actual verbs transfers are done</a:t>
            </a:r>
          </a:p>
          <a:p>
            <a:pPr lvl="1">
              <a:buClr>
                <a:srgbClr val="399ACA"/>
              </a:buClr>
              <a:buFont typeface="Arial"/>
              <a:defRPr sz="2400"/>
            </a:pPr>
            <a:r>
              <a:t>This is the most flexible, but also the hardest way to program RDMA</a:t>
            </a:r>
          </a:p>
        </p:txBody>
      </p:sp>
      <p:sp>
        <p:nvSpPr>
          <p:cNvPr id="319" name="Slide Number Placeholder 3"/>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1" name="Footer Placeholder 4"/>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322" name="Title 1"/>
          <p:cNvSpPr txBox="1"/>
          <p:nvPr>
            <p:ph type="title"/>
          </p:nvPr>
        </p:nvSpPr>
        <p:spPr>
          <a:xfrm>
            <a:off x="609600" y="441465"/>
            <a:ext cx="10972800" cy="419032"/>
          </a:xfrm>
          <a:prstGeom prst="rect">
            <a:avLst/>
          </a:prstGeom>
        </p:spPr>
        <p:txBody>
          <a:bodyPr/>
          <a:lstStyle>
            <a:lvl1pPr defTabSz="338327">
              <a:defRPr sz="2294"/>
            </a:lvl1pPr>
          </a:lstStyle>
          <a:p>
            <a:pPr/>
            <a:r>
              <a:t>so how do we recommend people program rdma?</a:t>
            </a:r>
          </a:p>
        </p:txBody>
      </p:sp>
      <p:sp>
        <p:nvSpPr>
          <p:cNvPr id="323" name="Content Placeholder 2"/>
          <p:cNvSpPr txBox="1"/>
          <p:nvPr>
            <p:ph type="body" idx="1"/>
          </p:nvPr>
        </p:nvSpPr>
        <p:spPr>
          <a:xfrm>
            <a:off x="609600" y="1312638"/>
            <a:ext cx="10985005" cy="4791233"/>
          </a:xfrm>
          <a:prstGeom prst="rect">
            <a:avLst/>
          </a:prstGeom>
        </p:spPr>
        <p:txBody>
          <a:bodyPr/>
          <a:lstStyle/>
          <a:p>
            <a:pPr marL="159372" indent="-159372" defTabSz="406908">
              <a:defRPr sz="2136"/>
            </a:pPr>
            <a:r>
              <a:t>There is libfabric</a:t>
            </a:r>
          </a:p>
          <a:p>
            <a:pPr lvl="1" marL="351806" indent="-152590" defTabSz="406908">
              <a:buClr>
                <a:srgbClr val="399ACA"/>
              </a:buClr>
              <a:buFont typeface="Arial"/>
              <a:defRPr sz="2136"/>
            </a:pPr>
            <a:r>
              <a:t>Install the libfabric-devel package</a:t>
            </a:r>
          </a:p>
          <a:p>
            <a:pPr lvl="1" marL="351806" indent="-152590" defTabSz="406908">
              <a:buClr>
                <a:srgbClr val="399ACA"/>
              </a:buClr>
              <a:buFont typeface="Arial"/>
              <a:defRPr sz="2136"/>
            </a:pPr>
            <a:r>
              <a:t>rpm -ql libfabric-devel lists all the files in the package, and there are a good number in section 7 of the man pages (the section reserved for overall subsystem documentation, versus individual man pages)</a:t>
            </a:r>
          </a:p>
          <a:p>
            <a:pPr lvl="1" marL="351806" indent="-152590" defTabSz="406908">
              <a:buClr>
                <a:srgbClr val="399ACA"/>
              </a:buClr>
              <a:buFont typeface="Arial"/>
              <a:defRPr sz="2136"/>
            </a:pPr>
            <a:r>
              <a:t>libfabric has already reached a reasonably strong level of adoption in multiple places: Amazon Web Services is using it for their new RDMA support for instance</a:t>
            </a:r>
          </a:p>
          <a:p>
            <a:pPr lvl="1" marL="351806" indent="-152590" defTabSz="406908">
              <a:buClr>
                <a:srgbClr val="399ACA"/>
              </a:buClr>
              <a:buFont typeface="Arial"/>
              <a:defRPr sz="2136"/>
            </a:pPr>
            <a:r>
              <a:t>It is also currently being considered as a possible standard library extension</a:t>
            </a:r>
          </a:p>
          <a:p>
            <a:pPr lvl="1" marL="351806" indent="-152590" defTabSz="406908">
              <a:buClr>
                <a:srgbClr val="399ACA"/>
              </a:buClr>
              <a:buFont typeface="Arial"/>
              <a:defRPr sz="2136"/>
            </a:pPr>
            <a:r>
              <a:t>It offers a simplified view of RDMA programming with much of the memory management and queue management offloaded from the user application to the library</a:t>
            </a:r>
          </a:p>
          <a:p>
            <a:pPr lvl="1" marL="351806" indent="-152590" defTabSz="406908">
              <a:buClr>
                <a:srgbClr val="399ACA"/>
              </a:buClr>
              <a:buFont typeface="Arial"/>
              <a:defRPr sz="2136"/>
            </a:pPr>
            <a:r>
              <a:t>It also works over TCP sockets, so if you write your application to libfabric, it will work on and utilize RDMA hardware when available, but also work over TCP when it isn't.  This provides a "write once/run anywhere" network implementation in your code and you get to rip out all of your sockets code.</a:t>
            </a:r>
          </a:p>
        </p:txBody>
      </p:sp>
      <p:sp>
        <p:nvSpPr>
          <p:cNvPr id="324" name="Slide Number Placeholder 3"/>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6" name="Footer Placeholder 4"/>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327" name="Title 1"/>
          <p:cNvSpPr txBox="1"/>
          <p:nvPr>
            <p:ph type="title"/>
          </p:nvPr>
        </p:nvSpPr>
        <p:spPr>
          <a:xfrm>
            <a:off x="609600" y="441465"/>
            <a:ext cx="10972800" cy="419032"/>
          </a:xfrm>
          <a:prstGeom prst="rect">
            <a:avLst/>
          </a:prstGeom>
        </p:spPr>
        <p:txBody>
          <a:bodyPr/>
          <a:lstStyle>
            <a:lvl1pPr defTabSz="338327">
              <a:defRPr sz="2294"/>
            </a:lvl1pPr>
          </a:lstStyle>
          <a:p>
            <a:pPr/>
            <a:r>
              <a:t>so how do we recommend people program rdma?</a:t>
            </a:r>
          </a:p>
        </p:txBody>
      </p:sp>
      <p:sp>
        <p:nvSpPr>
          <p:cNvPr id="328" name="Content Placeholder 2"/>
          <p:cNvSpPr txBox="1"/>
          <p:nvPr>
            <p:ph type="body" idx="1"/>
          </p:nvPr>
        </p:nvSpPr>
        <p:spPr>
          <a:xfrm>
            <a:off x="609600" y="1312638"/>
            <a:ext cx="10985005" cy="4791233"/>
          </a:xfrm>
          <a:prstGeom prst="rect">
            <a:avLst/>
          </a:prstGeom>
        </p:spPr>
        <p:txBody>
          <a:bodyPr/>
          <a:lstStyle/>
          <a:p>
            <a:pPr marL="179070" indent="-179070">
              <a:defRPr sz="2400"/>
            </a:pPr>
            <a:r>
              <a:t>There is OpenUCX</a:t>
            </a:r>
          </a:p>
          <a:p>
            <a:pPr lvl="1">
              <a:buClr>
                <a:srgbClr val="399ACA"/>
              </a:buClr>
              <a:buFont typeface="Arial"/>
              <a:defRPr sz="2400"/>
            </a:pPr>
            <a:r>
              <a:t>Install the ucx-devel package</a:t>
            </a:r>
          </a:p>
          <a:p>
            <a:pPr lvl="1">
              <a:buClr>
                <a:srgbClr val="399ACA"/>
              </a:buClr>
              <a:buFont typeface="Arial"/>
              <a:defRPr sz="2400"/>
            </a:pPr>
            <a:r>
              <a:t>rpm -ql ucx-devel lists all the files in the package, and there are headers for the api and a few examples, but it is lacking in man page documentation</a:t>
            </a:r>
          </a:p>
          <a:p>
            <a:pPr lvl="1">
              <a:buClr>
                <a:srgbClr val="399ACA"/>
              </a:buClr>
              <a:buFont typeface="Arial"/>
              <a:defRPr sz="2400"/>
            </a:pPr>
            <a:r>
              <a:t>Likewise, rpm -ql ucx does not reveal much in the way of man pages or documentation</a:t>
            </a:r>
          </a:p>
          <a:p>
            <a:pPr lvl="1">
              <a:buClr>
                <a:srgbClr val="399ACA"/>
              </a:buClr>
              <a:buFont typeface="Arial"/>
              <a:defRPr sz="2400"/>
            </a:pPr>
            <a:r>
              <a:t>There is an upstream website though:</a:t>
            </a:r>
          </a:p>
          <a:p>
            <a:pPr lvl="2">
              <a:buClr>
                <a:srgbClr val="399ACA"/>
              </a:buClr>
              <a:buSzPct val="120000"/>
              <a:buFont typeface="Arial"/>
              <a:defRPr sz="2400"/>
            </a:pPr>
            <a:r>
              <a:rPr u="sng">
                <a:solidFill>
                  <a:srgbClr val="0000FF"/>
                </a:solidFill>
                <a:uFill>
                  <a:solidFill>
                    <a:srgbClr val="0000FF"/>
                  </a:solidFill>
                </a:uFill>
                <a:hlinkClick r:id="rId2" invalidUrl="" action="" tgtFrame="" tooltip="" history="1" highlightClick="0" endSnd="0"/>
              </a:rPr>
              <a:t>http://www.openucx.org/</a:t>
            </a:r>
          </a:p>
          <a:p>
            <a:pPr lvl="1">
              <a:buClr>
                <a:srgbClr val="399ACA"/>
              </a:buClr>
              <a:buFont typeface="Arial"/>
              <a:defRPr sz="2400"/>
            </a:pPr>
            <a:r>
              <a:t>More information is available there</a:t>
            </a:r>
          </a:p>
        </p:txBody>
      </p:sp>
      <p:sp>
        <p:nvSpPr>
          <p:cNvPr id="329" name="Slide Number Placeholder 3"/>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1" name="Footer Placeholder 10"/>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332" name="Title 3"/>
          <p:cNvSpPr txBox="1"/>
          <p:nvPr>
            <p:ph type="title"/>
          </p:nvPr>
        </p:nvSpPr>
        <p:spPr>
          <a:prstGeom prst="rect">
            <a:avLst/>
          </a:prstGeom>
        </p:spPr>
        <p:txBody>
          <a:bodyPr/>
          <a:lstStyle/>
          <a:p>
            <a:pPr/>
            <a:r>
              <a:t>a few notes on mpi programming</a:t>
            </a:r>
          </a:p>
        </p:txBody>
      </p:sp>
      <p:sp>
        <p:nvSpPr>
          <p:cNvPr id="333" name="Slide Number Placeholder 9"/>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5" name="Footer Placeholder 10"/>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336" name="Title 3"/>
          <p:cNvSpPr txBox="1"/>
          <p:nvPr>
            <p:ph type="title"/>
          </p:nvPr>
        </p:nvSpPr>
        <p:spPr>
          <a:prstGeom prst="rect">
            <a:avLst/>
          </a:prstGeom>
        </p:spPr>
        <p:txBody>
          <a:bodyPr/>
          <a:lstStyle/>
          <a:p>
            <a:pPr/>
            <a:r>
              <a:t>Just kidding, i'm pretty sure we're over time already :-)</a:t>
            </a:r>
          </a:p>
        </p:txBody>
      </p:sp>
      <p:sp>
        <p:nvSpPr>
          <p:cNvPr id="337" name="Slide Number Placeholder 9"/>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9" name="Title 3"/>
          <p:cNvSpPr txBox="1"/>
          <p:nvPr>
            <p:ph type="ctrTitle"/>
          </p:nvPr>
        </p:nvSpPr>
        <p:spPr>
          <a:xfrm>
            <a:off x="1524000" y="3328547"/>
            <a:ext cx="9144000" cy="774422"/>
          </a:xfrm>
          <a:prstGeom prst="rect">
            <a:avLst/>
          </a:prstGeom>
        </p:spPr>
        <p:txBody>
          <a:bodyPr/>
          <a:lstStyle/>
          <a:p>
            <a:pPr/>
            <a:r>
              <a:t>thanks!</a:t>
            </a:r>
          </a:p>
        </p:txBody>
      </p:sp>
      <p:sp>
        <p:nvSpPr>
          <p:cNvPr id="340" name="Subtitle 4"/>
          <p:cNvSpPr txBox="1"/>
          <p:nvPr>
            <p:ph type="subTitle" sz="quarter" idx="1"/>
          </p:nvPr>
        </p:nvSpPr>
        <p:spPr>
          <a:xfrm>
            <a:off x="1524000" y="4367541"/>
            <a:ext cx="9144000" cy="554938"/>
          </a:xfrm>
          <a:prstGeom prst="rect">
            <a:avLst/>
          </a:prstGeom>
        </p:spPr>
        <p:txBody>
          <a:bodyPr/>
          <a:lstStyle/>
          <a:p>
            <a:pPr/>
            <a:r>
              <a:t>Doug Ledford</a:t>
            </a:r>
          </a:p>
        </p:txBody>
      </p:sp>
      <p:pic>
        <p:nvPicPr>
          <p:cNvPr id="341" name="Logo_RH_RGB_Reverse.png" descr="Logo_RH_RGB_Reverse.png"/>
          <p:cNvPicPr>
            <a:picLocks noChangeAspect="1"/>
          </p:cNvPicPr>
          <p:nvPr/>
        </p:nvPicPr>
        <p:blipFill>
          <a:blip r:embed="rId2">
            <a:extLst/>
          </a:blip>
          <a:stretch>
            <a:fillRect/>
          </a:stretch>
        </p:blipFill>
        <p:spPr>
          <a:xfrm>
            <a:off x="4672320" y="5363548"/>
            <a:ext cx="2847360" cy="914570"/>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3" name="Footer Placeholder 4"/>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344" name="Title 1"/>
          <p:cNvSpPr txBox="1"/>
          <p:nvPr>
            <p:ph type="title"/>
          </p:nvPr>
        </p:nvSpPr>
        <p:spPr>
          <a:xfrm>
            <a:off x="609600" y="441465"/>
            <a:ext cx="10972800" cy="419032"/>
          </a:xfrm>
          <a:prstGeom prst="rect">
            <a:avLst/>
          </a:prstGeom>
        </p:spPr>
        <p:txBody>
          <a:bodyPr/>
          <a:lstStyle>
            <a:lvl1pPr defTabSz="338327">
              <a:defRPr sz="2294"/>
            </a:lvl1pPr>
          </a:lstStyle>
          <a:p>
            <a:pPr/>
            <a:r>
              <a:t>Sample Title Here</a:t>
            </a:r>
          </a:p>
        </p:txBody>
      </p:sp>
      <p:sp>
        <p:nvSpPr>
          <p:cNvPr id="345" name="Content Placeholder 2"/>
          <p:cNvSpPr txBox="1"/>
          <p:nvPr>
            <p:ph type="body" idx="1"/>
          </p:nvPr>
        </p:nvSpPr>
        <p:spPr>
          <a:xfrm>
            <a:off x="609600" y="1312638"/>
            <a:ext cx="10972800" cy="4813527"/>
          </a:xfrm>
          <a:prstGeom prst="rect">
            <a:avLst/>
          </a:prstGeom>
        </p:spPr>
        <p:txBody>
          <a:bodyPr/>
          <a:lstStyle>
            <a:lvl2pPr>
              <a:buClr>
                <a:srgbClr val="399ACA"/>
              </a:buClr>
              <a:buFont typeface="Arial"/>
            </a:lvl2pPr>
            <a:lvl3pPr>
              <a:buFont typeface="Arial"/>
            </a:lvl3pPr>
          </a:lstStyle>
          <a:p>
            <a:pPr/>
            <a:r>
              <a:t>Sample first bullet point</a:t>
            </a:r>
          </a:p>
          <a:p>
            <a:pPr lvl="1"/>
            <a:r>
              <a:t>Sample second bullet point</a:t>
            </a:r>
          </a:p>
          <a:p>
            <a:pPr lvl="2"/>
            <a:r>
              <a:t>Sample third bull point</a:t>
            </a:r>
          </a:p>
        </p:txBody>
      </p:sp>
      <p:sp>
        <p:nvSpPr>
          <p:cNvPr id="346" name="Slide Number Placeholder 3"/>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8" name="Footer Placeholder 8"/>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349" name="Title 3"/>
          <p:cNvSpPr txBox="1"/>
          <p:nvPr>
            <p:ph type="title"/>
          </p:nvPr>
        </p:nvSpPr>
        <p:spPr>
          <a:xfrm>
            <a:off x="609600" y="253294"/>
            <a:ext cx="10972800" cy="419032"/>
          </a:xfrm>
          <a:prstGeom prst="rect">
            <a:avLst/>
          </a:prstGeom>
        </p:spPr>
        <p:txBody>
          <a:bodyPr/>
          <a:lstStyle>
            <a:lvl1pPr defTabSz="338327">
              <a:defRPr sz="2294"/>
            </a:lvl1pPr>
          </a:lstStyle>
          <a:p>
            <a:pPr/>
            <a:r>
              <a:t>Sample title here</a:t>
            </a:r>
          </a:p>
        </p:txBody>
      </p:sp>
      <p:sp>
        <p:nvSpPr>
          <p:cNvPr id="350" name="Content Placeholder 4"/>
          <p:cNvSpPr txBox="1"/>
          <p:nvPr>
            <p:ph type="body" idx="1"/>
          </p:nvPr>
        </p:nvSpPr>
        <p:spPr>
          <a:xfrm>
            <a:off x="3230328" y="1312638"/>
            <a:ext cx="8352071" cy="4813527"/>
          </a:xfrm>
          <a:prstGeom prst="rect">
            <a:avLst/>
          </a:prstGeom>
        </p:spPr>
        <p:txBody>
          <a:bodyPr/>
          <a:lstStyle>
            <a:lvl2pPr>
              <a:buClr>
                <a:srgbClr val="399ACA"/>
              </a:buClr>
              <a:buFont typeface="Arial"/>
            </a:lvl2pPr>
            <a:lvl3pPr>
              <a:buFont typeface="Arial"/>
            </a:lvl3pPr>
          </a:lstStyle>
          <a:p>
            <a:pPr/>
            <a:r>
              <a:t>Sample first bullet point</a:t>
            </a:r>
          </a:p>
          <a:p>
            <a:pPr lvl="1"/>
            <a:r>
              <a:t>Sample second bullet point</a:t>
            </a:r>
          </a:p>
          <a:p>
            <a:pPr lvl="2"/>
            <a:r>
              <a:t>Sample third bullet point</a:t>
            </a:r>
          </a:p>
        </p:txBody>
      </p:sp>
      <p:sp>
        <p:nvSpPr>
          <p:cNvPr id="351" name="Content Placeholder 5"/>
          <p:cNvSpPr txBox="1"/>
          <p:nvPr/>
        </p:nvSpPr>
        <p:spPr>
          <a:xfrm>
            <a:off x="609600" y="672326"/>
            <a:ext cx="10972800" cy="3947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defRPr b="1">
                <a:solidFill>
                  <a:srgbClr val="FFFFFF"/>
                </a:solidFill>
                <a:latin typeface="Arial Narrow"/>
                <a:ea typeface="Arial Narrow"/>
                <a:cs typeface="Arial Narrow"/>
                <a:sym typeface="Arial Narrow"/>
              </a:defRPr>
            </a:lvl1pPr>
          </a:lstStyle>
          <a:p>
            <a:pPr/>
            <a:r>
              <a:t>Sample subtitle here</a:t>
            </a:r>
          </a:p>
        </p:txBody>
      </p:sp>
      <p:sp>
        <p:nvSpPr>
          <p:cNvPr id="352" name="Text Placeholder 9"/>
          <p:cNvSpPr/>
          <p:nvPr>
            <p:ph type="body" idx="13"/>
          </p:nvPr>
        </p:nvSpPr>
        <p:spPr>
          <a:prstGeom prst="rect">
            <a:avLst/>
          </a:prstGeom>
          <a:extLst>
            <a:ext uri="{C572A759-6A51-4108-AA02-DFA0A04FC94B}">
              <ma14:wrappingTextBoxFlag xmlns:ma14="http://schemas.microsoft.com/office/mac/drawingml/2011/main" val="1"/>
            </a:ext>
          </a:extLst>
        </p:spPr>
        <p:txBody>
          <a:bodyPr/>
          <a:lstStyle/>
          <a:p>
            <a:pPr marL="0" indent="0">
              <a:lnSpc>
                <a:spcPts val="1500"/>
              </a:lnSpc>
              <a:spcBef>
                <a:spcPts val="200"/>
              </a:spcBef>
              <a:buSzTx/>
              <a:buNone/>
              <a:defRPr b="1" sz="1100">
                <a:solidFill>
                  <a:srgbClr val="FFFFFF"/>
                </a:solidFill>
              </a:defRPr>
            </a:pPr>
            <a:r>
              <a:t>Lorem ipsum dolor sit amet, consectetur adipiscing elit. Ut iaculis interdum posuere. Lorem ipsum dolor sit amet, consectetur adipiscing elit. Ut vel dignissim nisl. Donec egestas, urna a gravida varius, magna velit interdum lacus, eget vehicula enim leo et turpisLorem ipsum dolor sit amet, consectetur adipiscing elit. Ut iaculis interdum posuere. </a:t>
            </a:r>
          </a:p>
          <a:p>
            <a:pPr marL="0" indent="0">
              <a:lnSpc>
                <a:spcPts val="1500"/>
              </a:lnSpc>
              <a:spcBef>
                <a:spcPts val="200"/>
              </a:spcBef>
              <a:buSzTx/>
              <a:buNone/>
              <a:defRPr b="1" sz="1100">
                <a:solidFill>
                  <a:srgbClr val="FFFFFF"/>
                </a:solidFill>
              </a:defRPr>
            </a:pPr>
          </a:p>
          <a:p>
            <a:pPr marL="0" indent="0">
              <a:lnSpc>
                <a:spcPts val="1500"/>
              </a:lnSpc>
              <a:spcBef>
                <a:spcPts val="200"/>
              </a:spcBef>
              <a:buSzTx/>
              <a:buNone/>
              <a:defRPr b="1" sz="1100">
                <a:solidFill>
                  <a:srgbClr val="FFFFFF"/>
                </a:solidFill>
              </a:defRPr>
            </a:pPr>
            <a:r>
              <a:t>Lorem ipsum dolor sit amet, consectetur adipiscing elit. Ut iaculis interdum posuere. </a:t>
            </a:r>
          </a:p>
        </p:txBody>
      </p:sp>
      <p:sp>
        <p:nvSpPr>
          <p:cNvPr id="353" name="Slide Number Placeholder 6"/>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5" name="Footer Placeholder 4"/>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356" name="Content Placeholder 6"/>
          <p:cNvSpPr txBox="1"/>
          <p:nvPr>
            <p:ph type="body" sz="half" idx="1"/>
          </p:nvPr>
        </p:nvSpPr>
        <p:spPr>
          <a:xfrm>
            <a:off x="609600" y="1312637"/>
            <a:ext cx="5822598" cy="3905900"/>
          </a:xfrm>
          <a:prstGeom prst="rect">
            <a:avLst/>
          </a:prstGeom>
        </p:spPr>
        <p:txBody>
          <a:bodyPr/>
          <a:lstStyle>
            <a:lvl2pPr>
              <a:buClr>
                <a:srgbClr val="399ACA"/>
              </a:buClr>
              <a:buFont typeface="Arial"/>
            </a:lvl2pPr>
            <a:lvl3pPr>
              <a:buFont typeface="Arial"/>
            </a:lvl3pPr>
          </a:lstStyle>
          <a:p>
            <a:pPr/>
            <a:r>
              <a:t>First bullet</a:t>
            </a:r>
          </a:p>
          <a:p>
            <a:pPr lvl="1"/>
            <a:r>
              <a:t>Second bullet</a:t>
            </a:r>
          </a:p>
          <a:p>
            <a:pPr lvl="2"/>
            <a:r>
              <a:t>Third bullet</a:t>
            </a:r>
          </a:p>
        </p:txBody>
      </p:sp>
      <p:sp>
        <p:nvSpPr>
          <p:cNvPr id="357" name="Text Placeholder 8"/>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marL="0" indent="0">
              <a:lnSpc>
                <a:spcPts val="1500"/>
              </a:lnSpc>
              <a:spcBef>
                <a:spcPts val="200"/>
              </a:spcBef>
              <a:buSzTx/>
              <a:buNone/>
              <a:defRPr b="1" sz="1100">
                <a:solidFill>
                  <a:srgbClr val="FFFFFF"/>
                </a:solidFill>
              </a:defRPr>
            </a:lvl1pPr>
          </a:lstStyle>
          <a:p>
            <a:pPr/>
            <a:r>
              <a:t>Lorem ipsum dolor sit amet, consectetur adipiscing elit. Ut iaculis interdum posuere. Lorem ipsum dolor sit amet, consectetur adipiscing elit. Ut vel dignissim nisl. Donec egestas, urna a gravida varius, magna velit interdum lacus, eget vehicula enim leo et turpisLorem ipsum dolor sit amet, consectetur adipiscing elit. Ut iaculis interdum posuere. </a:t>
            </a:r>
          </a:p>
        </p:txBody>
      </p:sp>
      <p:pic>
        <p:nvPicPr>
          <p:cNvPr id="358" name="Picture Placeholder 16" descr="Picture Placeholder 16"/>
          <p:cNvPicPr>
            <a:picLocks noChangeAspect="1"/>
          </p:cNvPicPr>
          <p:nvPr>
            <p:ph type="pic" idx="14"/>
          </p:nvPr>
        </p:nvPicPr>
        <p:blipFill>
          <a:blip r:embed="rId2">
            <a:extLst/>
          </a:blip>
          <a:stretch>
            <a:fillRect/>
          </a:stretch>
        </p:blipFill>
        <p:spPr>
          <a:prstGeom prst="rect">
            <a:avLst/>
          </a:prstGeom>
        </p:spPr>
      </p:pic>
      <p:sp>
        <p:nvSpPr>
          <p:cNvPr id="359" name="Title 5"/>
          <p:cNvSpPr txBox="1"/>
          <p:nvPr>
            <p:ph type="title"/>
          </p:nvPr>
        </p:nvSpPr>
        <p:spPr>
          <a:xfrm>
            <a:off x="609600" y="253294"/>
            <a:ext cx="10972800" cy="419032"/>
          </a:xfrm>
          <a:prstGeom prst="rect">
            <a:avLst/>
          </a:prstGeom>
        </p:spPr>
        <p:txBody>
          <a:bodyPr/>
          <a:lstStyle>
            <a:lvl1pPr defTabSz="338327">
              <a:defRPr sz="2294"/>
            </a:lvl1pPr>
          </a:lstStyle>
          <a:p>
            <a:pPr/>
            <a:r>
              <a:t>Sample title here</a:t>
            </a:r>
          </a:p>
        </p:txBody>
      </p:sp>
      <p:sp>
        <p:nvSpPr>
          <p:cNvPr id="360" name="Content Placeholder 7"/>
          <p:cNvSpPr txBox="1"/>
          <p:nvPr/>
        </p:nvSpPr>
        <p:spPr>
          <a:xfrm>
            <a:off x="609600" y="672326"/>
            <a:ext cx="10972800" cy="3947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defRPr b="1">
                <a:solidFill>
                  <a:srgbClr val="FFFFFF"/>
                </a:solidFill>
                <a:latin typeface="Arial Narrow"/>
                <a:ea typeface="Arial Narrow"/>
                <a:cs typeface="Arial Narrow"/>
                <a:sym typeface="Arial Narrow"/>
              </a:defRPr>
            </a:lvl1pPr>
          </a:lstStyle>
          <a:p>
            <a:pPr/>
            <a:r>
              <a:t>Sample subtitle here</a:t>
            </a:r>
          </a:p>
        </p:txBody>
      </p:sp>
      <p:sp>
        <p:nvSpPr>
          <p:cNvPr id="361" name="Slide Number Placeholder 3"/>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Footer Placeholder 4"/>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180" name="Title 1"/>
          <p:cNvSpPr txBox="1"/>
          <p:nvPr>
            <p:ph type="title"/>
          </p:nvPr>
        </p:nvSpPr>
        <p:spPr>
          <a:xfrm>
            <a:off x="609600" y="441465"/>
            <a:ext cx="10972800" cy="419032"/>
          </a:xfrm>
          <a:prstGeom prst="rect">
            <a:avLst/>
          </a:prstGeom>
        </p:spPr>
        <p:txBody>
          <a:bodyPr/>
          <a:lstStyle/>
          <a:p>
            <a:pPr lvl="1" defTabSz="338327">
              <a:defRPr sz="2294"/>
            </a:pPr>
            <a:r>
              <a:t>A word about ipoib and network managers</a:t>
            </a:r>
          </a:p>
        </p:txBody>
      </p:sp>
      <p:sp>
        <p:nvSpPr>
          <p:cNvPr id="181" name="Content Placeholder 2"/>
          <p:cNvSpPr txBox="1"/>
          <p:nvPr>
            <p:ph type="body" idx="1"/>
          </p:nvPr>
        </p:nvSpPr>
        <p:spPr>
          <a:xfrm>
            <a:off x="609600" y="1312638"/>
            <a:ext cx="10972800" cy="4813527"/>
          </a:xfrm>
          <a:prstGeom prst="rect">
            <a:avLst/>
          </a:prstGeom>
        </p:spPr>
        <p:txBody>
          <a:bodyPr/>
          <a:lstStyle/>
          <a:p>
            <a:pPr>
              <a:defRPr sz="2000"/>
            </a:pPr>
            <a:r>
              <a:t>If we were on InfiniBand or OmniPath Architecture fabrics, we would need to setup a fabric manager before we could continue (and we wouldn't have been able to run a ping test yesterday before setting up the fabric manager).  While Ethernet "just works" because that's how the Ethernet spec was designed, both IB and OPA fabrics were designed such that they need a fabric manager to set the switch routing up before the network works.  We're obviously just handwaving that during this presentation, but I make note of it for completeness.</a:t>
            </a:r>
          </a:p>
          <a:p>
            <a:pPr>
              <a:defRPr sz="2000"/>
            </a:pPr>
            <a:r>
              <a:t>We also aren't setting up IPoIB because our interfaces are RoCE and iWARP.  They already have an IP address.  But, if we were using IB or OPA interfaces, setting up IPoIB would be the very next step after getting the fabric manager up and running.  Everything after here relies on IP addressing, and without IPoIB, IB and OPA interfaces do not have an IP address.</a:t>
            </a:r>
          </a:p>
          <a:p>
            <a:pPr>
              <a:defRPr sz="2000"/>
            </a:pPr>
            <a:r>
              <a:t>Setting up IPoIB is much the same as our RoCE and iWARP interfaces.  We would need to make sure that there are appropriate network config files for them in the network config scripts area of whatever OS we are using.</a:t>
            </a:r>
          </a:p>
          <a:p>
            <a:pPr>
              <a:defRPr sz="2000"/>
            </a:pPr>
            <a:r>
              <a:t>Depending on your OS, you might need to edit /etc/rdma/rdma.conf and enable IPoIB module loading</a:t>
            </a:r>
          </a:p>
        </p:txBody>
      </p:sp>
      <p:sp>
        <p:nvSpPr>
          <p:cNvPr id="182" name="Slide Number Placeholder 3"/>
          <p:cNvSpPr txBox="1"/>
          <p:nvPr>
            <p:ph type="sldNum" sz="quarter" idx="2"/>
          </p:nvPr>
        </p:nvSpPr>
        <p:spPr>
          <a:xfrm>
            <a:off x="6003969" y="6449293"/>
            <a:ext cx="18406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Footer Placeholder 8"/>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185" name="Title 3"/>
          <p:cNvSpPr txBox="1"/>
          <p:nvPr>
            <p:ph type="title"/>
          </p:nvPr>
        </p:nvSpPr>
        <p:spPr>
          <a:xfrm>
            <a:off x="609600" y="253294"/>
            <a:ext cx="10972800" cy="419032"/>
          </a:xfrm>
          <a:prstGeom prst="rect">
            <a:avLst/>
          </a:prstGeom>
        </p:spPr>
        <p:txBody>
          <a:bodyPr/>
          <a:lstStyle/>
          <a:p>
            <a:pPr lvl="1" defTabSz="338327">
              <a:defRPr sz="2294"/>
            </a:pPr>
            <a:r>
              <a:t>head node modifications</a:t>
            </a:r>
          </a:p>
        </p:txBody>
      </p:sp>
      <p:sp>
        <p:nvSpPr>
          <p:cNvPr id="186" name="Content Placeholder 5"/>
          <p:cNvSpPr txBox="1"/>
          <p:nvPr/>
        </p:nvSpPr>
        <p:spPr>
          <a:xfrm>
            <a:off x="609600" y="672326"/>
            <a:ext cx="10972800" cy="3947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defRPr b="1">
                <a:solidFill>
                  <a:srgbClr val="FFFFFF"/>
                </a:solidFill>
                <a:latin typeface="Arial Narrow"/>
                <a:ea typeface="Arial Narrow"/>
                <a:cs typeface="Arial Narrow"/>
                <a:sym typeface="Arial Narrow"/>
              </a:defRPr>
            </a:lvl1pPr>
          </a:lstStyle>
          <a:p>
            <a:pPr/>
            <a:r>
              <a:t>Adding an extra virtual disk for RDMA use</a:t>
            </a:r>
          </a:p>
        </p:txBody>
      </p:sp>
      <p:sp>
        <p:nvSpPr>
          <p:cNvPr id="187" name="Text Placeholder 9"/>
          <p:cNvSpPr/>
          <p:nvPr>
            <p:ph type="body" idx="13"/>
          </p:nvPr>
        </p:nvSpPr>
        <p:spPr>
          <a:xfrm>
            <a:off x="423022" y="1398409"/>
            <a:ext cx="2461685" cy="4641985"/>
          </a:xfrm>
          <a:prstGeom prst="rect">
            <a:avLst/>
          </a:prstGeom>
          <a:extLst>
            <a:ext uri="{C572A759-6A51-4108-AA02-DFA0A04FC94B}">
              <ma14:wrappingTextBoxFlag xmlns:ma14="http://schemas.microsoft.com/office/mac/drawingml/2011/main" val="1"/>
            </a:ext>
          </a:extLst>
        </p:spPr>
        <p:txBody>
          <a:bodyPr anchor="t"/>
          <a:lstStyle/>
          <a:p>
            <a:pPr marL="0" indent="0" defTabSz="448055">
              <a:lnSpc>
                <a:spcPts val="1400"/>
              </a:lnSpc>
              <a:spcBef>
                <a:spcPts val="200"/>
              </a:spcBef>
              <a:buSzTx/>
              <a:buNone/>
              <a:defRPr b="1" sz="1568">
                <a:solidFill>
                  <a:srgbClr val="FFFFFF"/>
                </a:solidFill>
              </a:defRPr>
            </a:pPr>
            <a:r>
              <a:t>All actions here are performed only on the head-node.</a:t>
            </a:r>
          </a:p>
          <a:p>
            <a:pPr marL="0" indent="0" defTabSz="448055">
              <a:lnSpc>
                <a:spcPts val="1400"/>
              </a:lnSpc>
              <a:spcBef>
                <a:spcPts val="200"/>
              </a:spcBef>
              <a:buSzTx/>
              <a:buNone/>
              <a:defRPr b="1" sz="1568">
                <a:solidFill>
                  <a:srgbClr val="FFFFFF"/>
                </a:solidFill>
              </a:defRPr>
            </a:pPr>
          </a:p>
          <a:p>
            <a:pPr marL="0" indent="0" defTabSz="448055">
              <a:lnSpc>
                <a:spcPts val="1400"/>
              </a:lnSpc>
              <a:spcBef>
                <a:spcPts val="200"/>
              </a:spcBef>
              <a:buSzTx/>
              <a:buNone/>
              <a:defRPr b="1" sz="1568">
                <a:solidFill>
                  <a:srgbClr val="FFFFFF"/>
                </a:solidFill>
              </a:defRPr>
            </a:pPr>
            <a:r>
              <a:t>Select the head-node from your virtual. machine list, then click on Settings</a:t>
            </a:r>
          </a:p>
          <a:p>
            <a:pPr marL="0" indent="0" defTabSz="448055">
              <a:lnSpc>
                <a:spcPts val="1400"/>
              </a:lnSpc>
              <a:spcBef>
                <a:spcPts val="200"/>
              </a:spcBef>
              <a:buSzTx/>
              <a:buNone/>
              <a:defRPr b="1" sz="1568">
                <a:solidFill>
                  <a:srgbClr val="FFFFFF"/>
                </a:solidFill>
              </a:defRPr>
            </a:pPr>
          </a:p>
          <a:p>
            <a:pPr marL="0" indent="0" defTabSz="448055">
              <a:lnSpc>
                <a:spcPts val="1400"/>
              </a:lnSpc>
              <a:spcBef>
                <a:spcPts val="200"/>
              </a:spcBef>
              <a:buSzTx/>
              <a:buNone/>
              <a:defRPr b="1" sz="1568">
                <a:solidFill>
                  <a:srgbClr val="FFFFFF"/>
                </a:solidFill>
              </a:defRPr>
            </a:pPr>
            <a:r>
              <a:t>Go to the Storage tab, then select your SATA controller, then click on the Add Hard Disk icon</a:t>
            </a:r>
          </a:p>
          <a:p>
            <a:pPr marL="0" indent="0" defTabSz="448055">
              <a:lnSpc>
                <a:spcPts val="1400"/>
              </a:lnSpc>
              <a:spcBef>
                <a:spcPts val="200"/>
              </a:spcBef>
              <a:buSzTx/>
              <a:buNone/>
              <a:defRPr b="1" sz="1568">
                <a:solidFill>
                  <a:srgbClr val="FFFFFF"/>
                </a:solidFill>
              </a:defRPr>
            </a:pPr>
          </a:p>
          <a:p>
            <a:pPr marL="0" indent="0" defTabSz="448055">
              <a:lnSpc>
                <a:spcPts val="1400"/>
              </a:lnSpc>
              <a:spcBef>
                <a:spcPts val="200"/>
              </a:spcBef>
              <a:buSzTx/>
              <a:buNone/>
              <a:defRPr b="1" sz="1568">
                <a:solidFill>
                  <a:srgbClr val="FFFFFF"/>
                </a:solidFill>
              </a:defRPr>
            </a:pPr>
            <a:r>
              <a:t> I set mine to be 10GB.  This will be used for NFSoRDMA, iSER, and SRP.</a:t>
            </a:r>
          </a:p>
          <a:p>
            <a:pPr marL="0" indent="0" defTabSz="448055">
              <a:lnSpc>
                <a:spcPts val="1400"/>
              </a:lnSpc>
              <a:spcBef>
                <a:spcPts val="200"/>
              </a:spcBef>
              <a:buSzTx/>
              <a:buNone/>
              <a:defRPr b="1" sz="1568">
                <a:solidFill>
                  <a:srgbClr val="FFFFFF"/>
                </a:solidFill>
              </a:defRPr>
            </a:pPr>
          </a:p>
          <a:p>
            <a:pPr marL="0" indent="0" defTabSz="448055">
              <a:lnSpc>
                <a:spcPts val="1400"/>
              </a:lnSpc>
              <a:spcBef>
                <a:spcPts val="200"/>
              </a:spcBef>
              <a:buSzTx/>
              <a:buNone/>
              <a:defRPr b="1" sz="1568">
                <a:solidFill>
                  <a:srgbClr val="FFFFFF"/>
                </a:solidFill>
              </a:defRPr>
            </a:pPr>
            <a:r>
              <a:t>Save your setup when the disk is added and fire the head-node machine back up.</a:t>
            </a:r>
          </a:p>
        </p:txBody>
      </p:sp>
      <p:sp>
        <p:nvSpPr>
          <p:cNvPr id="188" name="Slide Number Placeholder 6"/>
          <p:cNvSpPr txBox="1"/>
          <p:nvPr>
            <p:ph type="sldNum" sz="quarter" idx="2"/>
          </p:nvPr>
        </p:nvSpPr>
        <p:spPr>
          <a:xfrm>
            <a:off x="6003969" y="6449293"/>
            <a:ext cx="18406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89" name="Screenshot 2019-03-19 08.49.34.png" descr="Screenshot 2019-03-19 08.49.34.png"/>
          <p:cNvPicPr>
            <a:picLocks noChangeAspect="1"/>
          </p:cNvPicPr>
          <p:nvPr/>
        </p:nvPicPr>
        <p:blipFill>
          <a:blip r:embed="rId2">
            <a:extLst/>
          </a:blip>
          <a:stretch>
            <a:fillRect/>
          </a:stretch>
        </p:blipFill>
        <p:spPr>
          <a:xfrm>
            <a:off x="4676625" y="1398409"/>
            <a:ext cx="5733461" cy="4641985"/>
          </a:xfrm>
          <a:prstGeom prst="rect">
            <a:avLst/>
          </a:prstGeom>
          <a:ln w="12700">
            <a:miter lim="400000"/>
          </a:ln>
        </p:spPr>
      </p:pic>
      <p:pic>
        <p:nvPicPr>
          <p:cNvPr id="190" name="Screenshot 2019-03-19 08.49.59.png" descr="Screenshot 2019-03-19 08.49.59.png"/>
          <p:cNvPicPr>
            <a:picLocks noChangeAspect="1"/>
          </p:cNvPicPr>
          <p:nvPr/>
        </p:nvPicPr>
        <p:blipFill>
          <a:blip r:embed="rId3">
            <a:extLst/>
          </a:blip>
          <a:stretch>
            <a:fillRect/>
          </a:stretch>
        </p:blipFill>
        <p:spPr>
          <a:xfrm>
            <a:off x="4753866" y="1398409"/>
            <a:ext cx="5578979" cy="4641985"/>
          </a:xfrm>
          <a:prstGeom prst="rect">
            <a:avLst/>
          </a:prstGeom>
          <a:ln w="12700">
            <a:miter lim="400000"/>
          </a:ln>
        </p:spPr>
      </p:pic>
      <p:pic>
        <p:nvPicPr>
          <p:cNvPr id="191" name="Screenshot 2019-03-19 14.29.12.png" descr="Screenshot 2019-03-19 14.29.12.png"/>
          <p:cNvPicPr>
            <a:picLocks noChangeAspect="1"/>
          </p:cNvPicPr>
          <p:nvPr/>
        </p:nvPicPr>
        <p:blipFill>
          <a:blip r:embed="rId4">
            <a:extLst/>
          </a:blip>
          <a:stretch>
            <a:fillRect/>
          </a:stretch>
        </p:blipFill>
        <p:spPr>
          <a:xfrm>
            <a:off x="4753866" y="1375552"/>
            <a:ext cx="5578979" cy="4106896"/>
          </a:xfrm>
          <a:prstGeom prst="rect">
            <a:avLst/>
          </a:prstGeom>
          <a:ln w="12700">
            <a:miter lim="400000"/>
          </a:ln>
        </p:spPr>
      </p:pic>
      <p:pic>
        <p:nvPicPr>
          <p:cNvPr id="192" name="Screenshot 2019-03-19 14.29.25.png" descr="Screenshot 2019-03-19 14.29.25.png"/>
          <p:cNvPicPr>
            <a:picLocks noChangeAspect="1"/>
          </p:cNvPicPr>
          <p:nvPr/>
        </p:nvPicPr>
        <p:blipFill>
          <a:blip r:embed="rId5">
            <a:extLst/>
          </a:blip>
          <a:stretch>
            <a:fillRect/>
          </a:stretch>
        </p:blipFill>
        <p:spPr>
          <a:xfrm>
            <a:off x="4676625" y="1288486"/>
            <a:ext cx="5733461" cy="478380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18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7">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187">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0" presetID="1" grpId="1" fill="hold">
                                  <p:stCondLst>
                                    <p:cond delay="0"/>
                                  </p:stCondLst>
                                  <p:iterate type="el" backwards="0">
                                    <p:tmAbs val="0"/>
                                  </p:iterate>
                                  <p:childTnLst>
                                    <p:set>
                                      <p:cBhvr>
                                        <p:cTn id="14" fill="hold"/>
                                        <p:tgtEl>
                                          <p:spTgt spid="187">
                                            <p:txEl>
                                              <p:pRg st="2" end="2"/>
                                            </p:txEl>
                                          </p:spTgt>
                                        </p:tgtEl>
                                        <p:attrNameLst>
                                          <p:attrName>style.visibility</p:attrName>
                                        </p:attrNameLst>
                                      </p:cBhvr>
                                      <p:to>
                                        <p:strVal val="visible"/>
                                      </p:to>
                                    </p:set>
                                  </p:childTnLst>
                                </p:cTn>
                              </p:par>
                            </p:childTnLst>
                          </p:cTn>
                        </p:par>
                        <p:par>
                          <p:cTn id="15" fill="hold">
                            <p:stCondLst>
                              <p:cond delay="0"/>
                            </p:stCondLst>
                            <p:childTnLst>
                              <p:par>
                                <p:cTn id="16" presetClass="entr" nodeType="afterEffect" presetSubtype="0" presetID="1" grpId="1" fill="hold">
                                  <p:stCondLst>
                                    <p:cond delay="0"/>
                                  </p:stCondLst>
                                  <p:iterate type="el" backwards="0">
                                    <p:tmAbs val="0"/>
                                  </p:iterate>
                                  <p:childTnLst>
                                    <p:set>
                                      <p:cBhvr>
                                        <p:cTn id="17" fill="hold"/>
                                        <p:tgtEl>
                                          <p:spTgt spid="187">
                                            <p:txEl>
                                              <p:pRg st="3" end="3"/>
                                            </p:txEl>
                                          </p:spTgt>
                                        </p:tgtEl>
                                        <p:attrNameLst>
                                          <p:attrName>style.visibility</p:attrName>
                                        </p:attrNameLst>
                                      </p:cBhvr>
                                      <p:to>
                                        <p:strVal val="visible"/>
                                      </p:to>
                                    </p:set>
                                  </p:childTnLst>
                                </p:cTn>
                              </p:par>
                            </p:childTnLst>
                          </p:cTn>
                        </p:par>
                        <p:par>
                          <p:cTn id="18" fill="hold">
                            <p:stCondLst>
                              <p:cond delay="0"/>
                            </p:stCondLst>
                            <p:childTnLst>
                              <p:par>
                                <p:cTn id="19" presetClass="entr" nodeType="afterEffect" presetSubtype="8" presetID="2" grpId="2" fill="hold">
                                  <p:stCondLst>
                                    <p:cond delay="0"/>
                                  </p:stCondLst>
                                  <p:iterate type="el" backwards="0">
                                    <p:tmAbs val="0"/>
                                  </p:iterate>
                                  <p:childTnLst>
                                    <p:set>
                                      <p:cBhvr>
                                        <p:cTn id="20" fill="hold"/>
                                        <p:tgtEl>
                                          <p:spTgt spid="189"/>
                                        </p:tgtEl>
                                        <p:attrNameLst>
                                          <p:attrName>style.visibility</p:attrName>
                                        </p:attrNameLst>
                                      </p:cBhvr>
                                      <p:to>
                                        <p:strVal val="visible"/>
                                      </p:to>
                                    </p:set>
                                    <p:anim calcmode="lin" valueType="num">
                                      <p:cBhvr>
                                        <p:cTn id="21" dur="1000" fill="hold"/>
                                        <p:tgtEl>
                                          <p:spTgt spid="189"/>
                                        </p:tgtEl>
                                        <p:attrNameLst>
                                          <p:attrName>ppt_x</p:attrName>
                                        </p:attrNameLst>
                                      </p:cBhvr>
                                      <p:tavLst>
                                        <p:tav tm="0">
                                          <p:val>
                                            <p:strVal val="0-#ppt_w/2"/>
                                          </p:val>
                                        </p:tav>
                                        <p:tav tm="100000">
                                          <p:val>
                                            <p:strVal val="#ppt_x"/>
                                          </p:val>
                                        </p:tav>
                                      </p:tavLst>
                                    </p:anim>
                                    <p:anim calcmode="lin" valueType="num">
                                      <p:cBhvr>
                                        <p:cTn id="22" dur="1000" fill="hold"/>
                                        <p:tgtEl>
                                          <p:spTgt spid="18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187">
                                            <p:txEl>
                                              <p:pRg st="4" end="4"/>
                                            </p:txEl>
                                          </p:spTgt>
                                        </p:tgtEl>
                                        <p:attrNameLst>
                                          <p:attrName>style.visibility</p:attrName>
                                        </p:attrNameLst>
                                      </p:cBhvr>
                                      <p:to>
                                        <p:strVal val="visible"/>
                                      </p:to>
                                    </p:set>
                                  </p:childTnLst>
                                </p:cTn>
                              </p:par>
                            </p:childTnLst>
                          </p:cTn>
                        </p:par>
                        <p:par>
                          <p:cTn id="27" fill="hold">
                            <p:stCondLst>
                              <p:cond delay="0"/>
                            </p:stCondLst>
                            <p:childTnLst>
                              <p:par>
                                <p:cTn id="28" presetClass="entr" nodeType="afterEffect" presetSubtype="0" presetID="1" grpId="1" fill="hold">
                                  <p:stCondLst>
                                    <p:cond delay="0"/>
                                  </p:stCondLst>
                                  <p:iterate type="el" backwards="0">
                                    <p:tmAbs val="0"/>
                                  </p:iterate>
                                  <p:childTnLst>
                                    <p:set>
                                      <p:cBhvr>
                                        <p:cTn id="29" fill="hold"/>
                                        <p:tgtEl>
                                          <p:spTgt spid="187">
                                            <p:txEl>
                                              <p:pRg st="5" end="5"/>
                                            </p:txEl>
                                          </p:spTgt>
                                        </p:tgtEl>
                                        <p:attrNameLst>
                                          <p:attrName>style.visibility</p:attrName>
                                        </p:attrNameLst>
                                      </p:cBhvr>
                                      <p:to>
                                        <p:strVal val="visible"/>
                                      </p:to>
                                    </p:set>
                                  </p:childTnLst>
                                </p:cTn>
                              </p:par>
                            </p:childTnLst>
                          </p:cTn>
                        </p:par>
                        <p:par>
                          <p:cTn id="30" fill="hold">
                            <p:stCondLst>
                              <p:cond delay="0"/>
                            </p:stCondLst>
                            <p:childTnLst>
                              <p:par>
                                <p:cTn id="31" presetClass="exit" nodeType="afterEffect" presetSubtype="2" presetID="2" grpId="3" fill="hold">
                                  <p:stCondLst>
                                    <p:cond delay="0"/>
                                  </p:stCondLst>
                                  <p:iterate type="el" backwards="0">
                                    <p:tmAbs val="0"/>
                                  </p:iterate>
                                  <p:childTnLst>
                                    <p:anim calcmode="lin" valueType="num">
                                      <p:cBhvr>
                                        <p:cTn id="32" dur="1000" fill="hold"/>
                                        <p:tgtEl>
                                          <p:spTgt spid="189"/>
                                        </p:tgtEl>
                                        <p:attrNameLst>
                                          <p:attrName>ppt_x</p:attrName>
                                        </p:attrNameLst>
                                      </p:cBhvr>
                                      <p:tavLst>
                                        <p:tav tm="0">
                                          <p:val>
                                            <p:strVal val="ppt_x"/>
                                          </p:val>
                                        </p:tav>
                                        <p:tav tm="100000">
                                          <p:val>
                                            <p:strVal val="1+ppt_w/2"/>
                                          </p:val>
                                        </p:tav>
                                      </p:tavLst>
                                    </p:anim>
                                    <p:anim calcmode="lin" valueType="num">
                                      <p:cBhvr>
                                        <p:cTn id="33" dur="1000" fill="hold"/>
                                        <p:tgtEl>
                                          <p:spTgt spid="189"/>
                                        </p:tgtEl>
                                        <p:attrNameLst>
                                          <p:attrName>ppt_y</p:attrName>
                                        </p:attrNameLst>
                                      </p:cBhvr>
                                      <p:tavLst>
                                        <p:tav tm="0">
                                          <p:val>
                                            <p:strVal val="ppt_y"/>
                                          </p:val>
                                        </p:tav>
                                        <p:tav tm="100000">
                                          <p:val>
                                            <p:strVal val="ppt_y"/>
                                          </p:val>
                                        </p:tav>
                                      </p:tavLst>
                                    </p:anim>
                                    <p:set>
                                      <p:cBhvr>
                                        <p:cTn id="34" fill="hold">
                                          <p:stCondLst>
                                            <p:cond delay="999"/>
                                          </p:stCondLst>
                                        </p:cTn>
                                        <p:tgtEl>
                                          <p:spTgt spid="189"/>
                                        </p:tgtEl>
                                        <p:attrNameLst>
                                          <p:attrName>style.visibility</p:attrName>
                                        </p:attrNameLst>
                                      </p:cBhvr>
                                      <p:to>
                                        <p:strVal val="hidden"/>
                                      </p:to>
                                    </p:set>
                                  </p:childTnLst>
                                </p:cTn>
                              </p:par>
                            </p:childTnLst>
                          </p:cTn>
                        </p:par>
                        <p:par>
                          <p:cTn id="35" fill="hold">
                            <p:stCondLst>
                              <p:cond delay="1000"/>
                            </p:stCondLst>
                            <p:childTnLst>
                              <p:par>
                                <p:cTn id="36" presetClass="entr" nodeType="afterEffect" presetSubtype="8" presetID="2" grpId="4" fill="hold">
                                  <p:stCondLst>
                                    <p:cond delay="0"/>
                                  </p:stCondLst>
                                  <p:iterate type="el" backwards="0">
                                    <p:tmAbs val="0"/>
                                  </p:iterate>
                                  <p:childTnLst>
                                    <p:set>
                                      <p:cBhvr>
                                        <p:cTn id="37" fill="hold"/>
                                        <p:tgtEl>
                                          <p:spTgt spid="190"/>
                                        </p:tgtEl>
                                        <p:attrNameLst>
                                          <p:attrName>style.visibility</p:attrName>
                                        </p:attrNameLst>
                                      </p:cBhvr>
                                      <p:to>
                                        <p:strVal val="visible"/>
                                      </p:to>
                                    </p:set>
                                    <p:anim calcmode="lin" valueType="num">
                                      <p:cBhvr>
                                        <p:cTn id="38" dur="1000" fill="hold"/>
                                        <p:tgtEl>
                                          <p:spTgt spid="190"/>
                                        </p:tgtEl>
                                        <p:attrNameLst>
                                          <p:attrName>ppt_x</p:attrName>
                                        </p:attrNameLst>
                                      </p:cBhvr>
                                      <p:tavLst>
                                        <p:tav tm="0">
                                          <p:val>
                                            <p:strVal val="0-#ppt_w/2"/>
                                          </p:val>
                                        </p:tav>
                                        <p:tav tm="100000">
                                          <p:val>
                                            <p:strVal val="#ppt_x"/>
                                          </p:val>
                                        </p:tav>
                                      </p:tavLst>
                                    </p:anim>
                                    <p:anim calcmode="lin" valueType="num">
                                      <p:cBhvr>
                                        <p:cTn id="39" dur="1000" fill="hold"/>
                                        <p:tgtEl>
                                          <p:spTgt spid="190"/>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0" presetID="1" grpId="1" fill="hold">
                                  <p:stCondLst>
                                    <p:cond delay="0"/>
                                  </p:stCondLst>
                                  <p:iterate type="el" backwards="0">
                                    <p:tmAbs val="0"/>
                                  </p:iterate>
                                  <p:childTnLst>
                                    <p:set>
                                      <p:cBhvr>
                                        <p:cTn id="43" fill="hold"/>
                                        <p:tgtEl>
                                          <p:spTgt spid="187">
                                            <p:txEl>
                                              <p:pRg st="6" end="6"/>
                                            </p:txEl>
                                          </p:spTgt>
                                        </p:tgtEl>
                                        <p:attrNameLst>
                                          <p:attrName>style.visibility</p:attrName>
                                        </p:attrNameLst>
                                      </p:cBhvr>
                                      <p:to>
                                        <p:strVal val="visible"/>
                                      </p:to>
                                    </p:set>
                                  </p:childTnLst>
                                </p:cTn>
                              </p:par>
                            </p:childTnLst>
                          </p:cTn>
                        </p:par>
                        <p:par>
                          <p:cTn id="44" fill="hold">
                            <p:stCondLst>
                              <p:cond delay="0"/>
                            </p:stCondLst>
                            <p:childTnLst>
                              <p:par>
                                <p:cTn id="45" presetClass="entr" nodeType="afterEffect" presetSubtype="0" presetID="1" grpId="1" fill="hold">
                                  <p:stCondLst>
                                    <p:cond delay="0"/>
                                  </p:stCondLst>
                                  <p:iterate type="el" backwards="0">
                                    <p:tmAbs val="0"/>
                                  </p:iterate>
                                  <p:childTnLst>
                                    <p:set>
                                      <p:cBhvr>
                                        <p:cTn id="46" fill="hold"/>
                                        <p:tgtEl>
                                          <p:spTgt spid="187">
                                            <p:txEl>
                                              <p:pRg st="7" end="7"/>
                                            </p:txEl>
                                          </p:spTgt>
                                        </p:tgtEl>
                                        <p:attrNameLst>
                                          <p:attrName>style.visibility</p:attrName>
                                        </p:attrNameLst>
                                      </p:cBhvr>
                                      <p:to>
                                        <p:strVal val="visible"/>
                                      </p:to>
                                    </p:set>
                                  </p:childTnLst>
                                </p:cTn>
                              </p:par>
                            </p:childTnLst>
                          </p:cTn>
                        </p:par>
                        <p:par>
                          <p:cTn id="47" fill="hold">
                            <p:stCondLst>
                              <p:cond delay="0"/>
                            </p:stCondLst>
                            <p:childTnLst>
                              <p:par>
                                <p:cTn id="48" presetClass="exit" nodeType="afterEffect" presetSubtype="2" presetID="2" grpId="5" fill="hold">
                                  <p:stCondLst>
                                    <p:cond delay="0"/>
                                  </p:stCondLst>
                                  <p:iterate type="el" backwards="0">
                                    <p:tmAbs val="0"/>
                                  </p:iterate>
                                  <p:childTnLst>
                                    <p:anim calcmode="lin" valueType="num">
                                      <p:cBhvr>
                                        <p:cTn id="49" dur="1000" fill="hold"/>
                                        <p:tgtEl>
                                          <p:spTgt spid="190"/>
                                        </p:tgtEl>
                                        <p:attrNameLst>
                                          <p:attrName>ppt_x</p:attrName>
                                        </p:attrNameLst>
                                      </p:cBhvr>
                                      <p:tavLst>
                                        <p:tav tm="0">
                                          <p:val>
                                            <p:strVal val="ppt_x"/>
                                          </p:val>
                                        </p:tav>
                                        <p:tav tm="100000">
                                          <p:val>
                                            <p:strVal val="1+ppt_w/2"/>
                                          </p:val>
                                        </p:tav>
                                      </p:tavLst>
                                    </p:anim>
                                    <p:anim calcmode="lin" valueType="num">
                                      <p:cBhvr>
                                        <p:cTn id="50" dur="1000" fill="hold"/>
                                        <p:tgtEl>
                                          <p:spTgt spid="190"/>
                                        </p:tgtEl>
                                        <p:attrNameLst>
                                          <p:attrName>ppt_y</p:attrName>
                                        </p:attrNameLst>
                                      </p:cBhvr>
                                      <p:tavLst>
                                        <p:tav tm="0">
                                          <p:val>
                                            <p:strVal val="ppt_y"/>
                                          </p:val>
                                        </p:tav>
                                        <p:tav tm="100000">
                                          <p:val>
                                            <p:strVal val="ppt_y"/>
                                          </p:val>
                                        </p:tav>
                                      </p:tavLst>
                                    </p:anim>
                                    <p:set>
                                      <p:cBhvr>
                                        <p:cTn id="51" fill="hold">
                                          <p:stCondLst>
                                            <p:cond delay="999"/>
                                          </p:stCondLst>
                                        </p:cTn>
                                        <p:tgtEl>
                                          <p:spTgt spid="190"/>
                                        </p:tgtEl>
                                        <p:attrNameLst>
                                          <p:attrName>style.visibility</p:attrName>
                                        </p:attrNameLst>
                                      </p:cBhvr>
                                      <p:to>
                                        <p:strVal val="hidden"/>
                                      </p:to>
                                    </p:set>
                                  </p:childTnLst>
                                </p:cTn>
                              </p:par>
                            </p:childTnLst>
                          </p:cTn>
                        </p:par>
                        <p:par>
                          <p:cTn id="52" fill="hold">
                            <p:stCondLst>
                              <p:cond delay="1000"/>
                            </p:stCondLst>
                            <p:childTnLst>
                              <p:par>
                                <p:cTn id="53" presetClass="entr" nodeType="afterEffect" presetSubtype="8" presetID="2" grpId="6" fill="hold">
                                  <p:stCondLst>
                                    <p:cond delay="0"/>
                                  </p:stCondLst>
                                  <p:iterate type="el" backwards="0">
                                    <p:tmAbs val="0"/>
                                  </p:iterate>
                                  <p:childTnLst>
                                    <p:set>
                                      <p:cBhvr>
                                        <p:cTn id="54" fill="hold"/>
                                        <p:tgtEl>
                                          <p:spTgt spid="191"/>
                                        </p:tgtEl>
                                        <p:attrNameLst>
                                          <p:attrName>style.visibility</p:attrName>
                                        </p:attrNameLst>
                                      </p:cBhvr>
                                      <p:to>
                                        <p:strVal val="visible"/>
                                      </p:to>
                                    </p:set>
                                    <p:anim calcmode="lin" valueType="num">
                                      <p:cBhvr>
                                        <p:cTn id="55" dur="1000" fill="hold"/>
                                        <p:tgtEl>
                                          <p:spTgt spid="191"/>
                                        </p:tgtEl>
                                        <p:attrNameLst>
                                          <p:attrName>ppt_x</p:attrName>
                                        </p:attrNameLst>
                                      </p:cBhvr>
                                      <p:tavLst>
                                        <p:tav tm="0">
                                          <p:val>
                                            <p:strVal val="0-#ppt_w/2"/>
                                          </p:val>
                                        </p:tav>
                                        <p:tav tm="100000">
                                          <p:val>
                                            <p:strVal val="#ppt_x"/>
                                          </p:val>
                                        </p:tav>
                                      </p:tavLst>
                                    </p:anim>
                                    <p:anim calcmode="lin" valueType="num">
                                      <p:cBhvr>
                                        <p:cTn id="56" dur="1000" fill="hold"/>
                                        <p:tgtEl>
                                          <p:spTgt spid="19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Class="entr" nodeType="clickEffect" presetSubtype="0" presetID="1" grpId="1" fill="hold">
                                  <p:stCondLst>
                                    <p:cond delay="0"/>
                                  </p:stCondLst>
                                  <p:iterate type="el" backwards="0">
                                    <p:tmAbs val="0"/>
                                  </p:iterate>
                                  <p:childTnLst>
                                    <p:set>
                                      <p:cBhvr>
                                        <p:cTn id="60" fill="hold"/>
                                        <p:tgtEl>
                                          <p:spTgt spid="187">
                                            <p:txEl>
                                              <p:pRg st="8" end="8"/>
                                            </p:txEl>
                                          </p:spTgt>
                                        </p:tgtEl>
                                        <p:attrNameLst>
                                          <p:attrName>style.visibility</p:attrName>
                                        </p:attrNameLst>
                                      </p:cBhvr>
                                      <p:to>
                                        <p:strVal val="visible"/>
                                      </p:to>
                                    </p:set>
                                  </p:childTnLst>
                                </p:cTn>
                              </p:par>
                            </p:childTnLst>
                          </p:cTn>
                        </p:par>
                        <p:par>
                          <p:cTn id="61" fill="hold">
                            <p:stCondLst>
                              <p:cond delay="0"/>
                            </p:stCondLst>
                            <p:childTnLst>
                              <p:par>
                                <p:cTn id="62" presetClass="exit" nodeType="afterEffect" presetSubtype="2" presetID="2" grpId="7" fill="hold">
                                  <p:stCondLst>
                                    <p:cond delay="0"/>
                                  </p:stCondLst>
                                  <p:iterate type="el" backwards="0">
                                    <p:tmAbs val="0"/>
                                  </p:iterate>
                                  <p:childTnLst>
                                    <p:anim calcmode="lin" valueType="num">
                                      <p:cBhvr>
                                        <p:cTn id="63" dur="1000" fill="hold"/>
                                        <p:tgtEl>
                                          <p:spTgt spid="191"/>
                                        </p:tgtEl>
                                        <p:attrNameLst>
                                          <p:attrName>ppt_x</p:attrName>
                                        </p:attrNameLst>
                                      </p:cBhvr>
                                      <p:tavLst>
                                        <p:tav tm="0">
                                          <p:val>
                                            <p:strVal val="ppt_x"/>
                                          </p:val>
                                        </p:tav>
                                        <p:tav tm="100000">
                                          <p:val>
                                            <p:strVal val="1+ppt_w/2"/>
                                          </p:val>
                                        </p:tav>
                                      </p:tavLst>
                                    </p:anim>
                                    <p:anim calcmode="lin" valueType="num">
                                      <p:cBhvr>
                                        <p:cTn id="64" dur="1000" fill="hold"/>
                                        <p:tgtEl>
                                          <p:spTgt spid="191"/>
                                        </p:tgtEl>
                                        <p:attrNameLst>
                                          <p:attrName>ppt_y</p:attrName>
                                        </p:attrNameLst>
                                      </p:cBhvr>
                                      <p:tavLst>
                                        <p:tav tm="0">
                                          <p:val>
                                            <p:strVal val="ppt_y"/>
                                          </p:val>
                                        </p:tav>
                                        <p:tav tm="100000">
                                          <p:val>
                                            <p:strVal val="ppt_y"/>
                                          </p:val>
                                        </p:tav>
                                      </p:tavLst>
                                    </p:anim>
                                    <p:set>
                                      <p:cBhvr>
                                        <p:cTn id="65" fill="hold">
                                          <p:stCondLst>
                                            <p:cond delay="999"/>
                                          </p:stCondLst>
                                        </p:cTn>
                                        <p:tgtEl>
                                          <p:spTgt spid="191"/>
                                        </p:tgtEl>
                                        <p:attrNameLst>
                                          <p:attrName>style.visibility</p:attrName>
                                        </p:attrNameLst>
                                      </p:cBhvr>
                                      <p:to>
                                        <p:strVal val="hidden"/>
                                      </p:to>
                                    </p:set>
                                  </p:childTnLst>
                                </p:cTn>
                              </p:par>
                            </p:childTnLst>
                          </p:cTn>
                        </p:par>
                        <p:par>
                          <p:cTn id="66" fill="hold">
                            <p:stCondLst>
                              <p:cond delay="1000"/>
                            </p:stCondLst>
                            <p:childTnLst>
                              <p:par>
                                <p:cTn id="67" presetClass="entr" nodeType="afterEffect" presetSubtype="8" presetID="2" grpId="8" fill="hold">
                                  <p:stCondLst>
                                    <p:cond delay="0"/>
                                  </p:stCondLst>
                                  <p:iterate type="el" backwards="0">
                                    <p:tmAbs val="0"/>
                                  </p:iterate>
                                  <p:childTnLst>
                                    <p:set>
                                      <p:cBhvr>
                                        <p:cTn id="68" fill="hold"/>
                                        <p:tgtEl>
                                          <p:spTgt spid="192"/>
                                        </p:tgtEl>
                                        <p:attrNameLst>
                                          <p:attrName>style.visibility</p:attrName>
                                        </p:attrNameLst>
                                      </p:cBhvr>
                                      <p:to>
                                        <p:strVal val="visible"/>
                                      </p:to>
                                    </p:set>
                                    <p:anim calcmode="lin" valueType="num">
                                      <p:cBhvr>
                                        <p:cTn id="69" dur="1000" fill="hold"/>
                                        <p:tgtEl>
                                          <p:spTgt spid="192"/>
                                        </p:tgtEl>
                                        <p:attrNameLst>
                                          <p:attrName>ppt_x</p:attrName>
                                        </p:attrNameLst>
                                      </p:cBhvr>
                                      <p:tavLst>
                                        <p:tav tm="0">
                                          <p:val>
                                            <p:strVal val="0-#ppt_w/2"/>
                                          </p:val>
                                        </p:tav>
                                        <p:tav tm="100000">
                                          <p:val>
                                            <p:strVal val="#ppt_x"/>
                                          </p:val>
                                        </p:tav>
                                      </p:tavLst>
                                    </p:anim>
                                    <p:anim calcmode="lin" valueType="num">
                                      <p:cBhvr>
                                        <p:cTn id="70" dur="1000" fill="hold"/>
                                        <p:tgtEl>
                                          <p:spTgt spid="1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1" grpId="7"/>
      <p:bldP build="whole" bldLvl="1" animBg="1" rev="0" advAuto="0" spid="192" grpId="8"/>
      <p:bldP build="p" bldLvl="5" animBg="1" rev="0" advAuto="0" spid="187" grpId="1"/>
      <p:bldP build="whole" bldLvl="1" animBg="1" rev="0" advAuto="0" spid="190" grpId="4"/>
      <p:bldP build="whole" bldLvl="1" animBg="1" rev="0" advAuto="0" spid="190" grpId="5"/>
      <p:bldP build="whole" bldLvl="1" animBg="1" rev="0" advAuto="0" spid="189" grpId="2"/>
      <p:bldP build="whole" bldLvl="1" animBg="1" rev="0" advAuto="0" spid="191" grpId="6"/>
      <p:bldP build="whole" bldLvl="1" animBg="1" rev="0" advAuto="0" spid="189" grpId="3"/>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Footer Placeholder 8"/>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195" name="Title 3"/>
          <p:cNvSpPr txBox="1"/>
          <p:nvPr>
            <p:ph type="title"/>
          </p:nvPr>
        </p:nvSpPr>
        <p:spPr>
          <a:xfrm>
            <a:off x="609600" y="253294"/>
            <a:ext cx="10972800" cy="419032"/>
          </a:xfrm>
          <a:prstGeom prst="rect">
            <a:avLst/>
          </a:prstGeom>
        </p:spPr>
        <p:txBody>
          <a:bodyPr/>
          <a:lstStyle/>
          <a:p>
            <a:pPr lvl="1" defTabSz="338327">
              <a:defRPr sz="2294"/>
            </a:pPr>
            <a:r>
              <a:t>head node modifications</a:t>
            </a:r>
          </a:p>
        </p:txBody>
      </p:sp>
      <p:sp>
        <p:nvSpPr>
          <p:cNvPr id="196" name="Content Placeholder 5"/>
          <p:cNvSpPr txBox="1"/>
          <p:nvPr/>
        </p:nvSpPr>
        <p:spPr>
          <a:xfrm>
            <a:off x="609600" y="672326"/>
            <a:ext cx="10972800" cy="3947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defRPr b="1">
                <a:solidFill>
                  <a:srgbClr val="FFFFFF"/>
                </a:solidFill>
                <a:latin typeface="Arial Narrow"/>
                <a:ea typeface="Arial Narrow"/>
                <a:cs typeface="Arial Narrow"/>
                <a:sym typeface="Arial Narrow"/>
              </a:defRPr>
            </a:lvl1pPr>
          </a:lstStyle>
          <a:p>
            <a:pPr/>
            <a:r>
              <a:t>Configuring the new virtual disk</a:t>
            </a:r>
          </a:p>
        </p:txBody>
      </p:sp>
      <p:sp>
        <p:nvSpPr>
          <p:cNvPr id="197" name="Text Placeholder 9"/>
          <p:cNvSpPr/>
          <p:nvPr>
            <p:ph type="body" idx="13"/>
          </p:nvPr>
        </p:nvSpPr>
        <p:spPr>
          <a:xfrm>
            <a:off x="423022" y="1398409"/>
            <a:ext cx="2461685" cy="4641985"/>
          </a:xfrm>
          <a:prstGeom prst="rect">
            <a:avLst/>
          </a:prstGeom>
          <a:extLst>
            <a:ext uri="{C572A759-6A51-4108-AA02-DFA0A04FC94B}">
              <ma14:wrappingTextBoxFlag xmlns:ma14="http://schemas.microsoft.com/office/mac/drawingml/2011/main" val="1"/>
            </a:ext>
          </a:extLst>
        </p:spPr>
        <p:txBody>
          <a:bodyPr anchor="t"/>
          <a:lstStyle/>
          <a:p>
            <a:pPr marL="0" indent="0" defTabSz="420623">
              <a:lnSpc>
                <a:spcPts val="1300"/>
              </a:lnSpc>
              <a:spcBef>
                <a:spcPts val="200"/>
              </a:spcBef>
              <a:buSzTx/>
              <a:buNone/>
              <a:defRPr b="1" sz="1472">
                <a:solidFill>
                  <a:srgbClr val="FFFFFF"/>
                </a:solidFill>
              </a:defRPr>
            </a:pPr>
            <a:r>
              <a:t>First we run fdisk to partition the new virtual disk.</a:t>
            </a:r>
          </a:p>
          <a:p>
            <a:pPr marL="0" indent="0" defTabSz="420623">
              <a:lnSpc>
                <a:spcPts val="1300"/>
              </a:lnSpc>
              <a:spcBef>
                <a:spcPts val="200"/>
              </a:spcBef>
              <a:buSzTx/>
              <a:buNone/>
              <a:defRPr b="1" sz="1472">
                <a:solidFill>
                  <a:srgbClr val="FFFFFF"/>
                </a:solidFill>
              </a:defRPr>
            </a:pPr>
          </a:p>
          <a:p>
            <a:pPr marL="0" indent="0" defTabSz="420623">
              <a:lnSpc>
                <a:spcPts val="1300"/>
              </a:lnSpc>
              <a:spcBef>
                <a:spcPts val="200"/>
              </a:spcBef>
              <a:buSzTx/>
              <a:buNone/>
              <a:defRPr b="1" sz="1472">
                <a:solidFill>
                  <a:srgbClr val="FFFFFF"/>
                </a:solidFill>
              </a:defRPr>
            </a:pPr>
            <a:r>
              <a:t>Create one 4G partition and 6 1G partitions</a:t>
            </a:r>
          </a:p>
          <a:p>
            <a:pPr marL="0" indent="0" defTabSz="420623">
              <a:lnSpc>
                <a:spcPts val="1300"/>
              </a:lnSpc>
              <a:spcBef>
                <a:spcPts val="200"/>
              </a:spcBef>
              <a:buSzTx/>
              <a:buNone/>
              <a:defRPr b="1" sz="1472">
                <a:solidFill>
                  <a:srgbClr val="FFFFFF"/>
                </a:solidFill>
              </a:defRPr>
            </a:pPr>
          </a:p>
          <a:p>
            <a:pPr marL="0" indent="0" defTabSz="420623">
              <a:lnSpc>
                <a:spcPts val="1300"/>
              </a:lnSpc>
              <a:spcBef>
                <a:spcPts val="200"/>
              </a:spcBef>
              <a:buSzTx/>
              <a:buNone/>
              <a:defRPr b="1" sz="1472">
                <a:solidFill>
                  <a:srgbClr val="FFFFFF"/>
                </a:solidFill>
              </a:defRPr>
            </a:pPr>
            <a:r>
              <a:t>Save the new partition table to disk and verify that you have 7 new /dev/sdb partitions</a:t>
            </a:r>
          </a:p>
          <a:p>
            <a:pPr marL="0" indent="0" defTabSz="420623">
              <a:lnSpc>
                <a:spcPts val="1300"/>
              </a:lnSpc>
              <a:spcBef>
                <a:spcPts val="200"/>
              </a:spcBef>
              <a:buSzTx/>
              <a:buNone/>
              <a:defRPr b="1" sz="1472">
                <a:solidFill>
                  <a:srgbClr val="FFFFFF"/>
                </a:solidFill>
              </a:defRPr>
            </a:pPr>
          </a:p>
          <a:p>
            <a:pPr marL="0" indent="0" defTabSz="420623">
              <a:lnSpc>
                <a:spcPts val="1300"/>
              </a:lnSpc>
              <a:spcBef>
                <a:spcPts val="200"/>
              </a:spcBef>
              <a:buSzTx/>
              <a:buNone/>
              <a:defRPr b="1" sz="1472">
                <a:solidFill>
                  <a:srgbClr val="FFFFFF"/>
                </a:solidFill>
              </a:defRPr>
            </a:pPr>
            <a:r>
              <a:t>Then create a new filesystem on /dev/sdb1 and use the label NFSoRDMA</a:t>
            </a:r>
          </a:p>
          <a:p>
            <a:pPr marL="0" indent="0" defTabSz="420623">
              <a:lnSpc>
                <a:spcPts val="1300"/>
              </a:lnSpc>
              <a:spcBef>
                <a:spcPts val="200"/>
              </a:spcBef>
              <a:buSzTx/>
              <a:buNone/>
              <a:defRPr b="1" sz="1472">
                <a:solidFill>
                  <a:srgbClr val="FFFFFF"/>
                </a:solidFill>
              </a:defRPr>
            </a:pPr>
          </a:p>
          <a:p>
            <a:pPr marL="0" indent="0" defTabSz="420623">
              <a:lnSpc>
                <a:spcPts val="1300"/>
              </a:lnSpc>
              <a:spcBef>
                <a:spcPts val="200"/>
              </a:spcBef>
              <a:buSzTx/>
              <a:buNone/>
              <a:defRPr b="1" sz="1472">
                <a:solidFill>
                  <a:srgbClr val="FFFFFF"/>
                </a:solidFill>
              </a:defRPr>
            </a:pPr>
            <a:r>
              <a:t>Next, add an entry to /etc/fstab for the new filesystem.</a:t>
            </a:r>
          </a:p>
          <a:p>
            <a:pPr marL="0" indent="0" defTabSz="420623">
              <a:lnSpc>
                <a:spcPts val="1300"/>
              </a:lnSpc>
              <a:spcBef>
                <a:spcPts val="200"/>
              </a:spcBef>
              <a:buSzTx/>
              <a:buNone/>
              <a:defRPr b="1" sz="1472">
                <a:solidFill>
                  <a:srgbClr val="FFFFFF"/>
                </a:solidFill>
              </a:defRPr>
            </a:pPr>
          </a:p>
          <a:p>
            <a:pPr marL="0" indent="0" defTabSz="420623">
              <a:lnSpc>
                <a:spcPts val="1300"/>
              </a:lnSpc>
              <a:spcBef>
                <a:spcPts val="200"/>
              </a:spcBef>
              <a:buSzTx/>
              <a:buNone/>
              <a:defRPr b="1" sz="1472">
                <a:solidFill>
                  <a:srgbClr val="FFFFFF"/>
                </a:solidFill>
              </a:defRPr>
            </a:pPr>
            <a:r>
              <a:t>Finally, create the mountpoint for the new filesystem</a:t>
            </a:r>
          </a:p>
        </p:txBody>
      </p:sp>
      <p:sp>
        <p:nvSpPr>
          <p:cNvPr id="198" name="Slide Number Placeholder 6"/>
          <p:cNvSpPr txBox="1"/>
          <p:nvPr>
            <p:ph type="sldNum" sz="quarter" idx="2"/>
          </p:nvPr>
        </p:nvSpPr>
        <p:spPr>
          <a:xfrm>
            <a:off x="6003969" y="6449293"/>
            <a:ext cx="18406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99" name="Screenshot 2019-03-19 14.23.29.png" descr="Screenshot 2019-03-19 14.23.29.png"/>
          <p:cNvPicPr>
            <a:picLocks noChangeAspect="1"/>
          </p:cNvPicPr>
          <p:nvPr/>
        </p:nvPicPr>
        <p:blipFill>
          <a:blip r:embed="rId2">
            <a:extLst/>
          </a:blip>
          <a:stretch>
            <a:fillRect/>
          </a:stretch>
        </p:blipFill>
        <p:spPr>
          <a:xfrm>
            <a:off x="4790473" y="1398409"/>
            <a:ext cx="5638039" cy="4641985"/>
          </a:xfrm>
          <a:prstGeom prst="rect">
            <a:avLst/>
          </a:prstGeom>
          <a:ln w="12700">
            <a:miter lim="400000"/>
          </a:ln>
        </p:spPr>
      </p:pic>
      <p:pic>
        <p:nvPicPr>
          <p:cNvPr id="200" name="Screenshot 2019-03-19 14.24.28.png" descr="Screenshot 2019-03-19 14.24.28.png"/>
          <p:cNvPicPr>
            <a:picLocks noChangeAspect="1"/>
          </p:cNvPicPr>
          <p:nvPr/>
        </p:nvPicPr>
        <p:blipFill>
          <a:blip r:embed="rId3">
            <a:extLst/>
          </a:blip>
          <a:stretch>
            <a:fillRect/>
          </a:stretch>
        </p:blipFill>
        <p:spPr>
          <a:xfrm>
            <a:off x="5045045" y="1312638"/>
            <a:ext cx="5128895" cy="4813527"/>
          </a:xfrm>
          <a:prstGeom prst="rect">
            <a:avLst/>
          </a:prstGeom>
          <a:ln w="12700">
            <a:miter lim="400000"/>
          </a:ln>
        </p:spPr>
      </p:pic>
      <p:pic>
        <p:nvPicPr>
          <p:cNvPr id="201" name="Screenshot 2019-03-19 14.24.52.png" descr="Screenshot 2019-03-19 14.24.52.png"/>
          <p:cNvPicPr>
            <a:picLocks noChangeAspect="1"/>
          </p:cNvPicPr>
          <p:nvPr/>
        </p:nvPicPr>
        <p:blipFill>
          <a:blip r:embed="rId4">
            <a:extLst/>
          </a:blip>
          <a:stretch>
            <a:fillRect/>
          </a:stretch>
        </p:blipFill>
        <p:spPr>
          <a:xfrm>
            <a:off x="3393638" y="2621238"/>
            <a:ext cx="8431709" cy="1615524"/>
          </a:xfrm>
          <a:prstGeom prst="rect">
            <a:avLst/>
          </a:prstGeom>
          <a:ln w="12700">
            <a:miter lim="400000"/>
          </a:ln>
        </p:spPr>
      </p:pic>
      <p:pic>
        <p:nvPicPr>
          <p:cNvPr id="202" name="Screenshot 2019-03-19 14.25.35.png" descr="Screenshot 2019-03-19 14.25.35.png"/>
          <p:cNvPicPr>
            <a:picLocks noChangeAspect="1"/>
          </p:cNvPicPr>
          <p:nvPr/>
        </p:nvPicPr>
        <p:blipFill>
          <a:blip r:embed="rId5">
            <a:extLst/>
          </a:blip>
          <a:stretch>
            <a:fillRect/>
          </a:stretch>
        </p:blipFill>
        <p:spPr>
          <a:xfrm>
            <a:off x="3393638" y="2640799"/>
            <a:ext cx="8431709" cy="2157205"/>
          </a:xfrm>
          <a:prstGeom prst="rect">
            <a:avLst/>
          </a:prstGeom>
          <a:ln w="12700">
            <a:miter lim="400000"/>
          </a:ln>
        </p:spPr>
      </p:pic>
      <p:pic>
        <p:nvPicPr>
          <p:cNvPr id="203" name="Screenshot 2019-03-19 09.08.14.png" descr="Screenshot 2019-03-19 09.08.14.png"/>
          <p:cNvPicPr>
            <a:picLocks noChangeAspect="1"/>
          </p:cNvPicPr>
          <p:nvPr/>
        </p:nvPicPr>
        <p:blipFill>
          <a:blip r:embed="rId6">
            <a:extLst/>
          </a:blip>
          <a:stretch>
            <a:fillRect/>
          </a:stretch>
        </p:blipFill>
        <p:spPr>
          <a:xfrm>
            <a:off x="3393638" y="2545201"/>
            <a:ext cx="8431709" cy="2348401"/>
          </a:xfrm>
          <a:prstGeom prst="rect">
            <a:avLst/>
          </a:prstGeom>
          <a:ln w="12700">
            <a:miter lim="400000"/>
          </a:ln>
        </p:spPr>
      </p:pic>
      <p:pic>
        <p:nvPicPr>
          <p:cNvPr id="204" name="Screenshot 2019-03-19 09.08.24.png" descr="Screenshot 2019-03-19 09.08.24.png"/>
          <p:cNvPicPr>
            <a:picLocks noChangeAspect="1"/>
          </p:cNvPicPr>
          <p:nvPr/>
        </p:nvPicPr>
        <p:blipFill>
          <a:blip r:embed="rId7">
            <a:extLst/>
          </a:blip>
          <a:stretch>
            <a:fillRect/>
          </a:stretch>
        </p:blipFill>
        <p:spPr>
          <a:xfrm>
            <a:off x="5012342" y="3319351"/>
            <a:ext cx="5194301" cy="8001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19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7">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197">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8" presetID="2" grpId="2" fill="hold">
                                  <p:stCondLst>
                                    <p:cond delay="0"/>
                                  </p:stCondLst>
                                  <p:iterate type="el" backwards="0">
                                    <p:tmAbs val="0"/>
                                  </p:iterate>
                                  <p:childTnLst>
                                    <p:set>
                                      <p:cBhvr>
                                        <p:cTn id="14" fill="hold"/>
                                        <p:tgtEl>
                                          <p:spTgt spid="199"/>
                                        </p:tgtEl>
                                        <p:attrNameLst>
                                          <p:attrName>style.visibility</p:attrName>
                                        </p:attrNameLst>
                                      </p:cBhvr>
                                      <p:to>
                                        <p:strVal val="visible"/>
                                      </p:to>
                                    </p:set>
                                    <p:anim calcmode="lin" valueType="num">
                                      <p:cBhvr>
                                        <p:cTn id="15" dur="1000" fill="hold"/>
                                        <p:tgtEl>
                                          <p:spTgt spid="199"/>
                                        </p:tgtEl>
                                        <p:attrNameLst>
                                          <p:attrName>ppt_x</p:attrName>
                                        </p:attrNameLst>
                                      </p:cBhvr>
                                      <p:tavLst>
                                        <p:tav tm="0">
                                          <p:val>
                                            <p:strVal val="0-#ppt_w/2"/>
                                          </p:val>
                                        </p:tav>
                                        <p:tav tm="100000">
                                          <p:val>
                                            <p:strVal val="#ppt_x"/>
                                          </p:val>
                                        </p:tav>
                                      </p:tavLst>
                                    </p:anim>
                                    <p:anim calcmode="lin" valueType="num">
                                      <p:cBhvr>
                                        <p:cTn id="16" dur="1000" fill="hold"/>
                                        <p:tgtEl>
                                          <p:spTgt spid="19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97">
                                            <p:txEl>
                                              <p:pRg st="2" end="2"/>
                                            </p:txEl>
                                          </p:spTgt>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1" fill="hold">
                                  <p:stCondLst>
                                    <p:cond delay="0"/>
                                  </p:stCondLst>
                                  <p:iterate type="el" backwards="0">
                                    <p:tmAbs val="0"/>
                                  </p:iterate>
                                  <p:childTnLst>
                                    <p:set>
                                      <p:cBhvr>
                                        <p:cTn id="23" fill="hold"/>
                                        <p:tgtEl>
                                          <p:spTgt spid="197">
                                            <p:txEl>
                                              <p:pRg st="3" end="3"/>
                                            </p:txEl>
                                          </p:spTgt>
                                        </p:tgtEl>
                                        <p:attrNameLst>
                                          <p:attrName>style.visibility</p:attrName>
                                        </p:attrNameLst>
                                      </p:cBhvr>
                                      <p:to>
                                        <p:strVal val="visible"/>
                                      </p:to>
                                    </p:set>
                                  </p:childTnLst>
                                </p:cTn>
                              </p:par>
                            </p:childTnLst>
                          </p:cTn>
                        </p:par>
                        <p:par>
                          <p:cTn id="24" fill="hold">
                            <p:stCondLst>
                              <p:cond delay="0"/>
                            </p:stCondLst>
                            <p:childTnLst>
                              <p:par>
                                <p:cTn id="25" presetClass="exit" nodeType="afterEffect" presetSubtype="2" presetID="2" grpId="3" fill="hold">
                                  <p:stCondLst>
                                    <p:cond delay="0"/>
                                  </p:stCondLst>
                                  <p:iterate type="el" backwards="0">
                                    <p:tmAbs val="0"/>
                                  </p:iterate>
                                  <p:childTnLst>
                                    <p:anim calcmode="lin" valueType="num">
                                      <p:cBhvr>
                                        <p:cTn id="26" dur="1000" fill="hold"/>
                                        <p:tgtEl>
                                          <p:spTgt spid="199"/>
                                        </p:tgtEl>
                                        <p:attrNameLst>
                                          <p:attrName>ppt_x</p:attrName>
                                        </p:attrNameLst>
                                      </p:cBhvr>
                                      <p:tavLst>
                                        <p:tav tm="0">
                                          <p:val>
                                            <p:strVal val="ppt_x"/>
                                          </p:val>
                                        </p:tav>
                                        <p:tav tm="100000">
                                          <p:val>
                                            <p:strVal val="1+ppt_w/2"/>
                                          </p:val>
                                        </p:tav>
                                      </p:tavLst>
                                    </p:anim>
                                    <p:anim calcmode="lin" valueType="num">
                                      <p:cBhvr>
                                        <p:cTn id="27" dur="1000" fill="hold"/>
                                        <p:tgtEl>
                                          <p:spTgt spid="199"/>
                                        </p:tgtEl>
                                        <p:attrNameLst>
                                          <p:attrName>ppt_y</p:attrName>
                                        </p:attrNameLst>
                                      </p:cBhvr>
                                      <p:tavLst>
                                        <p:tav tm="0">
                                          <p:val>
                                            <p:strVal val="ppt_y"/>
                                          </p:val>
                                        </p:tav>
                                        <p:tav tm="100000">
                                          <p:val>
                                            <p:strVal val="ppt_y"/>
                                          </p:val>
                                        </p:tav>
                                      </p:tavLst>
                                    </p:anim>
                                    <p:set>
                                      <p:cBhvr>
                                        <p:cTn id="28" fill="hold">
                                          <p:stCondLst>
                                            <p:cond delay="999"/>
                                          </p:stCondLst>
                                        </p:cTn>
                                        <p:tgtEl>
                                          <p:spTgt spid="199"/>
                                        </p:tgtEl>
                                        <p:attrNameLst>
                                          <p:attrName>style.visibility</p:attrName>
                                        </p:attrNameLst>
                                      </p:cBhvr>
                                      <p:to>
                                        <p:strVal val="hidden"/>
                                      </p:to>
                                    </p:set>
                                  </p:childTnLst>
                                </p:cTn>
                              </p:par>
                            </p:childTnLst>
                          </p:cTn>
                        </p:par>
                        <p:par>
                          <p:cTn id="29" fill="hold">
                            <p:stCondLst>
                              <p:cond delay="1000"/>
                            </p:stCondLst>
                            <p:childTnLst>
                              <p:par>
                                <p:cTn id="30" presetClass="entr" nodeType="afterEffect" presetSubtype="8" presetID="2" grpId="4" fill="hold">
                                  <p:stCondLst>
                                    <p:cond delay="0"/>
                                  </p:stCondLst>
                                  <p:iterate type="el" backwards="0">
                                    <p:tmAbs val="0"/>
                                  </p:iterate>
                                  <p:childTnLst>
                                    <p:set>
                                      <p:cBhvr>
                                        <p:cTn id="31" fill="hold"/>
                                        <p:tgtEl>
                                          <p:spTgt spid="200"/>
                                        </p:tgtEl>
                                        <p:attrNameLst>
                                          <p:attrName>style.visibility</p:attrName>
                                        </p:attrNameLst>
                                      </p:cBhvr>
                                      <p:to>
                                        <p:strVal val="visible"/>
                                      </p:to>
                                    </p:set>
                                    <p:anim calcmode="lin" valueType="num">
                                      <p:cBhvr>
                                        <p:cTn id="32" dur="1000" fill="hold"/>
                                        <p:tgtEl>
                                          <p:spTgt spid="200"/>
                                        </p:tgtEl>
                                        <p:attrNameLst>
                                          <p:attrName>ppt_x</p:attrName>
                                        </p:attrNameLst>
                                      </p:cBhvr>
                                      <p:tavLst>
                                        <p:tav tm="0">
                                          <p:val>
                                            <p:strVal val="0-#ppt_w/2"/>
                                          </p:val>
                                        </p:tav>
                                        <p:tav tm="100000">
                                          <p:val>
                                            <p:strVal val="#ppt_x"/>
                                          </p:val>
                                        </p:tav>
                                      </p:tavLst>
                                    </p:anim>
                                    <p:anim calcmode="lin" valueType="num">
                                      <p:cBhvr>
                                        <p:cTn id="33" dur="1000" fill="hold"/>
                                        <p:tgtEl>
                                          <p:spTgt spid="20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0" presetID="1" grpId="1" fill="hold">
                                  <p:stCondLst>
                                    <p:cond delay="0"/>
                                  </p:stCondLst>
                                  <p:iterate type="el" backwards="0">
                                    <p:tmAbs val="0"/>
                                  </p:iterate>
                                  <p:childTnLst>
                                    <p:set>
                                      <p:cBhvr>
                                        <p:cTn id="37" fill="hold"/>
                                        <p:tgtEl>
                                          <p:spTgt spid="197">
                                            <p:txEl>
                                              <p:pRg st="4" end="4"/>
                                            </p:txEl>
                                          </p:spTgt>
                                        </p:tgtEl>
                                        <p:attrNameLst>
                                          <p:attrName>style.visibility</p:attrName>
                                        </p:attrNameLst>
                                      </p:cBhvr>
                                      <p:to>
                                        <p:strVal val="visible"/>
                                      </p:to>
                                    </p:set>
                                  </p:childTnLst>
                                </p:cTn>
                              </p:par>
                            </p:childTnLst>
                          </p:cTn>
                        </p:par>
                        <p:par>
                          <p:cTn id="38" fill="hold">
                            <p:stCondLst>
                              <p:cond delay="0"/>
                            </p:stCondLst>
                            <p:childTnLst>
                              <p:par>
                                <p:cTn id="39" presetClass="entr" nodeType="afterEffect" presetSubtype="0" presetID="1" grpId="1" fill="hold">
                                  <p:stCondLst>
                                    <p:cond delay="0"/>
                                  </p:stCondLst>
                                  <p:iterate type="el" backwards="0">
                                    <p:tmAbs val="0"/>
                                  </p:iterate>
                                  <p:childTnLst>
                                    <p:set>
                                      <p:cBhvr>
                                        <p:cTn id="40" fill="hold"/>
                                        <p:tgtEl>
                                          <p:spTgt spid="197">
                                            <p:txEl>
                                              <p:pRg st="5" end="5"/>
                                            </p:txEl>
                                          </p:spTgt>
                                        </p:tgtEl>
                                        <p:attrNameLst>
                                          <p:attrName>style.visibility</p:attrName>
                                        </p:attrNameLst>
                                      </p:cBhvr>
                                      <p:to>
                                        <p:strVal val="visible"/>
                                      </p:to>
                                    </p:set>
                                  </p:childTnLst>
                                </p:cTn>
                              </p:par>
                            </p:childTnLst>
                          </p:cTn>
                        </p:par>
                        <p:par>
                          <p:cTn id="41" fill="hold">
                            <p:stCondLst>
                              <p:cond delay="0"/>
                            </p:stCondLst>
                            <p:childTnLst>
                              <p:par>
                                <p:cTn id="42" presetClass="exit" nodeType="afterEffect" presetSubtype="2" presetID="2" grpId="5" fill="hold">
                                  <p:stCondLst>
                                    <p:cond delay="0"/>
                                  </p:stCondLst>
                                  <p:iterate type="el" backwards="0">
                                    <p:tmAbs val="0"/>
                                  </p:iterate>
                                  <p:childTnLst>
                                    <p:anim calcmode="lin" valueType="num">
                                      <p:cBhvr>
                                        <p:cTn id="43" dur="1000" fill="hold"/>
                                        <p:tgtEl>
                                          <p:spTgt spid="200"/>
                                        </p:tgtEl>
                                        <p:attrNameLst>
                                          <p:attrName>ppt_x</p:attrName>
                                        </p:attrNameLst>
                                      </p:cBhvr>
                                      <p:tavLst>
                                        <p:tav tm="0">
                                          <p:val>
                                            <p:strVal val="ppt_x"/>
                                          </p:val>
                                        </p:tav>
                                        <p:tav tm="100000">
                                          <p:val>
                                            <p:strVal val="1+ppt_w/2"/>
                                          </p:val>
                                        </p:tav>
                                      </p:tavLst>
                                    </p:anim>
                                    <p:anim calcmode="lin" valueType="num">
                                      <p:cBhvr>
                                        <p:cTn id="44" dur="1000" fill="hold"/>
                                        <p:tgtEl>
                                          <p:spTgt spid="200"/>
                                        </p:tgtEl>
                                        <p:attrNameLst>
                                          <p:attrName>ppt_y</p:attrName>
                                        </p:attrNameLst>
                                      </p:cBhvr>
                                      <p:tavLst>
                                        <p:tav tm="0">
                                          <p:val>
                                            <p:strVal val="ppt_y"/>
                                          </p:val>
                                        </p:tav>
                                        <p:tav tm="100000">
                                          <p:val>
                                            <p:strVal val="ppt_y"/>
                                          </p:val>
                                        </p:tav>
                                      </p:tavLst>
                                    </p:anim>
                                    <p:set>
                                      <p:cBhvr>
                                        <p:cTn id="45" fill="hold">
                                          <p:stCondLst>
                                            <p:cond delay="999"/>
                                          </p:stCondLst>
                                        </p:cTn>
                                        <p:tgtEl>
                                          <p:spTgt spid="200"/>
                                        </p:tgtEl>
                                        <p:attrNameLst>
                                          <p:attrName>style.visibility</p:attrName>
                                        </p:attrNameLst>
                                      </p:cBhvr>
                                      <p:to>
                                        <p:strVal val="hidden"/>
                                      </p:to>
                                    </p:set>
                                  </p:childTnLst>
                                </p:cTn>
                              </p:par>
                            </p:childTnLst>
                          </p:cTn>
                        </p:par>
                        <p:par>
                          <p:cTn id="46" fill="hold">
                            <p:stCondLst>
                              <p:cond delay="1000"/>
                            </p:stCondLst>
                            <p:childTnLst>
                              <p:par>
                                <p:cTn id="47" presetClass="entr" nodeType="afterEffect" presetSubtype="8" presetID="2" grpId="6" fill="hold">
                                  <p:stCondLst>
                                    <p:cond delay="0"/>
                                  </p:stCondLst>
                                  <p:iterate type="el" backwards="0">
                                    <p:tmAbs val="0"/>
                                  </p:iterate>
                                  <p:childTnLst>
                                    <p:set>
                                      <p:cBhvr>
                                        <p:cTn id="48" fill="hold"/>
                                        <p:tgtEl>
                                          <p:spTgt spid="201"/>
                                        </p:tgtEl>
                                        <p:attrNameLst>
                                          <p:attrName>style.visibility</p:attrName>
                                        </p:attrNameLst>
                                      </p:cBhvr>
                                      <p:to>
                                        <p:strVal val="visible"/>
                                      </p:to>
                                    </p:set>
                                    <p:anim calcmode="lin" valueType="num">
                                      <p:cBhvr>
                                        <p:cTn id="49" dur="1000" fill="hold"/>
                                        <p:tgtEl>
                                          <p:spTgt spid="201"/>
                                        </p:tgtEl>
                                        <p:attrNameLst>
                                          <p:attrName>ppt_x</p:attrName>
                                        </p:attrNameLst>
                                      </p:cBhvr>
                                      <p:tavLst>
                                        <p:tav tm="0">
                                          <p:val>
                                            <p:strVal val="0-#ppt_w/2"/>
                                          </p:val>
                                        </p:tav>
                                        <p:tav tm="100000">
                                          <p:val>
                                            <p:strVal val="#ppt_x"/>
                                          </p:val>
                                        </p:tav>
                                      </p:tavLst>
                                    </p:anim>
                                    <p:anim calcmode="lin" valueType="num">
                                      <p:cBhvr>
                                        <p:cTn id="50" dur="1000" fill="hold"/>
                                        <p:tgtEl>
                                          <p:spTgt spid="20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 fill="hold">
                                  <p:stCondLst>
                                    <p:cond delay="0"/>
                                  </p:stCondLst>
                                  <p:iterate type="el" backwards="0">
                                    <p:tmAbs val="0"/>
                                  </p:iterate>
                                  <p:childTnLst>
                                    <p:set>
                                      <p:cBhvr>
                                        <p:cTn id="54" fill="hold"/>
                                        <p:tgtEl>
                                          <p:spTgt spid="197">
                                            <p:txEl>
                                              <p:pRg st="6" end="6"/>
                                            </p:txEl>
                                          </p:spTgt>
                                        </p:tgtEl>
                                        <p:attrNameLst>
                                          <p:attrName>style.visibility</p:attrName>
                                        </p:attrNameLst>
                                      </p:cBhvr>
                                      <p:to>
                                        <p:strVal val="visible"/>
                                      </p:to>
                                    </p:set>
                                  </p:childTnLst>
                                </p:cTn>
                              </p:par>
                            </p:childTnLst>
                          </p:cTn>
                        </p:par>
                        <p:par>
                          <p:cTn id="55" fill="hold">
                            <p:stCondLst>
                              <p:cond delay="0"/>
                            </p:stCondLst>
                            <p:childTnLst>
                              <p:par>
                                <p:cTn id="56" presetClass="entr" nodeType="afterEffect" presetSubtype="0" presetID="1" grpId="1" fill="hold">
                                  <p:stCondLst>
                                    <p:cond delay="0"/>
                                  </p:stCondLst>
                                  <p:iterate type="el" backwards="0">
                                    <p:tmAbs val="0"/>
                                  </p:iterate>
                                  <p:childTnLst>
                                    <p:set>
                                      <p:cBhvr>
                                        <p:cTn id="57" fill="hold"/>
                                        <p:tgtEl>
                                          <p:spTgt spid="197">
                                            <p:txEl>
                                              <p:pRg st="7" end="7"/>
                                            </p:txEl>
                                          </p:spTgt>
                                        </p:tgtEl>
                                        <p:attrNameLst>
                                          <p:attrName>style.visibility</p:attrName>
                                        </p:attrNameLst>
                                      </p:cBhvr>
                                      <p:to>
                                        <p:strVal val="visible"/>
                                      </p:to>
                                    </p:set>
                                  </p:childTnLst>
                                </p:cTn>
                              </p:par>
                            </p:childTnLst>
                          </p:cTn>
                        </p:par>
                        <p:par>
                          <p:cTn id="58" fill="hold">
                            <p:stCondLst>
                              <p:cond delay="0"/>
                            </p:stCondLst>
                            <p:childTnLst>
                              <p:par>
                                <p:cTn id="59" presetClass="exit" nodeType="afterEffect" presetSubtype="2" presetID="2" grpId="7" fill="hold">
                                  <p:stCondLst>
                                    <p:cond delay="0"/>
                                  </p:stCondLst>
                                  <p:iterate type="el" backwards="0">
                                    <p:tmAbs val="0"/>
                                  </p:iterate>
                                  <p:childTnLst>
                                    <p:anim calcmode="lin" valueType="num">
                                      <p:cBhvr>
                                        <p:cTn id="60" dur="1000" fill="hold"/>
                                        <p:tgtEl>
                                          <p:spTgt spid="201"/>
                                        </p:tgtEl>
                                        <p:attrNameLst>
                                          <p:attrName>ppt_x</p:attrName>
                                        </p:attrNameLst>
                                      </p:cBhvr>
                                      <p:tavLst>
                                        <p:tav tm="0">
                                          <p:val>
                                            <p:strVal val="ppt_x"/>
                                          </p:val>
                                        </p:tav>
                                        <p:tav tm="100000">
                                          <p:val>
                                            <p:strVal val="1+ppt_w/2"/>
                                          </p:val>
                                        </p:tav>
                                      </p:tavLst>
                                    </p:anim>
                                    <p:anim calcmode="lin" valueType="num">
                                      <p:cBhvr>
                                        <p:cTn id="61" dur="1000" fill="hold"/>
                                        <p:tgtEl>
                                          <p:spTgt spid="201"/>
                                        </p:tgtEl>
                                        <p:attrNameLst>
                                          <p:attrName>ppt_y</p:attrName>
                                        </p:attrNameLst>
                                      </p:cBhvr>
                                      <p:tavLst>
                                        <p:tav tm="0">
                                          <p:val>
                                            <p:strVal val="ppt_y"/>
                                          </p:val>
                                        </p:tav>
                                        <p:tav tm="100000">
                                          <p:val>
                                            <p:strVal val="ppt_y"/>
                                          </p:val>
                                        </p:tav>
                                      </p:tavLst>
                                    </p:anim>
                                    <p:set>
                                      <p:cBhvr>
                                        <p:cTn id="62" fill="hold">
                                          <p:stCondLst>
                                            <p:cond delay="999"/>
                                          </p:stCondLst>
                                        </p:cTn>
                                        <p:tgtEl>
                                          <p:spTgt spid="201"/>
                                        </p:tgtEl>
                                        <p:attrNameLst>
                                          <p:attrName>style.visibility</p:attrName>
                                        </p:attrNameLst>
                                      </p:cBhvr>
                                      <p:to>
                                        <p:strVal val="hidden"/>
                                      </p:to>
                                    </p:set>
                                  </p:childTnLst>
                                </p:cTn>
                              </p:par>
                            </p:childTnLst>
                          </p:cTn>
                        </p:par>
                        <p:par>
                          <p:cTn id="63" fill="hold">
                            <p:stCondLst>
                              <p:cond delay="1000"/>
                            </p:stCondLst>
                            <p:childTnLst>
                              <p:par>
                                <p:cTn id="64" presetClass="entr" nodeType="afterEffect" presetSubtype="8" presetID="2" grpId="8" fill="hold">
                                  <p:stCondLst>
                                    <p:cond delay="0"/>
                                  </p:stCondLst>
                                  <p:iterate type="el" backwards="0">
                                    <p:tmAbs val="0"/>
                                  </p:iterate>
                                  <p:childTnLst>
                                    <p:set>
                                      <p:cBhvr>
                                        <p:cTn id="65" fill="hold"/>
                                        <p:tgtEl>
                                          <p:spTgt spid="202"/>
                                        </p:tgtEl>
                                        <p:attrNameLst>
                                          <p:attrName>style.visibility</p:attrName>
                                        </p:attrNameLst>
                                      </p:cBhvr>
                                      <p:to>
                                        <p:strVal val="visible"/>
                                      </p:to>
                                    </p:set>
                                    <p:anim calcmode="lin" valueType="num">
                                      <p:cBhvr>
                                        <p:cTn id="66" dur="1000" fill="hold"/>
                                        <p:tgtEl>
                                          <p:spTgt spid="202"/>
                                        </p:tgtEl>
                                        <p:attrNameLst>
                                          <p:attrName>ppt_x</p:attrName>
                                        </p:attrNameLst>
                                      </p:cBhvr>
                                      <p:tavLst>
                                        <p:tav tm="0">
                                          <p:val>
                                            <p:strVal val="0-#ppt_w/2"/>
                                          </p:val>
                                        </p:tav>
                                        <p:tav tm="100000">
                                          <p:val>
                                            <p:strVal val="#ppt_x"/>
                                          </p:val>
                                        </p:tav>
                                      </p:tavLst>
                                    </p:anim>
                                    <p:anim calcmode="lin" valueType="num">
                                      <p:cBhvr>
                                        <p:cTn id="67" dur="1000" fill="hold"/>
                                        <p:tgtEl>
                                          <p:spTgt spid="202"/>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Class="entr" nodeType="clickEffect" presetSubtype="0" presetID="1" grpId="1" fill="hold">
                                  <p:stCondLst>
                                    <p:cond delay="0"/>
                                  </p:stCondLst>
                                  <p:iterate type="el" backwards="0">
                                    <p:tmAbs val="0"/>
                                  </p:iterate>
                                  <p:childTnLst>
                                    <p:set>
                                      <p:cBhvr>
                                        <p:cTn id="71" fill="hold"/>
                                        <p:tgtEl>
                                          <p:spTgt spid="197">
                                            <p:txEl>
                                              <p:pRg st="8" end="8"/>
                                            </p:txEl>
                                          </p:spTgt>
                                        </p:tgtEl>
                                        <p:attrNameLst>
                                          <p:attrName>style.visibility</p:attrName>
                                        </p:attrNameLst>
                                      </p:cBhvr>
                                      <p:to>
                                        <p:strVal val="visible"/>
                                      </p:to>
                                    </p:set>
                                  </p:childTnLst>
                                </p:cTn>
                              </p:par>
                            </p:childTnLst>
                          </p:cTn>
                        </p:par>
                        <p:par>
                          <p:cTn id="72" fill="hold">
                            <p:stCondLst>
                              <p:cond delay="0"/>
                            </p:stCondLst>
                            <p:childTnLst>
                              <p:par>
                                <p:cTn id="73" presetClass="entr" nodeType="afterEffect" presetSubtype="0" presetID="1" grpId="1" fill="hold">
                                  <p:stCondLst>
                                    <p:cond delay="0"/>
                                  </p:stCondLst>
                                  <p:iterate type="el" backwards="0">
                                    <p:tmAbs val="0"/>
                                  </p:iterate>
                                  <p:childTnLst>
                                    <p:set>
                                      <p:cBhvr>
                                        <p:cTn id="74" fill="hold"/>
                                        <p:tgtEl>
                                          <p:spTgt spid="197">
                                            <p:txEl>
                                              <p:pRg st="9" end="9"/>
                                            </p:txEl>
                                          </p:spTgt>
                                        </p:tgtEl>
                                        <p:attrNameLst>
                                          <p:attrName>style.visibility</p:attrName>
                                        </p:attrNameLst>
                                      </p:cBhvr>
                                      <p:to>
                                        <p:strVal val="visible"/>
                                      </p:to>
                                    </p:set>
                                  </p:childTnLst>
                                </p:cTn>
                              </p:par>
                            </p:childTnLst>
                          </p:cTn>
                        </p:par>
                        <p:par>
                          <p:cTn id="75" fill="hold">
                            <p:stCondLst>
                              <p:cond delay="0"/>
                            </p:stCondLst>
                            <p:childTnLst>
                              <p:par>
                                <p:cTn id="76" presetClass="exit" nodeType="afterEffect" presetSubtype="2" presetID="2" grpId="9" fill="hold">
                                  <p:stCondLst>
                                    <p:cond delay="0"/>
                                  </p:stCondLst>
                                  <p:iterate type="el" backwards="0">
                                    <p:tmAbs val="0"/>
                                  </p:iterate>
                                  <p:childTnLst>
                                    <p:anim calcmode="lin" valueType="num">
                                      <p:cBhvr>
                                        <p:cTn id="77" dur="1000" fill="hold"/>
                                        <p:tgtEl>
                                          <p:spTgt spid="202"/>
                                        </p:tgtEl>
                                        <p:attrNameLst>
                                          <p:attrName>ppt_x</p:attrName>
                                        </p:attrNameLst>
                                      </p:cBhvr>
                                      <p:tavLst>
                                        <p:tav tm="0">
                                          <p:val>
                                            <p:strVal val="ppt_x"/>
                                          </p:val>
                                        </p:tav>
                                        <p:tav tm="100000">
                                          <p:val>
                                            <p:strVal val="1+ppt_w/2"/>
                                          </p:val>
                                        </p:tav>
                                      </p:tavLst>
                                    </p:anim>
                                    <p:anim calcmode="lin" valueType="num">
                                      <p:cBhvr>
                                        <p:cTn id="78" dur="1000" fill="hold"/>
                                        <p:tgtEl>
                                          <p:spTgt spid="202"/>
                                        </p:tgtEl>
                                        <p:attrNameLst>
                                          <p:attrName>ppt_y</p:attrName>
                                        </p:attrNameLst>
                                      </p:cBhvr>
                                      <p:tavLst>
                                        <p:tav tm="0">
                                          <p:val>
                                            <p:strVal val="ppt_y"/>
                                          </p:val>
                                        </p:tav>
                                        <p:tav tm="100000">
                                          <p:val>
                                            <p:strVal val="ppt_y"/>
                                          </p:val>
                                        </p:tav>
                                      </p:tavLst>
                                    </p:anim>
                                    <p:set>
                                      <p:cBhvr>
                                        <p:cTn id="79" fill="hold">
                                          <p:stCondLst>
                                            <p:cond delay="999"/>
                                          </p:stCondLst>
                                        </p:cTn>
                                        <p:tgtEl>
                                          <p:spTgt spid="202"/>
                                        </p:tgtEl>
                                        <p:attrNameLst>
                                          <p:attrName>style.visibility</p:attrName>
                                        </p:attrNameLst>
                                      </p:cBhvr>
                                      <p:to>
                                        <p:strVal val="hidden"/>
                                      </p:to>
                                    </p:set>
                                  </p:childTnLst>
                                </p:cTn>
                              </p:par>
                            </p:childTnLst>
                          </p:cTn>
                        </p:par>
                        <p:par>
                          <p:cTn id="80" fill="hold">
                            <p:stCondLst>
                              <p:cond delay="1000"/>
                            </p:stCondLst>
                            <p:childTnLst>
                              <p:par>
                                <p:cTn id="81" presetClass="entr" nodeType="afterEffect" presetSubtype="8" presetID="2" grpId="10" fill="hold">
                                  <p:stCondLst>
                                    <p:cond delay="0"/>
                                  </p:stCondLst>
                                  <p:iterate type="el" backwards="0">
                                    <p:tmAbs val="0"/>
                                  </p:iterate>
                                  <p:childTnLst>
                                    <p:set>
                                      <p:cBhvr>
                                        <p:cTn id="82" fill="hold"/>
                                        <p:tgtEl>
                                          <p:spTgt spid="203"/>
                                        </p:tgtEl>
                                        <p:attrNameLst>
                                          <p:attrName>style.visibility</p:attrName>
                                        </p:attrNameLst>
                                      </p:cBhvr>
                                      <p:to>
                                        <p:strVal val="visible"/>
                                      </p:to>
                                    </p:set>
                                    <p:anim calcmode="lin" valueType="num">
                                      <p:cBhvr>
                                        <p:cTn id="83" dur="1000" fill="hold"/>
                                        <p:tgtEl>
                                          <p:spTgt spid="203"/>
                                        </p:tgtEl>
                                        <p:attrNameLst>
                                          <p:attrName>ppt_x</p:attrName>
                                        </p:attrNameLst>
                                      </p:cBhvr>
                                      <p:tavLst>
                                        <p:tav tm="0">
                                          <p:val>
                                            <p:strVal val="0-#ppt_w/2"/>
                                          </p:val>
                                        </p:tav>
                                        <p:tav tm="100000">
                                          <p:val>
                                            <p:strVal val="#ppt_x"/>
                                          </p:val>
                                        </p:tav>
                                      </p:tavLst>
                                    </p:anim>
                                    <p:anim calcmode="lin" valueType="num">
                                      <p:cBhvr>
                                        <p:cTn id="84" dur="1000" fill="hold"/>
                                        <p:tgtEl>
                                          <p:spTgt spid="203"/>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Class="entr" nodeType="clickEffect" presetSubtype="0" presetID="1" grpId="1" fill="hold">
                                  <p:stCondLst>
                                    <p:cond delay="0"/>
                                  </p:stCondLst>
                                  <p:iterate type="el" backwards="0">
                                    <p:tmAbs val="0"/>
                                  </p:iterate>
                                  <p:childTnLst>
                                    <p:set>
                                      <p:cBhvr>
                                        <p:cTn id="88" fill="hold"/>
                                        <p:tgtEl>
                                          <p:spTgt spid="197">
                                            <p:txEl>
                                              <p:pRg st="10" end="10"/>
                                            </p:txEl>
                                          </p:spTgt>
                                        </p:tgtEl>
                                        <p:attrNameLst>
                                          <p:attrName>style.visibility</p:attrName>
                                        </p:attrNameLst>
                                      </p:cBhvr>
                                      <p:to>
                                        <p:strVal val="visible"/>
                                      </p:to>
                                    </p:set>
                                  </p:childTnLst>
                                </p:cTn>
                              </p:par>
                            </p:childTnLst>
                          </p:cTn>
                        </p:par>
                        <p:par>
                          <p:cTn id="89" fill="hold">
                            <p:stCondLst>
                              <p:cond delay="0"/>
                            </p:stCondLst>
                            <p:childTnLst>
                              <p:par>
                                <p:cTn id="90" presetClass="exit" nodeType="afterEffect" presetSubtype="2" presetID="2" grpId="11" fill="hold">
                                  <p:stCondLst>
                                    <p:cond delay="0"/>
                                  </p:stCondLst>
                                  <p:iterate type="el" backwards="0">
                                    <p:tmAbs val="0"/>
                                  </p:iterate>
                                  <p:childTnLst>
                                    <p:anim calcmode="lin" valueType="num">
                                      <p:cBhvr>
                                        <p:cTn id="91" dur="1000" fill="hold"/>
                                        <p:tgtEl>
                                          <p:spTgt spid="203"/>
                                        </p:tgtEl>
                                        <p:attrNameLst>
                                          <p:attrName>ppt_x</p:attrName>
                                        </p:attrNameLst>
                                      </p:cBhvr>
                                      <p:tavLst>
                                        <p:tav tm="0">
                                          <p:val>
                                            <p:strVal val="ppt_x"/>
                                          </p:val>
                                        </p:tav>
                                        <p:tav tm="100000">
                                          <p:val>
                                            <p:strVal val="1+ppt_w/2"/>
                                          </p:val>
                                        </p:tav>
                                      </p:tavLst>
                                    </p:anim>
                                    <p:anim calcmode="lin" valueType="num">
                                      <p:cBhvr>
                                        <p:cTn id="92" dur="1000" fill="hold"/>
                                        <p:tgtEl>
                                          <p:spTgt spid="203"/>
                                        </p:tgtEl>
                                        <p:attrNameLst>
                                          <p:attrName>ppt_y</p:attrName>
                                        </p:attrNameLst>
                                      </p:cBhvr>
                                      <p:tavLst>
                                        <p:tav tm="0">
                                          <p:val>
                                            <p:strVal val="ppt_y"/>
                                          </p:val>
                                        </p:tav>
                                        <p:tav tm="100000">
                                          <p:val>
                                            <p:strVal val="ppt_y"/>
                                          </p:val>
                                        </p:tav>
                                      </p:tavLst>
                                    </p:anim>
                                    <p:set>
                                      <p:cBhvr>
                                        <p:cTn id="93" fill="hold">
                                          <p:stCondLst>
                                            <p:cond delay="999"/>
                                          </p:stCondLst>
                                        </p:cTn>
                                        <p:tgtEl>
                                          <p:spTgt spid="203"/>
                                        </p:tgtEl>
                                        <p:attrNameLst>
                                          <p:attrName>style.visibility</p:attrName>
                                        </p:attrNameLst>
                                      </p:cBhvr>
                                      <p:to>
                                        <p:strVal val="hidden"/>
                                      </p:to>
                                    </p:set>
                                  </p:childTnLst>
                                </p:cTn>
                              </p:par>
                            </p:childTnLst>
                          </p:cTn>
                        </p:par>
                        <p:par>
                          <p:cTn id="94" fill="hold">
                            <p:stCondLst>
                              <p:cond delay="1000"/>
                            </p:stCondLst>
                            <p:childTnLst>
                              <p:par>
                                <p:cTn id="95" presetClass="entr" nodeType="afterEffect" presetSubtype="8" presetID="2" grpId="12" fill="hold">
                                  <p:stCondLst>
                                    <p:cond delay="0"/>
                                  </p:stCondLst>
                                  <p:iterate type="el" backwards="0">
                                    <p:tmAbs val="0"/>
                                  </p:iterate>
                                  <p:childTnLst>
                                    <p:set>
                                      <p:cBhvr>
                                        <p:cTn id="96" fill="hold"/>
                                        <p:tgtEl>
                                          <p:spTgt spid="204"/>
                                        </p:tgtEl>
                                        <p:attrNameLst>
                                          <p:attrName>style.visibility</p:attrName>
                                        </p:attrNameLst>
                                      </p:cBhvr>
                                      <p:to>
                                        <p:strVal val="visible"/>
                                      </p:to>
                                    </p:set>
                                    <p:anim calcmode="lin" valueType="num">
                                      <p:cBhvr>
                                        <p:cTn id="97" dur="1000" fill="hold"/>
                                        <p:tgtEl>
                                          <p:spTgt spid="204"/>
                                        </p:tgtEl>
                                        <p:attrNameLst>
                                          <p:attrName>ppt_x</p:attrName>
                                        </p:attrNameLst>
                                      </p:cBhvr>
                                      <p:tavLst>
                                        <p:tav tm="0">
                                          <p:val>
                                            <p:strVal val="0-#ppt_w/2"/>
                                          </p:val>
                                        </p:tav>
                                        <p:tav tm="100000">
                                          <p:val>
                                            <p:strVal val="#ppt_x"/>
                                          </p:val>
                                        </p:tav>
                                      </p:tavLst>
                                    </p:anim>
                                    <p:anim calcmode="lin" valueType="num">
                                      <p:cBhvr>
                                        <p:cTn id="98" dur="1000" fill="hold"/>
                                        <p:tgtEl>
                                          <p:spTgt spid="2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0" grpId="4"/>
      <p:bldP build="whole" bldLvl="1" animBg="1" rev="0" advAuto="0" spid="200" grpId="5"/>
      <p:bldP build="whole" bldLvl="1" animBg="1" rev="0" advAuto="0" spid="201" grpId="6"/>
      <p:bldP build="whole" bldLvl="1" animBg="1" rev="0" advAuto="0" spid="201" grpId="7"/>
      <p:bldP build="whole" bldLvl="1" animBg="1" rev="0" advAuto="0" spid="199" grpId="2"/>
      <p:bldP build="whole" bldLvl="1" animBg="1" rev="0" advAuto="0" spid="199" grpId="3"/>
      <p:bldP build="whole" bldLvl="1" animBg="1" rev="0" advAuto="0" spid="203" grpId="11"/>
      <p:bldP build="whole" bldLvl="1" animBg="1" rev="0" advAuto="0" spid="203" grpId="10"/>
      <p:bldP build="whole" bldLvl="1" animBg="1" rev="0" advAuto="0" spid="202" grpId="8"/>
      <p:bldP build="whole" bldLvl="1" animBg="1" rev="0" advAuto="0" spid="202" grpId="9"/>
      <p:bldP build="whole" bldLvl="1" animBg="1" rev="0" advAuto="0" spid="204" grpId="12"/>
      <p:bldP build="p" bldLvl="5" animBg="1" rev="0" advAuto="0" spid="197"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Footer Placeholder 8"/>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207" name="Title 3"/>
          <p:cNvSpPr txBox="1"/>
          <p:nvPr>
            <p:ph type="title"/>
          </p:nvPr>
        </p:nvSpPr>
        <p:spPr>
          <a:xfrm>
            <a:off x="609600" y="253294"/>
            <a:ext cx="10972800" cy="419032"/>
          </a:xfrm>
          <a:prstGeom prst="rect">
            <a:avLst/>
          </a:prstGeom>
        </p:spPr>
        <p:txBody>
          <a:bodyPr/>
          <a:lstStyle/>
          <a:p>
            <a:pPr lvl="1" defTabSz="338327">
              <a:defRPr sz="2294"/>
            </a:pPr>
            <a:r>
              <a:t>NFSoRDMA</a:t>
            </a:r>
          </a:p>
        </p:txBody>
      </p:sp>
      <p:sp>
        <p:nvSpPr>
          <p:cNvPr id="208" name="Content Placeholder 5"/>
          <p:cNvSpPr txBox="1"/>
          <p:nvPr/>
        </p:nvSpPr>
        <p:spPr>
          <a:xfrm>
            <a:off x="609600" y="672326"/>
            <a:ext cx="10972800" cy="3947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defRPr b="1">
                <a:solidFill>
                  <a:srgbClr val="FFFFFF"/>
                </a:solidFill>
                <a:latin typeface="Arial Narrow"/>
                <a:ea typeface="Arial Narrow"/>
                <a:cs typeface="Arial Narrow"/>
                <a:sym typeface="Arial Narrow"/>
              </a:defRPr>
            </a:lvl1pPr>
          </a:lstStyle>
          <a:p>
            <a:pPr/>
            <a:r>
              <a:t>Enabling the NFS server</a:t>
            </a:r>
          </a:p>
        </p:txBody>
      </p:sp>
      <p:sp>
        <p:nvSpPr>
          <p:cNvPr id="209" name="Text Placeholder 9"/>
          <p:cNvSpPr/>
          <p:nvPr>
            <p:ph type="body" idx="13"/>
          </p:nvPr>
        </p:nvSpPr>
        <p:spPr>
          <a:prstGeom prst="rect">
            <a:avLst/>
          </a:prstGeom>
          <a:extLst>
            <a:ext uri="{C572A759-6A51-4108-AA02-DFA0A04FC94B}">
              <ma14:wrappingTextBoxFlag xmlns:ma14="http://schemas.microsoft.com/office/mac/drawingml/2011/main" val="1"/>
            </a:ext>
          </a:extLst>
        </p:spPr>
        <p:txBody>
          <a:bodyPr anchor="t"/>
          <a:lstStyle/>
          <a:p>
            <a:pPr marL="0" indent="0">
              <a:lnSpc>
                <a:spcPts val="1500"/>
              </a:lnSpc>
              <a:spcBef>
                <a:spcPts val="200"/>
              </a:spcBef>
              <a:buSzTx/>
              <a:buNone/>
              <a:defRPr b="1" sz="1100">
                <a:solidFill>
                  <a:srgbClr val="FFFFFF"/>
                </a:solidFill>
              </a:defRPr>
            </a:pPr>
            <a:r>
              <a:t>On CentOS and Fedora, edit the file /etc/sysconfig/nfs and add the "-r" flag to the RPCNFSDARGS="" variable.</a:t>
            </a:r>
          </a:p>
          <a:p>
            <a:pPr marL="0" indent="0">
              <a:lnSpc>
                <a:spcPts val="1500"/>
              </a:lnSpc>
              <a:spcBef>
                <a:spcPts val="200"/>
              </a:spcBef>
              <a:buSzTx/>
              <a:buNone/>
              <a:defRPr b="1" sz="1100">
                <a:solidFill>
                  <a:srgbClr val="FFFFFF"/>
                </a:solidFill>
              </a:defRPr>
            </a:pPr>
          </a:p>
          <a:p>
            <a:pPr marL="0" indent="0">
              <a:lnSpc>
                <a:spcPts val="1500"/>
              </a:lnSpc>
              <a:spcBef>
                <a:spcPts val="200"/>
              </a:spcBef>
              <a:buSzTx/>
              <a:buNone/>
              <a:defRPr b="1" sz="1100">
                <a:solidFill>
                  <a:srgbClr val="FFFFFF"/>
                </a:solidFill>
              </a:defRPr>
            </a:pPr>
            <a:r>
              <a:t>On SuSE edit /etc/sysconfig/nfs and add -r to the NFSD_OPTIONS</a:t>
            </a:r>
          </a:p>
          <a:p>
            <a:pPr marL="0" indent="0">
              <a:lnSpc>
                <a:spcPts val="1500"/>
              </a:lnSpc>
              <a:spcBef>
                <a:spcPts val="200"/>
              </a:spcBef>
              <a:buSzTx/>
              <a:buNone/>
              <a:defRPr b="1" sz="1100">
                <a:solidFill>
                  <a:srgbClr val="FFFFFF"/>
                </a:solidFill>
              </a:defRPr>
            </a:pPr>
          </a:p>
          <a:p>
            <a:pPr marL="0" indent="0">
              <a:lnSpc>
                <a:spcPts val="1500"/>
              </a:lnSpc>
              <a:spcBef>
                <a:spcPts val="200"/>
              </a:spcBef>
              <a:buSzTx/>
              <a:buNone/>
              <a:defRPr b="1" sz="1100">
                <a:solidFill>
                  <a:srgbClr val="FFFFFF"/>
                </a:solidFill>
              </a:defRPr>
            </a:pPr>
            <a:r>
              <a:t>Next, edit the /etc/exports file to add our export mount. Note: with NFSv4, mount points are relative to fsid=0 while with nfsv3 or less, mount points are absolute. </a:t>
            </a:r>
          </a:p>
          <a:p>
            <a:pPr marL="0" indent="0">
              <a:lnSpc>
                <a:spcPts val="1500"/>
              </a:lnSpc>
              <a:spcBef>
                <a:spcPts val="200"/>
              </a:spcBef>
              <a:buSzTx/>
              <a:buNone/>
              <a:defRPr b="1" sz="1100">
                <a:solidFill>
                  <a:srgbClr val="FFFFFF"/>
                </a:solidFill>
              </a:defRPr>
            </a:pPr>
          </a:p>
          <a:p>
            <a:pPr marL="0" indent="0">
              <a:lnSpc>
                <a:spcPts val="1500"/>
              </a:lnSpc>
              <a:spcBef>
                <a:spcPts val="200"/>
              </a:spcBef>
              <a:buSzTx/>
              <a:buNone/>
              <a:defRPr b="1" sz="1100">
                <a:solidFill>
                  <a:srgbClr val="FFFFFF"/>
                </a:solidFill>
              </a:defRPr>
            </a:pPr>
            <a:r>
              <a:t>Regardless of OS, make sure the nfs-server service is enabled, then reboot the server.</a:t>
            </a:r>
          </a:p>
          <a:p>
            <a:pPr marL="0" indent="0">
              <a:lnSpc>
                <a:spcPts val="1500"/>
              </a:lnSpc>
              <a:spcBef>
                <a:spcPts val="200"/>
              </a:spcBef>
              <a:buSzTx/>
              <a:buNone/>
              <a:defRPr b="1" sz="1100">
                <a:solidFill>
                  <a:srgbClr val="FFFFFF"/>
                </a:solidFill>
              </a:defRPr>
            </a:pPr>
          </a:p>
          <a:p>
            <a:pPr marL="0" indent="0">
              <a:lnSpc>
                <a:spcPts val="1500"/>
              </a:lnSpc>
              <a:spcBef>
                <a:spcPts val="200"/>
              </a:spcBef>
              <a:buSzTx/>
              <a:buNone/>
              <a:defRPr b="1" sz="1100">
                <a:solidFill>
                  <a:srgbClr val="FFFFFF"/>
                </a:solidFill>
              </a:defRPr>
            </a:pPr>
            <a:r>
              <a:t>On reboot, verify that we are listening on the RDMA port by checking the contents of /proc/fs/nfsd/portlist</a:t>
            </a:r>
          </a:p>
        </p:txBody>
      </p:sp>
      <p:sp>
        <p:nvSpPr>
          <p:cNvPr id="210" name="Slide Number Placeholder 6"/>
          <p:cNvSpPr txBox="1"/>
          <p:nvPr>
            <p:ph type="sldNum" sz="quarter" idx="2"/>
          </p:nvPr>
        </p:nvSpPr>
        <p:spPr>
          <a:xfrm>
            <a:off x="6003969" y="6449293"/>
            <a:ext cx="18406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11" name="Screenshot 2019-03-18 12.42.26.png" descr="Screenshot 2019-03-18 12.42.26.png"/>
          <p:cNvPicPr>
            <a:picLocks noChangeAspect="1"/>
          </p:cNvPicPr>
          <p:nvPr/>
        </p:nvPicPr>
        <p:blipFill>
          <a:blip r:embed="rId2">
            <a:extLst/>
          </a:blip>
          <a:stretch>
            <a:fillRect/>
          </a:stretch>
        </p:blipFill>
        <p:spPr>
          <a:xfrm>
            <a:off x="3152862" y="3185762"/>
            <a:ext cx="8964316" cy="607751"/>
          </a:xfrm>
          <a:prstGeom prst="rect">
            <a:avLst/>
          </a:prstGeom>
          <a:ln w="12700">
            <a:miter lim="400000"/>
          </a:ln>
        </p:spPr>
      </p:pic>
      <p:pic>
        <p:nvPicPr>
          <p:cNvPr id="212" name="Screenshot 2019-03-18 12.52.22.png" descr="Screenshot 2019-03-18 12.52.22.png"/>
          <p:cNvPicPr>
            <a:picLocks noChangeAspect="1"/>
          </p:cNvPicPr>
          <p:nvPr/>
        </p:nvPicPr>
        <p:blipFill>
          <a:blip r:embed="rId3">
            <a:extLst/>
          </a:blip>
          <a:stretch>
            <a:fillRect/>
          </a:stretch>
        </p:blipFill>
        <p:spPr>
          <a:xfrm>
            <a:off x="3710663" y="2368550"/>
            <a:ext cx="7391401" cy="2120900"/>
          </a:xfrm>
          <a:prstGeom prst="rect">
            <a:avLst/>
          </a:prstGeom>
          <a:ln w="12700">
            <a:miter lim="400000"/>
          </a:ln>
        </p:spPr>
      </p:pic>
      <p:pic>
        <p:nvPicPr>
          <p:cNvPr id="213" name="Screenshot 2019-03-18 12.58.16.png" descr="Screenshot 2019-03-18 12.58.16.png"/>
          <p:cNvPicPr>
            <a:picLocks noChangeAspect="1"/>
          </p:cNvPicPr>
          <p:nvPr/>
        </p:nvPicPr>
        <p:blipFill>
          <a:blip r:embed="rId4">
            <a:extLst/>
          </a:blip>
          <a:stretch>
            <a:fillRect/>
          </a:stretch>
        </p:blipFill>
        <p:spPr>
          <a:xfrm>
            <a:off x="4244063" y="2314887"/>
            <a:ext cx="6324601" cy="2349501"/>
          </a:xfrm>
          <a:prstGeom prst="rect">
            <a:avLst/>
          </a:prstGeom>
          <a:ln w="12700">
            <a:miter lim="400000"/>
          </a:ln>
        </p:spPr>
      </p:pic>
      <p:pic>
        <p:nvPicPr>
          <p:cNvPr id="214" name="Screenshot 2019-03-18 13.01.09.png" descr="Screenshot 2019-03-18 13.01.09.png"/>
          <p:cNvPicPr>
            <a:picLocks noChangeAspect="1"/>
          </p:cNvPicPr>
          <p:nvPr/>
        </p:nvPicPr>
        <p:blipFill>
          <a:blip r:embed="rId5">
            <a:extLst/>
          </a:blip>
          <a:stretch>
            <a:fillRect/>
          </a:stretch>
        </p:blipFill>
        <p:spPr>
          <a:xfrm>
            <a:off x="4606070" y="2012882"/>
            <a:ext cx="6057901" cy="3390901"/>
          </a:xfrm>
          <a:prstGeom prst="rect">
            <a:avLst/>
          </a:prstGeom>
          <a:ln w="12700">
            <a:miter lim="400000"/>
          </a:ln>
        </p:spPr>
      </p:pic>
      <p:pic>
        <p:nvPicPr>
          <p:cNvPr id="215" name="Screenshot 2019-03-19 16.09.07.png" descr="Screenshot 2019-03-19 16.09.07.png"/>
          <p:cNvPicPr>
            <a:picLocks noChangeAspect="1"/>
          </p:cNvPicPr>
          <p:nvPr/>
        </p:nvPicPr>
        <p:blipFill>
          <a:blip r:embed="rId6">
            <a:extLst/>
          </a:blip>
          <a:stretch>
            <a:fillRect/>
          </a:stretch>
        </p:blipFill>
        <p:spPr>
          <a:xfrm>
            <a:off x="3520163" y="3192351"/>
            <a:ext cx="7772401" cy="10541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20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9">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209">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8" presetID="2" grpId="2" fill="hold">
                                  <p:stCondLst>
                                    <p:cond delay="0"/>
                                  </p:stCondLst>
                                  <p:iterate type="el" backwards="0">
                                    <p:tmAbs val="0"/>
                                  </p:iterate>
                                  <p:childTnLst>
                                    <p:set>
                                      <p:cBhvr>
                                        <p:cTn id="14" fill="hold"/>
                                        <p:tgtEl>
                                          <p:spTgt spid="213"/>
                                        </p:tgtEl>
                                        <p:attrNameLst>
                                          <p:attrName>style.visibility</p:attrName>
                                        </p:attrNameLst>
                                      </p:cBhvr>
                                      <p:to>
                                        <p:strVal val="visible"/>
                                      </p:to>
                                    </p:set>
                                    <p:anim calcmode="lin" valueType="num">
                                      <p:cBhvr>
                                        <p:cTn id="15" dur="1000" fill="hold"/>
                                        <p:tgtEl>
                                          <p:spTgt spid="213"/>
                                        </p:tgtEl>
                                        <p:attrNameLst>
                                          <p:attrName>ppt_x</p:attrName>
                                        </p:attrNameLst>
                                      </p:cBhvr>
                                      <p:tavLst>
                                        <p:tav tm="0">
                                          <p:val>
                                            <p:strVal val="0-#ppt_w/2"/>
                                          </p:val>
                                        </p:tav>
                                        <p:tav tm="100000">
                                          <p:val>
                                            <p:strVal val="#ppt_x"/>
                                          </p:val>
                                        </p:tav>
                                      </p:tavLst>
                                    </p:anim>
                                    <p:anim calcmode="lin" valueType="num">
                                      <p:cBhvr>
                                        <p:cTn id="16" dur="1000" fill="hold"/>
                                        <p:tgtEl>
                                          <p:spTgt spid="21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09">
                                            <p:txEl>
                                              <p:pRg st="2" end="2"/>
                                            </p:txEl>
                                          </p:spTgt>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1" fill="hold">
                                  <p:stCondLst>
                                    <p:cond delay="0"/>
                                  </p:stCondLst>
                                  <p:iterate type="el" backwards="0">
                                    <p:tmAbs val="0"/>
                                  </p:iterate>
                                  <p:childTnLst>
                                    <p:set>
                                      <p:cBhvr>
                                        <p:cTn id="23" fill="hold"/>
                                        <p:tgtEl>
                                          <p:spTgt spid="209">
                                            <p:txEl>
                                              <p:pRg st="3" end="3"/>
                                            </p:txEl>
                                          </p:spTgt>
                                        </p:tgtEl>
                                        <p:attrNameLst>
                                          <p:attrName>style.visibility</p:attrName>
                                        </p:attrNameLst>
                                      </p:cBhvr>
                                      <p:to>
                                        <p:strVal val="visible"/>
                                      </p:to>
                                    </p:set>
                                  </p:childTnLst>
                                </p:cTn>
                              </p:par>
                            </p:childTnLst>
                          </p:cTn>
                        </p:par>
                        <p:par>
                          <p:cTn id="24" fill="hold">
                            <p:stCondLst>
                              <p:cond delay="0"/>
                            </p:stCondLst>
                            <p:childTnLst>
                              <p:par>
                                <p:cTn id="25" presetClass="exit" nodeType="afterEffect" presetSubtype="2" presetID="2" grpId="3" fill="hold">
                                  <p:stCondLst>
                                    <p:cond delay="0"/>
                                  </p:stCondLst>
                                  <p:iterate type="el" backwards="0">
                                    <p:tmAbs val="0"/>
                                  </p:iterate>
                                  <p:childTnLst>
                                    <p:anim calcmode="lin" valueType="num">
                                      <p:cBhvr>
                                        <p:cTn id="26" dur="1000" fill="hold"/>
                                        <p:tgtEl>
                                          <p:spTgt spid="213"/>
                                        </p:tgtEl>
                                        <p:attrNameLst>
                                          <p:attrName>ppt_x</p:attrName>
                                        </p:attrNameLst>
                                      </p:cBhvr>
                                      <p:tavLst>
                                        <p:tav tm="0">
                                          <p:val>
                                            <p:strVal val="ppt_x"/>
                                          </p:val>
                                        </p:tav>
                                        <p:tav tm="100000">
                                          <p:val>
                                            <p:strVal val="1+ppt_w/2"/>
                                          </p:val>
                                        </p:tav>
                                      </p:tavLst>
                                    </p:anim>
                                    <p:anim calcmode="lin" valueType="num">
                                      <p:cBhvr>
                                        <p:cTn id="27" dur="1000" fill="hold"/>
                                        <p:tgtEl>
                                          <p:spTgt spid="213"/>
                                        </p:tgtEl>
                                        <p:attrNameLst>
                                          <p:attrName>ppt_y</p:attrName>
                                        </p:attrNameLst>
                                      </p:cBhvr>
                                      <p:tavLst>
                                        <p:tav tm="0">
                                          <p:val>
                                            <p:strVal val="ppt_y"/>
                                          </p:val>
                                        </p:tav>
                                        <p:tav tm="100000">
                                          <p:val>
                                            <p:strVal val="ppt_y"/>
                                          </p:val>
                                        </p:tav>
                                      </p:tavLst>
                                    </p:anim>
                                    <p:set>
                                      <p:cBhvr>
                                        <p:cTn id="28" fill="hold">
                                          <p:stCondLst>
                                            <p:cond delay="999"/>
                                          </p:stCondLst>
                                        </p:cTn>
                                        <p:tgtEl>
                                          <p:spTgt spid="213"/>
                                        </p:tgtEl>
                                        <p:attrNameLst>
                                          <p:attrName>style.visibility</p:attrName>
                                        </p:attrNameLst>
                                      </p:cBhvr>
                                      <p:to>
                                        <p:strVal val="hidden"/>
                                      </p:to>
                                    </p:set>
                                  </p:childTnLst>
                                </p:cTn>
                              </p:par>
                            </p:childTnLst>
                          </p:cTn>
                        </p:par>
                        <p:par>
                          <p:cTn id="29" fill="hold">
                            <p:stCondLst>
                              <p:cond delay="1000"/>
                            </p:stCondLst>
                            <p:childTnLst>
                              <p:par>
                                <p:cTn id="30" presetClass="entr" nodeType="afterEffect" presetSubtype="8" presetID="2" grpId="4" fill="hold">
                                  <p:stCondLst>
                                    <p:cond delay="0"/>
                                  </p:stCondLst>
                                  <p:iterate type="el" backwards="0">
                                    <p:tmAbs val="0"/>
                                  </p:iterate>
                                  <p:childTnLst>
                                    <p:set>
                                      <p:cBhvr>
                                        <p:cTn id="31" fill="hold"/>
                                        <p:tgtEl>
                                          <p:spTgt spid="212"/>
                                        </p:tgtEl>
                                        <p:attrNameLst>
                                          <p:attrName>style.visibility</p:attrName>
                                        </p:attrNameLst>
                                      </p:cBhvr>
                                      <p:to>
                                        <p:strVal val="visible"/>
                                      </p:to>
                                    </p:set>
                                    <p:anim calcmode="lin" valueType="num">
                                      <p:cBhvr>
                                        <p:cTn id="32" dur="1000" fill="hold"/>
                                        <p:tgtEl>
                                          <p:spTgt spid="212"/>
                                        </p:tgtEl>
                                        <p:attrNameLst>
                                          <p:attrName>ppt_x</p:attrName>
                                        </p:attrNameLst>
                                      </p:cBhvr>
                                      <p:tavLst>
                                        <p:tav tm="0">
                                          <p:val>
                                            <p:strVal val="0-#ppt_w/2"/>
                                          </p:val>
                                        </p:tav>
                                        <p:tav tm="100000">
                                          <p:val>
                                            <p:strVal val="#ppt_x"/>
                                          </p:val>
                                        </p:tav>
                                      </p:tavLst>
                                    </p:anim>
                                    <p:anim calcmode="lin" valueType="num">
                                      <p:cBhvr>
                                        <p:cTn id="33" dur="1000" fill="hold"/>
                                        <p:tgtEl>
                                          <p:spTgt spid="212"/>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0" presetID="1" grpId="1" fill="hold">
                                  <p:stCondLst>
                                    <p:cond delay="0"/>
                                  </p:stCondLst>
                                  <p:iterate type="el" backwards="0">
                                    <p:tmAbs val="0"/>
                                  </p:iterate>
                                  <p:childTnLst>
                                    <p:set>
                                      <p:cBhvr>
                                        <p:cTn id="37" fill="hold"/>
                                        <p:tgtEl>
                                          <p:spTgt spid="209">
                                            <p:txEl>
                                              <p:pRg st="4" end="4"/>
                                            </p:txEl>
                                          </p:spTgt>
                                        </p:tgtEl>
                                        <p:attrNameLst>
                                          <p:attrName>style.visibility</p:attrName>
                                        </p:attrNameLst>
                                      </p:cBhvr>
                                      <p:to>
                                        <p:strVal val="visible"/>
                                      </p:to>
                                    </p:set>
                                  </p:childTnLst>
                                </p:cTn>
                              </p:par>
                            </p:childTnLst>
                          </p:cTn>
                        </p:par>
                        <p:par>
                          <p:cTn id="38" fill="hold">
                            <p:stCondLst>
                              <p:cond delay="0"/>
                            </p:stCondLst>
                            <p:childTnLst>
                              <p:par>
                                <p:cTn id="39" presetClass="entr" nodeType="afterEffect" presetSubtype="0" presetID="1" grpId="1" fill="hold">
                                  <p:stCondLst>
                                    <p:cond delay="0"/>
                                  </p:stCondLst>
                                  <p:iterate type="el" backwards="0">
                                    <p:tmAbs val="0"/>
                                  </p:iterate>
                                  <p:childTnLst>
                                    <p:set>
                                      <p:cBhvr>
                                        <p:cTn id="40" fill="hold"/>
                                        <p:tgtEl>
                                          <p:spTgt spid="209">
                                            <p:txEl>
                                              <p:pRg st="5" end="5"/>
                                            </p:txEl>
                                          </p:spTgt>
                                        </p:tgtEl>
                                        <p:attrNameLst>
                                          <p:attrName>style.visibility</p:attrName>
                                        </p:attrNameLst>
                                      </p:cBhvr>
                                      <p:to>
                                        <p:strVal val="visible"/>
                                      </p:to>
                                    </p:set>
                                  </p:childTnLst>
                                </p:cTn>
                              </p:par>
                            </p:childTnLst>
                          </p:cTn>
                        </p:par>
                        <p:par>
                          <p:cTn id="41" fill="hold">
                            <p:stCondLst>
                              <p:cond delay="0"/>
                            </p:stCondLst>
                            <p:childTnLst>
                              <p:par>
                                <p:cTn id="42" presetClass="exit" nodeType="afterEffect" presetSubtype="2" presetID="2" grpId="5" fill="hold">
                                  <p:stCondLst>
                                    <p:cond delay="0"/>
                                  </p:stCondLst>
                                  <p:iterate type="el" backwards="0">
                                    <p:tmAbs val="0"/>
                                  </p:iterate>
                                  <p:childTnLst>
                                    <p:anim calcmode="lin" valueType="num">
                                      <p:cBhvr>
                                        <p:cTn id="43" dur="1000" fill="hold"/>
                                        <p:tgtEl>
                                          <p:spTgt spid="212"/>
                                        </p:tgtEl>
                                        <p:attrNameLst>
                                          <p:attrName>ppt_x</p:attrName>
                                        </p:attrNameLst>
                                      </p:cBhvr>
                                      <p:tavLst>
                                        <p:tav tm="0">
                                          <p:val>
                                            <p:strVal val="ppt_x"/>
                                          </p:val>
                                        </p:tav>
                                        <p:tav tm="100000">
                                          <p:val>
                                            <p:strVal val="1+ppt_w/2"/>
                                          </p:val>
                                        </p:tav>
                                      </p:tavLst>
                                    </p:anim>
                                    <p:anim calcmode="lin" valueType="num">
                                      <p:cBhvr>
                                        <p:cTn id="44" dur="1000" fill="hold"/>
                                        <p:tgtEl>
                                          <p:spTgt spid="212"/>
                                        </p:tgtEl>
                                        <p:attrNameLst>
                                          <p:attrName>ppt_y</p:attrName>
                                        </p:attrNameLst>
                                      </p:cBhvr>
                                      <p:tavLst>
                                        <p:tav tm="0">
                                          <p:val>
                                            <p:strVal val="ppt_y"/>
                                          </p:val>
                                        </p:tav>
                                        <p:tav tm="100000">
                                          <p:val>
                                            <p:strVal val="ppt_y"/>
                                          </p:val>
                                        </p:tav>
                                      </p:tavLst>
                                    </p:anim>
                                    <p:set>
                                      <p:cBhvr>
                                        <p:cTn id="45" fill="hold">
                                          <p:stCondLst>
                                            <p:cond delay="999"/>
                                          </p:stCondLst>
                                        </p:cTn>
                                        <p:tgtEl>
                                          <p:spTgt spid="212"/>
                                        </p:tgtEl>
                                        <p:attrNameLst>
                                          <p:attrName>style.visibility</p:attrName>
                                        </p:attrNameLst>
                                      </p:cBhvr>
                                      <p:to>
                                        <p:strVal val="hidden"/>
                                      </p:to>
                                    </p:set>
                                  </p:childTnLst>
                                </p:cTn>
                              </p:par>
                            </p:childTnLst>
                          </p:cTn>
                        </p:par>
                        <p:par>
                          <p:cTn id="46" fill="hold">
                            <p:stCondLst>
                              <p:cond delay="1000"/>
                            </p:stCondLst>
                            <p:childTnLst>
                              <p:par>
                                <p:cTn id="47" presetClass="entr" nodeType="afterEffect" presetSubtype="8" presetID="2" grpId="6" fill="hold">
                                  <p:stCondLst>
                                    <p:cond delay="0"/>
                                  </p:stCondLst>
                                  <p:iterate type="el" backwards="0">
                                    <p:tmAbs val="0"/>
                                  </p:iterate>
                                  <p:childTnLst>
                                    <p:set>
                                      <p:cBhvr>
                                        <p:cTn id="48" fill="hold"/>
                                        <p:tgtEl>
                                          <p:spTgt spid="215"/>
                                        </p:tgtEl>
                                        <p:attrNameLst>
                                          <p:attrName>style.visibility</p:attrName>
                                        </p:attrNameLst>
                                      </p:cBhvr>
                                      <p:to>
                                        <p:strVal val="visible"/>
                                      </p:to>
                                    </p:set>
                                    <p:anim calcmode="lin" valueType="num">
                                      <p:cBhvr>
                                        <p:cTn id="49" dur="1000" fill="hold"/>
                                        <p:tgtEl>
                                          <p:spTgt spid="215"/>
                                        </p:tgtEl>
                                        <p:attrNameLst>
                                          <p:attrName>ppt_x</p:attrName>
                                        </p:attrNameLst>
                                      </p:cBhvr>
                                      <p:tavLst>
                                        <p:tav tm="0">
                                          <p:val>
                                            <p:strVal val="0-#ppt_w/2"/>
                                          </p:val>
                                        </p:tav>
                                        <p:tav tm="100000">
                                          <p:val>
                                            <p:strVal val="#ppt_x"/>
                                          </p:val>
                                        </p:tav>
                                      </p:tavLst>
                                    </p:anim>
                                    <p:anim calcmode="lin" valueType="num">
                                      <p:cBhvr>
                                        <p:cTn id="50" dur="1000" fill="hold"/>
                                        <p:tgtEl>
                                          <p:spTgt spid="21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 fill="hold">
                                  <p:stCondLst>
                                    <p:cond delay="0"/>
                                  </p:stCondLst>
                                  <p:iterate type="el" backwards="0">
                                    <p:tmAbs val="0"/>
                                  </p:iterate>
                                  <p:childTnLst>
                                    <p:set>
                                      <p:cBhvr>
                                        <p:cTn id="54" fill="hold"/>
                                        <p:tgtEl>
                                          <p:spTgt spid="209">
                                            <p:txEl>
                                              <p:pRg st="6" end="6"/>
                                            </p:txEl>
                                          </p:spTgt>
                                        </p:tgtEl>
                                        <p:attrNameLst>
                                          <p:attrName>style.visibility</p:attrName>
                                        </p:attrNameLst>
                                      </p:cBhvr>
                                      <p:to>
                                        <p:strVal val="visible"/>
                                      </p:to>
                                    </p:set>
                                  </p:childTnLst>
                                </p:cTn>
                              </p:par>
                            </p:childTnLst>
                          </p:cTn>
                        </p:par>
                        <p:par>
                          <p:cTn id="55" fill="hold">
                            <p:stCondLst>
                              <p:cond delay="0"/>
                            </p:stCondLst>
                            <p:childTnLst>
                              <p:par>
                                <p:cTn id="56" presetClass="exit" nodeType="afterEffect" presetSubtype="2" presetID="2" grpId="7" fill="hold">
                                  <p:stCondLst>
                                    <p:cond delay="0"/>
                                  </p:stCondLst>
                                  <p:iterate type="el" backwards="0">
                                    <p:tmAbs val="0"/>
                                  </p:iterate>
                                  <p:childTnLst>
                                    <p:anim calcmode="lin" valueType="num">
                                      <p:cBhvr>
                                        <p:cTn id="57" dur="1000" fill="hold"/>
                                        <p:tgtEl>
                                          <p:spTgt spid="215"/>
                                        </p:tgtEl>
                                        <p:attrNameLst>
                                          <p:attrName>ppt_x</p:attrName>
                                        </p:attrNameLst>
                                      </p:cBhvr>
                                      <p:tavLst>
                                        <p:tav tm="0">
                                          <p:val>
                                            <p:strVal val="ppt_x"/>
                                          </p:val>
                                        </p:tav>
                                        <p:tav tm="100000">
                                          <p:val>
                                            <p:strVal val="1+ppt_w/2"/>
                                          </p:val>
                                        </p:tav>
                                      </p:tavLst>
                                    </p:anim>
                                    <p:anim calcmode="lin" valueType="num">
                                      <p:cBhvr>
                                        <p:cTn id="58" dur="1000" fill="hold"/>
                                        <p:tgtEl>
                                          <p:spTgt spid="215"/>
                                        </p:tgtEl>
                                        <p:attrNameLst>
                                          <p:attrName>ppt_y</p:attrName>
                                        </p:attrNameLst>
                                      </p:cBhvr>
                                      <p:tavLst>
                                        <p:tav tm="0">
                                          <p:val>
                                            <p:strVal val="ppt_y"/>
                                          </p:val>
                                        </p:tav>
                                        <p:tav tm="100000">
                                          <p:val>
                                            <p:strVal val="ppt_y"/>
                                          </p:val>
                                        </p:tav>
                                      </p:tavLst>
                                    </p:anim>
                                    <p:set>
                                      <p:cBhvr>
                                        <p:cTn id="59" fill="hold">
                                          <p:stCondLst>
                                            <p:cond delay="999"/>
                                          </p:stCondLst>
                                        </p:cTn>
                                        <p:tgtEl>
                                          <p:spTgt spid="215"/>
                                        </p:tgtEl>
                                        <p:attrNameLst>
                                          <p:attrName>style.visibility</p:attrName>
                                        </p:attrNameLst>
                                      </p:cBhvr>
                                      <p:to>
                                        <p:strVal val="hidden"/>
                                      </p:to>
                                    </p:set>
                                  </p:childTnLst>
                                </p:cTn>
                              </p:par>
                            </p:childTnLst>
                          </p:cTn>
                        </p:par>
                        <p:par>
                          <p:cTn id="60" fill="hold">
                            <p:stCondLst>
                              <p:cond delay="1000"/>
                            </p:stCondLst>
                            <p:childTnLst>
                              <p:par>
                                <p:cTn id="61" presetClass="entr" nodeType="afterEffect" presetSubtype="8" presetID="2" grpId="8" fill="hold">
                                  <p:stCondLst>
                                    <p:cond delay="0"/>
                                  </p:stCondLst>
                                  <p:iterate type="el" backwards="0">
                                    <p:tmAbs val="0"/>
                                  </p:iterate>
                                  <p:childTnLst>
                                    <p:set>
                                      <p:cBhvr>
                                        <p:cTn id="62" fill="hold"/>
                                        <p:tgtEl>
                                          <p:spTgt spid="211"/>
                                        </p:tgtEl>
                                        <p:attrNameLst>
                                          <p:attrName>style.visibility</p:attrName>
                                        </p:attrNameLst>
                                      </p:cBhvr>
                                      <p:to>
                                        <p:strVal val="visible"/>
                                      </p:to>
                                    </p:set>
                                    <p:anim calcmode="lin" valueType="num">
                                      <p:cBhvr>
                                        <p:cTn id="63" dur="1000" fill="hold"/>
                                        <p:tgtEl>
                                          <p:spTgt spid="211"/>
                                        </p:tgtEl>
                                        <p:attrNameLst>
                                          <p:attrName>ppt_x</p:attrName>
                                        </p:attrNameLst>
                                      </p:cBhvr>
                                      <p:tavLst>
                                        <p:tav tm="0">
                                          <p:val>
                                            <p:strVal val="0-#ppt_w/2"/>
                                          </p:val>
                                        </p:tav>
                                        <p:tav tm="100000">
                                          <p:val>
                                            <p:strVal val="#ppt_x"/>
                                          </p:val>
                                        </p:tav>
                                      </p:tavLst>
                                    </p:anim>
                                    <p:anim calcmode="lin" valueType="num">
                                      <p:cBhvr>
                                        <p:cTn id="64" dur="1000" fill="hold"/>
                                        <p:tgtEl>
                                          <p:spTgt spid="211"/>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Class="entr" nodeType="clickEffect" presetSubtype="0" presetID="1" grpId="1" fill="hold">
                                  <p:stCondLst>
                                    <p:cond delay="0"/>
                                  </p:stCondLst>
                                  <p:iterate type="el" backwards="0">
                                    <p:tmAbs val="0"/>
                                  </p:iterate>
                                  <p:childTnLst>
                                    <p:set>
                                      <p:cBhvr>
                                        <p:cTn id="68" fill="hold"/>
                                        <p:tgtEl>
                                          <p:spTgt spid="209">
                                            <p:txEl>
                                              <p:pRg st="7" end="7"/>
                                            </p:txEl>
                                          </p:spTgt>
                                        </p:tgtEl>
                                        <p:attrNameLst>
                                          <p:attrName>style.visibility</p:attrName>
                                        </p:attrNameLst>
                                      </p:cBhvr>
                                      <p:to>
                                        <p:strVal val="visible"/>
                                      </p:to>
                                    </p:set>
                                  </p:childTnLst>
                                </p:cTn>
                              </p:par>
                            </p:childTnLst>
                          </p:cTn>
                        </p:par>
                        <p:par>
                          <p:cTn id="69" fill="hold">
                            <p:stCondLst>
                              <p:cond delay="0"/>
                            </p:stCondLst>
                            <p:childTnLst>
                              <p:par>
                                <p:cTn id="70" presetClass="entr" nodeType="afterEffect" presetSubtype="0" presetID="1" grpId="1" fill="hold">
                                  <p:stCondLst>
                                    <p:cond delay="0"/>
                                  </p:stCondLst>
                                  <p:iterate type="el" backwards="0">
                                    <p:tmAbs val="0"/>
                                  </p:iterate>
                                  <p:childTnLst>
                                    <p:set>
                                      <p:cBhvr>
                                        <p:cTn id="71" fill="hold"/>
                                        <p:tgtEl>
                                          <p:spTgt spid="209">
                                            <p:txEl>
                                              <p:pRg st="8" end="8"/>
                                            </p:txEl>
                                          </p:spTgt>
                                        </p:tgtEl>
                                        <p:attrNameLst>
                                          <p:attrName>style.visibility</p:attrName>
                                        </p:attrNameLst>
                                      </p:cBhvr>
                                      <p:to>
                                        <p:strVal val="visible"/>
                                      </p:to>
                                    </p:set>
                                  </p:childTnLst>
                                </p:cTn>
                              </p:par>
                            </p:childTnLst>
                          </p:cTn>
                        </p:par>
                        <p:par>
                          <p:cTn id="72" fill="hold">
                            <p:stCondLst>
                              <p:cond delay="0"/>
                            </p:stCondLst>
                            <p:childTnLst>
                              <p:par>
                                <p:cTn id="73" presetClass="exit" nodeType="afterEffect" presetSubtype="2" presetID="2" grpId="9" fill="hold">
                                  <p:stCondLst>
                                    <p:cond delay="0"/>
                                  </p:stCondLst>
                                  <p:iterate type="el" backwards="0">
                                    <p:tmAbs val="0"/>
                                  </p:iterate>
                                  <p:childTnLst>
                                    <p:anim calcmode="lin" valueType="num">
                                      <p:cBhvr>
                                        <p:cTn id="74" dur="1000" fill="hold"/>
                                        <p:tgtEl>
                                          <p:spTgt spid="211"/>
                                        </p:tgtEl>
                                        <p:attrNameLst>
                                          <p:attrName>ppt_x</p:attrName>
                                        </p:attrNameLst>
                                      </p:cBhvr>
                                      <p:tavLst>
                                        <p:tav tm="0">
                                          <p:val>
                                            <p:strVal val="ppt_x"/>
                                          </p:val>
                                        </p:tav>
                                        <p:tav tm="100000">
                                          <p:val>
                                            <p:strVal val="1+ppt_w/2"/>
                                          </p:val>
                                        </p:tav>
                                      </p:tavLst>
                                    </p:anim>
                                    <p:anim calcmode="lin" valueType="num">
                                      <p:cBhvr>
                                        <p:cTn id="75" dur="1000" fill="hold"/>
                                        <p:tgtEl>
                                          <p:spTgt spid="211"/>
                                        </p:tgtEl>
                                        <p:attrNameLst>
                                          <p:attrName>ppt_y</p:attrName>
                                        </p:attrNameLst>
                                      </p:cBhvr>
                                      <p:tavLst>
                                        <p:tav tm="0">
                                          <p:val>
                                            <p:strVal val="ppt_y"/>
                                          </p:val>
                                        </p:tav>
                                        <p:tav tm="100000">
                                          <p:val>
                                            <p:strVal val="ppt_y"/>
                                          </p:val>
                                        </p:tav>
                                      </p:tavLst>
                                    </p:anim>
                                    <p:set>
                                      <p:cBhvr>
                                        <p:cTn id="76" fill="hold">
                                          <p:stCondLst>
                                            <p:cond delay="999"/>
                                          </p:stCondLst>
                                        </p:cTn>
                                        <p:tgtEl>
                                          <p:spTgt spid="211"/>
                                        </p:tgtEl>
                                        <p:attrNameLst>
                                          <p:attrName>style.visibility</p:attrName>
                                        </p:attrNameLst>
                                      </p:cBhvr>
                                      <p:to>
                                        <p:strVal val="hidden"/>
                                      </p:to>
                                    </p:set>
                                  </p:childTnLst>
                                </p:cTn>
                              </p:par>
                            </p:childTnLst>
                          </p:cTn>
                        </p:par>
                        <p:par>
                          <p:cTn id="77" fill="hold">
                            <p:stCondLst>
                              <p:cond delay="1000"/>
                            </p:stCondLst>
                            <p:childTnLst>
                              <p:par>
                                <p:cTn id="78" presetClass="entr" nodeType="afterEffect" presetSubtype="8" presetID="2" grpId="10" fill="hold">
                                  <p:stCondLst>
                                    <p:cond delay="0"/>
                                  </p:stCondLst>
                                  <p:iterate type="el" backwards="0">
                                    <p:tmAbs val="0"/>
                                  </p:iterate>
                                  <p:childTnLst>
                                    <p:set>
                                      <p:cBhvr>
                                        <p:cTn id="79" fill="hold"/>
                                        <p:tgtEl>
                                          <p:spTgt spid="214"/>
                                        </p:tgtEl>
                                        <p:attrNameLst>
                                          <p:attrName>style.visibility</p:attrName>
                                        </p:attrNameLst>
                                      </p:cBhvr>
                                      <p:to>
                                        <p:strVal val="visible"/>
                                      </p:to>
                                    </p:set>
                                    <p:anim calcmode="lin" valueType="num">
                                      <p:cBhvr>
                                        <p:cTn id="80" dur="1000" fill="hold"/>
                                        <p:tgtEl>
                                          <p:spTgt spid="214"/>
                                        </p:tgtEl>
                                        <p:attrNameLst>
                                          <p:attrName>ppt_x</p:attrName>
                                        </p:attrNameLst>
                                      </p:cBhvr>
                                      <p:tavLst>
                                        <p:tav tm="0">
                                          <p:val>
                                            <p:strVal val="0-#ppt_w/2"/>
                                          </p:val>
                                        </p:tav>
                                        <p:tav tm="100000">
                                          <p:val>
                                            <p:strVal val="#ppt_x"/>
                                          </p:val>
                                        </p:tav>
                                      </p:tavLst>
                                    </p:anim>
                                    <p:anim calcmode="lin" valueType="num">
                                      <p:cBhvr>
                                        <p:cTn id="81" dur="1000" fill="hold"/>
                                        <p:tgtEl>
                                          <p:spTgt spid="2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3" grpId="2"/>
      <p:bldP build="whole" bldLvl="1" animBg="1" rev="0" advAuto="0" spid="213" grpId="3"/>
      <p:bldP build="whole" bldLvl="1" animBg="1" rev="0" advAuto="0" spid="215" grpId="6"/>
      <p:bldP build="whole" bldLvl="1" animBg="1" rev="0" advAuto="0" spid="215" grpId="7"/>
      <p:bldP build="whole" bldLvl="1" animBg="1" rev="0" advAuto="0" spid="214" grpId="10"/>
      <p:bldP build="whole" bldLvl="1" animBg="1" rev="0" advAuto="0" spid="212" grpId="4"/>
      <p:bldP build="p" bldLvl="5" animBg="1" rev="0" advAuto="0" spid="209" grpId="1"/>
      <p:bldP build="whole" bldLvl="1" animBg="1" rev="0" advAuto="0" spid="212" grpId="5"/>
      <p:bldP build="whole" bldLvl="1" animBg="1" rev="0" advAuto="0" spid="211" grpId="8"/>
      <p:bldP build="whole" bldLvl="1" animBg="1" rev="0" advAuto="0" spid="211" grpId="9"/>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Footer Placeholder 8"/>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218" name="Title 3"/>
          <p:cNvSpPr txBox="1"/>
          <p:nvPr>
            <p:ph type="title"/>
          </p:nvPr>
        </p:nvSpPr>
        <p:spPr>
          <a:xfrm>
            <a:off x="609600" y="253294"/>
            <a:ext cx="10972800" cy="419032"/>
          </a:xfrm>
          <a:prstGeom prst="rect">
            <a:avLst/>
          </a:prstGeom>
        </p:spPr>
        <p:txBody>
          <a:bodyPr/>
          <a:lstStyle/>
          <a:p>
            <a:pPr lvl="1" defTabSz="338327">
              <a:defRPr sz="2294"/>
            </a:pPr>
            <a:r>
              <a:t>NFSoRDMA</a:t>
            </a:r>
          </a:p>
        </p:txBody>
      </p:sp>
      <p:sp>
        <p:nvSpPr>
          <p:cNvPr id="219" name="Content Placeholder 5"/>
          <p:cNvSpPr txBox="1"/>
          <p:nvPr/>
        </p:nvSpPr>
        <p:spPr>
          <a:xfrm>
            <a:off x="609600" y="672326"/>
            <a:ext cx="10972800" cy="3947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defRPr b="1">
                <a:solidFill>
                  <a:srgbClr val="FFFFFF"/>
                </a:solidFill>
                <a:latin typeface="Arial Narrow"/>
                <a:ea typeface="Arial Narrow"/>
                <a:cs typeface="Arial Narrow"/>
                <a:sym typeface="Arial Narrow"/>
              </a:defRPr>
            </a:lvl1pPr>
          </a:lstStyle>
          <a:p>
            <a:pPr/>
            <a:r>
              <a:t>Enabling the NFS client</a:t>
            </a:r>
          </a:p>
        </p:txBody>
      </p:sp>
      <p:sp>
        <p:nvSpPr>
          <p:cNvPr id="220" name="Text Placeholder 9"/>
          <p:cNvSpPr/>
          <p:nvPr>
            <p:ph type="body" idx="13"/>
          </p:nvPr>
        </p:nvSpPr>
        <p:spPr>
          <a:prstGeom prst="rect">
            <a:avLst/>
          </a:prstGeom>
          <a:extLst>
            <a:ext uri="{C572A759-6A51-4108-AA02-DFA0A04FC94B}">
              <ma14:wrappingTextBoxFlag xmlns:ma14="http://schemas.microsoft.com/office/mac/drawingml/2011/main" val="1"/>
            </a:ext>
          </a:extLst>
        </p:spPr>
        <p:txBody>
          <a:bodyPr anchor="t"/>
          <a:lstStyle/>
          <a:p>
            <a:pPr marL="0" indent="0" defTabSz="420623">
              <a:lnSpc>
                <a:spcPts val="1300"/>
              </a:lnSpc>
              <a:spcBef>
                <a:spcPts val="200"/>
              </a:spcBef>
              <a:buSzTx/>
              <a:buNone/>
              <a:defRPr b="1" sz="1472">
                <a:solidFill>
                  <a:srgbClr val="FFFFFF"/>
                </a:solidFill>
              </a:defRPr>
            </a:pPr>
            <a:r>
              <a:t>Create the local mount point and run a test mount of both nfs version 3 and nfs version 4 mounts.  Note the difference in the version 3 and 4 mount paths due to the fsid setting on the server.</a:t>
            </a:r>
          </a:p>
          <a:p>
            <a:pPr marL="0" indent="0" defTabSz="420623">
              <a:lnSpc>
                <a:spcPts val="1300"/>
              </a:lnSpc>
              <a:spcBef>
                <a:spcPts val="200"/>
              </a:spcBef>
              <a:buSzTx/>
              <a:buNone/>
              <a:defRPr b="1" sz="1472">
                <a:solidFill>
                  <a:srgbClr val="FFFFFF"/>
                </a:solidFill>
              </a:defRPr>
            </a:pPr>
          </a:p>
          <a:p>
            <a:pPr marL="0" indent="0" defTabSz="420623">
              <a:lnSpc>
                <a:spcPts val="1300"/>
              </a:lnSpc>
              <a:spcBef>
                <a:spcPts val="200"/>
              </a:spcBef>
              <a:buSzTx/>
              <a:buNone/>
              <a:defRPr b="1" sz="1472">
                <a:solidFill>
                  <a:srgbClr val="FFFFFF"/>
                </a:solidFill>
              </a:defRPr>
            </a:pPr>
            <a:r>
              <a:t>Add an entry to the /etc/fstab to automount the filesystem</a:t>
            </a:r>
          </a:p>
          <a:p>
            <a:pPr marL="0" indent="0" defTabSz="420623">
              <a:lnSpc>
                <a:spcPts val="1300"/>
              </a:lnSpc>
              <a:spcBef>
                <a:spcPts val="200"/>
              </a:spcBef>
              <a:buSzTx/>
              <a:buNone/>
              <a:defRPr b="1" sz="1472">
                <a:solidFill>
                  <a:srgbClr val="FFFFFF"/>
                </a:solidFill>
              </a:defRPr>
            </a:pPr>
          </a:p>
          <a:p>
            <a:pPr marL="0" indent="0" defTabSz="420623">
              <a:lnSpc>
                <a:spcPts val="1300"/>
              </a:lnSpc>
              <a:spcBef>
                <a:spcPts val="200"/>
              </a:spcBef>
              <a:buSzTx/>
              <a:buNone/>
              <a:defRPr b="1" sz="1472">
                <a:solidFill>
                  <a:srgbClr val="FFFFFF"/>
                </a:solidFill>
              </a:defRPr>
            </a:pPr>
            <a:r>
              <a:t>Then reboot and verify that your NFS4 NFSoRDMA mount is coming up automatically on reboot NOTE: This doesn't work on Fedora29 due to a misordering of systemd services, but as soon as you login you can issue mount -a -t nfs4 and it will mount the filesystem</a:t>
            </a:r>
          </a:p>
        </p:txBody>
      </p:sp>
      <p:sp>
        <p:nvSpPr>
          <p:cNvPr id="221" name="Slide Number Placeholder 6"/>
          <p:cNvSpPr txBox="1"/>
          <p:nvPr>
            <p:ph type="sldNum" sz="quarter" idx="2"/>
          </p:nvPr>
        </p:nvSpPr>
        <p:spPr>
          <a:xfrm>
            <a:off x="6003969" y="6449293"/>
            <a:ext cx="18406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22" name="Screenshot 2019-03-19 16.16.28.png" descr="Screenshot 2019-03-19 16.16.28.png"/>
          <p:cNvPicPr>
            <a:picLocks noChangeAspect="1"/>
          </p:cNvPicPr>
          <p:nvPr/>
        </p:nvPicPr>
        <p:blipFill>
          <a:blip r:embed="rId2">
            <a:extLst/>
          </a:blip>
          <a:stretch>
            <a:fillRect/>
          </a:stretch>
        </p:blipFill>
        <p:spPr>
          <a:xfrm>
            <a:off x="3313571" y="1917903"/>
            <a:ext cx="8684024" cy="3022194"/>
          </a:xfrm>
          <a:prstGeom prst="rect">
            <a:avLst/>
          </a:prstGeom>
          <a:ln w="12700">
            <a:miter lim="400000"/>
          </a:ln>
        </p:spPr>
      </p:pic>
      <p:pic>
        <p:nvPicPr>
          <p:cNvPr id="223" name="Screenshot 2019-03-19 16.17.27.png" descr="Screenshot 2019-03-19 16.17.27.png"/>
          <p:cNvPicPr>
            <a:picLocks noChangeAspect="1"/>
          </p:cNvPicPr>
          <p:nvPr/>
        </p:nvPicPr>
        <p:blipFill>
          <a:blip r:embed="rId3">
            <a:extLst/>
          </a:blip>
          <a:stretch>
            <a:fillRect/>
          </a:stretch>
        </p:blipFill>
        <p:spPr>
          <a:xfrm>
            <a:off x="3313571" y="2105526"/>
            <a:ext cx="8684024" cy="2646948"/>
          </a:xfrm>
          <a:prstGeom prst="rect">
            <a:avLst/>
          </a:prstGeom>
          <a:ln w="12700">
            <a:miter lim="400000"/>
          </a:ln>
        </p:spPr>
      </p:pic>
      <p:pic>
        <p:nvPicPr>
          <p:cNvPr id="224" name="Screenshot 2019-03-19 16.18.45.png" descr="Screenshot 2019-03-19 16.18.45.png"/>
          <p:cNvPicPr>
            <a:picLocks noChangeAspect="1"/>
          </p:cNvPicPr>
          <p:nvPr/>
        </p:nvPicPr>
        <p:blipFill>
          <a:blip r:embed="rId4">
            <a:extLst/>
          </a:blip>
          <a:stretch>
            <a:fillRect/>
          </a:stretch>
        </p:blipFill>
        <p:spPr>
          <a:xfrm>
            <a:off x="3313571" y="2518516"/>
            <a:ext cx="8684024" cy="182096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22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20">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220">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8" presetID="2" grpId="2" fill="hold">
                                  <p:stCondLst>
                                    <p:cond delay="0"/>
                                  </p:stCondLst>
                                  <p:iterate type="el" backwards="0">
                                    <p:tmAbs val="0"/>
                                  </p:iterate>
                                  <p:childTnLst>
                                    <p:set>
                                      <p:cBhvr>
                                        <p:cTn id="14" fill="hold"/>
                                        <p:tgtEl>
                                          <p:spTgt spid="222"/>
                                        </p:tgtEl>
                                        <p:attrNameLst>
                                          <p:attrName>style.visibility</p:attrName>
                                        </p:attrNameLst>
                                      </p:cBhvr>
                                      <p:to>
                                        <p:strVal val="visible"/>
                                      </p:to>
                                    </p:set>
                                    <p:anim calcmode="lin" valueType="num">
                                      <p:cBhvr>
                                        <p:cTn id="15" dur="1000" fill="hold"/>
                                        <p:tgtEl>
                                          <p:spTgt spid="222"/>
                                        </p:tgtEl>
                                        <p:attrNameLst>
                                          <p:attrName>ppt_x</p:attrName>
                                        </p:attrNameLst>
                                      </p:cBhvr>
                                      <p:tavLst>
                                        <p:tav tm="0">
                                          <p:val>
                                            <p:strVal val="0-#ppt_w/2"/>
                                          </p:val>
                                        </p:tav>
                                        <p:tav tm="100000">
                                          <p:val>
                                            <p:strVal val="#ppt_x"/>
                                          </p:val>
                                        </p:tav>
                                      </p:tavLst>
                                    </p:anim>
                                    <p:anim calcmode="lin" valueType="num">
                                      <p:cBhvr>
                                        <p:cTn id="16" dur="1000" fill="hold"/>
                                        <p:tgtEl>
                                          <p:spTgt spid="22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20">
                                            <p:txEl>
                                              <p:pRg st="2" end="2"/>
                                            </p:txEl>
                                          </p:spTgt>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1" fill="hold">
                                  <p:stCondLst>
                                    <p:cond delay="0"/>
                                  </p:stCondLst>
                                  <p:iterate type="el" backwards="0">
                                    <p:tmAbs val="0"/>
                                  </p:iterate>
                                  <p:childTnLst>
                                    <p:set>
                                      <p:cBhvr>
                                        <p:cTn id="23" fill="hold"/>
                                        <p:tgtEl>
                                          <p:spTgt spid="220">
                                            <p:txEl>
                                              <p:pRg st="3" end="3"/>
                                            </p:txEl>
                                          </p:spTgt>
                                        </p:tgtEl>
                                        <p:attrNameLst>
                                          <p:attrName>style.visibility</p:attrName>
                                        </p:attrNameLst>
                                      </p:cBhvr>
                                      <p:to>
                                        <p:strVal val="visible"/>
                                      </p:to>
                                    </p:set>
                                  </p:childTnLst>
                                </p:cTn>
                              </p:par>
                            </p:childTnLst>
                          </p:cTn>
                        </p:par>
                        <p:par>
                          <p:cTn id="24" fill="hold">
                            <p:stCondLst>
                              <p:cond delay="0"/>
                            </p:stCondLst>
                            <p:childTnLst>
                              <p:par>
                                <p:cTn id="25" presetClass="exit" nodeType="afterEffect" presetSubtype="2" presetID="2" grpId="3" fill="hold">
                                  <p:stCondLst>
                                    <p:cond delay="0"/>
                                  </p:stCondLst>
                                  <p:iterate type="el" backwards="0">
                                    <p:tmAbs val="0"/>
                                  </p:iterate>
                                  <p:childTnLst>
                                    <p:anim calcmode="lin" valueType="num">
                                      <p:cBhvr>
                                        <p:cTn id="26" dur="1000" fill="hold"/>
                                        <p:tgtEl>
                                          <p:spTgt spid="222"/>
                                        </p:tgtEl>
                                        <p:attrNameLst>
                                          <p:attrName>ppt_x</p:attrName>
                                        </p:attrNameLst>
                                      </p:cBhvr>
                                      <p:tavLst>
                                        <p:tav tm="0">
                                          <p:val>
                                            <p:strVal val="ppt_x"/>
                                          </p:val>
                                        </p:tav>
                                        <p:tav tm="100000">
                                          <p:val>
                                            <p:strVal val="1+ppt_w/2"/>
                                          </p:val>
                                        </p:tav>
                                      </p:tavLst>
                                    </p:anim>
                                    <p:anim calcmode="lin" valueType="num">
                                      <p:cBhvr>
                                        <p:cTn id="27" dur="1000" fill="hold"/>
                                        <p:tgtEl>
                                          <p:spTgt spid="222"/>
                                        </p:tgtEl>
                                        <p:attrNameLst>
                                          <p:attrName>ppt_y</p:attrName>
                                        </p:attrNameLst>
                                      </p:cBhvr>
                                      <p:tavLst>
                                        <p:tav tm="0">
                                          <p:val>
                                            <p:strVal val="ppt_y"/>
                                          </p:val>
                                        </p:tav>
                                        <p:tav tm="100000">
                                          <p:val>
                                            <p:strVal val="ppt_y"/>
                                          </p:val>
                                        </p:tav>
                                      </p:tavLst>
                                    </p:anim>
                                    <p:set>
                                      <p:cBhvr>
                                        <p:cTn id="28" fill="hold">
                                          <p:stCondLst>
                                            <p:cond delay="999"/>
                                          </p:stCondLst>
                                        </p:cTn>
                                        <p:tgtEl>
                                          <p:spTgt spid="222"/>
                                        </p:tgtEl>
                                        <p:attrNameLst>
                                          <p:attrName>style.visibility</p:attrName>
                                        </p:attrNameLst>
                                      </p:cBhvr>
                                      <p:to>
                                        <p:strVal val="hidden"/>
                                      </p:to>
                                    </p:set>
                                  </p:childTnLst>
                                </p:cTn>
                              </p:par>
                            </p:childTnLst>
                          </p:cTn>
                        </p:par>
                        <p:par>
                          <p:cTn id="29" fill="hold">
                            <p:stCondLst>
                              <p:cond delay="1000"/>
                            </p:stCondLst>
                            <p:childTnLst>
                              <p:par>
                                <p:cTn id="30" presetClass="entr" nodeType="afterEffect" presetSubtype="8" presetID="2" grpId="4" fill="hold">
                                  <p:stCondLst>
                                    <p:cond delay="0"/>
                                  </p:stCondLst>
                                  <p:iterate type="el" backwards="0">
                                    <p:tmAbs val="0"/>
                                  </p:iterate>
                                  <p:childTnLst>
                                    <p:set>
                                      <p:cBhvr>
                                        <p:cTn id="31" fill="hold"/>
                                        <p:tgtEl>
                                          <p:spTgt spid="223"/>
                                        </p:tgtEl>
                                        <p:attrNameLst>
                                          <p:attrName>style.visibility</p:attrName>
                                        </p:attrNameLst>
                                      </p:cBhvr>
                                      <p:to>
                                        <p:strVal val="visible"/>
                                      </p:to>
                                    </p:set>
                                    <p:anim calcmode="lin" valueType="num">
                                      <p:cBhvr>
                                        <p:cTn id="32" dur="1000" fill="hold"/>
                                        <p:tgtEl>
                                          <p:spTgt spid="223"/>
                                        </p:tgtEl>
                                        <p:attrNameLst>
                                          <p:attrName>ppt_x</p:attrName>
                                        </p:attrNameLst>
                                      </p:cBhvr>
                                      <p:tavLst>
                                        <p:tav tm="0">
                                          <p:val>
                                            <p:strVal val="0-#ppt_w/2"/>
                                          </p:val>
                                        </p:tav>
                                        <p:tav tm="100000">
                                          <p:val>
                                            <p:strVal val="#ppt_x"/>
                                          </p:val>
                                        </p:tav>
                                      </p:tavLst>
                                    </p:anim>
                                    <p:anim calcmode="lin" valueType="num">
                                      <p:cBhvr>
                                        <p:cTn id="33" dur="1000" fill="hold"/>
                                        <p:tgtEl>
                                          <p:spTgt spid="223"/>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0" presetID="1" grpId="1" fill="hold">
                                  <p:stCondLst>
                                    <p:cond delay="0"/>
                                  </p:stCondLst>
                                  <p:iterate type="el" backwards="0">
                                    <p:tmAbs val="0"/>
                                  </p:iterate>
                                  <p:childTnLst>
                                    <p:set>
                                      <p:cBhvr>
                                        <p:cTn id="37" fill="hold"/>
                                        <p:tgtEl>
                                          <p:spTgt spid="220">
                                            <p:txEl>
                                              <p:pRg st="4" end="4"/>
                                            </p:txEl>
                                          </p:spTgt>
                                        </p:tgtEl>
                                        <p:attrNameLst>
                                          <p:attrName>style.visibility</p:attrName>
                                        </p:attrNameLst>
                                      </p:cBhvr>
                                      <p:to>
                                        <p:strVal val="visible"/>
                                      </p:to>
                                    </p:set>
                                  </p:childTnLst>
                                </p:cTn>
                              </p:par>
                            </p:childTnLst>
                          </p:cTn>
                        </p:par>
                        <p:par>
                          <p:cTn id="38" fill="hold">
                            <p:stCondLst>
                              <p:cond delay="0"/>
                            </p:stCondLst>
                            <p:childTnLst>
                              <p:par>
                                <p:cTn id="39" presetClass="exit" nodeType="afterEffect" presetSubtype="2" presetID="2" grpId="5" fill="hold">
                                  <p:stCondLst>
                                    <p:cond delay="0"/>
                                  </p:stCondLst>
                                  <p:iterate type="el" backwards="0">
                                    <p:tmAbs val="0"/>
                                  </p:iterate>
                                  <p:childTnLst>
                                    <p:anim calcmode="lin" valueType="num">
                                      <p:cBhvr>
                                        <p:cTn id="40" dur="1000" fill="hold"/>
                                        <p:tgtEl>
                                          <p:spTgt spid="223"/>
                                        </p:tgtEl>
                                        <p:attrNameLst>
                                          <p:attrName>ppt_x</p:attrName>
                                        </p:attrNameLst>
                                      </p:cBhvr>
                                      <p:tavLst>
                                        <p:tav tm="0">
                                          <p:val>
                                            <p:strVal val="ppt_x"/>
                                          </p:val>
                                        </p:tav>
                                        <p:tav tm="100000">
                                          <p:val>
                                            <p:strVal val="1+ppt_w/2"/>
                                          </p:val>
                                        </p:tav>
                                      </p:tavLst>
                                    </p:anim>
                                    <p:anim calcmode="lin" valueType="num">
                                      <p:cBhvr>
                                        <p:cTn id="41" dur="1000" fill="hold"/>
                                        <p:tgtEl>
                                          <p:spTgt spid="223"/>
                                        </p:tgtEl>
                                        <p:attrNameLst>
                                          <p:attrName>ppt_y</p:attrName>
                                        </p:attrNameLst>
                                      </p:cBhvr>
                                      <p:tavLst>
                                        <p:tav tm="0">
                                          <p:val>
                                            <p:strVal val="ppt_y"/>
                                          </p:val>
                                        </p:tav>
                                        <p:tav tm="100000">
                                          <p:val>
                                            <p:strVal val="ppt_y"/>
                                          </p:val>
                                        </p:tav>
                                      </p:tavLst>
                                    </p:anim>
                                    <p:set>
                                      <p:cBhvr>
                                        <p:cTn id="42" fill="hold">
                                          <p:stCondLst>
                                            <p:cond delay="999"/>
                                          </p:stCondLst>
                                        </p:cTn>
                                        <p:tgtEl>
                                          <p:spTgt spid="223"/>
                                        </p:tgtEl>
                                        <p:attrNameLst>
                                          <p:attrName>style.visibility</p:attrName>
                                        </p:attrNameLst>
                                      </p:cBhvr>
                                      <p:to>
                                        <p:strVal val="hidden"/>
                                      </p:to>
                                    </p:set>
                                  </p:childTnLst>
                                </p:cTn>
                              </p:par>
                            </p:childTnLst>
                          </p:cTn>
                        </p:par>
                        <p:par>
                          <p:cTn id="43" fill="hold">
                            <p:stCondLst>
                              <p:cond delay="1000"/>
                            </p:stCondLst>
                            <p:childTnLst>
                              <p:par>
                                <p:cTn id="44" presetClass="entr" nodeType="afterEffect" presetSubtype="8" presetID="2" grpId="6" fill="hold">
                                  <p:stCondLst>
                                    <p:cond delay="0"/>
                                  </p:stCondLst>
                                  <p:iterate type="el" backwards="0">
                                    <p:tmAbs val="0"/>
                                  </p:iterate>
                                  <p:childTnLst>
                                    <p:set>
                                      <p:cBhvr>
                                        <p:cTn id="45" fill="hold"/>
                                        <p:tgtEl>
                                          <p:spTgt spid="224"/>
                                        </p:tgtEl>
                                        <p:attrNameLst>
                                          <p:attrName>style.visibility</p:attrName>
                                        </p:attrNameLst>
                                      </p:cBhvr>
                                      <p:to>
                                        <p:strVal val="visible"/>
                                      </p:to>
                                    </p:set>
                                    <p:anim calcmode="lin" valueType="num">
                                      <p:cBhvr>
                                        <p:cTn id="46" dur="500" fill="hold"/>
                                        <p:tgtEl>
                                          <p:spTgt spid="224"/>
                                        </p:tgtEl>
                                        <p:attrNameLst>
                                          <p:attrName>ppt_x</p:attrName>
                                        </p:attrNameLst>
                                      </p:cBhvr>
                                      <p:tavLst>
                                        <p:tav tm="0">
                                          <p:val>
                                            <p:strVal val="0-#ppt_w/2"/>
                                          </p:val>
                                        </p:tav>
                                        <p:tav tm="100000">
                                          <p:val>
                                            <p:strVal val="#ppt_x"/>
                                          </p:val>
                                        </p:tav>
                                      </p:tavLst>
                                    </p:anim>
                                    <p:anim calcmode="lin" valueType="num">
                                      <p:cBhvr>
                                        <p:cTn id="47" dur="500" fill="hold"/>
                                        <p:tgtEl>
                                          <p:spTgt spid="2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0" grpId="1"/>
      <p:bldP build="whole" bldLvl="1" animBg="1" rev="0" advAuto="0" spid="223" grpId="4"/>
      <p:bldP build="whole" bldLvl="1" animBg="1" rev="0" advAuto="0" spid="223" grpId="5"/>
      <p:bldP build="whole" bldLvl="1" animBg="1" rev="0" advAuto="0" spid="222" grpId="2"/>
      <p:bldP build="whole" bldLvl="1" animBg="1" rev="0" advAuto="0" spid="222" grpId="3"/>
      <p:bldP build="whole" bldLvl="1" animBg="1" rev="0" advAuto="0" spid="224" grpId="6"/>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Footer Placeholder 8"/>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227" name="Title 3"/>
          <p:cNvSpPr txBox="1"/>
          <p:nvPr>
            <p:ph type="title"/>
          </p:nvPr>
        </p:nvSpPr>
        <p:spPr>
          <a:xfrm>
            <a:off x="609600" y="253294"/>
            <a:ext cx="10972800" cy="419032"/>
          </a:xfrm>
          <a:prstGeom prst="rect">
            <a:avLst/>
          </a:prstGeom>
        </p:spPr>
        <p:txBody>
          <a:bodyPr/>
          <a:lstStyle/>
          <a:p>
            <a:pPr lvl="2" defTabSz="338327">
              <a:defRPr sz="2294"/>
            </a:pPr>
            <a:r>
              <a:t>iser</a:t>
            </a:r>
          </a:p>
        </p:txBody>
      </p:sp>
      <p:sp>
        <p:nvSpPr>
          <p:cNvPr id="228" name="Content Placeholder 5"/>
          <p:cNvSpPr txBox="1"/>
          <p:nvPr/>
        </p:nvSpPr>
        <p:spPr>
          <a:xfrm>
            <a:off x="609600" y="672326"/>
            <a:ext cx="10972800" cy="3947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defRPr b="1">
                <a:solidFill>
                  <a:srgbClr val="FFFFFF"/>
                </a:solidFill>
                <a:latin typeface="Arial Narrow"/>
                <a:ea typeface="Arial Narrow"/>
                <a:cs typeface="Arial Narrow"/>
                <a:sym typeface="Arial Narrow"/>
              </a:defRPr>
            </a:lvl1pPr>
          </a:lstStyle>
          <a:p>
            <a:pPr/>
            <a:r>
              <a:t>Setting up the iSER server</a:t>
            </a:r>
          </a:p>
        </p:txBody>
      </p:sp>
      <p:sp>
        <p:nvSpPr>
          <p:cNvPr id="229" name="Text Placeholder 9"/>
          <p:cNvSpPr/>
          <p:nvPr>
            <p:ph type="body" idx="13"/>
          </p:nvPr>
        </p:nvSpPr>
        <p:spPr>
          <a:prstGeom prst="rect">
            <a:avLst/>
          </a:prstGeom>
          <a:extLst>
            <a:ext uri="{C572A759-6A51-4108-AA02-DFA0A04FC94B}">
              <ma14:wrappingTextBoxFlag xmlns:ma14="http://schemas.microsoft.com/office/mac/drawingml/2011/main" val="1"/>
            </a:ext>
          </a:extLst>
        </p:spPr>
        <p:txBody>
          <a:bodyPr anchor="t"/>
          <a:lstStyle/>
          <a:p>
            <a:pPr marL="0" indent="0" defTabSz="420623">
              <a:lnSpc>
                <a:spcPts val="1300"/>
              </a:lnSpc>
              <a:spcBef>
                <a:spcPts val="200"/>
              </a:spcBef>
              <a:buSzTx/>
              <a:buNone/>
              <a:defRPr b="1" sz="1472">
                <a:solidFill>
                  <a:srgbClr val="FFFFFF"/>
                </a:solidFill>
              </a:defRPr>
            </a:pPr>
            <a:r>
              <a:t>Start the targetcli command interface.  Once running, you can type ls to see the current area, much like in a filesystem. Tab completion also works like it does in a filesystem, so hit tab once to complete an item and twice to see your options.</a:t>
            </a:r>
          </a:p>
          <a:p>
            <a:pPr marL="0" indent="0" defTabSz="420623">
              <a:lnSpc>
                <a:spcPts val="1300"/>
              </a:lnSpc>
              <a:spcBef>
                <a:spcPts val="200"/>
              </a:spcBef>
              <a:buSzTx/>
              <a:buNone/>
              <a:defRPr b="1" sz="1472">
                <a:solidFill>
                  <a:srgbClr val="FFFFFF"/>
                </a:solidFill>
              </a:defRPr>
            </a:pPr>
          </a:p>
          <a:p>
            <a:pPr marL="0" indent="0" defTabSz="420623">
              <a:lnSpc>
                <a:spcPts val="1300"/>
              </a:lnSpc>
              <a:spcBef>
                <a:spcPts val="200"/>
              </a:spcBef>
              <a:buSzTx/>
              <a:buNone/>
              <a:defRPr b="1" sz="1472">
                <a:solidFill>
                  <a:srgbClr val="FFFFFF"/>
                </a:solidFill>
              </a:defRPr>
            </a:pPr>
            <a:r>
              <a:t>First we'll create the iSER backing stores.  We allocated one per compute node when we fdisk'ed the /dev/sdb drive.  In the targetcli interface, cd into backstores/block and then create three new backstores using /dev/sdb2/3/4 and name them iser-0/1/2.  Then cd back into ../../iscsi and issue a create command with no options</a:t>
            </a:r>
          </a:p>
        </p:txBody>
      </p:sp>
      <p:sp>
        <p:nvSpPr>
          <p:cNvPr id="230" name="Slide Number Placeholder 6"/>
          <p:cNvSpPr txBox="1"/>
          <p:nvPr>
            <p:ph type="sldNum" sz="quarter" idx="2"/>
          </p:nvPr>
        </p:nvSpPr>
        <p:spPr>
          <a:xfrm>
            <a:off x="6003969" y="6449293"/>
            <a:ext cx="18406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31" name="Screenshot 2019-03-20 02.06.25.png" descr="Screenshot 2019-03-20 02.06.25.png"/>
          <p:cNvPicPr>
            <a:picLocks noChangeAspect="1"/>
          </p:cNvPicPr>
          <p:nvPr/>
        </p:nvPicPr>
        <p:blipFill>
          <a:blip r:embed="rId2">
            <a:extLst/>
          </a:blip>
          <a:stretch>
            <a:fillRect/>
          </a:stretch>
        </p:blipFill>
        <p:spPr>
          <a:xfrm>
            <a:off x="3203918" y="2296869"/>
            <a:ext cx="8866145" cy="2822928"/>
          </a:xfrm>
          <a:prstGeom prst="rect">
            <a:avLst/>
          </a:prstGeom>
          <a:ln w="12700">
            <a:miter lim="400000"/>
          </a:ln>
        </p:spPr>
      </p:pic>
      <p:pic>
        <p:nvPicPr>
          <p:cNvPr id="232" name="Screenshot 2019-03-20 03.19.13.png" descr="Screenshot 2019-03-20 03.19.13.png"/>
          <p:cNvPicPr>
            <a:picLocks noChangeAspect="1"/>
          </p:cNvPicPr>
          <p:nvPr/>
        </p:nvPicPr>
        <p:blipFill>
          <a:blip r:embed="rId3">
            <a:extLst/>
          </a:blip>
          <a:stretch>
            <a:fillRect/>
          </a:stretch>
        </p:blipFill>
        <p:spPr>
          <a:xfrm>
            <a:off x="3203918" y="2512239"/>
            <a:ext cx="8866145" cy="2392187"/>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22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29">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229">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8" presetID="2" grpId="2" fill="hold">
                                  <p:stCondLst>
                                    <p:cond delay="0"/>
                                  </p:stCondLst>
                                  <p:iterate type="el" backwards="0">
                                    <p:tmAbs val="0"/>
                                  </p:iterate>
                                  <p:childTnLst>
                                    <p:set>
                                      <p:cBhvr>
                                        <p:cTn id="14" fill="hold"/>
                                        <p:tgtEl>
                                          <p:spTgt spid="231"/>
                                        </p:tgtEl>
                                        <p:attrNameLst>
                                          <p:attrName>style.visibility</p:attrName>
                                        </p:attrNameLst>
                                      </p:cBhvr>
                                      <p:to>
                                        <p:strVal val="visible"/>
                                      </p:to>
                                    </p:set>
                                    <p:anim calcmode="lin" valueType="num">
                                      <p:cBhvr>
                                        <p:cTn id="15" dur="1000" fill="hold"/>
                                        <p:tgtEl>
                                          <p:spTgt spid="231"/>
                                        </p:tgtEl>
                                        <p:attrNameLst>
                                          <p:attrName>ppt_x</p:attrName>
                                        </p:attrNameLst>
                                      </p:cBhvr>
                                      <p:tavLst>
                                        <p:tav tm="0">
                                          <p:val>
                                            <p:strVal val="0-#ppt_w/2"/>
                                          </p:val>
                                        </p:tav>
                                        <p:tav tm="100000">
                                          <p:val>
                                            <p:strVal val="#ppt_x"/>
                                          </p:val>
                                        </p:tav>
                                      </p:tavLst>
                                    </p:anim>
                                    <p:anim calcmode="lin" valueType="num">
                                      <p:cBhvr>
                                        <p:cTn id="16" dur="1000" fill="hold"/>
                                        <p:tgtEl>
                                          <p:spTgt spid="23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29">
                                            <p:txEl>
                                              <p:pRg st="2" end="2"/>
                                            </p:txEl>
                                          </p:spTgt>
                                        </p:tgtEl>
                                        <p:attrNameLst>
                                          <p:attrName>style.visibility</p:attrName>
                                        </p:attrNameLst>
                                      </p:cBhvr>
                                      <p:to>
                                        <p:strVal val="visible"/>
                                      </p:to>
                                    </p:set>
                                  </p:childTnLst>
                                </p:cTn>
                              </p:par>
                            </p:childTnLst>
                          </p:cTn>
                        </p:par>
                        <p:par>
                          <p:cTn id="21" fill="hold">
                            <p:stCondLst>
                              <p:cond delay="0"/>
                            </p:stCondLst>
                            <p:childTnLst>
                              <p:par>
                                <p:cTn id="22" presetClass="exit" nodeType="afterEffect" presetSubtype="2" presetID="2" grpId="3" fill="hold">
                                  <p:stCondLst>
                                    <p:cond delay="0"/>
                                  </p:stCondLst>
                                  <p:iterate type="el" backwards="0">
                                    <p:tmAbs val="0"/>
                                  </p:iterate>
                                  <p:childTnLst>
                                    <p:anim calcmode="lin" valueType="num">
                                      <p:cBhvr>
                                        <p:cTn id="23" dur="1000" fill="hold"/>
                                        <p:tgtEl>
                                          <p:spTgt spid="231"/>
                                        </p:tgtEl>
                                        <p:attrNameLst>
                                          <p:attrName>ppt_x</p:attrName>
                                        </p:attrNameLst>
                                      </p:cBhvr>
                                      <p:tavLst>
                                        <p:tav tm="0">
                                          <p:val>
                                            <p:strVal val="ppt_x"/>
                                          </p:val>
                                        </p:tav>
                                        <p:tav tm="100000">
                                          <p:val>
                                            <p:strVal val="1+ppt_w/2"/>
                                          </p:val>
                                        </p:tav>
                                      </p:tavLst>
                                    </p:anim>
                                    <p:anim calcmode="lin" valueType="num">
                                      <p:cBhvr>
                                        <p:cTn id="24" dur="1000" fill="hold"/>
                                        <p:tgtEl>
                                          <p:spTgt spid="231"/>
                                        </p:tgtEl>
                                        <p:attrNameLst>
                                          <p:attrName>ppt_y</p:attrName>
                                        </p:attrNameLst>
                                      </p:cBhvr>
                                      <p:tavLst>
                                        <p:tav tm="0">
                                          <p:val>
                                            <p:strVal val="ppt_y"/>
                                          </p:val>
                                        </p:tav>
                                        <p:tav tm="100000">
                                          <p:val>
                                            <p:strVal val="ppt_y"/>
                                          </p:val>
                                        </p:tav>
                                      </p:tavLst>
                                    </p:anim>
                                    <p:set>
                                      <p:cBhvr>
                                        <p:cTn id="25" fill="hold">
                                          <p:stCondLst>
                                            <p:cond delay="999"/>
                                          </p:stCondLst>
                                        </p:cTn>
                                        <p:tgtEl>
                                          <p:spTgt spid="231"/>
                                        </p:tgtEl>
                                        <p:attrNameLst>
                                          <p:attrName>style.visibility</p:attrName>
                                        </p:attrNameLst>
                                      </p:cBhvr>
                                      <p:to>
                                        <p:strVal val="hidden"/>
                                      </p:to>
                                    </p:set>
                                  </p:childTnLst>
                                </p:cTn>
                              </p:par>
                            </p:childTnLst>
                          </p:cTn>
                        </p:par>
                        <p:par>
                          <p:cTn id="26" fill="hold">
                            <p:stCondLst>
                              <p:cond delay="1000"/>
                            </p:stCondLst>
                            <p:childTnLst>
                              <p:par>
                                <p:cTn id="27" presetClass="entr" nodeType="afterEffect" presetSubtype="8" presetID="2" grpId="4" fill="hold">
                                  <p:stCondLst>
                                    <p:cond delay="0"/>
                                  </p:stCondLst>
                                  <p:iterate type="el" backwards="0">
                                    <p:tmAbs val="0"/>
                                  </p:iterate>
                                  <p:childTnLst>
                                    <p:set>
                                      <p:cBhvr>
                                        <p:cTn id="28" fill="hold"/>
                                        <p:tgtEl>
                                          <p:spTgt spid="232"/>
                                        </p:tgtEl>
                                        <p:attrNameLst>
                                          <p:attrName>style.visibility</p:attrName>
                                        </p:attrNameLst>
                                      </p:cBhvr>
                                      <p:to>
                                        <p:strVal val="visible"/>
                                      </p:to>
                                    </p:set>
                                    <p:anim calcmode="lin" valueType="num">
                                      <p:cBhvr>
                                        <p:cTn id="29" dur="1000" fill="hold"/>
                                        <p:tgtEl>
                                          <p:spTgt spid="232"/>
                                        </p:tgtEl>
                                        <p:attrNameLst>
                                          <p:attrName>ppt_x</p:attrName>
                                        </p:attrNameLst>
                                      </p:cBhvr>
                                      <p:tavLst>
                                        <p:tav tm="0">
                                          <p:val>
                                            <p:strVal val="0-#ppt_w/2"/>
                                          </p:val>
                                        </p:tav>
                                        <p:tav tm="100000">
                                          <p:val>
                                            <p:strVal val="#ppt_x"/>
                                          </p:val>
                                        </p:tav>
                                      </p:tavLst>
                                    </p:anim>
                                    <p:anim calcmode="lin" valueType="num">
                                      <p:cBhvr>
                                        <p:cTn id="30" dur="1000" fill="hold"/>
                                        <p:tgtEl>
                                          <p:spTgt spid="2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1" grpId="3"/>
      <p:bldP build="whole" bldLvl="1" animBg="1" rev="0" advAuto="0" spid="232" grpId="4"/>
      <p:bldP build="p" bldLvl="5" animBg="1" rev="0" advAuto="0" spid="229" grpId="1"/>
      <p:bldP build="whole" bldLvl="1" animBg="1" rev="0" advAuto="0" spid="231" grpId="2"/>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4" name="Screenshot 2019-03-20 03.28.15.png" descr="Screenshot 2019-03-20 03.28.15.png"/>
          <p:cNvPicPr>
            <a:picLocks noChangeAspect="1"/>
          </p:cNvPicPr>
          <p:nvPr/>
        </p:nvPicPr>
        <p:blipFill>
          <a:blip r:embed="rId2">
            <a:extLst/>
          </a:blip>
          <a:stretch>
            <a:fillRect/>
          </a:stretch>
        </p:blipFill>
        <p:spPr>
          <a:xfrm>
            <a:off x="3384629" y="2685642"/>
            <a:ext cx="8568053" cy="2045382"/>
          </a:xfrm>
          <a:prstGeom prst="rect">
            <a:avLst/>
          </a:prstGeom>
          <a:ln w="12700">
            <a:miter lim="400000"/>
          </a:ln>
        </p:spPr>
      </p:pic>
      <p:pic>
        <p:nvPicPr>
          <p:cNvPr id="235" name="Screenshot 2019-03-20 03.30.53.png" descr="Screenshot 2019-03-20 03.30.53.png"/>
          <p:cNvPicPr>
            <a:picLocks noChangeAspect="1"/>
          </p:cNvPicPr>
          <p:nvPr/>
        </p:nvPicPr>
        <p:blipFill>
          <a:blip r:embed="rId3">
            <a:extLst/>
          </a:blip>
          <a:stretch>
            <a:fillRect/>
          </a:stretch>
        </p:blipFill>
        <p:spPr>
          <a:xfrm>
            <a:off x="3384629" y="2422725"/>
            <a:ext cx="8568053" cy="2571216"/>
          </a:xfrm>
          <a:prstGeom prst="rect">
            <a:avLst/>
          </a:prstGeom>
          <a:ln w="12700">
            <a:miter lim="400000"/>
          </a:ln>
        </p:spPr>
      </p:pic>
      <p:pic>
        <p:nvPicPr>
          <p:cNvPr id="236" name="Screenshot 2019-03-20 03.33.30.png" descr="Screenshot 2019-03-20 03.33.30.png"/>
          <p:cNvPicPr>
            <a:picLocks noChangeAspect="1"/>
          </p:cNvPicPr>
          <p:nvPr/>
        </p:nvPicPr>
        <p:blipFill>
          <a:blip r:embed="rId4">
            <a:extLst/>
          </a:blip>
          <a:stretch>
            <a:fillRect/>
          </a:stretch>
        </p:blipFill>
        <p:spPr>
          <a:xfrm>
            <a:off x="3384629" y="2229845"/>
            <a:ext cx="8568053" cy="2956976"/>
          </a:xfrm>
          <a:prstGeom prst="rect">
            <a:avLst/>
          </a:prstGeom>
          <a:ln w="12700">
            <a:miter lim="400000"/>
          </a:ln>
        </p:spPr>
      </p:pic>
      <p:sp>
        <p:nvSpPr>
          <p:cNvPr id="237" name="Footer Placeholder 8"/>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238" name="Title 3"/>
          <p:cNvSpPr txBox="1"/>
          <p:nvPr>
            <p:ph type="title"/>
          </p:nvPr>
        </p:nvSpPr>
        <p:spPr>
          <a:xfrm>
            <a:off x="609600" y="253294"/>
            <a:ext cx="10972800" cy="419032"/>
          </a:xfrm>
          <a:prstGeom prst="rect">
            <a:avLst/>
          </a:prstGeom>
        </p:spPr>
        <p:txBody>
          <a:bodyPr/>
          <a:lstStyle/>
          <a:p>
            <a:pPr lvl="2" defTabSz="338327">
              <a:defRPr sz="2294"/>
            </a:pPr>
            <a:r>
              <a:t>iser</a:t>
            </a:r>
          </a:p>
        </p:txBody>
      </p:sp>
      <p:sp>
        <p:nvSpPr>
          <p:cNvPr id="239" name="Content Placeholder 5"/>
          <p:cNvSpPr txBox="1"/>
          <p:nvPr/>
        </p:nvSpPr>
        <p:spPr>
          <a:xfrm>
            <a:off x="609600" y="672326"/>
            <a:ext cx="10972800" cy="3947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defRPr b="1">
                <a:solidFill>
                  <a:srgbClr val="FFFFFF"/>
                </a:solidFill>
                <a:latin typeface="Arial Narrow"/>
                <a:ea typeface="Arial Narrow"/>
                <a:cs typeface="Arial Narrow"/>
                <a:sym typeface="Arial Narrow"/>
              </a:defRPr>
            </a:lvl1pPr>
          </a:lstStyle>
          <a:p>
            <a:pPr/>
            <a:r>
              <a:t>Setting up the iSER server</a:t>
            </a:r>
          </a:p>
        </p:txBody>
      </p:sp>
      <p:sp>
        <p:nvSpPr>
          <p:cNvPr id="240" name="Text Placeholder 9"/>
          <p:cNvSpPr/>
          <p:nvPr>
            <p:ph type="body" idx="13"/>
          </p:nvPr>
        </p:nvSpPr>
        <p:spPr>
          <a:prstGeom prst="rect">
            <a:avLst/>
          </a:prstGeom>
          <a:extLst>
            <a:ext uri="{C572A759-6A51-4108-AA02-DFA0A04FC94B}">
              <ma14:wrappingTextBoxFlag xmlns:ma14="http://schemas.microsoft.com/office/mac/drawingml/2011/main" val="1"/>
            </a:ext>
          </a:extLst>
        </p:spPr>
        <p:txBody>
          <a:bodyPr anchor="t"/>
          <a:lstStyle/>
          <a:p>
            <a:pPr marL="0" indent="0">
              <a:lnSpc>
                <a:spcPts val="1500"/>
              </a:lnSpc>
              <a:spcBef>
                <a:spcPts val="200"/>
              </a:spcBef>
              <a:buSzTx/>
              <a:buNone/>
              <a:defRPr b="1">
                <a:solidFill>
                  <a:srgbClr val="FFFFFF"/>
                </a:solidFill>
              </a:defRPr>
            </a:pPr>
            <a:r>
              <a:t>Next, map the three blockstorage devices as luns in this portal</a:t>
            </a:r>
          </a:p>
          <a:p>
            <a:pPr marL="0" indent="0">
              <a:lnSpc>
                <a:spcPts val="1500"/>
              </a:lnSpc>
              <a:spcBef>
                <a:spcPts val="200"/>
              </a:spcBef>
              <a:buSzTx/>
              <a:buNone/>
              <a:defRPr b="1">
                <a:solidFill>
                  <a:srgbClr val="FFFFFF"/>
                </a:solidFill>
              </a:defRPr>
            </a:pPr>
          </a:p>
          <a:p>
            <a:pPr marL="0" indent="0">
              <a:lnSpc>
                <a:spcPts val="1500"/>
              </a:lnSpc>
              <a:spcBef>
                <a:spcPts val="200"/>
              </a:spcBef>
              <a:buSzTx/>
              <a:buNone/>
              <a:defRPr b="1">
                <a:solidFill>
                  <a:srgbClr val="FFFFFF"/>
                </a:solidFill>
              </a:defRPr>
            </a:pPr>
            <a:r>
              <a:t>Then create three acls, one for each compute node.  When creating acls, we'll specify the hostname in the ridiculously long acl name.</a:t>
            </a:r>
          </a:p>
          <a:p>
            <a:pPr marL="0" indent="0">
              <a:lnSpc>
                <a:spcPts val="1500"/>
              </a:lnSpc>
              <a:spcBef>
                <a:spcPts val="200"/>
              </a:spcBef>
              <a:buSzTx/>
              <a:buNone/>
              <a:defRPr b="1">
                <a:solidFill>
                  <a:srgbClr val="FFFFFF"/>
                </a:solidFill>
              </a:defRPr>
            </a:pPr>
          </a:p>
          <a:p>
            <a:pPr marL="0" indent="0">
              <a:lnSpc>
                <a:spcPts val="1500"/>
              </a:lnSpc>
              <a:spcBef>
                <a:spcPts val="200"/>
              </a:spcBef>
              <a:buSzTx/>
              <a:buNone/>
              <a:defRPr b="1">
                <a:solidFill>
                  <a:srgbClr val="FFFFFF"/>
                </a:solidFill>
              </a:defRPr>
            </a:pPr>
            <a:r>
              <a:t>Then map one lun into each acl just created</a:t>
            </a:r>
          </a:p>
          <a:p>
            <a:pPr marL="0" indent="0">
              <a:lnSpc>
                <a:spcPts val="1500"/>
              </a:lnSpc>
              <a:spcBef>
                <a:spcPts val="200"/>
              </a:spcBef>
              <a:buSzTx/>
              <a:buNone/>
              <a:defRPr b="1">
                <a:solidFill>
                  <a:srgbClr val="FFFFFF"/>
                </a:solidFill>
              </a:defRPr>
            </a:pPr>
          </a:p>
          <a:p>
            <a:pPr marL="0" indent="0">
              <a:lnSpc>
                <a:spcPts val="1500"/>
              </a:lnSpc>
              <a:spcBef>
                <a:spcPts val="200"/>
              </a:spcBef>
              <a:buSzTx/>
              <a:buNone/>
              <a:defRPr b="1">
                <a:solidFill>
                  <a:srgbClr val="FFFFFF"/>
                </a:solidFill>
              </a:defRPr>
            </a:pPr>
            <a:r>
              <a:t>Then that just leaves us with the final, magic comand</a:t>
            </a:r>
          </a:p>
        </p:txBody>
      </p:sp>
      <p:sp>
        <p:nvSpPr>
          <p:cNvPr id="241" name="Slide Number Placeholder 6"/>
          <p:cNvSpPr txBox="1"/>
          <p:nvPr>
            <p:ph type="sldNum" sz="quarter" idx="2"/>
          </p:nvPr>
        </p:nvSpPr>
        <p:spPr>
          <a:xfrm>
            <a:off x="6003969" y="6449293"/>
            <a:ext cx="18406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42" name="Screenshot 2019-03-20 03.35.41.png" descr="Screenshot 2019-03-20 03.35.41.png"/>
          <p:cNvPicPr>
            <a:picLocks noChangeAspect="1"/>
          </p:cNvPicPr>
          <p:nvPr/>
        </p:nvPicPr>
        <p:blipFill>
          <a:blip r:embed="rId5">
            <a:extLst/>
          </a:blip>
          <a:stretch>
            <a:fillRect/>
          </a:stretch>
        </p:blipFill>
        <p:spPr>
          <a:xfrm>
            <a:off x="3384629" y="2512977"/>
            <a:ext cx="8568053" cy="239071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24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40">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240">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8" presetID="2" grpId="2" fill="hold">
                                  <p:stCondLst>
                                    <p:cond delay="0"/>
                                  </p:stCondLst>
                                  <p:iterate type="el" backwards="0">
                                    <p:tmAbs val="0"/>
                                  </p:iterate>
                                  <p:childTnLst>
                                    <p:set>
                                      <p:cBhvr>
                                        <p:cTn id="14" fill="hold"/>
                                        <p:tgtEl>
                                          <p:spTgt spid="234"/>
                                        </p:tgtEl>
                                        <p:attrNameLst>
                                          <p:attrName>style.visibility</p:attrName>
                                        </p:attrNameLst>
                                      </p:cBhvr>
                                      <p:to>
                                        <p:strVal val="visible"/>
                                      </p:to>
                                    </p:set>
                                    <p:anim calcmode="lin" valueType="num">
                                      <p:cBhvr>
                                        <p:cTn id="15" dur="1000" fill="hold"/>
                                        <p:tgtEl>
                                          <p:spTgt spid="234"/>
                                        </p:tgtEl>
                                        <p:attrNameLst>
                                          <p:attrName>ppt_x</p:attrName>
                                        </p:attrNameLst>
                                      </p:cBhvr>
                                      <p:tavLst>
                                        <p:tav tm="0">
                                          <p:val>
                                            <p:strVal val="0-#ppt_w/2"/>
                                          </p:val>
                                        </p:tav>
                                        <p:tav tm="100000">
                                          <p:val>
                                            <p:strVal val="#ppt_x"/>
                                          </p:val>
                                        </p:tav>
                                      </p:tavLst>
                                    </p:anim>
                                    <p:anim calcmode="lin" valueType="num">
                                      <p:cBhvr>
                                        <p:cTn id="16" dur="1000" fill="hold"/>
                                        <p:tgtEl>
                                          <p:spTgt spid="23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40">
                                            <p:txEl>
                                              <p:pRg st="2" end="2"/>
                                            </p:txEl>
                                          </p:spTgt>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1" fill="hold">
                                  <p:stCondLst>
                                    <p:cond delay="0"/>
                                  </p:stCondLst>
                                  <p:iterate type="el" backwards="0">
                                    <p:tmAbs val="0"/>
                                  </p:iterate>
                                  <p:childTnLst>
                                    <p:set>
                                      <p:cBhvr>
                                        <p:cTn id="23" fill="hold"/>
                                        <p:tgtEl>
                                          <p:spTgt spid="240">
                                            <p:txEl>
                                              <p:pRg st="3" end="3"/>
                                            </p:txEl>
                                          </p:spTgt>
                                        </p:tgtEl>
                                        <p:attrNameLst>
                                          <p:attrName>style.visibility</p:attrName>
                                        </p:attrNameLst>
                                      </p:cBhvr>
                                      <p:to>
                                        <p:strVal val="visible"/>
                                      </p:to>
                                    </p:set>
                                  </p:childTnLst>
                                </p:cTn>
                              </p:par>
                            </p:childTnLst>
                          </p:cTn>
                        </p:par>
                        <p:par>
                          <p:cTn id="24" fill="hold">
                            <p:stCondLst>
                              <p:cond delay="0"/>
                            </p:stCondLst>
                            <p:childTnLst>
                              <p:par>
                                <p:cTn id="25" presetClass="exit" nodeType="afterEffect" presetSubtype="2" presetID="2" grpId="3" fill="hold">
                                  <p:stCondLst>
                                    <p:cond delay="0"/>
                                  </p:stCondLst>
                                  <p:iterate type="el" backwards="0">
                                    <p:tmAbs val="0"/>
                                  </p:iterate>
                                  <p:childTnLst>
                                    <p:anim calcmode="lin" valueType="num">
                                      <p:cBhvr>
                                        <p:cTn id="26" dur="1000" fill="hold"/>
                                        <p:tgtEl>
                                          <p:spTgt spid="234"/>
                                        </p:tgtEl>
                                        <p:attrNameLst>
                                          <p:attrName>ppt_x</p:attrName>
                                        </p:attrNameLst>
                                      </p:cBhvr>
                                      <p:tavLst>
                                        <p:tav tm="0">
                                          <p:val>
                                            <p:strVal val="ppt_x"/>
                                          </p:val>
                                        </p:tav>
                                        <p:tav tm="100000">
                                          <p:val>
                                            <p:strVal val="1+ppt_w/2"/>
                                          </p:val>
                                        </p:tav>
                                      </p:tavLst>
                                    </p:anim>
                                    <p:anim calcmode="lin" valueType="num">
                                      <p:cBhvr>
                                        <p:cTn id="27" dur="1000" fill="hold"/>
                                        <p:tgtEl>
                                          <p:spTgt spid="234"/>
                                        </p:tgtEl>
                                        <p:attrNameLst>
                                          <p:attrName>ppt_y</p:attrName>
                                        </p:attrNameLst>
                                      </p:cBhvr>
                                      <p:tavLst>
                                        <p:tav tm="0">
                                          <p:val>
                                            <p:strVal val="ppt_y"/>
                                          </p:val>
                                        </p:tav>
                                        <p:tav tm="100000">
                                          <p:val>
                                            <p:strVal val="ppt_y"/>
                                          </p:val>
                                        </p:tav>
                                      </p:tavLst>
                                    </p:anim>
                                    <p:set>
                                      <p:cBhvr>
                                        <p:cTn id="28" fill="hold">
                                          <p:stCondLst>
                                            <p:cond delay="999"/>
                                          </p:stCondLst>
                                        </p:cTn>
                                        <p:tgtEl>
                                          <p:spTgt spid="234"/>
                                        </p:tgtEl>
                                        <p:attrNameLst>
                                          <p:attrName>style.visibility</p:attrName>
                                        </p:attrNameLst>
                                      </p:cBhvr>
                                      <p:to>
                                        <p:strVal val="hidden"/>
                                      </p:to>
                                    </p:set>
                                  </p:childTnLst>
                                </p:cTn>
                              </p:par>
                            </p:childTnLst>
                          </p:cTn>
                        </p:par>
                        <p:par>
                          <p:cTn id="29" fill="hold">
                            <p:stCondLst>
                              <p:cond delay="1000"/>
                            </p:stCondLst>
                            <p:childTnLst>
                              <p:par>
                                <p:cTn id="30" presetClass="entr" nodeType="afterEffect" presetSubtype="8" presetID="2" grpId="4" fill="hold">
                                  <p:stCondLst>
                                    <p:cond delay="0"/>
                                  </p:stCondLst>
                                  <p:iterate type="el" backwards="0">
                                    <p:tmAbs val="0"/>
                                  </p:iterate>
                                  <p:childTnLst>
                                    <p:set>
                                      <p:cBhvr>
                                        <p:cTn id="31" fill="hold"/>
                                        <p:tgtEl>
                                          <p:spTgt spid="235"/>
                                        </p:tgtEl>
                                        <p:attrNameLst>
                                          <p:attrName>style.visibility</p:attrName>
                                        </p:attrNameLst>
                                      </p:cBhvr>
                                      <p:to>
                                        <p:strVal val="visible"/>
                                      </p:to>
                                    </p:set>
                                    <p:anim calcmode="lin" valueType="num">
                                      <p:cBhvr>
                                        <p:cTn id="32" dur="1000" fill="hold"/>
                                        <p:tgtEl>
                                          <p:spTgt spid="235"/>
                                        </p:tgtEl>
                                        <p:attrNameLst>
                                          <p:attrName>ppt_x</p:attrName>
                                        </p:attrNameLst>
                                      </p:cBhvr>
                                      <p:tavLst>
                                        <p:tav tm="0">
                                          <p:val>
                                            <p:strVal val="0-#ppt_w/2"/>
                                          </p:val>
                                        </p:tav>
                                        <p:tav tm="100000">
                                          <p:val>
                                            <p:strVal val="#ppt_x"/>
                                          </p:val>
                                        </p:tav>
                                      </p:tavLst>
                                    </p:anim>
                                    <p:anim calcmode="lin" valueType="num">
                                      <p:cBhvr>
                                        <p:cTn id="33" dur="1000" fill="hold"/>
                                        <p:tgtEl>
                                          <p:spTgt spid="235"/>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0" presetID="1" grpId="1" fill="hold">
                                  <p:stCondLst>
                                    <p:cond delay="0"/>
                                  </p:stCondLst>
                                  <p:iterate type="el" backwards="0">
                                    <p:tmAbs val="0"/>
                                  </p:iterate>
                                  <p:childTnLst>
                                    <p:set>
                                      <p:cBhvr>
                                        <p:cTn id="37" fill="hold"/>
                                        <p:tgtEl>
                                          <p:spTgt spid="240">
                                            <p:txEl>
                                              <p:pRg st="4" end="4"/>
                                            </p:txEl>
                                          </p:spTgt>
                                        </p:tgtEl>
                                        <p:attrNameLst>
                                          <p:attrName>style.visibility</p:attrName>
                                        </p:attrNameLst>
                                      </p:cBhvr>
                                      <p:to>
                                        <p:strVal val="visible"/>
                                      </p:to>
                                    </p:set>
                                  </p:childTnLst>
                                </p:cTn>
                              </p:par>
                            </p:childTnLst>
                          </p:cTn>
                        </p:par>
                        <p:par>
                          <p:cTn id="38" fill="hold">
                            <p:stCondLst>
                              <p:cond delay="0"/>
                            </p:stCondLst>
                            <p:childTnLst>
                              <p:par>
                                <p:cTn id="39" presetClass="entr" nodeType="afterEffect" presetSubtype="0" presetID="1" grpId="1" fill="hold">
                                  <p:stCondLst>
                                    <p:cond delay="0"/>
                                  </p:stCondLst>
                                  <p:iterate type="el" backwards="0">
                                    <p:tmAbs val="0"/>
                                  </p:iterate>
                                  <p:childTnLst>
                                    <p:set>
                                      <p:cBhvr>
                                        <p:cTn id="40" fill="hold"/>
                                        <p:tgtEl>
                                          <p:spTgt spid="240">
                                            <p:txEl>
                                              <p:pRg st="5" end="5"/>
                                            </p:txEl>
                                          </p:spTgt>
                                        </p:tgtEl>
                                        <p:attrNameLst>
                                          <p:attrName>style.visibility</p:attrName>
                                        </p:attrNameLst>
                                      </p:cBhvr>
                                      <p:to>
                                        <p:strVal val="visible"/>
                                      </p:to>
                                    </p:set>
                                  </p:childTnLst>
                                </p:cTn>
                              </p:par>
                            </p:childTnLst>
                          </p:cTn>
                        </p:par>
                        <p:par>
                          <p:cTn id="41" fill="hold">
                            <p:stCondLst>
                              <p:cond delay="0"/>
                            </p:stCondLst>
                            <p:childTnLst>
                              <p:par>
                                <p:cTn id="42" presetClass="exit" nodeType="afterEffect" presetSubtype="2" presetID="2" grpId="5" fill="hold">
                                  <p:stCondLst>
                                    <p:cond delay="0"/>
                                  </p:stCondLst>
                                  <p:iterate type="el" backwards="0">
                                    <p:tmAbs val="0"/>
                                  </p:iterate>
                                  <p:childTnLst>
                                    <p:anim calcmode="lin" valueType="num">
                                      <p:cBhvr>
                                        <p:cTn id="43" dur="1000" fill="hold"/>
                                        <p:tgtEl>
                                          <p:spTgt spid="235"/>
                                        </p:tgtEl>
                                        <p:attrNameLst>
                                          <p:attrName>ppt_x</p:attrName>
                                        </p:attrNameLst>
                                      </p:cBhvr>
                                      <p:tavLst>
                                        <p:tav tm="0">
                                          <p:val>
                                            <p:strVal val="ppt_x"/>
                                          </p:val>
                                        </p:tav>
                                        <p:tav tm="100000">
                                          <p:val>
                                            <p:strVal val="1+ppt_w/2"/>
                                          </p:val>
                                        </p:tav>
                                      </p:tavLst>
                                    </p:anim>
                                    <p:anim calcmode="lin" valueType="num">
                                      <p:cBhvr>
                                        <p:cTn id="44" dur="1000" fill="hold"/>
                                        <p:tgtEl>
                                          <p:spTgt spid="235"/>
                                        </p:tgtEl>
                                        <p:attrNameLst>
                                          <p:attrName>ppt_y</p:attrName>
                                        </p:attrNameLst>
                                      </p:cBhvr>
                                      <p:tavLst>
                                        <p:tav tm="0">
                                          <p:val>
                                            <p:strVal val="ppt_y"/>
                                          </p:val>
                                        </p:tav>
                                        <p:tav tm="100000">
                                          <p:val>
                                            <p:strVal val="ppt_y"/>
                                          </p:val>
                                        </p:tav>
                                      </p:tavLst>
                                    </p:anim>
                                    <p:set>
                                      <p:cBhvr>
                                        <p:cTn id="45" fill="hold">
                                          <p:stCondLst>
                                            <p:cond delay="999"/>
                                          </p:stCondLst>
                                        </p:cTn>
                                        <p:tgtEl>
                                          <p:spTgt spid="235"/>
                                        </p:tgtEl>
                                        <p:attrNameLst>
                                          <p:attrName>style.visibility</p:attrName>
                                        </p:attrNameLst>
                                      </p:cBhvr>
                                      <p:to>
                                        <p:strVal val="hidden"/>
                                      </p:to>
                                    </p:set>
                                  </p:childTnLst>
                                </p:cTn>
                              </p:par>
                            </p:childTnLst>
                          </p:cTn>
                        </p:par>
                        <p:par>
                          <p:cTn id="46" fill="hold">
                            <p:stCondLst>
                              <p:cond delay="1000"/>
                            </p:stCondLst>
                            <p:childTnLst>
                              <p:par>
                                <p:cTn id="47" presetClass="entr" nodeType="afterEffect" presetSubtype="8" presetID="2" grpId="6" fill="hold">
                                  <p:stCondLst>
                                    <p:cond delay="0"/>
                                  </p:stCondLst>
                                  <p:iterate type="el" backwards="0">
                                    <p:tmAbs val="0"/>
                                  </p:iterate>
                                  <p:childTnLst>
                                    <p:set>
                                      <p:cBhvr>
                                        <p:cTn id="48" fill="hold"/>
                                        <p:tgtEl>
                                          <p:spTgt spid="236"/>
                                        </p:tgtEl>
                                        <p:attrNameLst>
                                          <p:attrName>style.visibility</p:attrName>
                                        </p:attrNameLst>
                                      </p:cBhvr>
                                      <p:to>
                                        <p:strVal val="visible"/>
                                      </p:to>
                                    </p:set>
                                    <p:anim calcmode="lin" valueType="num">
                                      <p:cBhvr>
                                        <p:cTn id="49" dur="1000" fill="hold"/>
                                        <p:tgtEl>
                                          <p:spTgt spid="236"/>
                                        </p:tgtEl>
                                        <p:attrNameLst>
                                          <p:attrName>ppt_x</p:attrName>
                                        </p:attrNameLst>
                                      </p:cBhvr>
                                      <p:tavLst>
                                        <p:tav tm="0">
                                          <p:val>
                                            <p:strVal val="0-#ppt_w/2"/>
                                          </p:val>
                                        </p:tav>
                                        <p:tav tm="100000">
                                          <p:val>
                                            <p:strVal val="#ppt_x"/>
                                          </p:val>
                                        </p:tav>
                                      </p:tavLst>
                                    </p:anim>
                                    <p:anim calcmode="lin" valueType="num">
                                      <p:cBhvr>
                                        <p:cTn id="50" dur="1000" fill="hold"/>
                                        <p:tgtEl>
                                          <p:spTgt spid="236"/>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 fill="hold">
                                  <p:stCondLst>
                                    <p:cond delay="0"/>
                                  </p:stCondLst>
                                  <p:iterate type="el" backwards="0">
                                    <p:tmAbs val="0"/>
                                  </p:iterate>
                                  <p:childTnLst>
                                    <p:set>
                                      <p:cBhvr>
                                        <p:cTn id="54" fill="hold"/>
                                        <p:tgtEl>
                                          <p:spTgt spid="240">
                                            <p:txEl>
                                              <p:pRg st="6" end="6"/>
                                            </p:txEl>
                                          </p:spTgt>
                                        </p:tgtEl>
                                        <p:attrNameLst>
                                          <p:attrName>style.visibility</p:attrName>
                                        </p:attrNameLst>
                                      </p:cBhvr>
                                      <p:to>
                                        <p:strVal val="visible"/>
                                      </p:to>
                                    </p:set>
                                  </p:childTnLst>
                                </p:cTn>
                              </p:par>
                            </p:childTnLst>
                          </p:cTn>
                        </p:par>
                        <p:par>
                          <p:cTn id="55" fill="hold">
                            <p:stCondLst>
                              <p:cond delay="0"/>
                            </p:stCondLst>
                            <p:childTnLst>
                              <p:par>
                                <p:cTn id="56" presetClass="exit" nodeType="afterEffect" presetSubtype="2" presetID="2" grpId="7" fill="hold">
                                  <p:stCondLst>
                                    <p:cond delay="0"/>
                                  </p:stCondLst>
                                  <p:iterate type="el" backwards="0">
                                    <p:tmAbs val="0"/>
                                  </p:iterate>
                                  <p:childTnLst>
                                    <p:anim calcmode="lin" valueType="num">
                                      <p:cBhvr>
                                        <p:cTn id="57" dur="1000" fill="hold"/>
                                        <p:tgtEl>
                                          <p:spTgt spid="236"/>
                                        </p:tgtEl>
                                        <p:attrNameLst>
                                          <p:attrName>ppt_x</p:attrName>
                                        </p:attrNameLst>
                                      </p:cBhvr>
                                      <p:tavLst>
                                        <p:tav tm="0">
                                          <p:val>
                                            <p:strVal val="ppt_x"/>
                                          </p:val>
                                        </p:tav>
                                        <p:tav tm="100000">
                                          <p:val>
                                            <p:strVal val="1+ppt_w/2"/>
                                          </p:val>
                                        </p:tav>
                                      </p:tavLst>
                                    </p:anim>
                                    <p:anim calcmode="lin" valueType="num">
                                      <p:cBhvr>
                                        <p:cTn id="58" dur="1000" fill="hold"/>
                                        <p:tgtEl>
                                          <p:spTgt spid="236"/>
                                        </p:tgtEl>
                                        <p:attrNameLst>
                                          <p:attrName>ppt_y</p:attrName>
                                        </p:attrNameLst>
                                      </p:cBhvr>
                                      <p:tavLst>
                                        <p:tav tm="0">
                                          <p:val>
                                            <p:strVal val="ppt_y"/>
                                          </p:val>
                                        </p:tav>
                                        <p:tav tm="100000">
                                          <p:val>
                                            <p:strVal val="ppt_y"/>
                                          </p:val>
                                        </p:tav>
                                      </p:tavLst>
                                    </p:anim>
                                    <p:set>
                                      <p:cBhvr>
                                        <p:cTn id="59" fill="hold">
                                          <p:stCondLst>
                                            <p:cond delay="999"/>
                                          </p:stCondLst>
                                        </p:cTn>
                                        <p:tgtEl>
                                          <p:spTgt spid="236"/>
                                        </p:tgtEl>
                                        <p:attrNameLst>
                                          <p:attrName>style.visibility</p:attrName>
                                        </p:attrNameLst>
                                      </p:cBhvr>
                                      <p:to>
                                        <p:strVal val="hidden"/>
                                      </p:to>
                                    </p:set>
                                  </p:childTnLst>
                                </p:cTn>
                              </p:par>
                            </p:childTnLst>
                          </p:cTn>
                        </p:par>
                        <p:par>
                          <p:cTn id="60" fill="hold">
                            <p:stCondLst>
                              <p:cond delay="1000"/>
                            </p:stCondLst>
                            <p:childTnLst>
                              <p:par>
                                <p:cTn id="61" presetClass="entr" nodeType="afterEffect" presetSubtype="8" presetID="2" grpId="8" fill="hold">
                                  <p:stCondLst>
                                    <p:cond delay="0"/>
                                  </p:stCondLst>
                                  <p:iterate type="el" backwards="0">
                                    <p:tmAbs val="0"/>
                                  </p:iterate>
                                  <p:childTnLst>
                                    <p:set>
                                      <p:cBhvr>
                                        <p:cTn id="62" fill="hold"/>
                                        <p:tgtEl>
                                          <p:spTgt spid="242"/>
                                        </p:tgtEl>
                                        <p:attrNameLst>
                                          <p:attrName>style.visibility</p:attrName>
                                        </p:attrNameLst>
                                      </p:cBhvr>
                                      <p:to>
                                        <p:strVal val="visible"/>
                                      </p:to>
                                    </p:set>
                                    <p:anim calcmode="lin" valueType="num">
                                      <p:cBhvr>
                                        <p:cTn id="63" dur="1000" fill="hold"/>
                                        <p:tgtEl>
                                          <p:spTgt spid="242"/>
                                        </p:tgtEl>
                                        <p:attrNameLst>
                                          <p:attrName>ppt_x</p:attrName>
                                        </p:attrNameLst>
                                      </p:cBhvr>
                                      <p:tavLst>
                                        <p:tav tm="0">
                                          <p:val>
                                            <p:strVal val="0-#ppt_w/2"/>
                                          </p:val>
                                        </p:tav>
                                        <p:tav tm="100000">
                                          <p:val>
                                            <p:strVal val="#ppt_x"/>
                                          </p:val>
                                        </p:tav>
                                      </p:tavLst>
                                    </p:anim>
                                    <p:anim calcmode="lin" valueType="num">
                                      <p:cBhvr>
                                        <p:cTn id="64" dur="1000" fill="hold"/>
                                        <p:tgtEl>
                                          <p:spTgt spid="2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5" grpId="5"/>
      <p:bldP build="whole" bldLvl="1" animBg="1" rev="0" advAuto="0" spid="236" grpId="7"/>
      <p:bldP build="whole" bldLvl="1" animBg="1" rev="0" advAuto="0" spid="234" grpId="2"/>
      <p:bldP build="whole" bldLvl="1" animBg="1" rev="0" advAuto="0" spid="234" grpId="3"/>
      <p:bldP build="p" bldLvl="5" animBg="1" rev="0" advAuto="0" spid="240" grpId="1"/>
      <p:bldP build="whole" bldLvl="1" animBg="1" rev="0" advAuto="0" spid="242" grpId="8"/>
      <p:bldP build="whole" bldLvl="1" animBg="1" rev="0" advAuto="0" spid="236" grpId="6"/>
      <p:bldP build="whole" bldLvl="1" animBg="1" rev="0" advAuto="0" spid="235" grpId="4"/>
    </p:bldLst>
  </p:timing>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